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基础部分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基础部分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748712" cy="4525962"/>
          </a:xfrm>
        </p:spPr>
        <p:txBody>
          <a:bodyPr/>
          <a:lstStyle/>
          <a:p>
            <a:pPr defTabSz="912813" eaLnBrk="1" hangingPunct="1">
              <a:buFontTx/>
              <a:buNone/>
            </a:pPr>
            <a:r>
              <a:rPr lang="en-US" altLang="zh-CN" sz="1600" dirty="0" smtClean="0"/>
              <a:t> </a:t>
            </a:r>
            <a:r>
              <a:rPr lang="en-US" altLang="zh-CN" sz="6000" dirty="0" smtClean="0"/>
              <a:t>   </a:t>
            </a:r>
            <a:r>
              <a:rPr lang="zh-CN" altLang="en-US" sz="7200" b="1" dirty="0" smtClean="0">
                <a:latin typeface="华文仿宋" pitchFamily="2" charset="-122"/>
                <a:ea typeface="华文仿宋" pitchFamily="2" charset="-122"/>
              </a:rPr>
              <a:t>网 络 综 合 布 </a:t>
            </a:r>
            <a:r>
              <a:rPr lang="zh-CN" altLang="en-US" sz="7200" b="1" dirty="0" smtClean="0">
                <a:latin typeface="华文仿宋" pitchFamily="2" charset="-122"/>
                <a:ea typeface="华文仿宋" pitchFamily="2" charset="-122"/>
              </a:rPr>
              <a:t>线</a:t>
            </a:r>
            <a:endParaRPr lang="en-US" altLang="zh-CN" sz="7200" b="1" dirty="0" smtClean="0">
              <a:latin typeface="华文仿宋" pitchFamily="2" charset="-122"/>
              <a:ea typeface="华文仿宋" pitchFamily="2" charset="-122"/>
            </a:endParaRPr>
          </a:p>
          <a:p>
            <a:pPr defTabSz="912813" eaLnBrk="1" hangingPunct="1">
              <a:buFontTx/>
              <a:buNone/>
            </a:pPr>
            <a:r>
              <a:rPr lang="en-US" altLang="zh-CN" sz="7200" b="1" dirty="0">
                <a:latin typeface="华文仿宋" pitchFamily="2" charset="-122"/>
                <a:ea typeface="华文仿宋" pitchFamily="2" charset="-122"/>
              </a:rPr>
              <a:t> </a:t>
            </a:r>
            <a:r>
              <a:rPr lang="en-US" altLang="zh-CN" sz="7200" b="1" dirty="0" smtClean="0">
                <a:latin typeface="华文仿宋" pitchFamily="2" charset="-122"/>
                <a:ea typeface="华文仿宋" pitchFamily="2" charset="-122"/>
              </a:rPr>
              <a:t>           </a:t>
            </a:r>
            <a:r>
              <a:rPr lang="zh-CN" altLang="en-US" sz="3600" b="1" dirty="0" smtClean="0"/>
              <a:t>器 </a:t>
            </a:r>
            <a:r>
              <a:rPr lang="zh-CN" altLang="en-US" sz="3600" b="1" dirty="0" smtClean="0"/>
              <a:t>材 和 工 </a:t>
            </a:r>
            <a:r>
              <a:rPr lang="zh-CN" altLang="en-US" sz="3600" b="1" dirty="0" smtClean="0"/>
              <a:t>具</a:t>
            </a:r>
            <a:endParaRPr lang="en-US" altLang="zh-CN" sz="3600" b="1" dirty="0" smtClean="0"/>
          </a:p>
          <a:p>
            <a:pPr defTabSz="912813" eaLnBrk="1" hangingPunct="1">
              <a:buFontTx/>
              <a:buNone/>
            </a:pPr>
            <a:r>
              <a:rPr lang="zh-CN" altLang="en-US" sz="3600" b="1" dirty="0" smtClean="0"/>
              <a:t>                                  （二）</a:t>
            </a:r>
            <a:endParaRPr lang="zh-CN" altLang="en-US" sz="3600" b="1" dirty="0" smtClean="0"/>
          </a:p>
          <a:p>
            <a:pPr defTabSz="912813" eaLnBrk="1" hangingPunct="1">
              <a:buFontTx/>
              <a:buNone/>
            </a:pPr>
            <a:r>
              <a:rPr lang="zh-CN" altLang="en-US" sz="3600" b="1" dirty="0" smtClean="0"/>
              <a:t>                                            </a:t>
            </a:r>
            <a:endParaRPr lang="zh-CN" altLang="en-US" b="1" i="1" dirty="0" smtClean="0">
              <a:latin typeface="华文仿宋" pitchFamily="2" charset="-122"/>
              <a:ea typeface="华文仿宋" pitchFamily="2" charset="-122"/>
            </a:endParaRPr>
          </a:p>
          <a:p>
            <a:pPr defTabSz="912813" eaLnBrk="1" hangingPunct="1"/>
            <a:endParaRPr lang="en-US" altLang="zh-CN" b="1" i="1" dirty="0" smtClean="0">
              <a:latin typeface="华文仿宋" pitchFamily="2" charset="-122"/>
              <a:ea typeface="华文仿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30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114800"/>
          </a:xfrm>
        </p:spPr>
        <p:txBody>
          <a:bodyPr>
            <a:normAutofit lnSpcReduction="10000"/>
          </a:bodyPr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3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．充电起子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充电起子，既可当螺丝刀又能用作电钻，特殊情况下以充电电池作为动力电源。</a:t>
            </a: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       配合各式通用的六角工具头可以拆卸及锁入螺丝，钻洞等。可取代传统起子，拆卸锁入螺丝完全不费力，提高工效。</a:t>
            </a:r>
          </a:p>
        </p:txBody>
      </p:sp>
    </p:spTree>
    <p:extLst>
      <p:ext uri="{BB962C8B-B14F-4D97-AF65-F5344CB8AC3E}">
        <p14:creationId xmlns:p14="http://schemas.microsoft.com/office/powerpoint/2010/main" val="5991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4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．手电钻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手电钻钻孔，适用在金属型材、木材、塑料上钻孔，布线系统安装中经常用到的工具。手电钻由电动机、电源开关、电缆、钻孔头等组成。</a:t>
            </a:r>
          </a:p>
        </p:txBody>
      </p:sp>
    </p:spTree>
    <p:extLst>
      <p:ext uri="{BB962C8B-B14F-4D97-AF65-F5344CB8AC3E}">
        <p14:creationId xmlns:p14="http://schemas.microsoft.com/office/powerpoint/2010/main" val="21868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 descr="充电起子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836613"/>
            <a:ext cx="6629400" cy="4718050"/>
          </a:xfrm>
          <a:noFill/>
        </p:spPr>
      </p:pic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276600" y="5805488"/>
            <a:ext cx="2714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>
                <a:latin typeface="Tahoma" pitchFamily="34" charset="0"/>
              </a:rPr>
              <a:t> </a:t>
            </a:r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4-50</a:t>
            </a:r>
            <a:r>
              <a:rPr lang="zh-CN" altLang="en-US" sz="2400" b="1">
                <a:latin typeface="Tahoma" pitchFamily="34" charset="0"/>
              </a:rPr>
              <a:t>充电起子</a:t>
            </a:r>
            <a:r>
              <a:rPr lang="zh-CN" altLang="en-US" sz="2400">
                <a:latin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9871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47107" name="Picture 3" descr="电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908050"/>
            <a:ext cx="6705600" cy="4772025"/>
          </a:xfrm>
          <a:noFill/>
        </p:spPr>
      </p:pic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635375" y="5876925"/>
            <a:ext cx="212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4-51</a:t>
            </a:r>
            <a:r>
              <a:rPr lang="zh-CN" altLang="en-US" sz="2400" b="1">
                <a:latin typeface="Tahoma" pitchFamily="34" charset="0"/>
              </a:rPr>
              <a:t>手电钻</a:t>
            </a:r>
          </a:p>
        </p:txBody>
      </p:sp>
    </p:spTree>
    <p:extLst>
      <p:ext uri="{BB962C8B-B14F-4D97-AF65-F5344CB8AC3E}">
        <p14:creationId xmlns:p14="http://schemas.microsoft.com/office/powerpoint/2010/main" val="35317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5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．冲击电钻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它是一种旋转带冲击的特殊用途的手提式电动工具，由电动机、减速箱、冲击头、辅助手柄、开关、电源线、插头及钻头夹等组成。</a:t>
            </a: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       适用于在混凝土、预制板、瓷面砖、砖墙等建筑材料上进行钻孔或打洞。</a:t>
            </a:r>
          </a:p>
        </p:txBody>
      </p:sp>
    </p:spTree>
    <p:extLst>
      <p:ext uri="{BB962C8B-B14F-4D97-AF65-F5344CB8AC3E}">
        <p14:creationId xmlns:p14="http://schemas.microsoft.com/office/powerpoint/2010/main" val="13541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49155" name="Picture 3" descr="冲击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052513"/>
            <a:ext cx="6553200" cy="4708525"/>
          </a:xfrm>
          <a:noFill/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203575" y="6021388"/>
            <a:ext cx="279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>
                <a:latin typeface="Tahoma" pitchFamily="34" charset="0"/>
              </a:rPr>
              <a:t> </a:t>
            </a:r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4-52  </a:t>
            </a:r>
            <a:r>
              <a:rPr lang="zh-CN" altLang="en-US" sz="2400" b="1">
                <a:latin typeface="Tahoma" pitchFamily="34" charset="0"/>
              </a:rPr>
              <a:t>冲击电钻</a:t>
            </a:r>
            <a:r>
              <a:rPr lang="zh-CN" altLang="en-US" sz="240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50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993366"/>
                </a:solidFill>
                <a:latin typeface="+mn-ea"/>
              </a:rPr>
              <a:t>2.2 </a:t>
            </a:r>
            <a:r>
              <a:rPr lang="zh-CN" altLang="en-US" dirty="0" smtClean="0">
                <a:solidFill>
                  <a:srgbClr val="993366"/>
                </a:solidFill>
                <a:latin typeface="+mn-ea"/>
              </a:rPr>
              <a:t>机械五金工具</a:t>
            </a:r>
          </a:p>
          <a:p>
            <a:pPr marL="342900" indent="-342900" eaLnBrk="1" hangingPunct="1">
              <a:defRPr/>
            </a:pPr>
            <a:endParaRPr lang="zh-CN" altLang="en-US" dirty="0" smtClean="0">
              <a:solidFill>
                <a:srgbClr val="993366"/>
              </a:solidFill>
              <a:latin typeface="+mn-ea"/>
            </a:endParaRPr>
          </a:p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．线槽剪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线槽剪是</a:t>
            </a:r>
            <a:r>
              <a:rPr lang="en-US" altLang="zh-CN" dirty="0" smtClean="0">
                <a:latin typeface="+mn-ea"/>
              </a:rPr>
              <a:t>PVC</a:t>
            </a:r>
            <a:r>
              <a:rPr lang="zh-CN" altLang="en-US" dirty="0" smtClean="0">
                <a:latin typeface="+mn-ea"/>
              </a:rPr>
              <a:t>线槽专用剪</a:t>
            </a:r>
          </a:p>
        </p:txBody>
      </p:sp>
    </p:spTree>
    <p:extLst>
      <p:ext uri="{BB962C8B-B14F-4D97-AF65-F5344CB8AC3E}">
        <p14:creationId xmlns:p14="http://schemas.microsoft.com/office/powerpoint/2010/main" val="140024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51203" name="Picture 3" descr="线槽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412875"/>
            <a:ext cx="7162800" cy="4711700"/>
          </a:xfrm>
          <a:noFill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276600" y="6165850"/>
            <a:ext cx="2300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4-41  </a:t>
            </a:r>
            <a:r>
              <a:rPr lang="zh-CN" altLang="en-US" sz="2400" b="1">
                <a:latin typeface="Tahoma" pitchFamily="34" charset="0"/>
              </a:rPr>
              <a:t>线槽剪</a:t>
            </a:r>
          </a:p>
        </p:txBody>
      </p:sp>
    </p:spTree>
    <p:extLst>
      <p:ext uri="{BB962C8B-B14F-4D97-AF65-F5344CB8AC3E}">
        <p14:creationId xmlns:p14="http://schemas.microsoft.com/office/powerpoint/2010/main" val="32314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205038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b="1" dirty="0" smtClean="0">
                <a:latin typeface="宋体" pitchFamily="2" charset="-122"/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2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．台虎钳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    台虎钳是中小工件的锯割、凿削、锉削时的常用夹持工具之一。 </a:t>
            </a:r>
          </a:p>
        </p:txBody>
      </p:sp>
    </p:spTree>
    <p:extLst>
      <p:ext uri="{BB962C8B-B14F-4D97-AF65-F5344CB8AC3E}">
        <p14:creationId xmlns:p14="http://schemas.microsoft.com/office/powerpoint/2010/main" val="24650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53251" name="Picture 3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1628775"/>
            <a:ext cx="5151438" cy="3519488"/>
          </a:xfrm>
          <a:noFill/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779838" y="5373688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4-42</a:t>
            </a:r>
            <a:r>
              <a:rPr lang="zh-CN" altLang="en-US" sz="2400" b="1">
                <a:latin typeface="Tahoma" pitchFamily="34" charset="0"/>
              </a:rPr>
              <a:t>台虎钳</a:t>
            </a:r>
          </a:p>
        </p:txBody>
      </p:sp>
    </p:spTree>
    <p:extLst>
      <p:ext uri="{BB962C8B-B14F-4D97-AF65-F5344CB8AC3E}">
        <p14:creationId xmlns:p14="http://schemas.microsoft.com/office/powerpoint/2010/main" val="20386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12875"/>
            <a:ext cx="7793037" cy="1462088"/>
          </a:xfrm>
        </p:spPr>
        <p:txBody>
          <a:bodyPr/>
          <a:lstStyle/>
          <a:p>
            <a:pPr defTabSz="912813" eaLnBrk="1" hangingPunct="1"/>
            <a:r>
              <a:rPr lang="en-US" altLang="zh-CN" sz="2800" b="1" smtClean="0">
                <a:solidFill>
                  <a:srgbClr val="CC00CC"/>
                </a:solidFill>
                <a:latin typeface="宋体" pitchFamily="2" charset="-122"/>
              </a:rPr>
              <a:t> </a:t>
            </a:r>
            <a:r>
              <a:rPr lang="zh-CN" altLang="en-US" sz="2800" b="1" smtClean="0">
                <a:solidFill>
                  <a:srgbClr val="CC00CC"/>
                </a:solidFill>
                <a:latin typeface="宋体" pitchFamily="2" charset="-122"/>
              </a:rPr>
              <a:t>管槽安装工具</a:t>
            </a:r>
            <a:br>
              <a:rPr lang="zh-CN" altLang="en-US" sz="2800" b="1" smtClean="0">
                <a:solidFill>
                  <a:srgbClr val="CC00CC"/>
                </a:solidFill>
                <a:latin typeface="宋体" pitchFamily="2" charset="-122"/>
              </a:rPr>
            </a:br>
            <a:endParaRPr lang="zh-CN" altLang="en-US" sz="2800" b="1" smtClean="0">
              <a:solidFill>
                <a:srgbClr val="CC00CC"/>
              </a:solidFill>
              <a:latin typeface="宋体" pitchFamily="2" charset="-122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743200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</a:pPr>
            <a:r>
              <a:rPr lang="en-US" altLang="zh-CN" b="1" smtClean="0"/>
              <a:t>    </a:t>
            </a:r>
            <a:r>
              <a:rPr lang="zh-CN" altLang="en-US" b="1" smtClean="0"/>
              <a:t>　</a:t>
            </a:r>
            <a:r>
              <a:rPr lang="zh-CN" altLang="en-US" smtClean="0"/>
              <a:t>通常从事综合布线工程，不仅要重视线缆系统的安装，也要重视管槽系统的安装。</a:t>
            </a:r>
          </a:p>
        </p:txBody>
      </p:sp>
    </p:spTree>
    <p:extLst>
      <p:ext uri="{BB962C8B-B14F-4D97-AF65-F5344CB8AC3E}">
        <p14:creationId xmlns:p14="http://schemas.microsoft.com/office/powerpoint/2010/main" val="100201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268413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3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．梯子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常用的梯子有直梯和人字梯两种。</a:t>
            </a: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4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．管子切割器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管子切割器又称管子割刀。 </a:t>
            </a:r>
          </a:p>
          <a:p>
            <a:pPr marL="342900" indent="-342900" eaLnBrk="1" hangingPunct="1">
              <a:defRPr/>
            </a:pPr>
            <a:endParaRPr lang="zh-CN" altLang="en-US" b="1" dirty="0" smtClean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995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55299" name="Picture 3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84313"/>
            <a:ext cx="7467600" cy="4017962"/>
          </a:xfrm>
          <a:noFill/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352800" y="5943600"/>
            <a:ext cx="2524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 b="1">
                <a:latin typeface="Tahoma" pitchFamily="34" charset="0"/>
              </a:rPr>
              <a:t>4-44</a:t>
            </a:r>
            <a:r>
              <a:rPr lang="zh-CN" altLang="en-US" sz="2400" b="1">
                <a:latin typeface="Tahoma" pitchFamily="34" charset="0"/>
              </a:rPr>
              <a:t>管子切割器</a:t>
            </a:r>
            <a:r>
              <a:rPr lang="zh-CN" altLang="en-US" sz="240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43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772400" cy="4114800"/>
          </a:xfrm>
        </p:spPr>
        <p:txBody>
          <a:bodyPr>
            <a:normAutofit lnSpcReduction="10000"/>
          </a:bodyPr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5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．简易弯管器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综合布线工程中常自制自用这种简易弯管器，用于</a:t>
            </a:r>
            <a:r>
              <a:rPr lang="en-US" altLang="zh-CN" dirty="0" smtClean="0">
                <a:latin typeface="+mn-ea"/>
              </a:rPr>
              <a:t>25mm</a:t>
            </a:r>
            <a:r>
              <a:rPr lang="zh-CN" altLang="en-US" dirty="0" smtClean="0">
                <a:latin typeface="+mn-ea"/>
              </a:rPr>
              <a:t>以下的管子弯管。</a:t>
            </a: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endParaRPr lang="en-US" altLang="zh-CN" dirty="0" smtClean="0">
              <a:latin typeface="+mn-ea"/>
            </a:endParaRPr>
          </a:p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6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．扳曲器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直径稍大的（大于</a:t>
            </a:r>
            <a:r>
              <a:rPr lang="en-US" altLang="zh-CN" dirty="0" smtClean="0">
                <a:latin typeface="+mn-ea"/>
              </a:rPr>
              <a:t>25mm</a:t>
            </a:r>
            <a:r>
              <a:rPr lang="zh-CN" altLang="en-US" dirty="0" smtClean="0">
                <a:latin typeface="+mn-ea"/>
              </a:rPr>
              <a:t>）电线管或小于</a:t>
            </a:r>
            <a:r>
              <a:rPr lang="en-US" altLang="zh-CN" dirty="0" smtClean="0">
                <a:latin typeface="+mn-ea"/>
              </a:rPr>
              <a:t>25mm</a:t>
            </a:r>
            <a:r>
              <a:rPr lang="zh-CN" altLang="en-US" dirty="0" smtClean="0">
                <a:latin typeface="+mn-ea"/>
              </a:rPr>
              <a:t>的厚壁钢管，可采用扳曲器来弯管。</a:t>
            </a:r>
          </a:p>
          <a:p>
            <a:pPr marL="342900" indent="-342900" eaLnBrk="1" hangingPunct="1">
              <a:defRPr/>
            </a:pPr>
            <a:endParaRPr lang="zh-CN" altLang="en-US" b="1" dirty="0" smtClean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2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57347" name="Picture 3" descr="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268413"/>
            <a:ext cx="4932362" cy="3344862"/>
          </a:xfrm>
          <a:noFill/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132138" y="5013325"/>
            <a:ext cx="2919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4-48 </a:t>
            </a:r>
            <a:r>
              <a:rPr lang="zh-CN" altLang="en-US" sz="2400" b="1">
                <a:latin typeface="Tahoma" pitchFamily="34" charset="0"/>
              </a:rPr>
              <a:t>简易弯管器</a:t>
            </a:r>
            <a:r>
              <a:rPr lang="zh-CN" altLang="en-US" sz="240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282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860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7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．曲线锯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主要用于锯割直线和特殊的曲线切口的；能锯割木材、</a:t>
            </a:r>
            <a:r>
              <a:rPr lang="en-US" altLang="zh-CN" dirty="0" smtClean="0">
                <a:latin typeface="+mn-ea"/>
              </a:rPr>
              <a:t>PVC</a:t>
            </a:r>
            <a:r>
              <a:rPr lang="zh-CN" altLang="en-US" dirty="0" smtClean="0">
                <a:latin typeface="+mn-ea"/>
              </a:rPr>
              <a:t>和金属等材料。</a:t>
            </a:r>
          </a:p>
        </p:txBody>
      </p:sp>
    </p:spTree>
    <p:extLst>
      <p:ext uri="{BB962C8B-B14F-4D97-AF65-F5344CB8AC3E}">
        <p14:creationId xmlns:p14="http://schemas.microsoft.com/office/powerpoint/2010/main" val="12241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59395" name="Picture 3" descr="曲线锯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836613"/>
            <a:ext cx="7086600" cy="5043487"/>
          </a:xfrm>
          <a:noFill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3419475" y="6165850"/>
            <a:ext cx="240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4-56 </a:t>
            </a:r>
            <a:r>
              <a:rPr lang="zh-CN" altLang="en-US" sz="2400" b="1">
                <a:latin typeface="Tahoma" pitchFamily="34" charset="0"/>
              </a:rPr>
              <a:t>曲线锯</a:t>
            </a:r>
            <a:r>
              <a:rPr lang="zh-CN" altLang="en-US" sz="2400">
                <a:latin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440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860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8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．角磨机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角磨机用于磨平金属槽、管切割后会留下锯齿形的毛边，防止毛边剌穿线缆的外套，保护线缆。</a:t>
            </a:r>
          </a:p>
          <a:p>
            <a:pPr marL="342900" indent="-342900" eaLnBrk="1" hangingPunct="1">
              <a:defRPr/>
            </a:pPr>
            <a:endParaRPr lang="en-US" altLang="zh-CN" b="1" dirty="0" smtClean="0"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52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61443" name="Picture 3" descr="博世角磨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836613"/>
            <a:ext cx="7162800" cy="5097462"/>
          </a:xfr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3492500" y="6021388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4-57 </a:t>
            </a:r>
            <a:r>
              <a:rPr lang="zh-CN" altLang="en-US" sz="2400" b="1">
                <a:latin typeface="Tahoma" pitchFamily="34" charset="0"/>
              </a:rPr>
              <a:t>角磨机</a:t>
            </a:r>
            <a:r>
              <a:rPr lang="zh-CN" altLang="en-US" sz="240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33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9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．型材切割机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由砂轮锯片、护罩，操纵手把、电动机、工件夹、工件夹调节手轮及底座、胶轮等组装而成、电动机一般是三相交流电动机。在布线管槽的安装中，常常需要加工角铁横担、割断管材。</a:t>
            </a:r>
          </a:p>
        </p:txBody>
      </p:sp>
    </p:spTree>
    <p:extLst>
      <p:ext uri="{BB962C8B-B14F-4D97-AF65-F5344CB8AC3E}">
        <p14:creationId xmlns:p14="http://schemas.microsoft.com/office/powerpoint/2010/main" val="352733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63491" name="Picture 3" descr="型材切割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692150"/>
            <a:ext cx="5334000" cy="5334000"/>
          </a:xfrm>
          <a:noFill/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916238" y="6165850"/>
            <a:ext cx="292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4-58</a:t>
            </a:r>
            <a:r>
              <a:rPr lang="zh-CN" altLang="en-US" sz="2400" b="1">
                <a:latin typeface="Tahoma" pitchFamily="34" charset="0"/>
              </a:rPr>
              <a:t>型材切割机</a:t>
            </a:r>
            <a:r>
              <a:rPr lang="zh-CN" altLang="en-US" sz="2400">
                <a:latin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256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en-US" altLang="zh-CN" dirty="0" smtClean="0">
                <a:latin typeface="+mn-ea"/>
              </a:rPr>
              <a:t>       </a:t>
            </a:r>
            <a:r>
              <a:rPr lang="zh-CN" altLang="en-US" dirty="0" smtClean="0">
                <a:latin typeface="+mn-ea"/>
              </a:rPr>
              <a:t>　在工程实际中，管槽系统是综合布线的“面子”，起到保护线缆的作用，管槽系统的质量直接关系到整个布线工程的质量，很多工程质量问题往往出在管槽系统安装上。</a:t>
            </a:r>
          </a:p>
        </p:txBody>
      </p:sp>
    </p:spTree>
    <p:extLst>
      <p:ext uri="{BB962C8B-B14F-4D97-AF65-F5344CB8AC3E}">
        <p14:creationId xmlns:p14="http://schemas.microsoft.com/office/powerpoint/2010/main" val="4679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133123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5084763"/>
            <a:ext cx="762000" cy="762000"/>
          </a:xfrm>
          <a:noFill/>
        </p:spPr>
      </p:pic>
      <p:sp>
        <p:nvSpPr>
          <p:cNvPr id="133124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1428" name="Rectangle 3"/>
          <p:cNvSpPr>
            <a:spLocks noChangeArrowheads="1"/>
          </p:cNvSpPr>
          <p:nvPr/>
        </p:nvSpPr>
        <p:spPr bwMode="auto">
          <a:xfrm>
            <a:off x="323850" y="1557338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	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6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</a:t>
            </a:r>
            <a:r>
              <a:rPr lang="zh-CN" altLang="en-US" sz="6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谢   谢</a:t>
            </a:r>
            <a:endParaRPr lang="zh-CN" altLang="en-US" sz="66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7772400" cy="4114800"/>
          </a:xfrm>
        </p:spPr>
        <p:txBody>
          <a:bodyPr>
            <a:normAutofit lnSpcReduction="10000"/>
          </a:bodyPr>
          <a:lstStyle/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　　  </a:t>
            </a:r>
            <a:r>
              <a:rPr lang="en-US" altLang="zh-CN" dirty="0" smtClean="0">
                <a:latin typeface="+mn-ea"/>
              </a:rPr>
              <a:t>GB/T 50312-2007《</a:t>
            </a:r>
            <a:r>
              <a:rPr lang="zh-CN" altLang="en-US" dirty="0" smtClean="0">
                <a:latin typeface="+mn-ea"/>
              </a:rPr>
              <a:t>建筑与建筑群综合布线系统工程验收规范</a:t>
            </a:r>
            <a:r>
              <a:rPr lang="en-US" altLang="zh-CN" dirty="0" smtClean="0">
                <a:latin typeface="+mn-ea"/>
              </a:rPr>
              <a:t>》</a:t>
            </a:r>
            <a:r>
              <a:rPr lang="zh-CN" altLang="en-US" dirty="0" smtClean="0">
                <a:latin typeface="+mn-ea"/>
              </a:rPr>
              <a:t>对管槽系统的安装质量标验作了详细的说明和要求。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         管槽系统的安装质量，通常取决于技术，也取决于施工工具，掌握这些工具的使用是保证工程质量的条件之一。</a:t>
            </a:r>
          </a:p>
          <a:p>
            <a:pPr defTabSz="912813" eaLnBrk="1" hangingPunct="1">
              <a:defRPr/>
            </a:pPr>
            <a:endParaRPr lang="zh-CN" altLang="en-US" dirty="0" smtClean="0">
              <a:latin typeface="+mn-ea"/>
            </a:endParaRP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774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7772400" cy="41148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dirty="0" smtClean="0">
                <a:solidFill>
                  <a:srgbClr val="993366"/>
                </a:solidFill>
                <a:latin typeface="+mn-ea"/>
              </a:rPr>
              <a:t>  2.1</a:t>
            </a:r>
            <a:r>
              <a:rPr lang="zh-CN" altLang="en-US" dirty="0" smtClean="0">
                <a:solidFill>
                  <a:srgbClr val="993366"/>
                </a:solidFill>
                <a:latin typeface="+mn-ea"/>
              </a:rPr>
              <a:t>电工与电动工具</a:t>
            </a:r>
          </a:p>
          <a:p>
            <a:pPr marL="342900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  </a:t>
            </a: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．电工工具箱</a:t>
            </a:r>
          </a:p>
          <a:p>
            <a:pPr marL="342900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　　 布线施工中必备的工具</a:t>
            </a:r>
            <a:r>
              <a:rPr lang="en-US" altLang="zh-CN" dirty="0" smtClean="0">
                <a:latin typeface="+mn-ea"/>
              </a:rPr>
              <a:t>,</a:t>
            </a:r>
            <a:r>
              <a:rPr lang="zh-CN" altLang="en-US" dirty="0" smtClean="0">
                <a:latin typeface="+mn-ea"/>
              </a:rPr>
              <a:t>一般包括有</a:t>
            </a:r>
            <a:r>
              <a:rPr lang="en-US" altLang="zh-CN" dirty="0" smtClean="0">
                <a:latin typeface="+mn-ea"/>
              </a:rPr>
              <a:t>:</a:t>
            </a:r>
            <a:r>
              <a:rPr lang="zh-CN" altLang="en-US" dirty="0" smtClean="0">
                <a:latin typeface="+mn-ea"/>
              </a:rPr>
              <a:t>钢丝钳、尖嘴钳、斜口钳、剥线钳、一字螺丝批、十字螺丝批、测电笔、电工刀、电工胶带、活扳手、呆扳手、卷尺、铁锤、凿子、斜口凿、钢锉、钢锯、电工皮带、工作手套等。</a:t>
            </a:r>
          </a:p>
        </p:txBody>
      </p:sp>
    </p:spTree>
    <p:extLst>
      <p:ext uri="{BB962C8B-B14F-4D97-AF65-F5344CB8AC3E}">
        <p14:creationId xmlns:p14="http://schemas.microsoft.com/office/powerpoint/2010/main" val="3751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en-US" altLang="zh-CN" dirty="0" smtClean="0">
                <a:latin typeface="+mn-ea"/>
              </a:rPr>
              <a:t>   </a:t>
            </a:r>
            <a:r>
              <a:rPr lang="zh-CN" altLang="en-US" dirty="0" smtClean="0">
                <a:latin typeface="+mn-ea"/>
              </a:rPr>
              <a:t>　具箱中还应常备诸如：水泥钉、木螺丝、自攻螺丝、塑料膨胀管、金属膨胀栓等小材料。</a:t>
            </a: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78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电工工具箱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0300" y="1125538"/>
            <a:ext cx="6872288" cy="4349750"/>
          </a:xfrm>
          <a:noFill/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2843213" y="5732463"/>
            <a:ext cx="383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4-39  </a:t>
            </a:r>
            <a:r>
              <a:rPr lang="zh-CN" altLang="en-US" sz="2400" b="1">
                <a:latin typeface="Tahoma" pitchFamily="34" charset="0"/>
              </a:rPr>
              <a:t>电工工具箱及工具</a:t>
            </a:r>
          </a:p>
        </p:txBody>
      </p:sp>
    </p:spTree>
    <p:extLst>
      <p:ext uri="{BB962C8B-B14F-4D97-AF65-F5344CB8AC3E}">
        <p14:creationId xmlns:p14="http://schemas.microsoft.com/office/powerpoint/2010/main" val="1454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2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．线盘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用于长距离的电源线盘接电，线盘长度有</a:t>
            </a:r>
            <a:r>
              <a:rPr lang="en-US" altLang="zh-CN" dirty="0" smtClean="0">
                <a:latin typeface="+mn-ea"/>
              </a:rPr>
              <a:t>20</a:t>
            </a:r>
            <a:r>
              <a:rPr lang="zh-CN" altLang="en-US" dirty="0" smtClean="0">
                <a:latin typeface="+mn-ea"/>
              </a:rPr>
              <a:t>米、</a:t>
            </a:r>
            <a:r>
              <a:rPr lang="en-US" altLang="zh-CN" dirty="0" smtClean="0">
                <a:latin typeface="+mn-ea"/>
              </a:rPr>
              <a:t>30</a:t>
            </a:r>
            <a:r>
              <a:rPr lang="zh-CN" altLang="en-US" dirty="0" smtClean="0">
                <a:latin typeface="+mn-ea"/>
              </a:rPr>
              <a:t>米、</a:t>
            </a:r>
            <a:r>
              <a:rPr lang="en-US" altLang="zh-CN" dirty="0" smtClean="0">
                <a:latin typeface="+mn-ea"/>
              </a:rPr>
              <a:t>50</a:t>
            </a:r>
            <a:r>
              <a:rPr lang="zh-CN" altLang="en-US" dirty="0" smtClean="0">
                <a:latin typeface="+mn-ea"/>
              </a:rPr>
              <a:t>米等型号。 </a:t>
            </a:r>
          </a:p>
        </p:txBody>
      </p:sp>
    </p:spTree>
    <p:extLst>
      <p:ext uri="{BB962C8B-B14F-4D97-AF65-F5344CB8AC3E}">
        <p14:creationId xmlns:p14="http://schemas.microsoft.com/office/powerpoint/2010/main" val="17417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线盘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908050"/>
            <a:ext cx="5943600" cy="4757738"/>
          </a:xfrm>
          <a:noFill/>
        </p:spPr>
      </p:pic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3132138" y="5876925"/>
            <a:ext cx="242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4-40</a:t>
            </a:r>
            <a:r>
              <a:rPr lang="zh-CN" altLang="en-US" sz="2400" b="1">
                <a:latin typeface="Tahoma" pitchFamily="34" charset="0"/>
              </a:rPr>
              <a:t>电源线盘</a:t>
            </a:r>
          </a:p>
        </p:txBody>
      </p:sp>
    </p:spTree>
    <p:extLst>
      <p:ext uri="{BB962C8B-B14F-4D97-AF65-F5344CB8AC3E}">
        <p14:creationId xmlns:p14="http://schemas.microsoft.com/office/powerpoint/2010/main" val="31520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168</Words>
  <Application>Microsoft Office PowerPoint</Application>
  <PresentationFormat>全屏显示(4:3)</PresentationFormat>
  <Paragraphs>62</Paragraphs>
  <Slides>30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PowerPoint 演示文稿</vt:lpstr>
      <vt:lpstr> 管槽安装工具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vincent</dc:creator>
  <cp:lastModifiedBy>vincent</cp:lastModifiedBy>
  <cp:revision>2</cp:revision>
  <dcterms:created xsi:type="dcterms:W3CDTF">2016-08-18T02:08:27Z</dcterms:created>
  <dcterms:modified xsi:type="dcterms:W3CDTF">2016-08-18T02:22:30Z</dcterms:modified>
</cp:coreProperties>
</file>