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56" r:id="rId1"/>
  </p:sldMasterIdLst>
  <p:notesMasterIdLst>
    <p:notesMasterId r:id="rId50"/>
  </p:notesMasterIdLst>
  <p:sldIdLst>
    <p:sldId id="371" r:id="rId2"/>
    <p:sldId id="345" r:id="rId3"/>
    <p:sldId id="374" r:id="rId4"/>
    <p:sldId id="372" r:id="rId5"/>
    <p:sldId id="370" r:id="rId6"/>
    <p:sldId id="348" r:id="rId7"/>
    <p:sldId id="349" r:id="rId8"/>
    <p:sldId id="350" r:id="rId9"/>
    <p:sldId id="369" r:id="rId10"/>
    <p:sldId id="352" r:id="rId11"/>
    <p:sldId id="353" r:id="rId12"/>
    <p:sldId id="354" r:id="rId13"/>
    <p:sldId id="355" r:id="rId14"/>
    <p:sldId id="356" r:id="rId15"/>
    <p:sldId id="358" r:id="rId16"/>
    <p:sldId id="359" r:id="rId17"/>
    <p:sldId id="361" r:id="rId18"/>
    <p:sldId id="362" r:id="rId19"/>
    <p:sldId id="364" r:id="rId20"/>
    <p:sldId id="365" r:id="rId21"/>
    <p:sldId id="366" r:id="rId22"/>
    <p:sldId id="373" r:id="rId23"/>
    <p:sldId id="375" r:id="rId24"/>
    <p:sldId id="376" r:id="rId25"/>
    <p:sldId id="377" r:id="rId26"/>
    <p:sldId id="378" r:id="rId27"/>
    <p:sldId id="379" r:id="rId28"/>
    <p:sldId id="380" r:id="rId29"/>
    <p:sldId id="381" r:id="rId30"/>
    <p:sldId id="382" r:id="rId31"/>
    <p:sldId id="383" r:id="rId32"/>
    <p:sldId id="384" r:id="rId33"/>
    <p:sldId id="385" r:id="rId34"/>
    <p:sldId id="386" r:id="rId35"/>
    <p:sldId id="387" r:id="rId36"/>
    <p:sldId id="388" r:id="rId37"/>
    <p:sldId id="389" r:id="rId38"/>
    <p:sldId id="390" r:id="rId39"/>
    <p:sldId id="394" r:id="rId40"/>
    <p:sldId id="395" r:id="rId41"/>
    <p:sldId id="396" r:id="rId42"/>
    <p:sldId id="397" r:id="rId43"/>
    <p:sldId id="398" r:id="rId44"/>
    <p:sldId id="399" r:id="rId45"/>
    <p:sldId id="400" r:id="rId46"/>
    <p:sldId id="401" r:id="rId47"/>
    <p:sldId id="402" r:id="rId48"/>
    <p:sldId id="368" r:id="rId49"/>
  </p:sldIdLst>
  <p:sldSz cx="9144000" cy="6858000" type="screen4x3"/>
  <p:notesSz cx="6858000" cy="9144000"/>
  <p:defaultTextStyle>
    <a:defPPr>
      <a:defRPr lang="zh-CN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CC66"/>
    <a:srgbClr val="66FF99"/>
    <a:srgbClr val="EEEEEE"/>
    <a:srgbClr val="CFCFCF"/>
    <a:srgbClr val="C1DCDD"/>
    <a:srgbClr val="FF33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64" autoAdjust="0"/>
    <p:restoredTop sz="94683" autoAdjust="0"/>
  </p:normalViewPr>
  <p:slideViewPr>
    <p:cSldViewPr>
      <p:cViewPr>
        <p:scale>
          <a:sx n="80" d="100"/>
          <a:sy n="80" d="100"/>
        </p:scale>
        <p:origin x="-2478" y="-6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endParaRPr lang="en-US" altLang="zh-CN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zh-CN"/>
          </a:p>
        </p:txBody>
      </p:sp>
      <p:sp>
        <p:nvSpPr>
          <p:cNvPr id="190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0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endParaRPr lang="en-US" altLang="zh-CN"/>
          </a:p>
        </p:txBody>
      </p:sp>
      <p:sp>
        <p:nvSpPr>
          <p:cNvPr id="190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971BDA3-E4DC-46EA-A6DC-15D9F9318F9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01519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32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332804" name="Picture 4" descr="基础部分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75" y="225425"/>
            <a:ext cx="8207375" cy="755650"/>
          </a:xfrm>
          <a:prstGeom prst="rect">
            <a:avLst/>
          </a:prstGeom>
          <a:noFill/>
        </p:spPr>
      </p:pic>
      <p:pic>
        <p:nvPicPr>
          <p:cNvPr id="332805" name="Picture 5" descr="基础部分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5876925"/>
            <a:ext cx="8207375" cy="71437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5750" y="1052513"/>
            <a:ext cx="2062163" cy="482441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46088" y="1052513"/>
            <a:ext cx="6037262" cy="482441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68313" y="1916113"/>
            <a:ext cx="4038600" cy="3960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9313" y="1916113"/>
            <a:ext cx="4038600" cy="3960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088" y="1052513"/>
            <a:ext cx="82296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916113"/>
            <a:ext cx="822960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pic>
        <p:nvPicPr>
          <p:cNvPr id="331780" name="Picture 4" descr="基础部分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6875" y="225425"/>
            <a:ext cx="8207375" cy="755650"/>
          </a:xfrm>
          <a:prstGeom prst="rect">
            <a:avLst/>
          </a:prstGeom>
          <a:noFill/>
        </p:spPr>
      </p:pic>
      <p:pic>
        <p:nvPicPr>
          <p:cNvPr id="331781" name="Picture 5" descr="基础部分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68313" y="5876925"/>
            <a:ext cx="8207375" cy="71437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9.png"/><Relationship Id="rId11" Type="http://schemas.openxmlformats.org/officeDocument/2006/relationships/image" Target="../media/image62.jpeg"/><Relationship Id="rId5" Type="http://schemas.openxmlformats.org/officeDocument/2006/relationships/image" Target="../media/image58.tiff"/><Relationship Id="rId10" Type="http://schemas.openxmlformats.org/officeDocument/2006/relationships/image" Target="../media/image61.tiff"/><Relationship Id="rId4" Type="http://schemas.openxmlformats.org/officeDocument/2006/relationships/image" Target="../media/image57.jpe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28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3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image" Target="../media/image23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357422" y="2071678"/>
            <a:ext cx="4286280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4000" b="1" kern="10" dirty="0" smtClean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隶书" pitchFamily="49" charset="-122"/>
                <a:ea typeface="隶书" pitchFamily="49" charset="-122"/>
              </a:rPr>
              <a:t>综合布线系统解决方案</a:t>
            </a:r>
            <a:endParaRPr lang="en-US" altLang="zh-CN" sz="4000" b="1" kern="10" dirty="0" smtClean="0">
              <a:ln w="3175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latin typeface="隶书" pitchFamily="49" charset="-122"/>
              <a:ea typeface="隶书" pitchFamily="49" charset="-122"/>
            </a:endParaRPr>
          </a:p>
          <a:p>
            <a:pPr algn="ctr"/>
            <a:r>
              <a:rPr lang="en-US" altLang="zh-CN" sz="4000" b="1" kern="10" dirty="0" smtClean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隶书" pitchFamily="49" charset="-122"/>
                <a:ea typeface="隶书" pitchFamily="49" charset="-122"/>
              </a:rPr>
              <a:t>——</a:t>
            </a:r>
            <a:r>
              <a:rPr lang="zh-CN" altLang="en-US" sz="4000" b="1" kern="10" dirty="0" smtClean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隶书" pitchFamily="49" charset="-122"/>
                <a:ea typeface="隶书" pitchFamily="49" charset="-122"/>
              </a:rPr>
              <a:t>构建优越产品平台</a:t>
            </a:r>
            <a:endParaRPr lang="zh-CN" altLang="en-US" sz="4000" b="1" kern="10" dirty="0">
              <a:ln w="3175">
                <a:solidFill>
                  <a:srgbClr val="FFFF00"/>
                </a:solidFill>
                <a:round/>
                <a:headEnd/>
                <a:tailEnd/>
              </a:ln>
              <a:solidFill>
                <a:srgbClr val="003399"/>
              </a:solidFill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6" name="Picture 77" descr="楼顶接收器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4786322"/>
            <a:ext cx="1246188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98"/>
          <p:cNvGrpSpPr>
            <a:grpSpLocks/>
          </p:cNvGrpSpPr>
          <p:nvPr/>
        </p:nvGrpSpPr>
        <p:grpSpPr bwMode="auto">
          <a:xfrm>
            <a:off x="500034" y="5214950"/>
            <a:ext cx="1600200" cy="695326"/>
            <a:chOff x="2132" y="672"/>
            <a:chExt cx="1008" cy="348"/>
          </a:xfrm>
        </p:grpSpPr>
        <p:pic>
          <p:nvPicPr>
            <p:cNvPr id="8" name="Picture 29" descr="00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/>
            </a:blip>
            <a:srcRect/>
            <a:stretch>
              <a:fillRect/>
            </a:stretch>
          </p:blipFill>
          <p:spPr bwMode="auto">
            <a:xfrm>
              <a:off x="2132" y="768"/>
              <a:ext cx="100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Line 19"/>
            <p:cNvSpPr>
              <a:spLocks noChangeShapeType="1"/>
            </p:cNvSpPr>
            <p:nvPr/>
          </p:nvSpPr>
          <p:spPr bwMode="auto">
            <a:xfrm flipH="1">
              <a:off x="2382" y="828"/>
              <a:ext cx="3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Line 20"/>
            <p:cNvSpPr>
              <a:spLocks noChangeShapeType="1"/>
            </p:cNvSpPr>
            <p:nvPr/>
          </p:nvSpPr>
          <p:spPr bwMode="auto">
            <a:xfrm flipV="1">
              <a:off x="2465" y="761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21"/>
            <p:cNvSpPr>
              <a:spLocks noChangeShapeType="1"/>
            </p:cNvSpPr>
            <p:nvPr/>
          </p:nvSpPr>
          <p:spPr bwMode="auto">
            <a:xfrm flipV="1">
              <a:off x="2619" y="739"/>
              <a:ext cx="0" cy="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Line 22"/>
            <p:cNvSpPr>
              <a:spLocks noChangeShapeType="1"/>
            </p:cNvSpPr>
            <p:nvPr/>
          </p:nvSpPr>
          <p:spPr bwMode="auto">
            <a:xfrm>
              <a:off x="2530" y="828"/>
              <a:ext cx="0" cy="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3" name="Picture 23" descr="PC Blu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76" y="678"/>
              <a:ext cx="112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94"/>
            <p:cNvGrpSpPr>
              <a:grpSpLocks/>
            </p:cNvGrpSpPr>
            <p:nvPr/>
          </p:nvGrpSpPr>
          <p:grpSpPr bwMode="auto">
            <a:xfrm>
              <a:off x="2688" y="672"/>
              <a:ext cx="291" cy="307"/>
              <a:chOff x="2256" y="2419"/>
              <a:chExt cx="336" cy="355"/>
            </a:xfrm>
          </p:grpSpPr>
          <p:pic>
            <p:nvPicPr>
              <p:cNvPr id="17" name="Picture 193" descr="fuwuqi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352" y="2419"/>
                <a:ext cx="240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8" name="Group 25"/>
              <p:cNvGrpSpPr>
                <a:grpSpLocks/>
              </p:cNvGrpSpPr>
              <p:nvPr/>
            </p:nvGrpSpPr>
            <p:grpSpPr bwMode="auto">
              <a:xfrm>
                <a:off x="2256" y="2544"/>
                <a:ext cx="211" cy="230"/>
                <a:chOff x="4896" y="1968"/>
                <a:chExt cx="672" cy="651"/>
              </a:xfrm>
            </p:grpSpPr>
            <p:pic>
              <p:nvPicPr>
                <p:cNvPr id="19" name="Picture 26" descr="整套电脑-2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4896" y="1968"/>
                  <a:ext cx="672" cy="6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aphicFrame>
              <p:nvGraphicFramePr>
                <p:cNvPr id="20" name="Object 1"/>
                <p:cNvGraphicFramePr>
                  <a:graphicFrameLocks noChangeAspect="1"/>
                </p:cNvGraphicFramePr>
                <p:nvPr/>
              </p:nvGraphicFramePr>
              <p:xfrm>
                <a:off x="5056" y="2070"/>
                <a:ext cx="328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61475" name="BMP 图象" r:id="rId8" imgW="5714286" imgH="3933333" progId="PBrush">
                        <p:embed/>
                      </p:oleObj>
                    </mc:Choice>
                    <mc:Fallback>
                      <p:oleObj name="BMP 图象" r:id="rId8" imgW="5714286" imgH="3933333" progId="PBrush">
                        <p:embed/>
                        <p:pic>
                          <p:nvPicPr>
                            <p:cNvPr id="0" name="Object 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56" y="2070"/>
                              <a:ext cx="328" cy="236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rgbClr val="FF00FF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pic>
          <p:nvPicPr>
            <p:cNvPr id="15" name="Picture 195" descr="PC Blu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16" y="672"/>
              <a:ext cx="112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97" descr="PC Blu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68" y="864"/>
              <a:ext cx="112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2175532" y="5110475"/>
            <a:ext cx="482536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400" b="1" kern="10" dirty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隶书" pitchFamily="49" charset="-122"/>
                <a:ea typeface="隶书" pitchFamily="49" charset="-122"/>
              </a:rPr>
              <a:t>——</a:t>
            </a:r>
            <a:r>
              <a:rPr lang="zh-CN" altLang="en-US" sz="2400" b="1" kern="10" dirty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隶书" pitchFamily="49" charset="-122"/>
                <a:ea typeface="隶书" pitchFamily="49" charset="-122"/>
              </a:rPr>
              <a:t>智能楼宇综合布线专业提供商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38" name="Picture 22" descr="gyta2_200933110272616082"/>
          <p:cNvPicPr>
            <a:picLocks noChangeAspect="1" noChangeArrowheads="1"/>
          </p:cNvPicPr>
          <p:nvPr/>
        </p:nvPicPr>
        <p:blipFill>
          <a:blip r:embed="rId2"/>
          <a:srcRect l="2534" t="4223" r="1290" b="9722"/>
          <a:stretch>
            <a:fillRect/>
          </a:stretch>
        </p:blipFill>
        <p:spPr bwMode="auto">
          <a:xfrm>
            <a:off x="4786314" y="1857364"/>
            <a:ext cx="3644924" cy="1714512"/>
          </a:xfrm>
          <a:prstGeom prst="rect">
            <a:avLst/>
          </a:prstGeom>
          <a:noFill/>
        </p:spPr>
      </p:pic>
      <p:sp>
        <p:nvSpPr>
          <p:cNvPr id="342029" name="Rectangle 13"/>
          <p:cNvSpPr>
            <a:spLocks noChangeArrowheads="1"/>
          </p:cNvSpPr>
          <p:nvPr/>
        </p:nvSpPr>
        <p:spPr bwMode="auto">
          <a:xfrm>
            <a:off x="684213" y="1714488"/>
            <a:ext cx="4752975" cy="25668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 eaLnBrk="1" hangingPunct="1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技术进步</a:t>
            </a:r>
            <a:r>
              <a:rPr lang="en-US" altLang="zh-CN" sz="2400" b="1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:</a:t>
            </a:r>
            <a:endParaRPr lang="en-US" altLang="zh-CN" sz="2000" b="1" dirty="0"/>
          </a:p>
          <a:p>
            <a:pPr marL="457200" indent="-457200" algn="l" eaLnBrk="1" hangingPunct="1"/>
            <a:r>
              <a:rPr lang="en-US" altLang="zh-CN" sz="2200" b="1" dirty="0">
                <a:latin typeface="隶书" pitchFamily="49" charset="-122"/>
                <a:ea typeface="隶书" pitchFamily="49" charset="-122"/>
              </a:rPr>
              <a:t>2001</a:t>
            </a:r>
            <a:r>
              <a:rPr lang="en-US" altLang="zh-CN" sz="2200" dirty="0">
                <a:latin typeface="隶书" pitchFamily="49" charset="-122"/>
                <a:ea typeface="隶书" pitchFamily="49" charset="-122"/>
              </a:rPr>
              <a:t> </a:t>
            </a:r>
            <a:r>
              <a:rPr lang="en-US" altLang="zh-CN" sz="2200" dirty="0" smtClean="0">
                <a:latin typeface="隶书" pitchFamily="49" charset="-122"/>
                <a:ea typeface="隶书" pitchFamily="49" charset="-122"/>
              </a:rPr>
              <a:t> </a:t>
            </a:r>
            <a:r>
              <a:rPr lang="zh-CN" altLang="en-US" sz="2200" dirty="0" smtClean="0">
                <a:latin typeface="隶书" pitchFamily="49" charset="-122"/>
                <a:ea typeface="隶书" pitchFamily="49" charset="-122"/>
              </a:rPr>
              <a:t>超</a:t>
            </a:r>
            <a:r>
              <a:rPr lang="zh-CN" altLang="en-US" sz="2200" dirty="0">
                <a:latin typeface="隶书" pitchFamily="49" charset="-122"/>
                <a:ea typeface="隶书" pitchFamily="49" charset="-122"/>
              </a:rPr>
              <a:t>五类布线系统</a:t>
            </a:r>
          </a:p>
          <a:p>
            <a:pPr marL="457200" indent="-457200" algn="l" eaLnBrk="1" hangingPunct="1"/>
            <a:r>
              <a:rPr lang="en-US" altLang="zh-CN" sz="2200" b="1" dirty="0">
                <a:latin typeface="隶书" pitchFamily="49" charset="-122"/>
                <a:ea typeface="隶书" pitchFamily="49" charset="-122"/>
              </a:rPr>
              <a:t>2002</a:t>
            </a:r>
            <a:r>
              <a:rPr lang="en-US" altLang="zh-CN" sz="2200" dirty="0">
                <a:latin typeface="隶书" pitchFamily="49" charset="-122"/>
                <a:ea typeface="隶书" pitchFamily="49" charset="-122"/>
              </a:rPr>
              <a:t> </a:t>
            </a:r>
            <a:r>
              <a:rPr lang="en-US" altLang="zh-CN" sz="2200" dirty="0" smtClean="0">
                <a:latin typeface="隶书" pitchFamily="49" charset="-122"/>
                <a:ea typeface="隶书" pitchFamily="49" charset="-122"/>
              </a:rPr>
              <a:t> </a:t>
            </a:r>
            <a:r>
              <a:rPr lang="zh-CN" altLang="en-US" sz="2200" dirty="0" smtClean="0">
                <a:latin typeface="隶书" pitchFamily="49" charset="-122"/>
                <a:ea typeface="隶书" pitchFamily="49" charset="-122"/>
              </a:rPr>
              <a:t>六</a:t>
            </a:r>
            <a:r>
              <a:rPr lang="zh-CN" altLang="en-US" sz="2200" dirty="0">
                <a:latin typeface="隶书" pitchFamily="49" charset="-122"/>
                <a:ea typeface="隶书" pitchFamily="49" charset="-122"/>
              </a:rPr>
              <a:t>类布线系统</a:t>
            </a:r>
          </a:p>
          <a:p>
            <a:pPr marL="457200" indent="-457200" algn="l" eaLnBrk="1" hangingPunct="1"/>
            <a:r>
              <a:rPr lang="en-US" altLang="zh-CN" sz="2200" b="1" dirty="0">
                <a:latin typeface="隶书" pitchFamily="49" charset="-122"/>
                <a:ea typeface="隶书" pitchFamily="49" charset="-122"/>
              </a:rPr>
              <a:t>2003</a:t>
            </a:r>
            <a:r>
              <a:rPr lang="en-US" altLang="zh-CN" sz="2200" dirty="0">
                <a:latin typeface="隶书" pitchFamily="49" charset="-122"/>
                <a:ea typeface="隶书" pitchFamily="49" charset="-122"/>
              </a:rPr>
              <a:t> </a:t>
            </a:r>
            <a:r>
              <a:rPr lang="en-US" altLang="zh-CN" sz="2200" dirty="0" smtClean="0">
                <a:latin typeface="隶书" pitchFamily="49" charset="-122"/>
                <a:ea typeface="隶书" pitchFamily="49" charset="-122"/>
              </a:rPr>
              <a:t> </a:t>
            </a:r>
            <a:r>
              <a:rPr lang="zh-CN" altLang="en-US" sz="2200" dirty="0" smtClean="0">
                <a:latin typeface="隶书" pitchFamily="49" charset="-122"/>
                <a:ea typeface="隶书" pitchFamily="49" charset="-122"/>
              </a:rPr>
              <a:t>六</a:t>
            </a:r>
            <a:r>
              <a:rPr lang="zh-CN" altLang="en-US" sz="2200" dirty="0">
                <a:latin typeface="隶书" pitchFamily="49" charset="-122"/>
                <a:ea typeface="隶书" pitchFamily="49" charset="-122"/>
              </a:rPr>
              <a:t>类屏蔽系统</a:t>
            </a:r>
          </a:p>
          <a:p>
            <a:pPr marL="457200" indent="-457200" algn="l" eaLnBrk="1" hangingPunct="1"/>
            <a:r>
              <a:rPr lang="en-US" altLang="zh-CN" sz="2200" b="1" dirty="0">
                <a:latin typeface="隶书" pitchFamily="49" charset="-122"/>
                <a:ea typeface="隶书" pitchFamily="49" charset="-122"/>
              </a:rPr>
              <a:t>2005</a:t>
            </a:r>
            <a:r>
              <a:rPr lang="en-US" altLang="zh-CN" sz="2200" dirty="0">
                <a:latin typeface="隶书" pitchFamily="49" charset="-122"/>
                <a:ea typeface="隶书" pitchFamily="49" charset="-122"/>
              </a:rPr>
              <a:t> </a:t>
            </a:r>
            <a:r>
              <a:rPr lang="en-US" altLang="zh-CN" sz="2200" dirty="0" smtClean="0">
                <a:latin typeface="隶书" pitchFamily="49" charset="-122"/>
                <a:ea typeface="隶书" pitchFamily="49" charset="-122"/>
              </a:rPr>
              <a:t> </a:t>
            </a:r>
            <a:r>
              <a:rPr lang="en-US" altLang="zh-CN" sz="2200" b="1" dirty="0" smtClean="0">
                <a:latin typeface="隶书" pitchFamily="49" charset="-122"/>
                <a:ea typeface="隶书" pitchFamily="49" charset="-122"/>
              </a:rPr>
              <a:t>2</a:t>
            </a:r>
            <a:r>
              <a:rPr lang="zh-CN" altLang="en-US" sz="2200" b="1" dirty="0">
                <a:latin typeface="隶书" pitchFamily="49" charset="-122"/>
                <a:ea typeface="隶书" pitchFamily="49" charset="-122"/>
              </a:rPr>
              <a:t>－</a:t>
            </a:r>
            <a:r>
              <a:rPr lang="en-US" altLang="zh-CN" sz="2200" b="1" dirty="0">
                <a:latin typeface="隶书" pitchFamily="49" charset="-122"/>
                <a:ea typeface="隶书" pitchFamily="49" charset="-122"/>
              </a:rPr>
              <a:t>144</a:t>
            </a:r>
            <a:r>
              <a:rPr lang="zh-CN" altLang="en-US" sz="2200" dirty="0" smtClean="0">
                <a:latin typeface="隶书" pitchFamily="49" charset="-122"/>
                <a:ea typeface="隶书" pitchFamily="49" charset="-122"/>
              </a:rPr>
              <a:t>芯光纤通信</a:t>
            </a:r>
            <a:r>
              <a:rPr lang="zh-CN" altLang="en-US" sz="2200" dirty="0">
                <a:latin typeface="隶书" pitchFamily="49" charset="-122"/>
                <a:ea typeface="隶书" pitchFamily="49" charset="-122"/>
              </a:rPr>
              <a:t>电缆</a:t>
            </a:r>
          </a:p>
          <a:p>
            <a:pPr marL="457200" indent="-457200" algn="l" eaLnBrk="1" hangingPunct="1"/>
            <a:r>
              <a:rPr lang="en-US" altLang="zh-CN" sz="2200" b="1" dirty="0">
                <a:latin typeface="隶书" pitchFamily="49" charset="-122"/>
                <a:ea typeface="隶书" pitchFamily="49" charset="-122"/>
              </a:rPr>
              <a:t>2007</a:t>
            </a:r>
            <a:r>
              <a:rPr lang="en-US" altLang="zh-CN" sz="2200" dirty="0">
                <a:latin typeface="隶书" pitchFamily="49" charset="-122"/>
                <a:ea typeface="隶书" pitchFamily="49" charset="-122"/>
              </a:rPr>
              <a:t> </a:t>
            </a:r>
            <a:r>
              <a:rPr lang="en-US" altLang="zh-CN" sz="2200" dirty="0" smtClean="0">
                <a:latin typeface="隶书" pitchFamily="49" charset="-122"/>
                <a:ea typeface="隶书" pitchFamily="49" charset="-122"/>
              </a:rPr>
              <a:t> </a:t>
            </a:r>
            <a:r>
              <a:rPr lang="en-US" altLang="zh-CN" sz="2200" b="1" dirty="0" smtClean="0">
                <a:latin typeface="隶书" pitchFamily="49" charset="-122"/>
                <a:ea typeface="隶书" pitchFamily="49" charset="-122"/>
              </a:rPr>
              <a:t>OM3</a:t>
            </a:r>
            <a:r>
              <a:rPr lang="zh-CN" altLang="en-US" sz="2200" dirty="0">
                <a:latin typeface="隶书" pitchFamily="49" charset="-122"/>
                <a:ea typeface="隶书" pitchFamily="49" charset="-122"/>
              </a:rPr>
              <a:t>多模万兆光纤电缆</a:t>
            </a:r>
          </a:p>
          <a:p>
            <a:pPr marL="457200" indent="-457200" algn="l" eaLnBrk="1" hangingPunct="1"/>
            <a:r>
              <a:rPr lang="en-US" altLang="zh-CN" sz="2200" b="1" dirty="0">
                <a:latin typeface="隶书" pitchFamily="49" charset="-122"/>
                <a:ea typeface="隶书" pitchFamily="49" charset="-122"/>
              </a:rPr>
              <a:t>2009</a:t>
            </a:r>
            <a:r>
              <a:rPr lang="en-US" altLang="zh-CN" sz="2200" dirty="0">
                <a:latin typeface="隶书" pitchFamily="49" charset="-122"/>
                <a:ea typeface="隶书" pitchFamily="49" charset="-122"/>
              </a:rPr>
              <a:t> </a:t>
            </a:r>
            <a:r>
              <a:rPr lang="en-US" altLang="zh-CN" sz="2200" dirty="0" smtClean="0">
                <a:latin typeface="隶书" pitchFamily="49" charset="-122"/>
                <a:ea typeface="隶书" pitchFamily="49" charset="-122"/>
              </a:rPr>
              <a:t> </a:t>
            </a:r>
            <a:r>
              <a:rPr lang="en-US" altLang="zh-CN" sz="2200" b="1" dirty="0" smtClean="0">
                <a:latin typeface="隶书" pitchFamily="49" charset="-122"/>
                <a:ea typeface="隶书" pitchFamily="49" charset="-122"/>
              </a:rPr>
              <a:t>6A</a:t>
            </a:r>
            <a:r>
              <a:rPr lang="en-US" altLang="zh-CN" sz="2200" dirty="0" smtClean="0">
                <a:latin typeface="隶书" pitchFamily="49" charset="-122"/>
                <a:ea typeface="隶书" pitchFamily="49" charset="-122"/>
              </a:rPr>
              <a:t> </a:t>
            </a:r>
            <a:r>
              <a:rPr lang="zh-CN" altLang="en-US" sz="2200" dirty="0">
                <a:latin typeface="隶书" pitchFamily="49" charset="-122"/>
                <a:ea typeface="隶书" pitchFamily="49" charset="-122"/>
              </a:rPr>
              <a:t>非屏蔽电缆</a:t>
            </a:r>
          </a:p>
        </p:txBody>
      </p:sp>
      <p:pic>
        <p:nvPicPr>
          <p:cNvPr id="342035" name="Picture 19" descr="IMG_12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357694"/>
            <a:ext cx="2000264" cy="158750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</p:spPr>
      </p:pic>
      <p:pic>
        <p:nvPicPr>
          <p:cNvPr id="342037" name="Picture 21" descr="屏蔽电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357694"/>
            <a:ext cx="2071702" cy="1577975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</p:spPr>
      </p:pic>
      <p:pic>
        <p:nvPicPr>
          <p:cNvPr id="342048" name="Picture 32" descr="6AUTP"/>
          <p:cNvPicPr>
            <a:picLocks noChangeAspect="1" noChangeArrowheads="1"/>
          </p:cNvPicPr>
          <p:nvPr/>
        </p:nvPicPr>
        <p:blipFill>
          <a:blip r:embed="rId5">
            <a:lum bright="6000" contrast="18000"/>
          </a:blip>
          <a:srcRect/>
          <a:stretch>
            <a:fillRect/>
          </a:stretch>
        </p:blipFill>
        <p:spPr bwMode="auto">
          <a:xfrm>
            <a:off x="2571736" y="4357694"/>
            <a:ext cx="2016125" cy="15748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400311" y="996719"/>
            <a:ext cx="4243391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产品品质   技术进步</a:t>
            </a:r>
          </a:p>
        </p:txBody>
      </p:sp>
      <p:pic>
        <p:nvPicPr>
          <p:cNvPr id="13" name="Picture 8" descr="S-FTP0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4357694"/>
            <a:ext cx="1785950" cy="1571636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2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2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4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42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4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51" name="Rectangle 11"/>
          <p:cNvSpPr>
            <a:spLocks noChangeArrowheads="1"/>
          </p:cNvSpPr>
          <p:nvPr/>
        </p:nvSpPr>
        <p:spPr bwMode="auto">
          <a:xfrm>
            <a:off x="2428860" y="996719"/>
            <a:ext cx="417512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品质保证  质管体系</a:t>
            </a:r>
          </a:p>
        </p:txBody>
      </p:sp>
      <p:pic>
        <p:nvPicPr>
          <p:cNvPr id="343052" name="Picture 12"/>
          <p:cNvPicPr>
            <a:picLocks noChangeAspect="1" noChangeArrowheads="1"/>
          </p:cNvPicPr>
          <p:nvPr/>
        </p:nvPicPr>
        <p:blipFill>
          <a:blip r:embed="rId2"/>
          <a:srcRect l="6246" t="5988" r="9142" b="3657"/>
          <a:stretch>
            <a:fillRect/>
          </a:stretch>
        </p:blipFill>
        <p:spPr bwMode="auto">
          <a:xfrm>
            <a:off x="1428728" y="1790853"/>
            <a:ext cx="6429420" cy="41384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/>
        </p:nvSpPr>
        <p:spPr>
          <a:xfrm>
            <a:off x="642910" y="1714488"/>
            <a:ext cx="17859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客服专线：</a:t>
            </a:r>
            <a:endParaRPr lang="en-US" sz="2000" b="1" dirty="0" smtClean="0">
              <a:solidFill>
                <a:srgbClr val="FF0000"/>
              </a:solidFill>
              <a:latin typeface="隶书" pitchFamily="49" charset="-122"/>
              <a:ea typeface="隶书" pitchFamily="49" charset="-122"/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400-600-4083</a:t>
            </a:r>
            <a:r>
              <a:rPr lang="en-US" b="1" dirty="0" smtClean="0"/>
              <a:t> </a:t>
            </a:r>
            <a:endParaRPr lang="zh-CN" altLang="en-US" dirty="0"/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中国著名品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2893937"/>
            <a:ext cx="2286016" cy="2893999"/>
          </a:xfrm>
          <a:prstGeom prst="rect">
            <a:avLst/>
          </a:prstGeom>
        </p:spPr>
      </p:pic>
      <p:pic>
        <p:nvPicPr>
          <p:cNvPr id="17" name="图片 16" descr="质量信得过产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786058"/>
            <a:ext cx="2286016" cy="2859002"/>
          </a:xfrm>
          <a:prstGeom prst="rect">
            <a:avLst/>
          </a:prstGeom>
        </p:spPr>
      </p:pic>
      <p:sp>
        <p:nvSpPr>
          <p:cNvPr id="344075" name="Rectangle 11"/>
          <p:cNvSpPr>
            <a:spLocks noChangeArrowheads="1"/>
          </p:cNvSpPr>
          <p:nvPr/>
        </p:nvSpPr>
        <p:spPr bwMode="auto">
          <a:xfrm>
            <a:off x="0" y="9985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344076" name="Rectangle 12"/>
          <p:cNvSpPr>
            <a:spLocks noChangeArrowheads="1"/>
          </p:cNvSpPr>
          <p:nvPr/>
        </p:nvSpPr>
        <p:spPr bwMode="auto">
          <a:xfrm>
            <a:off x="0" y="9985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344077" name="Rectangle 13"/>
          <p:cNvSpPr>
            <a:spLocks noChangeArrowheads="1"/>
          </p:cNvSpPr>
          <p:nvPr/>
        </p:nvSpPr>
        <p:spPr bwMode="auto">
          <a:xfrm>
            <a:off x="2428860" y="857232"/>
            <a:ext cx="416719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产品系列  国际认证</a:t>
            </a:r>
          </a:p>
        </p:txBody>
      </p:sp>
      <p:sp>
        <p:nvSpPr>
          <p:cNvPr id="344078" name="Rectangle 14"/>
          <p:cNvSpPr>
            <a:spLocks noChangeArrowheads="1"/>
          </p:cNvSpPr>
          <p:nvPr/>
        </p:nvSpPr>
        <p:spPr bwMode="auto">
          <a:xfrm>
            <a:off x="539750" y="1285860"/>
            <a:ext cx="4176713" cy="44873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eaLnBrk="1" hangingPunct="1">
              <a:lnSpc>
                <a:spcPct val="14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产品通过：</a:t>
            </a:r>
          </a:p>
          <a:p>
            <a:pPr algn="l" eaLnBrk="1" hangingPunct="1">
              <a:lnSpc>
                <a:spcPct val="140000"/>
              </a:lnSpc>
              <a:buFontTx/>
              <a:buChar char="•"/>
            </a:pPr>
            <a:r>
              <a:rPr lang="zh-CN" altLang="en-US" sz="2000" b="1" dirty="0">
                <a:latin typeface="隶书" pitchFamily="49" charset="-122"/>
                <a:ea typeface="隶书" pitchFamily="49" charset="-122"/>
              </a:rPr>
              <a:t>国家工信部邮电工业产品认证</a:t>
            </a:r>
          </a:p>
          <a:p>
            <a:pPr algn="l" eaLnBrk="1" hangingPunct="1">
              <a:lnSpc>
                <a:spcPct val="140000"/>
              </a:lnSpc>
              <a:buFontTx/>
              <a:buChar char="•"/>
            </a:pPr>
            <a:r>
              <a:rPr lang="zh-CN" altLang="en-US" sz="2000" b="1" dirty="0">
                <a:latin typeface="隶书" pitchFamily="49" charset="-122"/>
                <a:ea typeface="隶书" pitchFamily="49" charset="-122"/>
              </a:rPr>
              <a:t>国家</a:t>
            </a:r>
            <a:r>
              <a:rPr lang="en-US" altLang="zh-CN" sz="2000" b="1" dirty="0">
                <a:latin typeface="隶书" pitchFamily="49" charset="-122"/>
                <a:ea typeface="隶书" pitchFamily="49" charset="-122"/>
              </a:rPr>
              <a:t>3C</a:t>
            </a:r>
            <a:r>
              <a:rPr lang="zh-CN" altLang="en-US" sz="2000" b="1" dirty="0">
                <a:latin typeface="隶书" pitchFamily="49" charset="-122"/>
                <a:ea typeface="隶书" pitchFamily="49" charset="-122"/>
              </a:rPr>
              <a:t>认证</a:t>
            </a:r>
          </a:p>
          <a:p>
            <a:pPr algn="l" eaLnBrk="1" hangingPunct="1">
              <a:lnSpc>
                <a:spcPct val="140000"/>
              </a:lnSpc>
              <a:buFontTx/>
              <a:buChar char="•"/>
            </a:pPr>
            <a:r>
              <a:rPr lang="en-US" altLang="zh-CN" sz="2000" b="1" dirty="0">
                <a:latin typeface="隶书" pitchFamily="49" charset="-122"/>
                <a:ea typeface="隶书" pitchFamily="49" charset="-122"/>
              </a:rPr>
              <a:t>ISO9001(2000)</a:t>
            </a:r>
            <a:r>
              <a:rPr lang="zh-CN" altLang="en-US" sz="2000" b="1" dirty="0">
                <a:latin typeface="隶书" pitchFamily="49" charset="-122"/>
                <a:ea typeface="隶书" pitchFamily="49" charset="-122"/>
              </a:rPr>
              <a:t>质量体系认证</a:t>
            </a:r>
          </a:p>
          <a:p>
            <a:pPr algn="l" eaLnBrk="1" hangingPunct="1">
              <a:lnSpc>
                <a:spcPct val="140000"/>
              </a:lnSpc>
              <a:buFontTx/>
              <a:buChar char="•"/>
            </a:pPr>
            <a:r>
              <a:rPr lang="zh-CN" altLang="en-US" sz="2000" b="1" dirty="0">
                <a:latin typeface="隶书" pitchFamily="49" charset="-122"/>
                <a:ea typeface="隶书" pitchFamily="49" charset="-122"/>
              </a:rPr>
              <a:t>美国</a:t>
            </a:r>
            <a:r>
              <a:rPr lang="en-US" altLang="zh-CN" sz="2000" b="1" dirty="0">
                <a:latin typeface="隶书" pitchFamily="49" charset="-122"/>
                <a:ea typeface="隶书" pitchFamily="49" charset="-122"/>
              </a:rPr>
              <a:t>UL </a:t>
            </a:r>
            <a:r>
              <a:rPr lang="zh-CN" altLang="en-US" sz="2000" b="1" dirty="0">
                <a:latin typeface="隶书" pitchFamily="49" charset="-122"/>
                <a:ea typeface="隶书" pitchFamily="49" charset="-122"/>
              </a:rPr>
              <a:t>认证 </a:t>
            </a:r>
          </a:p>
          <a:p>
            <a:pPr algn="l" eaLnBrk="1" hangingPunct="1">
              <a:lnSpc>
                <a:spcPct val="140000"/>
              </a:lnSpc>
              <a:buFontTx/>
              <a:buChar char="•"/>
            </a:pPr>
            <a:r>
              <a:rPr lang="zh-CN" altLang="en-US" sz="2000" b="1" dirty="0">
                <a:latin typeface="隶书" pitchFamily="49" charset="-122"/>
                <a:ea typeface="隶书" pitchFamily="49" charset="-122"/>
              </a:rPr>
              <a:t>欧盟</a:t>
            </a:r>
            <a:r>
              <a:rPr lang="en-US" altLang="zh-CN" sz="2000" b="1" dirty="0">
                <a:latin typeface="隶书" pitchFamily="49" charset="-122"/>
                <a:ea typeface="隶书" pitchFamily="49" charset="-122"/>
              </a:rPr>
              <a:t>VDE</a:t>
            </a:r>
            <a:r>
              <a:rPr lang="zh-CN" altLang="en-US" sz="2000" b="1" dirty="0">
                <a:latin typeface="隶书" pitchFamily="49" charset="-122"/>
                <a:ea typeface="隶书" pitchFamily="49" charset="-122"/>
              </a:rPr>
              <a:t>、</a:t>
            </a:r>
            <a:r>
              <a:rPr lang="en-US" altLang="zh-CN" sz="2000" b="1" dirty="0">
                <a:latin typeface="隶书" pitchFamily="49" charset="-122"/>
                <a:ea typeface="隶书" pitchFamily="49" charset="-122"/>
              </a:rPr>
              <a:t>CE</a:t>
            </a:r>
            <a:r>
              <a:rPr lang="zh-CN" altLang="en-US" sz="2000" b="1" dirty="0">
                <a:latin typeface="隶书" pitchFamily="49" charset="-122"/>
                <a:ea typeface="隶书" pitchFamily="49" charset="-122"/>
              </a:rPr>
              <a:t>认证</a:t>
            </a:r>
          </a:p>
          <a:p>
            <a:pPr algn="l" eaLnBrk="1" hangingPunct="1">
              <a:lnSpc>
                <a:spcPct val="140000"/>
              </a:lnSpc>
              <a:buFontTx/>
              <a:buChar char="•"/>
            </a:pPr>
            <a:r>
              <a:rPr lang="zh-CN" altLang="en-US" sz="2000" b="1" dirty="0">
                <a:latin typeface="隶书" pitchFamily="49" charset="-122"/>
                <a:ea typeface="隶书" pitchFamily="49" charset="-122"/>
              </a:rPr>
              <a:t>日本</a:t>
            </a:r>
            <a:r>
              <a:rPr lang="en-US" altLang="zh-CN" sz="2000" b="1" dirty="0">
                <a:latin typeface="隶书" pitchFamily="49" charset="-122"/>
                <a:ea typeface="隶书" pitchFamily="49" charset="-122"/>
              </a:rPr>
              <a:t>JET</a:t>
            </a:r>
            <a:r>
              <a:rPr lang="zh-CN" altLang="en-US" sz="2000" b="1" dirty="0">
                <a:latin typeface="隶书" pitchFamily="49" charset="-122"/>
                <a:ea typeface="隶书" pitchFamily="49" charset="-122"/>
              </a:rPr>
              <a:t>认证</a:t>
            </a:r>
          </a:p>
          <a:p>
            <a:pPr algn="l" eaLnBrk="1" hangingPunct="1">
              <a:lnSpc>
                <a:spcPct val="140000"/>
              </a:lnSpc>
              <a:buFontTx/>
              <a:buChar char="•"/>
            </a:pPr>
            <a:r>
              <a:rPr lang="zh-CN" altLang="en-US" sz="2000" b="1" dirty="0">
                <a:latin typeface="隶书" pitchFamily="49" charset="-122"/>
                <a:ea typeface="隶书" pitchFamily="49" charset="-122"/>
              </a:rPr>
              <a:t>澳大利亚</a:t>
            </a:r>
            <a:r>
              <a:rPr lang="en-US" altLang="zh-CN" sz="2000" b="1" dirty="0">
                <a:latin typeface="隶书" pitchFamily="49" charset="-122"/>
                <a:ea typeface="隶书" pitchFamily="49" charset="-122"/>
              </a:rPr>
              <a:t>SAA</a:t>
            </a:r>
            <a:r>
              <a:rPr lang="zh-CN" altLang="en-US" sz="2000" b="1" dirty="0">
                <a:latin typeface="隶书" pitchFamily="49" charset="-122"/>
                <a:ea typeface="隶书" pitchFamily="49" charset="-122"/>
              </a:rPr>
              <a:t>认证</a:t>
            </a:r>
          </a:p>
          <a:p>
            <a:pPr algn="l" eaLnBrk="1" hangingPunct="1">
              <a:lnSpc>
                <a:spcPct val="140000"/>
              </a:lnSpc>
              <a:buFontTx/>
              <a:buChar char="•"/>
            </a:pPr>
            <a:r>
              <a:rPr lang="zh-CN" altLang="en-US" sz="2000" b="1" dirty="0">
                <a:latin typeface="隶书" pitchFamily="49" charset="-122"/>
                <a:ea typeface="隶书" pitchFamily="49" charset="-122"/>
              </a:rPr>
              <a:t>韩国</a:t>
            </a:r>
            <a:r>
              <a:rPr lang="en-US" altLang="zh-CN" sz="2000" b="1" dirty="0">
                <a:latin typeface="隶书" pitchFamily="49" charset="-122"/>
                <a:ea typeface="隶书" pitchFamily="49" charset="-122"/>
              </a:rPr>
              <a:t>KTL</a:t>
            </a:r>
            <a:r>
              <a:rPr lang="zh-CN" altLang="en-US" sz="2000" b="1" dirty="0">
                <a:latin typeface="隶书" pitchFamily="49" charset="-122"/>
                <a:ea typeface="隶书" pitchFamily="49" charset="-122"/>
              </a:rPr>
              <a:t>认证</a:t>
            </a:r>
          </a:p>
          <a:p>
            <a:pPr algn="l" eaLnBrk="1" hangingPunct="1">
              <a:lnSpc>
                <a:spcPct val="140000"/>
              </a:lnSpc>
              <a:buFontTx/>
              <a:buChar char="•"/>
            </a:pPr>
            <a:r>
              <a:rPr lang="en-US" altLang="zh-CN" sz="2000" b="1" dirty="0" smtClean="0">
                <a:latin typeface="隶书" pitchFamily="49" charset="-122"/>
                <a:ea typeface="隶书" pitchFamily="49" charset="-122"/>
              </a:rPr>
              <a:t>ETL </a:t>
            </a:r>
            <a:r>
              <a:rPr lang="zh-CN" altLang="en-US" sz="2000" b="1" dirty="0" smtClean="0">
                <a:latin typeface="隶书" pitchFamily="49" charset="-122"/>
                <a:ea typeface="隶书" pitchFamily="49" charset="-122"/>
              </a:rPr>
              <a:t>认证管理体系</a:t>
            </a:r>
            <a:endParaRPr lang="en-US" altLang="zh-CN" sz="2000" b="1" dirty="0" smtClean="0"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344084" name="Picture 20" descr="UL E312644_页面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579703"/>
            <a:ext cx="2155825" cy="2965450"/>
          </a:xfrm>
          <a:prstGeom prst="rect">
            <a:avLst/>
          </a:prstGeom>
          <a:noFill/>
          <a:ln w="12700">
            <a:solidFill>
              <a:srgbClr val="A50021"/>
            </a:solidFill>
            <a:miter lim="800000"/>
            <a:headEnd/>
            <a:tailEnd/>
          </a:ln>
        </p:spPr>
      </p:pic>
      <p:pic>
        <p:nvPicPr>
          <p:cNvPr id="20" name="图片 19" descr="ISO证书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4" y="2357430"/>
            <a:ext cx="2143140" cy="3071834"/>
          </a:xfrm>
          <a:prstGeom prst="rect">
            <a:avLst/>
          </a:prstGeom>
        </p:spPr>
      </p:pic>
      <p:pic>
        <p:nvPicPr>
          <p:cNvPr id="22" name="图片 21" descr="iso中文证书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86380" y="2071678"/>
            <a:ext cx="2428892" cy="3214710"/>
          </a:xfrm>
          <a:prstGeom prst="rect">
            <a:avLst/>
          </a:prstGeom>
        </p:spPr>
      </p:pic>
      <p:pic>
        <p:nvPicPr>
          <p:cNvPr id="19" name="图片 18" descr="3C认证（RVV）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29256" y="1928802"/>
            <a:ext cx="2500330" cy="3214686"/>
          </a:xfrm>
          <a:prstGeom prst="rect">
            <a:avLst/>
          </a:prstGeom>
        </p:spPr>
      </p:pic>
      <p:pic>
        <p:nvPicPr>
          <p:cNvPr id="23" name="图片 22" descr="VCOM ETL Fibe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72132" y="1714488"/>
            <a:ext cx="2643206" cy="3305375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9" name="Text Box 11"/>
          <p:cNvSpPr txBox="1">
            <a:spLocks noChangeArrowheads="1"/>
          </p:cNvSpPr>
          <p:nvPr/>
        </p:nvSpPr>
        <p:spPr bwMode="auto">
          <a:xfrm>
            <a:off x="642910" y="1230313"/>
            <a:ext cx="8001056" cy="156966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 eaLnBrk="1" hangingPunct="1"/>
            <a:r>
              <a:rPr lang="en-US" altLang="en-US" sz="24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en-US" altLang="zh-CN" sz="24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广播电影电视总局</a:t>
            </a:r>
            <a:r>
              <a:rPr lang="en-US" altLang="zh-CN" sz="2400" dirty="0">
                <a:latin typeface="隶书" pitchFamily="49" charset="-122"/>
                <a:ea typeface="隶书" pitchFamily="49" charset="-122"/>
              </a:rPr>
              <a:t>――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广播电视设备器材入网认定证书</a:t>
            </a:r>
          </a:p>
          <a:p>
            <a:pPr marL="457200" indent="-457200" algn="l" eaLnBrk="1" hangingPunct="1"/>
            <a:r>
              <a:rPr lang="en-US" altLang="en-US" sz="24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sz="24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国家电线电缆质量监督检验中心认证</a:t>
            </a:r>
          </a:p>
          <a:p>
            <a:pPr marL="457200" indent="-457200" algn="l" eaLnBrk="1" hangingPunct="1"/>
            <a:r>
              <a:rPr lang="en-US" altLang="en-US" sz="24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sz="24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工信部有线通信产品质量监督检验中心认证</a:t>
            </a:r>
          </a:p>
          <a:p>
            <a:pPr marL="457200" indent="-457200" algn="l" eaLnBrk="1" hangingPunct="1"/>
            <a:r>
              <a:rPr lang="en-US" altLang="en-US" sz="24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sz="24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广州市产品质量监督检验所品质检验证书</a:t>
            </a:r>
          </a:p>
        </p:txBody>
      </p:sp>
      <p:pic>
        <p:nvPicPr>
          <p:cNvPr id="345102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1" y="3000372"/>
            <a:ext cx="2173287" cy="2786082"/>
          </a:xfrm>
          <a:prstGeom prst="rect">
            <a:avLst/>
          </a:prstGeom>
          <a:noFill/>
          <a:ln w="12700" algn="ctr">
            <a:solidFill>
              <a:srgbClr val="800000"/>
            </a:solidFill>
            <a:miter lim="800000"/>
            <a:headEnd/>
            <a:tailEnd/>
          </a:ln>
          <a:effectLst/>
        </p:spPr>
      </p:pic>
      <p:pic>
        <p:nvPicPr>
          <p:cNvPr id="10" name="图片 9" descr="品质验证证书(20120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2" y="3000372"/>
            <a:ext cx="2143141" cy="2857520"/>
          </a:xfrm>
          <a:prstGeom prst="rect">
            <a:avLst/>
          </a:prstGeom>
        </p:spPr>
      </p:pic>
      <p:pic>
        <p:nvPicPr>
          <p:cNvPr id="11" name="图片 10" descr="质量信得过产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000372"/>
            <a:ext cx="1928827" cy="2786082"/>
          </a:xfrm>
          <a:prstGeom prst="rect">
            <a:avLst/>
          </a:prstGeom>
        </p:spPr>
      </p:pic>
      <p:pic>
        <p:nvPicPr>
          <p:cNvPr id="12" name="图片 11" descr="中国著名品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17" y="3000372"/>
            <a:ext cx="1928826" cy="2786082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114" name="Group 2"/>
          <p:cNvGrpSpPr>
            <a:grpSpLocks/>
          </p:cNvGrpSpPr>
          <p:nvPr/>
        </p:nvGrpSpPr>
        <p:grpSpPr bwMode="auto">
          <a:xfrm>
            <a:off x="792163" y="6165850"/>
            <a:ext cx="7956550" cy="330200"/>
            <a:chOff x="499" y="3884"/>
            <a:chExt cx="5012" cy="208"/>
          </a:xfrm>
        </p:grpSpPr>
        <p:pic>
          <p:nvPicPr>
            <p:cNvPr id="34611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29" y="3884"/>
              <a:ext cx="2903" cy="20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346116" name="Rectangle 4"/>
            <p:cNvSpPr>
              <a:spLocks noChangeArrowheads="1"/>
            </p:cNvSpPr>
            <p:nvPr/>
          </p:nvSpPr>
          <p:spPr bwMode="auto">
            <a:xfrm>
              <a:off x="499" y="3884"/>
              <a:ext cx="5012" cy="2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/>
              <a:endParaRPr lang="en-US" altLang="zh-CN" sz="1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46123" name="Freeform 11"/>
          <p:cNvSpPr>
            <a:spLocks noEditPoints="1"/>
          </p:cNvSpPr>
          <p:nvPr/>
        </p:nvSpPr>
        <p:spPr bwMode="gray">
          <a:xfrm flipH="1">
            <a:off x="4859338" y="4076700"/>
            <a:ext cx="3529012" cy="1598613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39216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46124" name="AutoShape 12"/>
          <p:cNvSpPr>
            <a:spLocks noChangeArrowheads="1"/>
          </p:cNvSpPr>
          <p:nvPr/>
        </p:nvSpPr>
        <p:spPr bwMode="gray">
          <a:xfrm rot="16200000">
            <a:off x="3540119" y="3086101"/>
            <a:ext cx="1558925" cy="1352550"/>
          </a:xfrm>
          <a:prstGeom prst="hexagon">
            <a:avLst>
              <a:gd name="adj" fmla="val 28815"/>
              <a:gd name="vf" fmla="val 11547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miter lim="800000"/>
            <a:headEnd/>
            <a:tailEnd/>
          </a:ln>
          <a:effectLst/>
          <a:scene3d>
            <a:camera prst="legacyObliqueLef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vert="eaVert" wrap="none" anchor="ctr">
            <a:flatTx/>
          </a:bodyPr>
          <a:lstStyle/>
          <a:p>
            <a:r>
              <a:rPr lang="zh-CN" altLang="en-US" b="1" dirty="0">
                <a:latin typeface="隶书" pitchFamily="49" charset="-122"/>
                <a:ea typeface="隶书" pitchFamily="49" charset="-122"/>
              </a:rPr>
              <a:t>综合布线</a:t>
            </a:r>
          </a:p>
          <a:p>
            <a:r>
              <a:rPr lang="zh-CN" altLang="en-US" b="1" dirty="0">
                <a:latin typeface="隶书" pitchFamily="49" charset="-122"/>
                <a:ea typeface="隶书" pitchFamily="49" charset="-122"/>
              </a:rPr>
              <a:t>“特别贡献奖”</a:t>
            </a:r>
          </a:p>
        </p:txBody>
      </p:sp>
      <p:sp>
        <p:nvSpPr>
          <p:cNvPr id="346125" name="AutoShape 13"/>
          <p:cNvSpPr>
            <a:spLocks noChangeArrowheads="1"/>
          </p:cNvSpPr>
          <p:nvPr/>
        </p:nvSpPr>
        <p:spPr bwMode="gray">
          <a:xfrm rot="16200000">
            <a:off x="2887663" y="1946275"/>
            <a:ext cx="1557338" cy="1354137"/>
          </a:xfrm>
          <a:prstGeom prst="hexagon">
            <a:avLst>
              <a:gd name="adj" fmla="val 28751"/>
              <a:gd name="vf" fmla="val 115470"/>
            </a:avLst>
          </a:prstGeom>
          <a:solidFill>
            <a:srgbClr val="CCFFCC"/>
          </a:solidFill>
          <a:ln w="9525" algn="ctr">
            <a:miter lim="800000"/>
            <a:headEnd/>
            <a:tailEnd/>
          </a:ln>
          <a:effectLst/>
          <a:scene3d>
            <a:camera prst="legacyObliqueLef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CCFFCC"/>
            </a:extrusionClr>
          </a:sp3d>
        </p:spPr>
        <p:txBody>
          <a:bodyPr vert="eaVert" wrap="none" anchor="ctr">
            <a:flatTx/>
          </a:bodyPr>
          <a:lstStyle/>
          <a:p>
            <a:r>
              <a:rPr lang="zh-CN" altLang="en-US" b="1" dirty="0">
                <a:latin typeface="隶书" pitchFamily="49" charset="-122"/>
                <a:ea typeface="隶书" pitchFamily="49" charset="-122"/>
              </a:rPr>
              <a:t>质量信得过</a:t>
            </a:r>
          </a:p>
          <a:p>
            <a:r>
              <a:rPr lang="zh-CN" altLang="en-US" b="1" dirty="0">
                <a:latin typeface="隶书" pitchFamily="49" charset="-122"/>
                <a:ea typeface="隶书" pitchFamily="49" charset="-122"/>
              </a:rPr>
              <a:t>产品</a:t>
            </a:r>
            <a:endParaRPr lang="ko-KR" altLang="en-US" b="1" dirty="0">
              <a:latin typeface="隶书" pitchFamily="49" charset="-122"/>
            </a:endParaRPr>
          </a:p>
        </p:txBody>
      </p:sp>
      <p:sp>
        <p:nvSpPr>
          <p:cNvPr id="346126" name="AutoShape 14"/>
          <p:cNvSpPr>
            <a:spLocks noChangeArrowheads="1"/>
          </p:cNvSpPr>
          <p:nvPr/>
        </p:nvSpPr>
        <p:spPr bwMode="gray">
          <a:xfrm rot="16200000">
            <a:off x="2831304" y="4331510"/>
            <a:ext cx="1557338" cy="1352550"/>
          </a:xfrm>
          <a:prstGeom prst="hexagon">
            <a:avLst>
              <a:gd name="adj" fmla="val 28785"/>
              <a:gd name="vf" fmla="val 115470"/>
            </a:avLst>
          </a:prstGeom>
          <a:solidFill>
            <a:srgbClr val="CCFFCC"/>
          </a:solidFill>
          <a:ln w="9525" algn="ctr">
            <a:miter lim="800000"/>
            <a:headEnd/>
            <a:tailEnd/>
          </a:ln>
          <a:effectLst/>
          <a:scene3d>
            <a:camera prst="legacyObliqueLef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CCFFCC"/>
            </a:extrusionClr>
          </a:sp3d>
        </p:spPr>
        <p:txBody>
          <a:bodyPr vert="eaVert" wrap="none" anchor="ctr">
            <a:flatTx/>
          </a:bodyPr>
          <a:lstStyle/>
          <a:p>
            <a:r>
              <a:rPr lang="zh-CN" altLang="en-US" dirty="0">
                <a:latin typeface="隶书" pitchFamily="49" charset="-122"/>
                <a:ea typeface="隶书" pitchFamily="49" charset="-122"/>
              </a:rPr>
              <a:t>广东民营</a:t>
            </a:r>
          </a:p>
          <a:p>
            <a:r>
              <a:rPr lang="zh-CN" altLang="en-US" dirty="0">
                <a:latin typeface="隶书" pitchFamily="49" charset="-122"/>
                <a:ea typeface="隶书" pitchFamily="49" charset="-122"/>
              </a:rPr>
              <a:t>高新企业 </a:t>
            </a:r>
            <a:endParaRPr lang="en-US" altLang="ko-KR" dirty="0"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346127" name="AutoShape 15"/>
          <p:cNvSpPr>
            <a:spLocks noChangeArrowheads="1"/>
          </p:cNvSpPr>
          <p:nvPr/>
        </p:nvSpPr>
        <p:spPr bwMode="gray">
          <a:xfrm rot="16200000">
            <a:off x="2132013" y="2989262"/>
            <a:ext cx="1555750" cy="1425575"/>
          </a:xfrm>
          <a:prstGeom prst="hexagon">
            <a:avLst>
              <a:gd name="adj" fmla="val 27283"/>
              <a:gd name="vf" fmla="val 115470"/>
            </a:avLst>
          </a:prstGeom>
          <a:solidFill>
            <a:srgbClr val="FF99CC"/>
          </a:solidFill>
          <a:ln w="9525" algn="ctr">
            <a:miter lim="800000"/>
            <a:headEnd/>
            <a:tailEnd/>
          </a:ln>
          <a:effectLst/>
          <a:scene3d>
            <a:camera prst="legacyObliqueLef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 vert="eaVert" wrap="none" anchor="ctr">
            <a:flatTx/>
          </a:bodyPr>
          <a:lstStyle/>
          <a:p>
            <a:pPr eaLnBrk="1" hangingPunct="1"/>
            <a:r>
              <a:rPr lang="zh-CN" altLang="en-US" b="1" dirty="0">
                <a:latin typeface="隶书" pitchFamily="49" charset="-122"/>
                <a:ea typeface="隶书" pitchFamily="49" charset="-122"/>
              </a:rPr>
              <a:t>中国著名</a:t>
            </a:r>
          </a:p>
          <a:p>
            <a:pPr eaLnBrk="1" hangingPunct="1"/>
            <a:r>
              <a:rPr lang="zh-CN" altLang="en-US" b="1" dirty="0">
                <a:latin typeface="隶书" pitchFamily="49" charset="-122"/>
                <a:ea typeface="隶书" pitchFamily="49" charset="-122"/>
              </a:rPr>
              <a:t>品牌</a:t>
            </a:r>
          </a:p>
        </p:txBody>
      </p:sp>
      <p:sp>
        <p:nvSpPr>
          <p:cNvPr id="346128" name="AutoShape 16"/>
          <p:cNvSpPr>
            <a:spLocks noChangeArrowheads="1"/>
          </p:cNvSpPr>
          <p:nvPr/>
        </p:nvSpPr>
        <p:spPr bwMode="gray">
          <a:xfrm rot="16200000">
            <a:off x="1229519" y="1875632"/>
            <a:ext cx="1557337" cy="1352550"/>
          </a:xfrm>
          <a:prstGeom prst="hexagon">
            <a:avLst>
              <a:gd name="adj" fmla="val 28785"/>
              <a:gd name="vf" fmla="val 11547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miter lim="800000"/>
            <a:headEnd/>
            <a:tailEnd/>
          </a:ln>
          <a:effectLst/>
          <a:scene3d>
            <a:camera prst="legacyObliqueLef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vert="eaVert" wrap="none" anchor="ctr">
            <a:flatTx/>
          </a:bodyPr>
          <a:lstStyle/>
          <a:p>
            <a:pPr eaLnBrk="1" hangingPunct="1"/>
            <a:r>
              <a:rPr lang="zh-CN" altLang="en-US" dirty="0">
                <a:latin typeface="隶书" pitchFamily="49" charset="-122"/>
                <a:ea typeface="隶书" pitchFamily="49" charset="-122"/>
              </a:rPr>
              <a:t>中国通信行业</a:t>
            </a:r>
          </a:p>
          <a:p>
            <a:pPr eaLnBrk="1" hangingPunct="1"/>
            <a:r>
              <a:rPr lang="zh-CN" altLang="en-US" dirty="0">
                <a:latin typeface="隶书" pitchFamily="49" charset="-122"/>
                <a:ea typeface="隶书" pitchFamily="49" charset="-122"/>
              </a:rPr>
              <a:t>十佳名优品牌</a:t>
            </a:r>
          </a:p>
        </p:txBody>
      </p:sp>
      <p:sp>
        <p:nvSpPr>
          <p:cNvPr id="346129" name="AutoShape 17"/>
          <p:cNvSpPr>
            <a:spLocks noChangeArrowheads="1"/>
          </p:cNvSpPr>
          <p:nvPr/>
        </p:nvSpPr>
        <p:spPr bwMode="gray">
          <a:xfrm rot="16200000">
            <a:off x="1188230" y="4331510"/>
            <a:ext cx="1557338" cy="1352550"/>
          </a:xfrm>
          <a:prstGeom prst="hexagon">
            <a:avLst>
              <a:gd name="adj" fmla="val 28785"/>
              <a:gd name="vf" fmla="val 11547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miter lim="800000"/>
            <a:headEnd/>
            <a:tailEnd/>
          </a:ln>
          <a:effectLst/>
          <a:scene3d>
            <a:camera prst="legacyObliqueLef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vert="eaVert" wrap="none" anchor="ctr">
            <a:flatTx/>
          </a:bodyPr>
          <a:lstStyle/>
          <a:p>
            <a:endParaRPr lang="en-US" altLang="zh-CN" sz="16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zh-CN" altLang="en-US" sz="1600" dirty="0">
                <a:latin typeface="隶书" pitchFamily="49" charset="-122"/>
                <a:ea typeface="隶书" pitchFamily="49" charset="-122"/>
              </a:rPr>
              <a:t>广东省安全</a:t>
            </a:r>
          </a:p>
          <a:p>
            <a:r>
              <a:rPr lang="zh-CN" altLang="en-US" sz="1600" dirty="0">
                <a:latin typeface="隶书" pitchFamily="49" charset="-122"/>
                <a:ea typeface="隶书" pitchFamily="49" charset="-122"/>
              </a:rPr>
              <a:t>技术防范协会理事</a:t>
            </a:r>
          </a:p>
          <a:p>
            <a:r>
              <a:rPr lang="zh-CN" altLang="en-US" sz="1600" dirty="0">
                <a:latin typeface="隶书" pitchFamily="49" charset="-122"/>
                <a:ea typeface="隶书" pitchFamily="49" charset="-122"/>
              </a:rPr>
              <a:t>单位 </a:t>
            </a:r>
            <a:endParaRPr lang="en-US" altLang="ko-KR" sz="1600" dirty="0"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346130" name="AutoShape 18"/>
          <p:cNvSpPr>
            <a:spLocks noChangeArrowheads="1"/>
          </p:cNvSpPr>
          <p:nvPr/>
        </p:nvSpPr>
        <p:spPr bwMode="gray">
          <a:xfrm rot="16200000">
            <a:off x="652462" y="3125788"/>
            <a:ext cx="1558925" cy="1352550"/>
          </a:xfrm>
          <a:prstGeom prst="hexagon">
            <a:avLst>
              <a:gd name="adj" fmla="val 28815"/>
              <a:gd name="vf" fmla="val 115470"/>
            </a:avLst>
          </a:prstGeom>
          <a:solidFill>
            <a:srgbClr val="CCFFCC"/>
          </a:solidFill>
          <a:ln w="9525" algn="ctr">
            <a:miter lim="800000"/>
            <a:headEnd/>
            <a:tailEnd/>
          </a:ln>
          <a:effectLst/>
          <a:scene3d>
            <a:camera prst="legacyObliqueLef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CCFFCC"/>
            </a:extrusionClr>
          </a:sp3d>
        </p:spPr>
        <p:txBody>
          <a:bodyPr vert="eaVert" wrap="none" anchor="ctr">
            <a:flatTx/>
          </a:bodyPr>
          <a:lstStyle/>
          <a:p>
            <a:pPr eaLnBrk="1" hangingPunct="1"/>
            <a:endParaRPr lang="en-US" altLang="zh-CN" sz="1600" b="1" dirty="0"/>
          </a:p>
          <a:p>
            <a:pPr eaLnBrk="1" hangingPunct="1"/>
            <a:r>
              <a:rPr lang="zh-CN" altLang="en-US" dirty="0">
                <a:latin typeface="隶书" pitchFamily="49" charset="-122"/>
                <a:ea typeface="隶书" pitchFamily="49" charset="-122"/>
              </a:rPr>
              <a:t>中国质量检验</a:t>
            </a:r>
          </a:p>
          <a:p>
            <a:pPr eaLnBrk="1" hangingPunct="1"/>
            <a:r>
              <a:rPr lang="zh-CN" altLang="en-US" dirty="0">
                <a:latin typeface="隶书" pitchFamily="49" charset="-122"/>
                <a:ea typeface="隶书" pitchFamily="49" charset="-122"/>
              </a:rPr>
              <a:t>协会团体会员</a:t>
            </a:r>
          </a:p>
          <a:p>
            <a:pPr eaLnBrk="1" hangingPunct="1"/>
            <a:r>
              <a:rPr lang="zh-CN" altLang="en-US" dirty="0">
                <a:latin typeface="隶书" pitchFamily="49" charset="-122"/>
                <a:ea typeface="隶书" pitchFamily="49" charset="-122"/>
              </a:rPr>
              <a:t>单位</a:t>
            </a:r>
          </a:p>
          <a:p>
            <a:pPr eaLnBrk="1" hangingPunct="1"/>
            <a:endParaRPr lang="en-US" altLang="zh-CN" sz="16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46131" name="Text Box 19"/>
          <p:cNvSpPr txBox="1">
            <a:spLocks noChangeArrowheads="1"/>
          </p:cNvSpPr>
          <p:nvPr/>
        </p:nvSpPr>
        <p:spPr bwMode="auto">
          <a:xfrm>
            <a:off x="5003800" y="1700215"/>
            <a:ext cx="3744913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/>
            <a:r>
              <a:rPr lang="zh-CN" altLang="en-US" dirty="0">
                <a:latin typeface="隶书" pitchFamily="49" charset="-122"/>
                <a:ea typeface="隶书" pitchFamily="49" charset="-122"/>
              </a:rPr>
              <a:t>中国通信行业十佳名优品牌</a:t>
            </a:r>
          </a:p>
          <a:p>
            <a:pPr algn="l" eaLnBrk="1" hangingPunct="1"/>
            <a:r>
              <a:rPr lang="zh-CN" altLang="en-US" dirty="0">
                <a:latin typeface="隶书" pitchFamily="49" charset="-122"/>
                <a:ea typeface="隶书" pitchFamily="49" charset="-122"/>
              </a:rPr>
              <a:t>国家质量信得过产品</a:t>
            </a:r>
          </a:p>
          <a:p>
            <a:pPr algn="l" eaLnBrk="1" hangingPunct="1"/>
            <a:r>
              <a:rPr lang="zh-CN" altLang="en-US" dirty="0">
                <a:latin typeface="隶书" pitchFamily="49" charset="-122"/>
                <a:ea typeface="隶书" pitchFamily="49" charset="-122"/>
              </a:rPr>
              <a:t>中国著名品牌</a:t>
            </a:r>
          </a:p>
          <a:p>
            <a:pPr algn="l" eaLnBrk="1" hangingPunct="1"/>
            <a:r>
              <a:rPr lang="zh-CN" altLang="en-US" dirty="0">
                <a:latin typeface="隶书" pitchFamily="49" charset="-122"/>
                <a:ea typeface="隶书" pitchFamily="49" charset="-122"/>
              </a:rPr>
              <a:t>中国质量检验协会团体会员单位</a:t>
            </a:r>
          </a:p>
          <a:p>
            <a:pPr algn="l" eaLnBrk="1" hangingPunct="1"/>
            <a:r>
              <a:rPr lang="zh-CN" altLang="en-US" dirty="0">
                <a:latin typeface="隶书" pitchFamily="49" charset="-122"/>
                <a:ea typeface="隶书" pitchFamily="49" charset="-122"/>
              </a:rPr>
              <a:t>广东职教综合布线“特别贡献奖”</a:t>
            </a:r>
          </a:p>
          <a:p>
            <a:pPr algn="l" eaLnBrk="1" hangingPunct="1"/>
            <a:r>
              <a:rPr lang="zh-CN" altLang="en-US" dirty="0">
                <a:latin typeface="隶书" pitchFamily="49" charset="-122"/>
                <a:ea typeface="隶书" pitchFamily="49" charset="-122"/>
              </a:rPr>
              <a:t>广东省安全技术防范协会理事单位 </a:t>
            </a:r>
          </a:p>
          <a:p>
            <a:pPr algn="l" eaLnBrk="1" hangingPunct="1"/>
            <a:r>
              <a:rPr lang="zh-CN" altLang="en-US" dirty="0">
                <a:latin typeface="隶书" pitchFamily="49" charset="-122"/>
                <a:ea typeface="隶书" pitchFamily="49" charset="-122"/>
              </a:rPr>
              <a:t>广东民营高新企业 </a:t>
            </a:r>
            <a:r>
              <a:rPr lang="en-US" altLang="zh-CN" dirty="0">
                <a:latin typeface="隶书" pitchFamily="49" charset="-122"/>
                <a:ea typeface="隶书" pitchFamily="49" charset="-122"/>
              </a:rPr>
              <a:t>… … </a:t>
            </a:r>
          </a:p>
        </p:txBody>
      </p:sp>
      <p:sp>
        <p:nvSpPr>
          <p:cNvPr id="346132" name="Rectangle 20"/>
          <p:cNvSpPr>
            <a:spLocks noChangeArrowheads="1"/>
          </p:cNvSpPr>
          <p:nvPr/>
        </p:nvSpPr>
        <p:spPr bwMode="auto">
          <a:xfrm>
            <a:off x="2357422" y="1001700"/>
            <a:ext cx="431483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企业荣誉  行业地位    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4" name="Rectangle 4"/>
          <p:cNvSpPr>
            <a:spLocks noChangeArrowheads="1"/>
          </p:cNvSpPr>
          <p:nvPr/>
        </p:nvSpPr>
        <p:spPr bwMode="auto">
          <a:xfrm>
            <a:off x="792163" y="6165850"/>
            <a:ext cx="7956550" cy="32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/>
            <a:endParaRPr lang="en-US" altLang="zh-CN" sz="1500" b="1" dirty="0">
              <a:solidFill>
                <a:schemeClr val="bg1"/>
              </a:solidFill>
            </a:endParaRPr>
          </a:p>
        </p:txBody>
      </p:sp>
      <p:pic>
        <p:nvPicPr>
          <p:cNvPr id="348171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500306"/>
            <a:ext cx="7058025" cy="3429024"/>
          </a:xfrm>
          <a:prstGeom prst="rect">
            <a:avLst/>
          </a:prstGeom>
          <a:noFill/>
          <a:ln w="12700" algn="ctr">
            <a:solidFill>
              <a:srgbClr val="A50021"/>
            </a:solidFill>
            <a:miter lim="800000"/>
            <a:headEnd/>
            <a:tailEnd/>
          </a:ln>
          <a:effectLst/>
        </p:spPr>
      </p:pic>
      <p:sp>
        <p:nvSpPr>
          <p:cNvPr id="348172" name="Rectangle 12"/>
          <p:cNvSpPr>
            <a:spLocks noChangeArrowheads="1"/>
          </p:cNvSpPr>
          <p:nvPr/>
        </p:nvSpPr>
        <p:spPr bwMode="auto">
          <a:xfrm>
            <a:off x="468313" y="1571612"/>
            <a:ext cx="8207375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/>
            <a:r>
              <a:rPr lang="en-US" altLang="zh-CN" sz="2000" dirty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   </a:t>
            </a:r>
            <a:r>
              <a:rPr lang="en-US" altLang="zh-CN" sz="2000" dirty="0" smtClean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 </a:t>
            </a:r>
            <a:r>
              <a:rPr lang="zh-CN" altLang="en-US" sz="2000" dirty="0" smtClean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海外</a:t>
            </a:r>
            <a:r>
              <a:rPr lang="zh-CN" altLang="en-US" sz="2000" dirty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部成立</a:t>
            </a:r>
            <a:r>
              <a:rPr lang="en-US" altLang="zh-CN" sz="2000" dirty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2002</a:t>
            </a:r>
            <a:r>
              <a:rPr lang="zh-CN" altLang="en-US" sz="2000" dirty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年，经过几年的拓展，产品已由单一内销型转变为 </a:t>
            </a:r>
          </a:p>
          <a:p>
            <a:pPr algn="l" eaLnBrk="1" hangingPunct="1"/>
            <a:r>
              <a:rPr lang="zh-CN" altLang="en-US" sz="2000" dirty="0" smtClean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内外</a:t>
            </a:r>
            <a:r>
              <a:rPr lang="zh-CN" altLang="en-US" sz="2000" dirty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并重，使</a:t>
            </a:r>
            <a:r>
              <a:rPr lang="en-US" altLang="zh-CN" sz="2000" dirty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VCOM</a:t>
            </a:r>
            <a:r>
              <a:rPr lang="zh-CN" altLang="en-US" sz="2000" dirty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产品向全球扩展。目前产品覆盖：</a:t>
            </a:r>
          </a:p>
          <a:p>
            <a:pPr algn="l" eaLnBrk="1" hangingPunct="1"/>
            <a:r>
              <a:rPr lang="zh-CN" altLang="en-US" sz="2000" dirty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    </a:t>
            </a: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德国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、俄罗斯、加拿大、伊朗、韩国 、</a:t>
            </a:r>
            <a:r>
              <a:rPr lang="zh-CN" altLang="en-US" sz="2000" dirty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巴西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、</a:t>
            </a:r>
            <a:r>
              <a:rPr lang="en-US" altLang="zh-CN" sz="2000" dirty="0">
                <a:latin typeface="隶书" pitchFamily="49" charset="-122"/>
                <a:ea typeface="隶书" pitchFamily="49" charset="-122"/>
              </a:rPr>
              <a:t>-----</a:t>
            </a:r>
          </a:p>
        </p:txBody>
      </p:sp>
      <p:sp>
        <p:nvSpPr>
          <p:cNvPr id="348173" name="Rectangle 13"/>
          <p:cNvSpPr>
            <a:spLocks noChangeArrowheads="1"/>
          </p:cNvSpPr>
          <p:nvPr/>
        </p:nvSpPr>
        <p:spPr bwMode="auto">
          <a:xfrm>
            <a:off x="2571736" y="928670"/>
            <a:ext cx="3817936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zh-CN" altLang="en-US" sz="3200" b="1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营销网络  市场分布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95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1000108"/>
            <a:ext cx="4572032" cy="44786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49197" name="Rectangle 13"/>
          <p:cNvSpPr>
            <a:spLocks noChangeArrowheads="1"/>
          </p:cNvSpPr>
          <p:nvPr/>
        </p:nvSpPr>
        <p:spPr bwMode="auto">
          <a:xfrm>
            <a:off x="682625" y="1155688"/>
            <a:ext cx="1728788" cy="34163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华南地区：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latin typeface="隶书" pitchFamily="49" charset="-122"/>
                <a:ea typeface="隶书" pitchFamily="49" charset="-122"/>
              </a:rPr>
              <a:t>华南运营</a:t>
            </a:r>
            <a:r>
              <a:rPr lang="zh-CN" altLang="en-US" sz="1500" dirty="0" smtClean="0">
                <a:latin typeface="隶书" pitchFamily="49" charset="-122"/>
                <a:ea typeface="隶书" pitchFamily="49" charset="-122"/>
              </a:rPr>
              <a:t>中心</a:t>
            </a:r>
            <a:endParaRPr lang="zh-CN" altLang="en-US" sz="1500" dirty="0"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华中地区：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latin typeface="隶书" pitchFamily="49" charset="-122"/>
                <a:ea typeface="隶书" pitchFamily="49" charset="-122"/>
              </a:rPr>
              <a:t>湖南总代理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latin typeface="隶书" pitchFamily="49" charset="-122"/>
                <a:ea typeface="隶书" pitchFamily="49" charset="-122"/>
              </a:rPr>
              <a:t>安徽总代理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latin typeface="隶书" pitchFamily="49" charset="-122"/>
                <a:ea typeface="隶书" pitchFamily="49" charset="-122"/>
              </a:rPr>
              <a:t>江西总代理  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latin typeface="隶书" pitchFamily="49" charset="-122"/>
                <a:ea typeface="隶书" pitchFamily="49" charset="-122"/>
              </a:rPr>
              <a:t>河南总代理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华东地区：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latin typeface="隶书" pitchFamily="49" charset="-122"/>
                <a:ea typeface="隶书" pitchFamily="49" charset="-122"/>
              </a:rPr>
              <a:t>江苏运营物流中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latin typeface="隶书" pitchFamily="49" charset="-122"/>
                <a:ea typeface="隶书" pitchFamily="49" charset="-122"/>
              </a:rPr>
              <a:t>浙江总代理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latin typeface="隶书" pitchFamily="49" charset="-122"/>
                <a:ea typeface="隶书" pitchFamily="49" charset="-122"/>
              </a:rPr>
              <a:t>上海物流运营中心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华北地区：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latin typeface="隶书" pitchFamily="49" charset="-122"/>
                <a:ea typeface="隶书" pitchFamily="49" charset="-122"/>
              </a:rPr>
              <a:t>北京运营物流中心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latin typeface="隶书" pitchFamily="49" charset="-122"/>
                <a:ea typeface="隶书" pitchFamily="49" charset="-122"/>
              </a:rPr>
              <a:t>山东运营物流中心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latin typeface="隶书" pitchFamily="49" charset="-122"/>
                <a:ea typeface="隶书" pitchFamily="49" charset="-122"/>
              </a:rPr>
              <a:t>内蒙古总代理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latin typeface="隶书" pitchFamily="49" charset="-122"/>
                <a:ea typeface="隶书" pitchFamily="49" charset="-122"/>
              </a:rPr>
              <a:t>山西</a:t>
            </a:r>
            <a:r>
              <a:rPr lang="zh-CN" altLang="en-US" sz="1500" dirty="0" smtClean="0">
                <a:latin typeface="隶书" pitchFamily="49" charset="-122"/>
                <a:ea typeface="隶书" pitchFamily="49" charset="-122"/>
              </a:rPr>
              <a:t>总代理</a:t>
            </a:r>
            <a:endParaRPr lang="zh-CN" altLang="en-US" sz="1500" dirty="0"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349198" name="Rectangle 14"/>
          <p:cNvSpPr>
            <a:spLocks noChangeArrowheads="1"/>
          </p:cNvSpPr>
          <p:nvPr/>
        </p:nvSpPr>
        <p:spPr bwMode="auto">
          <a:xfrm>
            <a:off x="2343147" y="1142984"/>
            <a:ext cx="1943101" cy="27930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西北地区：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latin typeface="隶书" pitchFamily="49" charset="-122"/>
                <a:ea typeface="隶书" pitchFamily="49" charset="-122"/>
              </a:rPr>
              <a:t>陕西总代理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latin typeface="隶书" pitchFamily="49" charset="-122"/>
                <a:ea typeface="隶书" pitchFamily="49" charset="-122"/>
              </a:rPr>
              <a:t>甘肃总代理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latin typeface="隶书" pitchFamily="49" charset="-122"/>
                <a:ea typeface="隶书" pitchFamily="49" charset="-122"/>
              </a:rPr>
              <a:t>新疆物流运营中心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西南地区：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latin typeface="隶书" pitchFamily="49" charset="-122"/>
                <a:ea typeface="隶书" pitchFamily="49" charset="-122"/>
              </a:rPr>
              <a:t>云南运营物流中心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latin typeface="隶书" pitchFamily="49" charset="-122"/>
                <a:ea typeface="隶书" pitchFamily="49" charset="-122"/>
              </a:rPr>
              <a:t>重庆办事处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latin typeface="隶书" pitchFamily="49" charset="-122"/>
                <a:ea typeface="隶书" pitchFamily="49" charset="-122"/>
              </a:rPr>
              <a:t>四川运营物流中心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latin typeface="隶书" pitchFamily="49" charset="-122"/>
                <a:ea typeface="隶书" pitchFamily="49" charset="-122"/>
              </a:rPr>
              <a:t>贵州运营物流中心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东北地区：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latin typeface="隶书" pitchFamily="49" charset="-122"/>
                <a:ea typeface="隶书" pitchFamily="49" charset="-122"/>
              </a:rPr>
              <a:t>黑龙江物流运营中心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>
                <a:latin typeface="隶书" pitchFamily="49" charset="-122"/>
                <a:ea typeface="隶书" pitchFamily="49" charset="-122"/>
              </a:rPr>
              <a:t>吉林运营物流中心</a:t>
            </a:r>
          </a:p>
          <a:p>
            <a:pPr algn="l" eaLnBrk="1" hangingPunct="1">
              <a:lnSpc>
                <a:spcPct val="90000"/>
              </a:lnSpc>
            </a:pPr>
            <a:r>
              <a:rPr lang="zh-CN" altLang="en-US" sz="1500" dirty="0" smtClean="0">
                <a:latin typeface="隶书" pitchFamily="49" charset="-122"/>
                <a:ea typeface="隶书" pitchFamily="49" charset="-122"/>
              </a:rPr>
              <a:t>辽宁运营物流中心</a:t>
            </a:r>
            <a:endParaRPr lang="zh-CN" altLang="en-US" sz="1500" dirty="0">
              <a:latin typeface="隶书" pitchFamily="49" charset="-122"/>
              <a:ea typeface="隶书" pitchFamily="49" charset="-122"/>
            </a:endParaRPr>
          </a:p>
        </p:txBody>
      </p:sp>
      <p:grpSp>
        <p:nvGrpSpPr>
          <p:cNvPr id="349201" name="Group 17"/>
          <p:cNvGrpSpPr>
            <a:grpSpLocks/>
          </p:cNvGrpSpPr>
          <p:nvPr/>
        </p:nvGrpSpPr>
        <p:grpSpPr bwMode="auto">
          <a:xfrm>
            <a:off x="827088" y="4652963"/>
            <a:ext cx="4537075" cy="1273175"/>
            <a:chOff x="567" y="1661"/>
            <a:chExt cx="3357" cy="1256"/>
          </a:xfrm>
        </p:grpSpPr>
        <p:pic>
          <p:nvPicPr>
            <p:cNvPr id="349202" name="Picture 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7" y="1661"/>
              <a:ext cx="1679" cy="1234"/>
            </a:xfrm>
            <a:prstGeom prst="rect">
              <a:avLst/>
            </a:prstGeom>
            <a:noFill/>
            <a:ln w="12700" algn="ctr">
              <a:solidFill>
                <a:srgbClr val="A50021"/>
              </a:solidFill>
              <a:miter lim="800000"/>
              <a:headEnd/>
              <a:tailEnd/>
            </a:ln>
            <a:effectLst/>
          </p:spPr>
        </p:pic>
        <p:pic>
          <p:nvPicPr>
            <p:cNvPr id="349203" name="Picture 1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36" y="1661"/>
              <a:ext cx="1588" cy="1256"/>
            </a:xfrm>
            <a:prstGeom prst="rect">
              <a:avLst/>
            </a:prstGeom>
            <a:noFill/>
            <a:ln w="12700" algn="ctr">
              <a:solidFill>
                <a:srgbClr val="A50021"/>
              </a:solidFill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6" name="Rectangle 4"/>
          <p:cNvSpPr>
            <a:spLocks noChangeArrowheads="1"/>
          </p:cNvSpPr>
          <p:nvPr/>
        </p:nvSpPr>
        <p:spPr bwMode="auto">
          <a:xfrm>
            <a:off x="792163" y="6165850"/>
            <a:ext cx="7956550" cy="32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/>
            <a:endParaRPr lang="en-US" altLang="zh-CN" sz="1500" b="1" dirty="0">
              <a:solidFill>
                <a:schemeClr val="bg1"/>
              </a:solidFill>
            </a:endParaRPr>
          </a:p>
        </p:txBody>
      </p:sp>
      <p:sp>
        <p:nvSpPr>
          <p:cNvPr id="351246" name="Rectangle 14"/>
          <p:cNvSpPr>
            <a:spLocks noChangeArrowheads="1"/>
          </p:cNvSpPr>
          <p:nvPr/>
        </p:nvSpPr>
        <p:spPr bwMode="auto">
          <a:xfrm>
            <a:off x="2357422" y="857232"/>
            <a:ext cx="431641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3200" b="1" dirty="0">
                <a:latin typeface="黑体" pitchFamily="49" charset="-122"/>
                <a:ea typeface="黑体" pitchFamily="49" charset="-122"/>
              </a:rPr>
              <a:t> </a:t>
            </a:r>
            <a:r>
              <a:rPr lang="zh-CN" altLang="en-US" sz="3600" b="1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创造产值  逐年递增</a:t>
            </a:r>
          </a:p>
        </p:txBody>
      </p:sp>
      <p:pic>
        <p:nvPicPr>
          <p:cNvPr id="7" name="图片 6" descr="公司业绩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428736"/>
            <a:ext cx="7929618" cy="4500594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60" name="Rectangle 4"/>
          <p:cNvSpPr>
            <a:spLocks noChangeArrowheads="1"/>
          </p:cNvSpPr>
          <p:nvPr/>
        </p:nvSpPr>
        <p:spPr bwMode="auto">
          <a:xfrm>
            <a:off x="792163" y="6165850"/>
            <a:ext cx="7956550" cy="32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/>
            <a:endParaRPr lang="en-US" altLang="zh-CN" sz="1500" b="1" dirty="0">
              <a:solidFill>
                <a:schemeClr val="bg1"/>
              </a:solidFill>
            </a:endParaRPr>
          </a:p>
        </p:txBody>
      </p:sp>
      <p:sp>
        <p:nvSpPr>
          <p:cNvPr id="352267" name="Rectangle 11"/>
          <p:cNvSpPr>
            <a:spLocks noChangeArrowheads="1"/>
          </p:cNvSpPr>
          <p:nvPr/>
        </p:nvSpPr>
        <p:spPr bwMode="auto">
          <a:xfrm>
            <a:off x="2285984" y="979488"/>
            <a:ext cx="4338640" cy="52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altLang="zh-CN" sz="3200" b="1" dirty="0">
                <a:latin typeface="黑体" pitchFamily="49" charset="-122"/>
                <a:ea typeface="黑体" pitchFamily="49" charset="-122"/>
              </a:rPr>
              <a:t> </a:t>
            </a:r>
            <a:r>
              <a:rPr lang="zh-CN" altLang="en-US" sz="3600" b="1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产学合作  共育人才</a:t>
            </a:r>
          </a:p>
        </p:txBody>
      </p:sp>
      <p:sp>
        <p:nvSpPr>
          <p:cNvPr id="352268" name="Rectangle 12"/>
          <p:cNvSpPr>
            <a:spLocks noChangeArrowheads="1"/>
          </p:cNvSpPr>
          <p:nvPr/>
        </p:nvSpPr>
        <p:spPr bwMode="auto">
          <a:xfrm>
            <a:off x="539750" y="1571612"/>
            <a:ext cx="5832475" cy="428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/>
            <a:r>
              <a:rPr lang="en-US" altLang="en-US" sz="20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b="1" dirty="0">
                <a:latin typeface="隶书" pitchFamily="49" charset="-122"/>
                <a:ea typeface="隶书" pitchFamily="49" charset="-122"/>
              </a:rPr>
              <a:t>为院校实践教学基地建设提供装备服务</a:t>
            </a:r>
            <a:br>
              <a:rPr lang="zh-CN" altLang="en-US" b="1" dirty="0">
                <a:latin typeface="隶书" pitchFamily="49" charset="-122"/>
                <a:ea typeface="隶书" pitchFamily="49" charset="-122"/>
              </a:rPr>
            </a:br>
            <a:r>
              <a:rPr lang="zh-CN" altLang="en-US" dirty="0">
                <a:latin typeface="隶书" pitchFamily="49" charset="-122"/>
                <a:ea typeface="隶书" pitchFamily="49" charset="-122"/>
              </a:rPr>
              <a:t>● 全国</a:t>
            </a:r>
            <a:r>
              <a:rPr lang="en-US" altLang="zh-CN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80</a:t>
            </a:r>
            <a:r>
              <a:rPr lang="zh-CN" altLang="en-US" dirty="0">
                <a:latin typeface="隶书" pitchFamily="49" charset="-122"/>
                <a:ea typeface="隶书" pitchFamily="49" charset="-122"/>
              </a:rPr>
              <a:t>多所高职院校基地建设</a:t>
            </a:r>
            <a:br>
              <a:rPr lang="zh-CN" altLang="en-US" dirty="0">
                <a:latin typeface="隶书" pitchFamily="49" charset="-122"/>
                <a:ea typeface="隶书" pitchFamily="49" charset="-122"/>
              </a:rPr>
            </a:br>
            <a:r>
              <a:rPr lang="zh-CN" altLang="en-US" dirty="0">
                <a:latin typeface="隶书" pitchFamily="49" charset="-122"/>
                <a:ea typeface="隶书" pitchFamily="49" charset="-122"/>
              </a:rPr>
              <a:t>● 全国</a:t>
            </a:r>
            <a:r>
              <a:rPr lang="en-US" altLang="zh-CN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200</a:t>
            </a:r>
            <a:r>
              <a:rPr lang="zh-CN" altLang="en-US" dirty="0">
                <a:latin typeface="隶书" pitchFamily="49" charset="-122"/>
                <a:ea typeface="隶书" pitchFamily="49" charset="-122"/>
              </a:rPr>
              <a:t>多所中职学校基地建设</a:t>
            </a:r>
            <a:br>
              <a:rPr lang="zh-CN" altLang="en-US" dirty="0">
                <a:latin typeface="隶书" pitchFamily="49" charset="-122"/>
                <a:ea typeface="隶书" pitchFamily="49" charset="-122"/>
              </a:rPr>
            </a:br>
            <a:r>
              <a:rPr lang="en-US" altLang="en-US" sz="20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b="1" dirty="0">
                <a:latin typeface="隶书" pitchFamily="49" charset="-122"/>
                <a:ea typeface="隶书" pitchFamily="49" charset="-122"/>
              </a:rPr>
              <a:t>成立教育培训学院为院校师资培训、课程建设服务</a:t>
            </a:r>
            <a:br>
              <a:rPr lang="zh-CN" altLang="en-US" b="1" dirty="0">
                <a:latin typeface="隶书" pitchFamily="49" charset="-122"/>
                <a:ea typeface="隶书" pitchFamily="49" charset="-122"/>
              </a:rPr>
            </a:br>
            <a:r>
              <a:rPr lang="zh-CN" altLang="en-US" dirty="0">
                <a:latin typeface="隶书" pitchFamily="49" charset="-122"/>
                <a:ea typeface="隶书" pitchFamily="49" charset="-122"/>
              </a:rPr>
              <a:t>● 在全国成立多个师资培训基地，提供培训百余次，受训教师达千人</a:t>
            </a:r>
            <a:br>
              <a:rPr lang="zh-CN" altLang="en-US" dirty="0">
                <a:latin typeface="隶书" pitchFamily="49" charset="-122"/>
                <a:ea typeface="隶书" pitchFamily="49" charset="-122"/>
              </a:rPr>
            </a:br>
            <a:r>
              <a:rPr lang="en-US" altLang="en-US" sz="20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b="1" dirty="0">
                <a:latin typeface="隶书" pitchFamily="49" charset="-122"/>
                <a:ea typeface="隶书" pitchFamily="49" charset="-122"/>
              </a:rPr>
              <a:t>为职业院校技能大赛</a:t>
            </a:r>
            <a:r>
              <a:rPr lang="zh-CN" altLang="en-US" b="1" dirty="0" smtClean="0">
                <a:latin typeface="隶书" pitchFamily="49" charset="-122"/>
                <a:ea typeface="隶书" pitchFamily="49" charset="-122"/>
              </a:rPr>
              <a:t>服务（部分）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/>
            </a:r>
            <a:b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</a:br>
            <a:r>
              <a:rPr lang="zh-CN" altLang="en-US" dirty="0">
                <a:latin typeface="隶书" pitchFamily="49" charset="-122"/>
                <a:ea typeface="隶书" pitchFamily="49" charset="-122"/>
              </a:rPr>
              <a:t>● </a:t>
            </a:r>
            <a:r>
              <a:rPr lang="en-US" altLang="zh-CN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2009 </a:t>
            </a:r>
            <a:r>
              <a:rPr lang="zh-CN" altLang="en-US" dirty="0">
                <a:latin typeface="隶书" pitchFamily="49" charset="-122"/>
                <a:ea typeface="隶书" pitchFamily="49" charset="-122"/>
              </a:rPr>
              <a:t>全国中职综合布线技能</a:t>
            </a:r>
            <a:r>
              <a:rPr lang="zh-CN" altLang="en-US" dirty="0" smtClean="0">
                <a:latin typeface="隶书" pitchFamily="49" charset="-122"/>
                <a:ea typeface="隶书" pitchFamily="49" charset="-122"/>
              </a:rPr>
              <a:t>大赛</a:t>
            </a:r>
            <a:br>
              <a:rPr lang="zh-CN" altLang="en-US" dirty="0" smtClean="0">
                <a:latin typeface="隶书" pitchFamily="49" charset="-122"/>
                <a:ea typeface="隶书" pitchFamily="49" charset="-122"/>
              </a:rPr>
            </a:br>
            <a:r>
              <a:rPr lang="zh-CN" altLang="en-US" dirty="0" smtClean="0">
                <a:latin typeface="隶书" pitchFamily="49" charset="-122"/>
                <a:ea typeface="隶书" pitchFamily="49" charset="-122"/>
              </a:rPr>
              <a:t>● </a:t>
            </a:r>
            <a:r>
              <a:rPr lang="en-US" altLang="zh-CN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2009 </a:t>
            </a:r>
            <a:r>
              <a:rPr lang="zh-CN" altLang="en-US" dirty="0">
                <a:latin typeface="隶书" pitchFamily="49" charset="-122"/>
                <a:ea typeface="隶书" pitchFamily="49" charset="-122"/>
              </a:rPr>
              <a:t>上海市中职综合布线国赛选拔赛</a:t>
            </a:r>
            <a:r>
              <a:rPr lang="zh-CN" altLang="en-US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/>
            </a:r>
            <a:br>
              <a:rPr lang="zh-CN" altLang="en-US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</a:br>
            <a:r>
              <a:rPr lang="zh-CN" altLang="en-US" dirty="0" smtClean="0">
                <a:latin typeface="隶书" pitchFamily="49" charset="-122"/>
                <a:ea typeface="隶书" pitchFamily="49" charset="-122"/>
              </a:rPr>
              <a:t>● </a:t>
            </a:r>
            <a:r>
              <a:rPr lang="en-US" altLang="zh-CN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2010</a:t>
            </a:r>
            <a:r>
              <a:rPr lang="en-US" altLang="zh-CN" dirty="0" smtClean="0">
                <a:latin typeface="隶书" pitchFamily="49" charset="-122"/>
                <a:ea typeface="隶书" pitchFamily="49" charset="-122"/>
              </a:rPr>
              <a:t> </a:t>
            </a:r>
            <a:r>
              <a:rPr lang="zh-CN" altLang="en-US" dirty="0" smtClean="0">
                <a:latin typeface="隶书" pitchFamily="49" charset="-122"/>
                <a:ea typeface="隶书" pitchFamily="49" charset="-122"/>
              </a:rPr>
              <a:t>天津全国中职综合布线技能大赛</a:t>
            </a:r>
            <a:endParaRPr lang="en-US" altLang="zh-CN" dirty="0" smtClean="0">
              <a:latin typeface="隶书" pitchFamily="49" charset="-122"/>
              <a:ea typeface="隶书" pitchFamily="49" charset="-122"/>
            </a:endParaRPr>
          </a:p>
          <a:p>
            <a:pPr algn="l" eaLnBrk="1" hangingPunct="1"/>
            <a:r>
              <a:rPr lang="zh-CN" altLang="en-US" dirty="0" smtClean="0">
                <a:latin typeface="隶书" pitchFamily="49" charset="-122"/>
                <a:ea typeface="隶书" pitchFamily="49" charset="-122"/>
              </a:rPr>
              <a:t>● </a:t>
            </a:r>
            <a:r>
              <a:rPr lang="en-US" altLang="zh-CN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2010</a:t>
            </a:r>
            <a:r>
              <a:rPr lang="zh-CN" altLang="en-US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</a:t>
            </a:r>
            <a:r>
              <a:rPr lang="zh-CN" altLang="en-US" dirty="0" smtClean="0">
                <a:latin typeface="隶书" pitchFamily="49" charset="-122"/>
                <a:ea typeface="隶书" pitchFamily="49" charset="-122"/>
              </a:rPr>
              <a:t>部分省中等职业学校综合布线竞赛</a:t>
            </a:r>
            <a:endParaRPr lang="en-US" altLang="zh-CN" dirty="0" smtClean="0">
              <a:latin typeface="隶书" pitchFamily="49" charset="-122"/>
              <a:ea typeface="隶书" pitchFamily="49" charset="-122"/>
            </a:endParaRPr>
          </a:p>
          <a:p>
            <a:pPr algn="l" eaLnBrk="1" hangingPunct="1"/>
            <a:r>
              <a:rPr lang="zh-CN" altLang="en-US" dirty="0" smtClean="0">
                <a:latin typeface="隶书" pitchFamily="49" charset="-122"/>
                <a:ea typeface="隶书" pitchFamily="49" charset="-122"/>
              </a:rPr>
              <a:t>● </a:t>
            </a:r>
            <a:r>
              <a:rPr lang="en-US" altLang="zh-CN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2011 </a:t>
            </a:r>
            <a:r>
              <a:rPr lang="zh-CN" altLang="en-US" dirty="0" smtClean="0">
                <a:latin typeface="隶书" pitchFamily="49" charset="-122"/>
                <a:ea typeface="隶书" pitchFamily="49" charset="-122"/>
              </a:rPr>
              <a:t>深圳中职技能大赛</a:t>
            </a:r>
            <a:endParaRPr lang="en-US" altLang="zh-CN" dirty="0" smtClean="0">
              <a:latin typeface="隶书" pitchFamily="49" charset="-122"/>
              <a:ea typeface="隶书" pitchFamily="49" charset="-122"/>
            </a:endParaRPr>
          </a:p>
          <a:p>
            <a:pPr algn="l" eaLnBrk="1" hangingPunct="1"/>
            <a:r>
              <a:rPr lang="zh-CN" altLang="en-US" dirty="0" smtClean="0">
                <a:latin typeface="隶书" pitchFamily="49" charset="-122"/>
                <a:ea typeface="隶书" pitchFamily="49" charset="-122"/>
              </a:rPr>
              <a:t>● </a:t>
            </a:r>
            <a:r>
              <a:rPr lang="en-US" altLang="zh-CN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2011</a:t>
            </a:r>
            <a:r>
              <a:rPr lang="zh-CN" altLang="en-US" dirty="0" smtClean="0">
                <a:latin typeface="隶书" pitchFamily="49" charset="-122"/>
                <a:ea typeface="隶书" pitchFamily="49" charset="-122"/>
              </a:rPr>
              <a:t> 贵州省高职计算机技能大赛</a:t>
            </a:r>
            <a:endParaRPr lang="en-US" altLang="zh-CN" dirty="0" smtClean="0">
              <a:latin typeface="隶书" pitchFamily="49" charset="-122"/>
              <a:ea typeface="隶书" pitchFamily="49" charset="-122"/>
            </a:endParaRPr>
          </a:p>
          <a:p>
            <a:pPr algn="l" eaLnBrk="1" hangingPunct="1"/>
            <a:r>
              <a:rPr lang="zh-CN" altLang="en-US" dirty="0" smtClean="0">
                <a:latin typeface="隶书" pitchFamily="49" charset="-122"/>
                <a:ea typeface="隶书" pitchFamily="49" charset="-122"/>
              </a:rPr>
              <a:t>●</a:t>
            </a:r>
            <a:r>
              <a:rPr lang="zh-CN" altLang="en-US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2011 </a:t>
            </a:r>
            <a:r>
              <a:rPr lang="zh-CN" altLang="en-US" dirty="0" smtClean="0">
                <a:latin typeface="隶书" pitchFamily="49" charset="-122"/>
                <a:ea typeface="隶书" pitchFamily="49" charset="-122"/>
              </a:rPr>
              <a:t>新疆信息职业技能大赛</a:t>
            </a:r>
            <a: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/>
            </a:r>
            <a:br>
              <a:rPr lang="zh-CN" altLang="en-US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</a:br>
            <a:r>
              <a:rPr lang="en-US" altLang="en-US" sz="20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b="1" dirty="0">
                <a:latin typeface="隶书" pitchFamily="49" charset="-122"/>
                <a:ea typeface="隶书" pitchFamily="49" charset="-122"/>
              </a:rPr>
              <a:t>为企业提供专业人才需求服务</a:t>
            </a:r>
            <a:br>
              <a:rPr lang="zh-CN" altLang="en-US" b="1" dirty="0">
                <a:latin typeface="隶书" pitchFamily="49" charset="-122"/>
                <a:ea typeface="隶书" pitchFamily="49" charset="-122"/>
              </a:rPr>
            </a:br>
            <a:r>
              <a:rPr lang="zh-CN" altLang="en-US" dirty="0">
                <a:latin typeface="隶书" pitchFamily="49" charset="-122"/>
                <a:ea typeface="隶书" pitchFamily="49" charset="-122"/>
              </a:rPr>
              <a:t>● 几年来共为同类企业输送综合布线技能人才近千人</a:t>
            </a:r>
            <a:r>
              <a:rPr lang="zh-CN" altLang="en-US" sz="1600" dirty="0">
                <a:latin typeface="宋体" pitchFamily="2" charset="-122"/>
              </a:rPr>
              <a:t/>
            </a:r>
            <a:br>
              <a:rPr lang="zh-CN" altLang="en-US" sz="1600" dirty="0">
                <a:latin typeface="宋体" pitchFamily="2" charset="-122"/>
              </a:rPr>
            </a:br>
            <a:endParaRPr lang="zh-CN" altLang="en-US" sz="1600" dirty="0">
              <a:latin typeface="宋体" pitchFamily="2" charset="-122"/>
            </a:endParaRPr>
          </a:p>
        </p:txBody>
      </p:sp>
      <p:pic>
        <p:nvPicPr>
          <p:cNvPr id="352274" name="Picture 18" descr="天津展览合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1484313"/>
            <a:ext cx="2000264" cy="1336675"/>
          </a:xfrm>
          <a:prstGeom prst="rect">
            <a:avLst/>
          </a:prstGeom>
          <a:noFill/>
          <a:ln w="12700">
            <a:solidFill>
              <a:srgbClr val="A50021"/>
            </a:solidFill>
            <a:miter lim="800000"/>
            <a:headEnd/>
            <a:tailEnd/>
          </a:ln>
        </p:spPr>
      </p:pic>
      <p:pic>
        <p:nvPicPr>
          <p:cNvPr id="352269" name="Picture 13"/>
          <p:cNvPicPr>
            <a:picLocks noChangeAspect="1" noChangeArrowheads="1"/>
          </p:cNvPicPr>
          <p:nvPr/>
        </p:nvPicPr>
        <p:blipFill>
          <a:blip r:embed="rId3" cstate="print"/>
          <a:srcRect r="-255" b="7088"/>
          <a:stretch>
            <a:fillRect/>
          </a:stretch>
        </p:blipFill>
        <p:spPr bwMode="auto">
          <a:xfrm>
            <a:off x="5572132" y="2928934"/>
            <a:ext cx="2952750" cy="1584325"/>
          </a:xfrm>
          <a:prstGeom prst="rect">
            <a:avLst/>
          </a:prstGeom>
          <a:noFill/>
          <a:ln w="12700" algn="ctr">
            <a:solidFill>
              <a:srgbClr val="A50021"/>
            </a:solidFill>
            <a:miter lim="800000"/>
            <a:headEnd/>
            <a:tailEnd/>
          </a:ln>
          <a:effectLst/>
        </p:spPr>
      </p:pic>
      <p:pic>
        <p:nvPicPr>
          <p:cNvPr id="10" name="图片 9" descr="IMG_832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572008"/>
            <a:ext cx="2428892" cy="137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8" name="Rectangle 4"/>
          <p:cNvSpPr>
            <a:spLocks noChangeArrowheads="1"/>
          </p:cNvSpPr>
          <p:nvPr/>
        </p:nvSpPr>
        <p:spPr bwMode="auto">
          <a:xfrm>
            <a:off x="792163" y="6165850"/>
            <a:ext cx="7956550" cy="32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/>
            <a:endParaRPr lang="en-US" altLang="zh-CN" sz="1500" b="1" dirty="0">
              <a:solidFill>
                <a:schemeClr val="bg1"/>
              </a:solidFill>
            </a:endParaRPr>
          </a:p>
        </p:txBody>
      </p:sp>
      <p:pic>
        <p:nvPicPr>
          <p:cNvPr id="11" name="图片 10" descr="图片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" y="1060704"/>
            <a:ext cx="8156448" cy="4736592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143240" y="1131876"/>
            <a:ext cx="2643206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+mj-cs"/>
              </a:rPr>
              <a:t>内容提纲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gray">
          <a:xfrm>
            <a:off x="1619251" y="3286124"/>
            <a:ext cx="4953013" cy="857256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gray">
          <a:xfrm>
            <a:off x="1571604" y="2214554"/>
            <a:ext cx="5000660" cy="870128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宋体" pitchFamily="2" charset="-122"/>
            </a:endParaRPr>
          </a:p>
        </p:txBody>
      </p:sp>
      <p:grpSp>
        <p:nvGrpSpPr>
          <p:cNvPr id="15" name="Group 9"/>
          <p:cNvGrpSpPr>
            <a:grpSpLocks/>
          </p:cNvGrpSpPr>
          <p:nvPr/>
        </p:nvGrpSpPr>
        <p:grpSpPr bwMode="auto">
          <a:xfrm>
            <a:off x="1716066" y="2298864"/>
            <a:ext cx="4713322" cy="714380"/>
            <a:chOff x="1202" y="3067"/>
            <a:chExt cx="1102" cy="704"/>
          </a:xfrm>
        </p:grpSpPr>
        <p:sp>
          <p:nvSpPr>
            <p:cNvPr id="16" name="AutoShape 10"/>
            <p:cNvSpPr>
              <a:spLocks noChangeArrowheads="1"/>
            </p:cNvSpPr>
            <p:nvPr/>
          </p:nvSpPr>
          <p:spPr bwMode="gray">
            <a:xfrm>
              <a:off x="1202" y="3067"/>
              <a:ext cx="1102" cy="70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EC941E"/>
                </a:gs>
                <a:gs pos="100000">
                  <a:srgbClr val="A56715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gray">
            <a:xfrm>
              <a:off x="1202" y="3067"/>
              <a:ext cx="324" cy="353"/>
            </a:xfrm>
            <a:custGeom>
              <a:avLst/>
              <a:gdLst>
                <a:gd name="T0" fmla="*/ 5 w 596"/>
                <a:gd name="T1" fmla="*/ 0 h 598"/>
                <a:gd name="T2" fmla="*/ 0 w 596"/>
                <a:gd name="T3" fmla="*/ 8 h 598"/>
                <a:gd name="T4" fmla="*/ 0 w 596"/>
                <a:gd name="T5" fmla="*/ 42 h 598"/>
                <a:gd name="T6" fmla="*/ 8 w 596"/>
                <a:gd name="T7" fmla="*/ 12 h 598"/>
                <a:gd name="T8" fmla="*/ 28 w 596"/>
                <a:gd name="T9" fmla="*/ 0 h 598"/>
                <a:gd name="T10" fmla="*/ 5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F6CB92"/>
                </a:gs>
                <a:gs pos="100000">
                  <a:srgbClr val="EC941E">
                    <a:alpha val="0"/>
                  </a:srgbClr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8" name="Text Box 12"/>
          <p:cNvSpPr txBox="1">
            <a:spLocks noChangeArrowheads="1"/>
          </p:cNvSpPr>
          <p:nvPr/>
        </p:nvSpPr>
        <p:spPr bwMode="gray">
          <a:xfrm>
            <a:off x="1857356" y="2308402"/>
            <a:ext cx="307183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zh-CN" alt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一、公司介绍篇</a:t>
            </a:r>
            <a:endParaRPr lang="zh-CN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隶书" pitchFamily="49" charset="-122"/>
              <a:ea typeface="隶书" pitchFamily="49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714480" y="3357562"/>
            <a:ext cx="4731710" cy="708098"/>
            <a:chOff x="2857488" y="1643050"/>
            <a:chExt cx="4731710" cy="708098"/>
          </a:xfrm>
        </p:grpSpPr>
        <p:sp>
          <p:nvSpPr>
            <p:cNvPr id="20" name="AutoShape 14"/>
            <p:cNvSpPr>
              <a:spLocks noChangeArrowheads="1"/>
            </p:cNvSpPr>
            <p:nvPr/>
          </p:nvSpPr>
          <p:spPr bwMode="gray">
            <a:xfrm>
              <a:off x="2857488" y="1643050"/>
              <a:ext cx="4731710" cy="708098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006B6B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gray">
            <a:xfrm>
              <a:off x="2857488" y="1643050"/>
              <a:ext cx="1446993" cy="343455"/>
            </a:xfrm>
            <a:custGeom>
              <a:avLst/>
              <a:gdLst>
                <a:gd name="T0" fmla="*/ 7 w 596"/>
                <a:gd name="T1" fmla="*/ 0 h 598"/>
                <a:gd name="T2" fmla="*/ 0 w 596"/>
                <a:gd name="T3" fmla="*/ 4 h 598"/>
                <a:gd name="T4" fmla="*/ 0 w 596"/>
                <a:gd name="T5" fmla="*/ 21 h 598"/>
                <a:gd name="T6" fmla="*/ 9 w 596"/>
                <a:gd name="T7" fmla="*/ 6 h 598"/>
                <a:gd name="T8" fmla="*/ 34 w 596"/>
                <a:gd name="T9" fmla="*/ 0 h 598"/>
                <a:gd name="T10" fmla="*/ 7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93D4D4"/>
                </a:gs>
                <a:gs pos="100000">
                  <a:srgbClr val="009999">
                    <a:alpha val="0"/>
                  </a:srgbClr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" name="Text Box 17"/>
          <p:cNvSpPr txBox="1">
            <a:spLocks noChangeArrowheads="1"/>
          </p:cNvSpPr>
          <p:nvPr/>
        </p:nvSpPr>
        <p:spPr bwMode="gray">
          <a:xfrm>
            <a:off x="1878027" y="3405846"/>
            <a:ext cx="462279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zh-CN" alt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二</a:t>
            </a:r>
            <a:r>
              <a:rPr lang="zh-C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、综合布线</a:t>
            </a:r>
            <a:r>
              <a:rPr lang="zh-CN" alt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系统解决方案</a:t>
            </a:r>
            <a:endParaRPr lang="zh-CN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gray">
          <a:xfrm>
            <a:off x="1619251" y="4357694"/>
            <a:ext cx="4953013" cy="857256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宋体" pitchFamily="2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714480" y="4429132"/>
            <a:ext cx="4731710" cy="708098"/>
            <a:chOff x="4143372" y="2285992"/>
            <a:chExt cx="4731710" cy="708098"/>
          </a:xfrm>
        </p:grpSpPr>
        <p:sp>
          <p:nvSpPr>
            <p:cNvPr id="25" name="AutoShape 14"/>
            <p:cNvSpPr>
              <a:spLocks noChangeArrowheads="1"/>
            </p:cNvSpPr>
            <p:nvPr/>
          </p:nvSpPr>
          <p:spPr bwMode="gray">
            <a:xfrm>
              <a:off x="4143372" y="2285992"/>
              <a:ext cx="4731710" cy="708098"/>
            </a:xfrm>
            <a:prstGeom prst="roundRect">
              <a:avLst>
                <a:gd name="adj" fmla="val 11921"/>
              </a:avLst>
            </a:prstGeom>
            <a:solidFill>
              <a:srgbClr val="0070C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8" name="Freeform 15"/>
            <p:cNvSpPr>
              <a:spLocks/>
            </p:cNvSpPr>
            <p:nvPr/>
          </p:nvSpPr>
          <p:spPr bwMode="gray">
            <a:xfrm>
              <a:off x="4143372" y="2285992"/>
              <a:ext cx="1446993" cy="343455"/>
            </a:xfrm>
            <a:custGeom>
              <a:avLst/>
              <a:gdLst>
                <a:gd name="T0" fmla="*/ 7 w 596"/>
                <a:gd name="T1" fmla="*/ 0 h 598"/>
                <a:gd name="T2" fmla="*/ 0 w 596"/>
                <a:gd name="T3" fmla="*/ 4 h 598"/>
                <a:gd name="T4" fmla="*/ 0 w 596"/>
                <a:gd name="T5" fmla="*/ 21 h 598"/>
                <a:gd name="T6" fmla="*/ 9 w 596"/>
                <a:gd name="T7" fmla="*/ 6 h 598"/>
                <a:gd name="T8" fmla="*/ 34 w 596"/>
                <a:gd name="T9" fmla="*/ 0 h 598"/>
                <a:gd name="T10" fmla="*/ 7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7" name="Text Box 17"/>
          <p:cNvSpPr txBox="1">
            <a:spLocks noChangeArrowheads="1"/>
          </p:cNvSpPr>
          <p:nvPr/>
        </p:nvSpPr>
        <p:spPr bwMode="gray">
          <a:xfrm>
            <a:off x="1878027" y="4477416"/>
            <a:ext cx="462279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zh-CN" alt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三、典型案例</a:t>
            </a:r>
            <a:endParaRPr lang="zh-CN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330" name="Group 2"/>
          <p:cNvGrpSpPr>
            <a:grpSpLocks/>
          </p:cNvGrpSpPr>
          <p:nvPr/>
        </p:nvGrpSpPr>
        <p:grpSpPr bwMode="auto">
          <a:xfrm>
            <a:off x="792163" y="6165850"/>
            <a:ext cx="7956550" cy="330200"/>
            <a:chOff x="499" y="3884"/>
            <a:chExt cx="5012" cy="208"/>
          </a:xfrm>
        </p:grpSpPr>
        <p:pic>
          <p:nvPicPr>
            <p:cNvPr id="355331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29" y="3884"/>
              <a:ext cx="2903" cy="20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355332" name="Rectangle 4"/>
            <p:cNvSpPr>
              <a:spLocks noChangeArrowheads="1"/>
            </p:cNvSpPr>
            <p:nvPr/>
          </p:nvSpPr>
          <p:spPr bwMode="auto">
            <a:xfrm>
              <a:off x="499" y="3884"/>
              <a:ext cx="5012" cy="2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/>
              <a:endParaRPr lang="en-US" altLang="zh-CN" sz="1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55339" name="Rectangle 11"/>
          <p:cNvSpPr>
            <a:spLocks noChangeArrowheads="1"/>
          </p:cNvSpPr>
          <p:nvPr/>
        </p:nvSpPr>
        <p:spPr bwMode="auto">
          <a:xfrm>
            <a:off x="2357422" y="853843"/>
            <a:ext cx="431482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开拓进取  展望未来</a:t>
            </a:r>
          </a:p>
        </p:txBody>
      </p:sp>
      <p:sp>
        <p:nvSpPr>
          <p:cNvPr id="355340" name="Text Box 12"/>
          <p:cNvSpPr txBox="1">
            <a:spLocks noChangeArrowheads="1"/>
          </p:cNvSpPr>
          <p:nvPr/>
        </p:nvSpPr>
        <p:spPr bwMode="auto">
          <a:xfrm>
            <a:off x="642910" y="1628775"/>
            <a:ext cx="7674001" cy="41059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 eaLnBrk="1" hangingPunct="1">
              <a:lnSpc>
                <a:spcPct val="120000"/>
              </a:lnSpc>
            </a:pPr>
            <a:r>
              <a:rPr lang="en-US" altLang="zh-CN" dirty="0"/>
              <a:t>         </a:t>
            </a: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我们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把科学技术是第一生产力作为企业发展的动力。</a:t>
            </a: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经过多年</a:t>
            </a:r>
            <a:endParaRPr lang="en-US" altLang="zh-CN" sz="2000" dirty="0" smtClean="0">
              <a:latin typeface="隶书" pitchFamily="49" charset="-122"/>
              <a:ea typeface="隶书" pitchFamily="49" charset="-122"/>
            </a:endParaRPr>
          </a:p>
          <a:p>
            <a:pPr marL="457200" indent="-457200" algn="l" eaLnBrk="1" hangingPunct="1">
              <a:lnSpc>
                <a:spcPct val="120000"/>
              </a:lnSpc>
            </a:pP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的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发展与积淀，公司组建了强大营销、研发团队</a:t>
            </a: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。</a:t>
            </a:r>
            <a:endParaRPr lang="zh-CN" altLang="en-US" sz="2000" dirty="0">
              <a:latin typeface="隶书" pitchFamily="49" charset="-122"/>
              <a:ea typeface="隶书" pitchFamily="49" charset="-122"/>
            </a:endParaRPr>
          </a:p>
          <a:p>
            <a:pPr marL="457200" indent="-457200" algn="l" eaLnBrk="1" hangingPunct="1">
              <a:lnSpc>
                <a:spcPct val="12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   </a:t>
            </a:r>
            <a:r>
              <a:rPr lang="en-US" altLang="en-US" sz="2000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我们成立了唯康电子研发部，正在与欧洲</a:t>
            </a:r>
            <a:r>
              <a:rPr lang="en-US" altLang="zh-CN" sz="2000" dirty="0">
                <a:latin typeface="隶书" pitchFamily="49" charset="-122"/>
                <a:ea typeface="隶书" pitchFamily="49" charset="-122"/>
              </a:rPr>
              <a:t>HAMA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集团合作</a:t>
            </a: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研发</a:t>
            </a:r>
            <a:endParaRPr lang="en-US" altLang="zh-CN" sz="2000" dirty="0" smtClean="0">
              <a:latin typeface="隶书" pitchFamily="49" charset="-122"/>
              <a:ea typeface="隶书" pitchFamily="49" charset="-122"/>
            </a:endParaRPr>
          </a:p>
          <a:p>
            <a:pPr marL="457200" indent="-457200" algn="l" eaLnBrk="1" hangingPunct="1">
              <a:lnSpc>
                <a:spcPct val="120000"/>
              </a:lnSpc>
            </a:pP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天线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系列电子产品；</a:t>
            </a:r>
          </a:p>
          <a:p>
            <a:pPr marL="457200" indent="-457200" algn="l" eaLnBrk="1" hangingPunct="1">
              <a:lnSpc>
                <a:spcPct val="12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   </a:t>
            </a:r>
            <a:r>
              <a:rPr lang="en-US" altLang="en-US" sz="2000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我们成立了唯康数据线缆研发部，与上海电线电缆研究所</a:t>
            </a: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合</a:t>
            </a:r>
            <a:endParaRPr lang="en-US" altLang="zh-CN" sz="2000" dirty="0" smtClean="0">
              <a:latin typeface="隶书" pitchFamily="49" charset="-122"/>
              <a:ea typeface="隶书" pitchFamily="49" charset="-122"/>
            </a:endParaRPr>
          </a:p>
          <a:p>
            <a:pPr marL="457200" indent="-457200" algn="l" eaLnBrk="1" hangingPunct="1">
              <a:lnSpc>
                <a:spcPct val="120000"/>
              </a:lnSpc>
            </a:pP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作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研发超七类万兆铜缆系列。</a:t>
            </a:r>
          </a:p>
          <a:p>
            <a:pPr marL="457200" indent="-457200" algn="l" eaLnBrk="1" hangingPunct="1">
              <a:lnSpc>
                <a:spcPct val="12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   </a:t>
            </a:r>
            <a:r>
              <a:rPr lang="en-US" altLang="en-US" sz="2000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我们成立了教学仪器研发部，将为教育领域提供一流的</a:t>
            </a: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实践</a:t>
            </a:r>
            <a:endParaRPr lang="en-US" altLang="zh-CN" sz="2000" dirty="0" smtClean="0">
              <a:latin typeface="隶书" pitchFamily="49" charset="-122"/>
              <a:ea typeface="隶书" pitchFamily="49" charset="-122"/>
            </a:endParaRPr>
          </a:p>
          <a:p>
            <a:pPr marL="457200" indent="-457200" algn="l" eaLnBrk="1" hangingPunct="1">
              <a:lnSpc>
                <a:spcPct val="120000"/>
              </a:lnSpc>
            </a:pP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教学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平台与装置</a:t>
            </a:r>
            <a:r>
              <a:rPr lang="en-US" altLang="zh-CN" sz="2000" dirty="0">
                <a:latin typeface="隶书" pitchFamily="49" charset="-122"/>
                <a:ea typeface="隶书" pitchFamily="49" charset="-122"/>
              </a:rPr>
              <a:t>.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我们始终以全力打造民族第一品牌，向集团化</a:t>
            </a: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企</a:t>
            </a:r>
            <a:endParaRPr lang="en-US" altLang="zh-CN" sz="2000" dirty="0" smtClean="0">
              <a:latin typeface="隶书" pitchFamily="49" charset="-122"/>
              <a:ea typeface="隶书" pitchFamily="49" charset="-122"/>
            </a:endParaRPr>
          </a:p>
          <a:p>
            <a:pPr marL="457200" indent="-457200" algn="l" eaLnBrk="1" hangingPunct="1">
              <a:lnSpc>
                <a:spcPct val="120000"/>
              </a:lnSpc>
            </a:pP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业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迈进作为企业的发展方向，近年来国内外众多的企业并购说明</a:t>
            </a: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企</a:t>
            </a:r>
            <a:endParaRPr lang="en-US" altLang="zh-CN" sz="2000" dirty="0" smtClean="0">
              <a:latin typeface="隶书" pitchFamily="49" charset="-122"/>
              <a:ea typeface="隶书" pitchFamily="49" charset="-122"/>
            </a:endParaRPr>
          </a:p>
          <a:p>
            <a:pPr marL="457200" indent="-457200" algn="l" eaLnBrk="1" hangingPunct="1">
              <a:lnSpc>
                <a:spcPct val="120000"/>
              </a:lnSpc>
            </a:pP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业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的可持续发展，必须赋予品牌内涵。巩固和发展现有营销网络</a:t>
            </a: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及</a:t>
            </a:r>
            <a:endParaRPr lang="en-US" altLang="zh-CN" sz="2000" dirty="0" smtClean="0">
              <a:latin typeface="隶书" pitchFamily="49" charset="-122"/>
              <a:ea typeface="隶书" pitchFamily="49" charset="-122"/>
            </a:endParaRPr>
          </a:p>
          <a:p>
            <a:pPr marL="457200" indent="-457200" algn="l" eaLnBrk="1" hangingPunct="1">
              <a:lnSpc>
                <a:spcPct val="120000"/>
              </a:lnSpc>
            </a:pP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体系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，扩大产品市场占有率。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6" name="Rectangle 4"/>
          <p:cNvSpPr>
            <a:spLocks noChangeArrowheads="1"/>
          </p:cNvSpPr>
          <p:nvPr/>
        </p:nvSpPr>
        <p:spPr bwMode="auto">
          <a:xfrm>
            <a:off x="792163" y="6165850"/>
            <a:ext cx="7956550" cy="32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/>
            <a:endParaRPr lang="en-US" altLang="zh-CN" sz="1500" b="1" dirty="0">
              <a:solidFill>
                <a:schemeClr val="bg1"/>
              </a:solidFill>
            </a:endParaRPr>
          </a:p>
        </p:txBody>
      </p:sp>
      <p:sp>
        <p:nvSpPr>
          <p:cNvPr id="356364" name="Text Box 12"/>
          <p:cNvSpPr txBox="1">
            <a:spLocks noChangeArrowheads="1"/>
          </p:cNvSpPr>
          <p:nvPr/>
        </p:nvSpPr>
        <p:spPr bwMode="auto">
          <a:xfrm>
            <a:off x="539750" y="1484313"/>
            <a:ext cx="8064500" cy="44935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 eaLnBrk="1" hangingPunct="1">
              <a:lnSpc>
                <a:spcPct val="130000"/>
              </a:lnSpc>
            </a:pPr>
            <a:r>
              <a:rPr lang="en-US" altLang="zh-CN" dirty="0"/>
              <a:t>              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形成完整的产业链和强大的生产能力</a:t>
            </a:r>
            <a:r>
              <a:rPr lang="en-US" altLang="zh-CN" sz="2000" dirty="0">
                <a:latin typeface="隶书" pitchFamily="49" charset="-122"/>
                <a:ea typeface="隶书" pitchFamily="49" charset="-122"/>
              </a:rPr>
              <a:t>,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未来五年内，唯康公司将成为多产品、跨领域的企业集团公司，我们将拥有：</a:t>
            </a:r>
          </a:p>
          <a:p>
            <a:pPr marL="457200" indent="-457200" algn="l" eaLnBrk="1" hangingPunct="1">
              <a:lnSpc>
                <a:spcPct val="13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     </a:t>
            </a:r>
            <a:r>
              <a:rPr lang="zh-CN" altLang="en-US" sz="2000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      </a:t>
            </a:r>
            <a:r>
              <a:rPr lang="en-US" altLang="en-US" sz="2000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唯康数据线缆</a:t>
            </a: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厂           </a:t>
            </a:r>
            <a:endParaRPr lang="en-US" altLang="zh-CN" sz="2000" dirty="0" smtClean="0">
              <a:latin typeface="隶书" pitchFamily="49" charset="-122"/>
              <a:ea typeface="隶书" pitchFamily="49" charset="-122"/>
            </a:endParaRPr>
          </a:p>
          <a:p>
            <a:pPr marL="457200" indent="-457200" algn="l" eaLnBrk="1" hangingPunct="1">
              <a:lnSpc>
                <a:spcPct val="130000"/>
              </a:lnSpc>
            </a:pPr>
            <a:r>
              <a:rPr lang="en-US" altLang="en-US" sz="2000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            ★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唯康智能楼宇弱电线缆厂</a:t>
            </a:r>
          </a:p>
          <a:p>
            <a:pPr marL="457200" indent="-457200" algn="l" eaLnBrk="1" hangingPunct="1">
              <a:lnSpc>
                <a:spcPct val="13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            </a:t>
            </a:r>
            <a:r>
              <a:rPr lang="en-US" altLang="en-US" sz="20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唯康教育教学设备厂</a:t>
            </a:r>
          </a:p>
          <a:p>
            <a:pPr marL="457200" indent="-457200" algn="l" eaLnBrk="1" hangingPunct="1">
              <a:lnSpc>
                <a:spcPct val="13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            </a:t>
            </a:r>
            <a:r>
              <a:rPr lang="en-US" altLang="en-US" sz="20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唯康塑胶制品厂</a:t>
            </a:r>
          </a:p>
          <a:p>
            <a:pPr marL="457200" indent="-457200" algn="l" eaLnBrk="1" hangingPunct="1">
              <a:lnSpc>
                <a:spcPct val="13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            </a:t>
            </a:r>
            <a:r>
              <a:rPr lang="en-US" altLang="en-US" sz="20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唯康电子电器制品厂</a:t>
            </a:r>
          </a:p>
          <a:p>
            <a:pPr marL="457200" indent="-457200" algn="l" eaLnBrk="1" hangingPunct="1">
              <a:lnSpc>
                <a:spcPct val="13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            </a:t>
            </a:r>
            <a:r>
              <a:rPr lang="en-US" altLang="en-US" sz="20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唯康机柜厂</a:t>
            </a:r>
          </a:p>
          <a:p>
            <a:pPr marL="457200" indent="-457200" algn="l" eaLnBrk="1" hangingPunct="1">
              <a:lnSpc>
                <a:spcPct val="13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            </a:t>
            </a:r>
            <a:r>
              <a:rPr lang="en-US" altLang="en-US" sz="20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唯康光缆厂</a:t>
            </a:r>
          </a:p>
          <a:p>
            <a:pPr marL="457200" indent="-457200" algn="l" eaLnBrk="1" hangingPunct="1">
              <a:lnSpc>
                <a:spcPct val="13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            </a:t>
            </a:r>
            <a:r>
              <a:rPr lang="en-US" altLang="en-US" sz="20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江西民康实业有限公司</a:t>
            </a:r>
          </a:p>
          <a:p>
            <a:pPr marL="457200" indent="-457200" algn="l" eaLnBrk="1" hangingPunct="1">
              <a:lnSpc>
                <a:spcPct val="13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            </a:t>
            </a:r>
            <a:r>
              <a:rPr lang="en-US" altLang="en-US" sz="20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江西南昌唯康投资有限公司</a:t>
            </a:r>
            <a:endParaRPr lang="zh-CN" altLang="en-US" sz="2000" b="1" i="1" dirty="0"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357422" y="853843"/>
            <a:ext cx="431482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开拓进取  展望未来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799445" y="2643182"/>
            <a:ext cx="5630075" cy="1143008"/>
            <a:chOff x="1643042" y="2643182"/>
            <a:chExt cx="5630075" cy="1143008"/>
          </a:xfrm>
        </p:grpSpPr>
        <p:sp>
          <p:nvSpPr>
            <p:cNvPr id="9" name="AutoShape 7"/>
            <p:cNvSpPr>
              <a:spLocks noChangeArrowheads="1"/>
            </p:cNvSpPr>
            <p:nvPr/>
          </p:nvSpPr>
          <p:spPr bwMode="gray">
            <a:xfrm>
              <a:off x="1643042" y="2643182"/>
              <a:ext cx="5630075" cy="1143008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>
                    <a:gamma/>
                    <a:tint val="51373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765247" y="2809212"/>
              <a:ext cx="5378521" cy="905540"/>
              <a:chOff x="2857488" y="1643050"/>
              <a:chExt cx="4731710" cy="708098"/>
            </a:xfrm>
          </p:grpSpPr>
          <p:sp>
            <p:nvSpPr>
              <p:cNvPr id="11" name="AutoShape 14"/>
              <p:cNvSpPr>
                <a:spLocks noChangeArrowheads="1"/>
              </p:cNvSpPr>
              <p:nvPr/>
            </p:nvSpPr>
            <p:spPr bwMode="gray">
              <a:xfrm>
                <a:off x="2857488" y="1643050"/>
                <a:ext cx="4731710" cy="708098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009999"/>
                  </a:gs>
                  <a:gs pos="100000">
                    <a:srgbClr val="006B6B"/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2" name="Freeform 15"/>
              <p:cNvSpPr>
                <a:spLocks/>
              </p:cNvSpPr>
              <p:nvPr/>
            </p:nvSpPr>
            <p:spPr bwMode="gray">
              <a:xfrm>
                <a:off x="2857488" y="1643050"/>
                <a:ext cx="1446993" cy="343455"/>
              </a:xfrm>
              <a:custGeom>
                <a:avLst/>
                <a:gdLst>
                  <a:gd name="T0" fmla="*/ 7 w 596"/>
                  <a:gd name="T1" fmla="*/ 0 h 598"/>
                  <a:gd name="T2" fmla="*/ 0 w 596"/>
                  <a:gd name="T3" fmla="*/ 4 h 598"/>
                  <a:gd name="T4" fmla="*/ 0 w 596"/>
                  <a:gd name="T5" fmla="*/ 21 h 598"/>
                  <a:gd name="T6" fmla="*/ 9 w 596"/>
                  <a:gd name="T7" fmla="*/ 6 h 598"/>
                  <a:gd name="T8" fmla="*/ 34 w 596"/>
                  <a:gd name="T9" fmla="*/ 0 h 598"/>
                  <a:gd name="T10" fmla="*/ 7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3D4D4"/>
                  </a:gs>
                  <a:gs pos="100000">
                    <a:srgbClr val="009999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8" name="Text Box 17"/>
            <p:cNvSpPr txBox="1">
              <a:spLocks noChangeArrowheads="1"/>
            </p:cNvSpPr>
            <p:nvPr/>
          </p:nvSpPr>
          <p:spPr bwMode="gray">
            <a:xfrm>
              <a:off x="1779613" y="2854107"/>
              <a:ext cx="5337179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zh-CN" altLang="en-US" sz="36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隶书" pitchFamily="49" charset="-122"/>
                  <a:ea typeface="隶书" pitchFamily="49" charset="-122"/>
                </a:rPr>
                <a:t>综合</a:t>
              </a:r>
              <a:r>
                <a:rPr lang="zh-CN" altLang="en-US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隶书" pitchFamily="49" charset="-122"/>
                  <a:ea typeface="隶书" pitchFamily="49" charset="-122"/>
                </a:rPr>
                <a:t>布线</a:t>
              </a:r>
              <a:r>
                <a:rPr lang="zh-CN" altLang="en-US" sz="36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隶书" pitchFamily="49" charset="-122"/>
                  <a:ea typeface="隶书" pitchFamily="49" charset="-122"/>
                </a:rPr>
                <a:t>系统解决方案</a:t>
              </a:r>
              <a:endPara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928662" y="1500174"/>
            <a:ext cx="4243392" cy="65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</a:rPr>
              <a:t>一、综合布线系统特点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428728" y="2214554"/>
            <a:ext cx="6357982" cy="2863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sz="20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具有</a:t>
            </a:r>
            <a:r>
              <a:rPr lang="zh-CN" altLang="en-US" sz="2000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能适应多种布线设备的兼容性；</a:t>
            </a:r>
          </a:p>
          <a:p>
            <a:pPr marL="342900" indent="-342900" algn="l" eaLnBrk="1" hangingPunct="1"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sz="20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开放式体系结构能适应多种应用系统的使用要求；</a:t>
            </a:r>
          </a:p>
          <a:p>
            <a:pPr marL="342900" indent="-342900" algn="l" eaLnBrk="1" hangingPunct="1"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sz="20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灵活的跳线结构能满足不断变化的使用环境；</a:t>
            </a:r>
          </a:p>
          <a:p>
            <a:pPr marL="342900" indent="-342900" algn="l" eaLnBrk="1" hangingPunct="1"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sz="20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高品质的布线材料使系统运行更加可靠；</a:t>
            </a:r>
          </a:p>
          <a:p>
            <a:pPr marL="342900" indent="-342900" algn="l" eaLnBrk="1" hangingPunct="1"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sz="20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先进性能适应未来技术的发展；</a:t>
            </a:r>
          </a:p>
          <a:p>
            <a:pPr marL="342900" indent="-342900" algn="l" eaLnBrk="1" hangingPunct="1"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sz="20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取代传统的布线方式，体现经济性原则。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714348" y="1142984"/>
            <a:ext cx="4243392" cy="65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</a:rPr>
              <a:t>二、综合布线系统</a:t>
            </a:r>
            <a:r>
              <a:rPr lang="zh-CN" altLang="en-US" sz="2800" b="1" kern="0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的结构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71472" y="1714488"/>
            <a:ext cx="8072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   综合布线系统一般由六个独立的子系统组成，采用星型拓扑结构布放线缆，该结构下的每个分支子系统都是相对独立的单元，各子系统单独设计、单独施工，更改其中一个子系统时，都不会影响其它子系统，只要改变结点连接方式就可使综合布线在星型、总线型、环型、树状型等结构之间进行转换；</a:t>
            </a:r>
            <a:endParaRPr lang="zh-CN" altLang="en-US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7" name="图片 6" descr="系统结构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2914436"/>
            <a:ext cx="3857652" cy="303468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00034" y="3107668"/>
            <a:ext cx="421484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rgbClr val="002060"/>
                </a:solidFill>
                <a:latin typeface="隶书" pitchFamily="49" charset="-122"/>
                <a:ea typeface="隶书" pitchFamily="49" charset="-122"/>
              </a:rPr>
              <a:t>系统结构</a:t>
            </a:r>
            <a:r>
              <a:rPr lang="zh-CN" altLang="en-US" sz="14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（见右图）</a:t>
            </a:r>
            <a:r>
              <a:rPr lang="zh-CN" altLang="en-US" sz="1600" dirty="0" smtClean="0">
                <a:solidFill>
                  <a:srgbClr val="002060"/>
                </a:solidFill>
                <a:latin typeface="隶书" pitchFamily="49" charset="-122"/>
                <a:ea typeface="隶书" pitchFamily="49" charset="-122"/>
              </a:rPr>
              <a:t>：</a:t>
            </a:r>
            <a:endParaRPr lang="en-US" altLang="zh-CN" sz="160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 smtClean="0">
                <a:latin typeface="隶书" pitchFamily="49" charset="-122"/>
                <a:ea typeface="隶书" pitchFamily="49" charset="-122"/>
                <a:cs typeface="Times New Roman" pitchFamily="18" charset="0"/>
              </a:rPr>
              <a:t>工作区子系统</a:t>
            </a:r>
            <a:r>
              <a:rPr lang="en-US" altLang="zh-CN" sz="1600" dirty="0" smtClean="0">
                <a:latin typeface="隶书" pitchFamily="49" charset="-122"/>
                <a:ea typeface="隶书" pitchFamily="49" charset="-122"/>
                <a:cs typeface="Times New Roman" pitchFamily="18" charset="0"/>
              </a:rPr>
              <a:t>(Work Area)</a:t>
            </a:r>
            <a:endParaRPr lang="en-US" altLang="zh-CN" sz="1200" dirty="0" smtClean="0">
              <a:latin typeface="隶书" pitchFamily="49" charset="-122"/>
              <a:ea typeface="隶书" pitchFamily="49" charset="-122"/>
              <a:cs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 smtClean="0">
                <a:latin typeface="隶书" pitchFamily="49" charset="-122"/>
                <a:ea typeface="隶书" pitchFamily="49" charset="-122"/>
                <a:cs typeface="Times New Roman" pitchFamily="18" charset="0"/>
              </a:rPr>
              <a:t>水平子系统</a:t>
            </a:r>
            <a:r>
              <a:rPr lang="en-US" altLang="zh-CN" dirty="0" smtClean="0">
                <a:latin typeface="隶书" pitchFamily="49" charset="-122"/>
                <a:ea typeface="隶书" pitchFamily="49" charset="-122"/>
                <a:cs typeface="Times New Roman" pitchFamily="18" charset="0"/>
              </a:rPr>
              <a:t>(</a:t>
            </a:r>
            <a:r>
              <a:rPr lang="en-US" altLang="zh-CN" sz="1600" dirty="0" smtClean="0">
                <a:latin typeface="隶书" pitchFamily="49" charset="-122"/>
                <a:ea typeface="隶书" pitchFamily="49" charset="-122"/>
                <a:cs typeface="Times New Roman" pitchFamily="18" charset="0"/>
              </a:rPr>
              <a:t>Floor distributor)</a:t>
            </a:r>
            <a:endParaRPr lang="en-US" altLang="zh-CN" sz="1200" dirty="0" smtClean="0">
              <a:latin typeface="隶书" pitchFamily="49" charset="-122"/>
              <a:ea typeface="隶书" pitchFamily="49" charset="-122"/>
              <a:cs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 smtClean="0">
                <a:latin typeface="隶书" pitchFamily="49" charset="-122"/>
                <a:ea typeface="隶书" pitchFamily="49" charset="-122"/>
                <a:cs typeface="Times New Roman" pitchFamily="18" charset="0"/>
              </a:rPr>
              <a:t>管理子系统</a:t>
            </a:r>
            <a:r>
              <a:rPr lang="en-US" altLang="zh-CN" sz="1600" dirty="0" smtClean="0">
                <a:latin typeface="隶书" pitchFamily="49" charset="-122"/>
                <a:ea typeface="隶书" pitchFamily="49" charset="-122"/>
                <a:cs typeface="Times New Roman" pitchFamily="18" charset="0"/>
              </a:rPr>
              <a:t>(Telecommunications room)</a:t>
            </a:r>
            <a:endParaRPr lang="en-US" altLang="zh-CN" sz="1200" dirty="0" smtClean="0">
              <a:latin typeface="隶书" pitchFamily="49" charset="-122"/>
              <a:ea typeface="隶书" pitchFamily="49" charset="-122"/>
              <a:cs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 smtClean="0">
                <a:latin typeface="隶书" pitchFamily="49" charset="-122"/>
                <a:ea typeface="隶书" pitchFamily="49" charset="-122"/>
                <a:cs typeface="Times New Roman" pitchFamily="18" charset="0"/>
              </a:rPr>
              <a:t>干线子系统</a:t>
            </a:r>
            <a:r>
              <a:rPr lang="en-US" altLang="zh-CN" sz="1600" dirty="0" smtClean="0">
                <a:latin typeface="隶书" pitchFamily="49" charset="-122"/>
                <a:ea typeface="隶书" pitchFamily="49" charset="-122"/>
                <a:cs typeface="Times New Roman" pitchFamily="18" charset="0"/>
              </a:rPr>
              <a:t>(Building backbone cabling)</a:t>
            </a:r>
            <a:endParaRPr lang="en-US" altLang="zh-CN" sz="1200" dirty="0" smtClean="0">
              <a:latin typeface="隶书" pitchFamily="49" charset="-122"/>
              <a:ea typeface="隶书" pitchFamily="49" charset="-122"/>
              <a:cs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 smtClean="0">
                <a:latin typeface="隶书" pitchFamily="49" charset="-122"/>
                <a:ea typeface="隶书" pitchFamily="49" charset="-122"/>
                <a:cs typeface="Times New Roman" pitchFamily="18" charset="0"/>
              </a:rPr>
              <a:t>设备间子系统</a:t>
            </a:r>
            <a:r>
              <a:rPr lang="en-US" altLang="zh-CN" sz="1600" dirty="0" smtClean="0">
                <a:latin typeface="隶书" pitchFamily="49" charset="-122"/>
                <a:ea typeface="隶书" pitchFamily="49" charset="-122"/>
                <a:cs typeface="Times New Roman" pitchFamily="18" charset="0"/>
              </a:rPr>
              <a:t>(</a:t>
            </a:r>
            <a:r>
              <a:rPr lang="en-US" altLang="zh-CN" sz="1600" dirty="0" err="1" smtClean="0">
                <a:latin typeface="隶书" pitchFamily="49" charset="-122"/>
                <a:ea typeface="隶书" pitchFamily="49" charset="-122"/>
                <a:cs typeface="Times New Roman" pitchFamily="18" charset="0"/>
              </a:rPr>
              <a:t>Eqiupment</a:t>
            </a:r>
            <a:r>
              <a:rPr lang="en-US" altLang="zh-CN" sz="1600" dirty="0" smtClean="0">
                <a:latin typeface="隶书" pitchFamily="49" charset="-122"/>
                <a:ea typeface="隶书" pitchFamily="49" charset="-122"/>
                <a:cs typeface="Times New Roman" pitchFamily="18" charset="0"/>
              </a:rPr>
              <a:t>)</a:t>
            </a:r>
            <a:endParaRPr lang="en-US" altLang="zh-CN" sz="1200" dirty="0" smtClean="0">
              <a:latin typeface="隶书" pitchFamily="49" charset="-122"/>
              <a:ea typeface="隶书" pitchFamily="49" charset="-122"/>
              <a:cs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 smtClean="0">
                <a:latin typeface="隶书" pitchFamily="49" charset="-122"/>
                <a:ea typeface="隶书" pitchFamily="49" charset="-122"/>
                <a:cs typeface="Times New Roman" pitchFamily="18" charset="0"/>
              </a:rPr>
              <a:t>建筑群子系统</a:t>
            </a:r>
            <a:r>
              <a:rPr lang="en-US" altLang="zh-CN" sz="1600" dirty="0" smtClean="0">
                <a:latin typeface="隶书" pitchFamily="49" charset="-122"/>
                <a:ea typeface="隶书" pitchFamily="49" charset="-122"/>
                <a:cs typeface="Times New Roman" pitchFamily="18" charset="0"/>
              </a:rPr>
              <a:t>(Campus distributor)</a:t>
            </a:r>
            <a:endParaRPr lang="en-US" altLang="zh-CN" sz="3600" dirty="0" smtClean="0"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428596" y="857232"/>
            <a:ext cx="3357586" cy="5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</a:rPr>
              <a:t>三、系统设计依据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785786" y="1357298"/>
            <a:ext cx="764386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l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zh-CN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EIA/TIA 568-A </a:t>
            </a: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商用建筑物电信布线标准；</a:t>
            </a:r>
          </a:p>
          <a:p>
            <a:pPr marL="342900" lvl="0" indent="-342900" algn="l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zh-CN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ISO/IEC 11801</a:t>
            </a: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：</a:t>
            </a:r>
            <a:r>
              <a:rPr lang="en-US" altLang="zh-CN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1995 </a:t>
            </a: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（</a:t>
            </a:r>
            <a:r>
              <a:rPr lang="en-US" altLang="zh-CN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E</a:t>
            </a: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）国际布线标准；</a:t>
            </a:r>
          </a:p>
          <a:p>
            <a:pPr marL="342900" lvl="0" indent="-342900" algn="l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zh-CN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EIA/TIA TSB-67</a:t>
            </a: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现场测试非屏蔽双绞线布线系统传输性能规范；</a:t>
            </a:r>
          </a:p>
          <a:p>
            <a:pPr marL="342900" lvl="0" indent="-342900" algn="l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欧洲标准：</a:t>
            </a:r>
            <a:r>
              <a:rPr lang="en-US" altLang="zh-CN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EN5016</a:t>
            </a: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，</a:t>
            </a:r>
            <a:r>
              <a:rPr lang="en-US" altLang="zh-CN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50168</a:t>
            </a: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，</a:t>
            </a:r>
            <a:r>
              <a:rPr lang="en-US" altLang="zh-CN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50169</a:t>
            </a: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分别为水平布线电缆、工作区布线电缆以及主干电缆标准；</a:t>
            </a:r>
            <a:endParaRPr lang="en-US" altLang="zh-CN" kern="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lvl="0" indent="-342900" algn="l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zh-CN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IEEE  802.3 (</a:t>
            </a: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电气和电子工程协会</a:t>
            </a:r>
            <a:r>
              <a:rPr lang="en-US" altLang="zh-CN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)</a:t>
            </a:r>
          </a:p>
          <a:p>
            <a:pPr marL="342900" lvl="0" indent="-342900" algn="l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zh-CN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EIA/TIA568</a:t>
            </a: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en-US" altLang="zh-CN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EIA/TIA</a:t>
            </a: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en-US" altLang="zh-CN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TSB36/40</a:t>
            </a: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（电子工业协会</a:t>
            </a:r>
            <a:r>
              <a:rPr lang="en-US" altLang="zh-CN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/</a:t>
            </a: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电信工业协会）</a:t>
            </a:r>
          </a:p>
          <a:p>
            <a:pPr marL="342900" lvl="0" indent="-342900" algn="l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zh-CN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ESO/IEC</a:t>
            </a: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en-US" altLang="zh-CN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JTCI/SC25/WG3</a:t>
            </a: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（国际标准组织）</a:t>
            </a:r>
          </a:p>
          <a:p>
            <a:pPr marL="342900" lvl="0" indent="-342900" algn="l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zh-CN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ANSI</a:t>
            </a: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en-US" altLang="zh-CN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FDDI/TPDDI  100Mbps </a:t>
            </a: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（美国国家标准研究会）</a:t>
            </a:r>
          </a:p>
          <a:p>
            <a:pPr marL="342900" lvl="0" indent="-342900" algn="l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工业标准及国际商务建筑布线标准</a:t>
            </a:r>
            <a:endParaRPr lang="en-US" altLang="zh-CN" kern="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lvl="0" indent="-342900" algn="l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中国建筑电气设计规范</a:t>
            </a:r>
          </a:p>
          <a:p>
            <a:pPr marL="342900" lvl="0" indent="-342900" algn="l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工业企业通讯设计规范</a:t>
            </a:r>
          </a:p>
          <a:p>
            <a:pPr marL="342900" lvl="0" indent="-342900" algn="l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建筑与建筑群综合布线系统工程设计规范</a:t>
            </a:r>
          </a:p>
          <a:p>
            <a:pPr marL="342900" lvl="0" indent="-342900" algn="l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zh-CN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VCOM</a:t>
            </a:r>
            <a:r>
              <a:rPr lang="zh-CN" altLang="en-US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结构化布线系统设计手册</a:t>
            </a:r>
            <a:endParaRPr lang="en-US" altLang="zh-CN" kern="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lvl="0" indent="-342900" algn="l" eaLnBrk="1" hangingPunct="1">
              <a:spcBef>
                <a:spcPct val="20000"/>
              </a:spcBef>
              <a:buFont typeface="Wingdings" pitchFamily="2" charset="2"/>
              <a:buChar char="Ø"/>
            </a:pPr>
            <a:endParaRPr lang="zh-CN" altLang="en-US" kern="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lvl="0" indent="-342900" algn="l" eaLnBrk="1" hangingPunct="1">
              <a:spcBef>
                <a:spcPct val="20000"/>
              </a:spcBef>
            </a:pPr>
            <a:endParaRPr lang="zh-CN" altLang="en-US" b="1" kern="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lvl="0" indent="-342900" algn="l" eaLnBrk="1" hangingPunct="1">
              <a:spcBef>
                <a:spcPct val="20000"/>
              </a:spcBef>
            </a:pPr>
            <a:endParaRPr lang="en-US" altLang="zh-CN" b="1" kern="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428596" y="857232"/>
            <a:ext cx="3357586" cy="5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</a:rPr>
              <a:t>四、系统设计目标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 bwMode="auto">
          <a:xfrm>
            <a:off x="785786" y="1357298"/>
            <a:ext cx="757242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zh-CN" altLang="en-US" kern="0" dirty="0" smtClean="0">
                <a:solidFill>
                  <a:srgbClr val="002060"/>
                </a:solidFill>
                <a:latin typeface="隶书" pitchFamily="49" charset="-122"/>
                <a:ea typeface="隶书" pitchFamily="49" charset="-122"/>
              </a:rPr>
              <a:t>安全性：</a:t>
            </a:r>
            <a:r>
              <a:rPr lang="zh-CN" altLang="en-US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严格执行有关技术标准，确保系统满足</a:t>
            </a:r>
            <a:r>
              <a:rPr lang="zh-CN" altLang="en-US" sz="1600" kern="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防雷</a:t>
            </a:r>
            <a:r>
              <a:rPr lang="zh-CN" altLang="en-US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zh-CN" altLang="en-US" sz="1600" kern="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防潮</a:t>
            </a:r>
            <a:r>
              <a:rPr lang="zh-CN" altLang="en-US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zh-CN" altLang="en-US" sz="1600" kern="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防鼠</a:t>
            </a:r>
            <a:r>
              <a:rPr lang="zh-CN" altLang="en-US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zh-CN" altLang="en-US" sz="1600" kern="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防蚁</a:t>
            </a:r>
            <a:r>
              <a:rPr lang="zh-CN" altLang="en-US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zh-CN" altLang="en-US" sz="1600" kern="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防火</a:t>
            </a:r>
            <a:r>
              <a:rPr lang="zh-CN" altLang="en-US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zh-CN" altLang="en-US" sz="1600" kern="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防电磁干扰</a:t>
            </a:r>
            <a:r>
              <a:rPr lang="zh-CN" altLang="en-US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要求；设备间内应铺设防静电地板、安装空调等；安装防盗报警和录像监控装置等；各生产车间的</a:t>
            </a:r>
            <a:r>
              <a:rPr lang="zh-CN" altLang="en-US" sz="1600" kern="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网络交叉</a:t>
            </a:r>
            <a:r>
              <a:rPr lang="zh-CN" altLang="en-US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，互不影响；</a:t>
            </a:r>
          </a:p>
          <a:p>
            <a:pPr marL="342900" lvl="0" indent="-342900" algn="l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zh-CN" altLang="en-US" kern="0" dirty="0" smtClean="0">
                <a:solidFill>
                  <a:srgbClr val="002060"/>
                </a:solidFill>
                <a:latin typeface="隶书" pitchFamily="49" charset="-122"/>
                <a:ea typeface="隶书" pitchFamily="49" charset="-122"/>
              </a:rPr>
              <a:t>实用性：</a:t>
            </a:r>
            <a:r>
              <a:rPr lang="zh-CN" altLang="en-US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实施后的综合布线系统，能满足现代和未来发展的要求，并能实现语音、数据、监控、控制、报警等综合功能；</a:t>
            </a:r>
          </a:p>
          <a:p>
            <a:pPr marL="342900" indent="-342900" algn="l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zh-CN" altLang="en-US" kern="0" dirty="0" smtClean="0">
                <a:solidFill>
                  <a:srgbClr val="002060"/>
                </a:solidFill>
                <a:latin typeface="隶书" pitchFamily="49" charset="-122"/>
                <a:ea typeface="隶书" pitchFamily="49" charset="-122"/>
              </a:rPr>
              <a:t>全面的端到端解决方案：</a:t>
            </a:r>
            <a:r>
              <a:rPr lang="zh-CN" altLang="en-US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可以将不同厂商、不同设备所用的不同传输介质</a:t>
            </a:r>
            <a:r>
              <a:rPr lang="en-US" altLang="zh-CN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,</a:t>
            </a:r>
            <a:r>
              <a:rPr lang="zh-CN" altLang="en-US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全部转换到相同的屏蔽（或非屏蔽）双绞线上，可传输</a:t>
            </a:r>
            <a:r>
              <a:rPr lang="zh-CN" altLang="en-US" sz="1600" kern="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语音</a:t>
            </a:r>
            <a:r>
              <a:rPr lang="zh-CN" altLang="en-US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zh-CN" altLang="en-US" sz="1600" kern="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数据</a:t>
            </a:r>
            <a:r>
              <a:rPr lang="zh-CN" altLang="en-US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zh-CN" altLang="en-US" sz="1600" kern="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图像</a:t>
            </a:r>
            <a:r>
              <a:rPr lang="zh-CN" altLang="en-US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zh-CN" altLang="en-US" sz="1600" kern="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视频信号</a:t>
            </a:r>
            <a:r>
              <a:rPr lang="zh-CN" altLang="en-US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zh-CN" altLang="en-US" sz="1600" kern="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控制信号</a:t>
            </a:r>
            <a:r>
              <a:rPr lang="zh-CN" altLang="en-US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zh-CN" altLang="en-US" sz="1600" kern="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公共广播及背景音乐</a:t>
            </a:r>
            <a:r>
              <a:rPr lang="zh-CN" altLang="en-US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zh-CN" altLang="en-US" sz="1600" kern="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楼宇自控</a:t>
            </a:r>
            <a:r>
              <a:rPr lang="zh-CN" altLang="en-US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等；采用光纤可高速、高带宽、远距离地传输数据和高清晰度图像信号等等；可支持目前所有数据及话音设备厂商的网络系统；</a:t>
            </a:r>
          </a:p>
          <a:p>
            <a:pPr marL="342900" lvl="0" indent="-342900" algn="l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zh-CN" altLang="en-US" kern="0" dirty="0" smtClean="0">
                <a:solidFill>
                  <a:srgbClr val="002060"/>
                </a:solidFill>
                <a:latin typeface="隶书" pitchFamily="49" charset="-122"/>
                <a:ea typeface="隶书" pitchFamily="49" charset="-122"/>
              </a:rPr>
              <a:t>灵活性：</a:t>
            </a:r>
            <a:r>
              <a:rPr lang="zh-CN" altLang="en-US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所有设备的开通及更改不需改变布线系统，只需增减相应的网络设备及做必要的跳线管理即可；</a:t>
            </a:r>
            <a:endParaRPr lang="en-US" altLang="zh-CN" sz="1600" kern="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zh-CN" altLang="en-US" kern="0" dirty="0" smtClean="0">
                <a:solidFill>
                  <a:srgbClr val="002060"/>
                </a:solidFill>
                <a:latin typeface="隶书" pitchFamily="49" charset="-122"/>
                <a:ea typeface="隶书" pitchFamily="49" charset="-122"/>
              </a:rPr>
              <a:t>可靠性：</a:t>
            </a:r>
            <a:r>
              <a:rPr lang="zh-CN" altLang="en-US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布线系统全部采用物理星形拓扑结构，点到点端接，任何一条线路故障均不影响其它线路的运行；同时为线路的运行维护及故障检修提供了极大的方便；</a:t>
            </a:r>
            <a:endParaRPr lang="en-US" altLang="zh-CN" sz="1600" kern="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lvl="2" indent="-342900" algn="l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zh-CN" altLang="en-US" kern="0" dirty="0" smtClean="0">
                <a:solidFill>
                  <a:srgbClr val="002060"/>
                </a:solidFill>
                <a:latin typeface="隶书" pitchFamily="49" charset="-122"/>
                <a:ea typeface="隶书" pitchFamily="49" charset="-122"/>
              </a:rPr>
              <a:t>先进性：</a:t>
            </a:r>
            <a:r>
              <a:rPr lang="zh-CN" altLang="en-US" sz="16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所有布线设计均采用世界最新通讯标准，二十年不落后；</a:t>
            </a:r>
          </a:p>
          <a:p>
            <a:pPr marL="342900" lvl="0" indent="-342900" algn="l" eaLnBrk="1" hangingPunct="1">
              <a:spcBef>
                <a:spcPct val="20000"/>
              </a:spcBef>
            </a:pPr>
            <a:endParaRPr lang="zh-CN" altLang="en-US" b="1" kern="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lvl="0" indent="-342900" algn="l" eaLnBrk="1" hangingPunct="1">
              <a:spcBef>
                <a:spcPct val="20000"/>
              </a:spcBef>
            </a:pPr>
            <a:endParaRPr lang="en-US" altLang="zh-CN" b="1" kern="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428596" y="857232"/>
            <a:ext cx="4500594" cy="5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</a:rPr>
              <a:t>五、布线系统设计方案分析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 bwMode="auto">
          <a:xfrm>
            <a:off x="857224" y="1285860"/>
            <a:ext cx="471490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</a:rPr>
              <a:t>1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</a:rPr>
              <a:t>、</a:t>
            </a:r>
            <a:r>
              <a:rPr lang="zh-CN" altLang="en-US" sz="2000" b="1" kern="0" dirty="0" smtClean="0">
                <a:solidFill>
                  <a:srgbClr val="0070C0"/>
                </a:solidFill>
                <a:latin typeface="华文行楷" pitchFamily="2" charset="-122"/>
                <a:ea typeface="华文行楷" pitchFamily="2" charset="-122"/>
              </a:rPr>
              <a:t>生产厂商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</a:rPr>
              <a:t>适应的布线系统类型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（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</a:rPr>
              <a:t>推荐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）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6" name="图片 5" descr="C:\Documents and Settings\Administrator\Local Settings\Temporary Internet Files\Content.IE5\9JRNDTWE\cat5e[1].jpg"/>
          <p:cNvPicPr/>
          <p:nvPr/>
        </p:nvPicPr>
        <p:blipFill>
          <a:blip r:embed="rId2"/>
          <a:srcRect t="3300" b="5940"/>
          <a:stretch>
            <a:fillRect/>
          </a:stretch>
        </p:blipFill>
        <p:spPr bwMode="auto">
          <a:xfrm>
            <a:off x="1142976" y="1643050"/>
            <a:ext cx="307183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C:\Documents and Settings\Administrator\Local Settings\Temporary Internet Files\Content.IE5\KPQF0PU3\cat6[1]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643050"/>
            <a:ext cx="300039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内容占位符 4"/>
          <p:cNvSpPr>
            <a:spLocks noGrp="1"/>
          </p:cNvSpPr>
          <p:nvPr>
            <p:ph sz="half" idx="1"/>
          </p:nvPr>
        </p:nvSpPr>
        <p:spPr>
          <a:xfrm>
            <a:off x="571472" y="4929198"/>
            <a:ext cx="3929090" cy="1000132"/>
          </a:xfrm>
        </p:spPr>
        <p:txBody>
          <a:bodyPr/>
          <a:lstStyle/>
          <a:p>
            <a:pPr>
              <a:buNone/>
            </a:pPr>
            <a:r>
              <a:rPr lang="zh-CN" altLang="en-US" sz="14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  </a:t>
            </a:r>
            <a:r>
              <a:rPr lang="zh-CN" altLang="en-US" sz="14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超五类系统：</a:t>
            </a:r>
            <a:r>
              <a:rPr lang="zh-CN" altLang="en-US" sz="14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系统电缆最高物理带宽：</a:t>
            </a:r>
            <a:endParaRPr lang="en-US" altLang="zh-CN" sz="140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>
              <a:buNone/>
            </a:pPr>
            <a:r>
              <a:rPr lang="en-US" altLang="zh-CN" sz="14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100MHz</a:t>
            </a:r>
            <a:r>
              <a:rPr lang="zh-CN" altLang="en-US" sz="14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；传输速率：</a:t>
            </a:r>
            <a:r>
              <a:rPr lang="en-US" altLang="zh-CN" sz="14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100Mbps</a:t>
            </a:r>
            <a:r>
              <a:rPr lang="zh-CN" altLang="en-US" sz="14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（最高</a:t>
            </a:r>
            <a:r>
              <a:rPr lang="en-US" altLang="zh-CN" sz="14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1000Mbps</a:t>
            </a:r>
            <a:r>
              <a:rPr lang="zh-CN" altLang="en-US" sz="14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）；</a:t>
            </a:r>
            <a:endParaRPr lang="en-US" altLang="zh-CN" sz="140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>
              <a:buNone/>
            </a:pPr>
            <a:r>
              <a:rPr lang="zh-CN" altLang="en-US" sz="14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双绞线的线径标准</a:t>
            </a:r>
            <a:r>
              <a:rPr lang="en-US" altLang="zh-CN" sz="14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24AWG</a:t>
            </a:r>
            <a:r>
              <a:rPr lang="en-US" altLang="zh-CN" sz="14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,</a:t>
            </a:r>
            <a:r>
              <a:rPr lang="zh-CN" altLang="en-US" sz="14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直径：</a:t>
            </a:r>
            <a:r>
              <a:rPr lang="en-US" altLang="zh-CN" sz="14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0.51</a:t>
            </a:r>
            <a:r>
              <a:rPr lang="zh-CN" altLang="en-US" sz="14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；最大网段</a:t>
            </a:r>
            <a:endParaRPr lang="en-US" altLang="zh-CN" sz="140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>
              <a:buNone/>
            </a:pPr>
            <a:r>
              <a:rPr lang="zh-CN" altLang="en-US" sz="14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长度：</a:t>
            </a:r>
            <a:r>
              <a:rPr lang="en-US" altLang="zh-CN" sz="14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100m</a:t>
            </a:r>
            <a:r>
              <a:rPr lang="zh-CN" altLang="en-US" sz="14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，采用</a:t>
            </a:r>
            <a:r>
              <a:rPr lang="en-US" altLang="zh-CN" sz="14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RJ</a:t>
            </a:r>
            <a:r>
              <a:rPr lang="zh-CN" altLang="en-US" sz="14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连接器。</a:t>
            </a:r>
          </a:p>
          <a:p>
            <a:pPr>
              <a:buNone/>
            </a:pPr>
            <a:endParaRPr lang="en-US" altLang="zh-CN" sz="14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>
              <a:buNone/>
            </a:pPr>
            <a:endParaRPr lang="en-US" altLang="zh-CN" sz="14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>
              <a:buNone/>
            </a:pPr>
            <a:endParaRPr lang="en-US" altLang="zh-CN" sz="14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>
              <a:buNone/>
            </a:pPr>
            <a:r>
              <a:rPr lang="zh-CN" altLang="en-US" sz="14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</a:p>
          <a:p>
            <a:pPr>
              <a:buNone/>
            </a:pPr>
            <a:endParaRPr lang="zh-CN" altLang="en-US" sz="1400" b="1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9" name="内容占位符 4"/>
          <p:cNvSpPr txBox="1">
            <a:spLocks/>
          </p:cNvSpPr>
          <p:nvPr/>
        </p:nvSpPr>
        <p:spPr bwMode="auto">
          <a:xfrm>
            <a:off x="4786314" y="4929198"/>
            <a:ext cx="414340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   </a:t>
            </a: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六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类系统：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系统电缆最高物理带宽：</a:t>
            </a:r>
            <a:r>
              <a: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2500MHz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；</a:t>
            </a: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隶书" pitchFamily="49" charset="-122"/>
              <a:ea typeface="隶书" pitchFamily="49" charset="-122"/>
              <a:cs typeface="+mn-cs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传输速率：</a:t>
            </a:r>
            <a:r>
              <a: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1000Mbps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（最高</a:t>
            </a:r>
            <a:r>
              <a:rPr lang="en-US" altLang="zh-CN" sz="1400" kern="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10Gbps</a:t>
            </a:r>
            <a:r>
              <a:rPr lang="zh-CN" altLang="en-US" sz="14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，所支持网段长</a:t>
            </a:r>
            <a:endParaRPr lang="en-US" altLang="zh-CN" sz="1400" kern="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zh-CN" altLang="en-US" sz="14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度不大于</a:t>
            </a:r>
            <a:r>
              <a:rPr lang="en-US" altLang="zh-CN" sz="14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55m 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）；双绞线的线径标准</a:t>
            </a:r>
            <a:r>
              <a: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2</a:t>
            </a:r>
            <a:r>
              <a: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3AWG</a:t>
            </a:r>
            <a:r>
              <a: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,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直径：</a:t>
            </a: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隶书" pitchFamily="49" charset="-122"/>
              <a:ea typeface="隶书" pitchFamily="49" charset="-122"/>
              <a:cs typeface="+mn-cs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0.57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；最大网段长度：</a:t>
            </a:r>
            <a:r>
              <a: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100m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，采用</a:t>
            </a:r>
            <a:r>
              <a: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RJ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连接器；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隶书" pitchFamily="49" charset="-122"/>
              <a:ea typeface="隶书" pitchFamily="49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隶书" pitchFamily="49" charset="-122"/>
              <a:ea typeface="隶书" pitchFamily="49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隶书" pitchFamily="49" charset="-122"/>
              <a:ea typeface="隶书" pitchFamily="49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隶书" pitchFamily="49" charset="-122"/>
              <a:ea typeface="隶书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571472" y="1071546"/>
            <a:ext cx="321471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</a:rPr>
              <a:t>2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</a:rPr>
              <a:t>、布线系统的子系统说明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 bwMode="auto">
          <a:xfrm>
            <a:off x="928662" y="1571612"/>
            <a:ext cx="192882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</a:rPr>
              <a:t>工作区子系统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：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6" name="内容占位符 6"/>
          <p:cNvSpPr>
            <a:spLocks noGrp="1"/>
          </p:cNvSpPr>
          <p:nvPr>
            <p:ph idx="1"/>
          </p:nvPr>
        </p:nvSpPr>
        <p:spPr>
          <a:xfrm>
            <a:off x="500034" y="4643446"/>
            <a:ext cx="8072494" cy="1285884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pPr>
              <a:buNone/>
            </a:pPr>
            <a:r>
              <a:rPr lang="zh-CN" altLang="en-US" sz="16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组成：</a:t>
            </a:r>
            <a:endParaRPr lang="en-US" altLang="zh-CN" sz="1600" b="1" dirty="0" smtClean="0"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>
              <a:buNone/>
            </a:pPr>
            <a:r>
              <a:rPr lang="en-US" altLang="zh-CN" sz="1600" b="1" dirty="0" smtClean="0">
                <a:solidFill>
                  <a:srgbClr val="0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    </a:t>
            </a:r>
            <a:r>
              <a:rPr lang="zh-CN" altLang="en-US" sz="160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信息模块（超五类、六类非屏蔽）、语音模块（超五类）、信息面板（单、双口、</a:t>
            </a:r>
            <a:endParaRPr lang="en-US" altLang="zh-CN" sz="1600" dirty="0" smtClean="0">
              <a:solidFill>
                <a:srgbClr val="0070C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>
              <a:buNone/>
            </a:pPr>
            <a:r>
              <a:rPr lang="zh-CN" altLang="en-US" sz="160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斜口）、信息跳线（多种颜色）、语音跳线（多种接口）底盒、全铜质地毯式信息插座、</a:t>
            </a:r>
            <a:endParaRPr lang="en-US" altLang="zh-CN" sz="1600" dirty="0" smtClean="0">
              <a:solidFill>
                <a:srgbClr val="0070C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>
              <a:buNone/>
            </a:pPr>
            <a:r>
              <a:rPr lang="zh-CN" altLang="en-US" sz="160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地毯式电源插座；</a:t>
            </a:r>
            <a:endParaRPr lang="en-US" altLang="zh-CN" sz="1600" dirty="0" smtClean="0">
              <a:solidFill>
                <a:srgbClr val="0070C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7" name="图片 6" descr="H:\综合布线资料手册\图形1.wm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143116"/>
            <a:ext cx="464347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785786" y="928670"/>
            <a:ext cx="142876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000" b="1" kern="0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产品推荐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：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5" name="Picture 4" descr="D:\产品开发资料\无标题.258.jpg"/>
          <p:cNvPicPr>
            <a:picLocks noChangeAspect="1" noChangeArrowheads="1"/>
          </p:cNvPicPr>
          <p:nvPr/>
        </p:nvPicPr>
        <p:blipFill>
          <a:blip r:embed="rId3" cstate="print"/>
          <a:srcRect l="23366" t="7305" r="21826" b="8684"/>
          <a:stretch>
            <a:fillRect/>
          </a:stretch>
        </p:blipFill>
        <p:spPr bwMode="auto">
          <a:xfrm>
            <a:off x="571472" y="2071678"/>
            <a:ext cx="885210" cy="101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双口彩色面板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6" y="1500174"/>
            <a:ext cx="1001316" cy="1006879"/>
          </a:xfrm>
          <a:prstGeom prst="rect">
            <a:avLst/>
          </a:prstGeom>
        </p:spPr>
      </p:pic>
      <p:pic>
        <p:nvPicPr>
          <p:cNvPr id="7" name="图片 6" descr="2口面板.tif"/>
          <p:cNvPicPr>
            <a:picLocks noChangeAspect="1"/>
          </p:cNvPicPr>
          <p:nvPr/>
        </p:nvPicPr>
        <p:blipFill>
          <a:blip r:embed="rId5" cstate="print"/>
          <a:srcRect l="4687" t="8252" r="3906" b="7092"/>
          <a:stretch>
            <a:fillRect/>
          </a:stretch>
        </p:blipFill>
        <p:spPr>
          <a:xfrm>
            <a:off x="2571736" y="2143116"/>
            <a:ext cx="1365150" cy="985478"/>
          </a:xfrm>
          <a:prstGeom prst="rect">
            <a:avLst/>
          </a:prstGeom>
        </p:spPr>
      </p:pic>
      <p:pic>
        <p:nvPicPr>
          <p:cNvPr id="8" name="图片 7" descr="六类UTP模块打开1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330" y="1500174"/>
            <a:ext cx="1214446" cy="99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超五类免打线模块.tif"/>
          <p:cNvPicPr>
            <a:picLocks noChangeAspect="1"/>
          </p:cNvPicPr>
          <p:nvPr/>
        </p:nvPicPr>
        <p:blipFill>
          <a:blip r:embed="rId7" cstate="print"/>
          <a:srcRect l="8174" t="5263" r="5994" b="10526"/>
          <a:stretch>
            <a:fillRect/>
          </a:stretch>
        </p:blipFill>
        <p:spPr bwMode="auto">
          <a:xfrm>
            <a:off x="5072066" y="1285860"/>
            <a:ext cx="1071570" cy="81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6357950" y="1071546"/>
            <a:ext cx="1000132" cy="643151"/>
            <a:chOff x="2160" y="3024"/>
            <a:chExt cx="1925" cy="1312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2160" y="3024"/>
              <a:ext cx="1925" cy="1312"/>
            </a:xfrm>
            <a:prstGeom prst="irregularSeal2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/>
              <a:endParaRPr lang="zh-CN" altLang="en-US"/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2464" y="3327"/>
              <a:ext cx="1216" cy="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</a:pPr>
              <a:r>
                <a:rPr lang="zh-CN" altLang="en-US" sz="1050" b="1" dirty="0" smtClean="0">
                  <a:solidFill>
                    <a:srgbClr val="FF0000"/>
                  </a:solidFill>
                </a:rPr>
                <a:t>插拔</a:t>
              </a:r>
              <a:r>
                <a:rPr lang="en-US" altLang="zh-CN" sz="1050" b="1" dirty="0" smtClean="0">
                  <a:solidFill>
                    <a:srgbClr val="FF0000"/>
                  </a:solidFill>
                </a:rPr>
                <a:t>1500</a:t>
              </a:r>
              <a:r>
                <a:rPr lang="zh-CN" altLang="en-US" sz="1050" b="1" dirty="0" smtClean="0">
                  <a:solidFill>
                    <a:srgbClr val="FF0000"/>
                  </a:solidFill>
                </a:rPr>
                <a:t>次</a:t>
              </a:r>
              <a:endParaRPr lang="zh-CN" altLang="en-US" sz="105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5929322" y="1785926"/>
            <a:ext cx="928693" cy="611450"/>
            <a:chOff x="2160" y="3024"/>
            <a:chExt cx="1824" cy="1296"/>
          </a:xfrm>
        </p:grpSpPr>
        <p:sp>
          <p:nvSpPr>
            <p:cNvPr id="14" name="AutoShape 8"/>
            <p:cNvSpPr>
              <a:spLocks noChangeArrowheads="1"/>
            </p:cNvSpPr>
            <p:nvPr/>
          </p:nvSpPr>
          <p:spPr bwMode="auto">
            <a:xfrm>
              <a:off x="2160" y="3024"/>
              <a:ext cx="1824" cy="1296"/>
            </a:xfrm>
            <a:prstGeom prst="irregularSeal2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/>
              <a:endParaRPr lang="zh-CN" altLang="en-US"/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2464" y="3311"/>
              <a:ext cx="1178" cy="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</a:pPr>
              <a:r>
                <a:rPr lang="zh-CN" altLang="en-US" sz="1050" b="1" dirty="0" smtClean="0">
                  <a:solidFill>
                    <a:srgbClr val="FF0000"/>
                  </a:solidFill>
                </a:rPr>
                <a:t>端接</a:t>
              </a:r>
              <a:r>
                <a:rPr lang="en-US" altLang="zh-CN" sz="1050" b="1" dirty="0" smtClean="0">
                  <a:solidFill>
                    <a:srgbClr val="FF0000"/>
                  </a:solidFill>
                </a:rPr>
                <a:t>250</a:t>
              </a:r>
              <a:r>
                <a:rPr lang="zh-CN" altLang="en-US" sz="1050" b="1" dirty="0" smtClean="0">
                  <a:solidFill>
                    <a:srgbClr val="FF0000"/>
                  </a:solidFill>
                </a:rPr>
                <a:t>次</a:t>
              </a:r>
              <a:endParaRPr lang="zh-CN" altLang="en-US" sz="1050" b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16" name="Object 4"/>
          <p:cNvGraphicFramePr>
            <a:graphicFrameLocks noChangeAspect="1"/>
          </p:cNvGraphicFramePr>
          <p:nvPr/>
        </p:nvGraphicFramePr>
        <p:xfrm>
          <a:off x="4500562" y="2500306"/>
          <a:ext cx="1357322" cy="985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87" r:id="rId8" imgW="4695238" imgH="2734057" progId="PBrush">
                  <p:embed/>
                </p:oleObj>
              </mc:Choice>
              <mc:Fallback>
                <p:oleObj r:id="rId8" imgW="4695238" imgH="2734057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2500306"/>
                        <a:ext cx="1357322" cy="9856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图片 16" descr="屏蔽水晶头.tif"/>
          <p:cNvPicPr>
            <a:picLocks noChangeAspect="1"/>
          </p:cNvPicPr>
          <p:nvPr/>
        </p:nvPicPr>
        <p:blipFill>
          <a:blip r:embed="rId10" cstate="print"/>
          <a:srcRect l="13515" t="10416" r="10708" b="17708"/>
          <a:stretch>
            <a:fillRect/>
          </a:stretch>
        </p:blipFill>
        <p:spPr>
          <a:xfrm>
            <a:off x="7286644" y="2714620"/>
            <a:ext cx="1046722" cy="891652"/>
          </a:xfrm>
          <a:prstGeom prst="rect">
            <a:avLst/>
          </a:prstGeom>
        </p:spPr>
      </p:pic>
      <p:sp>
        <p:nvSpPr>
          <p:cNvPr id="18" name="内容占位符 6"/>
          <p:cNvSpPr txBox="1">
            <a:spLocks/>
          </p:cNvSpPr>
          <p:nvPr/>
        </p:nvSpPr>
        <p:spPr bwMode="auto">
          <a:xfrm>
            <a:off x="500034" y="3429000"/>
            <a:ext cx="814393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VCOM</a:t>
            </a:r>
            <a:r>
              <a:rPr lang="zh-CN" altLang="en-US" sz="1600" b="1" kern="0" dirty="0" smtClean="0">
                <a:solidFill>
                  <a:srgbClr val="00206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产品</a:t>
            </a:r>
            <a:r>
              <a:rPr lang="zh-CN" altLang="en-US" sz="1600" b="1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特点</a:t>
            </a: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：</a:t>
            </a:r>
            <a:endParaRPr kumimoji="0" lang="en-US" altLang="zh-CN" sz="1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uLnTx/>
              <a:uFillTx/>
              <a:latin typeface="隶书" pitchFamily="49" charset="-122"/>
              <a:ea typeface="隶书" pitchFamily="49" charset="-122"/>
              <a:cs typeface="+mn-cs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kumimoji="0" lang="en-US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    </a:t>
            </a:r>
            <a:r>
              <a:rPr kumimoji="0" lang="zh-CN" alt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超五类非屏蔽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信息模块、语音模块采用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短身</a:t>
            </a:r>
            <a:r>
              <a:rPr lang="zh-CN" altLang="en-US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设计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，使双绞线的开绞长度小于</a:t>
            </a: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6mm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，</a:t>
            </a:r>
            <a:r>
              <a:rPr lang="zh-CN" altLang="en-US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降低了串扰和可</a:t>
            </a:r>
            <a:endParaRPr lang="en-US" altLang="zh-CN" sz="1400" kern="0" dirty="0" smtClean="0"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zh-CN" altLang="en-US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变性</a:t>
            </a:r>
            <a:r>
              <a:rPr lang="zh-CN" altLang="en-US" sz="1400" kern="0" dirty="0" smtClean="0">
                <a:solidFill>
                  <a:srgbClr val="0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；</a:t>
            </a:r>
            <a:r>
              <a:rPr lang="zh-CN" altLang="en-US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排线盖设计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、免打线式设计、</a:t>
            </a:r>
            <a:r>
              <a:rPr lang="zh-CN" altLang="en-US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免工具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、易端接，可以实现线缆</a:t>
            </a:r>
            <a:r>
              <a:rPr lang="zh-CN" altLang="en-US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快速端接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减少端接时间；</a:t>
            </a:r>
            <a:endParaRPr lang="en-US" altLang="zh-CN" sz="1400" kern="0" dirty="0" smtClean="0">
              <a:solidFill>
                <a:srgbClr val="0070C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    六类非屏蔽信息模块采用独特的</a:t>
            </a:r>
            <a:r>
              <a:rPr lang="zh-CN" altLang="en-US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针脚平衡技术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，提升衰减、回损和近端、远端串扰方面的性能；</a:t>
            </a:r>
            <a:endParaRPr lang="en-US" altLang="zh-CN" sz="1400" kern="0" dirty="0" smtClean="0">
              <a:solidFill>
                <a:srgbClr val="0070C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排线盖设计，</a:t>
            </a:r>
            <a:r>
              <a:rPr lang="zh-CN" altLang="en-US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线缆固定装置</a:t>
            </a:r>
            <a:r>
              <a:rPr lang="zh-CN" altLang="en-US" sz="1400" kern="0" dirty="0" smtClean="0">
                <a:solidFill>
                  <a:srgbClr val="0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，</a:t>
            </a:r>
            <a:r>
              <a:rPr lang="zh-CN" altLang="en-US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水平</a:t>
            </a:r>
            <a:r>
              <a:rPr lang="en-US" altLang="zh-CN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180</a:t>
            </a:r>
            <a:r>
              <a:rPr lang="zh-CN" altLang="en-US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度端接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保证了线缆的弯曲半径使双绞线的开绞长度小于</a:t>
            </a: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6mm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；免</a:t>
            </a:r>
            <a:endParaRPr lang="en-US" altLang="zh-CN" sz="1400" kern="0" dirty="0" smtClean="0">
              <a:solidFill>
                <a:srgbClr val="0070C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打线式设计、易端接，免工具，快速端接；</a:t>
            </a:r>
            <a:endParaRPr lang="en-US" altLang="zh-CN" sz="1400" kern="0" dirty="0" smtClean="0">
              <a:solidFill>
                <a:srgbClr val="0070C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    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信息面板，可提供单口、双口、斜口类型</a:t>
            </a:r>
            <a:r>
              <a:rPr lang="zh-CN" altLang="en-US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多项选择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，可提供彩色面板；内置防尘盖的设计可</a:t>
            </a:r>
            <a:r>
              <a:rPr lang="zh-CN" altLang="en-US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以防</a:t>
            </a:r>
            <a:endParaRPr lang="en-US" altLang="zh-CN" sz="1400" kern="0" dirty="0" smtClean="0"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zh-CN" altLang="en-US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止灰尘、水汽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落入闲置端口，保证系统的连接可靠性。带塑料档片的</a:t>
            </a:r>
            <a:r>
              <a:rPr lang="zh-CN" altLang="en-US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标签条槽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，方便用户进行</a:t>
            </a:r>
            <a:r>
              <a:rPr lang="zh-CN" altLang="en-US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标识管</a:t>
            </a:r>
            <a:endParaRPr lang="en-US" altLang="zh-CN" sz="1400" kern="0" dirty="0" smtClean="0"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zh-CN" altLang="en-US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理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；斜口面板更能解决模块与底盒安装时深度的问题，完全解决双绞线在底合内的对折问题，提高数</a:t>
            </a:r>
            <a:endParaRPr lang="en-US" altLang="zh-CN" sz="1400" kern="0" dirty="0" smtClean="0">
              <a:solidFill>
                <a:srgbClr val="0070C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据传输性能；</a:t>
            </a:r>
            <a:endParaRPr lang="en-US" altLang="zh-CN" sz="1400" kern="0" dirty="0" smtClean="0">
              <a:solidFill>
                <a:srgbClr val="0070C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uLnTx/>
              <a:uFillTx/>
              <a:latin typeface="隶书" pitchFamily="49" charset="-122"/>
              <a:ea typeface="隶书" pitchFamily="49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215074" y="2428868"/>
            <a:ext cx="11144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信息模块</a:t>
            </a:r>
            <a:endParaRPr lang="zh-CN" altLang="en-US" dirty="0">
              <a:solidFill>
                <a:schemeClr val="tx2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571604" y="2990849"/>
            <a:ext cx="1104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面板系列</a:t>
            </a: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5786446" y="3202544"/>
            <a:ext cx="12779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2"/>
                </a:solidFill>
              </a:rPr>
              <a:t>RJ-45</a:t>
            </a:r>
            <a:r>
              <a:rPr lang="zh-CN" altLang="en-US" dirty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跳线</a:t>
            </a:r>
          </a:p>
        </p:txBody>
      </p:sp>
      <p:pic>
        <p:nvPicPr>
          <p:cNvPr id="22" name="图片 21" descr="网络地插.jpg"/>
          <p:cNvPicPr/>
          <p:nvPr/>
        </p:nvPicPr>
        <p:blipFill>
          <a:blip r:embed="rId11" cstate="print"/>
          <a:srcRect l="7722" t="2463" r="6184"/>
          <a:stretch>
            <a:fillRect/>
          </a:stretch>
        </p:blipFill>
        <p:spPr bwMode="auto">
          <a:xfrm>
            <a:off x="3571868" y="1285860"/>
            <a:ext cx="1059468" cy="9114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/>
          <p:cNvSpPr>
            <a:spLocks noChangeArrowheads="1"/>
          </p:cNvSpPr>
          <p:nvPr/>
        </p:nvSpPr>
        <p:spPr bwMode="gray">
          <a:xfrm>
            <a:off x="1928794" y="2571744"/>
            <a:ext cx="5357850" cy="1143008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宋体" pitchFamily="2" charset="-122"/>
            </a:endParaRP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2073255" y="2635662"/>
            <a:ext cx="5079181" cy="1007652"/>
            <a:chOff x="1202" y="3067"/>
            <a:chExt cx="1102" cy="704"/>
          </a:xfrm>
        </p:grpSpPr>
        <p:sp>
          <p:nvSpPr>
            <p:cNvPr id="6" name="AutoShape 10"/>
            <p:cNvSpPr>
              <a:spLocks noChangeArrowheads="1"/>
            </p:cNvSpPr>
            <p:nvPr/>
          </p:nvSpPr>
          <p:spPr bwMode="gray">
            <a:xfrm>
              <a:off x="1202" y="3067"/>
              <a:ext cx="1102" cy="70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EC941E"/>
                </a:gs>
                <a:gs pos="100000">
                  <a:srgbClr val="A56715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Freeform 11"/>
            <p:cNvSpPr>
              <a:spLocks/>
            </p:cNvSpPr>
            <p:nvPr/>
          </p:nvSpPr>
          <p:spPr bwMode="gray">
            <a:xfrm>
              <a:off x="1202" y="3067"/>
              <a:ext cx="324" cy="353"/>
            </a:xfrm>
            <a:custGeom>
              <a:avLst/>
              <a:gdLst>
                <a:gd name="T0" fmla="*/ 5 w 596"/>
                <a:gd name="T1" fmla="*/ 0 h 598"/>
                <a:gd name="T2" fmla="*/ 0 w 596"/>
                <a:gd name="T3" fmla="*/ 8 h 598"/>
                <a:gd name="T4" fmla="*/ 0 w 596"/>
                <a:gd name="T5" fmla="*/ 42 h 598"/>
                <a:gd name="T6" fmla="*/ 8 w 596"/>
                <a:gd name="T7" fmla="*/ 12 h 598"/>
                <a:gd name="T8" fmla="*/ 28 w 596"/>
                <a:gd name="T9" fmla="*/ 0 h 598"/>
                <a:gd name="T10" fmla="*/ 5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F6CB92"/>
                </a:gs>
                <a:gs pos="100000">
                  <a:srgbClr val="EC941E">
                    <a:alpha val="0"/>
                  </a:srgbClr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" name="Text Box 12"/>
          <p:cNvSpPr txBox="1">
            <a:spLocks noChangeArrowheads="1"/>
          </p:cNvSpPr>
          <p:nvPr/>
        </p:nvSpPr>
        <p:spPr bwMode="gray">
          <a:xfrm>
            <a:off x="3167031" y="2786058"/>
            <a:ext cx="285752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公司介绍篇</a:t>
            </a:r>
            <a:endParaRPr lang="zh-CN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571472" y="1142984"/>
            <a:ext cx="192882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</a:rPr>
              <a:t>水平子系统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：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5" name="图片 4" descr="链路.JPG"/>
          <p:cNvPicPr/>
          <p:nvPr/>
        </p:nvPicPr>
        <p:blipFill>
          <a:blip r:embed="rId2"/>
          <a:srcRect t="1990" r="4979"/>
          <a:stretch>
            <a:fillRect/>
          </a:stretch>
        </p:blipFill>
        <p:spPr>
          <a:xfrm>
            <a:off x="2071670" y="1571612"/>
            <a:ext cx="5061003" cy="3042458"/>
          </a:xfrm>
          <a:prstGeom prst="rect">
            <a:avLst/>
          </a:prstGeom>
        </p:spPr>
      </p:pic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785786" y="5000636"/>
            <a:ext cx="7643866" cy="785818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pPr>
              <a:buNone/>
            </a:pPr>
            <a:r>
              <a:rPr lang="zh-CN" altLang="en-US" sz="1600" dirty="0" smtClean="0">
                <a:latin typeface="隶书" pitchFamily="49" charset="-122"/>
                <a:ea typeface="隶书" pitchFamily="49" charset="-122"/>
              </a:rPr>
              <a:t>组成：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水平链路和中间配线设备（</a:t>
            </a: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CP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点）。产品推荐：</a:t>
            </a:r>
            <a:r>
              <a:rPr lang="zh-CN" altLang="en-US" sz="16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超五类非屏蔽双绞线</a:t>
            </a:r>
            <a:r>
              <a:rPr lang="zh-CN" altLang="en-US" sz="1600" dirty="0" smtClean="0">
                <a:latin typeface="隶书" pitchFamily="49" charset="-122"/>
                <a:ea typeface="隶书" pitchFamily="49" charset="-122"/>
              </a:rPr>
              <a:t>或</a:t>
            </a:r>
            <a:r>
              <a:rPr lang="zh-CN" altLang="en-US" sz="16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六类</a:t>
            </a:r>
            <a:endParaRPr lang="en-US" altLang="zh-CN" sz="1600" dirty="0" smtClean="0">
              <a:solidFill>
                <a:srgbClr val="FF0000"/>
              </a:solidFill>
              <a:latin typeface="隶书" pitchFamily="49" charset="-122"/>
              <a:ea typeface="隶书" pitchFamily="49" charset="-122"/>
            </a:endParaRPr>
          </a:p>
          <a:p>
            <a:pPr>
              <a:buNone/>
            </a:pPr>
            <a:r>
              <a:rPr lang="zh-CN" altLang="en-US" sz="16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非屏蔽双绞线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HYV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系列语音通讯线缆、光缆（单模</a:t>
            </a: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、多模）；</a:t>
            </a:r>
            <a:endParaRPr lang="zh-CN" altLang="en-US" sz="1600" dirty="0"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785786" y="1000108"/>
            <a:ext cx="142876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000" b="1" kern="0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产品推荐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：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5" name="Picture 7" descr="cat6 拷贝"/>
          <p:cNvPicPr>
            <a:picLocks noChangeAspect="1" noChangeArrowheads="1"/>
          </p:cNvPicPr>
          <p:nvPr/>
        </p:nvPicPr>
        <p:blipFill>
          <a:blip r:embed="rId2"/>
          <a:srcRect t="5040" r="18516" b="19372"/>
          <a:stretch>
            <a:fillRect/>
          </a:stretch>
        </p:blipFill>
        <p:spPr bwMode="auto">
          <a:xfrm>
            <a:off x="4143372" y="1571612"/>
            <a:ext cx="16430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屏蔽电缆"/>
          <p:cNvPicPr>
            <a:picLocks noChangeAspect="1" noChangeArrowheads="1"/>
          </p:cNvPicPr>
          <p:nvPr/>
        </p:nvPicPr>
        <p:blipFill>
          <a:blip r:embed="rId3"/>
          <a:srcRect l="10538" t="5118" r="8665" b="2731"/>
          <a:stretch>
            <a:fillRect/>
          </a:stretch>
        </p:blipFill>
        <p:spPr bwMode="auto">
          <a:xfrm>
            <a:off x="6858016" y="1500174"/>
            <a:ext cx="157163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cat5e UTP网线.JPG"/>
          <p:cNvPicPr/>
          <p:nvPr/>
        </p:nvPicPr>
        <p:blipFill>
          <a:blip r:embed="rId4" cstate="print"/>
          <a:srcRect l="27344" t="21875" r="35156" b="21875"/>
          <a:stretch>
            <a:fillRect/>
          </a:stretch>
        </p:blipFill>
        <p:spPr>
          <a:xfrm>
            <a:off x="857224" y="1571612"/>
            <a:ext cx="1214446" cy="1068900"/>
          </a:xfrm>
          <a:prstGeom prst="rect">
            <a:avLst/>
          </a:prstGeom>
        </p:spPr>
      </p:pic>
      <p:pic>
        <p:nvPicPr>
          <p:cNvPr id="8" name="Picture 8" descr="S-FTP0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22" y="1571612"/>
            <a:ext cx="1428760" cy="107157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" name="内容占位符 6"/>
          <p:cNvSpPr txBox="1">
            <a:spLocks/>
          </p:cNvSpPr>
          <p:nvPr/>
        </p:nvSpPr>
        <p:spPr bwMode="auto">
          <a:xfrm>
            <a:off x="500034" y="3071810"/>
            <a:ext cx="814393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VCOM</a:t>
            </a:r>
            <a:r>
              <a:rPr lang="en-US" altLang="zh-CN" sz="1600" b="1" kern="0" dirty="0" smtClean="0">
                <a:solidFill>
                  <a:srgbClr val="00206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 </a:t>
            </a:r>
            <a:r>
              <a:rPr lang="zh-CN" altLang="en-US" sz="1600" b="1" kern="0" dirty="0" smtClean="0">
                <a:solidFill>
                  <a:srgbClr val="00206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产品</a:t>
            </a:r>
            <a:r>
              <a:rPr lang="zh-CN" altLang="en-US" sz="1600" b="1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特点</a:t>
            </a: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：</a:t>
            </a:r>
            <a:endParaRPr kumimoji="0" lang="en-US" altLang="zh-CN" sz="1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uLnTx/>
              <a:uFillTx/>
              <a:latin typeface="隶书" pitchFamily="49" charset="-122"/>
              <a:ea typeface="隶书" pitchFamily="49" charset="-122"/>
              <a:cs typeface="+mn-cs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kumimoji="0" lang="en-US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    </a:t>
            </a:r>
            <a:r>
              <a:rPr kumimoji="0" lang="zh-CN" alt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超五类非屏蔽</a:t>
            </a:r>
            <a:r>
              <a:rPr lang="zh-CN" altLang="en-US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双绞线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采用</a:t>
            </a: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4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对芯径为</a:t>
            </a: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24AWG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，</a:t>
            </a: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0.51mm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，单股</a:t>
            </a: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/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多股裸铜线（铜导体外覆盖</a:t>
            </a: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PE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材料被覆</a:t>
            </a:r>
            <a:endParaRPr lang="en-US" altLang="zh-CN" sz="1400" kern="0" dirty="0" smtClean="0">
              <a:solidFill>
                <a:srgbClr val="0070C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绝缘）、外包</a:t>
            </a: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PVC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护套组成，符合并超过</a:t>
            </a: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TIA/EIA568B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和</a:t>
            </a: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ISO/IEC11801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性能要求，可支持现有网络应用</a:t>
            </a:r>
            <a:endParaRPr lang="en-US" altLang="zh-CN" sz="1400" kern="0" dirty="0" smtClean="0">
              <a:solidFill>
                <a:srgbClr val="0070C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性能要求，保证高速信息的快速稳定的传输，并通过国内权威认证机构认证；</a:t>
            </a:r>
            <a:endParaRPr lang="en-US" altLang="zh-CN" sz="1400" kern="0" dirty="0" smtClean="0">
              <a:solidFill>
                <a:srgbClr val="0070C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en-US" altLang="zh-CN" sz="1400" b="1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    </a:t>
            </a:r>
            <a:r>
              <a:rPr lang="zh-CN" altLang="en-US" sz="1600" b="1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超五类双屏蔽数据线缆结构获得国家实用型专利</a:t>
            </a:r>
            <a:endParaRPr lang="en-US" altLang="zh-CN" sz="1600" b="1" kern="0" dirty="0" smtClean="0"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    </a:t>
            </a:r>
            <a:r>
              <a:rPr lang="zh-CN" altLang="en-US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六类非屏蔽双绞线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直径增加到了</a:t>
            </a: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23AWG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（线径为</a:t>
            </a: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0.58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），降低了信号衰减；双绞线采用</a:t>
            </a:r>
            <a:r>
              <a:rPr lang="zh-CN" altLang="en-US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精确纽绞技</a:t>
            </a:r>
            <a:endParaRPr lang="en-US" altLang="zh-CN" sz="1400" kern="0" dirty="0" smtClean="0"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zh-CN" altLang="en-US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术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、独特的十</a:t>
            </a:r>
            <a:r>
              <a:rPr lang="zh-CN" altLang="en-US" sz="1400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字型塑料骨架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，材料为高密度聚乙烯；保持电缆结构的稳定性的同时更好的改善线对间</a:t>
            </a:r>
            <a:endParaRPr lang="en-US" altLang="zh-CN" sz="1400" kern="0" dirty="0" smtClean="0">
              <a:solidFill>
                <a:srgbClr val="0070C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的信号串扰</a:t>
            </a: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(NEXT);6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类双绞线单位长度的扭绞密度比超</a:t>
            </a: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5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类更为紧密，使近端串扰和抗干扰性能得到改</a:t>
            </a:r>
            <a:endParaRPr lang="en-US" altLang="zh-CN" sz="1400" kern="0" dirty="0" smtClean="0">
              <a:solidFill>
                <a:srgbClr val="0070C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善；此外，电缆的铜导体外具有</a:t>
            </a: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HD-PE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材料被覆绝缘、</a:t>
            </a: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PVC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护套组成，可支持现有及往后更高带宽的网</a:t>
            </a:r>
            <a:endParaRPr lang="en-US" altLang="zh-CN" sz="1400" kern="0" dirty="0" smtClean="0">
              <a:solidFill>
                <a:srgbClr val="0070C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络应用性能要求。根据用户要求不同，可以提供以</a:t>
            </a: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FTP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和</a:t>
            </a: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S-FTP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二种不同方式屏蔽的电缆。可提供符合</a:t>
            </a:r>
            <a:endParaRPr lang="en-US" altLang="zh-CN" sz="1400" kern="0" dirty="0" smtClean="0">
              <a:solidFill>
                <a:srgbClr val="0070C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UL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认证的</a:t>
            </a: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CM,CMR,CMP 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外皮线缆，可提供环保的</a:t>
            </a:r>
            <a:r>
              <a:rPr lang="en-US" altLang="zh-CN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LSZH</a:t>
            </a:r>
            <a:r>
              <a:rPr lang="zh-CN" altLang="en-US" sz="1400" kern="0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材料外皮；</a:t>
            </a:r>
            <a:endParaRPr lang="en-US" altLang="zh-CN" sz="1400" kern="0" dirty="0" smtClean="0">
              <a:solidFill>
                <a:srgbClr val="0070C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uLnTx/>
              <a:uFillTx/>
              <a:latin typeface="隶书" pitchFamily="49" charset="-122"/>
              <a:ea typeface="隶书" pitchFamily="49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图片 10" descr="六类FTP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322" y="1571612"/>
            <a:ext cx="824800" cy="1052506"/>
          </a:xfrm>
          <a:prstGeom prst="rect">
            <a:avLst/>
          </a:prstGeom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645018" y="2773916"/>
            <a:ext cx="1569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超五类双绞线</a:t>
            </a:r>
            <a:endParaRPr lang="zh-CN" altLang="en-US" dirty="0">
              <a:solidFill>
                <a:schemeClr val="tx2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733501" y="2773916"/>
            <a:ext cx="13388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六类双绞线</a:t>
            </a:r>
            <a:endParaRPr lang="zh-CN" altLang="en-US" dirty="0">
              <a:solidFill>
                <a:schemeClr val="tx2"/>
              </a:solidFill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571472" y="1142984"/>
            <a:ext cx="192882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</a:rPr>
              <a:t>管理子系统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：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5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785926"/>
            <a:ext cx="4143404" cy="250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642938" y="4500570"/>
            <a:ext cx="7929562" cy="1428760"/>
          </a:xfrm>
        </p:spPr>
        <p:txBody>
          <a:bodyPr/>
          <a:lstStyle/>
          <a:p>
            <a:pPr>
              <a:buFontTx/>
              <a:buNone/>
            </a:pPr>
            <a:r>
              <a:rPr lang="zh-CN" altLang="en-US" sz="1600" b="1" dirty="0" smtClean="0">
                <a:solidFill>
                  <a:srgbClr val="002060"/>
                </a:solidFill>
                <a:latin typeface="隶书" pitchFamily="49" charset="-122"/>
                <a:ea typeface="隶书" pitchFamily="49" charset="-122"/>
              </a:rPr>
              <a:t>管理子系统 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是进行局部网络管理和信息交换的场地；将来自水平子系统的线缆与垂直  </a:t>
            </a:r>
            <a:endParaRPr lang="en-US" altLang="zh-CN" sz="160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>
              <a:buFontTx/>
              <a:buNone/>
            </a:pP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          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干线子系统通过网络交换设备进行链接，架起设备子系统（或外部主干线  </a:t>
            </a:r>
            <a:endParaRPr lang="en-US" altLang="zh-CN" sz="160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>
              <a:buFontTx/>
              <a:buNone/>
            </a:pP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          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与工作区子系统通讯的桥梁</a:t>
            </a: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;</a:t>
            </a:r>
          </a:p>
          <a:p>
            <a:pPr>
              <a:buFontTx/>
              <a:buNone/>
            </a:pP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 </a:t>
            </a:r>
            <a:r>
              <a:rPr lang="zh-CN" altLang="en-US" sz="16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主要组成部份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：机柜、配线架（模块化非屏蔽</a:t>
            </a: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/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屏蔽、固定式）、理线架、 </a:t>
            </a: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110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配线   </a:t>
            </a:r>
            <a:endParaRPr lang="en-US" altLang="zh-CN" sz="160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>
              <a:buFontTx/>
              <a:buNone/>
            </a:pP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                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架、网络交换机、跳线、光纤配线架；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785786" y="1071546"/>
            <a:ext cx="142876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000" b="1" kern="0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产品推荐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：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5" name="图片 4" descr="屏蔽模块化配线架0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845222"/>
            <a:ext cx="2143140" cy="1388104"/>
          </a:xfrm>
          <a:prstGeom prst="rect">
            <a:avLst/>
          </a:prstGeom>
        </p:spPr>
      </p:pic>
      <p:pic>
        <p:nvPicPr>
          <p:cNvPr id="7" name="图片 6" descr="理线架1"/>
          <p:cNvPicPr/>
          <p:nvPr/>
        </p:nvPicPr>
        <p:blipFill>
          <a:blip r:embed="rId3"/>
          <a:srcRect t="30370" b="20722"/>
          <a:stretch>
            <a:fillRect/>
          </a:stretch>
        </p:blipFill>
        <p:spPr bwMode="auto">
          <a:xfrm rot="1438066">
            <a:off x="2224193" y="2314710"/>
            <a:ext cx="2431099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110配线架.jpg"/>
          <p:cNvPicPr/>
          <p:nvPr/>
        </p:nvPicPr>
        <p:blipFill>
          <a:blip r:embed="rId4"/>
          <a:srcRect l="7312" t="9333" r="6936" b="7111"/>
          <a:stretch>
            <a:fillRect/>
          </a:stretch>
        </p:blipFill>
        <p:spPr>
          <a:xfrm>
            <a:off x="6643702" y="1845222"/>
            <a:ext cx="1928825" cy="1325745"/>
          </a:xfrm>
          <a:prstGeom prst="rect">
            <a:avLst/>
          </a:prstGeom>
        </p:spPr>
      </p:pic>
      <p:pic>
        <p:nvPicPr>
          <p:cNvPr id="9" name="图片 8" descr="_DSC0010 副本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059536"/>
            <a:ext cx="2113649" cy="131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57224" y="3345420"/>
            <a:ext cx="1569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模块化配线架</a:t>
            </a:r>
            <a:endParaRPr lang="zh-CN" altLang="en-US" dirty="0">
              <a:solidFill>
                <a:schemeClr val="tx2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928926" y="3333278"/>
            <a:ext cx="13388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钢质理线架</a:t>
            </a:r>
            <a:endParaRPr lang="zh-CN" altLang="en-US" dirty="0">
              <a:solidFill>
                <a:schemeClr val="tx2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000628" y="3345420"/>
            <a:ext cx="13388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光纤配线架</a:t>
            </a:r>
            <a:endParaRPr lang="zh-CN" altLang="en-US" dirty="0">
              <a:solidFill>
                <a:schemeClr val="tx2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7143768" y="3333278"/>
            <a:ext cx="12234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110</a:t>
            </a:r>
            <a:r>
              <a:rPr lang="zh-CN" altLang="en-US" dirty="0" smtClean="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配线架</a:t>
            </a:r>
            <a:endParaRPr lang="zh-CN" altLang="en-US" dirty="0">
              <a:solidFill>
                <a:schemeClr val="tx2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14" name="Rectangle 1027"/>
          <p:cNvSpPr>
            <a:spLocks noChangeArrowheads="1"/>
          </p:cNvSpPr>
          <p:nvPr/>
        </p:nvSpPr>
        <p:spPr bwMode="auto">
          <a:xfrm>
            <a:off x="500034" y="3857628"/>
            <a:ext cx="807249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lvl="0" indent="-342900" algn="l" eaLnBrk="1" hangingPunct="1">
              <a:spcBef>
                <a:spcPct val="20000"/>
              </a:spcBef>
              <a:defRPr/>
            </a:pPr>
            <a:r>
              <a:rPr lang="en-US" altLang="zh-CN" sz="1600" b="1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VCOM</a:t>
            </a:r>
            <a:r>
              <a:rPr lang="en-US" altLang="zh-CN" sz="1600" b="1" kern="0" dirty="0" smtClean="0">
                <a:solidFill>
                  <a:srgbClr val="00206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 </a:t>
            </a:r>
            <a:r>
              <a:rPr lang="zh-CN" altLang="en-US" sz="1600" b="1" kern="0" dirty="0" smtClean="0">
                <a:solidFill>
                  <a:srgbClr val="00206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产品</a:t>
            </a:r>
            <a:r>
              <a:rPr lang="zh-CN" altLang="en-US" sz="1600" b="1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特点：</a:t>
            </a:r>
            <a:endParaRPr lang="en-US" altLang="zh-CN" sz="1600" b="1" kern="0" dirty="0" smtClean="0"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19inch</a:t>
            </a:r>
            <a:r>
              <a:rPr lang="zh-CN" altLang="en-US" sz="1600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标准机架式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安装，</a:t>
            </a: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24</a:t>
            </a:r>
            <a:r>
              <a:rPr lang="zh-CN" altLang="en-US" sz="1600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个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端口，双层结构，高度</a:t>
            </a: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1u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，</a:t>
            </a:r>
            <a:r>
              <a:rPr lang="zh-CN" altLang="en-US" sz="16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模块化设计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；</a:t>
            </a:r>
            <a:endParaRPr lang="en-US" altLang="zh-CN" sz="16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lvl="1" indent="-342900" algn="l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兼容</a:t>
            </a:r>
            <a:r>
              <a:rPr lang="en-US" altLang="zh-CN" sz="1600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VCOM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所有模块，配线架后背备有可拆卸的</a:t>
            </a:r>
            <a:r>
              <a:rPr lang="zh-CN" altLang="en-US" sz="16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绑线托架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；用于捆扎、管理线缆，</a:t>
            </a:r>
            <a:r>
              <a:rPr lang="zh-CN" altLang="en-US" sz="16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避免线缆弯曲过度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，影响传输性能，线缆与模块端接处受力，造成连接不好或掉线；</a:t>
            </a:r>
          </a:p>
          <a:p>
            <a:pPr marL="342900" lvl="1" indent="-342900" algn="l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模块化组合，适应信息模块</a:t>
            </a:r>
            <a:r>
              <a:rPr lang="zh-CN" altLang="en-US" sz="16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快速安装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，</a:t>
            </a:r>
            <a:r>
              <a:rPr lang="zh-CN" altLang="en-US" sz="16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模块自由配置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，更换（维护）方便，成本低；</a:t>
            </a:r>
            <a:endParaRPr lang="en-US" altLang="zh-CN" sz="160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采用全程屏蔽，提供最佳的</a:t>
            </a:r>
            <a:r>
              <a:rPr lang="en-US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EMC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性能及传输性能，带有接地装置；</a:t>
            </a:r>
            <a:endParaRPr lang="en-US" altLang="zh-CN" sz="160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正面直观的分组标签区及可换标签，为系统管理员提供方便的线缆管理；</a:t>
            </a:r>
            <a:r>
              <a:rPr lang="zh-CN" altLang="en-US" dirty="0" smtClean="0">
                <a:latin typeface="+mn-ea"/>
                <a:ea typeface="+mn-ea"/>
              </a:rPr>
              <a:t/>
            </a:r>
            <a:br>
              <a:rPr lang="zh-CN" altLang="en-US" dirty="0" smtClean="0">
                <a:latin typeface="+mn-ea"/>
                <a:ea typeface="+mn-ea"/>
              </a:rPr>
            </a:br>
            <a:r>
              <a:rPr lang="zh-CN" altLang="en-US" dirty="0" smtClean="0">
                <a:latin typeface="+mn-ea"/>
                <a:ea typeface="+mn-ea"/>
              </a:rPr>
              <a:t>　　          </a:t>
            </a:r>
            <a:br>
              <a:rPr lang="zh-CN" altLang="en-US" dirty="0" smtClean="0">
                <a:latin typeface="+mn-ea"/>
                <a:ea typeface="+mn-ea"/>
              </a:rPr>
            </a:br>
            <a:r>
              <a:rPr lang="zh-CN" altLang="en-US" dirty="0" smtClean="0">
                <a:latin typeface="+mn-ea"/>
                <a:ea typeface="+mn-ea"/>
              </a:rPr>
              <a:t>　　</a:t>
            </a:r>
            <a:endParaRPr lang="en-US" altLang="zh-CN" dirty="0">
              <a:latin typeface="+mn-ea"/>
              <a:ea typeface="+mn-ea"/>
            </a:endParaRPr>
          </a:p>
          <a:p>
            <a:pPr marL="342900" indent="-342900" algn="l" fontAlgn="base">
              <a:spcBef>
                <a:spcPct val="20000"/>
              </a:spcBef>
              <a:buClr>
                <a:schemeClr val="accent2"/>
              </a:buClr>
              <a:defRPr/>
            </a:pPr>
            <a:endParaRPr lang="en-US" altLang="zh-CN" sz="1600" i="1" dirty="0">
              <a:solidFill>
                <a:schemeClr val="accent2">
                  <a:lumMod val="40000"/>
                  <a:lumOff val="60000"/>
                </a:schemeClr>
              </a:solidFill>
              <a:latin typeface="方正隶变简体" pitchFamily="65" charset="-122"/>
              <a:ea typeface="方正隶变简体" pitchFamily="65" charset="-122"/>
            </a:endParaRPr>
          </a:p>
          <a:p>
            <a:pPr marL="342900" indent="-342900" algn="l" fontAlgn="base">
              <a:spcBef>
                <a:spcPct val="20000"/>
              </a:spcBef>
              <a:buClr>
                <a:schemeClr val="accent2"/>
              </a:buClr>
              <a:defRPr/>
            </a:pPr>
            <a:endParaRPr lang="en-US" altLang="zh-CN" sz="2400" i="1" dirty="0">
              <a:solidFill>
                <a:schemeClr val="accent2">
                  <a:lumMod val="40000"/>
                  <a:lumOff val="60000"/>
                </a:schemeClr>
              </a:solidFill>
              <a:latin typeface="方正隶变简体" pitchFamily="65" charset="-122"/>
              <a:ea typeface="方正隶变简体" pitchFamily="65" charset="-122"/>
            </a:endParaRPr>
          </a:p>
          <a:p>
            <a:pPr marL="342900" indent="-342900" algn="l" fontAlgn="base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altLang="zh-CN" sz="28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方正隶变简体" pitchFamily="65" charset="-122"/>
                <a:ea typeface="方正隶变简体" pitchFamily="65" charset="-122"/>
              </a:rPr>
              <a:t>  </a:t>
            </a:r>
            <a:endParaRPr lang="en-US" altLang="zh-CN" sz="2800" i="1" dirty="0">
              <a:solidFill>
                <a:schemeClr val="accent2">
                  <a:lumMod val="40000"/>
                  <a:lumOff val="60000"/>
                </a:schemeClr>
              </a:solidFill>
              <a:latin typeface="方正隶变简体" pitchFamily="65" charset="-122"/>
              <a:ea typeface="方正隶变简体" pitchFamily="65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571472" y="1142984"/>
            <a:ext cx="221457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</a:rPr>
              <a:t>垂直干线子系统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：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5" name="图片 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500174"/>
            <a:ext cx="3786214" cy="3095501"/>
          </a:xfrm>
          <a:prstGeom prst="rect">
            <a:avLst/>
          </a:prstGeom>
          <a:noFill/>
        </p:spPr>
      </p:pic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642909" y="4714884"/>
            <a:ext cx="7858181" cy="1214445"/>
          </a:xfrm>
        </p:spPr>
        <p:txBody>
          <a:bodyPr/>
          <a:lstStyle/>
          <a:p>
            <a:pPr>
              <a:buNone/>
            </a:pPr>
            <a:r>
              <a:rPr lang="zh-CN" altLang="en-US" sz="1600" b="1" dirty="0" smtClean="0">
                <a:latin typeface="隶书" pitchFamily="49" charset="-122"/>
                <a:ea typeface="隶书" pitchFamily="49" charset="-122"/>
              </a:rPr>
              <a:t>垂直干线子系统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是用来链接中心电信间和各配线间的主干线；</a:t>
            </a:r>
            <a:endParaRPr lang="en-US" altLang="zh-CN" sz="160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>
              <a:buNone/>
            </a:pPr>
            <a:r>
              <a:rPr lang="en-US" altLang="zh-CN" sz="1600" dirty="0" smtClean="0">
                <a:latin typeface="隶书" pitchFamily="49" charset="-122"/>
                <a:ea typeface="隶书" pitchFamily="49" charset="-122"/>
              </a:rPr>
              <a:t>     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主要组成部份： 电缆、光缆（单、多模）、双绞线、光纤配线架、跳线、大对   </a:t>
            </a:r>
            <a:endParaRPr lang="en-US" altLang="zh-CN" sz="160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>
              <a:buNone/>
            </a:pP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                   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数线缆（语音）等；</a:t>
            </a:r>
            <a:endParaRPr lang="en-US" altLang="zh-CN" sz="160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>
              <a:buNone/>
            </a:pPr>
            <a:r>
              <a:rPr lang="en-US" altLang="zh-CN" sz="16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 </a:t>
            </a:r>
            <a:r>
              <a:rPr lang="zh-CN" altLang="en-US" sz="16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说明：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针对金融系统的营业网点的实际情况，本子系统不需要考虑；</a:t>
            </a:r>
            <a:endParaRPr lang="zh-CN" altLang="en-US" sz="16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graphicFrame>
        <p:nvGraphicFramePr>
          <p:cNvPr id="429058" name="Object 2"/>
          <p:cNvGraphicFramePr>
            <a:graphicFrameLocks noChangeAspect="1"/>
          </p:cNvGraphicFramePr>
          <p:nvPr/>
        </p:nvGraphicFramePr>
        <p:xfrm>
          <a:off x="5786445" y="1714488"/>
          <a:ext cx="2714645" cy="2714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59" r:id="rId4" imgW="2206752" imgH="1658112" progId="Visio.Drawing.11">
                  <p:embed/>
                </p:oleObj>
              </mc:Choice>
              <mc:Fallback>
                <p:oleObj r:id="rId4" imgW="2206752" imgH="1658112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6445" y="1714488"/>
                        <a:ext cx="2714645" cy="27146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714348" y="928670"/>
            <a:ext cx="142876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000" b="1" kern="0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产品推荐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：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428596" y="4786322"/>
            <a:ext cx="8286808" cy="122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zh-CN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由连接大楼设备管理间到各楼层水平配线间之间的线缆构成；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zh-CN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数据主干选用</a:t>
            </a:r>
            <a:r>
              <a:rPr kumimoji="0" lang="en-US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VCOM </a:t>
            </a:r>
            <a:r>
              <a:rPr kumimoji="0" lang="zh-CN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室内多模光缆做主干；提供</a:t>
            </a:r>
            <a:r>
              <a:rPr kumimoji="0" lang="en-US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1000M</a:t>
            </a:r>
            <a:r>
              <a:rPr kumimoji="0" lang="zh-CN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主干；更有</a:t>
            </a:r>
            <a:r>
              <a:rPr kumimoji="0" lang="zh-CN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万兆多模光纤</a:t>
            </a:r>
            <a:r>
              <a:rPr kumimoji="0" lang="zh-CN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提供选择；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zh-CN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语音主干选用</a:t>
            </a:r>
            <a:r>
              <a:rPr kumimoji="0" lang="en-US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VCOM</a:t>
            </a:r>
            <a:r>
              <a:rPr kumimoji="0" lang="en-US" altLang="zh-CN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 </a:t>
            </a:r>
            <a:r>
              <a:rPr kumimoji="0" lang="zh-CN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语音大对数</a:t>
            </a:r>
            <a:r>
              <a:rPr kumimoji="0" lang="en-US" altLang="zh-CN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(</a:t>
            </a:r>
            <a:r>
              <a:rPr kumimoji="0" lang="en-US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25</a:t>
            </a: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、</a:t>
            </a:r>
            <a:r>
              <a:rPr kumimoji="0" lang="en-US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50</a:t>
            </a: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、</a:t>
            </a:r>
            <a:r>
              <a:rPr kumimoji="0" lang="en-US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100</a:t>
            </a:r>
            <a:r>
              <a:rPr kumimoji="0" lang="en-US" altLang="zh-CN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)</a:t>
            </a:r>
            <a:r>
              <a:rPr kumimoji="0" lang="zh-CN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电缆做主干，方便管理，减少线缆的损耗和施工量；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zh-CN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使用金属线槽沿大楼弱电井进行敷设，保证今后的扩容、更换及维护的方便；</a:t>
            </a:r>
          </a:p>
        </p:txBody>
      </p:sp>
      <p:pic>
        <p:nvPicPr>
          <p:cNvPr id="26" name="Picture 8" descr="GX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4" y="1367330"/>
            <a:ext cx="1526218" cy="106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文本占位符 10"/>
          <p:cNvSpPr txBox="1">
            <a:spLocks/>
          </p:cNvSpPr>
          <p:nvPr/>
        </p:nvSpPr>
        <p:spPr bwMode="auto">
          <a:xfrm>
            <a:off x="285720" y="2643182"/>
            <a:ext cx="185738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altLang="zh-CN" sz="1400" b="1" kern="0" dirty="0" smtClean="0"/>
              <a:t>ADSS</a:t>
            </a:r>
            <a:r>
              <a:rPr lang="zh-CN" altLang="en-US" sz="1400" b="1" kern="0" dirty="0" smtClean="0">
                <a:latin typeface="隶书" pitchFamily="49" charset="-122"/>
                <a:ea typeface="隶书" pitchFamily="49" charset="-122"/>
              </a:rPr>
              <a:t>防雷型光缆</a:t>
            </a:r>
          </a:p>
        </p:txBody>
      </p:sp>
      <p:pic>
        <p:nvPicPr>
          <p:cNvPr id="28" name="图片 11" descr="自承式架空光缆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1392" y="1531477"/>
            <a:ext cx="1338260" cy="87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图片 12" descr="防雷光纤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460663"/>
            <a:ext cx="1428760" cy="95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图片 13" descr="室内单芯单元光缆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3143248"/>
            <a:ext cx="1082637" cy="118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文本占位符 10"/>
          <p:cNvSpPr txBox="1">
            <a:spLocks/>
          </p:cNvSpPr>
          <p:nvPr/>
        </p:nvSpPr>
        <p:spPr bwMode="auto">
          <a:xfrm>
            <a:off x="2357422" y="2643182"/>
            <a:ext cx="2071702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CN" altLang="en-US" sz="1400" b="1" kern="0" dirty="0" smtClean="0">
                <a:latin typeface="隶书" pitchFamily="49" charset="-122"/>
                <a:ea typeface="隶书" pitchFamily="49" charset="-122"/>
              </a:rPr>
              <a:t>中心束管式双铠装光缆</a:t>
            </a:r>
          </a:p>
        </p:txBody>
      </p:sp>
      <p:sp>
        <p:nvSpPr>
          <p:cNvPr id="39" name="文本占位符 10"/>
          <p:cNvSpPr txBox="1">
            <a:spLocks/>
          </p:cNvSpPr>
          <p:nvPr/>
        </p:nvSpPr>
        <p:spPr bwMode="auto">
          <a:xfrm>
            <a:off x="4572000" y="2643182"/>
            <a:ext cx="200026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1400" b="1" kern="0" dirty="0" smtClean="0">
                <a:latin typeface="隶书" pitchFamily="49" charset="-122"/>
                <a:ea typeface="隶书" pitchFamily="49" charset="-122"/>
              </a:rPr>
              <a:t>松套层绞</a:t>
            </a: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式双铠装光缆</a:t>
            </a:r>
          </a:p>
        </p:txBody>
      </p:sp>
      <p:sp>
        <p:nvSpPr>
          <p:cNvPr id="40" name="文本占位符 10"/>
          <p:cNvSpPr txBox="1">
            <a:spLocks/>
          </p:cNvSpPr>
          <p:nvPr/>
        </p:nvSpPr>
        <p:spPr bwMode="auto">
          <a:xfrm>
            <a:off x="6786578" y="2643183"/>
            <a:ext cx="1571636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CN" altLang="en-US" sz="1400" b="1" kern="0" dirty="0" smtClean="0">
                <a:latin typeface="隶书" pitchFamily="49" charset="-122"/>
                <a:ea typeface="隶书" pitchFamily="49" charset="-122"/>
              </a:rPr>
              <a:t>自承式架空光缆</a:t>
            </a:r>
          </a:p>
        </p:txBody>
      </p:sp>
      <p:sp>
        <p:nvSpPr>
          <p:cNvPr id="42" name="文本占位符 10"/>
          <p:cNvSpPr txBox="1">
            <a:spLocks/>
          </p:cNvSpPr>
          <p:nvPr/>
        </p:nvSpPr>
        <p:spPr bwMode="auto">
          <a:xfrm>
            <a:off x="500034" y="4429132"/>
            <a:ext cx="137217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1400" b="1" kern="0" dirty="0" smtClean="0">
                <a:latin typeface="隶书" pitchFamily="49" charset="-122"/>
                <a:ea typeface="隶书" pitchFamily="49" charset="-122"/>
              </a:rPr>
              <a:t>室内单元光缆</a:t>
            </a:r>
          </a:p>
        </p:txBody>
      </p:sp>
      <p:sp>
        <p:nvSpPr>
          <p:cNvPr id="43" name="文本占位符 10"/>
          <p:cNvSpPr txBox="1">
            <a:spLocks/>
          </p:cNvSpPr>
          <p:nvPr/>
        </p:nvSpPr>
        <p:spPr bwMode="auto">
          <a:xfrm>
            <a:off x="5072066" y="4439951"/>
            <a:ext cx="101879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CN" altLang="en-US" sz="1400" b="1" kern="0" dirty="0" smtClean="0">
                <a:latin typeface="隶书" pitchFamily="49" charset="-122"/>
                <a:ea typeface="隶书" pitchFamily="49" charset="-122"/>
              </a:rPr>
              <a:t>光纤跳线</a:t>
            </a:r>
          </a:p>
        </p:txBody>
      </p:sp>
      <p:pic>
        <p:nvPicPr>
          <p:cNvPr id="45" name="Picture 6" descr="YY"/>
          <p:cNvPicPr>
            <a:picLocks noChangeAspect="1" noChangeArrowheads="1"/>
          </p:cNvPicPr>
          <p:nvPr/>
        </p:nvPicPr>
        <p:blipFill>
          <a:blip r:embed="rId6"/>
          <a:srcRect l="7258" t="3543" r="9274" b="4330"/>
          <a:stretch>
            <a:fillRect/>
          </a:stretch>
        </p:blipFill>
        <p:spPr bwMode="auto">
          <a:xfrm>
            <a:off x="2571736" y="3100385"/>
            <a:ext cx="1500198" cy="120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文本占位符 10"/>
          <p:cNvSpPr txBox="1">
            <a:spLocks/>
          </p:cNvSpPr>
          <p:nvPr/>
        </p:nvSpPr>
        <p:spPr bwMode="auto">
          <a:xfrm>
            <a:off x="2643174" y="4421152"/>
            <a:ext cx="1342282" cy="30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大对数线缆</a:t>
            </a:r>
          </a:p>
        </p:txBody>
      </p:sp>
      <p:pic>
        <p:nvPicPr>
          <p:cNvPr id="47" name="图片 46" descr="松套层绞式光纤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755667">
            <a:off x="4860239" y="1697068"/>
            <a:ext cx="1677026" cy="364827"/>
          </a:xfrm>
          <a:prstGeom prst="rect">
            <a:avLst/>
          </a:prstGeom>
        </p:spPr>
      </p:pic>
      <p:pic>
        <p:nvPicPr>
          <p:cNvPr id="20" name="Picture 15" descr="fibercor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3158050"/>
            <a:ext cx="1714512" cy="127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6" descr="110"/>
          <p:cNvPicPr>
            <a:picLocks noChangeAspect="1" noChangeArrowheads="1"/>
          </p:cNvPicPr>
          <p:nvPr/>
        </p:nvPicPr>
        <p:blipFill>
          <a:blip r:embed="rId9"/>
          <a:srcRect l="6618" t="8780" r="4043" b="7804"/>
          <a:stretch>
            <a:fillRect/>
          </a:stretch>
        </p:blipFill>
        <p:spPr bwMode="auto">
          <a:xfrm>
            <a:off x="6858016" y="3143248"/>
            <a:ext cx="1827309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文本占位符 10"/>
          <p:cNvSpPr txBox="1">
            <a:spLocks/>
          </p:cNvSpPr>
          <p:nvPr/>
        </p:nvSpPr>
        <p:spPr bwMode="auto">
          <a:xfrm>
            <a:off x="7215206" y="4429132"/>
            <a:ext cx="101879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CN" altLang="en-US" sz="1400" b="1" kern="0" dirty="0" smtClean="0">
                <a:latin typeface="隶书" pitchFamily="49" charset="-122"/>
                <a:ea typeface="隶书" pitchFamily="49" charset="-122"/>
              </a:rPr>
              <a:t>语音跳线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571472" y="928670"/>
            <a:ext cx="221457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</a:rPr>
              <a:t>设备间子系统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：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5" name="图片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4329876" cy="264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机房桥架图B.JPG"/>
          <p:cNvPicPr>
            <a:picLocks noChangeAspect="1"/>
          </p:cNvPicPr>
          <p:nvPr/>
        </p:nvPicPr>
        <p:blipFill>
          <a:blip r:embed="rId3" cstate="print"/>
          <a:srcRect l="1562" t="11299"/>
          <a:stretch>
            <a:fillRect/>
          </a:stretch>
        </p:blipFill>
        <p:spPr>
          <a:xfrm>
            <a:off x="5072066" y="1500174"/>
            <a:ext cx="3529050" cy="2518051"/>
          </a:xfrm>
          <a:prstGeom prst="rect">
            <a:avLst/>
          </a:prstGeom>
        </p:spPr>
      </p:pic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642938" y="4214818"/>
            <a:ext cx="7929562" cy="1714512"/>
          </a:xfrm>
        </p:spPr>
        <p:txBody>
          <a:bodyPr/>
          <a:lstStyle/>
          <a:p>
            <a:pPr>
              <a:buFontTx/>
              <a:buNone/>
            </a:pPr>
            <a:r>
              <a:rPr lang="zh-CN" altLang="en-US" sz="1600" b="1" dirty="0" smtClean="0">
                <a:solidFill>
                  <a:srgbClr val="002060"/>
                </a:solidFill>
                <a:latin typeface="隶书" pitchFamily="49" charset="-122"/>
                <a:ea typeface="隶书" pitchFamily="49" charset="-122"/>
              </a:rPr>
              <a:t>设备（管理）间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是整个网络系统的核心，对网络交换设备、路由设备、各种服务器、安</a:t>
            </a:r>
            <a:endParaRPr lang="en-US" altLang="zh-CN" sz="160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>
              <a:buNone/>
            </a:pP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全设备、控制设备进行集中管理，用于端接各垂直主干线缆和楼群主干线缆、负责外部</a:t>
            </a:r>
            <a:endParaRPr lang="en-US" altLang="zh-CN" sz="160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>
              <a:buNone/>
            </a:pP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网络与内部网络链接、网络管理和数据、信息交换的核心场地。</a:t>
            </a:r>
            <a:endParaRPr lang="en-US" altLang="zh-CN" sz="160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>
              <a:buFontTx/>
              <a:buNone/>
            </a:pP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 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主要组成部份：机柜、配线架（固定式、模块化屏蔽</a:t>
            </a: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/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非屏蔽）、理线架、 </a:t>
            </a: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110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配线  </a:t>
            </a:r>
            <a:endParaRPr lang="en-US" altLang="zh-CN" sz="160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>
              <a:buFontTx/>
              <a:buNone/>
            </a:pP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               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架、跳线、光纤配线架和设备部分等；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714348" y="928670"/>
            <a:ext cx="142876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000" b="1" kern="0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产品推荐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：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5" name="图片 6" descr="服务器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107157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10" descr="服务器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3102" y="1428736"/>
            <a:ext cx="1027262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9" descr="拆装式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405732"/>
            <a:ext cx="1428760" cy="241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IMG_6673.jpg"/>
          <p:cNvPicPr>
            <a:picLocks noChangeAspect="1"/>
          </p:cNvPicPr>
          <p:nvPr/>
        </p:nvPicPr>
        <p:blipFill>
          <a:blip r:embed="rId5" cstate="print"/>
          <a:srcRect l="17187" t="7291" r="25000" b="6250"/>
          <a:stretch>
            <a:fillRect/>
          </a:stretch>
        </p:blipFill>
        <p:spPr>
          <a:xfrm>
            <a:off x="5000628" y="1357298"/>
            <a:ext cx="1285884" cy="2500329"/>
          </a:xfrm>
          <a:prstGeom prst="rect">
            <a:avLst/>
          </a:prstGeom>
        </p:spPr>
      </p:pic>
      <p:pic>
        <p:nvPicPr>
          <p:cNvPr id="10" name="图片 9" descr="J:\工作室\线缆产品\Program Files\Tencent\QQ\Users\517366896\Image\QC0$~T9(LILWAP30XN)JJAG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1000108"/>
            <a:ext cx="1714512" cy="137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J:\工作室\线缆产品\Program Files\Tencent\QQ\Users\517366896\Image\Z5[((X@IOZ{SX]~_7F_ME@1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0826" y="2428868"/>
            <a:ext cx="200026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本占位符 10"/>
          <p:cNvSpPr txBox="1">
            <a:spLocks/>
          </p:cNvSpPr>
          <p:nvPr/>
        </p:nvSpPr>
        <p:spPr bwMode="auto">
          <a:xfrm>
            <a:off x="1214414" y="4000504"/>
            <a:ext cx="1311969" cy="30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1400" b="1" kern="0" dirty="0" smtClean="0">
                <a:latin typeface="隶书" pitchFamily="49" charset="-122"/>
                <a:ea typeface="隶书" pitchFamily="49" charset="-122"/>
              </a:rPr>
              <a:t>服务器机柜</a:t>
            </a:r>
            <a:endParaRPr kumimoji="0" lang="zh-CN" alt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13" name="文本占位符 10"/>
          <p:cNvSpPr txBox="1">
            <a:spLocks/>
          </p:cNvSpPr>
          <p:nvPr/>
        </p:nvSpPr>
        <p:spPr bwMode="auto">
          <a:xfrm>
            <a:off x="4429124" y="4000504"/>
            <a:ext cx="1311969" cy="30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1400" b="1" kern="0" dirty="0" smtClean="0">
                <a:latin typeface="隶书" pitchFamily="49" charset="-122"/>
                <a:ea typeface="隶书" pitchFamily="49" charset="-122"/>
              </a:rPr>
              <a:t>普通网络机柜</a:t>
            </a:r>
            <a:endParaRPr kumimoji="0" lang="zh-CN" alt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14" name="文本占位符 10"/>
          <p:cNvSpPr txBox="1">
            <a:spLocks/>
          </p:cNvSpPr>
          <p:nvPr/>
        </p:nvSpPr>
        <p:spPr bwMode="auto">
          <a:xfrm>
            <a:off x="7072330" y="4000504"/>
            <a:ext cx="1311969" cy="30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1400" b="1" kern="0" dirty="0" smtClean="0">
                <a:latin typeface="隶书" pitchFamily="49" charset="-122"/>
                <a:ea typeface="隶书" pitchFamily="49" charset="-122"/>
              </a:rPr>
              <a:t>壁挂机柜</a:t>
            </a:r>
            <a:endParaRPr kumimoji="0" lang="zh-CN" alt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15" name="Rectangle 1027"/>
          <p:cNvSpPr>
            <a:spLocks noChangeArrowheads="1"/>
          </p:cNvSpPr>
          <p:nvPr/>
        </p:nvSpPr>
        <p:spPr bwMode="auto">
          <a:xfrm>
            <a:off x="500034" y="4286256"/>
            <a:ext cx="807249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lvl="0" indent="-342900" algn="l" eaLnBrk="1" hangingPunct="1">
              <a:spcBef>
                <a:spcPct val="20000"/>
              </a:spcBef>
              <a:defRPr/>
            </a:pPr>
            <a:r>
              <a:rPr lang="en-US" altLang="zh-CN" sz="1600" b="1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VCOM</a:t>
            </a:r>
            <a:r>
              <a:rPr lang="en-US" altLang="zh-CN" sz="1600" b="1" kern="0" dirty="0" smtClean="0">
                <a:solidFill>
                  <a:srgbClr val="00206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 </a:t>
            </a:r>
            <a:r>
              <a:rPr lang="zh-CN" altLang="en-US" sz="1600" b="1" kern="0" dirty="0" smtClean="0">
                <a:solidFill>
                  <a:srgbClr val="00206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产品</a:t>
            </a:r>
            <a:r>
              <a:rPr lang="zh-CN" altLang="en-US" sz="1600" b="1" kern="0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隶书" pitchFamily="49" charset="-122"/>
                <a:ea typeface="隶书" pitchFamily="49" charset="-122"/>
              </a:rPr>
              <a:t>优势：</a:t>
            </a:r>
            <a:endParaRPr lang="en-US" altLang="zh-CN" sz="1600" b="1" kern="0" dirty="0" smtClean="0"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Ｑ２３５－Ａ</a:t>
            </a: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.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Ｆ优质冷轧钢制作，厚度：方孔条</a:t>
            </a: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2.0mm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，安装梁</a:t>
            </a: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1.5mm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，其他</a:t>
            </a:r>
            <a:r>
              <a:rPr lang="en-US" altLang="zh-CN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1.2mm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；</a:t>
            </a:r>
            <a:endParaRPr lang="en-US" altLang="zh-CN" sz="160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强化表面处理：脱脂→酸洗→磷化→静电喷涂，经久耐用，永不退色；</a:t>
            </a:r>
            <a:endParaRPr lang="en-US" altLang="zh-CN" sz="160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外观设计高贵典雅，工艺精湛，快速折装、方便运输，前后入线设计，内设四个理线槽，更方便线缆管理；</a:t>
            </a:r>
            <a:endParaRPr lang="en-US" altLang="zh-CN" sz="160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产品型号齐全，适应不同的需求，附属配件众多，方便用户自由选配；</a:t>
            </a:r>
            <a:r>
              <a:rPr lang="zh-CN" altLang="en-US" dirty="0" smtClean="0">
                <a:latin typeface="+mn-ea"/>
                <a:ea typeface="+mn-ea"/>
              </a:rPr>
              <a:t/>
            </a:r>
            <a:br>
              <a:rPr lang="zh-CN" altLang="en-US" dirty="0" smtClean="0">
                <a:latin typeface="+mn-ea"/>
                <a:ea typeface="+mn-ea"/>
              </a:rPr>
            </a:br>
            <a:r>
              <a:rPr lang="zh-CN" altLang="en-US" dirty="0" smtClean="0">
                <a:latin typeface="+mn-ea"/>
                <a:ea typeface="+mn-ea"/>
              </a:rPr>
              <a:t>　　          </a:t>
            </a:r>
            <a:br>
              <a:rPr lang="zh-CN" altLang="en-US" dirty="0" smtClean="0">
                <a:latin typeface="+mn-ea"/>
                <a:ea typeface="+mn-ea"/>
              </a:rPr>
            </a:br>
            <a:r>
              <a:rPr lang="zh-CN" altLang="en-US" dirty="0" smtClean="0">
                <a:latin typeface="+mn-ea"/>
                <a:ea typeface="+mn-ea"/>
              </a:rPr>
              <a:t>　　</a:t>
            </a:r>
            <a:endParaRPr lang="en-US" altLang="zh-CN" dirty="0">
              <a:latin typeface="+mn-ea"/>
              <a:ea typeface="+mn-ea"/>
            </a:endParaRPr>
          </a:p>
          <a:p>
            <a:pPr marL="342900" indent="-342900" algn="l" fontAlgn="base">
              <a:spcBef>
                <a:spcPct val="20000"/>
              </a:spcBef>
              <a:buClr>
                <a:schemeClr val="accent2"/>
              </a:buClr>
              <a:defRPr/>
            </a:pPr>
            <a:endParaRPr lang="en-US" altLang="zh-CN" sz="1600" i="1" dirty="0">
              <a:solidFill>
                <a:schemeClr val="accent2">
                  <a:lumMod val="40000"/>
                  <a:lumOff val="60000"/>
                </a:schemeClr>
              </a:solidFill>
              <a:latin typeface="方正隶变简体" pitchFamily="65" charset="-122"/>
              <a:ea typeface="方正隶变简体" pitchFamily="65" charset="-122"/>
            </a:endParaRPr>
          </a:p>
          <a:p>
            <a:pPr marL="342900" indent="-342900" algn="l" fontAlgn="base">
              <a:spcBef>
                <a:spcPct val="20000"/>
              </a:spcBef>
              <a:buClr>
                <a:schemeClr val="accent2"/>
              </a:buClr>
              <a:defRPr/>
            </a:pPr>
            <a:endParaRPr lang="en-US" altLang="zh-CN" sz="2400" i="1" dirty="0">
              <a:solidFill>
                <a:schemeClr val="accent2">
                  <a:lumMod val="40000"/>
                  <a:lumOff val="60000"/>
                </a:schemeClr>
              </a:solidFill>
              <a:latin typeface="方正隶变简体" pitchFamily="65" charset="-122"/>
              <a:ea typeface="方正隶变简体" pitchFamily="65" charset="-122"/>
            </a:endParaRPr>
          </a:p>
          <a:p>
            <a:pPr marL="342900" indent="-342900" algn="l" fontAlgn="base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altLang="zh-CN" sz="28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方正隶变简体" pitchFamily="65" charset="-122"/>
                <a:ea typeface="方正隶变简体" pitchFamily="65" charset="-122"/>
              </a:rPr>
              <a:t>  </a:t>
            </a:r>
            <a:endParaRPr lang="en-US" altLang="zh-CN" sz="2800" i="1" dirty="0">
              <a:solidFill>
                <a:schemeClr val="accent2">
                  <a:lumMod val="40000"/>
                  <a:lumOff val="60000"/>
                </a:schemeClr>
              </a:solidFill>
              <a:latin typeface="方正隶变简体" pitchFamily="65" charset="-122"/>
              <a:ea typeface="方正隶变简体" pitchFamily="65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571472" y="857232"/>
            <a:ext cx="264320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000" b="1" kern="0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综合布线路由设计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：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357158" y="1214422"/>
            <a:ext cx="8358246" cy="1214446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zh-CN" altLang="en-US" sz="1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   </a:t>
            </a:r>
            <a:r>
              <a:rPr lang="zh-CN" alt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说明：</a:t>
            </a:r>
            <a:r>
              <a:rPr lang="zh-CN" alt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综合布线系统中除了线缆外，用于线缆保护的管道、线槽是一个非常重要的组成</a:t>
            </a:r>
            <a:endParaRPr lang="en-US" altLang="zh-CN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>
              <a:buFontTx/>
              <a:buNone/>
              <a:defRPr/>
            </a:pPr>
            <a:r>
              <a:rPr lang="zh-CN" alt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部分；针对生产厂商的特殊行业性质，其信息网点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的分布范围广，环境差，</a:t>
            </a:r>
            <a:r>
              <a:rPr lang="zh-CN" alt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对综合布线网络</a:t>
            </a:r>
            <a:endParaRPr lang="en-US" altLang="zh-CN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>
              <a:buFontTx/>
              <a:buNone/>
              <a:defRPr/>
            </a:pPr>
            <a:r>
              <a:rPr lang="zh-CN" alt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的要求非常严格；为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满足综合布线系统的</a:t>
            </a:r>
            <a:r>
              <a:rPr lang="zh-CN" altLang="en-US" sz="16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防雷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zh-CN" altLang="en-US" sz="16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防潮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zh-CN" altLang="en-US" sz="16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防鼠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zh-CN" altLang="en-US" sz="16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防蚁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zh-CN" altLang="en-US" sz="16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防火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zh-CN" altLang="en-US" sz="16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防电磁干扰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要求；</a:t>
            </a:r>
            <a:endParaRPr lang="en-US" altLang="zh-CN" sz="160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>
              <a:buFontTx/>
              <a:buNone/>
              <a:defRPr/>
            </a:pP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确保网络数据传输安全、系统的高可用性；</a:t>
            </a:r>
            <a:r>
              <a:rPr lang="zh-CN" altLang="en-US" sz="16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各信息网点采用全封闭金属线槽和地下管道安装；</a:t>
            </a:r>
            <a:endParaRPr lang="zh-CN" altLang="en-US" sz="1800" dirty="0" smtClean="0">
              <a:solidFill>
                <a:srgbClr val="FF0000"/>
              </a:solidFill>
              <a:latin typeface="+mn-ea"/>
            </a:endParaRPr>
          </a:p>
          <a:p>
            <a:pPr>
              <a:buClr>
                <a:srgbClr val="FF0000"/>
              </a:buClr>
              <a:buFontTx/>
              <a:buNone/>
              <a:defRPr/>
            </a:pPr>
            <a:endParaRPr lang="zh-CN" altLang="en-US" sz="1800" dirty="0"/>
          </a:p>
        </p:txBody>
      </p:sp>
      <p:pic>
        <p:nvPicPr>
          <p:cNvPr id="6" name="Picture 3" descr="中8"/>
          <p:cNvPicPr>
            <a:picLocks noChangeAspect="1" noChangeArrowheads="1"/>
          </p:cNvPicPr>
          <p:nvPr/>
        </p:nvPicPr>
        <p:blipFill>
          <a:blip r:embed="rId2" cstate="print"/>
          <a:srcRect l="3659" r="3659"/>
          <a:stretch>
            <a:fillRect/>
          </a:stretch>
        </p:blipFill>
        <p:spPr bwMode="auto">
          <a:xfrm>
            <a:off x="357158" y="2428868"/>
            <a:ext cx="542928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内容占位符 2"/>
          <p:cNvSpPr txBox="1">
            <a:spLocks/>
          </p:cNvSpPr>
          <p:nvPr/>
        </p:nvSpPr>
        <p:spPr bwMode="auto">
          <a:xfrm>
            <a:off x="5786446" y="2571744"/>
            <a:ext cx="2857520" cy="335758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l" eaLnBrk="1" hangingPunct="1">
              <a:spcBef>
                <a:spcPct val="20000"/>
              </a:spcBef>
              <a:defRPr/>
            </a:pP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槽式：</a:t>
            </a:r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全封闭电缆桥架，适</a:t>
            </a:r>
            <a:endParaRPr lang="en-US" altLang="zh-CN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lvl="0" indent="-342900" algn="l" eaLnBrk="1" hangingPunct="1">
              <a:spcBef>
                <a:spcPct val="20000"/>
              </a:spcBef>
              <a:defRPr/>
            </a:pPr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用于敷设计算机线缆、通</a:t>
            </a:r>
            <a:endParaRPr lang="en-US" altLang="zh-CN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lvl="0" indent="-342900" algn="l" eaLnBrk="1" hangingPunct="1">
              <a:spcBef>
                <a:spcPct val="20000"/>
              </a:spcBef>
              <a:defRPr/>
            </a:pPr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信线缆、热电偶电缆及其</a:t>
            </a:r>
            <a:endParaRPr lang="en-US" altLang="zh-CN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lvl="0" indent="-342900" algn="l" eaLnBrk="1" hangingPunct="1">
              <a:spcBef>
                <a:spcPct val="20000"/>
              </a:spcBef>
              <a:defRPr/>
            </a:pPr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它高灵敏系统的控制电缆。</a:t>
            </a:r>
            <a:endParaRPr lang="en-US" altLang="zh-CN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lvl="0" indent="-342900" algn="l" eaLnBrk="1" hangingPunct="1">
              <a:spcBef>
                <a:spcPct val="20000"/>
              </a:spcBef>
              <a:defRPr/>
            </a:pPr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解决</a:t>
            </a:r>
            <a:r>
              <a:rPr lang="zh-CN" altLang="en-US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防雷</a:t>
            </a:r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zh-CN" altLang="en-US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防潮</a:t>
            </a:r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zh-CN" altLang="en-US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防鼠</a:t>
            </a:r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endParaRPr lang="en-US" altLang="zh-CN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lvl="0" indent="-342900" algn="l" eaLnBrk="1" hangingPunct="1">
              <a:spcBef>
                <a:spcPct val="20000"/>
              </a:spcBef>
              <a:defRPr/>
            </a:pPr>
            <a:r>
              <a:rPr lang="zh-CN" altLang="en-US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防蚁</a:t>
            </a:r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zh-CN" altLang="en-US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防火</a:t>
            </a:r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、</a:t>
            </a:r>
            <a:r>
              <a:rPr lang="zh-CN" altLang="en-US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防电磁干扰</a:t>
            </a:r>
            <a:endParaRPr lang="en-US" altLang="zh-CN" dirty="0" smtClean="0">
              <a:solidFill>
                <a:srgbClr val="FF0000"/>
              </a:solidFill>
              <a:latin typeface="隶书" pitchFamily="49" charset="-122"/>
              <a:ea typeface="隶书" pitchFamily="49" charset="-122"/>
            </a:endParaRPr>
          </a:p>
          <a:p>
            <a:pPr marL="342900" lvl="0" indent="-342900" algn="l" eaLnBrk="1" hangingPunct="1">
              <a:spcBef>
                <a:spcPct val="20000"/>
              </a:spcBef>
              <a:defRPr/>
            </a:pPr>
            <a:r>
              <a:rPr lang="zh-CN" altLang="en-US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问题，</a:t>
            </a:r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对屏蔽干扰、重腐</a:t>
            </a:r>
            <a:endParaRPr lang="en-US" altLang="zh-CN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lvl="0" indent="-342900" algn="l" eaLnBrk="1" hangingPunct="1">
              <a:spcBef>
                <a:spcPct val="20000"/>
              </a:spcBef>
              <a:defRPr/>
            </a:pPr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蚀环境中电缆防护有较好</a:t>
            </a:r>
            <a:endParaRPr lang="en-US" altLang="zh-CN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lvl="0" indent="-342900" algn="l" eaLnBrk="1" hangingPunct="1">
              <a:spcBef>
                <a:spcPct val="20000"/>
              </a:spcBef>
              <a:defRPr/>
            </a:pPr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的防护效果，适用于室外</a:t>
            </a:r>
            <a:endParaRPr lang="en-US" altLang="zh-CN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lvl="0" indent="-342900" algn="l" eaLnBrk="1" hangingPunct="1">
              <a:spcBef>
                <a:spcPct val="20000"/>
              </a:spcBef>
              <a:defRPr/>
            </a:pPr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线路和需要屏蔽的场所；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00100" y="1643050"/>
            <a:ext cx="6296025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lvl="0" indent="-342900" algn="l"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sz="1600" b="1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严格测试手段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chemeClr val="tx1"/>
              </a:buClr>
            </a:pPr>
            <a:r>
              <a:rPr lang="zh-CN" altLang="en-US" sz="16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  测试方法：</a:t>
            </a:r>
            <a:endParaRPr lang="zh-CN" altLang="en-US" sz="1600" b="1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zh-CN" altLang="en-US" sz="1600" b="1" dirty="0">
                <a:solidFill>
                  <a:srgbClr val="008000"/>
                </a:solidFill>
                <a:latin typeface="隶书" pitchFamily="49" charset="-122"/>
                <a:ea typeface="隶书" pitchFamily="49" charset="-122"/>
              </a:rPr>
              <a:t>   </a:t>
            </a:r>
            <a:r>
              <a:rPr lang="zh-CN" altLang="en-US" sz="1600" b="1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系统测试的第一步：工程施工测试。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zh-CN" altLang="en-US" sz="1600" b="1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  系统测试的第二步：竣工验收测试。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zh-CN" altLang="en-US" sz="1600" b="1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  系统测试的第三步：系统运行测试。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endParaRPr lang="zh-CN" altLang="en-US" sz="1600" b="1" dirty="0">
              <a:solidFill>
                <a:schemeClr val="folHlink"/>
              </a:solidFill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zh-CN" altLang="en-US" sz="20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先进的测试工具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zh-CN" altLang="en-US" sz="1600" dirty="0">
                <a:solidFill>
                  <a:schemeClr val="folHlink"/>
                </a:solidFill>
                <a:latin typeface="隶书" pitchFamily="49" charset="-122"/>
                <a:ea typeface="隶书" pitchFamily="49" charset="-122"/>
              </a:rPr>
              <a:t>   </a:t>
            </a:r>
            <a:r>
              <a:rPr lang="zh-CN" altLang="en-US" sz="1600" dirty="0" smtClean="0">
                <a:solidFill>
                  <a:schemeClr val="folHlink"/>
                </a:solidFill>
                <a:latin typeface="隶书" pitchFamily="49" charset="-122"/>
                <a:ea typeface="隶书" pitchFamily="49" charset="-122"/>
              </a:rPr>
              <a:t> </a:t>
            </a:r>
            <a:r>
              <a:rPr lang="zh-CN" altLang="en-US" sz="16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采用</a:t>
            </a:r>
            <a:r>
              <a:rPr lang="zh-CN" altLang="en-US" sz="1600" b="1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美国先进的网络测试仪</a:t>
            </a:r>
            <a:r>
              <a:rPr lang="en-US" altLang="zh-CN" sz="16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FLUKE</a:t>
            </a:r>
            <a:r>
              <a:rPr lang="en-US" altLang="zh-CN" sz="1600" b="1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，</a:t>
            </a:r>
            <a:r>
              <a:rPr lang="zh-CN" altLang="en-US" sz="1600" b="1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可对网络布线系统进行</a:t>
            </a:r>
            <a:r>
              <a:rPr lang="zh-CN" altLang="en-US" sz="16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全面</a:t>
            </a:r>
            <a:endParaRPr lang="en-US" altLang="zh-CN" sz="16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zh-CN" altLang="en-US" sz="16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的</a:t>
            </a:r>
            <a:r>
              <a:rPr lang="zh-CN" altLang="en-US" sz="1600" b="1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测试。</a:t>
            </a:r>
            <a:endParaRPr lang="zh-CN" altLang="en-US" sz="16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endParaRPr lang="zh-CN" altLang="en-US" sz="1600" dirty="0">
              <a:solidFill>
                <a:schemeClr val="folHlink"/>
              </a:solidFill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sz="2000" kern="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采用国际测试标准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zh-CN" altLang="en-US" sz="1600" dirty="0">
                <a:solidFill>
                  <a:schemeClr val="folHlink"/>
                </a:solidFill>
                <a:latin typeface="隶书" pitchFamily="49" charset="-122"/>
                <a:ea typeface="隶书" pitchFamily="49" charset="-122"/>
              </a:rPr>
              <a:t>   </a:t>
            </a:r>
            <a:r>
              <a:rPr lang="zh-CN" altLang="en-US" sz="1600" b="1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采用国际上通用的</a:t>
            </a:r>
            <a:r>
              <a:rPr lang="en-US" altLang="zh-CN" sz="16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ANSI/ EIA568B,TIA 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超五类或者六</a:t>
            </a:r>
            <a:r>
              <a:rPr lang="zh-CN" altLang="en-US" sz="1600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类非屏蔽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布</a:t>
            </a:r>
            <a:endParaRPr lang="en-US" altLang="zh-CN" sz="1600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线</a:t>
            </a:r>
            <a:r>
              <a:rPr lang="zh-CN" altLang="en-US" sz="1600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标准</a:t>
            </a:r>
            <a:r>
              <a:rPr lang="zh-CN" altLang="en-US" sz="16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和</a:t>
            </a:r>
            <a:r>
              <a:rPr lang="en-US" altLang="zh-CN" sz="1600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ISO-E</a:t>
            </a:r>
            <a:r>
              <a:rPr lang="zh-CN" altLang="en-US" sz="16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级布线标准</a:t>
            </a:r>
            <a:r>
              <a:rPr lang="zh-CN" altLang="en-US" sz="1600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测试</a:t>
            </a:r>
            <a:r>
              <a:rPr lang="zh-CN" altLang="en-US" sz="16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对</a:t>
            </a:r>
            <a:r>
              <a:rPr lang="zh-CN" altLang="en-US" sz="1600" b="1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网络线缆进行测试。</a:t>
            </a: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00034" y="1000108"/>
            <a:ext cx="514353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</a:rPr>
              <a:t>综合布线系统产品及工程质量控制：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1" y="1592262"/>
            <a:ext cx="2468919" cy="19081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786050" y="1000108"/>
            <a:ext cx="350046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6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唯康本部大楼</a:t>
            </a:r>
            <a:endParaRPr lang="zh-CN" altLang="en-US" sz="36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5" name="图片 3" descr="未命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1714500"/>
            <a:ext cx="6929437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500034" y="928670"/>
            <a:ext cx="250033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</a:rPr>
              <a:t>产品质量保证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：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 bwMode="auto">
          <a:xfrm>
            <a:off x="2214546" y="1357298"/>
            <a:ext cx="4572032" cy="50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l" eaLnBrk="1" hangingPunct="1">
              <a:spcBef>
                <a:spcPct val="20000"/>
              </a:spcBef>
              <a:defRPr/>
            </a:pPr>
            <a:r>
              <a:rPr lang="zh-CN" altLang="en-US" sz="3600" b="1" kern="0" dirty="0" smtClean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二十年质量保证承诺</a:t>
            </a:r>
            <a:r>
              <a:rPr lang="zh-CN" altLang="en-US" sz="3600" b="1" kern="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！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 bwMode="auto">
          <a:xfrm>
            <a:off x="714348" y="1928802"/>
            <a:ext cx="778674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defRPr/>
            </a:pPr>
            <a:r>
              <a:rPr lang="en-US" altLang="zh-CN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    </a:t>
            </a:r>
            <a:r>
              <a:rPr lang="en-US" altLang="zh-CN" sz="19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VCOM</a:t>
            </a:r>
            <a:r>
              <a:rPr lang="en-US" altLang="zh-CN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 </a:t>
            </a:r>
            <a:r>
              <a:rPr lang="zh-CN" altLang="en-US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宣布的行业保证计划是满足用户最好的保证；使用</a:t>
            </a:r>
            <a:r>
              <a:rPr lang="en-US" altLang="zh-CN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VCOM</a:t>
            </a:r>
            <a:r>
              <a:rPr lang="zh-CN" altLang="en-US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全系</a:t>
            </a:r>
            <a:endParaRPr lang="en-US" altLang="zh-CN" sz="1900" b="1" kern="0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  <a:defRPr/>
            </a:pPr>
            <a:r>
              <a:rPr lang="zh-CN" altLang="en-US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列产品，并由认可的工程安装商在符合要求情况下</a:t>
            </a:r>
            <a:r>
              <a:rPr lang="en-US" altLang="zh-CN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TIA/EIA-568B</a:t>
            </a:r>
            <a:r>
              <a:rPr lang="zh-CN" altLang="en-US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或</a:t>
            </a:r>
            <a:r>
              <a:rPr lang="en-US" altLang="zh-CN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ISO </a:t>
            </a:r>
          </a:p>
          <a:p>
            <a:pPr marL="342900" indent="-342900" algn="l" eaLnBrk="1" hangingPunct="1">
              <a:spcBef>
                <a:spcPct val="20000"/>
              </a:spcBef>
              <a:defRPr/>
            </a:pPr>
            <a:r>
              <a:rPr lang="en-US" altLang="zh-CN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11801</a:t>
            </a:r>
            <a:r>
              <a:rPr lang="zh-CN" altLang="en-US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、</a:t>
            </a:r>
            <a:r>
              <a:rPr lang="en-US" altLang="zh-CN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GB 50311-2007</a:t>
            </a:r>
            <a:r>
              <a:rPr lang="zh-CN" altLang="en-US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、</a:t>
            </a:r>
            <a:r>
              <a:rPr lang="en-US" altLang="zh-CN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GB 50312-2007</a:t>
            </a:r>
            <a:r>
              <a:rPr lang="zh-CN" altLang="en-US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规范设计、施工、安装的综合</a:t>
            </a:r>
            <a:endParaRPr lang="en-US" altLang="zh-CN" sz="1900" b="1" kern="0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  <a:defRPr/>
            </a:pPr>
            <a:r>
              <a:rPr lang="zh-CN" altLang="en-US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布线系统工程，按国标测试标准验收合格，通过申请即可获得广州市唯</a:t>
            </a:r>
            <a:endParaRPr lang="en-US" altLang="zh-CN" sz="1900" b="1" kern="0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  <a:defRPr/>
            </a:pPr>
            <a:r>
              <a:rPr lang="zh-CN" altLang="en-US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康通信技术有限公司提供二十年的产品质量应用保证，真正使用户无后</a:t>
            </a:r>
            <a:endParaRPr lang="en-US" altLang="zh-CN" sz="1900" b="1" kern="0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  <a:defRPr/>
            </a:pPr>
            <a:r>
              <a:rPr lang="zh-CN" altLang="en-US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顾之忧；</a:t>
            </a:r>
            <a:endParaRPr lang="en-US" altLang="zh-CN" sz="1900" b="1" kern="0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VCOM </a:t>
            </a:r>
            <a:r>
              <a:rPr lang="zh-CN" altLang="en-US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为专业级的综合布线产品生产商，其产品市场占有率名列前茅；</a:t>
            </a:r>
            <a:endParaRPr lang="en-US" altLang="zh-CN" sz="1900" b="1" kern="0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领先一步的产品及工程质量认证体系，保证了产品质量和安装要求；</a:t>
            </a:r>
          </a:p>
          <a:p>
            <a:pPr marL="342900" indent="-342900" algn="l" eaLnBrk="1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所有产品均经过</a:t>
            </a:r>
            <a:r>
              <a:rPr lang="en-US" altLang="zh-CN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ISO9001</a:t>
            </a:r>
            <a:r>
              <a:rPr lang="zh-CN" altLang="en-US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质量认证；</a:t>
            </a:r>
          </a:p>
          <a:p>
            <a:pPr marL="342900" indent="-342900" algn="l" eaLnBrk="1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所有产品均经过第三方权威机构检验；</a:t>
            </a:r>
          </a:p>
          <a:p>
            <a:pPr marL="342900" indent="-342900" algn="l" eaLnBrk="1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19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隶书" pitchFamily="49" charset="-122"/>
                <a:ea typeface="隶书" pitchFamily="49" charset="-122"/>
              </a:rPr>
              <a:t>该厂家可为用户提供国家级综合布线管理员的培训及考试认证机会；</a:t>
            </a:r>
            <a:endParaRPr lang="en-US" altLang="zh-CN" sz="1900" b="1" kern="0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  <a:defRPr/>
            </a:pPr>
            <a:endParaRPr lang="zh-CN" altLang="en-US" sz="2000" b="1" kern="0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  <a:defRPr/>
            </a:pPr>
            <a:endParaRPr lang="en-US" altLang="zh-CN" sz="1600" kern="0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342900" indent="-342900" algn="l" eaLnBrk="1" hangingPunct="1">
              <a:spcBef>
                <a:spcPct val="20000"/>
              </a:spcBef>
              <a:defRPr/>
            </a:pPr>
            <a:endParaRPr kumimoji="0" lang="zh-CN" altLang="en-US" sz="16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785926"/>
            <a:ext cx="5572164" cy="40719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642910" y="1071546"/>
            <a:ext cx="371477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l" eaLnBrk="1" hangingPunct="1">
              <a:spcBef>
                <a:spcPct val="20000"/>
              </a:spcBef>
              <a:defRPr/>
            </a:pPr>
            <a:r>
              <a:rPr lang="zh-CN" altLang="en-US" sz="2400" b="1" kern="0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综合布线产品售后服务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431105" name="Rectangle 1"/>
          <p:cNvSpPr>
            <a:spLocks noChangeArrowheads="1"/>
          </p:cNvSpPr>
          <p:nvPr/>
        </p:nvSpPr>
        <p:spPr bwMode="auto">
          <a:xfrm>
            <a:off x="500034" y="1571612"/>
            <a:ext cx="7858180" cy="439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65048" rIns="91440" bIns="16504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2000" b="1" i="0" u="none" strike="noStrike" cap="none" normalizeH="0" baseline="0" dirty="0" smtClean="0" bmk="_Toc285641345">
                <a:ln>
                  <a:noFill/>
                </a:ln>
                <a:solidFill>
                  <a:srgbClr val="0070C0"/>
                </a:solidFill>
                <a:effectLst/>
                <a:latin typeface="隶书" pitchFamily="49" charset="-122"/>
                <a:ea typeface="隶书" pitchFamily="49" charset="-122"/>
                <a:cs typeface="Arial" pitchFamily="34" charset="0"/>
              </a:rPr>
              <a:t>售后维修</a:t>
            </a:r>
            <a:r>
              <a:rPr kumimoji="0" lang="en-US" altLang="zh-CN" sz="2000" b="1" i="0" u="none" strike="noStrike" cap="none" normalizeH="0" baseline="0" dirty="0" smtClean="0" bmk="_Toc285641345">
                <a:ln>
                  <a:noFill/>
                </a:ln>
                <a:solidFill>
                  <a:srgbClr val="0070C0"/>
                </a:solidFill>
                <a:effectLst/>
                <a:latin typeface="隶书" pitchFamily="49" charset="-122"/>
                <a:ea typeface="隶书" pitchFamily="49" charset="-122"/>
                <a:cs typeface="Arial" pitchFamily="34" charset="0"/>
              </a:rPr>
              <a:t>/</a:t>
            </a:r>
            <a:r>
              <a:rPr kumimoji="0" lang="zh-CN" altLang="en-US" sz="2000" b="1" i="0" u="none" strike="noStrike" cap="none" normalizeH="0" baseline="0" dirty="0" smtClean="0" bmk="_Toc285641345">
                <a:ln>
                  <a:noFill/>
                </a:ln>
                <a:solidFill>
                  <a:srgbClr val="0070C0"/>
                </a:solidFill>
                <a:effectLst/>
                <a:latin typeface="隶书" pitchFamily="49" charset="-122"/>
                <a:ea typeface="隶书" pitchFamily="49" charset="-122"/>
                <a:cs typeface="Arial" pitchFamily="34" charset="0"/>
              </a:rPr>
              <a:t>产品质量咨询、电话、负责人员及地址</a:t>
            </a:r>
            <a:endParaRPr kumimoji="0" lang="zh-CN" altLang="en-US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隶书" pitchFamily="49" charset="-122"/>
              <a:ea typeface="隶书" pitchFamily="49" charset="-122"/>
              <a:cs typeface="Times New Roman" pitchFamily="18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隶书" pitchFamily="49" charset="-122"/>
                <a:ea typeface="隶书" pitchFamily="49" charset="-122"/>
                <a:cs typeface="Times New Roman" pitchFamily="18" charset="0"/>
              </a:rPr>
              <a:t>服务电话： </a:t>
            </a: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Times New Roman" pitchFamily="18" charset="0"/>
              </a:rPr>
              <a:t>400-600-4083 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Times New Roman" pitchFamily="18" charset="0"/>
              </a:rPr>
              <a:t>   </a:t>
            </a: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Times New Roman" pitchFamily="18" charset="0"/>
              </a:rPr>
              <a:t>                      </a:t>
            </a:r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020-23380701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隶书" pitchFamily="49" charset="-122"/>
                <a:ea typeface="隶书" pitchFamily="49" charset="-122"/>
                <a:cs typeface="Times New Roman" pitchFamily="18" charset="0"/>
              </a:rPr>
              <a:t>（传真）</a:t>
            </a:r>
            <a:endParaRPr kumimoji="0" lang="zh-CN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隶书" pitchFamily="49" charset="-122"/>
              <a:ea typeface="隶书" pitchFamily="49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zh-CN" altLang="en-US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隶书" pitchFamily="49" charset="-122"/>
                <a:ea typeface="隶书" pitchFamily="49" charset="-122"/>
                <a:cs typeface="Times New Roman" pitchFamily="18" charset="0"/>
              </a:rPr>
              <a:t>总服务站点： 广州市唯康通信技术有限公司</a:t>
            </a:r>
            <a:endParaRPr kumimoji="0" lang="zh-CN" altLang="en-US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隶书" pitchFamily="49" charset="-122"/>
              <a:ea typeface="隶书" pitchFamily="49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zh-CN" altLang="en-US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隶书" pitchFamily="49" charset="-122"/>
                <a:ea typeface="隶书" pitchFamily="49" charset="-122"/>
                <a:cs typeface="Times New Roman" pitchFamily="18" charset="0"/>
              </a:rPr>
              <a:t>总站点地址： 广州市天河区高塘新建区高科路</a:t>
            </a: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隶书" pitchFamily="49" charset="-122"/>
                <a:ea typeface="隶书" pitchFamily="49" charset="-122"/>
                <a:cs typeface="Times New Roman" pitchFamily="18" charset="0"/>
              </a:rPr>
              <a:t>46</a:t>
            </a:r>
            <a:r>
              <a:rPr kumimoji="0" lang="zh-CN" altLang="en-US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隶书" pitchFamily="49" charset="-122"/>
                <a:ea typeface="隶书" pitchFamily="49" charset="-122"/>
                <a:cs typeface="Times New Roman" pitchFamily="18" charset="0"/>
              </a:rPr>
              <a:t>号羊城大厦</a:t>
            </a: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隶书" pitchFamily="49" charset="-122"/>
                <a:ea typeface="隶书" pitchFamily="49" charset="-122"/>
                <a:cs typeface="Times New Roman" pitchFamily="18" charset="0"/>
              </a:rPr>
              <a:t>4</a:t>
            </a:r>
            <a:r>
              <a:rPr kumimoji="0" lang="zh-CN" altLang="en-US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隶书" pitchFamily="49" charset="-122"/>
                <a:ea typeface="隶书" pitchFamily="49" charset="-122"/>
                <a:cs typeface="Times New Roman" pitchFamily="18" charset="0"/>
              </a:rPr>
              <a:t>楼</a:t>
            </a:r>
            <a:endParaRPr kumimoji="0" lang="zh-CN" altLang="en-US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隶书" pitchFamily="49" charset="-122"/>
              <a:ea typeface="隶书" pitchFamily="49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E  -  mail</a:t>
            </a:r>
            <a:r>
              <a:rPr kumimoji="0" lang="zh-CN" alt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：   </a:t>
            </a: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shichang@china-vcom.com </a:t>
            </a: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隶书" pitchFamily="49" charset="-122"/>
                <a:ea typeface="隶书" pitchFamily="49" charset="-122"/>
                <a:cs typeface="Times New Roman" pitchFamily="18" charset="0"/>
              </a:rPr>
              <a:t>邮     编：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Times New Roman" pitchFamily="18" charset="0"/>
              </a:rPr>
              <a:t>  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Times New Roman" pitchFamily="18" charset="0"/>
              </a:rPr>
              <a:t>510665 </a:t>
            </a: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隶书" pitchFamily="49" charset="-122"/>
                <a:ea typeface="隶书" pitchFamily="49" charset="-122"/>
                <a:cs typeface="Times New Roman" pitchFamily="18" charset="0"/>
              </a:rPr>
              <a:t>服务队伍：我公司拥有一支经验丰富的售后服务队伍，可以解决客   </a:t>
            </a:r>
            <a:endParaRPr kumimoji="0" lang="en-US" altLang="zh-CN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隶书" pitchFamily="49" charset="-122"/>
              <a:ea typeface="隶书" pitchFamily="49" charset="-122"/>
              <a:cs typeface="Times New Roman" pitchFamily="18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0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  <a:cs typeface="Times New Roman" pitchFamily="18" charset="0"/>
              </a:rPr>
              <a:t>          </a:t>
            </a:r>
            <a:r>
              <a:rPr kumimoji="0" lang="zh-CN" altLang="en-US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隶书" pitchFamily="49" charset="-122"/>
                <a:ea typeface="隶书" pitchFamily="49" charset="-122"/>
                <a:cs typeface="Times New Roman" pitchFamily="18" charset="0"/>
              </a:rPr>
              <a:t>户在使用过程中产生的各种问题。</a:t>
            </a:r>
            <a:endParaRPr kumimoji="0" lang="zh-CN" altLang="en-US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047879" y="2643182"/>
            <a:ext cx="4953013" cy="928694"/>
            <a:chOff x="2047879" y="2714620"/>
            <a:chExt cx="4953013" cy="928694"/>
          </a:xfrm>
        </p:grpSpPr>
        <p:sp>
          <p:nvSpPr>
            <p:cNvPr id="4" name="AutoShape 7"/>
            <p:cNvSpPr>
              <a:spLocks noChangeArrowheads="1"/>
            </p:cNvSpPr>
            <p:nvPr/>
          </p:nvSpPr>
          <p:spPr bwMode="gray">
            <a:xfrm>
              <a:off x="2047879" y="2714620"/>
              <a:ext cx="4953013" cy="928694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>
                    <a:gamma/>
                    <a:tint val="51373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2197744" y="2857496"/>
              <a:ext cx="4731710" cy="708098"/>
              <a:chOff x="4143372" y="2285992"/>
              <a:chExt cx="4731710" cy="708098"/>
            </a:xfrm>
          </p:grpSpPr>
          <p:sp>
            <p:nvSpPr>
              <p:cNvPr id="6" name="AutoShape 14"/>
              <p:cNvSpPr>
                <a:spLocks noChangeArrowheads="1"/>
              </p:cNvSpPr>
              <p:nvPr/>
            </p:nvSpPr>
            <p:spPr bwMode="gray">
              <a:xfrm>
                <a:off x="4143372" y="2285992"/>
                <a:ext cx="4731710" cy="708098"/>
              </a:xfrm>
              <a:prstGeom prst="roundRect">
                <a:avLst>
                  <a:gd name="adj" fmla="val 11921"/>
                </a:avLst>
              </a:prstGeom>
              <a:solidFill>
                <a:srgbClr val="0070C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" name="Freeform 15"/>
              <p:cNvSpPr>
                <a:spLocks/>
              </p:cNvSpPr>
              <p:nvPr/>
            </p:nvSpPr>
            <p:spPr bwMode="gray">
              <a:xfrm>
                <a:off x="4143372" y="2285992"/>
                <a:ext cx="1446993" cy="343455"/>
              </a:xfrm>
              <a:custGeom>
                <a:avLst/>
                <a:gdLst>
                  <a:gd name="T0" fmla="*/ 7 w 596"/>
                  <a:gd name="T1" fmla="*/ 0 h 598"/>
                  <a:gd name="T2" fmla="*/ 0 w 596"/>
                  <a:gd name="T3" fmla="*/ 4 h 598"/>
                  <a:gd name="T4" fmla="*/ 0 w 596"/>
                  <a:gd name="T5" fmla="*/ 21 h 598"/>
                  <a:gd name="T6" fmla="*/ 9 w 596"/>
                  <a:gd name="T7" fmla="*/ 6 h 598"/>
                  <a:gd name="T8" fmla="*/ 34 w 596"/>
                  <a:gd name="T9" fmla="*/ 0 h 598"/>
                  <a:gd name="T10" fmla="*/ 7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chemeClr val="accent1">
                  <a:lumMod val="90000"/>
                </a:schemeClr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8" name="Text Box 17"/>
            <p:cNvSpPr txBox="1">
              <a:spLocks noChangeArrowheads="1"/>
            </p:cNvSpPr>
            <p:nvPr/>
          </p:nvSpPr>
          <p:spPr bwMode="gray">
            <a:xfrm>
              <a:off x="3521101" y="2857496"/>
              <a:ext cx="2051031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eaLnBrk="0" hangingPunct="0">
                <a:defRPr/>
              </a:pPr>
              <a:r>
                <a:rPr lang="zh-CN" altLang="en-US" sz="36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隶书" pitchFamily="49" charset="-122"/>
                  <a:ea typeface="隶书" pitchFamily="49" charset="-122"/>
                </a:rPr>
                <a:t>典型案例</a:t>
              </a:r>
              <a:endPara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500034" y="928670"/>
            <a:ext cx="250033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</a:rPr>
              <a:t>工业厂商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隶书" pitchFamily="49" charset="-122"/>
                <a:ea typeface="隶书" pitchFamily="49" charset="-122"/>
              </a:rPr>
              <a:t>：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434178" name="Picture 2" descr="20101022949352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3" y="1500174"/>
            <a:ext cx="485778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10277" y="1972567"/>
            <a:ext cx="2705127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b="1" dirty="0" smtClean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香港溢达集团</a:t>
            </a:r>
            <a:r>
              <a:rPr lang="en-US" altLang="zh-CN" sz="2800" b="1" dirty="0" smtClean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—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广东溢达纺织有限公司</a:t>
            </a:r>
            <a:endParaRPr lang="zh-CN" altLang="en-US" sz="2800" b="1" dirty="0">
              <a:solidFill>
                <a:srgbClr val="FF0000"/>
              </a:solidFill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857224" y="4155238"/>
            <a:ext cx="3951295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项目主要描述：</a:t>
            </a:r>
            <a:endParaRPr lang="zh-CN" altLang="en-US" sz="2000" b="1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公共广播及背景音乐系统；</a:t>
            </a:r>
            <a:endParaRPr lang="zh-CN" altLang="en-US" sz="2000" b="1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超五类</a:t>
            </a:r>
            <a:r>
              <a:rPr lang="zh-CN" altLang="en-US" sz="2000" b="1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非屏蔽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系统</a:t>
            </a:r>
            <a:r>
              <a:rPr lang="en-US" altLang="zh-CN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3500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点项目；</a:t>
            </a:r>
            <a:endParaRPr lang="zh-CN" altLang="en-US" sz="2000" b="1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闭路监控及防盗报警系统；</a:t>
            </a:r>
            <a:endParaRPr lang="zh-CN" altLang="en-US" sz="2000" b="1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模块化安装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系统；</a:t>
            </a:r>
            <a:endParaRPr lang="en-US" altLang="zh-CN" sz="2000" b="1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4929190" y="4071942"/>
            <a:ext cx="3951295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公司简介</a:t>
            </a:r>
            <a:endParaRPr lang="zh-CN" altLang="en-US" sz="2000" b="1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注册资本</a:t>
            </a:r>
            <a:r>
              <a:rPr lang="en-US" altLang="zh-CN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1.71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亿美元；</a:t>
            </a: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投资总额达</a:t>
            </a:r>
            <a:r>
              <a:rPr lang="en-US" altLang="zh-CN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4.02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亿美元；</a:t>
            </a: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公司占地面积超过</a:t>
            </a:r>
            <a:r>
              <a:rPr lang="en-US" altLang="zh-CN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82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万平方米；</a:t>
            </a:r>
            <a:endParaRPr lang="zh-CN" altLang="en-US" sz="2000" b="1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员工约</a:t>
            </a:r>
            <a:r>
              <a:rPr lang="en-US" altLang="zh-CN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23000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人；</a:t>
            </a: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年产棉纱</a:t>
            </a:r>
            <a:r>
              <a:rPr lang="en-US" altLang="zh-CN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5000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吨；</a:t>
            </a:r>
            <a:endParaRPr lang="zh-CN" altLang="en-US" sz="2000" b="1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429256" y="2046265"/>
            <a:ext cx="3032119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b="1" dirty="0" smtClean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江门市蓬江区电信高速网络数据中心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00034" y="1000108"/>
            <a:ext cx="207170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400" b="1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数据中心行业</a:t>
            </a:r>
          </a:p>
        </p:txBody>
      </p:sp>
      <p:pic>
        <p:nvPicPr>
          <p:cNvPr id="6" name="Picture 10" descr="蓬江区高速网络数据中心"/>
          <p:cNvPicPr>
            <a:picLocks noChangeAspect="1" noChangeArrowheads="1"/>
          </p:cNvPicPr>
          <p:nvPr/>
        </p:nvPicPr>
        <p:blipFill>
          <a:blip r:embed="rId2"/>
          <a:srcRect b="9262"/>
          <a:stretch>
            <a:fillRect/>
          </a:stretch>
        </p:blipFill>
        <p:spPr bwMode="auto">
          <a:xfrm>
            <a:off x="785786" y="1571612"/>
            <a:ext cx="402220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蓬江区高速网络数据中心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762110"/>
            <a:ext cx="4033836" cy="202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785786" y="3867227"/>
            <a:ext cx="3857652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zh-CN" altLang="en-US" sz="2000" b="1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主要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描述：</a:t>
            </a:r>
            <a:endParaRPr lang="zh-CN" altLang="en-US" sz="2000" b="1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万兆光纤高密度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交换；</a:t>
            </a:r>
            <a:endParaRPr lang="zh-CN" altLang="en-US" sz="2000" b="1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六</a:t>
            </a:r>
            <a:r>
              <a:rPr lang="zh-CN" altLang="en-US" sz="2000" b="1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类非屏蔽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系统</a:t>
            </a:r>
            <a:r>
              <a:rPr lang="en-US" altLang="zh-CN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10000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点项目；</a:t>
            </a:r>
            <a:endParaRPr lang="zh-CN" altLang="en-US" sz="2000" b="1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服务器机柜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列；</a:t>
            </a:r>
            <a:endParaRPr lang="zh-CN" altLang="en-US" sz="2000" b="1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模块化安装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系统；</a:t>
            </a: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门禁管理系统</a:t>
            </a:r>
            <a:endParaRPr lang="en-US" altLang="zh-CN" sz="1400" b="1" dirty="0">
              <a:ea typeface="黑体" pitchFamily="49" charset="-12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00034" y="1000108"/>
            <a:ext cx="207170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400" b="1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体育场馆</a:t>
            </a:r>
            <a:endParaRPr lang="zh-CN" altLang="en-US" sz="2400" b="1" dirty="0">
              <a:solidFill>
                <a:srgbClr val="002060"/>
              </a:solidFill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435202" name="Picture 2" descr="2010118106328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643050"/>
            <a:ext cx="485778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71538" y="4903785"/>
            <a:ext cx="392909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b="1" dirty="0" smtClean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江西省上饶市奥林匹克体育中心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5643570" y="1924000"/>
            <a:ext cx="3357586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项目概况：</a:t>
            </a:r>
            <a:endParaRPr lang="zh-CN" altLang="en-US" sz="2000" b="1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Ø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江西省上饶市奥林匹克中</a:t>
            </a: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</a:pPr>
            <a:r>
              <a:rPr lang="en-US" altLang="zh-CN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 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心主体育馆</a:t>
            </a: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Ø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江西省上饶市奥林匹克中</a:t>
            </a: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</a:pPr>
            <a:r>
              <a:rPr lang="en-US" altLang="zh-CN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 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心健身中心及办公楼</a:t>
            </a: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Ø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江西省上饶市奥林匹克中</a:t>
            </a: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</a:pPr>
            <a:r>
              <a:rPr lang="en-US" altLang="zh-CN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 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心游泳馆</a:t>
            </a: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Ø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网络信息点：</a:t>
            </a:r>
            <a:r>
              <a:rPr lang="en-US" altLang="zh-CN" sz="2000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2000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点     </a:t>
            </a: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Ø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监控点：</a:t>
            </a:r>
            <a:r>
              <a:rPr lang="en-US" altLang="zh-CN" sz="2000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450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点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00034" y="1000108"/>
            <a:ext cx="192882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400" b="1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大型制造业</a:t>
            </a:r>
            <a:endParaRPr lang="zh-CN" altLang="en-US" sz="2400" b="1" dirty="0">
              <a:solidFill>
                <a:srgbClr val="002060"/>
              </a:solidFill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5" name="图片 4" descr="201082414333720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2428868"/>
            <a:ext cx="435771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0" y="1214422"/>
            <a:ext cx="392909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b="1" dirty="0" smtClean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福建省泉州市泰山泉州船舶工业有限公司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00034" y="1714488"/>
            <a:ext cx="3357586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项目概况：</a:t>
            </a:r>
            <a:endParaRPr lang="zh-CN" altLang="en-US" sz="2000" b="1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Ø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船坞信息化系统建设</a:t>
            </a: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Ø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办公大楼信息化建设</a:t>
            </a: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Ø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厂区网络监控系统</a:t>
            </a: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Ø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公共广播系统</a:t>
            </a: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Ø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信息点：</a:t>
            </a:r>
            <a:r>
              <a:rPr lang="en-US" altLang="zh-CN" sz="2000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2500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点（一期）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428597" y="3929066"/>
            <a:ext cx="3786214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公司简介：</a:t>
            </a:r>
            <a:r>
              <a:rPr lang="zh-CN" altLang="en-US" sz="1600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香港上市公司，代码</a:t>
            </a:r>
            <a:r>
              <a:rPr lang="en-US" altLang="zh-CN" sz="1600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1192</a:t>
            </a:r>
            <a:endParaRPr lang="zh-CN" altLang="en-US" sz="1600" b="1" dirty="0">
              <a:solidFill>
                <a:srgbClr val="FF000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泰山石化集团旗下企业；</a:t>
            </a: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投资总额达</a:t>
            </a:r>
            <a:r>
              <a:rPr lang="en-US" altLang="zh-CN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5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亿美元；</a:t>
            </a: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公司占地面积</a:t>
            </a:r>
            <a:r>
              <a:rPr lang="en-US" altLang="zh-CN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110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公项，拥有 </a:t>
            </a: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</a:pPr>
            <a:r>
              <a:rPr lang="en-US" altLang="zh-CN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 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海岸线</a:t>
            </a:r>
            <a:r>
              <a:rPr lang="en-US" altLang="zh-CN" sz="2000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3600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米；</a:t>
            </a:r>
            <a:endParaRPr lang="zh-CN" altLang="en-US" sz="2000" b="1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全球规模最大的修船厂之一；</a:t>
            </a: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072066" y="1428736"/>
            <a:ext cx="272891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b="1" dirty="0" smtClean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重庆龙湖紫都城 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28596" y="1000108"/>
            <a:ext cx="250033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400" b="1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酒店</a:t>
            </a:r>
            <a:r>
              <a:rPr lang="en-US" altLang="zh-CN" sz="2400" b="1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/</a:t>
            </a:r>
            <a:r>
              <a:rPr lang="zh-CN" altLang="en-US" sz="2400" b="1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大厦行业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76243" y="1785926"/>
            <a:ext cx="3881443" cy="43088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项目概况：</a:t>
            </a: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/>
            <a:endParaRPr lang="zh-CN" altLang="en-US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智能化、综合布线系统</a:t>
            </a: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</a:pP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六类、超五类系统</a:t>
            </a:r>
            <a:r>
              <a:rPr lang="en-US" altLang="zh-CN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8000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点项目</a:t>
            </a: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endParaRPr lang="zh-CN" altLang="en-US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万兆光纤链路</a:t>
            </a: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</a:pPr>
            <a:endParaRPr lang="zh-CN" altLang="en-US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智能化终端超过</a:t>
            </a:r>
            <a:r>
              <a:rPr lang="en-US" altLang="zh-CN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20000</a:t>
            </a: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个</a:t>
            </a: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endParaRPr lang="zh-CN" altLang="en-US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高级写字楼、商业、住宅</a:t>
            </a: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endParaRPr lang="en-US" altLang="zh-CN" sz="2000" b="1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buClr>
                <a:srgbClr val="00CC66"/>
              </a:buClr>
              <a:buFont typeface="Wingdings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周界安防监控系统</a:t>
            </a:r>
          </a:p>
          <a:p>
            <a:pPr algn="l" eaLnBrk="1" hangingPunct="1">
              <a:buClr>
                <a:srgbClr val="00CC66"/>
              </a:buClr>
              <a:buFont typeface="Wingdings" pitchFamily="2" charset="2"/>
              <a:buNone/>
            </a:pPr>
            <a:endParaRPr lang="zh-CN" altLang="en-US" sz="1400" b="1" dirty="0">
              <a:ea typeface="黑体" pitchFamily="49" charset="-122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2071678"/>
            <a:ext cx="4090786" cy="3563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02" name="Group 2"/>
          <p:cNvGrpSpPr>
            <a:grpSpLocks/>
          </p:cNvGrpSpPr>
          <p:nvPr/>
        </p:nvGrpSpPr>
        <p:grpSpPr bwMode="auto">
          <a:xfrm>
            <a:off x="792163" y="6165850"/>
            <a:ext cx="7956550" cy="330200"/>
            <a:chOff x="499" y="3884"/>
            <a:chExt cx="5012" cy="208"/>
          </a:xfrm>
        </p:grpSpPr>
        <p:pic>
          <p:nvPicPr>
            <p:cNvPr id="358403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29" y="3884"/>
              <a:ext cx="2903" cy="20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358404" name="Rectangle 4"/>
            <p:cNvSpPr>
              <a:spLocks noChangeArrowheads="1"/>
            </p:cNvSpPr>
            <p:nvPr/>
          </p:nvSpPr>
          <p:spPr bwMode="auto">
            <a:xfrm>
              <a:off x="499" y="3884"/>
              <a:ext cx="5012" cy="2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/>
              <a:endParaRPr lang="en-US" altLang="zh-CN" sz="1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58413" name="Rectangle 13"/>
          <p:cNvSpPr>
            <a:spLocks noChangeArrowheads="1"/>
          </p:cNvSpPr>
          <p:nvPr/>
        </p:nvSpPr>
        <p:spPr bwMode="auto">
          <a:xfrm>
            <a:off x="2285984" y="1844675"/>
            <a:ext cx="4714908" cy="7940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20000"/>
              </a:spcBef>
              <a:buSzPct val="100000"/>
            </a:pPr>
            <a:r>
              <a:rPr lang="en-US" altLang="zh-CN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Thank You </a:t>
            </a:r>
            <a:r>
              <a:rPr lang="zh-CN" altLang="en-US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！</a:t>
            </a:r>
            <a:endParaRPr lang="zh-CN" altLang="en-US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58414" name="Picture 14" descr="BK0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2752725"/>
            <a:ext cx="3024188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 descr="图形3"/>
          <p:cNvPicPr>
            <a:picLocks noChangeAspect="1" noChangeArrowheads="1"/>
          </p:cNvPicPr>
          <p:nvPr/>
        </p:nvPicPr>
        <p:blipFill>
          <a:blip r:embed="rId2"/>
          <a:srcRect r="6987"/>
          <a:stretch>
            <a:fillRect/>
          </a:stretch>
        </p:blipFill>
        <p:spPr bwMode="auto">
          <a:xfrm>
            <a:off x="684213" y="1504950"/>
            <a:ext cx="7775575" cy="4208463"/>
          </a:xfrm>
          <a:prstGeom prst="rect">
            <a:avLst/>
          </a:prstGeom>
          <a:noFill/>
        </p:spPr>
      </p:pic>
      <p:grpSp>
        <p:nvGrpSpPr>
          <p:cNvPr id="360458" name="Group 10"/>
          <p:cNvGrpSpPr>
            <a:grpSpLocks/>
          </p:cNvGrpSpPr>
          <p:nvPr/>
        </p:nvGrpSpPr>
        <p:grpSpPr bwMode="auto">
          <a:xfrm>
            <a:off x="1214438" y="4691063"/>
            <a:ext cx="536575" cy="609600"/>
            <a:chOff x="1610" y="1344"/>
            <a:chExt cx="2041" cy="2223"/>
          </a:xfrm>
        </p:grpSpPr>
        <p:sp>
          <p:nvSpPr>
            <p:cNvPr id="360459" name="Oval 11"/>
            <p:cNvSpPr>
              <a:spLocks noChangeArrowheads="1"/>
            </p:cNvSpPr>
            <p:nvPr/>
          </p:nvSpPr>
          <p:spPr bwMode="gray">
            <a:xfrm>
              <a:off x="1610" y="2704"/>
              <a:ext cx="2041" cy="863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52000"/>
                  </a:schemeClr>
                </a:gs>
                <a:gs pos="100000">
                  <a:schemeClr val="tx1">
                    <a:gamma/>
                    <a:shade val="0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460" name="Oval 12"/>
            <p:cNvSpPr>
              <a:spLocks noChangeArrowheads="1"/>
            </p:cNvSpPr>
            <p:nvPr/>
          </p:nvSpPr>
          <p:spPr bwMode="gray">
            <a:xfrm>
              <a:off x="1701" y="1344"/>
              <a:ext cx="1859" cy="1859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461" name="Oval 13"/>
            <p:cNvSpPr>
              <a:spLocks noChangeArrowheads="1"/>
            </p:cNvSpPr>
            <p:nvPr/>
          </p:nvSpPr>
          <p:spPr bwMode="gray">
            <a:xfrm>
              <a:off x="1725" y="1354"/>
              <a:ext cx="1814" cy="1814"/>
            </a:xfrm>
            <a:prstGeom prst="ellipse">
              <a:avLst/>
            </a:pr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462" name="Oval 14"/>
            <p:cNvSpPr>
              <a:spLocks noChangeArrowheads="1"/>
            </p:cNvSpPr>
            <p:nvPr/>
          </p:nvSpPr>
          <p:spPr bwMode="gray">
            <a:xfrm>
              <a:off x="1744" y="1372"/>
              <a:ext cx="1726" cy="1695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79216"/>
                    <a:invGamma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463" name="Oval 15"/>
            <p:cNvSpPr>
              <a:spLocks noChangeArrowheads="1"/>
            </p:cNvSpPr>
            <p:nvPr/>
          </p:nvSpPr>
          <p:spPr bwMode="gray">
            <a:xfrm>
              <a:off x="1844" y="1420"/>
              <a:ext cx="1535" cy="1375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tint val="0"/>
                    <a:invGamma/>
                  </a:schemeClr>
                </a:gs>
                <a:gs pos="100000">
                  <a:schemeClr val="bg2">
                    <a:alpha val="38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</p:grpSp>
      <p:sp>
        <p:nvSpPr>
          <p:cNvPr id="360464" name="Text Box 16"/>
          <p:cNvSpPr txBox="1">
            <a:spLocks noChangeArrowheads="1"/>
          </p:cNvSpPr>
          <p:nvPr/>
        </p:nvSpPr>
        <p:spPr bwMode="gray">
          <a:xfrm>
            <a:off x="1042988" y="4689475"/>
            <a:ext cx="844550" cy="488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1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启动</a:t>
            </a:r>
          </a:p>
          <a:p>
            <a:r>
              <a:rPr lang="en-US" altLang="zh-CN" sz="1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VCOM</a:t>
            </a:r>
            <a:r>
              <a:rPr lang="zh-CN" altLang="en-US" sz="1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品牌</a:t>
            </a:r>
          </a:p>
        </p:txBody>
      </p:sp>
      <p:sp>
        <p:nvSpPr>
          <p:cNvPr id="360465" name="Rectangle 17"/>
          <p:cNvSpPr>
            <a:spLocks noChangeArrowheads="1"/>
          </p:cNvSpPr>
          <p:nvPr/>
        </p:nvSpPr>
        <p:spPr bwMode="auto">
          <a:xfrm>
            <a:off x="1108075" y="430053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2000</a:t>
            </a:r>
          </a:p>
        </p:txBody>
      </p:sp>
      <p:grpSp>
        <p:nvGrpSpPr>
          <p:cNvPr id="360466" name="Group 18"/>
          <p:cNvGrpSpPr>
            <a:grpSpLocks/>
          </p:cNvGrpSpPr>
          <p:nvPr/>
        </p:nvGrpSpPr>
        <p:grpSpPr bwMode="auto">
          <a:xfrm>
            <a:off x="1897063" y="4537075"/>
            <a:ext cx="803275" cy="912813"/>
            <a:chOff x="1610" y="1344"/>
            <a:chExt cx="2041" cy="2223"/>
          </a:xfrm>
        </p:grpSpPr>
        <p:sp>
          <p:nvSpPr>
            <p:cNvPr id="360467" name="Oval 19"/>
            <p:cNvSpPr>
              <a:spLocks noChangeArrowheads="1"/>
            </p:cNvSpPr>
            <p:nvPr/>
          </p:nvSpPr>
          <p:spPr bwMode="gray">
            <a:xfrm>
              <a:off x="1610" y="2704"/>
              <a:ext cx="2041" cy="863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52000"/>
                  </a:schemeClr>
                </a:gs>
                <a:gs pos="100000">
                  <a:schemeClr val="tx1">
                    <a:gamma/>
                    <a:shade val="0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468" name="Oval 20"/>
            <p:cNvSpPr>
              <a:spLocks noChangeArrowheads="1"/>
            </p:cNvSpPr>
            <p:nvPr/>
          </p:nvSpPr>
          <p:spPr bwMode="gray">
            <a:xfrm>
              <a:off x="1701" y="1344"/>
              <a:ext cx="1859" cy="1859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469" name="Oval 21"/>
            <p:cNvSpPr>
              <a:spLocks noChangeArrowheads="1"/>
            </p:cNvSpPr>
            <p:nvPr/>
          </p:nvSpPr>
          <p:spPr bwMode="gray">
            <a:xfrm>
              <a:off x="1725" y="1354"/>
              <a:ext cx="1814" cy="1814"/>
            </a:xfrm>
            <a:prstGeom prst="ellipse">
              <a:avLst/>
            </a:pr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470" name="Oval 22"/>
            <p:cNvSpPr>
              <a:spLocks noChangeArrowheads="1"/>
            </p:cNvSpPr>
            <p:nvPr/>
          </p:nvSpPr>
          <p:spPr bwMode="gray">
            <a:xfrm>
              <a:off x="1744" y="1372"/>
              <a:ext cx="1726" cy="1695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79216"/>
                    <a:invGamma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471" name="Oval 23"/>
            <p:cNvSpPr>
              <a:spLocks noChangeArrowheads="1"/>
            </p:cNvSpPr>
            <p:nvPr/>
          </p:nvSpPr>
          <p:spPr bwMode="gray">
            <a:xfrm>
              <a:off x="1844" y="1420"/>
              <a:ext cx="1535" cy="1375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tint val="0"/>
                    <a:invGamma/>
                  </a:schemeClr>
                </a:gs>
                <a:gs pos="100000">
                  <a:schemeClr val="bg2">
                    <a:alpha val="38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</p:grpSp>
      <p:sp>
        <p:nvSpPr>
          <p:cNvPr id="360472" name="Rectangle 24"/>
          <p:cNvSpPr>
            <a:spLocks noChangeArrowheads="1"/>
          </p:cNvSpPr>
          <p:nvPr/>
        </p:nvSpPr>
        <p:spPr bwMode="auto">
          <a:xfrm>
            <a:off x="1973263" y="4221163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2001</a:t>
            </a:r>
          </a:p>
        </p:txBody>
      </p:sp>
      <p:sp>
        <p:nvSpPr>
          <p:cNvPr id="360473" name="Text Box 25"/>
          <p:cNvSpPr txBox="1">
            <a:spLocks noChangeArrowheads="1"/>
          </p:cNvSpPr>
          <p:nvPr/>
        </p:nvSpPr>
        <p:spPr bwMode="gray">
          <a:xfrm>
            <a:off x="1911350" y="4568825"/>
            <a:ext cx="736600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CN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拥有自主知识产权</a:t>
            </a:r>
          </a:p>
        </p:txBody>
      </p:sp>
      <p:grpSp>
        <p:nvGrpSpPr>
          <p:cNvPr id="360474" name="Group 26"/>
          <p:cNvGrpSpPr>
            <a:grpSpLocks/>
          </p:cNvGrpSpPr>
          <p:nvPr/>
        </p:nvGrpSpPr>
        <p:grpSpPr bwMode="auto">
          <a:xfrm>
            <a:off x="2763838" y="4452938"/>
            <a:ext cx="1087437" cy="1136650"/>
            <a:chOff x="1610" y="1344"/>
            <a:chExt cx="2041" cy="2223"/>
          </a:xfrm>
        </p:grpSpPr>
        <p:sp>
          <p:nvSpPr>
            <p:cNvPr id="360475" name="Oval 27"/>
            <p:cNvSpPr>
              <a:spLocks noChangeArrowheads="1"/>
            </p:cNvSpPr>
            <p:nvPr/>
          </p:nvSpPr>
          <p:spPr bwMode="gray">
            <a:xfrm>
              <a:off x="1610" y="2704"/>
              <a:ext cx="2041" cy="863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52000"/>
                  </a:schemeClr>
                </a:gs>
                <a:gs pos="100000">
                  <a:schemeClr val="tx1">
                    <a:gamma/>
                    <a:shade val="0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476" name="Oval 28"/>
            <p:cNvSpPr>
              <a:spLocks noChangeArrowheads="1"/>
            </p:cNvSpPr>
            <p:nvPr/>
          </p:nvSpPr>
          <p:spPr bwMode="gray">
            <a:xfrm>
              <a:off x="1701" y="1344"/>
              <a:ext cx="1859" cy="1859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477" name="Oval 29"/>
            <p:cNvSpPr>
              <a:spLocks noChangeArrowheads="1"/>
            </p:cNvSpPr>
            <p:nvPr/>
          </p:nvSpPr>
          <p:spPr bwMode="gray">
            <a:xfrm>
              <a:off x="1725" y="1354"/>
              <a:ext cx="1814" cy="1814"/>
            </a:xfrm>
            <a:prstGeom prst="ellipse">
              <a:avLst/>
            </a:pr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478" name="Oval 30"/>
            <p:cNvSpPr>
              <a:spLocks noChangeArrowheads="1"/>
            </p:cNvSpPr>
            <p:nvPr/>
          </p:nvSpPr>
          <p:spPr bwMode="gray">
            <a:xfrm>
              <a:off x="1744" y="1372"/>
              <a:ext cx="1726" cy="1695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79216"/>
                    <a:invGamma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479" name="Oval 31"/>
            <p:cNvSpPr>
              <a:spLocks noChangeArrowheads="1"/>
            </p:cNvSpPr>
            <p:nvPr/>
          </p:nvSpPr>
          <p:spPr bwMode="gray">
            <a:xfrm>
              <a:off x="1844" y="1420"/>
              <a:ext cx="1535" cy="1375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tint val="0"/>
                    <a:invGamma/>
                  </a:schemeClr>
                </a:gs>
                <a:gs pos="100000">
                  <a:schemeClr val="bg2">
                    <a:alpha val="38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zh-CN">
                <a:latin typeface="Times New Roman" pitchFamily="18" charset="0"/>
              </a:endParaRPr>
            </a:p>
          </p:txBody>
        </p:sp>
      </p:grpSp>
      <p:sp>
        <p:nvSpPr>
          <p:cNvPr id="360480" name="Rectangle 32"/>
          <p:cNvSpPr>
            <a:spLocks noChangeArrowheads="1"/>
          </p:cNvSpPr>
          <p:nvPr/>
        </p:nvSpPr>
        <p:spPr bwMode="auto">
          <a:xfrm>
            <a:off x="2986088" y="41417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2002</a:t>
            </a:r>
          </a:p>
        </p:txBody>
      </p:sp>
      <p:sp>
        <p:nvSpPr>
          <p:cNvPr id="360481" name="Text Box 33"/>
          <p:cNvSpPr txBox="1">
            <a:spLocks noChangeArrowheads="1"/>
          </p:cNvSpPr>
          <p:nvPr/>
        </p:nvSpPr>
        <p:spPr bwMode="gray">
          <a:xfrm>
            <a:off x="2763838" y="4562487"/>
            <a:ext cx="104775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CN" altLang="en-US" sz="1600" b="1" dirty="0">
                <a:latin typeface="隶书" pitchFamily="49" charset="-122"/>
                <a:ea typeface="隶书" pitchFamily="49" charset="-122"/>
              </a:rPr>
              <a:t>成立唯康</a:t>
            </a:r>
          </a:p>
          <a:p>
            <a:r>
              <a:rPr lang="zh-CN" altLang="en-US" sz="1600" b="1" dirty="0">
                <a:latin typeface="隶书" pitchFamily="49" charset="-122"/>
                <a:ea typeface="隶书" pitchFamily="49" charset="-122"/>
              </a:rPr>
              <a:t>拓展海外</a:t>
            </a:r>
          </a:p>
        </p:txBody>
      </p:sp>
      <p:grpSp>
        <p:nvGrpSpPr>
          <p:cNvPr id="360482" name="Group 34"/>
          <p:cNvGrpSpPr>
            <a:grpSpLocks/>
          </p:cNvGrpSpPr>
          <p:nvPr/>
        </p:nvGrpSpPr>
        <p:grpSpPr bwMode="auto">
          <a:xfrm>
            <a:off x="3884613" y="4264025"/>
            <a:ext cx="1192212" cy="1250950"/>
            <a:chOff x="1610" y="1344"/>
            <a:chExt cx="2041" cy="2223"/>
          </a:xfrm>
        </p:grpSpPr>
        <p:sp>
          <p:nvSpPr>
            <p:cNvPr id="360483" name="Oval 35"/>
            <p:cNvSpPr>
              <a:spLocks noChangeArrowheads="1"/>
            </p:cNvSpPr>
            <p:nvPr/>
          </p:nvSpPr>
          <p:spPr bwMode="gray">
            <a:xfrm>
              <a:off x="1610" y="2704"/>
              <a:ext cx="2041" cy="863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52000"/>
                  </a:schemeClr>
                </a:gs>
                <a:gs pos="100000">
                  <a:schemeClr val="tx1">
                    <a:gamma/>
                    <a:shade val="0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484" name="Oval 36"/>
            <p:cNvSpPr>
              <a:spLocks noChangeArrowheads="1"/>
            </p:cNvSpPr>
            <p:nvPr/>
          </p:nvSpPr>
          <p:spPr bwMode="gray">
            <a:xfrm>
              <a:off x="1701" y="1344"/>
              <a:ext cx="1859" cy="1859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485" name="Oval 37"/>
            <p:cNvSpPr>
              <a:spLocks noChangeArrowheads="1"/>
            </p:cNvSpPr>
            <p:nvPr/>
          </p:nvSpPr>
          <p:spPr bwMode="gray">
            <a:xfrm>
              <a:off x="1725" y="1354"/>
              <a:ext cx="1814" cy="1814"/>
            </a:xfrm>
            <a:prstGeom prst="ellipse">
              <a:avLst/>
            </a:pr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486" name="Oval 38"/>
            <p:cNvSpPr>
              <a:spLocks noChangeArrowheads="1"/>
            </p:cNvSpPr>
            <p:nvPr/>
          </p:nvSpPr>
          <p:spPr bwMode="gray">
            <a:xfrm>
              <a:off x="1744" y="1372"/>
              <a:ext cx="1726" cy="1695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79216"/>
                    <a:invGamma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487" name="Oval 39"/>
            <p:cNvSpPr>
              <a:spLocks noChangeArrowheads="1"/>
            </p:cNvSpPr>
            <p:nvPr/>
          </p:nvSpPr>
          <p:spPr bwMode="gray">
            <a:xfrm>
              <a:off x="1844" y="1420"/>
              <a:ext cx="1535" cy="1375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tint val="0"/>
                    <a:invGamma/>
                  </a:schemeClr>
                </a:gs>
                <a:gs pos="100000">
                  <a:schemeClr val="bg2">
                    <a:alpha val="38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zh-CN">
                <a:latin typeface="Times New Roman" pitchFamily="18" charset="0"/>
              </a:endParaRPr>
            </a:p>
          </p:txBody>
        </p:sp>
      </p:grpSp>
      <p:sp>
        <p:nvSpPr>
          <p:cNvPr id="360488" name="Rectangle 40"/>
          <p:cNvSpPr>
            <a:spLocks noChangeArrowheads="1"/>
          </p:cNvSpPr>
          <p:nvPr/>
        </p:nvSpPr>
        <p:spPr bwMode="auto">
          <a:xfrm>
            <a:off x="4140200" y="39258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2003</a:t>
            </a:r>
          </a:p>
        </p:txBody>
      </p:sp>
      <p:sp>
        <p:nvSpPr>
          <p:cNvPr id="360489" name="Text Box 41"/>
          <p:cNvSpPr txBox="1">
            <a:spLocks noChangeArrowheads="1"/>
          </p:cNvSpPr>
          <p:nvPr/>
        </p:nvSpPr>
        <p:spPr bwMode="gray">
          <a:xfrm>
            <a:off x="3822700" y="4362450"/>
            <a:ext cx="1325563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CN" altLang="en-US" sz="1600" b="1" dirty="0">
                <a:latin typeface="隶书" pitchFamily="49" charset="-122"/>
                <a:ea typeface="隶书" pitchFamily="49" charset="-122"/>
              </a:rPr>
              <a:t>唯康塑胶厂</a:t>
            </a:r>
          </a:p>
          <a:p>
            <a:r>
              <a:rPr lang="zh-CN" altLang="en-US" sz="1600" b="1" dirty="0">
                <a:latin typeface="隶书" pitchFamily="49" charset="-122"/>
                <a:ea typeface="隶书" pitchFamily="49" charset="-122"/>
              </a:rPr>
              <a:t>唯康电子厂</a:t>
            </a:r>
          </a:p>
          <a:p>
            <a:r>
              <a:rPr lang="zh-CN" altLang="en-US" sz="1600" b="1" dirty="0">
                <a:latin typeface="隶书" pitchFamily="49" charset="-122"/>
                <a:ea typeface="隶书" pitchFamily="49" charset="-122"/>
              </a:rPr>
              <a:t>唯康模具厂</a:t>
            </a:r>
          </a:p>
        </p:txBody>
      </p:sp>
      <p:grpSp>
        <p:nvGrpSpPr>
          <p:cNvPr id="360490" name="Group 42"/>
          <p:cNvGrpSpPr>
            <a:grpSpLocks/>
          </p:cNvGrpSpPr>
          <p:nvPr/>
        </p:nvGrpSpPr>
        <p:grpSpPr bwMode="auto">
          <a:xfrm>
            <a:off x="5075238" y="3573463"/>
            <a:ext cx="1247775" cy="1363662"/>
            <a:chOff x="1610" y="1344"/>
            <a:chExt cx="2041" cy="2223"/>
          </a:xfrm>
        </p:grpSpPr>
        <p:sp>
          <p:nvSpPr>
            <p:cNvPr id="360491" name="Oval 43"/>
            <p:cNvSpPr>
              <a:spLocks noChangeArrowheads="1"/>
            </p:cNvSpPr>
            <p:nvPr/>
          </p:nvSpPr>
          <p:spPr bwMode="gray">
            <a:xfrm>
              <a:off x="1610" y="2704"/>
              <a:ext cx="2041" cy="863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52000"/>
                  </a:schemeClr>
                </a:gs>
                <a:gs pos="100000">
                  <a:schemeClr val="tx1">
                    <a:gamma/>
                    <a:shade val="0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492" name="Oval 44"/>
            <p:cNvSpPr>
              <a:spLocks noChangeArrowheads="1"/>
            </p:cNvSpPr>
            <p:nvPr/>
          </p:nvSpPr>
          <p:spPr bwMode="gray">
            <a:xfrm>
              <a:off x="1701" y="1344"/>
              <a:ext cx="1859" cy="1859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493" name="Oval 45"/>
            <p:cNvSpPr>
              <a:spLocks noChangeArrowheads="1"/>
            </p:cNvSpPr>
            <p:nvPr/>
          </p:nvSpPr>
          <p:spPr bwMode="gray">
            <a:xfrm>
              <a:off x="1725" y="1354"/>
              <a:ext cx="1814" cy="1814"/>
            </a:xfrm>
            <a:prstGeom prst="ellipse">
              <a:avLst/>
            </a:pr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494" name="Oval 46"/>
            <p:cNvSpPr>
              <a:spLocks noChangeArrowheads="1"/>
            </p:cNvSpPr>
            <p:nvPr/>
          </p:nvSpPr>
          <p:spPr bwMode="gray">
            <a:xfrm>
              <a:off x="1744" y="1372"/>
              <a:ext cx="1726" cy="1695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79216"/>
                    <a:invGamma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495" name="Oval 47"/>
            <p:cNvSpPr>
              <a:spLocks noChangeArrowheads="1"/>
            </p:cNvSpPr>
            <p:nvPr/>
          </p:nvSpPr>
          <p:spPr bwMode="gray">
            <a:xfrm>
              <a:off x="1844" y="1420"/>
              <a:ext cx="1535" cy="1375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tint val="0"/>
                    <a:invGamma/>
                  </a:schemeClr>
                </a:gs>
                <a:gs pos="100000">
                  <a:schemeClr val="bg2">
                    <a:alpha val="38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</p:grpSp>
      <p:sp>
        <p:nvSpPr>
          <p:cNvPr id="360496" name="Text Box 48"/>
          <p:cNvSpPr txBox="1">
            <a:spLocks noChangeArrowheads="1"/>
          </p:cNvSpPr>
          <p:nvPr/>
        </p:nvSpPr>
        <p:spPr bwMode="gray">
          <a:xfrm>
            <a:off x="5127625" y="3713163"/>
            <a:ext cx="1152525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zh-CN" altLang="en-US" sz="1600" b="1" dirty="0">
                <a:latin typeface="隶书" pitchFamily="49" charset="-122"/>
                <a:ea typeface="隶书" pitchFamily="49" charset="-122"/>
              </a:rPr>
              <a:t>香港唯康</a:t>
            </a:r>
          </a:p>
          <a:p>
            <a:pPr eaLnBrk="1" hangingPunct="1"/>
            <a:r>
              <a:rPr lang="zh-CN" altLang="en-US" sz="1600" b="1" dirty="0">
                <a:latin typeface="隶书" pitchFamily="49" charset="-122"/>
                <a:ea typeface="隶书" pitchFamily="49" charset="-122"/>
              </a:rPr>
              <a:t>国际有限</a:t>
            </a:r>
          </a:p>
          <a:p>
            <a:pPr eaLnBrk="1" hangingPunct="1"/>
            <a:r>
              <a:rPr lang="zh-CN" altLang="en-US" sz="1600" b="1" dirty="0">
                <a:latin typeface="隶书" pitchFamily="49" charset="-122"/>
                <a:ea typeface="隶书" pitchFamily="49" charset="-122"/>
              </a:rPr>
              <a:t>公司</a:t>
            </a:r>
          </a:p>
        </p:txBody>
      </p:sp>
      <p:sp>
        <p:nvSpPr>
          <p:cNvPr id="360497" name="Rectangle 49"/>
          <p:cNvSpPr>
            <a:spLocks noChangeArrowheads="1"/>
          </p:cNvSpPr>
          <p:nvPr/>
        </p:nvSpPr>
        <p:spPr bwMode="auto">
          <a:xfrm>
            <a:off x="5292725" y="32781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2004</a:t>
            </a:r>
          </a:p>
        </p:txBody>
      </p:sp>
      <p:grpSp>
        <p:nvGrpSpPr>
          <p:cNvPr id="360498" name="Group 50"/>
          <p:cNvGrpSpPr>
            <a:grpSpLocks/>
          </p:cNvGrpSpPr>
          <p:nvPr/>
        </p:nvGrpSpPr>
        <p:grpSpPr bwMode="auto">
          <a:xfrm>
            <a:off x="6227763" y="2681288"/>
            <a:ext cx="1257300" cy="1538287"/>
            <a:chOff x="1610" y="1344"/>
            <a:chExt cx="2041" cy="2223"/>
          </a:xfrm>
        </p:grpSpPr>
        <p:sp>
          <p:nvSpPr>
            <p:cNvPr id="360499" name="Oval 51"/>
            <p:cNvSpPr>
              <a:spLocks noChangeArrowheads="1"/>
            </p:cNvSpPr>
            <p:nvPr/>
          </p:nvSpPr>
          <p:spPr bwMode="gray">
            <a:xfrm>
              <a:off x="1610" y="2704"/>
              <a:ext cx="2041" cy="863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52000"/>
                  </a:schemeClr>
                </a:gs>
                <a:gs pos="100000">
                  <a:schemeClr val="tx1">
                    <a:gamma/>
                    <a:shade val="0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500" name="Oval 52"/>
            <p:cNvSpPr>
              <a:spLocks noChangeArrowheads="1"/>
            </p:cNvSpPr>
            <p:nvPr/>
          </p:nvSpPr>
          <p:spPr bwMode="gray">
            <a:xfrm>
              <a:off x="1701" y="1344"/>
              <a:ext cx="1859" cy="1859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501" name="Oval 53"/>
            <p:cNvSpPr>
              <a:spLocks noChangeArrowheads="1"/>
            </p:cNvSpPr>
            <p:nvPr/>
          </p:nvSpPr>
          <p:spPr bwMode="gray">
            <a:xfrm>
              <a:off x="1725" y="1354"/>
              <a:ext cx="1814" cy="1814"/>
            </a:xfrm>
            <a:prstGeom prst="ellipse">
              <a:avLst/>
            </a:pr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502" name="Oval 54"/>
            <p:cNvSpPr>
              <a:spLocks noChangeArrowheads="1"/>
            </p:cNvSpPr>
            <p:nvPr/>
          </p:nvSpPr>
          <p:spPr bwMode="gray">
            <a:xfrm>
              <a:off x="1744" y="1372"/>
              <a:ext cx="1726" cy="1695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79216"/>
                    <a:invGamma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503" name="Oval 55"/>
            <p:cNvSpPr>
              <a:spLocks noChangeArrowheads="1"/>
            </p:cNvSpPr>
            <p:nvPr/>
          </p:nvSpPr>
          <p:spPr bwMode="gray">
            <a:xfrm>
              <a:off x="1844" y="1420"/>
              <a:ext cx="1535" cy="1375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tint val="0"/>
                    <a:invGamma/>
                  </a:schemeClr>
                </a:gs>
                <a:gs pos="100000">
                  <a:schemeClr val="bg2">
                    <a:alpha val="38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</p:grpSp>
      <p:sp>
        <p:nvSpPr>
          <p:cNvPr id="360504" name="Text Box 56"/>
          <p:cNvSpPr txBox="1">
            <a:spLocks noChangeArrowheads="1"/>
          </p:cNvSpPr>
          <p:nvPr/>
        </p:nvSpPr>
        <p:spPr bwMode="gray">
          <a:xfrm>
            <a:off x="6300788" y="2786058"/>
            <a:ext cx="1152525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1600" b="1" dirty="0">
                <a:latin typeface="隶书" pitchFamily="49" charset="-122"/>
                <a:ea typeface="隶书" pitchFamily="49" charset="-122"/>
              </a:rPr>
              <a:t>组建东莞市民康电子科技有限公司</a:t>
            </a:r>
          </a:p>
        </p:txBody>
      </p:sp>
      <p:sp>
        <p:nvSpPr>
          <p:cNvPr id="360505" name="Rectangle 57"/>
          <p:cNvSpPr>
            <a:spLocks noChangeArrowheads="1"/>
          </p:cNvSpPr>
          <p:nvPr/>
        </p:nvSpPr>
        <p:spPr bwMode="auto">
          <a:xfrm>
            <a:off x="5867400" y="2557463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2007</a:t>
            </a:r>
          </a:p>
        </p:txBody>
      </p:sp>
      <p:grpSp>
        <p:nvGrpSpPr>
          <p:cNvPr id="360506" name="Group 58"/>
          <p:cNvGrpSpPr>
            <a:grpSpLocks/>
          </p:cNvGrpSpPr>
          <p:nvPr/>
        </p:nvGrpSpPr>
        <p:grpSpPr bwMode="auto">
          <a:xfrm>
            <a:off x="6877050" y="1147763"/>
            <a:ext cx="1417638" cy="1704975"/>
            <a:chOff x="1610" y="1344"/>
            <a:chExt cx="2041" cy="2223"/>
          </a:xfrm>
        </p:grpSpPr>
        <p:sp>
          <p:nvSpPr>
            <p:cNvPr id="360507" name="Oval 59"/>
            <p:cNvSpPr>
              <a:spLocks noChangeArrowheads="1"/>
            </p:cNvSpPr>
            <p:nvPr/>
          </p:nvSpPr>
          <p:spPr bwMode="gray">
            <a:xfrm>
              <a:off x="1610" y="2704"/>
              <a:ext cx="2041" cy="863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52000"/>
                  </a:schemeClr>
                </a:gs>
                <a:gs pos="100000">
                  <a:schemeClr val="tx1">
                    <a:gamma/>
                    <a:shade val="0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508" name="Oval 60"/>
            <p:cNvSpPr>
              <a:spLocks noChangeArrowheads="1"/>
            </p:cNvSpPr>
            <p:nvPr/>
          </p:nvSpPr>
          <p:spPr bwMode="gray">
            <a:xfrm>
              <a:off x="1701" y="1344"/>
              <a:ext cx="1859" cy="1859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509" name="Oval 61"/>
            <p:cNvSpPr>
              <a:spLocks noChangeArrowheads="1"/>
            </p:cNvSpPr>
            <p:nvPr/>
          </p:nvSpPr>
          <p:spPr bwMode="gray">
            <a:xfrm>
              <a:off x="1725" y="1354"/>
              <a:ext cx="1814" cy="1814"/>
            </a:xfrm>
            <a:prstGeom prst="ellipse">
              <a:avLst/>
            </a:pr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510" name="Oval 62"/>
            <p:cNvSpPr>
              <a:spLocks noChangeArrowheads="1"/>
            </p:cNvSpPr>
            <p:nvPr/>
          </p:nvSpPr>
          <p:spPr bwMode="gray">
            <a:xfrm>
              <a:off x="1744" y="1372"/>
              <a:ext cx="1726" cy="1695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79216"/>
                    <a:invGamma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511" name="Oval 63"/>
            <p:cNvSpPr>
              <a:spLocks noChangeArrowheads="1"/>
            </p:cNvSpPr>
            <p:nvPr/>
          </p:nvSpPr>
          <p:spPr bwMode="gray">
            <a:xfrm>
              <a:off x="1844" y="1420"/>
              <a:ext cx="1535" cy="1375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tint val="0"/>
                    <a:invGamma/>
                  </a:schemeClr>
                </a:gs>
                <a:gs pos="100000">
                  <a:schemeClr val="bg2">
                    <a:alpha val="38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</p:grpSp>
      <p:sp>
        <p:nvSpPr>
          <p:cNvPr id="360512" name="Text Box 64"/>
          <p:cNvSpPr txBox="1">
            <a:spLocks noChangeArrowheads="1"/>
          </p:cNvSpPr>
          <p:nvPr/>
        </p:nvSpPr>
        <p:spPr bwMode="gray">
          <a:xfrm>
            <a:off x="6872288" y="1376363"/>
            <a:ext cx="1354137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zh-CN" altLang="en-US" b="1" dirty="0">
                <a:latin typeface="隶书" pitchFamily="49" charset="-122"/>
                <a:ea typeface="隶书" pitchFamily="49" charset="-122"/>
              </a:rPr>
              <a:t>江西民</a:t>
            </a:r>
            <a:r>
              <a:rPr lang="zh-CN" altLang="en-US" b="1" dirty="0" smtClean="0">
                <a:latin typeface="隶书" pitchFamily="49" charset="-122"/>
                <a:ea typeface="隶书" pitchFamily="49" charset="-122"/>
              </a:rPr>
              <a:t>康</a:t>
            </a:r>
            <a:endParaRPr lang="en-US" altLang="zh-CN" b="1" dirty="0" smtClean="0">
              <a:latin typeface="隶书" pitchFamily="49" charset="-122"/>
              <a:ea typeface="隶书" pitchFamily="49" charset="-122"/>
            </a:endParaRPr>
          </a:p>
          <a:p>
            <a:pPr eaLnBrk="1" hangingPunct="1"/>
            <a:r>
              <a:rPr lang="zh-CN" altLang="en-US" b="1" dirty="0" smtClean="0">
                <a:latin typeface="隶书" pitchFamily="49" charset="-122"/>
                <a:ea typeface="隶书" pitchFamily="49" charset="-122"/>
              </a:rPr>
              <a:t>实业</a:t>
            </a:r>
            <a:endParaRPr lang="zh-CN" altLang="en-US" b="1" dirty="0">
              <a:latin typeface="隶书" pitchFamily="49" charset="-122"/>
              <a:ea typeface="隶书" pitchFamily="49" charset="-122"/>
            </a:endParaRPr>
          </a:p>
          <a:p>
            <a:pPr eaLnBrk="1" hangingPunct="1"/>
            <a:r>
              <a:rPr lang="zh-CN" altLang="en-US" b="1" dirty="0">
                <a:latin typeface="隶书" pitchFamily="49" charset="-122"/>
                <a:ea typeface="隶书" pitchFamily="49" charset="-122"/>
              </a:rPr>
              <a:t>有限公司</a:t>
            </a:r>
          </a:p>
        </p:txBody>
      </p:sp>
      <p:sp>
        <p:nvSpPr>
          <p:cNvPr id="360513" name="Rectangle 65"/>
          <p:cNvSpPr>
            <a:spLocks noChangeArrowheads="1"/>
          </p:cNvSpPr>
          <p:nvPr/>
        </p:nvSpPr>
        <p:spPr bwMode="auto">
          <a:xfrm>
            <a:off x="6359542" y="1357298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zh-C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2009</a:t>
            </a:r>
          </a:p>
        </p:txBody>
      </p:sp>
      <p:grpSp>
        <p:nvGrpSpPr>
          <p:cNvPr id="360516" name="Group 68"/>
          <p:cNvGrpSpPr>
            <a:grpSpLocks/>
          </p:cNvGrpSpPr>
          <p:nvPr/>
        </p:nvGrpSpPr>
        <p:grpSpPr bwMode="auto">
          <a:xfrm>
            <a:off x="571472" y="4678363"/>
            <a:ext cx="396875" cy="458787"/>
            <a:chOff x="1610" y="1344"/>
            <a:chExt cx="2041" cy="2223"/>
          </a:xfrm>
        </p:grpSpPr>
        <p:sp>
          <p:nvSpPr>
            <p:cNvPr id="360517" name="Oval 69"/>
            <p:cNvSpPr>
              <a:spLocks noChangeArrowheads="1"/>
            </p:cNvSpPr>
            <p:nvPr/>
          </p:nvSpPr>
          <p:spPr bwMode="gray">
            <a:xfrm>
              <a:off x="1610" y="2704"/>
              <a:ext cx="2041" cy="863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52000"/>
                  </a:schemeClr>
                </a:gs>
                <a:gs pos="100000">
                  <a:schemeClr val="tx1">
                    <a:gamma/>
                    <a:shade val="0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518" name="Oval 70"/>
            <p:cNvSpPr>
              <a:spLocks noChangeArrowheads="1"/>
            </p:cNvSpPr>
            <p:nvPr/>
          </p:nvSpPr>
          <p:spPr bwMode="gray">
            <a:xfrm>
              <a:off x="1701" y="1344"/>
              <a:ext cx="1859" cy="1859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519" name="Oval 71"/>
            <p:cNvSpPr>
              <a:spLocks noChangeArrowheads="1"/>
            </p:cNvSpPr>
            <p:nvPr/>
          </p:nvSpPr>
          <p:spPr bwMode="gray">
            <a:xfrm>
              <a:off x="1725" y="1354"/>
              <a:ext cx="1814" cy="1814"/>
            </a:xfrm>
            <a:prstGeom prst="ellipse">
              <a:avLst/>
            </a:pr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520" name="Oval 72"/>
            <p:cNvSpPr>
              <a:spLocks noChangeArrowheads="1"/>
            </p:cNvSpPr>
            <p:nvPr/>
          </p:nvSpPr>
          <p:spPr bwMode="gray">
            <a:xfrm>
              <a:off x="1744" y="1372"/>
              <a:ext cx="1726" cy="1695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79216"/>
                    <a:invGamma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0521" name="Oval 73"/>
            <p:cNvSpPr>
              <a:spLocks noChangeArrowheads="1"/>
            </p:cNvSpPr>
            <p:nvPr/>
          </p:nvSpPr>
          <p:spPr bwMode="gray">
            <a:xfrm>
              <a:off x="1844" y="1420"/>
              <a:ext cx="1535" cy="1375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tint val="0"/>
                    <a:invGamma/>
                  </a:schemeClr>
                </a:gs>
                <a:gs pos="100000">
                  <a:schemeClr val="bg2">
                    <a:alpha val="38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</p:grpSp>
      <p:sp>
        <p:nvSpPr>
          <p:cNvPr id="360522" name="Rectangle 74"/>
          <p:cNvSpPr>
            <a:spLocks noChangeArrowheads="1"/>
          </p:cNvSpPr>
          <p:nvPr/>
        </p:nvSpPr>
        <p:spPr bwMode="auto">
          <a:xfrm>
            <a:off x="428596" y="43576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zh-C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1994</a:t>
            </a:r>
          </a:p>
        </p:txBody>
      </p:sp>
      <p:sp>
        <p:nvSpPr>
          <p:cNvPr id="360523" name="Text Box 75"/>
          <p:cNvSpPr txBox="1">
            <a:spLocks noChangeArrowheads="1"/>
          </p:cNvSpPr>
          <p:nvPr/>
        </p:nvSpPr>
        <p:spPr bwMode="gray">
          <a:xfrm>
            <a:off x="500034" y="4708248"/>
            <a:ext cx="514350" cy="292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CN" altLang="en-US" sz="13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创业</a:t>
            </a:r>
            <a:endParaRPr lang="zh-CN" altLang="en-US" sz="1300" b="1" dirty="0">
              <a:effectLst>
                <a:outerShdw blurRad="38100" dist="38100" dir="2700000" algn="tl">
                  <a:srgbClr val="C0C0C0"/>
                </a:outerShdw>
              </a:effectLst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360525" name="Rectangle 77"/>
          <p:cNvSpPr>
            <a:spLocks noChangeArrowheads="1"/>
          </p:cNvSpPr>
          <p:nvPr/>
        </p:nvSpPr>
        <p:spPr bwMode="auto">
          <a:xfrm>
            <a:off x="1285852" y="3161884"/>
            <a:ext cx="121444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zh-CN" altLang="en-US" sz="1600" b="1" dirty="0">
                <a:latin typeface="隶书" pitchFamily="49" charset="-122"/>
                <a:ea typeface="隶书" pitchFamily="49" charset="-122"/>
              </a:rPr>
              <a:t>唯康之路</a:t>
            </a:r>
          </a:p>
        </p:txBody>
      </p:sp>
      <p:sp>
        <p:nvSpPr>
          <p:cNvPr id="360526" name="Rectangle 78"/>
          <p:cNvSpPr>
            <a:spLocks noChangeArrowheads="1"/>
          </p:cNvSpPr>
          <p:nvPr/>
        </p:nvSpPr>
        <p:spPr bwMode="auto">
          <a:xfrm>
            <a:off x="1758955" y="2767013"/>
            <a:ext cx="124140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zh-CN" altLang="en-US" sz="2000" b="1" dirty="0">
                <a:latin typeface="隶书" pitchFamily="49" charset="-122"/>
                <a:ea typeface="隶书" pitchFamily="49" charset="-122"/>
              </a:rPr>
              <a:t>唯康之路</a:t>
            </a:r>
          </a:p>
        </p:txBody>
      </p:sp>
      <p:sp>
        <p:nvSpPr>
          <p:cNvPr id="360527" name="Rectangle 79"/>
          <p:cNvSpPr>
            <a:spLocks noChangeArrowheads="1"/>
          </p:cNvSpPr>
          <p:nvPr/>
        </p:nvSpPr>
        <p:spPr bwMode="auto">
          <a:xfrm>
            <a:off x="2214546" y="2324100"/>
            <a:ext cx="150019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zh-CN" altLang="en-US" sz="2400" b="1" dirty="0">
                <a:latin typeface="隶书" pitchFamily="49" charset="-122"/>
                <a:ea typeface="隶书" pitchFamily="49" charset="-122"/>
              </a:rPr>
              <a:t>唯康之路</a:t>
            </a:r>
          </a:p>
        </p:txBody>
      </p:sp>
      <p:sp>
        <p:nvSpPr>
          <p:cNvPr id="360528" name="Rectangle 80"/>
          <p:cNvSpPr>
            <a:spLocks noChangeArrowheads="1"/>
          </p:cNvSpPr>
          <p:nvPr/>
        </p:nvSpPr>
        <p:spPr bwMode="auto">
          <a:xfrm>
            <a:off x="2786050" y="1844675"/>
            <a:ext cx="1643074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zh-CN" altLang="en-US" sz="2800" b="1" dirty="0">
                <a:latin typeface="隶书" pitchFamily="49" charset="-122"/>
                <a:ea typeface="隶书" pitchFamily="49" charset="-122"/>
              </a:rPr>
              <a:t>唯康之路</a:t>
            </a:r>
          </a:p>
        </p:txBody>
      </p:sp>
      <p:sp>
        <p:nvSpPr>
          <p:cNvPr id="75" name="Rectangle 80"/>
          <p:cNvSpPr>
            <a:spLocks noChangeArrowheads="1"/>
          </p:cNvSpPr>
          <p:nvPr/>
        </p:nvSpPr>
        <p:spPr bwMode="auto">
          <a:xfrm>
            <a:off x="3286116" y="1000108"/>
            <a:ext cx="235745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zh-CN" altLang="en-US" sz="2800" b="1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发展历程</a:t>
            </a:r>
            <a:endParaRPr lang="zh-CN" altLang="en-US" sz="2800" b="1" dirty="0">
              <a:solidFill>
                <a:srgbClr val="002060"/>
              </a:solidFill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77" name="Rectangle 77"/>
          <p:cNvSpPr>
            <a:spLocks noChangeArrowheads="1"/>
          </p:cNvSpPr>
          <p:nvPr/>
        </p:nvSpPr>
        <p:spPr bwMode="auto">
          <a:xfrm>
            <a:off x="785786" y="3447636"/>
            <a:ext cx="1214446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zh-CN" altLang="en-US" sz="1200" b="1" dirty="0">
                <a:latin typeface="隶书" pitchFamily="49" charset="-122"/>
                <a:ea typeface="隶书" pitchFamily="49" charset="-122"/>
              </a:rPr>
              <a:t>唯康之路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1" name="Text Box 11"/>
          <p:cNvSpPr txBox="1">
            <a:spLocks noChangeArrowheads="1"/>
          </p:cNvSpPr>
          <p:nvPr/>
        </p:nvSpPr>
        <p:spPr bwMode="auto">
          <a:xfrm>
            <a:off x="539750" y="1896273"/>
            <a:ext cx="8064500" cy="153272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2000" b="1" dirty="0">
                <a:solidFill>
                  <a:srgbClr val="FF0000"/>
                </a:solidFill>
              </a:rPr>
              <a:t>★</a:t>
            </a:r>
            <a:r>
              <a:rPr lang="en-US" altLang="zh-CN" sz="2000" dirty="0"/>
              <a:t> </a:t>
            </a:r>
            <a:r>
              <a:rPr lang="en-US" altLang="zh-CN" dirty="0"/>
              <a:t>  </a:t>
            </a:r>
            <a:r>
              <a:rPr lang="en-US" altLang="zh-CN" sz="2000" dirty="0">
                <a:latin typeface="隶书" pitchFamily="49" charset="-122"/>
                <a:ea typeface="隶书" pitchFamily="49" charset="-122"/>
              </a:rPr>
              <a:t>1994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年唯康公司的创立者凭借二万元，艰难地迈开了创业的第一</a:t>
            </a: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步；</a:t>
            </a:r>
            <a:endParaRPr lang="en-US" altLang="zh-CN" sz="2000" dirty="0" smtClean="0"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lnSpc>
                <a:spcPct val="120000"/>
              </a:lnSpc>
            </a:pPr>
            <a:r>
              <a:rPr lang="en-US" altLang="zh-CN" sz="2000" dirty="0" smtClean="0">
                <a:latin typeface="隶书" pitchFamily="49" charset="-122"/>
                <a:ea typeface="隶书" pitchFamily="49" charset="-122"/>
              </a:rPr>
              <a:t>   </a:t>
            </a: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创办了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唯康公司的前身</a:t>
            </a:r>
            <a:r>
              <a:rPr lang="en-US" altLang="zh-CN" sz="2000" dirty="0">
                <a:latin typeface="隶书" pitchFamily="49" charset="-122"/>
                <a:ea typeface="隶书" pitchFamily="49" charset="-122"/>
              </a:rPr>
              <a:t>-----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东莞速达电业制品厂。</a:t>
            </a:r>
          </a:p>
          <a:p>
            <a:pPr algn="l" eaLnBrk="1" hangingPunct="1">
              <a:lnSpc>
                <a:spcPct val="120000"/>
              </a:lnSpc>
            </a:pPr>
            <a:endParaRPr lang="zh-CN" altLang="en-US" dirty="0"/>
          </a:p>
          <a:p>
            <a:pPr algn="l" eaLnBrk="1" hangingPunct="1">
              <a:lnSpc>
                <a:spcPct val="120000"/>
              </a:lnSpc>
            </a:pPr>
            <a:r>
              <a:rPr lang="en-US" altLang="en-US" sz="20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b="1" dirty="0">
                <a:latin typeface="隶书" pitchFamily="49" charset="-122"/>
                <a:ea typeface="隶书" pitchFamily="49" charset="-122"/>
              </a:rPr>
              <a:t>  </a:t>
            </a:r>
            <a:r>
              <a:rPr lang="en-US" altLang="zh-CN" sz="2000" dirty="0" smtClean="0">
                <a:latin typeface="隶书" pitchFamily="49" charset="-122"/>
                <a:ea typeface="隶书" pitchFamily="49" charset="-122"/>
              </a:rPr>
              <a:t>1998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年东莞速达电业制品厂更名为</a:t>
            </a:r>
            <a:r>
              <a:rPr lang="en-US" altLang="zh-CN" sz="2000" dirty="0">
                <a:latin typeface="隶书" pitchFamily="49" charset="-122"/>
                <a:ea typeface="隶书" pitchFamily="49" charset="-122"/>
              </a:rPr>
              <a:t>-----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东莞市唯康电业制品厂。</a:t>
            </a:r>
          </a:p>
        </p:txBody>
      </p:sp>
      <p:sp>
        <p:nvSpPr>
          <p:cNvPr id="337932" name="Rectangle 12"/>
          <p:cNvSpPr>
            <a:spLocks noChangeArrowheads="1"/>
          </p:cNvSpPr>
          <p:nvPr/>
        </p:nvSpPr>
        <p:spPr bwMode="auto">
          <a:xfrm>
            <a:off x="2285984" y="1068157"/>
            <a:ext cx="442915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追寻梦想    艰苦创业</a:t>
            </a:r>
          </a:p>
        </p:txBody>
      </p:sp>
      <p:pic>
        <p:nvPicPr>
          <p:cNvPr id="337933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75" y="3860800"/>
            <a:ext cx="4895850" cy="1892300"/>
          </a:xfrm>
          <a:prstGeom prst="rect">
            <a:avLst/>
          </a:prstGeom>
          <a:noFill/>
          <a:ln w="15875" algn="ctr">
            <a:solidFill>
              <a:srgbClr val="A50021"/>
            </a:solidFill>
            <a:miter lim="800000"/>
            <a:headEnd/>
            <a:tailEnd/>
          </a:ln>
          <a:effectLst/>
        </p:spPr>
      </p:pic>
      <p:pic>
        <p:nvPicPr>
          <p:cNvPr id="337936" name="Picture 16" descr="照片 028 拷贝"/>
          <p:cNvPicPr>
            <a:picLocks noChangeAspect="1" noChangeArrowheads="1"/>
          </p:cNvPicPr>
          <p:nvPr/>
        </p:nvPicPr>
        <p:blipFill>
          <a:blip r:embed="rId3" cstate="print"/>
          <a:srcRect l="9271" r="67" b="19415"/>
          <a:stretch>
            <a:fillRect/>
          </a:stretch>
        </p:blipFill>
        <p:spPr bwMode="auto">
          <a:xfrm>
            <a:off x="5724525" y="3860800"/>
            <a:ext cx="2808288" cy="1873250"/>
          </a:xfrm>
          <a:prstGeom prst="rect">
            <a:avLst/>
          </a:prstGeom>
          <a:noFill/>
          <a:ln w="12700">
            <a:solidFill>
              <a:srgbClr val="A5002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55" name="Text Box 11"/>
          <p:cNvSpPr txBox="1">
            <a:spLocks noChangeArrowheads="1"/>
          </p:cNvSpPr>
          <p:nvPr/>
        </p:nvSpPr>
        <p:spPr bwMode="auto">
          <a:xfrm>
            <a:off x="395288" y="1341438"/>
            <a:ext cx="8320116" cy="295465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hangingPunct="1"/>
            <a:endParaRPr lang="en-US" altLang="zh-CN" sz="1500" b="1" dirty="0"/>
          </a:p>
          <a:p>
            <a:pPr algn="l" eaLnBrk="1" hangingPunct="1"/>
            <a:r>
              <a:rPr lang="en-US" altLang="zh-CN" dirty="0"/>
              <a:t>    </a:t>
            </a:r>
            <a:r>
              <a:rPr lang="en-US" altLang="zh-CN" dirty="0" smtClean="0"/>
              <a:t>    </a:t>
            </a:r>
            <a:r>
              <a:rPr lang="zh-CN" altLang="en-US" sz="1900" dirty="0" smtClean="0">
                <a:latin typeface="隶书" pitchFamily="49" charset="-122"/>
                <a:ea typeface="隶书" pitchFamily="49" charset="-122"/>
              </a:rPr>
              <a:t>历经</a:t>
            </a:r>
            <a:r>
              <a:rPr lang="zh-CN" altLang="en-US" sz="1900" dirty="0">
                <a:latin typeface="隶书" pitchFamily="49" charset="-122"/>
                <a:ea typeface="隶书" pitchFamily="49" charset="-122"/>
              </a:rPr>
              <a:t>多年打拼，探索，企业领悟到决胜未来的制胜法宝：研发、生产、创新、品牌</a:t>
            </a:r>
          </a:p>
          <a:p>
            <a:pPr algn="l"/>
            <a:r>
              <a:rPr lang="en-US" altLang="en-US" sz="19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sz="19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</a:t>
            </a:r>
            <a:r>
              <a:rPr lang="en-US" altLang="zh-CN" sz="1900" b="1" dirty="0">
                <a:latin typeface="隶书" pitchFamily="49" charset="-122"/>
                <a:ea typeface="隶书" pitchFamily="49" charset="-122"/>
              </a:rPr>
              <a:t>2000</a:t>
            </a:r>
            <a:r>
              <a:rPr lang="en-US" altLang="zh-CN" sz="1900" dirty="0">
                <a:latin typeface="隶书" pitchFamily="49" charset="-122"/>
                <a:ea typeface="隶书" pitchFamily="49" charset="-122"/>
              </a:rPr>
              <a:t>  </a:t>
            </a:r>
            <a:r>
              <a:rPr lang="zh-CN" altLang="en-US" sz="1900" dirty="0" smtClean="0">
                <a:latin typeface="隶书" pitchFamily="49" charset="-122"/>
                <a:ea typeface="隶书" pitchFamily="49" charset="-122"/>
              </a:rPr>
              <a:t>正式</a:t>
            </a:r>
            <a:r>
              <a:rPr lang="zh-CN" altLang="en-US" sz="1900" dirty="0">
                <a:latin typeface="隶书" pitchFamily="49" charset="-122"/>
                <a:ea typeface="隶书" pitchFamily="49" charset="-122"/>
              </a:rPr>
              <a:t>启用</a:t>
            </a:r>
            <a:r>
              <a:rPr lang="en-US" altLang="zh-CN" sz="1900" dirty="0">
                <a:latin typeface="隶书" pitchFamily="49" charset="-122"/>
                <a:ea typeface="隶书" pitchFamily="49" charset="-122"/>
              </a:rPr>
              <a:t>VCOM</a:t>
            </a:r>
            <a:r>
              <a:rPr lang="zh-CN" altLang="en-US" sz="1900" dirty="0">
                <a:latin typeface="隶书" pitchFamily="49" charset="-122"/>
                <a:ea typeface="隶书" pitchFamily="49" charset="-122"/>
              </a:rPr>
              <a:t>品牌，引进国内最先进的数据线缆生产线</a:t>
            </a:r>
          </a:p>
          <a:p>
            <a:pPr algn="l"/>
            <a:r>
              <a:rPr lang="en-US" altLang="en-US" sz="19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sz="1900" dirty="0">
                <a:latin typeface="隶书" pitchFamily="49" charset="-122"/>
                <a:ea typeface="隶书" pitchFamily="49" charset="-122"/>
              </a:rPr>
              <a:t> </a:t>
            </a:r>
            <a:r>
              <a:rPr lang="en-US" altLang="zh-CN" sz="1900" b="1" dirty="0">
                <a:latin typeface="隶书" pitchFamily="49" charset="-122"/>
                <a:ea typeface="隶书" pitchFamily="49" charset="-122"/>
              </a:rPr>
              <a:t>2001</a:t>
            </a:r>
            <a:r>
              <a:rPr lang="en-US" altLang="zh-CN" sz="1900" dirty="0">
                <a:latin typeface="隶书" pitchFamily="49" charset="-122"/>
                <a:ea typeface="隶书" pitchFamily="49" charset="-122"/>
              </a:rPr>
              <a:t>  </a:t>
            </a:r>
            <a:r>
              <a:rPr lang="zh-CN" altLang="en-US" sz="1900" dirty="0" smtClean="0">
                <a:latin typeface="隶书" pitchFamily="49" charset="-122"/>
                <a:ea typeface="隶书" pitchFamily="49" charset="-122"/>
              </a:rPr>
              <a:t>拥有</a:t>
            </a:r>
            <a:r>
              <a:rPr lang="zh-CN" altLang="en-US" sz="1900" dirty="0">
                <a:latin typeface="隶书" pitchFamily="49" charset="-122"/>
                <a:ea typeface="隶书" pitchFamily="49" charset="-122"/>
              </a:rPr>
              <a:t>自主知识产权的民族品牌</a:t>
            </a:r>
          </a:p>
          <a:p>
            <a:pPr algn="l"/>
            <a:r>
              <a:rPr lang="en-US" altLang="en-US" sz="19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sz="1900" dirty="0">
                <a:latin typeface="隶书" pitchFamily="49" charset="-122"/>
                <a:ea typeface="隶书" pitchFamily="49" charset="-122"/>
              </a:rPr>
              <a:t> </a:t>
            </a:r>
            <a:r>
              <a:rPr lang="en-US" altLang="zh-CN" sz="1900" b="1" dirty="0">
                <a:latin typeface="隶书" pitchFamily="49" charset="-122"/>
                <a:ea typeface="隶书" pitchFamily="49" charset="-122"/>
              </a:rPr>
              <a:t>2002</a:t>
            </a:r>
            <a:r>
              <a:rPr lang="en-US" altLang="zh-CN" sz="1900" dirty="0">
                <a:latin typeface="隶书" pitchFamily="49" charset="-122"/>
                <a:ea typeface="隶书" pitchFamily="49" charset="-122"/>
              </a:rPr>
              <a:t>  </a:t>
            </a:r>
            <a:r>
              <a:rPr lang="zh-CN" altLang="en-US" sz="1900" dirty="0" smtClean="0">
                <a:latin typeface="隶书" pitchFamily="49" charset="-122"/>
                <a:ea typeface="隶书" pitchFamily="49" charset="-122"/>
              </a:rPr>
              <a:t>广州市</a:t>
            </a:r>
            <a:r>
              <a:rPr lang="zh-CN" altLang="en-US" sz="1900" dirty="0">
                <a:latin typeface="隶书" pitchFamily="49" charset="-122"/>
                <a:ea typeface="隶书" pitchFamily="49" charset="-122"/>
              </a:rPr>
              <a:t>唯康通信技术有限公司成立、拓展海外事业、迈向国际市场</a:t>
            </a:r>
          </a:p>
          <a:p>
            <a:pPr algn="l"/>
            <a:r>
              <a:rPr lang="en-US" altLang="en-US" sz="19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sz="1900" dirty="0">
                <a:latin typeface="隶书" pitchFamily="49" charset="-122"/>
                <a:ea typeface="隶书" pitchFamily="49" charset="-122"/>
              </a:rPr>
              <a:t> </a:t>
            </a:r>
            <a:r>
              <a:rPr lang="en-US" altLang="zh-CN" sz="1900" b="1" dirty="0">
                <a:latin typeface="隶书" pitchFamily="49" charset="-122"/>
                <a:ea typeface="隶书" pitchFamily="49" charset="-122"/>
              </a:rPr>
              <a:t>2003</a:t>
            </a:r>
            <a:r>
              <a:rPr lang="en-US" altLang="zh-CN" sz="1900" dirty="0">
                <a:latin typeface="隶书" pitchFamily="49" charset="-122"/>
                <a:ea typeface="隶书" pitchFamily="49" charset="-122"/>
              </a:rPr>
              <a:t>  </a:t>
            </a:r>
            <a:r>
              <a:rPr lang="zh-CN" altLang="en-US" sz="1900" dirty="0" smtClean="0">
                <a:latin typeface="隶书" pitchFamily="49" charset="-122"/>
                <a:ea typeface="隶书" pitchFamily="49" charset="-122"/>
              </a:rPr>
              <a:t>创建</a:t>
            </a:r>
            <a:r>
              <a:rPr lang="zh-CN" altLang="en-US" sz="1900" dirty="0">
                <a:latin typeface="隶书" pitchFamily="49" charset="-122"/>
                <a:ea typeface="隶书" pitchFamily="49" charset="-122"/>
              </a:rPr>
              <a:t>东莞市唯康塑胶厂、东莞市唯康电子厂、东莞市唯康模具厂</a:t>
            </a:r>
          </a:p>
          <a:p>
            <a:pPr algn="l"/>
            <a:r>
              <a:rPr lang="en-US" altLang="en-US" sz="19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sz="1900" dirty="0">
                <a:latin typeface="隶书" pitchFamily="49" charset="-122"/>
                <a:ea typeface="隶书" pitchFamily="49" charset="-122"/>
              </a:rPr>
              <a:t> </a:t>
            </a:r>
            <a:r>
              <a:rPr lang="en-US" altLang="zh-CN" sz="1900" b="1" dirty="0">
                <a:latin typeface="隶书" pitchFamily="49" charset="-122"/>
                <a:ea typeface="隶书" pitchFamily="49" charset="-122"/>
              </a:rPr>
              <a:t>2004</a:t>
            </a:r>
            <a:r>
              <a:rPr lang="en-US" altLang="zh-CN" sz="1900" dirty="0">
                <a:latin typeface="隶书" pitchFamily="49" charset="-122"/>
                <a:ea typeface="隶书" pitchFamily="49" charset="-122"/>
              </a:rPr>
              <a:t>  </a:t>
            </a:r>
            <a:r>
              <a:rPr lang="zh-CN" altLang="en-US" sz="1900" dirty="0" smtClean="0">
                <a:latin typeface="隶书" pitchFamily="49" charset="-122"/>
                <a:ea typeface="隶书" pitchFamily="49" charset="-122"/>
              </a:rPr>
              <a:t>成立</a:t>
            </a:r>
            <a:r>
              <a:rPr lang="zh-CN" altLang="en-US" sz="1900" dirty="0">
                <a:latin typeface="隶书" pitchFamily="49" charset="-122"/>
                <a:ea typeface="隶书" pitchFamily="49" charset="-122"/>
              </a:rPr>
              <a:t>香港唯康国际有限公司</a:t>
            </a:r>
          </a:p>
          <a:p>
            <a:pPr algn="l"/>
            <a:r>
              <a:rPr lang="en-US" altLang="en-US" sz="19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sz="1900" dirty="0">
                <a:latin typeface="隶书" pitchFamily="49" charset="-122"/>
                <a:ea typeface="隶书" pitchFamily="49" charset="-122"/>
              </a:rPr>
              <a:t> </a:t>
            </a:r>
            <a:r>
              <a:rPr lang="en-US" altLang="zh-CN" sz="1900" b="1" dirty="0">
                <a:latin typeface="隶书" pitchFamily="49" charset="-122"/>
                <a:ea typeface="隶书" pitchFamily="49" charset="-122"/>
              </a:rPr>
              <a:t>2007</a:t>
            </a:r>
            <a:r>
              <a:rPr lang="en-US" altLang="zh-CN" sz="1900" dirty="0">
                <a:latin typeface="隶书" pitchFamily="49" charset="-122"/>
                <a:ea typeface="隶书" pitchFamily="49" charset="-122"/>
              </a:rPr>
              <a:t>  </a:t>
            </a:r>
            <a:r>
              <a:rPr lang="zh-CN" altLang="en-US" sz="1900" dirty="0" smtClean="0">
                <a:latin typeface="隶书" pitchFamily="49" charset="-122"/>
                <a:ea typeface="隶书" pitchFamily="49" charset="-122"/>
              </a:rPr>
              <a:t>组建</a:t>
            </a:r>
            <a:r>
              <a:rPr lang="zh-CN" altLang="en-US" sz="1900" dirty="0">
                <a:latin typeface="隶书" pitchFamily="49" charset="-122"/>
                <a:ea typeface="隶书" pitchFamily="49" charset="-122"/>
              </a:rPr>
              <a:t>东莞市民康电子科技有限公司</a:t>
            </a:r>
          </a:p>
          <a:p>
            <a:pPr algn="l"/>
            <a:r>
              <a:rPr lang="en-US" altLang="en-US" sz="19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★</a:t>
            </a:r>
            <a:r>
              <a:rPr lang="zh-CN" altLang="en-US" sz="1900" dirty="0">
                <a:latin typeface="隶书" pitchFamily="49" charset="-122"/>
                <a:ea typeface="隶书" pitchFamily="49" charset="-122"/>
              </a:rPr>
              <a:t> </a:t>
            </a:r>
            <a:r>
              <a:rPr lang="en-US" altLang="zh-CN" sz="1900" b="1" dirty="0">
                <a:latin typeface="隶书" pitchFamily="49" charset="-122"/>
                <a:ea typeface="隶书" pitchFamily="49" charset="-122"/>
              </a:rPr>
              <a:t>2009</a:t>
            </a:r>
            <a:r>
              <a:rPr lang="en-US" altLang="zh-CN" sz="1900" dirty="0">
                <a:latin typeface="隶书" pitchFamily="49" charset="-122"/>
                <a:ea typeface="隶书" pitchFamily="49" charset="-122"/>
              </a:rPr>
              <a:t>  </a:t>
            </a:r>
            <a:r>
              <a:rPr lang="zh-CN" altLang="en-US" sz="1900" dirty="0" smtClean="0">
                <a:latin typeface="隶书" pitchFamily="49" charset="-122"/>
                <a:ea typeface="隶书" pitchFamily="49" charset="-122"/>
              </a:rPr>
              <a:t>创办</a:t>
            </a:r>
            <a:r>
              <a:rPr lang="zh-CN" altLang="en-US" sz="1900" dirty="0">
                <a:latin typeface="隶书" pitchFamily="49" charset="-122"/>
                <a:ea typeface="隶书" pitchFamily="49" charset="-122"/>
              </a:rPr>
              <a:t>江西工业园，成立江西民康实业有限公司</a:t>
            </a:r>
          </a:p>
        </p:txBody>
      </p:sp>
      <p:sp>
        <p:nvSpPr>
          <p:cNvPr id="338956" name="Rectangle 12"/>
          <p:cNvSpPr>
            <a:spLocks noChangeArrowheads="1"/>
          </p:cNvSpPr>
          <p:nvPr/>
        </p:nvSpPr>
        <p:spPr bwMode="auto">
          <a:xfrm>
            <a:off x="2357422" y="981075"/>
            <a:ext cx="4243391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跨越世纪  实现飞跃</a:t>
            </a:r>
          </a:p>
        </p:txBody>
      </p:sp>
      <p:pic>
        <p:nvPicPr>
          <p:cNvPr id="338957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4286268"/>
            <a:ext cx="2735262" cy="1643062"/>
          </a:xfrm>
          <a:prstGeom prst="rect">
            <a:avLst/>
          </a:prstGeom>
          <a:noFill/>
          <a:ln w="12700" algn="ctr">
            <a:solidFill>
              <a:srgbClr val="A50021"/>
            </a:solidFill>
            <a:miter lim="800000"/>
            <a:headEnd/>
            <a:tailEnd/>
          </a:ln>
          <a:effectLst/>
        </p:spPr>
      </p:pic>
      <p:pic>
        <p:nvPicPr>
          <p:cNvPr id="338958" name="Picture 14"/>
          <p:cNvPicPr>
            <a:picLocks noChangeAspect="1" noChangeArrowheads="1"/>
          </p:cNvPicPr>
          <p:nvPr/>
        </p:nvPicPr>
        <p:blipFill>
          <a:blip r:embed="rId3"/>
          <a:srcRect l="2669" b="-288"/>
          <a:stretch>
            <a:fillRect/>
          </a:stretch>
        </p:blipFill>
        <p:spPr bwMode="auto">
          <a:xfrm>
            <a:off x="6011863" y="4273568"/>
            <a:ext cx="2663825" cy="1655762"/>
          </a:xfrm>
          <a:prstGeom prst="rect">
            <a:avLst/>
          </a:prstGeom>
          <a:noFill/>
          <a:ln w="12700" algn="ctr">
            <a:solidFill>
              <a:srgbClr val="A50021"/>
            </a:solidFill>
            <a:miter lim="800000"/>
            <a:headEnd/>
            <a:tailEnd/>
          </a:ln>
          <a:effectLst/>
        </p:spPr>
      </p:pic>
      <p:pic>
        <p:nvPicPr>
          <p:cNvPr id="338966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5" y="4286256"/>
            <a:ext cx="2520950" cy="1643074"/>
          </a:xfrm>
          <a:prstGeom prst="rect">
            <a:avLst/>
          </a:prstGeom>
          <a:noFill/>
          <a:ln w="12700" algn="ctr">
            <a:solidFill>
              <a:srgbClr val="A5002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9" name="Text Box 11"/>
          <p:cNvSpPr txBox="1">
            <a:spLocks noChangeArrowheads="1"/>
          </p:cNvSpPr>
          <p:nvPr/>
        </p:nvSpPr>
        <p:spPr bwMode="auto">
          <a:xfrm>
            <a:off x="357158" y="1500174"/>
            <a:ext cx="8429684" cy="461664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lnSpc>
                <a:spcPct val="150000"/>
              </a:lnSpc>
            </a:pPr>
            <a:r>
              <a:rPr lang="en-US" altLang="zh-CN" sz="2400" dirty="0">
                <a:latin typeface="隶书" pitchFamily="49" charset="-122"/>
                <a:ea typeface="隶书" pitchFamily="49" charset="-122"/>
              </a:rPr>
              <a:t>   </a:t>
            </a:r>
            <a:r>
              <a:rPr lang="en-US" altLang="zh-CN" sz="2400" dirty="0" smtClean="0">
                <a:latin typeface="隶书" pitchFamily="49" charset="-122"/>
                <a:ea typeface="隶书" pitchFamily="49" charset="-122"/>
              </a:rPr>
              <a:t> </a:t>
            </a:r>
            <a:r>
              <a:rPr lang="zh-CN" altLang="en-US" sz="2400" dirty="0" smtClean="0">
                <a:latin typeface="隶书" pitchFamily="49" charset="-122"/>
                <a:ea typeface="隶书" pitchFamily="49" charset="-122"/>
              </a:rPr>
              <a:t>发展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至今，</a:t>
            </a:r>
            <a:r>
              <a:rPr lang="zh-CN" altLang="en-US" sz="24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广州市唯康通信技术有限公司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是已经扩展</a:t>
            </a:r>
            <a:r>
              <a:rPr lang="zh-CN" altLang="en-US" sz="2400" dirty="0" smtClean="0">
                <a:latin typeface="隶书" pitchFamily="49" charset="-122"/>
                <a:ea typeface="隶书" pitchFamily="49" charset="-122"/>
              </a:rPr>
              <a:t>为以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生产经营网络综合布线</a:t>
            </a:r>
            <a:r>
              <a:rPr lang="zh-CN" altLang="en-US" sz="2400" dirty="0" smtClean="0">
                <a:latin typeface="隶书" pitchFamily="49" charset="-122"/>
                <a:ea typeface="隶书" pitchFamily="49" charset="-122"/>
              </a:rPr>
              <a:t>产品、智能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楼宇弱电线</a:t>
            </a:r>
            <a:r>
              <a:rPr lang="zh-CN" altLang="en-US" sz="2400" dirty="0" smtClean="0">
                <a:latin typeface="隶书" pitchFamily="49" charset="-122"/>
                <a:ea typeface="隶书" pitchFamily="49" charset="-122"/>
              </a:rPr>
              <a:t>缆、综合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布线实训室解决</a:t>
            </a:r>
            <a:r>
              <a:rPr lang="zh-CN" altLang="en-US" sz="2400" dirty="0" smtClean="0">
                <a:latin typeface="隶书" pitchFamily="49" charset="-122"/>
                <a:ea typeface="隶书" pitchFamily="49" charset="-122"/>
              </a:rPr>
              <a:t>方案、铜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业制品为主的综合型</a:t>
            </a:r>
            <a:r>
              <a:rPr lang="zh-CN" altLang="en-US" sz="2400" dirty="0" smtClean="0">
                <a:latin typeface="隶书" pitchFamily="49" charset="-122"/>
                <a:ea typeface="隶书" pitchFamily="49" charset="-122"/>
              </a:rPr>
              <a:t>企业；拥有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国内多间工厂，先后在国内各大城市设立了办事处，形成了研发设计</a:t>
            </a:r>
            <a:r>
              <a:rPr lang="en-US" altLang="zh-CN" sz="2400" dirty="0">
                <a:latin typeface="隶书" pitchFamily="49" charset="-122"/>
                <a:ea typeface="隶书" pitchFamily="49" charset="-122"/>
              </a:rPr>
              <a:t>~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制造</a:t>
            </a:r>
            <a:r>
              <a:rPr lang="zh-CN" altLang="en-US" sz="2400" dirty="0" smtClean="0">
                <a:latin typeface="隶书" pitchFamily="49" charset="-122"/>
                <a:ea typeface="隶书" pitchFamily="49" charset="-122"/>
              </a:rPr>
              <a:t>生产、销售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服务一条龙的闭合营运体系。经过数年发展</a:t>
            </a:r>
            <a:r>
              <a:rPr lang="zh-CN" altLang="en-US" sz="2400" dirty="0" smtClean="0">
                <a:latin typeface="隶书" pitchFamily="49" charset="-122"/>
                <a:ea typeface="隶书" pitchFamily="49" charset="-122"/>
              </a:rPr>
              <a:t>，</a:t>
            </a:r>
            <a:r>
              <a:rPr lang="en-US" altLang="zh-CN" sz="2800" b="1" dirty="0" smtClean="0">
                <a:solidFill>
                  <a:srgbClr val="FF0000"/>
                </a:solidFill>
                <a:latin typeface="+mn-ea"/>
                <a:ea typeface="+mn-ea"/>
              </a:rPr>
              <a:t>VCOM </a:t>
            </a:r>
            <a:r>
              <a:rPr lang="zh-CN" altLang="en-US" sz="2400" dirty="0" smtClean="0">
                <a:latin typeface="隶书" pitchFamily="49" charset="-122"/>
                <a:ea typeface="隶书" pitchFamily="49" charset="-122"/>
              </a:rPr>
              <a:t>在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业界具有了相当的影响力，已经成为了广大用户首先的民族品牌</a:t>
            </a:r>
            <a:r>
              <a:rPr lang="zh-CN" altLang="en-US" sz="2400" dirty="0" smtClean="0">
                <a:latin typeface="隶书" pitchFamily="49" charset="-122"/>
                <a:ea typeface="隶书" pitchFamily="49" charset="-122"/>
              </a:rPr>
              <a:t>之一；</a:t>
            </a:r>
            <a:endParaRPr lang="zh-CN" altLang="en-US" sz="2400" dirty="0">
              <a:latin typeface="隶书" pitchFamily="49" charset="-122"/>
              <a:ea typeface="隶书" pitchFamily="49" charset="-122"/>
            </a:endParaRPr>
          </a:p>
          <a:p>
            <a:pPr algn="l" eaLnBrk="1" hangingPunct="1">
              <a:lnSpc>
                <a:spcPct val="150000"/>
              </a:lnSpc>
            </a:pP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    </a:t>
            </a:r>
            <a:r>
              <a:rPr lang="zh-CN" altLang="en-US" sz="2400" dirty="0" smtClean="0">
                <a:latin typeface="隶书" pitchFamily="49" charset="-122"/>
                <a:ea typeface="隶书" pitchFamily="49" charset="-122"/>
              </a:rPr>
              <a:t>我们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相信，企业只要良性循环，必将会有灿烂的明天！</a:t>
            </a:r>
          </a:p>
        </p:txBody>
      </p:sp>
      <p:sp>
        <p:nvSpPr>
          <p:cNvPr id="339980" name="Rectangle 12"/>
          <p:cNvSpPr>
            <a:spLocks noChangeArrowheads="1"/>
          </p:cNvSpPr>
          <p:nvPr/>
        </p:nvSpPr>
        <p:spPr bwMode="auto">
          <a:xfrm>
            <a:off x="2428860" y="928670"/>
            <a:ext cx="417512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良性循环  灿烂明天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42" name="Picture 18" descr="预排版面2009-10-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1571612"/>
            <a:ext cx="2587226" cy="2508248"/>
          </a:xfrm>
          <a:prstGeom prst="rect">
            <a:avLst/>
          </a:prstGeom>
          <a:noFill/>
        </p:spPr>
      </p:pic>
      <p:sp>
        <p:nvSpPr>
          <p:cNvPr id="359433" name="Text Box 9"/>
          <p:cNvSpPr txBox="1">
            <a:spLocks noChangeArrowheads="1"/>
          </p:cNvSpPr>
          <p:nvPr/>
        </p:nvSpPr>
        <p:spPr bwMode="auto">
          <a:xfrm>
            <a:off x="684213" y="1629326"/>
            <a:ext cx="3816349" cy="222830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 eaLnBrk="1" hangingPunct="1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产品领域：</a:t>
            </a:r>
          </a:p>
          <a:p>
            <a:pPr marL="457200" indent="-457200" algn="l" eaLnBrk="1" hangingPunct="1"/>
            <a:r>
              <a:rPr lang="zh-CN" altLang="en-US" sz="2200" dirty="0">
                <a:latin typeface="隶书" pitchFamily="49" charset="-122"/>
                <a:ea typeface="隶书" pitchFamily="49" charset="-122"/>
              </a:rPr>
              <a:t>综合布线铜缆及连接器</a:t>
            </a:r>
          </a:p>
          <a:p>
            <a:pPr marL="457200" indent="-457200" algn="l" eaLnBrk="1" hangingPunct="1"/>
            <a:r>
              <a:rPr lang="zh-CN" altLang="en-US" sz="2200" dirty="0">
                <a:latin typeface="隶书" pitchFamily="49" charset="-122"/>
                <a:ea typeface="隶书" pitchFamily="49" charset="-122"/>
              </a:rPr>
              <a:t>光纤通信电缆及连接器</a:t>
            </a:r>
          </a:p>
          <a:p>
            <a:pPr marL="457200" indent="-457200" algn="l" eaLnBrk="1" hangingPunct="1"/>
            <a:r>
              <a:rPr lang="zh-CN" altLang="en-US" sz="2200" dirty="0">
                <a:latin typeface="隶书" pitchFamily="49" charset="-122"/>
                <a:ea typeface="隶书" pitchFamily="49" charset="-122"/>
              </a:rPr>
              <a:t>智能楼宇弱电电缆</a:t>
            </a:r>
          </a:p>
          <a:p>
            <a:pPr marL="457200" indent="-457200" algn="l" eaLnBrk="1" hangingPunct="1"/>
            <a:r>
              <a:rPr lang="zh-CN" altLang="en-US" sz="2200" dirty="0">
                <a:latin typeface="隶书" pitchFamily="49" charset="-122"/>
                <a:ea typeface="隶书" pitchFamily="49" charset="-122"/>
              </a:rPr>
              <a:t>综合</a:t>
            </a:r>
            <a:r>
              <a:rPr lang="zh-CN" altLang="en-US" sz="2200" dirty="0" smtClean="0">
                <a:latin typeface="隶书" pitchFamily="49" charset="-122"/>
                <a:ea typeface="隶书" pitchFamily="49" charset="-122"/>
              </a:rPr>
              <a:t>布线</a:t>
            </a:r>
            <a:r>
              <a:rPr lang="zh-CN" altLang="en-US" sz="2200" dirty="0">
                <a:latin typeface="隶书" pitchFamily="49" charset="-122"/>
                <a:ea typeface="隶书" pitchFamily="49" charset="-122"/>
              </a:rPr>
              <a:t>与智能楼宇教仪装置</a:t>
            </a:r>
          </a:p>
          <a:p>
            <a:pPr marL="457200" indent="-457200" algn="l" eaLnBrk="1" hangingPunct="1"/>
            <a:r>
              <a:rPr lang="zh-CN" altLang="en-US" sz="2200" dirty="0">
                <a:latin typeface="隶书" pitchFamily="49" charset="-122"/>
                <a:ea typeface="隶书" pitchFamily="49" charset="-122"/>
              </a:rPr>
              <a:t>电脑周边及天线产品</a:t>
            </a:r>
          </a:p>
        </p:txBody>
      </p:sp>
      <p:sp>
        <p:nvSpPr>
          <p:cNvPr id="359434" name="Rectangle 10"/>
          <p:cNvSpPr>
            <a:spLocks noChangeArrowheads="1"/>
          </p:cNvSpPr>
          <p:nvPr/>
        </p:nvSpPr>
        <p:spPr bwMode="auto">
          <a:xfrm>
            <a:off x="2400311" y="996719"/>
            <a:ext cx="4243391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产品品质   技术进步</a:t>
            </a:r>
          </a:p>
        </p:txBody>
      </p:sp>
      <p:pic>
        <p:nvPicPr>
          <p:cNvPr id="359439" name="Picture 15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 l="8095" t="11974" r="-75"/>
          <a:stretch>
            <a:fillRect/>
          </a:stretch>
        </p:blipFill>
        <p:spPr bwMode="auto">
          <a:xfrm>
            <a:off x="6000760" y="4129105"/>
            <a:ext cx="2571768" cy="1800225"/>
          </a:xfrm>
          <a:prstGeom prst="rect">
            <a:avLst/>
          </a:prstGeom>
          <a:noFill/>
          <a:ln w="12700" algn="ctr">
            <a:solidFill>
              <a:srgbClr val="A50021"/>
            </a:solidFill>
            <a:miter lim="800000"/>
            <a:headEnd/>
            <a:tailEnd/>
          </a:ln>
          <a:effectLst/>
        </p:spPr>
      </p:pic>
      <p:pic>
        <p:nvPicPr>
          <p:cNvPr id="359438" name="Picture 14" descr="天线产品"/>
          <p:cNvPicPr>
            <a:picLocks noChangeAspect="1" noChangeArrowheads="1"/>
          </p:cNvPicPr>
          <p:nvPr/>
        </p:nvPicPr>
        <p:blipFill>
          <a:blip r:embed="rId4" cstate="print">
            <a:lum bright="24000"/>
          </a:blip>
          <a:srcRect/>
          <a:stretch>
            <a:fillRect/>
          </a:stretch>
        </p:blipFill>
        <p:spPr bwMode="auto">
          <a:xfrm>
            <a:off x="3276600" y="4129105"/>
            <a:ext cx="2592388" cy="1800225"/>
          </a:xfrm>
          <a:prstGeom prst="rect">
            <a:avLst/>
          </a:prstGeom>
          <a:noFill/>
          <a:ln w="12700">
            <a:solidFill>
              <a:srgbClr val="A50021"/>
            </a:solidFill>
            <a:miter lim="800000"/>
            <a:headEnd/>
            <a:tailEnd/>
          </a:ln>
        </p:spPr>
      </p:pic>
      <p:pic>
        <p:nvPicPr>
          <p:cNvPr id="359440" name="Picture 16"/>
          <p:cNvPicPr>
            <a:picLocks noChangeAspect="1" noChangeArrowheads="1"/>
          </p:cNvPicPr>
          <p:nvPr/>
        </p:nvPicPr>
        <p:blipFill>
          <a:blip r:embed="rId5"/>
          <a:srcRect t="13449" r="-404" b="17830"/>
          <a:stretch>
            <a:fillRect/>
          </a:stretch>
        </p:blipFill>
        <p:spPr bwMode="auto">
          <a:xfrm>
            <a:off x="539750" y="4148138"/>
            <a:ext cx="2592388" cy="1781192"/>
          </a:xfrm>
          <a:prstGeom prst="rect">
            <a:avLst/>
          </a:prstGeom>
          <a:noFill/>
          <a:ln w="12700" algn="ctr">
            <a:solidFill>
              <a:srgbClr val="A50021"/>
            </a:solidFill>
            <a:miter lim="800000"/>
            <a:headEnd/>
            <a:tailEnd/>
          </a:ln>
          <a:effectLst/>
        </p:spPr>
      </p:pic>
      <p:pic>
        <p:nvPicPr>
          <p:cNvPr id="11" name="图片 10" descr="六类UTP模块打开11.tif"/>
          <p:cNvPicPr>
            <a:picLocks noChangeAspect="1"/>
          </p:cNvPicPr>
          <p:nvPr/>
        </p:nvPicPr>
        <p:blipFill>
          <a:blip r:embed="rId6" cstate="print"/>
          <a:srcRect l="3977" t="11458" r="5855" b="8333"/>
          <a:stretch>
            <a:fillRect/>
          </a:stretch>
        </p:blipFill>
        <p:spPr>
          <a:xfrm>
            <a:off x="5786446" y="2714620"/>
            <a:ext cx="749635" cy="601270"/>
          </a:xfrm>
          <a:prstGeom prst="rect">
            <a:avLst/>
          </a:prstGeom>
        </p:spPr>
      </p:pic>
      <p:pic>
        <p:nvPicPr>
          <p:cNvPr id="12" name="图片 11" descr="CAT6屏蔽模块.tif"/>
          <p:cNvPicPr>
            <a:picLocks noChangeAspect="1"/>
          </p:cNvPicPr>
          <p:nvPr/>
        </p:nvPicPr>
        <p:blipFill>
          <a:blip r:embed="rId7" cstate="print"/>
          <a:srcRect l="3906" t="8956" r="4687" b="14428"/>
          <a:stretch>
            <a:fillRect/>
          </a:stretch>
        </p:blipFill>
        <p:spPr>
          <a:xfrm>
            <a:off x="4572000" y="3286124"/>
            <a:ext cx="1343290" cy="642942"/>
          </a:xfrm>
          <a:prstGeom prst="rect">
            <a:avLst/>
          </a:prstGeom>
        </p:spPr>
      </p:pic>
      <p:pic>
        <p:nvPicPr>
          <p:cNvPr id="13" name="Picture 4" descr="D:\产品开发资料\无标题.258.jpg"/>
          <p:cNvPicPr>
            <a:picLocks noChangeAspect="1" noChangeArrowheads="1"/>
          </p:cNvPicPr>
          <p:nvPr/>
        </p:nvPicPr>
        <p:blipFill>
          <a:blip r:embed="rId8" cstate="print"/>
          <a:srcRect l="20625" t="3653" r="19085" b="5032"/>
          <a:stretch>
            <a:fillRect/>
          </a:stretch>
        </p:blipFill>
        <p:spPr bwMode="auto">
          <a:xfrm>
            <a:off x="4429124" y="1714488"/>
            <a:ext cx="607450" cy="69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13" descr="松套层绞式光纤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599163">
            <a:off x="4626396" y="2148887"/>
            <a:ext cx="1677026" cy="364827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com模板">
  <a:themeElements>
    <a:clrScheme name="vcom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com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vcom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com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com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com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com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com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com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com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com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com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com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com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11</Template>
  <TotalTime>5016</TotalTime>
  <Words>3774</Words>
  <Application>Microsoft Office PowerPoint</Application>
  <PresentationFormat>全屏显示(4:3)</PresentationFormat>
  <Paragraphs>447</Paragraphs>
  <Slides>48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48</vt:i4>
      </vt:variant>
    </vt:vector>
  </HeadingPairs>
  <TitlesOfParts>
    <vt:vector size="51" baseType="lpstr">
      <vt:lpstr>vcom模板</vt:lpstr>
      <vt:lpstr>BMP 图象</vt:lpstr>
      <vt:lpstr>Visio.Drawing.11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vincent</cp:lastModifiedBy>
  <cp:revision>579</cp:revision>
  <dcterms:created xsi:type="dcterms:W3CDTF">2009-02-09T06:49:19Z</dcterms:created>
  <dcterms:modified xsi:type="dcterms:W3CDTF">2016-09-30T03:09:15Z</dcterms:modified>
</cp:coreProperties>
</file>