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0E69-5708-45E1-B80E-84E6BC885734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37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2309-3032-4101-80D6-D2225FB72BC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1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70EB-D40A-45D6-AE64-49B5A5D286E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41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5A04-910F-42A0-B48C-1A19D6330EA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4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2CEBD-5894-4CFB-807F-B868C72EE93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80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03F7-3642-42D1-8233-6A4033EB845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52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3EAEB-EBF4-416A-AF75-7B46D3142AC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194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FD18-7E0A-497C-9CF1-58EBEEEAD1E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1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61D7-5C23-42E0-91EA-4E8231DBCA9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3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7A30-2CB6-4A8E-B790-53B941FC779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09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8D57-1809-46F8-8B2A-0B2214E08645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79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mtClean="0">
              <a:solidFill>
                <a:prstClr val="black">
                  <a:tint val="75000"/>
                </a:prstClr>
              </a:solidFill>
              <a:latin typeface="Courier (W1)" pitchFamily="49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mtClean="0">
              <a:solidFill>
                <a:prstClr val="black">
                  <a:tint val="75000"/>
                </a:prstClr>
              </a:solidFill>
              <a:latin typeface="Courier (W1)" pitchFamily="49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fld id="{5E42E75B-465C-40AF-9F9C-023F43E93202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ourier (W1)" pitchFamily="49" charset="0"/>
              </a:rPr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kumimoji="1" lang="zh-CN" altLang="en-US" smtClean="0">
              <a:solidFill>
                <a:prstClr val="black">
                  <a:tint val="75000"/>
                </a:prstClr>
              </a:solidFill>
              <a:latin typeface="Courier (W1)" pitchFamily="49" charset="0"/>
            </a:endParaRPr>
          </a:p>
        </p:txBody>
      </p:sp>
      <p:pic>
        <p:nvPicPr>
          <p:cNvPr id="10" name="Picture 7" descr="基础部分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基础部分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5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5" name="Text Box 1033"/>
          <p:cNvSpPr txBox="1">
            <a:spLocks noChangeArrowheads="1"/>
          </p:cNvSpPr>
          <p:nvPr/>
        </p:nvSpPr>
        <p:spPr bwMode="auto">
          <a:xfrm>
            <a:off x="1115616" y="2636912"/>
            <a:ext cx="8915400" cy="70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4400" dirty="0" smtClean="0">
                <a:solidFill>
                  <a:prstClr val="black"/>
                </a:solidFill>
                <a:latin typeface="Courier (W1)" pitchFamily="49" charset="0"/>
              </a:rPr>
              <a:t>江西唯康信息网络有限公司</a:t>
            </a:r>
          </a:p>
        </p:txBody>
      </p:sp>
      <p:sp>
        <p:nvSpPr>
          <p:cNvPr id="2" name="矩形 1"/>
          <p:cNvSpPr/>
          <p:nvPr/>
        </p:nvSpPr>
        <p:spPr>
          <a:xfrm>
            <a:off x="2051720" y="4221088"/>
            <a:ext cx="51538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1" lang="zh-CN" altLang="en-US" sz="4800" b="1" dirty="0" smtClean="0">
                <a:solidFill>
                  <a:srgbClr val="800080"/>
                </a:solidFill>
                <a:latin typeface="Times New Roman" charset="0"/>
              </a:rPr>
              <a:t>综合</a:t>
            </a:r>
            <a:r>
              <a:rPr kumimoji="1" lang="zh-CN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布线系统知识二</a:t>
            </a:r>
            <a:endParaRPr kumimoji="1" lang="zh-CN" alt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32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1028"/>
          <p:cNvSpPr txBox="1">
            <a:spLocks noChangeArrowheads="1"/>
          </p:cNvSpPr>
          <p:nvPr/>
        </p:nvSpPr>
        <p:spPr bwMode="auto">
          <a:xfrm>
            <a:off x="304800" y="2590800"/>
            <a:ext cx="4876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1" lang="zh-CN" altLang="en-US" sz="4800" b="1" smtClean="0">
                <a:solidFill>
                  <a:srgbClr val="800080"/>
                </a:solidFill>
                <a:latin typeface="Times New Roman" charset="0"/>
              </a:rPr>
              <a:t>其他相关知识</a:t>
            </a:r>
            <a:endParaRPr kumimoji="1" lang="zh-CN" altLang="en-US" sz="48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128005" name="Group 1029"/>
          <p:cNvGrpSpPr>
            <a:grpSpLocks/>
          </p:cNvGrpSpPr>
          <p:nvPr/>
        </p:nvGrpSpPr>
        <p:grpSpPr bwMode="auto">
          <a:xfrm>
            <a:off x="304800" y="3657600"/>
            <a:ext cx="5105400" cy="76200"/>
            <a:chOff x="192" y="2304"/>
            <a:chExt cx="4368" cy="48"/>
          </a:xfrm>
        </p:grpSpPr>
        <p:sp>
          <p:nvSpPr>
            <p:cNvPr id="128006" name="Line 1030"/>
            <p:cNvSpPr>
              <a:spLocks noChangeShapeType="1"/>
            </p:cNvSpPr>
            <p:nvPr/>
          </p:nvSpPr>
          <p:spPr bwMode="auto">
            <a:xfrm>
              <a:off x="192" y="2304"/>
              <a:ext cx="436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28007" name="Line 1031"/>
            <p:cNvSpPr>
              <a:spLocks noChangeShapeType="1"/>
            </p:cNvSpPr>
            <p:nvPr/>
          </p:nvSpPr>
          <p:spPr bwMode="auto">
            <a:xfrm>
              <a:off x="192" y="2352"/>
              <a:ext cx="436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336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612775"/>
            <a:ext cx="5181600" cy="1143000"/>
          </a:xfrm>
        </p:spPr>
        <p:txBody>
          <a:bodyPr/>
          <a:lstStyle/>
          <a:p>
            <a:r>
              <a:rPr lang="zh-CN" altLang="en-US" sz="4800" b="1"/>
              <a:t>综合布线工程接地</a:t>
            </a:r>
            <a:endParaRPr lang="en-US" altLang="zh-CN" sz="4800" b="1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31813" y="1679575"/>
            <a:ext cx="7240587" cy="404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kumimoji="1" lang="zh-CN" altLang="en-US" sz="3200" b="1" smtClean="0">
                <a:solidFill>
                  <a:prstClr val="black"/>
                </a:solidFill>
                <a:latin typeface="Times New Roman" charset="0"/>
              </a:rPr>
              <a:t>混合接地和单独接地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endParaRPr kumimoji="1" lang="zh-CN" altLang="en-US" sz="2800" b="1" smtClean="0">
              <a:solidFill>
                <a:prstClr val="black"/>
              </a:solidFill>
              <a:latin typeface="Times New Roman" charset="0"/>
            </a:endParaRP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混合接地		1</a:t>
            </a: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单独接地		4</a:t>
            </a: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endParaRPr kumimoji="1" lang="zh-CN" altLang="en-US" sz="2800" b="1" smtClean="0">
              <a:solidFill>
                <a:prstClr val="black"/>
              </a:solidFill>
              <a:latin typeface="Times New Roman" charset="0"/>
            </a:endParaRP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None/>
            </a:pPr>
            <a:endParaRPr kumimoji="1" lang="zh-CN" altLang="en-US" sz="2800" b="1" smtClean="0">
              <a:solidFill>
                <a:prstClr val="black"/>
              </a:solidFill>
              <a:latin typeface="Times New Roman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kumimoji="1" lang="zh-CN" altLang="en-US" sz="3200" b="1" smtClean="0">
                <a:solidFill>
                  <a:prstClr val="black"/>
                </a:solidFill>
                <a:latin typeface="Times New Roman" charset="0"/>
              </a:rPr>
              <a:t>对接地体的要求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endParaRPr kumimoji="1" lang="zh-CN" altLang="en-US" sz="2800" b="1" smtClean="0">
              <a:solidFill>
                <a:prstClr val="black"/>
              </a:solidFill>
              <a:latin typeface="Times New Roman" charset="0"/>
            </a:endParaRP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铜线			16</a:t>
            </a: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铝线和钢线		35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531813" y="1603375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1813" y="1679575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1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491880" y="980728"/>
            <a:ext cx="5257800" cy="1143000"/>
          </a:xfrm>
        </p:spPr>
        <p:txBody>
          <a:bodyPr/>
          <a:lstStyle/>
          <a:p>
            <a:pPr algn="l"/>
            <a:r>
              <a:rPr lang="zh-CN" altLang="en-US" sz="4800" b="1"/>
              <a:t>综合布线工程设计</a:t>
            </a:r>
          </a:p>
        </p:txBody>
      </p:sp>
      <p:sp>
        <p:nvSpPr>
          <p:cNvPr id="82950" name="Rectangle 1030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562600"/>
          </a:xfrm>
          <a:noFill/>
          <a:ln/>
        </p:spPr>
        <p:txBody>
          <a:bodyPr/>
          <a:lstStyle/>
          <a:p>
            <a:pPr>
              <a:buClr>
                <a:schemeClr val="hlink"/>
              </a:buClr>
              <a:buSzTx/>
              <a:buFont typeface="Wingdings" pitchFamily="2" charset="2"/>
              <a:buChar char="v"/>
            </a:pPr>
            <a:r>
              <a:rPr lang="zh-CN" altLang="en-US" b="1"/>
              <a:t>设计思路</a:t>
            </a:r>
          </a:p>
          <a:p>
            <a:pPr lvl="1">
              <a:buClr>
                <a:schemeClr val="hlink"/>
              </a:buClr>
              <a:buSzPct val="65000"/>
              <a:buFont typeface="Wingdings" pitchFamily="2" charset="2"/>
              <a:buChar char="v"/>
            </a:pPr>
            <a:r>
              <a:rPr lang="zh-CN" altLang="en-US" b="1"/>
              <a:t>技术分析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布线系统完成的功能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满足这种功能所需带宽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满足这种带宽所需技术（以太网）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这种技术要求的介质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布线的具体规模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希望你的工期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土建的进度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主要的项目参与者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甲方的资金预算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对手的情况</a:t>
            </a:r>
          </a:p>
          <a:p>
            <a:pPr lvl="2" eaLnBrk="0" hangingPunct="0">
              <a:buClr>
                <a:schemeClr val="hlink"/>
              </a:buClr>
              <a:buSzPct val="65000"/>
              <a:buFont typeface="Wingdings" pitchFamily="2" charset="2"/>
              <a:buChar char="Ø"/>
            </a:pPr>
            <a:r>
              <a:rPr lang="zh-CN" altLang="en-US" sz="2200" b="1"/>
              <a:t>等等，等等</a:t>
            </a:r>
          </a:p>
        </p:txBody>
      </p:sp>
      <p:sp>
        <p:nvSpPr>
          <p:cNvPr id="82952" name="Line 1032"/>
          <p:cNvSpPr>
            <a:spLocks noChangeShapeType="1"/>
          </p:cNvSpPr>
          <p:nvPr/>
        </p:nvSpPr>
        <p:spPr bwMode="auto">
          <a:xfrm>
            <a:off x="3568080" y="2047528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82953" name="Line 1033"/>
          <p:cNvSpPr>
            <a:spLocks noChangeShapeType="1"/>
          </p:cNvSpPr>
          <p:nvPr/>
        </p:nvSpPr>
        <p:spPr bwMode="auto">
          <a:xfrm>
            <a:off x="3568080" y="2123728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0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636912"/>
            <a:ext cx="7772400" cy="2971800"/>
          </a:xfrm>
        </p:spPr>
        <p:txBody>
          <a:bodyPr/>
          <a:lstStyle/>
          <a:p>
            <a:pPr>
              <a:buClr>
                <a:schemeClr val="hlink"/>
              </a:buClr>
              <a:buSzTx/>
              <a:buFont typeface="Wingdings" pitchFamily="2" charset="2"/>
              <a:buChar char="v"/>
            </a:pPr>
            <a:r>
              <a:rPr lang="zh-CN" altLang="en-US" b="1"/>
              <a:t>设计过程</a:t>
            </a:r>
          </a:p>
          <a:p>
            <a:pPr lvl="2">
              <a:buClr>
                <a:schemeClr val="hlink"/>
              </a:buClr>
              <a:buSzPct val="65000"/>
              <a:buFont typeface="Wingdings" pitchFamily="2" charset="2"/>
              <a:buChar char="v"/>
            </a:pPr>
            <a:r>
              <a:rPr lang="zh-CN" altLang="en-US" sz="2800" b="1"/>
              <a:t>系统图		确定结构</a:t>
            </a:r>
          </a:p>
          <a:p>
            <a:pPr lvl="2">
              <a:buClr>
                <a:schemeClr val="hlink"/>
              </a:buClr>
              <a:buSzPct val="65000"/>
              <a:buFont typeface="Wingdings" pitchFamily="2" charset="2"/>
              <a:buChar char="v"/>
            </a:pPr>
            <a:r>
              <a:rPr lang="zh-CN" altLang="en-US" sz="2800" b="1"/>
              <a:t>设计表格		搭配器件</a:t>
            </a:r>
          </a:p>
          <a:p>
            <a:pPr lvl="2">
              <a:buClr>
                <a:schemeClr val="hlink"/>
              </a:buClr>
              <a:buSzPct val="65000"/>
              <a:buFont typeface="Wingdings" pitchFamily="2" charset="2"/>
              <a:buChar char="v"/>
            </a:pPr>
            <a:r>
              <a:rPr lang="zh-CN" altLang="en-US" sz="2800" b="1"/>
              <a:t>标书		应答需求</a:t>
            </a:r>
          </a:p>
          <a:p>
            <a:pPr lvl="2">
              <a:buClr>
                <a:schemeClr val="hlink"/>
              </a:buClr>
              <a:buSzPct val="65000"/>
              <a:buFont typeface="Wingdings" pitchFamily="2" charset="2"/>
              <a:buChar char="v"/>
            </a:pPr>
            <a:r>
              <a:rPr lang="zh-CN" altLang="en-US" sz="2800" b="1"/>
              <a:t>材料		突出特点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355848" y="983060"/>
            <a:ext cx="518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综合布线工程设计</a:t>
            </a:r>
            <a:endParaRPr kumimoji="1" lang="en-US" altLang="zh-CN" sz="48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432048" y="1973660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432048" y="2049860"/>
            <a:ext cx="5334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20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900" name="Object 4"/>
          <p:cNvGraphicFramePr>
            <a:graphicFrameLocks/>
          </p:cNvGraphicFramePr>
          <p:nvPr/>
        </p:nvGraphicFramePr>
        <p:xfrm>
          <a:off x="609600" y="2041525"/>
          <a:ext cx="8034338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3" imgW="8583480" imgH="4410000" progId="Word.Document.8">
                  <p:embed/>
                </p:oleObj>
              </mc:Choice>
              <mc:Fallback>
                <p:oleObj name="Document" r:id="rId3" imgW="8583480" imgH="44100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41525"/>
                        <a:ext cx="8034338" cy="4206875"/>
                      </a:xfrm>
                      <a:prstGeom prst="rect">
                        <a:avLst/>
                      </a:prstGeom>
                      <a:solidFill>
                        <a:srgbClr val="FFFFC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0" y="1158875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r>
              <a:rPr kumimoji="1" lang="zh-CN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布线系统扩展中标准所容忍的实际长度</a:t>
            </a:r>
          </a:p>
        </p:txBody>
      </p:sp>
      <p:grpSp>
        <p:nvGrpSpPr>
          <p:cNvPr id="80903" name="Group 7"/>
          <p:cNvGrpSpPr>
            <a:grpSpLocks/>
          </p:cNvGrpSpPr>
          <p:nvPr/>
        </p:nvGrpSpPr>
        <p:grpSpPr bwMode="auto">
          <a:xfrm>
            <a:off x="119360" y="1700808"/>
            <a:ext cx="8686800" cy="76200"/>
            <a:chOff x="288" y="816"/>
            <a:chExt cx="3360" cy="48"/>
          </a:xfrm>
        </p:grpSpPr>
        <p:sp>
          <p:nvSpPr>
            <p:cNvPr id="80904" name="Line 8"/>
            <p:cNvSpPr>
              <a:spLocks noChangeShapeType="1"/>
            </p:cNvSpPr>
            <p:nvPr/>
          </p:nvSpPr>
          <p:spPr bwMode="auto">
            <a:xfrm>
              <a:off x="288" y="816"/>
              <a:ext cx="336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80905" name="Line 9"/>
            <p:cNvSpPr>
              <a:spLocks noChangeShapeType="1"/>
            </p:cNvSpPr>
            <p:nvPr/>
          </p:nvSpPr>
          <p:spPr bwMode="auto">
            <a:xfrm>
              <a:off x="288" y="864"/>
              <a:ext cx="336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644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540709"/>
            <a:ext cx="8229600" cy="1143000"/>
          </a:xfrm>
        </p:spPr>
        <p:txBody>
          <a:bodyPr/>
          <a:lstStyle/>
          <a:p>
            <a:r>
              <a:rPr lang="zh-CN" altLang="en-US" sz="2800" b="1" dirty="0">
                <a:solidFill>
                  <a:schemeClr val="accent1"/>
                </a:solidFill>
                <a:effectLst/>
                <a:latin typeface="Times New Roman" charset="0"/>
              </a:rPr>
              <a:t>光纤传输波长的选择</a:t>
            </a:r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1905000" y="1828800"/>
            <a:ext cx="0" cy="2667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905000" y="4495800"/>
            <a:ext cx="5486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V="1">
            <a:off x="2514600" y="3505200"/>
            <a:ext cx="0" cy="990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V="1">
            <a:off x="3124200" y="3810000"/>
            <a:ext cx="0" cy="685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V="1">
            <a:off x="37338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 flipV="1">
            <a:off x="43434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 flipV="1">
            <a:off x="49530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 flipV="1">
            <a:off x="55626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 flipV="1">
            <a:off x="61722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 flipV="1">
            <a:off x="67818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8" name="Line 14"/>
          <p:cNvSpPr>
            <a:spLocks noChangeShapeType="1"/>
          </p:cNvSpPr>
          <p:nvPr/>
        </p:nvSpPr>
        <p:spPr bwMode="auto">
          <a:xfrm flipV="1">
            <a:off x="7391400" y="1828800"/>
            <a:ext cx="0" cy="2667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39" name="Line 15"/>
          <p:cNvSpPr>
            <a:spLocks noChangeShapeType="1"/>
          </p:cNvSpPr>
          <p:nvPr/>
        </p:nvSpPr>
        <p:spPr bwMode="auto">
          <a:xfrm>
            <a:off x="1905000" y="3962400"/>
            <a:ext cx="76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1905000" y="3429000"/>
            <a:ext cx="76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>
            <a:off x="1905000" y="2895600"/>
            <a:ext cx="76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1905000" y="2362200"/>
            <a:ext cx="76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>
            <a:off x="1905000" y="1828800"/>
            <a:ext cx="54864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1600200" y="4318000"/>
            <a:ext cx="2857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0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1600200" y="3784600"/>
            <a:ext cx="2857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2</a:t>
            </a:r>
          </a:p>
        </p:txBody>
      </p:sp>
      <p:sp>
        <p:nvSpPr>
          <p:cNvPr id="129046" name="Text Box 22"/>
          <p:cNvSpPr txBox="1">
            <a:spLocks noChangeArrowheads="1"/>
          </p:cNvSpPr>
          <p:nvPr/>
        </p:nvSpPr>
        <p:spPr bwMode="auto">
          <a:xfrm>
            <a:off x="1600200" y="3276600"/>
            <a:ext cx="2857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4</a:t>
            </a: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1600200" y="2743200"/>
            <a:ext cx="2857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6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1600200" y="2209800"/>
            <a:ext cx="2857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8</a:t>
            </a: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1524000" y="1676400"/>
            <a:ext cx="3746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10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1676400" y="4495800"/>
            <a:ext cx="4635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700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2286000" y="4495800"/>
            <a:ext cx="4635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800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2895600" y="4495800"/>
            <a:ext cx="4635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900</a:t>
            </a:r>
          </a:p>
        </p:txBody>
      </p:sp>
      <p:sp>
        <p:nvSpPr>
          <p:cNvPr id="129053" name="Text Box 29"/>
          <p:cNvSpPr txBox="1">
            <a:spLocks noChangeArrowheads="1"/>
          </p:cNvSpPr>
          <p:nvPr/>
        </p:nvSpPr>
        <p:spPr bwMode="auto">
          <a:xfrm>
            <a:off x="34290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1000</a:t>
            </a:r>
          </a:p>
        </p:txBody>
      </p:sp>
      <p:sp>
        <p:nvSpPr>
          <p:cNvPr id="129054" name="Text Box 30"/>
          <p:cNvSpPr txBox="1">
            <a:spLocks noChangeArrowheads="1"/>
          </p:cNvSpPr>
          <p:nvPr/>
        </p:nvSpPr>
        <p:spPr bwMode="auto">
          <a:xfrm>
            <a:off x="40386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1100</a:t>
            </a: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46482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1200</a:t>
            </a:r>
          </a:p>
        </p:txBody>
      </p:sp>
      <p:sp>
        <p:nvSpPr>
          <p:cNvPr id="129056" name="Text Box 32"/>
          <p:cNvSpPr txBox="1">
            <a:spLocks noChangeArrowheads="1"/>
          </p:cNvSpPr>
          <p:nvPr/>
        </p:nvSpPr>
        <p:spPr bwMode="auto">
          <a:xfrm>
            <a:off x="52578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1300</a:t>
            </a:r>
          </a:p>
        </p:txBody>
      </p:sp>
      <p:sp>
        <p:nvSpPr>
          <p:cNvPr id="129057" name="Text Box 33"/>
          <p:cNvSpPr txBox="1">
            <a:spLocks noChangeArrowheads="1"/>
          </p:cNvSpPr>
          <p:nvPr/>
        </p:nvSpPr>
        <p:spPr bwMode="auto">
          <a:xfrm>
            <a:off x="58674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1400</a:t>
            </a:r>
          </a:p>
        </p:txBody>
      </p:sp>
      <p:sp>
        <p:nvSpPr>
          <p:cNvPr id="129058" name="Text Box 34"/>
          <p:cNvSpPr txBox="1">
            <a:spLocks noChangeArrowheads="1"/>
          </p:cNvSpPr>
          <p:nvPr/>
        </p:nvSpPr>
        <p:spPr bwMode="auto">
          <a:xfrm>
            <a:off x="64770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1500</a:t>
            </a:r>
          </a:p>
        </p:txBody>
      </p:sp>
      <p:sp>
        <p:nvSpPr>
          <p:cNvPr id="129059" name="Text Box 35"/>
          <p:cNvSpPr txBox="1">
            <a:spLocks noChangeArrowheads="1"/>
          </p:cNvSpPr>
          <p:nvPr/>
        </p:nvSpPr>
        <p:spPr bwMode="auto">
          <a:xfrm>
            <a:off x="7086600" y="4495800"/>
            <a:ext cx="552450" cy="3175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400" b="1" smtClean="0">
                <a:solidFill>
                  <a:prstClr val="black"/>
                </a:solidFill>
                <a:latin typeface="Times New Roman" charset="0"/>
              </a:rPr>
              <a:t>1600</a:t>
            </a:r>
          </a:p>
        </p:txBody>
      </p:sp>
      <p:sp>
        <p:nvSpPr>
          <p:cNvPr id="129060" name="Freeform 36"/>
          <p:cNvSpPr>
            <a:spLocks/>
          </p:cNvSpPr>
          <p:nvPr/>
        </p:nvSpPr>
        <p:spPr bwMode="auto">
          <a:xfrm>
            <a:off x="1905000" y="2667000"/>
            <a:ext cx="1295400" cy="1143000"/>
          </a:xfrm>
          <a:custGeom>
            <a:avLst/>
            <a:gdLst>
              <a:gd name="T0" fmla="*/ 0 w 768"/>
              <a:gd name="T1" fmla="*/ 0 h 672"/>
              <a:gd name="T2" fmla="*/ 96 w 768"/>
              <a:gd name="T3" fmla="*/ 192 h 672"/>
              <a:gd name="T4" fmla="*/ 336 w 768"/>
              <a:gd name="T5" fmla="*/ 480 h 672"/>
              <a:gd name="T6" fmla="*/ 768 w 768"/>
              <a:gd name="T7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672">
                <a:moveTo>
                  <a:pt x="0" y="0"/>
                </a:moveTo>
                <a:cubicBezTo>
                  <a:pt x="20" y="56"/>
                  <a:pt x="40" y="112"/>
                  <a:pt x="96" y="192"/>
                </a:cubicBezTo>
                <a:cubicBezTo>
                  <a:pt x="152" y="272"/>
                  <a:pt x="224" y="400"/>
                  <a:pt x="336" y="480"/>
                </a:cubicBezTo>
                <a:cubicBezTo>
                  <a:pt x="448" y="560"/>
                  <a:pt x="608" y="616"/>
                  <a:pt x="768" y="672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1" name="Line 37"/>
          <p:cNvSpPr>
            <a:spLocks noChangeShapeType="1"/>
          </p:cNvSpPr>
          <p:nvPr/>
        </p:nvSpPr>
        <p:spPr bwMode="auto">
          <a:xfrm>
            <a:off x="5029200" y="4191000"/>
            <a:ext cx="533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2" name="Freeform 38"/>
          <p:cNvSpPr>
            <a:spLocks/>
          </p:cNvSpPr>
          <p:nvPr/>
        </p:nvSpPr>
        <p:spPr bwMode="auto">
          <a:xfrm>
            <a:off x="3200400" y="3644900"/>
            <a:ext cx="533400" cy="177800"/>
          </a:xfrm>
          <a:custGeom>
            <a:avLst/>
            <a:gdLst>
              <a:gd name="T0" fmla="*/ 0 w 336"/>
              <a:gd name="T1" fmla="*/ 104 h 112"/>
              <a:gd name="T2" fmla="*/ 48 w 336"/>
              <a:gd name="T3" fmla="*/ 104 h 112"/>
              <a:gd name="T4" fmla="*/ 96 w 336"/>
              <a:gd name="T5" fmla="*/ 104 h 112"/>
              <a:gd name="T6" fmla="*/ 144 w 336"/>
              <a:gd name="T7" fmla="*/ 56 h 112"/>
              <a:gd name="T8" fmla="*/ 192 w 336"/>
              <a:gd name="T9" fmla="*/ 8 h 112"/>
              <a:gd name="T10" fmla="*/ 240 w 336"/>
              <a:gd name="T11" fmla="*/ 8 h 112"/>
              <a:gd name="T12" fmla="*/ 288 w 336"/>
              <a:gd name="T13" fmla="*/ 56 h 112"/>
              <a:gd name="T14" fmla="*/ 336 w 336"/>
              <a:gd name="T15" fmla="*/ 10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6" h="112">
                <a:moveTo>
                  <a:pt x="0" y="104"/>
                </a:moveTo>
                <a:cubicBezTo>
                  <a:pt x="16" y="104"/>
                  <a:pt x="32" y="104"/>
                  <a:pt x="48" y="104"/>
                </a:cubicBezTo>
                <a:cubicBezTo>
                  <a:pt x="64" y="104"/>
                  <a:pt x="80" y="112"/>
                  <a:pt x="96" y="104"/>
                </a:cubicBezTo>
                <a:cubicBezTo>
                  <a:pt x="112" y="96"/>
                  <a:pt x="128" y="72"/>
                  <a:pt x="144" y="56"/>
                </a:cubicBezTo>
                <a:cubicBezTo>
                  <a:pt x="160" y="40"/>
                  <a:pt x="176" y="16"/>
                  <a:pt x="192" y="8"/>
                </a:cubicBezTo>
                <a:cubicBezTo>
                  <a:pt x="208" y="0"/>
                  <a:pt x="224" y="0"/>
                  <a:pt x="240" y="8"/>
                </a:cubicBezTo>
                <a:cubicBezTo>
                  <a:pt x="256" y="16"/>
                  <a:pt x="272" y="40"/>
                  <a:pt x="288" y="56"/>
                </a:cubicBezTo>
                <a:cubicBezTo>
                  <a:pt x="304" y="72"/>
                  <a:pt x="320" y="88"/>
                  <a:pt x="336" y="104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3" name="Freeform 39"/>
          <p:cNvSpPr>
            <a:spLocks/>
          </p:cNvSpPr>
          <p:nvPr/>
        </p:nvSpPr>
        <p:spPr bwMode="auto">
          <a:xfrm>
            <a:off x="3733800" y="3721100"/>
            <a:ext cx="1295400" cy="469900"/>
          </a:xfrm>
          <a:custGeom>
            <a:avLst/>
            <a:gdLst>
              <a:gd name="T0" fmla="*/ 0 w 816"/>
              <a:gd name="T1" fmla="*/ 56 h 296"/>
              <a:gd name="T2" fmla="*/ 48 w 816"/>
              <a:gd name="T3" fmla="*/ 104 h 296"/>
              <a:gd name="T4" fmla="*/ 96 w 816"/>
              <a:gd name="T5" fmla="*/ 152 h 296"/>
              <a:gd name="T6" fmla="*/ 144 w 816"/>
              <a:gd name="T7" fmla="*/ 152 h 296"/>
              <a:gd name="T8" fmla="*/ 192 w 816"/>
              <a:gd name="T9" fmla="*/ 104 h 296"/>
              <a:gd name="T10" fmla="*/ 240 w 816"/>
              <a:gd name="T11" fmla="*/ 56 h 296"/>
              <a:gd name="T12" fmla="*/ 288 w 816"/>
              <a:gd name="T13" fmla="*/ 8 h 296"/>
              <a:gd name="T14" fmla="*/ 336 w 816"/>
              <a:gd name="T15" fmla="*/ 8 h 296"/>
              <a:gd name="T16" fmla="*/ 384 w 816"/>
              <a:gd name="T17" fmla="*/ 56 h 296"/>
              <a:gd name="T18" fmla="*/ 432 w 816"/>
              <a:gd name="T19" fmla="*/ 104 h 296"/>
              <a:gd name="T20" fmla="*/ 480 w 816"/>
              <a:gd name="T21" fmla="*/ 152 h 296"/>
              <a:gd name="T22" fmla="*/ 576 w 816"/>
              <a:gd name="T23" fmla="*/ 200 h 296"/>
              <a:gd name="T24" fmla="*/ 672 w 816"/>
              <a:gd name="T25" fmla="*/ 248 h 296"/>
              <a:gd name="T26" fmla="*/ 720 w 816"/>
              <a:gd name="T27" fmla="*/ 248 h 296"/>
              <a:gd name="T28" fmla="*/ 816 w 816"/>
              <a:gd name="T29" fmla="*/ 296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16" h="296">
                <a:moveTo>
                  <a:pt x="0" y="56"/>
                </a:moveTo>
                <a:cubicBezTo>
                  <a:pt x="16" y="72"/>
                  <a:pt x="32" y="88"/>
                  <a:pt x="48" y="104"/>
                </a:cubicBezTo>
                <a:cubicBezTo>
                  <a:pt x="64" y="120"/>
                  <a:pt x="80" y="144"/>
                  <a:pt x="96" y="152"/>
                </a:cubicBezTo>
                <a:cubicBezTo>
                  <a:pt x="112" y="160"/>
                  <a:pt x="128" y="160"/>
                  <a:pt x="144" y="152"/>
                </a:cubicBezTo>
                <a:cubicBezTo>
                  <a:pt x="160" y="144"/>
                  <a:pt x="176" y="120"/>
                  <a:pt x="192" y="104"/>
                </a:cubicBezTo>
                <a:cubicBezTo>
                  <a:pt x="208" y="88"/>
                  <a:pt x="224" y="72"/>
                  <a:pt x="240" y="56"/>
                </a:cubicBezTo>
                <a:cubicBezTo>
                  <a:pt x="256" y="40"/>
                  <a:pt x="272" y="16"/>
                  <a:pt x="288" y="8"/>
                </a:cubicBezTo>
                <a:cubicBezTo>
                  <a:pt x="304" y="0"/>
                  <a:pt x="320" y="0"/>
                  <a:pt x="336" y="8"/>
                </a:cubicBezTo>
                <a:cubicBezTo>
                  <a:pt x="352" y="16"/>
                  <a:pt x="368" y="40"/>
                  <a:pt x="384" y="56"/>
                </a:cubicBezTo>
                <a:cubicBezTo>
                  <a:pt x="400" y="72"/>
                  <a:pt x="416" y="88"/>
                  <a:pt x="432" y="104"/>
                </a:cubicBezTo>
                <a:cubicBezTo>
                  <a:pt x="448" y="120"/>
                  <a:pt x="456" y="136"/>
                  <a:pt x="480" y="152"/>
                </a:cubicBezTo>
                <a:cubicBezTo>
                  <a:pt x="504" y="168"/>
                  <a:pt x="544" y="184"/>
                  <a:pt x="576" y="200"/>
                </a:cubicBezTo>
                <a:cubicBezTo>
                  <a:pt x="608" y="216"/>
                  <a:pt x="648" y="240"/>
                  <a:pt x="672" y="248"/>
                </a:cubicBezTo>
                <a:cubicBezTo>
                  <a:pt x="696" y="256"/>
                  <a:pt x="696" y="240"/>
                  <a:pt x="720" y="248"/>
                </a:cubicBezTo>
                <a:cubicBezTo>
                  <a:pt x="744" y="256"/>
                  <a:pt x="780" y="276"/>
                  <a:pt x="816" y="296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4" name="Freeform 40"/>
          <p:cNvSpPr>
            <a:spLocks/>
          </p:cNvSpPr>
          <p:nvPr/>
        </p:nvSpPr>
        <p:spPr bwMode="auto">
          <a:xfrm>
            <a:off x="5562600" y="2781300"/>
            <a:ext cx="838200" cy="1447800"/>
          </a:xfrm>
          <a:custGeom>
            <a:avLst/>
            <a:gdLst>
              <a:gd name="T0" fmla="*/ 0 w 528"/>
              <a:gd name="T1" fmla="*/ 888 h 912"/>
              <a:gd name="T2" fmla="*/ 48 w 528"/>
              <a:gd name="T3" fmla="*/ 888 h 912"/>
              <a:gd name="T4" fmla="*/ 96 w 528"/>
              <a:gd name="T5" fmla="*/ 888 h 912"/>
              <a:gd name="T6" fmla="*/ 144 w 528"/>
              <a:gd name="T7" fmla="*/ 840 h 912"/>
              <a:gd name="T8" fmla="*/ 192 w 528"/>
              <a:gd name="T9" fmla="*/ 792 h 912"/>
              <a:gd name="T10" fmla="*/ 336 w 528"/>
              <a:gd name="T11" fmla="*/ 120 h 912"/>
              <a:gd name="T12" fmla="*/ 384 w 528"/>
              <a:gd name="T13" fmla="*/ 120 h 912"/>
              <a:gd name="T14" fmla="*/ 528 w 528"/>
              <a:gd name="T15" fmla="*/ 84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8" h="912">
                <a:moveTo>
                  <a:pt x="0" y="888"/>
                </a:moveTo>
                <a:cubicBezTo>
                  <a:pt x="16" y="888"/>
                  <a:pt x="32" y="888"/>
                  <a:pt x="48" y="888"/>
                </a:cubicBezTo>
                <a:cubicBezTo>
                  <a:pt x="64" y="888"/>
                  <a:pt x="80" y="896"/>
                  <a:pt x="96" y="888"/>
                </a:cubicBezTo>
                <a:cubicBezTo>
                  <a:pt x="112" y="880"/>
                  <a:pt x="128" y="856"/>
                  <a:pt x="144" y="840"/>
                </a:cubicBezTo>
                <a:cubicBezTo>
                  <a:pt x="160" y="824"/>
                  <a:pt x="160" y="912"/>
                  <a:pt x="192" y="792"/>
                </a:cubicBezTo>
                <a:cubicBezTo>
                  <a:pt x="224" y="672"/>
                  <a:pt x="304" y="232"/>
                  <a:pt x="336" y="120"/>
                </a:cubicBezTo>
                <a:cubicBezTo>
                  <a:pt x="368" y="8"/>
                  <a:pt x="352" y="0"/>
                  <a:pt x="384" y="120"/>
                </a:cubicBezTo>
                <a:cubicBezTo>
                  <a:pt x="416" y="240"/>
                  <a:pt x="504" y="720"/>
                  <a:pt x="528" y="840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5" name="Freeform 41"/>
          <p:cNvSpPr>
            <a:spLocks/>
          </p:cNvSpPr>
          <p:nvPr/>
        </p:nvSpPr>
        <p:spPr bwMode="auto">
          <a:xfrm>
            <a:off x="6400800" y="4114800"/>
            <a:ext cx="990600" cy="165100"/>
          </a:xfrm>
          <a:custGeom>
            <a:avLst/>
            <a:gdLst>
              <a:gd name="T0" fmla="*/ 0 w 624"/>
              <a:gd name="T1" fmla="*/ 0 h 104"/>
              <a:gd name="T2" fmla="*/ 48 w 624"/>
              <a:gd name="T3" fmla="*/ 48 h 104"/>
              <a:gd name="T4" fmla="*/ 192 w 624"/>
              <a:gd name="T5" fmla="*/ 96 h 104"/>
              <a:gd name="T6" fmla="*/ 240 w 624"/>
              <a:gd name="T7" fmla="*/ 96 h 104"/>
              <a:gd name="T8" fmla="*/ 624 w 624"/>
              <a:gd name="T9" fmla="*/ 9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4" h="104">
                <a:moveTo>
                  <a:pt x="0" y="0"/>
                </a:moveTo>
                <a:cubicBezTo>
                  <a:pt x="8" y="16"/>
                  <a:pt x="16" y="32"/>
                  <a:pt x="48" y="48"/>
                </a:cubicBezTo>
                <a:cubicBezTo>
                  <a:pt x="80" y="64"/>
                  <a:pt x="160" y="88"/>
                  <a:pt x="192" y="96"/>
                </a:cubicBezTo>
                <a:cubicBezTo>
                  <a:pt x="224" y="104"/>
                  <a:pt x="168" y="96"/>
                  <a:pt x="240" y="96"/>
                </a:cubicBezTo>
                <a:cubicBezTo>
                  <a:pt x="312" y="96"/>
                  <a:pt x="468" y="96"/>
                  <a:pt x="624" y="96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6" name="Text Box 42"/>
          <p:cNvSpPr txBox="1">
            <a:spLocks noChangeArrowheads="1"/>
          </p:cNvSpPr>
          <p:nvPr/>
        </p:nvSpPr>
        <p:spPr bwMode="auto">
          <a:xfrm>
            <a:off x="755650" y="2971800"/>
            <a:ext cx="784225" cy="593725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衰减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dB/km</a:t>
            </a:r>
          </a:p>
        </p:txBody>
      </p:sp>
      <p:sp>
        <p:nvSpPr>
          <p:cNvPr id="129067" name="Text Box 43"/>
          <p:cNvSpPr txBox="1">
            <a:spLocks noChangeArrowheads="1"/>
          </p:cNvSpPr>
          <p:nvPr/>
        </p:nvSpPr>
        <p:spPr bwMode="auto">
          <a:xfrm>
            <a:off x="3878263" y="4876800"/>
            <a:ext cx="990600" cy="34925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波长  </a:t>
            </a: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nm</a:t>
            </a:r>
          </a:p>
        </p:txBody>
      </p:sp>
      <p:sp>
        <p:nvSpPr>
          <p:cNvPr id="129068" name="Line 44"/>
          <p:cNvSpPr>
            <a:spLocks noChangeShapeType="1"/>
          </p:cNvSpPr>
          <p:nvPr/>
        </p:nvSpPr>
        <p:spPr bwMode="auto">
          <a:xfrm>
            <a:off x="2590800" y="3581400"/>
            <a:ext cx="0" cy="914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69" name="Line 45"/>
          <p:cNvSpPr>
            <a:spLocks noChangeShapeType="1"/>
          </p:cNvSpPr>
          <p:nvPr/>
        </p:nvSpPr>
        <p:spPr bwMode="auto">
          <a:xfrm>
            <a:off x="2667000" y="3581400"/>
            <a:ext cx="0" cy="914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0" name="Line 46"/>
          <p:cNvSpPr>
            <a:spLocks noChangeShapeType="1"/>
          </p:cNvSpPr>
          <p:nvPr/>
        </p:nvSpPr>
        <p:spPr bwMode="auto">
          <a:xfrm>
            <a:off x="2743200" y="3657600"/>
            <a:ext cx="0" cy="838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1" name="Line 47"/>
          <p:cNvSpPr>
            <a:spLocks noChangeShapeType="1"/>
          </p:cNvSpPr>
          <p:nvPr/>
        </p:nvSpPr>
        <p:spPr bwMode="auto">
          <a:xfrm flipV="1">
            <a:off x="3048000" y="3733800"/>
            <a:ext cx="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2" name="Line 48"/>
          <p:cNvSpPr>
            <a:spLocks noChangeShapeType="1"/>
          </p:cNvSpPr>
          <p:nvPr/>
        </p:nvSpPr>
        <p:spPr bwMode="auto">
          <a:xfrm>
            <a:off x="2819400" y="3657600"/>
            <a:ext cx="0" cy="838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3" name="Line 49"/>
          <p:cNvSpPr>
            <a:spLocks noChangeShapeType="1"/>
          </p:cNvSpPr>
          <p:nvPr/>
        </p:nvSpPr>
        <p:spPr bwMode="auto">
          <a:xfrm>
            <a:off x="2895600" y="3733800"/>
            <a:ext cx="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4" name="Line 50"/>
          <p:cNvSpPr>
            <a:spLocks noChangeShapeType="1"/>
          </p:cNvSpPr>
          <p:nvPr/>
        </p:nvSpPr>
        <p:spPr bwMode="auto">
          <a:xfrm>
            <a:off x="2971800" y="3733800"/>
            <a:ext cx="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5" name="Line 51"/>
          <p:cNvSpPr>
            <a:spLocks noChangeShapeType="1"/>
          </p:cNvSpPr>
          <p:nvPr/>
        </p:nvSpPr>
        <p:spPr bwMode="auto">
          <a:xfrm>
            <a:off x="50292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6" name="Line 52"/>
          <p:cNvSpPr>
            <a:spLocks noChangeShapeType="1"/>
          </p:cNvSpPr>
          <p:nvPr/>
        </p:nvSpPr>
        <p:spPr bwMode="auto">
          <a:xfrm>
            <a:off x="51054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7" name="Line 53"/>
          <p:cNvSpPr>
            <a:spLocks noChangeShapeType="1"/>
          </p:cNvSpPr>
          <p:nvPr/>
        </p:nvSpPr>
        <p:spPr bwMode="auto">
          <a:xfrm>
            <a:off x="51816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8" name="Line 54"/>
          <p:cNvSpPr>
            <a:spLocks noChangeShapeType="1"/>
          </p:cNvSpPr>
          <p:nvPr/>
        </p:nvSpPr>
        <p:spPr bwMode="auto">
          <a:xfrm>
            <a:off x="52578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79" name="Line 55"/>
          <p:cNvSpPr>
            <a:spLocks noChangeShapeType="1"/>
          </p:cNvSpPr>
          <p:nvPr/>
        </p:nvSpPr>
        <p:spPr bwMode="auto">
          <a:xfrm>
            <a:off x="53340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0" name="Line 56"/>
          <p:cNvSpPr>
            <a:spLocks noChangeShapeType="1"/>
          </p:cNvSpPr>
          <p:nvPr/>
        </p:nvSpPr>
        <p:spPr bwMode="auto">
          <a:xfrm>
            <a:off x="54102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1" name="Line 57"/>
          <p:cNvSpPr>
            <a:spLocks noChangeShapeType="1"/>
          </p:cNvSpPr>
          <p:nvPr/>
        </p:nvSpPr>
        <p:spPr bwMode="auto">
          <a:xfrm>
            <a:off x="54864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2" name="Line 58"/>
          <p:cNvSpPr>
            <a:spLocks noChangeShapeType="1"/>
          </p:cNvSpPr>
          <p:nvPr/>
        </p:nvSpPr>
        <p:spPr bwMode="auto">
          <a:xfrm>
            <a:off x="55626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3" name="Line 59"/>
          <p:cNvSpPr>
            <a:spLocks noChangeShapeType="1"/>
          </p:cNvSpPr>
          <p:nvPr/>
        </p:nvSpPr>
        <p:spPr bwMode="auto">
          <a:xfrm flipV="1">
            <a:off x="5715000" y="4343400"/>
            <a:ext cx="0" cy="152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4" name="Line 60"/>
          <p:cNvSpPr>
            <a:spLocks noChangeShapeType="1"/>
          </p:cNvSpPr>
          <p:nvPr/>
        </p:nvSpPr>
        <p:spPr bwMode="auto">
          <a:xfrm>
            <a:off x="56388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5" name="Line 61"/>
          <p:cNvSpPr>
            <a:spLocks noChangeShapeType="1"/>
          </p:cNvSpPr>
          <p:nvPr/>
        </p:nvSpPr>
        <p:spPr bwMode="auto">
          <a:xfrm>
            <a:off x="5715000" y="4191000"/>
            <a:ext cx="0" cy="304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6" name="Line 62"/>
          <p:cNvSpPr>
            <a:spLocks noChangeShapeType="1"/>
          </p:cNvSpPr>
          <p:nvPr/>
        </p:nvSpPr>
        <p:spPr bwMode="auto">
          <a:xfrm flipV="1">
            <a:off x="68580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7" name="Line 63"/>
          <p:cNvSpPr>
            <a:spLocks noChangeShapeType="1"/>
          </p:cNvSpPr>
          <p:nvPr/>
        </p:nvSpPr>
        <p:spPr bwMode="auto">
          <a:xfrm flipV="1">
            <a:off x="69342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8" name="Line 64"/>
          <p:cNvSpPr>
            <a:spLocks noChangeShapeType="1"/>
          </p:cNvSpPr>
          <p:nvPr/>
        </p:nvSpPr>
        <p:spPr bwMode="auto">
          <a:xfrm flipV="1">
            <a:off x="70104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89" name="Line 65"/>
          <p:cNvSpPr>
            <a:spLocks noChangeShapeType="1"/>
          </p:cNvSpPr>
          <p:nvPr/>
        </p:nvSpPr>
        <p:spPr bwMode="auto">
          <a:xfrm flipV="1">
            <a:off x="70866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0" name="Line 66"/>
          <p:cNvSpPr>
            <a:spLocks noChangeShapeType="1"/>
          </p:cNvSpPr>
          <p:nvPr/>
        </p:nvSpPr>
        <p:spPr bwMode="auto">
          <a:xfrm flipV="1">
            <a:off x="71628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1" name="Line 67"/>
          <p:cNvSpPr>
            <a:spLocks noChangeShapeType="1"/>
          </p:cNvSpPr>
          <p:nvPr/>
        </p:nvSpPr>
        <p:spPr bwMode="auto">
          <a:xfrm flipV="1">
            <a:off x="72390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2" name="Line 68"/>
          <p:cNvSpPr>
            <a:spLocks noChangeShapeType="1"/>
          </p:cNvSpPr>
          <p:nvPr/>
        </p:nvSpPr>
        <p:spPr bwMode="auto">
          <a:xfrm flipV="1">
            <a:off x="71628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3" name="Line 69"/>
          <p:cNvSpPr>
            <a:spLocks noChangeShapeType="1"/>
          </p:cNvSpPr>
          <p:nvPr/>
        </p:nvSpPr>
        <p:spPr bwMode="auto">
          <a:xfrm flipV="1">
            <a:off x="72390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4" name="Line 70"/>
          <p:cNvSpPr>
            <a:spLocks noChangeShapeType="1"/>
          </p:cNvSpPr>
          <p:nvPr/>
        </p:nvSpPr>
        <p:spPr bwMode="auto">
          <a:xfrm flipV="1">
            <a:off x="7315200" y="4267200"/>
            <a:ext cx="0" cy="228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5" name="Text Box 71"/>
          <p:cNvSpPr txBox="1">
            <a:spLocks noChangeArrowheads="1"/>
          </p:cNvSpPr>
          <p:nvPr/>
        </p:nvSpPr>
        <p:spPr bwMode="auto">
          <a:xfrm>
            <a:off x="3032125" y="2932113"/>
            <a:ext cx="1055688" cy="287337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First window</a:t>
            </a:r>
          </a:p>
        </p:txBody>
      </p:sp>
      <p:sp>
        <p:nvSpPr>
          <p:cNvPr id="129096" name="Line 72"/>
          <p:cNvSpPr>
            <a:spLocks noChangeShapeType="1"/>
          </p:cNvSpPr>
          <p:nvPr/>
        </p:nvSpPr>
        <p:spPr bwMode="auto">
          <a:xfrm flipH="1">
            <a:off x="2895600" y="3200400"/>
            <a:ext cx="228600" cy="457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097" name="Text Box 73"/>
          <p:cNvSpPr txBox="1">
            <a:spLocks noChangeArrowheads="1"/>
          </p:cNvSpPr>
          <p:nvPr/>
        </p:nvSpPr>
        <p:spPr bwMode="auto">
          <a:xfrm>
            <a:off x="3352800" y="3429000"/>
            <a:ext cx="511175" cy="2873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OH¯</a:t>
            </a:r>
          </a:p>
        </p:txBody>
      </p:sp>
      <p:sp>
        <p:nvSpPr>
          <p:cNvPr id="129098" name="Text Box 74"/>
          <p:cNvSpPr txBox="1">
            <a:spLocks noChangeArrowheads="1"/>
          </p:cNvSpPr>
          <p:nvPr/>
        </p:nvSpPr>
        <p:spPr bwMode="auto">
          <a:xfrm>
            <a:off x="4038600" y="3505200"/>
            <a:ext cx="511175" cy="2873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OH¯</a:t>
            </a:r>
          </a:p>
        </p:txBody>
      </p:sp>
      <p:sp>
        <p:nvSpPr>
          <p:cNvPr id="129099" name="Text Box 75"/>
          <p:cNvSpPr txBox="1">
            <a:spLocks noChangeArrowheads="1"/>
          </p:cNvSpPr>
          <p:nvPr/>
        </p:nvSpPr>
        <p:spPr bwMode="auto">
          <a:xfrm>
            <a:off x="4572000" y="3200400"/>
            <a:ext cx="1206500" cy="2873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Second window</a:t>
            </a:r>
          </a:p>
        </p:txBody>
      </p:sp>
      <p:sp>
        <p:nvSpPr>
          <p:cNvPr id="129100" name="Line 76"/>
          <p:cNvSpPr>
            <a:spLocks noChangeShapeType="1"/>
          </p:cNvSpPr>
          <p:nvPr/>
        </p:nvSpPr>
        <p:spPr bwMode="auto">
          <a:xfrm>
            <a:off x="5029200" y="3429000"/>
            <a:ext cx="38100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101" name="Text Box 77"/>
          <p:cNvSpPr txBox="1">
            <a:spLocks noChangeArrowheads="1"/>
          </p:cNvSpPr>
          <p:nvPr/>
        </p:nvSpPr>
        <p:spPr bwMode="auto">
          <a:xfrm>
            <a:off x="5943600" y="2590800"/>
            <a:ext cx="511175" cy="2873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OH¯</a:t>
            </a:r>
          </a:p>
        </p:txBody>
      </p:sp>
      <p:sp>
        <p:nvSpPr>
          <p:cNvPr id="129102" name="Text Box 78"/>
          <p:cNvSpPr txBox="1">
            <a:spLocks noChangeArrowheads="1"/>
          </p:cNvSpPr>
          <p:nvPr/>
        </p:nvSpPr>
        <p:spPr bwMode="auto">
          <a:xfrm>
            <a:off x="6553200" y="3124200"/>
            <a:ext cx="703263" cy="4699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Third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200" b="1" smtClean="0">
                <a:solidFill>
                  <a:prstClr val="black"/>
                </a:solidFill>
                <a:latin typeface="Times New Roman" charset="0"/>
              </a:rPr>
              <a:t>window</a:t>
            </a:r>
          </a:p>
        </p:txBody>
      </p:sp>
      <p:sp>
        <p:nvSpPr>
          <p:cNvPr id="129103" name="Line 79"/>
          <p:cNvSpPr>
            <a:spLocks noChangeShapeType="1"/>
          </p:cNvSpPr>
          <p:nvPr/>
        </p:nvSpPr>
        <p:spPr bwMode="auto">
          <a:xfrm>
            <a:off x="6858000" y="3581400"/>
            <a:ext cx="228600" cy="685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9104" name="Text Box 80"/>
          <p:cNvSpPr txBox="1">
            <a:spLocks noChangeArrowheads="1"/>
          </p:cNvSpPr>
          <p:nvPr/>
        </p:nvSpPr>
        <p:spPr bwMode="auto">
          <a:xfrm>
            <a:off x="2819400" y="5486400"/>
            <a:ext cx="2805113" cy="65405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b="1" smtClean="0">
                <a:solidFill>
                  <a:prstClr val="black"/>
                </a:solidFill>
                <a:latin typeface="Times New Roman" charset="0"/>
              </a:rPr>
              <a:t>工作波长：短波：850</a:t>
            </a:r>
            <a:r>
              <a:rPr kumimoji="1" lang="en-US" altLang="zh-CN" b="1" smtClean="0">
                <a:solidFill>
                  <a:prstClr val="black"/>
                </a:solidFill>
                <a:latin typeface="Times New Roman" charset="0"/>
              </a:rPr>
              <a:t>nm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b="1" smtClean="0">
                <a:solidFill>
                  <a:prstClr val="black"/>
                </a:solidFill>
                <a:latin typeface="Times New Roman" charset="0"/>
              </a:rPr>
              <a:t>                    </a:t>
            </a:r>
            <a:r>
              <a:rPr kumimoji="1" lang="zh-CN" altLang="en-US" b="1" smtClean="0">
                <a:solidFill>
                  <a:prstClr val="black"/>
                </a:solidFill>
                <a:latin typeface="Times New Roman" charset="0"/>
              </a:rPr>
              <a:t>长波：1300</a:t>
            </a:r>
            <a:r>
              <a:rPr kumimoji="1" lang="en-US" altLang="zh-CN" b="1" smtClean="0">
                <a:solidFill>
                  <a:prstClr val="black"/>
                </a:solidFill>
                <a:latin typeface="Times New Roman" charset="0"/>
              </a:rPr>
              <a:t>nm</a:t>
            </a:r>
          </a:p>
        </p:txBody>
      </p:sp>
    </p:spTree>
    <p:extLst>
      <p:ext uri="{BB962C8B-B14F-4D97-AF65-F5344CB8AC3E}">
        <p14:creationId xmlns:p14="http://schemas.microsoft.com/office/powerpoint/2010/main" val="733335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685800"/>
            <a:ext cx="8229600" cy="1143000"/>
          </a:xfrm>
        </p:spPr>
        <p:txBody>
          <a:bodyPr/>
          <a:lstStyle/>
          <a:p>
            <a:r>
              <a:rPr lang="zh-CN" altLang="en-US" sz="4000" b="1" dirty="0">
                <a:solidFill>
                  <a:schemeClr val="tx1"/>
                </a:solidFill>
                <a:ea typeface="楷体" charset="-122"/>
              </a:rPr>
              <a:t>光纤连接头</a:t>
            </a:r>
          </a:p>
        </p:txBody>
      </p:sp>
      <p:pic>
        <p:nvPicPr>
          <p:cNvPr id="13005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81200"/>
            <a:ext cx="2824163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053" name="Freeform 5"/>
          <p:cNvSpPr>
            <a:spLocks/>
          </p:cNvSpPr>
          <p:nvPr/>
        </p:nvSpPr>
        <p:spPr bwMode="auto">
          <a:xfrm>
            <a:off x="6305550" y="2343150"/>
            <a:ext cx="858838" cy="611188"/>
          </a:xfrm>
          <a:custGeom>
            <a:avLst/>
            <a:gdLst>
              <a:gd name="T0" fmla="*/ 176 w 541"/>
              <a:gd name="T1" fmla="*/ 0 h 385"/>
              <a:gd name="T2" fmla="*/ 540 w 541"/>
              <a:gd name="T3" fmla="*/ 227 h 385"/>
              <a:gd name="T4" fmla="*/ 402 w 541"/>
              <a:gd name="T5" fmla="*/ 384 h 385"/>
              <a:gd name="T6" fmla="*/ 0 w 541"/>
              <a:gd name="T7" fmla="*/ 133 h 385"/>
              <a:gd name="T8" fmla="*/ 176 w 541"/>
              <a:gd name="T9" fmla="*/ 0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1" h="385">
                <a:moveTo>
                  <a:pt x="176" y="0"/>
                </a:moveTo>
                <a:lnTo>
                  <a:pt x="540" y="227"/>
                </a:lnTo>
                <a:lnTo>
                  <a:pt x="402" y="384"/>
                </a:lnTo>
                <a:lnTo>
                  <a:pt x="0" y="133"/>
                </a:lnTo>
                <a:lnTo>
                  <a:pt x="176" y="0"/>
                </a:lnTo>
              </a:path>
            </a:pathLst>
          </a:custGeom>
          <a:solidFill>
            <a:srgbClr val="D3D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pic>
        <p:nvPicPr>
          <p:cNvPr id="130054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32591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685800" y="4191000"/>
            <a:ext cx="270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SC Connectors and Couplers</a:t>
            </a: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4038600" y="5257800"/>
            <a:ext cx="46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LC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685800" y="1600200"/>
            <a:ext cx="396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smtClean="0">
                <a:solidFill>
                  <a:srgbClr val="F05940"/>
                </a:solidFill>
                <a:latin typeface="Times New Roman" charset="0"/>
              </a:rPr>
              <a:t>OptiSPEED </a:t>
            </a:r>
            <a:r>
              <a:rPr kumimoji="1" lang="zh-CN" altLang="en-US" sz="2400" b="1" smtClean="0">
                <a:solidFill>
                  <a:srgbClr val="F05940"/>
                </a:solidFill>
                <a:latin typeface="Times New Roman" charset="0"/>
              </a:rPr>
              <a:t>连接器及耦合器</a:t>
            </a:r>
          </a:p>
        </p:txBody>
      </p:sp>
      <p:pic>
        <p:nvPicPr>
          <p:cNvPr id="130058" name="Picture 1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648200"/>
            <a:ext cx="2160588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994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973" y="548680"/>
            <a:ext cx="7772400" cy="11430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ea typeface="楷体" charset="-122"/>
              </a:rPr>
              <a:t>光纤耦合器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936625" y="2922588"/>
            <a:ext cx="234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SC 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单工(</a:t>
            </a: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Simplex)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耦合器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5529263" y="5548313"/>
            <a:ext cx="2238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LC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双工(</a:t>
            </a: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Duplex)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耦合器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1543050" y="5475288"/>
            <a:ext cx="109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ST 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耦合器</a:t>
            </a:r>
          </a:p>
        </p:txBody>
      </p:sp>
      <p:pic>
        <p:nvPicPr>
          <p:cNvPr id="131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450975"/>
            <a:ext cx="25939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688" y="1427163"/>
            <a:ext cx="2967037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5881688" y="2924175"/>
            <a:ext cx="226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SC 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双工(</a:t>
            </a:r>
            <a:r>
              <a:rPr kumimoji="1" lang="en-US" altLang="zh-CN" sz="1600" b="1" smtClean="0">
                <a:solidFill>
                  <a:prstClr val="black"/>
                </a:solidFill>
                <a:latin typeface="Times New Roman" charset="0"/>
              </a:rPr>
              <a:t>Duplex)</a:t>
            </a:r>
            <a:r>
              <a:rPr kumimoji="1" lang="zh-CN" altLang="en-US" sz="1600" b="1" smtClean="0">
                <a:solidFill>
                  <a:prstClr val="black"/>
                </a:solidFill>
                <a:latin typeface="Times New Roman" charset="0"/>
              </a:rPr>
              <a:t>耦合器</a:t>
            </a:r>
          </a:p>
        </p:txBody>
      </p:sp>
      <p:pic>
        <p:nvPicPr>
          <p:cNvPr id="13108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5" y="3876675"/>
            <a:ext cx="2259013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3508375"/>
            <a:ext cx="2697163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6353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172" y="582051"/>
            <a:ext cx="8229600" cy="1143000"/>
          </a:xfrm>
        </p:spPr>
        <p:txBody>
          <a:bodyPr/>
          <a:lstStyle/>
          <a:p>
            <a:r>
              <a:rPr lang="zh-CN" altLang="en-US" sz="3200" b="1" dirty="0"/>
              <a:t>光纤连接技术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434975" y="1700808"/>
            <a:ext cx="7483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zh-CN" altLang="en-US" sz="2400" smtClean="0">
                <a:solidFill>
                  <a:prstClr val="black"/>
                </a:solidFill>
                <a:latin typeface="Times New Roman" charset="0"/>
              </a:rPr>
              <a:t>当光纤需要接续成为一条光通路时，光纤纤芯必须对成一条直线且纤芯重合；</a:t>
            </a:r>
            <a:endParaRPr kumimoji="1" lang="zh-CN" altLang="zh-CN" sz="2400" smtClean="0">
              <a:solidFill>
                <a:prstClr val="black"/>
              </a:solidFill>
              <a:latin typeface="Times New Roman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CN" sz="2400" smtClean="0">
                <a:solidFill>
                  <a:srgbClr val="FF0033"/>
                </a:solidFill>
                <a:latin typeface="Times New Roman" charset="0"/>
              </a:rPr>
              <a:t>Ferrule based</a:t>
            </a:r>
            <a:r>
              <a:rPr kumimoji="1" lang="en-US" altLang="zh-CN" sz="2400" smtClean="0">
                <a:solidFill>
                  <a:prstClr val="black"/>
                </a:solidFill>
                <a:latin typeface="Times New Roman" charset="0"/>
              </a:rPr>
              <a:t> </a:t>
            </a:r>
            <a:r>
              <a:rPr kumimoji="1" lang="zh-CN" altLang="en-US" sz="2400" smtClean="0">
                <a:solidFill>
                  <a:prstClr val="black"/>
                </a:solidFill>
                <a:latin typeface="Times New Roman" charset="0"/>
              </a:rPr>
              <a:t>连接是应用最广及最可靠</a:t>
            </a:r>
            <a:endParaRPr kumimoji="1" lang="zh-CN" altLang="zh-CN" sz="2400" smtClean="0">
              <a:solidFill>
                <a:prstClr val="black"/>
              </a:solidFill>
              <a:latin typeface="Times New Roman" charset="0"/>
            </a:endParaRPr>
          </a:p>
        </p:txBody>
      </p:sp>
      <p:grpSp>
        <p:nvGrpSpPr>
          <p:cNvPr id="132101" name="Group 5"/>
          <p:cNvGrpSpPr>
            <a:grpSpLocks/>
          </p:cNvGrpSpPr>
          <p:nvPr/>
        </p:nvGrpSpPr>
        <p:grpSpPr bwMode="auto">
          <a:xfrm>
            <a:off x="2768600" y="4197350"/>
            <a:ext cx="3321050" cy="882650"/>
            <a:chOff x="1744" y="2644"/>
            <a:chExt cx="2092" cy="556"/>
          </a:xfrm>
        </p:grpSpPr>
        <p:sp>
          <p:nvSpPr>
            <p:cNvPr id="132102" name="Rectangle 6"/>
            <p:cNvSpPr>
              <a:spLocks noChangeArrowheads="1"/>
            </p:cNvSpPr>
            <p:nvPr/>
          </p:nvSpPr>
          <p:spPr bwMode="auto">
            <a:xfrm>
              <a:off x="1744" y="2644"/>
              <a:ext cx="2092" cy="5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03" name="Rectangle 7"/>
            <p:cNvSpPr>
              <a:spLocks noChangeArrowheads="1"/>
            </p:cNvSpPr>
            <p:nvPr/>
          </p:nvSpPr>
          <p:spPr bwMode="auto">
            <a:xfrm>
              <a:off x="1744" y="3148"/>
              <a:ext cx="2092" cy="5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  <p:grpSp>
        <p:nvGrpSpPr>
          <p:cNvPr id="132104" name="Group 8"/>
          <p:cNvGrpSpPr>
            <a:grpSpLocks/>
          </p:cNvGrpSpPr>
          <p:nvPr/>
        </p:nvGrpSpPr>
        <p:grpSpPr bwMode="auto">
          <a:xfrm>
            <a:off x="406400" y="4095750"/>
            <a:ext cx="3987800" cy="1125538"/>
            <a:chOff x="256" y="2580"/>
            <a:chExt cx="2512" cy="709"/>
          </a:xfrm>
        </p:grpSpPr>
        <p:sp>
          <p:nvSpPr>
            <p:cNvPr id="132105" name="Rectangle 9"/>
            <p:cNvSpPr>
              <a:spLocks noChangeArrowheads="1"/>
            </p:cNvSpPr>
            <p:nvPr/>
          </p:nvSpPr>
          <p:spPr bwMode="auto">
            <a:xfrm>
              <a:off x="1436" y="2704"/>
              <a:ext cx="1332" cy="43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06" name="Rectangle 10"/>
            <p:cNvSpPr>
              <a:spLocks noChangeArrowheads="1"/>
            </p:cNvSpPr>
            <p:nvPr/>
          </p:nvSpPr>
          <p:spPr bwMode="auto">
            <a:xfrm>
              <a:off x="256" y="2884"/>
              <a:ext cx="2512" cy="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07" name="Freeform 11"/>
            <p:cNvSpPr>
              <a:spLocks/>
            </p:cNvSpPr>
            <p:nvPr/>
          </p:nvSpPr>
          <p:spPr bwMode="auto">
            <a:xfrm>
              <a:off x="507" y="2580"/>
              <a:ext cx="1171" cy="169"/>
            </a:xfrm>
            <a:custGeom>
              <a:avLst/>
              <a:gdLst>
                <a:gd name="T0" fmla="*/ 1170 w 1171"/>
                <a:gd name="T1" fmla="*/ 120 h 169"/>
                <a:gd name="T2" fmla="*/ 1170 w 1171"/>
                <a:gd name="T3" fmla="*/ 0 h 169"/>
                <a:gd name="T4" fmla="*/ 808 w 1171"/>
                <a:gd name="T5" fmla="*/ 0 h 169"/>
                <a:gd name="T6" fmla="*/ 702 w 1171"/>
                <a:gd name="T7" fmla="*/ 168 h 169"/>
                <a:gd name="T8" fmla="*/ 0 w 1171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1" h="169">
                  <a:moveTo>
                    <a:pt x="1170" y="120"/>
                  </a:moveTo>
                  <a:lnTo>
                    <a:pt x="1170" y="0"/>
                  </a:lnTo>
                  <a:lnTo>
                    <a:pt x="808" y="0"/>
                  </a:lnTo>
                  <a:lnTo>
                    <a:pt x="702" y="168"/>
                  </a:lnTo>
                  <a:lnTo>
                    <a:pt x="0" y="16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08" name="Freeform 12"/>
            <p:cNvSpPr>
              <a:spLocks/>
            </p:cNvSpPr>
            <p:nvPr/>
          </p:nvSpPr>
          <p:spPr bwMode="auto">
            <a:xfrm>
              <a:off x="497" y="3120"/>
              <a:ext cx="1170" cy="169"/>
            </a:xfrm>
            <a:custGeom>
              <a:avLst/>
              <a:gdLst>
                <a:gd name="T0" fmla="*/ 1169 w 1170"/>
                <a:gd name="T1" fmla="*/ 48 h 169"/>
                <a:gd name="T2" fmla="*/ 1169 w 1170"/>
                <a:gd name="T3" fmla="*/ 168 h 169"/>
                <a:gd name="T4" fmla="*/ 807 w 1170"/>
                <a:gd name="T5" fmla="*/ 168 h 169"/>
                <a:gd name="T6" fmla="*/ 701 w 1170"/>
                <a:gd name="T7" fmla="*/ 0 h 169"/>
                <a:gd name="T8" fmla="*/ 0 w 1170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0" h="169">
                  <a:moveTo>
                    <a:pt x="1169" y="48"/>
                  </a:moveTo>
                  <a:lnTo>
                    <a:pt x="1169" y="168"/>
                  </a:lnTo>
                  <a:lnTo>
                    <a:pt x="807" y="168"/>
                  </a:lnTo>
                  <a:lnTo>
                    <a:pt x="70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  <p:grpSp>
        <p:nvGrpSpPr>
          <p:cNvPr id="132109" name="Group 13"/>
          <p:cNvGrpSpPr>
            <a:grpSpLocks/>
          </p:cNvGrpSpPr>
          <p:nvPr/>
        </p:nvGrpSpPr>
        <p:grpSpPr bwMode="auto">
          <a:xfrm>
            <a:off x="4405313" y="4076700"/>
            <a:ext cx="4217987" cy="1125538"/>
            <a:chOff x="2775" y="2568"/>
            <a:chExt cx="2657" cy="709"/>
          </a:xfrm>
        </p:grpSpPr>
        <p:sp>
          <p:nvSpPr>
            <p:cNvPr id="132110" name="Rectangle 14"/>
            <p:cNvSpPr>
              <a:spLocks noChangeArrowheads="1"/>
            </p:cNvSpPr>
            <p:nvPr/>
          </p:nvSpPr>
          <p:spPr bwMode="auto">
            <a:xfrm>
              <a:off x="2776" y="2704"/>
              <a:ext cx="1374" cy="43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11" name="Rectangle 15"/>
            <p:cNvSpPr>
              <a:spLocks noChangeArrowheads="1"/>
            </p:cNvSpPr>
            <p:nvPr/>
          </p:nvSpPr>
          <p:spPr bwMode="auto">
            <a:xfrm>
              <a:off x="2775" y="2884"/>
              <a:ext cx="2657" cy="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3934" y="2568"/>
              <a:ext cx="1208" cy="169"/>
            </a:xfrm>
            <a:custGeom>
              <a:avLst/>
              <a:gdLst>
                <a:gd name="T0" fmla="*/ 0 w 1208"/>
                <a:gd name="T1" fmla="*/ 120 h 169"/>
                <a:gd name="T2" fmla="*/ 0 w 1208"/>
                <a:gd name="T3" fmla="*/ 0 h 169"/>
                <a:gd name="T4" fmla="*/ 373 w 1208"/>
                <a:gd name="T5" fmla="*/ 0 h 169"/>
                <a:gd name="T6" fmla="*/ 482 w 1208"/>
                <a:gd name="T7" fmla="*/ 168 h 169"/>
                <a:gd name="T8" fmla="*/ 1207 w 1208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8" h="169">
                  <a:moveTo>
                    <a:pt x="0" y="120"/>
                  </a:moveTo>
                  <a:lnTo>
                    <a:pt x="0" y="0"/>
                  </a:lnTo>
                  <a:lnTo>
                    <a:pt x="373" y="0"/>
                  </a:lnTo>
                  <a:lnTo>
                    <a:pt x="482" y="168"/>
                  </a:lnTo>
                  <a:lnTo>
                    <a:pt x="1207" y="16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3923" y="3108"/>
              <a:ext cx="1208" cy="169"/>
            </a:xfrm>
            <a:custGeom>
              <a:avLst/>
              <a:gdLst>
                <a:gd name="T0" fmla="*/ 0 w 1208"/>
                <a:gd name="T1" fmla="*/ 48 h 169"/>
                <a:gd name="T2" fmla="*/ 0 w 1208"/>
                <a:gd name="T3" fmla="*/ 168 h 169"/>
                <a:gd name="T4" fmla="*/ 373 w 1208"/>
                <a:gd name="T5" fmla="*/ 168 h 169"/>
                <a:gd name="T6" fmla="*/ 482 w 1208"/>
                <a:gd name="T7" fmla="*/ 0 h 169"/>
                <a:gd name="T8" fmla="*/ 1207 w 1208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8" h="169">
                  <a:moveTo>
                    <a:pt x="0" y="48"/>
                  </a:moveTo>
                  <a:lnTo>
                    <a:pt x="0" y="168"/>
                  </a:lnTo>
                  <a:lnTo>
                    <a:pt x="373" y="168"/>
                  </a:lnTo>
                  <a:lnTo>
                    <a:pt x="482" y="0"/>
                  </a:lnTo>
                  <a:lnTo>
                    <a:pt x="1207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  <p:sp>
        <p:nvSpPr>
          <p:cNvPr id="132114" name="Rectangle 18"/>
          <p:cNvSpPr>
            <a:spLocks noChangeArrowheads="1"/>
          </p:cNvSpPr>
          <p:nvPr/>
        </p:nvSpPr>
        <p:spPr bwMode="auto">
          <a:xfrm>
            <a:off x="3070225" y="3089275"/>
            <a:ext cx="234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i="1" smtClean="0">
                <a:solidFill>
                  <a:prstClr val="black"/>
                </a:solidFill>
                <a:latin typeface="Times New Roman" charset="0"/>
              </a:rPr>
              <a:t>侧面图</a:t>
            </a:r>
            <a:r>
              <a:rPr kumimoji="1" lang="zh-CN" altLang="zh-CN" sz="2400" i="1" smtClean="0">
                <a:solidFill>
                  <a:prstClr val="black"/>
                </a:solidFill>
                <a:latin typeface="Times New Roman" charset="0"/>
              </a:rPr>
              <a:t> - </a:t>
            </a:r>
            <a:r>
              <a:rPr kumimoji="1" lang="zh-CN" altLang="en-US" sz="2400" i="1" smtClean="0">
                <a:solidFill>
                  <a:prstClr val="black"/>
                </a:solidFill>
                <a:latin typeface="Times New Roman" charset="0"/>
              </a:rPr>
              <a:t>横截面</a:t>
            </a:r>
            <a:r>
              <a:rPr kumimoji="1" lang="zh-CN" altLang="zh-CN" sz="2400" smtClean="0">
                <a:solidFill>
                  <a:prstClr val="black"/>
                </a:solidFill>
                <a:latin typeface="Times New Roman" charset="0"/>
              </a:rPr>
              <a:t> </a:t>
            </a:r>
          </a:p>
        </p:txBody>
      </p:sp>
      <p:sp>
        <p:nvSpPr>
          <p:cNvPr id="132115" name="Line 19"/>
          <p:cNvSpPr>
            <a:spLocks noChangeShapeType="1"/>
          </p:cNvSpPr>
          <p:nvPr/>
        </p:nvSpPr>
        <p:spPr bwMode="auto">
          <a:xfrm flipH="1" flipV="1">
            <a:off x="4316413" y="5065713"/>
            <a:ext cx="113188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grpSp>
        <p:nvGrpSpPr>
          <p:cNvPr id="132116" name="Group 20"/>
          <p:cNvGrpSpPr>
            <a:grpSpLocks/>
          </p:cNvGrpSpPr>
          <p:nvPr/>
        </p:nvGrpSpPr>
        <p:grpSpPr bwMode="auto">
          <a:xfrm>
            <a:off x="1984375" y="3527425"/>
            <a:ext cx="1749425" cy="2400300"/>
            <a:chOff x="1250" y="2222"/>
            <a:chExt cx="1102" cy="1512"/>
          </a:xfrm>
        </p:grpSpPr>
        <p:sp>
          <p:nvSpPr>
            <p:cNvPr id="132117" name="Rectangle 21"/>
            <p:cNvSpPr>
              <a:spLocks noChangeArrowheads="1"/>
            </p:cNvSpPr>
            <p:nvPr/>
          </p:nvSpPr>
          <p:spPr bwMode="auto">
            <a:xfrm>
              <a:off x="1250" y="3446"/>
              <a:ext cx="11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陶瓷</a:t>
              </a:r>
              <a:r>
                <a:rPr kumimoji="1" lang="zh-CN" altLang="zh-CN" sz="2400" smtClean="0">
                  <a:solidFill>
                    <a:prstClr val="black"/>
                  </a:solidFill>
                  <a:latin typeface="Times New Roman" charset="0"/>
                </a:rPr>
                <a:t> </a:t>
              </a:r>
              <a:r>
                <a:rPr kumimoji="1" lang="en-US" altLang="zh-CN" sz="2400" smtClean="0">
                  <a:solidFill>
                    <a:srgbClr val="FF0033"/>
                  </a:solidFill>
                  <a:latin typeface="Times New Roman" charset="0"/>
                </a:rPr>
                <a:t>Ferrule</a:t>
              </a:r>
            </a:p>
          </p:txBody>
        </p:sp>
        <p:sp>
          <p:nvSpPr>
            <p:cNvPr id="132118" name="Line 22"/>
            <p:cNvSpPr>
              <a:spLocks noChangeShapeType="1"/>
            </p:cNvSpPr>
            <p:nvPr/>
          </p:nvSpPr>
          <p:spPr bwMode="auto">
            <a:xfrm flipV="1">
              <a:off x="1765" y="3049"/>
              <a:ext cx="239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2119" name="Rectangle 23"/>
            <p:cNvSpPr>
              <a:spLocks noChangeArrowheads="1"/>
            </p:cNvSpPr>
            <p:nvPr/>
          </p:nvSpPr>
          <p:spPr bwMode="auto">
            <a:xfrm>
              <a:off x="1562" y="2222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光纤</a:t>
              </a:r>
            </a:p>
          </p:txBody>
        </p:sp>
        <p:sp>
          <p:nvSpPr>
            <p:cNvPr id="132120" name="Line 24"/>
            <p:cNvSpPr>
              <a:spLocks noChangeShapeType="1"/>
            </p:cNvSpPr>
            <p:nvPr/>
          </p:nvSpPr>
          <p:spPr bwMode="auto">
            <a:xfrm>
              <a:off x="1957" y="2449"/>
              <a:ext cx="395" cy="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  <p:sp>
        <p:nvSpPr>
          <p:cNvPr id="132121" name="Rectangle 25"/>
          <p:cNvSpPr>
            <a:spLocks noChangeArrowheads="1"/>
          </p:cNvSpPr>
          <p:nvPr/>
        </p:nvSpPr>
        <p:spPr bwMode="auto">
          <a:xfrm>
            <a:off x="631825" y="3535363"/>
            <a:ext cx="1241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smtClean="0">
                <a:solidFill>
                  <a:prstClr val="black"/>
                </a:solidFill>
                <a:latin typeface="Times New Roman" charset="0"/>
              </a:rPr>
              <a:t>Connector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smtClean="0">
                <a:solidFill>
                  <a:prstClr val="black"/>
                </a:solidFill>
                <a:latin typeface="Times New Roman" charset="0"/>
              </a:rPr>
              <a:t>Backbone</a:t>
            </a:r>
          </a:p>
        </p:txBody>
      </p:sp>
      <p:sp>
        <p:nvSpPr>
          <p:cNvPr id="132122" name="Line 26"/>
          <p:cNvSpPr>
            <a:spLocks noChangeShapeType="1"/>
          </p:cNvSpPr>
          <p:nvPr/>
        </p:nvSpPr>
        <p:spPr bwMode="auto">
          <a:xfrm>
            <a:off x="1258888" y="4154488"/>
            <a:ext cx="227012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739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  <a:noFill/>
          <a:ln/>
        </p:spPr>
        <p:txBody>
          <a:bodyPr/>
          <a:lstStyle/>
          <a:p>
            <a:r>
              <a:rPr lang="en-US" altLang="zh-CN" sz="3200" b="1"/>
              <a:t>Optical Connector Performance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5492750" y="4394200"/>
            <a:ext cx="996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smtClean="0">
                <a:solidFill>
                  <a:prstClr val="black"/>
                </a:solidFill>
                <a:latin typeface="Times New Roman" charset="0"/>
              </a:rPr>
              <a:t>Sleeve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smtClean="0">
              <a:solidFill>
                <a:prstClr val="black"/>
              </a:solidFill>
              <a:latin typeface="Times New Roman" charset="0"/>
            </a:endParaRPr>
          </a:p>
        </p:txBody>
      </p:sp>
      <p:grpSp>
        <p:nvGrpSpPr>
          <p:cNvPr id="133126" name="Group 6"/>
          <p:cNvGrpSpPr>
            <a:grpSpLocks/>
          </p:cNvGrpSpPr>
          <p:nvPr/>
        </p:nvGrpSpPr>
        <p:grpSpPr bwMode="auto">
          <a:xfrm>
            <a:off x="333375" y="2743200"/>
            <a:ext cx="8437563" cy="1997075"/>
            <a:chOff x="210" y="1728"/>
            <a:chExt cx="5315" cy="1258"/>
          </a:xfrm>
        </p:grpSpPr>
        <p:grpSp>
          <p:nvGrpSpPr>
            <p:cNvPr id="133127" name="Group 7"/>
            <p:cNvGrpSpPr>
              <a:grpSpLocks/>
            </p:cNvGrpSpPr>
            <p:nvPr/>
          </p:nvGrpSpPr>
          <p:grpSpPr bwMode="auto">
            <a:xfrm>
              <a:off x="1797" y="1975"/>
              <a:ext cx="2104" cy="604"/>
              <a:chOff x="1797" y="1975"/>
              <a:chExt cx="2104" cy="604"/>
            </a:xfrm>
          </p:grpSpPr>
          <p:sp>
            <p:nvSpPr>
              <p:cNvPr id="133128" name="Rectangle 8"/>
              <p:cNvSpPr>
                <a:spLocks noChangeArrowheads="1"/>
              </p:cNvSpPr>
              <p:nvPr/>
            </p:nvSpPr>
            <p:spPr bwMode="auto">
              <a:xfrm>
                <a:off x="1797" y="1975"/>
                <a:ext cx="2092" cy="54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  <p:sp>
            <p:nvSpPr>
              <p:cNvPr id="133129" name="Rectangle 9"/>
              <p:cNvSpPr>
                <a:spLocks noChangeArrowheads="1"/>
              </p:cNvSpPr>
              <p:nvPr/>
            </p:nvSpPr>
            <p:spPr bwMode="auto">
              <a:xfrm>
                <a:off x="1809" y="2525"/>
                <a:ext cx="2092" cy="54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sp>
          <p:nvSpPr>
            <p:cNvPr id="133130" name="Rectangle 10"/>
            <p:cNvSpPr>
              <a:spLocks noChangeArrowheads="1"/>
            </p:cNvSpPr>
            <p:nvPr/>
          </p:nvSpPr>
          <p:spPr bwMode="auto">
            <a:xfrm>
              <a:off x="1501" y="2061"/>
              <a:ext cx="1332" cy="43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1" name="Rectangle 11"/>
            <p:cNvSpPr>
              <a:spLocks noChangeArrowheads="1"/>
            </p:cNvSpPr>
            <p:nvPr/>
          </p:nvSpPr>
          <p:spPr bwMode="auto">
            <a:xfrm>
              <a:off x="321" y="2241"/>
              <a:ext cx="2512" cy="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2" name="Freeform 12"/>
            <p:cNvSpPr>
              <a:spLocks/>
            </p:cNvSpPr>
            <p:nvPr/>
          </p:nvSpPr>
          <p:spPr bwMode="auto">
            <a:xfrm>
              <a:off x="572" y="1923"/>
              <a:ext cx="1171" cy="169"/>
            </a:xfrm>
            <a:custGeom>
              <a:avLst/>
              <a:gdLst>
                <a:gd name="T0" fmla="*/ 1170 w 1171"/>
                <a:gd name="T1" fmla="*/ 120 h 169"/>
                <a:gd name="T2" fmla="*/ 1170 w 1171"/>
                <a:gd name="T3" fmla="*/ 0 h 169"/>
                <a:gd name="T4" fmla="*/ 808 w 1171"/>
                <a:gd name="T5" fmla="*/ 0 h 169"/>
                <a:gd name="T6" fmla="*/ 702 w 1171"/>
                <a:gd name="T7" fmla="*/ 168 h 169"/>
                <a:gd name="T8" fmla="*/ 0 w 1171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1" h="169">
                  <a:moveTo>
                    <a:pt x="1170" y="120"/>
                  </a:moveTo>
                  <a:lnTo>
                    <a:pt x="1170" y="0"/>
                  </a:lnTo>
                  <a:lnTo>
                    <a:pt x="808" y="0"/>
                  </a:lnTo>
                  <a:lnTo>
                    <a:pt x="702" y="168"/>
                  </a:lnTo>
                  <a:lnTo>
                    <a:pt x="0" y="16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3" name="Freeform 13"/>
            <p:cNvSpPr>
              <a:spLocks/>
            </p:cNvSpPr>
            <p:nvPr/>
          </p:nvSpPr>
          <p:spPr bwMode="auto">
            <a:xfrm>
              <a:off x="562" y="2463"/>
              <a:ext cx="1170" cy="169"/>
            </a:xfrm>
            <a:custGeom>
              <a:avLst/>
              <a:gdLst>
                <a:gd name="T0" fmla="*/ 1169 w 1170"/>
                <a:gd name="T1" fmla="*/ 48 h 169"/>
                <a:gd name="T2" fmla="*/ 1169 w 1170"/>
                <a:gd name="T3" fmla="*/ 168 h 169"/>
                <a:gd name="T4" fmla="*/ 807 w 1170"/>
                <a:gd name="T5" fmla="*/ 168 h 169"/>
                <a:gd name="T6" fmla="*/ 701 w 1170"/>
                <a:gd name="T7" fmla="*/ 0 h 169"/>
                <a:gd name="T8" fmla="*/ 0 w 1170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0" h="169">
                  <a:moveTo>
                    <a:pt x="1169" y="48"/>
                  </a:moveTo>
                  <a:lnTo>
                    <a:pt x="1169" y="168"/>
                  </a:lnTo>
                  <a:lnTo>
                    <a:pt x="807" y="168"/>
                  </a:lnTo>
                  <a:lnTo>
                    <a:pt x="70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4" name="Rectangle 14"/>
            <p:cNvSpPr>
              <a:spLocks noChangeArrowheads="1"/>
            </p:cNvSpPr>
            <p:nvPr/>
          </p:nvSpPr>
          <p:spPr bwMode="auto">
            <a:xfrm>
              <a:off x="2841" y="2083"/>
              <a:ext cx="1374" cy="43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5" name="Rectangle 15"/>
            <p:cNvSpPr>
              <a:spLocks noChangeArrowheads="1"/>
            </p:cNvSpPr>
            <p:nvPr/>
          </p:nvSpPr>
          <p:spPr bwMode="auto">
            <a:xfrm>
              <a:off x="2840" y="2263"/>
              <a:ext cx="2657" cy="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6" name="Freeform 16"/>
            <p:cNvSpPr>
              <a:spLocks/>
            </p:cNvSpPr>
            <p:nvPr/>
          </p:nvSpPr>
          <p:spPr bwMode="auto">
            <a:xfrm>
              <a:off x="3999" y="1947"/>
              <a:ext cx="1208" cy="169"/>
            </a:xfrm>
            <a:custGeom>
              <a:avLst/>
              <a:gdLst>
                <a:gd name="T0" fmla="*/ 0 w 1208"/>
                <a:gd name="T1" fmla="*/ 120 h 169"/>
                <a:gd name="T2" fmla="*/ 0 w 1208"/>
                <a:gd name="T3" fmla="*/ 0 h 169"/>
                <a:gd name="T4" fmla="*/ 373 w 1208"/>
                <a:gd name="T5" fmla="*/ 0 h 169"/>
                <a:gd name="T6" fmla="*/ 482 w 1208"/>
                <a:gd name="T7" fmla="*/ 168 h 169"/>
                <a:gd name="T8" fmla="*/ 1207 w 1208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8" h="169">
                  <a:moveTo>
                    <a:pt x="0" y="120"/>
                  </a:moveTo>
                  <a:lnTo>
                    <a:pt x="0" y="0"/>
                  </a:lnTo>
                  <a:lnTo>
                    <a:pt x="373" y="0"/>
                  </a:lnTo>
                  <a:lnTo>
                    <a:pt x="482" y="168"/>
                  </a:lnTo>
                  <a:lnTo>
                    <a:pt x="1207" y="16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7" name="Freeform 17"/>
            <p:cNvSpPr>
              <a:spLocks/>
            </p:cNvSpPr>
            <p:nvPr/>
          </p:nvSpPr>
          <p:spPr bwMode="auto">
            <a:xfrm>
              <a:off x="3988" y="2487"/>
              <a:ext cx="1208" cy="169"/>
            </a:xfrm>
            <a:custGeom>
              <a:avLst/>
              <a:gdLst>
                <a:gd name="T0" fmla="*/ 0 w 1208"/>
                <a:gd name="T1" fmla="*/ 48 h 169"/>
                <a:gd name="T2" fmla="*/ 0 w 1208"/>
                <a:gd name="T3" fmla="*/ 168 h 169"/>
                <a:gd name="T4" fmla="*/ 373 w 1208"/>
                <a:gd name="T5" fmla="*/ 168 h 169"/>
                <a:gd name="T6" fmla="*/ 482 w 1208"/>
                <a:gd name="T7" fmla="*/ 0 h 169"/>
                <a:gd name="T8" fmla="*/ 1207 w 1208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8" h="169">
                  <a:moveTo>
                    <a:pt x="0" y="48"/>
                  </a:moveTo>
                  <a:lnTo>
                    <a:pt x="0" y="168"/>
                  </a:lnTo>
                  <a:lnTo>
                    <a:pt x="373" y="168"/>
                  </a:lnTo>
                  <a:lnTo>
                    <a:pt x="482" y="0"/>
                  </a:lnTo>
                  <a:lnTo>
                    <a:pt x="1207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8" name="Line 18"/>
            <p:cNvSpPr>
              <a:spLocks noChangeShapeType="1"/>
            </p:cNvSpPr>
            <p:nvPr/>
          </p:nvSpPr>
          <p:spPr bwMode="auto">
            <a:xfrm flipH="1" flipV="1">
              <a:off x="2784" y="2570"/>
              <a:ext cx="713" cy="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39" name="Line 19"/>
            <p:cNvSpPr>
              <a:spLocks noChangeShapeType="1"/>
            </p:cNvSpPr>
            <p:nvPr/>
          </p:nvSpPr>
          <p:spPr bwMode="auto">
            <a:xfrm>
              <a:off x="210" y="2283"/>
              <a:ext cx="2663" cy="0"/>
            </a:xfrm>
            <a:prstGeom prst="line">
              <a:avLst/>
            </a:prstGeom>
            <a:noFill/>
            <a:ln w="127000">
              <a:solidFill>
                <a:srgbClr val="00CC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grpSp>
          <p:nvGrpSpPr>
            <p:cNvPr id="133140" name="Group 20"/>
            <p:cNvGrpSpPr>
              <a:grpSpLocks/>
            </p:cNvGrpSpPr>
            <p:nvPr/>
          </p:nvGrpSpPr>
          <p:grpSpPr bwMode="auto">
            <a:xfrm>
              <a:off x="2800" y="1728"/>
              <a:ext cx="1066" cy="550"/>
              <a:chOff x="2800" y="1728"/>
              <a:chExt cx="1066" cy="550"/>
            </a:xfrm>
          </p:grpSpPr>
          <p:sp>
            <p:nvSpPr>
              <p:cNvPr id="133141" name="Line 21"/>
              <p:cNvSpPr>
                <a:spLocks noChangeShapeType="1"/>
              </p:cNvSpPr>
              <p:nvPr/>
            </p:nvSpPr>
            <p:spPr bwMode="auto">
              <a:xfrm flipV="1">
                <a:off x="2835" y="2195"/>
                <a:ext cx="431" cy="83"/>
              </a:xfrm>
              <a:prstGeom prst="line">
                <a:avLst/>
              </a:prstGeom>
              <a:noFill/>
              <a:ln w="50800">
                <a:solidFill>
                  <a:srgbClr val="00CC00"/>
                </a:solidFill>
                <a:round/>
                <a:headEnd type="none" w="sm" len="sm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  <p:sp>
            <p:nvSpPr>
              <p:cNvPr id="133142" name="Rectangle 22"/>
              <p:cNvSpPr>
                <a:spLocks noChangeArrowheads="1"/>
              </p:cNvSpPr>
              <p:nvPr/>
            </p:nvSpPr>
            <p:spPr bwMode="auto">
              <a:xfrm>
                <a:off x="2800" y="1728"/>
                <a:ext cx="106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CN" sz="2000" b="1" smtClean="0">
                    <a:solidFill>
                      <a:srgbClr val="4F81BD"/>
                    </a:solidFill>
                    <a:latin typeface="Times New Roman" charset="0"/>
                  </a:rPr>
                  <a:t>Lost power</a:t>
                </a:r>
              </a:p>
            </p:txBody>
          </p:sp>
        </p:grpSp>
        <p:sp>
          <p:nvSpPr>
            <p:cNvPr id="133143" name="Line 23"/>
            <p:cNvSpPr>
              <a:spLocks noChangeShapeType="1"/>
            </p:cNvSpPr>
            <p:nvPr/>
          </p:nvSpPr>
          <p:spPr bwMode="auto">
            <a:xfrm>
              <a:off x="2862" y="2307"/>
              <a:ext cx="2663" cy="0"/>
            </a:xfrm>
            <a:prstGeom prst="line">
              <a:avLst/>
            </a:prstGeom>
            <a:noFill/>
            <a:ln w="50800">
              <a:solidFill>
                <a:srgbClr val="00CC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44" name="Rectangle 24"/>
            <p:cNvSpPr>
              <a:spLocks noChangeArrowheads="1"/>
            </p:cNvSpPr>
            <p:nvPr/>
          </p:nvSpPr>
          <p:spPr bwMode="auto">
            <a:xfrm>
              <a:off x="427" y="1781"/>
              <a:ext cx="7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CN" sz="2400" b="1" smtClean="0">
                  <a:solidFill>
                    <a:prstClr val="black"/>
                  </a:solidFill>
                  <a:latin typeface="Times New Roman" charset="0"/>
                </a:rPr>
                <a:t>INPUT</a:t>
              </a:r>
            </a:p>
          </p:txBody>
        </p:sp>
        <p:sp>
          <p:nvSpPr>
            <p:cNvPr id="133145" name="Rectangle 25"/>
            <p:cNvSpPr>
              <a:spLocks noChangeArrowheads="1"/>
            </p:cNvSpPr>
            <p:nvPr/>
          </p:nvSpPr>
          <p:spPr bwMode="auto">
            <a:xfrm>
              <a:off x="4567" y="1774"/>
              <a:ext cx="5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CN" sz="2000" smtClean="0">
                  <a:solidFill>
                    <a:prstClr val="black"/>
                  </a:solidFill>
                  <a:latin typeface="Times New Roman" charset="0"/>
                </a:rPr>
                <a:t>Output</a:t>
              </a:r>
            </a:p>
          </p:txBody>
        </p:sp>
        <p:sp>
          <p:nvSpPr>
            <p:cNvPr id="133146" name="Line 26"/>
            <p:cNvSpPr>
              <a:spLocks noChangeShapeType="1"/>
            </p:cNvSpPr>
            <p:nvPr/>
          </p:nvSpPr>
          <p:spPr bwMode="auto">
            <a:xfrm flipH="1">
              <a:off x="2197" y="2285"/>
              <a:ext cx="647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33147" name="Rectangle 27"/>
            <p:cNvSpPr>
              <a:spLocks noChangeArrowheads="1"/>
            </p:cNvSpPr>
            <p:nvPr/>
          </p:nvSpPr>
          <p:spPr bwMode="auto">
            <a:xfrm>
              <a:off x="1794" y="2544"/>
              <a:ext cx="12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b="1" smtClean="0">
                  <a:solidFill>
                    <a:srgbClr val="4F81BD"/>
                  </a:solidFill>
                  <a:latin typeface="Times New Roman" charset="0"/>
                </a:rPr>
                <a:t>Return loss/reflectance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709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Text Box 1029"/>
          <p:cNvSpPr txBox="1">
            <a:spLocks noChangeArrowheads="1"/>
          </p:cNvSpPr>
          <p:nvPr/>
        </p:nvSpPr>
        <p:spPr bwMode="auto">
          <a:xfrm>
            <a:off x="304800" y="2590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1" lang="zh-CN" altLang="en-US" sz="4800" b="1" smtClean="0">
                <a:solidFill>
                  <a:srgbClr val="800080"/>
                </a:solidFill>
                <a:latin typeface="Times New Roman" charset="0"/>
              </a:rPr>
              <a:t>光缆部分</a:t>
            </a:r>
            <a:endParaRPr kumimoji="1" lang="zh-CN" altLang="en-US" sz="48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125959" name="Group 1031"/>
          <p:cNvGrpSpPr>
            <a:grpSpLocks/>
          </p:cNvGrpSpPr>
          <p:nvPr/>
        </p:nvGrpSpPr>
        <p:grpSpPr bwMode="auto">
          <a:xfrm>
            <a:off x="304800" y="3657600"/>
            <a:ext cx="5105400" cy="76200"/>
            <a:chOff x="192" y="2304"/>
            <a:chExt cx="4368" cy="48"/>
          </a:xfrm>
        </p:grpSpPr>
        <p:sp>
          <p:nvSpPr>
            <p:cNvPr id="125956" name="Line 1028"/>
            <p:cNvSpPr>
              <a:spLocks noChangeShapeType="1"/>
            </p:cNvSpPr>
            <p:nvPr/>
          </p:nvSpPr>
          <p:spPr bwMode="auto">
            <a:xfrm>
              <a:off x="192" y="2304"/>
              <a:ext cx="436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25958" name="Line 1030"/>
            <p:cNvSpPr>
              <a:spLocks noChangeShapeType="1"/>
            </p:cNvSpPr>
            <p:nvPr/>
          </p:nvSpPr>
          <p:spPr bwMode="auto">
            <a:xfrm>
              <a:off x="192" y="2352"/>
              <a:ext cx="436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480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z="3600"/>
              <a:t>千兆位以太网的距离限制</a:t>
            </a:r>
          </a:p>
        </p:txBody>
      </p:sp>
      <p:graphicFrame>
        <p:nvGraphicFramePr>
          <p:cNvPr id="134171" name="Object 27"/>
          <p:cNvGraphicFramePr>
            <a:graphicFrameLocks noChangeAspect="1"/>
          </p:cNvGraphicFramePr>
          <p:nvPr/>
        </p:nvGraphicFramePr>
        <p:xfrm>
          <a:off x="914400" y="3124200"/>
          <a:ext cx="7543800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Worksheet" r:id="rId3" imgW="4353154" imgH="809854" progId="Excel.Sheet.8">
                  <p:embed/>
                </p:oleObj>
              </mc:Choice>
              <mc:Fallback>
                <p:oleObj name="Worksheet" r:id="rId3" imgW="4353154" imgH="8098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7543800" cy="2089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72" name="Text Box 28"/>
          <p:cNvSpPr txBox="1">
            <a:spLocks noChangeArrowheads="1"/>
          </p:cNvSpPr>
          <p:nvPr/>
        </p:nvSpPr>
        <p:spPr bwMode="auto">
          <a:xfrm>
            <a:off x="2209800" y="25908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400" smtClean="0">
                <a:solidFill>
                  <a:prstClr val="black"/>
                </a:solidFill>
                <a:latin typeface="Times New Roman" charset="0"/>
              </a:rPr>
              <a:t>Distance (m)</a:t>
            </a:r>
          </a:p>
        </p:txBody>
      </p:sp>
    </p:spTree>
    <p:extLst>
      <p:ext uri="{BB962C8B-B14F-4D97-AF65-F5344CB8AC3E}">
        <p14:creationId xmlns:p14="http://schemas.microsoft.com/office/powerpoint/2010/main" val="205467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zh-CN" altLang="en-US" sz="3600" b="1">
                <a:solidFill>
                  <a:srgbClr val="FF0033"/>
                </a:solidFill>
                <a:effectLst/>
                <a:latin typeface="楷体" charset="-122"/>
                <a:ea typeface="楷体" charset="-122"/>
              </a:rPr>
              <a:t>综合布线遵循的标准</a:t>
            </a:r>
            <a:endParaRPr lang="en-US" altLang="zh-CN" sz="3600" b="1">
              <a:solidFill>
                <a:srgbClr val="FF0033"/>
              </a:solidFill>
              <a:effectLst/>
              <a:latin typeface="楷体" charset="-122"/>
              <a:ea typeface="楷体" charset="-122"/>
            </a:endParaRP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898525" y="1935163"/>
            <a:ext cx="19621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TIA\EIA 568-A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TIA\EIA 569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TIA\EIA 570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TIA\EIA 606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TIA\EIA 607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ANSI FDDI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IEEE 802.3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IEEE 802.5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ISO\IEC 11801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EN50173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EMC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YD/T926.1-1997</a:t>
            </a:r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2884488" y="2011363"/>
            <a:ext cx="5348287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北美综合布线标准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北美建筑通讯线路间距标准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北美住宅和小型商用通讯布线标准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北美商用建筑通讯基础结构管理规范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北美商用建筑通讯接地要求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美国国家标准： 分布式光纤数据接口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国际电子电气工程师协会：</a:t>
            </a:r>
            <a:r>
              <a:rPr kumimoji="1" lang="en-US" altLang="zh-CN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CSMA/CD</a:t>
            </a: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接口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国际电子电气工程师协会：令牌环接口方法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国际综合布线标准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欧洲大楼综合布线系统标准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欧洲电磁兼容性标准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楷体" charset="-122"/>
                <a:ea typeface="楷体" charset="-122"/>
              </a:rPr>
              <a:t>大楼通信综合布线系统标准（邮电部行业标准)</a:t>
            </a:r>
          </a:p>
        </p:txBody>
      </p:sp>
    </p:spTree>
    <p:extLst>
      <p:ext uri="{BB962C8B-B14F-4D97-AF65-F5344CB8AC3E}">
        <p14:creationId xmlns:p14="http://schemas.microsoft.com/office/powerpoint/2010/main" val="139937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381000" y="3140968"/>
            <a:ext cx="8458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5175" lvl="2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室内/室外</a:t>
            </a:r>
          </a:p>
          <a:p>
            <a:pPr marL="765175" lvl="2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架空/直埋</a:t>
            </a:r>
          </a:p>
          <a:p>
            <a:pPr marL="765175" lvl="2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单模/多模</a:t>
            </a:r>
          </a:p>
          <a:p>
            <a:pPr marL="765175" lvl="2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四芯/六芯/八芯/… …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393493" y="1124744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光缆的类别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469693" y="2039144"/>
            <a:ext cx="3200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469693" y="2115344"/>
            <a:ext cx="3200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579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9" name="Object 1029"/>
          <p:cNvGraphicFramePr>
            <a:graphicFrameLocks noChangeAspect="1"/>
          </p:cNvGraphicFramePr>
          <p:nvPr/>
        </p:nvGraphicFramePr>
        <p:xfrm>
          <a:off x="914400" y="2286000"/>
          <a:ext cx="7467600" cy="429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MP 图象" r:id="rId3" imgW="4409524" imgH="2534004" progId="Paint.Picture">
                  <p:embed/>
                </p:oleObj>
              </mc:Choice>
              <mc:Fallback>
                <p:oleObj name="BMP 图象" r:id="rId3" imgW="4409524" imgH="253400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7467600" cy="429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Rectangle 1031"/>
          <p:cNvSpPr>
            <a:spLocks noChangeArrowheads="1"/>
          </p:cNvSpPr>
          <p:nvPr/>
        </p:nvSpPr>
        <p:spPr bwMode="auto">
          <a:xfrm>
            <a:off x="431800" y="90170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光缆的构造</a:t>
            </a:r>
          </a:p>
        </p:txBody>
      </p:sp>
      <p:sp>
        <p:nvSpPr>
          <p:cNvPr id="67592" name="Line 1032"/>
          <p:cNvSpPr>
            <a:spLocks noChangeShapeType="1"/>
          </p:cNvSpPr>
          <p:nvPr/>
        </p:nvSpPr>
        <p:spPr bwMode="auto">
          <a:xfrm>
            <a:off x="508000" y="1816100"/>
            <a:ext cx="3200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67593" name="Line 1033"/>
          <p:cNvSpPr>
            <a:spLocks noChangeShapeType="1"/>
          </p:cNvSpPr>
          <p:nvPr/>
        </p:nvSpPr>
        <p:spPr bwMode="auto">
          <a:xfrm>
            <a:off x="508000" y="1892300"/>
            <a:ext cx="3200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8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908050" y="1905000"/>
            <a:ext cx="335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1" lang="zh-CN" altLang="en-US" sz="2000" i="1" smtClean="0">
                <a:solidFill>
                  <a:prstClr val="black"/>
                </a:solidFill>
                <a:latin typeface="Times New Roman" charset="0"/>
              </a:rPr>
              <a:t>光缆的芯径</a:t>
            </a:r>
          </a:p>
        </p:txBody>
      </p:sp>
      <p:grpSp>
        <p:nvGrpSpPr>
          <p:cNvPr id="49276" name="Group 124"/>
          <p:cNvGrpSpPr>
            <a:grpSpLocks/>
          </p:cNvGrpSpPr>
          <p:nvPr/>
        </p:nvGrpSpPr>
        <p:grpSpPr bwMode="auto">
          <a:xfrm>
            <a:off x="838200" y="2622550"/>
            <a:ext cx="7156450" cy="2940050"/>
            <a:chOff x="772" y="1728"/>
            <a:chExt cx="4508" cy="1852"/>
          </a:xfrm>
        </p:grpSpPr>
        <p:grpSp>
          <p:nvGrpSpPr>
            <p:cNvPr id="49191" name="Group 39"/>
            <p:cNvGrpSpPr>
              <a:grpSpLocks/>
            </p:cNvGrpSpPr>
            <p:nvPr/>
          </p:nvGrpSpPr>
          <p:grpSpPr bwMode="auto">
            <a:xfrm>
              <a:off x="772" y="1728"/>
              <a:ext cx="1503" cy="281"/>
              <a:chOff x="0" y="0"/>
              <a:chExt cx="1222" cy="442"/>
            </a:xfrm>
          </p:grpSpPr>
          <p:sp>
            <p:nvSpPr>
              <p:cNvPr id="49192" name="Rectangle 40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 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49193" name="Rectangle 4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194" name="Group 42"/>
            <p:cNvGrpSpPr>
              <a:grpSpLocks/>
            </p:cNvGrpSpPr>
            <p:nvPr/>
          </p:nvGrpSpPr>
          <p:grpSpPr bwMode="auto">
            <a:xfrm>
              <a:off x="2275" y="1728"/>
              <a:ext cx="1502" cy="281"/>
              <a:chOff x="1222" y="0"/>
              <a:chExt cx="1222" cy="442"/>
            </a:xfrm>
          </p:grpSpPr>
          <p:sp>
            <p:nvSpPr>
              <p:cNvPr id="49195" name="Rectangle 43"/>
              <p:cNvSpPr>
                <a:spLocks noChangeArrowheads="1"/>
              </p:cNvSpPr>
              <p:nvPr/>
            </p:nvSpPr>
            <p:spPr bwMode="auto">
              <a:xfrm>
                <a:off x="1265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CN" sz="2400" smtClean="0">
                    <a:solidFill>
                      <a:prstClr val="black"/>
                    </a:solidFill>
                    <a:latin typeface="Times New Roman" charset="0"/>
                  </a:rPr>
                  <a:t>Core（</a:t>
                </a: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微米）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宋体" pitchFamily="2" charset="-122"/>
                </a:endParaRPr>
              </a:p>
            </p:txBody>
          </p:sp>
          <p:sp>
            <p:nvSpPr>
              <p:cNvPr id="49196" name="Rectangle 44"/>
              <p:cNvSpPr>
                <a:spLocks noChangeArrowheads="1"/>
              </p:cNvSpPr>
              <p:nvPr/>
            </p:nvSpPr>
            <p:spPr bwMode="auto">
              <a:xfrm>
                <a:off x="1222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197" name="Group 45"/>
            <p:cNvGrpSpPr>
              <a:grpSpLocks/>
            </p:cNvGrpSpPr>
            <p:nvPr/>
          </p:nvGrpSpPr>
          <p:grpSpPr bwMode="auto">
            <a:xfrm>
              <a:off x="3777" y="1728"/>
              <a:ext cx="1503" cy="281"/>
              <a:chOff x="2444" y="0"/>
              <a:chExt cx="1222" cy="442"/>
            </a:xfrm>
          </p:grpSpPr>
          <p:sp>
            <p:nvSpPr>
              <p:cNvPr id="49198" name="Rectangle 46"/>
              <p:cNvSpPr>
                <a:spLocks noChangeArrowheads="1"/>
              </p:cNvSpPr>
              <p:nvPr/>
            </p:nvSpPr>
            <p:spPr bwMode="auto">
              <a:xfrm>
                <a:off x="2487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CN" sz="2400" smtClean="0">
                    <a:solidFill>
                      <a:prstClr val="black"/>
                    </a:solidFill>
                    <a:latin typeface="Times New Roman" charset="0"/>
                  </a:rPr>
                  <a:t>Cladding（</a:t>
                </a: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微米）</a:t>
                </a:r>
              </a:p>
            </p:txBody>
          </p:sp>
          <p:sp>
            <p:nvSpPr>
              <p:cNvPr id="49199" name="Rectangle 47"/>
              <p:cNvSpPr>
                <a:spLocks noChangeArrowheads="1"/>
              </p:cNvSpPr>
              <p:nvPr/>
            </p:nvSpPr>
            <p:spPr bwMode="auto">
              <a:xfrm>
                <a:off x="2444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00" name="Group 48"/>
            <p:cNvGrpSpPr>
              <a:grpSpLocks/>
            </p:cNvGrpSpPr>
            <p:nvPr/>
          </p:nvGrpSpPr>
          <p:grpSpPr bwMode="auto">
            <a:xfrm>
              <a:off x="772" y="2009"/>
              <a:ext cx="1503" cy="280"/>
              <a:chOff x="0" y="442"/>
              <a:chExt cx="1222" cy="442"/>
            </a:xfrm>
          </p:grpSpPr>
          <p:sp>
            <p:nvSpPr>
              <p:cNvPr id="49201" name="Rectangle 49"/>
              <p:cNvSpPr>
                <a:spLocks noChangeArrowheads="1"/>
              </p:cNvSpPr>
              <p:nvPr/>
            </p:nvSpPr>
            <p:spPr bwMode="auto">
              <a:xfrm>
                <a:off x="43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单模(世界通用)</a:t>
                </a:r>
              </a:p>
            </p:txBody>
          </p:sp>
          <p:sp>
            <p:nvSpPr>
              <p:cNvPr id="49202" name="Rectangle 50"/>
              <p:cNvSpPr>
                <a:spLocks noChangeArrowheads="1"/>
              </p:cNvSpPr>
              <p:nvPr/>
            </p:nvSpPr>
            <p:spPr bwMode="auto">
              <a:xfrm>
                <a:off x="0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03" name="Group 51"/>
            <p:cNvGrpSpPr>
              <a:grpSpLocks/>
            </p:cNvGrpSpPr>
            <p:nvPr/>
          </p:nvGrpSpPr>
          <p:grpSpPr bwMode="auto">
            <a:xfrm>
              <a:off x="2275" y="2009"/>
              <a:ext cx="1502" cy="280"/>
              <a:chOff x="1222" y="442"/>
              <a:chExt cx="1222" cy="442"/>
            </a:xfrm>
          </p:grpSpPr>
          <p:sp>
            <p:nvSpPr>
              <p:cNvPr id="49204" name="Rectangle 52"/>
              <p:cNvSpPr>
                <a:spLocks noChangeArrowheads="1"/>
              </p:cNvSpPr>
              <p:nvPr/>
            </p:nvSpPr>
            <p:spPr bwMode="auto">
              <a:xfrm>
                <a:off x="1265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05" name="Rectangle 53"/>
              <p:cNvSpPr>
                <a:spLocks noChangeArrowheads="1"/>
              </p:cNvSpPr>
              <p:nvPr/>
            </p:nvSpPr>
            <p:spPr bwMode="auto">
              <a:xfrm>
                <a:off x="1222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06" name="Group 54"/>
            <p:cNvGrpSpPr>
              <a:grpSpLocks/>
            </p:cNvGrpSpPr>
            <p:nvPr/>
          </p:nvGrpSpPr>
          <p:grpSpPr bwMode="auto">
            <a:xfrm>
              <a:off x="3777" y="2009"/>
              <a:ext cx="1503" cy="280"/>
              <a:chOff x="2444" y="442"/>
              <a:chExt cx="1222" cy="442"/>
            </a:xfrm>
          </p:grpSpPr>
          <p:sp>
            <p:nvSpPr>
              <p:cNvPr id="49207" name="Rectangle 55"/>
              <p:cNvSpPr>
                <a:spLocks noChangeArrowheads="1"/>
              </p:cNvSpPr>
              <p:nvPr/>
            </p:nvSpPr>
            <p:spPr bwMode="auto">
              <a:xfrm>
                <a:off x="2487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08" name="Rectangle 56"/>
              <p:cNvSpPr>
                <a:spLocks noChangeArrowheads="1"/>
              </p:cNvSpPr>
              <p:nvPr/>
            </p:nvSpPr>
            <p:spPr bwMode="auto">
              <a:xfrm>
                <a:off x="2444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09" name="Group 57"/>
            <p:cNvGrpSpPr>
              <a:grpSpLocks/>
            </p:cNvGrpSpPr>
            <p:nvPr/>
          </p:nvGrpSpPr>
          <p:grpSpPr bwMode="auto">
            <a:xfrm>
              <a:off x="772" y="2289"/>
              <a:ext cx="1503" cy="281"/>
              <a:chOff x="0" y="884"/>
              <a:chExt cx="1222" cy="442"/>
            </a:xfrm>
          </p:grpSpPr>
          <p:sp>
            <p:nvSpPr>
              <p:cNvPr id="49210" name="Rectangle 58"/>
              <p:cNvSpPr>
                <a:spLocks noChangeArrowheads="1"/>
              </p:cNvSpPr>
              <p:nvPr/>
            </p:nvSpPr>
            <p:spPr bwMode="auto">
              <a:xfrm>
                <a:off x="43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多模(欧洲日本）</a:t>
                </a:r>
                <a:endParaRPr kumimoji="1" lang="en-US" altLang="zh-CN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49211" name="Rectangle 59"/>
              <p:cNvSpPr>
                <a:spLocks noChangeArrowheads="1"/>
              </p:cNvSpPr>
              <p:nvPr/>
            </p:nvSpPr>
            <p:spPr bwMode="auto">
              <a:xfrm>
                <a:off x="0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12" name="Group 60"/>
            <p:cNvGrpSpPr>
              <a:grpSpLocks/>
            </p:cNvGrpSpPr>
            <p:nvPr/>
          </p:nvGrpSpPr>
          <p:grpSpPr bwMode="auto">
            <a:xfrm>
              <a:off x="2275" y="2289"/>
              <a:ext cx="1502" cy="281"/>
              <a:chOff x="1222" y="884"/>
              <a:chExt cx="1222" cy="442"/>
            </a:xfrm>
          </p:grpSpPr>
          <p:sp>
            <p:nvSpPr>
              <p:cNvPr id="49213" name="Rectangle 61"/>
              <p:cNvSpPr>
                <a:spLocks noChangeArrowheads="1"/>
              </p:cNvSpPr>
              <p:nvPr/>
            </p:nvSpPr>
            <p:spPr bwMode="auto">
              <a:xfrm>
                <a:off x="1265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14" name="Rectangle 62"/>
              <p:cNvSpPr>
                <a:spLocks noChangeArrowheads="1"/>
              </p:cNvSpPr>
              <p:nvPr/>
            </p:nvSpPr>
            <p:spPr bwMode="auto">
              <a:xfrm>
                <a:off x="1222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15" name="Group 63"/>
            <p:cNvGrpSpPr>
              <a:grpSpLocks/>
            </p:cNvGrpSpPr>
            <p:nvPr/>
          </p:nvGrpSpPr>
          <p:grpSpPr bwMode="auto">
            <a:xfrm>
              <a:off x="3777" y="2289"/>
              <a:ext cx="1503" cy="281"/>
              <a:chOff x="2444" y="884"/>
              <a:chExt cx="1222" cy="442"/>
            </a:xfrm>
          </p:grpSpPr>
          <p:sp>
            <p:nvSpPr>
              <p:cNvPr id="49216" name="Rectangle 64"/>
              <p:cNvSpPr>
                <a:spLocks noChangeArrowheads="1"/>
              </p:cNvSpPr>
              <p:nvPr/>
            </p:nvSpPr>
            <p:spPr bwMode="auto">
              <a:xfrm>
                <a:off x="2487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17" name="Rectangle 65"/>
              <p:cNvSpPr>
                <a:spLocks noChangeArrowheads="1"/>
              </p:cNvSpPr>
              <p:nvPr/>
            </p:nvSpPr>
            <p:spPr bwMode="auto">
              <a:xfrm>
                <a:off x="2444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18" name="Group 66"/>
            <p:cNvGrpSpPr>
              <a:grpSpLocks/>
            </p:cNvGrpSpPr>
            <p:nvPr/>
          </p:nvGrpSpPr>
          <p:grpSpPr bwMode="auto">
            <a:xfrm>
              <a:off x="772" y="2570"/>
              <a:ext cx="1503" cy="378"/>
              <a:chOff x="0" y="1326"/>
              <a:chExt cx="1222" cy="596"/>
            </a:xfrm>
          </p:grpSpPr>
          <p:sp>
            <p:nvSpPr>
              <p:cNvPr id="49219" name="Rectangle 67"/>
              <p:cNvSpPr>
                <a:spLocks noChangeArrowheads="1"/>
              </p:cNvSpPr>
              <p:nvPr/>
            </p:nvSpPr>
            <p:spPr bwMode="auto">
              <a:xfrm>
                <a:off x="43" y="1326"/>
                <a:ext cx="1136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49220" name="Rectangle 68"/>
              <p:cNvSpPr>
                <a:spLocks noChangeArrowheads="1"/>
              </p:cNvSpPr>
              <p:nvPr/>
            </p:nvSpPr>
            <p:spPr bwMode="auto">
              <a:xfrm>
                <a:off x="0" y="1326"/>
                <a:ext cx="1222" cy="596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21" name="Group 69"/>
            <p:cNvGrpSpPr>
              <a:grpSpLocks/>
            </p:cNvGrpSpPr>
            <p:nvPr/>
          </p:nvGrpSpPr>
          <p:grpSpPr bwMode="auto">
            <a:xfrm>
              <a:off x="3777" y="2570"/>
              <a:ext cx="1503" cy="378"/>
              <a:chOff x="2444" y="1326"/>
              <a:chExt cx="1222" cy="596"/>
            </a:xfrm>
          </p:grpSpPr>
          <p:sp>
            <p:nvSpPr>
              <p:cNvPr id="49222" name="Rectangle 70"/>
              <p:cNvSpPr>
                <a:spLocks noChangeArrowheads="1"/>
              </p:cNvSpPr>
              <p:nvPr/>
            </p:nvSpPr>
            <p:spPr bwMode="auto">
              <a:xfrm>
                <a:off x="2487" y="1326"/>
                <a:ext cx="1136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23" name="Rectangle 71"/>
              <p:cNvSpPr>
                <a:spLocks noChangeArrowheads="1"/>
              </p:cNvSpPr>
              <p:nvPr/>
            </p:nvSpPr>
            <p:spPr bwMode="auto">
              <a:xfrm>
                <a:off x="2444" y="1326"/>
                <a:ext cx="1222" cy="596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24" name="Group 72"/>
            <p:cNvGrpSpPr>
              <a:grpSpLocks/>
            </p:cNvGrpSpPr>
            <p:nvPr/>
          </p:nvGrpSpPr>
          <p:grpSpPr bwMode="auto">
            <a:xfrm>
              <a:off x="772" y="2948"/>
              <a:ext cx="1503" cy="281"/>
              <a:chOff x="0" y="1922"/>
              <a:chExt cx="1222" cy="442"/>
            </a:xfrm>
          </p:grpSpPr>
          <p:sp>
            <p:nvSpPr>
              <p:cNvPr id="49225" name="Rectangle 73"/>
              <p:cNvSpPr>
                <a:spLocks noChangeArrowheads="1"/>
              </p:cNvSpPr>
              <p:nvPr/>
            </p:nvSpPr>
            <p:spPr bwMode="auto">
              <a:xfrm>
                <a:off x="43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老式多模光纤</a:t>
                </a:r>
                <a:endParaRPr kumimoji="1" lang="en-US" altLang="zh-CN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49226" name="Rectangle 74"/>
              <p:cNvSpPr>
                <a:spLocks noChangeArrowheads="1"/>
              </p:cNvSpPr>
              <p:nvPr/>
            </p:nvSpPr>
            <p:spPr bwMode="auto">
              <a:xfrm>
                <a:off x="0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27" name="Group 75"/>
            <p:cNvGrpSpPr>
              <a:grpSpLocks/>
            </p:cNvGrpSpPr>
            <p:nvPr/>
          </p:nvGrpSpPr>
          <p:grpSpPr bwMode="auto">
            <a:xfrm>
              <a:off x="2275" y="2948"/>
              <a:ext cx="1502" cy="281"/>
              <a:chOff x="1222" y="1922"/>
              <a:chExt cx="1222" cy="442"/>
            </a:xfrm>
          </p:grpSpPr>
          <p:sp>
            <p:nvSpPr>
              <p:cNvPr id="49228" name="Rectangle 76"/>
              <p:cNvSpPr>
                <a:spLocks noChangeArrowheads="1"/>
              </p:cNvSpPr>
              <p:nvPr/>
            </p:nvSpPr>
            <p:spPr bwMode="auto">
              <a:xfrm>
                <a:off x="1265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29" name="Rectangle 77"/>
              <p:cNvSpPr>
                <a:spLocks noChangeArrowheads="1"/>
              </p:cNvSpPr>
              <p:nvPr/>
            </p:nvSpPr>
            <p:spPr bwMode="auto">
              <a:xfrm>
                <a:off x="1222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49230" name="Group 78"/>
            <p:cNvGrpSpPr>
              <a:grpSpLocks/>
            </p:cNvGrpSpPr>
            <p:nvPr/>
          </p:nvGrpSpPr>
          <p:grpSpPr bwMode="auto">
            <a:xfrm>
              <a:off x="3777" y="2948"/>
              <a:ext cx="1503" cy="281"/>
              <a:chOff x="2444" y="1922"/>
              <a:chExt cx="1222" cy="442"/>
            </a:xfrm>
          </p:grpSpPr>
          <p:sp>
            <p:nvSpPr>
              <p:cNvPr id="49231" name="Rectangle 79"/>
              <p:cNvSpPr>
                <a:spLocks noChangeArrowheads="1"/>
              </p:cNvSpPr>
              <p:nvPr/>
            </p:nvSpPr>
            <p:spPr bwMode="auto">
              <a:xfrm>
                <a:off x="2487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49232" name="Rectangle 80"/>
              <p:cNvSpPr>
                <a:spLocks noChangeArrowheads="1"/>
              </p:cNvSpPr>
              <p:nvPr/>
            </p:nvSpPr>
            <p:spPr bwMode="auto">
              <a:xfrm>
                <a:off x="2444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sp>
          <p:nvSpPr>
            <p:cNvPr id="49251" name="Rectangle 99"/>
            <p:cNvSpPr>
              <a:spLocks noChangeArrowheads="1"/>
            </p:cNvSpPr>
            <p:nvPr/>
          </p:nvSpPr>
          <p:spPr bwMode="auto">
            <a:xfrm>
              <a:off x="2908" y="2677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2" name="Rectangle 100"/>
            <p:cNvSpPr>
              <a:spLocks noChangeArrowheads="1"/>
            </p:cNvSpPr>
            <p:nvPr/>
          </p:nvSpPr>
          <p:spPr bwMode="auto">
            <a:xfrm>
              <a:off x="4320" y="1929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3" name="Rectangle 101"/>
            <p:cNvSpPr>
              <a:spLocks noChangeArrowheads="1"/>
            </p:cNvSpPr>
            <p:nvPr/>
          </p:nvSpPr>
          <p:spPr bwMode="auto">
            <a:xfrm>
              <a:off x="4320" y="2217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4" name="Rectangle 102"/>
            <p:cNvSpPr>
              <a:spLocks noChangeArrowheads="1"/>
            </p:cNvSpPr>
            <p:nvPr/>
          </p:nvSpPr>
          <p:spPr bwMode="auto">
            <a:xfrm>
              <a:off x="4320" y="2601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5" name="Rectangle 103"/>
            <p:cNvSpPr>
              <a:spLocks noChangeArrowheads="1"/>
            </p:cNvSpPr>
            <p:nvPr/>
          </p:nvSpPr>
          <p:spPr bwMode="auto">
            <a:xfrm>
              <a:off x="4320" y="2880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6" name="Rectangle 104"/>
            <p:cNvSpPr>
              <a:spLocks noChangeArrowheads="1"/>
            </p:cNvSpPr>
            <p:nvPr/>
          </p:nvSpPr>
          <p:spPr bwMode="auto">
            <a:xfrm>
              <a:off x="2784" y="1920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57" name="Rectangle 105"/>
            <p:cNvSpPr>
              <a:spLocks noChangeArrowheads="1"/>
            </p:cNvSpPr>
            <p:nvPr/>
          </p:nvSpPr>
          <p:spPr bwMode="auto">
            <a:xfrm>
              <a:off x="2784" y="2208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60" name="Rectangle 108"/>
            <p:cNvSpPr>
              <a:spLocks noChangeArrowheads="1"/>
            </p:cNvSpPr>
            <p:nvPr/>
          </p:nvSpPr>
          <p:spPr bwMode="auto">
            <a:xfrm>
              <a:off x="2784" y="3168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61" name="Rectangle 109"/>
            <p:cNvSpPr>
              <a:spLocks noChangeArrowheads="1"/>
            </p:cNvSpPr>
            <p:nvPr/>
          </p:nvSpPr>
          <p:spPr bwMode="auto">
            <a:xfrm>
              <a:off x="4444" y="329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49263" name="Text Box 111"/>
            <p:cNvSpPr txBox="1">
              <a:spLocks noChangeArrowheads="1"/>
            </p:cNvSpPr>
            <p:nvPr/>
          </p:nvSpPr>
          <p:spPr bwMode="auto">
            <a:xfrm>
              <a:off x="816" y="2592"/>
              <a:ext cx="18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多模(美国）</a:t>
              </a:r>
              <a:endParaRPr kumimoji="1" lang="en-US" altLang="zh-CN" sz="2400" smtClean="0">
                <a:solidFill>
                  <a:prstClr val="black"/>
                </a:solidFill>
                <a:latin typeface="Times New Roman" charset="0"/>
              </a:endParaRPr>
            </a:p>
          </p:txBody>
        </p:sp>
        <p:sp>
          <p:nvSpPr>
            <p:cNvPr id="49267" name="Rectangle 115"/>
            <p:cNvSpPr>
              <a:spLocks noChangeArrowheads="1"/>
            </p:cNvSpPr>
            <p:nvPr/>
          </p:nvSpPr>
          <p:spPr bwMode="auto">
            <a:xfrm>
              <a:off x="2400" y="2016"/>
              <a:ext cx="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8/9</a:t>
              </a:r>
            </a:p>
          </p:txBody>
        </p:sp>
        <p:sp>
          <p:nvSpPr>
            <p:cNvPr id="49268" name="Rectangle 116"/>
            <p:cNvSpPr>
              <a:spLocks noChangeArrowheads="1"/>
            </p:cNvSpPr>
            <p:nvPr/>
          </p:nvSpPr>
          <p:spPr bwMode="auto">
            <a:xfrm>
              <a:off x="2426" y="22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50</a:t>
              </a:r>
            </a:p>
          </p:txBody>
        </p:sp>
        <p:sp>
          <p:nvSpPr>
            <p:cNvPr id="49269" name="Rectangle 117"/>
            <p:cNvSpPr>
              <a:spLocks noChangeArrowheads="1"/>
            </p:cNvSpPr>
            <p:nvPr/>
          </p:nvSpPr>
          <p:spPr bwMode="auto">
            <a:xfrm>
              <a:off x="2354" y="2592"/>
              <a:ext cx="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62.5</a:t>
              </a:r>
            </a:p>
          </p:txBody>
        </p:sp>
        <p:sp>
          <p:nvSpPr>
            <p:cNvPr id="49271" name="Rectangle 119"/>
            <p:cNvSpPr>
              <a:spLocks noChangeArrowheads="1"/>
            </p:cNvSpPr>
            <p:nvPr/>
          </p:nvSpPr>
          <p:spPr bwMode="auto">
            <a:xfrm>
              <a:off x="2378" y="2928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100</a:t>
              </a:r>
            </a:p>
          </p:txBody>
        </p:sp>
        <p:sp>
          <p:nvSpPr>
            <p:cNvPr id="49272" name="Rectangle 120"/>
            <p:cNvSpPr>
              <a:spLocks noChangeArrowheads="1"/>
            </p:cNvSpPr>
            <p:nvPr/>
          </p:nvSpPr>
          <p:spPr bwMode="auto">
            <a:xfrm>
              <a:off x="3744" y="2016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125</a:t>
              </a:r>
            </a:p>
          </p:txBody>
        </p:sp>
        <p:sp>
          <p:nvSpPr>
            <p:cNvPr id="49273" name="Rectangle 121"/>
            <p:cNvSpPr>
              <a:spLocks noChangeArrowheads="1"/>
            </p:cNvSpPr>
            <p:nvPr/>
          </p:nvSpPr>
          <p:spPr bwMode="auto">
            <a:xfrm>
              <a:off x="3744" y="2256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125</a:t>
              </a:r>
            </a:p>
          </p:txBody>
        </p:sp>
        <p:sp>
          <p:nvSpPr>
            <p:cNvPr id="49274" name="Rectangle 122"/>
            <p:cNvSpPr>
              <a:spLocks noChangeArrowheads="1"/>
            </p:cNvSpPr>
            <p:nvPr/>
          </p:nvSpPr>
          <p:spPr bwMode="auto">
            <a:xfrm>
              <a:off x="3744" y="2640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125</a:t>
              </a:r>
            </a:p>
          </p:txBody>
        </p:sp>
        <p:sp>
          <p:nvSpPr>
            <p:cNvPr id="49275" name="Rectangle 123"/>
            <p:cNvSpPr>
              <a:spLocks noChangeArrowheads="1"/>
            </p:cNvSpPr>
            <p:nvPr/>
          </p:nvSpPr>
          <p:spPr bwMode="auto">
            <a:xfrm>
              <a:off x="3744" y="2928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140</a:t>
              </a:r>
            </a:p>
          </p:txBody>
        </p:sp>
      </p:grpSp>
      <p:sp>
        <p:nvSpPr>
          <p:cNvPr id="49278" name="Rectangle 126"/>
          <p:cNvSpPr>
            <a:spLocks noChangeArrowheads="1"/>
          </p:cNvSpPr>
          <p:nvPr/>
        </p:nvSpPr>
        <p:spPr bwMode="auto">
          <a:xfrm>
            <a:off x="457200" y="800100"/>
            <a:ext cx="4495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单模和多模光缆</a:t>
            </a:r>
          </a:p>
        </p:txBody>
      </p:sp>
      <p:sp>
        <p:nvSpPr>
          <p:cNvPr id="49279" name="Line 127"/>
          <p:cNvSpPr>
            <a:spLocks noChangeShapeType="1"/>
          </p:cNvSpPr>
          <p:nvPr/>
        </p:nvSpPr>
        <p:spPr bwMode="auto">
          <a:xfrm>
            <a:off x="457200" y="1628800"/>
            <a:ext cx="4724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49280" name="Line 128"/>
          <p:cNvSpPr>
            <a:spLocks noChangeShapeType="1"/>
          </p:cNvSpPr>
          <p:nvPr/>
        </p:nvSpPr>
        <p:spPr bwMode="auto">
          <a:xfrm>
            <a:off x="457200" y="1790700"/>
            <a:ext cx="4724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032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212850" y="1981200"/>
            <a:ext cx="335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1" lang="zh-CN" altLang="en-US" sz="2000" i="1" smtClean="0">
                <a:solidFill>
                  <a:prstClr val="black"/>
                </a:solidFill>
                <a:latin typeface="Times New Roman" charset="0"/>
              </a:rPr>
              <a:t>光缆的带宽（含义）</a:t>
            </a:r>
            <a:endParaRPr kumimoji="1" lang="en-US" altLang="zh-CN" sz="2000" i="1" smtClean="0">
              <a:solidFill>
                <a:prstClr val="black"/>
              </a:solidFill>
              <a:latin typeface="Times New Roman" charset="0"/>
            </a:endParaRPr>
          </a:p>
        </p:txBody>
      </p:sp>
      <p:grpSp>
        <p:nvGrpSpPr>
          <p:cNvPr id="50244" name="Group 68"/>
          <p:cNvGrpSpPr>
            <a:grpSpLocks/>
          </p:cNvGrpSpPr>
          <p:nvPr/>
        </p:nvGrpSpPr>
        <p:grpSpPr bwMode="auto">
          <a:xfrm>
            <a:off x="1143000" y="2851150"/>
            <a:ext cx="7156450" cy="2940050"/>
            <a:chOff x="772" y="2036"/>
            <a:chExt cx="4508" cy="1852"/>
          </a:xfrm>
        </p:grpSpPr>
        <p:grpSp>
          <p:nvGrpSpPr>
            <p:cNvPr id="50184" name="Group 8"/>
            <p:cNvGrpSpPr>
              <a:grpSpLocks/>
            </p:cNvGrpSpPr>
            <p:nvPr/>
          </p:nvGrpSpPr>
          <p:grpSpPr bwMode="auto">
            <a:xfrm>
              <a:off x="772" y="2036"/>
              <a:ext cx="1503" cy="281"/>
              <a:chOff x="0" y="0"/>
              <a:chExt cx="1222" cy="442"/>
            </a:xfrm>
          </p:grpSpPr>
          <p:sp>
            <p:nvSpPr>
              <p:cNvPr id="50185" name="Rectangle 9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 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5018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187" name="Group 11"/>
            <p:cNvGrpSpPr>
              <a:grpSpLocks/>
            </p:cNvGrpSpPr>
            <p:nvPr/>
          </p:nvGrpSpPr>
          <p:grpSpPr bwMode="auto">
            <a:xfrm>
              <a:off x="2275" y="2036"/>
              <a:ext cx="1502" cy="281"/>
              <a:chOff x="1222" y="0"/>
              <a:chExt cx="1222" cy="442"/>
            </a:xfrm>
          </p:grpSpPr>
          <p:sp>
            <p:nvSpPr>
              <p:cNvPr id="50188" name="Rectangle 12"/>
              <p:cNvSpPr>
                <a:spLocks noChangeArrowheads="1"/>
              </p:cNvSpPr>
              <p:nvPr/>
            </p:nvSpPr>
            <p:spPr bwMode="auto">
              <a:xfrm>
                <a:off x="1265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800" smtClean="0">
                    <a:solidFill>
                      <a:prstClr val="black"/>
                    </a:solidFill>
                    <a:latin typeface="Times New Roman" charset="0"/>
                  </a:rPr>
                  <a:t>单模光缆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宋体" pitchFamily="2" charset="-122"/>
                </a:endParaRPr>
              </a:p>
            </p:txBody>
          </p:sp>
          <p:sp>
            <p:nvSpPr>
              <p:cNvPr id="50189" name="Rectangle 13"/>
              <p:cNvSpPr>
                <a:spLocks noChangeArrowheads="1"/>
              </p:cNvSpPr>
              <p:nvPr/>
            </p:nvSpPr>
            <p:spPr bwMode="auto">
              <a:xfrm>
                <a:off x="1222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190" name="Group 14"/>
            <p:cNvGrpSpPr>
              <a:grpSpLocks/>
            </p:cNvGrpSpPr>
            <p:nvPr/>
          </p:nvGrpSpPr>
          <p:grpSpPr bwMode="auto">
            <a:xfrm>
              <a:off x="3777" y="2036"/>
              <a:ext cx="1503" cy="281"/>
              <a:chOff x="2444" y="0"/>
              <a:chExt cx="1222" cy="442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2487" y="0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800" smtClean="0">
                    <a:solidFill>
                      <a:prstClr val="black"/>
                    </a:solidFill>
                    <a:latin typeface="Times New Roman" charset="0"/>
                  </a:rPr>
                  <a:t>多模光缆</a:t>
                </a:r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2444" y="0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193" name="Group 17"/>
            <p:cNvGrpSpPr>
              <a:grpSpLocks/>
            </p:cNvGrpSpPr>
            <p:nvPr/>
          </p:nvGrpSpPr>
          <p:grpSpPr bwMode="auto">
            <a:xfrm>
              <a:off x="772" y="2317"/>
              <a:ext cx="1503" cy="280"/>
              <a:chOff x="0" y="442"/>
              <a:chExt cx="1222" cy="442"/>
            </a:xfrm>
          </p:grpSpPr>
          <p:sp>
            <p:nvSpPr>
              <p:cNvPr id="50194" name="Rectangle 18"/>
              <p:cNvSpPr>
                <a:spLocks noChangeArrowheads="1"/>
              </p:cNvSpPr>
              <p:nvPr/>
            </p:nvSpPr>
            <p:spPr bwMode="auto">
              <a:xfrm>
                <a:off x="43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CN" sz="2400" smtClean="0">
                    <a:solidFill>
                      <a:prstClr val="black"/>
                    </a:solidFill>
                    <a:latin typeface="Times New Roman" charset="0"/>
                  </a:rPr>
                  <a:t>Core/Cladding</a:t>
                </a: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50195" name="Rectangle 19"/>
              <p:cNvSpPr>
                <a:spLocks noChangeArrowheads="1"/>
              </p:cNvSpPr>
              <p:nvPr/>
            </p:nvSpPr>
            <p:spPr bwMode="auto">
              <a:xfrm>
                <a:off x="0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196" name="Group 20"/>
            <p:cNvGrpSpPr>
              <a:grpSpLocks/>
            </p:cNvGrpSpPr>
            <p:nvPr/>
          </p:nvGrpSpPr>
          <p:grpSpPr bwMode="auto">
            <a:xfrm>
              <a:off x="2275" y="2317"/>
              <a:ext cx="1502" cy="280"/>
              <a:chOff x="1222" y="442"/>
              <a:chExt cx="1222" cy="442"/>
            </a:xfrm>
          </p:grpSpPr>
          <p:sp>
            <p:nvSpPr>
              <p:cNvPr id="50197" name="Rectangle 21"/>
              <p:cNvSpPr>
                <a:spLocks noChangeArrowheads="1"/>
              </p:cNvSpPr>
              <p:nvPr/>
            </p:nvSpPr>
            <p:spPr bwMode="auto">
              <a:xfrm>
                <a:off x="1265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198" name="Rectangle 22"/>
              <p:cNvSpPr>
                <a:spLocks noChangeArrowheads="1"/>
              </p:cNvSpPr>
              <p:nvPr/>
            </p:nvSpPr>
            <p:spPr bwMode="auto">
              <a:xfrm>
                <a:off x="1222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199" name="Group 23"/>
            <p:cNvGrpSpPr>
              <a:grpSpLocks/>
            </p:cNvGrpSpPr>
            <p:nvPr/>
          </p:nvGrpSpPr>
          <p:grpSpPr bwMode="auto">
            <a:xfrm>
              <a:off x="3777" y="2317"/>
              <a:ext cx="1503" cy="280"/>
              <a:chOff x="2444" y="442"/>
              <a:chExt cx="1222" cy="442"/>
            </a:xfrm>
          </p:grpSpPr>
          <p:sp>
            <p:nvSpPr>
              <p:cNvPr id="50200" name="Rectangle 24"/>
              <p:cNvSpPr>
                <a:spLocks noChangeArrowheads="1"/>
              </p:cNvSpPr>
              <p:nvPr/>
            </p:nvSpPr>
            <p:spPr bwMode="auto">
              <a:xfrm>
                <a:off x="2487" y="44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01" name="Rectangle 25"/>
              <p:cNvSpPr>
                <a:spLocks noChangeArrowheads="1"/>
              </p:cNvSpPr>
              <p:nvPr/>
            </p:nvSpPr>
            <p:spPr bwMode="auto">
              <a:xfrm>
                <a:off x="2444" y="44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02" name="Group 26"/>
            <p:cNvGrpSpPr>
              <a:grpSpLocks/>
            </p:cNvGrpSpPr>
            <p:nvPr/>
          </p:nvGrpSpPr>
          <p:grpSpPr bwMode="auto">
            <a:xfrm>
              <a:off x="772" y="2597"/>
              <a:ext cx="1503" cy="281"/>
              <a:chOff x="0" y="884"/>
              <a:chExt cx="1222" cy="442"/>
            </a:xfrm>
          </p:grpSpPr>
          <p:sp>
            <p:nvSpPr>
              <p:cNvPr id="50203" name="Rectangle 27"/>
              <p:cNvSpPr>
                <a:spLocks noChangeArrowheads="1"/>
              </p:cNvSpPr>
              <p:nvPr/>
            </p:nvSpPr>
            <p:spPr bwMode="auto">
              <a:xfrm>
                <a:off x="43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光源</a:t>
                </a:r>
                <a:endParaRPr kumimoji="1" lang="en-US" altLang="zh-CN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50204" name="Rectangle 28"/>
              <p:cNvSpPr>
                <a:spLocks noChangeArrowheads="1"/>
              </p:cNvSpPr>
              <p:nvPr/>
            </p:nvSpPr>
            <p:spPr bwMode="auto">
              <a:xfrm>
                <a:off x="0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05" name="Group 29"/>
            <p:cNvGrpSpPr>
              <a:grpSpLocks/>
            </p:cNvGrpSpPr>
            <p:nvPr/>
          </p:nvGrpSpPr>
          <p:grpSpPr bwMode="auto">
            <a:xfrm>
              <a:off x="2275" y="2597"/>
              <a:ext cx="1502" cy="281"/>
              <a:chOff x="1222" y="884"/>
              <a:chExt cx="1222" cy="442"/>
            </a:xfrm>
          </p:grpSpPr>
          <p:sp>
            <p:nvSpPr>
              <p:cNvPr id="50206" name="Rectangle 30"/>
              <p:cNvSpPr>
                <a:spLocks noChangeArrowheads="1"/>
              </p:cNvSpPr>
              <p:nvPr/>
            </p:nvSpPr>
            <p:spPr bwMode="auto">
              <a:xfrm>
                <a:off x="1265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07" name="Rectangle 31"/>
              <p:cNvSpPr>
                <a:spLocks noChangeArrowheads="1"/>
              </p:cNvSpPr>
              <p:nvPr/>
            </p:nvSpPr>
            <p:spPr bwMode="auto">
              <a:xfrm>
                <a:off x="1222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08" name="Group 32"/>
            <p:cNvGrpSpPr>
              <a:grpSpLocks/>
            </p:cNvGrpSpPr>
            <p:nvPr/>
          </p:nvGrpSpPr>
          <p:grpSpPr bwMode="auto">
            <a:xfrm>
              <a:off x="3777" y="2597"/>
              <a:ext cx="1503" cy="281"/>
              <a:chOff x="2444" y="884"/>
              <a:chExt cx="1222" cy="442"/>
            </a:xfrm>
          </p:grpSpPr>
          <p:sp>
            <p:nvSpPr>
              <p:cNvPr id="50209" name="Rectangle 33"/>
              <p:cNvSpPr>
                <a:spLocks noChangeArrowheads="1"/>
              </p:cNvSpPr>
              <p:nvPr/>
            </p:nvSpPr>
            <p:spPr bwMode="auto">
              <a:xfrm>
                <a:off x="2487" y="884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10" name="Rectangle 34"/>
              <p:cNvSpPr>
                <a:spLocks noChangeArrowheads="1"/>
              </p:cNvSpPr>
              <p:nvPr/>
            </p:nvSpPr>
            <p:spPr bwMode="auto">
              <a:xfrm>
                <a:off x="2444" y="884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11" name="Group 35"/>
            <p:cNvGrpSpPr>
              <a:grpSpLocks/>
            </p:cNvGrpSpPr>
            <p:nvPr/>
          </p:nvGrpSpPr>
          <p:grpSpPr bwMode="auto">
            <a:xfrm>
              <a:off x="772" y="2878"/>
              <a:ext cx="1503" cy="378"/>
              <a:chOff x="0" y="1326"/>
              <a:chExt cx="1222" cy="596"/>
            </a:xfrm>
          </p:grpSpPr>
          <p:sp>
            <p:nvSpPr>
              <p:cNvPr id="50212" name="Rectangle 36"/>
              <p:cNvSpPr>
                <a:spLocks noChangeArrowheads="1"/>
              </p:cNvSpPr>
              <p:nvPr/>
            </p:nvSpPr>
            <p:spPr bwMode="auto">
              <a:xfrm>
                <a:off x="43" y="1326"/>
                <a:ext cx="1136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50213" name="Rectangle 37"/>
              <p:cNvSpPr>
                <a:spLocks noChangeArrowheads="1"/>
              </p:cNvSpPr>
              <p:nvPr/>
            </p:nvSpPr>
            <p:spPr bwMode="auto">
              <a:xfrm>
                <a:off x="0" y="1326"/>
                <a:ext cx="1222" cy="596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14" name="Group 38"/>
            <p:cNvGrpSpPr>
              <a:grpSpLocks/>
            </p:cNvGrpSpPr>
            <p:nvPr/>
          </p:nvGrpSpPr>
          <p:grpSpPr bwMode="auto">
            <a:xfrm>
              <a:off x="3777" y="2878"/>
              <a:ext cx="1503" cy="378"/>
              <a:chOff x="2444" y="1326"/>
              <a:chExt cx="1222" cy="596"/>
            </a:xfrm>
          </p:grpSpPr>
          <p:sp>
            <p:nvSpPr>
              <p:cNvPr id="50215" name="Rectangle 39"/>
              <p:cNvSpPr>
                <a:spLocks noChangeArrowheads="1"/>
              </p:cNvSpPr>
              <p:nvPr/>
            </p:nvSpPr>
            <p:spPr bwMode="auto">
              <a:xfrm>
                <a:off x="2487" y="1326"/>
                <a:ext cx="1136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16" name="Rectangle 40"/>
              <p:cNvSpPr>
                <a:spLocks noChangeArrowheads="1"/>
              </p:cNvSpPr>
              <p:nvPr/>
            </p:nvSpPr>
            <p:spPr bwMode="auto">
              <a:xfrm>
                <a:off x="2444" y="1326"/>
                <a:ext cx="1222" cy="596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17" name="Group 41"/>
            <p:cNvGrpSpPr>
              <a:grpSpLocks/>
            </p:cNvGrpSpPr>
            <p:nvPr/>
          </p:nvGrpSpPr>
          <p:grpSpPr bwMode="auto">
            <a:xfrm>
              <a:off x="772" y="3256"/>
              <a:ext cx="1503" cy="281"/>
              <a:chOff x="0" y="1922"/>
              <a:chExt cx="1222" cy="442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43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zh-CN" altLang="en-US" sz="2400" smtClean="0">
                    <a:solidFill>
                      <a:prstClr val="black"/>
                    </a:solidFill>
                    <a:latin typeface="Times New Roman" charset="0"/>
                  </a:rPr>
                  <a:t>模式带宽</a:t>
                </a:r>
                <a:endParaRPr kumimoji="1" lang="en-US" altLang="zh-CN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50219" name="Rectangle 43"/>
              <p:cNvSpPr>
                <a:spLocks noChangeArrowheads="1"/>
              </p:cNvSpPr>
              <p:nvPr/>
            </p:nvSpPr>
            <p:spPr bwMode="auto">
              <a:xfrm>
                <a:off x="0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20" name="Group 44"/>
            <p:cNvGrpSpPr>
              <a:grpSpLocks/>
            </p:cNvGrpSpPr>
            <p:nvPr/>
          </p:nvGrpSpPr>
          <p:grpSpPr bwMode="auto">
            <a:xfrm>
              <a:off x="2275" y="3256"/>
              <a:ext cx="1502" cy="281"/>
              <a:chOff x="1222" y="1922"/>
              <a:chExt cx="1222" cy="442"/>
            </a:xfrm>
          </p:grpSpPr>
          <p:sp>
            <p:nvSpPr>
              <p:cNvPr id="50221" name="Rectangle 45"/>
              <p:cNvSpPr>
                <a:spLocks noChangeArrowheads="1"/>
              </p:cNvSpPr>
              <p:nvPr/>
            </p:nvSpPr>
            <p:spPr bwMode="auto">
              <a:xfrm>
                <a:off x="1265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22" name="Rectangle 46"/>
              <p:cNvSpPr>
                <a:spLocks noChangeArrowheads="1"/>
              </p:cNvSpPr>
              <p:nvPr/>
            </p:nvSpPr>
            <p:spPr bwMode="auto">
              <a:xfrm>
                <a:off x="1222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grpSp>
          <p:nvGrpSpPr>
            <p:cNvPr id="50223" name="Group 47"/>
            <p:cNvGrpSpPr>
              <a:grpSpLocks/>
            </p:cNvGrpSpPr>
            <p:nvPr/>
          </p:nvGrpSpPr>
          <p:grpSpPr bwMode="auto">
            <a:xfrm>
              <a:off x="3777" y="3256"/>
              <a:ext cx="1503" cy="281"/>
              <a:chOff x="2444" y="1922"/>
              <a:chExt cx="1222" cy="442"/>
            </a:xfrm>
          </p:grpSpPr>
          <p:sp>
            <p:nvSpPr>
              <p:cNvPr id="50224" name="Rectangle 48"/>
              <p:cNvSpPr>
                <a:spLocks noChangeArrowheads="1"/>
              </p:cNvSpPr>
              <p:nvPr/>
            </p:nvSpPr>
            <p:spPr bwMode="auto">
              <a:xfrm>
                <a:off x="2487" y="1922"/>
                <a:ext cx="11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prstClr val="black"/>
                  </a:solidFill>
                  <a:latin typeface="Times New Roman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CN" altLang="en-US" sz="2400" smtClean="0">
                  <a:solidFill>
                    <a:srgbClr val="FFFF00"/>
                  </a:solidFill>
                  <a:latin typeface="宋体" pitchFamily="2" charset="-122"/>
                  <a:sym typeface="Wingdings 2" pitchFamily="18" charset="2"/>
                </a:endParaRPr>
              </a:p>
            </p:txBody>
          </p:sp>
          <p:sp>
            <p:nvSpPr>
              <p:cNvPr id="50225" name="Rectangle 49"/>
              <p:cNvSpPr>
                <a:spLocks noChangeArrowheads="1"/>
              </p:cNvSpPr>
              <p:nvPr/>
            </p:nvSpPr>
            <p:spPr bwMode="auto">
              <a:xfrm>
                <a:off x="2444" y="1922"/>
                <a:ext cx="1222" cy="442"/>
              </a:xfrm>
              <a:prstGeom prst="rect">
                <a:avLst/>
              </a:prstGeom>
              <a:noFill/>
              <a:ln w="7" cap="sq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4800" smtClean="0">
                  <a:solidFill>
                    <a:prstClr val="black"/>
                  </a:solidFill>
                  <a:latin typeface="Courier (W1)" pitchFamily="49" charset="0"/>
                </a:endParaRPr>
              </a:p>
            </p:txBody>
          </p:sp>
        </p:grpSp>
        <p:sp>
          <p:nvSpPr>
            <p:cNvPr id="50226" name="Rectangle 50"/>
            <p:cNvSpPr>
              <a:spLocks noChangeArrowheads="1"/>
            </p:cNvSpPr>
            <p:nvPr/>
          </p:nvSpPr>
          <p:spPr bwMode="auto">
            <a:xfrm>
              <a:off x="2908" y="2985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28" name="Rectangle 52"/>
            <p:cNvSpPr>
              <a:spLocks noChangeArrowheads="1"/>
            </p:cNvSpPr>
            <p:nvPr/>
          </p:nvSpPr>
          <p:spPr bwMode="auto">
            <a:xfrm>
              <a:off x="4320" y="2525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29" name="Rectangle 53"/>
            <p:cNvSpPr>
              <a:spLocks noChangeArrowheads="1"/>
            </p:cNvSpPr>
            <p:nvPr/>
          </p:nvSpPr>
          <p:spPr bwMode="auto">
            <a:xfrm>
              <a:off x="4320" y="2909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0" name="Rectangle 54"/>
            <p:cNvSpPr>
              <a:spLocks noChangeArrowheads="1"/>
            </p:cNvSpPr>
            <p:nvPr/>
          </p:nvSpPr>
          <p:spPr bwMode="auto">
            <a:xfrm>
              <a:off x="4320" y="3188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1" name="Rectangle 55"/>
            <p:cNvSpPr>
              <a:spLocks noChangeArrowheads="1"/>
            </p:cNvSpPr>
            <p:nvPr/>
          </p:nvSpPr>
          <p:spPr bwMode="auto">
            <a:xfrm>
              <a:off x="2784" y="2228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2" name="Rectangle 56"/>
            <p:cNvSpPr>
              <a:spLocks noChangeArrowheads="1"/>
            </p:cNvSpPr>
            <p:nvPr/>
          </p:nvSpPr>
          <p:spPr bwMode="auto">
            <a:xfrm>
              <a:off x="2784" y="2516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3" name="Rectangle 57"/>
            <p:cNvSpPr>
              <a:spLocks noChangeArrowheads="1"/>
            </p:cNvSpPr>
            <p:nvPr/>
          </p:nvSpPr>
          <p:spPr bwMode="auto">
            <a:xfrm>
              <a:off x="2784" y="3476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4" name="Rectangle 58"/>
            <p:cNvSpPr>
              <a:spLocks noChangeArrowheads="1"/>
            </p:cNvSpPr>
            <p:nvPr/>
          </p:nvSpPr>
          <p:spPr bwMode="auto">
            <a:xfrm>
              <a:off x="4444" y="3600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smtClean="0">
                <a:solidFill>
                  <a:prstClr val="black"/>
                </a:solidFill>
                <a:latin typeface="宋体" pitchFamily="2" charset="-122"/>
                <a:sym typeface="Wingdings 2" pitchFamily="18" charset="2"/>
              </a:endParaRPr>
            </a:p>
          </p:txBody>
        </p:sp>
        <p:sp>
          <p:nvSpPr>
            <p:cNvPr id="50235" name="Text Box 59"/>
            <p:cNvSpPr txBox="1">
              <a:spLocks noChangeArrowheads="1"/>
            </p:cNvSpPr>
            <p:nvPr/>
          </p:nvSpPr>
          <p:spPr bwMode="auto">
            <a:xfrm>
              <a:off x="816" y="2900"/>
              <a:ext cx="18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波长</a:t>
              </a:r>
              <a:endParaRPr kumimoji="1" lang="en-US" altLang="zh-CN" sz="2400" smtClean="0">
                <a:solidFill>
                  <a:prstClr val="black"/>
                </a:solidFill>
                <a:latin typeface="Times New Roman" charset="0"/>
              </a:endParaRPr>
            </a:p>
          </p:txBody>
        </p:sp>
        <p:sp>
          <p:nvSpPr>
            <p:cNvPr id="50236" name="Rectangle 60"/>
            <p:cNvSpPr>
              <a:spLocks noChangeArrowheads="1"/>
            </p:cNvSpPr>
            <p:nvPr/>
          </p:nvSpPr>
          <p:spPr bwMode="auto">
            <a:xfrm>
              <a:off x="2304" y="2324"/>
              <a:ext cx="5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8/125</a:t>
              </a:r>
            </a:p>
          </p:txBody>
        </p:sp>
        <p:sp>
          <p:nvSpPr>
            <p:cNvPr id="50237" name="Rectangle 61"/>
            <p:cNvSpPr>
              <a:spLocks noChangeArrowheads="1"/>
            </p:cNvSpPr>
            <p:nvPr/>
          </p:nvSpPr>
          <p:spPr bwMode="auto">
            <a:xfrm>
              <a:off x="2306" y="2564"/>
              <a:ext cx="5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激 光</a:t>
              </a:r>
            </a:p>
          </p:txBody>
        </p:sp>
        <p:sp>
          <p:nvSpPr>
            <p:cNvPr id="50238" name="Rectangle 62"/>
            <p:cNvSpPr>
              <a:spLocks noChangeArrowheads="1"/>
            </p:cNvSpPr>
            <p:nvPr/>
          </p:nvSpPr>
          <p:spPr bwMode="auto">
            <a:xfrm>
              <a:off x="2279" y="2900"/>
              <a:ext cx="9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1310/1550</a:t>
              </a:r>
            </a:p>
          </p:txBody>
        </p:sp>
        <p:sp>
          <p:nvSpPr>
            <p:cNvPr id="50239" name="Rectangle 63"/>
            <p:cNvSpPr>
              <a:spLocks noChangeArrowheads="1"/>
            </p:cNvSpPr>
            <p:nvPr/>
          </p:nvSpPr>
          <p:spPr bwMode="auto">
            <a:xfrm>
              <a:off x="2284" y="3264"/>
              <a:ext cx="10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srgbClr val="0000FF"/>
                  </a:solidFill>
                  <a:latin typeface="Times New Roman" charset="0"/>
                </a:rPr>
                <a:t>标准未给出</a:t>
              </a:r>
            </a:p>
          </p:txBody>
        </p:sp>
        <p:sp>
          <p:nvSpPr>
            <p:cNvPr id="50240" name="Rectangle 64"/>
            <p:cNvSpPr>
              <a:spLocks noChangeArrowheads="1"/>
            </p:cNvSpPr>
            <p:nvPr/>
          </p:nvSpPr>
          <p:spPr bwMode="auto">
            <a:xfrm>
              <a:off x="3762" y="2324"/>
              <a:ext cx="13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62.5/125 50/125</a:t>
              </a:r>
            </a:p>
          </p:txBody>
        </p:sp>
        <p:sp>
          <p:nvSpPr>
            <p:cNvPr id="50241" name="Rectangle 65"/>
            <p:cNvSpPr>
              <a:spLocks noChangeArrowheads="1"/>
            </p:cNvSpPr>
            <p:nvPr/>
          </p:nvSpPr>
          <p:spPr bwMode="auto">
            <a:xfrm>
              <a:off x="3826" y="2592"/>
              <a:ext cx="9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en-US" altLang="zh-CN" sz="2400" smtClean="0">
                  <a:solidFill>
                    <a:prstClr val="black"/>
                  </a:solidFill>
                  <a:latin typeface="Times New Roman" charset="0"/>
                </a:rPr>
                <a:t>LED/</a:t>
              </a: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激光</a:t>
              </a:r>
            </a:p>
          </p:txBody>
        </p:sp>
        <p:sp>
          <p:nvSpPr>
            <p:cNvPr id="50242" name="Rectangle 66"/>
            <p:cNvSpPr>
              <a:spLocks noChangeArrowheads="1"/>
            </p:cNvSpPr>
            <p:nvPr/>
          </p:nvSpPr>
          <p:spPr bwMode="auto">
            <a:xfrm>
              <a:off x="3863" y="2948"/>
              <a:ext cx="8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850/1300</a:t>
              </a:r>
            </a:p>
          </p:txBody>
        </p:sp>
        <p:sp>
          <p:nvSpPr>
            <p:cNvPr id="50243" name="Rectangle 67"/>
            <p:cNvSpPr>
              <a:spLocks noChangeArrowheads="1"/>
            </p:cNvSpPr>
            <p:nvPr/>
          </p:nvSpPr>
          <p:spPr bwMode="auto">
            <a:xfrm>
              <a:off x="3863" y="3236"/>
              <a:ext cx="7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None/>
              </a:pPr>
              <a:r>
                <a:rPr kumimoji="1" lang="zh-CN" altLang="en-US" sz="2400" smtClean="0">
                  <a:solidFill>
                    <a:prstClr val="black"/>
                  </a:solidFill>
                  <a:latin typeface="Times New Roman" charset="0"/>
                </a:rPr>
                <a:t>160/500</a:t>
              </a:r>
            </a:p>
          </p:txBody>
        </p:sp>
      </p:grpSp>
      <p:sp>
        <p:nvSpPr>
          <p:cNvPr id="50246" name="Rectangle 70"/>
          <p:cNvSpPr>
            <a:spLocks noChangeArrowheads="1"/>
          </p:cNvSpPr>
          <p:nvPr/>
        </p:nvSpPr>
        <p:spPr bwMode="auto">
          <a:xfrm>
            <a:off x="457200" y="850900"/>
            <a:ext cx="4800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单模和多模光缆</a:t>
            </a:r>
          </a:p>
        </p:txBody>
      </p:sp>
      <p:sp>
        <p:nvSpPr>
          <p:cNvPr id="50247" name="Line 71"/>
          <p:cNvSpPr>
            <a:spLocks noChangeShapeType="1"/>
          </p:cNvSpPr>
          <p:nvPr/>
        </p:nvSpPr>
        <p:spPr bwMode="auto">
          <a:xfrm>
            <a:off x="533400" y="1765300"/>
            <a:ext cx="4648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50248" name="Line 72"/>
          <p:cNvSpPr>
            <a:spLocks noChangeShapeType="1"/>
          </p:cNvSpPr>
          <p:nvPr/>
        </p:nvSpPr>
        <p:spPr bwMode="auto">
          <a:xfrm>
            <a:off x="533400" y="1841500"/>
            <a:ext cx="4648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56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609600" y="2743200"/>
          <a:ext cx="82296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MP 图象" r:id="rId3" imgW="4458322" imgH="1190476" progId="Paint.Picture">
                  <p:embed/>
                </p:oleObj>
              </mc:Choice>
              <mc:Fallback>
                <p:oleObj name="BMP 图象" r:id="rId3" imgW="4458322" imgH="11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43200"/>
                        <a:ext cx="82296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81000" y="876300"/>
            <a:ext cx="4876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光缆的传输原理</a:t>
            </a: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457200" y="1790700"/>
            <a:ext cx="4572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457200" y="1866900"/>
            <a:ext cx="4572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86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1028"/>
          <p:cNvSpPr>
            <a:spLocks noChangeArrowheads="1"/>
          </p:cNvSpPr>
          <p:nvPr/>
        </p:nvSpPr>
        <p:spPr bwMode="auto">
          <a:xfrm>
            <a:off x="2209800" y="1524000"/>
            <a:ext cx="4648200" cy="22860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1" name="Rectangle 1029"/>
          <p:cNvSpPr>
            <a:spLocks noChangeArrowheads="1"/>
          </p:cNvSpPr>
          <p:nvPr/>
        </p:nvSpPr>
        <p:spPr bwMode="auto">
          <a:xfrm>
            <a:off x="2209800" y="2209800"/>
            <a:ext cx="46482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2" name="Line 1030"/>
          <p:cNvSpPr>
            <a:spLocks noChangeShapeType="1"/>
          </p:cNvSpPr>
          <p:nvPr/>
        </p:nvSpPr>
        <p:spPr bwMode="auto">
          <a:xfrm flipV="1">
            <a:off x="2209800" y="2209800"/>
            <a:ext cx="609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3" name="Line 1031"/>
          <p:cNvSpPr>
            <a:spLocks noChangeShapeType="1"/>
          </p:cNvSpPr>
          <p:nvPr/>
        </p:nvSpPr>
        <p:spPr bwMode="auto">
          <a:xfrm>
            <a:off x="2819400" y="2209800"/>
            <a:ext cx="11430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4" name="Line 1032"/>
          <p:cNvSpPr>
            <a:spLocks noChangeShapeType="1"/>
          </p:cNvSpPr>
          <p:nvPr/>
        </p:nvSpPr>
        <p:spPr bwMode="auto">
          <a:xfrm flipV="1">
            <a:off x="2209800" y="2209800"/>
            <a:ext cx="1371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5" name="Line 1033"/>
          <p:cNvSpPr>
            <a:spLocks noChangeShapeType="1"/>
          </p:cNvSpPr>
          <p:nvPr/>
        </p:nvSpPr>
        <p:spPr bwMode="auto">
          <a:xfrm>
            <a:off x="3581400" y="2209800"/>
            <a:ext cx="15240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6" name="Line 1034"/>
          <p:cNvSpPr>
            <a:spLocks noChangeShapeType="1"/>
          </p:cNvSpPr>
          <p:nvPr/>
        </p:nvSpPr>
        <p:spPr bwMode="auto">
          <a:xfrm flipV="1">
            <a:off x="3962400" y="2590800"/>
            <a:ext cx="762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7" name="Line 1035"/>
          <p:cNvSpPr>
            <a:spLocks noChangeShapeType="1"/>
          </p:cNvSpPr>
          <p:nvPr/>
        </p:nvSpPr>
        <p:spPr bwMode="auto">
          <a:xfrm flipV="1">
            <a:off x="5105400" y="2209800"/>
            <a:ext cx="1066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8" name="Line 1036"/>
          <p:cNvSpPr>
            <a:spLocks noChangeShapeType="1"/>
          </p:cNvSpPr>
          <p:nvPr/>
        </p:nvSpPr>
        <p:spPr bwMode="auto">
          <a:xfrm flipV="1">
            <a:off x="2819400" y="1981200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89" name="Line 1037"/>
          <p:cNvSpPr>
            <a:spLocks noChangeShapeType="1"/>
          </p:cNvSpPr>
          <p:nvPr/>
        </p:nvSpPr>
        <p:spPr bwMode="auto">
          <a:xfrm>
            <a:off x="3962400" y="32004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90" name="Line 1038"/>
          <p:cNvSpPr>
            <a:spLocks noChangeShapeType="1"/>
          </p:cNvSpPr>
          <p:nvPr/>
        </p:nvSpPr>
        <p:spPr bwMode="auto">
          <a:xfrm>
            <a:off x="6172200" y="22098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91" name="Line 1039"/>
          <p:cNvSpPr>
            <a:spLocks noChangeShapeType="1"/>
          </p:cNvSpPr>
          <p:nvPr/>
        </p:nvSpPr>
        <p:spPr bwMode="auto">
          <a:xfrm flipV="1">
            <a:off x="6172200" y="18288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126992" name="Rectangle 1040"/>
          <p:cNvSpPr>
            <a:spLocks noChangeArrowheads="1"/>
          </p:cNvSpPr>
          <p:nvPr/>
        </p:nvSpPr>
        <p:spPr bwMode="auto">
          <a:xfrm>
            <a:off x="-533400" y="533400"/>
            <a:ext cx="7620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影响光纤性能的参数－损耗</a:t>
            </a:r>
          </a:p>
        </p:txBody>
      </p:sp>
      <p:sp>
        <p:nvSpPr>
          <p:cNvPr id="126993" name="Text Box 1041"/>
          <p:cNvSpPr txBox="1">
            <a:spLocks noChangeArrowheads="1"/>
          </p:cNvSpPr>
          <p:nvPr/>
        </p:nvSpPr>
        <p:spPr bwMode="auto">
          <a:xfrm>
            <a:off x="2209800" y="3962400"/>
            <a:ext cx="34194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Times New Roman" charset="0"/>
              </a:rPr>
              <a:t>产生原因：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zh-CN" altLang="en-US" sz="2000" b="1" smtClean="0">
                <a:solidFill>
                  <a:prstClr val="black"/>
                </a:solidFill>
                <a:latin typeface="Times New Roman" charset="0"/>
              </a:rPr>
              <a:t>吸收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zh-CN" altLang="en-US" sz="2000" b="1" smtClean="0">
                <a:solidFill>
                  <a:prstClr val="black"/>
                </a:solidFill>
                <a:latin typeface="Times New Roman" charset="0"/>
              </a:rPr>
              <a:t>散射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zh-CN" altLang="en-US" sz="2000" b="1" smtClean="0">
                <a:solidFill>
                  <a:prstClr val="black"/>
                </a:solidFill>
                <a:latin typeface="Times New Roman" charset="0"/>
              </a:rPr>
              <a:t>弯曲损失 （宏弯/微弯）</a:t>
            </a:r>
          </a:p>
        </p:txBody>
      </p:sp>
      <p:sp>
        <p:nvSpPr>
          <p:cNvPr id="126994" name="Text Box 1042"/>
          <p:cNvSpPr txBox="1">
            <a:spLocks noChangeArrowheads="1"/>
          </p:cNvSpPr>
          <p:nvPr/>
        </p:nvSpPr>
        <p:spPr bwMode="auto">
          <a:xfrm>
            <a:off x="2209800" y="5257800"/>
            <a:ext cx="502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000" b="1" smtClean="0">
                <a:solidFill>
                  <a:prstClr val="black"/>
                </a:solidFill>
                <a:latin typeface="Times New Roman" charset="0"/>
              </a:rPr>
              <a:t>计算：链路损耗＝光缆损耗＋光纤连接损耗</a:t>
            </a:r>
          </a:p>
        </p:txBody>
      </p:sp>
      <p:grpSp>
        <p:nvGrpSpPr>
          <p:cNvPr id="126998" name="Group 1046"/>
          <p:cNvGrpSpPr>
            <a:grpSpLocks/>
          </p:cNvGrpSpPr>
          <p:nvPr/>
        </p:nvGrpSpPr>
        <p:grpSpPr bwMode="auto">
          <a:xfrm>
            <a:off x="457200" y="1447800"/>
            <a:ext cx="7315200" cy="76200"/>
            <a:chOff x="288" y="816"/>
            <a:chExt cx="2880" cy="48"/>
          </a:xfrm>
        </p:grpSpPr>
        <p:sp>
          <p:nvSpPr>
            <p:cNvPr id="126996" name="Line 1044"/>
            <p:cNvSpPr>
              <a:spLocks noChangeShapeType="1"/>
            </p:cNvSpPr>
            <p:nvPr/>
          </p:nvSpPr>
          <p:spPr bwMode="auto">
            <a:xfrm>
              <a:off x="288" y="816"/>
              <a:ext cx="28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  <p:sp>
          <p:nvSpPr>
            <p:cNvPr id="126997" name="Line 1045"/>
            <p:cNvSpPr>
              <a:spLocks noChangeShapeType="1"/>
            </p:cNvSpPr>
            <p:nvPr/>
          </p:nvSpPr>
          <p:spPr bwMode="auto">
            <a:xfrm>
              <a:off x="288" y="864"/>
              <a:ext cx="28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4800" smtClean="0">
                <a:solidFill>
                  <a:prstClr val="black"/>
                </a:solidFill>
                <a:latin typeface="Courier (W1)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452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09600" y="1968500"/>
            <a:ext cx="8229600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多模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r>
              <a:rPr kumimoji="1" lang="zh-CN" altLang="en-US" sz="3200" b="1" smtClean="0">
                <a:solidFill>
                  <a:prstClr val="black"/>
                </a:solidFill>
                <a:latin typeface="Times New Roman" charset="0"/>
              </a:rPr>
              <a:t>	</a:t>
            </a: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850</a:t>
            </a: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nm</a:t>
            </a: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时，小于等于3.75 </a:t>
            </a: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db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	1300nm</a:t>
            </a: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时，小于等于1.5 </a:t>
            </a: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db</a:t>
            </a:r>
          </a:p>
          <a:p>
            <a:pPr lvl="1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Pct val="65000"/>
              <a:buFont typeface="Wingdings" pitchFamily="2" charset="2"/>
              <a:buChar char="v"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单模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	室外，小于0.5</a:t>
            </a: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db/km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None/>
            </a:pPr>
            <a:r>
              <a:rPr kumimoji="1" lang="zh-CN" altLang="en-US" sz="2800" b="1" smtClean="0">
                <a:solidFill>
                  <a:prstClr val="black"/>
                </a:solidFill>
                <a:latin typeface="Times New Roman" charset="0"/>
              </a:rPr>
              <a:t>	室内，小于1</a:t>
            </a:r>
            <a:r>
              <a:rPr kumimoji="1" lang="en-US" altLang="zh-CN" sz="2800" b="1" smtClean="0">
                <a:solidFill>
                  <a:prstClr val="black"/>
                </a:solidFill>
                <a:latin typeface="Times New Roman" charset="0"/>
              </a:rPr>
              <a:t>db/km</a:t>
            </a:r>
            <a:endParaRPr kumimoji="1" lang="zh-CN" altLang="en-US" sz="2800" b="1" smtClean="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608443" y="800100"/>
            <a:ext cx="304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光缆测试</a:t>
            </a:r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684643" y="1714500"/>
            <a:ext cx="2895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684643" y="1790700"/>
            <a:ext cx="2895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kumimoji="1" lang="zh-CN" altLang="en-US" sz="4800" smtClean="0">
              <a:solidFill>
                <a:prstClr val="black"/>
              </a:solidFill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25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501</Words>
  <Application>Microsoft Office PowerPoint</Application>
  <PresentationFormat>全屏显示(4:3)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Office 主题</vt:lpstr>
      <vt:lpstr>Office 主题​​</vt:lpstr>
      <vt:lpstr>BMP 图象</vt:lpstr>
      <vt:lpstr>Microsoft Word 文档</vt:lpstr>
      <vt:lpstr>Microsoft Excel Worksheet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综合布线工程接地</vt:lpstr>
      <vt:lpstr>综合布线工程设计</vt:lpstr>
      <vt:lpstr>PowerPoint 演示文稿</vt:lpstr>
      <vt:lpstr>PowerPoint 演示文稿</vt:lpstr>
      <vt:lpstr>光纤传输波长的选择</vt:lpstr>
      <vt:lpstr>光纤连接头</vt:lpstr>
      <vt:lpstr>光纤耦合器</vt:lpstr>
      <vt:lpstr>光纤连接技术</vt:lpstr>
      <vt:lpstr>Optical Connector Performance</vt:lpstr>
      <vt:lpstr>千兆位以太网的距离限制</vt:lpstr>
      <vt:lpstr>综合布线遵循的标准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vincent</dc:creator>
  <cp:lastModifiedBy>vincent</cp:lastModifiedBy>
  <cp:revision>1</cp:revision>
  <dcterms:created xsi:type="dcterms:W3CDTF">2016-10-08T07:28:33Z</dcterms:created>
  <dcterms:modified xsi:type="dcterms:W3CDTF">2016-11-07T03:04:50Z</dcterms:modified>
</cp:coreProperties>
</file>