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handoutMasterIdLst>
    <p:handoutMasterId r:id="rId27"/>
  </p:handoutMasterIdLst>
  <p:sldIdLst>
    <p:sldId id="270" r:id="rId2"/>
    <p:sldId id="290" r:id="rId3"/>
    <p:sldId id="321" r:id="rId4"/>
    <p:sldId id="291" r:id="rId5"/>
    <p:sldId id="292" r:id="rId6"/>
    <p:sldId id="301" r:id="rId7"/>
    <p:sldId id="302" r:id="rId8"/>
    <p:sldId id="315" r:id="rId9"/>
    <p:sldId id="317" r:id="rId10"/>
    <p:sldId id="316" r:id="rId11"/>
    <p:sldId id="294" r:id="rId12"/>
    <p:sldId id="318" r:id="rId13"/>
    <p:sldId id="322" r:id="rId14"/>
    <p:sldId id="303" r:id="rId15"/>
    <p:sldId id="304" r:id="rId16"/>
    <p:sldId id="305" r:id="rId17"/>
    <p:sldId id="295" r:id="rId18"/>
    <p:sldId id="296" r:id="rId19"/>
    <p:sldId id="320" r:id="rId20"/>
    <p:sldId id="297" r:id="rId21"/>
    <p:sldId id="298" r:id="rId22"/>
    <p:sldId id="319" r:id="rId23"/>
    <p:sldId id="299" r:id="rId24"/>
    <p:sldId id="300" r:id="rId25"/>
    <p:sldId id="311" r:id="rId26"/>
  </p:sldIdLst>
  <p:sldSz cx="9144000" cy="6858000" type="screen4x3"/>
  <p:notesSz cx="6858000" cy="9144000"/>
  <p:defaultTextStyle>
    <a:defPPr>
      <a:defRPr lang="ko-KR"/>
    </a:defPPr>
    <a:lvl1pPr algn="l" rtl="0" eaLnBrk="0" fontAlgn="base" hangingPunct="0">
      <a:spcBef>
        <a:spcPct val="0"/>
      </a:spcBef>
      <a:spcAft>
        <a:spcPct val="0"/>
      </a:spcAft>
      <a:defRPr kern="1200">
        <a:solidFill>
          <a:schemeClr val="tx1"/>
        </a:solidFill>
        <a:latin typeface="Times New Roman" pitchFamily="18" charset="0"/>
        <a:ea typeface="Gulim" pitchFamily="34" charset="-127"/>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Gulim" pitchFamily="34" charset="-127"/>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Gulim" pitchFamily="34" charset="-127"/>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Gulim" pitchFamily="34" charset="-127"/>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Gulim" pitchFamily="34" charset="-127"/>
        <a:cs typeface="+mn-cs"/>
      </a:defRPr>
    </a:lvl5pPr>
    <a:lvl6pPr marL="2286000" algn="l" defTabSz="914400" rtl="0" eaLnBrk="1" latinLnBrk="0" hangingPunct="1">
      <a:defRPr kern="1200">
        <a:solidFill>
          <a:schemeClr val="tx1"/>
        </a:solidFill>
        <a:latin typeface="Times New Roman" pitchFamily="18" charset="0"/>
        <a:ea typeface="Gulim" pitchFamily="34" charset="-127"/>
        <a:cs typeface="+mn-cs"/>
      </a:defRPr>
    </a:lvl6pPr>
    <a:lvl7pPr marL="2743200" algn="l" defTabSz="914400" rtl="0" eaLnBrk="1" latinLnBrk="0" hangingPunct="1">
      <a:defRPr kern="1200">
        <a:solidFill>
          <a:schemeClr val="tx1"/>
        </a:solidFill>
        <a:latin typeface="Times New Roman" pitchFamily="18" charset="0"/>
        <a:ea typeface="Gulim" pitchFamily="34" charset="-127"/>
        <a:cs typeface="+mn-cs"/>
      </a:defRPr>
    </a:lvl7pPr>
    <a:lvl8pPr marL="3200400" algn="l" defTabSz="914400" rtl="0" eaLnBrk="1" latinLnBrk="0" hangingPunct="1">
      <a:defRPr kern="1200">
        <a:solidFill>
          <a:schemeClr val="tx1"/>
        </a:solidFill>
        <a:latin typeface="Times New Roman" pitchFamily="18" charset="0"/>
        <a:ea typeface="Gulim" pitchFamily="34" charset="-127"/>
        <a:cs typeface="+mn-cs"/>
      </a:defRPr>
    </a:lvl8pPr>
    <a:lvl9pPr marL="3657600" algn="l" defTabSz="914400" rtl="0" eaLnBrk="1" latinLnBrk="0" hangingPunct="1">
      <a:defRPr kern="1200">
        <a:solidFill>
          <a:schemeClr val="tx1"/>
        </a:solidFill>
        <a:latin typeface="Times New Roman" pitchFamily="18" charset="0"/>
        <a:ea typeface="Gulim"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7" autoAdjust="0"/>
    <p:restoredTop sz="94660"/>
  </p:normalViewPr>
  <p:slideViewPr>
    <p:cSldViewPr>
      <p:cViewPr varScale="1">
        <p:scale>
          <a:sx n="108" d="100"/>
          <a:sy n="108" d="100"/>
        </p:scale>
        <p:origin x="-1734" y="-8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5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kumimoji="1" sz="1200">
                <a:latin typeface="Gulim" pitchFamily="34" charset="-127"/>
              </a:defRPr>
            </a:lvl1pPr>
          </a:lstStyle>
          <a:p>
            <a:endParaRPr lang="zh-CN" altLang="en-US"/>
          </a:p>
        </p:txBody>
      </p:sp>
      <p:sp>
        <p:nvSpPr>
          <p:cNvPr id="71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kumimoji="1" sz="1200">
                <a:latin typeface="Gulim" pitchFamily="34" charset="-127"/>
              </a:defRPr>
            </a:lvl1pPr>
          </a:lstStyle>
          <a:p>
            <a:endParaRPr lang="en-US" altLang="zh-CN"/>
          </a:p>
        </p:txBody>
      </p:sp>
      <p:sp>
        <p:nvSpPr>
          <p:cNvPr id="71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latinLnBrk="1" hangingPunct="1">
              <a:defRPr kumimoji="1" sz="1200">
                <a:latin typeface="Gulim" pitchFamily="34" charset="-127"/>
              </a:defRPr>
            </a:lvl1pPr>
          </a:lstStyle>
          <a:p>
            <a:endParaRPr lang="en-US" altLang="zh-CN"/>
          </a:p>
        </p:txBody>
      </p:sp>
      <p:sp>
        <p:nvSpPr>
          <p:cNvPr id="71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latinLnBrk="1" hangingPunct="1">
              <a:defRPr kumimoji="1" sz="1200">
                <a:latin typeface="Gulim" pitchFamily="34" charset="-127"/>
              </a:defRPr>
            </a:lvl1pPr>
          </a:lstStyle>
          <a:p>
            <a:fld id="{20CF08F5-AB72-46F6-9140-48B2379F67E2}" type="slidenum">
              <a:rPr lang="zh-CN" altLang="en-US"/>
              <a:pPr/>
              <a:t>‹#›</a:t>
            </a:fld>
            <a:endParaRPr lang="en-US" altLang="zh-CN"/>
          </a:p>
        </p:txBody>
      </p:sp>
    </p:spTree>
    <p:extLst>
      <p:ext uri="{BB962C8B-B14F-4D97-AF65-F5344CB8AC3E}">
        <p14:creationId xmlns:p14="http://schemas.microsoft.com/office/powerpoint/2010/main" val="30167067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标题幻灯片">
    <p:bg bwMode="gray">
      <p:bgPr>
        <a:gradFill rotWithShape="0">
          <a:gsLst>
            <a:gs pos="0">
              <a:schemeClr val="bg1">
                <a:gamma/>
                <a:tint val="0"/>
                <a:invGamma/>
              </a:schemeClr>
            </a:gs>
            <a:gs pos="100000">
              <a:schemeClr val="bg1"/>
            </a:gs>
          </a:gsLst>
          <a:lin ang="0" scaled="1"/>
        </a:gra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42988" y="1341438"/>
            <a:ext cx="7632700" cy="489743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30DF812C-A3AE-4DBA-93D1-B3A44D73E638}" type="slidenum">
              <a:rPr lang="en-US" altLang="ko-K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96423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96423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2CB690BF-7B2B-4437-BCF2-A33C892BA60A}" type="slidenum">
              <a:rPr lang="en-US" altLang="ko-K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042988" y="1341438"/>
            <a:ext cx="3740150" cy="489743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35538" y="1341438"/>
            <a:ext cx="3740150" cy="489743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5943600" y="6553200"/>
            <a:ext cx="2895600" cy="228600"/>
          </a:xfrm>
        </p:spPr>
        <p:txBody>
          <a:bodyPr/>
          <a:lstStyle>
            <a:lvl1pPr>
              <a:defRPr/>
            </a:lvl1pPr>
          </a:lstStyle>
          <a:p>
            <a:endParaRPr lang="zh-CN" altLang="en-US"/>
          </a:p>
        </p:txBody>
      </p:sp>
      <p:sp>
        <p:nvSpPr>
          <p:cNvPr id="6" name="灯片编号占位符 5"/>
          <p:cNvSpPr>
            <a:spLocks noGrp="1"/>
          </p:cNvSpPr>
          <p:nvPr>
            <p:ph type="sldNum" sz="quarter" idx="11"/>
          </p:nvPr>
        </p:nvSpPr>
        <p:spPr>
          <a:xfrm>
            <a:off x="3590925" y="6553200"/>
            <a:ext cx="2133600" cy="228600"/>
          </a:xfrm>
        </p:spPr>
        <p:txBody>
          <a:bodyPr/>
          <a:lstStyle>
            <a:lvl1pPr>
              <a:defRPr/>
            </a:lvl1pPr>
          </a:lstStyle>
          <a:p>
            <a:fld id="{F930770F-59A7-4880-8D9B-42E503F41030}"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042988" y="1341438"/>
            <a:ext cx="7632700" cy="489743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F47F2437-F4C6-4C46-8A7A-0F726EC406DA}" type="slidenum">
              <a:rPr lang="en-US" altLang="ko-K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55F62623-FA3E-4092-9F41-A178095E93D1}" type="slidenum">
              <a:rPr lang="en-US" altLang="ko-K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42988" y="1341438"/>
            <a:ext cx="3740150" cy="4897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35538" y="1341438"/>
            <a:ext cx="3740150" cy="4897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4D8238A5-E491-4A2B-802D-E0040AAE9AC5}" type="slidenum">
              <a:rPr lang="en-US" altLang="ko-K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zh-CN" altLang="en-US"/>
          </a:p>
        </p:txBody>
      </p:sp>
      <p:sp>
        <p:nvSpPr>
          <p:cNvPr id="8" name="灯片编号占位符 7"/>
          <p:cNvSpPr>
            <a:spLocks noGrp="1"/>
          </p:cNvSpPr>
          <p:nvPr>
            <p:ph type="sldNum" sz="quarter" idx="11"/>
          </p:nvPr>
        </p:nvSpPr>
        <p:spPr/>
        <p:txBody>
          <a:bodyPr/>
          <a:lstStyle>
            <a:lvl1pPr>
              <a:defRPr/>
            </a:lvl1pPr>
          </a:lstStyle>
          <a:p>
            <a:fld id="{E291C3F9-378A-460D-82E0-CC06D8D9FC8E}" type="slidenum">
              <a:rPr lang="en-US" altLang="ko-K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zh-CN" altLang="en-US"/>
          </a:p>
        </p:txBody>
      </p:sp>
      <p:sp>
        <p:nvSpPr>
          <p:cNvPr id="4" name="灯片编号占位符 3"/>
          <p:cNvSpPr>
            <a:spLocks noGrp="1"/>
          </p:cNvSpPr>
          <p:nvPr>
            <p:ph type="sldNum" sz="quarter" idx="11"/>
          </p:nvPr>
        </p:nvSpPr>
        <p:spPr/>
        <p:txBody>
          <a:bodyPr/>
          <a:lstStyle>
            <a:lvl1pPr>
              <a:defRPr/>
            </a:lvl1pPr>
          </a:lstStyle>
          <a:p>
            <a:fld id="{95C0B26E-8F72-4193-956F-7597196F1D4C}" type="slidenum">
              <a:rPr lang="en-US" altLang="ko-K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p>
        </p:txBody>
      </p:sp>
      <p:sp>
        <p:nvSpPr>
          <p:cNvPr id="3" name="灯片编号占位符 2"/>
          <p:cNvSpPr>
            <a:spLocks noGrp="1"/>
          </p:cNvSpPr>
          <p:nvPr>
            <p:ph type="sldNum" sz="quarter" idx="11"/>
          </p:nvPr>
        </p:nvSpPr>
        <p:spPr/>
        <p:txBody>
          <a:bodyPr/>
          <a:lstStyle>
            <a:lvl1pPr>
              <a:defRPr/>
            </a:lvl1pPr>
          </a:lstStyle>
          <a:p>
            <a:fld id="{23289E0B-933B-4259-8A7E-11CB0E595649}" type="slidenum">
              <a:rPr lang="en-US" altLang="ko-K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260A89C4-8985-4E9B-A895-C7E29A4B6551}" type="slidenum">
              <a:rPr lang="en-US" altLang="ko-K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00A11725-4329-493D-8B74-B77EA3289A66}" type="slidenum">
              <a:rPr lang="en-US" altLang="ko-K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tint val="0"/>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39945" name="Rectangle 9"/>
          <p:cNvSpPr>
            <a:spLocks noGrp="1" noChangeArrowheads="1"/>
          </p:cNvSpPr>
          <p:nvPr>
            <p:ph type="ftr" sz="quarter" idx="3"/>
          </p:nvPr>
        </p:nvSpPr>
        <p:spPr bwMode="gray">
          <a:xfrm>
            <a:off x="5943600" y="65532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latin typeface="Verdana" pitchFamily="34" charset="0"/>
              </a:defRPr>
            </a:lvl1pPr>
          </a:lstStyle>
          <a:p>
            <a:endParaRPr lang="zh-CN" altLang="en-US"/>
          </a:p>
        </p:txBody>
      </p:sp>
      <p:sp>
        <p:nvSpPr>
          <p:cNvPr id="39946" name="Rectangle 10"/>
          <p:cNvSpPr>
            <a:spLocks noGrp="1" noChangeArrowheads="1"/>
          </p:cNvSpPr>
          <p:nvPr>
            <p:ph type="sldNum" sz="quarter" idx="4"/>
          </p:nvPr>
        </p:nvSpPr>
        <p:spPr bwMode="gray">
          <a:xfrm>
            <a:off x="3590925" y="65532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bg1"/>
                </a:solidFill>
                <a:latin typeface="Verdana" pitchFamily="34" charset="0"/>
              </a:defRPr>
            </a:lvl1pPr>
          </a:lstStyle>
          <a:p>
            <a:fld id="{925C312D-6885-46CB-9191-ABAFB51C75C5}" type="slidenum">
              <a:rPr lang="en-US" altLang="ko-KR"/>
              <a:pPr/>
              <a:t>‹#›</a:t>
            </a:fld>
            <a:endParaRPr lang="en-US" altLang="ko-KR"/>
          </a:p>
        </p:txBody>
      </p:sp>
      <p:pic>
        <p:nvPicPr>
          <p:cNvPr id="11" name="Picture 7" descr="基础部分1"/>
          <p:cNvPicPr>
            <a:picLocks noChangeAspect="1" noChangeArrowheads="1"/>
          </p:cNvPicPr>
          <p:nvPr userDrawn="1"/>
        </p:nvPicPr>
        <p:blipFill>
          <a:blip r:embed="rId14"/>
          <a:srcRect/>
          <a:stretch>
            <a:fillRect/>
          </a:stretch>
        </p:blipFill>
        <p:spPr bwMode="auto">
          <a:xfrm>
            <a:off x="396875" y="225425"/>
            <a:ext cx="8207375" cy="755650"/>
          </a:xfrm>
          <a:prstGeom prst="rect">
            <a:avLst/>
          </a:prstGeom>
          <a:noFill/>
        </p:spPr>
      </p:pic>
      <p:pic>
        <p:nvPicPr>
          <p:cNvPr id="12" name="Picture 8" descr="基础部分2"/>
          <p:cNvPicPr>
            <a:picLocks noChangeAspect="1" noChangeArrowheads="1"/>
          </p:cNvPicPr>
          <p:nvPr userDrawn="1"/>
        </p:nvPicPr>
        <p:blipFill>
          <a:blip r:embed="rId15"/>
          <a:srcRect/>
          <a:stretch>
            <a:fillRect/>
          </a:stretch>
        </p:blipFill>
        <p:spPr bwMode="auto">
          <a:xfrm>
            <a:off x="468313" y="5876925"/>
            <a:ext cx="8207375" cy="714375"/>
          </a:xfrm>
          <a:prstGeom prst="rect">
            <a:avLst/>
          </a:prstGeom>
          <a:noFill/>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黑体" pitchFamily="49" charset="-122"/>
          <a:ea typeface="黑体" pitchFamily="49" charset="-122"/>
        </a:defRPr>
      </a:lvl2pPr>
      <a:lvl3pPr algn="l" rtl="0" fontAlgn="base">
        <a:spcBef>
          <a:spcPct val="0"/>
        </a:spcBef>
        <a:spcAft>
          <a:spcPct val="0"/>
        </a:spcAft>
        <a:defRPr sz="2800" b="1">
          <a:solidFill>
            <a:schemeClr val="bg1"/>
          </a:solidFill>
          <a:latin typeface="黑体" pitchFamily="49" charset="-122"/>
          <a:ea typeface="黑体" pitchFamily="49" charset="-122"/>
        </a:defRPr>
      </a:lvl3pPr>
      <a:lvl4pPr algn="l" rtl="0" fontAlgn="base">
        <a:spcBef>
          <a:spcPct val="0"/>
        </a:spcBef>
        <a:spcAft>
          <a:spcPct val="0"/>
        </a:spcAft>
        <a:defRPr sz="2800" b="1">
          <a:solidFill>
            <a:schemeClr val="bg1"/>
          </a:solidFill>
          <a:latin typeface="黑体" pitchFamily="49" charset="-122"/>
          <a:ea typeface="黑体" pitchFamily="49" charset="-122"/>
        </a:defRPr>
      </a:lvl4pPr>
      <a:lvl5pPr algn="l" rtl="0" fontAlgn="base">
        <a:spcBef>
          <a:spcPct val="0"/>
        </a:spcBef>
        <a:spcAft>
          <a:spcPct val="0"/>
        </a:spcAft>
        <a:defRPr sz="2800" b="1">
          <a:solidFill>
            <a:schemeClr val="bg1"/>
          </a:solidFill>
          <a:latin typeface="黑体" pitchFamily="49" charset="-122"/>
          <a:ea typeface="黑体" pitchFamily="49" charset="-122"/>
        </a:defRPr>
      </a:lvl5pPr>
      <a:lvl6pPr marL="457200" algn="l" rtl="0" fontAlgn="base">
        <a:spcBef>
          <a:spcPct val="0"/>
        </a:spcBef>
        <a:spcAft>
          <a:spcPct val="0"/>
        </a:spcAft>
        <a:defRPr sz="2800" b="1">
          <a:solidFill>
            <a:schemeClr val="bg1"/>
          </a:solidFill>
          <a:latin typeface="黑体" pitchFamily="49" charset="-122"/>
          <a:ea typeface="黑体" pitchFamily="49" charset="-122"/>
        </a:defRPr>
      </a:lvl6pPr>
      <a:lvl7pPr marL="914400" algn="l" rtl="0" fontAlgn="base">
        <a:spcBef>
          <a:spcPct val="0"/>
        </a:spcBef>
        <a:spcAft>
          <a:spcPct val="0"/>
        </a:spcAft>
        <a:defRPr sz="2800" b="1">
          <a:solidFill>
            <a:schemeClr val="bg1"/>
          </a:solidFill>
          <a:latin typeface="黑体" pitchFamily="49" charset="-122"/>
          <a:ea typeface="黑体" pitchFamily="49" charset="-122"/>
        </a:defRPr>
      </a:lvl7pPr>
      <a:lvl8pPr marL="1371600" algn="l" rtl="0" fontAlgn="base">
        <a:spcBef>
          <a:spcPct val="0"/>
        </a:spcBef>
        <a:spcAft>
          <a:spcPct val="0"/>
        </a:spcAft>
        <a:defRPr sz="2800" b="1">
          <a:solidFill>
            <a:schemeClr val="bg1"/>
          </a:solidFill>
          <a:latin typeface="黑体" pitchFamily="49" charset="-122"/>
          <a:ea typeface="黑体" pitchFamily="49" charset="-122"/>
        </a:defRPr>
      </a:lvl8pPr>
      <a:lvl9pPr marL="1828800" algn="l" rtl="0" fontAlgn="base">
        <a:spcBef>
          <a:spcPct val="0"/>
        </a:spcBef>
        <a:spcAft>
          <a:spcPct val="0"/>
        </a:spcAft>
        <a:defRPr sz="2800" b="1">
          <a:solidFill>
            <a:schemeClr val="bg1"/>
          </a:solidFill>
          <a:latin typeface="黑体" pitchFamily="49" charset="-122"/>
          <a:ea typeface="黑体" pitchFamily="49" charset="-122"/>
        </a:defRPr>
      </a:lvl9pPr>
    </p:titleStyle>
    <p:bodyStyle>
      <a:lvl1pPr marL="342900" indent="-342900" algn="l" rtl="0" fontAlgn="base">
        <a:spcBef>
          <a:spcPct val="20000"/>
        </a:spcBef>
        <a:spcAft>
          <a:spcPct val="0"/>
        </a:spcAft>
        <a:buClr>
          <a:schemeClr val="tx1"/>
        </a:buClr>
        <a:buFont typeface="Wingdings" pitchFamily="2" charset="2"/>
        <a:buChar char="u"/>
        <a:defRPr sz="2400">
          <a:solidFill>
            <a:schemeClr val="accent1"/>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2"/>
          </a:solidFill>
          <a:latin typeface="Verdana" pitchFamily="34" charset="0"/>
          <a:ea typeface="+mn-ea"/>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2"/>
          </a:solidFill>
          <a:latin typeface="Verdana" pitchFamily="34" charset="0"/>
          <a:ea typeface="+mn-ea"/>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2"/>
          </a:solidFill>
          <a:latin typeface="Verdana" pitchFamily="34" charset="0"/>
          <a:ea typeface="+mn-ea"/>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Verdana" pitchFamily="34" charset="0"/>
          <a:ea typeface="+mn-ea"/>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Verdana" pitchFamily="34" charset="0"/>
          <a:ea typeface="+mn-ea"/>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Verdana" pitchFamily="34" charset="0"/>
          <a:ea typeface="+mn-ea"/>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Verdana" pitchFamily="34" charset="0"/>
          <a:ea typeface="+mn-ea"/>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Verdana"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hina-vcom.com/WebEditor/UploadFile/2010125114311191.j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china-vcom.com/WebEditor/UploadFile/2010125114341733.jpg"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http://ts4.mm.bing.net/images/thumbnail.aspx?q=325235063255&amp;id=4cad99d975b67d6dba77ee74115f7f91&amp;url=http%3a%2f%2fwww.hansun.com.cn%2fadmin%2fproduct_10%2fpic_min%2fs_143.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800" name="Group 24"/>
          <p:cNvGrpSpPr>
            <a:grpSpLocks/>
          </p:cNvGrpSpPr>
          <p:nvPr/>
        </p:nvGrpSpPr>
        <p:grpSpPr bwMode="auto">
          <a:xfrm>
            <a:off x="2195513" y="2997200"/>
            <a:ext cx="4608512" cy="1093788"/>
            <a:chOff x="1202" y="1071"/>
            <a:chExt cx="1088" cy="673"/>
          </a:xfrm>
        </p:grpSpPr>
        <p:sp>
          <p:nvSpPr>
            <p:cNvPr id="75782" name="AutoShape 6"/>
            <p:cNvSpPr>
              <a:spLocks noChangeArrowheads="1"/>
            </p:cNvSpPr>
            <p:nvPr/>
          </p:nvSpPr>
          <p:spPr bwMode="gray">
            <a:xfrm>
              <a:off x="1202" y="1071"/>
              <a:ext cx="1088" cy="673"/>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chemeClr val="tx1"/>
              </a:solidFill>
              <a:round/>
              <a:headEnd/>
              <a:tailEnd/>
            </a:ln>
            <a:effectLst/>
          </p:spPr>
          <p:txBody>
            <a:bodyPr wrap="none" anchor="ctr"/>
            <a:lstStyle/>
            <a:p>
              <a:endParaRPr lang="zh-CN" altLang="en-US"/>
            </a:p>
          </p:txBody>
        </p:sp>
        <p:sp>
          <p:nvSpPr>
            <p:cNvPr id="75783" name="Freeform 7"/>
            <p:cNvSpPr>
              <a:spLocks/>
            </p:cNvSpPr>
            <p:nvPr/>
          </p:nvSpPr>
          <p:spPr bwMode="gray">
            <a:xfrm>
              <a:off x="1202" y="1109"/>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headEnd/>
              <a:tailEnd/>
            </a:ln>
          </p:spPr>
          <p:txBody>
            <a:bodyPr/>
            <a:lstStyle/>
            <a:p>
              <a:endParaRPr lang="zh-CN" altLang="en-US"/>
            </a:p>
          </p:txBody>
        </p:sp>
      </p:grpSp>
      <p:sp>
        <p:nvSpPr>
          <p:cNvPr id="75784" name="Text Box 8"/>
          <p:cNvSpPr txBox="1">
            <a:spLocks noChangeArrowheads="1"/>
          </p:cNvSpPr>
          <p:nvPr/>
        </p:nvSpPr>
        <p:spPr bwMode="gray">
          <a:xfrm>
            <a:off x="2987675" y="3357563"/>
            <a:ext cx="3097213" cy="457200"/>
          </a:xfrm>
          <a:prstGeom prst="rect">
            <a:avLst/>
          </a:prstGeom>
          <a:noFill/>
          <a:ln w="9525" algn="ctr">
            <a:noFill/>
            <a:miter lim="800000"/>
            <a:headEnd/>
            <a:tailEnd/>
          </a:ln>
          <a:effectLst/>
        </p:spPr>
        <p:txBody>
          <a:bodyPr>
            <a:spAutoFit/>
          </a:bodyPr>
          <a:lstStyle/>
          <a:p>
            <a:pPr algn="ctr"/>
            <a:r>
              <a:rPr lang="zh-CN" altLang="en-US" sz="2400" b="1">
                <a:solidFill>
                  <a:srgbClr val="FFFFFF"/>
                </a:solidFill>
                <a:effectLst>
                  <a:outerShdw blurRad="38100" dist="38100" dir="2700000" algn="tl">
                    <a:srgbClr val="C0C0C0"/>
                  </a:outerShdw>
                </a:effectLst>
                <a:latin typeface="Arial" charset="0"/>
                <a:ea typeface="黑体" pitchFamily="49" charset="-122"/>
              </a:rPr>
              <a:t>综合布线系统</a:t>
            </a:r>
          </a:p>
        </p:txBody>
      </p:sp>
      <p:sp>
        <p:nvSpPr>
          <p:cNvPr id="75878" name="Rectangle 102"/>
          <p:cNvSpPr>
            <a:spLocks noGrp="1" noChangeArrowheads="1"/>
          </p:cNvSpPr>
          <p:nvPr>
            <p:ph type="title"/>
          </p:nvPr>
        </p:nvSpPr>
        <p:spPr bwMode="auto">
          <a:xfrm>
            <a:off x="2771800" y="1196752"/>
            <a:ext cx="7150100" cy="620712"/>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a:solidFill>
                  <a:srgbClr val="FF0000"/>
                </a:solidFill>
              </a:rPr>
              <a:t>酒店信息化建设项目</a:t>
            </a:r>
          </a:p>
        </p:txBody>
      </p:sp>
      <p:sp>
        <p:nvSpPr>
          <p:cNvPr id="7" name="副标题 2"/>
          <p:cNvSpPr txBox="1">
            <a:spLocks/>
          </p:cNvSpPr>
          <p:nvPr/>
        </p:nvSpPr>
        <p:spPr>
          <a:xfrm>
            <a:off x="2725951" y="4369223"/>
            <a:ext cx="6400800" cy="1214446"/>
          </a:xfrm>
          <a:prstGeom prst="rect">
            <a:avLst/>
          </a:prstGeom>
        </p:spPr>
        <p:txBody>
          <a:bodyPr/>
          <a:lstStyle>
            <a:lvl1pPr marL="342900" indent="-342900" algn="l" rtl="0" fontAlgn="base">
              <a:spcBef>
                <a:spcPct val="20000"/>
              </a:spcBef>
              <a:spcAft>
                <a:spcPct val="0"/>
              </a:spcAft>
              <a:buClr>
                <a:schemeClr val="tx1"/>
              </a:buClr>
              <a:buFont typeface="Wingdings" pitchFamily="2" charset="2"/>
              <a:buChar char="u"/>
              <a:defRPr sz="2400">
                <a:solidFill>
                  <a:schemeClr val="accent1"/>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2"/>
                </a:solidFill>
                <a:latin typeface="Verdana" pitchFamily="34" charset="0"/>
                <a:ea typeface="+mn-ea"/>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2"/>
                </a:solidFill>
                <a:latin typeface="Verdana" pitchFamily="34" charset="0"/>
                <a:ea typeface="+mn-ea"/>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2"/>
                </a:solidFill>
                <a:latin typeface="Verdana" pitchFamily="34" charset="0"/>
                <a:ea typeface="+mn-ea"/>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Verdana" pitchFamily="34" charset="0"/>
                <a:ea typeface="+mn-ea"/>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Verdana" pitchFamily="34" charset="0"/>
                <a:ea typeface="+mn-ea"/>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Verdana" pitchFamily="34" charset="0"/>
                <a:ea typeface="+mn-ea"/>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Verdana" pitchFamily="34" charset="0"/>
                <a:ea typeface="+mn-ea"/>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2"/>
                </a:solidFill>
                <a:latin typeface="Verdana" pitchFamily="34" charset="0"/>
                <a:ea typeface="+mn-ea"/>
              </a:defRPr>
            </a:lvl9pPr>
          </a:lstStyle>
          <a:p>
            <a:pPr marL="0" indent="0">
              <a:buNone/>
            </a:pPr>
            <a:r>
              <a:rPr lang="zh-CN" altLang="en-US" dirty="0" smtClean="0">
                <a:latin typeface="+mn-ea"/>
              </a:rPr>
              <a:t>江西唯康信息网络有限公司</a:t>
            </a:r>
            <a:endParaRPr lang="en-US" altLang="zh-CN" dirty="0" smtClean="0">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2268538" y="1052513"/>
            <a:ext cx="7632700" cy="1370012"/>
          </a:xfrm>
          <a:noFill/>
          <a:ln/>
        </p:spPr>
        <p:txBody>
          <a:bodyPr/>
          <a:lstStyle/>
          <a:p>
            <a:r>
              <a:rPr lang="zh-CN" altLang="en-US" b="1"/>
              <a:t>五、工程实施方案分析</a:t>
            </a:r>
          </a:p>
        </p:txBody>
      </p:sp>
      <p:sp>
        <p:nvSpPr>
          <p:cNvPr id="126980" name="Rectangle 4"/>
          <p:cNvSpPr>
            <a:spLocks noChangeArrowheads="1"/>
          </p:cNvSpPr>
          <p:nvPr/>
        </p:nvSpPr>
        <p:spPr bwMode="auto">
          <a:xfrm>
            <a:off x="1187450" y="2133600"/>
            <a:ext cx="7772400" cy="2314575"/>
          </a:xfrm>
          <a:prstGeom prst="rect">
            <a:avLst/>
          </a:prstGeom>
          <a:noFill/>
          <a:ln w="9525">
            <a:noFill/>
            <a:miter lim="800000"/>
            <a:headEnd/>
            <a:tailEnd/>
          </a:ln>
          <a:effectLst/>
        </p:spPr>
        <p:txBody>
          <a:bodyPr/>
          <a:lstStyle/>
          <a:p>
            <a:pPr marL="342900" indent="-342900" eaLnBrk="1" hangingPunct="1">
              <a:lnSpc>
                <a:spcPct val="140000"/>
              </a:lnSpc>
              <a:spcBef>
                <a:spcPct val="20000"/>
              </a:spcBef>
              <a:buClr>
                <a:schemeClr val="tx1"/>
              </a:buClr>
              <a:buFont typeface="Wingdings" pitchFamily="2" charset="2"/>
              <a:buNone/>
            </a:pPr>
            <a:endParaRPr lang="zh-CN" altLang="en-US">
              <a:solidFill>
                <a:schemeClr val="tx2"/>
              </a:solidFill>
              <a:latin typeface="黑体" pitchFamily="49" charset="-122"/>
              <a:ea typeface="黑体" pitchFamily="49" charset="-122"/>
            </a:endParaRPr>
          </a:p>
          <a:p>
            <a:pPr marL="342900" indent="-342900" eaLnBrk="1" hangingPunct="1">
              <a:lnSpc>
                <a:spcPct val="140000"/>
              </a:lnSpc>
              <a:spcBef>
                <a:spcPct val="20000"/>
              </a:spcBef>
              <a:buClr>
                <a:schemeClr val="tx1"/>
              </a:buClr>
              <a:buFont typeface="Wingdings" pitchFamily="2" charset="2"/>
              <a:buChar char="u"/>
            </a:pPr>
            <a:r>
              <a:rPr lang="zh-CN" altLang="en-US">
                <a:solidFill>
                  <a:schemeClr val="tx2"/>
                </a:solidFill>
                <a:latin typeface="黑体" pitchFamily="49" charset="-122"/>
                <a:ea typeface="黑体" pitchFamily="49" charset="-122"/>
              </a:rPr>
              <a:t>采用产品选型简介</a:t>
            </a:r>
          </a:p>
          <a:p>
            <a:pPr marL="342900" indent="-342900" eaLnBrk="1" hangingPunct="1">
              <a:lnSpc>
                <a:spcPct val="140000"/>
              </a:lnSpc>
              <a:spcBef>
                <a:spcPct val="20000"/>
              </a:spcBef>
              <a:buClr>
                <a:schemeClr val="tx1"/>
              </a:buClr>
              <a:buFont typeface="Wingdings" pitchFamily="2" charset="2"/>
              <a:buChar char="u"/>
            </a:pPr>
            <a:r>
              <a:rPr lang="zh-CN" altLang="en-US">
                <a:solidFill>
                  <a:schemeClr val="tx2"/>
                </a:solidFill>
                <a:latin typeface="黑体" pitchFamily="49" charset="-122"/>
                <a:ea typeface="黑体" pitchFamily="49" charset="-122"/>
              </a:rPr>
              <a:t>系统拓扑结构</a:t>
            </a:r>
          </a:p>
          <a:p>
            <a:pPr marL="342900" indent="-342900" eaLnBrk="1" hangingPunct="1">
              <a:lnSpc>
                <a:spcPct val="140000"/>
              </a:lnSpc>
              <a:spcBef>
                <a:spcPct val="20000"/>
              </a:spcBef>
              <a:buClr>
                <a:schemeClr val="tx1"/>
              </a:buClr>
              <a:buFont typeface="Wingdings" pitchFamily="2" charset="2"/>
              <a:buChar char="u"/>
            </a:pPr>
            <a:r>
              <a:rPr lang="zh-CN" altLang="en-US">
                <a:solidFill>
                  <a:schemeClr val="tx2"/>
                </a:solidFill>
                <a:latin typeface="黑体" pitchFamily="49" charset="-122"/>
                <a:ea typeface="黑体" pitchFamily="49" charset="-122"/>
              </a:rPr>
              <a:t>各子系统分析</a:t>
            </a:r>
          </a:p>
          <a:p>
            <a:pPr marL="342900" indent="-342900" eaLnBrk="1" hangingPunct="1">
              <a:lnSpc>
                <a:spcPct val="140000"/>
              </a:lnSpc>
              <a:spcBef>
                <a:spcPct val="20000"/>
              </a:spcBef>
              <a:buClr>
                <a:schemeClr val="tx1"/>
              </a:buClr>
              <a:buFont typeface="Wingdings" pitchFamily="2" charset="2"/>
              <a:buChar char="u"/>
            </a:pPr>
            <a:r>
              <a:rPr lang="zh-CN" altLang="en-US">
                <a:solidFill>
                  <a:schemeClr val="tx2"/>
                </a:solidFill>
                <a:latin typeface="黑体" pitchFamily="49" charset="-122"/>
                <a:ea typeface="黑体" pitchFamily="49" charset="-122"/>
              </a:rPr>
              <a:t>严格测试手段</a:t>
            </a:r>
          </a:p>
          <a:p>
            <a:pPr marL="342900" indent="-342900" eaLnBrk="1" hangingPunct="1">
              <a:lnSpc>
                <a:spcPct val="140000"/>
              </a:lnSpc>
              <a:spcBef>
                <a:spcPct val="20000"/>
              </a:spcBef>
              <a:buClr>
                <a:schemeClr val="tx1"/>
              </a:buClr>
              <a:buFont typeface="Wingdings" pitchFamily="2" charset="2"/>
              <a:buChar char="u"/>
            </a:pPr>
            <a:r>
              <a:rPr lang="zh-CN" altLang="en-US">
                <a:solidFill>
                  <a:schemeClr val="tx2"/>
                </a:solidFill>
                <a:latin typeface="黑体" pitchFamily="49" charset="-122"/>
                <a:ea typeface="黑体" pitchFamily="49" charset="-122"/>
              </a:rPr>
              <a:t>系统工程质量认证措施</a:t>
            </a:r>
            <a:endParaRPr lang="zh-CN" altLang="en-US" sz="2400">
              <a:solidFill>
                <a:schemeClr val="tx2"/>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5"/>
          <p:cNvSpPr>
            <a:spLocks noGrp="1" noChangeArrowheads="1"/>
          </p:cNvSpPr>
          <p:nvPr>
            <p:ph type="body" idx="1"/>
          </p:nvPr>
        </p:nvSpPr>
        <p:spPr>
          <a:noFill/>
          <a:ln/>
        </p:spPr>
        <p:txBody>
          <a:bodyPr/>
          <a:lstStyle/>
          <a:p>
            <a:r>
              <a:rPr lang="zh-CN" altLang="en-US" b="1"/>
              <a:t>采用产品选型</a:t>
            </a:r>
          </a:p>
        </p:txBody>
      </p:sp>
      <p:sp>
        <p:nvSpPr>
          <p:cNvPr id="102406" name="Rectangle 6"/>
          <p:cNvSpPr>
            <a:spLocks noChangeArrowheads="1"/>
          </p:cNvSpPr>
          <p:nvPr/>
        </p:nvSpPr>
        <p:spPr bwMode="auto">
          <a:xfrm>
            <a:off x="827088" y="2420938"/>
            <a:ext cx="7772400" cy="2808287"/>
          </a:xfrm>
          <a:prstGeom prst="rect">
            <a:avLst/>
          </a:prstGeom>
          <a:noFill/>
          <a:ln w="9525">
            <a:noFill/>
            <a:miter lim="800000"/>
            <a:headEnd/>
            <a:tailEnd/>
          </a:ln>
          <a:effectLst/>
        </p:spPr>
        <p:txBody>
          <a:bodyPr/>
          <a:lstStyle/>
          <a:p>
            <a:pPr marL="342900" indent="-342900" eaLnBrk="1" hangingPunct="1">
              <a:lnSpc>
                <a:spcPct val="13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采用唯康集团的</a:t>
            </a:r>
            <a:r>
              <a:rPr lang="en-US" altLang="zh-CN" b="1">
                <a:solidFill>
                  <a:schemeClr val="tx2"/>
                </a:solidFill>
                <a:latin typeface="黑体" pitchFamily="49" charset="-122"/>
                <a:ea typeface="黑体" pitchFamily="49" charset="-122"/>
              </a:rPr>
              <a:t>VCOM</a:t>
            </a:r>
            <a:r>
              <a:rPr lang="zh-CN" altLang="en-US" b="1">
                <a:solidFill>
                  <a:schemeClr val="tx2"/>
                </a:solidFill>
                <a:latin typeface="黑体" pitchFamily="49" charset="-122"/>
                <a:ea typeface="黑体" pitchFamily="49" charset="-122"/>
              </a:rPr>
              <a:t>综合布线产品；</a:t>
            </a:r>
          </a:p>
          <a:p>
            <a:pPr marL="342900" indent="-342900" eaLnBrk="1" hangingPunct="1">
              <a:lnSpc>
                <a:spcPct val="13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唯康为世界级的综合布线产品生产商，其产品市场占有率名列前茅；</a:t>
            </a:r>
          </a:p>
          <a:p>
            <a:pPr marL="342900" indent="-342900" eaLnBrk="1" hangingPunct="1">
              <a:lnSpc>
                <a:spcPct val="130000"/>
              </a:lnSpc>
              <a:spcBef>
                <a:spcPct val="20000"/>
              </a:spcBef>
              <a:buClr>
                <a:schemeClr val="tx1"/>
              </a:buClr>
              <a:buFont typeface="Wingdings" pitchFamily="2" charset="2"/>
              <a:buChar char="u"/>
            </a:pPr>
            <a:r>
              <a:rPr lang="en-US" altLang="zh-CN" b="1">
                <a:solidFill>
                  <a:schemeClr val="tx2"/>
                </a:solidFill>
                <a:latin typeface="黑体" pitchFamily="49" charset="-122"/>
                <a:ea typeface="黑体" pitchFamily="49" charset="-122"/>
              </a:rPr>
              <a:t>VCOM</a:t>
            </a:r>
            <a:r>
              <a:rPr lang="zh-CN" altLang="en-US" b="1">
                <a:solidFill>
                  <a:schemeClr val="tx2"/>
                </a:solidFill>
                <a:latin typeface="黑体" pitchFamily="49" charset="-122"/>
                <a:ea typeface="黑体" pitchFamily="49" charset="-122"/>
              </a:rPr>
              <a:t>产品享有2</a:t>
            </a:r>
            <a:r>
              <a:rPr lang="en-US" altLang="zh-CN" b="1">
                <a:solidFill>
                  <a:schemeClr val="tx2"/>
                </a:solidFill>
                <a:latin typeface="黑体" pitchFamily="49" charset="-122"/>
                <a:ea typeface="黑体" pitchFamily="49" charset="-122"/>
              </a:rPr>
              <a:t>0</a:t>
            </a:r>
            <a:r>
              <a:rPr lang="zh-CN" altLang="en-US" b="1">
                <a:solidFill>
                  <a:schemeClr val="tx2"/>
                </a:solidFill>
                <a:latin typeface="黑体" pitchFamily="49" charset="-122"/>
                <a:ea typeface="黑体" pitchFamily="49" charset="-122"/>
              </a:rPr>
              <a:t>年的质量保证，真正使用户无后顾之忧；</a:t>
            </a:r>
          </a:p>
          <a:p>
            <a:pPr marL="342900" indent="-342900" eaLnBrk="1" hangingPunct="1">
              <a:lnSpc>
                <a:spcPct val="13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领先一步的产品及工程质量认证体系，保证了产品质量和安装要求；</a:t>
            </a:r>
          </a:p>
          <a:p>
            <a:pPr marL="342900" indent="-342900" eaLnBrk="1" hangingPunct="1">
              <a:lnSpc>
                <a:spcPct val="13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所有产品均经过</a:t>
            </a:r>
            <a:r>
              <a:rPr lang="en-US" altLang="zh-CN" b="1">
                <a:solidFill>
                  <a:schemeClr val="tx2"/>
                </a:solidFill>
                <a:latin typeface="黑体" pitchFamily="49" charset="-122"/>
                <a:ea typeface="黑体" pitchFamily="49" charset="-122"/>
              </a:rPr>
              <a:t>ISO9001</a:t>
            </a:r>
            <a:r>
              <a:rPr lang="zh-CN" altLang="en-US" b="1">
                <a:solidFill>
                  <a:schemeClr val="tx2"/>
                </a:solidFill>
                <a:latin typeface="黑体" pitchFamily="49" charset="-122"/>
                <a:ea typeface="黑体" pitchFamily="49" charset="-122"/>
              </a:rPr>
              <a:t>质量认证。</a:t>
            </a:r>
          </a:p>
          <a:p>
            <a:pPr marL="342900" indent="-342900" eaLnBrk="1" hangingPunct="1">
              <a:lnSpc>
                <a:spcPct val="13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所有产品均经过第三方权威机构检验。</a:t>
            </a:r>
          </a:p>
          <a:p>
            <a:pPr marL="342900" indent="-342900" eaLnBrk="1" hangingPunct="1">
              <a:lnSpc>
                <a:spcPct val="13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该厂家可为用户提供国家级综合布线管理员的培训及考试认证机会。</a:t>
            </a:r>
          </a:p>
          <a:p>
            <a:pPr marL="342900" indent="-342900" eaLnBrk="1" hangingPunct="1">
              <a:lnSpc>
                <a:spcPct val="130000"/>
              </a:lnSpc>
              <a:spcBef>
                <a:spcPct val="20000"/>
              </a:spcBef>
              <a:buClr>
                <a:schemeClr val="tx1"/>
              </a:buClr>
              <a:buFont typeface="Wingdings" pitchFamily="2" charset="2"/>
              <a:buChar char="u"/>
            </a:pPr>
            <a:endParaRPr lang="zh-CN" altLang="en-US">
              <a:solidFill>
                <a:schemeClr val="tx2"/>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06">
                                            <p:txEl>
                                              <p:pRg st="0" end="0"/>
                                            </p:txEl>
                                          </p:spTgt>
                                        </p:tgtEl>
                                        <p:attrNameLst>
                                          <p:attrName>style.visibility</p:attrName>
                                        </p:attrNameLst>
                                      </p:cBhvr>
                                      <p:to>
                                        <p:strVal val="visible"/>
                                      </p:to>
                                    </p:set>
                                    <p:anim calcmode="lin" valueType="num">
                                      <p:cBhvr additive="base">
                                        <p:cTn id="7" dur="500" fill="hold"/>
                                        <p:tgtEl>
                                          <p:spTgt spid="1024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2406">
                                            <p:txEl>
                                              <p:pRg st="1" end="1"/>
                                            </p:txEl>
                                          </p:spTgt>
                                        </p:tgtEl>
                                        <p:attrNameLst>
                                          <p:attrName>style.visibility</p:attrName>
                                        </p:attrNameLst>
                                      </p:cBhvr>
                                      <p:to>
                                        <p:strVal val="visible"/>
                                      </p:to>
                                    </p:set>
                                    <p:anim calcmode="lin" valueType="num">
                                      <p:cBhvr additive="base">
                                        <p:cTn id="12" dur="500" fill="hold"/>
                                        <p:tgtEl>
                                          <p:spTgt spid="10240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0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2406">
                                            <p:txEl>
                                              <p:pRg st="2" end="2"/>
                                            </p:txEl>
                                          </p:spTgt>
                                        </p:tgtEl>
                                        <p:attrNameLst>
                                          <p:attrName>style.visibility</p:attrName>
                                        </p:attrNameLst>
                                      </p:cBhvr>
                                      <p:to>
                                        <p:strVal val="visible"/>
                                      </p:to>
                                    </p:set>
                                    <p:anim calcmode="lin" valueType="num">
                                      <p:cBhvr additive="base">
                                        <p:cTn id="17" dur="500" fill="hold"/>
                                        <p:tgtEl>
                                          <p:spTgt spid="10240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40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2406">
                                            <p:txEl>
                                              <p:pRg st="3" end="3"/>
                                            </p:txEl>
                                          </p:spTgt>
                                        </p:tgtEl>
                                        <p:attrNameLst>
                                          <p:attrName>style.visibility</p:attrName>
                                        </p:attrNameLst>
                                      </p:cBhvr>
                                      <p:to>
                                        <p:strVal val="visible"/>
                                      </p:to>
                                    </p:set>
                                    <p:anim calcmode="lin" valueType="num">
                                      <p:cBhvr additive="base">
                                        <p:cTn id="22" dur="500" fill="hold"/>
                                        <p:tgtEl>
                                          <p:spTgt spid="102406">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240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2406">
                                            <p:txEl>
                                              <p:pRg st="4" end="4"/>
                                            </p:txEl>
                                          </p:spTgt>
                                        </p:tgtEl>
                                        <p:attrNameLst>
                                          <p:attrName>style.visibility</p:attrName>
                                        </p:attrNameLst>
                                      </p:cBhvr>
                                      <p:to>
                                        <p:strVal val="visible"/>
                                      </p:to>
                                    </p:set>
                                    <p:anim calcmode="lin" valueType="num">
                                      <p:cBhvr additive="base">
                                        <p:cTn id="27" dur="500" fill="hold"/>
                                        <p:tgtEl>
                                          <p:spTgt spid="10240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40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2406">
                                            <p:txEl>
                                              <p:pRg st="5" end="5"/>
                                            </p:txEl>
                                          </p:spTgt>
                                        </p:tgtEl>
                                        <p:attrNameLst>
                                          <p:attrName>style.visibility</p:attrName>
                                        </p:attrNameLst>
                                      </p:cBhvr>
                                      <p:to>
                                        <p:strVal val="visible"/>
                                      </p:to>
                                    </p:set>
                                    <p:anim calcmode="lin" valueType="num">
                                      <p:cBhvr additive="base">
                                        <p:cTn id="32" dur="500" fill="hold"/>
                                        <p:tgtEl>
                                          <p:spTgt spid="102406">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2406">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2406">
                                            <p:txEl>
                                              <p:pRg st="6" end="6"/>
                                            </p:txEl>
                                          </p:spTgt>
                                        </p:tgtEl>
                                        <p:attrNameLst>
                                          <p:attrName>style.visibility</p:attrName>
                                        </p:attrNameLst>
                                      </p:cBhvr>
                                      <p:to>
                                        <p:strVal val="visible"/>
                                      </p:to>
                                    </p:set>
                                    <p:anim calcmode="lin" valueType="num">
                                      <p:cBhvr additive="base">
                                        <p:cTn id="37" dur="500" fill="hold"/>
                                        <p:tgtEl>
                                          <p:spTgt spid="10240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0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9" name="图片 1" descr="logo"/>
          <p:cNvPicPr>
            <a:picLocks noChangeAspect="1" noChangeArrowheads="1"/>
          </p:cNvPicPr>
          <p:nvPr/>
        </p:nvPicPr>
        <p:blipFill>
          <a:blip r:embed="rId2"/>
          <a:srcRect/>
          <a:stretch>
            <a:fillRect/>
          </a:stretch>
        </p:blipFill>
        <p:spPr bwMode="auto">
          <a:xfrm>
            <a:off x="3995738" y="1196975"/>
            <a:ext cx="1223962" cy="1122363"/>
          </a:xfrm>
          <a:prstGeom prst="rect">
            <a:avLst/>
          </a:prstGeom>
          <a:noFill/>
          <a:ln w="9525">
            <a:noFill/>
            <a:miter lim="800000"/>
            <a:headEnd/>
            <a:tailEnd/>
          </a:ln>
        </p:spPr>
      </p:pic>
      <p:pic>
        <p:nvPicPr>
          <p:cNvPr id="129030" name="Picture 6" descr="2010125114311191">
            <a:hlinkClick r:id="rId3"/>
          </p:cNvPr>
          <p:cNvPicPr>
            <a:picLocks noChangeAspect="1" noChangeArrowheads="1"/>
          </p:cNvPicPr>
          <p:nvPr/>
        </p:nvPicPr>
        <p:blipFill>
          <a:blip r:embed="rId4"/>
          <a:srcRect/>
          <a:stretch>
            <a:fillRect/>
          </a:stretch>
        </p:blipFill>
        <p:spPr bwMode="auto">
          <a:xfrm>
            <a:off x="611188" y="2708275"/>
            <a:ext cx="4032250" cy="2554288"/>
          </a:xfrm>
          <a:prstGeom prst="rect">
            <a:avLst/>
          </a:prstGeom>
          <a:noFill/>
        </p:spPr>
      </p:pic>
      <p:pic>
        <p:nvPicPr>
          <p:cNvPr id="129033" name="Picture 9" descr="2010125114341733">
            <a:hlinkClick r:id="rId5"/>
          </p:cNvPr>
          <p:cNvPicPr>
            <a:picLocks noChangeAspect="1" noChangeArrowheads="1"/>
          </p:cNvPicPr>
          <p:nvPr/>
        </p:nvPicPr>
        <p:blipFill>
          <a:blip r:embed="rId6"/>
          <a:srcRect/>
          <a:stretch>
            <a:fillRect/>
          </a:stretch>
        </p:blipFill>
        <p:spPr bwMode="auto">
          <a:xfrm>
            <a:off x="4787900" y="2708275"/>
            <a:ext cx="3708400" cy="2222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1619250" y="333375"/>
            <a:ext cx="6408738" cy="574675"/>
          </a:xfrm>
          <a:noFill/>
          <a:ln/>
        </p:spPr>
        <p:txBody>
          <a:bodyPr/>
          <a:lstStyle/>
          <a:p>
            <a:r>
              <a:rPr lang="zh-CN" altLang="en-US"/>
              <a:t>系统拓扑图</a:t>
            </a:r>
          </a:p>
        </p:txBody>
      </p:sp>
      <p:pic>
        <p:nvPicPr>
          <p:cNvPr id="134150" name="Picture 6" descr="绘图2"/>
          <p:cNvPicPr>
            <a:picLocks noChangeAspect="1" noChangeArrowheads="1"/>
          </p:cNvPicPr>
          <p:nvPr/>
        </p:nvPicPr>
        <p:blipFill>
          <a:blip r:embed="rId2"/>
          <a:srcRect/>
          <a:stretch>
            <a:fillRect/>
          </a:stretch>
        </p:blipFill>
        <p:spPr bwMode="auto">
          <a:xfrm>
            <a:off x="468313" y="1268413"/>
            <a:ext cx="8208962" cy="50895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645" name="Rectangle 5"/>
          <p:cNvSpPr>
            <a:spLocks noGrp="1" noChangeArrowheads="1"/>
          </p:cNvSpPr>
          <p:nvPr>
            <p:ph type="body" idx="1"/>
          </p:nvPr>
        </p:nvSpPr>
        <p:spPr>
          <a:noFill/>
          <a:ln/>
        </p:spPr>
        <p:txBody>
          <a:bodyPr/>
          <a:lstStyle/>
          <a:p>
            <a:r>
              <a:rPr lang="zh-CN" altLang="en-US"/>
              <a:t>各子系统说明</a:t>
            </a:r>
          </a:p>
        </p:txBody>
      </p:sp>
      <p:sp>
        <p:nvSpPr>
          <p:cNvPr id="112646" name="Rectangle 6"/>
          <p:cNvSpPr>
            <a:spLocks noChangeArrowheads="1"/>
          </p:cNvSpPr>
          <p:nvPr/>
        </p:nvSpPr>
        <p:spPr bwMode="auto">
          <a:xfrm>
            <a:off x="1371600" y="1905000"/>
            <a:ext cx="7772400" cy="4114800"/>
          </a:xfrm>
          <a:prstGeom prst="rect">
            <a:avLst/>
          </a:prstGeom>
          <a:noFill/>
          <a:ln w="9525">
            <a:noFill/>
            <a:miter lim="800000"/>
            <a:headEnd/>
            <a:tailEnd/>
          </a:ln>
          <a:effectLst/>
        </p:spPr>
        <p:txBody>
          <a:bodyPr/>
          <a:lstStyle/>
          <a:p>
            <a:pPr marL="342900" indent="-342900" eaLnBrk="1" hangingPunct="1">
              <a:lnSpc>
                <a:spcPct val="120000"/>
              </a:lnSpc>
              <a:spcBef>
                <a:spcPct val="20000"/>
              </a:spcBef>
              <a:buClr>
                <a:schemeClr val="tx1"/>
              </a:buClr>
              <a:buFont typeface="Wingdings" pitchFamily="2" charset="2"/>
              <a:buChar char="u"/>
            </a:pPr>
            <a:r>
              <a:rPr lang="zh-CN" altLang="en-US" sz="2000">
                <a:solidFill>
                  <a:schemeClr val="accent1"/>
                </a:solidFill>
                <a:latin typeface="黑体" pitchFamily="49" charset="-122"/>
                <a:ea typeface="黑体" pitchFamily="49" charset="-122"/>
              </a:rPr>
              <a:t>工作区子系统</a:t>
            </a:r>
          </a:p>
          <a:p>
            <a:pPr marL="342900" indent="-342900" eaLnBrk="1" hangingPunct="1">
              <a:lnSpc>
                <a:spcPct val="120000"/>
              </a:lnSpc>
              <a:spcBef>
                <a:spcPct val="20000"/>
              </a:spcBef>
              <a:buClr>
                <a:schemeClr val="tx1"/>
              </a:buClr>
              <a:buFont typeface="Wingdings" pitchFamily="2" charset="2"/>
              <a:buChar char="u"/>
            </a:pPr>
            <a:r>
              <a:rPr lang="zh-CN" altLang="en-US" sz="2000">
                <a:solidFill>
                  <a:schemeClr val="accent1"/>
                </a:solidFill>
                <a:latin typeface="黑体" pitchFamily="49" charset="-122"/>
                <a:ea typeface="黑体" pitchFamily="49" charset="-122"/>
              </a:rPr>
              <a:t>水平干线子系统</a:t>
            </a:r>
          </a:p>
          <a:p>
            <a:pPr marL="342900" indent="-342900" eaLnBrk="1" hangingPunct="1">
              <a:lnSpc>
                <a:spcPct val="120000"/>
              </a:lnSpc>
              <a:spcBef>
                <a:spcPct val="20000"/>
              </a:spcBef>
              <a:buClr>
                <a:schemeClr val="tx1"/>
              </a:buClr>
              <a:buFont typeface="Wingdings" pitchFamily="2" charset="2"/>
              <a:buChar char="u"/>
            </a:pPr>
            <a:r>
              <a:rPr lang="zh-CN" altLang="en-US" sz="2000">
                <a:solidFill>
                  <a:schemeClr val="accent1"/>
                </a:solidFill>
                <a:latin typeface="黑体" pitchFamily="49" charset="-122"/>
                <a:ea typeface="黑体" pitchFamily="49" charset="-122"/>
              </a:rPr>
              <a:t>水平管理区子系统</a:t>
            </a:r>
          </a:p>
          <a:p>
            <a:pPr marL="342900" indent="-342900" eaLnBrk="1" hangingPunct="1">
              <a:lnSpc>
                <a:spcPct val="120000"/>
              </a:lnSpc>
              <a:spcBef>
                <a:spcPct val="20000"/>
              </a:spcBef>
              <a:buClr>
                <a:schemeClr val="tx1"/>
              </a:buClr>
              <a:buFont typeface="Wingdings" pitchFamily="2" charset="2"/>
              <a:buChar char="u"/>
            </a:pPr>
            <a:r>
              <a:rPr lang="zh-CN" altLang="en-US" sz="2000">
                <a:solidFill>
                  <a:schemeClr val="accent1"/>
                </a:solidFill>
                <a:latin typeface="黑体" pitchFamily="49" charset="-122"/>
                <a:ea typeface="黑体" pitchFamily="49" charset="-122"/>
              </a:rPr>
              <a:t>垂直主干子系统</a:t>
            </a:r>
          </a:p>
          <a:p>
            <a:pPr marL="342900" indent="-342900" eaLnBrk="1" hangingPunct="1">
              <a:lnSpc>
                <a:spcPct val="120000"/>
              </a:lnSpc>
              <a:spcBef>
                <a:spcPct val="20000"/>
              </a:spcBef>
              <a:buClr>
                <a:schemeClr val="tx1"/>
              </a:buClr>
              <a:buFont typeface="Wingdings" pitchFamily="2" charset="2"/>
              <a:buChar char="u"/>
            </a:pPr>
            <a:r>
              <a:rPr lang="zh-CN" altLang="en-US" sz="2000">
                <a:solidFill>
                  <a:schemeClr val="accent1"/>
                </a:solidFill>
                <a:latin typeface="黑体" pitchFamily="49" charset="-122"/>
                <a:ea typeface="黑体" pitchFamily="49" charset="-122"/>
              </a:rPr>
              <a:t>大楼设备管理间子系统</a:t>
            </a:r>
          </a:p>
          <a:p>
            <a:pPr marL="342900" indent="-342900" eaLnBrk="1" hangingPunct="1">
              <a:lnSpc>
                <a:spcPct val="120000"/>
              </a:lnSpc>
              <a:spcBef>
                <a:spcPct val="20000"/>
              </a:spcBef>
              <a:buClr>
                <a:schemeClr val="tx1"/>
              </a:buClr>
              <a:buFont typeface="Wingdings" pitchFamily="2" charset="2"/>
              <a:buChar char="u"/>
            </a:pPr>
            <a:r>
              <a:rPr lang="zh-CN" altLang="en-US" sz="2000">
                <a:solidFill>
                  <a:schemeClr val="accent1"/>
                </a:solidFill>
                <a:latin typeface="黑体" pitchFamily="49" charset="-122"/>
                <a:ea typeface="黑体" pitchFamily="49" charset="-122"/>
              </a:rPr>
              <a:t>建筑群接入子系统</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669" name="Rectangle 5"/>
          <p:cNvSpPr>
            <a:spLocks noGrp="1" noChangeArrowheads="1"/>
          </p:cNvSpPr>
          <p:nvPr>
            <p:ph type="body" idx="1"/>
          </p:nvPr>
        </p:nvSpPr>
        <p:spPr>
          <a:noFill/>
          <a:ln/>
        </p:spPr>
        <p:txBody>
          <a:bodyPr/>
          <a:lstStyle/>
          <a:p>
            <a:r>
              <a:rPr lang="zh-CN" altLang="en-US"/>
              <a:t>            工作区子系统</a:t>
            </a:r>
          </a:p>
        </p:txBody>
      </p:sp>
      <p:sp>
        <p:nvSpPr>
          <p:cNvPr id="113670" name="Rectangle 6"/>
          <p:cNvSpPr>
            <a:spLocks noChangeArrowheads="1"/>
          </p:cNvSpPr>
          <p:nvPr/>
        </p:nvSpPr>
        <p:spPr bwMode="auto">
          <a:xfrm>
            <a:off x="1042988" y="1844675"/>
            <a:ext cx="7772400" cy="3455988"/>
          </a:xfrm>
          <a:prstGeom prst="rect">
            <a:avLst/>
          </a:prstGeom>
          <a:noFill/>
          <a:ln w="9525">
            <a:noFill/>
            <a:miter lim="800000"/>
            <a:headEnd/>
            <a:tailEnd/>
          </a:ln>
          <a:effectLst/>
        </p:spPr>
        <p:txBody>
          <a:bodyPr/>
          <a:lstStyle/>
          <a:p>
            <a:pPr marL="342900" indent="-342900" eaLnBrk="1" hangingPunct="1">
              <a:lnSpc>
                <a:spcPct val="120000"/>
              </a:lnSpc>
              <a:spcBef>
                <a:spcPct val="20000"/>
              </a:spcBef>
              <a:buClr>
                <a:schemeClr val="tx1"/>
              </a:buClr>
              <a:buFont typeface="Wingdings" pitchFamily="2" charset="2"/>
              <a:buChar char="u"/>
            </a:pPr>
            <a:r>
              <a:rPr lang="zh-CN" altLang="en-US" b="1">
                <a:solidFill>
                  <a:schemeClr val="tx2"/>
                </a:solidFill>
                <a:latin typeface="宋体" pitchFamily="2" charset="-122"/>
                <a:ea typeface="黑体" pitchFamily="49" charset="-122"/>
              </a:rPr>
              <a:t>由安装在各办公区内的信息插座、语音插座等终端接口，以及连接终端设备的跳线 </a:t>
            </a:r>
          </a:p>
          <a:p>
            <a:pPr marL="342900" indent="-342900" algn="just" eaLnBrk="1" hangingPunct="1">
              <a:lnSpc>
                <a:spcPct val="120000"/>
              </a:lnSpc>
              <a:spcBef>
                <a:spcPct val="20000"/>
              </a:spcBef>
              <a:buClr>
                <a:schemeClr val="tx1"/>
              </a:buClr>
              <a:buFont typeface="Wingdings" pitchFamily="2" charset="2"/>
              <a:buNone/>
            </a:pPr>
            <a:r>
              <a:rPr lang="zh-CN" altLang="en-US" b="1">
                <a:solidFill>
                  <a:schemeClr val="tx2"/>
                </a:solidFill>
                <a:latin typeface="宋体" pitchFamily="2" charset="-122"/>
                <a:ea typeface="黑体" pitchFamily="49" charset="-122"/>
              </a:rPr>
              <a:t>   组成；</a:t>
            </a:r>
          </a:p>
          <a:p>
            <a:pPr marL="342900" indent="-342900" algn="just" eaLnBrk="1" hangingPunct="1">
              <a:lnSpc>
                <a:spcPct val="12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电脑插座</a:t>
            </a:r>
            <a:r>
              <a:rPr lang="zh-CN" altLang="en-US" b="1">
                <a:solidFill>
                  <a:schemeClr val="tx2"/>
                </a:solidFill>
                <a:latin typeface="宋体" pitchFamily="2" charset="-122"/>
                <a:ea typeface="黑体" pitchFamily="49" charset="-122"/>
              </a:rPr>
              <a:t>选用</a:t>
            </a:r>
            <a:r>
              <a:rPr lang="en-US" altLang="zh-CN" b="1">
                <a:solidFill>
                  <a:schemeClr val="tx2"/>
                </a:solidFill>
                <a:latin typeface="宋体" pitchFamily="2" charset="-122"/>
                <a:ea typeface="黑体" pitchFamily="49" charset="-122"/>
              </a:rPr>
              <a:t>VCOM</a:t>
            </a:r>
            <a:r>
              <a:rPr lang="zh-CN" altLang="en-US" b="1">
                <a:solidFill>
                  <a:schemeClr val="tx2"/>
                </a:solidFill>
                <a:latin typeface="宋体" pitchFamily="2" charset="-122"/>
                <a:ea typeface="黑体" pitchFamily="49" charset="-122"/>
              </a:rPr>
              <a:t>六类系列产品，它是</a:t>
            </a:r>
            <a:r>
              <a:rPr lang="en-US" altLang="zh-CN">
                <a:solidFill>
                  <a:schemeClr val="tx2"/>
                </a:solidFill>
                <a:latin typeface="黑体" pitchFamily="49" charset="-122"/>
                <a:ea typeface="黑体" pitchFamily="49" charset="-122"/>
              </a:rPr>
              <a:t>250MHz</a:t>
            </a:r>
            <a:r>
              <a:rPr lang="zh-CN" altLang="en-US">
                <a:solidFill>
                  <a:schemeClr val="tx2"/>
                </a:solidFill>
                <a:latin typeface="黑体" pitchFamily="49" charset="-122"/>
                <a:ea typeface="黑体" pitchFamily="49" charset="-122"/>
              </a:rPr>
              <a:t>的布线解决方案；支持</a:t>
            </a:r>
            <a:r>
              <a:rPr lang="en-US" altLang="zh-CN">
                <a:solidFill>
                  <a:srgbClr val="CC0000"/>
                </a:solidFill>
                <a:latin typeface="黑体" pitchFamily="49" charset="-122"/>
                <a:ea typeface="黑体" pitchFamily="49" charset="-122"/>
              </a:rPr>
              <a:t>1000M</a:t>
            </a:r>
            <a:r>
              <a:rPr lang="zh-CN" altLang="en-US">
                <a:solidFill>
                  <a:srgbClr val="CC0000"/>
                </a:solidFill>
                <a:latin typeface="黑体" pitchFamily="49" charset="-122"/>
                <a:ea typeface="黑体" pitchFamily="49" charset="-122"/>
              </a:rPr>
              <a:t>到桌面</a:t>
            </a:r>
            <a:r>
              <a:rPr lang="zh-CN" altLang="en-US">
                <a:solidFill>
                  <a:schemeClr val="tx2"/>
                </a:solidFill>
                <a:latin typeface="黑体" pitchFamily="49" charset="-122"/>
                <a:ea typeface="黑体" pitchFamily="49" charset="-122"/>
              </a:rPr>
              <a:t>。 </a:t>
            </a:r>
          </a:p>
          <a:p>
            <a:pPr marL="342900" indent="-342900" algn="just" eaLnBrk="1" hangingPunct="1">
              <a:lnSpc>
                <a:spcPct val="12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语音插座选用</a:t>
            </a:r>
            <a:r>
              <a:rPr lang="en-US" altLang="zh-CN" b="1">
                <a:solidFill>
                  <a:schemeClr val="tx2"/>
                </a:solidFill>
                <a:latin typeface="黑体" pitchFamily="49" charset="-122"/>
                <a:ea typeface="黑体" pitchFamily="49" charset="-122"/>
              </a:rPr>
              <a:t>VCOM</a:t>
            </a:r>
            <a:r>
              <a:rPr lang="zh-CN" altLang="en-US" b="1">
                <a:solidFill>
                  <a:schemeClr val="tx2"/>
                </a:solidFill>
                <a:latin typeface="黑体" pitchFamily="49" charset="-122"/>
                <a:ea typeface="黑体" pitchFamily="49" charset="-122"/>
              </a:rPr>
              <a:t>超五类</a:t>
            </a:r>
            <a:endParaRPr lang="zh-CN" altLang="en-US">
              <a:solidFill>
                <a:schemeClr val="tx2"/>
              </a:solidFill>
              <a:latin typeface="黑体" pitchFamily="49" charset="-122"/>
              <a:ea typeface="黑体" pitchFamily="49" charset="-122"/>
            </a:endParaRPr>
          </a:p>
          <a:p>
            <a:pPr marL="342900" indent="-342900" algn="just" eaLnBrk="1" hangingPunct="1">
              <a:lnSpc>
                <a:spcPct val="120000"/>
              </a:lnSpc>
              <a:spcBef>
                <a:spcPct val="20000"/>
              </a:spcBef>
              <a:buClr>
                <a:schemeClr val="tx1"/>
              </a:buClr>
              <a:buFont typeface="Wingdings" pitchFamily="2" charset="2"/>
              <a:buChar char="u"/>
            </a:pPr>
            <a:r>
              <a:rPr lang="zh-CN" altLang="en-US">
                <a:solidFill>
                  <a:schemeClr val="tx2"/>
                </a:solidFill>
                <a:latin typeface="黑体" pitchFamily="49" charset="-122"/>
                <a:ea typeface="黑体" pitchFamily="49" charset="-122"/>
              </a:rPr>
              <a:t>模块连接器选用</a:t>
            </a:r>
            <a:r>
              <a:rPr lang="en-US" altLang="zh-CN">
                <a:solidFill>
                  <a:schemeClr val="tx2"/>
                </a:solidFill>
                <a:latin typeface="黑体" pitchFamily="49" charset="-122"/>
                <a:ea typeface="黑体" pitchFamily="49" charset="-122"/>
              </a:rPr>
              <a:t>VCOM</a:t>
            </a:r>
            <a:r>
              <a:rPr lang="zh-CN" altLang="en-US">
                <a:solidFill>
                  <a:schemeClr val="tx2"/>
                </a:solidFill>
                <a:latin typeface="黑体" pitchFamily="49" charset="-122"/>
                <a:ea typeface="黑体" pitchFamily="49" charset="-122"/>
              </a:rPr>
              <a:t>原装跳线</a:t>
            </a:r>
            <a:r>
              <a:rPr lang="zh-CN" altLang="en-US" b="1">
                <a:solidFill>
                  <a:schemeClr val="tx2"/>
                </a:solidFill>
                <a:latin typeface="黑体" pitchFamily="49" charset="-122"/>
                <a:ea typeface="黑体" pitchFamily="49" charset="-122"/>
              </a:rPr>
              <a:t>，</a:t>
            </a:r>
          </a:p>
          <a:p>
            <a:pPr marL="342900" indent="-342900" algn="just" eaLnBrk="1" hangingPunct="1">
              <a:lnSpc>
                <a:spcPct val="12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由此可保证高速信息的快速稳定的传输。</a:t>
            </a:r>
          </a:p>
        </p:txBody>
      </p:sp>
      <p:sp>
        <p:nvSpPr>
          <p:cNvPr id="11367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113673" name="Picture 9"/>
          <p:cNvPicPr>
            <a:picLocks noChangeArrowheads="1"/>
          </p:cNvPicPr>
          <p:nvPr/>
        </p:nvPicPr>
        <p:blipFill>
          <a:blip r:embed="rId2"/>
          <a:srcRect/>
          <a:stretch>
            <a:fillRect/>
          </a:stretch>
        </p:blipFill>
        <p:spPr bwMode="auto">
          <a:xfrm>
            <a:off x="5580063" y="4005263"/>
            <a:ext cx="2952750" cy="2130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13670">
                                            <p:txEl>
                                              <p:pRg st="0" end="0"/>
                                            </p:txEl>
                                          </p:spTgt>
                                        </p:tgtEl>
                                        <p:attrNameLst>
                                          <p:attrName>style.visibility</p:attrName>
                                        </p:attrNameLst>
                                      </p:cBhvr>
                                      <p:to>
                                        <p:strVal val="visible"/>
                                      </p:to>
                                    </p:set>
                                  </p:childTnLst>
                                </p:cTn>
                              </p:par>
                            </p:childTnLst>
                          </p:cTn>
                        </p:par>
                        <p:par>
                          <p:cTn id="7" fill="hold">
                            <p:stCondLst>
                              <p:cond delay="2700"/>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113670">
                                            <p:txEl>
                                              <p:pRg st="1" end="1"/>
                                            </p:txEl>
                                          </p:spTgt>
                                        </p:tgtEl>
                                        <p:attrNameLst>
                                          <p:attrName>style.visibility</p:attrName>
                                        </p:attrNameLst>
                                      </p:cBhvr>
                                      <p:to>
                                        <p:strVal val="visible"/>
                                      </p:to>
                                    </p:set>
                                  </p:childTnLst>
                                </p:cTn>
                              </p:par>
                            </p:childTnLst>
                          </p:cTn>
                        </p:par>
                        <p:par>
                          <p:cTn id="10" fill="hold">
                            <p:stCondLst>
                              <p:cond delay="2925"/>
                            </p:stCondLst>
                            <p:childTnLst>
                              <p:par>
                                <p:cTn id="11" presetID="1" presetClass="entr" presetSubtype="0" fill="hold" grpId="0" nodeType="afterEffect">
                                  <p:stCondLst>
                                    <p:cond delay="0"/>
                                  </p:stCondLst>
                                  <p:iterate type="lt">
                                    <p:tmAbs val="75"/>
                                  </p:iterate>
                                  <p:childTnLst>
                                    <p:set>
                                      <p:cBhvr>
                                        <p:cTn id="12" dur="1" fill="hold">
                                          <p:stCondLst>
                                            <p:cond delay="74"/>
                                          </p:stCondLst>
                                        </p:cTn>
                                        <p:tgtEl>
                                          <p:spTgt spid="113670">
                                            <p:txEl>
                                              <p:pRg st="2" end="2"/>
                                            </p:txEl>
                                          </p:spTgt>
                                        </p:tgtEl>
                                        <p:attrNameLst>
                                          <p:attrName>style.visibility</p:attrName>
                                        </p:attrNameLst>
                                      </p:cBhvr>
                                      <p:to>
                                        <p:strVal val="visible"/>
                                      </p:to>
                                    </p:set>
                                  </p:childTnLst>
                                </p:cTn>
                              </p:par>
                            </p:childTnLst>
                          </p:cTn>
                        </p:par>
                        <p:par>
                          <p:cTn id="13" fill="hold">
                            <p:stCondLst>
                              <p:cond delay="6225"/>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113670">
                                            <p:txEl>
                                              <p:pRg st="3" end="3"/>
                                            </p:txEl>
                                          </p:spTgt>
                                        </p:tgtEl>
                                        <p:attrNameLst>
                                          <p:attrName>style.visibility</p:attrName>
                                        </p:attrNameLst>
                                      </p:cBhvr>
                                      <p:to>
                                        <p:strVal val="visible"/>
                                      </p:to>
                                    </p:set>
                                  </p:childTnLst>
                                </p:cTn>
                              </p:par>
                            </p:childTnLst>
                          </p:cTn>
                        </p:par>
                        <p:par>
                          <p:cTn id="16" fill="hold">
                            <p:stCondLst>
                              <p:cond delay="7200"/>
                            </p:stCondLst>
                            <p:childTnLst>
                              <p:par>
                                <p:cTn id="17" presetID="1" presetClass="entr" presetSubtype="0" fill="hold" grpId="0" nodeType="afterEffect">
                                  <p:stCondLst>
                                    <p:cond delay="0"/>
                                  </p:stCondLst>
                                  <p:iterate type="lt">
                                    <p:tmAbs val="75"/>
                                  </p:iterate>
                                  <p:childTnLst>
                                    <p:set>
                                      <p:cBhvr>
                                        <p:cTn id="18" dur="1" fill="hold">
                                          <p:stCondLst>
                                            <p:cond delay="74"/>
                                          </p:stCondLst>
                                        </p:cTn>
                                        <p:tgtEl>
                                          <p:spTgt spid="113670">
                                            <p:txEl>
                                              <p:pRg st="4" end="4"/>
                                            </p:txEl>
                                          </p:spTgt>
                                        </p:tgtEl>
                                        <p:attrNameLst>
                                          <p:attrName>style.visibility</p:attrName>
                                        </p:attrNameLst>
                                      </p:cBhvr>
                                      <p:to>
                                        <p:strVal val="visible"/>
                                      </p:to>
                                    </p:set>
                                  </p:childTnLst>
                                </p:cTn>
                              </p:par>
                            </p:childTnLst>
                          </p:cTn>
                        </p:par>
                        <p:par>
                          <p:cTn id="19" fill="hold">
                            <p:stCondLst>
                              <p:cond delay="8400"/>
                            </p:stCondLst>
                            <p:childTnLst>
                              <p:par>
                                <p:cTn id="20" presetID="1" presetClass="entr" presetSubtype="0" fill="hold" grpId="0" nodeType="afterEffect">
                                  <p:stCondLst>
                                    <p:cond delay="0"/>
                                  </p:stCondLst>
                                  <p:iterate type="lt">
                                    <p:tmAbs val="75"/>
                                  </p:iterate>
                                  <p:childTnLst>
                                    <p:set>
                                      <p:cBhvr>
                                        <p:cTn id="21" dur="1" fill="hold">
                                          <p:stCondLst>
                                            <p:cond delay="74"/>
                                          </p:stCondLst>
                                        </p:cTn>
                                        <p:tgtEl>
                                          <p:spTgt spid="1136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691" name="Rectangle 3"/>
          <p:cNvSpPr>
            <a:spLocks noGrp="1" noChangeArrowheads="1"/>
          </p:cNvSpPr>
          <p:nvPr>
            <p:ph type="body" idx="1"/>
          </p:nvPr>
        </p:nvSpPr>
        <p:spPr/>
        <p:txBody>
          <a:bodyPr/>
          <a:lstStyle/>
          <a:p>
            <a:r>
              <a:rPr lang="zh-CN" altLang="en-US" sz="2000"/>
              <a:t>系列工作区产品</a:t>
            </a:r>
          </a:p>
        </p:txBody>
      </p:sp>
      <p:sp>
        <p:nvSpPr>
          <p:cNvPr id="114693" name="Rectangle 5"/>
          <p:cNvSpPr>
            <a:spLocks noChangeArrowheads="1"/>
          </p:cNvSpPr>
          <p:nvPr/>
        </p:nvSpPr>
        <p:spPr bwMode="auto">
          <a:xfrm>
            <a:off x="4067175" y="5661025"/>
            <a:ext cx="1104900" cy="366713"/>
          </a:xfrm>
          <a:prstGeom prst="rect">
            <a:avLst/>
          </a:prstGeom>
          <a:noFill/>
          <a:ln w="9525">
            <a:noFill/>
            <a:miter lim="800000"/>
            <a:headEnd/>
            <a:tailEnd/>
          </a:ln>
          <a:effectLst/>
        </p:spPr>
        <p:txBody>
          <a:bodyPr wrap="none">
            <a:spAutoFit/>
          </a:bodyPr>
          <a:lstStyle/>
          <a:p>
            <a:r>
              <a:rPr lang="zh-CN" altLang="en-US" b="1">
                <a:solidFill>
                  <a:schemeClr val="tx2"/>
                </a:solidFill>
                <a:ea typeface="宋体" pitchFamily="2" charset="-122"/>
              </a:rPr>
              <a:t>面板系列</a:t>
            </a:r>
          </a:p>
        </p:txBody>
      </p:sp>
      <p:sp>
        <p:nvSpPr>
          <p:cNvPr id="114694" name="Rectangle 6"/>
          <p:cNvSpPr>
            <a:spLocks noChangeArrowheads="1"/>
          </p:cNvSpPr>
          <p:nvPr/>
        </p:nvSpPr>
        <p:spPr bwMode="auto">
          <a:xfrm>
            <a:off x="6804025" y="3789363"/>
            <a:ext cx="1220788" cy="366712"/>
          </a:xfrm>
          <a:prstGeom prst="rect">
            <a:avLst/>
          </a:prstGeom>
          <a:noFill/>
          <a:ln w="9525">
            <a:noFill/>
            <a:miter lim="800000"/>
            <a:headEnd/>
            <a:tailEnd/>
          </a:ln>
          <a:effectLst/>
        </p:spPr>
        <p:txBody>
          <a:bodyPr wrap="none">
            <a:spAutoFit/>
          </a:bodyPr>
          <a:lstStyle/>
          <a:p>
            <a:r>
              <a:rPr lang="en-US" altLang="zh-CN" b="1">
                <a:solidFill>
                  <a:schemeClr val="tx2"/>
                </a:solidFill>
              </a:rPr>
              <a:t>RJ-45</a:t>
            </a:r>
            <a:r>
              <a:rPr lang="zh-CN" altLang="en-US" b="1">
                <a:solidFill>
                  <a:schemeClr val="tx2"/>
                </a:solidFill>
              </a:rPr>
              <a:t>跳线</a:t>
            </a:r>
          </a:p>
        </p:txBody>
      </p:sp>
      <p:sp>
        <p:nvSpPr>
          <p:cNvPr id="114695" name="Rectangle 7"/>
          <p:cNvSpPr>
            <a:spLocks noChangeArrowheads="1"/>
          </p:cNvSpPr>
          <p:nvPr/>
        </p:nvSpPr>
        <p:spPr bwMode="auto">
          <a:xfrm>
            <a:off x="1692275" y="3644900"/>
            <a:ext cx="1335088" cy="366713"/>
          </a:xfrm>
          <a:prstGeom prst="rect">
            <a:avLst/>
          </a:prstGeom>
          <a:noFill/>
          <a:ln w="9525">
            <a:noFill/>
            <a:miter lim="800000"/>
            <a:headEnd/>
            <a:tailEnd/>
          </a:ln>
          <a:effectLst/>
        </p:spPr>
        <p:txBody>
          <a:bodyPr wrap="none">
            <a:spAutoFit/>
          </a:bodyPr>
          <a:lstStyle/>
          <a:p>
            <a:r>
              <a:rPr lang="zh-CN" altLang="en-US" b="1">
                <a:solidFill>
                  <a:schemeClr val="tx2"/>
                </a:solidFill>
                <a:ea typeface="宋体" pitchFamily="2" charset="-122"/>
              </a:rPr>
              <a:t>模块连接器</a:t>
            </a:r>
          </a:p>
        </p:txBody>
      </p:sp>
      <p:pic>
        <p:nvPicPr>
          <p:cNvPr id="114696" name="Picture 6"/>
          <p:cNvPicPr>
            <a:picLocks noChangeAspect="1" noChangeArrowheads="1"/>
          </p:cNvPicPr>
          <p:nvPr/>
        </p:nvPicPr>
        <p:blipFill>
          <a:blip r:embed="rId2"/>
          <a:srcRect/>
          <a:stretch>
            <a:fillRect/>
          </a:stretch>
        </p:blipFill>
        <p:spPr bwMode="auto">
          <a:xfrm>
            <a:off x="1547813" y="1976438"/>
            <a:ext cx="1728787" cy="1362075"/>
          </a:xfrm>
          <a:prstGeom prst="rect">
            <a:avLst/>
          </a:prstGeom>
          <a:noFill/>
          <a:ln w="9525">
            <a:noFill/>
            <a:miter lim="800000"/>
            <a:headEnd/>
            <a:tailEnd/>
          </a:ln>
        </p:spPr>
      </p:pic>
      <p:pic>
        <p:nvPicPr>
          <p:cNvPr id="114697" name="Picture 9" descr="cat5e utpcord"/>
          <p:cNvPicPr>
            <a:picLocks noChangeAspect="1" noChangeArrowheads="1"/>
          </p:cNvPicPr>
          <p:nvPr/>
        </p:nvPicPr>
        <p:blipFill>
          <a:blip r:embed="rId3" cstate="print"/>
          <a:srcRect/>
          <a:stretch>
            <a:fillRect/>
          </a:stretch>
        </p:blipFill>
        <p:spPr bwMode="auto">
          <a:xfrm>
            <a:off x="6732588" y="2420938"/>
            <a:ext cx="1438275" cy="1076325"/>
          </a:xfrm>
          <a:prstGeom prst="rect">
            <a:avLst/>
          </a:prstGeom>
          <a:noFill/>
          <a:ln w="9525">
            <a:noFill/>
            <a:miter lim="800000"/>
            <a:headEnd/>
            <a:tailEnd/>
          </a:ln>
        </p:spPr>
      </p:pic>
      <p:pic>
        <p:nvPicPr>
          <p:cNvPr id="114698" name="Picture 126"/>
          <p:cNvPicPr>
            <a:picLocks noChangeAspect="1" noChangeArrowheads="1"/>
          </p:cNvPicPr>
          <p:nvPr/>
        </p:nvPicPr>
        <p:blipFill>
          <a:blip r:embed="rId4"/>
          <a:srcRect/>
          <a:stretch>
            <a:fillRect/>
          </a:stretch>
        </p:blipFill>
        <p:spPr bwMode="auto">
          <a:xfrm>
            <a:off x="4716463" y="4176713"/>
            <a:ext cx="2087562" cy="1300162"/>
          </a:xfrm>
          <a:prstGeom prst="rect">
            <a:avLst/>
          </a:prstGeom>
          <a:noFill/>
          <a:ln w="9525">
            <a:noFill/>
            <a:miter lim="800000"/>
            <a:headEnd/>
            <a:tailEnd/>
          </a:ln>
        </p:spPr>
      </p:pic>
      <p:pic>
        <p:nvPicPr>
          <p:cNvPr id="114699" name="Picture 127"/>
          <p:cNvPicPr>
            <a:picLocks noChangeAspect="1" noChangeArrowheads="1"/>
          </p:cNvPicPr>
          <p:nvPr/>
        </p:nvPicPr>
        <p:blipFill>
          <a:blip r:embed="rId5"/>
          <a:srcRect/>
          <a:stretch>
            <a:fillRect/>
          </a:stretch>
        </p:blipFill>
        <p:spPr bwMode="auto">
          <a:xfrm>
            <a:off x="2339975" y="4292600"/>
            <a:ext cx="2376488" cy="1257300"/>
          </a:xfrm>
          <a:prstGeom prst="rect">
            <a:avLst/>
          </a:prstGeom>
          <a:noFill/>
          <a:ln w="9525">
            <a:noFill/>
            <a:miter lim="800000"/>
            <a:headEnd/>
            <a:tailEnd/>
          </a:ln>
        </p:spPr>
      </p:pic>
      <p:pic>
        <p:nvPicPr>
          <p:cNvPr id="114700" name="Picture 13"/>
          <p:cNvPicPr>
            <a:picLocks noChangeAspect="1" noChangeArrowheads="1"/>
          </p:cNvPicPr>
          <p:nvPr/>
        </p:nvPicPr>
        <p:blipFill>
          <a:blip r:embed="rId6"/>
          <a:srcRect/>
          <a:stretch>
            <a:fillRect/>
          </a:stretch>
        </p:blipFill>
        <p:spPr bwMode="auto">
          <a:xfrm>
            <a:off x="4284663" y="2273300"/>
            <a:ext cx="1655762" cy="1162050"/>
          </a:xfrm>
          <a:prstGeom prst="rect">
            <a:avLst/>
          </a:prstGeom>
          <a:noFill/>
          <a:ln w="9525">
            <a:noFill/>
            <a:miter lim="800000"/>
            <a:headEnd/>
            <a:tailEnd/>
          </a:ln>
        </p:spPr>
      </p:pic>
      <p:sp>
        <p:nvSpPr>
          <p:cNvPr id="114701" name="Rectangle 13"/>
          <p:cNvSpPr>
            <a:spLocks noChangeArrowheads="1"/>
          </p:cNvSpPr>
          <p:nvPr/>
        </p:nvSpPr>
        <p:spPr bwMode="auto">
          <a:xfrm>
            <a:off x="4500563" y="3700463"/>
            <a:ext cx="1089025" cy="366712"/>
          </a:xfrm>
          <a:prstGeom prst="rect">
            <a:avLst/>
          </a:prstGeom>
          <a:noFill/>
          <a:ln w="9525">
            <a:noFill/>
            <a:miter lim="800000"/>
            <a:headEnd/>
            <a:tailEnd/>
          </a:ln>
          <a:effectLst/>
        </p:spPr>
        <p:txBody>
          <a:bodyPr wrap="none">
            <a:spAutoFit/>
          </a:bodyPr>
          <a:lstStyle/>
          <a:p>
            <a:r>
              <a:rPr lang="zh-CN" altLang="en-US" b="1">
                <a:solidFill>
                  <a:schemeClr val="tx2"/>
                </a:solidFill>
              </a:rPr>
              <a:t>语音模块</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p:txBody>
          <a:bodyPr/>
          <a:lstStyle/>
          <a:p>
            <a:r>
              <a:rPr lang="zh-CN" altLang="en-US" sz="2000"/>
              <a:t>水平干线子系统</a:t>
            </a:r>
          </a:p>
        </p:txBody>
      </p:sp>
      <p:sp>
        <p:nvSpPr>
          <p:cNvPr id="103429" name="Rectangle 5"/>
          <p:cNvSpPr>
            <a:spLocks noChangeArrowheads="1"/>
          </p:cNvSpPr>
          <p:nvPr/>
        </p:nvSpPr>
        <p:spPr bwMode="auto">
          <a:xfrm>
            <a:off x="1042988" y="1828800"/>
            <a:ext cx="7772400" cy="390525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tx1"/>
              </a:buClr>
              <a:buFont typeface="Wingdings" pitchFamily="2" charset="2"/>
              <a:buChar char="u"/>
            </a:pPr>
            <a:r>
              <a:rPr lang="zh-CN" altLang="en-US" sz="2000">
                <a:solidFill>
                  <a:schemeClr val="tx2"/>
                </a:solidFill>
                <a:latin typeface="黑体" pitchFamily="49" charset="-122"/>
                <a:ea typeface="黑体" pitchFamily="49" charset="-122"/>
              </a:rPr>
              <a:t>系统组成</a:t>
            </a:r>
            <a:endParaRPr lang="zh-CN" altLang="en-US" b="1">
              <a:solidFill>
                <a:schemeClr val="tx2"/>
              </a:solidFill>
              <a:latin typeface="黑体" pitchFamily="49" charset="-122"/>
              <a:ea typeface="黑体" pitchFamily="49" charset="-122"/>
            </a:endParaRPr>
          </a:p>
          <a:p>
            <a:pPr marL="342900" indent="-342900" eaLnBrk="1" hangingPunct="1">
              <a:lnSpc>
                <a:spcPct val="150000"/>
              </a:lnSpc>
              <a:spcBef>
                <a:spcPct val="20000"/>
              </a:spcBef>
              <a:buClr>
                <a:schemeClr val="tx1"/>
              </a:buClr>
              <a:buFont typeface="Wingdings" pitchFamily="2" charset="2"/>
              <a:buNone/>
            </a:pPr>
            <a:r>
              <a:rPr lang="zh-CN" altLang="en-US" b="1">
                <a:solidFill>
                  <a:schemeClr val="accent1"/>
                </a:solidFill>
                <a:latin typeface="宋体" pitchFamily="2" charset="-122"/>
                <a:ea typeface="黑体" pitchFamily="49" charset="-122"/>
              </a:rPr>
              <a:t>  </a:t>
            </a:r>
            <a:r>
              <a:rPr lang="zh-CN" altLang="en-US" b="1">
                <a:solidFill>
                  <a:schemeClr val="tx2"/>
                </a:solidFill>
                <a:latin typeface="宋体" pitchFamily="2" charset="-122"/>
                <a:ea typeface="黑体" pitchFamily="49" charset="-122"/>
              </a:rPr>
              <a:t>水平干线子系统由连接各办公区的信息插座至各层配线间之间的线缆构成；</a:t>
            </a:r>
          </a:p>
          <a:p>
            <a:pPr marL="342900" indent="-342900" eaLnBrk="1" hangingPunct="1">
              <a:lnSpc>
                <a:spcPct val="150000"/>
              </a:lnSpc>
              <a:spcBef>
                <a:spcPct val="20000"/>
              </a:spcBef>
              <a:buClr>
                <a:schemeClr val="tx1"/>
              </a:buClr>
              <a:buFont typeface="Wingdings" pitchFamily="2" charset="2"/>
              <a:buChar char="u"/>
            </a:pPr>
            <a:r>
              <a:rPr lang="zh-CN" altLang="en-US" b="1">
                <a:solidFill>
                  <a:schemeClr val="tx2"/>
                </a:solidFill>
                <a:latin typeface="宋体" pitchFamily="2" charset="-122"/>
                <a:ea typeface="黑体" pitchFamily="49" charset="-122"/>
              </a:rPr>
              <a:t>选用</a:t>
            </a:r>
            <a:r>
              <a:rPr lang="en-US" altLang="zh-CN" b="1">
                <a:solidFill>
                  <a:schemeClr val="tx2"/>
                </a:solidFill>
                <a:latin typeface="宋体" pitchFamily="2" charset="-122"/>
                <a:ea typeface="黑体" pitchFamily="49" charset="-122"/>
              </a:rPr>
              <a:t>VCOM </a:t>
            </a:r>
            <a:r>
              <a:rPr lang="en-US" altLang="zh-CN" b="1">
                <a:solidFill>
                  <a:schemeClr val="accent1"/>
                </a:solidFill>
                <a:latin typeface="黑体" pitchFamily="49" charset="-122"/>
                <a:ea typeface="黑体" pitchFamily="49" charset="-122"/>
              </a:rPr>
              <a:t>TUM3046GY</a:t>
            </a:r>
            <a:r>
              <a:rPr lang="zh-CN" altLang="en-US" b="1">
                <a:solidFill>
                  <a:schemeClr val="tx2"/>
                </a:solidFill>
                <a:latin typeface="宋体" pitchFamily="2" charset="-122"/>
                <a:ea typeface="黑体" pitchFamily="49" charset="-122"/>
              </a:rPr>
              <a:t>系列非屏蔽双绞线，明显的提高了传输带宽和传输数率；</a:t>
            </a:r>
          </a:p>
          <a:p>
            <a:pPr marL="342900" indent="-342900" eaLnBrk="1" hangingPunct="1">
              <a:lnSpc>
                <a:spcPct val="150000"/>
              </a:lnSpc>
              <a:spcBef>
                <a:spcPct val="20000"/>
              </a:spcBef>
              <a:buClr>
                <a:schemeClr val="tx1"/>
              </a:buClr>
              <a:buFont typeface="Wingdings" pitchFamily="2" charset="2"/>
              <a:buChar char="u"/>
            </a:pPr>
            <a:r>
              <a:rPr lang="zh-CN" altLang="en-US" b="1">
                <a:solidFill>
                  <a:schemeClr val="tx2"/>
                </a:solidFill>
                <a:latin typeface="宋体" pitchFamily="2" charset="-122"/>
                <a:ea typeface="黑体" pitchFamily="49" charset="-122"/>
              </a:rPr>
              <a:t>带十字线对定形架，有更高的稳定性；</a:t>
            </a:r>
          </a:p>
          <a:p>
            <a:pPr marL="342900" indent="-342900" eaLnBrk="1" hangingPunct="1">
              <a:lnSpc>
                <a:spcPct val="150000"/>
              </a:lnSpc>
              <a:spcBef>
                <a:spcPct val="20000"/>
              </a:spcBef>
              <a:buClr>
                <a:schemeClr val="tx1"/>
              </a:buClr>
              <a:buFont typeface="Wingdings" pitchFamily="2" charset="2"/>
              <a:buChar char="u"/>
            </a:pPr>
            <a:endParaRPr lang="zh-CN" altLang="en-US" b="1">
              <a:solidFill>
                <a:schemeClr val="tx2"/>
              </a:solidFill>
              <a:latin typeface="宋体" pitchFamily="2" charset="-122"/>
              <a:ea typeface="黑体" pitchFamily="49" charset="-122"/>
            </a:endParaRPr>
          </a:p>
        </p:txBody>
      </p:sp>
      <p:pic>
        <p:nvPicPr>
          <p:cNvPr id="103430" name="Picture 6" descr="六类双绞线"/>
          <p:cNvPicPr>
            <a:picLocks noChangeAspect="1" noChangeArrowheads="1"/>
          </p:cNvPicPr>
          <p:nvPr/>
        </p:nvPicPr>
        <p:blipFill>
          <a:blip r:embed="rId2"/>
          <a:srcRect/>
          <a:stretch>
            <a:fillRect/>
          </a:stretch>
        </p:blipFill>
        <p:spPr bwMode="auto">
          <a:xfrm>
            <a:off x="4932363" y="4076700"/>
            <a:ext cx="2736850" cy="1892300"/>
          </a:xfrm>
          <a:prstGeom prst="rect">
            <a:avLst/>
          </a:prstGeom>
          <a:noFill/>
          <a:ln w="9525">
            <a:noFill/>
            <a:miter lim="800000"/>
            <a:headEnd/>
            <a:tailEnd/>
          </a:ln>
        </p:spPr>
      </p:pic>
      <p:sp>
        <p:nvSpPr>
          <p:cNvPr id="103431" name="Rectangle 7"/>
          <p:cNvSpPr>
            <a:spLocks noChangeArrowheads="1"/>
          </p:cNvSpPr>
          <p:nvPr/>
        </p:nvSpPr>
        <p:spPr bwMode="auto">
          <a:xfrm>
            <a:off x="5292725" y="5876925"/>
            <a:ext cx="2655888" cy="366713"/>
          </a:xfrm>
          <a:prstGeom prst="rect">
            <a:avLst/>
          </a:prstGeom>
          <a:noFill/>
          <a:ln w="9525">
            <a:noFill/>
            <a:miter lim="800000"/>
            <a:headEnd/>
            <a:tailEnd/>
          </a:ln>
          <a:effectLst/>
        </p:spPr>
        <p:txBody>
          <a:bodyPr wrap="none">
            <a:spAutoFit/>
          </a:bodyPr>
          <a:lstStyle/>
          <a:p>
            <a:r>
              <a:rPr lang="zh-CN" altLang="en-US" b="1">
                <a:solidFill>
                  <a:schemeClr val="accent1"/>
                </a:solidFill>
              </a:rPr>
              <a:t>六类双绞线</a:t>
            </a:r>
            <a:r>
              <a:rPr lang="en-US" altLang="zh-CN" b="1">
                <a:solidFill>
                  <a:schemeClr val="accent1"/>
                </a:solidFill>
              </a:rPr>
              <a:t>TUM3046GY</a:t>
            </a:r>
            <a:endParaRPr lang="zh-CN" altLang="en-US" b="1">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4" name="Rectangle 6"/>
          <p:cNvSpPr>
            <a:spLocks noChangeArrowheads="1"/>
          </p:cNvSpPr>
          <p:nvPr/>
        </p:nvSpPr>
        <p:spPr bwMode="auto">
          <a:xfrm>
            <a:off x="609600" y="1905000"/>
            <a:ext cx="5762625" cy="1019175"/>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tx1"/>
              </a:buClr>
              <a:buFont typeface="Wingdings" pitchFamily="2" charset="2"/>
              <a:buChar char="u"/>
            </a:pPr>
            <a:r>
              <a:rPr lang="zh-CN" altLang="en-US" b="1">
                <a:solidFill>
                  <a:schemeClr val="tx2"/>
                </a:solidFill>
                <a:latin typeface="宋体" pitchFamily="2" charset="-122"/>
                <a:ea typeface="黑体" pitchFamily="49" charset="-122"/>
              </a:rPr>
              <a:t>水平管理区子系统管理水平布线和垂直干线的线缆终端设备；</a:t>
            </a:r>
          </a:p>
          <a:p>
            <a:pPr marL="342900" indent="-342900" eaLnBrk="1" hangingPunct="1">
              <a:lnSpc>
                <a:spcPct val="150000"/>
              </a:lnSpc>
              <a:spcBef>
                <a:spcPct val="20000"/>
              </a:spcBef>
              <a:buClr>
                <a:schemeClr val="tx1"/>
              </a:buClr>
              <a:buFont typeface="Wingdings" pitchFamily="2" charset="2"/>
              <a:buChar char="u"/>
            </a:pPr>
            <a:r>
              <a:rPr lang="zh-CN" altLang="en-US" b="1">
                <a:solidFill>
                  <a:schemeClr val="tx2"/>
                </a:solidFill>
                <a:latin typeface="宋体" pitchFamily="2" charset="-122"/>
                <a:ea typeface="黑体" pitchFamily="49" charset="-122"/>
              </a:rPr>
              <a:t>选用</a:t>
            </a:r>
            <a:r>
              <a:rPr lang="en-US" altLang="zh-CN" b="1">
                <a:solidFill>
                  <a:schemeClr val="tx2"/>
                </a:solidFill>
                <a:latin typeface="宋体" pitchFamily="2" charset="-122"/>
                <a:ea typeface="黑体" pitchFamily="49" charset="-122"/>
              </a:rPr>
              <a:t>VCOM </a:t>
            </a:r>
            <a:r>
              <a:rPr lang="zh-CN" altLang="en-US" b="1">
                <a:solidFill>
                  <a:schemeClr val="tx2"/>
                </a:solidFill>
                <a:latin typeface="宋体" pitchFamily="2" charset="-122"/>
                <a:ea typeface="黑体" pitchFamily="49" charset="-122"/>
              </a:rPr>
              <a:t>六类模块化配线架，它支持</a:t>
            </a:r>
            <a:r>
              <a:rPr lang="zh-CN" altLang="en-US" sz="2000" b="1">
                <a:solidFill>
                  <a:schemeClr val="tx2"/>
                </a:solidFill>
                <a:ea typeface="黑体" pitchFamily="49" charset="-122"/>
              </a:rPr>
              <a:t>6类；</a:t>
            </a:r>
            <a:r>
              <a:rPr lang="zh-CN" altLang="en-US" b="1">
                <a:solidFill>
                  <a:schemeClr val="tx2"/>
                </a:solidFill>
                <a:ea typeface="黑体" pitchFamily="49" charset="-122"/>
              </a:rPr>
              <a:t>并超过六类标准；模块化结构更利于安装与维护。</a:t>
            </a:r>
          </a:p>
          <a:p>
            <a:pPr marL="342900" indent="-342900" eaLnBrk="1" hangingPunct="1">
              <a:lnSpc>
                <a:spcPct val="150000"/>
              </a:lnSpc>
              <a:spcBef>
                <a:spcPct val="20000"/>
              </a:spcBef>
              <a:buClr>
                <a:schemeClr val="tx1"/>
              </a:buClr>
              <a:buFont typeface="Wingdings" pitchFamily="2" charset="2"/>
              <a:buChar char="u"/>
            </a:pPr>
            <a:r>
              <a:rPr lang="zh-CN" altLang="en-US" b="1">
                <a:solidFill>
                  <a:schemeClr val="tx2"/>
                </a:solidFill>
                <a:ea typeface="黑体" pitchFamily="49" charset="-122"/>
              </a:rPr>
              <a:t>使用原装</a:t>
            </a:r>
            <a:r>
              <a:rPr lang="en-US" altLang="zh-CN" b="1">
                <a:solidFill>
                  <a:schemeClr val="tx2"/>
                </a:solidFill>
                <a:ea typeface="黑体" pitchFamily="49" charset="-122"/>
              </a:rPr>
              <a:t>RJ45</a:t>
            </a:r>
            <a:r>
              <a:rPr lang="zh-CN" altLang="en-US" b="1">
                <a:solidFill>
                  <a:schemeClr val="tx2"/>
                </a:solidFill>
                <a:ea typeface="黑体" pitchFamily="49" charset="-122"/>
              </a:rPr>
              <a:t>六类软跳线，可保证链路达到信息传输数率的要求。</a:t>
            </a:r>
          </a:p>
          <a:p>
            <a:pPr marL="342900" indent="-342900" eaLnBrk="1" hangingPunct="1">
              <a:lnSpc>
                <a:spcPct val="150000"/>
              </a:lnSpc>
              <a:spcBef>
                <a:spcPct val="20000"/>
              </a:spcBef>
              <a:buClr>
                <a:schemeClr val="tx1"/>
              </a:buClr>
              <a:buFont typeface="Wingdings" pitchFamily="2" charset="2"/>
              <a:buChar char="u"/>
            </a:pPr>
            <a:r>
              <a:rPr lang="zh-CN" altLang="en-US" b="1">
                <a:solidFill>
                  <a:schemeClr val="tx2"/>
                </a:solidFill>
                <a:ea typeface="黑体" pitchFamily="49" charset="-122"/>
              </a:rPr>
              <a:t>所有设备安装于标准的</a:t>
            </a:r>
            <a:r>
              <a:rPr lang="en-US" altLang="zh-CN" b="1">
                <a:solidFill>
                  <a:schemeClr val="tx2"/>
                </a:solidFill>
                <a:ea typeface="黑体" pitchFamily="49" charset="-122"/>
              </a:rPr>
              <a:t>19</a:t>
            </a:r>
            <a:r>
              <a:rPr lang="zh-CN" altLang="en-US" b="1">
                <a:solidFill>
                  <a:schemeClr val="tx2"/>
                </a:solidFill>
                <a:ea typeface="黑体" pitchFamily="49" charset="-122"/>
              </a:rPr>
              <a:t>英寸工业机柜内。</a:t>
            </a:r>
          </a:p>
        </p:txBody>
      </p:sp>
      <p:pic>
        <p:nvPicPr>
          <p:cNvPr id="104459" name="Picture 11" descr="未标题-2 副本副本"/>
          <p:cNvPicPr>
            <a:picLocks noChangeAspect="1" noChangeArrowheads="1"/>
          </p:cNvPicPr>
          <p:nvPr/>
        </p:nvPicPr>
        <p:blipFill>
          <a:blip r:embed="rId3"/>
          <a:srcRect l="28242" t="26244" r="54912" b="54178"/>
          <a:stretch>
            <a:fillRect/>
          </a:stretch>
        </p:blipFill>
        <p:spPr bwMode="auto">
          <a:xfrm>
            <a:off x="6300788" y="2205038"/>
            <a:ext cx="2473325" cy="3455987"/>
          </a:xfrm>
          <a:prstGeom prst="rect">
            <a:avLst/>
          </a:prstGeom>
          <a:noFill/>
        </p:spPr>
      </p:pic>
      <p:sp>
        <p:nvSpPr>
          <p:cNvPr id="104460" name="Rectangle 12"/>
          <p:cNvSpPr>
            <a:spLocks noChangeArrowheads="1"/>
          </p:cNvSpPr>
          <p:nvPr/>
        </p:nvSpPr>
        <p:spPr bwMode="auto">
          <a:xfrm>
            <a:off x="1403350" y="1052513"/>
            <a:ext cx="5762625" cy="576262"/>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tx1"/>
              </a:buClr>
              <a:buFont typeface="Wingdings" pitchFamily="2" charset="2"/>
              <a:buChar char="u"/>
            </a:pPr>
            <a:r>
              <a:rPr lang="zh-CN" altLang="en-US" b="1">
                <a:solidFill>
                  <a:schemeClr val="tx2"/>
                </a:solidFill>
                <a:latin typeface="宋体" pitchFamily="2" charset="-122"/>
                <a:ea typeface="黑体" pitchFamily="49" charset="-122"/>
              </a:rPr>
              <a:t>水平管理区子系统</a:t>
            </a:r>
            <a:endParaRPr lang="zh-CN" altLang="en-US" b="1">
              <a:solidFill>
                <a:schemeClr val="tx2"/>
              </a:solidFill>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4454">
                                            <p:txEl>
                                              <p:pRg st="0" end="0"/>
                                            </p:txEl>
                                          </p:spTgt>
                                        </p:tgtEl>
                                        <p:attrNameLst>
                                          <p:attrName>style.visibility</p:attrName>
                                        </p:attrNameLst>
                                      </p:cBhvr>
                                      <p:to>
                                        <p:strVal val="visible"/>
                                      </p:to>
                                    </p:set>
                                    <p:animEffect transition="in" filter="blinds(horizontal)">
                                      <p:cBhvr>
                                        <p:cTn id="7" dur="500"/>
                                        <p:tgtEl>
                                          <p:spTgt spid="10445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4454">
                                            <p:txEl>
                                              <p:pRg st="1" end="1"/>
                                            </p:txEl>
                                          </p:spTgt>
                                        </p:tgtEl>
                                        <p:attrNameLst>
                                          <p:attrName>style.visibility</p:attrName>
                                        </p:attrNameLst>
                                      </p:cBhvr>
                                      <p:to>
                                        <p:strVal val="visible"/>
                                      </p:to>
                                    </p:set>
                                    <p:animEffect transition="in" filter="blinds(horizontal)">
                                      <p:cBhvr>
                                        <p:cTn id="11" dur="500"/>
                                        <p:tgtEl>
                                          <p:spTgt spid="104454">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4454">
                                            <p:txEl>
                                              <p:pRg st="2" end="2"/>
                                            </p:txEl>
                                          </p:spTgt>
                                        </p:tgtEl>
                                        <p:attrNameLst>
                                          <p:attrName>style.visibility</p:attrName>
                                        </p:attrNameLst>
                                      </p:cBhvr>
                                      <p:to>
                                        <p:strVal val="visible"/>
                                      </p:to>
                                    </p:set>
                                    <p:animEffect transition="in" filter="blinds(horizontal)">
                                      <p:cBhvr>
                                        <p:cTn id="15" dur="500"/>
                                        <p:tgtEl>
                                          <p:spTgt spid="104454">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04454">
                                            <p:txEl>
                                              <p:pRg st="3" end="3"/>
                                            </p:txEl>
                                          </p:spTgt>
                                        </p:tgtEl>
                                        <p:attrNameLst>
                                          <p:attrName>style.visibility</p:attrName>
                                        </p:attrNameLst>
                                      </p:cBhvr>
                                      <p:to>
                                        <p:strVal val="visible"/>
                                      </p:to>
                                    </p:set>
                                    <p:animEffect transition="in" filter="blinds(horizontal)">
                                      <p:cBhvr>
                                        <p:cTn id="19" dur="500"/>
                                        <p:tgtEl>
                                          <p:spTgt spid="104454">
                                            <p:txEl>
                                              <p:pRg st="3" end="3"/>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04460">
                                            <p:txEl>
                                              <p:pRg st="0" end="0"/>
                                            </p:txEl>
                                          </p:spTgt>
                                        </p:tgtEl>
                                        <p:attrNameLst>
                                          <p:attrName>style.visibility</p:attrName>
                                        </p:attrNameLst>
                                      </p:cBhvr>
                                      <p:to>
                                        <p:strVal val="visible"/>
                                      </p:to>
                                    </p:set>
                                    <p:animEffect transition="in" filter="blinds(horizontal)">
                                      <p:cBhvr>
                                        <p:cTn id="23" dur="500"/>
                                        <p:tgtEl>
                                          <p:spTgt spid="104460">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build="p" autoUpdateAnimBg="0" advAuto="0"/>
      <p:bldP spid="104460"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1187450" y="4868863"/>
            <a:ext cx="6985000" cy="360362"/>
          </a:xfrm>
          <a:noFill/>
          <a:ln/>
        </p:spPr>
        <p:txBody>
          <a:bodyPr/>
          <a:lstStyle/>
          <a:p>
            <a:pPr>
              <a:buFont typeface="Wingdings" pitchFamily="2" charset="2"/>
              <a:buNone/>
            </a:pPr>
            <a:r>
              <a:rPr lang="zh-CN" altLang="en-US"/>
              <a:t>机柜             配线架          理线架     </a:t>
            </a:r>
          </a:p>
        </p:txBody>
      </p:sp>
      <p:sp>
        <p:nvSpPr>
          <p:cNvPr id="131076" name="Rectangle 4"/>
          <p:cNvSpPr>
            <a:spLocks noChangeArrowheads="1"/>
          </p:cNvSpPr>
          <p:nvPr/>
        </p:nvSpPr>
        <p:spPr bwMode="auto">
          <a:xfrm>
            <a:off x="609600" y="1905000"/>
            <a:ext cx="5762625" cy="1019175"/>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tx1"/>
              </a:buClr>
              <a:buFont typeface="Wingdings" pitchFamily="2" charset="2"/>
              <a:buChar char="u"/>
            </a:pPr>
            <a:r>
              <a:rPr lang="zh-CN" altLang="en-US" b="1">
                <a:solidFill>
                  <a:schemeClr val="tx2"/>
                </a:solidFill>
                <a:ea typeface="黑体" pitchFamily="49" charset="-122"/>
              </a:rPr>
              <a:t>理线架按</a:t>
            </a:r>
            <a:r>
              <a:rPr lang="en-US" altLang="zh-CN" b="1">
                <a:solidFill>
                  <a:schemeClr val="tx2"/>
                </a:solidFill>
                <a:ea typeface="黑体" pitchFamily="49" charset="-122"/>
              </a:rPr>
              <a:t>1</a:t>
            </a:r>
            <a:r>
              <a:rPr lang="zh-CN" altLang="en-US" b="1">
                <a:solidFill>
                  <a:schemeClr val="tx2"/>
                </a:solidFill>
                <a:latin typeface="黑体" pitchFamily="49" charset="-122"/>
                <a:ea typeface="黑体" pitchFamily="49" charset="-122"/>
              </a:rPr>
              <a:t>：</a:t>
            </a:r>
            <a:r>
              <a:rPr lang="en-US" altLang="zh-CN" b="1">
                <a:solidFill>
                  <a:schemeClr val="tx2"/>
                </a:solidFill>
                <a:latin typeface="黑体" pitchFamily="49" charset="-122"/>
                <a:ea typeface="黑体" pitchFamily="49" charset="-122"/>
              </a:rPr>
              <a:t>1</a:t>
            </a:r>
            <a:r>
              <a:rPr lang="zh-CN" altLang="en-US" b="1">
                <a:solidFill>
                  <a:schemeClr val="tx2"/>
                </a:solidFill>
                <a:latin typeface="黑体" pitchFamily="49" charset="-122"/>
                <a:ea typeface="黑体" pitchFamily="49" charset="-122"/>
              </a:rPr>
              <a:t>安装。</a:t>
            </a:r>
          </a:p>
        </p:txBody>
      </p:sp>
      <p:pic>
        <p:nvPicPr>
          <p:cNvPr id="131077" name="Picture 5" descr="rack"/>
          <p:cNvPicPr>
            <a:picLocks noChangeAspect="1" noChangeArrowheads="1"/>
          </p:cNvPicPr>
          <p:nvPr/>
        </p:nvPicPr>
        <p:blipFill>
          <a:blip r:embed="rId3"/>
          <a:srcRect/>
          <a:stretch>
            <a:fillRect/>
          </a:stretch>
        </p:blipFill>
        <p:spPr bwMode="auto">
          <a:xfrm>
            <a:off x="827088" y="2852738"/>
            <a:ext cx="2305050" cy="1725612"/>
          </a:xfrm>
          <a:prstGeom prst="rect">
            <a:avLst/>
          </a:prstGeom>
          <a:noFill/>
          <a:ln w="9525">
            <a:noFill/>
            <a:miter lim="800000"/>
            <a:headEnd/>
            <a:tailEnd/>
          </a:ln>
        </p:spPr>
      </p:pic>
      <p:pic>
        <p:nvPicPr>
          <p:cNvPr id="131078" name="Picture 6" descr="cable management"/>
          <p:cNvPicPr>
            <a:picLocks noChangeArrowheads="1"/>
          </p:cNvPicPr>
          <p:nvPr/>
        </p:nvPicPr>
        <p:blipFill>
          <a:blip r:embed="rId4"/>
          <a:srcRect/>
          <a:stretch>
            <a:fillRect/>
          </a:stretch>
        </p:blipFill>
        <p:spPr bwMode="auto">
          <a:xfrm>
            <a:off x="6156325" y="2924175"/>
            <a:ext cx="2519363" cy="1509713"/>
          </a:xfrm>
          <a:prstGeom prst="rect">
            <a:avLst/>
          </a:prstGeom>
          <a:noFill/>
          <a:ln w="9525">
            <a:noFill/>
            <a:miter lim="800000"/>
            <a:headEnd/>
            <a:tailEnd/>
          </a:ln>
        </p:spPr>
      </p:pic>
      <p:pic>
        <p:nvPicPr>
          <p:cNvPr id="131079" name="Picture 154"/>
          <p:cNvPicPr>
            <a:picLocks noChangeAspect="1" noChangeArrowheads="1"/>
          </p:cNvPicPr>
          <p:nvPr/>
        </p:nvPicPr>
        <p:blipFill>
          <a:blip r:embed="rId5"/>
          <a:srcRect/>
          <a:stretch>
            <a:fillRect/>
          </a:stretch>
        </p:blipFill>
        <p:spPr bwMode="auto">
          <a:xfrm>
            <a:off x="3419475" y="2636838"/>
            <a:ext cx="2447925" cy="2095500"/>
          </a:xfrm>
          <a:prstGeom prst="rect">
            <a:avLst/>
          </a:prstGeom>
          <a:noFill/>
          <a:ln w="9525">
            <a:noFill/>
            <a:miter lim="800000"/>
            <a:headEnd/>
            <a:tailEnd/>
          </a:ln>
        </p:spPr>
      </p:pic>
      <p:sp>
        <p:nvSpPr>
          <p:cNvPr id="131081" name="Rectangle 9"/>
          <p:cNvSpPr>
            <a:spLocks noChangeArrowheads="1"/>
          </p:cNvSpPr>
          <p:nvPr/>
        </p:nvSpPr>
        <p:spPr bwMode="auto">
          <a:xfrm>
            <a:off x="1403350" y="1052513"/>
            <a:ext cx="5762625" cy="576262"/>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tx1"/>
              </a:buClr>
              <a:buFont typeface="Wingdings" pitchFamily="2" charset="2"/>
              <a:buChar char="u"/>
            </a:pPr>
            <a:r>
              <a:rPr lang="zh-CN" altLang="en-US" b="1">
                <a:solidFill>
                  <a:schemeClr val="tx2"/>
                </a:solidFill>
                <a:latin typeface="宋体" pitchFamily="2" charset="-122"/>
                <a:ea typeface="黑体" pitchFamily="49" charset="-122"/>
              </a:rPr>
              <a:t>水平管理区子系统</a:t>
            </a:r>
            <a:endParaRPr lang="zh-CN" altLang="en-US" b="1">
              <a:solidFill>
                <a:schemeClr val="tx2"/>
              </a:solidFill>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1076">
                                            <p:txEl>
                                              <p:pRg st="0" end="0"/>
                                            </p:txEl>
                                          </p:spTgt>
                                        </p:tgtEl>
                                        <p:attrNameLst>
                                          <p:attrName>style.visibility</p:attrName>
                                        </p:attrNameLst>
                                      </p:cBhvr>
                                      <p:to>
                                        <p:strVal val="visible"/>
                                      </p:to>
                                    </p:set>
                                    <p:animEffect transition="in" filter="blinds(horizontal)">
                                      <p:cBhvr>
                                        <p:cTn id="7" dur="500"/>
                                        <p:tgtEl>
                                          <p:spTgt spid="13107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1081">
                                            <p:txEl>
                                              <p:pRg st="0" end="0"/>
                                            </p:txEl>
                                          </p:spTgt>
                                        </p:tgtEl>
                                        <p:attrNameLst>
                                          <p:attrName>style.visibility</p:attrName>
                                        </p:attrNameLst>
                                      </p:cBhvr>
                                      <p:to>
                                        <p:strVal val="visible"/>
                                      </p:to>
                                    </p:set>
                                    <p:animEffect transition="in" filter="blinds(horizontal)">
                                      <p:cBhvr>
                                        <p:cTn id="11" dur="500"/>
                                        <p:tgtEl>
                                          <p:spTgt spid="131081">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build="p" autoUpdateAnimBg="0" advAuto="0"/>
      <p:bldP spid="131081"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1" name="Rectangle 7"/>
          <p:cNvSpPr>
            <a:spLocks noGrp="1" noChangeArrowheads="1"/>
          </p:cNvSpPr>
          <p:nvPr>
            <p:ph type="body" idx="1"/>
          </p:nvPr>
        </p:nvSpPr>
        <p:spPr>
          <a:noFill/>
          <a:ln/>
        </p:spPr>
        <p:txBody>
          <a:bodyPr/>
          <a:lstStyle/>
          <a:p>
            <a:r>
              <a:rPr lang="zh-CN" altLang="en-US" b="1"/>
              <a:t>一、综合布线系统特点</a:t>
            </a:r>
          </a:p>
        </p:txBody>
      </p:sp>
      <p:sp>
        <p:nvSpPr>
          <p:cNvPr id="98312" name="Rectangle 8"/>
          <p:cNvSpPr>
            <a:spLocks noChangeArrowheads="1"/>
          </p:cNvSpPr>
          <p:nvPr/>
        </p:nvSpPr>
        <p:spPr bwMode="auto">
          <a:xfrm>
            <a:off x="1692275" y="2565400"/>
            <a:ext cx="6842125" cy="3454400"/>
          </a:xfrm>
          <a:prstGeom prst="rect">
            <a:avLst/>
          </a:prstGeom>
          <a:noFill/>
          <a:ln w="9525">
            <a:noFill/>
            <a:miter lim="800000"/>
            <a:headEnd/>
            <a:tailEnd/>
          </a:ln>
          <a:effectLst/>
        </p:spPr>
        <p:txBody>
          <a:bodyPr/>
          <a:lstStyle/>
          <a:p>
            <a:pPr marL="342900" indent="-342900" eaLnBrk="1" hangingPunct="1">
              <a:lnSpc>
                <a:spcPct val="14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具有能适应多种布线设备的兼容性；</a:t>
            </a:r>
          </a:p>
          <a:p>
            <a:pPr marL="342900" indent="-342900" eaLnBrk="1" hangingPunct="1">
              <a:lnSpc>
                <a:spcPct val="14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开放式体系结构能适应多种应用系统的使用要求；</a:t>
            </a:r>
          </a:p>
          <a:p>
            <a:pPr marL="342900" indent="-342900" eaLnBrk="1" hangingPunct="1">
              <a:lnSpc>
                <a:spcPct val="14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灵活的跳线结构能满足不断变化的使用环境；</a:t>
            </a:r>
          </a:p>
          <a:p>
            <a:pPr marL="342900" indent="-342900" eaLnBrk="1" hangingPunct="1">
              <a:lnSpc>
                <a:spcPct val="14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高品质的布线材料使系统运行更加可靠；</a:t>
            </a:r>
          </a:p>
          <a:p>
            <a:pPr marL="342900" indent="-342900" eaLnBrk="1" hangingPunct="1">
              <a:lnSpc>
                <a:spcPct val="14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先进性能适应未来技术的发展；</a:t>
            </a:r>
          </a:p>
          <a:p>
            <a:pPr marL="342900" indent="-342900" eaLnBrk="1" hangingPunct="1">
              <a:lnSpc>
                <a:spcPct val="14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取代传统的布线方式，体现经济性原则。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98312">
                                            <p:txEl>
                                              <p:pRg st="0" end="0"/>
                                            </p:txEl>
                                          </p:spTgt>
                                        </p:tgtEl>
                                        <p:attrNameLst>
                                          <p:attrName>style.visibility</p:attrName>
                                        </p:attrNameLst>
                                      </p:cBhvr>
                                      <p:to>
                                        <p:strVal val="visible"/>
                                      </p:to>
                                    </p:set>
                                    <p:anim to="" calcmode="lin" valueType="num">
                                      <p:cBhvr>
                                        <p:cTn id="7" dur="1" fill="hold"/>
                                        <p:tgtEl>
                                          <p:spTgt spid="98312">
                                            <p:txEl>
                                              <p:pRg st="0" end="0"/>
                                            </p:txEl>
                                          </p:spTgt>
                                        </p:tgtEl>
                                        <p:attrNameLst>
                                          <p:attrName/>
                                        </p:attrNameLst>
                                      </p:cBhvr>
                                    </p:anim>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98312">
                                            <p:txEl>
                                              <p:pRg st="1" end="1"/>
                                            </p:txEl>
                                          </p:spTgt>
                                        </p:tgtEl>
                                        <p:attrNameLst>
                                          <p:attrName>style.visibility</p:attrName>
                                        </p:attrNameLst>
                                      </p:cBhvr>
                                      <p:to>
                                        <p:strVal val="visible"/>
                                      </p:to>
                                    </p:set>
                                    <p:anim to="" calcmode="lin" valueType="num">
                                      <p:cBhvr>
                                        <p:cTn id="11" dur="1" fill="hold"/>
                                        <p:tgtEl>
                                          <p:spTgt spid="98312">
                                            <p:txEl>
                                              <p:pRg st="1" end="1"/>
                                            </p:txEl>
                                          </p:spTgt>
                                        </p:tgtEl>
                                        <p:attrNameLst>
                                          <p:attrName/>
                                        </p:attrNameLst>
                                      </p:cBhvr>
                                    </p:anim>
                                  </p:childTnLst>
                                </p:cTn>
                              </p:par>
                            </p:childTnLst>
                          </p:cTn>
                        </p:par>
                        <p:par>
                          <p:cTn id="12" fill="hold">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98312">
                                            <p:txEl>
                                              <p:pRg st="2" end="2"/>
                                            </p:txEl>
                                          </p:spTgt>
                                        </p:tgtEl>
                                        <p:attrNameLst>
                                          <p:attrName>style.visibility</p:attrName>
                                        </p:attrNameLst>
                                      </p:cBhvr>
                                      <p:to>
                                        <p:strVal val="visible"/>
                                      </p:to>
                                    </p:set>
                                    <p:anim to="" calcmode="lin" valueType="num">
                                      <p:cBhvr>
                                        <p:cTn id="15" dur="1" fill="hold"/>
                                        <p:tgtEl>
                                          <p:spTgt spid="98312">
                                            <p:txEl>
                                              <p:pRg st="2" end="2"/>
                                            </p:txEl>
                                          </p:spTgt>
                                        </p:tgtEl>
                                        <p:attrNameLst>
                                          <p:attrName/>
                                        </p:attrNameLst>
                                      </p:cBhvr>
                                    </p:anim>
                                  </p:childTnLst>
                                </p:cTn>
                              </p:par>
                            </p:childTnLst>
                          </p:cTn>
                        </p:par>
                        <p:par>
                          <p:cTn id="16" fill="hold">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98312">
                                            <p:txEl>
                                              <p:pRg st="3" end="3"/>
                                            </p:txEl>
                                          </p:spTgt>
                                        </p:tgtEl>
                                        <p:attrNameLst>
                                          <p:attrName>style.visibility</p:attrName>
                                        </p:attrNameLst>
                                      </p:cBhvr>
                                      <p:to>
                                        <p:strVal val="visible"/>
                                      </p:to>
                                    </p:set>
                                    <p:anim to="" calcmode="lin" valueType="num">
                                      <p:cBhvr>
                                        <p:cTn id="19" dur="1" fill="hold"/>
                                        <p:tgtEl>
                                          <p:spTgt spid="98312">
                                            <p:txEl>
                                              <p:pRg st="3" end="3"/>
                                            </p:txEl>
                                          </p:spTgt>
                                        </p:tgtEl>
                                        <p:attrNameLst>
                                          <p:attrName/>
                                        </p:attrNameLst>
                                      </p:cBhvr>
                                    </p:anim>
                                  </p:childTnLst>
                                </p:cTn>
                              </p:par>
                            </p:childTnLst>
                          </p:cTn>
                        </p:par>
                        <p:par>
                          <p:cTn id="20" fill="hold">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98312">
                                            <p:txEl>
                                              <p:pRg st="4" end="4"/>
                                            </p:txEl>
                                          </p:spTgt>
                                        </p:tgtEl>
                                        <p:attrNameLst>
                                          <p:attrName>style.visibility</p:attrName>
                                        </p:attrNameLst>
                                      </p:cBhvr>
                                      <p:to>
                                        <p:strVal val="visible"/>
                                      </p:to>
                                    </p:set>
                                    <p:anim to="" calcmode="lin" valueType="num">
                                      <p:cBhvr>
                                        <p:cTn id="23" dur="1" fill="hold"/>
                                        <p:tgtEl>
                                          <p:spTgt spid="98312">
                                            <p:txEl>
                                              <p:pRg st="4" end="4"/>
                                            </p:txEl>
                                          </p:spTgt>
                                        </p:tgtEl>
                                        <p:attrNameLst>
                                          <p:attrName/>
                                        </p:attrNameLst>
                                      </p:cBhvr>
                                    </p:anim>
                                  </p:childTnLst>
                                </p:cTn>
                              </p:par>
                            </p:childTnLst>
                          </p:cTn>
                        </p:par>
                        <p:par>
                          <p:cTn id="24" fill="hold">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98312">
                                            <p:txEl>
                                              <p:pRg st="5" end="5"/>
                                            </p:txEl>
                                          </p:spTgt>
                                        </p:tgtEl>
                                        <p:attrNameLst>
                                          <p:attrName>style.visibility</p:attrName>
                                        </p:attrNameLst>
                                      </p:cBhvr>
                                      <p:to>
                                        <p:strVal val="visible"/>
                                      </p:to>
                                    </p:set>
                                    <p:anim to="" calcmode="lin" valueType="num">
                                      <p:cBhvr>
                                        <p:cTn id="27" dur="1" fill="hold"/>
                                        <p:tgtEl>
                                          <p:spTgt spid="98312">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2"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Grp="1" noChangeArrowheads="1"/>
          </p:cNvSpPr>
          <p:nvPr>
            <p:ph type="body" idx="1"/>
          </p:nvPr>
        </p:nvSpPr>
        <p:spPr>
          <a:xfrm>
            <a:off x="900113" y="2060575"/>
            <a:ext cx="7632700" cy="1439863"/>
          </a:xfrm>
          <a:noFill/>
          <a:ln/>
        </p:spPr>
        <p:txBody>
          <a:bodyPr/>
          <a:lstStyle/>
          <a:p>
            <a:pPr>
              <a:lnSpc>
                <a:spcPct val="80000"/>
              </a:lnSpc>
            </a:pPr>
            <a:r>
              <a:rPr lang="zh-CN" altLang="en-US" sz="1800" b="1"/>
              <a:t>由连接大楼设备管理间到各楼层水平配线间之间的线缆构成；</a:t>
            </a:r>
          </a:p>
          <a:p>
            <a:pPr>
              <a:lnSpc>
                <a:spcPct val="80000"/>
              </a:lnSpc>
            </a:pPr>
            <a:r>
              <a:rPr lang="zh-CN" altLang="en-US" sz="1800" b="1"/>
              <a:t>数据主干选用</a:t>
            </a:r>
            <a:r>
              <a:rPr lang="en-US" altLang="zh-CN" sz="1800" b="1"/>
              <a:t>VCOM 8</a:t>
            </a:r>
            <a:r>
              <a:rPr lang="zh-CN" altLang="en-US" sz="1800" b="1"/>
              <a:t>芯室内多模光缆做主干；</a:t>
            </a:r>
            <a:r>
              <a:rPr lang="zh-CN" altLang="en-US" sz="1800" b="1">
                <a:solidFill>
                  <a:srgbClr val="CC0000"/>
                </a:solidFill>
              </a:rPr>
              <a:t>提供</a:t>
            </a:r>
            <a:r>
              <a:rPr lang="en-US" altLang="zh-CN" sz="1800" b="1">
                <a:solidFill>
                  <a:srgbClr val="CC0000"/>
                </a:solidFill>
              </a:rPr>
              <a:t>1000M</a:t>
            </a:r>
            <a:r>
              <a:rPr lang="zh-CN" altLang="en-US" sz="1800" b="1">
                <a:solidFill>
                  <a:srgbClr val="CC0000"/>
                </a:solidFill>
              </a:rPr>
              <a:t>主干</a:t>
            </a:r>
            <a:r>
              <a:rPr lang="zh-CN" altLang="en-US" sz="1800" b="1"/>
              <a:t>。</a:t>
            </a:r>
          </a:p>
          <a:p>
            <a:pPr>
              <a:lnSpc>
                <a:spcPct val="80000"/>
              </a:lnSpc>
            </a:pPr>
            <a:r>
              <a:rPr lang="zh-CN" altLang="en-US" sz="1800" b="1"/>
              <a:t>语音主干选用</a:t>
            </a:r>
            <a:r>
              <a:rPr lang="en-US" altLang="zh-CN" sz="1800" b="1"/>
              <a:t>VCOM 100</a:t>
            </a:r>
            <a:r>
              <a:rPr lang="zh-CN" altLang="en-US" sz="1800" b="1"/>
              <a:t>对语音大对数电缆做主干。</a:t>
            </a:r>
          </a:p>
          <a:p>
            <a:pPr>
              <a:lnSpc>
                <a:spcPct val="80000"/>
              </a:lnSpc>
            </a:pPr>
            <a:r>
              <a:rPr lang="zh-CN" altLang="en-US" sz="1800" b="1"/>
              <a:t>使用金属线槽沿大楼弱电井进行敷设，保证今后的扩容、更换及维护的方便；</a:t>
            </a:r>
          </a:p>
          <a:p>
            <a:pPr algn="just">
              <a:lnSpc>
                <a:spcPct val="150000"/>
              </a:lnSpc>
            </a:pPr>
            <a:endParaRPr lang="zh-CN" altLang="en-US" sz="1800" b="1">
              <a:solidFill>
                <a:schemeClr val="tx2"/>
              </a:solidFill>
              <a:latin typeface="宋体" pitchFamily="2" charset="-122"/>
            </a:endParaRPr>
          </a:p>
        </p:txBody>
      </p:sp>
      <p:sp>
        <p:nvSpPr>
          <p:cNvPr id="105478" name="Rectangle 6"/>
          <p:cNvSpPr>
            <a:spLocks noChangeArrowheads="1"/>
          </p:cNvSpPr>
          <p:nvPr/>
        </p:nvSpPr>
        <p:spPr bwMode="auto">
          <a:xfrm>
            <a:off x="1018768" y="5414841"/>
            <a:ext cx="1687513" cy="396875"/>
          </a:xfrm>
          <a:prstGeom prst="rect">
            <a:avLst/>
          </a:prstGeom>
          <a:noFill/>
          <a:ln w="9525">
            <a:noFill/>
            <a:miter lim="800000"/>
            <a:headEnd/>
            <a:tailEnd/>
          </a:ln>
          <a:effectLst/>
        </p:spPr>
        <p:txBody>
          <a:bodyPr anchor="ctr">
            <a:spAutoFit/>
          </a:bodyPr>
          <a:lstStyle/>
          <a:p>
            <a:pPr eaLnBrk="1" hangingPunct="1"/>
            <a:r>
              <a:rPr lang="zh-CN" altLang="en-US" sz="2000" b="1" dirty="0">
                <a:solidFill>
                  <a:schemeClr val="tx2"/>
                </a:solidFill>
                <a:latin typeface="黑体" pitchFamily="49" charset="-122"/>
                <a:ea typeface="黑体" pitchFamily="49" charset="-122"/>
              </a:rPr>
              <a:t>室内光纤</a:t>
            </a:r>
            <a:endParaRPr lang="zh-CN" altLang="en-US" b="1" dirty="0">
              <a:solidFill>
                <a:schemeClr val="tx2"/>
              </a:solidFill>
              <a:latin typeface="黑体" pitchFamily="49" charset="-122"/>
              <a:ea typeface="黑体" pitchFamily="49" charset="-122"/>
            </a:endParaRPr>
          </a:p>
        </p:txBody>
      </p:sp>
      <p:sp>
        <p:nvSpPr>
          <p:cNvPr id="105479" name="Rectangle 7"/>
          <p:cNvSpPr>
            <a:spLocks noChangeArrowheads="1"/>
          </p:cNvSpPr>
          <p:nvPr/>
        </p:nvSpPr>
        <p:spPr bwMode="auto">
          <a:xfrm>
            <a:off x="1187450" y="1196975"/>
            <a:ext cx="7632700" cy="719138"/>
          </a:xfrm>
          <a:prstGeom prst="rect">
            <a:avLst/>
          </a:prstGeom>
          <a:noFill/>
          <a:ln w="9525">
            <a:noFill/>
            <a:miter lim="800000"/>
            <a:headEnd/>
            <a:tailEnd/>
          </a:ln>
          <a:effectLst/>
        </p:spPr>
        <p:txBody>
          <a:bodyPr/>
          <a:lstStyle/>
          <a:p>
            <a:pPr marL="342900" indent="-342900" algn="just" eaLnBrk="1" hangingPunct="1">
              <a:lnSpc>
                <a:spcPct val="150000"/>
              </a:lnSpc>
              <a:spcBef>
                <a:spcPct val="20000"/>
              </a:spcBef>
              <a:buClr>
                <a:schemeClr val="tx1"/>
              </a:buClr>
              <a:buFont typeface="Wingdings" pitchFamily="2" charset="2"/>
              <a:buChar char="u"/>
            </a:pPr>
            <a:r>
              <a:rPr lang="zh-CN" altLang="en-US" b="1">
                <a:solidFill>
                  <a:schemeClr val="tx2"/>
                </a:solidFill>
                <a:latin typeface="宋体" pitchFamily="2" charset="-122"/>
                <a:ea typeface="黑体" pitchFamily="49" charset="-122"/>
              </a:rPr>
              <a:t>垂直干线子系统</a:t>
            </a:r>
          </a:p>
        </p:txBody>
      </p:sp>
      <p:sp>
        <p:nvSpPr>
          <p:cNvPr id="105480" name="Rectangle 8"/>
          <p:cNvSpPr>
            <a:spLocks noChangeArrowheads="1"/>
          </p:cNvSpPr>
          <p:nvPr/>
        </p:nvSpPr>
        <p:spPr bwMode="auto">
          <a:xfrm>
            <a:off x="1357700" y="5306891"/>
            <a:ext cx="3168650" cy="504825"/>
          </a:xfrm>
          <a:prstGeom prst="rect">
            <a:avLst/>
          </a:prstGeom>
          <a:noFill/>
          <a:ln w="9525">
            <a:noFill/>
            <a:miter lim="800000"/>
            <a:headEnd/>
            <a:tailEnd/>
          </a:ln>
          <a:effectLst/>
        </p:spPr>
        <p:txBody>
          <a:bodyPr/>
          <a:lstStyle/>
          <a:p>
            <a:pPr marL="342900" indent="-342900" eaLnBrk="1" hangingPunct="1">
              <a:spcBef>
                <a:spcPct val="20000"/>
              </a:spcBef>
              <a:buClr>
                <a:schemeClr val="tx1"/>
              </a:buClr>
              <a:buFont typeface="Wingdings" pitchFamily="2" charset="2"/>
              <a:buChar char="u"/>
            </a:pPr>
            <a:endParaRPr lang="zh-CN" altLang="en-US" sz="2400" b="1" dirty="0">
              <a:solidFill>
                <a:schemeClr val="accent1"/>
              </a:solidFill>
              <a:latin typeface="黑体" pitchFamily="49" charset="-122"/>
              <a:ea typeface="黑体" pitchFamily="49" charset="-122"/>
            </a:endParaRPr>
          </a:p>
          <a:p>
            <a:pPr marL="342900" indent="-342900" algn="just" eaLnBrk="1" hangingPunct="1">
              <a:lnSpc>
                <a:spcPct val="150000"/>
              </a:lnSpc>
              <a:spcBef>
                <a:spcPct val="20000"/>
              </a:spcBef>
              <a:buClr>
                <a:schemeClr val="tx1"/>
              </a:buClr>
              <a:buFont typeface="Wingdings" pitchFamily="2" charset="2"/>
              <a:buChar char="u"/>
            </a:pPr>
            <a:endParaRPr lang="zh-CN" altLang="en-US" b="1" dirty="0">
              <a:solidFill>
                <a:schemeClr val="tx2"/>
              </a:solidFill>
              <a:latin typeface="宋体" pitchFamily="2" charset="-122"/>
              <a:ea typeface="黑体" pitchFamily="49" charset="-122"/>
            </a:endParaRPr>
          </a:p>
        </p:txBody>
      </p:sp>
      <p:sp>
        <p:nvSpPr>
          <p:cNvPr id="105482"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105481" name="Object 9"/>
          <p:cNvGraphicFramePr>
            <a:graphicFrameLocks noChangeAspect="1"/>
          </p:cNvGraphicFramePr>
          <p:nvPr>
            <p:extLst>
              <p:ext uri="{D42A27DB-BD31-4B8C-83A1-F6EECF244321}">
                <p14:modId xmlns:p14="http://schemas.microsoft.com/office/powerpoint/2010/main" val="2372496533"/>
              </p:ext>
            </p:extLst>
          </p:nvPr>
        </p:nvGraphicFramePr>
        <p:xfrm>
          <a:off x="6084168" y="3597968"/>
          <a:ext cx="2495550" cy="1857375"/>
        </p:xfrm>
        <a:graphic>
          <a:graphicData uri="http://schemas.openxmlformats.org/presentationml/2006/ole">
            <mc:AlternateContent xmlns:mc="http://schemas.openxmlformats.org/markup-compatibility/2006">
              <mc:Choice xmlns:v="urn:schemas-microsoft-com:vml" Requires="v">
                <p:oleObj spid="_x0000_s105482" r:id="rId3" imgW="2206752" imgH="1658112" progId="Visio.Drawing.4">
                  <p:embed/>
                </p:oleObj>
              </mc:Choice>
              <mc:Fallback>
                <p:oleObj r:id="rId3" imgW="2206752" imgH="1658112" progId="Visio.Drawing.4">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597968"/>
                        <a:ext cx="2495550" cy="185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5483" name="Picture 11" descr="室内光纤"/>
          <p:cNvPicPr>
            <a:picLocks noChangeAspect="1" noChangeArrowheads="1"/>
          </p:cNvPicPr>
          <p:nvPr/>
        </p:nvPicPr>
        <p:blipFill>
          <a:blip r:embed="rId5"/>
          <a:srcRect/>
          <a:stretch>
            <a:fillRect/>
          </a:stretch>
        </p:blipFill>
        <p:spPr bwMode="auto">
          <a:xfrm>
            <a:off x="783025" y="3717032"/>
            <a:ext cx="2159000" cy="1619250"/>
          </a:xfrm>
          <a:prstGeom prst="rect">
            <a:avLst/>
          </a:prstGeom>
          <a:noFill/>
          <a:ln w="9525">
            <a:noFill/>
            <a:miter lim="800000"/>
            <a:headEnd/>
            <a:tailEnd/>
          </a:ln>
        </p:spPr>
      </p:pic>
      <p:pic>
        <p:nvPicPr>
          <p:cNvPr id="105484" name="Picture 12" descr="cat3-25pr"/>
          <p:cNvPicPr>
            <a:picLocks noChangeAspect="1" noChangeArrowheads="1"/>
          </p:cNvPicPr>
          <p:nvPr/>
        </p:nvPicPr>
        <p:blipFill>
          <a:blip r:embed="rId6"/>
          <a:srcRect/>
          <a:stretch>
            <a:fillRect/>
          </a:stretch>
        </p:blipFill>
        <p:spPr bwMode="auto">
          <a:xfrm>
            <a:off x="3059113" y="3744813"/>
            <a:ext cx="2089150" cy="1563687"/>
          </a:xfrm>
          <a:prstGeom prst="rect">
            <a:avLst/>
          </a:prstGeom>
          <a:noFill/>
          <a:ln w="9525">
            <a:noFill/>
            <a:miter lim="800000"/>
            <a:headEnd/>
            <a:tailEnd/>
          </a:ln>
        </p:spPr>
      </p:pic>
      <p:sp>
        <p:nvSpPr>
          <p:cNvPr id="105485" name="Rectangle 13"/>
          <p:cNvSpPr>
            <a:spLocks noChangeArrowheads="1"/>
          </p:cNvSpPr>
          <p:nvPr/>
        </p:nvSpPr>
        <p:spPr bwMode="auto">
          <a:xfrm>
            <a:off x="3259931" y="5431204"/>
            <a:ext cx="1687513" cy="396875"/>
          </a:xfrm>
          <a:prstGeom prst="rect">
            <a:avLst/>
          </a:prstGeom>
          <a:noFill/>
          <a:ln w="9525">
            <a:noFill/>
            <a:miter lim="800000"/>
            <a:headEnd/>
            <a:tailEnd/>
          </a:ln>
          <a:effectLst/>
        </p:spPr>
        <p:txBody>
          <a:bodyPr anchor="ctr">
            <a:spAutoFit/>
          </a:bodyPr>
          <a:lstStyle/>
          <a:p>
            <a:pPr eaLnBrk="1" hangingPunct="1"/>
            <a:r>
              <a:rPr lang="zh-CN" altLang="en-US" sz="2000" b="1" dirty="0">
                <a:solidFill>
                  <a:schemeClr val="tx2"/>
                </a:solidFill>
                <a:latin typeface="黑体" pitchFamily="49" charset="-122"/>
                <a:ea typeface="黑体" pitchFamily="49" charset="-122"/>
              </a:rPr>
              <a:t>大对数电缆</a:t>
            </a:r>
            <a:endParaRPr lang="zh-CN" altLang="en-US" b="1" dirty="0">
              <a:solidFill>
                <a:schemeClr val="tx2"/>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5"/>
          <p:cNvSpPr>
            <a:spLocks noGrp="1" noChangeArrowheads="1"/>
          </p:cNvSpPr>
          <p:nvPr>
            <p:ph type="body" idx="1"/>
          </p:nvPr>
        </p:nvSpPr>
        <p:spPr>
          <a:noFill/>
          <a:ln/>
        </p:spPr>
        <p:txBody>
          <a:bodyPr/>
          <a:lstStyle/>
          <a:p>
            <a:r>
              <a:rPr lang="zh-CN" altLang="en-US" dirty="0"/>
              <a:t>大楼设备管理间子系统</a:t>
            </a:r>
          </a:p>
        </p:txBody>
      </p:sp>
      <p:sp>
        <p:nvSpPr>
          <p:cNvPr id="106502" name="Rectangle 6"/>
          <p:cNvSpPr>
            <a:spLocks noChangeArrowheads="1"/>
          </p:cNvSpPr>
          <p:nvPr/>
        </p:nvSpPr>
        <p:spPr bwMode="auto">
          <a:xfrm>
            <a:off x="468313" y="1989138"/>
            <a:ext cx="7772400" cy="3200400"/>
          </a:xfrm>
          <a:prstGeom prst="rect">
            <a:avLst/>
          </a:prstGeom>
          <a:noFill/>
          <a:ln w="9525">
            <a:noFill/>
            <a:miter lim="800000"/>
            <a:headEnd/>
            <a:tailEnd/>
          </a:ln>
          <a:effectLst/>
        </p:spPr>
        <p:txBody>
          <a:bodyPr/>
          <a:lstStyle/>
          <a:p>
            <a:pPr marL="342900" indent="-342900" algn="just" eaLnBrk="1" hangingPunct="1">
              <a:lnSpc>
                <a:spcPct val="140000"/>
              </a:lnSpc>
              <a:spcBef>
                <a:spcPct val="20000"/>
              </a:spcBef>
              <a:buClr>
                <a:schemeClr val="tx1"/>
              </a:buClr>
              <a:buFont typeface="Wingdings" pitchFamily="2" charset="2"/>
              <a:buChar char="u"/>
            </a:pPr>
            <a:r>
              <a:rPr lang="zh-CN" altLang="en-US" b="1" dirty="0">
                <a:solidFill>
                  <a:schemeClr val="tx2"/>
                </a:solidFill>
                <a:latin typeface="宋体" pitchFamily="2" charset="-122"/>
                <a:ea typeface="黑体" pitchFamily="49" charset="-122"/>
              </a:rPr>
              <a:t>大楼设备管理间用于端接各垂直主干线缆，集中管理</a:t>
            </a:r>
          </a:p>
          <a:p>
            <a:pPr marL="342900" indent="-342900" algn="just" eaLnBrk="1" hangingPunct="1">
              <a:lnSpc>
                <a:spcPct val="140000"/>
              </a:lnSpc>
              <a:spcBef>
                <a:spcPct val="20000"/>
              </a:spcBef>
              <a:buClr>
                <a:schemeClr val="tx1"/>
              </a:buClr>
              <a:buFont typeface="Wingdings" pitchFamily="2" charset="2"/>
              <a:buNone/>
            </a:pPr>
            <a:r>
              <a:rPr lang="zh-CN" altLang="en-US" b="1" dirty="0">
                <a:solidFill>
                  <a:schemeClr val="tx2"/>
                </a:solidFill>
                <a:latin typeface="宋体" pitchFamily="2" charset="-122"/>
                <a:ea typeface="黑体" pitchFamily="49" charset="-122"/>
              </a:rPr>
              <a:t>  网络系统的主要设备；</a:t>
            </a:r>
          </a:p>
          <a:p>
            <a:pPr marL="342900" indent="-342900" eaLnBrk="1" hangingPunct="1">
              <a:spcBef>
                <a:spcPct val="20000"/>
              </a:spcBef>
              <a:buClr>
                <a:schemeClr val="tx1"/>
              </a:buClr>
              <a:buFont typeface="Wingdings" pitchFamily="2" charset="2"/>
              <a:buChar char="u"/>
            </a:pPr>
            <a:r>
              <a:rPr lang="zh-CN" altLang="en-US" b="1" dirty="0">
                <a:solidFill>
                  <a:schemeClr val="tx2"/>
                </a:solidFill>
                <a:latin typeface="黑体" pitchFamily="49" charset="-122"/>
                <a:ea typeface="黑体" pitchFamily="49" charset="-122"/>
              </a:rPr>
              <a:t>数据主干选用</a:t>
            </a:r>
            <a:r>
              <a:rPr lang="en-US" altLang="zh-CN" b="1" dirty="0">
                <a:solidFill>
                  <a:schemeClr val="tx2"/>
                </a:solidFill>
                <a:latin typeface="黑体" pitchFamily="49" charset="-122"/>
                <a:ea typeface="黑体" pitchFamily="49" charset="-122"/>
              </a:rPr>
              <a:t>VCOM </a:t>
            </a:r>
            <a:r>
              <a:rPr lang="zh-CN" altLang="en-US" b="1" dirty="0">
                <a:solidFill>
                  <a:schemeClr val="tx2"/>
                </a:solidFill>
                <a:latin typeface="黑体" pitchFamily="49" charset="-122"/>
                <a:ea typeface="黑体" pitchFamily="49" charset="-122"/>
              </a:rPr>
              <a:t>机架式光纤配线架安装。</a:t>
            </a:r>
          </a:p>
          <a:p>
            <a:pPr marL="342900" indent="-342900" eaLnBrk="1" hangingPunct="1">
              <a:spcBef>
                <a:spcPct val="20000"/>
              </a:spcBef>
              <a:buClr>
                <a:schemeClr val="tx1"/>
              </a:buClr>
              <a:buFont typeface="Wingdings" pitchFamily="2" charset="2"/>
              <a:buChar char="u"/>
            </a:pPr>
            <a:r>
              <a:rPr lang="zh-CN" altLang="en-US" b="1" dirty="0">
                <a:solidFill>
                  <a:schemeClr val="tx2"/>
                </a:solidFill>
                <a:latin typeface="黑体" pitchFamily="49" charset="-122"/>
                <a:ea typeface="黑体" pitchFamily="49" charset="-122"/>
              </a:rPr>
              <a:t>语音主干选用</a:t>
            </a:r>
            <a:r>
              <a:rPr lang="en-US" altLang="zh-CN" b="1" dirty="0">
                <a:solidFill>
                  <a:schemeClr val="tx2"/>
                </a:solidFill>
                <a:latin typeface="黑体" pitchFamily="49" charset="-122"/>
                <a:ea typeface="黑体" pitchFamily="49" charset="-122"/>
              </a:rPr>
              <a:t>VCOM 100</a:t>
            </a:r>
            <a:r>
              <a:rPr lang="zh-CN" altLang="en-US" b="1" dirty="0">
                <a:solidFill>
                  <a:schemeClr val="tx2"/>
                </a:solidFill>
                <a:latin typeface="黑体" pitchFamily="49" charset="-122"/>
                <a:ea typeface="黑体" pitchFamily="49" charset="-122"/>
              </a:rPr>
              <a:t>对语音</a:t>
            </a:r>
            <a:r>
              <a:rPr lang="en-US" altLang="zh-CN" b="1" dirty="0">
                <a:solidFill>
                  <a:schemeClr val="tx2"/>
                </a:solidFill>
                <a:latin typeface="黑体" pitchFamily="49" charset="-122"/>
                <a:ea typeface="黑体" pitchFamily="49" charset="-122"/>
              </a:rPr>
              <a:t>110</a:t>
            </a:r>
            <a:r>
              <a:rPr lang="zh-CN" altLang="en-US" b="1" dirty="0">
                <a:solidFill>
                  <a:schemeClr val="tx2"/>
                </a:solidFill>
                <a:latin typeface="黑体" pitchFamily="49" charset="-122"/>
                <a:ea typeface="黑体" pitchFamily="49" charset="-122"/>
              </a:rPr>
              <a:t>型 语音配线架安装。</a:t>
            </a:r>
          </a:p>
          <a:p>
            <a:pPr marL="342900" indent="-342900" eaLnBrk="1" hangingPunct="1">
              <a:spcBef>
                <a:spcPct val="20000"/>
              </a:spcBef>
              <a:buClr>
                <a:schemeClr val="tx1"/>
              </a:buClr>
              <a:buFont typeface="Wingdings" pitchFamily="2" charset="2"/>
              <a:buChar char="u"/>
            </a:pPr>
            <a:r>
              <a:rPr lang="zh-CN" altLang="en-US" b="1" dirty="0">
                <a:solidFill>
                  <a:schemeClr val="tx2"/>
                </a:solidFill>
                <a:latin typeface="黑体" pitchFamily="49" charset="-122"/>
                <a:ea typeface="黑体" pitchFamily="49" charset="-122"/>
              </a:rPr>
              <a:t>高密度安装</a:t>
            </a:r>
            <a:endParaRPr lang="zh-CN" altLang="en-US" b="1" dirty="0">
              <a:solidFill>
                <a:schemeClr val="tx2"/>
              </a:solidFill>
              <a:latin typeface="宋体" pitchFamily="2" charset="-122"/>
              <a:ea typeface="黑体" pitchFamily="49" charset="-122"/>
            </a:endParaRPr>
          </a:p>
          <a:p>
            <a:pPr marL="342900" indent="-342900" eaLnBrk="1" hangingPunct="1">
              <a:lnSpc>
                <a:spcPct val="140000"/>
              </a:lnSpc>
              <a:spcBef>
                <a:spcPct val="20000"/>
              </a:spcBef>
              <a:buClr>
                <a:schemeClr val="tx1"/>
              </a:buClr>
              <a:buFont typeface="Wingdings" pitchFamily="2" charset="2"/>
              <a:buChar char="u"/>
            </a:pPr>
            <a:r>
              <a:rPr lang="zh-CN" altLang="en-US" b="1" dirty="0">
                <a:solidFill>
                  <a:schemeClr val="tx2"/>
                </a:solidFill>
                <a:latin typeface="宋体" pitchFamily="2" charset="-122"/>
                <a:ea typeface="黑体" pitchFamily="49" charset="-122"/>
              </a:rPr>
              <a:t>选用</a:t>
            </a:r>
            <a:r>
              <a:rPr lang="en-US" altLang="zh-CN" b="1" dirty="0">
                <a:solidFill>
                  <a:schemeClr val="tx2"/>
                </a:solidFill>
                <a:latin typeface="宋体" pitchFamily="2" charset="-122"/>
                <a:ea typeface="黑体" pitchFamily="49" charset="-122"/>
              </a:rPr>
              <a:t>VCOM 3</a:t>
            </a:r>
            <a:r>
              <a:rPr lang="zh-CN" altLang="en-US" b="1" dirty="0">
                <a:solidFill>
                  <a:schemeClr val="tx2"/>
                </a:solidFill>
                <a:latin typeface="宋体" pitchFamily="2" charset="-122"/>
                <a:ea typeface="黑体" pitchFamily="49" charset="-122"/>
              </a:rPr>
              <a:t>米多模光纤跳线进行数通设备连接管理，</a:t>
            </a:r>
          </a:p>
          <a:p>
            <a:pPr marL="342900" indent="-342900" algn="just" eaLnBrk="1" hangingPunct="1">
              <a:lnSpc>
                <a:spcPct val="140000"/>
              </a:lnSpc>
              <a:spcBef>
                <a:spcPct val="20000"/>
              </a:spcBef>
              <a:buClr>
                <a:schemeClr val="tx1"/>
              </a:buClr>
              <a:buFont typeface="Wingdings" pitchFamily="2" charset="2"/>
              <a:buChar char="u"/>
            </a:pPr>
            <a:r>
              <a:rPr lang="zh-CN" altLang="en-US" b="1" dirty="0">
                <a:solidFill>
                  <a:schemeClr val="tx2"/>
                </a:solidFill>
                <a:latin typeface="宋体" pitchFamily="2" charset="-122"/>
                <a:ea typeface="黑体" pitchFamily="49" charset="-122"/>
              </a:rPr>
              <a:t>选用</a:t>
            </a:r>
            <a:r>
              <a:rPr lang="en-US" altLang="zh-CN" b="1" dirty="0">
                <a:solidFill>
                  <a:schemeClr val="tx2"/>
                </a:solidFill>
                <a:latin typeface="宋体" pitchFamily="2" charset="-122"/>
                <a:ea typeface="黑体" pitchFamily="49" charset="-122"/>
              </a:rPr>
              <a:t>VCOM 110-110</a:t>
            </a:r>
            <a:r>
              <a:rPr lang="zh-CN" altLang="en-US" b="1" dirty="0">
                <a:solidFill>
                  <a:schemeClr val="tx2"/>
                </a:solidFill>
                <a:latin typeface="宋体" pitchFamily="2" charset="-122"/>
                <a:ea typeface="黑体" pitchFamily="49" charset="-122"/>
              </a:rPr>
              <a:t>型语音跳线进行语音路由连接管理。</a:t>
            </a:r>
          </a:p>
          <a:p>
            <a:pPr marL="342900" indent="-342900" eaLnBrk="1" hangingPunct="1">
              <a:lnSpc>
                <a:spcPct val="150000"/>
              </a:lnSpc>
              <a:spcBef>
                <a:spcPct val="20000"/>
              </a:spcBef>
              <a:buClr>
                <a:schemeClr val="tx1"/>
              </a:buClr>
              <a:buFont typeface="Wingdings" pitchFamily="2" charset="2"/>
              <a:buChar char="u"/>
            </a:pPr>
            <a:r>
              <a:rPr lang="zh-CN" altLang="en-US" b="1" dirty="0">
                <a:solidFill>
                  <a:schemeClr val="tx2"/>
                </a:solidFill>
                <a:ea typeface="黑体" pitchFamily="49" charset="-122"/>
              </a:rPr>
              <a:t>所有设备安装于标准的</a:t>
            </a:r>
            <a:r>
              <a:rPr lang="en-US" altLang="zh-CN" b="1" dirty="0">
                <a:solidFill>
                  <a:schemeClr val="tx2"/>
                </a:solidFill>
                <a:ea typeface="黑体" pitchFamily="49" charset="-122"/>
              </a:rPr>
              <a:t>19</a:t>
            </a:r>
            <a:r>
              <a:rPr lang="zh-CN" altLang="en-US" b="1" dirty="0">
                <a:solidFill>
                  <a:schemeClr val="tx2"/>
                </a:solidFill>
                <a:ea typeface="黑体" pitchFamily="49" charset="-122"/>
              </a:rPr>
              <a:t>英寸工业机柜内。</a:t>
            </a:r>
            <a:endParaRPr lang="zh-CN" altLang="zh-CN" b="1" dirty="0">
              <a:solidFill>
                <a:schemeClr val="tx2"/>
              </a:solidFill>
              <a:latin typeface="宋体" pitchFamily="2" charset="-122"/>
              <a:ea typeface="黑体" pitchFamily="49" charset="-122"/>
            </a:endParaRPr>
          </a:p>
          <a:p>
            <a:pPr marL="342900" indent="-342900" algn="just" eaLnBrk="1" hangingPunct="1">
              <a:lnSpc>
                <a:spcPct val="140000"/>
              </a:lnSpc>
              <a:spcBef>
                <a:spcPct val="20000"/>
              </a:spcBef>
              <a:buClr>
                <a:schemeClr val="tx1"/>
              </a:buClr>
              <a:buFont typeface="Wingdings" pitchFamily="2" charset="2"/>
              <a:buChar char="u"/>
            </a:pPr>
            <a:r>
              <a:rPr lang="zh-CN" altLang="en-US" b="1" dirty="0">
                <a:solidFill>
                  <a:schemeClr val="tx2"/>
                </a:solidFill>
                <a:latin typeface="宋体" pitchFamily="2" charset="-122"/>
                <a:ea typeface="黑体" pitchFamily="49" charset="-122"/>
              </a:rPr>
              <a:t>完全能满足高速传输的要求。</a:t>
            </a:r>
          </a:p>
        </p:txBody>
      </p:sp>
      <p:pic>
        <p:nvPicPr>
          <p:cNvPr id="106504" name="Picture 8" descr="eb9347b155b71970"/>
          <p:cNvPicPr>
            <a:picLocks noChangeAspect="1" noChangeArrowheads="1"/>
          </p:cNvPicPr>
          <p:nvPr/>
        </p:nvPicPr>
        <p:blipFill>
          <a:blip r:embed="rId2"/>
          <a:srcRect/>
          <a:stretch>
            <a:fillRect/>
          </a:stretch>
        </p:blipFill>
        <p:spPr bwMode="auto">
          <a:xfrm>
            <a:off x="6444208" y="2564904"/>
            <a:ext cx="2592387" cy="307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6502">
                                            <p:txEl>
                                              <p:pRg st="0" end="0"/>
                                            </p:txEl>
                                          </p:spTgt>
                                        </p:tgtEl>
                                        <p:attrNameLst>
                                          <p:attrName>style.visibility</p:attrName>
                                        </p:attrNameLst>
                                      </p:cBhvr>
                                      <p:to>
                                        <p:strVal val="visible"/>
                                      </p:to>
                                    </p:set>
                                    <p:anim calcmode="lin" valueType="num">
                                      <p:cBhvr additive="base">
                                        <p:cTn id="7" dur="500" fill="hold"/>
                                        <p:tgtEl>
                                          <p:spTgt spid="1065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50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6502">
                                            <p:txEl>
                                              <p:pRg st="1" end="1"/>
                                            </p:txEl>
                                          </p:spTgt>
                                        </p:tgtEl>
                                        <p:attrNameLst>
                                          <p:attrName>style.visibility</p:attrName>
                                        </p:attrNameLst>
                                      </p:cBhvr>
                                      <p:to>
                                        <p:strVal val="visible"/>
                                      </p:to>
                                    </p:set>
                                    <p:anim calcmode="lin" valueType="num">
                                      <p:cBhvr additive="base">
                                        <p:cTn id="12" dur="500" fill="hold"/>
                                        <p:tgtEl>
                                          <p:spTgt spid="10650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650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6502">
                                            <p:txEl>
                                              <p:pRg st="2" end="2"/>
                                            </p:txEl>
                                          </p:spTgt>
                                        </p:tgtEl>
                                        <p:attrNameLst>
                                          <p:attrName>style.visibility</p:attrName>
                                        </p:attrNameLst>
                                      </p:cBhvr>
                                      <p:to>
                                        <p:strVal val="visible"/>
                                      </p:to>
                                    </p:set>
                                    <p:anim calcmode="lin" valueType="num">
                                      <p:cBhvr additive="base">
                                        <p:cTn id="17" dur="500" fill="hold"/>
                                        <p:tgtEl>
                                          <p:spTgt spid="10650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650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6502">
                                            <p:txEl>
                                              <p:pRg st="3" end="3"/>
                                            </p:txEl>
                                          </p:spTgt>
                                        </p:tgtEl>
                                        <p:attrNameLst>
                                          <p:attrName>style.visibility</p:attrName>
                                        </p:attrNameLst>
                                      </p:cBhvr>
                                      <p:to>
                                        <p:strVal val="visible"/>
                                      </p:to>
                                    </p:set>
                                    <p:anim calcmode="lin" valueType="num">
                                      <p:cBhvr additive="base">
                                        <p:cTn id="22" dur="500" fill="hold"/>
                                        <p:tgtEl>
                                          <p:spTgt spid="10650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6502">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6502">
                                            <p:txEl>
                                              <p:pRg st="4" end="4"/>
                                            </p:txEl>
                                          </p:spTgt>
                                        </p:tgtEl>
                                        <p:attrNameLst>
                                          <p:attrName>style.visibility</p:attrName>
                                        </p:attrNameLst>
                                      </p:cBhvr>
                                      <p:to>
                                        <p:strVal val="visible"/>
                                      </p:to>
                                    </p:set>
                                    <p:anim calcmode="lin" valueType="num">
                                      <p:cBhvr additive="base">
                                        <p:cTn id="27" dur="500" fill="hold"/>
                                        <p:tgtEl>
                                          <p:spTgt spid="10650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6502">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6502">
                                            <p:txEl>
                                              <p:pRg st="5" end="5"/>
                                            </p:txEl>
                                          </p:spTgt>
                                        </p:tgtEl>
                                        <p:attrNameLst>
                                          <p:attrName>style.visibility</p:attrName>
                                        </p:attrNameLst>
                                      </p:cBhvr>
                                      <p:to>
                                        <p:strVal val="visible"/>
                                      </p:to>
                                    </p:set>
                                    <p:anim calcmode="lin" valueType="num">
                                      <p:cBhvr additive="base">
                                        <p:cTn id="32" dur="500" fill="hold"/>
                                        <p:tgtEl>
                                          <p:spTgt spid="106502">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6502">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6502">
                                            <p:txEl>
                                              <p:pRg st="6" end="6"/>
                                            </p:txEl>
                                          </p:spTgt>
                                        </p:tgtEl>
                                        <p:attrNameLst>
                                          <p:attrName>style.visibility</p:attrName>
                                        </p:attrNameLst>
                                      </p:cBhvr>
                                      <p:to>
                                        <p:strVal val="visible"/>
                                      </p:to>
                                    </p:set>
                                    <p:anim calcmode="lin" valueType="num">
                                      <p:cBhvr additive="base">
                                        <p:cTn id="37" dur="500" fill="hold"/>
                                        <p:tgtEl>
                                          <p:spTgt spid="10650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6502">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06502">
                                            <p:txEl>
                                              <p:pRg st="7" end="7"/>
                                            </p:txEl>
                                          </p:spTgt>
                                        </p:tgtEl>
                                        <p:attrNameLst>
                                          <p:attrName>style.visibility</p:attrName>
                                        </p:attrNameLst>
                                      </p:cBhvr>
                                      <p:to>
                                        <p:strVal val="visible"/>
                                      </p:to>
                                    </p:set>
                                    <p:anim calcmode="lin" valueType="num">
                                      <p:cBhvr additive="base">
                                        <p:cTn id="42" dur="500" fill="hold"/>
                                        <p:tgtEl>
                                          <p:spTgt spid="106502">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06502">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06502">
                                            <p:txEl>
                                              <p:pRg st="8" end="8"/>
                                            </p:txEl>
                                          </p:spTgt>
                                        </p:tgtEl>
                                        <p:attrNameLst>
                                          <p:attrName>style.visibility</p:attrName>
                                        </p:attrNameLst>
                                      </p:cBhvr>
                                      <p:to>
                                        <p:strVal val="visible"/>
                                      </p:to>
                                    </p:set>
                                    <p:anim calcmode="lin" valueType="num">
                                      <p:cBhvr additive="base">
                                        <p:cTn id="47" dur="500" fill="hold"/>
                                        <p:tgtEl>
                                          <p:spTgt spid="106502">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650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ChangeArrowheads="1"/>
          </p:cNvSpPr>
          <p:nvPr/>
        </p:nvSpPr>
        <p:spPr bwMode="auto">
          <a:xfrm>
            <a:off x="1516062" y="5535612"/>
            <a:ext cx="2119313" cy="396875"/>
          </a:xfrm>
          <a:prstGeom prst="rect">
            <a:avLst/>
          </a:prstGeom>
          <a:noFill/>
          <a:ln w="9525">
            <a:noFill/>
            <a:miter lim="800000"/>
            <a:headEnd/>
            <a:tailEnd/>
          </a:ln>
          <a:effectLst/>
        </p:spPr>
        <p:txBody>
          <a:bodyPr anchor="ctr">
            <a:spAutoFit/>
          </a:bodyPr>
          <a:lstStyle/>
          <a:p>
            <a:pPr eaLnBrk="1" hangingPunct="1"/>
            <a:r>
              <a:rPr lang="en-US" altLang="zh-CN" sz="2000" b="1" dirty="0">
                <a:solidFill>
                  <a:schemeClr val="tx2"/>
                </a:solidFill>
                <a:latin typeface="黑体" pitchFamily="49" charset="-122"/>
                <a:ea typeface="黑体" pitchFamily="49" charset="-122"/>
              </a:rPr>
              <a:t>110</a:t>
            </a:r>
            <a:r>
              <a:rPr lang="zh-CN" altLang="en-US" sz="2000" b="1" dirty="0">
                <a:solidFill>
                  <a:schemeClr val="tx2"/>
                </a:solidFill>
                <a:latin typeface="黑体" pitchFamily="49" charset="-122"/>
                <a:ea typeface="黑体" pitchFamily="49" charset="-122"/>
              </a:rPr>
              <a:t>语音配线架</a:t>
            </a:r>
            <a:endParaRPr lang="zh-CN" altLang="en-US" b="1" dirty="0">
              <a:solidFill>
                <a:schemeClr val="tx2"/>
              </a:solidFill>
              <a:latin typeface="黑体" pitchFamily="49" charset="-122"/>
              <a:ea typeface="黑体" pitchFamily="49" charset="-122"/>
            </a:endParaRPr>
          </a:p>
        </p:txBody>
      </p:sp>
      <p:sp>
        <p:nvSpPr>
          <p:cNvPr id="130054" name="Rectangle 6"/>
          <p:cNvSpPr>
            <a:spLocks noChangeArrowheads="1"/>
          </p:cNvSpPr>
          <p:nvPr/>
        </p:nvSpPr>
        <p:spPr bwMode="auto">
          <a:xfrm>
            <a:off x="1619250" y="3644900"/>
            <a:ext cx="3168650" cy="504825"/>
          </a:xfrm>
          <a:prstGeom prst="rect">
            <a:avLst/>
          </a:prstGeom>
          <a:noFill/>
          <a:ln w="9525">
            <a:noFill/>
            <a:miter lim="800000"/>
            <a:headEnd/>
            <a:tailEnd/>
          </a:ln>
          <a:effectLst/>
        </p:spPr>
        <p:txBody>
          <a:bodyPr/>
          <a:lstStyle/>
          <a:p>
            <a:pPr marL="342900" indent="-342900" eaLnBrk="1" hangingPunct="1">
              <a:spcBef>
                <a:spcPct val="20000"/>
              </a:spcBef>
              <a:buClr>
                <a:schemeClr val="tx1"/>
              </a:buClr>
              <a:buFont typeface="Wingdings" pitchFamily="2" charset="2"/>
              <a:buChar char="u"/>
            </a:pPr>
            <a:endParaRPr lang="zh-CN" altLang="en-US" sz="2400" b="1">
              <a:solidFill>
                <a:schemeClr val="accent1"/>
              </a:solidFill>
              <a:latin typeface="黑体" pitchFamily="49" charset="-122"/>
              <a:ea typeface="黑体" pitchFamily="49" charset="-122"/>
            </a:endParaRPr>
          </a:p>
          <a:p>
            <a:pPr marL="342900" indent="-342900" algn="just" eaLnBrk="1" hangingPunct="1">
              <a:lnSpc>
                <a:spcPct val="150000"/>
              </a:lnSpc>
              <a:spcBef>
                <a:spcPct val="20000"/>
              </a:spcBef>
              <a:buClr>
                <a:schemeClr val="tx1"/>
              </a:buClr>
              <a:buFont typeface="Wingdings" pitchFamily="2" charset="2"/>
              <a:buChar char="u"/>
            </a:pPr>
            <a:endParaRPr lang="zh-CN" altLang="en-US" b="1">
              <a:solidFill>
                <a:schemeClr val="tx2"/>
              </a:solidFill>
              <a:latin typeface="宋体" pitchFamily="2" charset="-122"/>
              <a:ea typeface="黑体" pitchFamily="49" charset="-122"/>
            </a:endParaRPr>
          </a:p>
        </p:txBody>
      </p:sp>
      <p:sp>
        <p:nvSpPr>
          <p:cNvPr id="130055"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30059" name="Rectangle 11"/>
          <p:cNvSpPr>
            <a:spLocks noChangeArrowheads="1"/>
          </p:cNvSpPr>
          <p:nvPr/>
        </p:nvSpPr>
        <p:spPr bwMode="auto">
          <a:xfrm>
            <a:off x="5853826" y="5443294"/>
            <a:ext cx="1687513" cy="396875"/>
          </a:xfrm>
          <a:prstGeom prst="rect">
            <a:avLst/>
          </a:prstGeom>
          <a:noFill/>
          <a:ln w="9525">
            <a:noFill/>
            <a:miter lim="800000"/>
            <a:headEnd/>
            <a:tailEnd/>
          </a:ln>
          <a:effectLst/>
        </p:spPr>
        <p:txBody>
          <a:bodyPr anchor="ctr">
            <a:spAutoFit/>
          </a:bodyPr>
          <a:lstStyle/>
          <a:p>
            <a:pPr eaLnBrk="1" hangingPunct="1"/>
            <a:r>
              <a:rPr lang="zh-CN" altLang="en-US" sz="2000" b="1" dirty="0">
                <a:solidFill>
                  <a:schemeClr val="tx2"/>
                </a:solidFill>
                <a:latin typeface="黑体" pitchFamily="49" charset="-122"/>
                <a:ea typeface="黑体" pitchFamily="49" charset="-122"/>
              </a:rPr>
              <a:t>光纤配线架</a:t>
            </a:r>
            <a:endParaRPr lang="zh-CN" altLang="en-US" b="1" dirty="0">
              <a:solidFill>
                <a:schemeClr val="tx2"/>
              </a:solidFill>
              <a:latin typeface="黑体" pitchFamily="49" charset="-122"/>
              <a:ea typeface="黑体" pitchFamily="49" charset="-122"/>
            </a:endParaRPr>
          </a:p>
        </p:txBody>
      </p:sp>
      <p:pic>
        <p:nvPicPr>
          <p:cNvPr id="130060" name="Picture 12" descr="110配线架"/>
          <p:cNvPicPr>
            <a:picLocks noChangeAspect="1" noChangeArrowheads="1"/>
          </p:cNvPicPr>
          <p:nvPr/>
        </p:nvPicPr>
        <p:blipFill>
          <a:blip r:embed="rId2"/>
          <a:srcRect/>
          <a:stretch>
            <a:fillRect/>
          </a:stretch>
        </p:blipFill>
        <p:spPr bwMode="auto">
          <a:xfrm>
            <a:off x="1619250" y="3970338"/>
            <a:ext cx="2016125" cy="1514475"/>
          </a:xfrm>
          <a:prstGeom prst="rect">
            <a:avLst/>
          </a:prstGeom>
          <a:noFill/>
          <a:ln w="9525">
            <a:noFill/>
            <a:miter lim="800000"/>
            <a:headEnd/>
            <a:tailEnd/>
          </a:ln>
        </p:spPr>
      </p:pic>
      <p:pic>
        <p:nvPicPr>
          <p:cNvPr id="130061" name="Picture 13" descr="http://ts4.mm.bing.net/images/thumbnail.aspx?q=325235063255&amp;id=4cad99d975b67d6dba77ee74115f7f91&amp;url=http%3a%2f%2fwww.hansun.com.cn%2fadmin%2fproduct_10%2fpic_min%2fs_143.jpg"/>
          <p:cNvPicPr>
            <a:picLocks noChangeAspect="1" noChangeArrowheads="1"/>
          </p:cNvPicPr>
          <p:nvPr/>
        </p:nvPicPr>
        <p:blipFill>
          <a:blip r:embed="rId3" r:link="rId4"/>
          <a:srcRect/>
          <a:stretch>
            <a:fillRect/>
          </a:stretch>
        </p:blipFill>
        <p:spPr bwMode="auto">
          <a:xfrm>
            <a:off x="5795963" y="3970338"/>
            <a:ext cx="2087562" cy="1435100"/>
          </a:xfrm>
          <a:prstGeom prst="rect">
            <a:avLst/>
          </a:prstGeom>
          <a:noFill/>
          <a:ln w="9525">
            <a:noFill/>
            <a:miter lim="800000"/>
            <a:headEnd/>
            <a:tailEnd/>
          </a:ln>
        </p:spPr>
      </p:pic>
      <p:pic>
        <p:nvPicPr>
          <p:cNvPr id="130063" name="Picture 15" descr="fibercord"/>
          <p:cNvPicPr>
            <a:picLocks noChangeAspect="1" noChangeArrowheads="1"/>
          </p:cNvPicPr>
          <p:nvPr/>
        </p:nvPicPr>
        <p:blipFill>
          <a:blip r:embed="rId5"/>
          <a:srcRect/>
          <a:stretch>
            <a:fillRect/>
          </a:stretch>
        </p:blipFill>
        <p:spPr bwMode="auto">
          <a:xfrm>
            <a:off x="5651500" y="1628775"/>
            <a:ext cx="2160588" cy="1601788"/>
          </a:xfrm>
          <a:prstGeom prst="rect">
            <a:avLst/>
          </a:prstGeom>
          <a:noFill/>
          <a:ln w="9525">
            <a:noFill/>
            <a:miter lim="800000"/>
            <a:headEnd/>
            <a:tailEnd/>
          </a:ln>
        </p:spPr>
      </p:pic>
      <p:pic>
        <p:nvPicPr>
          <p:cNvPr id="130064" name="Picture 16" descr="110"/>
          <p:cNvPicPr>
            <a:picLocks noChangeAspect="1" noChangeArrowheads="1"/>
          </p:cNvPicPr>
          <p:nvPr/>
        </p:nvPicPr>
        <p:blipFill>
          <a:blip r:embed="rId6"/>
          <a:srcRect/>
          <a:stretch>
            <a:fillRect/>
          </a:stretch>
        </p:blipFill>
        <p:spPr bwMode="auto">
          <a:xfrm>
            <a:off x="1619250" y="1628775"/>
            <a:ext cx="2159000" cy="1627188"/>
          </a:xfrm>
          <a:prstGeom prst="rect">
            <a:avLst/>
          </a:prstGeom>
          <a:noFill/>
          <a:ln w="9525">
            <a:noFill/>
            <a:miter lim="800000"/>
            <a:headEnd/>
            <a:tailEnd/>
          </a:ln>
        </p:spPr>
      </p:pic>
      <p:sp>
        <p:nvSpPr>
          <p:cNvPr id="130065" name="Rectangle 17"/>
          <p:cNvSpPr>
            <a:spLocks noChangeArrowheads="1"/>
          </p:cNvSpPr>
          <p:nvPr/>
        </p:nvSpPr>
        <p:spPr bwMode="auto">
          <a:xfrm>
            <a:off x="5724525" y="3644900"/>
            <a:ext cx="2119313" cy="396875"/>
          </a:xfrm>
          <a:prstGeom prst="rect">
            <a:avLst/>
          </a:prstGeom>
          <a:noFill/>
          <a:ln w="9525">
            <a:noFill/>
            <a:miter lim="800000"/>
            <a:headEnd/>
            <a:tailEnd/>
          </a:ln>
          <a:effectLst/>
        </p:spPr>
        <p:txBody>
          <a:bodyPr anchor="ctr">
            <a:spAutoFit/>
          </a:bodyPr>
          <a:lstStyle/>
          <a:p>
            <a:pPr eaLnBrk="1" hangingPunct="1"/>
            <a:r>
              <a:rPr lang="zh-CN" altLang="en-US" sz="2000" b="1">
                <a:solidFill>
                  <a:schemeClr val="tx2"/>
                </a:solidFill>
                <a:latin typeface="黑体" pitchFamily="49" charset="-122"/>
                <a:ea typeface="黑体" pitchFamily="49" charset="-122"/>
              </a:rPr>
              <a:t>光纤跳线</a:t>
            </a:r>
            <a:endParaRPr lang="zh-CN" altLang="en-US" b="1">
              <a:solidFill>
                <a:schemeClr val="tx2"/>
              </a:solidFill>
              <a:latin typeface="黑体" pitchFamily="49" charset="-122"/>
              <a:ea typeface="黑体" pitchFamily="49" charset="-122"/>
            </a:endParaRPr>
          </a:p>
        </p:txBody>
      </p:sp>
      <p:sp>
        <p:nvSpPr>
          <p:cNvPr id="130066" name="Rectangle 18"/>
          <p:cNvSpPr>
            <a:spLocks noChangeArrowheads="1"/>
          </p:cNvSpPr>
          <p:nvPr/>
        </p:nvSpPr>
        <p:spPr bwMode="auto">
          <a:xfrm>
            <a:off x="1763713" y="3573463"/>
            <a:ext cx="2119312" cy="396875"/>
          </a:xfrm>
          <a:prstGeom prst="rect">
            <a:avLst/>
          </a:prstGeom>
          <a:noFill/>
          <a:ln w="9525">
            <a:noFill/>
            <a:miter lim="800000"/>
            <a:headEnd/>
            <a:tailEnd/>
          </a:ln>
          <a:effectLst/>
        </p:spPr>
        <p:txBody>
          <a:bodyPr anchor="ctr">
            <a:spAutoFit/>
          </a:bodyPr>
          <a:lstStyle/>
          <a:p>
            <a:pPr eaLnBrk="1" hangingPunct="1"/>
            <a:r>
              <a:rPr lang="en-US" altLang="zh-CN" sz="2000" b="1">
                <a:solidFill>
                  <a:schemeClr val="tx2"/>
                </a:solidFill>
                <a:latin typeface="黑体" pitchFamily="49" charset="-122"/>
                <a:ea typeface="黑体" pitchFamily="49" charset="-122"/>
              </a:rPr>
              <a:t>110</a:t>
            </a:r>
            <a:r>
              <a:rPr lang="zh-CN" altLang="en-US" sz="2000" b="1">
                <a:solidFill>
                  <a:schemeClr val="tx2"/>
                </a:solidFill>
                <a:latin typeface="黑体" pitchFamily="49" charset="-122"/>
                <a:ea typeface="黑体" pitchFamily="49" charset="-122"/>
              </a:rPr>
              <a:t>语音跳线</a:t>
            </a:r>
            <a:endParaRPr lang="zh-CN" altLang="en-US" b="1">
              <a:solidFill>
                <a:schemeClr val="tx2"/>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Grp="1" noChangeArrowheads="1"/>
          </p:cNvSpPr>
          <p:nvPr>
            <p:ph type="body" idx="1"/>
          </p:nvPr>
        </p:nvSpPr>
        <p:spPr>
          <a:noFill/>
          <a:ln/>
        </p:spPr>
        <p:txBody>
          <a:bodyPr/>
          <a:lstStyle/>
          <a:p>
            <a:r>
              <a:rPr lang="zh-CN" altLang="en-US"/>
              <a:t>严格测试手段</a:t>
            </a:r>
          </a:p>
        </p:txBody>
      </p:sp>
      <p:sp>
        <p:nvSpPr>
          <p:cNvPr id="107526" name="Rectangle 6"/>
          <p:cNvSpPr>
            <a:spLocks noChangeArrowheads="1"/>
          </p:cNvSpPr>
          <p:nvPr/>
        </p:nvSpPr>
        <p:spPr bwMode="auto">
          <a:xfrm>
            <a:off x="1375493" y="1700808"/>
            <a:ext cx="6296025" cy="3673475"/>
          </a:xfrm>
          <a:prstGeom prst="rect">
            <a:avLst/>
          </a:prstGeom>
          <a:noFill/>
          <a:ln w="9525">
            <a:noFill/>
            <a:miter lim="800000"/>
            <a:headEnd/>
            <a:tailEnd/>
          </a:ln>
          <a:effectLst/>
        </p:spPr>
        <p:txBody>
          <a:bodyPr/>
          <a:lstStyle/>
          <a:p>
            <a:pPr marL="342900" indent="-342900" eaLnBrk="1" hangingPunct="1">
              <a:spcBef>
                <a:spcPct val="20000"/>
              </a:spcBef>
              <a:buClr>
                <a:schemeClr val="tx1"/>
              </a:buClr>
              <a:buFont typeface="Wingdings" pitchFamily="2" charset="2"/>
              <a:buChar char="u"/>
            </a:pPr>
            <a:r>
              <a:rPr lang="zh-CN" altLang="en-US" dirty="0">
                <a:solidFill>
                  <a:schemeClr val="accent1"/>
                </a:solidFill>
                <a:latin typeface="黑体" pitchFamily="49" charset="-122"/>
                <a:ea typeface="黑体" pitchFamily="49" charset="-122"/>
              </a:rPr>
              <a:t>测试步骤</a:t>
            </a:r>
          </a:p>
          <a:p>
            <a:pPr marL="342900" indent="-342900" eaLnBrk="1" hangingPunct="1">
              <a:spcBef>
                <a:spcPct val="20000"/>
              </a:spcBef>
              <a:buClr>
                <a:schemeClr val="tx1"/>
              </a:buClr>
              <a:buFont typeface="Wingdings" pitchFamily="2" charset="2"/>
              <a:buNone/>
            </a:pPr>
            <a:r>
              <a:rPr lang="zh-CN" altLang="en-US" sz="1600" b="1" dirty="0">
                <a:solidFill>
                  <a:srgbClr val="008000"/>
                </a:solidFill>
                <a:latin typeface="宋体" pitchFamily="2" charset="-122"/>
                <a:ea typeface="黑体" pitchFamily="49" charset="-122"/>
              </a:rPr>
              <a:t>   </a:t>
            </a:r>
            <a:r>
              <a:rPr lang="zh-CN" altLang="en-US" sz="1600" b="1" dirty="0">
                <a:solidFill>
                  <a:schemeClr val="tx2"/>
                </a:solidFill>
                <a:latin typeface="宋体" pitchFamily="2" charset="-122"/>
                <a:ea typeface="黑体" pitchFamily="49" charset="-122"/>
              </a:rPr>
              <a:t>系统测试的第一步：工程施工测试。</a:t>
            </a:r>
          </a:p>
          <a:p>
            <a:pPr marL="342900" indent="-342900" eaLnBrk="1" hangingPunct="1">
              <a:spcBef>
                <a:spcPct val="20000"/>
              </a:spcBef>
              <a:buClr>
                <a:schemeClr val="tx1"/>
              </a:buClr>
              <a:buFont typeface="Wingdings" pitchFamily="2" charset="2"/>
              <a:buNone/>
            </a:pPr>
            <a:r>
              <a:rPr lang="zh-CN" altLang="en-US" sz="1600" b="1" dirty="0">
                <a:solidFill>
                  <a:schemeClr val="tx2"/>
                </a:solidFill>
                <a:latin typeface="宋体" pitchFamily="2" charset="-122"/>
                <a:ea typeface="黑体" pitchFamily="49" charset="-122"/>
              </a:rPr>
              <a:t>   系统测试的第二步：竣工验收测试。</a:t>
            </a:r>
          </a:p>
          <a:p>
            <a:pPr marL="342900" indent="-342900" eaLnBrk="1" hangingPunct="1">
              <a:spcBef>
                <a:spcPct val="20000"/>
              </a:spcBef>
              <a:buClr>
                <a:schemeClr val="tx1"/>
              </a:buClr>
              <a:buFont typeface="Wingdings" pitchFamily="2" charset="2"/>
              <a:buNone/>
            </a:pPr>
            <a:r>
              <a:rPr lang="zh-CN" altLang="en-US" sz="1600" b="1" dirty="0">
                <a:solidFill>
                  <a:schemeClr val="tx2"/>
                </a:solidFill>
                <a:latin typeface="宋体" pitchFamily="2" charset="-122"/>
                <a:ea typeface="黑体" pitchFamily="49" charset="-122"/>
              </a:rPr>
              <a:t>   系统测试的第三步：系统运行测试。</a:t>
            </a:r>
          </a:p>
          <a:p>
            <a:pPr marL="342900" indent="-342900" eaLnBrk="1" hangingPunct="1">
              <a:spcBef>
                <a:spcPct val="20000"/>
              </a:spcBef>
              <a:buClr>
                <a:schemeClr val="tx1"/>
              </a:buClr>
              <a:buFont typeface="Wingdings" pitchFamily="2" charset="2"/>
              <a:buNone/>
            </a:pPr>
            <a:endParaRPr lang="zh-CN" altLang="en-US" sz="1600" b="1" dirty="0">
              <a:solidFill>
                <a:schemeClr val="folHlink"/>
              </a:solidFill>
              <a:latin typeface="宋体" pitchFamily="2" charset="-122"/>
              <a:ea typeface="黑体" pitchFamily="49" charset="-122"/>
            </a:endParaRPr>
          </a:p>
          <a:p>
            <a:pPr marL="342900" indent="-342900" eaLnBrk="1" hangingPunct="1">
              <a:spcBef>
                <a:spcPct val="20000"/>
              </a:spcBef>
              <a:buClr>
                <a:schemeClr val="tx1"/>
              </a:buClr>
              <a:buFont typeface="Wingdings" pitchFamily="2" charset="2"/>
              <a:buChar char="u"/>
            </a:pPr>
            <a:r>
              <a:rPr lang="zh-CN" altLang="en-US" dirty="0">
                <a:solidFill>
                  <a:schemeClr val="accent1"/>
                </a:solidFill>
                <a:latin typeface="宋体" pitchFamily="2" charset="-122"/>
                <a:ea typeface="黑体" pitchFamily="49" charset="-122"/>
              </a:rPr>
              <a:t>先进的测试工具</a:t>
            </a:r>
            <a:endParaRPr lang="zh-CN" altLang="en-US" sz="1600" b="1" dirty="0">
              <a:solidFill>
                <a:schemeClr val="accent1"/>
              </a:solidFill>
              <a:latin typeface="宋体" pitchFamily="2" charset="-122"/>
              <a:ea typeface="黑体" pitchFamily="49" charset="-122"/>
            </a:endParaRPr>
          </a:p>
          <a:p>
            <a:pPr marL="342900" indent="-342900" eaLnBrk="1" hangingPunct="1">
              <a:spcBef>
                <a:spcPct val="20000"/>
              </a:spcBef>
              <a:buClr>
                <a:schemeClr val="tx1"/>
              </a:buClr>
              <a:buFont typeface="Wingdings" pitchFamily="2" charset="2"/>
              <a:buNone/>
            </a:pPr>
            <a:r>
              <a:rPr lang="zh-CN" altLang="en-US" sz="1600" dirty="0">
                <a:solidFill>
                  <a:schemeClr val="folHlink"/>
                </a:solidFill>
                <a:latin typeface="宋体" pitchFamily="2" charset="-122"/>
                <a:ea typeface="黑体" pitchFamily="49" charset="-122"/>
              </a:rPr>
              <a:t>   </a:t>
            </a:r>
            <a:r>
              <a:rPr lang="zh-CN" altLang="en-US" sz="1600" b="1" dirty="0">
                <a:solidFill>
                  <a:schemeClr val="tx2"/>
                </a:solidFill>
                <a:latin typeface="宋体" pitchFamily="2" charset="-122"/>
                <a:ea typeface="黑体" pitchFamily="49" charset="-122"/>
              </a:rPr>
              <a:t>采用美国先进的网络测试仪</a:t>
            </a:r>
            <a:r>
              <a:rPr lang="en-US" altLang="zh-CN" sz="2400" dirty="0">
                <a:solidFill>
                  <a:srgbClr val="FF0000"/>
                </a:solidFill>
                <a:latin typeface="黑体" pitchFamily="49" charset="-122"/>
                <a:ea typeface="黑体" pitchFamily="49" charset="-122"/>
              </a:rPr>
              <a:t>FLUKE</a:t>
            </a:r>
            <a:r>
              <a:rPr lang="en-US" altLang="zh-CN" sz="1600" b="1" dirty="0">
                <a:solidFill>
                  <a:schemeClr val="tx2"/>
                </a:solidFill>
                <a:latin typeface="宋体" pitchFamily="2" charset="-122"/>
                <a:ea typeface="黑体" pitchFamily="49" charset="-122"/>
              </a:rPr>
              <a:t>，</a:t>
            </a:r>
            <a:r>
              <a:rPr lang="zh-CN" altLang="en-US" sz="1600" b="1" dirty="0">
                <a:solidFill>
                  <a:schemeClr val="tx2"/>
                </a:solidFill>
                <a:latin typeface="宋体" pitchFamily="2" charset="-122"/>
                <a:ea typeface="黑体" pitchFamily="49" charset="-122"/>
              </a:rPr>
              <a:t>可对网络布线系统进行全面的测试。</a:t>
            </a:r>
            <a:endParaRPr lang="zh-CN" altLang="en-US" sz="1600" dirty="0">
              <a:solidFill>
                <a:schemeClr val="tx2"/>
              </a:solidFill>
              <a:latin typeface="宋体" pitchFamily="2" charset="-122"/>
              <a:ea typeface="黑体" pitchFamily="49" charset="-122"/>
            </a:endParaRPr>
          </a:p>
          <a:p>
            <a:pPr marL="342900" indent="-342900" eaLnBrk="1" hangingPunct="1">
              <a:spcBef>
                <a:spcPct val="20000"/>
              </a:spcBef>
              <a:buClr>
                <a:schemeClr val="tx1"/>
              </a:buClr>
              <a:buFont typeface="Wingdings" pitchFamily="2" charset="2"/>
              <a:buNone/>
            </a:pPr>
            <a:endParaRPr lang="zh-CN" altLang="en-US" sz="1600" dirty="0">
              <a:solidFill>
                <a:schemeClr val="folHlink"/>
              </a:solidFill>
              <a:latin typeface="宋体" pitchFamily="2" charset="-122"/>
              <a:ea typeface="黑体" pitchFamily="49" charset="-122"/>
            </a:endParaRPr>
          </a:p>
          <a:p>
            <a:pPr marL="342900" indent="-342900" eaLnBrk="1" hangingPunct="1">
              <a:spcBef>
                <a:spcPct val="20000"/>
              </a:spcBef>
              <a:buClr>
                <a:schemeClr val="tx1"/>
              </a:buClr>
              <a:buFont typeface="Wingdings" pitchFamily="2" charset="2"/>
              <a:buChar char="u"/>
            </a:pPr>
            <a:r>
              <a:rPr lang="zh-CN" altLang="en-US" b="1" dirty="0">
                <a:solidFill>
                  <a:schemeClr val="accent1"/>
                </a:solidFill>
                <a:latin typeface="宋体" pitchFamily="2" charset="-122"/>
                <a:ea typeface="黑体" pitchFamily="49" charset="-122"/>
              </a:rPr>
              <a:t>采用国际测试标准</a:t>
            </a:r>
            <a:endParaRPr lang="zh-CN" altLang="en-US" sz="1600" dirty="0">
              <a:solidFill>
                <a:schemeClr val="folHlink"/>
              </a:solidFill>
              <a:latin typeface="宋体" pitchFamily="2" charset="-122"/>
              <a:ea typeface="黑体" pitchFamily="49" charset="-122"/>
            </a:endParaRPr>
          </a:p>
          <a:p>
            <a:pPr marL="342900" indent="-342900" eaLnBrk="1" hangingPunct="1">
              <a:spcBef>
                <a:spcPct val="20000"/>
              </a:spcBef>
              <a:buClr>
                <a:schemeClr val="tx1"/>
              </a:buClr>
              <a:buFont typeface="Wingdings" pitchFamily="2" charset="2"/>
              <a:buNone/>
            </a:pPr>
            <a:r>
              <a:rPr lang="zh-CN" altLang="en-US" sz="1600" dirty="0">
                <a:solidFill>
                  <a:schemeClr val="folHlink"/>
                </a:solidFill>
                <a:latin typeface="宋体" pitchFamily="2" charset="-122"/>
                <a:ea typeface="黑体" pitchFamily="49" charset="-122"/>
              </a:rPr>
              <a:t>   </a:t>
            </a:r>
            <a:r>
              <a:rPr lang="zh-CN" altLang="en-US" sz="1600" b="1" dirty="0">
                <a:solidFill>
                  <a:schemeClr val="tx2"/>
                </a:solidFill>
                <a:latin typeface="宋体" pitchFamily="2" charset="-122"/>
                <a:ea typeface="黑体" pitchFamily="49" charset="-122"/>
              </a:rPr>
              <a:t>采用国际上通用的</a:t>
            </a:r>
            <a:r>
              <a:rPr lang="en-US" altLang="zh-CN" sz="2400" dirty="0">
                <a:solidFill>
                  <a:srgbClr val="CC0000"/>
                </a:solidFill>
                <a:latin typeface="黑体" pitchFamily="49" charset="-122"/>
                <a:ea typeface="黑体" pitchFamily="49" charset="-122"/>
              </a:rPr>
              <a:t>ANSI/ EIA568B,TIA </a:t>
            </a:r>
            <a:r>
              <a:rPr lang="zh-CN" altLang="en-US" sz="2400" dirty="0">
                <a:solidFill>
                  <a:srgbClr val="CC0000"/>
                </a:solidFill>
                <a:latin typeface="黑体" pitchFamily="49" charset="-122"/>
                <a:ea typeface="黑体" pitchFamily="49" charset="-122"/>
              </a:rPr>
              <a:t>六类非屏蔽布线标准和</a:t>
            </a:r>
            <a:r>
              <a:rPr lang="en-US" altLang="zh-CN" sz="2400" dirty="0">
                <a:solidFill>
                  <a:srgbClr val="CC0000"/>
                </a:solidFill>
                <a:latin typeface="黑体" pitchFamily="49" charset="-122"/>
                <a:ea typeface="黑体" pitchFamily="49" charset="-122"/>
              </a:rPr>
              <a:t>ISO-E</a:t>
            </a:r>
            <a:r>
              <a:rPr lang="zh-CN" altLang="en-US" sz="2400" dirty="0">
                <a:solidFill>
                  <a:srgbClr val="CC0000"/>
                </a:solidFill>
                <a:latin typeface="黑体" pitchFamily="49" charset="-122"/>
                <a:ea typeface="黑体" pitchFamily="49" charset="-122"/>
              </a:rPr>
              <a:t>级布线标准</a:t>
            </a:r>
            <a:r>
              <a:rPr lang="zh-CN" altLang="en-US" sz="1600" b="1" dirty="0">
                <a:solidFill>
                  <a:schemeClr val="tx2"/>
                </a:solidFill>
                <a:latin typeface="宋体" pitchFamily="2" charset="-122"/>
                <a:ea typeface="黑体" pitchFamily="49" charset="-122"/>
              </a:rPr>
              <a:t>测试标准对网络线缆进行测试。</a:t>
            </a:r>
          </a:p>
        </p:txBody>
      </p:sp>
      <p:pic>
        <p:nvPicPr>
          <p:cNvPr id="107527" name="Picture 6"/>
          <p:cNvPicPr>
            <a:picLocks noChangeAspect="1" noChangeArrowheads="1"/>
          </p:cNvPicPr>
          <p:nvPr/>
        </p:nvPicPr>
        <p:blipFill>
          <a:blip r:embed="rId2"/>
          <a:srcRect/>
          <a:stretch>
            <a:fillRect/>
          </a:stretch>
        </p:blipFill>
        <p:spPr bwMode="auto">
          <a:xfrm>
            <a:off x="5724525" y="1628775"/>
            <a:ext cx="2376488" cy="18367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Grp="1" noChangeArrowheads="1"/>
          </p:cNvSpPr>
          <p:nvPr>
            <p:ph type="body" idx="1"/>
          </p:nvPr>
        </p:nvSpPr>
        <p:spPr>
          <a:noFill/>
          <a:ln/>
        </p:spPr>
        <p:txBody>
          <a:bodyPr/>
          <a:lstStyle/>
          <a:p>
            <a:r>
              <a:rPr lang="zh-CN" altLang="en-US" b="1"/>
              <a:t>工程质量认证措施</a:t>
            </a:r>
          </a:p>
        </p:txBody>
      </p:sp>
      <p:sp>
        <p:nvSpPr>
          <p:cNvPr id="108550" name="Rectangle 6"/>
          <p:cNvSpPr>
            <a:spLocks noChangeArrowheads="1"/>
          </p:cNvSpPr>
          <p:nvPr/>
        </p:nvSpPr>
        <p:spPr bwMode="auto">
          <a:xfrm>
            <a:off x="685800" y="2420938"/>
            <a:ext cx="7772400" cy="3671887"/>
          </a:xfrm>
          <a:prstGeom prst="rect">
            <a:avLst/>
          </a:prstGeom>
          <a:noFill/>
          <a:ln w="9525">
            <a:noFill/>
            <a:miter lim="800000"/>
            <a:headEnd/>
            <a:tailEnd/>
          </a:ln>
          <a:effectLst/>
        </p:spPr>
        <p:txBody>
          <a:bodyPr/>
          <a:lstStyle/>
          <a:p>
            <a:pPr marL="342900" indent="-342900" eaLnBrk="1" hangingPunct="1">
              <a:spcBef>
                <a:spcPct val="20000"/>
              </a:spcBef>
              <a:buClr>
                <a:schemeClr val="tx1"/>
              </a:buClr>
              <a:buFont typeface="Wingdings" pitchFamily="2" charset="2"/>
              <a:buChar char="u"/>
            </a:pPr>
            <a:r>
              <a:rPr lang="zh-CN" altLang="en-US">
                <a:solidFill>
                  <a:schemeClr val="accent1"/>
                </a:solidFill>
                <a:latin typeface="黑体" pitchFamily="49" charset="-122"/>
                <a:ea typeface="黑体" pitchFamily="49" charset="-122"/>
              </a:rPr>
              <a:t>培养认证系统工程师</a:t>
            </a:r>
            <a:endParaRPr lang="zh-CN" altLang="en-US" sz="2400">
              <a:solidFill>
                <a:schemeClr val="accent1"/>
              </a:solidFill>
              <a:latin typeface="黑体" pitchFamily="49" charset="-122"/>
              <a:ea typeface="黑体" pitchFamily="49" charset="-122"/>
            </a:endParaRPr>
          </a:p>
          <a:p>
            <a:pPr marL="342900" indent="-342900" eaLnBrk="1" hangingPunct="1">
              <a:spcBef>
                <a:spcPct val="20000"/>
              </a:spcBef>
              <a:buClr>
                <a:schemeClr val="tx1"/>
              </a:buClr>
              <a:buFont typeface="Wingdings" pitchFamily="2" charset="2"/>
              <a:buNone/>
            </a:pPr>
            <a:r>
              <a:rPr lang="zh-CN" altLang="en-US" sz="1600">
                <a:solidFill>
                  <a:schemeClr val="accent1"/>
                </a:solidFill>
                <a:latin typeface="黑体" pitchFamily="49" charset="-122"/>
                <a:ea typeface="黑体" pitchFamily="49" charset="-122"/>
              </a:rPr>
              <a:t>     </a:t>
            </a:r>
          </a:p>
          <a:p>
            <a:pPr marL="342900" indent="-342900" eaLnBrk="1" hangingPunct="1">
              <a:spcBef>
                <a:spcPct val="20000"/>
              </a:spcBef>
              <a:buClr>
                <a:schemeClr val="tx1"/>
              </a:buClr>
              <a:buFont typeface="Wingdings" pitchFamily="2" charset="2"/>
              <a:buNone/>
            </a:pPr>
            <a:r>
              <a:rPr lang="zh-CN" altLang="en-US" sz="1600">
                <a:solidFill>
                  <a:schemeClr val="accent1"/>
                </a:solidFill>
                <a:latin typeface="黑体" pitchFamily="49" charset="-122"/>
                <a:ea typeface="黑体" pitchFamily="49" charset="-122"/>
              </a:rPr>
              <a:t>      </a:t>
            </a:r>
            <a:r>
              <a:rPr lang="en-US" altLang="zh-CN">
                <a:solidFill>
                  <a:schemeClr val="accent1"/>
                </a:solidFill>
                <a:latin typeface="黑体" pitchFamily="49" charset="-122"/>
                <a:ea typeface="黑体" pitchFamily="49" charset="-122"/>
              </a:rPr>
              <a:t>VCOM</a:t>
            </a:r>
            <a:r>
              <a:rPr lang="zh-CN" altLang="en-US">
                <a:solidFill>
                  <a:schemeClr val="accent1"/>
                </a:solidFill>
                <a:latin typeface="黑体" pitchFamily="49" charset="-122"/>
                <a:ea typeface="黑体" pitchFamily="49" charset="-122"/>
              </a:rPr>
              <a:t>在全球范围内培养布线系统设计及安装工程师，</a:t>
            </a:r>
            <a:r>
              <a:rPr lang="zh-CN" altLang="en-US">
                <a:solidFill>
                  <a:schemeClr val="accent1"/>
                </a:solidFill>
                <a:latin typeface="宋体" pitchFamily="2" charset="-122"/>
                <a:ea typeface="黑体" pitchFamily="49" charset="-122"/>
              </a:rPr>
              <a:t>并给予认证，目的是确保系统要在目前和将来都能正常运行并且使系统投资合理。</a:t>
            </a:r>
          </a:p>
          <a:p>
            <a:pPr marL="342900" indent="-342900" eaLnBrk="1" hangingPunct="1">
              <a:spcBef>
                <a:spcPct val="20000"/>
              </a:spcBef>
              <a:buClr>
                <a:schemeClr val="tx1"/>
              </a:buClr>
              <a:buFont typeface="Wingdings" pitchFamily="2" charset="2"/>
              <a:buChar char="u"/>
            </a:pPr>
            <a:r>
              <a:rPr lang="zh-CN" altLang="en-US">
                <a:solidFill>
                  <a:schemeClr val="accent1"/>
                </a:solidFill>
                <a:latin typeface="宋体" pitchFamily="2" charset="-122"/>
                <a:ea typeface="黑体" pitchFamily="49" charset="-122"/>
              </a:rPr>
              <a:t>产品及工程质量认证</a:t>
            </a:r>
          </a:p>
          <a:p>
            <a:pPr marL="342900" indent="-342900" eaLnBrk="1" hangingPunct="1">
              <a:spcBef>
                <a:spcPct val="20000"/>
              </a:spcBef>
              <a:buClr>
                <a:schemeClr val="tx1"/>
              </a:buClr>
              <a:buFont typeface="Wingdings" pitchFamily="2" charset="2"/>
              <a:buNone/>
            </a:pPr>
            <a:r>
              <a:rPr lang="zh-CN" altLang="en-US">
                <a:solidFill>
                  <a:schemeClr val="accent1"/>
                </a:solidFill>
                <a:latin typeface="宋体" pitchFamily="2" charset="-122"/>
                <a:ea typeface="黑体" pitchFamily="49" charset="-122"/>
              </a:rPr>
              <a:t>  </a:t>
            </a:r>
            <a:r>
              <a:rPr lang="en-US" altLang="zh-CN">
                <a:solidFill>
                  <a:schemeClr val="accent1"/>
                </a:solidFill>
                <a:latin typeface="宋体" pitchFamily="2" charset="-122"/>
                <a:ea typeface="黑体" pitchFamily="49" charset="-122"/>
              </a:rPr>
              <a:t>VCOM</a:t>
            </a:r>
            <a:r>
              <a:rPr lang="zh-CN" altLang="en-US">
                <a:solidFill>
                  <a:schemeClr val="accent1"/>
                </a:solidFill>
                <a:latin typeface="宋体" pitchFamily="2" charset="-122"/>
                <a:ea typeface="黑体" pitchFamily="49" charset="-122"/>
              </a:rPr>
              <a:t>对其布线产品及所安装的工程</a:t>
            </a:r>
            <a:endParaRPr lang="zh-CN" altLang="en-US">
              <a:solidFill>
                <a:schemeClr val="tx2"/>
              </a:solidFill>
              <a:latin typeface="宋体" pitchFamily="2" charset="-122"/>
              <a:ea typeface="黑体" pitchFamily="49" charset="-122"/>
            </a:endParaRPr>
          </a:p>
          <a:p>
            <a:pPr marL="342900" indent="-342900" eaLnBrk="1" hangingPunct="1">
              <a:spcBef>
                <a:spcPct val="20000"/>
              </a:spcBef>
              <a:buClr>
                <a:schemeClr val="tx1"/>
              </a:buClr>
              <a:buFont typeface="Wingdings" pitchFamily="2" charset="2"/>
              <a:buNone/>
            </a:pPr>
            <a:r>
              <a:rPr lang="zh-CN" altLang="en-US">
                <a:solidFill>
                  <a:schemeClr val="accent1"/>
                </a:solidFill>
                <a:latin typeface="宋体" pitchFamily="2" charset="-122"/>
                <a:ea typeface="黑体" pitchFamily="49" charset="-122"/>
              </a:rPr>
              <a:t>  实行2</a:t>
            </a:r>
            <a:r>
              <a:rPr lang="en-US" altLang="zh-CN">
                <a:solidFill>
                  <a:schemeClr val="accent1"/>
                </a:solidFill>
                <a:latin typeface="宋体" pitchFamily="2" charset="-122"/>
                <a:ea typeface="黑体" pitchFamily="49" charset="-122"/>
              </a:rPr>
              <a:t>0</a:t>
            </a:r>
            <a:r>
              <a:rPr lang="zh-CN" altLang="en-US">
                <a:solidFill>
                  <a:schemeClr val="accent1"/>
                </a:solidFill>
                <a:latin typeface="宋体" pitchFamily="2" charset="-122"/>
                <a:ea typeface="黑体" pitchFamily="49" charset="-122"/>
              </a:rPr>
              <a:t>年质量认证，使</a:t>
            </a:r>
            <a:r>
              <a:rPr lang="en-US" altLang="zh-CN">
                <a:solidFill>
                  <a:schemeClr val="accent1"/>
                </a:solidFill>
                <a:latin typeface="宋体" pitchFamily="2" charset="-122"/>
                <a:ea typeface="黑体" pitchFamily="49" charset="-122"/>
              </a:rPr>
              <a:t>VCOM</a:t>
            </a:r>
            <a:r>
              <a:rPr lang="zh-CN" altLang="en-US">
                <a:solidFill>
                  <a:schemeClr val="accent1"/>
                </a:solidFill>
                <a:latin typeface="宋体" pitchFamily="2" charset="-122"/>
                <a:ea typeface="黑体" pitchFamily="49" charset="-122"/>
              </a:rPr>
              <a:t>的用户 得到了更可靠的技术和质量保证，真正使用户高枕无忧。</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noFill/>
          <a:ln/>
        </p:spPr>
        <p:txBody>
          <a:bodyPr/>
          <a:lstStyle/>
          <a:p>
            <a:r>
              <a:rPr lang="zh-CN" altLang="en-US" b="1"/>
              <a:t>工程质量认证措施</a:t>
            </a:r>
          </a:p>
        </p:txBody>
      </p:sp>
      <p:pic>
        <p:nvPicPr>
          <p:cNvPr id="121861" name="Picture 5" descr="]Q2~LWMHXK5YZ_A9EX]J(%S"/>
          <p:cNvPicPr>
            <a:picLocks noChangeAspect="1" noChangeArrowheads="1"/>
          </p:cNvPicPr>
          <p:nvPr/>
        </p:nvPicPr>
        <p:blipFill>
          <a:blip r:embed="rId2"/>
          <a:srcRect/>
          <a:stretch>
            <a:fillRect/>
          </a:stretch>
        </p:blipFill>
        <p:spPr bwMode="auto">
          <a:xfrm>
            <a:off x="971550" y="2133600"/>
            <a:ext cx="7162800" cy="2257425"/>
          </a:xfrm>
          <a:prstGeom prst="rect">
            <a:avLst/>
          </a:prstGeom>
          <a:noFill/>
        </p:spPr>
      </p:pic>
      <p:sp>
        <p:nvSpPr>
          <p:cNvPr id="121862" name="Rectangle 6"/>
          <p:cNvSpPr>
            <a:spLocks noChangeArrowheads="1"/>
          </p:cNvSpPr>
          <p:nvPr/>
        </p:nvSpPr>
        <p:spPr bwMode="auto">
          <a:xfrm>
            <a:off x="539750" y="4868863"/>
            <a:ext cx="8135938" cy="792162"/>
          </a:xfrm>
          <a:prstGeom prst="rect">
            <a:avLst/>
          </a:prstGeom>
          <a:noFill/>
          <a:ln w="9525">
            <a:noFill/>
            <a:miter lim="800000"/>
            <a:headEnd/>
            <a:tailEnd/>
          </a:ln>
          <a:effectLst/>
        </p:spPr>
        <p:txBody>
          <a:bodyPr/>
          <a:lstStyle/>
          <a:p>
            <a:pPr marL="342900" indent="-342900" eaLnBrk="1" hangingPunct="1">
              <a:spcBef>
                <a:spcPct val="20000"/>
              </a:spcBef>
              <a:buClr>
                <a:schemeClr val="tx1"/>
              </a:buClr>
              <a:buFont typeface="Wingdings" pitchFamily="2" charset="2"/>
              <a:buNone/>
            </a:pPr>
            <a:r>
              <a:rPr lang="en-US" altLang="zh-CN" sz="2400" b="1">
                <a:solidFill>
                  <a:schemeClr val="accent1"/>
                </a:solidFill>
                <a:latin typeface="黑体" pitchFamily="49" charset="-122"/>
                <a:ea typeface="黑体" pitchFamily="49" charset="-122"/>
              </a:rPr>
              <a:t>VCOM</a:t>
            </a:r>
            <a:r>
              <a:rPr lang="zh-CN" altLang="en-US" sz="2400" b="1">
                <a:solidFill>
                  <a:schemeClr val="accent1"/>
                </a:solidFill>
                <a:latin typeface="黑体" pitchFamily="49" charset="-122"/>
                <a:ea typeface="黑体" pitchFamily="49" charset="-122"/>
              </a:rPr>
              <a:t>综合布线工程师认证       国家综合布线管理员证书</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sz="half" idx="1"/>
          </p:nvPr>
        </p:nvSpPr>
        <p:spPr>
          <a:noFill/>
          <a:ln/>
        </p:spPr>
        <p:txBody>
          <a:bodyPr/>
          <a:lstStyle/>
          <a:p>
            <a:r>
              <a:rPr lang="zh-CN" altLang="en-US" sz="2000"/>
              <a:t>   </a:t>
            </a:r>
            <a:r>
              <a:rPr lang="zh-CN" altLang="en-US" sz="2000" b="1"/>
              <a:t>二、</a:t>
            </a:r>
            <a:r>
              <a:rPr lang="zh-CN" altLang="en-US" sz="2000" i="1"/>
              <a:t>综合布线系统的结构</a:t>
            </a:r>
          </a:p>
        </p:txBody>
      </p:sp>
      <p:sp>
        <p:nvSpPr>
          <p:cNvPr id="132099" name="Rectangle 3"/>
          <p:cNvSpPr>
            <a:spLocks noChangeArrowheads="1"/>
          </p:cNvSpPr>
          <p:nvPr/>
        </p:nvSpPr>
        <p:spPr bwMode="auto">
          <a:xfrm>
            <a:off x="609600" y="1981200"/>
            <a:ext cx="7772400" cy="4114800"/>
          </a:xfrm>
          <a:prstGeom prst="rect">
            <a:avLst/>
          </a:prstGeom>
          <a:noFill/>
          <a:ln w="9525">
            <a:noFill/>
            <a:miter lim="800000"/>
            <a:headEnd/>
            <a:tailEnd/>
          </a:ln>
          <a:effectLst/>
        </p:spPr>
        <p:txBody>
          <a:bodyPr/>
          <a:lstStyle/>
          <a:p>
            <a:pPr marL="342900" indent="-342900" eaLnBrk="1" hangingPunct="1">
              <a:lnSpc>
                <a:spcPct val="14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综合布线系统由六个相对独立的子系统构成（如图所示），它们协调运行共同完成各种弱电信号的传输工作；</a:t>
            </a:r>
          </a:p>
          <a:p>
            <a:pPr marL="342900" indent="-342900" eaLnBrk="1" hangingPunct="1">
              <a:lnSpc>
                <a:spcPct val="140000"/>
              </a:lnSpc>
              <a:spcBef>
                <a:spcPct val="20000"/>
              </a:spcBef>
              <a:buClr>
                <a:schemeClr val="tx1"/>
              </a:buClr>
              <a:buFont typeface="Wingdings" pitchFamily="2" charset="2"/>
              <a:buChar char="u"/>
            </a:pPr>
            <a:r>
              <a:rPr lang="zh-CN" altLang="en-US" b="1">
                <a:solidFill>
                  <a:schemeClr val="tx2"/>
                </a:solidFill>
                <a:latin typeface="黑体" pitchFamily="49" charset="-122"/>
                <a:ea typeface="黑体" pitchFamily="49" charset="-122"/>
              </a:rPr>
              <a:t>各子系统单独设计、单独施工，</a:t>
            </a:r>
          </a:p>
          <a:p>
            <a:pPr marL="342900" indent="-342900" eaLnBrk="1" hangingPunct="1">
              <a:lnSpc>
                <a:spcPct val="140000"/>
              </a:lnSpc>
              <a:spcBef>
                <a:spcPct val="20000"/>
              </a:spcBef>
              <a:buClr>
                <a:schemeClr val="tx1"/>
              </a:buClr>
              <a:buFont typeface="Wingdings" pitchFamily="2" charset="2"/>
              <a:buNone/>
            </a:pPr>
            <a:r>
              <a:rPr lang="zh-CN" altLang="en-US" b="1">
                <a:solidFill>
                  <a:schemeClr val="tx2"/>
                </a:solidFill>
                <a:latin typeface="黑体" pitchFamily="49" charset="-122"/>
                <a:ea typeface="黑体" pitchFamily="49" charset="-122"/>
              </a:rPr>
              <a:t>    更改其中一个子系统时，均不会</a:t>
            </a:r>
          </a:p>
          <a:p>
            <a:pPr marL="342900" indent="-342900" eaLnBrk="1" hangingPunct="1">
              <a:lnSpc>
                <a:spcPct val="140000"/>
              </a:lnSpc>
              <a:spcBef>
                <a:spcPct val="20000"/>
              </a:spcBef>
              <a:buClr>
                <a:schemeClr val="tx1"/>
              </a:buClr>
              <a:buFont typeface="Wingdings" pitchFamily="2" charset="2"/>
              <a:buNone/>
            </a:pPr>
            <a:r>
              <a:rPr lang="zh-CN" altLang="en-US" b="1">
                <a:solidFill>
                  <a:schemeClr val="tx2"/>
                </a:solidFill>
                <a:latin typeface="黑体" pitchFamily="49" charset="-122"/>
                <a:ea typeface="黑体" pitchFamily="49" charset="-122"/>
              </a:rPr>
              <a:t>    影响其它子系统。</a:t>
            </a:r>
            <a:endParaRPr lang="zh-CN" altLang="en-US">
              <a:solidFill>
                <a:schemeClr val="tx2"/>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additive="base">
                                        <p:cTn id="7" dur="500" fill="hold"/>
                                        <p:tgtEl>
                                          <p:spTgt spid="132099"/>
                                        </p:tgtEl>
                                        <p:attrNameLst>
                                          <p:attrName>ppt_x</p:attrName>
                                        </p:attrNameLst>
                                      </p:cBhvr>
                                      <p:tavLst>
                                        <p:tav tm="0">
                                          <p:val>
                                            <p:strVal val="1+#ppt_w/2"/>
                                          </p:val>
                                        </p:tav>
                                        <p:tav tm="100000">
                                          <p:val>
                                            <p:strVal val="#ppt_x"/>
                                          </p:val>
                                        </p:tav>
                                      </p:tavLst>
                                    </p:anim>
                                    <p:anim calcmode="lin" valueType="num">
                                      <p:cBhvr additive="base">
                                        <p:cTn id="8" dur="500" fill="hold"/>
                                        <p:tgtEl>
                                          <p:spTgt spid="132099"/>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Rectangle 6"/>
          <p:cNvSpPr>
            <a:spLocks noGrp="1" noChangeArrowheads="1"/>
          </p:cNvSpPr>
          <p:nvPr>
            <p:ph type="body" sz="half" idx="1"/>
          </p:nvPr>
        </p:nvSpPr>
        <p:spPr>
          <a:xfrm>
            <a:off x="971550" y="1052513"/>
            <a:ext cx="3740150" cy="504825"/>
          </a:xfrm>
          <a:noFill/>
          <a:ln/>
        </p:spPr>
        <p:txBody>
          <a:bodyPr/>
          <a:lstStyle/>
          <a:p>
            <a:r>
              <a:rPr lang="zh-CN" altLang="en-US" sz="2000"/>
              <a:t>   </a:t>
            </a:r>
            <a:r>
              <a:rPr lang="zh-CN" altLang="en-US" sz="2000" b="1"/>
              <a:t>二、</a:t>
            </a:r>
            <a:r>
              <a:rPr lang="zh-CN" altLang="en-US" sz="2000" i="1"/>
              <a:t>综合布线系统的结构</a:t>
            </a:r>
          </a:p>
        </p:txBody>
      </p:sp>
      <p:grpSp>
        <p:nvGrpSpPr>
          <p:cNvPr id="99346" name="Group 18"/>
          <p:cNvGrpSpPr>
            <a:grpSpLocks/>
          </p:cNvGrpSpPr>
          <p:nvPr/>
        </p:nvGrpSpPr>
        <p:grpSpPr bwMode="auto">
          <a:xfrm>
            <a:off x="1116013" y="2205038"/>
            <a:ext cx="6480175" cy="4652962"/>
            <a:chOff x="1008" y="1344"/>
            <a:chExt cx="2928" cy="1882"/>
          </a:xfrm>
        </p:grpSpPr>
        <p:sp>
          <p:nvSpPr>
            <p:cNvPr id="99347" name="Text Box 19"/>
            <p:cNvSpPr txBox="1">
              <a:spLocks noChangeArrowheads="1"/>
            </p:cNvSpPr>
            <p:nvPr/>
          </p:nvSpPr>
          <p:spPr bwMode="auto">
            <a:xfrm>
              <a:off x="3216" y="2784"/>
              <a:ext cx="714" cy="171"/>
            </a:xfrm>
            <a:prstGeom prst="rect">
              <a:avLst/>
            </a:prstGeom>
            <a:noFill/>
            <a:ln w="12700">
              <a:noFill/>
              <a:miter lim="800000"/>
              <a:headEnd type="none" w="sm" len="sm"/>
              <a:tailEnd type="none" w="sm" len="sm"/>
            </a:ln>
            <a:effectLst/>
          </p:spPr>
          <p:txBody>
            <a:bodyPr/>
            <a:lstStyle/>
            <a:p>
              <a:pPr algn="ctr"/>
              <a:r>
                <a:rPr lang="zh-CN" altLang="en-US" sz="1000" b="1">
                  <a:solidFill>
                    <a:srgbClr val="000000"/>
                  </a:solidFill>
                  <a:latin typeface="宋体" pitchFamily="2" charset="-122"/>
                  <a:ea typeface="宋体" pitchFamily="2" charset="-122"/>
                </a:rPr>
                <a:t>设备间子系统</a:t>
              </a:r>
              <a:endParaRPr lang="zh-CN" altLang="en-US"/>
            </a:p>
          </p:txBody>
        </p:sp>
        <p:sp>
          <p:nvSpPr>
            <p:cNvPr id="99348" name="Text Box 20"/>
            <p:cNvSpPr txBox="1">
              <a:spLocks noChangeArrowheads="1"/>
            </p:cNvSpPr>
            <p:nvPr/>
          </p:nvSpPr>
          <p:spPr bwMode="auto">
            <a:xfrm>
              <a:off x="3315" y="1399"/>
              <a:ext cx="621" cy="171"/>
            </a:xfrm>
            <a:prstGeom prst="rect">
              <a:avLst/>
            </a:prstGeom>
            <a:noFill/>
            <a:ln w="12700">
              <a:noFill/>
              <a:miter lim="800000"/>
              <a:headEnd type="none" w="sm" len="sm"/>
              <a:tailEnd type="none" w="sm" len="sm"/>
            </a:ln>
            <a:effectLst/>
          </p:spPr>
          <p:txBody>
            <a:bodyPr/>
            <a:lstStyle/>
            <a:p>
              <a:pPr algn="ctr"/>
              <a:r>
                <a:rPr lang="zh-CN" altLang="en-US" sz="1000" b="1">
                  <a:solidFill>
                    <a:srgbClr val="000000"/>
                  </a:solidFill>
                  <a:latin typeface="宋体" pitchFamily="2" charset="-122"/>
                  <a:ea typeface="宋体" pitchFamily="2" charset="-122"/>
                </a:rPr>
                <a:t>工作区子系统</a:t>
              </a:r>
              <a:endParaRPr lang="zh-CN" altLang="en-US"/>
            </a:p>
          </p:txBody>
        </p:sp>
        <p:grpSp>
          <p:nvGrpSpPr>
            <p:cNvPr id="99349" name="Group 21"/>
            <p:cNvGrpSpPr>
              <a:grpSpLocks/>
            </p:cNvGrpSpPr>
            <p:nvPr/>
          </p:nvGrpSpPr>
          <p:grpSpPr bwMode="auto">
            <a:xfrm>
              <a:off x="1008" y="1344"/>
              <a:ext cx="2743" cy="1550"/>
              <a:chOff x="1008" y="1344"/>
              <a:chExt cx="2743" cy="1882"/>
            </a:xfrm>
          </p:grpSpPr>
          <p:sp>
            <p:nvSpPr>
              <p:cNvPr id="99350" name="Text Box 22"/>
              <p:cNvSpPr txBox="1">
                <a:spLocks noChangeArrowheads="1"/>
              </p:cNvSpPr>
              <p:nvPr/>
            </p:nvSpPr>
            <p:spPr bwMode="auto">
              <a:xfrm>
                <a:off x="1008" y="1680"/>
                <a:ext cx="914" cy="210"/>
              </a:xfrm>
              <a:prstGeom prst="rect">
                <a:avLst/>
              </a:prstGeom>
              <a:noFill/>
              <a:ln w="12700">
                <a:noFill/>
                <a:miter lim="800000"/>
                <a:headEnd type="none" w="sm" len="sm"/>
                <a:tailEnd type="none" w="sm" len="sm"/>
              </a:ln>
              <a:effectLst/>
            </p:spPr>
            <p:txBody>
              <a:bodyPr/>
              <a:lstStyle/>
              <a:p>
                <a:pPr algn="ctr"/>
                <a:r>
                  <a:rPr lang="zh-CN" altLang="en-US" sz="1000" b="1">
                    <a:solidFill>
                      <a:srgbClr val="000000"/>
                    </a:solidFill>
                    <a:latin typeface="宋体" pitchFamily="2" charset="-122"/>
                    <a:ea typeface="宋体" pitchFamily="2" charset="-122"/>
                  </a:rPr>
                  <a:t>垂直干线子系统</a:t>
                </a:r>
                <a:endParaRPr lang="zh-CN" altLang="en-US"/>
              </a:p>
            </p:txBody>
          </p:sp>
          <p:grpSp>
            <p:nvGrpSpPr>
              <p:cNvPr id="99351" name="Group 23"/>
              <p:cNvGrpSpPr>
                <a:grpSpLocks/>
              </p:cNvGrpSpPr>
              <p:nvPr/>
            </p:nvGrpSpPr>
            <p:grpSpPr bwMode="auto">
              <a:xfrm>
                <a:off x="2056" y="2551"/>
                <a:ext cx="300" cy="231"/>
                <a:chOff x="1872" y="3168"/>
                <a:chExt cx="480" cy="432"/>
              </a:xfrm>
            </p:grpSpPr>
            <p:sp>
              <p:nvSpPr>
                <p:cNvPr id="99352" name="Rectangle 24"/>
                <p:cNvSpPr>
                  <a:spLocks noChangeArrowheads="1"/>
                </p:cNvSpPr>
                <p:nvPr/>
              </p:nvSpPr>
              <p:spPr bwMode="auto">
                <a:xfrm>
                  <a:off x="1872" y="3168"/>
                  <a:ext cx="144" cy="432"/>
                </a:xfrm>
                <a:prstGeom prst="rect">
                  <a:avLst/>
                </a:prstGeom>
                <a:solidFill>
                  <a:srgbClr val="00CC99"/>
                </a:solidFill>
                <a:ln w="12700">
                  <a:solidFill>
                    <a:srgbClr val="000000"/>
                  </a:solidFill>
                  <a:miter lim="800000"/>
                  <a:headEnd type="none" w="sm" len="sm"/>
                  <a:tailEnd type="none" w="sm" len="sm"/>
                </a:ln>
                <a:effectLst/>
              </p:spPr>
              <p:txBody>
                <a:bodyPr anchor="ctr"/>
                <a:lstStyle/>
                <a:p>
                  <a:endParaRPr lang="zh-CN" altLang="en-US"/>
                </a:p>
              </p:txBody>
            </p:sp>
            <p:sp>
              <p:nvSpPr>
                <p:cNvPr id="99353" name="Rectangle 25"/>
                <p:cNvSpPr>
                  <a:spLocks noChangeArrowheads="1"/>
                </p:cNvSpPr>
                <p:nvPr/>
              </p:nvSpPr>
              <p:spPr bwMode="auto">
                <a:xfrm>
                  <a:off x="2208" y="3168"/>
                  <a:ext cx="144" cy="432"/>
                </a:xfrm>
                <a:prstGeom prst="rect">
                  <a:avLst/>
                </a:prstGeom>
                <a:solidFill>
                  <a:srgbClr val="00CC99"/>
                </a:solidFill>
                <a:ln w="12700">
                  <a:solidFill>
                    <a:srgbClr val="000000"/>
                  </a:solidFill>
                  <a:miter lim="800000"/>
                  <a:headEnd type="none" w="sm" len="sm"/>
                  <a:tailEnd type="none" w="sm" len="sm"/>
                </a:ln>
                <a:effectLst/>
              </p:spPr>
              <p:txBody>
                <a:bodyPr anchor="ctr"/>
                <a:lstStyle/>
                <a:p>
                  <a:endParaRPr lang="zh-CN" altLang="en-US"/>
                </a:p>
              </p:txBody>
            </p:sp>
            <p:sp>
              <p:nvSpPr>
                <p:cNvPr id="99354" name="Line 26"/>
                <p:cNvSpPr>
                  <a:spLocks noChangeShapeType="1"/>
                </p:cNvSpPr>
                <p:nvPr/>
              </p:nvSpPr>
              <p:spPr bwMode="auto">
                <a:xfrm>
                  <a:off x="2016" y="3168"/>
                  <a:ext cx="192" cy="432"/>
                </a:xfrm>
                <a:prstGeom prst="line">
                  <a:avLst/>
                </a:prstGeom>
                <a:noFill/>
                <a:ln w="12700">
                  <a:solidFill>
                    <a:srgbClr val="808080"/>
                  </a:solidFill>
                  <a:round/>
                  <a:headEnd type="none" w="sm" len="sm"/>
                  <a:tailEnd type="none" w="sm" len="sm"/>
                </a:ln>
                <a:effectLst/>
              </p:spPr>
              <p:txBody>
                <a:bodyPr anchor="ctr"/>
                <a:lstStyle/>
                <a:p>
                  <a:endParaRPr lang="zh-CN" altLang="en-US"/>
                </a:p>
              </p:txBody>
            </p:sp>
            <p:sp>
              <p:nvSpPr>
                <p:cNvPr id="99355" name="Line 27"/>
                <p:cNvSpPr>
                  <a:spLocks noChangeShapeType="1"/>
                </p:cNvSpPr>
                <p:nvPr/>
              </p:nvSpPr>
              <p:spPr bwMode="auto">
                <a:xfrm flipH="1">
                  <a:off x="2016" y="3168"/>
                  <a:ext cx="192" cy="432"/>
                </a:xfrm>
                <a:prstGeom prst="line">
                  <a:avLst/>
                </a:prstGeom>
                <a:noFill/>
                <a:ln w="12700">
                  <a:solidFill>
                    <a:srgbClr val="808080"/>
                  </a:solidFill>
                  <a:round/>
                  <a:headEnd type="none" w="sm" len="sm"/>
                  <a:tailEnd type="none" w="sm" len="sm"/>
                </a:ln>
                <a:effectLst/>
              </p:spPr>
              <p:txBody>
                <a:bodyPr anchor="ctr"/>
                <a:lstStyle/>
                <a:p>
                  <a:endParaRPr lang="zh-CN" altLang="en-US"/>
                </a:p>
              </p:txBody>
            </p:sp>
          </p:grpSp>
          <p:grpSp>
            <p:nvGrpSpPr>
              <p:cNvPr id="99356" name="Group 28"/>
              <p:cNvGrpSpPr>
                <a:grpSpLocks/>
              </p:cNvGrpSpPr>
              <p:nvPr/>
            </p:nvGrpSpPr>
            <p:grpSpPr bwMode="auto">
              <a:xfrm>
                <a:off x="2056" y="2114"/>
                <a:ext cx="300" cy="232"/>
                <a:chOff x="1872" y="3168"/>
                <a:chExt cx="480" cy="432"/>
              </a:xfrm>
            </p:grpSpPr>
            <p:sp>
              <p:nvSpPr>
                <p:cNvPr id="99357" name="Rectangle 29"/>
                <p:cNvSpPr>
                  <a:spLocks noChangeArrowheads="1"/>
                </p:cNvSpPr>
                <p:nvPr/>
              </p:nvSpPr>
              <p:spPr bwMode="auto">
                <a:xfrm>
                  <a:off x="1872" y="3168"/>
                  <a:ext cx="144" cy="432"/>
                </a:xfrm>
                <a:prstGeom prst="rect">
                  <a:avLst/>
                </a:prstGeom>
                <a:solidFill>
                  <a:srgbClr val="00CC99"/>
                </a:solidFill>
                <a:ln w="12700">
                  <a:solidFill>
                    <a:srgbClr val="000000"/>
                  </a:solidFill>
                  <a:miter lim="800000"/>
                  <a:headEnd type="none" w="sm" len="sm"/>
                  <a:tailEnd type="none" w="sm" len="sm"/>
                </a:ln>
                <a:effectLst/>
              </p:spPr>
              <p:txBody>
                <a:bodyPr anchor="ctr"/>
                <a:lstStyle/>
                <a:p>
                  <a:endParaRPr lang="zh-CN" altLang="en-US"/>
                </a:p>
              </p:txBody>
            </p:sp>
            <p:sp>
              <p:nvSpPr>
                <p:cNvPr id="99358" name="Rectangle 30"/>
                <p:cNvSpPr>
                  <a:spLocks noChangeArrowheads="1"/>
                </p:cNvSpPr>
                <p:nvPr/>
              </p:nvSpPr>
              <p:spPr bwMode="auto">
                <a:xfrm>
                  <a:off x="2208" y="3168"/>
                  <a:ext cx="144" cy="432"/>
                </a:xfrm>
                <a:prstGeom prst="rect">
                  <a:avLst/>
                </a:prstGeom>
                <a:solidFill>
                  <a:srgbClr val="00CC99"/>
                </a:solidFill>
                <a:ln w="12700">
                  <a:solidFill>
                    <a:srgbClr val="000000"/>
                  </a:solidFill>
                  <a:miter lim="800000"/>
                  <a:headEnd type="none" w="sm" len="sm"/>
                  <a:tailEnd type="none" w="sm" len="sm"/>
                </a:ln>
                <a:effectLst/>
              </p:spPr>
              <p:txBody>
                <a:bodyPr anchor="ctr"/>
                <a:lstStyle/>
                <a:p>
                  <a:endParaRPr lang="zh-CN" altLang="en-US"/>
                </a:p>
              </p:txBody>
            </p:sp>
            <p:sp>
              <p:nvSpPr>
                <p:cNvPr id="99359" name="Line 31"/>
                <p:cNvSpPr>
                  <a:spLocks noChangeShapeType="1"/>
                </p:cNvSpPr>
                <p:nvPr/>
              </p:nvSpPr>
              <p:spPr bwMode="auto">
                <a:xfrm>
                  <a:off x="2016" y="3168"/>
                  <a:ext cx="192" cy="432"/>
                </a:xfrm>
                <a:prstGeom prst="line">
                  <a:avLst/>
                </a:prstGeom>
                <a:noFill/>
                <a:ln w="12700">
                  <a:solidFill>
                    <a:srgbClr val="808080"/>
                  </a:solidFill>
                  <a:round/>
                  <a:headEnd type="none" w="sm" len="sm"/>
                  <a:tailEnd type="none" w="sm" len="sm"/>
                </a:ln>
                <a:effectLst/>
              </p:spPr>
              <p:txBody>
                <a:bodyPr anchor="ctr"/>
                <a:lstStyle/>
                <a:p>
                  <a:endParaRPr lang="zh-CN" altLang="en-US"/>
                </a:p>
              </p:txBody>
            </p:sp>
            <p:sp>
              <p:nvSpPr>
                <p:cNvPr id="99360" name="Line 32"/>
                <p:cNvSpPr>
                  <a:spLocks noChangeShapeType="1"/>
                </p:cNvSpPr>
                <p:nvPr/>
              </p:nvSpPr>
              <p:spPr bwMode="auto">
                <a:xfrm flipH="1">
                  <a:off x="2016" y="3168"/>
                  <a:ext cx="192" cy="432"/>
                </a:xfrm>
                <a:prstGeom prst="line">
                  <a:avLst/>
                </a:prstGeom>
                <a:noFill/>
                <a:ln w="12700">
                  <a:solidFill>
                    <a:srgbClr val="808080"/>
                  </a:solidFill>
                  <a:round/>
                  <a:headEnd type="none" w="sm" len="sm"/>
                  <a:tailEnd type="none" w="sm" len="sm"/>
                </a:ln>
                <a:effectLst/>
              </p:spPr>
              <p:txBody>
                <a:bodyPr anchor="ctr"/>
                <a:lstStyle/>
                <a:p>
                  <a:endParaRPr lang="zh-CN" altLang="en-US"/>
                </a:p>
              </p:txBody>
            </p:sp>
          </p:grpSp>
          <p:grpSp>
            <p:nvGrpSpPr>
              <p:cNvPr id="99361" name="Group 33"/>
              <p:cNvGrpSpPr>
                <a:grpSpLocks/>
              </p:cNvGrpSpPr>
              <p:nvPr/>
            </p:nvGrpSpPr>
            <p:grpSpPr bwMode="auto">
              <a:xfrm>
                <a:off x="1104" y="2256"/>
                <a:ext cx="828" cy="552"/>
                <a:chOff x="1200" y="2243"/>
                <a:chExt cx="828" cy="552"/>
              </a:xfrm>
            </p:grpSpPr>
            <p:sp>
              <p:nvSpPr>
                <p:cNvPr id="99362" name="Rectangle 34"/>
                <p:cNvSpPr>
                  <a:spLocks noChangeArrowheads="1"/>
                </p:cNvSpPr>
                <p:nvPr/>
              </p:nvSpPr>
              <p:spPr bwMode="auto">
                <a:xfrm>
                  <a:off x="1200" y="2256"/>
                  <a:ext cx="828" cy="539"/>
                </a:xfrm>
                <a:prstGeom prst="rect">
                  <a:avLst/>
                </a:prstGeom>
                <a:solidFill>
                  <a:srgbClr val="FFFF00"/>
                </a:solidFill>
                <a:ln w="12700">
                  <a:noFill/>
                  <a:miter lim="800000"/>
                  <a:headEnd type="none" w="sm" len="sm"/>
                  <a:tailEnd type="none" w="sm" len="sm"/>
                </a:ln>
                <a:effectLst>
                  <a:prstShdw prst="shdw13" dist="53882" dir="13500000">
                    <a:srgbClr val="808080"/>
                  </a:prstShdw>
                </a:effectLst>
              </p:spPr>
              <p:txBody>
                <a:bodyPr anchor="ctr"/>
                <a:lstStyle/>
                <a:p>
                  <a:pPr algn="ctr"/>
                  <a:endParaRPr lang="zh-CN" altLang="en-US"/>
                </a:p>
              </p:txBody>
            </p:sp>
            <p:sp>
              <p:nvSpPr>
                <p:cNvPr id="99363" name="Line 35"/>
                <p:cNvSpPr>
                  <a:spLocks noChangeShapeType="1"/>
                </p:cNvSpPr>
                <p:nvPr/>
              </p:nvSpPr>
              <p:spPr bwMode="auto">
                <a:xfrm>
                  <a:off x="1200" y="2352"/>
                  <a:ext cx="450" cy="1"/>
                </a:xfrm>
                <a:prstGeom prst="line">
                  <a:avLst/>
                </a:prstGeom>
                <a:noFill/>
                <a:ln w="12700">
                  <a:solidFill>
                    <a:srgbClr val="000000"/>
                  </a:solidFill>
                  <a:round/>
                  <a:headEnd type="none" w="sm" len="sm"/>
                  <a:tailEnd type="none" w="sm" len="sm"/>
                </a:ln>
                <a:effectLst/>
              </p:spPr>
              <p:txBody>
                <a:bodyPr anchor="ctr"/>
                <a:lstStyle/>
                <a:p>
                  <a:endParaRPr lang="zh-CN" altLang="en-US"/>
                </a:p>
              </p:txBody>
            </p:sp>
            <p:sp>
              <p:nvSpPr>
                <p:cNvPr id="99364" name="Line 36"/>
                <p:cNvSpPr>
                  <a:spLocks noChangeShapeType="1"/>
                </p:cNvSpPr>
                <p:nvPr/>
              </p:nvSpPr>
              <p:spPr bwMode="auto">
                <a:xfrm>
                  <a:off x="1200" y="2496"/>
                  <a:ext cx="450" cy="1"/>
                </a:xfrm>
                <a:prstGeom prst="line">
                  <a:avLst/>
                </a:prstGeom>
                <a:noFill/>
                <a:ln w="12700">
                  <a:solidFill>
                    <a:srgbClr val="000000"/>
                  </a:solidFill>
                  <a:round/>
                  <a:headEnd type="none" w="sm" len="sm"/>
                  <a:tailEnd type="none" w="sm" len="sm"/>
                </a:ln>
                <a:effectLst/>
              </p:spPr>
              <p:txBody>
                <a:bodyPr anchor="ctr"/>
                <a:lstStyle/>
                <a:p>
                  <a:endParaRPr lang="zh-CN" altLang="en-US"/>
                </a:p>
              </p:txBody>
            </p:sp>
            <p:sp>
              <p:nvSpPr>
                <p:cNvPr id="99365" name="Line 37"/>
                <p:cNvSpPr>
                  <a:spLocks noChangeShapeType="1"/>
                </p:cNvSpPr>
                <p:nvPr/>
              </p:nvSpPr>
              <p:spPr bwMode="auto">
                <a:xfrm>
                  <a:off x="1200" y="2640"/>
                  <a:ext cx="450" cy="1"/>
                </a:xfrm>
                <a:prstGeom prst="line">
                  <a:avLst/>
                </a:prstGeom>
                <a:noFill/>
                <a:ln w="12700">
                  <a:solidFill>
                    <a:srgbClr val="000000"/>
                  </a:solidFill>
                  <a:round/>
                  <a:headEnd type="none" w="sm" len="sm"/>
                  <a:tailEnd type="none" w="sm" len="sm"/>
                </a:ln>
                <a:effectLst/>
              </p:spPr>
              <p:txBody>
                <a:bodyPr anchor="ctr"/>
                <a:lstStyle/>
                <a:p>
                  <a:endParaRPr lang="zh-CN" altLang="en-US"/>
                </a:p>
              </p:txBody>
            </p:sp>
            <p:sp>
              <p:nvSpPr>
                <p:cNvPr id="99366" name="Line 38"/>
                <p:cNvSpPr>
                  <a:spLocks noChangeShapeType="1"/>
                </p:cNvSpPr>
                <p:nvPr/>
              </p:nvSpPr>
              <p:spPr bwMode="auto">
                <a:xfrm>
                  <a:off x="1683" y="2243"/>
                  <a:ext cx="1" cy="1"/>
                </a:xfrm>
                <a:prstGeom prst="line">
                  <a:avLst/>
                </a:prstGeom>
                <a:noFill/>
                <a:ln w="12700">
                  <a:solidFill>
                    <a:srgbClr val="000000"/>
                  </a:solidFill>
                  <a:round/>
                  <a:headEnd type="none" w="sm" len="sm"/>
                  <a:tailEnd type="none" w="sm" len="sm"/>
                </a:ln>
                <a:effectLst/>
              </p:spPr>
              <p:txBody>
                <a:bodyPr anchor="ctr"/>
                <a:lstStyle/>
                <a:p>
                  <a:endParaRPr lang="zh-CN" altLang="en-US"/>
                </a:p>
              </p:txBody>
            </p:sp>
          </p:grpSp>
          <p:sp>
            <p:nvSpPr>
              <p:cNvPr id="99367" name="Line 39"/>
              <p:cNvSpPr>
                <a:spLocks noChangeShapeType="1"/>
              </p:cNvSpPr>
              <p:nvPr/>
            </p:nvSpPr>
            <p:spPr bwMode="auto">
              <a:xfrm>
                <a:off x="1994" y="2423"/>
                <a:ext cx="1738" cy="1"/>
              </a:xfrm>
              <a:prstGeom prst="line">
                <a:avLst/>
              </a:prstGeom>
              <a:noFill/>
              <a:ln w="12700" cap="rnd">
                <a:solidFill>
                  <a:srgbClr val="000000"/>
                </a:solidFill>
                <a:prstDash val="sysDot"/>
                <a:round/>
                <a:headEnd type="none" w="sm" len="sm"/>
                <a:tailEnd type="none" w="sm" len="sm"/>
              </a:ln>
              <a:effectLst/>
            </p:spPr>
            <p:txBody>
              <a:bodyPr anchor="ctr"/>
              <a:lstStyle/>
              <a:p>
                <a:endParaRPr lang="zh-CN" altLang="en-US"/>
              </a:p>
            </p:txBody>
          </p:sp>
          <p:grpSp>
            <p:nvGrpSpPr>
              <p:cNvPr id="99368" name="Group 40"/>
              <p:cNvGrpSpPr>
                <a:grpSpLocks/>
              </p:cNvGrpSpPr>
              <p:nvPr/>
            </p:nvGrpSpPr>
            <p:grpSpPr bwMode="auto">
              <a:xfrm>
                <a:off x="2783" y="2577"/>
                <a:ext cx="365" cy="308"/>
                <a:chOff x="3552" y="3216"/>
                <a:chExt cx="584" cy="816"/>
              </a:xfrm>
            </p:grpSpPr>
            <p:pic>
              <p:nvPicPr>
                <p:cNvPr id="99369" name="Picture 41"/>
                <p:cNvPicPr>
                  <a:picLocks noChangeAspect="1" noChangeArrowheads="1"/>
                </p:cNvPicPr>
                <p:nvPr/>
              </p:nvPicPr>
              <p:blipFill>
                <a:blip r:embed="rId2"/>
                <a:srcRect/>
                <a:stretch>
                  <a:fillRect/>
                </a:stretch>
              </p:blipFill>
              <p:spPr bwMode="auto">
                <a:xfrm>
                  <a:off x="3552" y="3216"/>
                  <a:ext cx="344" cy="672"/>
                </a:xfrm>
                <a:prstGeom prst="rect">
                  <a:avLst/>
                </a:prstGeom>
                <a:noFill/>
                <a:ln w="12700">
                  <a:noFill/>
                  <a:miter lim="800000"/>
                  <a:headEnd type="none" w="sm" len="sm"/>
                  <a:tailEnd type="none" w="sm" len="sm"/>
                </a:ln>
                <a:effectLst/>
              </p:spPr>
            </p:pic>
            <p:pic>
              <p:nvPicPr>
                <p:cNvPr id="99370" name="Picture 42"/>
                <p:cNvPicPr>
                  <a:picLocks noChangeAspect="1" noChangeArrowheads="1"/>
                </p:cNvPicPr>
                <p:nvPr/>
              </p:nvPicPr>
              <p:blipFill>
                <a:blip r:embed="rId2"/>
                <a:srcRect/>
                <a:stretch>
                  <a:fillRect/>
                </a:stretch>
              </p:blipFill>
              <p:spPr bwMode="auto">
                <a:xfrm>
                  <a:off x="3792" y="3360"/>
                  <a:ext cx="344" cy="672"/>
                </a:xfrm>
                <a:prstGeom prst="rect">
                  <a:avLst/>
                </a:prstGeom>
                <a:noFill/>
                <a:ln w="12700">
                  <a:noFill/>
                  <a:miter lim="800000"/>
                  <a:headEnd type="none" w="sm" len="sm"/>
                  <a:tailEnd type="none" w="sm" len="sm"/>
                </a:ln>
                <a:effectLst/>
              </p:spPr>
            </p:pic>
          </p:grpSp>
          <p:sp>
            <p:nvSpPr>
              <p:cNvPr id="99371" name="Rectangle 43"/>
              <p:cNvSpPr>
                <a:spLocks noChangeArrowheads="1"/>
              </p:cNvSpPr>
              <p:nvPr/>
            </p:nvSpPr>
            <p:spPr bwMode="auto">
              <a:xfrm>
                <a:off x="2596" y="2500"/>
                <a:ext cx="929" cy="436"/>
              </a:xfrm>
              <a:prstGeom prst="rect">
                <a:avLst/>
              </a:prstGeom>
              <a:noFill/>
              <a:ln w="12700">
                <a:solidFill>
                  <a:srgbClr val="000000"/>
                </a:solidFill>
                <a:miter lim="800000"/>
                <a:headEnd type="none" w="sm" len="sm"/>
                <a:tailEnd type="none" w="sm" len="sm"/>
              </a:ln>
              <a:effectLst/>
            </p:spPr>
            <p:txBody>
              <a:bodyPr anchor="ctr"/>
              <a:lstStyle/>
              <a:p>
                <a:endParaRPr lang="zh-CN" altLang="en-US"/>
              </a:p>
            </p:txBody>
          </p:sp>
          <p:sp>
            <p:nvSpPr>
              <p:cNvPr id="99372" name="Line 44"/>
              <p:cNvSpPr>
                <a:spLocks noChangeShapeType="1"/>
              </p:cNvSpPr>
              <p:nvPr/>
            </p:nvSpPr>
            <p:spPr bwMode="auto">
              <a:xfrm>
                <a:off x="1994" y="2037"/>
                <a:ext cx="1738" cy="1"/>
              </a:xfrm>
              <a:prstGeom prst="line">
                <a:avLst/>
              </a:prstGeom>
              <a:noFill/>
              <a:ln w="12700" cap="rnd">
                <a:solidFill>
                  <a:srgbClr val="000000"/>
                </a:solidFill>
                <a:prstDash val="sysDot"/>
                <a:round/>
                <a:headEnd type="none" w="sm" len="sm"/>
                <a:tailEnd type="none" w="sm" len="sm"/>
              </a:ln>
              <a:effectLst/>
            </p:spPr>
            <p:txBody>
              <a:bodyPr anchor="ctr"/>
              <a:lstStyle/>
              <a:p>
                <a:endParaRPr lang="zh-CN" altLang="en-US"/>
              </a:p>
            </p:txBody>
          </p:sp>
          <p:grpSp>
            <p:nvGrpSpPr>
              <p:cNvPr id="99373" name="Group 45"/>
              <p:cNvGrpSpPr>
                <a:grpSpLocks/>
              </p:cNvGrpSpPr>
              <p:nvPr/>
            </p:nvGrpSpPr>
            <p:grpSpPr bwMode="auto">
              <a:xfrm>
                <a:off x="2036" y="1704"/>
                <a:ext cx="298" cy="231"/>
                <a:chOff x="1872" y="3168"/>
                <a:chExt cx="480" cy="432"/>
              </a:xfrm>
            </p:grpSpPr>
            <p:sp>
              <p:nvSpPr>
                <p:cNvPr id="99374" name="Rectangle 46"/>
                <p:cNvSpPr>
                  <a:spLocks noChangeArrowheads="1"/>
                </p:cNvSpPr>
                <p:nvPr/>
              </p:nvSpPr>
              <p:spPr bwMode="auto">
                <a:xfrm>
                  <a:off x="1872" y="3168"/>
                  <a:ext cx="144" cy="432"/>
                </a:xfrm>
                <a:prstGeom prst="rect">
                  <a:avLst/>
                </a:prstGeom>
                <a:solidFill>
                  <a:srgbClr val="00CC99"/>
                </a:solidFill>
                <a:ln w="12700">
                  <a:solidFill>
                    <a:srgbClr val="000000"/>
                  </a:solidFill>
                  <a:miter lim="800000"/>
                  <a:headEnd type="none" w="sm" len="sm"/>
                  <a:tailEnd type="none" w="sm" len="sm"/>
                </a:ln>
                <a:effectLst/>
              </p:spPr>
              <p:txBody>
                <a:bodyPr anchor="ctr"/>
                <a:lstStyle/>
                <a:p>
                  <a:endParaRPr lang="zh-CN" altLang="en-US"/>
                </a:p>
              </p:txBody>
            </p:sp>
            <p:sp>
              <p:nvSpPr>
                <p:cNvPr id="99375" name="Rectangle 47"/>
                <p:cNvSpPr>
                  <a:spLocks noChangeArrowheads="1"/>
                </p:cNvSpPr>
                <p:nvPr/>
              </p:nvSpPr>
              <p:spPr bwMode="auto">
                <a:xfrm>
                  <a:off x="2208" y="3168"/>
                  <a:ext cx="144" cy="432"/>
                </a:xfrm>
                <a:prstGeom prst="rect">
                  <a:avLst/>
                </a:prstGeom>
                <a:solidFill>
                  <a:srgbClr val="00CC99"/>
                </a:solidFill>
                <a:ln w="12700">
                  <a:solidFill>
                    <a:srgbClr val="000000"/>
                  </a:solidFill>
                  <a:miter lim="800000"/>
                  <a:headEnd type="none" w="sm" len="sm"/>
                  <a:tailEnd type="none" w="sm" len="sm"/>
                </a:ln>
                <a:effectLst/>
              </p:spPr>
              <p:txBody>
                <a:bodyPr anchor="ctr"/>
                <a:lstStyle/>
                <a:p>
                  <a:endParaRPr lang="zh-CN" altLang="en-US"/>
                </a:p>
              </p:txBody>
            </p:sp>
            <p:sp>
              <p:nvSpPr>
                <p:cNvPr id="99376" name="Line 48"/>
                <p:cNvSpPr>
                  <a:spLocks noChangeShapeType="1"/>
                </p:cNvSpPr>
                <p:nvPr/>
              </p:nvSpPr>
              <p:spPr bwMode="auto">
                <a:xfrm>
                  <a:off x="2016" y="3168"/>
                  <a:ext cx="192" cy="432"/>
                </a:xfrm>
                <a:prstGeom prst="line">
                  <a:avLst/>
                </a:prstGeom>
                <a:noFill/>
                <a:ln w="12700">
                  <a:solidFill>
                    <a:srgbClr val="808080"/>
                  </a:solidFill>
                  <a:round/>
                  <a:headEnd type="none" w="sm" len="sm"/>
                  <a:tailEnd type="none" w="sm" len="sm"/>
                </a:ln>
                <a:effectLst/>
              </p:spPr>
              <p:txBody>
                <a:bodyPr anchor="ctr"/>
                <a:lstStyle/>
                <a:p>
                  <a:endParaRPr lang="zh-CN" altLang="en-US"/>
                </a:p>
              </p:txBody>
            </p:sp>
            <p:sp>
              <p:nvSpPr>
                <p:cNvPr id="99377" name="Line 49"/>
                <p:cNvSpPr>
                  <a:spLocks noChangeShapeType="1"/>
                </p:cNvSpPr>
                <p:nvPr/>
              </p:nvSpPr>
              <p:spPr bwMode="auto">
                <a:xfrm flipH="1">
                  <a:off x="2016" y="3168"/>
                  <a:ext cx="192" cy="432"/>
                </a:xfrm>
                <a:prstGeom prst="line">
                  <a:avLst/>
                </a:prstGeom>
                <a:noFill/>
                <a:ln w="12700">
                  <a:solidFill>
                    <a:srgbClr val="808080"/>
                  </a:solidFill>
                  <a:round/>
                  <a:headEnd type="none" w="sm" len="sm"/>
                  <a:tailEnd type="none" w="sm" len="sm"/>
                </a:ln>
                <a:effectLst/>
              </p:spPr>
              <p:txBody>
                <a:bodyPr anchor="ctr"/>
                <a:lstStyle/>
                <a:p>
                  <a:endParaRPr lang="zh-CN" altLang="en-US"/>
                </a:p>
              </p:txBody>
            </p:sp>
          </p:grpSp>
          <p:sp>
            <p:nvSpPr>
              <p:cNvPr id="99378" name="Line 50"/>
              <p:cNvSpPr>
                <a:spLocks noChangeShapeType="1"/>
              </p:cNvSpPr>
              <p:nvPr/>
            </p:nvSpPr>
            <p:spPr bwMode="auto">
              <a:xfrm>
                <a:off x="2264" y="2679"/>
                <a:ext cx="779" cy="1"/>
              </a:xfrm>
              <a:prstGeom prst="line">
                <a:avLst/>
              </a:prstGeom>
              <a:noFill/>
              <a:ln w="19050">
                <a:solidFill>
                  <a:srgbClr val="000000"/>
                </a:solidFill>
                <a:round/>
                <a:headEnd type="none" w="sm" len="sm"/>
                <a:tailEnd type="none" w="sm" len="sm"/>
              </a:ln>
              <a:effectLst/>
            </p:spPr>
            <p:txBody>
              <a:bodyPr anchor="ctr"/>
              <a:lstStyle/>
              <a:p>
                <a:endParaRPr lang="zh-CN" altLang="en-US"/>
              </a:p>
            </p:txBody>
          </p:sp>
          <p:sp>
            <p:nvSpPr>
              <p:cNvPr id="99379" name="Line 51"/>
              <p:cNvSpPr>
                <a:spLocks noChangeShapeType="1"/>
              </p:cNvSpPr>
              <p:nvPr/>
            </p:nvSpPr>
            <p:spPr bwMode="auto">
              <a:xfrm>
                <a:off x="1994" y="1626"/>
                <a:ext cx="1738" cy="1"/>
              </a:xfrm>
              <a:prstGeom prst="line">
                <a:avLst/>
              </a:prstGeom>
              <a:noFill/>
              <a:ln w="12700" cap="rnd">
                <a:solidFill>
                  <a:srgbClr val="000000"/>
                </a:solidFill>
                <a:prstDash val="sysDot"/>
                <a:round/>
                <a:headEnd type="none" w="sm" len="sm"/>
                <a:tailEnd type="none" w="sm" len="sm"/>
              </a:ln>
              <a:effectLst/>
            </p:spPr>
            <p:txBody>
              <a:bodyPr anchor="ctr"/>
              <a:lstStyle/>
              <a:p>
                <a:endParaRPr lang="zh-CN" altLang="en-US"/>
              </a:p>
            </p:txBody>
          </p:sp>
          <p:grpSp>
            <p:nvGrpSpPr>
              <p:cNvPr id="99380" name="Group 52"/>
              <p:cNvGrpSpPr>
                <a:grpSpLocks/>
              </p:cNvGrpSpPr>
              <p:nvPr/>
            </p:nvGrpSpPr>
            <p:grpSpPr bwMode="auto">
              <a:xfrm>
                <a:off x="2036" y="1344"/>
                <a:ext cx="298" cy="231"/>
                <a:chOff x="1872" y="3168"/>
                <a:chExt cx="480" cy="432"/>
              </a:xfrm>
            </p:grpSpPr>
            <p:sp>
              <p:nvSpPr>
                <p:cNvPr id="99381" name="Rectangle 53"/>
                <p:cNvSpPr>
                  <a:spLocks noChangeArrowheads="1"/>
                </p:cNvSpPr>
                <p:nvPr/>
              </p:nvSpPr>
              <p:spPr bwMode="auto">
                <a:xfrm>
                  <a:off x="1872" y="3168"/>
                  <a:ext cx="144" cy="432"/>
                </a:xfrm>
                <a:prstGeom prst="rect">
                  <a:avLst/>
                </a:prstGeom>
                <a:solidFill>
                  <a:srgbClr val="00CC99"/>
                </a:solidFill>
                <a:ln w="12700">
                  <a:solidFill>
                    <a:srgbClr val="000000"/>
                  </a:solidFill>
                  <a:miter lim="800000"/>
                  <a:headEnd type="none" w="sm" len="sm"/>
                  <a:tailEnd type="none" w="sm" len="sm"/>
                </a:ln>
                <a:effectLst/>
              </p:spPr>
              <p:txBody>
                <a:bodyPr anchor="ctr"/>
                <a:lstStyle/>
                <a:p>
                  <a:endParaRPr lang="zh-CN" altLang="en-US"/>
                </a:p>
              </p:txBody>
            </p:sp>
            <p:sp>
              <p:nvSpPr>
                <p:cNvPr id="99382" name="Rectangle 54"/>
                <p:cNvSpPr>
                  <a:spLocks noChangeArrowheads="1"/>
                </p:cNvSpPr>
                <p:nvPr/>
              </p:nvSpPr>
              <p:spPr bwMode="auto">
                <a:xfrm>
                  <a:off x="2208" y="3168"/>
                  <a:ext cx="144" cy="432"/>
                </a:xfrm>
                <a:prstGeom prst="rect">
                  <a:avLst/>
                </a:prstGeom>
                <a:solidFill>
                  <a:srgbClr val="00CC99"/>
                </a:solidFill>
                <a:ln w="12700">
                  <a:solidFill>
                    <a:srgbClr val="000000"/>
                  </a:solidFill>
                  <a:miter lim="800000"/>
                  <a:headEnd type="none" w="sm" len="sm"/>
                  <a:tailEnd type="none" w="sm" len="sm"/>
                </a:ln>
                <a:effectLst/>
              </p:spPr>
              <p:txBody>
                <a:bodyPr anchor="ctr"/>
                <a:lstStyle/>
                <a:p>
                  <a:endParaRPr lang="zh-CN" altLang="en-US"/>
                </a:p>
              </p:txBody>
            </p:sp>
            <p:sp>
              <p:nvSpPr>
                <p:cNvPr id="99383" name="Line 55"/>
                <p:cNvSpPr>
                  <a:spLocks noChangeShapeType="1"/>
                </p:cNvSpPr>
                <p:nvPr/>
              </p:nvSpPr>
              <p:spPr bwMode="auto">
                <a:xfrm>
                  <a:off x="2016" y="3168"/>
                  <a:ext cx="192" cy="432"/>
                </a:xfrm>
                <a:prstGeom prst="line">
                  <a:avLst/>
                </a:prstGeom>
                <a:noFill/>
                <a:ln w="12700">
                  <a:solidFill>
                    <a:srgbClr val="808080"/>
                  </a:solidFill>
                  <a:round/>
                  <a:headEnd type="none" w="sm" len="sm"/>
                  <a:tailEnd type="none" w="sm" len="sm"/>
                </a:ln>
                <a:effectLst/>
              </p:spPr>
              <p:txBody>
                <a:bodyPr anchor="ctr"/>
                <a:lstStyle/>
                <a:p>
                  <a:endParaRPr lang="zh-CN" altLang="en-US"/>
                </a:p>
              </p:txBody>
            </p:sp>
            <p:sp>
              <p:nvSpPr>
                <p:cNvPr id="99384" name="Line 56"/>
                <p:cNvSpPr>
                  <a:spLocks noChangeShapeType="1"/>
                </p:cNvSpPr>
                <p:nvPr/>
              </p:nvSpPr>
              <p:spPr bwMode="auto">
                <a:xfrm flipH="1">
                  <a:off x="2016" y="3168"/>
                  <a:ext cx="192" cy="432"/>
                </a:xfrm>
                <a:prstGeom prst="line">
                  <a:avLst/>
                </a:prstGeom>
                <a:noFill/>
                <a:ln w="12700">
                  <a:solidFill>
                    <a:srgbClr val="808080"/>
                  </a:solidFill>
                  <a:round/>
                  <a:headEnd type="none" w="sm" len="sm"/>
                  <a:tailEnd type="none" w="sm" len="sm"/>
                </a:ln>
                <a:effectLst/>
              </p:spPr>
              <p:txBody>
                <a:bodyPr anchor="ctr"/>
                <a:lstStyle/>
                <a:p>
                  <a:endParaRPr lang="zh-CN" altLang="en-US"/>
                </a:p>
              </p:txBody>
            </p:sp>
          </p:grpSp>
          <p:sp>
            <p:nvSpPr>
              <p:cNvPr id="99385" name="Line 57"/>
              <p:cNvSpPr>
                <a:spLocks noChangeShapeType="1"/>
              </p:cNvSpPr>
              <p:nvPr/>
            </p:nvSpPr>
            <p:spPr bwMode="auto">
              <a:xfrm>
                <a:off x="2721" y="1344"/>
                <a:ext cx="1" cy="1079"/>
              </a:xfrm>
              <a:prstGeom prst="line">
                <a:avLst/>
              </a:prstGeom>
              <a:noFill/>
              <a:ln w="12700">
                <a:solidFill>
                  <a:srgbClr val="000000"/>
                </a:solidFill>
                <a:round/>
                <a:headEnd type="none" w="sm" len="sm"/>
                <a:tailEnd type="none" w="sm" len="sm"/>
              </a:ln>
              <a:effectLst/>
            </p:spPr>
            <p:txBody>
              <a:bodyPr anchor="ctr"/>
              <a:lstStyle/>
              <a:p>
                <a:endParaRPr lang="zh-CN" altLang="en-US"/>
              </a:p>
            </p:txBody>
          </p:sp>
          <p:sp>
            <p:nvSpPr>
              <p:cNvPr id="99386" name="Line 58"/>
              <p:cNvSpPr>
                <a:spLocks noChangeShapeType="1"/>
              </p:cNvSpPr>
              <p:nvPr/>
            </p:nvSpPr>
            <p:spPr bwMode="auto">
              <a:xfrm>
                <a:off x="2264" y="2243"/>
                <a:ext cx="748" cy="1"/>
              </a:xfrm>
              <a:prstGeom prst="line">
                <a:avLst/>
              </a:prstGeom>
              <a:noFill/>
              <a:ln w="19050">
                <a:solidFill>
                  <a:srgbClr val="000000"/>
                </a:solidFill>
                <a:round/>
                <a:headEnd type="none" w="sm" len="sm"/>
                <a:tailEnd type="none" w="sm" len="sm"/>
              </a:ln>
              <a:effectLst/>
            </p:spPr>
            <p:txBody>
              <a:bodyPr anchor="ctr"/>
              <a:lstStyle/>
              <a:p>
                <a:endParaRPr lang="zh-CN" altLang="en-US"/>
              </a:p>
            </p:txBody>
          </p:sp>
          <p:sp>
            <p:nvSpPr>
              <p:cNvPr id="99387" name="Line 59"/>
              <p:cNvSpPr>
                <a:spLocks noChangeShapeType="1"/>
              </p:cNvSpPr>
              <p:nvPr/>
            </p:nvSpPr>
            <p:spPr bwMode="auto">
              <a:xfrm>
                <a:off x="2243" y="1806"/>
                <a:ext cx="779" cy="1"/>
              </a:xfrm>
              <a:prstGeom prst="line">
                <a:avLst/>
              </a:prstGeom>
              <a:noFill/>
              <a:ln w="19050">
                <a:solidFill>
                  <a:srgbClr val="000000"/>
                </a:solidFill>
                <a:round/>
                <a:headEnd type="none" w="sm" len="sm"/>
                <a:tailEnd type="none" w="sm" len="sm"/>
              </a:ln>
              <a:effectLst/>
            </p:spPr>
            <p:txBody>
              <a:bodyPr anchor="ctr"/>
              <a:lstStyle/>
              <a:p>
                <a:endParaRPr lang="zh-CN" altLang="en-US"/>
              </a:p>
            </p:txBody>
          </p:sp>
          <p:sp>
            <p:nvSpPr>
              <p:cNvPr id="99388" name="Line 60"/>
              <p:cNvSpPr>
                <a:spLocks noChangeShapeType="1"/>
              </p:cNvSpPr>
              <p:nvPr/>
            </p:nvSpPr>
            <p:spPr bwMode="auto">
              <a:xfrm>
                <a:off x="2243" y="1472"/>
                <a:ext cx="779" cy="1"/>
              </a:xfrm>
              <a:prstGeom prst="line">
                <a:avLst/>
              </a:prstGeom>
              <a:noFill/>
              <a:ln w="19050">
                <a:solidFill>
                  <a:srgbClr val="000000"/>
                </a:solidFill>
                <a:round/>
                <a:headEnd type="none" w="sm" len="sm"/>
                <a:tailEnd type="none" w="sm" len="sm"/>
              </a:ln>
              <a:effectLst/>
            </p:spPr>
            <p:txBody>
              <a:bodyPr anchor="ctr"/>
              <a:lstStyle/>
              <a:p>
                <a:endParaRPr lang="zh-CN" altLang="en-US"/>
              </a:p>
            </p:txBody>
          </p:sp>
          <p:sp>
            <p:nvSpPr>
              <p:cNvPr id="99389" name="Rectangle 61"/>
              <p:cNvSpPr>
                <a:spLocks noChangeArrowheads="1"/>
              </p:cNvSpPr>
              <p:nvPr/>
            </p:nvSpPr>
            <p:spPr bwMode="auto">
              <a:xfrm>
                <a:off x="2721" y="1395"/>
                <a:ext cx="89" cy="129"/>
              </a:xfrm>
              <a:prstGeom prst="rect">
                <a:avLst/>
              </a:prstGeom>
              <a:solidFill>
                <a:srgbClr val="00CC99"/>
              </a:solidFill>
              <a:ln w="12700">
                <a:solidFill>
                  <a:srgbClr val="000000"/>
                </a:solidFill>
                <a:miter lim="800000"/>
                <a:headEnd type="none" w="sm" len="sm"/>
                <a:tailEnd type="none" w="sm" len="sm"/>
              </a:ln>
              <a:effectLst/>
            </p:spPr>
            <p:txBody>
              <a:bodyPr anchor="ctr"/>
              <a:lstStyle/>
              <a:p>
                <a:endParaRPr lang="zh-CN" altLang="en-US"/>
              </a:p>
            </p:txBody>
          </p:sp>
          <p:sp>
            <p:nvSpPr>
              <p:cNvPr id="99390" name="Rectangle 62"/>
              <p:cNvSpPr>
                <a:spLocks noChangeArrowheads="1"/>
              </p:cNvSpPr>
              <p:nvPr/>
            </p:nvSpPr>
            <p:spPr bwMode="auto">
              <a:xfrm>
                <a:off x="2721" y="1729"/>
                <a:ext cx="89" cy="129"/>
              </a:xfrm>
              <a:prstGeom prst="rect">
                <a:avLst/>
              </a:prstGeom>
              <a:solidFill>
                <a:srgbClr val="00CC99"/>
              </a:solidFill>
              <a:ln w="12700">
                <a:solidFill>
                  <a:srgbClr val="000000"/>
                </a:solidFill>
                <a:miter lim="800000"/>
                <a:headEnd type="none" w="sm" len="sm"/>
                <a:tailEnd type="none" w="sm" len="sm"/>
              </a:ln>
              <a:effectLst/>
            </p:spPr>
            <p:txBody>
              <a:bodyPr anchor="ctr"/>
              <a:lstStyle/>
              <a:p>
                <a:endParaRPr lang="zh-CN" altLang="en-US"/>
              </a:p>
            </p:txBody>
          </p:sp>
          <p:sp>
            <p:nvSpPr>
              <p:cNvPr id="99391" name="Rectangle 63"/>
              <p:cNvSpPr>
                <a:spLocks noChangeArrowheads="1"/>
              </p:cNvSpPr>
              <p:nvPr/>
            </p:nvSpPr>
            <p:spPr bwMode="auto">
              <a:xfrm>
                <a:off x="2721" y="2166"/>
                <a:ext cx="89" cy="128"/>
              </a:xfrm>
              <a:prstGeom prst="rect">
                <a:avLst/>
              </a:prstGeom>
              <a:solidFill>
                <a:srgbClr val="00CC99"/>
              </a:solidFill>
              <a:ln w="12700">
                <a:solidFill>
                  <a:srgbClr val="000000"/>
                </a:solidFill>
                <a:miter lim="800000"/>
                <a:headEnd type="none" w="sm" len="sm"/>
                <a:tailEnd type="none" w="sm" len="sm"/>
              </a:ln>
              <a:effectLst/>
            </p:spPr>
            <p:txBody>
              <a:bodyPr anchor="ctr"/>
              <a:lstStyle/>
              <a:p>
                <a:endParaRPr lang="zh-CN" altLang="en-US"/>
              </a:p>
            </p:txBody>
          </p:sp>
          <p:sp>
            <p:nvSpPr>
              <p:cNvPr id="99392" name="Line 64"/>
              <p:cNvSpPr>
                <a:spLocks noChangeShapeType="1"/>
              </p:cNvSpPr>
              <p:nvPr/>
            </p:nvSpPr>
            <p:spPr bwMode="auto">
              <a:xfrm>
                <a:off x="1536" y="2736"/>
                <a:ext cx="538" cy="1"/>
              </a:xfrm>
              <a:prstGeom prst="line">
                <a:avLst/>
              </a:prstGeom>
              <a:noFill/>
              <a:ln w="38100">
                <a:solidFill>
                  <a:srgbClr val="990000"/>
                </a:solidFill>
                <a:round/>
                <a:headEnd type="none" w="sm" len="sm"/>
                <a:tailEnd type="none" w="sm" len="sm"/>
              </a:ln>
              <a:effectLst/>
            </p:spPr>
            <p:txBody>
              <a:bodyPr anchor="ctr"/>
              <a:lstStyle/>
              <a:p>
                <a:endParaRPr lang="zh-CN" altLang="en-US"/>
              </a:p>
            </p:txBody>
          </p:sp>
          <p:grpSp>
            <p:nvGrpSpPr>
              <p:cNvPr id="99393" name="Group 65"/>
              <p:cNvGrpSpPr>
                <a:grpSpLocks/>
              </p:cNvGrpSpPr>
              <p:nvPr/>
            </p:nvGrpSpPr>
            <p:grpSpPr bwMode="auto">
              <a:xfrm>
                <a:off x="1974" y="2217"/>
                <a:ext cx="118" cy="385"/>
                <a:chOff x="1680" y="2544"/>
                <a:chExt cx="192" cy="720"/>
              </a:xfrm>
            </p:grpSpPr>
            <p:sp>
              <p:nvSpPr>
                <p:cNvPr id="99394" name="Line 66"/>
                <p:cNvSpPr>
                  <a:spLocks noChangeShapeType="1"/>
                </p:cNvSpPr>
                <p:nvPr/>
              </p:nvSpPr>
              <p:spPr bwMode="auto">
                <a:xfrm>
                  <a:off x="1680" y="3264"/>
                  <a:ext cx="192" cy="0"/>
                </a:xfrm>
                <a:prstGeom prst="line">
                  <a:avLst/>
                </a:prstGeom>
                <a:noFill/>
                <a:ln w="38100">
                  <a:solidFill>
                    <a:srgbClr val="990000"/>
                  </a:solidFill>
                  <a:round/>
                  <a:headEnd type="none" w="sm" len="sm"/>
                  <a:tailEnd type="none" w="sm" len="sm"/>
                </a:ln>
                <a:effectLst/>
              </p:spPr>
              <p:txBody>
                <a:bodyPr anchor="ctr"/>
                <a:lstStyle/>
                <a:p>
                  <a:endParaRPr lang="zh-CN" altLang="en-US"/>
                </a:p>
              </p:txBody>
            </p:sp>
            <p:sp>
              <p:nvSpPr>
                <p:cNvPr id="99395" name="Line 67"/>
                <p:cNvSpPr>
                  <a:spLocks noChangeShapeType="1"/>
                </p:cNvSpPr>
                <p:nvPr/>
              </p:nvSpPr>
              <p:spPr bwMode="auto">
                <a:xfrm>
                  <a:off x="1680" y="2544"/>
                  <a:ext cx="0" cy="720"/>
                </a:xfrm>
                <a:prstGeom prst="line">
                  <a:avLst/>
                </a:prstGeom>
                <a:noFill/>
                <a:ln w="38100">
                  <a:solidFill>
                    <a:srgbClr val="990000"/>
                  </a:solidFill>
                  <a:round/>
                  <a:headEnd type="none" w="sm" len="sm"/>
                  <a:tailEnd type="none" w="sm" len="sm"/>
                </a:ln>
                <a:effectLst/>
              </p:spPr>
              <p:txBody>
                <a:bodyPr anchor="ctr"/>
                <a:lstStyle/>
                <a:p>
                  <a:endParaRPr lang="zh-CN" altLang="en-US"/>
                </a:p>
              </p:txBody>
            </p:sp>
            <p:sp>
              <p:nvSpPr>
                <p:cNvPr id="99396" name="Line 68"/>
                <p:cNvSpPr>
                  <a:spLocks noChangeShapeType="1"/>
                </p:cNvSpPr>
                <p:nvPr/>
              </p:nvSpPr>
              <p:spPr bwMode="auto">
                <a:xfrm>
                  <a:off x="1680" y="2544"/>
                  <a:ext cx="192" cy="0"/>
                </a:xfrm>
                <a:prstGeom prst="line">
                  <a:avLst/>
                </a:prstGeom>
                <a:noFill/>
                <a:ln w="38100">
                  <a:solidFill>
                    <a:srgbClr val="990000"/>
                  </a:solidFill>
                  <a:round/>
                  <a:headEnd type="none" w="sm" len="sm"/>
                  <a:tailEnd type="none" w="sm" len="sm"/>
                </a:ln>
                <a:effectLst/>
              </p:spPr>
              <p:txBody>
                <a:bodyPr anchor="ctr"/>
                <a:lstStyle/>
                <a:p>
                  <a:endParaRPr lang="zh-CN" altLang="en-US"/>
                </a:p>
              </p:txBody>
            </p:sp>
          </p:grpSp>
          <p:sp>
            <p:nvSpPr>
              <p:cNvPr id="99397" name="Line 69"/>
              <p:cNvSpPr>
                <a:spLocks noChangeShapeType="1"/>
              </p:cNvSpPr>
              <p:nvPr/>
            </p:nvSpPr>
            <p:spPr bwMode="auto">
              <a:xfrm flipH="1">
                <a:off x="1911" y="2654"/>
                <a:ext cx="209" cy="1"/>
              </a:xfrm>
              <a:prstGeom prst="line">
                <a:avLst/>
              </a:prstGeom>
              <a:noFill/>
              <a:ln w="38100">
                <a:solidFill>
                  <a:srgbClr val="990000"/>
                </a:solidFill>
                <a:round/>
                <a:headEnd type="none" w="sm" len="sm"/>
                <a:tailEnd type="none" w="sm" len="sm"/>
              </a:ln>
              <a:effectLst/>
            </p:spPr>
            <p:txBody>
              <a:bodyPr anchor="ctr"/>
              <a:lstStyle/>
              <a:p>
                <a:endParaRPr lang="zh-CN" altLang="en-US"/>
              </a:p>
            </p:txBody>
          </p:sp>
          <p:sp>
            <p:nvSpPr>
              <p:cNvPr id="99398" name="Line 70"/>
              <p:cNvSpPr>
                <a:spLocks noChangeShapeType="1"/>
              </p:cNvSpPr>
              <p:nvPr/>
            </p:nvSpPr>
            <p:spPr bwMode="auto">
              <a:xfrm flipV="1">
                <a:off x="1911" y="1832"/>
                <a:ext cx="1" cy="822"/>
              </a:xfrm>
              <a:prstGeom prst="line">
                <a:avLst/>
              </a:prstGeom>
              <a:noFill/>
              <a:ln w="38100">
                <a:solidFill>
                  <a:srgbClr val="990000"/>
                </a:solidFill>
                <a:round/>
                <a:headEnd type="none" w="sm" len="sm"/>
                <a:tailEnd type="none" w="sm" len="sm"/>
              </a:ln>
              <a:effectLst/>
            </p:spPr>
            <p:txBody>
              <a:bodyPr anchor="ctr"/>
              <a:lstStyle/>
              <a:p>
                <a:endParaRPr lang="zh-CN" altLang="en-US"/>
              </a:p>
            </p:txBody>
          </p:sp>
          <p:sp>
            <p:nvSpPr>
              <p:cNvPr id="99399" name="Line 71"/>
              <p:cNvSpPr>
                <a:spLocks noChangeShapeType="1"/>
              </p:cNvSpPr>
              <p:nvPr/>
            </p:nvSpPr>
            <p:spPr bwMode="auto">
              <a:xfrm flipV="1">
                <a:off x="1849" y="1472"/>
                <a:ext cx="1" cy="1233"/>
              </a:xfrm>
              <a:prstGeom prst="line">
                <a:avLst/>
              </a:prstGeom>
              <a:noFill/>
              <a:ln w="38100">
                <a:solidFill>
                  <a:srgbClr val="990000"/>
                </a:solidFill>
                <a:round/>
                <a:headEnd type="none" w="sm" len="sm"/>
                <a:tailEnd type="none" w="sm" len="sm"/>
              </a:ln>
              <a:effectLst/>
            </p:spPr>
            <p:txBody>
              <a:bodyPr anchor="ctr"/>
              <a:lstStyle/>
              <a:p>
                <a:endParaRPr lang="zh-CN" altLang="en-US"/>
              </a:p>
            </p:txBody>
          </p:sp>
          <p:sp>
            <p:nvSpPr>
              <p:cNvPr id="99400" name="Line 72"/>
              <p:cNvSpPr>
                <a:spLocks noChangeShapeType="1"/>
              </p:cNvSpPr>
              <p:nvPr/>
            </p:nvSpPr>
            <p:spPr bwMode="auto">
              <a:xfrm flipH="1">
                <a:off x="1911" y="1832"/>
                <a:ext cx="180" cy="1"/>
              </a:xfrm>
              <a:prstGeom prst="line">
                <a:avLst/>
              </a:prstGeom>
              <a:noFill/>
              <a:ln w="38100">
                <a:solidFill>
                  <a:srgbClr val="990000"/>
                </a:solidFill>
                <a:round/>
                <a:headEnd type="none" w="sm" len="sm"/>
                <a:tailEnd type="none" w="sm" len="sm"/>
              </a:ln>
              <a:effectLst/>
            </p:spPr>
            <p:txBody>
              <a:bodyPr anchor="ctr"/>
              <a:lstStyle/>
              <a:p>
                <a:endParaRPr lang="zh-CN" altLang="en-US"/>
              </a:p>
            </p:txBody>
          </p:sp>
          <p:sp>
            <p:nvSpPr>
              <p:cNvPr id="99401" name="Line 73"/>
              <p:cNvSpPr>
                <a:spLocks noChangeShapeType="1"/>
              </p:cNvSpPr>
              <p:nvPr/>
            </p:nvSpPr>
            <p:spPr bwMode="auto">
              <a:xfrm flipH="1">
                <a:off x="1849" y="1472"/>
                <a:ext cx="270" cy="1"/>
              </a:xfrm>
              <a:prstGeom prst="line">
                <a:avLst/>
              </a:prstGeom>
              <a:noFill/>
              <a:ln w="38100">
                <a:solidFill>
                  <a:srgbClr val="990000"/>
                </a:solidFill>
                <a:round/>
                <a:headEnd type="none" w="sm" len="sm"/>
                <a:tailEnd type="none" w="sm" len="sm"/>
              </a:ln>
              <a:effectLst/>
            </p:spPr>
            <p:txBody>
              <a:bodyPr anchor="ctr"/>
              <a:lstStyle/>
              <a:p>
                <a:endParaRPr lang="zh-CN" altLang="en-US"/>
              </a:p>
            </p:txBody>
          </p:sp>
          <p:sp>
            <p:nvSpPr>
              <p:cNvPr id="99402" name="Line 74"/>
              <p:cNvSpPr>
                <a:spLocks noChangeShapeType="1"/>
              </p:cNvSpPr>
              <p:nvPr/>
            </p:nvSpPr>
            <p:spPr bwMode="auto">
              <a:xfrm flipH="1">
                <a:off x="1849" y="2705"/>
                <a:ext cx="298" cy="1"/>
              </a:xfrm>
              <a:prstGeom prst="line">
                <a:avLst/>
              </a:prstGeom>
              <a:noFill/>
              <a:ln w="38100">
                <a:solidFill>
                  <a:srgbClr val="990000"/>
                </a:solidFill>
                <a:round/>
                <a:headEnd type="none" w="sm" len="sm"/>
                <a:tailEnd type="none" w="sm" len="sm"/>
              </a:ln>
              <a:effectLst/>
            </p:spPr>
            <p:txBody>
              <a:bodyPr anchor="ctr"/>
              <a:lstStyle/>
              <a:p>
                <a:endParaRPr lang="zh-CN" altLang="en-US"/>
              </a:p>
            </p:txBody>
          </p:sp>
          <p:sp>
            <p:nvSpPr>
              <p:cNvPr id="99403" name="Line 75"/>
              <p:cNvSpPr>
                <a:spLocks noChangeShapeType="1"/>
              </p:cNvSpPr>
              <p:nvPr/>
            </p:nvSpPr>
            <p:spPr bwMode="auto">
              <a:xfrm>
                <a:off x="2783" y="1472"/>
                <a:ext cx="298" cy="1"/>
              </a:xfrm>
              <a:prstGeom prst="line">
                <a:avLst/>
              </a:prstGeom>
              <a:noFill/>
              <a:ln w="12700">
                <a:solidFill>
                  <a:srgbClr val="FFFF00"/>
                </a:solidFill>
                <a:round/>
                <a:headEnd type="none" w="sm" len="sm"/>
                <a:tailEnd type="none" w="sm" len="sm"/>
              </a:ln>
              <a:effectLst/>
            </p:spPr>
            <p:txBody>
              <a:bodyPr anchor="ctr"/>
              <a:lstStyle/>
              <a:p>
                <a:endParaRPr lang="zh-CN" altLang="en-US"/>
              </a:p>
            </p:txBody>
          </p:sp>
          <p:sp>
            <p:nvSpPr>
              <p:cNvPr id="99404" name="Line 76"/>
              <p:cNvSpPr>
                <a:spLocks noChangeShapeType="1"/>
              </p:cNvSpPr>
              <p:nvPr/>
            </p:nvSpPr>
            <p:spPr bwMode="auto">
              <a:xfrm>
                <a:off x="2783" y="1806"/>
                <a:ext cx="298" cy="1"/>
              </a:xfrm>
              <a:prstGeom prst="line">
                <a:avLst/>
              </a:prstGeom>
              <a:noFill/>
              <a:ln w="12700">
                <a:solidFill>
                  <a:srgbClr val="FFFF00"/>
                </a:solidFill>
                <a:round/>
                <a:headEnd type="none" w="sm" len="sm"/>
                <a:tailEnd type="none" w="sm" len="sm"/>
              </a:ln>
              <a:effectLst/>
            </p:spPr>
            <p:txBody>
              <a:bodyPr anchor="ctr"/>
              <a:lstStyle/>
              <a:p>
                <a:endParaRPr lang="zh-CN" altLang="en-US"/>
              </a:p>
            </p:txBody>
          </p:sp>
          <p:sp>
            <p:nvSpPr>
              <p:cNvPr id="99405" name="Line 77"/>
              <p:cNvSpPr>
                <a:spLocks noChangeShapeType="1"/>
              </p:cNvSpPr>
              <p:nvPr/>
            </p:nvSpPr>
            <p:spPr bwMode="auto">
              <a:xfrm>
                <a:off x="2783" y="2243"/>
                <a:ext cx="298" cy="1"/>
              </a:xfrm>
              <a:prstGeom prst="line">
                <a:avLst/>
              </a:prstGeom>
              <a:noFill/>
              <a:ln w="12700">
                <a:solidFill>
                  <a:srgbClr val="FFFF00"/>
                </a:solidFill>
                <a:round/>
                <a:headEnd type="none" w="sm" len="sm"/>
                <a:tailEnd type="none" w="sm" len="sm"/>
              </a:ln>
              <a:effectLst/>
            </p:spPr>
            <p:txBody>
              <a:bodyPr anchor="ctr"/>
              <a:lstStyle/>
              <a:p>
                <a:endParaRPr lang="zh-CN" altLang="en-US"/>
              </a:p>
            </p:txBody>
          </p:sp>
          <p:pic>
            <p:nvPicPr>
              <p:cNvPr id="99406" name="Picture 78"/>
              <p:cNvPicPr>
                <a:picLocks noChangeAspect="1" noChangeArrowheads="1"/>
              </p:cNvPicPr>
              <p:nvPr/>
            </p:nvPicPr>
            <p:blipFill>
              <a:blip r:embed="rId3"/>
              <a:srcRect/>
              <a:stretch>
                <a:fillRect/>
              </a:stretch>
            </p:blipFill>
            <p:spPr bwMode="auto">
              <a:xfrm>
                <a:off x="2990" y="1370"/>
                <a:ext cx="271" cy="205"/>
              </a:xfrm>
              <a:prstGeom prst="rect">
                <a:avLst/>
              </a:prstGeom>
              <a:noFill/>
              <a:ln w="12700">
                <a:noFill/>
                <a:miter lim="800000"/>
                <a:headEnd type="none" w="sm" len="sm"/>
                <a:tailEnd type="none" w="sm" len="sm"/>
              </a:ln>
              <a:effectLst/>
            </p:spPr>
          </p:pic>
          <p:pic>
            <p:nvPicPr>
              <p:cNvPr id="99407" name="Picture 79"/>
              <p:cNvPicPr>
                <a:picLocks noChangeAspect="1" noChangeArrowheads="1"/>
              </p:cNvPicPr>
              <p:nvPr/>
            </p:nvPicPr>
            <p:blipFill>
              <a:blip r:embed="rId3"/>
              <a:srcRect/>
              <a:stretch>
                <a:fillRect/>
              </a:stretch>
            </p:blipFill>
            <p:spPr bwMode="auto">
              <a:xfrm>
                <a:off x="2990" y="1704"/>
                <a:ext cx="271" cy="205"/>
              </a:xfrm>
              <a:prstGeom prst="rect">
                <a:avLst/>
              </a:prstGeom>
              <a:noFill/>
              <a:ln w="12700">
                <a:noFill/>
                <a:miter lim="800000"/>
                <a:headEnd type="none" w="sm" len="sm"/>
                <a:tailEnd type="none" w="sm" len="sm"/>
              </a:ln>
              <a:effectLst/>
            </p:spPr>
          </p:pic>
          <p:pic>
            <p:nvPicPr>
              <p:cNvPr id="99408" name="Picture 80"/>
              <p:cNvPicPr>
                <a:picLocks noChangeAspect="1" noChangeArrowheads="1"/>
              </p:cNvPicPr>
              <p:nvPr/>
            </p:nvPicPr>
            <p:blipFill>
              <a:blip r:embed="rId3"/>
              <a:srcRect/>
              <a:stretch>
                <a:fillRect/>
              </a:stretch>
            </p:blipFill>
            <p:spPr bwMode="auto">
              <a:xfrm>
                <a:off x="2990" y="2140"/>
                <a:ext cx="271" cy="206"/>
              </a:xfrm>
              <a:prstGeom prst="rect">
                <a:avLst/>
              </a:prstGeom>
              <a:noFill/>
              <a:ln w="12700">
                <a:noFill/>
                <a:miter lim="800000"/>
                <a:headEnd type="none" w="sm" len="sm"/>
                <a:tailEnd type="none" w="sm" len="sm"/>
              </a:ln>
              <a:effectLst/>
            </p:spPr>
          </p:pic>
          <p:sp>
            <p:nvSpPr>
              <p:cNvPr id="99409" name="Line 81"/>
              <p:cNvSpPr>
                <a:spLocks noChangeShapeType="1"/>
              </p:cNvSpPr>
              <p:nvPr/>
            </p:nvSpPr>
            <p:spPr bwMode="auto">
              <a:xfrm>
                <a:off x="2015" y="2988"/>
                <a:ext cx="1736" cy="1"/>
              </a:xfrm>
              <a:prstGeom prst="line">
                <a:avLst/>
              </a:prstGeom>
              <a:noFill/>
              <a:ln w="12700" cap="rnd">
                <a:solidFill>
                  <a:srgbClr val="000000"/>
                </a:solidFill>
                <a:prstDash val="sysDot"/>
                <a:round/>
                <a:headEnd type="none" w="sm" len="sm"/>
                <a:tailEnd type="none" w="sm" len="sm"/>
              </a:ln>
              <a:effectLst/>
            </p:spPr>
            <p:txBody>
              <a:bodyPr anchor="ctr"/>
              <a:lstStyle/>
              <a:p>
                <a:endParaRPr lang="zh-CN" altLang="en-US"/>
              </a:p>
            </p:txBody>
          </p:sp>
          <p:sp>
            <p:nvSpPr>
              <p:cNvPr id="99410" name="Text Box 82"/>
              <p:cNvSpPr txBox="1">
                <a:spLocks noChangeArrowheads="1"/>
              </p:cNvSpPr>
              <p:nvPr/>
            </p:nvSpPr>
            <p:spPr bwMode="auto">
              <a:xfrm>
                <a:off x="1488" y="3024"/>
                <a:ext cx="805" cy="209"/>
              </a:xfrm>
              <a:prstGeom prst="rect">
                <a:avLst/>
              </a:prstGeom>
              <a:noFill/>
              <a:ln w="12700">
                <a:noFill/>
                <a:miter lim="800000"/>
                <a:headEnd type="none" w="sm" len="sm"/>
                <a:tailEnd type="none" w="sm" len="sm"/>
              </a:ln>
              <a:effectLst/>
            </p:spPr>
            <p:txBody>
              <a:bodyPr/>
              <a:lstStyle/>
              <a:p>
                <a:pPr algn="ctr"/>
                <a:r>
                  <a:rPr lang="zh-CN" altLang="en-US" sz="1000" b="1">
                    <a:solidFill>
                      <a:srgbClr val="000000"/>
                    </a:solidFill>
                    <a:latin typeface="宋体" pitchFamily="2" charset="-122"/>
                    <a:ea typeface="宋体" pitchFamily="2" charset="-122"/>
                  </a:rPr>
                  <a:t>建筑群子系统</a:t>
                </a:r>
                <a:endParaRPr lang="zh-CN" altLang="en-US"/>
              </a:p>
            </p:txBody>
          </p:sp>
          <p:sp>
            <p:nvSpPr>
              <p:cNvPr id="99411" name="Text Box 83"/>
              <p:cNvSpPr txBox="1">
                <a:spLocks noChangeArrowheads="1"/>
              </p:cNvSpPr>
              <p:nvPr/>
            </p:nvSpPr>
            <p:spPr bwMode="auto">
              <a:xfrm>
                <a:off x="2281" y="1923"/>
                <a:ext cx="695" cy="199"/>
              </a:xfrm>
              <a:prstGeom prst="rect">
                <a:avLst/>
              </a:prstGeom>
              <a:noFill/>
              <a:ln w="12700">
                <a:noFill/>
                <a:miter lim="800000"/>
                <a:headEnd type="none" w="sm" len="sm"/>
                <a:tailEnd type="none" w="sm" len="sm"/>
              </a:ln>
              <a:effectLst/>
            </p:spPr>
            <p:txBody>
              <a:bodyPr/>
              <a:lstStyle/>
              <a:p>
                <a:pPr algn="ctr"/>
                <a:r>
                  <a:rPr lang="zh-CN" altLang="en-US" sz="1000" b="1">
                    <a:solidFill>
                      <a:srgbClr val="000000"/>
                    </a:solidFill>
                    <a:latin typeface="宋体" pitchFamily="2" charset="-122"/>
                    <a:ea typeface="宋体" pitchFamily="2" charset="-122"/>
                  </a:rPr>
                  <a:t>水平布线子系统</a:t>
                </a:r>
                <a:endParaRPr lang="zh-CN" altLang="en-US"/>
              </a:p>
            </p:txBody>
          </p:sp>
          <p:pic>
            <p:nvPicPr>
              <p:cNvPr id="99412" name="Picture 84"/>
              <p:cNvPicPr>
                <a:picLocks noChangeAspect="1" noChangeArrowheads="1"/>
              </p:cNvPicPr>
              <p:nvPr/>
            </p:nvPicPr>
            <p:blipFill>
              <a:blip r:embed="rId4"/>
              <a:srcRect/>
              <a:stretch>
                <a:fillRect/>
              </a:stretch>
            </p:blipFill>
            <p:spPr bwMode="auto">
              <a:xfrm>
                <a:off x="3136" y="1447"/>
                <a:ext cx="239" cy="156"/>
              </a:xfrm>
              <a:prstGeom prst="rect">
                <a:avLst/>
              </a:prstGeom>
              <a:noFill/>
              <a:ln w="12700">
                <a:noFill/>
                <a:miter lim="800000"/>
                <a:headEnd type="none" w="sm" len="sm"/>
                <a:tailEnd type="none" w="sm" len="sm"/>
              </a:ln>
              <a:effectLst/>
            </p:spPr>
          </p:pic>
          <p:pic>
            <p:nvPicPr>
              <p:cNvPr id="99413" name="Picture 85"/>
              <p:cNvPicPr>
                <a:picLocks noChangeAspect="1" noChangeArrowheads="1"/>
              </p:cNvPicPr>
              <p:nvPr/>
            </p:nvPicPr>
            <p:blipFill>
              <a:blip r:embed="rId4"/>
              <a:srcRect/>
              <a:stretch>
                <a:fillRect/>
              </a:stretch>
            </p:blipFill>
            <p:spPr bwMode="auto">
              <a:xfrm>
                <a:off x="3136" y="2243"/>
                <a:ext cx="239" cy="156"/>
              </a:xfrm>
              <a:prstGeom prst="rect">
                <a:avLst/>
              </a:prstGeom>
              <a:noFill/>
              <a:ln w="12700">
                <a:noFill/>
                <a:miter lim="800000"/>
                <a:headEnd type="none" w="sm" len="sm"/>
                <a:tailEnd type="none" w="sm" len="sm"/>
              </a:ln>
              <a:effectLst/>
            </p:spPr>
          </p:pic>
          <p:sp>
            <p:nvSpPr>
              <p:cNvPr id="99414" name="AutoShape 86"/>
              <p:cNvSpPr>
                <a:spLocks noChangeArrowheads="1"/>
              </p:cNvSpPr>
              <p:nvPr/>
            </p:nvSpPr>
            <p:spPr bwMode="auto">
              <a:xfrm>
                <a:off x="1296" y="1824"/>
                <a:ext cx="448" cy="77"/>
              </a:xfrm>
              <a:prstGeom prst="rightArrow">
                <a:avLst>
                  <a:gd name="adj1" fmla="val 50000"/>
                  <a:gd name="adj2" fmla="val 145455"/>
                </a:avLst>
              </a:prstGeom>
              <a:solidFill>
                <a:srgbClr val="00CC99"/>
              </a:solidFill>
              <a:ln w="12700">
                <a:solidFill>
                  <a:srgbClr val="CC0099"/>
                </a:solidFill>
                <a:miter lim="800000"/>
                <a:headEnd type="none" w="sm" len="sm"/>
                <a:tailEnd type="none" w="sm" len="sm"/>
              </a:ln>
              <a:effectLst/>
            </p:spPr>
            <p:txBody>
              <a:bodyPr anchor="ctr"/>
              <a:lstStyle/>
              <a:p>
                <a:endParaRPr lang="zh-CN" altLang="en-US"/>
              </a:p>
            </p:txBody>
          </p:sp>
          <p:sp>
            <p:nvSpPr>
              <p:cNvPr id="99415" name="AutoShape 87"/>
              <p:cNvSpPr>
                <a:spLocks noChangeArrowheads="1"/>
              </p:cNvSpPr>
              <p:nvPr/>
            </p:nvSpPr>
            <p:spPr bwMode="auto">
              <a:xfrm>
                <a:off x="2472" y="1806"/>
                <a:ext cx="63" cy="145"/>
              </a:xfrm>
              <a:prstGeom prst="upArrow">
                <a:avLst>
                  <a:gd name="adj1" fmla="val 50000"/>
                  <a:gd name="adj2" fmla="val 57540"/>
                </a:avLst>
              </a:prstGeom>
              <a:solidFill>
                <a:srgbClr val="00CC99"/>
              </a:solidFill>
              <a:ln w="12700">
                <a:solidFill>
                  <a:srgbClr val="CC0099"/>
                </a:solidFill>
                <a:miter lim="800000"/>
                <a:headEnd type="none" w="sm" len="sm"/>
                <a:tailEnd type="none" w="sm" len="sm"/>
              </a:ln>
              <a:effectLst/>
            </p:spPr>
            <p:txBody>
              <a:bodyPr vert="eaVert" anchor="ctr"/>
              <a:lstStyle/>
              <a:p>
                <a:endParaRPr lang="zh-CN" altLang="en-US"/>
              </a:p>
            </p:txBody>
          </p:sp>
          <p:sp>
            <p:nvSpPr>
              <p:cNvPr id="99416" name="AutoShape 88"/>
              <p:cNvSpPr>
                <a:spLocks noChangeArrowheads="1"/>
              </p:cNvSpPr>
              <p:nvPr/>
            </p:nvSpPr>
            <p:spPr bwMode="auto">
              <a:xfrm>
                <a:off x="3365" y="1678"/>
                <a:ext cx="239" cy="359"/>
              </a:xfrm>
              <a:prstGeom prst="curvedLeftArrow">
                <a:avLst>
                  <a:gd name="adj1" fmla="val 30042"/>
                  <a:gd name="adj2" fmla="val 60084"/>
                  <a:gd name="adj3" fmla="val 33333"/>
                </a:avLst>
              </a:prstGeom>
              <a:solidFill>
                <a:srgbClr val="00CC99"/>
              </a:solidFill>
              <a:ln w="12700">
                <a:solidFill>
                  <a:srgbClr val="CC0099"/>
                </a:solidFill>
                <a:miter lim="800000"/>
                <a:headEnd type="none" w="sm" len="sm"/>
                <a:tailEnd type="none" w="sm" len="sm"/>
              </a:ln>
              <a:effectLst/>
            </p:spPr>
            <p:txBody>
              <a:bodyPr anchor="ctr"/>
              <a:lstStyle/>
              <a:p>
                <a:endParaRPr lang="zh-CN" altLang="en-US"/>
              </a:p>
            </p:txBody>
          </p:sp>
          <p:sp>
            <p:nvSpPr>
              <p:cNvPr id="99417" name="AutoShape 89"/>
              <p:cNvSpPr>
                <a:spLocks noChangeArrowheads="1"/>
              </p:cNvSpPr>
              <p:nvPr/>
            </p:nvSpPr>
            <p:spPr bwMode="auto">
              <a:xfrm>
                <a:off x="3074" y="2577"/>
                <a:ext cx="448" cy="102"/>
              </a:xfrm>
              <a:prstGeom prst="curvedDownArrow">
                <a:avLst>
                  <a:gd name="adj1" fmla="val 87843"/>
                  <a:gd name="adj2" fmla="val 175686"/>
                  <a:gd name="adj3" fmla="val 33333"/>
                </a:avLst>
              </a:prstGeom>
              <a:solidFill>
                <a:srgbClr val="00CC99"/>
              </a:solidFill>
              <a:ln w="12700">
                <a:solidFill>
                  <a:srgbClr val="CC0099"/>
                </a:solidFill>
                <a:miter lim="800000"/>
                <a:headEnd type="none" w="sm" len="sm"/>
                <a:tailEnd type="none" w="sm" len="sm"/>
              </a:ln>
              <a:effectLst/>
            </p:spPr>
            <p:txBody>
              <a:bodyPr anchor="ctr"/>
              <a:lstStyle/>
              <a:p>
                <a:endParaRPr lang="zh-CN" altLang="en-US"/>
              </a:p>
            </p:txBody>
          </p:sp>
          <p:sp>
            <p:nvSpPr>
              <p:cNvPr id="99418" name="AutoShape 90"/>
              <p:cNvSpPr>
                <a:spLocks noChangeArrowheads="1"/>
              </p:cNvSpPr>
              <p:nvPr/>
            </p:nvSpPr>
            <p:spPr bwMode="auto">
              <a:xfrm>
                <a:off x="1776" y="2784"/>
                <a:ext cx="120" cy="257"/>
              </a:xfrm>
              <a:prstGeom prst="upArrow">
                <a:avLst>
                  <a:gd name="adj1" fmla="val 50000"/>
                  <a:gd name="adj2" fmla="val 53542"/>
                </a:avLst>
              </a:prstGeom>
              <a:solidFill>
                <a:srgbClr val="00CC99"/>
              </a:solidFill>
              <a:ln w="12700">
                <a:solidFill>
                  <a:srgbClr val="CC0099"/>
                </a:solidFill>
                <a:miter lim="800000"/>
                <a:headEnd type="none" w="sm" len="sm"/>
                <a:tailEnd type="none" w="sm" len="sm"/>
              </a:ln>
              <a:effectLst/>
            </p:spPr>
            <p:txBody>
              <a:bodyPr vert="eaVert" anchor="ctr"/>
              <a:lstStyle/>
              <a:p>
                <a:endParaRPr lang="zh-CN" altLang="en-US"/>
              </a:p>
            </p:txBody>
          </p:sp>
          <p:sp>
            <p:nvSpPr>
              <p:cNvPr id="99419" name="Text Box 91"/>
              <p:cNvSpPr txBox="1">
                <a:spLocks noChangeArrowheads="1"/>
              </p:cNvSpPr>
              <p:nvPr/>
            </p:nvSpPr>
            <p:spPr bwMode="auto">
              <a:xfrm>
                <a:off x="2077" y="2808"/>
                <a:ext cx="659" cy="208"/>
              </a:xfrm>
              <a:prstGeom prst="rect">
                <a:avLst/>
              </a:prstGeom>
              <a:noFill/>
              <a:ln w="12700">
                <a:noFill/>
                <a:miter lim="800000"/>
                <a:headEnd type="none" w="sm" len="sm"/>
                <a:tailEnd type="none" w="sm" len="sm"/>
              </a:ln>
              <a:effectLst/>
            </p:spPr>
            <p:txBody>
              <a:bodyPr/>
              <a:lstStyle/>
              <a:p>
                <a:pPr algn="ctr"/>
                <a:r>
                  <a:rPr lang="zh-CN" altLang="en-US" sz="1000" b="1">
                    <a:solidFill>
                      <a:srgbClr val="000000"/>
                    </a:solidFill>
                    <a:latin typeface="宋体" pitchFamily="2" charset="-122"/>
                    <a:ea typeface="宋体" pitchFamily="2" charset="-122"/>
                  </a:rPr>
                  <a:t>管理子系统</a:t>
                </a:r>
                <a:endParaRPr lang="zh-CN" altLang="en-US"/>
              </a:p>
            </p:txBody>
          </p:sp>
          <p:pic>
            <p:nvPicPr>
              <p:cNvPr id="99420" name="Picture 92"/>
              <p:cNvPicPr>
                <a:picLocks noChangeAspect="1" noChangeArrowheads="1"/>
              </p:cNvPicPr>
              <p:nvPr/>
            </p:nvPicPr>
            <p:blipFill>
              <a:blip r:embed="rId4"/>
              <a:srcRect/>
              <a:stretch>
                <a:fillRect/>
              </a:stretch>
            </p:blipFill>
            <p:spPr bwMode="auto">
              <a:xfrm>
                <a:off x="3136" y="1858"/>
                <a:ext cx="239" cy="155"/>
              </a:xfrm>
              <a:prstGeom prst="rect">
                <a:avLst/>
              </a:prstGeom>
              <a:noFill/>
              <a:ln w="12700">
                <a:noFill/>
                <a:miter lim="800000"/>
                <a:headEnd type="none" w="sm" len="sm"/>
                <a:tailEnd type="none" w="sm" len="sm"/>
              </a:ln>
              <a:effectLst/>
            </p:spPr>
          </p:pic>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Grp="1" noChangeArrowheads="1"/>
          </p:cNvSpPr>
          <p:nvPr>
            <p:ph type="body" idx="1"/>
          </p:nvPr>
        </p:nvSpPr>
        <p:spPr>
          <a:xfrm>
            <a:off x="1042988" y="2276475"/>
            <a:ext cx="7632700" cy="4897438"/>
          </a:xfrm>
          <a:noFill/>
          <a:ln/>
        </p:spPr>
        <p:txBody>
          <a:bodyPr/>
          <a:lstStyle/>
          <a:p>
            <a:pPr lvl="2"/>
            <a:r>
              <a:rPr lang="en-US" altLang="zh-CN"/>
              <a:t>IEEE  802.3 (</a:t>
            </a:r>
            <a:r>
              <a:rPr lang="zh-CN" altLang="en-US"/>
              <a:t>电气和电子工程协会)</a:t>
            </a:r>
          </a:p>
          <a:p>
            <a:pPr lvl="2"/>
            <a:r>
              <a:rPr lang="en-US" altLang="zh-CN"/>
              <a:t>EIA/TIA568、EIA/TIA、TSB36/40（</a:t>
            </a:r>
            <a:r>
              <a:rPr lang="zh-CN" altLang="en-US"/>
              <a:t>电子工业协会/电信工业协会）</a:t>
            </a:r>
          </a:p>
          <a:p>
            <a:pPr lvl="2"/>
            <a:r>
              <a:rPr lang="en-US" altLang="zh-CN"/>
              <a:t>ESO/IEC、JTCI/SC25/WG3（</a:t>
            </a:r>
            <a:r>
              <a:rPr lang="zh-CN" altLang="en-US"/>
              <a:t>国际标准组织）</a:t>
            </a:r>
          </a:p>
          <a:p>
            <a:pPr lvl="2"/>
            <a:r>
              <a:rPr lang="en-US" altLang="zh-CN"/>
              <a:t>ANSI、FDDI/TPDDI  100Mbps （</a:t>
            </a:r>
            <a:r>
              <a:rPr lang="zh-CN" altLang="en-US"/>
              <a:t>美国国家标准研究会）</a:t>
            </a:r>
          </a:p>
          <a:p>
            <a:pPr lvl="2"/>
            <a:r>
              <a:rPr lang="zh-CN" altLang="en-US"/>
              <a:t>工业标准及国际商务建筑布线标准</a:t>
            </a:r>
          </a:p>
        </p:txBody>
      </p:sp>
      <p:sp>
        <p:nvSpPr>
          <p:cNvPr id="100358" name="Rectangle 6"/>
          <p:cNvSpPr>
            <a:spLocks noChangeArrowheads="1"/>
          </p:cNvSpPr>
          <p:nvPr/>
        </p:nvSpPr>
        <p:spPr bwMode="auto">
          <a:xfrm>
            <a:off x="1042988" y="1606550"/>
            <a:ext cx="7772400" cy="396875"/>
          </a:xfrm>
          <a:prstGeom prst="rect">
            <a:avLst/>
          </a:prstGeom>
          <a:noFill/>
          <a:ln w="9525">
            <a:noFill/>
            <a:miter lim="800000"/>
            <a:headEnd/>
            <a:tailEnd/>
          </a:ln>
          <a:effectLst/>
        </p:spPr>
        <p:txBody>
          <a:bodyPr anchor="ctr">
            <a:spAutoFit/>
          </a:bodyPr>
          <a:lstStyle/>
          <a:p>
            <a:pPr eaLnBrk="1" hangingPunct="1"/>
            <a:r>
              <a:rPr lang="zh-CN" altLang="en-US" sz="2000">
                <a:latin typeface="黑体" pitchFamily="49" charset="-122"/>
                <a:ea typeface="黑体" pitchFamily="49" charset="-122"/>
              </a:rPr>
              <a:t>三、系统设计依据</a:t>
            </a:r>
            <a:endParaRPr lang="zh-CN" altLang="en-US" sz="2800" b="1">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body" idx="1"/>
          </p:nvPr>
        </p:nvSpPr>
        <p:spPr>
          <a:noFill/>
          <a:ln/>
        </p:spPr>
        <p:txBody>
          <a:bodyPr/>
          <a:lstStyle/>
          <a:p>
            <a:pPr lvl="2"/>
            <a:endParaRPr lang="zh-CN" altLang="en-US"/>
          </a:p>
          <a:p>
            <a:pPr lvl="2"/>
            <a:r>
              <a:rPr lang="zh-CN" altLang="en-US"/>
              <a:t>中国建筑电气设计规范</a:t>
            </a:r>
          </a:p>
          <a:p>
            <a:pPr lvl="2"/>
            <a:r>
              <a:rPr lang="zh-CN" altLang="en-US"/>
              <a:t>工业企业通讯设计规范</a:t>
            </a:r>
          </a:p>
          <a:p>
            <a:pPr lvl="2"/>
            <a:r>
              <a:rPr lang="zh-CN" altLang="en-US"/>
              <a:t>建筑与建筑群综合布线系统工程设计规范</a:t>
            </a:r>
          </a:p>
          <a:p>
            <a:pPr lvl="2"/>
            <a:r>
              <a:rPr lang="en-US" altLang="zh-CN"/>
              <a:t>VCOM</a:t>
            </a:r>
            <a:r>
              <a:rPr lang="zh-CN" altLang="en-US"/>
              <a:t>结构化布线系统设计手册</a:t>
            </a:r>
          </a:p>
          <a:p>
            <a:endParaRPr lang="zh-CN" altLang="en-US"/>
          </a:p>
          <a:p>
            <a:endParaRPr lang="zh-CN" altLang="en-US" sz="1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Grp="1" noChangeArrowheads="1"/>
          </p:cNvSpPr>
          <p:nvPr>
            <p:ph type="title"/>
          </p:nvPr>
        </p:nvSpPr>
        <p:spPr bwMode="auto">
          <a:xfrm>
            <a:off x="1371600" y="908050"/>
            <a:ext cx="7772400" cy="519113"/>
          </a:xfrm>
          <a:noFill/>
          <a:ln>
            <a:miter lim="800000"/>
            <a:headEnd/>
            <a:tailEnd/>
          </a:ln>
        </p:spPr>
        <p:txBody>
          <a:bodyPr vert="horz" wrap="square" lIns="91440" tIns="45720" rIns="91440" bIns="45720" numCol="1" anchor="ctr" anchorCtr="0" compatLnSpc="1">
            <a:prstTxWarp prst="textNoShape">
              <a:avLst/>
            </a:prstTxWarp>
            <a:spAutoFit/>
          </a:bodyPr>
          <a:lstStyle/>
          <a:p>
            <a:r>
              <a:rPr lang="zh-CN" altLang="en-US" b="0">
                <a:solidFill>
                  <a:schemeClr val="tx1"/>
                </a:solidFill>
              </a:rPr>
              <a:t>四、系统设计目标</a:t>
            </a:r>
          </a:p>
        </p:txBody>
      </p:sp>
      <p:sp>
        <p:nvSpPr>
          <p:cNvPr id="111622" name="Rectangle 6"/>
          <p:cNvSpPr>
            <a:spLocks noGrp="1" noChangeArrowheads="1"/>
          </p:cNvSpPr>
          <p:nvPr>
            <p:ph type="body" idx="1"/>
          </p:nvPr>
        </p:nvSpPr>
        <p:spPr>
          <a:xfrm>
            <a:off x="971550" y="1412875"/>
            <a:ext cx="7924800" cy="4191000"/>
          </a:xfrm>
          <a:noFill/>
          <a:ln/>
        </p:spPr>
        <p:txBody>
          <a:bodyPr/>
          <a:lstStyle/>
          <a:p>
            <a:pPr lvl="2"/>
            <a:r>
              <a:rPr lang="zh-CN" altLang="en-US" sz="2000" dirty="0"/>
              <a:t>安全性：严格执行有关技术标准，确保系统满足防雷、防潮、防鼠、防蚁要求；</a:t>
            </a:r>
          </a:p>
          <a:p>
            <a:pPr lvl="2"/>
            <a:r>
              <a:rPr lang="zh-CN" altLang="en-US" sz="2000" dirty="0"/>
              <a:t>实用性：实施后的综合布线系统，能满足现代和未来发展的要求，并能实现语音、数据、监控、控制、报警等综合功能；</a:t>
            </a:r>
          </a:p>
          <a:p>
            <a:pPr lvl="2"/>
            <a:r>
              <a:rPr lang="en-US" altLang="zh-CN" sz="2000" dirty="0"/>
              <a:t>1) </a:t>
            </a:r>
            <a:r>
              <a:rPr lang="zh-CN" altLang="en-US" sz="2000" dirty="0"/>
              <a:t>全面的端到端解决方案：</a:t>
            </a:r>
          </a:p>
          <a:p>
            <a:pPr lvl="2"/>
            <a:r>
              <a:rPr lang="zh-CN" altLang="en-US" sz="2000" dirty="0"/>
              <a:t>通过双绞线可传输话音、数据、图象、视频信号、楼宇自控及门禁系统信号等等；可支持目前所有数据及话音设备厂商的网络系统。</a:t>
            </a:r>
          </a:p>
          <a:p>
            <a:pPr lvl="2"/>
            <a:r>
              <a:rPr lang="en-US" altLang="zh-CN" sz="2000" dirty="0"/>
              <a:t>2) </a:t>
            </a:r>
            <a:r>
              <a:rPr lang="zh-CN" altLang="en-US" sz="2000" dirty="0"/>
              <a:t>灵活性：</a:t>
            </a:r>
          </a:p>
          <a:p>
            <a:pPr lvl="2"/>
            <a:r>
              <a:rPr lang="zh-CN" altLang="en-US" sz="2000" dirty="0"/>
              <a:t>所有设备的开通及更改不需改变布线系统，只需增减相应的网络设备及做必要的跳线管理即可</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685800" y="1279525"/>
            <a:ext cx="7772400" cy="519113"/>
          </a:xfrm>
          <a:noFill/>
          <a:ln>
            <a:miter lim="800000"/>
            <a:headEnd/>
            <a:tailEnd/>
          </a:ln>
        </p:spPr>
        <p:txBody>
          <a:bodyPr vert="horz" wrap="square" lIns="91440" tIns="45720" rIns="91440" bIns="45720" numCol="1" anchor="ctr" anchorCtr="0" compatLnSpc="1">
            <a:prstTxWarp prst="textNoShape">
              <a:avLst/>
            </a:prstTxWarp>
            <a:spAutoFit/>
          </a:bodyPr>
          <a:lstStyle/>
          <a:p>
            <a:r>
              <a:rPr lang="zh-CN" altLang="en-US" b="0">
                <a:solidFill>
                  <a:schemeClr val="tx1"/>
                </a:solidFill>
              </a:rPr>
              <a:t>四、系统设计目标</a:t>
            </a:r>
          </a:p>
        </p:txBody>
      </p:sp>
      <p:sp>
        <p:nvSpPr>
          <p:cNvPr id="125955" name="Rectangle 3"/>
          <p:cNvSpPr>
            <a:spLocks noGrp="1" noChangeArrowheads="1"/>
          </p:cNvSpPr>
          <p:nvPr>
            <p:ph type="body" idx="1"/>
          </p:nvPr>
        </p:nvSpPr>
        <p:spPr>
          <a:xfrm>
            <a:off x="304800" y="1905000"/>
            <a:ext cx="7924800" cy="4191000"/>
          </a:xfrm>
          <a:noFill/>
          <a:ln/>
        </p:spPr>
        <p:txBody>
          <a:bodyPr/>
          <a:lstStyle/>
          <a:p>
            <a:pPr lvl="2"/>
            <a:r>
              <a:rPr lang="en-US" altLang="zh-CN" sz="2800"/>
              <a:t>3)</a:t>
            </a:r>
            <a:r>
              <a:rPr lang="zh-CN" altLang="en-US" sz="2800"/>
              <a:t>可靠性：</a:t>
            </a:r>
          </a:p>
          <a:p>
            <a:pPr lvl="2"/>
            <a:r>
              <a:rPr lang="zh-CN" altLang="en-US" sz="2800"/>
              <a:t>布线系统全部采用物理星形拓扑结构，点到点端接，任何一条线路故障均不影响其它线路的运行；同时为线路的运行维护及故障检修提供了极大的方便。</a:t>
            </a:r>
          </a:p>
          <a:p>
            <a:pPr lvl="2"/>
            <a:r>
              <a:rPr lang="en-US" altLang="zh-CN" sz="2800"/>
              <a:t>4)</a:t>
            </a:r>
            <a:r>
              <a:rPr lang="zh-CN" altLang="en-US" sz="2800"/>
              <a:t>先进性：</a:t>
            </a:r>
          </a:p>
          <a:p>
            <a:pPr lvl="2"/>
            <a:r>
              <a:rPr lang="zh-CN" altLang="en-US" sz="2800"/>
              <a:t>所有布线设计均采用世界最新通讯标准，二十的不落后。</a:t>
            </a:r>
          </a:p>
          <a:p>
            <a:pPr lvl="2"/>
            <a:endParaRPr lang="zh-CN" alt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328" name="Rectangle 328"/>
          <p:cNvSpPr>
            <a:spLocks noGrp="1" noChangeArrowheads="1"/>
          </p:cNvSpPr>
          <p:nvPr>
            <p:ph type="title"/>
          </p:nvPr>
        </p:nvSpPr>
        <p:spPr bwMode="auto">
          <a:xfrm>
            <a:off x="914400" y="2060575"/>
            <a:ext cx="2505075" cy="2511425"/>
          </a:xfrm>
          <a:noFill/>
          <a:ln>
            <a:miter lim="800000"/>
            <a:headEnd/>
            <a:tailEnd/>
          </a:ln>
        </p:spPr>
        <p:txBody>
          <a:bodyPr vert="horz" wrap="square" lIns="91440" tIns="45720" rIns="91440" bIns="45720" numCol="1" anchor="t" anchorCtr="0" compatLnSpc="1">
            <a:prstTxWarp prst="textNoShape">
              <a:avLst/>
            </a:prstTxWarp>
          </a:bodyPr>
          <a:lstStyle/>
          <a:p>
            <a:r>
              <a:rPr lang="zh-CN" altLang="en-US">
                <a:solidFill>
                  <a:schemeClr val="tx2"/>
                </a:solidFill>
              </a:rPr>
              <a:t>数据信息点：</a:t>
            </a:r>
            <a:r>
              <a:rPr lang="en-US" altLang="zh-CN">
                <a:solidFill>
                  <a:schemeClr val="tx2"/>
                </a:solidFill>
              </a:rPr>
              <a:t>1441</a:t>
            </a:r>
            <a:r>
              <a:rPr lang="zh-CN" altLang="en-US">
                <a:solidFill>
                  <a:schemeClr val="tx2"/>
                </a:solidFill>
              </a:rPr>
              <a:t>个。</a:t>
            </a:r>
            <a:br>
              <a:rPr lang="zh-CN" altLang="en-US">
                <a:solidFill>
                  <a:schemeClr val="tx2"/>
                </a:solidFill>
              </a:rPr>
            </a:br>
            <a:r>
              <a:rPr lang="zh-CN" altLang="en-US">
                <a:solidFill>
                  <a:schemeClr val="tx2"/>
                </a:solidFill>
              </a:rPr>
              <a:t/>
            </a:r>
            <a:br>
              <a:rPr lang="zh-CN" altLang="en-US">
                <a:solidFill>
                  <a:schemeClr val="tx2"/>
                </a:solidFill>
              </a:rPr>
            </a:br>
            <a:r>
              <a:rPr lang="zh-CN" altLang="en-US">
                <a:solidFill>
                  <a:schemeClr val="tx2"/>
                </a:solidFill>
              </a:rPr>
              <a:t>语音点：</a:t>
            </a:r>
            <a:r>
              <a:rPr lang="en-US" altLang="zh-CN">
                <a:solidFill>
                  <a:schemeClr val="tx2"/>
                </a:solidFill>
              </a:rPr>
              <a:t>2044</a:t>
            </a:r>
            <a:r>
              <a:rPr lang="zh-CN" altLang="en-US">
                <a:solidFill>
                  <a:schemeClr val="tx2"/>
                </a:solidFill>
              </a:rPr>
              <a:t>个</a:t>
            </a:r>
          </a:p>
        </p:txBody>
      </p:sp>
      <p:sp>
        <p:nvSpPr>
          <p:cNvPr id="128003" name="Rectangle 3"/>
          <p:cNvSpPr>
            <a:spLocks noGrp="1" noChangeArrowheads="1"/>
          </p:cNvSpPr>
          <p:nvPr>
            <p:ph type="body" sz="half" idx="1"/>
          </p:nvPr>
        </p:nvSpPr>
        <p:spPr>
          <a:noFill/>
          <a:ln/>
        </p:spPr>
        <p:txBody>
          <a:bodyPr/>
          <a:lstStyle/>
          <a:p>
            <a:r>
              <a:rPr lang="zh-CN" altLang="en-US" sz="2000" b="1"/>
              <a:t>用户需求分析</a:t>
            </a:r>
          </a:p>
        </p:txBody>
      </p:sp>
      <p:sp>
        <p:nvSpPr>
          <p:cNvPr id="128004" name="Rectangle 4"/>
          <p:cNvSpPr>
            <a:spLocks noChangeArrowheads="1"/>
          </p:cNvSpPr>
          <p:nvPr/>
        </p:nvSpPr>
        <p:spPr bwMode="auto">
          <a:xfrm>
            <a:off x="1187450" y="2133600"/>
            <a:ext cx="7772400" cy="2314575"/>
          </a:xfrm>
          <a:prstGeom prst="rect">
            <a:avLst/>
          </a:prstGeom>
          <a:noFill/>
          <a:ln w="9525">
            <a:noFill/>
            <a:miter lim="800000"/>
            <a:headEnd/>
            <a:tailEnd/>
          </a:ln>
          <a:effectLst/>
        </p:spPr>
        <p:txBody>
          <a:bodyPr/>
          <a:lstStyle/>
          <a:p>
            <a:pPr marL="342900" indent="-342900" eaLnBrk="1" hangingPunct="1">
              <a:lnSpc>
                <a:spcPct val="140000"/>
              </a:lnSpc>
              <a:spcBef>
                <a:spcPct val="20000"/>
              </a:spcBef>
              <a:buClr>
                <a:schemeClr val="tx1"/>
              </a:buClr>
              <a:buFont typeface="Wingdings" pitchFamily="2" charset="2"/>
              <a:buChar char="u"/>
            </a:pPr>
            <a:endParaRPr lang="zh-CN" altLang="en-US" sz="2400">
              <a:solidFill>
                <a:schemeClr val="tx2"/>
              </a:solidFill>
              <a:latin typeface="黑体" pitchFamily="49" charset="-122"/>
              <a:ea typeface="黑体" pitchFamily="49" charset="-122"/>
            </a:endParaRPr>
          </a:p>
        </p:txBody>
      </p:sp>
      <p:graphicFrame>
        <p:nvGraphicFramePr>
          <p:cNvPr id="128327" name="Group 327"/>
          <p:cNvGraphicFramePr>
            <a:graphicFrameLocks noGrp="1"/>
          </p:cNvGraphicFramePr>
          <p:nvPr>
            <p:ph sz="half" idx="2"/>
          </p:nvPr>
        </p:nvGraphicFramePr>
        <p:xfrm>
          <a:off x="3563938" y="1125538"/>
          <a:ext cx="3740150" cy="4897442"/>
        </p:xfrm>
        <a:graphic>
          <a:graphicData uri="http://schemas.openxmlformats.org/drawingml/2006/table">
            <a:tbl>
              <a:tblPr/>
              <a:tblGrid>
                <a:gridCol w="1314450"/>
                <a:gridCol w="1212850"/>
                <a:gridCol w="1212850"/>
              </a:tblGrid>
              <a:tr h="287338">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ko-KR" altLang="en-US" sz="1100" b="0" i="0" u="none" strike="noStrike" cap="none" normalizeH="0" baseline="0" smtClean="0">
                          <a:ln>
                            <a:noFill/>
                          </a:ln>
                          <a:solidFill>
                            <a:srgbClr val="000000"/>
                          </a:solidFill>
                          <a:effectLst/>
                          <a:latin typeface="宋体" pitchFamily="2" charset="-122"/>
                          <a:ea typeface="宋体" pitchFamily="2" charset="-122"/>
                        </a:rPr>
                        <a:t>楼层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ko-KR" altLang="en-US" sz="1100" b="0" i="0" u="none" strike="noStrike" cap="none" normalizeH="0" baseline="0" smtClean="0">
                          <a:ln>
                            <a:noFill/>
                          </a:ln>
                          <a:solidFill>
                            <a:srgbClr val="000000"/>
                          </a:solidFill>
                          <a:effectLst/>
                          <a:latin typeface="宋体" pitchFamily="2" charset="-122"/>
                          <a:ea typeface="宋体" pitchFamily="2" charset="-122"/>
                        </a:rPr>
                        <a:t>网络</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ko-KR" altLang="en-US" sz="1100" b="0" i="0" u="none" strike="noStrike" cap="none" normalizeH="0" baseline="0" smtClean="0">
                          <a:ln>
                            <a:noFill/>
                          </a:ln>
                          <a:solidFill>
                            <a:srgbClr val="000000"/>
                          </a:solidFill>
                          <a:effectLst/>
                          <a:latin typeface="宋体" pitchFamily="2" charset="-122"/>
                          <a:ea typeface="宋体" pitchFamily="2" charset="-122"/>
                        </a:rPr>
                        <a:t>语音</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96</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115</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28</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27</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2</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34</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37</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3</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48</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52</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4</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42</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43</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5</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47</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48</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6</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89</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135</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7</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88</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132</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8</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90</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135</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9</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89</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134</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10</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90</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135</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11</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696</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1048</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12</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至</a:t>
                      </a: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19</a:t>
                      </a: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层</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4</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3</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20</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0</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ko-KR" altLang="en-US" sz="1100" b="0" i="0" u="none" strike="noStrike" cap="none" normalizeH="0" baseline="0" smtClean="0">
                          <a:ln>
                            <a:noFill/>
                          </a:ln>
                          <a:solidFill>
                            <a:srgbClr val="000000"/>
                          </a:solidFill>
                          <a:effectLst/>
                          <a:latin typeface="宋体" pitchFamily="2" charset="-122"/>
                          <a:ea typeface="宋体" pitchFamily="2" charset="-122"/>
                        </a:rPr>
                        <a:t>　</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27</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0</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0</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ko-KR" altLang="en-US" sz="1100" b="0" i="0" u="none" strike="noStrike" cap="none" normalizeH="0" baseline="0" smtClean="0">
                          <a:ln>
                            <a:noFill/>
                          </a:ln>
                          <a:solidFill>
                            <a:srgbClr val="000000"/>
                          </a:solidFill>
                          <a:effectLst/>
                          <a:latin typeface="宋体" pitchFamily="2" charset="-122"/>
                          <a:ea typeface="宋体" pitchFamily="2" charset="-122"/>
                        </a:rPr>
                        <a:t>合计</a:t>
                      </a:r>
                      <a:endParaRPr kumimoji="1" lang="ko-KR" altLang="en-US"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1441</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smtClean="0">
                          <a:ln>
                            <a:noFill/>
                          </a:ln>
                          <a:solidFill>
                            <a:srgbClr val="000000"/>
                          </a:solidFill>
                          <a:effectLst/>
                          <a:latin typeface="宋体" pitchFamily="2" charset="-122"/>
                          <a:ea typeface="宋体" pitchFamily="2" charset="-122"/>
                        </a:rPr>
                        <a:t>2044</a:t>
                      </a:r>
                      <a:endParaRPr kumimoji="1" lang="en-US" altLang="ko-KR" sz="18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36tgp_com_diagram">
  <a:themeElements>
    <a:clrScheme name="136tgp_com_diagram 1">
      <a:dk1>
        <a:srgbClr val="051B61"/>
      </a:dk1>
      <a:lt1>
        <a:srgbClr val="FFFFFF"/>
      </a:lt1>
      <a:dk2>
        <a:srgbClr val="1861A4"/>
      </a:dk2>
      <a:lt2>
        <a:srgbClr val="DDDDDD"/>
      </a:lt2>
      <a:accent1>
        <a:srgbClr val="4B99D3"/>
      </a:accent1>
      <a:accent2>
        <a:srgbClr val="93C4F1"/>
      </a:accent2>
      <a:accent3>
        <a:srgbClr val="FFFFFF"/>
      </a:accent3>
      <a:accent4>
        <a:srgbClr val="031552"/>
      </a:accent4>
      <a:accent5>
        <a:srgbClr val="B1CAE6"/>
      </a:accent5>
      <a:accent6>
        <a:srgbClr val="85B1DA"/>
      </a:accent6>
      <a:hlink>
        <a:srgbClr val="9999FF"/>
      </a:hlink>
      <a:folHlink>
        <a:srgbClr val="2A9FA2"/>
      </a:folHlink>
    </a:clrScheme>
    <a:fontScheme name="136tgp_com_diagram">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ko-KR" altLang="en-US" sz="1800" b="0" i="0" u="none" strike="noStrike" cap="none" normalizeH="0" baseline="0" smtClean="0">
            <a:ln>
              <a:noFill/>
            </a:ln>
            <a:solidFill>
              <a:schemeClr val="tx1"/>
            </a:solidFill>
            <a:effectLst/>
            <a:latin typeface="Times New Roman" pitchFamily="18" charset="0"/>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ko-KR" altLang="en-US" sz="1800" b="0" i="0" u="none" strike="noStrike" cap="none" normalizeH="0" baseline="0" smtClean="0">
            <a:ln>
              <a:noFill/>
            </a:ln>
            <a:solidFill>
              <a:schemeClr val="tx1"/>
            </a:solidFill>
            <a:effectLst/>
            <a:latin typeface="Times New Roman" pitchFamily="18" charset="0"/>
            <a:ea typeface="Gulim" pitchFamily="34" charset="-127"/>
          </a:defRPr>
        </a:defPPr>
      </a:lstStyle>
    </a:lnDef>
  </a:objectDefaults>
  <a:extraClrSchemeLst>
    <a:extraClrScheme>
      <a:clrScheme name="136tgp_com_diagram 1">
        <a:dk1>
          <a:srgbClr val="051B61"/>
        </a:dk1>
        <a:lt1>
          <a:srgbClr val="FFFFFF"/>
        </a:lt1>
        <a:dk2>
          <a:srgbClr val="1861A4"/>
        </a:dk2>
        <a:lt2>
          <a:srgbClr val="DDDDDD"/>
        </a:lt2>
        <a:accent1>
          <a:srgbClr val="4B99D3"/>
        </a:accent1>
        <a:accent2>
          <a:srgbClr val="93C4F1"/>
        </a:accent2>
        <a:accent3>
          <a:srgbClr val="FFFFFF"/>
        </a:accent3>
        <a:accent4>
          <a:srgbClr val="031552"/>
        </a:accent4>
        <a:accent5>
          <a:srgbClr val="B1CAE6"/>
        </a:accent5>
        <a:accent6>
          <a:srgbClr val="85B1DA"/>
        </a:accent6>
        <a:hlink>
          <a:srgbClr val="9999FF"/>
        </a:hlink>
        <a:folHlink>
          <a:srgbClr val="2A9FA2"/>
        </a:folHlink>
      </a:clrScheme>
      <a:clrMap bg1="lt1" tx1="dk1" bg2="lt2" tx2="dk2" accent1="accent1" accent2="accent2" accent3="accent3" accent4="accent4" accent5="accent5" accent6="accent6" hlink="hlink" folHlink="folHlink"/>
    </a:extraClrScheme>
    <a:extraClrScheme>
      <a:clrScheme name="136tgp_com_diagram 2">
        <a:dk1>
          <a:srgbClr val="286882"/>
        </a:dk1>
        <a:lt1>
          <a:srgbClr val="FFFFFF"/>
        </a:lt1>
        <a:dk2>
          <a:srgbClr val="000066"/>
        </a:dk2>
        <a:lt2>
          <a:srgbClr val="DDDDDD"/>
        </a:lt2>
        <a:accent1>
          <a:srgbClr val="2FAFB9"/>
        </a:accent1>
        <a:accent2>
          <a:srgbClr val="58CEA1"/>
        </a:accent2>
        <a:accent3>
          <a:srgbClr val="FFFFFF"/>
        </a:accent3>
        <a:accent4>
          <a:srgbClr val="21586E"/>
        </a:accent4>
        <a:accent5>
          <a:srgbClr val="ADD4D9"/>
        </a:accent5>
        <a:accent6>
          <a:srgbClr val="4FBA91"/>
        </a:accent6>
        <a:hlink>
          <a:srgbClr val="556CDD"/>
        </a:hlink>
        <a:folHlink>
          <a:srgbClr val="969696"/>
        </a:folHlink>
      </a:clrScheme>
      <a:clrMap bg1="lt1" tx1="dk1" bg2="lt2" tx2="dk2" accent1="accent1" accent2="accent2" accent3="accent3" accent4="accent4" accent5="accent5" accent6="accent6" hlink="hlink" folHlink="folHlink"/>
    </a:extraClrScheme>
    <a:extraClrScheme>
      <a:clrScheme name="136tgp_com_diagram 3">
        <a:dk1>
          <a:srgbClr val="5084E2"/>
        </a:dk1>
        <a:lt1>
          <a:srgbClr val="FFFFFF"/>
        </a:lt1>
        <a:dk2>
          <a:srgbClr val="000066"/>
        </a:dk2>
        <a:lt2>
          <a:srgbClr val="B2B2B2"/>
        </a:lt2>
        <a:accent1>
          <a:srgbClr val="1E62C6"/>
        </a:accent1>
        <a:accent2>
          <a:srgbClr val="D3BD6B"/>
        </a:accent2>
        <a:accent3>
          <a:srgbClr val="FFFFFF"/>
        </a:accent3>
        <a:accent4>
          <a:srgbClr val="4370C1"/>
        </a:accent4>
        <a:accent5>
          <a:srgbClr val="ABB7DF"/>
        </a:accent5>
        <a:accent6>
          <a:srgbClr val="BFAB60"/>
        </a:accent6>
        <a:hlink>
          <a:srgbClr val="3197BB"/>
        </a:hlink>
        <a:folHlink>
          <a:srgbClr val="6D94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136tgp_com_diagram</Template>
  <TotalTime>2355</TotalTime>
  <Words>1256</Words>
  <Application>Microsoft Office PowerPoint</Application>
  <PresentationFormat>全屏显示(4:3)</PresentationFormat>
  <Paragraphs>188</Paragraphs>
  <Slides>25</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7" baseType="lpstr">
      <vt:lpstr>136tgp_com_diagram</vt:lpstr>
      <vt:lpstr>Visio.Drawing.4</vt:lpstr>
      <vt:lpstr>酒店信息化建设项目</vt:lpstr>
      <vt:lpstr>PowerPoint 演示文稿</vt:lpstr>
      <vt:lpstr>PowerPoint 演示文稿</vt:lpstr>
      <vt:lpstr>PowerPoint 演示文稿</vt:lpstr>
      <vt:lpstr>PowerPoint 演示文稿</vt:lpstr>
      <vt:lpstr>PowerPoint 演示文稿</vt:lpstr>
      <vt:lpstr>四、系统设计目标</vt:lpstr>
      <vt:lpstr>四、系统设计目标</vt:lpstr>
      <vt:lpstr>数据信息点：1441个。  语音点：2044个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509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longnv</dc:creator>
  <cp:lastModifiedBy>vincent</cp:lastModifiedBy>
  <cp:revision>97</cp:revision>
  <dcterms:created xsi:type="dcterms:W3CDTF">2007-09-18T15:08:16Z</dcterms:created>
  <dcterms:modified xsi:type="dcterms:W3CDTF">2016-11-18T09:00:57Z</dcterms:modified>
</cp:coreProperties>
</file>