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sldIdLst>
    <p:sldId id="268" r:id="rId2"/>
    <p:sldId id="377" r:id="rId3"/>
    <p:sldId id="378" r:id="rId4"/>
    <p:sldId id="379" r:id="rId5"/>
    <p:sldId id="351" r:id="rId6"/>
    <p:sldId id="353" r:id="rId7"/>
    <p:sldId id="362" r:id="rId8"/>
    <p:sldId id="363" r:id="rId9"/>
    <p:sldId id="364" r:id="rId10"/>
    <p:sldId id="365" r:id="rId11"/>
    <p:sldId id="369" r:id="rId12"/>
    <p:sldId id="371" r:id="rId13"/>
    <p:sldId id="373" r:id="rId14"/>
    <p:sldId id="372" r:id="rId15"/>
    <p:sldId id="374" r:id="rId16"/>
    <p:sldId id="375" r:id="rId17"/>
    <p:sldId id="319" r:id="rId18"/>
    <p:sldId id="292" r:id="rId19"/>
    <p:sldId id="271" r:id="rId20"/>
    <p:sldId id="376" r:id="rId21"/>
    <p:sldId id="286" r:id="rId22"/>
    <p:sldId id="289" r:id="rId23"/>
    <p:sldId id="288" r:id="rId24"/>
    <p:sldId id="287" r:id="rId25"/>
    <p:sldId id="285" r:id="rId26"/>
    <p:sldId id="278" r:id="rId27"/>
    <p:sldId id="291" r:id="rId28"/>
    <p:sldId id="320" r:id="rId29"/>
    <p:sldId id="306" r:id="rId30"/>
    <p:sldId id="302" r:id="rId31"/>
    <p:sldId id="303" r:id="rId32"/>
    <p:sldId id="304" r:id="rId33"/>
    <p:sldId id="305" r:id="rId34"/>
    <p:sldId id="332" r:id="rId35"/>
    <p:sldId id="336" r:id="rId36"/>
    <p:sldId id="331" r:id="rId37"/>
    <p:sldId id="338" r:id="rId38"/>
    <p:sldId id="337" r:id="rId39"/>
    <p:sldId id="325" r:id="rId40"/>
    <p:sldId id="326" r:id="rId41"/>
    <p:sldId id="327" r:id="rId42"/>
    <p:sldId id="339" r:id="rId43"/>
    <p:sldId id="340" r:id="rId44"/>
    <p:sldId id="341" r:id="rId45"/>
    <p:sldId id="342" r:id="rId46"/>
    <p:sldId id="343" r:id="rId47"/>
    <p:sldId id="344" r:id="rId48"/>
    <p:sldId id="345" r:id="rId49"/>
    <p:sldId id="346" r:id="rId50"/>
    <p:sldId id="323" r:id="rId51"/>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0066"/>
    <a:srgbClr val="FF9900"/>
    <a:srgbClr val="FF66FF"/>
    <a:srgbClr val="FF3300"/>
    <a:srgbClr val="BEB7E7"/>
    <a:srgbClr val="009999"/>
    <a:srgbClr val="B7AEF0"/>
    <a:srgbClr val="DDDDDD"/>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09" autoAdjust="0"/>
  </p:normalViewPr>
  <p:slideViewPr>
    <p:cSldViewPr>
      <p:cViewPr>
        <p:scale>
          <a:sx n="100" d="100"/>
          <a:sy n="100" d="100"/>
        </p:scale>
        <p:origin x="-1974"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510A3-82E5-4BA5-856F-74CFB6A0B57D}" type="doc">
      <dgm:prSet loTypeId="urn:microsoft.com/office/officeart/2005/8/layout/cycle1" loCatId="cycle" qsTypeId="urn:microsoft.com/office/officeart/2005/8/quickstyle/simple1" qsCatId="simple" csTypeId="urn:microsoft.com/office/officeart/2005/8/colors/accent1_2" csCatId="accent1"/>
      <dgm:spPr/>
    </dgm:pt>
    <dgm:pt modelId="{66BF8A01-727A-4AC1-A861-8BA49864A03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水晶头</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4A2EDA33-69B3-413A-8CAE-2447F89B4EA5}" type="parTrans" cxnId="{145E4747-2C53-4E19-9CAE-8FB671FE455A}">
      <dgm:prSet/>
      <dgm:spPr/>
    </dgm:pt>
    <dgm:pt modelId="{113BEFA1-D38E-4DC6-837B-A4606BD0DBB7}" type="sibTrans" cxnId="{145E4747-2C53-4E19-9CAE-8FB671FE455A}">
      <dgm:prSet/>
      <dgm:spPr/>
    </dgm:pt>
    <dgm:pt modelId="{F6C211B0-3B5B-4A3E-9D16-3C3AEDE5EA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信息</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模块</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7DD7198A-5752-41E6-8347-2B4EB2A9AF4F}" type="parTrans" cxnId="{7DC54316-0342-4AD1-84C7-334F3FDD6D1E}">
      <dgm:prSet/>
      <dgm:spPr/>
    </dgm:pt>
    <dgm:pt modelId="{7D76DE5B-B5C3-422D-A0C2-C40438099A90}" type="sibTrans" cxnId="{7DC54316-0342-4AD1-84C7-334F3FDD6D1E}">
      <dgm:prSet/>
      <dgm:spPr/>
    </dgm:pt>
    <dgm:pt modelId="{9A178176-7B5A-4763-82C2-0DAB90619BE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配线架</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E7FB24F0-F228-4267-92CA-7FA2F986A980}" type="parTrans" cxnId="{B4C0DBEC-5F18-4911-833D-79283C7E53A2}">
      <dgm:prSet/>
      <dgm:spPr/>
    </dgm:pt>
    <dgm:pt modelId="{742116FE-3668-454D-A0DA-A28679ADCE8E}" type="sibTrans" cxnId="{B4C0DBEC-5F18-4911-833D-79283C7E53A2}">
      <dgm:prSet/>
      <dgm:spPr/>
    </dgm:pt>
    <dgm:pt modelId="{55AD51AB-EAD0-4653-9480-B9FE9EDB239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跳线</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CA577520-5170-40C2-9D0A-A85846189DD2}" type="parTrans" cxnId="{8E6B9552-98D8-49A7-9E30-D89BD86DA5A5}">
      <dgm:prSet/>
      <dgm:spPr/>
    </dgm:pt>
    <dgm:pt modelId="{1B7A87D2-EE26-4112-87C2-40D53C9B8965}" type="sibTrans" cxnId="{8E6B9552-98D8-49A7-9E30-D89BD86DA5A5}">
      <dgm:prSet/>
      <dgm:spPr/>
    </dgm:pt>
    <dgm:pt modelId="{40013936-6DF6-4FB8-B58A-9CC3BA52E1D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面板</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9EFB311C-C72C-45AC-BD37-9C3942BFB9E3}" type="parTrans" cxnId="{9D2BF80B-C997-4DB4-993C-CABCBECE32FA}">
      <dgm:prSet/>
      <dgm:spPr/>
    </dgm:pt>
    <dgm:pt modelId="{CF73B1F3-C02B-4619-9AF5-1984E1B1CD7E}" type="sibTrans" cxnId="{9D2BF80B-C997-4DB4-993C-CABCBECE32FA}">
      <dgm:prSet/>
      <dgm:spPr/>
    </dgm:pt>
    <dgm:pt modelId="{370902E3-A25C-478A-97DC-EC38706CE9A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六类</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rPr>
            <a:t>双绞线</a:t>
          </a:r>
          <a:endParaRPr kumimoji="0" lang="zh-CN" altLang="en-US" b="1" i="0" u="none" strike="noStrike" cap="none" normalizeH="0" baseline="0" smtClean="0">
            <a:ln>
              <a:noFill/>
            </a:ln>
            <a:solidFill>
              <a:srgbClr val="FF3399"/>
            </a:solidFill>
            <a:effectLst>
              <a:outerShdw blurRad="38100" dist="38100" dir="2700000" algn="tl">
                <a:srgbClr val="C0C0C0"/>
              </a:outerShdw>
            </a:effectLst>
            <a:latin typeface="Arial" pitchFamily="34" charset="0"/>
            <a:ea typeface="黑体" pitchFamily="49" charset="-122"/>
            <a:cs typeface="宋体" pitchFamily="2" charset="-122"/>
          </a:endParaRPr>
        </a:p>
      </dgm:t>
    </dgm:pt>
    <dgm:pt modelId="{ECA8AF32-ABC7-436E-A00B-7339A09AB9A5}" type="parTrans" cxnId="{AEDDF263-C5CF-49F2-AA83-30B7B105E31B}">
      <dgm:prSet/>
      <dgm:spPr/>
    </dgm:pt>
    <dgm:pt modelId="{AEA08A7F-E9A0-4D3C-8A0F-2158354AB72D}" type="sibTrans" cxnId="{AEDDF263-C5CF-49F2-AA83-30B7B105E31B}">
      <dgm:prSet/>
      <dgm:spPr/>
    </dgm:pt>
    <dgm:pt modelId="{6CB9CA3B-C7D5-4E70-ACA9-FC218850B8F4}" type="pres">
      <dgm:prSet presAssocID="{23A510A3-82E5-4BA5-856F-74CFB6A0B57D}" presName="cycle" presStyleCnt="0">
        <dgm:presLayoutVars>
          <dgm:dir/>
          <dgm:resizeHandles val="exact"/>
        </dgm:presLayoutVars>
      </dgm:prSet>
      <dgm:spPr/>
    </dgm:pt>
    <dgm:pt modelId="{BFDACA17-130B-4446-B4B0-5DBE958EB987}" type="pres">
      <dgm:prSet presAssocID="{66BF8A01-727A-4AC1-A861-8BA49864A031}" presName="dummy" presStyleCnt="0"/>
      <dgm:spPr/>
    </dgm:pt>
    <dgm:pt modelId="{61CD5CDC-724A-4B52-902B-EA313C0A555E}" type="pres">
      <dgm:prSet presAssocID="{66BF8A01-727A-4AC1-A861-8BA49864A031}" presName="node" presStyleLbl="revTx" presStyleIdx="0" presStyleCnt="6">
        <dgm:presLayoutVars>
          <dgm:bulletEnabled val="1"/>
        </dgm:presLayoutVars>
      </dgm:prSet>
      <dgm:spPr/>
    </dgm:pt>
    <dgm:pt modelId="{A6FEBEEE-64E8-42AC-8BEF-53ABA82ED4D3}" type="pres">
      <dgm:prSet presAssocID="{113BEFA1-D38E-4DC6-837B-A4606BD0DBB7}" presName="sibTrans" presStyleLbl="node1" presStyleIdx="0" presStyleCnt="6"/>
      <dgm:spPr/>
    </dgm:pt>
    <dgm:pt modelId="{63F7EAB8-43B2-4763-94C2-A663405CCDA8}" type="pres">
      <dgm:prSet presAssocID="{F6C211B0-3B5B-4A3E-9D16-3C3AEDE5EA6A}" presName="dummy" presStyleCnt="0"/>
      <dgm:spPr/>
    </dgm:pt>
    <dgm:pt modelId="{A9ACCC08-5DE7-4D21-A6B4-57BB981363B5}" type="pres">
      <dgm:prSet presAssocID="{F6C211B0-3B5B-4A3E-9D16-3C3AEDE5EA6A}" presName="node" presStyleLbl="revTx" presStyleIdx="1" presStyleCnt="6">
        <dgm:presLayoutVars>
          <dgm:bulletEnabled val="1"/>
        </dgm:presLayoutVars>
      </dgm:prSet>
      <dgm:spPr/>
    </dgm:pt>
    <dgm:pt modelId="{BD3E1731-AD73-4675-8D7E-BE8446F79F25}" type="pres">
      <dgm:prSet presAssocID="{7D76DE5B-B5C3-422D-A0C2-C40438099A90}" presName="sibTrans" presStyleLbl="node1" presStyleIdx="1" presStyleCnt="6"/>
      <dgm:spPr/>
    </dgm:pt>
    <dgm:pt modelId="{F3370819-E390-4A06-8A1C-55C8970B4FDC}" type="pres">
      <dgm:prSet presAssocID="{9A178176-7B5A-4763-82C2-0DAB90619BE8}" presName="dummy" presStyleCnt="0"/>
      <dgm:spPr/>
    </dgm:pt>
    <dgm:pt modelId="{B7238E01-C04C-4457-9275-0BD876096A78}" type="pres">
      <dgm:prSet presAssocID="{9A178176-7B5A-4763-82C2-0DAB90619BE8}" presName="node" presStyleLbl="revTx" presStyleIdx="2" presStyleCnt="6">
        <dgm:presLayoutVars>
          <dgm:bulletEnabled val="1"/>
        </dgm:presLayoutVars>
      </dgm:prSet>
      <dgm:spPr/>
    </dgm:pt>
    <dgm:pt modelId="{702572DA-DE6A-4BA3-A3A2-F63BD62103E4}" type="pres">
      <dgm:prSet presAssocID="{742116FE-3668-454D-A0DA-A28679ADCE8E}" presName="sibTrans" presStyleLbl="node1" presStyleIdx="2" presStyleCnt="6"/>
      <dgm:spPr/>
    </dgm:pt>
    <dgm:pt modelId="{31695C34-EC13-4861-81CA-CC73D748BB0F}" type="pres">
      <dgm:prSet presAssocID="{55AD51AB-EAD0-4653-9480-B9FE9EDB2390}" presName="dummy" presStyleCnt="0"/>
      <dgm:spPr/>
    </dgm:pt>
    <dgm:pt modelId="{ABD0C33B-65D2-42D6-B1D6-96B539CF5346}" type="pres">
      <dgm:prSet presAssocID="{55AD51AB-EAD0-4653-9480-B9FE9EDB2390}" presName="node" presStyleLbl="revTx" presStyleIdx="3" presStyleCnt="6">
        <dgm:presLayoutVars>
          <dgm:bulletEnabled val="1"/>
        </dgm:presLayoutVars>
      </dgm:prSet>
      <dgm:spPr/>
    </dgm:pt>
    <dgm:pt modelId="{6F12E105-B014-472D-9505-E14FA63528CA}" type="pres">
      <dgm:prSet presAssocID="{1B7A87D2-EE26-4112-87C2-40D53C9B8965}" presName="sibTrans" presStyleLbl="node1" presStyleIdx="3" presStyleCnt="6"/>
      <dgm:spPr/>
    </dgm:pt>
    <dgm:pt modelId="{94AB9CED-39D9-40FE-92DC-2945FFDE9BAC}" type="pres">
      <dgm:prSet presAssocID="{40013936-6DF6-4FB8-B58A-9CC3BA52E1D8}" presName="dummy" presStyleCnt="0"/>
      <dgm:spPr/>
    </dgm:pt>
    <dgm:pt modelId="{C301931A-ADE1-4084-BB63-01AF13CC108F}" type="pres">
      <dgm:prSet presAssocID="{40013936-6DF6-4FB8-B58A-9CC3BA52E1D8}" presName="node" presStyleLbl="revTx" presStyleIdx="4" presStyleCnt="6">
        <dgm:presLayoutVars>
          <dgm:bulletEnabled val="1"/>
        </dgm:presLayoutVars>
      </dgm:prSet>
      <dgm:spPr/>
    </dgm:pt>
    <dgm:pt modelId="{A3F98E37-E6DD-43AC-91CC-331DFDAEFFFC}" type="pres">
      <dgm:prSet presAssocID="{CF73B1F3-C02B-4619-9AF5-1984E1B1CD7E}" presName="sibTrans" presStyleLbl="node1" presStyleIdx="4" presStyleCnt="6"/>
      <dgm:spPr/>
    </dgm:pt>
    <dgm:pt modelId="{547E69F6-A55B-4097-BB1E-FDE26608734C}" type="pres">
      <dgm:prSet presAssocID="{370902E3-A25C-478A-97DC-EC38706CE9AC}" presName="dummy" presStyleCnt="0"/>
      <dgm:spPr/>
    </dgm:pt>
    <dgm:pt modelId="{E7AEC0E0-3BDE-409E-B6B7-68F27B1E12B0}" type="pres">
      <dgm:prSet presAssocID="{370902E3-A25C-478A-97DC-EC38706CE9AC}" presName="node" presStyleLbl="revTx" presStyleIdx="5" presStyleCnt="6">
        <dgm:presLayoutVars>
          <dgm:bulletEnabled val="1"/>
        </dgm:presLayoutVars>
      </dgm:prSet>
      <dgm:spPr/>
    </dgm:pt>
    <dgm:pt modelId="{DF290BC4-5EDD-4E93-9633-AC5F408E369C}" type="pres">
      <dgm:prSet presAssocID="{AEA08A7F-E9A0-4D3C-8A0F-2158354AB72D}" presName="sibTrans" presStyleLbl="node1" presStyleIdx="5" presStyleCnt="6"/>
      <dgm:spPr/>
    </dgm:pt>
  </dgm:ptLst>
  <dgm:cxnLst>
    <dgm:cxn modelId="{263E06F0-F2D6-4F13-8821-33057F45107C}" type="presOf" srcId="{CF73B1F3-C02B-4619-9AF5-1984E1B1CD7E}" destId="{A3F98E37-E6DD-43AC-91CC-331DFDAEFFFC}" srcOrd="0" destOrd="0" presId="urn:microsoft.com/office/officeart/2005/8/layout/cycle1"/>
    <dgm:cxn modelId="{D900C2BF-B7B6-46E2-81D8-3B4E03DC9141}" type="presOf" srcId="{742116FE-3668-454D-A0DA-A28679ADCE8E}" destId="{702572DA-DE6A-4BA3-A3A2-F63BD62103E4}" srcOrd="0" destOrd="0" presId="urn:microsoft.com/office/officeart/2005/8/layout/cycle1"/>
    <dgm:cxn modelId="{5547D233-0664-401F-96B3-354386EDA4C9}" type="presOf" srcId="{9A178176-7B5A-4763-82C2-0DAB90619BE8}" destId="{B7238E01-C04C-4457-9275-0BD876096A78}" srcOrd="0" destOrd="0" presId="urn:microsoft.com/office/officeart/2005/8/layout/cycle1"/>
    <dgm:cxn modelId="{AEDDF263-C5CF-49F2-AA83-30B7B105E31B}" srcId="{23A510A3-82E5-4BA5-856F-74CFB6A0B57D}" destId="{370902E3-A25C-478A-97DC-EC38706CE9AC}" srcOrd="5" destOrd="0" parTransId="{ECA8AF32-ABC7-436E-A00B-7339A09AB9A5}" sibTransId="{AEA08A7F-E9A0-4D3C-8A0F-2158354AB72D}"/>
    <dgm:cxn modelId="{36F6B900-1AE6-4AE1-AA98-492E044A93A0}" type="presOf" srcId="{40013936-6DF6-4FB8-B58A-9CC3BA52E1D8}" destId="{C301931A-ADE1-4084-BB63-01AF13CC108F}" srcOrd="0" destOrd="0" presId="urn:microsoft.com/office/officeart/2005/8/layout/cycle1"/>
    <dgm:cxn modelId="{F39D66C5-560D-4C21-90F0-4C35830849C8}" type="presOf" srcId="{F6C211B0-3B5B-4A3E-9D16-3C3AEDE5EA6A}" destId="{A9ACCC08-5DE7-4D21-A6B4-57BB981363B5}" srcOrd="0" destOrd="0" presId="urn:microsoft.com/office/officeart/2005/8/layout/cycle1"/>
    <dgm:cxn modelId="{3E24782C-8C04-4EC3-8FE0-BB1FAE8D8871}" type="presOf" srcId="{113BEFA1-D38E-4DC6-837B-A4606BD0DBB7}" destId="{A6FEBEEE-64E8-42AC-8BEF-53ABA82ED4D3}" srcOrd="0" destOrd="0" presId="urn:microsoft.com/office/officeart/2005/8/layout/cycle1"/>
    <dgm:cxn modelId="{145E4747-2C53-4E19-9CAE-8FB671FE455A}" srcId="{23A510A3-82E5-4BA5-856F-74CFB6A0B57D}" destId="{66BF8A01-727A-4AC1-A861-8BA49864A031}" srcOrd="0" destOrd="0" parTransId="{4A2EDA33-69B3-413A-8CAE-2447F89B4EA5}" sibTransId="{113BEFA1-D38E-4DC6-837B-A4606BD0DBB7}"/>
    <dgm:cxn modelId="{EC57063F-67E8-4230-97D2-5376538086F3}" type="presOf" srcId="{370902E3-A25C-478A-97DC-EC38706CE9AC}" destId="{E7AEC0E0-3BDE-409E-B6B7-68F27B1E12B0}" srcOrd="0" destOrd="0" presId="urn:microsoft.com/office/officeart/2005/8/layout/cycle1"/>
    <dgm:cxn modelId="{D638F9F0-8AAD-40F9-ABAA-6F572BB07408}" type="presOf" srcId="{23A510A3-82E5-4BA5-856F-74CFB6A0B57D}" destId="{6CB9CA3B-C7D5-4E70-ACA9-FC218850B8F4}" srcOrd="0" destOrd="0" presId="urn:microsoft.com/office/officeart/2005/8/layout/cycle1"/>
    <dgm:cxn modelId="{7DC54316-0342-4AD1-84C7-334F3FDD6D1E}" srcId="{23A510A3-82E5-4BA5-856F-74CFB6A0B57D}" destId="{F6C211B0-3B5B-4A3E-9D16-3C3AEDE5EA6A}" srcOrd="1" destOrd="0" parTransId="{7DD7198A-5752-41E6-8347-2B4EB2A9AF4F}" sibTransId="{7D76DE5B-B5C3-422D-A0C2-C40438099A90}"/>
    <dgm:cxn modelId="{5826B74F-B045-42A7-A850-6963D8A83F9F}" type="presOf" srcId="{66BF8A01-727A-4AC1-A861-8BA49864A031}" destId="{61CD5CDC-724A-4B52-902B-EA313C0A555E}" srcOrd="0" destOrd="0" presId="urn:microsoft.com/office/officeart/2005/8/layout/cycle1"/>
    <dgm:cxn modelId="{8E6B9552-98D8-49A7-9E30-D89BD86DA5A5}" srcId="{23A510A3-82E5-4BA5-856F-74CFB6A0B57D}" destId="{55AD51AB-EAD0-4653-9480-B9FE9EDB2390}" srcOrd="3" destOrd="0" parTransId="{CA577520-5170-40C2-9D0A-A85846189DD2}" sibTransId="{1B7A87D2-EE26-4112-87C2-40D53C9B8965}"/>
    <dgm:cxn modelId="{47E8746D-DC89-4F70-90B7-1D674400CA04}" type="presOf" srcId="{1B7A87D2-EE26-4112-87C2-40D53C9B8965}" destId="{6F12E105-B014-472D-9505-E14FA63528CA}" srcOrd="0" destOrd="0" presId="urn:microsoft.com/office/officeart/2005/8/layout/cycle1"/>
    <dgm:cxn modelId="{9D2BF80B-C997-4DB4-993C-CABCBECE32FA}" srcId="{23A510A3-82E5-4BA5-856F-74CFB6A0B57D}" destId="{40013936-6DF6-4FB8-B58A-9CC3BA52E1D8}" srcOrd="4" destOrd="0" parTransId="{9EFB311C-C72C-45AC-BD37-9C3942BFB9E3}" sibTransId="{CF73B1F3-C02B-4619-9AF5-1984E1B1CD7E}"/>
    <dgm:cxn modelId="{1C3620E3-11BC-4CCE-8860-6D11B6E49B9C}" type="presOf" srcId="{55AD51AB-EAD0-4653-9480-B9FE9EDB2390}" destId="{ABD0C33B-65D2-42D6-B1D6-96B539CF5346}" srcOrd="0" destOrd="0" presId="urn:microsoft.com/office/officeart/2005/8/layout/cycle1"/>
    <dgm:cxn modelId="{770E57EE-918B-42A4-B7B8-149F6B19DFC5}" type="presOf" srcId="{7D76DE5B-B5C3-422D-A0C2-C40438099A90}" destId="{BD3E1731-AD73-4675-8D7E-BE8446F79F25}" srcOrd="0" destOrd="0" presId="urn:microsoft.com/office/officeart/2005/8/layout/cycle1"/>
    <dgm:cxn modelId="{B4C0DBEC-5F18-4911-833D-79283C7E53A2}" srcId="{23A510A3-82E5-4BA5-856F-74CFB6A0B57D}" destId="{9A178176-7B5A-4763-82C2-0DAB90619BE8}" srcOrd="2" destOrd="0" parTransId="{E7FB24F0-F228-4267-92CA-7FA2F986A980}" sibTransId="{742116FE-3668-454D-A0DA-A28679ADCE8E}"/>
    <dgm:cxn modelId="{FEAC0463-07AE-45FA-9E23-C18629036674}" type="presOf" srcId="{AEA08A7F-E9A0-4D3C-8A0F-2158354AB72D}" destId="{DF290BC4-5EDD-4E93-9633-AC5F408E369C}" srcOrd="0" destOrd="0" presId="urn:microsoft.com/office/officeart/2005/8/layout/cycle1"/>
    <dgm:cxn modelId="{C7285A8F-D8B0-43F5-8B3B-9C952147A3D8}" type="presParOf" srcId="{6CB9CA3B-C7D5-4E70-ACA9-FC218850B8F4}" destId="{BFDACA17-130B-4446-B4B0-5DBE958EB987}" srcOrd="0" destOrd="0" presId="urn:microsoft.com/office/officeart/2005/8/layout/cycle1"/>
    <dgm:cxn modelId="{646C1434-9574-4598-83A7-24162DC0C760}" type="presParOf" srcId="{6CB9CA3B-C7D5-4E70-ACA9-FC218850B8F4}" destId="{61CD5CDC-724A-4B52-902B-EA313C0A555E}" srcOrd="1" destOrd="0" presId="urn:microsoft.com/office/officeart/2005/8/layout/cycle1"/>
    <dgm:cxn modelId="{EFC07C70-82F7-4B32-8634-4BAC3AB2DA10}" type="presParOf" srcId="{6CB9CA3B-C7D5-4E70-ACA9-FC218850B8F4}" destId="{A6FEBEEE-64E8-42AC-8BEF-53ABA82ED4D3}" srcOrd="2" destOrd="0" presId="urn:microsoft.com/office/officeart/2005/8/layout/cycle1"/>
    <dgm:cxn modelId="{70D75B8D-A2CD-46C0-88EA-5B5F5D711B36}" type="presParOf" srcId="{6CB9CA3B-C7D5-4E70-ACA9-FC218850B8F4}" destId="{63F7EAB8-43B2-4763-94C2-A663405CCDA8}" srcOrd="3" destOrd="0" presId="urn:microsoft.com/office/officeart/2005/8/layout/cycle1"/>
    <dgm:cxn modelId="{1E2BD225-434D-476A-9CAD-63F669905839}" type="presParOf" srcId="{6CB9CA3B-C7D5-4E70-ACA9-FC218850B8F4}" destId="{A9ACCC08-5DE7-4D21-A6B4-57BB981363B5}" srcOrd="4" destOrd="0" presId="urn:microsoft.com/office/officeart/2005/8/layout/cycle1"/>
    <dgm:cxn modelId="{11FA9506-744F-4414-B624-195838ABBCBC}" type="presParOf" srcId="{6CB9CA3B-C7D5-4E70-ACA9-FC218850B8F4}" destId="{BD3E1731-AD73-4675-8D7E-BE8446F79F25}" srcOrd="5" destOrd="0" presId="urn:microsoft.com/office/officeart/2005/8/layout/cycle1"/>
    <dgm:cxn modelId="{70568976-9452-4605-82CF-FFA27205EE70}" type="presParOf" srcId="{6CB9CA3B-C7D5-4E70-ACA9-FC218850B8F4}" destId="{F3370819-E390-4A06-8A1C-55C8970B4FDC}" srcOrd="6" destOrd="0" presId="urn:microsoft.com/office/officeart/2005/8/layout/cycle1"/>
    <dgm:cxn modelId="{F728092C-0DB6-4C88-A55B-A6D55E3B9D27}" type="presParOf" srcId="{6CB9CA3B-C7D5-4E70-ACA9-FC218850B8F4}" destId="{B7238E01-C04C-4457-9275-0BD876096A78}" srcOrd="7" destOrd="0" presId="urn:microsoft.com/office/officeart/2005/8/layout/cycle1"/>
    <dgm:cxn modelId="{8B036286-3480-4DB9-AFE0-A35B9483C380}" type="presParOf" srcId="{6CB9CA3B-C7D5-4E70-ACA9-FC218850B8F4}" destId="{702572DA-DE6A-4BA3-A3A2-F63BD62103E4}" srcOrd="8" destOrd="0" presId="urn:microsoft.com/office/officeart/2005/8/layout/cycle1"/>
    <dgm:cxn modelId="{1E1337D3-6985-4C09-8F03-AC2418FCC1EE}" type="presParOf" srcId="{6CB9CA3B-C7D5-4E70-ACA9-FC218850B8F4}" destId="{31695C34-EC13-4861-81CA-CC73D748BB0F}" srcOrd="9" destOrd="0" presId="urn:microsoft.com/office/officeart/2005/8/layout/cycle1"/>
    <dgm:cxn modelId="{AC001258-2D22-4F92-8CE9-8C154A141A3C}" type="presParOf" srcId="{6CB9CA3B-C7D5-4E70-ACA9-FC218850B8F4}" destId="{ABD0C33B-65D2-42D6-B1D6-96B539CF5346}" srcOrd="10" destOrd="0" presId="urn:microsoft.com/office/officeart/2005/8/layout/cycle1"/>
    <dgm:cxn modelId="{7968B95B-FA88-4310-8C48-8DB0C5D97BDA}" type="presParOf" srcId="{6CB9CA3B-C7D5-4E70-ACA9-FC218850B8F4}" destId="{6F12E105-B014-472D-9505-E14FA63528CA}" srcOrd="11" destOrd="0" presId="urn:microsoft.com/office/officeart/2005/8/layout/cycle1"/>
    <dgm:cxn modelId="{573DA83C-8A87-404D-A3F9-676DC8607D8D}" type="presParOf" srcId="{6CB9CA3B-C7D5-4E70-ACA9-FC218850B8F4}" destId="{94AB9CED-39D9-40FE-92DC-2945FFDE9BAC}" srcOrd="12" destOrd="0" presId="urn:microsoft.com/office/officeart/2005/8/layout/cycle1"/>
    <dgm:cxn modelId="{DA9D63A6-348D-4D8C-BFA2-84B71F67635B}" type="presParOf" srcId="{6CB9CA3B-C7D5-4E70-ACA9-FC218850B8F4}" destId="{C301931A-ADE1-4084-BB63-01AF13CC108F}" srcOrd="13" destOrd="0" presId="urn:microsoft.com/office/officeart/2005/8/layout/cycle1"/>
    <dgm:cxn modelId="{A3B2BE15-12E7-47C8-A4A9-397DEE3BC9BE}" type="presParOf" srcId="{6CB9CA3B-C7D5-4E70-ACA9-FC218850B8F4}" destId="{A3F98E37-E6DD-43AC-91CC-331DFDAEFFFC}" srcOrd="14" destOrd="0" presId="urn:microsoft.com/office/officeart/2005/8/layout/cycle1"/>
    <dgm:cxn modelId="{DA34F9C0-F5E0-46C7-9632-1466DAD3FEF8}" type="presParOf" srcId="{6CB9CA3B-C7D5-4E70-ACA9-FC218850B8F4}" destId="{547E69F6-A55B-4097-BB1E-FDE26608734C}" srcOrd="15" destOrd="0" presId="urn:microsoft.com/office/officeart/2005/8/layout/cycle1"/>
    <dgm:cxn modelId="{77D523BA-E140-4122-AB74-AD0510AD3225}" type="presParOf" srcId="{6CB9CA3B-C7D5-4E70-ACA9-FC218850B8F4}" destId="{E7AEC0E0-3BDE-409E-B6B7-68F27B1E12B0}" srcOrd="16" destOrd="0" presId="urn:microsoft.com/office/officeart/2005/8/layout/cycle1"/>
    <dgm:cxn modelId="{78225BB5-F1E5-4F1A-9D21-B8077C02C8AE}" type="presParOf" srcId="{6CB9CA3B-C7D5-4E70-ACA9-FC218850B8F4}" destId="{DF290BC4-5EDD-4E93-9633-AC5F408E369C}" srcOrd="17"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C54E6-BA17-45D5-B415-DF44F802B68C}" type="datetimeFigureOut">
              <a:rPr lang="zh-CN" altLang="en-US" smtClean="0"/>
              <a:pPr/>
              <a:t>2016/8/9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14B35-8292-4AA6-A879-844EC346E2F9}" type="slidenum">
              <a:rPr lang="zh-CN" altLang="en-US" smtClean="0"/>
              <a:pPr/>
              <a:t>‹#›</a:t>
            </a:fld>
            <a:endParaRPr lang="zh-CN" altLang="en-US"/>
          </a:p>
        </p:txBody>
      </p:sp>
    </p:spTree>
    <p:extLst>
      <p:ext uri="{BB962C8B-B14F-4D97-AF65-F5344CB8AC3E}">
        <p14:creationId xmlns:p14="http://schemas.microsoft.com/office/powerpoint/2010/main" val="418105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D414B35-8292-4AA6-A879-844EC346E2F9}"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235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pic>
        <p:nvPicPr>
          <p:cNvPr id="23556" name="Picture 4" descr="基础部分1"/>
          <p:cNvPicPr>
            <a:picLocks noChangeAspect="1" noChangeArrowheads="1"/>
          </p:cNvPicPr>
          <p:nvPr/>
        </p:nvPicPr>
        <p:blipFill>
          <a:blip r:embed="rId2" cstate="print"/>
          <a:srcRect/>
          <a:stretch>
            <a:fillRect/>
          </a:stretch>
        </p:blipFill>
        <p:spPr bwMode="auto">
          <a:xfrm>
            <a:off x="642910" y="225425"/>
            <a:ext cx="7715304" cy="755650"/>
          </a:xfrm>
          <a:prstGeom prst="rect">
            <a:avLst/>
          </a:prstGeom>
          <a:noFill/>
        </p:spPr>
      </p:pic>
      <p:pic>
        <p:nvPicPr>
          <p:cNvPr id="23557" name="Picture 5" descr="基础部分2"/>
          <p:cNvPicPr>
            <a:picLocks noChangeAspect="1" noChangeArrowheads="1"/>
          </p:cNvPicPr>
          <p:nvPr/>
        </p:nvPicPr>
        <p:blipFill>
          <a:blip r:embed="rId3" cstate="print"/>
          <a:srcRect/>
          <a:stretch>
            <a:fillRect/>
          </a:stretch>
        </p:blipFill>
        <p:spPr bwMode="auto">
          <a:xfrm>
            <a:off x="468313" y="5876925"/>
            <a:ext cx="8207375" cy="7143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5750" y="1052513"/>
            <a:ext cx="2062163" cy="48244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6088" y="1052513"/>
            <a:ext cx="6037262" cy="48244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59313" y="1916113"/>
            <a:ext cx="4038600" cy="3960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46088" y="1052513"/>
            <a:ext cx="8229600" cy="72548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916113"/>
            <a:ext cx="8229600" cy="19034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313" y="3971925"/>
            <a:ext cx="8229600" cy="1905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9161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916113"/>
            <a:ext cx="40386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bwMode="auto">
          <a:xfrm>
            <a:off x="446088" y="1052513"/>
            <a:ext cx="8229600" cy="725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1" name="Rectangle 5"/>
          <p:cNvSpPr>
            <a:spLocks noGrp="1" noChangeArrowheads="1"/>
          </p:cNvSpPr>
          <p:nvPr>
            <p:ph type="body" idx="1"/>
          </p:nvPr>
        </p:nvSpPr>
        <p:spPr bwMode="auto">
          <a:xfrm>
            <a:off x="468313" y="1916113"/>
            <a:ext cx="8229600" cy="3960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4103" name="Picture 7" descr="基础部分1"/>
          <p:cNvPicPr>
            <a:picLocks noChangeAspect="1" noChangeArrowheads="1"/>
          </p:cNvPicPr>
          <p:nvPr/>
        </p:nvPicPr>
        <p:blipFill>
          <a:blip r:embed="rId16" cstate="print"/>
          <a:srcRect/>
          <a:stretch>
            <a:fillRect/>
          </a:stretch>
        </p:blipFill>
        <p:spPr bwMode="auto">
          <a:xfrm>
            <a:off x="396875" y="225425"/>
            <a:ext cx="8207375" cy="755650"/>
          </a:xfrm>
          <a:prstGeom prst="rect">
            <a:avLst/>
          </a:prstGeom>
          <a:noFill/>
        </p:spPr>
      </p:pic>
      <p:pic>
        <p:nvPicPr>
          <p:cNvPr id="4104" name="Picture 8" descr="基础部分2"/>
          <p:cNvPicPr>
            <a:picLocks noChangeAspect="1" noChangeArrowheads="1"/>
          </p:cNvPicPr>
          <p:nvPr/>
        </p:nvPicPr>
        <p:blipFill>
          <a:blip r:embed="rId17" cstate="print"/>
          <a:srcRect/>
          <a:stretch>
            <a:fillRect/>
          </a:stretch>
        </p:blipFill>
        <p:spPr bwMode="auto">
          <a:xfrm>
            <a:off x="468313" y="5876925"/>
            <a:ext cx="8207375" cy="714375"/>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5.tiff"/><Relationship Id="rId3" Type="http://schemas.openxmlformats.org/officeDocument/2006/relationships/image" Target="../media/image20.tiff"/><Relationship Id="rId7" Type="http://schemas.openxmlformats.org/officeDocument/2006/relationships/diagramData" Target="../diagrams/data1.xml"/><Relationship Id="rId12" Type="http://schemas.openxmlformats.org/officeDocument/2006/relationships/image" Target="../media/image24.jpeg"/><Relationship Id="rId2" Type="http://schemas.openxmlformats.org/officeDocument/2006/relationships/image" Target="../media/image19.tiff"/><Relationship Id="rId1" Type="http://schemas.openxmlformats.org/officeDocument/2006/relationships/slideLayout" Target="../slideLayouts/slideLayout12.xml"/><Relationship Id="rId6" Type="http://schemas.openxmlformats.org/officeDocument/2006/relationships/image" Target="../media/image23.jpeg"/><Relationship Id="rId11" Type="http://schemas.microsoft.com/office/2007/relationships/diagramDrawing" Target="../diagrams/drawing1.xml"/><Relationship Id="rId5" Type="http://schemas.openxmlformats.org/officeDocument/2006/relationships/image" Target="../media/image22.jpeg"/><Relationship Id="rId10" Type="http://schemas.openxmlformats.org/officeDocument/2006/relationships/diagramColors" Target="../diagrams/colors1.xml"/><Relationship Id="rId4" Type="http://schemas.openxmlformats.org/officeDocument/2006/relationships/image" Target="../media/image21.jpeg"/><Relationship Id="rId9" Type="http://schemas.openxmlformats.org/officeDocument/2006/relationships/diagramQuickStyle" Target="../diagrams/quickStyle1.xml"/><Relationship Id="rId14" Type="http://schemas.openxmlformats.org/officeDocument/2006/relationships/image" Target="../media/image26.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2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8.png"/><Relationship Id="rId5" Type="http://schemas.openxmlformats.org/officeDocument/2006/relationships/oleObject" Target="../embeddings/oleObject4.bin"/><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WordArt 8"/>
          <p:cNvSpPr>
            <a:spLocks noChangeArrowheads="1" noChangeShapeType="1" noTextEdit="1"/>
          </p:cNvSpPr>
          <p:nvPr/>
        </p:nvSpPr>
        <p:spPr bwMode="auto">
          <a:xfrm>
            <a:off x="5286380" y="3857628"/>
            <a:ext cx="2928958" cy="627062"/>
          </a:xfrm>
          <a:prstGeom prst="rect">
            <a:avLst/>
          </a:prstGeom>
        </p:spPr>
        <p:txBody>
          <a:bodyPr wrap="none" fromWordArt="1">
            <a:prstTxWarp prst="textWave1">
              <a:avLst>
                <a:gd name="adj1" fmla="val 13005"/>
                <a:gd name="adj2" fmla="val 0"/>
              </a:avLst>
            </a:prstTxWarp>
            <a:scene3d>
              <a:camera prst="orthographicFront"/>
              <a:lightRig rig="threePt" dir="t"/>
            </a:scene3d>
            <a:sp3d extrusionH="57150">
              <a:bevelT w="38100" h="38100" prst="angle"/>
            </a:sp3d>
          </a:bodyPr>
          <a:lstStyle/>
          <a:p>
            <a:r>
              <a:rPr lang="en-US" altLang="zh-CN" sz="3600" b="1" kern="10" dirty="0" smtClean="0">
                <a:ln w="9525">
                  <a:noFill/>
                  <a:round/>
                  <a:headEnd/>
                  <a:tailEnd/>
                </a:ln>
                <a:solidFill>
                  <a:srgbClr val="FF3300"/>
                </a:solidFill>
                <a:effectLst>
                  <a:outerShdw dist="53882" dir="2700000" algn="ctr" rotWithShape="0">
                    <a:srgbClr val="C0C0C0">
                      <a:alpha val="80000"/>
                    </a:srgbClr>
                  </a:outerShdw>
                </a:effectLst>
                <a:latin typeface="黑体"/>
                <a:ea typeface="黑体"/>
              </a:rPr>
              <a:t>——</a:t>
            </a:r>
            <a:r>
              <a:rPr lang="zh-CN" altLang="en-US" sz="3600" b="1" kern="10" dirty="0" smtClean="0">
                <a:ln w="9525">
                  <a:noFill/>
                  <a:round/>
                  <a:headEnd/>
                  <a:tailEnd/>
                </a:ln>
                <a:solidFill>
                  <a:srgbClr val="FF3300"/>
                </a:solidFill>
                <a:effectLst>
                  <a:outerShdw dist="53882" dir="2700000" algn="ctr" rotWithShape="0">
                    <a:srgbClr val="C0C0C0">
                      <a:alpha val="80000"/>
                    </a:srgbClr>
                  </a:outerShdw>
                </a:effectLst>
                <a:latin typeface="黑体"/>
                <a:ea typeface="黑体"/>
              </a:rPr>
              <a:t>综合布线产品</a:t>
            </a:r>
            <a:r>
              <a:rPr lang="zh-CN" altLang="en-US" sz="4000" b="1" kern="10" dirty="0" smtClean="0">
                <a:ln w="9525">
                  <a:noFill/>
                  <a:round/>
                  <a:headEnd/>
                  <a:tailEnd/>
                </a:ln>
                <a:solidFill>
                  <a:srgbClr val="FF3300"/>
                </a:solidFill>
                <a:effectLst>
                  <a:outerShdw dist="53882" dir="2700000" algn="ctr" rotWithShape="0">
                    <a:srgbClr val="C0C0C0">
                      <a:alpha val="80000"/>
                    </a:srgbClr>
                  </a:outerShdw>
                </a:effectLst>
                <a:latin typeface="黑体"/>
                <a:ea typeface="黑体"/>
              </a:rPr>
              <a:t>介绍</a:t>
            </a:r>
            <a:endParaRPr lang="zh-CN" altLang="en-US" sz="3600" b="1" kern="10" dirty="0">
              <a:ln w="9525">
                <a:noFill/>
                <a:round/>
                <a:headEnd/>
                <a:tailEnd/>
              </a:ln>
              <a:solidFill>
                <a:srgbClr val="FF3300"/>
              </a:solidFill>
              <a:effectLst>
                <a:outerShdw dist="53882" dir="2700000" algn="ctr" rotWithShape="0">
                  <a:srgbClr val="C0C0C0">
                    <a:alpha val="80000"/>
                  </a:srgbClr>
                </a:outerShdw>
              </a:effectLst>
              <a:latin typeface="黑体"/>
              <a:ea typeface="黑体"/>
            </a:endParaRPr>
          </a:p>
        </p:txBody>
      </p:sp>
      <p:sp>
        <p:nvSpPr>
          <p:cNvPr id="6" name="TextBox 5"/>
          <p:cNvSpPr txBox="1"/>
          <p:nvPr/>
        </p:nvSpPr>
        <p:spPr>
          <a:xfrm>
            <a:off x="857224" y="2276872"/>
            <a:ext cx="7572428" cy="769441"/>
          </a:xfrm>
          <a:prstGeom prst="rect">
            <a:avLst/>
          </a:prstGeom>
          <a:noFill/>
        </p:spPr>
        <p:txBody>
          <a:bodyPr wrap="square" rtlCol="0">
            <a:spAutoFit/>
          </a:bodyPr>
          <a:lstStyle/>
          <a:p>
            <a:r>
              <a:rPr lang="zh-CN"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江西唯康信息网络有限公司</a:t>
            </a:r>
            <a:endParaRPr lang="zh-CN" alt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10" y="928670"/>
            <a:ext cx="7572428" cy="714380"/>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超五类跳线</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571472" y="1643050"/>
            <a:ext cx="7500990" cy="3714776"/>
          </a:xfrm>
          <a:prstGeom prst="rect">
            <a:avLst/>
          </a:prstGeom>
          <a:noFill/>
          <a:ln w="9525">
            <a:noFill/>
            <a:miter lim="800000"/>
            <a:headEnd/>
            <a:tailEnd/>
          </a:ln>
          <a:effectLst/>
        </p:spPr>
        <p:txBody>
          <a:bodyPr/>
          <a:lstStyle/>
          <a:p>
            <a:pPr marL="342900" indent="-342900" algn="l"/>
            <a:r>
              <a:rPr lang="zh-CN" altLang="en-US" sz="2400" b="1" dirty="0" smtClean="0">
                <a:latin typeface="方正隶变简体" pitchFamily="65" charset="-122"/>
                <a:ea typeface="方正隶变简体" pitchFamily="65" charset="-122"/>
              </a:rPr>
              <a:t>超</a:t>
            </a:r>
            <a:r>
              <a:rPr lang="zh-CN" altLang="en-US" sz="2400" b="1" dirty="0">
                <a:latin typeface="方正隶变简体" pitchFamily="65" charset="-122"/>
                <a:ea typeface="方正隶变简体" pitchFamily="65" charset="-122"/>
              </a:rPr>
              <a:t>五</a:t>
            </a:r>
            <a:r>
              <a:rPr lang="zh-CN" altLang="en-US" sz="2400" b="1" dirty="0" smtClean="0">
                <a:latin typeface="方正隶变简体" pitchFamily="65" charset="-122"/>
                <a:ea typeface="方正隶变简体" pitchFamily="65" charset="-122"/>
              </a:rPr>
              <a:t>类跳线</a:t>
            </a:r>
            <a:endParaRPr lang="en-US" altLang="zh-CN" sz="2400" b="1" dirty="0">
              <a:latin typeface="方正隶变简体" pitchFamily="65" charset="-122"/>
              <a:ea typeface="方正隶变简体" pitchFamily="65" charset="-122"/>
            </a:endParaRPr>
          </a:p>
          <a:p>
            <a:pPr marL="342900" indent="-342900" algn="l">
              <a:lnSpc>
                <a:spcPct val="80000"/>
              </a:lnSpc>
              <a:spcBef>
                <a:spcPct val="20000"/>
              </a:spcBef>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24 AWG </a:t>
            </a:r>
            <a:r>
              <a:rPr lang="zh-CN" altLang="en-US" sz="1600" i="1" dirty="0" smtClean="0">
                <a:solidFill>
                  <a:schemeClr val="accent2">
                    <a:lumMod val="40000"/>
                    <a:lumOff val="60000"/>
                  </a:schemeClr>
                </a:solidFill>
                <a:latin typeface="方正隶变简体" pitchFamily="65" charset="-122"/>
                <a:ea typeface="方正隶变简体" pitchFamily="65" charset="-122"/>
              </a:rPr>
              <a:t>多股线 </a:t>
            </a:r>
            <a:r>
              <a:rPr lang="en-US" altLang="zh-CN" sz="1600" i="1" dirty="0" smtClean="0">
                <a:solidFill>
                  <a:schemeClr val="accent2">
                    <a:lumMod val="40000"/>
                    <a:lumOff val="60000"/>
                  </a:schemeClr>
                </a:solidFill>
                <a:latin typeface="方正隶变简体" pitchFamily="65" charset="-122"/>
                <a:ea typeface="方正隶变简体" pitchFamily="65" charset="-122"/>
              </a:rPr>
              <a:t>UTP </a:t>
            </a:r>
            <a:r>
              <a:rPr lang="zh-CN" altLang="en-US" sz="1600" i="1" dirty="0" smtClean="0">
                <a:solidFill>
                  <a:schemeClr val="accent2">
                    <a:lumMod val="40000"/>
                    <a:lumOff val="60000"/>
                  </a:schemeClr>
                </a:solidFill>
                <a:latin typeface="方正隶变简体" pitchFamily="65" charset="-122"/>
                <a:ea typeface="方正隶变简体" pitchFamily="65" charset="-122"/>
              </a:rPr>
              <a:t>电缆</a:t>
            </a:r>
          </a:p>
          <a:p>
            <a:pPr marL="342900" indent="-342900" algn="l">
              <a:lnSpc>
                <a:spcPct val="80000"/>
              </a:lnSpc>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增强的模块化插头和电缆设计</a:t>
            </a:r>
          </a:p>
          <a:p>
            <a:pPr marL="342900" indent="-342900" algn="l">
              <a:lnSpc>
                <a:spcPct val="80000"/>
              </a:lnSpc>
              <a:spcBef>
                <a:spcPct val="20000"/>
              </a:spcBef>
              <a:buClr>
                <a:schemeClr val="accent2"/>
              </a:buCl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优越的管道性能</a:t>
            </a:r>
          </a:p>
          <a:p>
            <a:pPr marL="342900" indent="-342900" algn="l">
              <a:lnSpc>
                <a:spcPct val="80000"/>
              </a:lnSpc>
              <a:spcBef>
                <a:spcPct val="20000"/>
              </a:spcBef>
              <a:buClr>
                <a:schemeClr val="accent2"/>
              </a:buCl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超过 </a:t>
            </a:r>
            <a:r>
              <a:rPr lang="en-US" altLang="zh-CN" sz="1600" i="1" dirty="0" smtClean="0">
                <a:solidFill>
                  <a:schemeClr val="accent2">
                    <a:lumMod val="40000"/>
                    <a:lumOff val="60000"/>
                  </a:schemeClr>
                </a:solidFill>
                <a:latin typeface="方正隶变简体" pitchFamily="65" charset="-122"/>
                <a:ea typeface="方正隶变简体" pitchFamily="65" charset="-122"/>
              </a:rPr>
              <a:t>FCC Part 68 </a:t>
            </a:r>
            <a:r>
              <a:rPr lang="zh-CN" altLang="en-US" sz="1600" i="1" dirty="0" smtClean="0">
                <a:solidFill>
                  <a:schemeClr val="accent2">
                    <a:lumMod val="40000"/>
                    <a:lumOff val="60000"/>
                  </a:schemeClr>
                </a:solidFill>
                <a:latin typeface="方正隶变简体" pitchFamily="65" charset="-122"/>
                <a:ea typeface="方正隶变简体" pitchFamily="65" charset="-122"/>
              </a:rPr>
              <a:t>和 </a:t>
            </a:r>
            <a:r>
              <a:rPr lang="en-US" altLang="zh-CN" sz="1600" i="1" dirty="0" smtClean="0">
                <a:solidFill>
                  <a:schemeClr val="accent2">
                    <a:lumMod val="40000"/>
                    <a:lumOff val="60000"/>
                  </a:schemeClr>
                </a:solidFill>
                <a:latin typeface="方正隶变简体" pitchFamily="65" charset="-122"/>
                <a:ea typeface="方正隶变简体" pitchFamily="65" charset="-122"/>
              </a:rPr>
              <a:t>IEC 603-7 </a:t>
            </a:r>
            <a:r>
              <a:rPr lang="zh-CN" altLang="en-US" sz="1600" i="1" dirty="0" smtClean="0">
                <a:solidFill>
                  <a:schemeClr val="accent2">
                    <a:lumMod val="40000"/>
                    <a:lumOff val="60000"/>
                  </a:schemeClr>
                </a:solidFill>
                <a:latin typeface="方正隶变简体" pitchFamily="65" charset="-122"/>
                <a:ea typeface="方正隶变简体" pitchFamily="65" charset="-122"/>
              </a:rPr>
              <a:t>标准</a:t>
            </a:r>
          </a:p>
          <a:p>
            <a:pPr marL="342900" indent="-342900" algn="l">
              <a:lnSpc>
                <a:spcPct val="80000"/>
              </a:lnSpc>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备屏蔽与非屏蔽选件</a:t>
            </a:r>
          </a:p>
          <a:p>
            <a:pPr marL="342900" indent="-342900" algn="l">
              <a:lnSpc>
                <a:spcPct val="80000"/>
              </a:lnSpc>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提供多种颜色和长度选择</a:t>
            </a:r>
          </a:p>
          <a:p>
            <a:pPr marL="342900" indent="-342900" algn="l">
              <a:spcBef>
                <a:spcPct val="20000"/>
              </a:spcBef>
              <a:buClr>
                <a:schemeClr val="accent2"/>
              </a:buClr>
              <a:buFontTx/>
              <a:buChar char="·"/>
            </a:pP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zh-CN" altLang="en-US"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zh-CN" altLang="en-US"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800" i="1" dirty="0" smtClean="0">
              <a:solidFill>
                <a:schemeClr val="accent2">
                  <a:lumMod val="40000"/>
                  <a:lumOff val="60000"/>
                </a:schemeClr>
              </a:solidFill>
              <a:latin typeface="方正隶变简体" pitchFamily="65" charset="-122"/>
              <a:ea typeface="方正隶变简体" pitchFamily="65" charset="-122"/>
            </a:endParaRPr>
          </a:p>
        </p:txBody>
      </p:sp>
      <p:graphicFrame>
        <p:nvGraphicFramePr>
          <p:cNvPr id="231427" name="Object 3"/>
          <p:cNvGraphicFramePr>
            <a:graphicFrameLocks noChangeAspect="1"/>
          </p:cNvGraphicFramePr>
          <p:nvPr/>
        </p:nvGraphicFramePr>
        <p:xfrm>
          <a:off x="1500166" y="4005064"/>
          <a:ext cx="1676400" cy="1573212"/>
        </p:xfrm>
        <a:graphic>
          <a:graphicData uri="http://schemas.openxmlformats.org/presentationml/2006/ole">
            <mc:AlternateContent xmlns:mc="http://schemas.openxmlformats.org/markup-compatibility/2006">
              <mc:Choice xmlns:v="urn:schemas-microsoft-com:vml" Requires="v">
                <p:oleObj spid="_x0000_s231429" name="位图图像" r:id="rId3" imgW="2790476" imgH="2619048" progId="PBrush">
                  <p:embed/>
                </p:oleObj>
              </mc:Choice>
              <mc:Fallback>
                <p:oleObj name="位图图像" r:id="rId3" imgW="2790476" imgH="2619048" progId="PBrush">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66" y="4005064"/>
                        <a:ext cx="1676400" cy="157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28" name="Object 4"/>
          <p:cNvGraphicFramePr>
            <a:graphicFrameLocks noChangeAspect="1"/>
          </p:cNvGraphicFramePr>
          <p:nvPr/>
        </p:nvGraphicFramePr>
        <p:xfrm>
          <a:off x="4786313" y="3789040"/>
          <a:ext cx="3143250" cy="1831975"/>
        </p:xfrm>
        <a:graphic>
          <a:graphicData uri="http://schemas.openxmlformats.org/presentationml/2006/ole">
            <mc:AlternateContent xmlns:mc="http://schemas.openxmlformats.org/markup-compatibility/2006">
              <mc:Choice xmlns:v="urn:schemas-microsoft-com:vml" Requires="v">
                <p:oleObj spid="_x0000_s231430" r:id="rId5" imgW="4695238" imgH="2734057" progId="PBrush">
                  <p:embed/>
                </p:oleObj>
              </mc:Choice>
              <mc:Fallback>
                <p:oleObj r:id="rId5" imgW="4695238" imgH="2734057" progId="PBrush">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3" y="3789040"/>
                        <a:ext cx="3143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10" y="928670"/>
            <a:ext cx="7572428" cy="714380"/>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超五类配线架</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571472" y="1730448"/>
            <a:ext cx="7500990" cy="3714776"/>
          </a:xfrm>
          <a:prstGeom prst="rect">
            <a:avLst/>
          </a:prstGeom>
          <a:noFill/>
          <a:ln w="9525">
            <a:noFill/>
            <a:miter lim="800000"/>
            <a:headEnd/>
            <a:tailEnd/>
          </a:ln>
          <a:effectLst/>
        </p:spPr>
        <p:txBody>
          <a:bodyPr/>
          <a:lstStyle/>
          <a:p>
            <a:pPr marL="342900" indent="-342900" algn="l"/>
            <a:r>
              <a:rPr lang="zh-CN" altLang="en-US" sz="2400" b="1" dirty="0" smtClean="0">
                <a:latin typeface="方正隶变简体" pitchFamily="65" charset="-122"/>
                <a:ea typeface="方正隶变简体" pitchFamily="65" charset="-122"/>
              </a:rPr>
              <a:t>超</a:t>
            </a:r>
            <a:r>
              <a:rPr lang="zh-CN" altLang="en-US" sz="2400" b="1" dirty="0">
                <a:latin typeface="方正隶变简体" pitchFamily="65" charset="-122"/>
                <a:ea typeface="方正隶变简体" pitchFamily="65" charset="-122"/>
              </a:rPr>
              <a:t>五</a:t>
            </a:r>
            <a:r>
              <a:rPr lang="zh-CN" altLang="en-US" sz="2400" b="1" dirty="0" smtClean="0">
                <a:latin typeface="方正隶变简体" pitchFamily="65" charset="-122"/>
                <a:ea typeface="方正隶变简体" pitchFamily="65" charset="-122"/>
              </a:rPr>
              <a:t>类非屏蔽固定端口配线架</a:t>
            </a:r>
            <a:endParaRPr lang="en-US" altLang="zh-CN" sz="2400" b="1" dirty="0">
              <a:latin typeface="方正隶变简体" pitchFamily="65" charset="-122"/>
              <a:ea typeface="方正隶变简体" pitchFamily="65" charset="-122"/>
            </a:endParaRPr>
          </a:p>
          <a:p>
            <a:pPr marL="342900" indent="-342900" algn="l">
              <a:spcBef>
                <a:spcPct val="20000"/>
              </a:spcBef>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19inch</a:t>
            </a:r>
            <a:r>
              <a:rPr lang="zh-CN" altLang="en-US" sz="1600" i="1" dirty="0" smtClean="0">
                <a:solidFill>
                  <a:schemeClr val="accent2">
                    <a:lumMod val="40000"/>
                    <a:lumOff val="60000"/>
                  </a:schemeClr>
                </a:solidFill>
                <a:latin typeface="方正隶变简体" pitchFamily="65" charset="-122"/>
                <a:ea typeface="方正隶变简体" pitchFamily="65" charset="-122"/>
              </a:rPr>
              <a:t>标准机架式安装</a:t>
            </a:r>
            <a:r>
              <a:rPr lang="en-US" altLang="zh-CN" sz="1600" i="1" dirty="0" smtClean="0">
                <a:solidFill>
                  <a:schemeClr val="accent2">
                    <a:lumMod val="40000"/>
                    <a:lumOff val="60000"/>
                  </a:schemeClr>
                </a:solidFill>
                <a:latin typeface="方正隶变简体" pitchFamily="65" charset="-122"/>
                <a:ea typeface="方正隶变简体" pitchFamily="65" charset="-122"/>
              </a:rPr>
              <a:t>24</a:t>
            </a:r>
            <a:r>
              <a:rPr lang="zh-CN" altLang="en-US" sz="1600" i="1" dirty="0" smtClean="0">
                <a:solidFill>
                  <a:schemeClr val="accent2">
                    <a:lumMod val="40000"/>
                    <a:lumOff val="60000"/>
                  </a:schemeClr>
                </a:solidFill>
                <a:latin typeface="方正隶变简体" pitchFamily="65" charset="-122"/>
                <a:ea typeface="方正隶变简体" pitchFamily="65" charset="-122"/>
              </a:rPr>
              <a:t>个端口</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lvl="1"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高度</a:t>
            </a:r>
            <a:r>
              <a:rPr lang="en-US" altLang="zh-CN" sz="1600" i="1" dirty="0" smtClean="0">
                <a:solidFill>
                  <a:schemeClr val="accent2">
                    <a:lumMod val="40000"/>
                    <a:lumOff val="60000"/>
                  </a:schemeClr>
                </a:solidFill>
                <a:latin typeface="方正隶变简体" pitchFamily="65" charset="-122"/>
                <a:ea typeface="方正隶变简体" pitchFamily="65" charset="-122"/>
              </a:rPr>
              <a:t>1u</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打线钳操作，相对于在机柜端端接模块更加方便</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 对信息点数目较大的项目可以提供较好的解决方案</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配线架背面附有</a:t>
            </a:r>
            <a:r>
              <a:rPr lang="en-US" altLang="zh-CN" sz="1600" i="1" dirty="0" smtClean="0">
                <a:solidFill>
                  <a:schemeClr val="accent2">
                    <a:lumMod val="40000"/>
                    <a:lumOff val="60000"/>
                  </a:schemeClr>
                </a:solidFill>
                <a:latin typeface="方正隶变简体" pitchFamily="65" charset="-122"/>
                <a:ea typeface="方正隶变简体" pitchFamily="65" charset="-122"/>
              </a:rPr>
              <a:t>T568A/B</a:t>
            </a:r>
            <a:r>
              <a:rPr lang="zh-CN" altLang="en-US" sz="1600" i="1" dirty="0" smtClean="0">
                <a:solidFill>
                  <a:schemeClr val="accent2">
                    <a:lumMod val="40000"/>
                    <a:lumOff val="60000"/>
                  </a:schemeClr>
                </a:solidFill>
                <a:latin typeface="方正隶变简体" pitchFamily="65" charset="-122"/>
                <a:ea typeface="方正隶变简体" pitchFamily="65" charset="-122"/>
              </a:rPr>
              <a:t>两种线序标识，方便进行线缆端接</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配线架固定采用金属螺丝，牢固可靠</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配线架后背备有可拆卸的绑线托架</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800" i="1" dirty="0" smtClean="0">
              <a:solidFill>
                <a:schemeClr val="accent2">
                  <a:lumMod val="40000"/>
                  <a:lumOff val="60000"/>
                </a:schemeClr>
              </a:solidFill>
              <a:latin typeface="方正隶变简体" pitchFamily="65" charset="-122"/>
              <a:ea typeface="方正隶变简体" pitchFamily="65" charset="-122"/>
            </a:endParaRPr>
          </a:p>
        </p:txBody>
      </p:sp>
      <p:pic>
        <p:nvPicPr>
          <p:cNvPr id="6" name="图片 5" descr="登祺超五类配线架01.tif"/>
          <p:cNvPicPr>
            <a:picLocks noChangeAspect="1"/>
          </p:cNvPicPr>
          <p:nvPr/>
        </p:nvPicPr>
        <p:blipFill>
          <a:blip r:embed="rId2" cstate="print"/>
          <a:stretch>
            <a:fillRect/>
          </a:stretch>
        </p:blipFill>
        <p:spPr>
          <a:xfrm>
            <a:off x="1643042" y="4429132"/>
            <a:ext cx="2714644" cy="1488027"/>
          </a:xfrm>
          <a:prstGeom prst="rect">
            <a:avLst/>
          </a:prstGeom>
        </p:spPr>
      </p:pic>
      <p:pic>
        <p:nvPicPr>
          <p:cNvPr id="7" name="图片 6" descr="5E.png"/>
          <p:cNvPicPr>
            <a:picLocks noChangeAspect="1"/>
          </p:cNvPicPr>
          <p:nvPr/>
        </p:nvPicPr>
        <p:blipFill>
          <a:blip r:embed="rId3" cstate="print"/>
          <a:stretch>
            <a:fillRect/>
          </a:stretch>
        </p:blipFill>
        <p:spPr>
          <a:xfrm rot="2306526">
            <a:off x="4670793" y="4343663"/>
            <a:ext cx="2952420" cy="1347161"/>
          </a:xfrm>
          <a:prstGeom prst="rect">
            <a:avLst/>
          </a:prstGeom>
        </p:spPr>
      </p:pic>
      <p:sp>
        <p:nvSpPr>
          <p:cNvPr id="10" name="WordArt 26"/>
          <p:cNvSpPr>
            <a:spLocks noChangeArrowheads="1" noChangeShapeType="1" noTextEdit="1"/>
          </p:cNvSpPr>
          <p:nvPr/>
        </p:nvSpPr>
        <p:spPr bwMode="auto">
          <a:xfrm>
            <a:off x="1643042" y="5357826"/>
            <a:ext cx="1053620" cy="302694"/>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PPU45E</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
        <p:nvSpPr>
          <p:cNvPr id="11" name="WordArt 26"/>
          <p:cNvSpPr>
            <a:spLocks noChangeArrowheads="1" noChangeShapeType="1" noTextEdit="1"/>
          </p:cNvSpPr>
          <p:nvPr/>
        </p:nvSpPr>
        <p:spPr bwMode="auto">
          <a:xfrm>
            <a:off x="6643702" y="4643446"/>
            <a:ext cx="1053620" cy="302694"/>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PPU45E-L</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10" y="928670"/>
            <a:ext cx="7572428" cy="714380"/>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超五类配线架</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571472" y="1643050"/>
            <a:ext cx="7500990" cy="3714776"/>
          </a:xfrm>
          <a:prstGeom prst="rect">
            <a:avLst/>
          </a:prstGeom>
          <a:noFill/>
          <a:ln w="9525">
            <a:noFill/>
            <a:miter lim="800000"/>
            <a:headEnd/>
            <a:tailEnd/>
          </a:ln>
          <a:effectLst/>
        </p:spPr>
        <p:txBody>
          <a:bodyPr/>
          <a:lstStyle/>
          <a:p>
            <a:pPr marL="342900" indent="-342900" algn="l"/>
            <a:r>
              <a:rPr lang="zh-CN" altLang="en-US" sz="2400" b="1" dirty="0" smtClean="0">
                <a:latin typeface="方正隶变简体" pitchFamily="65" charset="-122"/>
                <a:ea typeface="方正隶变简体" pitchFamily="65" charset="-122"/>
              </a:rPr>
              <a:t>超</a:t>
            </a:r>
            <a:r>
              <a:rPr lang="zh-CN" altLang="en-US" sz="2400" b="1" dirty="0">
                <a:latin typeface="方正隶变简体" pitchFamily="65" charset="-122"/>
                <a:ea typeface="方正隶变简体" pitchFamily="65" charset="-122"/>
              </a:rPr>
              <a:t>五</a:t>
            </a:r>
            <a:r>
              <a:rPr lang="zh-CN" altLang="en-US" sz="2400" b="1" dirty="0" smtClean="0">
                <a:latin typeface="方正隶变简体" pitchFamily="65" charset="-122"/>
                <a:ea typeface="方正隶变简体" pitchFamily="65" charset="-122"/>
              </a:rPr>
              <a:t>类屏蔽固定端口配线架</a:t>
            </a:r>
            <a:endParaRPr lang="en-US" altLang="zh-CN" sz="2400" b="1" dirty="0">
              <a:latin typeface="方正隶变简体" pitchFamily="65" charset="-122"/>
              <a:ea typeface="方正隶变简体" pitchFamily="65" charset="-122"/>
            </a:endParaRPr>
          </a:p>
          <a:p>
            <a:pPr marL="342900" indent="-342900" algn="l">
              <a:spcBef>
                <a:spcPct val="20000"/>
              </a:spcBef>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19inch</a:t>
            </a:r>
            <a:r>
              <a:rPr lang="zh-CN" altLang="en-US" sz="1600" i="1" dirty="0" smtClean="0">
                <a:solidFill>
                  <a:schemeClr val="accent2">
                    <a:lumMod val="40000"/>
                    <a:lumOff val="60000"/>
                  </a:schemeClr>
                </a:solidFill>
                <a:latin typeface="方正隶变简体" pitchFamily="65" charset="-122"/>
                <a:ea typeface="方正隶变简体" pitchFamily="65" charset="-122"/>
              </a:rPr>
              <a:t>标准机架式安装</a:t>
            </a:r>
            <a:r>
              <a:rPr lang="en-US" altLang="zh-CN" sz="1600" i="1" dirty="0" smtClean="0">
                <a:solidFill>
                  <a:schemeClr val="accent2">
                    <a:lumMod val="40000"/>
                    <a:lumOff val="60000"/>
                  </a:schemeClr>
                </a:solidFill>
                <a:latin typeface="方正隶变简体" pitchFamily="65" charset="-122"/>
                <a:ea typeface="方正隶变简体" pitchFamily="65" charset="-122"/>
              </a:rPr>
              <a:t>24</a:t>
            </a:r>
            <a:r>
              <a:rPr lang="zh-CN" altLang="en-US" sz="1600" i="1" dirty="0" smtClean="0">
                <a:solidFill>
                  <a:schemeClr val="accent2">
                    <a:lumMod val="40000"/>
                    <a:lumOff val="60000"/>
                  </a:schemeClr>
                </a:solidFill>
                <a:latin typeface="方正隶变简体" pitchFamily="65" charset="-122"/>
                <a:ea typeface="方正隶变简体" pitchFamily="65" charset="-122"/>
              </a:rPr>
              <a:t>个端口</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lvl="1"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高度</a:t>
            </a:r>
            <a:r>
              <a:rPr lang="en-US" altLang="zh-CN" sz="1600" i="1" dirty="0" smtClean="0">
                <a:solidFill>
                  <a:schemeClr val="accent2">
                    <a:lumMod val="40000"/>
                    <a:lumOff val="60000"/>
                  </a:schemeClr>
                </a:solidFill>
                <a:latin typeface="方正隶变简体" pitchFamily="65" charset="-122"/>
                <a:ea typeface="方正隶变简体" pitchFamily="65" charset="-122"/>
              </a:rPr>
              <a:t>1u</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打线钳操作，相对于在机柜端端接模块更加方便</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屏蔽配线架采用</a:t>
            </a:r>
            <a:r>
              <a:rPr lang="en-US" altLang="zh-CN" sz="1600" i="1" dirty="0" smtClean="0">
                <a:solidFill>
                  <a:schemeClr val="accent2">
                    <a:lumMod val="40000"/>
                    <a:lumOff val="60000"/>
                  </a:schemeClr>
                </a:solidFill>
                <a:latin typeface="方正隶变简体" pitchFamily="65" charset="-122"/>
                <a:ea typeface="方正隶变简体" pitchFamily="65" charset="-122"/>
              </a:rPr>
              <a:t>360°</a:t>
            </a:r>
            <a:r>
              <a:rPr lang="zh-CN" altLang="en-US" sz="1600" i="1" dirty="0" smtClean="0">
                <a:solidFill>
                  <a:schemeClr val="accent2">
                    <a:lumMod val="40000"/>
                    <a:lumOff val="60000"/>
                  </a:schemeClr>
                </a:solidFill>
                <a:latin typeface="方正隶变简体" pitchFamily="65" charset="-122"/>
                <a:ea typeface="方正隶变简体" pitchFamily="65" charset="-122"/>
              </a:rPr>
              <a:t>全屏蔽壳体设计，接地方便</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 对信息点数目较大的项目可以提供较好的解决方案</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配线架背面附有</a:t>
            </a:r>
            <a:r>
              <a:rPr lang="en-US" altLang="zh-CN" sz="1600" i="1" dirty="0" smtClean="0">
                <a:solidFill>
                  <a:schemeClr val="accent2">
                    <a:lumMod val="40000"/>
                    <a:lumOff val="60000"/>
                  </a:schemeClr>
                </a:solidFill>
                <a:latin typeface="方正隶变简体" pitchFamily="65" charset="-122"/>
                <a:ea typeface="方正隶变简体" pitchFamily="65" charset="-122"/>
              </a:rPr>
              <a:t>T568A/B</a:t>
            </a:r>
            <a:r>
              <a:rPr lang="zh-CN" altLang="en-US" sz="1600" i="1" dirty="0" smtClean="0">
                <a:solidFill>
                  <a:schemeClr val="accent2">
                    <a:lumMod val="40000"/>
                    <a:lumOff val="60000"/>
                  </a:schemeClr>
                </a:solidFill>
                <a:latin typeface="方正隶变简体" pitchFamily="65" charset="-122"/>
                <a:ea typeface="方正隶变简体" pitchFamily="65" charset="-122"/>
              </a:rPr>
              <a:t>两种线序标识，方便进行线缆端接</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配线架固定采用金属螺丝，牢固可靠</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配线架后背备有可拆卸的绑线托架</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800" i="1" dirty="0" smtClean="0">
              <a:solidFill>
                <a:schemeClr val="accent2">
                  <a:lumMod val="40000"/>
                  <a:lumOff val="60000"/>
                </a:schemeClr>
              </a:solidFill>
              <a:latin typeface="方正隶变简体" pitchFamily="65" charset="-122"/>
              <a:ea typeface="方正隶变简体" pitchFamily="65" charset="-122"/>
            </a:endParaRPr>
          </a:p>
        </p:txBody>
      </p:sp>
      <p:pic>
        <p:nvPicPr>
          <p:cNvPr id="5" name="图片 4" descr="IMG_6287.jpg"/>
          <p:cNvPicPr>
            <a:picLocks noChangeAspect="1"/>
          </p:cNvPicPr>
          <p:nvPr/>
        </p:nvPicPr>
        <p:blipFill>
          <a:blip r:embed="rId2" cstate="print"/>
          <a:stretch>
            <a:fillRect/>
          </a:stretch>
        </p:blipFill>
        <p:spPr>
          <a:xfrm rot="381676">
            <a:off x="5799498" y="3933013"/>
            <a:ext cx="2743533" cy="1677593"/>
          </a:xfrm>
          <a:prstGeom prst="rect">
            <a:avLst/>
          </a:prstGeom>
        </p:spPr>
      </p:pic>
      <p:pic>
        <p:nvPicPr>
          <p:cNvPr id="6" name="图片 5" descr="CAT5E屏蔽配线架.tif"/>
          <p:cNvPicPr>
            <a:picLocks noChangeAspect="1"/>
          </p:cNvPicPr>
          <p:nvPr/>
        </p:nvPicPr>
        <p:blipFill>
          <a:blip r:embed="rId3" cstate="print"/>
          <a:stretch>
            <a:fillRect/>
          </a:stretch>
        </p:blipFill>
        <p:spPr>
          <a:xfrm>
            <a:off x="5929322" y="1714488"/>
            <a:ext cx="2714644" cy="1513356"/>
          </a:xfrm>
          <a:prstGeom prst="rect">
            <a:avLst/>
          </a:prstGeom>
        </p:spPr>
      </p:pic>
      <p:sp>
        <p:nvSpPr>
          <p:cNvPr id="7" name="WordArt 26"/>
          <p:cNvSpPr>
            <a:spLocks noChangeArrowheads="1" noChangeShapeType="1" noTextEdit="1"/>
          </p:cNvSpPr>
          <p:nvPr/>
        </p:nvSpPr>
        <p:spPr bwMode="auto">
          <a:xfrm rot="21327749">
            <a:off x="7286644" y="3500438"/>
            <a:ext cx="1053620" cy="302694"/>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PPS45E</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10" y="928670"/>
            <a:ext cx="7572428" cy="714380"/>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超五类配线架</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571472" y="1643050"/>
            <a:ext cx="7500990" cy="3714776"/>
          </a:xfrm>
          <a:prstGeom prst="rect">
            <a:avLst/>
          </a:prstGeom>
          <a:noFill/>
          <a:ln w="9525">
            <a:noFill/>
            <a:miter lim="800000"/>
            <a:headEnd/>
            <a:tailEnd/>
          </a:ln>
          <a:effectLst/>
        </p:spPr>
        <p:txBody>
          <a:bodyPr/>
          <a:lstStyle/>
          <a:p>
            <a:pPr marL="342900" indent="-342900" algn="l"/>
            <a:r>
              <a:rPr lang="zh-CN" altLang="en-US" sz="2400" b="1" dirty="0" smtClean="0">
                <a:latin typeface="方正隶变简体" pitchFamily="65" charset="-122"/>
                <a:ea typeface="方正隶变简体" pitchFamily="65" charset="-122"/>
              </a:rPr>
              <a:t>非屏蔽模块化配线架</a:t>
            </a:r>
            <a:endParaRPr lang="en-US" altLang="zh-CN" sz="2400" b="1" dirty="0">
              <a:latin typeface="方正隶变简体" pitchFamily="65" charset="-122"/>
              <a:ea typeface="方正隶变简体" pitchFamily="65" charset="-122"/>
            </a:endParaRPr>
          </a:p>
          <a:p>
            <a:pPr marL="342900" indent="-342900" algn="l">
              <a:spcBef>
                <a:spcPct val="20000"/>
              </a:spcBef>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19inch</a:t>
            </a:r>
            <a:r>
              <a:rPr lang="zh-CN" altLang="en-US" sz="1600" i="1" dirty="0" smtClean="0">
                <a:solidFill>
                  <a:schemeClr val="accent2">
                    <a:lumMod val="40000"/>
                    <a:lumOff val="60000"/>
                  </a:schemeClr>
                </a:solidFill>
                <a:latin typeface="方正隶变简体" pitchFamily="65" charset="-122"/>
                <a:ea typeface="方正隶变简体" pitchFamily="65" charset="-122"/>
              </a:rPr>
              <a:t>标准机架式安装</a:t>
            </a:r>
            <a:r>
              <a:rPr lang="en-US" altLang="zh-CN" sz="1600" i="1" dirty="0" smtClean="0">
                <a:solidFill>
                  <a:schemeClr val="accent2">
                    <a:lumMod val="40000"/>
                    <a:lumOff val="60000"/>
                  </a:schemeClr>
                </a:solidFill>
                <a:latin typeface="方正隶变简体" pitchFamily="65" charset="-122"/>
                <a:ea typeface="方正隶变简体" pitchFamily="65" charset="-122"/>
              </a:rPr>
              <a:t>24</a:t>
            </a:r>
            <a:r>
              <a:rPr lang="zh-CN" altLang="en-US" sz="1600" i="1" dirty="0" smtClean="0">
                <a:solidFill>
                  <a:schemeClr val="accent2">
                    <a:lumMod val="40000"/>
                    <a:lumOff val="60000"/>
                  </a:schemeClr>
                </a:solidFill>
                <a:latin typeface="方正隶变简体" pitchFamily="65" charset="-122"/>
                <a:ea typeface="方正隶变简体" pitchFamily="65" charset="-122"/>
              </a:rPr>
              <a:t>个端口</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lvl="1"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高度</a:t>
            </a:r>
            <a:r>
              <a:rPr lang="en-US" altLang="zh-CN" sz="1600" i="1" dirty="0" smtClean="0">
                <a:solidFill>
                  <a:schemeClr val="accent2">
                    <a:lumMod val="40000"/>
                    <a:lumOff val="60000"/>
                  </a:schemeClr>
                </a:solidFill>
                <a:latin typeface="方正隶变简体" pitchFamily="65" charset="-122"/>
                <a:ea typeface="方正隶变简体" pitchFamily="65" charset="-122"/>
              </a:rPr>
              <a:t>1u</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模块化，可卡接免打模块也可卡接打线模块</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模块化的好处在于用户可以根据自身对信息点实际需要来配置相对应的模块</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配线架后背备有可拆卸的绑线托架</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800" i="1" dirty="0" smtClean="0">
              <a:solidFill>
                <a:schemeClr val="accent2">
                  <a:lumMod val="40000"/>
                  <a:lumOff val="60000"/>
                </a:schemeClr>
              </a:solidFill>
              <a:latin typeface="方正隶变简体" pitchFamily="65" charset="-122"/>
              <a:ea typeface="方正隶变简体" pitchFamily="65" charset="-122"/>
            </a:endParaRPr>
          </a:p>
        </p:txBody>
      </p:sp>
      <p:pic>
        <p:nvPicPr>
          <p:cNvPr id="4" name="图片 3" descr="Utp模块化配线架.png"/>
          <p:cNvPicPr>
            <a:picLocks noChangeAspect="1"/>
          </p:cNvPicPr>
          <p:nvPr/>
        </p:nvPicPr>
        <p:blipFill>
          <a:blip r:embed="rId2" cstate="print"/>
          <a:stretch>
            <a:fillRect/>
          </a:stretch>
        </p:blipFill>
        <p:spPr>
          <a:xfrm>
            <a:off x="1571604" y="3696959"/>
            <a:ext cx="5500726" cy="2160933"/>
          </a:xfrm>
          <a:prstGeom prst="rect">
            <a:avLst/>
          </a:prstGeom>
        </p:spPr>
      </p:pic>
      <p:sp>
        <p:nvSpPr>
          <p:cNvPr id="5" name="WordArt 26"/>
          <p:cNvSpPr>
            <a:spLocks noChangeArrowheads="1" noChangeShapeType="1" noTextEdit="1"/>
          </p:cNvSpPr>
          <p:nvPr/>
        </p:nvSpPr>
        <p:spPr bwMode="auto">
          <a:xfrm>
            <a:off x="6572264" y="4572008"/>
            <a:ext cx="1125058" cy="374132"/>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PPU24A-MR</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10" y="928670"/>
            <a:ext cx="7572428" cy="714380"/>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超五类配线架</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571472" y="1643050"/>
            <a:ext cx="7500990" cy="3714776"/>
          </a:xfrm>
          <a:prstGeom prst="rect">
            <a:avLst/>
          </a:prstGeom>
          <a:noFill/>
          <a:ln w="9525">
            <a:noFill/>
            <a:miter lim="800000"/>
            <a:headEnd/>
            <a:tailEnd/>
          </a:ln>
          <a:effectLst/>
        </p:spPr>
        <p:txBody>
          <a:bodyPr/>
          <a:lstStyle/>
          <a:p>
            <a:pPr marL="342900" indent="-342900" algn="l"/>
            <a:r>
              <a:rPr lang="zh-CN" altLang="en-US" sz="2400" b="1" dirty="0" smtClean="0">
                <a:latin typeface="方正隶变简体" pitchFamily="65" charset="-122"/>
                <a:ea typeface="方正隶变简体" pitchFamily="65" charset="-122"/>
              </a:rPr>
              <a:t>屏蔽模块化配线架</a:t>
            </a:r>
            <a:endParaRPr lang="en-US" altLang="zh-CN" sz="2400" b="1" dirty="0">
              <a:latin typeface="方正隶变简体" pitchFamily="65" charset="-122"/>
              <a:ea typeface="方正隶变简体" pitchFamily="65" charset="-122"/>
            </a:endParaRPr>
          </a:p>
          <a:p>
            <a:pPr marL="342900" indent="-342900" algn="l">
              <a:spcBef>
                <a:spcPct val="20000"/>
              </a:spcBef>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19inch</a:t>
            </a:r>
            <a:r>
              <a:rPr lang="zh-CN" altLang="en-US" sz="1600" i="1" dirty="0" smtClean="0">
                <a:solidFill>
                  <a:schemeClr val="accent2">
                    <a:lumMod val="40000"/>
                    <a:lumOff val="60000"/>
                  </a:schemeClr>
                </a:solidFill>
                <a:latin typeface="方正隶变简体" pitchFamily="65" charset="-122"/>
                <a:ea typeface="方正隶变简体" pitchFamily="65" charset="-122"/>
              </a:rPr>
              <a:t>标准机架式安装</a:t>
            </a:r>
            <a:r>
              <a:rPr lang="en-US" altLang="zh-CN" sz="1600" i="1" dirty="0" smtClean="0">
                <a:solidFill>
                  <a:schemeClr val="accent2">
                    <a:lumMod val="40000"/>
                    <a:lumOff val="60000"/>
                  </a:schemeClr>
                </a:solidFill>
                <a:latin typeface="方正隶变简体" pitchFamily="65" charset="-122"/>
                <a:ea typeface="方正隶变简体" pitchFamily="65" charset="-122"/>
              </a:rPr>
              <a:t>24</a:t>
            </a:r>
            <a:r>
              <a:rPr lang="zh-CN" altLang="en-US" sz="1600" i="1" dirty="0" smtClean="0">
                <a:solidFill>
                  <a:schemeClr val="accent2">
                    <a:lumMod val="40000"/>
                    <a:lumOff val="60000"/>
                  </a:schemeClr>
                </a:solidFill>
                <a:latin typeface="方正隶变简体" pitchFamily="65" charset="-122"/>
                <a:ea typeface="方正隶变简体" pitchFamily="65" charset="-122"/>
              </a:rPr>
              <a:t>个端口</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lvl="1"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高度</a:t>
            </a:r>
            <a:r>
              <a:rPr lang="en-US" altLang="zh-CN" sz="1600" i="1" dirty="0" smtClean="0">
                <a:solidFill>
                  <a:schemeClr val="accent2">
                    <a:lumMod val="40000"/>
                    <a:lumOff val="60000"/>
                  </a:schemeClr>
                </a:solidFill>
                <a:latin typeface="方正隶变简体" pitchFamily="65" charset="-122"/>
                <a:ea typeface="方正隶变简体" pitchFamily="65" charset="-122"/>
              </a:rPr>
              <a:t>1u</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模块化，可卡接屏蔽模块，接地方便</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模块化的好处在于用户可以根据自身对信息点实际需要来配置相对应的模块</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配线架后背备有可拆卸的绑线托架</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800" i="1" dirty="0" smtClean="0">
              <a:solidFill>
                <a:schemeClr val="accent2">
                  <a:lumMod val="40000"/>
                  <a:lumOff val="60000"/>
                </a:schemeClr>
              </a:solidFill>
              <a:latin typeface="方正隶变简体" pitchFamily="65" charset="-122"/>
              <a:ea typeface="方正隶变简体" pitchFamily="65" charset="-122"/>
            </a:endParaRPr>
          </a:p>
        </p:txBody>
      </p:sp>
      <p:pic>
        <p:nvPicPr>
          <p:cNvPr id="5" name="图片 4" descr="屏蔽模块化配线架01.tif"/>
          <p:cNvPicPr>
            <a:picLocks noChangeAspect="1"/>
          </p:cNvPicPr>
          <p:nvPr/>
        </p:nvPicPr>
        <p:blipFill>
          <a:blip r:embed="rId2" cstate="print"/>
          <a:stretch>
            <a:fillRect/>
          </a:stretch>
        </p:blipFill>
        <p:spPr>
          <a:xfrm>
            <a:off x="3214678" y="3786190"/>
            <a:ext cx="3786214" cy="2028329"/>
          </a:xfrm>
          <a:prstGeom prst="rect">
            <a:avLst/>
          </a:prstGeom>
        </p:spPr>
      </p:pic>
      <p:sp>
        <p:nvSpPr>
          <p:cNvPr id="6" name="WordArt 26"/>
          <p:cNvSpPr>
            <a:spLocks noChangeArrowheads="1" noChangeShapeType="1" noTextEdit="1"/>
          </p:cNvSpPr>
          <p:nvPr/>
        </p:nvSpPr>
        <p:spPr bwMode="auto">
          <a:xfrm>
            <a:off x="3714744" y="5072074"/>
            <a:ext cx="1125058" cy="374132"/>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PPS24A-MR</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10" y="928670"/>
            <a:ext cx="7572428" cy="714380"/>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超五类水晶头</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827584" y="1643050"/>
            <a:ext cx="7244878" cy="4143404"/>
          </a:xfrm>
          <a:prstGeom prst="rect">
            <a:avLst/>
          </a:prstGeom>
          <a:noFill/>
          <a:ln w="9525">
            <a:noFill/>
            <a:miter lim="800000"/>
            <a:headEnd/>
            <a:tailEnd/>
          </a:ln>
          <a:effectLst/>
        </p:spPr>
        <p:txBody>
          <a:bodyPr/>
          <a:lstStyle/>
          <a:p>
            <a:pPr marL="342900" indent="-342900" algn="l"/>
            <a:r>
              <a:rPr lang="zh-CN" altLang="en-US" sz="2400" b="1" dirty="0" smtClean="0">
                <a:latin typeface="方正隶变简体" pitchFamily="65" charset="-122"/>
                <a:ea typeface="方正隶变简体" pitchFamily="65" charset="-122"/>
              </a:rPr>
              <a:t>超</a:t>
            </a:r>
            <a:r>
              <a:rPr lang="zh-CN" altLang="en-US" sz="2400" b="1" dirty="0">
                <a:latin typeface="方正隶变简体" pitchFamily="65" charset="-122"/>
                <a:ea typeface="方正隶变简体" pitchFamily="65" charset="-122"/>
              </a:rPr>
              <a:t>五</a:t>
            </a:r>
            <a:r>
              <a:rPr lang="zh-CN" altLang="en-US" sz="2400" b="1" dirty="0" smtClean="0">
                <a:latin typeface="方正隶变简体" pitchFamily="65" charset="-122"/>
                <a:ea typeface="方正隶变简体" pitchFamily="65" charset="-122"/>
              </a:rPr>
              <a:t>类水晶头</a:t>
            </a:r>
            <a:endParaRPr lang="en-US" altLang="zh-CN" sz="2400" b="1" dirty="0">
              <a:latin typeface="方正隶变简体" pitchFamily="65" charset="-122"/>
              <a:ea typeface="方正隶变简体" pitchFamily="65" charset="-122"/>
            </a:endParaRPr>
          </a:p>
          <a:p>
            <a:pPr marL="342900" lvl="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由标准材质（磷铜；镀金：</a:t>
            </a:r>
            <a:r>
              <a:rPr lang="en-US" altLang="zh-CN" sz="1600" i="1" dirty="0" smtClean="0">
                <a:solidFill>
                  <a:schemeClr val="accent2">
                    <a:lumMod val="40000"/>
                    <a:lumOff val="60000"/>
                  </a:schemeClr>
                </a:solidFill>
                <a:latin typeface="方正隶变简体" pitchFamily="65" charset="-122"/>
                <a:ea typeface="方正隶变简体" pitchFamily="65" charset="-122"/>
              </a:rPr>
              <a:t>50μm;</a:t>
            </a:r>
            <a:r>
              <a:rPr lang="zh-CN" altLang="en-US" sz="1600" i="1" dirty="0" smtClean="0">
                <a:solidFill>
                  <a:schemeClr val="accent2">
                    <a:lumMod val="40000"/>
                    <a:lumOff val="60000"/>
                  </a:schemeClr>
                </a:solidFill>
                <a:latin typeface="方正隶变简体" pitchFamily="65" charset="-122"/>
                <a:ea typeface="方正隶变简体" pitchFamily="65" charset="-122"/>
              </a:rPr>
              <a:t>镀镍：</a:t>
            </a:r>
            <a:r>
              <a:rPr lang="en-US" altLang="zh-CN" sz="1600" i="1" dirty="0" smtClean="0">
                <a:solidFill>
                  <a:schemeClr val="accent2">
                    <a:lumMod val="40000"/>
                    <a:lumOff val="60000"/>
                  </a:schemeClr>
                </a:solidFill>
                <a:latin typeface="方正隶变简体" pitchFamily="65" charset="-122"/>
                <a:ea typeface="方正隶变简体" pitchFamily="65" charset="-122"/>
              </a:rPr>
              <a:t>100μm </a:t>
            </a:r>
            <a:r>
              <a:rPr lang="zh-CN" altLang="en-US" sz="1600" i="1" dirty="0" smtClean="0">
                <a:solidFill>
                  <a:schemeClr val="accent2">
                    <a:lumMod val="40000"/>
                    <a:lumOff val="60000"/>
                  </a:schemeClr>
                </a:solidFill>
                <a:latin typeface="方正隶变简体" pitchFamily="65" charset="-122"/>
                <a:ea typeface="方正隶变简体" pitchFamily="65" charset="-122"/>
              </a:rPr>
              <a:t>）制成，所有水晶头均符合</a:t>
            </a:r>
            <a:r>
              <a:rPr lang="en-US" altLang="zh-CN" sz="1600" i="1" dirty="0" smtClean="0">
                <a:solidFill>
                  <a:schemeClr val="accent2">
                    <a:lumMod val="40000"/>
                    <a:lumOff val="60000"/>
                  </a:schemeClr>
                </a:solidFill>
                <a:latin typeface="方正隶变简体" pitchFamily="65" charset="-122"/>
                <a:ea typeface="方正隶变简体" pitchFamily="65" charset="-122"/>
              </a:rPr>
              <a:t>Cat5E</a:t>
            </a:r>
            <a:r>
              <a:rPr lang="zh-CN" altLang="en-US" sz="1600" i="1" dirty="0" smtClean="0">
                <a:solidFill>
                  <a:schemeClr val="accent2">
                    <a:lumMod val="40000"/>
                    <a:lumOff val="60000"/>
                  </a:schemeClr>
                </a:solidFill>
                <a:latin typeface="方正隶变简体" pitchFamily="65" charset="-122"/>
                <a:ea typeface="方正隶变简体" pitchFamily="65" charset="-122"/>
              </a:rPr>
              <a:t>类标准</a:t>
            </a:r>
          </a:p>
          <a:p>
            <a:pPr marL="342900" lvl="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国际标准</a:t>
            </a:r>
            <a:r>
              <a:rPr lang="en-US" altLang="zh-CN" sz="1600" i="1" dirty="0" smtClean="0">
                <a:solidFill>
                  <a:schemeClr val="accent2">
                    <a:lumMod val="40000"/>
                    <a:lumOff val="60000"/>
                  </a:schemeClr>
                </a:solidFill>
                <a:latin typeface="方正隶变简体" pitchFamily="65" charset="-122"/>
                <a:ea typeface="方正隶变简体" pitchFamily="65" charset="-122"/>
              </a:rPr>
              <a:t>ISO/IEC11801</a:t>
            </a:r>
            <a:r>
              <a:rPr lang="zh-CN" altLang="en-US" sz="1600" i="1" dirty="0" smtClean="0">
                <a:solidFill>
                  <a:schemeClr val="accent2">
                    <a:lumMod val="40000"/>
                    <a:lumOff val="60000"/>
                  </a:schemeClr>
                </a:solidFill>
                <a:latin typeface="方正隶变简体" pitchFamily="65" charset="-122"/>
                <a:ea typeface="方正隶变简体" pitchFamily="65" charset="-122"/>
              </a:rPr>
              <a:t>超五类设计标准，可作为数据传输中连接电缆使用</a:t>
            </a:r>
          </a:p>
          <a:p>
            <a:pPr marL="342900" lvl="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采用</a:t>
            </a:r>
            <a:r>
              <a:rPr lang="en-US" altLang="zh-CN" sz="1600" i="1" dirty="0" smtClean="0">
                <a:solidFill>
                  <a:schemeClr val="accent2">
                    <a:lumMod val="40000"/>
                    <a:lumOff val="60000"/>
                  </a:schemeClr>
                </a:solidFill>
                <a:latin typeface="方正隶变简体" pitchFamily="65" charset="-122"/>
                <a:ea typeface="方正隶变简体" pitchFamily="65" charset="-122"/>
              </a:rPr>
              <a:t>50μinch</a:t>
            </a:r>
            <a:r>
              <a:rPr lang="zh-CN" altLang="en-US" sz="1600" i="1" dirty="0" smtClean="0">
                <a:solidFill>
                  <a:schemeClr val="accent2">
                    <a:lumMod val="40000"/>
                    <a:lumOff val="60000"/>
                  </a:schemeClr>
                </a:solidFill>
                <a:latin typeface="方正隶变简体" pitchFamily="65" charset="-122"/>
                <a:ea typeface="方正隶变简体" pitchFamily="65" charset="-122"/>
              </a:rPr>
              <a:t>镀金水晶头，确保产品的优异性能</a:t>
            </a:r>
          </a:p>
          <a:p>
            <a:pPr marL="342900" lvl="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水晶头</a:t>
            </a:r>
            <a:r>
              <a:rPr lang="en-US" altLang="zh-CN" sz="1600" i="1" dirty="0" smtClean="0">
                <a:solidFill>
                  <a:schemeClr val="accent2">
                    <a:lumMod val="40000"/>
                    <a:lumOff val="60000"/>
                  </a:schemeClr>
                </a:solidFill>
                <a:latin typeface="方正隶变简体" pitchFamily="65" charset="-122"/>
                <a:ea typeface="方正隶变简体" pitchFamily="65" charset="-122"/>
              </a:rPr>
              <a:t>RJ45</a:t>
            </a:r>
            <a:r>
              <a:rPr lang="zh-CN" altLang="en-US" sz="1600" i="1" dirty="0" smtClean="0">
                <a:solidFill>
                  <a:schemeClr val="accent2">
                    <a:lumMod val="40000"/>
                    <a:lumOff val="60000"/>
                  </a:schemeClr>
                </a:solidFill>
                <a:latin typeface="方正隶变简体" pitchFamily="65" charset="-122"/>
                <a:ea typeface="方正隶变简体" pitchFamily="65" charset="-122"/>
              </a:rPr>
              <a:t>采用射出成型，保证线缆和水晶头之间的连接</a:t>
            </a:r>
          </a:p>
          <a:p>
            <a:pPr marL="342900" lvl="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屏蔽水晶头采用</a:t>
            </a:r>
            <a:r>
              <a:rPr lang="en-US" altLang="zh-CN" sz="1600" i="1" dirty="0" smtClean="0">
                <a:solidFill>
                  <a:schemeClr val="accent2">
                    <a:lumMod val="40000"/>
                    <a:lumOff val="60000"/>
                  </a:schemeClr>
                </a:solidFill>
                <a:latin typeface="方正隶变简体" pitchFamily="65" charset="-122"/>
                <a:ea typeface="方正隶变简体" pitchFamily="65" charset="-122"/>
              </a:rPr>
              <a:t>100μinch</a:t>
            </a:r>
            <a:r>
              <a:rPr lang="zh-CN" altLang="en-US" sz="1600" i="1" dirty="0" smtClean="0">
                <a:solidFill>
                  <a:schemeClr val="accent2">
                    <a:lumMod val="40000"/>
                    <a:lumOff val="60000"/>
                  </a:schemeClr>
                </a:solidFill>
                <a:latin typeface="方正隶变简体" pitchFamily="65" charset="-122"/>
                <a:ea typeface="方正隶变简体" pitchFamily="65" charset="-122"/>
              </a:rPr>
              <a:t>镀镍片，起到很好的屏蔽效果</a:t>
            </a:r>
          </a:p>
          <a:p>
            <a:pPr marL="342900" lvl="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接线方式：</a:t>
            </a:r>
            <a:r>
              <a:rPr lang="en-US" altLang="zh-CN" sz="1600" i="1" dirty="0" smtClean="0">
                <a:solidFill>
                  <a:schemeClr val="accent2">
                    <a:lumMod val="40000"/>
                    <a:lumOff val="60000"/>
                  </a:schemeClr>
                </a:solidFill>
                <a:latin typeface="方正隶变简体" pitchFamily="65" charset="-122"/>
                <a:ea typeface="方正隶变简体" pitchFamily="65" charset="-122"/>
              </a:rPr>
              <a:t>568B-568B</a:t>
            </a:r>
            <a:r>
              <a:rPr lang="zh-CN" altLang="en-US" sz="1600" i="1" dirty="0" smtClean="0">
                <a:solidFill>
                  <a:schemeClr val="accent2">
                    <a:lumMod val="40000"/>
                    <a:lumOff val="60000"/>
                  </a:schemeClr>
                </a:solidFill>
                <a:latin typeface="方正隶变简体" pitchFamily="65" charset="-122"/>
                <a:ea typeface="方正隶变简体" pitchFamily="65" charset="-122"/>
              </a:rPr>
              <a:t>，</a:t>
            </a:r>
            <a:r>
              <a:rPr lang="en-US" altLang="zh-CN" sz="1600" i="1" dirty="0" smtClean="0">
                <a:solidFill>
                  <a:schemeClr val="accent2">
                    <a:lumMod val="40000"/>
                    <a:lumOff val="60000"/>
                  </a:schemeClr>
                </a:solidFill>
                <a:latin typeface="方正隶变简体" pitchFamily="65" charset="-122"/>
                <a:ea typeface="方正隶变简体" pitchFamily="65" charset="-122"/>
              </a:rPr>
              <a:t>568A-568B</a:t>
            </a:r>
            <a:r>
              <a:rPr lang="zh-CN" altLang="en-US" sz="1600" i="1" dirty="0" smtClean="0">
                <a:solidFill>
                  <a:schemeClr val="accent2">
                    <a:lumMod val="40000"/>
                    <a:lumOff val="60000"/>
                  </a:schemeClr>
                </a:solidFill>
                <a:latin typeface="方正隶变简体" pitchFamily="65" charset="-122"/>
                <a:ea typeface="方正隶变简体" pitchFamily="65" charset="-122"/>
              </a:rPr>
              <a:t>（交叉接线），</a:t>
            </a:r>
            <a:r>
              <a:rPr lang="en-US" altLang="zh-CN" sz="1600" i="1" dirty="0" smtClean="0">
                <a:solidFill>
                  <a:schemeClr val="accent2">
                    <a:lumMod val="40000"/>
                    <a:lumOff val="60000"/>
                  </a:schemeClr>
                </a:solidFill>
                <a:latin typeface="方正隶变简体" pitchFamily="65" charset="-122"/>
                <a:ea typeface="方正隶变简体" pitchFamily="65" charset="-122"/>
              </a:rPr>
              <a:t>568A-568A</a:t>
            </a:r>
          </a:p>
          <a:p>
            <a:pPr marL="342900" lvl="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产品有二叉、三叉可供选择</a:t>
            </a:r>
          </a:p>
          <a:p>
            <a:pPr marL="342900" lvl="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无损耗插拔次数可达</a:t>
            </a:r>
            <a:r>
              <a:rPr lang="en-US" altLang="zh-CN" sz="1600" i="1" dirty="0" smtClean="0">
                <a:solidFill>
                  <a:schemeClr val="accent2">
                    <a:lumMod val="40000"/>
                    <a:lumOff val="60000"/>
                  </a:schemeClr>
                </a:solidFill>
                <a:latin typeface="方正隶变简体" pitchFamily="65" charset="-122"/>
                <a:ea typeface="方正隶变简体" pitchFamily="65" charset="-122"/>
              </a:rPr>
              <a:t>750</a:t>
            </a:r>
            <a:r>
              <a:rPr lang="zh-CN" altLang="en-US" sz="1600" i="1" dirty="0" smtClean="0">
                <a:solidFill>
                  <a:schemeClr val="accent2">
                    <a:lumMod val="40000"/>
                    <a:lumOff val="60000"/>
                  </a:schemeClr>
                </a:solidFill>
                <a:latin typeface="方正隶变简体" pitchFamily="65" charset="-122"/>
                <a:ea typeface="方正隶变简体" pitchFamily="65" charset="-122"/>
              </a:rPr>
              <a:t>次以上</a:t>
            </a:r>
          </a:p>
          <a:p>
            <a:pPr marL="342900" indent="-342900" algn="l">
              <a:spcBef>
                <a:spcPct val="20000"/>
              </a:spcBef>
              <a:buClr>
                <a:schemeClr val="accent2"/>
              </a:buClr>
            </a:pP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800" i="1" dirty="0" smtClean="0">
              <a:solidFill>
                <a:schemeClr val="accent2">
                  <a:lumMod val="40000"/>
                  <a:lumOff val="60000"/>
                </a:schemeClr>
              </a:solidFill>
              <a:latin typeface="方正隶变简体" pitchFamily="65" charset="-122"/>
              <a:ea typeface="方正隶变简体" pitchFamily="65" charset="-122"/>
            </a:endParaRPr>
          </a:p>
        </p:txBody>
      </p:sp>
      <p:sp>
        <p:nvSpPr>
          <p:cNvPr id="4" name="Rectangle 3"/>
          <p:cNvSpPr txBox="1">
            <a:spLocks noChangeArrowheads="1"/>
          </p:cNvSpPr>
          <p:nvPr/>
        </p:nvSpPr>
        <p:spPr bwMode="auto">
          <a:xfrm>
            <a:off x="285720" y="4643446"/>
            <a:ext cx="7489825" cy="3960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Ø"/>
              <a:tabLst/>
              <a:defRPr/>
            </a:pP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5" name="组合 4"/>
          <p:cNvGrpSpPr/>
          <p:nvPr/>
        </p:nvGrpSpPr>
        <p:grpSpPr>
          <a:xfrm>
            <a:off x="5652120" y="3933056"/>
            <a:ext cx="2038350" cy="1676400"/>
            <a:chOff x="5651500" y="4200525"/>
            <a:chExt cx="2038350" cy="1676400"/>
          </a:xfrm>
        </p:grpSpPr>
        <p:pic>
          <p:nvPicPr>
            <p:cNvPr id="6" name="Picture 4" descr="PL45"/>
            <p:cNvPicPr>
              <a:picLocks noChangeAspect="1" noChangeArrowheads="1"/>
            </p:cNvPicPr>
            <p:nvPr/>
          </p:nvPicPr>
          <p:blipFill>
            <a:blip r:embed="rId2" cstate="print"/>
            <a:srcRect/>
            <a:stretch>
              <a:fillRect/>
            </a:stretch>
          </p:blipFill>
          <p:spPr bwMode="auto">
            <a:xfrm>
              <a:off x="5651500" y="4200525"/>
              <a:ext cx="2038350" cy="1676400"/>
            </a:xfrm>
            <a:prstGeom prst="rect">
              <a:avLst/>
            </a:prstGeom>
            <a:noFill/>
          </p:spPr>
        </p:pic>
        <p:sp>
          <p:nvSpPr>
            <p:cNvPr id="7" name="Oval 5"/>
            <p:cNvSpPr>
              <a:spLocks noChangeArrowheads="1"/>
            </p:cNvSpPr>
            <p:nvPr/>
          </p:nvSpPr>
          <p:spPr bwMode="auto">
            <a:xfrm>
              <a:off x="5651500" y="4221163"/>
              <a:ext cx="2016125" cy="1655762"/>
            </a:xfrm>
            <a:prstGeom prst="ellipse">
              <a:avLst/>
            </a:prstGeom>
            <a:noFill/>
            <a:ln w="9525" algn="ctr">
              <a:solidFill>
                <a:schemeClr val="hlink"/>
              </a:solidFill>
              <a:round/>
              <a:headEnd/>
              <a:tailEnd/>
            </a:ln>
            <a:effectLst>
              <a:prstShdw prst="shdw17" dist="17961" dir="2700000">
                <a:schemeClr val="accent1"/>
              </a:prstShdw>
            </a:effectLst>
          </p:spPr>
          <p:txBody>
            <a:bodyPr wrap="none" anchor="ctr"/>
            <a:lstStyle/>
            <a:p>
              <a:endParaRPr lang="zh-CN" altLang="en-US"/>
            </a:p>
          </p:txBody>
        </p:sp>
      </p:grpSp>
      <p:sp>
        <p:nvSpPr>
          <p:cNvPr id="8" name="WordArt 26"/>
          <p:cNvSpPr>
            <a:spLocks noChangeArrowheads="1" noChangeShapeType="1" noTextEdit="1"/>
          </p:cNvSpPr>
          <p:nvPr/>
        </p:nvSpPr>
        <p:spPr bwMode="auto">
          <a:xfrm>
            <a:off x="4929190" y="5357826"/>
            <a:ext cx="928694" cy="302694"/>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PLU45E</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10" y="928670"/>
            <a:ext cx="7572428" cy="714380"/>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超五类双绞线</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571472" y="1643050"/>
            <a:ext cx="7500990" cy="4143404"/>
          </a:xfrm>
          <a:prstGeom prst="rect">
            <a:avLst/>
          </a:prstGeom>
          <a:noFill/>
          <a:ln w="9525">
            <a:noFill/>
            <a:miter lim="800000"/>
            <a:headEnd/>
            <a:tailEnd/>
          </a:ln>
          <a:effectLst/>
        </p:spPr>
        <p:txBody>
          <a:bodyPr/>
          <a:lstStyle/>
          <a:p>
            <a:pPr marL="342900" indent="-342900" algn="l"/>
            <a:r>
              <a:rPr lang="zh-CN" altLang="en-US" sz="2400" b="1" dirty="0" smtClean="0">
                <a:latin typeface="方正隶变简体" pitchFamily="65" charset="-122"/>
                <a:ea typeface="方正隶变简体" pitchFamily="65" charset="-122"/>
              </a:rPr>
              <a:t>超</a:t>
            </a:r>
            <a:r>
              <a:rPr lang="zh-CN" altLang="en-US" sz="2400" b="1" dirty="0">
                <a:latin typeface="方正隶变简体" pitchFamily="65" charset="-122"/>
                <a:ea typeface="方正隶变简体" pitchFamily="65" charset="-122"/>
              </a:rPr>
              <a:t>五</a:t>
            </a:r>
            <a:r>
              <a:rPr lang="zh-CN" altLang="en-US" sz="2400" b="1" dirty="0" smtClean="0">
                <a:latin typeface="方正隶变简体" pitchFamily="65" charset="-122"/>
                <a:ea typeface="方正隶变简体" pitchFamily="65" charset="-122"/>
              </a:rPr>
              <a:t>类双绞线</a:t>
            </a:r>
            <a:endParaRPr lang="en-US" altLang="zh-CN" sz="2400" b="1" dirty="0">
              <a:latin typeface="方正隶变简体" pitchFamily="65" charset="-122"/>
              <a:ea typeface="方正隶变简体" pitchFamily="65" charset="-122"/>
            </a:endParaRPr>
          </a:p>
          <a:p>
            <a:pPr marL="34290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线径为</a:t>
            </a:r>
            <a:r>
              <a:rPr lang="en-US" altLang="zh-CN" sz="1600" i="1" dirty="0" smtClean="0">
                <a:solidFill>
                  <a:schemeClr val="accent2">
                    <a:lumMod val="40000"/>
                    <a:lumOff val="60000"/>
                  </a:schemeClr>
                </a:solidFill>
                <a:latin typeface="方正隶变简体" pitchFamily="65" charset="-122"/>
                <a:ea typeface="方正隶变简体" pitchFamily="65" charset="-122"/>
              </a:rPr>
              <a:t>24AWG</a:t>
            </a:r>
          </a:p>
          <a:p>
            <a:pPr marL="34290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非屏蔽双绞线</a:t>
            </a:r>
            <a:r>
              <a:rPr lang="en-US" altLang="zh-CN" sz="1600" i="1" dirty="0" smtClean="0">
                <a:solidFill>
                  <a:schemeClr val="accent2">
                    <a:lumMod val="40000"/>
                    <a:lumOff val="60000"/>
                  </a:schemeClr>
                </a:solidFill>
                <a:latin typeface="方正隶变简体" pitchFamily="65" charset="-122"/>
                <a:ea typeface="方正隶变简体" pitchFamily="65" charset="-122"/>
              </a:rPr>
              <a:t>UTP</a:t>
            </a:r>
            <a:r>
              <a:rPr lang="zh-CN" altLang="en-US" sz="1600" i="1" dirty="0" smtClean="0">
                <a:solidFill>
                  <a:schemeClr val="accent2">
                    <a:lumMod val="40000"/>
                    <a:lumOff val="60000"/>
                  </a:schemeClr>
                </a:solidFill>
                <a:latin typeface="方正隶变简体" pitchFamily="65" charset="-122"/>
                <a:ea typeface="方正隶变简体" pitchFamily="65" charset="-122"/>
              </a:rPr>
              <a:t>、屏蔽双绞线（</a:t>
            </a:r>
            <a:r>
              <a:rPr lang="en-US" altLang="zh-CN" sz="1600" i="1" dirty="0" smtClean="0">
                <a:solidFill>
                  <a:schemeClr val="accent2">
                    <a:lumMod val="40000"/>
                    <a:lumOff val="60000"/>
                  </a:schemeClr>
                </a:solidFill>
                <a:latin typeface="方正隶变简体" pitchFamily="65" charset="-122"/>
                <a:ea typeface="方正隶变简体" pitchFamily="65" charset="-122"/>
              </a:rPr>
              <a:t>FTP</a:t>
            </a:r>
            <a:r>
              <a:rPr lang="zh-CN" altLang="en-US" sz="1600" i="1" dirty="0" smtClean="0">
                <a:solidFill>
                  <a:schemeClr val="accent2">
                    <a:lumMod val="40000"/>
                    <a:lumOff val="60000"/>
                  </a:schemeClr>
                </a:solidFill>
                <a:latin typeface="方正隶变简体" pitchFamily="65" charset="-122"/>
                <a:ea typeface="方正隶变简体" pitchFamily="65" charset="-122"/>
              </a:rPr>
              <a:t>、</a:t>
            </a:r>
            <a:r>
              <a:rPr lang="en-US" altLang="zh-CN" sz="1600" i="1" dirty="0" smtClean="0">
                <a:solidFill>
                  <a:schemeClr val="accent2">
                    <a:lumMod val="40000"/>
                    <a:lumOff val="60000"/>
                  </a:schemeClr>
                </a:solidFill>
                <a:latin typeface="方正隶变简体" pitchFamily="65" charset="-122"/>
                <a:ea typeface="方正隶变简体" pitchFamily="65" charset="-122"/>
              </a:rPr>
              <a:t>S-FTP</a:t>
            </a:r>
            <a:r>
              <a:rPr lang="zh-CN" altLang="en-US" sz="1600" i="1" dirty="0" smtClean="0">
                <a:solidFill>
                  <a:schemeClr val="accent2">
                    <a:lumMod val="40000"/>
                    <a:lumOff val="60000"/>
                  </a:schemeClr>
                </a:solidFill>
                <a:latin typeface="方正隶变简体" pitchFamily="65" charset="-122"/>
                <a:ea typeface="方正隶变简体" pitchFamily="65" charset="-122"/>
              </a:rPr>
              <a:t>）</a:t>
            </a:r>
          </a:p>
          <a:p>
            <a:pPr marL="34290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—UTP:</a:t>
            </a:r>
            <a:r>
              <a:rPr lang="zh-CN" altLang="en-US" sz="1600" i="1" dirty="0" smtClean="0">
                <a:solidFill>
                  <a:schemeClr val="accent2">
                    <a:lumMod val="40000"/>
                    <a:lumOff val="60000"/>
                  </a:schemeClr>
                </a:solidFill>
                <a:latin typeface="方正隶变简体" pitchFamily="65" charset="-122"/>
                <a:ea typeface="方正隶变简体" pitchFamily="65" charset="-122"/>
              </a:rPr>
              <a:t>备有室内和室外</a:t>
            </a:r>
            <a:r>
              <a:rPr lang="en-US" altLang="zh-CN" sz="1600" i="1" dirty="0" smtClean="0">
                <a:solidFill>
                  <a:schemeClr val="accent2">
                    <a:lumMod val="40000"/>
                    <a:lumOff val="60000"/>
                  </a:schemeClr>
                </a:solidFill>
                <a:latin typeface="方正隶变简体" pitchFamily="65" charset="-122"/>
                <a:ea typeface="方正隶变简体" pitchFamily="65" charset="-122"/>
              </a:rPr>
              <a:t>UTP</a:t>
            </a:r>
          </a:p>
          <a:p>
            <a:pPr marL="34290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室外</a:t>
            </a:r>
            <a:r>
              <a:rPr lang="en-US" altLang="zh-CN" sz="1600" i="1" dirty="0" smtClean="0">
                <a:solidFill>
                  <a:schemeClr val="accent2">
                    <a:lumMod val="40000"/>
                    <a:lumOff val="60000"/>
                  </a:schemeClr>
                </a:solidFill>
                <a:latin typeface="方正隶变简体" pitchFamily="65" charset="-122"/>
                <a:ea typeface="方正隶变简体" pitchFamily="65" charset="-122"/>
              </a:rPr>
              <a:t>UTP</a:t>
            </a:r>
            <a:r>
              <a:rPr lang="zh-CN" altLang="en-US" sz="1600" i="1" dirty="0" smtClean="0">
                <a:solidFill>
                  <a:schemeClr val="accent2">
                    <a:lumMod val="40000"/>
                    <a:lumOff val="60000"/>
                  </a:schemeClr>
                </a:solidFill>
                <a:latin typeface="方正隶变简体" pitchFamily="65" charset="-122"/>
                <a:ea typeface="方正隶变简体" pitchFamily="65" charset="-122"/>
              </a:rPr>
              <a:t>为</a:t>
            </a:r>
            <a:r>
              <a:rPr lang="en-US" altLang="zh-CN" sz="1600" i="1" dirty="0" smtClean="0">
                <a:solidFill>
                  <a:schemeClr val="accent2">
                    <a:lumMod val="40000"/>
                    <a:lumOff val="60000"/>
                  </a:schemeClr>
                </a:solidFill>
                <a:latin typeface="方正隶变简体" pitchFamily="65" charset="-122"/>
                <a:ea typeface="方正隶变简体" pitchFamily="65" charset="-122"/>
              </a:rPr>
              <a:t>PE</a:t>
            </a:r>
            <a:r>
              <a:rPr lang="zh-CN" altLang="en-US" sz="1600" i="1" dirty="0" smtClean="0">
                <a:solidFill>
                  <a:schemeClr val="accent2">
                    <a:lumMod val="40000"/>
                    <a:lumOff val="60000"/>
                  </a:schemeClr>
                </a:solidFill>
                <a:latin typeface="方正隶变简体" pitchFamily="65" charset="-122"/>
                <a:ea typeface="方正隶变简体" pitchFamily="65" charset="-122"/>
              </a:rPr>
              <a:t>料外被</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阻水带保护结构，更适用于开放空间</a:t>
            </a:r>
          </a:p>
          <a:p>
            <a:pPr marL="34290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—FTP</a:t>
            </a:r>
            <a:r>
              <a:rPr lang="zh-CN" altLang="en-US" sz="1600" i="1" dirty="0" smtClean="0">
                <a:solidFill>
                  <a:schemeClr val="accent2">
                    <a:lumMod val="40000"/>
                    <a:lumOff val="60000"/>
                  </a:schemeClr>
                </a:solidFill>
                <a:latin typeface="方正隶变简体" pitchFamily="65" charset="-122"/>
                <a:ea typeface="方正隶变简体" pitchFamily="65" charset="-122"/>
              </a:rPr>
              <a:t>：通过铝箔屏蔽层，提供高效</a:t>
            </a:r>
            <a:r>
              <a:rPr lang="en-US" altLang="zh-CN" sz="1600" i="1" dirty="0" smtClean="0">
                <a:solidFill>
                  <a:schemeClr val="accent2">
                    <a:lumMod val="40000"/>
                    <a:lumOff val="60000"/>
                  </a:schemeClr>
                </a:solidFill>
                <a:latin typeface="方正隶变简体" pitchFamily="65" charset="-122"/>
                <a:ea typeface="方正隶变简体" pitchFamily="65" charset="-122"/>
              </a:rPr>
              <a:t>EMC</a:t>
            </a:r>
            <a:r>
              <a:rPr lang="zh-CN" altLang="en-US" sz="1600" i="1" dirty="0" smtClean="0">
                <a:solidFill>
                  <a:schemeClr val="accent2">
                    <a:lumMod val="40000"/>
                    <a:lumOff val="60000"/>
                  </a:schemeClr>
                </a:solidFill>
                <a:latin typeface="方正隶变简体" pitchFamily="65" charset="-122"/>
                <a:ea typeface="方正隶变简体" pitchFamily="65" charset="-122"/>
              </a:rPr>
              <a:t>性能</a:t>
            </a:r>
          </a:p>
          <a:p>
            <a:pPr marL="34290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—S-FTP</a:t>
            </a:r>
            <a:r>
              <a:rPr lang="zh-CN" altLang="en-US" sz="1600" i="1" dirty="0" smtClean="0">
                <a:solidFill>
                  <a:schemeClr val="accent2">
                    <a:lumMod val="40000"/>
                    <a:lumOff val="60000"/>
                  </a:schemeClr>
                </a:solidFill>
                <a:latin typeface="方正隶变简体" pitchFamily="65" charset="-122"/>
                <a:ea typeface="方正隶变简体" pitchFamily="65" charset="-122"/>
              </a:rPr>
              <a:t>：通过铝箔</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编织网双屏蔽层，提供高效</a:t>
            </a:r>
            <a:r>
              <a:rPr lang="en-US" altLang="zh-CN" sz="1600" i="1" dirty="0" smtClean="0">
                <a:solidFill>
                  <a:schemeClr val="accent2">
                    <a:lumMod val="40000"/>
                    <a:lumOff val="60000"/>
                  </a:schemeClr>
                </a:solidFill>
                <a:latin typeface="方正隶变简体" pitchFamily="65" charset="-122"/>
                <a:ea typeface="方正隶变简体" pitchFamily="65" charset="-122"/>
              </a:rPr>
              <a:t>EMC</a:t>
            </a:r>
            <a:r>
              <a:rPr lang="zh-CN" altLang="en-US" sz="1600" i="1" dirty="0" smtClean="0">
                <a:solidFill>
                  <a:schemeClr val="accent2">
                    <a:lumMod val="40000"/>
                    <a:lumOff val="60000"/>
                  </a:schemeClr>
                </a:solidFill>
                <a:latin typeface="方正隶变简体" pitchFamily="65" charset="-122"/>
                <a:ea typeface="方正隶变简体" pitchFamily="65" charset="-122"/>
              </a:rPr>
              <a:t>性能</a:t>
            </a:r>
          </a:p>
          <a:p>
            <a:pPr marL="342900" indent="-342900" algn="l">
              <a:lnSpc>
                <a:spcPct val="8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性能超过</a:t>
            </a:r>
            <a:r>
              <a:rPr lang="en-US" altLang="zh-CN" sz="1600" i="1" dirty="0" smtClean="0">
                <a:solidFill>
                  <a:schemeClr val="accent2">
                    <a:lumMod val="40000"/>
                    <a:lumOff val="60000"/>
                  </a:schemeClr>
                </a:solidFill>
                <a:latin typeface="方正隶变简体" pitchFamily="65" charset="-122"/>
                <a:ea typeface="方正隶变简体" pitchFamily="65" charset="-122"/>
              </a:rPr>
              <a:t>TIA/EIA568B</a:t>
            </a:r>
            <a:r>
              <a:rPr lang="zh-CN" altLang="en-US" sz="1600" i="1" dirty="0" smtClean="0">
                <a:solidFill>
                  <a:schemeClr val="accent2">
                    <a:lumMod val="40000"/>
                    <a:lumOff val="60000"/>
                  </a:schemeClr>
                </a:solidFill>
                <a:latin typeface="方正隶变简体" pitchFamily="65" charset="-122"/>
                <a:ea typeface="方正隶变简体" pitchFamily="65" charset="-122"/>
              </a:rPr>
              <a:t>和</a:t>
            </a:r>
            <a:r>
              <a:rPr lang="en-US" altLang="zh-CN" sz="1600" i="1" dirty="0" smtClean="0">
                <a:solidFill>
                  <a:schemeClr val="accent2">
                    <a:lumMod val="40000"/>
                    <a:lumOff val="60000"/>
                  </a:schemeClr>
                </a:solidFill>
                <a:latin typeface="方正隶变简体" pitchFamily="65" charset="-122"/>
                <a:ea typeface="方正隶变简体" pitchFamily="65" charset="-122"/>
              </a:rPr>
              <a:t>ISO/IEC11801</a:t>
            </a:r>
            <a:r>
              <a:rPr lang="zh-CN" altLang="en-US" sz="1600" i="1" dirty="0" smtClean="0">
                <a:solidFill>
                  <a:schemeClr val="accent2">
                    <a:lumMod val="40000"/>
                    <a:lumOff val="60000"/>
                  </a:schemeClr>
                </a:solidFill>
                <a:latin typeface="方正隶变简体" pitchFamily="65" charset="-122"/>
                <a:ea typeface="方正隶变简体" pitchFamily="65" charset="-122"/>
              </a:rPr>
              <a:t>超五类标准</a:t>
            </a:r>
          </a:p>
          <a:p>
            <a:pPr marL="342900" indent="-342900" algn="l">
              <a:spcBef>
                <a:spcPct val="20000"/>
              </a:spcBef>
              <a:buClr>
                <a:schemeClr val="accent2"/>
              </a:buClr>
            </a:pP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800" i="1" dirty="0" smtClean="0">
              <a:solidFill>
                <a:schemeClr val="accent2">
                  <a:lumMod val="40000"/>
                  <a:lumOff val="60000"/>
                </a:schemeClr>
              </a:solidFill>
              <a:latin typeface="方正隶变简体" pitchFamily="65" charset="-122"/>
              <a:ea typeface="方正隶变简体" pitchFamily="65" charset="-122"/>
            </a:endParaRPr>
          </a:p>
        </p:txBody>
      </p:sp>
      <p:sp>
        <p:nvSpPr>
          <p:cNvPr id="4" name="Rectangle 3"/>
          <p:cNvSpPr txBox="1">
            <a:spLocks noChangeArrowheads="1"/>
          </p:cNvSpPr>
          <p:nvPr/>
        </p:nvSpPr>
        <p:spPr bwMode="auto">
          <a:xfrm>
            <a:off x="285720" y="4643446"/>
            <a:ext cx="7489825" cy="3960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Ø"/>
              <a:tabLst/>
              <a:defRPr/>
            </a:pP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9" name="Picture 4" descr="OUTP"/>
          <p:cNvPicPr>
            <a:picLocks noChangeArrowheads="1"/>
          </p:cNvPicPr>
          <p:nvPr/>
        </p:nvPicPr>
        <p:blipFill>
          <a:blip r:embed="rId2" cstate="print"/>
          <a:srcRect/>
          <a:stretch>
            <a:fillRect/>
          </a:stretch>
        </p:blipFill>
        <p:spPr bwMode="auto">
          <a:xfrm>
            <a:off x="2643174" y="4286256"/>
            <a:ext cx="1366837" cy="1079500"/>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10" name="Picture 6" descr="UTP01"/>
          <p:cNvPicPr>
            <a:picLocks noChangeArrowheads="1"/>
          </p:cNvPicPr>
          <p:nvPr/>
        </p:nvPicPr>
        <p:blipFill>
          <a:blip r:embed="rId3" cstate="print"/>
          <a:srcRect/>
          <a:stretch>
            <a:fillRect/>
          </a:stretch>
        </p:blipFill>
        <p:spPr bwMode="auto">
          <a:xfrm>
            <a:off x="714348" y="4286256"/>
            <a:ext cx="1366837" cy="1079500"/>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11" name="Picture 7" descr="FTP01"/>
          <p:cNvPicPr>
            <a:picLocks noChangeArrowheads="1"/>
          </p:cNvPicPr>
          <p:nvPr/>
        </p:nvPicPr>
        <p:blipFill>
          <a:blip r:embed="rId4" cstate="print"/>
          <a:srcRect/>
          <a:stretch>
            <a:fillRect/>
          </a:stretch>
        </p:blipFill>
        <p:spPr bwMode="auto">
          <a:xfrm>
            <a:off x="4500562" y="4286256"/>
            <a:ext cx="1366838" cy="1081087"/>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pic>
        <p:nvPicPr>
          <p:cNvPr id="12" name="Picture 8" descr="S-FTP01"/>
          <p:cNvPicPr>
            <a:picLocks noChangeArrowheads="1"/>
          </p:cNvPicPr>
          <p:nvPr/>
        </p:nvPicPr>
        <p:blipFill>
          <a:blip r:embed="rId5" cstate="print"/>
          <a:srcRect/>
          <a:stretch>
            <a:fillRect/>
          </a:stretch>
        </p:blipFill>
        <p:spPr bwMode="auto">
          <a:xfrm>
            <a:off x="6500826" y="4286256"/>
            <a:ext cx="1366837" cy="1081087"/>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sp>
        <p:nvSpPr>
          <p:cNvPr id="16" name="TextBox 15"/>
          <p:cNvSpPr txBox="1"/>
          <p:nvPr/>
        </p:nvSpPr>
        <p:spPr>
          <a:xfrm>
            <a:off x="1285852" y="5000636"/>
            <a:ext cx="857256" cy="338554"/>
          </a:xfrm>
          <a:prstGeom prst="rect">
            <a:avLst/>
          </a:prstGeom>
          <a:noFill/>
        </p:spPr>
        <p:txBody>
          <a:bodyPr wrap="square" rtlCol="0">
            <a:spAutoFit/>
          </a:bodyPr>
          <a:lstStyle/>
          <a:p>
            <a:r>
              <a:rPr lang="en-US" altLang="zh-CN" sz="1600" dirty="0" smtClean="0">
                <a:latin typeface="方正粗活意简体" pitchFamily="65" charset="-122"/>
                <a:ea typeface="方正粗活意简体" pitchFamily="65" charset="-122"/>
              </a:rPr>
              <a:t>UTP</a:t>
            </a:r>
            <a:endParaRPr lang="zh-CN" altLang="en-US" sz="1600" dirty="0">
              <a:latin typeface="方正粗活意简体" pitchFamily="65" charset="-122"/>
              <a:ea typeface="方正粗活意简体" pitchFamily="65" charset="-122"/>
            </a:endParaRPr>
          </a:p>
        </p:txBody>
      </p:sp>
      <p:sp>
        <p:nvSpPr>
          <p:cNvPr id="17" name="TextBox 16"/>
          <p:cNvSpPr txBox="1"/>
          <p:nvPr/>
        </p:nvSpPr>
        <p:spPr>
          <a:xfrm>
            <a:off x="2928926" y="5072074"/>
            <a:ext cx="1276360" cy="307777"/>
          </a:xfrm>
          <a:prstGeom prst="rect">
            <a:avLst/>
          </a:prstGeom>
          <a:noFill/>
        </p:spPr>
        <p:txBody>
          <a:bodyPr wrap="square" rtlCol="0">
            <a:spAutoFit/>
          </a:bodyPr>
          <a:lstStyle/>
          <a:p>
            <a:r>
              <a:rPr lang="zh-CN" altLang="en-US" sz="1400" dirty="0" smtClean="0">
                <a:latin typeface="方正粗活意简体" pitchFamily="65" charset="-122"/>
                <a:ea typeface="方正粗活意简体" pitchFamily="65" charset="-122"/>
              </a:rPr>
              <a:t>室外 </a:t>
            </a:r>
            <a:r>
              <a:rPr lang="en-US" altLang="zh-CN" sz="1400" dirty="0" smtClean="0">
                <a:latin typeface="方正粗活意简体" pitchFamily="65" charset="-122"/>
                <a:ea typeface="方正粗活意简体" pitchFamily="65" charset="-122"/>
              </a:rPr>
              <a:t>UTP</a:t>
            </a:r>
            <a:endParaRPr lang="zh-CN" altLang="en-US" sz="1400" dirty="0">
              <a:latin typeface="方正粗活意简体" pitchFamily="65" charset="-122"/>
              <a:ea typeface="方正粗活意简体" pitchFamily="65" charset="-122"/>
            </a:endParaRPr>
          </a:p>
        </p:txBody>
      </p:sp>
      <p:sp>
        <p:nvSpPr>
          <p:cNvPr id="18" name="TextBox 17"/>
          <p:cNvSpPr txBox="1"/>
          <p:nvPr/>
        </p:nvSpPr>
        <p:spPr>
          <a:xfrm>
            <a:off x="7072330" y="5072074"/>
            <a:ext cx="857256" cy="338554"/>
          </a:xfrm>
          <a:prstGeom prst="rect">
            <a:avLst/>
          </a:prstGeom>
          <a:noFill/>
        </p:spPr>
        <p:txBody>
          <a:bodyPr wrap="square" rtlCol="0">
            <a:spAutoFit/>
          </a:bodyPr>
          <a:lstStyle/>
          <a:p>
            <a:r>
              <a:rPr lang="en-US" altLang="zh-CN" sz="1600" dirty="0" smtClean="0">
                <a:latin typeface="方正粗活意简体" pitchFamily="65" charset="-122"/>
                <a:ea typeface="方正粗活意简体" pitchFamily="65" charset="-122"/>
              </a:rPr>
              <a:t>S-FTP</a:t>
            </a:r>
            <a:endParaRPr lang="zh-CN" altLang="en-US" sz="1600" dirty="0">
              <a:latin typeface="方正粗活意简体" pitchFamily="65" charset="-122"/>
              <a:ea typeface="方正粗活意简体" pitchFamily="65" charset="-122"/>
            </a:endParaRPr>
          </a:p>
        </p:txBody>
      </p:sp>
      <p:sp>
        <p:nvSpPr>
          <p:cNvPr id="19" name="TextBox 18"/>
          <p:cNvSpPr txBox="1"/>
          <p:nvPr/>
        </p:nvSpPr>
        <p:spPr>
          <a:xfrm>
            <a:off x="5143504" y="5000636"/>
            <a:ext cx="857256" cy="338554"/>
          </a:xfrm>
          <a:prstGeom prst="rect">
            <a:avLst/>
          </a:prstGeom>
          <a:noFill/>
        </p:spPr>
        <p:txBody>
          <a:bodyPr wrap="square" rtlCol="0">
            <a:spAutoFit/>
          </a:bodyPr>
          <a:lstStyle/>
          <a:p>
            <a:r>
              <a:rPr lang="en-US" altLang="zh-CN" sz="1600" dirty="0" smtClean="0">
                <a:latin typeface="方正粗活意简体" pitchFamily="65" charset="-122"/>
                <a:ea typeface="方正粗活意简体" pitchFamily="65" charset="-122"/>
              </a:rPr>
              <a:t>FTP</a:t>
            </a:r>
            <a:endParaRPr lang="zh-CN" altLang="en-US" sz="1600" dirty="0">
              <a:latin typeface="方正粗活意简体" pitchFamily="65" charset="-122"/>
              <a:ea typeface="方正粗活意简体" pitchFamily="65"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WordArt 2"/>
          <p:cNvSpPr>
            <a:spLocks noChangeArrowheads="1" noChangeShapeType="1" noTextEdit="1"/>
          </p:cNvSpPr>
          <p:nvPr/>
        </p:nvSpPr>
        <p:spPr bwMode="auto">
          <a:xfrm>
            <a:off x="2627313" y="2781300"/>
            <a:ext cx="3962400" cy="700088"/>
          </a:xfrm>
          <a:prstGeom prst="rect">
            <a:avLst/>
          </a:prstGeom>
        </p:spPr>
        <p:txBody>
          <a:bodyPr wrap="none" fromWordArt="1">
            <a:prstTxWarp prst="textPlain">
              <a:avLst>
                <a:gd name="adj" fmla="val 50000"/>
              </a:avLst>
            </a:prstTxWarp>
          </a:bodyPr>
          <a:lstStyle/>
          <a:p>
            <a:r>
              <a:rPr lang="en-US" altLang="zh-CN" sz="4800" b="1" i="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Cat6</a:t>
            </a:r>
            <a:r>
              <a:rPr lang="zh-CN" altLang="en-US" sz="4800" b="1" i="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布线系统</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6类非屏蔽配线架02.tif"/>
          <p:cNvPicPr>
            <a:picLocks noChangeAspect="1"/>
          </p:cNvPicPr>
          <p:nvPr/>
        </p:nvPicPr>
        <p:blipFill>
          <a:blip r:embed="rId2" cstate="print"/>
          <a:stretch>
            <a:fillRect/>
          </a:stretch>
        </p:blipFill>
        <p:spPr>
          <a:xfrm rot="1215625">
            <a:off x="7304855" y="5317215"/>
            <a:ext cx="1131871" cy="720000"/>
          </a:xfrm>
          <a:prstGeom prst="rect">
            <a:avLst/>
          </a:prstGeom>
        </p:spPr>
      </p:pic>
      <p:pic>
        <p:nvPicPr>
          <p:cNvPr id="16" name="图片 15" descr="6类非屏蔽配线架背面.tif"/>
          <p:cNvPicPr>
            <a:picLocks noChangeAspect="1"/>
          </p:cNvPicPr>
          <p:nvPr/>
        </p:nvPicPr>
        <p:blipFill>
          <a:blip r:embed="rId3" cstate="print"/>
          <a:stretch>
            <a:fillRect/>
          </a:stretch>
        </p:blipFill>
        <p:spPr>
          <a:xfrm>
            <a:off x="7286644" y="4929198"/>
            <a:ext cx="1145203" cy="563938"/>
          </a:xfrm>
          <a:prstGeom prst="rect">
            <a:avLst/>
          </a:prstGeom>
        </p:spPr>
      </p:pic>
      <p:pic>
        <p:nvPicPr>
          <p:cNvPr id="103469" name="Picture 45" descr="pag2-1"/>
          <p:cNvPicPr>
            <a:picLocks noChangeAspect="1" noChangeArrowheads="1"/>
          </p:cNvPicPr>
          <p:nvPr/>
        </p:nvPicPr>
        <p:blipFill>
          <a:blip r:embed="rId4" cstate="print"/>
          <a:srcRect/>
          <a:stretch>
            <a:fillRect/>
          </a:stretch>
        </p:blipFill>
        <p:spPr bwMode="auto">
          <a:xfrm>
            <a:off x="3708400" y="3681413"/>
            <a:ext cx="1223963" cy="900112"/>
          </a:xfrm>
          <a:prstGeom prst="rect">
            <a:avLst/>
          </a:prstGeom>
          <a:noFill/>
        </p:spPr>
      </p:pic>
      <p:pic>
        <p:nvPicPr>
          <p:cNvPr id="103468" name="Picture 44" descr="6UTP"/>
          <p:cNvPicPr>
            <a:picLocks noChangeAspect="1" noChangeArrowheads="1"/>
          </p:cNvPicPr>
          <p:nvPr/>
        </p:nvPicPr>
        <p:blipFill>
          <a:blip r:embed="rId5" cstate="print"/>
          <a:srcRect/>
          <a:stretch>
            <a:fillRect/>
          </a:stretch>
        </p:blipFill>
        <p:spPr bwMode="auto">
          <a:xfrm>
            <a:off x="4859338" y="1916113"/>
            <a:ext cx="1008062" cy="914400"/>
          </a:xfrm>
          <a:prstGeom prst="rect">
            <a:avLst/>
          </a:prstGeom>
          <a:noFill/>
        </p:spPr>
      </p:pic>
      <p:pic>
        <p:nvPicPr>
          <p:cNvPr id="103467" name="Picture 43" descr="6PL"/>
          <p:cNvPicPr>
            <a:picLocks noChangeAspect="1" noChangeArrowheads="1"/>
          </p:cNvPicPr>
          <p:nvPr/>
        </p:nvPicPr>
        <p:blipFill>
          <a:blip r:embed="rId6" cstate="print"/>
          <a:srcRect/>
          <a:stretch>
            <a:fillRect/>
          </a:stretch>
        </p:blipFill>
        <p:spPr bwMode="auto">
          <a:xfrm>
            <a:off x="6732588" y="1844675"/>
            <a:ext cx="1223962" cy="1082675"/>
          </a:xfrm>
          <a:prstGeom prst="rect">
            <a:avLst/>
          </a:prstGeom>
          <a:noFill/>
        </p:spPr>
      </p:pic>
      <p:sp>
        <p:nvSpPr>
          <p:cNvPr id="103426" name="Rectangle 2"/>
          <p:cNvSpPr>
            <a:spLocks noGrp="1" noChangeArrowheads="1"/>
          </p:cNvSpPr>
          <p:nvPr>
            <p:ph type="title"/>
          </p:nvPr>
        </p:nvSpPr>
        <p:spPr/>
        <p:txBody>
          <a:bodyPr/>
          <a:lstStyle/>
          <a:p>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六类系统的优势</a:t>
            </a:r>
          </a:p>
        </p:txBody>
      </p:sp>
      <p:sp>
        <p:nvSpPr>
          <p:cNvPr id="103427" name="Rectangle 3"/>
          <p:cNvSpPr>
            <a:spLocks noGrp="1" noChangeArrowheads="1"/>
          </p:cNvSpPr>
          <p:nvPr>
            <p:ph type="body" sz="half" idx="1"/>
          </p:nvPr>
        </p:nvSpPr>
        <p:spPr>
          <a:xfrm>
            <a:off x="900113" y="1916113"/>
            <a:ext cx="3529011" cy="3960812"/>
          </a:xfrm>
        </p:spPr>
        <p:txBody>
          <a:bodyPr/>
          <a:lstStyle/>
          <a:p>
            <a:pPr>
              <a:spcAft>
                <a:spcPct val="20000"/>
              </a:spcAft>
              <a:buClr>
                <a:schemeClr val="accent2"/>
              </a:buClr>
              <a:buFontTx/>
              <a:buChar char="·"/>
            </a:pPr>
            <a:r>
              <a:rPr lang="zh-CN" altLang="en-US" sz="2000" dirty="0">
                <a:solidFill>
                  <a:srgbClr val="000000"/>
                </a:solidFill>
                <a:latin typeface="方正隶变简体" pitchFamily="65" charset="-122"/>
                <a:ea typeface="方正隶变简体" pitchFamily="65" charset="-122"/>
              </a:rPr>
              <a:t>更高的传输</a:t>
            </a:r>
            <a:r>
              <a:rPr lang="zh-CN" altLang="en-US" sz="2000" dirty="0" smtClean="0">
                <a:solidFill>
                  <a:srgbClr val="000000"/>
                </a:solidFill>
                <a:latin typeface="方正隶变简体" pitchFamily="65" charset="-122"/>
                <a:ea typeface="方正隶变简体" pitchFamily="65" charset="-122"/>
              </a:rPr>
              <a:t>带宽（</a:t>
            </a:r>
            <a:r>
              <a:rPr lang="en-US" altLang="zh-CN" sz="2000" dirty="0">
                <a:solidFill>
                  <a:srgbClr val="000000"/>
                </a:solidFill>
                <a:latin typeface="方正隶变简体" pitchFamily="65" charset="-122"/>
                <a:ea typeface="方正隶变简体" pitchFamily="65" charset="-122"/>
              </a:rPr>
              <a:t>250MHz</a:t>
            </a:r>
            <a:r>
              <a:rPr lang="zh-CN" altLang="en-US" sz="2000" dirty="0">
                <a:solidFill>
                  <a:srgbClr val="000000"/>
                </a:solidFill>
                <a:latin typeface="方正隶变简体" pitchFamily="65" charset="-122"/>
                <a:ea typeface="方正隶变简体" pitchFamily="65" charset="-122"/>
              </a:rPr>
              <a:t>）</a:t>
            </a:r>
          </a:p>
          <a:p>
            <a:pPr>
              <a:spcAft>
                <a:spcPct val="20000"/>
              </a:spcAft>
              <a:buClr>
                <a:schemeClr val="accent2"/>
              </a:buClr>
              <a:buFontTx/>
              <a:buChar char="·"/>
            </a:pPr>
            <a:r>
              <a:rPr lang="zh-CN" altLang="en-US" sz="2000" dirty="0">
                <a:solidFill>
                  <a:srgbClr val="000000"/>
                </a:solidFill>
                <a:latin typeface="方正隶变简体" pitchFamily="65" charset="-122"/>
                <a:ea typeface="方正隶变简体" pitchFamily="65" charset="-122"/>
              </a:rPr>
              <a:t>更高的传输性能</a:t>
            </a:r>
          </a:p>
          <a:p>
            <a:pPr>
              <a:spcAft>
                <a:spcPct val="20000"/>
              </a:spcAft>
              <a:buClr>
                <a:schemeClr val="accent2"/>
              </a:buClr>
              <a:buFontTx/>
              <a:buChar char="·"/>
            </a:pPr>
            <a:r>
              <a:rPr lang="zh-CN" altLang="en-US" sz="2000" dirty="0">
                <a:solidFill>
                  <a:srgbClr val="000000"/>
                </a:solidFill>
                <a:latin typeface="方正隶变简体" pitchFamily="65" charset="-122"/>
                <a:ea typeface="方正隶变简体" pitchFamily="65" charset="-122"/>
              </a:rPr>
              <a:t>更低的衰减</a:t>
            </a:r>
          </a:p>
          <a:p>
            <a:pPr>
              <a:spcAft>
                <a:spcPct val="20000"/>
              </a:spcAft>
              <a:buClr>
                <a:schemeClr val="accent2"/>
              </a:buClr>
              <a:buFontTx/>
              <a:buChar char="·"/>
            </a:pPr>
            <a:r>
              <a:rPr lang="zh-CN" altLang="en-US" sz="2000" dirty="0">
                <a:solidFill>
                  <a:srgbClr val="000000"/>
                </a:solidFill>
                <a:latin typeface="方正隶变简体" pitchFamily="65" charset="-122"/>
                <a:ea typeface="方正隶变简体" pitchFamily="65" charset="-122"/>
              </a:rPr>
              <a:t>更少的串音</a:t>
            </a:r>
          </a:p>
          <a:p>
            <a:pPr>
              <a:spcAft>
                <a:spcPct val="20000"/>
              </a:spcAft>
              <a:buClr>
                <a:schemeClr val="accent2"/>
              </a:buClr>
              <a:buFontTx/>
              <a:buChar char="·"/>
            </a:pPr>
            <a:r>
              <a:rPr lang="zh-CN" altLang="en-US" sz="2000" dirty="0">
                <a:solidFill>
                  <a:srgbClr val="000000"/>
                </a:solidFill>
                <a:latin typeface="方正隶变简体" pitchFamily="65" charset="-122"/>
                <a:ea typeface="方正隶变简体" pitchFamily="65" charset="-122"/>
              </a:rPr>
              <a:t>更好的</a:t>
            </a:r>
            <a:r>
              <a:rPr lang="en-US" altLang="zh-CN" sz="2000" dirty="0">
                <a:solidFill>
                  <a:srgbClr val="000000"/>
                </a:solidFill>
                <a:latin typeface="方正隶变简体" pitchFamily="65" charset="-122"/>
                <a:ea typeface="方正隶变简体" pitchFamily="65" charset="-122"/>
              </a:rPr>
              <a:t>ACR </a:t>
            </a:r>
            <a:r>
              <a:rPr lang="zh-CN" altLang="en-US" sz="2000" dirty="0">
                <a:solidFill>
                  <a:srgbClr val="000000"/>
                </a:solidFill>
                <a:latin typeface="方正隶变简体" pitchFamily="65" charset="-122"/>
                <a:ea typeface="方正隶变简体" pitchFamily="65" charset="-122"/>
              </a:rPr>
              <a:t>与回损性能</a:t>
            </a:r>
          </a:p>
          <a:p>
            <a:pPr>
              <a:buFont typeface="Wingdings" pitchFamily="2" charset="2"/>
              <a:buNone/>
            </a:pPr>
            <a:endParaRPr lang="en-US" altLang="zh-CN" sz="2800" dirty="0"/>
          </a:p>
        </p:txBody>
      </p:sp>
      <p:graphicFrame>
        <p:nvGraphicFramePr>
          <p:cNvPr id="2" name="图示 1"/>
          <p:cNvGraphicFramePr/>
          <p:nvPr/>
        </p:nvGraphicFramePr>
        <p:xfrm>
          <a:off x="4637088" y="2408238"/>
          <a:ext cx="3390900" cy="33258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3471" name="Oval 47"/>
          <p:cNvSpPr>
            <a:spLocks noChangeArrowheads="1"/>
          </p:cNvSpPr>
          <p:nvPr/>
        </p:nvSpPr>
        <p:spPr bwMode="auto">
          <a:xfrm>
            <a:off x="4716463" y="1844675"/>
            <a:ext cx="1150937" cy="1081088"/>
          </a:xfrm>
          <a:prstGeom prst="ellipse">
            <a:avLst/>
          </a:prstGeom>
          <a:noFill/>
          <a:ln w="9525" algn="ctr">
            <a:solidFill>
              <a:srgbClr val="FF0066"/>
            </a:solidFill>
            <a:round/>
            <a:headEnd/>
            <a:tailEnd/>
          </a:ln>
          <a:effectLst/>
        </p:spPr>
        <p:txBody>
          <a:bodyPr wrap="none" anchor="ctr"/>
          <a:lstStyle/>
          <a:p>
            <a:endParaRPr lang="zh-CN" altLang="en-US"/>
          </a:p>
        </p:txBody>
      </p:sp>
      <p:sp>
        <p:nvSpPr>
          <p:cNvPr id="103473" name="Oval 49"/>
          <p:cNvSpPr>
            <a:spLocks noChangeArrowheads="1"/>
          </p:cNvSpPr>
          <p:nvPr/>
        </p:nvSpPr>
        <p:spPr bwMode="auto">
          <a:xfrm>
            <a:off x="6804025" y="1844675"/>
            <a:ext cx="1150938" cy="1081088"/>
          </a:xfrm>
          <a:prstGeom prst="ellipse">
            <a:avLst/>
          </a:prstGeom>
          <a:noFill/>
          <a:ln w="9525" algn="ctr">
            <a:solidFill>
              <a:srgbClr val="FF0066"/>
            </a:solidFill>
            <a:round/>
            <a:headEnd/>
            <a:tailEnd/>
          </a:ln>
          <a:effectLst/>
        </p:spPr>
        <p:txBody>
          <a:bodyPr wrap="none" anchor="ctr"/>
          <a:lstStyle/>
          <a:p>
            <a:endParaRPr lang="zh-CN" altLang="en-US"/>
          </a:p>
        </p:txBody>
      </p:sp>
      <p:sp>
        <p:nvSpPr>
          <p:cNvPr id="103490" name="Oval 66"/>
          <p:cNvSpPr>
            <a:spLocks noChangeArrowheads="1"/>
          </p:cNvSpPr>
          <p:nvPr/>
        </p:nvSpPr>
        <p:spPr bwMode="auto">
          <a:xfrm>
            <a:off x="3708400" y="3573463"/>
            <a:ext cx="1150938" cy="1081087"/>
          </a:xfrm>
          <a:prstGeom prst="ellipse">
            <a:avLst/>
          </a:prstGeom>
          <a:noFill/>
          <a:ln w="9525" algn="ctr">
            <a:solidFill>
              <a:srgbClr val="FF0066"/>
            </a:solidFill>
            <a:round/>
            <a:headEnd/>
            <a:tailEnd/>
          </a:ln>
          <a:effectLst/>
        </p:spPr>
        <p:txBody>
          <a:bodyPr wrap="none" anchor="ctr"/>
          <a:lstStyle/>
          <a:p>
            <a:endParaRPr lang="zh-CN" altLang="en-US"/>
          </a:p>
        </p:txBody>
      </p:sp>
      <p:pic>
        <p:nvPicPr>
          <p:cNvPr id="15" name="Picture 1059" descr="超五类RJ45跳线"/>
          <p:cNvPicPr>
            <a:picLocks noChangeAspect="1" noChangeArrowheads="1"/>
          </p:cNvPicPr>
          <p:nvPr/>
        </p:nvPicPr>
        <p:blipFill>
          <a:blip r:embed="rId12" cstate="print"/>
          <a:srcRect/>
          <a:stretch>
            <a:fillRect/>
          </a:stretch>
        </p:blipFill>
        <p:spPr bwMode="auto">
          <a:xfrm>
            <a:off x="4500562" y="5072074"/>
            <a:ext cx="857256" cy="857256"/>
          </a:xfrm>
          <a:prstGeom prst="rect">
            <a:avLst/>
          </a:prstGeom>
          <a:noFill/>
          <a:ln>
            <a:solidFill>
              <a:srgbClr val="FF66FF"/>
            </a:solidFill>
          </a:ln>
          <a:effectLst/>
        </p:spPr>
      </p:pic>
      <p:sp>
        <p:nvSpPr>
          <p:cNvPr id="103500" name="Oval 76"/>
          <p:cNvSpPr>
            <a:spLocks noChangeArrowheads="1"/>
          </p:cNvSpPr>
          <p:nvPr/>
        </p:nvSpPr>
        <p:spPr bwMode="auto">
          <a:xfrm>
            <a:off x="7308850" y="4868863"/>
            <a:ext cx="1150938" cy="1081087"/>
          </a:xfrm>
          <a:prstGeom prst="ellipse">
            <a:avLst/>
          </a:prstGeom>
          <a:noFill/>
          <a:ln w="9525" algn="ctr">
            <a:solidFill>
              <a:srgbClr val="FF0066"/>
            </a:solidFill>
            <a:round/>
            <a:headEnd/>
            <a:tailEnd/>
          </a:ln>
          <a:effectLst/>
        </p:spPr>
        <p:txBody>
          <a:bodyPr wrap="none" anchor="ctr"/>
          <a:lstStyle/>
          <a:p>
            <a:endParaRPr lang="zh-CN" altLang="en-US"/>
          </a:p>
        </p:txBody>
      </p:sp>
      <p:pic>
        <p:nvPicPr>
          <p:cNvPr id="18" name="图片 17" descr="六类UTP模块.tif"/>
          <p:cNvPicPr>
            <a:picLocks noChangeAspect="1"/>
          </p:cNvPicPr>
          <p:nvPr/>
        </p:nvPicPr>
        <p:blipFill>
          <a:blip r:embed="rId13" cstate="print"/>
          <a:stretch>
            <a:fillRect/>
          </a:stretch>
        </p:blipFill>
        <p:spPr>
          <a:xfrm>
            <a:off x="8066755" y="3603380"/>
            <a:ext cx="648649" cy="540000"/>
          </a:xfrm>
          <a:prstGeom prst="rect">
            <a:avLst/>
          </a:prstGeom>
        </p:spPr>
      </p:pic>
      <p:pic>
        <p:nvPicPr>
          <p:cNvPr id="19" name="图片 18" descr="CAT6屏蔽模块.tif"/>
          <p:cNvPicPr>
            <a:picLocks noChangeAspect="1"/>
          </p:cNvPicPr>
          <p:nvPr/>
        </p:nvPicPr>
        <p:blipFill>
          <a:blip r:embed="rId14" cstate="print"/>
          <a:stretch>
            <a:fillRect/>
          </a:stretch>
        </p:blipFill>
        <p:spPr>
          <a:xfrm>
            <a:off x="7929586" y="4103446"/>
            <a:ext cx="945659" cy="540000"/>
          </a:xfrm>
          <a:prstGeom prst="rect">
            <a:avLst/>
          </a:prstGeom>
        </p:spPr>
      </p:pic>
      <p:sp>
        <p:nvSpPr>
          <p:cNvPr id="103474" name="Oval 50"/>
          <p:cNvSpPr>
            <a:spLocks noChangeArrowheads="1"/>
          </p:cNvSpPr>
          <p:nvPr/>
        </p:nvSpPr>
        <p:spPr bwMode="auto">
          <a:xfrm>
            <a:off x="7813675" y="3573463"/>
            <a:ext cx="1150938" cy="1081087"/>
          </a:xfrm>
          <a:prstGeom prst="ellipse">
            <a:avLst/>
          </a:prstGeom>
          <a:noFill/>
          <a:ln w="9525" algn="ctr">
            <a:solidFill>
              <a:srgbClr val="FF0066"/>
            </a:solidFill>
            <a:round/>
            <a:headEnd/>
            <a:tailEnd/>
          </a:ln>
          <a:effectLst/>
        </p:spPr>
        <p:txBody>
          <a:bodyPr wrap="none" anchor="ct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body" sz="half" idx="1"/>
          </p:nvPr>
        </p:nvSpPr>
        <p:spPr>
          <a:xfrm>
            <a:off x="971550" y="1340767"/>
            <a:ext cx="7129463" cy="4536157"/>
          </a:xfrm>
          <a:noFill/>
          <a:ln/>
        </p:spPr>
        <p:txBody>
          <a:bodyPr/>
          <a:lstStyle/>
          <a:p>
            <a:pPr>
              <a:buFontTx/>
              <a:buNone/>
            </a:pPr>
            <a:r>
              <a:rPr lang="en-US" altLang="zh-CN" sz="2000" dirty="0">
                <a:effectLst>
                  <a:outerShdw blurRad="38100" dist="38100" dir="2700000" algn="tl">
                    <a:srgbClr val="C0C0C0"/>
                  </a:outerShdw>
                </a:effectLst>
              </a:rPr>
              <a:t>          </a:t>
            </a:r>
          </a:p>
          <a:p>
            <a:pPr>
              <a:buFontTx/>
              <a:buNone/>
            </a:pPr>
            <a:r>
              <a:rPr lang="en-US" altLang="zh-CN" sz="2400" dirty="0">
                <a:effectLst>
                  <a:outerShdw blurRad="38100" dist="38100" dir="2700000" algn="tl">
                    <a:srgbClr val="C0C0C0"/>
                  </a:outerShdw>
                </a:effectLst>
              </a:rPr>
              <a:t>           </a:t>
            </a:r>
            <a:r>
              <a:rPr lang="zh-CN" altLang="en-US" sz="2400" kern="1200" dirty="0">
                <a:effectLst>
                  <a:outerShdw blurRad="38100" dist="38100" dir="2700000" algn="tl">
                    <a:srgbClr val="000000">
                      <a:alpha val="43137"/>
                    </a:srgbClr>
                  </a:outerShdw>
                </a:effectLst>
                <a:latin typeface="方正隶变简体" pitchFamily="65" charset="-122"/>
                <a:ea typeface="方正隶变简体" pitchFamily="65" charset="-122"/>
              </a:rPr>
              <a:t>六类解决方案系统</a:t>
            </a:r>
            <a:r>
              <a:rPr lang="en-US" altLang="zh-CN" sz="2400" kern="1200" dirty="0">
                <a:effectLst>
                  <a:outerShdw blurRad="38100" dist="38100" dir="2700000" algn="tl">
                    <a:srgbClr val="000000">
                      <a:alpha val="43137"/>
                    </a:srgbClr>
                  </a:outerShdw>
                </a:effectLst>
                <a:latin typeface="方正隶变简体" pitchFamily="65" charset="-122"/>
                <a:ea typeface="方正隶变简体" pitchFamily="65" charset="-122"/>
              </a:rPr>
              <a:t>, </a:t>
            </a:r>
            <a:r>
              <a:rPr lang="zh-CN" altLang="en-US" sz="2400" kern="1200" dirty="0">
                <a:effectLst>
                  <a:outerShdw blurRad="38100" dist="38100" dir="2700000" algn="tl">
                    <a:srgbClr val="000000">
                      <a:alpha val="43137"/>
                    </a:srgbClr>
                  </a:outerShdw>
                </a:effectLst>
                <a:latin typeface="方正隶变简体" pitchFamily="65" charset="-122"/>
                <a:ea typeface="方正隶变简体" pitchFamily="65" charset="-122"/>
              </a:rPr>
              <a:t>提供一个为现在与未来性能要求而设计的系统。此系统包括：</a:t>
            </a:r>
          </a:p>
          <a:p>
            <a:pPr>
              <a:buClr>
                <a:schemeClr val="accent2"/>
              </a:buClr>
              <a:buFontTx/>
              <a:buChar char="·"/>
            </a:pPr>
            <a:r>
              <a:rPr lang="en-US" altLang="zh-CN" sz="1800" i="1" kern="1200" dirty="0" err="1">
                <a:solidFill>
                  <a:schemeClr val="accent2">
                    <a:lumMod val="40000"/>
                    <a:lumOff val="60000"/>
                  </a:schemeClr>
                </a:solidFill>
                <a:latin typeface="方正隶变简体" pitchFamily="65" charset="-122"/>
                <a:ea typeface="方正隶变简体" pitchFamily="65" charset="-122"/>
              </a:rPr>
              <a:t>Vcom</a:t>
            </a:r>
            <a:r>
              <a:rPr lang="en-US" altLang="zh-CN" sz="1800" i="1" kern="1200" dirty="0">
                <a:solidFill>
                  <a:schemeClr val="accent2">
                    <a:lumMod val="40000"/>
                    <a:lumOff val="60000"/>
                  </a:schemeClr>
                </a:solidFill>
                <a:latin typeface="方正隶变简体" pitchFamily="65" charset="-122"/>
                <a:ea typeface="方正隶变简体" pitchFamily="65" charset="-122"/>
              </a:rPr>
              <a:t> </a:t>
            </a:r>
            <a:r>
              <a:rPr lang="zh-CN" altLang="en-US" sz="1800" i="1" kern="1200" dirty="0">
                <a:solidFill>
                  <a:schemeClr val="accent2">
                    <a:lumMod val="40000"/>
                    <a:lumOff val="60000"/>
                  </a:schemeClr>
                </a:solidFill>
                <a:latin typeface="方正隶变简体" pitchFamily="65" charset="-122"/>
                <a:ea typeface="方正隶变简体" pitchFamily="65" charset="-122"/>
              </a:rPr>
              <a:t>六类模块</a:t>
            </a:r>
          </a:p>
          <a:p>
            <a:pPr>
              <a:buClr>
                <a:schemeClr val="accent2"/>
              </a:buClr>
              <a:buFontTx/>
              <a:buChar char="·"/>
            </a:pPr>
            <a:r>
              <a:rPr lang="en-US" altLang="zh-CN" sz="1800" i="1" kern="1200" dirty="0" err="1" smtClean="0">
                <a:solidFill>
                  <a:schemeClr val="accent2">
                    <a:lumMod val="40000"/>
                    <a:lumOff val="60000"/>
                  </a:schemeClr>
                </a:solidFill>
                <a:latin typeface="方正隶变简体" pitchFamily="65" charset="-122"/>
                <a:ea typeface="方正隶变简体" pitchFamily="65" charset="-122"/>
              </a:rPr>
              <a:t>Vcom</a:t>
            </a:r>
            <a:r>
              <a:rPr lang="zh-CN" altLang="en-US" sz="1800" i="1" kern="1200" dirty="0" smtClean="0">
                <a:solidFill>
                  <a:schemeClr val="accent2">
                    <a:lumMod val="40000"/>
                    <a:lumOff val="60000"/>
                  </a:schemeClr>
                </a:solidFill>
                <a:latin typeface="方正隶变简体" pitchFamily="65" charset="-122"/>
                <a:ea typeface="方正隶变简体" pitchFamily="65" charset="-122"/>
              </a:rPr>
              <a:t>六类配线架</a:t>
            </a:r>
            <a:endParaRPr lang="zh-CN" altLang="en-US" sz="1800" i="1" kern="1200" dirty="0">
              <a:solidFill>
                <a:schemeClr val="accent2">
                  <a:lumMod val="40000"/>
                  <a:lumOff val="60000"/>
                </a:schemeClr>
              </a:solidFill>
              <a:latin typeface="方正隶变简体" pitchFamily="65" charset="-122"/>
              <a:ea typeface="方正隶变简体" pitchFamily="65" charset="-122"/>
            </a:endParaRPr>
          </a:p>
          <a:p>
            <a:pPr>
              <a:buClr>
                <a:schemeClr val="accent2"/>
              </a:buClr>
              <a:buFontTx/>
              <a:buChar char="·"/>
            </a:pPr>
            <a:r>
              <a:rPr lang="zh-CN" altLang="en-US" sz="1800" i="1" kern="1200" dirty="0">
                <a:solidFill>
                  <a:schemeClr val="accent2">
                    <a:lumMod val="40000"/>
                    <a:lumOff val="60000"/>
                  </a:schemeClr>
                </a:solidFill>
                <a:latin typeface="方正隶变简体" pitchFamily="65" charset="-122"/>
                <a:ea typeface="方正隶变简体" pitchFamily="65" charset="-122"/>
              </a:rPr>
              <a:t>   </a:t>
            </a:r>
            <a:r>
              <a:rPr lang="en-US" altLang="zh-CN" sz="1800" i="1" kern="1200" dirty="0">
                <a:solidFill>
                  <a:schemeClr val="accent2">
                    <a:lumMod val="40000"/>
                    <a:lumOff val="60000"/>
                  </a:schemeClr>
                </a:solidFill>
                <a:latin typeface="方正隶变简体" pitchFamily="65" charset="-122"/>
                <a:ea typeface="方正隶变简体" pitchFamily="65" charset="-122"/>
              </a:rPr>
              <a:t>--</a:t>
            </a:r>
            <a:r>
              <a:rPr lang="zh-CN" altLang="en-US" sz="1800" i="1" kern="1200" dirty="0">
                <a:solidFill>
                  <a:schemeClr val="accent2">
                    <a:lumMod val="40000"/>
                    <a:lumOff val="60000"/>
                  </a:schemeClr>
                </a:solidFill>
                <a:latin typeface="方正隶变简体" pitchFamily="65" charset="-122"/>
                <a:ea typeface="方正隶变简体" pitchFamily="65" charset="-122"/>
              </a:rPr>
              <a:t>配线架备固定端口与模块化端口选件</a:t>
            </a:r>
          </a:p>
          <a:p>
            <a:pPr>
              <a:buClr>
                <a:schemeClr val="accent2"/>
              </a:buClr>
              <a:buFontTx/>
              <a:buChar char="·"/>
            </a:pPr>
            <a:r>
              <a:rPr lang="zh-CN" altLang="en-US" sz="1800" i="1" kern="1200" dirty="0" smtClean="0">
                <a:solidFill>
                  <a:schemeClr val="accent2">
                    <a:lumMod val="40000"/>
                    <a:lumOff val="60000"/>
                  </a:schemeClr>
                </a:solidFill>
                <a:latin typeface="方正隶变简体" pitchFamily="65" charset="-122"/>
                <a:ea typeface="方正隶变简体" pitchFamily="65" charset="-122"/>
              </a:rPr>
              <a:t>六类跳线</a:t>
            </a:r>
          </a:p>
          <a:p>
            <a:pPr marL="342900" lvl="1" indent="-342900">
              <a:buClr>
                <a:schemeClr val="accent2"/>
              </a:buClr>
              <a:buFontTx/>
              <a:buChar char="·"/>
            </a:pPr>
            <a:r>
              <a:rPr lang="zh-CN" altLang="en-US" sz="1800" i="1" kern="1200" dirty="0" smtClean="0">
                <a:solidFill>
                  <a:schemeClr val="accent2">
                    <a:lumMod val="40000"/>
                    <a:lumOff val="60000"/>
                  </a:schemeClr>
                </a:solidFill>
                <a:latin typeface="方正隶变简体" pitchFamily="65" charset="-122"/>
                <a:ea typeface="方正隶变简体" pitchFamily="65" charset="-122"/>
                <a:cs typeface="+mn-cs"/>
              </a:rPr>
              <a:t>六类模块与跳线</a:t>
            </a:r>
            <a:r>
              <a:rPr lang="en-US" altLang="zh-CN" sz="1800" i="1" kern="1200" dirty="0" smtClean="0">
                <a:solidFill>
                  <a:schemeClr val="accent2">
                    <a:lumMod val="40000"/>
                    <a:lumOff val="60000"/>
                  </a:schemeClr>
                </a:solidFill>
                <a:latin typeface="方正隶变简体" pitchFamily="65" charset="-122"/>
                <a:ea typeface="方正隶变简体" pitchFamily="65" charset="-122"/>
                <a:cs typeface="+mn-cs"/>
              </a:rPr>
              <a:t>, </a:t>
            </a:r>
            <a:r>
              <a:rPr lang="zh-CN" altLang="en-US" sz="1800" i="1" kern="1200" dirty="0" smtClean="0">
                <a:solidFill>
                  <a:schemeClr val="accent2">
                    <a:lumMod val="40000"/>
                    <a:lumOff val="60000"/>
                  </a:schemeClr>
                </a:solidFill>
                <a:latin typeface="方正隶变简体" pitchFamily="65" charset="-122"/>
                <a:ea typeface="方正隶变简体" pitchFamily="65" charset="-122"/>
                <a:cs typeface="+mn-cs"/>
              </a:rPr>
              <a:t>备屏蔽与非屏蔽选件</a:t>
            </a:r>
          </a:p>
          <a:p>
            <a:pPr>
              <a:buClr>
                <a:schemeClr val="accent2"/>
              </a:buClr>
              <a:buFontTx/>
              <a:buChar char="·"/>
            </a:pPr>
            <a:r>
              <a:rPr lang="en-US" altLang="zh-CN" sz="1800" i="1" kern="1200" dirty="0" err="1" smtClean="0">
                <a:solidFill>
                  <a:schemeClr val="accent2">
                    <a:lumMod val="40000"/>
                    <a:lumOff val="60000"/>
                  </a:schemeClr>
                </a:solidFill>
                <a:latin typeface="方正隶变简体" pitchFamily="65" charset="-122"/>
                <a:ea typeface="方正隶变简体" pitchFamily="65" charset="-122"/>
              </a:rPr>
              <a:t>Vcom</a:t>
            </a:r>
            <a:r>
              <a:rPr lang="zh-CN" altLang="en-US" sz="1800" i="1" kern="1200" dirty="0" smtClean="0">
                <a:solidFill>
                  <a:schemeClr val="accent2">
                    <a:lumMod val="40000"/>
                    <a:lumOff val="60000"/>
                  </a:schemeClr>
                </a:solidFill>
                <a:latin typeface="方正隶变简体" pitchFamily="65" charset="-122"/>
                <a:ea typeface="方正隶变简体" pitchFamily="65" charset="-122"/>
              </a:rPr>
              <a:t>超六类双绞线</a:t>
            </a:r>
          </a:p>
          <a:p>
            <a:pPr>
              <a:buClr>
                <a:schemeClr val="accent2"/>
              </a:buClr>
              <a:buFontTx/>
              <a:buChar char="·"/>
            </a:pPr>
            <a:r>
              <a:rPr lang="zh-CN" altLang="en-US" sz="1800" i="1" kern="1200" dirty="0" smtClean="0">
                <a:solidFill>
                  <a:schemeClr val="accent2">
                    <a:lumMod val="40000"/>
                    <a:lumOff val="60000"/>
                  </a:schemeClr>
                </a:solidFill>
                <a:latin typeface="方正隶变简体" pitchFamily="65" charset="-122"/>
                <a:ea typeface="方正隶变简体" pitchFamily="65" charset="-122"/>
              </a:rPr>
              <a:t>     </a:t>
            </a:r>
            <a:r>
              <a:rPr lang="en-US" altLang="zh-CN" sz="1800" i="1" kern="1200" dirty="0" smtClean="0">
                <a:solidFill>
                  <a:schemeClr val="accent2">
                    <a:lumMod val="40000"/>
                    <a:lumOff val="60000"/>
                  </a:schemeClr>
                </a:solidFill>
                <a:latin typeface="方正隶变简体" pitchFamily="65" charset="-122"/>
                <a:ea typeface="方正隶变简体" pitchFamily="65" charset="-122"/>
              </a:rPr>
              <a:t>—</a:t>
            </a:r>
            <a:r>
              <a:rPr lang="zh-CN" altLang="en-US" sz="1800" i="1" kern="1200" dirty="0" smtClean="0">
                <a:solidFill>
                  <a:schemeClr val="accent2">
                    <a:lumMod val="40000"/>
                    <a:lumOff val="60000"/>
                  </a:schemeClr>
                </a:solidFill>
                <a:latin typeface="方正隶变简体" pitchFamily="65" charset="-122"/>
                <a:ea typeface="方正隶变简体" pitchFamily="65" charset="-122"/>
              </a:rPr>
              <a:t>双绞线备屏蔽和非屏蔽选件</a:t>
            </a:r>
          </a:p>
          <a:p>
            <a:endParaRPr lang="en-US" altLang="zh-CN" sz="1800" dirty="0"/>
          </a:p>
        </p:txBody>
      </p:sp>
      <p:sp>
        <p:nvSpPr>
          <p:cNvPr id="13" name="Rectangle 2"/>
          <p:cNvSpPr>
            <a:spLocks noGrp="1" noChangeArrowheads="1"/>
          </p:cNvSpPr>
          <p:nvPr>
            <p:ph type="title"/>
          </p:nvPr>
        </p:nvSpPr>
        <p:spPr>
          <a:xfrm>
            <a:off x="611560" y="1128734"/>
            <a:ext cx="7572428" cy="500066"/>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六类布线系统</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什么是智能楼宇？</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3" name="内容占位符 2"/>
          <p:cNvSpPr>
            <a:spLocks noGrp="1"/>
          </p:cNvSpPr>
          <p:nvPr>
            <p:ph idx="1"/>
          </p:nvPr>
        </p:nvSpPr>
        <p:spPr>
          <a:xfrm>
            <a:off x="468313" y="1916113"/>
            <a:ext cx="8389968" cy="3960812"/>
          </a:xfrm>
        </p:spPr>
        <p:txBody>
          <a:bodyPr/>
          <a:lstStyle/>
          <a:p>
            <a:r>
              <a:rPr lang="zh-CN" altLang="en-US" sz="2000" dirty="0" smtClean="0">
                <a:latin typeface="方正隶变简体" pitchFamily="65" charset="-122"/>
                <a:ea typeface="方正隶变简体" pitchFamily="65" charset="-122"/>
              </a:rPr>
              <a:t>智能建筑是以建筑为平台，兼容建筑设备、办公自动化与通信网络系统、集结构、系统、服务、管理及它们之间的最优化组合，向人们提供一个安全、高效、舒适、便利的建筑环境</a:t>
            </a:r>
            <a:endParaRPr lang="en-US" altLang="zh-CN" sz="2000" dirty="0" smtClean="0">
              <a:latin typeface="方正隶变简体" pitchFamily="65" charset="-122"/>
              <a:ea typeface="方正隶变简体" pitchFamily="65" charset="-122"/>
            </a:endParaRPr>
          </a:p>
          <a:p>
            <a:r>
              <a:rPr lang="zh-CN" altLang="en-US" sz="2000" dirty="0" smtClean="0">
                <a:latin typeface="方正隶变简体" pitchFamily="65" charset="-122"/>
                <a:ea typeface="方正隶变简体" pitchFamily="65" charset="-122"/>
              </a:rPr>
              <a:t>智能楼宇的三大基本功能</a:t>
            </a:r>
            <a:r>
              <a:rPr lang="en-US" altLang="zh-CN" sz="2000" dirty="0" smtClean="0">
                <a:latin typeface="方正隶变简体" pitchFamily="65" charset="-122"/>
                <a:ea typeface="方正隶变简体" pitchFamily="65" charset="-122"/>
              </a:rPr>
              <a:t>(</a:t>
            </a:r>
            <a:r>
              <a:rPr lang="zh-CN" altLang="en-US" sz="2000" dirty="0" smtClean="0">
                <a:latin typeface="方正隶变简体" pitchFamily="65" charset="-122"/>
                <a:ea typeface="方正隶变简体" pitchFamily="65" charset="-122"/>
              </a:rPr>
              <a:t>即</a:t>
            </a:r>
            <a:r>
              <a:rPr lang="en-US" altLang="zh-CN" sz="2000" dirty="0" smtClean="0">
                <a:latin typeface="方正隶变简体" pitchFamily="65" charset="-122"/>
                <a:ea typeface="方正隶变简体" pitchFamily="65" charset="-122"/>
              </a:rPr>
              <a:t>3A)</a:t>
            </a:r>
            <a:r>
              <a:rPr lang="zh-CN" altLang="en-US" sz="2000" dirty="0" smtClean="0">
                <a:latin typeface="方正隶变简体" pitchFamily="65" charset="-122"/>
                <a:ea typeface="方正隶变简体" pitchFamily="65" charset="-122"/>
              </a:rPr>
              <a:t>：</a:t>
            </a:r>
            <a:endParaRPr lang="en-US" altLang="zh-CN" sz="2000" dirty="0" smtClean="0">
              <a:latin typeface="方正隶变简体" pitchFamily="65" charset="-122"/>
              <a:ea typeface="方正隶变简体" pitchFamily="65" charset="-122"/>
            </a:endParaRPr>
          </a:p>
          <a:p>
            <a:pPr>
              <a:buNone/>
            </a:pPr>
            <a:r>
              <a:rPr lang="zh-CN" altLang="en-US" sz="2000" dirty="0" smtClean="0">
                <a:latin typeface="方正隶变简体" pitchFamily="65" charset="-122"/>
                <a:ea typeface="方正隶变简体" pitchFamily="65" charset="-122"/>
              </a:rPr>
              <a:t>      楼宇自动化（</a:t>
            </a:r>
            <a:r>
              <a:rPr lang="en-US" altLang="zh-CN" sz="2000" dirty="0" smtClean="0">
                <a:latin typeface="方正隶变简体" pitchFamily="65" charset="-122"/>
                <a:ea typeface="方正隶变简体" pitchFamily="65" charset="-122"/>
              </a:rPr>
              <a:t>BA</a:t>
            </a:r>
            <a:r>
              <a:rPr lang="zh-CN" altLang="en-US" sz="2000" dirty="0" smtClean="0">
                <a:latin typeface="方正隶变简体" pitchFamily="65" charset="-122"/>
                <a:ea typeface="方正隶变简体" pitchFamily="65" charset="-122"/>
              </a:rPr>
              <a:t>）、通信自动化（</a:t>
            </a:r>
            <a:r>
              <a:rPr lang="en-US" altLang="zh-CN" sz="2000" dirty="0" smtClean="0">
                <a:latin typeface="方正隶变简体" pitchFamily="65" charset="-122"/>
                <a:ea typeface="方正隶变简体" pitchFamily="65" charset="-122"/>
              </a:rPr>
              <a:t>CA)</a:t>
            </a:r>
            <a:r>
              <a:rPr lang="zh-CN" altLang="en-US" sz="2000" dirty="0" smtClean="0">
                <a:latin typeface="方正隶变简体" pitchFamily="65" charset="-122"/>
                <a:ea typeface="方正隶变简体" pitchFamily="65" charset="-122"/>
              </a:rPr>
              <a:t>、办公自动化（</a:t>
            </a:r>
            <a:r>
              <a:rPr lang="en-US" altLang="zh-CN" sz="2000" dirty="0" smtClean="0">
                <a:latin typeface="方正隶变简体" pitchFamily="65" charset="-122"/>
                <a:ea typeface="方正隶变简体" pitchFamily="65" charset="-122"/>
              </a:rPr>
              <a:t>OA</a:t>
            </a:r>
            <a:r>
              <a:rPr lang="zh-CN" altLang="en-US" sz="2000" dirty="0" smtClean="0">
                <a:latin typeface="方正隶变简体" pitchFamily="65" charset="-122"/>
                <a:ea typeface="方正隶变简体" pitchFamily="65" charset="-122"/>
              </a:rPr>
              <a:t>）</a:t>
            </a:r>
            <a:endParaRPr lang="en-US" altLang="zh-CN" sz="2000" dirty="0" smtClean="0">
              <a:latin typeface="方正隶变简体" pitchFamily="65" charset="-122"/>
              <a:ea typeface="方正隶变简体" pitchFamily="65" charset="-122"/>
            </a:endParaRPr>
          </a:p>
          <a:p>
            <a:r>
              <a:rPr lang="zh-CN" altLang="en-US" sz="2000" dirty="0" smtClean="0">
                <a:latin typeface="方正隶变简体" pitchFamily="65" charset="-122"/>
                <a:ea typeface="方正隶变简体" pitchFamily="65" charset="-122"/>
              </a:rPr>
              <a:t>一座建筑是否能够成为一座智能化建筑，最终取决于建筑物内是否有一套完整、高质量和符合规范的综合布线系统。</a:t>
            </a:r>
            <a:endParaRPr lang="en-US" altLang="zh-CN" sz="2000" dirty="0" smtClean="0">
              <a:latin typeface="方正隶变简体" pitchFamily="65" charset="-122"/>
              <a:ea typeface="方正隶变简体" pitchFamily="65" charset="-122"/>
            </a:endParaRPr>
          </a:p>
          <a:p>
            <a:r>
              <a:rPr lang="zh-CN" altLang="en-US" sz="2000" dirty="0" smtClean="0">
                <a:latin typeface="方正隶变简体" pitchFamily="65" charset="-122"/>
                <a:ea typeface="方正隶变简体" pitchFamily="65" charset="-122"/>
              </a:rPr>
              <a:t>那么，什么叫综合布线？</a:t>
            </a:r>
            <a:endParaRPr lang="en-US" altLang="zh-CN" sz="2000" dirty="0" smtClean="0">
              <a:latin typeface="方正隶变简体" pitchFamily="65" charset="-122"/>
              <a:ea typeface="方正隶变简体" pitchFamily="65" charset="-122"/>
            </a:endParaRPr>
          </a:p>
          <a:p>
            <a:pPr>
              <a:buNone/>
            </a:pPr>
            <a:endParaRPr lang="zh-CN"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10" y="1000108"/>
            <a:ext cx="7572428" cy="714380"/>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六类模块</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571472" y="1714488"/>
            <a:ext cx="7500990" cy="4143404"/>
          </a:xfrm>
          <a:prstGeom prst="rect">
            <a:avLst/>
          </a:prstGeom>
          <a:noFill/>
          <a:ln w="9525">
            <a:noFill/>
            <a:miter lim="800000"/>
            <a:headEnd/>
            <a:tailEnd/>
          </a:ln>
          <a:effectLst/>
        </p:spPr>
        <p:txBody>
          <a:bodyPr/>
          <a:lstStyle/>
          <a:p>
            <a:pPr marL="342900" indent="-342900" algn="l"/>
            <a:r>
              <a:rPr lang="zh-CN" altLang="en-US" sz="2400" b="1" dirty="0" smtClean="0">
                <a:latin typeface="方正隶变简体" pitchFamily="65" charset="-122"/>
                <a:ea typeface="方正隶变简体" pitchFamily="65" charset="-122"/>
              </a:rPr>
              <a:t>六类非屏蔽免打模块</a:t>
            </a:r>
            <a:endParaRPr lang="en-US" altLang="zh-CN" sz="2400" b="1" dirty="0">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可靠性设计</a:t>
            </a:r>
            <a:endParaRPr lang="zh-CN" altLang="en-US" sz="1600" i="1" dirty="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端接和诊断简便</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免专用工具</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排线盖设计，使双绞线的开绞长度≤</a:t>
            </a:r>
            <a:r>
              <a:rPr lang="en-US" altLang="zh-CN" sz="1600" i="1" dirty="0" smtClean="0">
                <a:solidFill>
                  <a:schemeClr val="accent2">
                    <a:lumMod val="40000"/>
                    <a:lumOff val="60000"/>
                  </a:schemeClr>
                </a:solidFill>
                <a:latin typeface="方正隶变简体" pitchFamily="65" charset="-122"/>
                <a:ea typeface="方正隶变简体" pitchFamily="65" charset="-122"/>
              </a:rPr>
              <a:t>6mm</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模 块 内 部 线 对 接 点 交 错，减 少 串 扰</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内部采用了抗干扰和抗衰减的</a:t>
            </a:r>
            <a:r>
              <a:rPr lang="en-US" altLang="zh-CN" sz="1600" i="1" dirty="0" smtClean="0">
                <a:solidFill>
                  <a:schemeClr val="accent2">
                    <a:lumMod val="40000"/>
                    <a:lumOff val="60000"/>
                  </a:schemeClr>
                </a:solidFill>
                <a:latin typeface="方正隶变简体" pitchFamily="65" charset="-122"/>
                <a:ea typeface="方正隶变简体" pitchFamily="65" charset="-122"/>
              </a:rPr>
              <a:t>PCB</a:t>
            </a:r>
            <a:r>
              <a:rPr lang="zh-CN" altLang="en-US" sz="1600" i="1" dirty="0" smtClean="0">
                <a:solidFill>
                  <a:schemeClr val="accent2">
                    <a:lumMod val="40000"/>
                    <a:lumOff val="60000"/>
                  </a:schemeClr>
                </a:solidFill>
                <a:latin typeface="方正隶变简体" pitchFamily="65" charset="-122"/>
                <a:ea typeface="方正隶变简体" pitchFamily="65" charset="-122"/>
              </a:rPr>
              <a:t>板设计，</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r>
              <a:rPr lang="en-US" altLang="zh-CN" sz="1600" i="1" dirty="0" smtClean="0">
                <a:solidFill>
                  <a:schemeClr val="accent2">
                    <a:lumMod val="40000"/>
                    <a:lumOff val="60000"/>
                  </a:schemeClr>
                </a:solidFill>
                <a:latin typeface="方正隶变简体" pitchFamily="65" charset="-122"/>
                <a:ea typeface="方正隶变简体" pitchFamily="65" charset="-122"/>
              </a:rPr>
              <a:t>       </a:t>
            </a:r>
            <a:r>
              <a:rPr lang="zh-CN" altLang="en-US" sz="1600" i="1" dirty="0" smtClean="0">
                <a:solidFill>
                  <a:schemeClr val="accent2">
                    <a:lumMod val="40000"/>
                    <a:lumOff val="60000"/>
                  </a:schemeClr>
                </a:solidFill>
                <a:latin typeface="方正隶变简体" pitchFamily="65" charset="-122"/>
                <a:ea typeface="方正隶变简体" pitchFamily="65" charset="-122"/>
              </a:rPr>
              <a:t>进一步提升了六类系统的整体性能</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接 触 点 镀 金</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TIA/EIA--568A/568B </a:t>
            </a:r>
            <a:r>
              <a:rPr lang="zh-CN" altLang="en-US" sz="1600" i="1" dirty="0" smtClean="0">
                <a:solidFill>
                  <a:schemeClr val="accent2">
                    <a:lumMod val="40000"/>
                    <a:lumOff val="60000"/>
                  </a:schemeClr>
                </a:solidFill>
                <a:latin typeface="方正隶变简体" pitchFamily="65" charset="-122"/>
                <a:ea typeface="方正隶变简体" pitchFamily="65" charset="-122"/>
              </a:rPr>
              <a:t>两 种 接 线 标 准</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模 块 与 电 缆 护 套 紧 密 耦 合，减 少 应力 和 弯 曲 半 径</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不 影 响 传 输 效 率 情 况 下 可 反 复 端 接 10 次 以 上</a:t>
            </a:r>
          </a:p>
          <a:p>
            <a:pPr marL="342900" indent="-342900" algn="l">
              <a:spcBef>
                <a:spcPct val="20000"/>
              </a:spcBef>
              <a:buClr>
                <a:schemeClr val="accent2"/>
              </a:buClr>
            </a:pPr>
            <a:endParaRPr lang="zh-CN" altLang="en-US" sz="1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1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1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1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zh-CN" altLang="en-US" sz="1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2800" i="1" dirty="0" smtClean="0">
              <a:solidFill>
                <a:schemeClr val="accent2">
                  <a:lumMod val="40000"/>
                  <a:lumOff val="60000"/>
                </a:schemeClr>
              </a:solidFill>
              <a:latin typeface="方正隶变简体" pitchFamily="65" charset="-122"/>
              <a:ea typeface="方正隶变简体" pitchFamily="65" charset="-122"/>
            </a:endParaRPr>
          </a:p>
        </p:txBody>
      </p:sp>
      <p:pic>
        <p:nvPicPr>
          <p:cNvPr id="4" name="图片 3" descr="六类UTP模块.tif"/>
          <p:cNvPicPr>
            <a:picLocks noChangeAspect="1"/>
          </p:cNvPicPr>
          <p:nvPr/>
        </p:nvPicPr>
        <p:blipFill>
          <a:blip r:embed="rId2" cstate="print"/>
          <a:stretch>
            <a:fillRect/>
          </a:stretch>
        </p:blipFill>
        <p:spPr>
          <a:xfrm>
            <a:off x="4786314" y="1679673"/>
            <a:ext cx="2015482" cy="1677889"/>
          </a:xfrm>
          <a:prstGeom prst="rect">
            <a:avLst/>
          </a:prstGeom>
        </p:spPr>
      </p:pic>
      <p:pic>
        <p:nvPicPr>
          <p:cNvPr id="5" name="图片 4" descr="六类UTP模块打开1.tif"/>
          <p:cNvPicPr>
            <a:picLocks noChangeAspect="1"/>
          </p:cNvPicPr>
          <p:nvPr/>
        </p:nvPicPr>
        <p:blipFill>
          <a:blip r:embed="rId3" cstate="print"/>
          <a:stretch>
            <a:fillRect/>
          </a:stretch>
        </p:blipFill>
        <p:spPr>
          <a:xfrm>
            <a:off x="7143768" y="4286256"/>
            <a:ext cx="1838769" cy="1440000"/>
          </a:xfrm>
          <a:prstGeom prst="rect">
            <a:avLst/>
          </a:prstGeom>
        </p:spPr>
      </p:pic>
      <p:pic>
        <p:nvPicPr>
          <p:cNvPr id="6" name="图片 5" descr="六类UTP模块打开.tif"/>
          <p:cNvPicPr>
            <a:picLocks noChangeAspect="1"/>
          </p:cNvPicPr>
          <p:nvPr/>
        </p:nvPicPr>
        <p:blipFill>
          <a:blip r:embed="rId4" cstate="print"/>
          <a:stretch>
            <a:fillRect/>
          </a:stretch>
        </p:blipFill>
        <p:spPr>
          <a:xfrm>
            <a:off x="5643570" y="3203446"/>
            <a:ext cx="2718948" cy="1440000"/>
          </a:xfrm>
          <a:prstGeom prst="rect">
            <a:avLst/>
          </a:prstGeom>
        </p:spPr>
      </p:pic>
      <p:sp>
        <p:nvSpPr>
          <p:cNvPr id="7" name="WordArt 26"/>
          <p:cNvSpPr>
            <a:spLocks noChangeArrowheads="1" noChangeShapeType="1" noTextEdit="1"/>
          </p:cNvSpPr>
          <p:nvPr/>
        </p:nvSpPr>
        <p:spPr bwMode="auto">
          <a:xfrm>
            <a:off x="7072330" y="2928934"/>
            <a:ext cx="1053620" cy="302694"/>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MOU456AF</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descr="CAT6屏蔽模块.tif"/>
          <p:cNvPicPr>
            <a:picLocks noChangeAspect="1"/>
          </p:cNvPicPr>
          <p:nvPr/>
        </p:nvPicPr>
        <p:blipFill>
          <a:blip r:embed="rId3" cstate="print"/>
          <a:stretch>
            <a:fillRect/>
          </a:stretch>
        </p:blipFill>
        <p:spPr>
          <a:xfrm>
            <a:off x="5643570" y="2928934"/>
            <a:ext cx="2391731" cy="1365752"/>
          </a:xfrm>
          <a:prstGeom prst="rect">
            <a:avLst/>
          </a:prstGeom>
        </p:spPr>
      </p:pic>
      <p:sp>
        <p:nvSpPr>
          <p:cNvPr id="90114" name="Rectangle 2"/>
          <p:cNvSpPr>
            <a:spLocks noGrp="1" noChangeArrowheads="1"/>
          </p:cNvSpPr>
          <p:nvPr>
            <p:ph type="title"/>
          </p:nvPr>
        </p:nvSpPr>
        <p:spPr/>
        <p:txBody>
          <a:bodyPr/>
          <a:lstStyle/>
          <a:p>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六</a:t>
            </a: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类免打线式屏蔽信息</a:t>
            </a:r>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模块</a:t>
            </a:r>
          </a:p>
        </p:txBody>
      </p:sp>
      <p:sp>
        <p:nvSpPr>
          <p:cNvPr id="90115" name="Rectangle 3"/>
          <p:cNvSpPr>
            <a:spLocks noGrp="1" noChangeArrowheads="1"/>
          </p:cNvSpPr>
          <p:nvPr>
            <p:ph type="body" sz="half" idx="1"/>
          </p:nvPr>
        </p:nvSpPr>
        <p:spPr>
          <a:xfrm>
            <a:off x="1042988" y="1916113"/>
            <a:ext cx="4249737" cy="3960812"/>
          </a:xfrm>
        </p:spPr>
        <p:txBody>
          <a:bodyPr/>
          <a:lstStyle/>
          <a:p>
            <a:pPr>
              <a:buFontTx/>
              <a:buNone/>
            </a:pPr>
            <a:r>
              <a:rPr lang="en-US" altLang="zh-CN" sz="2400" b="1" kern="1200" dirty="0">
                <a:latin typeface="方正隶变简体" pitchFamily="65" charset="-122"/>
                <a:ea typeface="方正隶变简体" pitchFamily="65" charset="-122"/>
              </a:rPr>
              <a:t>   </a:t>
            </a:r>
            <a:r>
              <a:rPr lang="zh-CN" altLang="en-US" sz="2400" b="1" kern="1200" dirty="0" smtClean="0">
                <a:latin typeface="方正隶变简体" pitchFamily="65" charset="-122"/>
                <a:ea typeface="方正隶变简体" pitchFamily="65" charset="-122"/>
              </a:rPr>
              <a:t>免打线式信息</a:t>
            </a:r>
            <a:r>
              <a:rPr lang="zh-CN" altLang="en-US" sz="2400" b="1" kern="1200" dirty="0">
                <a:latin typeface="方正隶变简体" pitchFamily="65" charset="-122"/>
                <a:ea typeface="方正隶变简体" pitchFamily="65" charset="-122"/>
              </a:rPr>
              <a:t>模块的特点：</a:t>
            </a:r>
          </a:p>
          <a:p>
            <a:pPr marL="342900" lvl="1" indent="-342900">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全锌铜金制作，</a:t>
            </a:r>
            <a:r>
              <a:rPr lang="en-US" altLang="zh-CN" sz="1600" i="1" dirty="0" smtClean="0">
                <a:solidFill>
                  <a:schemeClr val="accent2">
                    <a:lumMod val="40000"/>
                    <a:lumOff val="60000"/>
                  </a:schemeClr>
                </a:solidFill>
                <a:latin typeface="方正隶变简体" pitchFamily="65" charset="-122"/>
                <a:ea typeface="方正隶变简体" pitchFamily="65" charset="-122"/>
              </a:rPr>
              <a:t>360°</a:t>
            </a:r>
            <a:r>
              <a:rPr lang="zh-CN" altLang="en-US" sz="1600" i="1" dirty="0" smtClean="0">
                <a:solidFill>
                  <a:schemeClr val="accent2">
                    <a:lumMod val="40000"/>
                    <a:lumOff val="60000"/>
                  </a:schemeClr>
                </a:solidFill>
                <a:latin typeface="方正隶变简体" pitchFamily="65" charset="-122"/>
                <a:ea typeface="方正隶变简体" pitchFamily="65" charset="-122"/>
              </a:rPr>
              <a:t>全屏蔽设计，保证优秀的</a:t>
            </a:r>
            <a:r>
              <a:rPr lang="en-US" altLang="zh-CN" sz="1600" i="1" dirty="0" smtClean="0">
                <a:solidFill>
                  <a:schemeClr val="accent2">
                    <a:lumMod val="40000"/>
                    <a:lumOff val="60000"/>
                  </a:schemeClr>
                </a:solidFill>
                <a:latin typeface="方正隶变简体" pitchFamily="65" charset="-122"/>
                <a:ea typeface="方正隶变简体" pitchFamily="65" charset="-122"/>
              </a:rPr>
              <a:t>EMC</a:t>
            </a:r>
            <a:r>
              <a:rPr lang="zh-CN" altLang="en-US" sz="1600" i="1" dirty="0" smtClean="0">
                <a:solidFill>
                  <a:schemeClr val="accent2">
                    <a:lumMod val="40000"/>
                    <a:lumOff val="60000"/>
                  </a:schemeClr>
                </a:solidFill>
                <a:latin typeface="方正隶变简体" pitchFamily="65" charset="-122"/>
                <a:ea typeface="方正隶变简体" pitchFamily="65" charset="-122"/>
              </a:rPr>
              <a:t>性能</a:t>
            </a:r>
          </a:p>
          <a:p>
            <a:pPr marL="342900" lvl="1" indent="-342900">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符合</a:t>
            </a:r>
            <a:r>
              <a:rPr lang="zh-CN" altLang="zh-CN"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EN 55022</a:t>
            </a:r>
            <a:r>
              <a:rPr lang="zh-CN" altLang="en-US" sz="1600" i="1" dirty="0" smtClean="0">
                <a:solidFill>
                  <a:schemeClr val="accent2">
                    <a:lumMod val="40000"/>
                    <a:lumOff val="60000"/>
                  </a:schemeClr>
                </a:solidFill>
                <a:latin typeface="方正隶变简体" pitchFamily="65" charset="-122"/>
                <a:ea typeface="方正隶变简体" pitchFamily="65" charset="-122"/>
              </a:rPr>
              <a:t>放射辐射限制</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TIA/EIA--568A/568B </a:t>
            </a:r>
            <a:r>
              <a:rPr lang="zh-CN" altLang="en-US" sz="1600" i="1" dirty="0" smtClean="0">
                <a:solidFill>
                  <a:schemeClr val="accent2">
                    <a:lumMod val="40000"/>
                    <a:lumOff val="60000"/>
                  </a:schemeClr>
                </a:solidFill>
                <a:latin typeface="方正隶变简体" pitchFamily="65" charset="-122"/>
                <a:ea typeface="方正隶变简体" pitchFamily="65" charset="-122"/>
              </a:rPr>
              <a:t>两 种 接 线 标 准</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模块采用</a:t>
            </a:r>
            <a:r>
              <a:rPr lang="en-US" altLang="zh-CN" sz="1600" i="1" dirty="0" smtClean="0">
                <a:solidFill>
                  <a:schemeClr val="accent2">
                    <a:lumMod val="40000"/>
                    <a:lumOff val="60000"/>
                  </a:schemeClr>
                </a:solidFill>
                <a:latin typeface="方正隶变简体" pitchFamily="65" charset="-122"/>
                <a:ea typeface="方正隶变简体" pitchFamily="65" charset="-122"/>
              </a:rPr>
              <a:t>180°</a:t>
            </a:r>
            <a:r>
              <a:rPr lang="zh-CN" altLang="en-US" sz="1600" i="1" dirty="0" smtClean="0">
                <a:solidFill>
                  <a:schemeClr val="accent2">
                    <a:lumMod val="40000"/>
                    <a:lumOff val="60000"/>
                  </a:schemeClr>
                </a:solidFill>
                <a:latin typeface="方正隶变简体" pitchFamily="65" charset="-122"/>
                <a:ea typeface="方正隶变简体" pitchFamily="65" charset="-122"/>
              </a:rPr>
              <a:t>水平接线方式，便于进行线缆的卡接</a:t>
            </a:r>
          </a:p>
          <a:p>
            <a:pPr>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8</a:t>
            </a:r>
            <a:r>
              <a:rPr lang="zh-CN" altLang="en-US" sz="1600" i="1" dirty="0" smtClean="0">
                <a:solidFill>
                  <a:schemeClr val="accent2">
                    <a:lumMod val="40000"/>
                    <a:lumOff val="60000"/>
                  </a:schemeClr>
                </a:solidFill>
                <a:latin typeface="方正隶变简体" pitchFamily="65" charset="-122"/>
                <a:ea typeface="方正隶变简体" pitchFamily="65" charset="-122"/>
              </a:rPr>
              <a:t>根针芯均采用</a:t>
            </a:r>
            <a:r>
              <a:rPr lang="en-US" altLang="zh-CN" sz="1600" i="1" dirty="0" smtClean="0">
                <a:solidFill>
                  <a:schemeClr val="accent2">
                    <a:lumMod val="40000"/>
                    <a:lumOff val="60000"/>
                  </a:schemeClr>
                </a:solidFill>
                <a:latin typeface="方正隶变简体" pitchFamily="65" charset="-122"/>
                <a:ea typeface="方正隶变简体" pitchFamily="65" charset="-122"/>
              </a:rPr>
              <a:t>50μinch</a:t>
            </a:r>
            <a:r>
              <a:rPr lang="zh-CN" altLang="en-US" sz="1600" i="1" dirty="0" smtClean="0">
                <a:solidFill>
                  <a:schemeClr val="accent2">
                    <a:lumMod val="40000"/>
                    <a:lumOff val="60000"/>
                  </a:schemeClr>
                </a:solidFill>
                <a:latin typeface="方正隶变简体" pitchFamily="65" charset="-122"/>
                <a:ea typeface="方正隶变简体" pitchFamily="65" charset="-122"/>
              </a:rPr>
              <a:t>镀金、</a:t>
            </a:r>
            <a:r>
              <a:rPr lang="en-US" altLang="zh-CN" sz="1600" i="1" dirty="0" smtClean="0">
                <a:solidFill>
                  <a:schemeClr val="accent2">
                    <a:lumMod val="40000"/>
                    <a:lumOff val="60000"/>
                  </a:schemeClr>
                </a:solidFill>
                <a:latin typeface="方正隶变简体" pitchFamily="65" charset="-122"/>
                <a:ea typeface="方正隶变简体" pitchFamily="65" charset="-122"/>
              </a:rPr>
              <a:t>45 °</a:t>
            </a:r>
            <a:r>
              <a:rPr lang="zh-CN" altLang="en-US" sz="1600" i="1" dirty="0" smtClean="0">
                <a:solidFill>
                  <a:schemeClr val="accent2">
                    <a:lumMod val="40000"/>
                    <a:lumOff val="60000"/>
                  </a:schemeClr>
                </a:solidFill>
                <a:latin typeface="方正隶变简体" pitchFamily="65" charset="-122"/>
                <a:ea typeface="方正隶变简体" pitchFamily="65" charset="-122"/>
              </a:rPr>
              <a:t>斜角方式，与水晶头端接全面且方便</a:t>
            </a:r>
          </a:p>
          <a:p>
            <a:pPr>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不 影 响 传 输 效 率 情 况 下 可 反 复 端 接 </a:t>
            </a:r>
            <a:r>
              <a:rPr lang="en-US" altLang="zh-CN" sz="1600" i="1" dirty="0" smtClean="0">
                <a:solidFill>
                  <a:schemeClr val="accent2">
                    <a:lumMod val="40000"/>
                    <a:lumOff val="60000"/>
                  </a:schemeClr>
                </a:solidFill>
                <a:latin typeface="方正隶变简体" pitchFamily="65" charset="-122"/>
                <a:ea typeface="方正隶变简体" pitchFamily="65" charset="-122"/>
              </a:rPr>
              <a:t>10</a:t>
            </a:r>
            <a:r>
              <a:rPr lang="zh-CN" altLang="en-US" sz="1600" i="1" dirty="0" smtClean="0">
                <a:solidFill>
                  <a:schemeClr val="accent2">
                    <a:lumMod val="40000"/>
                    <a:lumOff val="60000"/>
                  </a:schemeClr>
                </a:solidFill>
                <a:latin typeface="方正隶变简体" pitchFamily="65" charset="-122"/>
                <a:ea typeface="方正隶变简体" pitchFamily="65" charset="-122"/>
              </a:rPr>
              <a:t> 次 以 上</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a:buNone/>
            </a:pPr>
            <a:endParaRPr lang="zh-CN" altLang="en-US" sz="2000" dirty="0"/>
          </a:p>
          <a:p>
            <a:endParaRPr lang="en-US" altLang="zh-CN" sz="2800" dirty="0"/>
          </a:p>
        </p:txBody>
      </p:sp>
      <p:sp>
        <p:nvSpPr>
          <p:cNvPr id="90134" name="AutoShape 22"/>
          <p:cNvSpPr>
            <a:spLocks noChangeArrowheads="1"/>
          </p:cNvSpPr>
          <p:nvPr/>
        </p:nvSpPr>
        <p:spPr bwMode="auto">
          <a:xfrm>
            <a:off x="5651499" y="2452758"/>
            <a:ext cx="2388205" cy="2409761"/>
          </a:xfrm>
          <a:prstGeom prst="flowChartConnector">
            <a:avLst/>
          </a:prstGeom>
          <a:noFill/>
          <a:ln w="19050" algn="ctr">
            <a:solidFill>
              <a:schemeClr val="accent1"/>
            </a:solidFill>
            <a:round/>
            <a:headEnd/>
            <a:tailEnd/>
          </a:ln>
          <a:effectLst>
            <a:prstShdw prst="shdw17" dist="17961" dir="2700000">
              <a:schemeClr val="accent1"/>
            </a:prstShdw>
          </a:effectLst>
        </p:spPr>
        <p:txBody>
          <a:bodyPr wrap="none" anchor="ctr"/>
          <a:lstStyle/>
          <a:p>
            <a:endParaRPr lang="zh-CN" altLang="en-US"/>
          </a:p>
        </p:txBody>
      </p:sp>
      <p:sp>
        <p:nvSpPr>
          <p:cNvPr id="90138" name="WordArt 26"/>
          <p:cNvSpPr>
            <a:spLocks noChangeArrowheads="1" noChangeShapeType="1" noTextEdit="1"/>
          </p:cNvSpPr>
          <p:nvPr/>
        </p:nvSpPr>
        <p:spPr bwMode="auto">
          <a:xfrm>
            <a:off x="5715008" y="4143380"/>
            <a:ext cx="1053620" cy="302694"/>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MOS456AF</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六 类 配 线 架</a:t>
            </a:r>
          </a:p>
        </p:txBody>
      </p:sp>
      <p:sp>
        <p:nvSpPr>
          <p:cNvPr id="93187" name="Rectangle 3"/>
          <p:cNvSpPr>
            <a:spLocks noGrp="1" noChangeArrowheads="1"/>
          </p:cNvSpPr>
          <p:nvPr>
            <p:ph type="body" sz="half" idx="1"/>
          </p:nvPr>
        </p:nvSpPr>
        <p:spPr>
          <a:xfrm>
            <a:off x="827088" y="1916113"/>
            <a:ext cx="7870825" cy="4033167"/>
          </a:xfrm>
        </p:spPr>
        <p:txBody>
          <a:bodyPr/>
          <a:lstStyle/>
          <a:p>
            <a:pPr>
              <a:buFontTx/>
              <a:buNone/>
            </a:pPr>
            <a:r>
              <a:rPr lang="en-US" altLang="zh-CN" sz="2000" dirty="0">
                <a:effectLst>
                  <a:outerShdw blurRad="38100" dist="38100" dir="2700000" algn="tl">
                    <a:srgbClr val="C0C0C0"/>
                  </a:outerShdw>
                </a:effectLst>
              </a:rPr>
              <a:t>    </a:t>
            </a:r>
            <a:r>
              <a:rPr lang="zh-CN" altLang="en-US" sz="2400" b="1" kern="1200" dirty="0">
                <a:latin typeface="方正隶变简体" pitchFamily="65" charset="-122"/>
                <a:ea typeface="方正隶变简体" pitchFamily="65" charset="-122"/>
              </a:rPr>
              <a:t>固定端口配线架</a:t>
            </a:r>
          </a:p>
          <a:p>
            <a:pPr>
              <a:buClr>
                <a:schemeClr val="accent2"/>
              </a:buClr>
              <a:buFontTx/>
              <a:buChar char="·"/>
            </a:pPr>
            <a:r>
              <a:rPr lang="en-US" altLang="zh-CN" sz="1600" i="1" kern="1200" dirty="0">
                <a:solidFill>
                  <a:schemeClr val="accent2">
                    <a:lumMod val="40000"/>
                    <a:lumOff val="60000"/>
                  </a:schemeClr>
                </a:solidFill>
                <a:latin typeface="方正隶变简体" pitchFamily="65" charset="-122"/>
                <a:ea typeface="方正隶变简体" pitchFamily="65" charset="-122"/>
              </a:rPr>
              <a:t>19inch</a:t>
            </a:r>
            <a:r>
              <a:rPr lang="zh-CN" altLang="en-US" sz="1600" i="1" kern="1200" dirty="0">
                <a:solidFill>
                  <a:schemeClr val="accent2">
                    <a:lumMod val="40000"/>
                    <a:lumOff val="60000"/>
                  </a:schemeClr>
                </a:solidFill>
                <a:latin typeface="方正隶变简体" pitchFamily="65" charset="-122"/>
                <a:ea typeface="方正隶变简体" pitchFamily="65" charset="-122"/>
              </a:rPr>
              <a:t>标准机架式安装</a:t>
            </a:r>
          </a:p>
          <a:p>
            <a:pPr>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      </a:t>
            </a:r>
            <a:r>
              <a:rPr lang="en-US" altLang="zh-CN" sz="1600" i="1" kern="1200" dirty="0">
                <a:solidFill>
                  <a:schemeClr val="accent2">
                    <a:lumMod val="40000"/>
                    <a:lumOff val="60000"/>
                  </a:schemeClr>
                </a:solidFill>
                <a:latin typeface="方正隶变简体" pitchFamily="65" charset="-122"/>
                <a:ea typeface="方正隶变简体" pitchFamily="65" charset="-122"/>
              </a:rPr>
              <a:t>—</a:t>
            </a:r>
            <a:r>
              <a:rPr lang="zh-CN" altLang="en-US" sz="1600" i="1" kern="1200" dirty="0">
                <a:solidFill>
                  <a:schemeClr val="accent2">
                    <a:lumMod val="40000"/>
                    <a:lumOff val="60000"/>
                  </a:schemeClr>
                </a:solidFill>
                <a:latin typeface="方正隶变简体" pitchFamily="65" charset="-122"/>
                <a:ea typeface="方正隶变简体" pitchFamily="65" charset="-122"/>
              </a:rPr>
              <a:t>固定端口配线架备</a:t>
            </a:r>
            <a:r>
              <a:rPr lang="en-US" altLang="zh-CN" sz="1600" i="1" kern="1200" dirty="0">
                <a:solidFill>
                  <a:schemeClr val="accent2">
                    <a:lumMod val="40000"/>
                    <a:lumOff val="60000"/>
                  </a:schemeClr>
                </a:solidFill>
                <a:latin typeface="方正隶变简体" pitchFamily="65" charset="-122"/>
                <a:ea typeface="方正隶变简体" pitchFamily="65" charset="-122"/>
              </a:rPr>
              <a:t>24</a:t>
            </a:r>
            <a:r>
              <a:rPr lang="zh-CN" altLang="en-US" sz="1600" i="1" kern="1200" dirty="0">
                <a:solidFill>
                  <a:schemeClr val="accent2">
                    <a:lumMod val="40000"/>
                    <a:lumOff val="60000"/>
                  </a:schemeClr>
                </a:solidFill>
                <a:latin typeface="方正隶变简体" pitchFamily="65" charset="-122"/>
                <a:ea typeface="方正隶变简体" pitchFamily="65" charset="-122"/>
              </a:rPr>
              <a:t>口和</a:t>
            </a:r>
            <a:r>
              <a:rPr lang="en-US" altLang="zh-CN" sz="1600" i="1" kern="1200" dirty="0">
                <a:solidFill>
                  <a:schemeClr val="accent2">
                    <a:lumMod val="40000"/>
                    <a:lumOff val="60000"/>
                  </a:schemeClr>
                </a:solidFill>
                <a:latin typeface="方正隶变简体" pitchFamily="65" charset="-122"/>
                <a:ea typeface="方正隶变简体" pitchFamily="65" charset="-122"/>
              </a:rPr>
              <a:t>48</a:t>
            </a:r>
            <a:r>
              <a:rPr lang="zh-CN" altLang="en-US" sz="1600" i="1" kern="1200" dirty="0">
                <a:solidFill>
                  <a:schemeClr val="accent2">
                    <a:lumMod val="40000"/>
                    <a:lumOff val="60000"/>
                  </a:schemeClr>
                </a:solidFill>
                <a:latin typeface="方正隶变简体" pitchFamily="65" charset="-122"/>
                <a:ea typeface="方正隶变简体" pitchFamily="65" charset="-122"/>
              </a:rPr>
              <a:t>选件</a:t>
            </a:r>
          </a:p>
          <a:p>
            <a:pPr>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打线钳操作，省去了在机柜端端接</a:t>
            </a:r>
            <a:r>
              <a:rPr lang="zh-CN" altLang="en-US" sz="1600" i="1" kern="1200" dirty="0" smtClean="0">
                <a:solidFill>
                  <a:schemeClr val="accent2">
                    <a:lumMod val="40000"/>
                    <a:lumOff val="60000"/>
                  </a:schemeClr>
                </a:solidFill>
                <a:latin typeface="方正隶变简体" pitchFamily="65" charset="-122"/>
                <a:ea typeface="方正隶变简体" pitchFamily="65" charset="-122"/>
              </a:rPr>
              <a:t>模块</a:t>
            </a:r>
            <a:endParaRPr lang="en-US" altLang="zh-CN" sz="1600" i="1" kern="1200" dirty="0" smtClean="0">
              <a:solidFill>
                <a:schemeClr val="accent2">
                  <a:lumMod val="40000"/>
                  <a:lumOff val="60000"/>
                </a:schemeClr>
              </a:solidFill>
              <a:latin typeface="方正隶变简体" pitchFamily="65" charset="-122"/>
              <a:ea typeface="方正隶变简体" pitchFamily="65" charset="-122"/>
            </a:endParaRPr>
          </a:p>
          <a:p>
            <a:pPr>
              <a:buClr>
                <a:schemeClr val="accent2"/>
              </a:buClr>
              <a:buFontTx/>
              <a:buChar char="·"/>
            </a:pPr>
            <a:r>
              <a:rPr lang="en-US" altLang="zh-CN" sz="1600" i="1" kern="1200" dirty="0" smtClean="0">
                <a:solidFill>
                  <a:schemeClr val="accent2">
                    <a:lumMod val="40000"/>
                    <a:lumOff val="60000"/>
                  </a:schemeClr>
                </a:solidFill>
                <a:latin typeface="方正隶变简体" pitchFamily="65" charset="-122"/>
                <a:ea typeface="方正隶变简体" pitchFamily="65" charset="-122"/>
              </a:rPr>
              <a:t>     </a:t>
            </a:r>
            <a:r>
              <a:rPr lang="zh-CN" altLang="en-US" sz="1600" i="1" kern="1200" dirty="0" smtClean="0">
                <a:solidFill>
                  <a:schemeClr val="accent2">
                    <a:lumMod val="40000"/>
                    <a:lumOff val="60000"/>
                  </a:schemeClr>
                </a:solidFill>
                <a:latin typeface="方正隶变简体" pitchFamily="65" charset="-122"/>
                <a:ea typeface="方正隶变简体" pitchFamily="65" charset="-122"/>
              </a:rPr>
              <a:t>相对</a:t>
            </a:r>
            <a:r>
              <a:rPr lang="zh-CN" altLang="en-US" sz="1600" i="1" kern="1200" dirty="0">
                <a:solidFill>
                  <a:schemeClr val="accent2">
                    <a:lumMod val="40000"/>
                    <a:lumOff val="60000"/>
                  </a:schemeClr>
                </a:solidFill>
                <a:latin typeface="方正隶变简体" pitchFamily="65" charset="-122"/>
                <a:ea typeface="方正隶变简体" pitchFamily="65" charset="-122"/>
              </a:rPr>
              <a:t>较麻烦的操作。</a:t>
            </a:r>
          </a:p>
          <a:p>
            <a:pPr>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对信息点数目较大的项目提供较好的解决方案。</a:t>
            </a:r>
          </a:p>
          <a:p>
            <a:pPr>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配线架固定采用金属螺丝，牢固可靠</a:t>
            </a:r>
          </a:p>
          <a:p>
            <a:pPr>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配线架背面附有</a:t>
            </a:r>
            <a:r>
              <a:rPr lang="en-US" altLang="zh-CN" sz="1600" i="1" kern="1200" dirty="0">
                <a:solidFill>
                  <a:schemeClr val="accent2">
                    <a:lumMod val="40000"/>
                    <a:lumOff val="60000"/>
                  </a:schemeClr>
                </a:solidFill>
                <a:latin typeface="方正隶变简体" pitchFamily="65" charset="-122"/>
                <a:ea typeface="方正隶变简体" pitchFamily="65" charset="-122"/>
              </a:rPr>
              <a:t>T568A/B</a:t>
            </a:r>
            <a:r>
              <a:rPr lang="zh-CN" altLang="en-US" sz="1600" i="1" kern="1200" dirty="0">
                <a:solidFill>
                  <a:schemeClr val="accent2">
                    <a:lumMod val="40000"/>
                    <a:lumOff val="60000"/>
                  </a:schemeClr>
                </a:solidFill>
                <a:latin typeface="方正隶变简体" pitchFamily="65" charset="-122"/>
                <a:ea typeface="方正隶变简体" pitchFamily="65" charset="-122"/>
              </a:rPr>
              <a:t>两种线序标识，方便进行线缆端</a:t>
            </a:r>
            <a:r>
              <a:rPr lang="zh-CN" altLang="en-US" sz="1600" i="1" kern="1200" dirty="0" smtClean="0">
                <a:solidFill>
                  <a:schemeClr val="accent2">
                    <a:lumMod val="40000"/>
                    <a:lumOff val="60000"/>
                  </a:schemeClr>
                </a:solidFill>
                <a:latin typeface="方正隶变简体" pitchFamily="65" charset="-122"/>
                <a:ea typeface="方正隶变简体" pitchFamily="65" charset="-122"/>
              </a:rPr>
              <a:t>接</a:t>
            </a:r>
            <a:r>
              <a:rPr lang="en-US" altLang="zh-CN" sz="1600" i="1" kern="1200" dirty="0" smtClean="0">
                <a:solidFill>
                  <a:schemeClr val="accent2">
                    <a:lumMod val="40000"/>
                    <a:lumOff val="60000"/>
                  </a:schemeClr>
                </a:solidFill>
                <a:latin typeface="方正隶变简体" pitchFamily="65" charset="-122"/>
                <a:ea typeface="方正隶变简体" pitchFamily="65" charset="-122"/>
              </a:rPr>
              <a:t>;</a:t>
            </a:r>
            <a:r>
              <a:rPr lang="zh-CN" altLang="en-US" sz="1600" i="1" kern="1200" dirty="0" smtClean="0">
                <a:solidFill>
                  <a:schemeClr val="accent2">
                    <a:lumMod val="40000"/>
                    <a:lumOff val="60000"/>
                  </a:schemeClr>
                </a:solidFill>
                <a:latin typeface="方正隶变简体" pitchFamily="65" charset="-122"/>
                <a:ea typeface="方正隶变简体" pitchFamily="65" charset="-122"/>
              </a:rPr>
              <a:t>另配有理线托架，方便有序整理线缆</a:t>
            </a:r>
            <a:endParaRPr lang="zh-CN" altLang="en-US" sz="1600" i="1" kern="1200" dirty="0">
              <a:solidFill>
                <a:schemeClr val="accent2">
                  <a:lumMod val="40000"/>
                  <a:lumOff val="60000"/>
                </a:schemeClr>
              </a:solidFill>
              <a:latin typeface="方正隶变简体" pitchFamily="65" charset="-122"/>
              <a:ea typeface="方正隶变简体" pitchFamily="65" charset="-122"/>
            </a:endParaRPr>
          </a:p>
          <a:p>
            <a:pPr>
              <a:buFont typeface="Wingdings" pitchFamily="2" charset="2"/>
              <a:buChar char="Ø"/>
            </a:pPr>
            <a:endParaRPr lang="en-US" altLang="zh-CN" sz="2000" dirty="0"/>
          </a:p>
        </p:txBody>
      </p:sp>
      <p:pic>
        <p:nvPicPr>
          <p:cNvPr id="277505" name="Picture 1"/>
          <p:cNvPicPr>
            <a:picLocks noChangeAspect="1" noChangeArrowheads="1"/>
          </p:cNvPicPr>
          <p:nvPr/>
        </p:nvPicPr>
        <p:blipFill>
          <a:blip r:embed="rId2" cstate="print"/>
          <a:stretch>
            <a:fillRect/>
          </a:stretch>
        </p:blipFill>
        <p:spPr bwMode="auto">
          <a:xfrm>
            <a:off x="6012160" y="2276872"/>
            <a:ext cx="2520280" cy="1584103"/>
          </a:xfrm>
          <a:prstGeom prst="rect">
            <a:avLst/>
          </a:prstGeom>
          <a:noFill/>
          <a:ln w="9525">
            <a:noFill/>
            <a:miter lim="800000"/>
            <a:headEnd/>
            <a:tailEnd/>
          </a:ln>
          <a:effectLst/>
        </p:spPr>
      </p:pic>
      <p:sp>
        <p:nvSpPr>
          <p:cNvPr id="93208" name="WordArt 24"/>
          <p:cNvSpPr>
            <a:spLocks noChangeArrowheads="1" noChangeShapeType="1" noTextEdit="1"/>
          </p:cNvSpPr>
          <p:nvPr/>
        </p:nvSpPr>
        <p:spPr bwMode="auto">
          <a:xfrm>
            <a:off x="7380312" y="3212976"/>
            <a:ext cx="666750" cy="316310"/>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PPU246</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六类水晶头</a:t>
            </a:r>
          </a:p>
        </p:txBody>
      </p:sp>
      <p:sp>
        <p:nvSpPr>
          <p:cNvPr id="92163" name="Rectangle 3"/>
          <p:cNvSpPr>
            <a:spLocks noGrp="1" noChangeArrowheads="1"/>
          </p:cNvSpPr>
          <p:nvPr>
            <p:ph type="body" idx="1"/>
          </p:nvPr>
        </p:nvSpPr>
        <p:spPr>
          <a:xfrm>
            <a:off x="684213" y="1916113"/>
            <a:ext cx="7775575" cy="3960812"/>
          </a:xfrm>
        </p:spPr>
        <p:txBody>
          <a:bodyPr/>
          <a:lstStyle/>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由标准材质（磷铜；镀金：</a:t>
            </a:r>
            <a:r>
              <a:rPr lang="en-US" altLang="zh-CN" sz="1600" i="1" kern="1200" dirty="0">
                <a:solidFill>
                  <a:schemeClr val="accent2">
                    <a:lumMod val="40000"/>
                    <a:lumOff val="60000"/>
                  </a:schemeClr>
                </a:solidFill>
                <a:latin typeface="方正隶变简体" pitchFamily="65" charset="-122"/>
                <a:ea typeface="方正隶变简体" pitchFamily="65" charset="-122"/>
              </a:rPr>
              <a:t>50μm;</a:t>
            </a:r>
            <a:r>
              <a:rPr lang="zh-CN" altLang="en-US" sz="1600" i="1" kern="1200" dirty="0">
                <a:solidFill>
                  <a:schemeClr val="accent2">
                    <a:lumMod val="40000"/>
                    <a:lumOff val="60000"/>
                  </a:schemeClr>
                </a:solidFill>
                <a:latin typeface="方正隶变简体" pitchFamily="65" charset="-122"/>
                <a:ea typeface="方正隶变简体" pitchFamily="65" charset="-122"/>
              </a:rPr>
              <a:t>镀镍：</a:t>
            </a:r>
            <a:r>
              <a:rPr lang="en-US" altLang="zh-CN" sz="1600" i="1" kern="1200" dirty="0">
                <a:solidFill>
                  <a:schemeClr val="accent2">
                    <a:lumMod val="40000"/>
                    <a:lumOff val="60000"/>
                  </a:schemeClr>
                </a:solidFill>
                <a:latin typeface="方正隶变简体" pitchFamily="65" charset="-122"/>
                <a:ea typeface="方正隶变简体" pitchFamily="65" charset="-122"/>
              </a:rPr>
              <a:t>100μm </a:t>
            </a:r>
            <a:r>
              <a:rPr lang="zh-CN" altLang="en-US" sz="1600" i="1" kern="1200" dirty="0">
                <a:solidFill>
                  <a:schemeClr val="accent2">
                    <a:lumMod val="40000"/>
                    <a:lumOff val="60000"/>
                  </a:schemeClr>
                </a:solidFill>
                <a:latin typeface="方正隶变简体" pitchFamily="65" charset="-122"/>
                <a:ea typeface="方正隶变简体" pitchFamily="65" charset="-122"/>
              </a:rPr>
              <a:t>）制成，所有水晶头均符合</a:t>
            </a:r>
            <a:r>
              <a:rPr lang="en-US" altLang="zh-CN" sz="1600" i="1" kern="1200" dirty="0">
                <a:solidFill>
                  <a:schemeClr val="accent2">
                    <a:lumMod val="40000"/>
                    <a:lumOff val="60000"/>
                  </a:schemeClr>
                </a:solidFill>
                <a:latin typeface="方正隶变简体" pitchFamily="65" charset="-122"/>
                <a:ea typeface="方正隶变简体" pitchFamily="65" charset="-122"/>
              </a:rPr>
              <a:t>Cat6</a:t>
            </a:r>
            <a:r>
              <a:rPr lang="zh-CN" altLang="en-US" sz="1600" i="1" kern="1200" dirty="0" smtClean="0">
                <a:solidFill>
                  <a:schemeClr val="accent2">
                    <a:lumMod val="40000"/>
                    <a:lumOff val="60000"/>
                  </a:schemeClr>
                </a:solidFill>
                <a:latin typeface="方正隶变简体" pitchFamily="65" charset="-122"/>
                <a:ea typeface="方正隶变简体" pitchFamily="65" charset="-122"/>
              </a:rPr>
              <a:t>标准，产品性能优越</a:t>
            </a:r>
            <a:endParaRPr lang="zh-CN" altLang="en-US" sz="1600" i="1" kern="1200" dirty="0">
              <a:solidFill>
                <a:schemeClr val="accent2">
                  <a:lumMod val="40000"/>
                  <a:lumOff val="60000"/>
                </a:schemeClr>
              </a:solidFill>
              <a:latin typeface="方正隶变简体" pitchFamily="65" charset="-122"/>
              <a:ea typeface="方正隶变简体" pitchFamily="65" charset="-122"/>
            </a:endParaRP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分体式六类水晶头设计，利用一个小的排线管，方便排线和端接，可作为数据传输中连接电缆使用</a:t>
            </a:r>
          </a:p>
          <a:p>
            <a:pPr>
              <a:lnSpc>
                <a:spcPct val="90000"/>
              </a:lnSpc>
              <a:buClr>
                <a:schemeClr val="accent2"/>
              </a:buClr>
              <a:buFontTx/>
              <a:buChar char="·"/>
            </a:pPr>
            <a:r>
              <a:rPr lang="zh-CN" altLang="en-US" sz="1600" i="1" kern="1200" dirty="0" smtClean="0">
                <a:solidFill>
                  <a:schemeClr val="accent2">
                    <a:lumMod val="40000"/>
                    <a:lumOff val="60000"/>
                  </a:schemeClr>
                </a:solidFill>
                <a:latin typeface="方正隶变简体" pitchFamily="65" charset="-122"/>
                <a:ea typeface="方正隶变简体" pitchFamily="65" charset="-122"/>
              </a:rPr>
              <a:t>系统</a:t>
            </a:r>
            <a:r>
              <a:rPr lang="zh-CN" altLang="en-US" sz="1600" i="1" kern="1200" dirty="0">
                <a:solidFill>
                  <a:schemeClr val="accent2">
                    <a:lumMod val="40000"/>
                    <a:lumOff val="60000"/>
                  </a:schemeClr>
                </a:solidFill>
                <a:latin typeface="方正隶变简体" pitchFamily="65" charset="-122"/>
                <a:ea typeface="方正隶变简体" pitchFamily="65" charset="-122"/>
              </a:rPr>
              <a:t>频率支持至</a:t>
            </a:r>
            <a:r>
              <a:rPr lang="en-US" altLang="zh-CN" sz="1600" i="1" kern="1200" dirty="0">
                <a:solidFill>
                  <a:schemeClr val="accent2">
                    <a:lumMod val="40000"/>
                    <a:lumOff val="60000"/>
                  </a:schemeClr>
                </a:solidFill>
                <a:latin typeface="方正隶变简体" pitchFamily="65" charset="-122"/>
                <a:ea typeface="方正隶变简体" pitchFamily="65" charset="-122"/>
              </a:rPr>
              <a:t>250MHz</a:t>
            </a:r>
            <a:r>
              <a:rPr lang="zh-CN" altLang="en-US" sz="1600" i="1" kern="1200" dirty="0">
                <a:solidFill>
                  <a:schemeClr val="accent2">
                    <a:lumMod val="40000"/>
                    <a:lumOff val="60000"/>
                  </a:schemeClr>
                </a:solidFill>
                <a:latin typeface="方正隶变简体" pitchFamily="65" charset="-122"/>
                <a:ea typeface="方正隶变简体" pitchFamily="65" charset="-122"/>
              </a:rPr>
              <a:t>。</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接线方式：</a:t>
            </a:r>
            <a:r>
              <a:rPr lang="en-US" altLang="zh-CN" sz="1600" i="1" kern="1200" dirty="0">
                <a:solidFill>
                  <a:schemeClr val="accent2">
                    <a:lumMod val="40000"/>
                    <a:lumOff val="60000"/>
                  </a:schemeClr>
                </a:solidFill>
                <a:latin typeface="方正隶变简体" pitchFamily="65" charset="-122"/>
                <a:ea typeface="方正隶变简体" pitchFamily="65" charset="-122"/>
              </a:rPr>
              <a:t>568B-568B</a:t>
            </a:r>
            <a:r>
              <a:rPr lang="zh-CN" altLang="en-US" sz="1600" i="1" kern="1200" dirty="0">
                <a:solidFill>
                  <a:schemeClr val="accent2">
                    <a:lumMod val="40000"/>
                    <a:lumOff val="60000"/>
                  </a:schemeClr>
                </a:solidFill>
                <a:latin typeface="方正隶变简体" pitchFamily="65" charset="-122"/>
                <a:ea typeface="方正隶变简体" pitchFamily="65" charset="-122"/>
              </a:rPr>
              <a:t>，</a:t>
            </a:r>
            <a:r>
              <a:rPr lang="en-US" altLang="zh-CN" sz="1600" i="1" kern="1200" dirty="0">
                <a:solidFill>
                  <a:schemeClr val="accent2">
                    <a:lumMod val="40000"/>
                    <a:lumOff val="60000"/>
                  </a:schemeClr>
                </a:solidFill>
                <a:latin typeface="方正隶变简体" pitchFamily="65" charset="-122"/>
                <a:ea typeface="方正隶变简体" pitchFamily="65" charset="-122"/>
              </a:rPr>
              <a:t>568A-568B(</a:t>
            </a:r>
            <a:r>
              <a:rPr lang="zh-CN" altLang="en-US" sz="1600" i="1" kern="1200" dirty="0">
                <a:solidFill>
                  <a:schemeClr val="accent2">
                    <a:lumMod val="40000"/>
                    <a:lumOff val="60000"/>
                  </a:schemeClr>
                </a:solidFill>
                <a:latin typeface="方正隶变简体" pitchFamily="65" charset="-122"/>
                <a:ea typeface="方正隶变简体" pitchFamily="65" charset="-122"/>
              </a:rPr>
              <a:t>交叉接线</a:t>
            </a:r>
            <a:r>
              <a:rPr lang="en-US" altLang="zh-CN" sz="1600" i="1" kern="1200" dirty="0">
                <a:solidFill>
                  <a:schemeClr val="accent2">
                    <a:lumMod val="40000"/>
                    <a:lumOff val="60000"/>
                  </a:schemeClr>
                </a:solidFill>
                <a:latin typeface="方正隶变简体" pitchFamily="65" charset="-122"/>
                <a:ea typeface="方正隶变简体" pitchFamily="65" charset="-122"/>
              </a:rPr>
              <a:t>)</a:t>
            </a:r>
          </a:p>
          <a:p>
            <a:pPr>
              <a:lnSpc>
                <a:spcPct val="90000"/>
              </a:lnSpc>
              <a:buClr>
                <a:schemeClr val="accent2"/>
              </a:buClr>
              <a:buFontTx/>
              <a:buChar char="·"/>
            </a:pPr>
            <a:r>
              <a:rPr lang="en-US" altLang="zh-CN" sz="1600" i="1" kern="1200" dirty="0">
                <a:solidFill>
                  <a:schemeClr val="accent2">
                    <a:lumMod val="40000"/>
                    <a:lumOff val="60000"/>
                  </a:schemeClr>
                </a:solidFill>
                <a:latin typeface="方正隶变简体" pitchFamily="65" charset="-122"/>
                <a:ea typeface="方正隶变简体" pitchFamily="65" charset="-122"/>
              </a:rPr>
              <a:t>                       </a:t>
            </a:r>
            <a:r>
              <a:rPr lang="en-US" altLang="zh-CN" sz="1600" i="1" kern="1200" dirty="0" smtClean="0">
                <a:solidFill>
                  <a:schemeClr val="accent2">
                    <a:lumMod val="40000"/>
                    <a:lumOff val="60000"/>
                  </a:schemeClr>
                </a:solidFill>
                <a:latin typeface="方正隶变简体" pitchFamily="65" charset="-122"/>
                <a:ea typeface="方正隶变简体" pitchFamily="65" charset="-122"/>
              </a:rPr>
              <a:t>568A-568A</a:t>
            </a:r>
            <a:endParaRPr lang="en-US" altLang="zh-CN" sz="1600" i="1" kern="1200" dirty="0">
              <a:solidFill>
                <a:schemeClr val="accent2">
                  <a:lumMod val="40000"/>
                  <a:lumOff val="60000"/>
                </a:schemeClr>
              </a:solidFill>
              <a:latin typeface="方正隶变简体" pitchFamily="65" charset="-122"/>
              <a:ea typeface="方正隶变简体" pitchFamily="65" charset="-122"/>
            </a:endParaRP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无损耗插拔次数可达</a:t>
            </a:r>
            <a:r>
              <a:rPr lang="en-US" altLang="zh-CN" sz="1600" i="1" kern="1200" dirty="0">
                <a:solidFill>
                  <a:schemeClr val="accent2">
                    <a:lumMod val="40000"/>
                    <a:lumOff val="60000"/>
                  </a:schemeClr>
                </a:solidFill>
                <a:latin typeface="方正隶变简体" pitchFamily="65" charset="-122"/>
                <a:ea typeface="方正隶变简体" pitchFamily="65" charset="-122"/>
              </a:rPr>
              <a:t>750</a:t>
            </a:r>
            <a:r>
              <a:rPr lang="zh-CN" altLang="en-US" sz="1600" i="1" kern="1200" dirty="0">
                <a:solidFill>
                  <a:schemeClr val="accent2">
                    <a:lumMod val="40000"/>
                    <a:lumOff val="60000"/>
                  </a:schemeClr>
                </a:solidFill>
                <a:latin typeface="方正隶变简体" pitchFamily="65" charset="-122"/>
                <a:ea typeface="方正隶变简体" pitchFamily="65" charset="-122"/>
              </a:rPr>
              <a:t>次以上</a:t>
            </a:r>
          </a:p>
          <a:p>
            <a:pPr>
              <a:lnSpc>
                <a:spcPct val="90000"/>
              </a:lnSpc>
            </a:pPr>
            <a:endParaRPr lang="en-US" altLang="zh-CN" sz="2000" dirty="0"/>
          </a:p>
        </p:txBody>
      </p:sp>
      <p:pic>
        <p:nvPicPr>
          <p:cNvPr id="92164" name="Picture 4" descr="6PL"/>
          <p:cNvPicPr>
            <a:picLocks noChangeAspect="1" noChangeArrowheads="1"/>
          </p:cNvPicPr>
          <p:nvPr/>
        </p:nvPicPr>
        <p:blipFill>
          <a:blip r:embed="rId2" cstate="print"/>
          <a:srcRect/>
          <a:stretch>
            <a:fillRect/>
          </a:stretch>
        </p:blipFill>
        <p:spPr bwMode="auto">
          <a:xfrm>
            <a:off x="5929322" y="3643314"/>
            <a:ext cx="2250882" cy="1992031"/>
          </a:xfrm>
          <a:prstGeom prst="rect">
            <a:avLst/>
          </a:prstGeom>
          <a:noFill/>
        </p:spPr>
      </p:pic>
      <p:sp>
        <p:nvSpPr>
          <p:cNvPr id="92165" name="Oval 5"/>
          <p:cNvSpPr>
            <a:spLocks noChangeArrowheads="1"/>
          </p:cNvSpPr>
          <p:nvPr/>
        </p:nvSpPr>
        <p:spPr bwMode="auto">
          <a:xfrm>
            <a:off x="5865222" y="3536194"/>
            <a:ext cx="2316152" cy="2214578"/>
          </a:xfrm>
          <a:prstGeom prst="ellipse">
            <a:avLst/>
          </a:prstGeom>
          <a:noFill/>
          <a:ln w="28575" algn="ctr">
            <a:solidFill>
              <a:schemeClr val="accent1"/>
            </a:solidFill>
            <a:round/>
            <a:headEnd/>
            <a:tailEnd/>
          </a:ln>
          <a:effectLst>
            <a:prstShdw prst="shdw17" dist="17961" dir="2700000">
              <a:schemeClr val="accent1">
                <a:gamma/>
                <a:shade val="60000"/>
                <a:invGamma/>
              </a:schemeClr>
            </a:prstShdw>
          </a:effectLst>
        </p:spPr>
        <p:txBody>
          <a:bodyPr wrap="none" anchor="ctr"/>
          <a:lstStyle/>
          <a:p>
            <a:endParaRPr lang="zh-CN" altLang="en-US"/>
          </a:p>
        </p:txBody>
      </p:sp>
      <p:sp>
        <p:nvSpPr>
          <p:cNvPr id="6" name="WordArt 26"/>
          <p:cNvSpPr>
            <a:spLocks noChangeArrowheads="1" noChangeShapeType="1" noTextEdit="1"/>
          </p:cNvSpPr>
          <p:nvPr/>
        </p:nvSpPr>
        <p:spPr bwMode="auto">
          <a:xfrm>
            <a:off x="5823920" y="3750508"/>
            <a:ext cx="1125058" cy="374132"/>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PLU456-2</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六类跳线</a:t>
            </a:r>
          </a:p>
        </p:txBody>
      </p:sp>
      <p:sp>
        <p:nvSpPr>
          <p:cNvPr id="91139" name="Rectangle 3"/>
          <p:cNvSpPr>
            <a:spLocks noGrp="1" noChangeArrowheads="1"/>
          </p:cNvSpPr>
          <p:nvPr>
            <p:ph type="body" idx="1"/>
          </p:nvPr>
        </p:nvSpPr>
        <p:spPr>
          <a:xfrm>
            <a:off x="971550" y="1916113"/>
            <a:ext cx="7272338" cy="3960812"/>
          </a:xfrm>
        </p:spPr>
        <p:txBody>
          <a:bodyPr/>
          <a:lstStyle/>
          <a:p>
            <a:pPr>
              <a:lnSpc>
                <a:spcPct val="90000"/>
              </a:lnSpc>
              <a:buClr>
                <a:schemeClr val="accent2"/>
              </a:buClr>
              <a:buFontTx/>
              <a:buChar char="·"/>
            </a:pPr>
            <a:r>
              <a:rPr lang="en-US" altLang="zh-CN" sz="1600" i="1" kern="1200" dirty="0" smtClean="0">
                <a:solidFill>
                  <a:schemeClr val="accent2">
                    <a:lumMod val="40000"/>
                    <a:lumOff val="60000"/>
                  </a:schemeClr>
                </a:solidFill>
                <a:latin typeface="方正隶变简体" pitchFamily="65" charset="-122"/>
                <a:ea typeface="方正隶变简体" pitchFamily="65" charset="-122"/>
              </a:rPr>
              <a:t>23 </a:t>
            </a:r>
            <a:r>
              <a:rPr lang="en-US" altLang="zh-CN" sz="1600" i="1" kern="1200" dirty="0">
                <a:solidFill>
                  <a:schemeClr val="accent2">
                    <a:lumMod val="40000"/>
                    <a:lumOff val="60000"/>
                  </a:schemeClr>
                </a:solidFill>
                <a:latin typeface="方正隶变简体" pitchFamily="65" charset="-122"/>
                <a:ea typeface="方正隶变简体" pitchFamily="65" charset="-122"/>
              </a:rPr>
              <a:t>AWG </a:t>
            </a:r>
            <a:r>
              <a:rPr lang="zh-CN" altLang="en-US" sz="1600" i="1" kern="1200" dirty="0">
                <a:solidFill>
                  <a:schemeClr val="accent2">
                    <a:lumMod val="40000"/>
                    <a:lumOff val="60000"/>
                  </a:schemeClr>
                </a:solidFill>
                <a:latin typeface="方正隶变简体" pitchFamily="65" charset="-122"/>
                <a:ea typeface="方正隶变简体" pitchFamily="65" charset="-122"/>
              </a:rPr>
              <a:t>多股线 </a:t>
            </a:r>
            <a:r>
              <a:rPr lang="en-US" altLang="zh-CN" sz="1600" i="1" kern="1200" dirty="0">
                <a:solidFill>
                  <a:schemeClr val="accent2">
                    <a:lumMod val="40000"/>
                    <a:lumOff val="60000"/>
                  </a:schemeClr>
                </a:solidFill>
                <a:latin typeface="方正隶变简体" pitchFamily="65" charset="-122"/>
                <a:ea typeface="方正隶变简体" pitchFamily="65" charset="-122"/>
              </a:rPr>
              <a:t>UTP </a:t>
            </a:r>
            <a:r>
              <a:rPr lang="zh-CN" altLang="en-US" sz="1600" i="1" kern="1200" dirty="0">
                <a:solidFill>
                  <a:schemeClr val="accent2">
                    <a:lumMod val="40000"/>
                    <a:lumOff val="60000"/>
                  </a:schemeClr>
                </a:solidFill>
                <a:latin typeface="方正隶变简体" pitchFamily="65" charset="-122"/>
                <a:ea typeface="方正隶变简体" pitchFamily="65" charset="-122"/>
              </a:rPr>
              <a:t>电缆</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增强的模块化插头和电缆设计</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    </a:t>
            </a:r>
            <a:r>
              <a:rPr lang="en-US" altLang="zh-CN" sz="1600" i="1" kern="1200" dirty="0">
                <a:solidFill>
                  <a:schemeClr val="accent2">
                    <a:lumMod val="40000"/>
                    <a:lumOff val="60000"/>
                  </a:schemeClr>
                </a:solidFill>
                <a:latin typeface="方正隶变简体" pitchFamily="65" charset="-122"/>
                <a:ea typeface="方正隶变简体" pitchFamily="65" charset="-122"/>
              </a:rPr>
              <a:t>--</a:t>
            </a:r>
            <a:r>
              <a:rPr lang="zh-CN" altLang="en-US" sz="1600" i="1" kern="1200" dirty="0">
                <a:solidFill>
                  <a:schemeClr val="accent2">
                    <a:lumMod val="40000"/>
                    <a:lumOff val="60000"/>
                  </a:schemeClr>
                </a:solidFill>
                <a:latin typeface="方正隶变简体" pitchFamily="65" charset="-122"/>
                <a:ea typeface="方正隶变简体" pitchFamily="65" charset="-122"/>
              </a:rPr>
              <a:t>优越的管道性能</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    </a:t>
            </a:r>
            <a:r>
              <a:rPr lang="en-US" altLang="zh-CN" sz="1600" i="1" kern="1200" dirty="0">
                <a:solidFill>
                  <a:schemeClr val="accent2">
                    <a:lumMod val="40000"/>
                    <a:lumOff val="60000"/>
                  </a:schemeClr>
                </a:solidFill>
                <a:latin typeface="方正隶变简体" pitchFamily="65" charset="-122"/>
                <a:ea typeface="方正隶变简体" pitchFamily="65" charset="-122"/>
              </a:rPr>
              <a:t>--</a:t>
            </a:r>
            <a:r>
              <a:rPr lang="zh-CN" altLang="en-US" sz="1600" i="1" kern="1200" dirty="0">
                <a:solidFill>
                  <a:schemeClr val="accent2">
                    <a:lumMod val="40000"/>
                    <a:lumOff val="60000"/>
                  </a:schemeClr>
                </a:solidFill>
                <a:latin typeface="方正隶变简体" pitchFamily="65" charset="-122"/>
                <a:ea typeface="方正隶变简体" pitchFamily="65" charset="-122"/>
              </a:rPr>
              <a:t>超过 </a:t>
            </a:r>
            <a:r>
              <a:rPr lang="en-US" altLang="zh-CN" sz="1600" i="1" kern="1200" dirty="0">
                <a:solidFill>
                  <a:schemeClr val="accent2">
                    <a:lumMod val="40000"/>
                    <a:lumOff val="60000"/>
                  </a:schemeClr>
                </a:solidFill>
                <a:latin typeface="方正隶变简体" pitchFamily="65" charset="-122"/>
                <a:ea typeface="方正隶变简体" pitchFamily="65" charset="-122"/>
              </a:rPr>
              <a:t>FCC Part 68 </a:t>
            </a:r>
            <a:r>
              <a:rPr lang="zh-CN" altLang="en-US" sz="1600" i="1" kern="1200" dirty="0">
                <a:solidFill>
                  <a:schemeClr val="accent2">
                    <a:lumMod val="40000"/>
                    <a:lumOff val="60000"/>
                  </a:schemeClr>
                </a:solidFill>
                <a:latin typeface="方正隶变简体" pitchFamily="65" charset="-122"/>
                <a:ea typeface="方正隶变简体" pitchFamily="65" charset="-122"/>
              </a:rPr>
              <a:t>和 </a:t>
            </a:r>
            <a:r>
              <a:rPr lang="en-US" altLang="zh-CN" sz="1600" i="1" kern="1200" dirty="0">
                <a:solidFill>
                  <a:schemeClr val="accent2">
                    <a:lumMod val="40000"/>
                    <a:lumOff val="60000"/>
                  </a:schemeClr>
                </a:solidFill>
                <a:latin typeface="方正隶变简体" pitchFamily="65" charset="-122"/>
                <a:ea typeface="方正隶变简体" pitchFamily="65" charset="-122"/>
              </a:rPr>
              <a:t>IEC 603-7 </a:t>
            </a:r>
            <a:r>
              <a:rPr lang="zh-CN" altLang="en-US" sz="1600" i="1" kern="1200" dirty="0">
                <a:solidFill>
                  <a:schemeClr val="accent2">
                    <a:lumMod val="40000"/>
                    <a:lumOff val="60000"/>
                  </a:schemeClr>
                </a:solidFill>
                <a:latin typeface="方正隶变简体" pitchFamily="65" charset="-122"/>
                <a:ea typeface="方正隶变简体" pitchFamily="65" charset="-122"/>
              </a:rPr>
              <a:t>标准</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备屏蔽与非屏蔽选件</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提供多种颜色和长度选择</a:t>
            </a:r>
          </a:p>
          <a:p>
            <a:endParaRPr lang="en-US" altLang="zh-CN" sz="2000" dirty="0"/>
          </a:p>
        </p:txBody>
      </p:sp>
      <p:pic>
        <p:nvPicPr>
          <p:cNvPr id="4" name="Picture 1059" descr="超五类RJ45跳线"/>
          <p:cNvPicPr>
            <a:picLocks noChangeAspect="1" noChangeArrowheads="1"/>
          </p:cNvPicPr>
          <p:nvPr/>
        </p:nvPicPr>
        <p:blipFill>
          <a:blip r:embed="rId2" cstate="print"/>
          <a:srcRect/>
          <a:stretch>
            <a:fillRect/>
          </a:stretch>
        </p:blipFill>
        <p:spPr bwMode="auto">
          <a:xfrm>
            <a:off x="6000760" y="3357562"/>
            <a:ext cx="2057400" cy="2057400"/>
          </a:xfrm>
          <a:prstGeom prst="rect">
            <a:avLst/>
          </a:prstGeom>
          <a:noFill/>
          <a:effectLst>
            <a:glow rad="139700">
              <a:srgbClr val="00B0F0">
                <a:alpha val="40000"/>
              </a:srgbClr>
            </a:glo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46088" y="989001"/>
            <a:ext cx="8229600" cy="725487"/>
          </a:xfrm>
        </p:spPr>
        <p:txBody>
          <a:bodyPr/>
          <a:lstStyle/>
          <a:p>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六类双绞线</a:t>
            </a:r>
          </a:p>
        </p:txBody>
      </p:sp>
      <p:sp>
        <p:nvSpPr>
          <p:cNvPr id="89091" name="Rectangle 3"/>
          <p:cNvSpPr>
            <a:spLocks noGrp="1" noChangeArrowheads="1"/>
          </p:cNvSpPr>
          <p:nvPr>
            <p:ph type="body" idx="1"/>
          </p:nvPr>
        </p:nvSpPr>
        <p:spPr>
          <a:xfrm>
            <a:off x="755576" y="1772816"/>
            <a:ext cx="7993063" cy="3960812"/>
          </a:xfrm>
        </p:spPr>
        <p:txBody>
          <a:bodyPr/>
          <a:lstStyle/>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线径为</a:t>
            </a:r>
            <a:r>
              <a:rPr lang="en-US" altLang="zh-CN" sz="1600" i="1" kern="1200" dirty="0">
                <a:solidFill>
                  <a:schemeClr val="accent2">
                    <a:lumMod val="40000"/>
                    <a:lumOff val="60000"/>
                  </a:schemeClr>
                </a:solidFill>
                <a:latin typeface="方正隶变简体" pitchFamily="65" charset="-122"/>
                <a:ea typeface="方正隶变简体" pitchFamily="65" charset="-122"/>
              </a:rPr>
              <a:t>23AWG</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非屏蔽双绞线</a:t>
            </a:r>
            <a:r>
              <a:rPr lang="en-US" altLang="zh-CN" sz="1600" i="1" kern="1200" dirty="0">
                <a:solidFill>
                  <a:schemeClr val="accent2">
                    <a:lumMod val="40000"/>
                    <a:lumOff val="60000"/>
                  </a:schemeClr>
                </a:solidFill>
                <a:latin typeface="方正隶变简体" pitchFamily="65" charset="-122"/>
                <a:ea typeface="方正隶变简体" pitchFamily="65" charset="-122"/>
              </a:rPr>
              <a:t>UTP</a:t>
            </a:r>
            <a:r>
              <a:rPr lang="zh-CN" altLang="en-US" sz="1600" i="1" kern="1200" dirty="0">
                <a:solidFill>
                  <a:schemeClr val="accent2">
                    <a:lumMod val="40000"/>
                    <a:lumOff val="60000"/>
                  </a:schemeClr>
                </a:solidFill>
                <a:latin typeface="方正隶变简体" pitchFamily="65" charset="-122"/>
                <a:ea typeface="方正隶变简体" pitchFamily="65" charset="-122"/>
              </a:rPr>
              <a:t>、屏蔽双绞线（</a:t>
            </a:r>
            <a:r>
              <a:rPr lang="en-US" altLang="zh-CN" sz="1600" i="1" kern="1200" dirty="0">
                <a:solidFill>
                  <a:schemeClr val="accent2">
                    <a:lumMod val="40000"/>
                    <a:lumOff val="60000"/>
                  </a:schemeClr>
                </a:solidFill>
                <a:latin typeface="方正隶变简体" pitchFamily="65" charset="-122"/>
                <a:ea typeface="方正隶变简体" pitchFamily="65" charset="-122"/>
              </a:rPr>
              <a:t>FTP</a:t>
            </a:r>
            <a:r>
              <a:rPr lang="zh-CN" altLang="en-US" sz="1600" i="1" kern="1200" dirty="0">
                <a:solidFill>
                  <a:schemeClr val="accent2">
                    <a:lumMod val="40000"/>
                    <a:lumOff val="60000"/>
                  </a:schemeClr>
                </a:solidFill>
                <a:latin typeface="方正隶变简体" pitchFamily="65" charset="-122"/>
                <a:ea typeface="方正隶变简体" pitchFamily="65" charset="-122"/>
              </a:rPr>
              <a:t>、</a:t>
            </a:r>
            <a:r>
              <a:rPr lang="en-US" altLang="zh-CN" sz="1600" i="1" kern="1200" dirty="0">
                <a:solidFill>
                  <a:schemeClr val="accent2">
                    <a:lumMod val="40000"/>
                    <a:lumOff val="60000"/>
                  </a:schemeClr>
                </a:solidFill>
                <a:latin typeface="方正隶变简体" pitchFamily="65" charset="-122"/>
                <a:ea typeface="方正隶变简体" pitchFamily="65" charset="-122"/>
              </a:rPr>
              <a:t>S-FTP</a:t>
            </a:r>
            <a:r>
              <a:rPr lang="zh-CN" altLang="en-US" sz="1600" i="1" kern="1200" dirty="0">
                <a:solidFill>
                  <a:schemeClr val="accent2">
                    <a:lumMod val="40000"/>
                    <a:lumOff val="60000"/>
                  </a:schemeClr>
                </a:solidFill>
                <a:latin typeface="方正隶变简体" pitchFamily="65" charset="-122"/>
                <a:ea typeface="方正隶变简体" pitchFamily="65" charset="-122"/>
              </a:rPr>
              <a:t>）</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    	</a:t>
            </a:r>
            <a:r>
              <a:rPr lang="en-US" altLang="zh-CN" sz="1600" i="1" kern="1200" dirty="0">
                <a:solidFill>
                  <a:schemeClr val="accent2">
                    <a:lumMod val="40000"/>
                    <a:lumOff val="60000"/>
                  </a:schemeClr>
                </a:solidFill>
                <a:latin typeface="方正隶变简体" pitchFamily="65" charset="-122"/>
                <a:ea typeface="方正隶变简体" pitchFamily="65" charset="-122"/>
              </a:rPr>
              <a:t>—UTP:</a:t>
            </a:r>
          </a:p>
          <a:p>
            <a:pPr>
              <a:lnSpc>
                <a:spcPct val="90000"/>
              </a:lnSpc>
              <a:buClr>
                <a:schemeClr val="accent2"/>
              </a:buClr>
              <a:buFontTx/>
              <a:buChar char="·"/>
            </a:pPr>
            <a:r>
              <a:rPr lang="en-US" altLang="zh-CN" sz="1600" i="1" kern="1200" dirty="0">
                <a:solidFill>
                  <a:schemeClr val="accent2">
                    <a:lumMod val="40000"/>
                    <a:lumOff val="60000"/>
                  </a:schemeClr>
                </a:solidFill>
                <a:latin typeface="方正隶变简体" pitchFamily="65" charset="-122"/>
                <a:ea typeface="方正隶变简体" pitchFamily="65" charset="-122"/>
              </a:rPr>
              <a:t>     —FTP</a:t>
            </a:r>
            <a:r>
              <a:rPr lang="zh-CN" altLang="en-US" sz="1600" i="1" kern="1200" dirty="0">
                <a:solidFill>
                  <a:schemeClr val="accent2">
                    <a:lumMod val="40000"/>
                    <a:lumOff val="60000"/>
                  </a:schemeClr>
                </a:solidFill>
                <a:latin typeface="方正隶变简体" pitchFamily="65" charset="-122"/>
                <a:ea typeface="方正隶变简体" pitchFamily="65" charset="-122"/>
              </a:rPr>
              <a:t>：通过铝箔屏蔽层，提供高效</a:t>
            </a:r>
            <a:r>
              <a:rPr lang="en-US" altLang="zh-CN" sz="1600" i="1" kern="1200" dirty="0">
                <a:solidFill>
                  <a:schemeClr val="accent2">
                    <a:lumMod val="40000"/>
                    <a:lumOff val="60000"/>
                  </a:schemeClr>
                </a:solidFill>
                <a:latin typeface="方正隶变简体" pitchFamily="65" charset="-122"/>
                <a:ea typeface="方正隶变简体" pitchFamily="65" charset="-122"/>
              </a:rPr>
              <a:t>EMC</a:t>
            </a:r>
            <a:r>
              <a:rPr lang="zh-CN" altLang="en-US" sz="1600" i="1" kern="1200" dirty="0">
                <a:solidFill>
                  <a:schemeClr val="accent2">
                    <a:lumMod val="40000"/>
                    <a:lumOff val="60000"/>
                  </a:schemeClr>
                </a:solidFill>
                <a:latin typeface="方正隶变简体" pitchFamily="65" charset="-122"/>
                <a:ea typeface="方正隶变简体" pitchFamily="65" charset="-122"/>
              </a:rPr>
              <a:t>性能</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     </a:t>
            </a:r>
            <a:r>
              <a:rPr lang="en-US" altLang="zh-CN" sz="1600" i="1" kern="1200" dirty="0">
                <a:solidFill>
                  <a:schemeClr val="accent2">
                    <a:lumMod val="40000"/>
                    <a:lumOff val="60000"/>
                  </a:schemeClr>
                </a:solidFill>
                <a:latin typeface="方正隶变简体" pitchFamily="65" charset="-122"/>
                <a:ea typeface="方正隶变简体" pitchFamily="65" charset="-122"/>
              </a:rPr>
              <a:t>—S-FTP</a:t>
            </a:r>
            <a:r>
              <a:rPr lang="zh-CN" altLang="en-US" sz="1600" i="1" kern="1200" dirty="0">
                <a:solidFill>
                  <a:schemeClr val="accent2">
                    <a:lumMod val="40000"/>
                    <a:lumOff val="60000"/>
                  </a:schemeClr>
                </a:solidFill>
                <a:latin typeface="方正隶变简体" pitchFamily="65" charset="-122"/>
                <a:ea typeface="方正隶变简体" pitchFamily="65" charset="-122"/>
              </a:rPr>
              <a:t>：通过铝箔</a:t>
            </a:r>
            <a:r>
              <a:rPr lang="en-US" altLang="zh-CN" sz="1600" i="1" kern="1200" dirty="0">
                <a:solidFill>
                  <a:schemeClr val="accent2">
                    <a:lumMod val="40000"/>
                    <a:lumOff val="60000"/>
                  </a:schemeClr>
                </a:solidFill>
                <a:latin typeface="方正隶变简体" pitchFamily="65" charset="-122"/>
                <a:ea typeface="方正隶变简体" pitchFamily="65" charset="-122"/>
              </a:rPr>
              <a:t>+</a:t>
            </a:r>
            <a:r>
              <a:rPr lang="zh-CN" altLang="en-US" sz="1600" i="1" kern="1200" dirty="0">
                <a:solidFill>
                  <a:schemeClr val="accent2">
                    <a:lumMod val="40000"/>
                    <a:lumOff val="60000"/>
                  </a:schemeClr>
                </a:solidFill>
                <a:latin typeface="方正隶变简体" pitchFamily="65" charset="-122"/>
                <a:ea typeface="方正隶变简体" pitchFamily="65" charset="-122"/>
              </a:rPr>
              <a:t>编织网双屏蔽层，提供</a:t>
            </a:r>
            <a:r>
              <a:rPr lang="zh-CN" altLang="en-US" sz="1600" i="1" kern="1200" dirty="0" smtClean="0">
                <a:solidFill>
                  <a:schemeClr val="accent2">
                    <a:lumMod val="40000"/>
                    <a:lumOff val="60000"/>
                  </a:schemeClr>
                </a:solidFill>
                <a:latin typeface="方正隶变简体" pitchFamily="65" charset="-122"/>
                <a:ea typeface="方正隶变简体" pitchFamily="65" charset="-122"/>
              </a:rPr>
              <a:t>高</a:t>
            </a:r>
            <a:endParaRPr lang="en-US" altLang="zh-CN" sz="1600" i="1" kern="1200" dirty="0" smtClean="0">
              <a:solidFill>
                <a:schemeClr val="accent2">
                  <a:lumMod val="40000"/>
                  <a:lumOff val="60000"/>
                </a:schemeClr>
              </a:solidFill>
              <a:latin typeface="方正隶变简体" pitchFamily="65" charset="-122"/>
              <a:ea typeface="方正隶变简体" pitchFamily="65" charset="-122"/>
            </a:endParaRPr>
          </a:p>
          <a:p>
            <a:pPr>
              <a:lnSpc>
                <a:spcPct val="90000"/>
              </a:lnSpc>
              <a:buClr>
                <a:schemeClr val="accent2"/>
              </a:buClr>
              <a:buFontTx/>
              <a:buChar char="·"/>
            </a:pPr>
            <a:r>
              <a:rPr lang="en-US" altLang="zh-CN" sz="1600" i="1" kern="1200" dirty="0" smtClean="0">
                <a:solidFill>
                  <a:schemeClr val="accent2">
                    <a:lumMod val="40000"/>
                    <a:lumOff val="60000"/>
                  </a:schemeClr>
                </a:solidFill>
                <a:latin typeface="方正隶变简体" pitchFamily="65" charset="-122"/>
                <a:ea typeface="方正隶变简体" pitchFamily="65" charset="-122"/>
              </a:rPr>
              <a:t>                       </a:t>
            </a:r>
            <a:r>
              <a:rPr lang="zh-CN" altLang="en-US" sz="1600" i="1" kern="1200" dirty="0" smtClean="0">
                <a:solidFill>
                  <a:schemeClr val="accent2">
                    <a:lumMod val="40000"/>
                    <a:lumOff val="60000"/>
                  </a:schemeClr>
                </a:solidFill>
                <a:latin typeface="方正隶变简体" pitchFamily="65" charset="-122"/>
                <a:ea typeface="方正隶变简体" pitchFamily="65" charset="-122"/>
              </a:rPr>
              <a:t>效</a:t>
            </a:r>
            <a:r>
              <a:rPr lang="en-US" altLang="zh-CN" sz="1600" i="1" kern="1200" dirty="0">
                <a:solidFill>
                  <a:schemeClr val="accent2">
                    <a:lumMod val="40000"/>
                    <a:lumOff val="60000"/>
                  </a:schemeClr>
                </a:solidFill>
                <a:latin typeface="方正隶变简体" pitchFamily="65" charset="-122"/>
                <a:ea typeface="方正隶变简体" pitchFamily="65" charset="-122"/>
              </a:rPr>
              <a:t>EMC</a:t>
            </a:r>
            <a:r>
              <a:rPr lang="zh-CN" altLang="en-US" sz="1600" i="1" kern="1200" dirty="0">
                <a:solidFill>
                  <a:schemeClr val="accent2">
                    <a:lumMod val="40000"/>
                    <a:lumOff val="60000"/>
                  </a:schemeClr>
                </a:solidFill>
                <a:latin typeface="方正隶变简体" pitchFamily="65" charset="-122"/>
                <a:ea typeface="方正隶变简体" pitchFamily="65" charset="-122"/>
              </a:rPr>
              <a:t>性能</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十字格架设计，使线对平衡性能更加稳定</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性能超过</a:t>
            </a:r>
            <a:r>
              <a:rPr lang="en-US" altLang="zh-CN" sz="1600" i="1" kern="1200" dirty="0">
                <a:solidFill>
                  <a:schemeClr val="accent2">
                    <a:lumMod val="40000"/>
                    <a:lumOff val="60000"/>
                  </a:schemeClr>
                </a:solidFill>
                <a:latin typeface="方正隶变简体" pitchFamily="65" charset="-122"/>
                <a:ea typeface="方正隶变简体" pitchFamily="65" charset="-122"/>
              </a:rPr>
              <a:t>TIA/EIA568B.2-1</a:t>
            </a:r>
            <a:r>
              <a:rPr lang="zh-CN" altLang="en-US" sz="1600" i="1" kern="1200" dirty="0">
                <a:solidFill>
                  <a:schemeClr val="accent2">
                    <a:lumMod val="40000"/>
                    <a:lumOff val="60000"/>
                  </a:schemeClr>
                </a:solidFill>
                <a:latin typeface="方正隶变简体" pitchFamily="65" charset="-122"/>
                <a:ea typeface="方正隶变简体" pitchFamily="65" charset="-122"/>
              </a:rPr>
              <a:t>和</a:t>
            </a:r>
            <a:r>
              <a:rPr lang="en-US" altLang="zh-CN" sz="1600" i="1" kern="1200" dirty="0" smtClean="0">
                <a:solidFill>
                  <a:schemeClr val="accent2">
                    <a:lumMod val="40000"/>
                    <a:lumOff val="60000"/>
                  </a:schemeClr>
                </a:solidFill>
                <a:latin typeface="方正隶变简体" pitchFamily="65" charset="-122"/>
                <a:ea typeface="方正隶变简体" pitchFamily="65" charset="-122"/>
              </a:rPr>
              <a:t>ISO/IEC11801:2002</a:t>
            </a:r>
          </a:p>
          <a:p>
            <a:pPr>
              <a:lnSpc>
                <a:spcPct val="90000"/>
              </a:lnSpc>
              <a:buClr>
                <a:schemeClr val="accent2"/>
              </a:buClr>
              <a:buFontTx/>
              <a:buChar char="·"/>
            </a:pPr>
            <a:r>
              <a:rPr lang="en-US" altLang="zh-CN" sz="1600" i="1" kern="1200" dirty="0" smtClean="0">
                <a:solidFill>
                  <a:schemeClr val="accent2">
                    <a:lumMod val="40000"/>
                    <a:lumOff val="60000"/>
                  </a:schemeClr>
                </a:solidFill>
                <a:latin typeface="方正隶变简体" pitchFamily="65" charset="-122"/>
                <a:ea typeface="方正隶变简体" pitchFamily="65" charset="-122"/>
              </a:rPr>
              <a:t>     </a:t>
            </a:r>
            <a:r>
              <a:rPr lang="zh-CN" altLang="en-US" sz="1600" i="1" kern="1200" dirty="0" smtClean="0">
                <a:solidFill>
                  <a:schemeClr val="accent2">
                    <a:lumMod val="40000"/>
                    <a:lumOff val="60000"/>
                  </a:schemeClr>
                </a:solidFill>
                <a:latin typeface="方正隶变简体" pitchFamily="65" charset="-122"/>
                <a:ea typeface="方正隶变简体" pitchFamily="65" charset="-122"/>
              </a:rPr>
              <a:t>六</a:t>
            </a:r>
            <a:r>
              <a:rPr lang="zh-CN" altLang="en-US" sz="1600" i="1" kern="1200" dirty="0">
                <a:solidFill>
                  <a:schemeClr val="accent2">
                    <a:lumMod val="40000"/>
                    <a:lumOff val="60000"/>
                  </a:schemeClr>
                </a:solidFill>
                <a:latin typeface="方正隶变简体" pitchFamily="65" charset="-122"/>
                <a:ea typeface="方正隶变简体" pitchFamily="65" charset="-122"/>
              </a:rPr>
              <a:t>类标准</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性能满足千兆铜缆以太网及</a:t>
            </a:r>
            <a:r>
              <a:rPr lang="en-US" altLang="zh-CN" sz="1600" i="1" kern="1200" dirty="0">
                <a:solidFill>
                  <a:schemeClr val="accent2">
                    <a:lumMod val="40000"/>
                    <a:lumOff val="60000"/>
                  </a:schemeClr>
                </a:solidFill>
                <a:latin typeface="方正隶变简体" pitchFamily="65" charset="-122"/>
                <a:ea typeface="方正隶变简体" pitchFamily="65" charset="-122"/>
              </a:rPr>
              <a:t>1000Base-TX</a:t>
            </a:r>
            <a:r>
              <a:rPr lang="zh-CN" altLang="en-US" sz="1600" i="1" kern="1200" dirty="0">
                <a:solidFill>
                  <a:schemeClr val="accent2">
                    <a:lumMod val="40000"/>
                    <a:lumOff val="60000"/>
                  </a:schemeClr>
                </a:solidFill>
                <a:latin typeface="方正隶变简体" pitchFamily="65" charset="-122"/>
                <a:ea typeface="方正隶变简体" pitchFamily="65" charset="-122"/>
              </a:rPr>
              <a:t>要求</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同</a:t>
            </a:r>
            <a:r>
              <a:rPr lang="en-US" altLang="zh-CN" sz="1600" i="1" kern="1200" dirty="0" smtClean="0">
                <a:solidFill>
                  <a:schemeClr val="accent2">
                    <a:lumMod val="40000"/>
                    <a:lumOff val="60000"/>
                  </a:schemeClr>
                </a:solidFill>
                <a:latin typeface="方正隶变简体" pitchFamily="65" charset="-122"/>
                <a:ea typeface="方正隶变简体" pitchFamily="65" charset="-122"/>
              </a:rPr>
              <a:t>VcomCat6</a:t>
            </a:r>
            <a:r>
              <a:rPr lang="zh-CN" altLang="en-US" sz="1600" i="1" kern="1200" dirty="0" smtClean="0">
                <a:solidFill>
                  <a:schemeClr val="accent2">
                    <a:lumMod val="40000"/>
                    <a:lumOff val="60000"/>
                  </a:schemeClr>
                </a:solidFill>
                <a:latin typeface="方正隶变简体" pitchFamily="65" charset="-122"/>
                <a:ea typeface="方正隶变简体" pitchFamily="65" charset="-122"/>
              </a:rPr>
              <a:t>系列</a:t>
            </a:r>
            <a:r>
              <a:rPr lang="zh-CN" altLang="en-US" sz="1600" i="1" kern="1200" dirty="0">
                <a:solidFill>
                  <a:schemeClr val="accent2">
                    <a:lumMod val="40000"/>
                    <a:lumOff val="60000"/>
                  </a:schemeClr>
                </a:solidFill>
                <a:latin typeface="方正隶变简体" pitchFamily="65" charset="-122"/>
                <a:ea typeface="方正隶变简体" pitchFamily="65" charset="-122"/>
              </a:rPr>
              <a:t>其他产品一起使用可享受</a:t>
            </a:r>
            <a:r>
              <a:rPr lang="en-US" altLang="zh-CN" sz="1600" i="1" kern="1200" dirty="0">
                <a:solidFill>
                  <a:schemeClr val="accent2">
                    <a:lumMod val="40000"/>
                    <a:lumOff val="60000"/>
                  </a:schemeClr>
                </a:solidFill>
                <a:latin typeface="方正隶变简体" pitchFamily="65" charset="-122"/>
                <a:ea typeface="方正隶变简体" pitchFamily="65" charset="-122"/>
              </a:rPr>
              <a:t>20~25</a:t>
            </a:r>
            <a:r>
              <a:rPr lang="zh-CN" altLang="en-US" sz="1600" i="1" kern="1200" dirty="0">
                <a:solidFill>
                  <a:schemeClr val="accent2">
                    <a:lumMod val="40000"/>
                    <a:lumOff val="60000"/>
                  </a:schemeClr>
                </a:solidFill>
                <a:latin typeface="方正隶变简体" pitchFamily="65" charset="-122"/>
                <a:ea typeface="方正隶变简体" pitchFamily="65" charset="-122"/>
              </a:rPr>
              <a:t>年质保</a:t>
            </a:r>
          </a:p>
        </p:txBody>
      </p:sp>
      <p:pic>
        <p:nvPicPr>
          <p:cNvPr id="89092" name="Picture 4" descr="6UTP"/>
          <p:cNvPicPr>
            <a:picLocks noChangeAspect="1" noChangeArrowheads="1"/>
          </p:cNvPicPr>
          <p:nvPr/>
        </p:nvPicPr>
        <p:blipFill>
          <a:blip r:embed="rId2" cstate="print"/>
          <a:srcRect/>
          <a:stretch>
            <a:fillRect/>
          </a:stretch>
        </p:blipFill>
        <p:spPr bwMode="auto">
          <a:xfrm>
            <a:off x="6876256" y="2060848"/>
            <a:ext cx="1589223" cy="1440000"/>
          </a:xfrm>
          <a:prstGeom prst="rect">
            <a:avLst/>
          </a:prstGeom>
          <a:noFill/>
          <a:ln w="19050">
            <a:solidFill>
              <a:schemeClr val="accent1"/>
            </a:solidFill>
            <a:miter lim="800000"/>
            <a:headEnd/>
            <a:tailEnd/>
          </a:ln>
          <a:effectLst>
            <a:outerShdw dist="35921" dir="2700000" algn="ctr" rotWithShape="0">
              <a:srgbClr val="808080"/>
            </a:outerShdw>
          </a:effectLst>
        </p:spPr>
      </p:pic>
      <p:pic>
        <p:nvPicPr>
          <p:cNvPr id="5" name="Picture 8" descr="屏蔽电缆"/>
          <p:cNvPicPr>
            <a:picLocks noChangeAspect="1" noChangeArrowheads="1"/>
          </p:cNvPicPr>
          <p:nvPr/>
        </p:nvPicPr>
        <p:blipFill>
          <a:blip r:embed="rId3" cstate="print"/>
          <a:srcRect/>
          <a:stretch>
            <a:fillRect/>
          </a:stretch>
        </p:blipFill>
        <p:spPr bwMode="auto">
          <a:xfrm>
            <a:off x="6876256" y="3717192"/>
            <a:ext cx="1581176" cy="1440000"/>
          </a:xfrm>
          <a:prstGeom prst="rect">
            <a:avLst/>
          </a:prstGeom>
          <a:noFill/>
          <a:ln w="19050">
            <a:solidFill>
              <a:schemeClr val="accent1">
                <a:lumMod val="75000"/>
              </a:schemeClr>
            </a:solidFill>
          </a:ln>
          <a:effectLst>
            <a:outerShdw blurRad="50800" dist="38100" dir="2700000" algn="tl" rotWithShape="0">
              <a:prstClr val="black">
                <a:alpha val="40000"/>
              </a:prstClr>
            </a:outerShdw>
          </a:effectLst>
        </p:spPr>
      </p:pic>
      <p:sp>
        <p:nvSpPr>
          <p:cNvPr id="6" name="TextBox 5"/>
          <p:cNvSpPr txBox="1"/>
          <p:nvPr/>
        </p:nvSpPr>
        <p:spPr>
          <a:xfrm>
            <a:off x="7572396" y="3143248"/>
            <a:ext cx="857256" cy="338554"/>
          </a:xfrm>
          <a:prstGeom prst="rect">
            <a:avLst/>
          </a:prstGeom>
          <a:noFill/>
        </p:spPr>
        <p:txBody>
          <a:bodyPr wrap="square" rtlCol="0">
            <a:spAutoFit/>
          </a:bodyPr>
          <a:lstStyle/>
          <a:p>
            <a:r>
              <a:rPr lang="en-US" altLang="zh-CN" sz="1600" dirty="0" smtClean="0">
                <a:latin typeface="方正粗活意简体" pitchFamily="65" charset="-122"/>
                <a:ea typeface="方正粗活意简体" pitchFamily="65" charset="-122"/>
              </a:rPr>
              <a:t>UTP</a:t>
            </a:r>
            <a:endParaRPr lang="zh-CN" altLang="en-US" sz="1600" dirty="0">
              <a:latin typeface="方正粗活意简体" pitchFamily="65" charset="-122"/>
              <a:ea typeface="方正粗活意简体" pitchFamily="65" charset="-122"/>
            </a:endParaRPr>
          </a:p>
        </p:txBody>
      </p:sp>
      <p:sp>
        <p:nvSpPr>
          <p:cNvPr id="7" name="TextBox 6"/>
          <p:cNvSpPr txBox="1"/>
          <p:nvPr/>
        </p:nvSpPr>
        <p:spPr>
          <a:xfrm>
            <a:off x="6858016" y="4786322"/>
            <a:ext cx="857256" cy="338554"/>
          </a:xfrm>
          <a:prstGeom prst="rect">
            <a:avLst/>
          </a:prstGeom>
          <a:noFill/>
        </p:spPr>
        <p:txBody>
          <a:bodyPr wrap="square" rtlCol="0">
            <a:spAutoFit/>
          </a:bodyPr>
          <a:lstStyle/>
          <a:p>
            <a:r>
              <a:rPr lang="en-US" altLang="zh-CN" sz="1600" dirty="0" smtClean="0">
                <a:latin typeface="方正粗活意简体" pitchFamily="65" charset="-122"/>
                <a:ea typeface="方正粗活意简体" pitchFamily="65" charset="-122"/>
              </a:rPr>
              <a:t>FTP</a:t>
            </a:r>
            <a:endParaRPr lang="zh-CN" altLang="en-US" sz="1600" dirty="0">
              <a:latin typeface="方正粗活意简体" pitchFamily="65" charset="-122"/>
              <a:ea typeface="方正粗活意简体" pitchFamily="65"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彩色面板.tif"/>
          <p:cNvPicPr>
            <a:picLocks noChangeAspect="1"/>
          </p:cNvPicPr>
          <p:nvPr/>
        </p:nvPicPr>
        <p:blipFill>
          <a:blip r:embed="rId2" cstate="print"/>
          <a:stretch>
            <a:fillRect/>
          </a:stretch>
        </p:blipFill>
        <p:spPr>
          <a:xfrm>
            <a:off x="629474" y="2967972"/>
            <a:ext cx="2585204" cy="1675474"/>
          </a:xfrm>
          <a:prstGeom prst="rect">
            <a:avLst/>
          </a:prstGeom>
        </p:spPr>
      </p:pic>
      <p:sp>
        <p:nvSpPr>
          <p:cNvPr id="68610" name="Rectangle 2"/>
          <p:cNvSpPr>
            <a:spLocks noGrp="1" noChangeArrowheads="1"/>
          </p:cNvSpPr>
          <p:nvPr>
            <p:ph type="title"/>
          </p:nvPr>
        </p:nvSpPr>
        <p:spPr/>
        <p:txBody>
          <a:bodyPr/>
          <a:lstStyle/>
          <a:p>
            <a:r>
              <a:rPr lang="en-US" altLang="zh-CN"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Vcom86</a:t>
            </a:r>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型面板</a:t>
            </a:r>
          </a:p>
        </p:txBody>
      </p:sp>
      <p:sp>
        <p:nvSpPr>
          <p:cNvPr id="68622" name="Rectangle 14"/>
          <p:cNvSpPr>
            <a:spLocks noGrp="1" noChangeArrowheads="1"/>
          </p:cNvSpPr>
          <p:nvPr>
            <p:ph type="body" sz="half" idx="2"/>
          </p:nvPr>
        </p:nvSpPr>
        <p:spPr>
          <a:xfrm>
            <a:off x="4067175" y="2060575"/>
            <a:ext cx="4176713" cy="3816350"/>
          </a:xfrm>
        </p:spPr>
        <p:txBody>
          <a:bodyPr/>
          <a:lstStyle/>
          <a:p>
            <a:pPr>
              <a:lnSpc>
                <a:spcPct val="90000"/>
              </a:lnSpc>
              <a:buClr>
                <a:schemeClr val="accent2"/>
              </a:buClr>
              <a:buFontTx/>
              <a:buChar char="·"/>
            </a:pPr>
            <a:r>
              <a:rPr lang="zh-CN" altLang="zh-CN" sz="1600" i="1" kern="1200" dirty="0">
                <a:solidFill>
                  <a:schemeClr val="accent2">
                    <a:lumMod val="40000"/>
                    <a:lumOff val="60000"/>
                  </a:schemeClr>
                </a:solidFill>
                <a:latin typeface="方正隶变简体" pitchFamily="65" charset="-122"/>
                <a:ea typeface="方正隶变简体" pitchFamily="65" charset="-122"/>
              </a:rPr>
              <a:t>86</a:t>
            </a:r>
            <a:r>
              <a:rPr lang="en-US" altLang="zh-CN" sz="1600" i="1" kern="1200" dirty="0">
                <a:solidFill>
                  <a:schemeClr val="accent2">
                    <a:lumMod val="40000"/>
                    <a:lumOff val="60000"/>
                  </a:schemeClr>
                </a:solidFill>
                <a:latin typeface="方正隶变简体" pitchFamily="65" charset="-122"/>
                <a:ea typeface="方正隶变简体" pitchFamily="65" charset="-122"/>
              </a:rPr>
              <a:t>x86 mm </a:t>
            </a:r>
          </a:p>
          <a:p>
            <a:pPr>
              <a:lnSpc>
                <a:spcPct val="90000"/>
              </a:lnSpc>
              <a:buClr>
                <a:schemeClr val="accent2"/>
              </a:buClr>
              <a:buFontTx/>
              <a:buChar char="·"/>
            </a:pPr>
            <a:r>
              <a:rPr lang="en-US" altLang="zh-CN" sz="1600" i="1" kern="1200" dirty="0">
                <a:solidFill>
                  <a:schemeClr val="accent2">
                    <a:lumMod val="40000"/>
                    <a:lumOff val="60000"/>
                  </a:schemeClr>
                </a:solidFill>
                <a:latin typeface="方正隶变简体" pitchFamily="65" charset="-122"/>
                <a:ea typeface="方正隶变简体" pitchFamily="65" charset="-122"/>
              </a:rPr>
              <a:t>1</a:t>
            </a:r>
            <a:r>
              <a:rPr lang="zh-CN" altLang="en-US" sz="1600" i="1" kern="1200" dirty="0">
                <a:solidFill>
                  <a:schemeClr val="accent2">
                    <a:lumMod val="40000"/>
                    <a:lumOff val="60000"/>
                  </a:schemeClr>
                </a:solidFill>
                <a:latin typeface="方正隶变简体" pitchFamily="65" charset="-122"/>
                <a:ea typeface="方正隶变简体" pitchFamily="65" charset="-122"/>
              </a:rPr>
              <a:t>端口、</a:t>
            </a:r>
            <a:r>
              <a:rPr lang="en-US" altLang="zh-CN" sz="1600" i="1" kern="1200" dirty="0">
                <a:solidFill>
                  <a:schemeClr val="accent2">
                    <a:lumMod val="40000"/>
                    <a:lumOff val="60000"/>
                  </a:schemeClr>
                </a:solidFill>
                <a:latin typeface="方正隶变简体" pitchFamily="65" charset="-122"/>
                <a:ea typeface="方正隶变简体" pitchFamily="65" charset="-122"/>
              </a:rPr>
              <a:t>2 </a:t>
            </a:r>
            <a:r>
              <a:rPr lang="zh-CN" altLang="en-US" sz="1600" i="1" kern="1200" dirty="0">
                <a:solidFill>
                  <a:schemeClr val="accent2">
                    <a:lumMod val="40000"/>
                    <a:lumOff val="60000"/>
                  </a:schemeClr>
                </a:solidFill>
                <a:latin typeface="方正隶变简体" pitchFamily="65" charset="-122"/>
                <a:ea typeface="方正隶变简体" pitchFamily="65" charset="-122"/>
              </a:rPr>
              <a:t>端口或</a:t>
            </a:r>
            <a:r>
              <a:rPr lang="zh-CN" altLang="zh-CN" sz="1600" i="1" kern="1200" dirty="0">
                <a:solidFill>
                  <a:schemeClr val="accent2">
                    <a:lumMod val="40000"/>
                    <a:lumOff val="60000"/>
                  </a:schemeClr>
                </a:solidFill>
                <a:latin typeface="方正隶变简体" pitchFamily="65" charset="-122"/>
                <a:ea typeface="方正隶变简体" pitchFamily="65" charset="-122"/>
              </a:rPr>
              <a:t> </a:t>
            </a:r>
            <a:r>
              <a:rPr lang="en-US" altLang="zh-CN" sz="1600" i="1" kern="1200" dirty="0">
                <a:solidFill>
                  <a:schemeClr val="accent2">
                    <a:lumMod val="40000"/>
                    <a:lumOff val="60000"/>
                  </a:schemeClr>
                </a:solidFill>
                <a:latin typeface="方正隶变简体" pitchFamily="65" charset="-122"/>
                <a:ea typeface="方正隶变简体" pitchFamily="65" charset="-122"/>
              </a:rPr>
              <a:t>4</a:t>
            </a:r>
            <a:r>
              <a:rPr lang="zh-CN" altLang="en-US" sz="1600" i="1" kern="1200" dirty="0">
                <a:solidFill>
                  <a:schemeClr val="accent2">
                    <a:lumMod val="40000"/>
                    <a:lumOff val="60000"/>
                  </a:schemeClr>
                </a:solidFill>
                <a:latin typeface="方正隶变简体" pitchFamily="65" charset="-122"/>
                <a:ea typeface="方正隶变简体" pitchFamily="65" charset="-122"/>
              </a:rPr>
              <a:t>端口</a:t>
            </a:r>
          </a:p>
          <a:p>
            <a:pPr>
              <a:lnSpc>
                <a:spcPct val="90000"/>
              </a:lnSpc>
              <a:buClr>
                <a:schemeClr val="accent2"/>
              </a:buClr>
              <a:buFontTx/>
              <a:buChar char="·"/>
            </a:pPr>
            <a:r>
              <a:rPr lang="zh-CN" altLang="zh-CN" sz="1600" i="1" kern="1200" dirty="0">
                <a:solidFill>
                  <a:schemeClr val="accent2">
                    <a:lumMod val="40000"/>
                    <a:lumOff val="60000"/>
                  </a:schemeClr>
                </a:solidFill>
                <a:latin typeface="方正隶变简体" pitchFamily="65" charset="-122"/>
                <a:ea typeface="方正隶变简体" pitchFamily="65" charset="-122"/>
              </a:rPr>
              <a:t>提供镙钉与易拔出镙钉帽, 外形美观 </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电子与数据相</a:t>
            </a:r>
            <a:r>
              <a:rPr lang="zh-CN" altLang="en-US" sz="1600" i="1" kern="1200" dirty="0" smtClean="0">
                <a:solidFill>
                  <a:schemeClr val="accent2">
                    <a:lumMod val="40000"/>
                    <a:lumOff val="60000"/>
                  </a:schemeClr>
                </a:solidFill>
                <a:latin typeface="方正隶变简体" pitchFamily="65" charset="-122"/>
                <a:ea typeface="方正隶变简体" pitchFamily="65" charset="-122"/>
              </a:rPr>
              <a:t>匹配，并附有彩色网络、语音标识件</a:t>
            </a:r>
            <a:endParaRPr lang="zh-CN" altLang="zh-CN" sz="1600" i="1" kern="1200" dirty="0">
              <a:solidFill>
                <a:schemeClr val="accent2">
                  <a:lumMod val="40000"/>
                  <a:lumOff val="60000"/>
                </a:schemeClr>
              </a:solidFill>
              <a:latin typeface="方正隶变简体" pitchFamily="65" charset="-122"/>
              <a:ea typeface="方正隶变简体" pitchFamily="65" charset="-122"/>
            </a:endParaRPr>
          </a:p>
          <a:p>
            <a:pPr>
              <a:lnSpc>
                <a:spcPct val="90000"/>
              </a:lnSpc>
              <a:buClr>
                <a:schemeClr val="accent2"/>
              </a:buClr>
              <a:buFontTx/>
              <a:buChar char="·"/>
            </a:pPr>
            <a:r>
              <a:rPr lang="zh-CN" altLang="en-US" sz="1600" i="1" kern="1200" dirty="0" smtClean="0">
                <a:solidFill>
                  <a:schemeClr val="accent2">
                    <a:lumMod val="40000"/>
                    <a:lumOff val="60000"/>
                  </a:schemeClr>
                </a:solidFill>
                <a:latin typeface="方正隶变简体" pitchFamily="65" charset="-122"/>
                <a:ea typeface="方正隶变简体" pitchFamily="65" charset="-122"/>
              </a:rPr>
              <a:t>正面印有</a:t>
            </a:r>
            <a:r>
              <a:rPr lang="en-US" altLang="zh-CN" sz="1600" i="1" kern="1200" dirty="0" err="1">
                <a:solidFill>
                  <a:schemeClr val="accent2">
                    <a:lumMod val="40000"/>
                    <a:lumOff val="60000"/>
                  </a:schemeClr>
                </a:solidFill>
                <a:latin typeface="方正隶变简体" pitchFamily="65" charset="-122"/>
                <a:ea typeface="方正隶变简体" pitchFamily="65" charset="-122"/>
              </a:rPr>
              <a:t>Vcom</a:t>
            </a:r>
            <a:r>
              <a:rPr lang="zh-CN" altLang="en-US" sz="1600" i="1" kern="1200" dirty="0">
                <a:solidFill>
                  <a:schemeClr val="accent2">
                    <a:lumMod val="40000"/>
                    <a:lumOff val="60000"/>
                  </a:schemeClr>
                </a:solidFill>
                <a:latin typeface="方正隶变简体" pitchFamily="65" charset="-122"/>
                <a:ea typeface="方正隶变简体" pitchFamily="65" charset="-122"/>
              </a:rPr>
              <a:t>标识</a:t>
            </a:r>
          </a:p>
        </p:txBody>
      </p:sp>
      <p:sp>
        <p:nvSpPr>
          <p:cNvPr id="68626" name="AutoShape 18"/>
          <p:cNvSpPr>
            <a:spLocks noChangeArrowheads="1"/>
          </p:cNvSpPr>
          <p:nvPr/>
        </p:nvSpPr>
        <p:spPr bwMode="auto">
          <a:xfrm rot="21347155">
            <a:off x="677921" y="2298265"/>
            <a:ext cx="2316566" cy="1038106"/>
          </a:xfrm>
          <a:prstGeom prst="irregularSeal2">
            <a:avLst/>
          </a:prstGeom>
          <a:solidFill>
            <a:schemeClr val="accent1"/>
          </a:solidFill>
          <a:ln w="9525" algn="ctr">
            <a:solidFill>
              <a:srgbClr val="0000FF"/>
            </a:solidFill>
            <a:miter lim="800000"/>
            <a:headEnd/>
            <a:tailEnd/>
          </a:ln>
          <a:effectLst/>
        </p:spPr>
        <p:txBody>
          <a:bodyPr wrap="none" anchor="ctr"/>
          <a:lstStyle/>
          <a:p>
            <a:r>
              <a:rPr lang="en-US" altLang="zh-CN" b="1" dirty="0" smtClean="0">
                <a:solidFill>
                  <a:srgbClr val="FF3399"/>
                </a:solidFill>
                <a:effectLst>
                  <a:outerShdw blurRad="38100" dist="38100" dir="2700000" algn="tl">
                    <a:srgbClr val="000000"/>
                  </a:outerShdw>
                </a:effectLst>
              </a:rPr>
              <a:t>PAGA2-2</a:t>
            </a:r>
            <a:endParaRPr lang="en-US" altLang="zh-CN" b="1" dirty="0">
              <a:solidFill>
                <a:srgbClr val="FF3399"/>
              </a:solidFill>
              <a:effectLst>
                <a:outerShdw blurRad="38100" dist="38100" dir="2700000" algn="tl">
                  <a:srgbClr val="000000"/>
                </a:outerShdw>
              </a:effectLst>
            </a:endParaRPr>
          </a:p>
        </p:txBody>
      </p:sp>
      <p:pic>
        <p:nvPicPr>
          <p:cNvPr id="7" name="图片 6" descr="照片 175.jpg"/>
          <p:cNvPicPr>
            <a:picLocks noChangeAspect="1"/>
          </p:cNvPicPr>
          <p:nvPr/>
        </p:nvPicPr>
        <p:blipFill>
          <a:blip r:embed="rId3" cstate="print"/>
          <a:stretch>
            <a:fillRect/>
          </a:stretch>
        </p:blipFill>
        <p:spPr>
          <a:xfrm>
            <a:off x="5143504" y="4214818"/>
            <a:ext cx="2533376" cy="1686730"/>
          </a:xfrm>
          <a:prstGeom prst="rect">
            <a:avLst/>
          </a:prstGeom>
        </p:spPr>
      </p:pic>
      <p:sp>
        <p:nvSpPr>
          <p:cNvPr id="8" name="AutoShape 18"/>
          <p:cNvSpPr>
            <a:spLocks noChangeArrowheads="1"/>
          </p:cNvSpPr>
          <p:nvPr/>
        </p:nvSpPr>
        <p:spPr bwMode="auto">
          <a:xfrm rot="20590275">
            <a:off x="3386784" y="4027860"/>
            <a:ext cx="2316566" cy="1038106"/>
          </a:xfrm>
          <a:prstGeom prst="irregularSeal2">
            <a:avLst/>
          </a:prstGeom>
          <a:solidFill>
            <a:schemeClr val="accent1"/>
          </a:solidFill>
          <a:ln w="9525" algn="ctr">
            <a:solidFill>
              <a:srgbClr val="0000FF"/>
            </a:solidFill>
            <a:miter lim="800000"/>
            <a:headEnd/>
            <a:tailEnd/>
          </a:ln>
          <a:effectLst/>
        </p:spPr>
        <p:txBody>
          <a:bodyPr wrap="none" anchor="ctr"/>
          <a:lstStyle/>
          <a:p>
            <a:r>
              <a:rPr lang="en-US" altLang="zh-CN" b="1" dirty="0" smtClean="0">
                <a:solidFill>
                  <a:srgbClr val="FF3399"/>
                </a:solidFill>
                <a:effectLst>
                  <a:outerShdw blurRad="38100" dist="38100" dir="2700000" algn="tl">
                    <a:srgbClr val="000000"/>
                  </a:outerShdw>
                </a:effectLst>
              </a:rPr>
              <a:t>PAGA2-1</a:t>
            </a:r>
            <a:endParaRPr lang="en-US" altLang="zh-CN" b="1" dirty="0">
              <a:solidFill>
                <a:srgbClr val="FF3399"/>
              </a:solidFill>
              <a:effectLst>
                <a:outerShdw blurRad="38100" dist="38100" dir="2700000" algn="tl">
                  <a:srgbClr val="000000"/>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地面信息插座</a:t>
            </a:r>
          </a:p>
        </p:txBody>
      </p:sp>
      <p:sp>
        <p:nvSpPr>
          <p:cNvPr id="96259" name="Rectangle 3"/>
          <p:cNvSpPr>
            <a:spLocks noGrp="1" noChangeArrowheads="1"/>
          </p:cNvSpPr>
          <p:nvPr>
            <p:ph type="body" sz="half" idx="2"/>
          </p:nvPr>
        </p:nvSpPr>
        <p:spPr>
          <a:xfrm>
            <a:off x="4356100" y="2348880"/>
            <a:ext cx="3887788" cy="3240708"/>
          </a:xfrm>
        </p:spPr>
        <p:txBody>
          <a:bodyPr/>
          <a:lstStyle/>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跳起式地面信息插座内装功能件模块，可根据用户实际需要改变配置。</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可配合使用</a:t>
            </a:r>
            <a:r>
              <a:rPr lang="en-US" altLang="zh-CN" sz="1600" i="1" kern="1200" dirty="0">
                <a:solidFill>
                  <a:schemeClr val="accent2">
                    <a:lumMod val="40000"/>
                    <a:lumOff val="60000"/>
                  </a:schemeClr>
                </a:solidFill>
                <a:latin typeface="方正隶变简体" pitchFamily="65" charset="-122"/>
                <a:ea typeface="方正隶变简体" pitchFamily="65" charset="-122"/>
              </a:rPr>
              <a:t>120</a:t>
            </a:r>
            <a:r>
              <a:rPr lang="zh-CN" altLang="en-US" sz="1600" i="1" kern="1200" dirty="0">
                <a:solidFill>
                  <a:schemeClr val="accent2">
                    <a:lumMod val="40000"/>
                    <a:lumOff val="60000"/>
                  </a:schemeClr>
                </a:solidFill>
                <a:latin typeface="方正隶变简体" pitchFamily="65" charset="-122"/>
                <a:ea typeface="方正隶变简体" pitchFamily="65" charset="-122"/>
              </a:rPr>
              <a:t>安装组件安装多种标准电源，数据，语音和多媒体模块。</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防渗漏设计可保证插座体合上时水滴等流体不易渗入。</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面板尺寸：</a:t>
            </a:r>
            <a:r>
              <a:rPr lang="en-US" altLang="zh-CN" sz="1600" i="1" kern="1200" dirty="0">
                <a:solidFill>
                  <a:schemeClr val="accent2">
                    <a:lumMod val="40000"/>
                    <a:lumOff val="60000"/>
                  </a:schemeClr>
                </a:solidFill>
                <a:latin typeface="方正隶变简体" pitchFamily="65" charset="-122"/>
                <a:ea typeface="方正隶变简体" pitchFamily="65" charset="-122"/>
              </a:rPr>
              <a:t>120*120</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底盒尺寸：</a:t>
            </a:r>
            <a:r>
              <a:rPr lang="en-US" altLang="zh-CN" sz="1600" i="1" kern="1200" dirty="0">
                <a:solidFill>
                  <a:schemeClr val="accent2">
                    <a:lumMod val="40000"/>
                    <a:lumOff val="60000"/>
                  </a:schemeClr>
                </a:solidFill>
                <a:latin typeface="方正隶变简体" pitchFamily="65" charset="-122"/>
                <a:ea typeface="方正隶变简体" pitchFamily="65" charset="-122"/>
              </a:rPr>
              <a:t>100*100*55 </a:t>
            </a:r>
          </a:p>
          <a:p>
            <a:pPr>
              <a:buFont typeface="Wingdings" pitchFamily="2" charset="2"/>
              <a:buChar char="Ø"/>
            </a:pPr>
            <a:endParaRPr lang="en-US" altLang="zh-CN" sz="2000" dirty="0"/>
          </a:p>
          <a:p>
            <a:endParaRPr lang="en-US" altLang="zh-CN" sz="2800" dirty="0"/>
          </a:p>
        </p:txBody>
      </p:sp>
      <p:pic>
        <p:nvPicPr>
          <p:cNvPr id="96261" name="Picture 5" descr="电源地插"/>
          <p:cNvPicPr>
            <a:picLocks noGrp="1" noChangeAspect="1" noChangeArrowheads="1"/>
          </p:cNvPicPr>
          <p:nvPr>
            <p:ph sz="half" idx="1"/>
          </p:nvPr>
        </p:nvPicPr>
        <p:blipFill>
          <a:blip r:embed="rId2" cstate="print"/>
          <a:srcRect/>
          <a:stretch>
            <a:fillRect/>
          </a:stretch>
        </p:blipFill>
        <p:spPr>
          <a:xfrm>
            <a:off x="395288" y="1844675"/>
            <a:ext cx="2411412" cy="1800225"/>
          </a:xfrm>
          <a:noFill/>
          <a:ln/>
        </p:spPr>
      </p:pic>
      <p:pic>
        <p:nvPicPr>
          <p:cNvPr id="96262" name="Picture 6" descr="网络地插"/>
          <p:cNvPicPr>
            <a:picLocks noChangeAspect="1" noChangeArrowheads="1"/>
          </p:cNvPicPr>
          <p:nvPr/>
        </p:nvPicPr>
        <p:blipFill>
          <a:blip r:embed="rId3" cstate="print"/>
          <a:srcRect/>
          <a:stretch>
            <a:fillRect/>
          </a:stretch>
        </p:blipFill>
        <p:spPr bwMode="auto">
          <a:xfrm>
            <a:off x="1908175" y="3789363"/>
            <a:ext cx="2411413" cy="1800225"/>
          </a:xfrm>
          <a:prstGeom prst="rect">
            <a:avLst/>
          </a:prstGeom>
          <a:noFill/>
        </p:spPr>
      </p:pic>
      <p:sp>
        <p:nvSpPr>
          <p:cNvPr id="96264" name="AutoShape 8"/>
          <p:cNvSpPr>
            <a:spLocks noChangeArrowheads="1"/>
          </p:cNvSpPr>
          <p:nvPr/>
        </p:nvSpPr>
        <p:spPr bwMode="auto">
          <a:xfrm rot="784535">
            <a:off x="2411413" y="2135188"/>
            <a:ext cx="1965325" cy="1149350"/>
          </a:xfrm>
          <a:prstGeom prst="cloudCallout">
            <a:avLst>
              <a:gd name="adj1" fmla="val -45764"/>
              <a:gd name="adj2" fmla="val 20412"/>
            </a:avLst>
          </a:prstGeom>
          <a:solidFill>
            <a:schemeClr val="accent1"/>
          </a:solidFill>
          <a:ln w="9525">
            <a:solidFill>
              <a:srgbClr val="0000FF"/>
            </a:solidFill>
            <a:round/>
            <a:headEnd/>
            <a:tailEnd/>
          </a:ln>
          <a:effectLst/>
        </p:spPr>
        <p:txBody>
          <a:bodyPr anchor="ctr"/>
          <a:lstStyle/>
          <a:p>
            <a:r>
              <a:rPr lang="zh-CN" altLang="en-US" sz="2000" b="1">
                <a:solidFill>
                  <a:srgbClr val="FF3399"/>
                </a:solidFill>
                <a:effectLst>
                  <a:outerShdw blurRad="38100" dist="38100" dir="2700000" algn="tl">
                    <a:srgbClr val="000000"/>
                  </a:outerShdw>
                </a:effectLst>
              </a:rPr>
              <a:t>电源</a:t>
            </a:r>
          </a:p>
          <a:p>
            <a:r>
              <a:rPr lang="en-US" altLang="zh-CN" sz="2000" b="1">
                <a:solidFill>
                  <a:srgbClr val="FF3399"/>
                </a:solidFill>
                <a:effectLst>
                  <a:outerShdw blurRad="38100" dist="38100" dir="2700000" algn="tl">
                    <a:srgbClr val="000000"/>
                  </a:outerShdw>
                </a:effectLst>
              </a:rPr>
              <a:t>GO2-3</a:t>
            </a:r>
          </a:p>
          <a:p>
            <a:r>
              <a:rPr lang="en-US" altLang="zh-CN" sz="2000" b="1">
                <a:solidFill>
                  <a:srgbClr val="FF3399"/>
                </a:solidFill>
                <a:effectLst>
                  <a:outerShdw blurRad="38100" dist="38100" dir="2700000" algn="tl">
                    <a:srgbClr val="000000"/>
                  </a:outerShdw>
                </a:effectLst>
              </a:rPr>
              <a:t>GO3-3</a:t>
            </a:r>
          </a:p>
        </p:txBody>
      </p:sp>
      <p:sp>
        <p:nvSpPr>
          <p:cNvPr id="96266" name="AutoShape 10"/>
          <p:cNvSpPr>
            <a:spLocks noChangeArrowheads="1"/>
          </p:cNvSpPr>
          <p:nvPr/>
        </p:nvSpPr>
        <p:spPr bwMode="auto">
          <a:xfrm>
            <a:off x="323850" y="4005263"/>
            <a:ext cx="1835150" cy="1655762"/>
          </a:xfrm>
          <a:prstGeom prst="irregularSeal2">
            <a:avLst/>
          </a:prstGeom>
          <a:solidFill>
            <a:schemeClr val="accent1"/>
          </a:solidFill>
          <a:ln w="9525" algn="ctr">
            <a:solidFill>
              <a:srgbClr val="0000FF"/>
            </a:solidFill>
            <a:miter lim="800000"/>
            <a:headEnd/>
            <a:tailEnd/>
          </a:ln>
          <a:effectLst/>
        </p:spPr>
        <p:txBody>
          <a:bodyPr wrap="none" anchor="ctr"/>
          <a:lstStyle/>
          <a:p>
            <a:r>
              <a:rPr lang="zh-CN" altLang="en-US" sz="2000" b="1" dirty="0">
                <a:solidFill>
                  <a:srgbClr val="FF3399"/>
                </a:solidFill>
                <a:effectLst>
                  <a:outerShdw blurRad="38100" dist="38100" dir="2700000" algn="tl">
                    <a:srgbClr val="000000"/>
                  </a:outerShdw>
                </a:effectLst>
              </a:rPr>
              <a:t>信息、语音</a:t>
            </a:r>
          </a:p>
          <a:p>
            <a:r>
              <a:rPr lang="en-US" altLang="zh-CN" sz="2000" b="1" dirty="0" smtClean="0">
                <a:solidFill>
                  <a:srgbClr val="FF3399"/>
                </a:solidFill>
                <a:effectLst>
                  <a:outerShdw blurRad="38100" dist="38100" dir="2700000" algn="tl">
                    <a:srgbClr val="000000"/>
                  </a:outerShdw>
                </a:effectLst>
              </a:rPr>
              <a:t>GIS3-A</a:t>
            </a:r>
            <a:endParaRPr lang="en-US" altLang="zh-CN" sz="2000" b="1" dirty="0">
              <a:solidFill>
                <a:srgbClr val="FF3399"/>
              </a:solidFill>
              <a:effectLst>
                <a:outerShdw blurRad="38100" dist="38100" dir="2700000" algn="tl">
                  <a:srgbClr val="000000"/>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WordArt 2"/>
          <p:cNvSpPr>
            <a:spLocks noChangeArrowheads="1" noChangeShapeType="1" noTextEdit="1"/>
          </p:cNvSpPr>
          <p:nvPr/>
        </p:nvSpPr>
        <p:spPr bwMode="auto">
          <a:xfrm>
            <a:off x="2627313" y="2781300"/>
            <a:ext cx="3962400" cy="700088"/>
          </a:xfrm>
          <a:prstGeom prst="rect">
            <a:avLst/>
          </a:prstGeom>
        </p:spPr>
        <p:txBody>
          <a:bodyPr wrap="none" fromWordArt="1">
            <a:prstTxWarp prst="textPlain">
              <a:avLst>
                <a:gd name="adj" fmla="val 50000"/>
              </a:avLst>
            </a:prstTxWarp>
          </a:bodyPr>
          <a:lstStyle/>
          <a:p>
            <a:r>
              <a:rPr lang="zh-CN" altLang="en-US" sz="4800" b="1" i="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大对数语音布线系统</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语 音 系 统</a:t>
            </a:r>
          </a:p>
        </p:txBody>
      </p:sp>
      <p:sp>
        <p:nvSpPr>
          <p:cNvPr id="145411" name="Rectangle 3"/>
          <p:cNvSpPr>
            <a:spLocks noGrp="1" noChangeArrowheads="1"/>
          </p:cNvSpPr>
          <p:nvPr>
            <p:ph type="body" idx="1"/>
          </p:nvPr>
        </p:nvSpPr>
        <p:spPr>
          <a:xfrm>
            <a:off x="1042988" y="1700213"/>
            <a:ext cx="7058025" cy="4176712"/>
          </a:xfrm>
        </p:spPr>
        <p:txBody>
          <a:bodyPr/>
          <a:lstStyle/>
          <a:p>
            <a:pPr>
              <a:buFontTx/>
              <a:buNone/>
            </a:pPr>
            <a:r>
              <a:rPr lang="en-US" altLang="zh-CN" sz="2400" dirty="0"/>
              <a:t>           </a:t>
            </a:r>
            <a:r>
              <a:rPr lang="zh-CN" altLang="en-US" sz="2000" dirty="0">
                <a:effectLst>
                  <a:outerShdw blurRad="38100" dist="38100" dir="2700000" algn="tl">
                    <a:srgbClr val="C0C0C0"/>
                  </a:outerShdw>
                </a:effectLst>
              </a:rPr>
              <a:t>语音布线系统实现了数据、语音的同缆传输，简化了路由的布线难度和充分体现综合布线系统的优越性。此系统包括以下组件：</a:t>
            </a:r>
          </a:p>
          <a:p>
            <a:pPr>
              <a:lnSpc>
                <a:spcPct val="90000"/>
              </a:lnSpc>
              <a:buClr>
                <a:schemeClr val="accent2"/>
              </a:buClr>
              <a:buFontTx/>
              <a:buChar char="·"/>
            </a:pPr>
            <a:r>
              <a:rPr lang="en-US" altLang="zh-CN" sz="1600" i="1" kern="1200" dirty="0" err="1">
                <a:solidFill>
                  <a:schemeClr val="accent2">
                    <a:lumMod val="40000"/>
                    <a:lumOff val="60000"/>
                  </a:schemeClr>
                </a:solidFill>
                <a:latin typeface="方正隶变简体" pitchFamily="65" charset="-122"/>
                <a:ea typeface="方正隶变简体" pitchFamily="65" charset="-122"/>
              </a:rPr>
              <a:t>Vcom</a:t>
            </a:r>
            <a:r>
              <a:rPr lang="zh-CN" altLang="en-US" sz="1600" i="1" kern="1200" dirty="0">
                <a:solidFill>
                  <a:schemeClr val="accent2">
                    <a:lumMod val="40000"/>
                    <a:lumOff val="60000"/>
                  </a:schemeClr>
                </a:solidFill>
                <a:latin typeface="方正隶变简体" pitchFamily="65" charset="-122"/>
                <a:ea typeface="方正隶变简体" pitchFamily="65" charset="-122"/>
              </a:rPr>
              <a:t>大对数电缆</a:t>
            </a:r>
          </a:p>
          <a:p>
            <a:pPr>
              <a:lnSpc>
                <a:spcPct val="90000"/>
              </a:lnSpc>
              <a:buClr>
                <a:schemeClr val="accent2"/>
              </a:buClr>
              <a:buFontTx/>
              <a:buChar char="·"/>
            </a:pPr>
            <a:r>
              <a:rPr lang="en-US" altLang="zh-CN" sz="1600" i="1" kern="1200" dirty="0" err="1">
                <a:solidFill>
                  <a:schemeClr val="accent2">
                    <a:lumMod val="40000"/>
                    <a:lumOff val="60000"/>
                  </a:schemeClr>
                </a:solidFill>
                <a:latin typeface="方正隶变简体" pitchFamily="65" charset="-122"/>
                <a:ea typeface="方正隶变简体" pitchFamily="65" charset="-122"/>
              </a:rPr>
              <a:t>Vcom</a:t>
            </a:r>
            <a:r>
              <a:rPr lang="en-US" altLang="zh-CN" sz="1600" i="1" kern="1200" dirty="0">
                <a:solidFill>
                  <a:schemeClr val="accent2">
                    <a:lumMod val="40000"/>
                    <a:lumOff val="60000"/>
                  </a:schemeClr>
                </a:solidFill>
                <a:latin typeface="方正隶变简体" pitchFamily="65" charset="-122"/>
                <a:ea typeface="方正隶变简体" pitchFamily="65" charset="-122"/>
              </a:rPr>
              <a:t> </a:t>
            </a:r>
            <a:r>
              <a:rPr lang="zh-CN" altLang="en-US" sz="1600" i="1" kern="1200" dirty="0">
                <a:solidFill>
                  <a:schemeClr val="accent2">
                    <a:lumMod val="40000"/>
                    <a:lumOff val="60000"/>
                  </a:schemeClr>
                </a:solidFill>
                <a:latin typeface="方正隶变简体" pitchFamily="65" charset="-122"/>
                <a:ea typeface="方正隶变简体" pitchFamily="65" charset="-122"/>
              </a:rPr>
              <a:t>语音模块</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语音跳线</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     </a:t>
            </a:r>
            <a:r>
              <a:rPr lang="en-US" altLang="zh-CN" sz="1600" i="1" kern="1200" dirty="0">
                <a:solidFill>
                  <a:schemeClr val="accent2">
                    <a:lumMod val="40000"/>
                    <a:lumOff val="60000"/>
                  </a:schemeClr>
                </a:solidFill>
                <a:latin typeface="方正隶变简体" pitchFamily="65" charset="-122"/>
                <a:ea typeface="方正隶变简体" pitchFamily="65" charset="-122"/>
              </a:rPr>
              <a:t>—B</a:t>
            </a:r>
            <a:r>
              <a:rPr lang="zh-CN" altLang="en-US" sz="1600" i="1" kern="1200" dirty="0">
                <a:solidFill>
                  <a:schemeClr val="accent2">
                    <a:lumMod val="40000"/>
                    <a:lumOff val="60000"/>
                  </a:schemeClr>
                </a:solidFill>
                <a:latin typeface="方正隶变简体" pitchFamily="65" charset="-122"/>
                <a:ea typeface="方正隶变简体" pitchFamily="65" charset="-122"/>
              </a:rPr>
              <a:t>系列：</a:t>
            </a:r>
            <a:r>
              <a:rPr lang="en-US" altLang="zh-CN" sz="1600" i="1" kern="1200" dirty="0">
                <a:solidFill>
                  <a:schemeClr val="accent2">
                    <a:lumMod val="40000"/>
                    <a:lumOff val="60000"/>
                  </a:schemeClr>
                </a:solidFill>
                <a:latin typeface="方正隶变简体" pitchFamily="65" charset="-122"/>
                <a:ea typeface="方正隶变简体" pitchFamily="65" charset="-122"/>
              </a:rPr>
              <a:t>RJ45 TO 110</a:t>
            </a:r>
            <a:r>
              <a:rPr lang="zh-CN" altLang="en-US" sz="1600" i="1" kern="1200" dirty="0">
                <a:solidFill>
                  <a:schemeClr val="accent2">
                    <a:lumMod val="40000"/>
                    <a:lumOff val="60000"/>
                  </a:schemeClr>
                </a:solidFill>
                <a:latin typeface="方正隶变简体" pitchFamily="65" charset="-122"/>
                <a:ea typeface="方正隶变简体" pitchFamily="65" charset="-122"/>
              </a:rPr>
              <a:t>、 </a:t>
            </a:r>
            <a:r>
              <a:rPr lang="en-US" altLang="zh-CN" sz="1600" i="1" kern="1200" dirty="0">
                <a:solidFill>
                  <a:schemeClr val="accent2">
                    <a:lumMod val="40000"/>
                    <a:lumOff val="60000"/>
                  </a:schemeClr>
                </a:solidFill>
                <a:latin typeface="方正隶变简体" pitchFamily="65" charset="-122"/>
                <a:ea typeface="方正隶变简体" pitchFamily="65" charset="-122"/>
              </a:rPr>
              <a:t>C</a:t>
            </a:r>
            <a:r>
              <a:rPr lang="zh-CN" altLang="en-US" sz="1600" i="1" kern="1200" dirty="0">
                <a:solidFill>
                  <a:schemeClr val="accent2">
                    <a:lumMod val="40000"/>
                    <a:lumOff val="60000"/>
                  </a:schemeClr>
                </a:solidFill>
                <a:latin typeface="方正隶变简体" pitchFamily="65" charset="-122"/>
                <a:ea typeface="方正隶变简体" pitchFamily="65" charset="-122"/>
              </a:rPr>
              <a:t>系列</a:t>
            </a:r>
            <a:r>
              <a:rPr lang="en-US" altLang="zh-CN" sz="1600" i="1" kern="1200" dirty="0">
                <a:solidFill>
                  <a:schemeClr val="accent2">
                    <a:lumMod val="40000"/>
                    <a:lumOff val="60000"/>
                  </a:schemeClr>
                </a:solidFill>
                <a:latin typeface="方正隶变简体" pitchFamily="65" charset="-122"/>
                <a:ea typeface="方正隶变简体" pitchFamily="65" charset="-122"/>
              </a:rPr>
              <a:t>110 TO 110</a:t>
            </a:r>
            <a:r>
              <a:rPr lang="zh-CN" altLang="en-US" sz="1600" i="1" kern="1200" dirty="0">
                <a:solidFill>
                  <a:schemeClr val="accent2">
                    <a:lumMod val="40000"/>
                    <a:lumOff val="60000"/>
                  </a:schemeClr>
                </a:solidFill>
                <a:latin typeface="方正隶变简体" pitchFamily="65" charset="-122"/>
                <a:ea typeface="方正隶变简体" pitchFamily="65" charset="-122"/>
              </a:rPr>
              <a:t>、 </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        </a:t>
            </a:r>
            <a:r>
              <a:rPr lang="en-US" altLang="zh-CN" sz="1600" i="1" kern="1200" dirty="0" smtClean="0">
                <a:solidFill>
                  <a:schemeClr val="accent2">
                    <a:lumMod val="40000"/>
                    <a:lumOff val="60000"/>
                  </a:schemeClr>
                </a:solidFill>
                <a:latin typeface="方正隶变简体" pitchFamily="65" charset="-122"/>
                <a:ea typeface="方正隶变简体" pitchFamily="65" charset="-122"/>
              </a:rPr>
              <a:t>C</a:t>
            </a:r>
            <a:r>
              <a:rPr lang="zh-CN" altLang="en-US" sz="1600" i="1" kern="1200" dirty="0">
                <a:solidFill>
                  <a:schemeClr val="accent2">
                    <a:lumMod val="40000"/>
                    <a:lumOff val="60000"/>
                  </a:schemeClr>
                </a:solidFill>
                <a:latin typeface="方正隶变简体" pitchFamily="65" charset="-122"/>
                <a:ea typeface="方正隶变简体" pitchFamily="65" charset="-122"/>
              </a:rPr>
              <a:t>系列：</a:t>
            </a:r>
            <a:r>
              <a:rPr lang="en-US" altLang="zh-CN" sz="1600" i="1" kern="1200" dirty="0">
                <a:solidFill>
                  <a:schemeClr val="accent2">
                    <a:lumMod val="40000"/>
                    <a:lumOff val="60000"/>
                  </a:schemeClr>
                </a:solidFill>
                <a:latin typeface="方正隶变简体" pitchFamily="65" charset="-122"/>
                <a:ea typeface="方正隶变简体" pitchFamily="65" charset="-122"/>
              </a:rPr>
              <a:t>RJ45 TO RJ11</a:t>
            </a:r>
          </a:p>
          <a:p>
            <a:pPr>
              <a:lnSpc>
                <a:spcPct val="90000"/>
              </a:lnSpc>
              <a:buClr>
                <a:schemeClr val="accent2"/>
              </a:buClr>
              <a:buFontTx/>
              <a:buChar char="·"/>
            </a:pPr>
            <a:r>
              <a:rPr lang="en-US" altLang="zh-CN" sz="1600" i="1" kern="1200" dirty="0">
                <a:solidFill>
                  <a:schemeClr val="accent2">
                    <a:lumMod val="40000"/>
                    <a:lumOff val="60000"/>
                  </a:schemeClr>
                </a:solidFill>
                <a:latin typeface="方正隶变简体" pitchFamily="65" charset="-122"/>
                <a:ea typeface="方正隶变简体" pitchFamily="65" charset="-122"/>
              </a:rPr>
              <a:t>Vcom110</a:t>
            </a:r>
            <a:r>
              <a:rPr lang="zh-CN" altLang="en-US" sz="1600" i="1" kern="1200" dirty="0">
                <a:solidFill>
                  <a:schemeClr val="accent2">
                    <a:lumMod val="40000"/>
                    <a:lumOff val="60000"/>
                  </a:schemeClr>
                </a:solidFill>
                <a:latin typeface="方正隶变简体" pitchFamily="65" charset="-122"/>
                <a:ea typeface="方正隶变简体" pitchFamily="65" charset="-122"/>
              </a:rPr>
              <a:t>配线架</a:t>
            </a:r>
          </a:p>
          <a:p>
            <a:pPr>
              <a:lnSpc>
                <a:spcPct val="90000"/>
              </a:lnSpc>
              <a:buClr>
                <a:schemeClr val="accent2"/>
              </a:buClr>
              <a:buFontTx/>
              <a:buChar char="·"/>
            </a:pPr>
            <a:r>
              <a:rPr lang="en-US" altLang="zh-CN" sz="1600" i="1" kern="1200" dirty="0">
                <a:solidFill>
                  <a:schemeClr val="accent2">
                    <a:lumMod val="40000"/>
                    <a:lumOff val="60000"/>
                  </a:schemeClr>
                </a:solidFill>
                <a:latin typeface="方正隶变简体" pitchFamily="65" charset="-122"/>
                <a:ea typeface="方正隶变简体" pitchFamily="65" charset="-122"/>
              </a:rPr>
              <a:t>110 IDC</a:t>
            </a:r>
            <a:r>
              <a:rPr lang="zh-CN" altLang="en-US" sz="1600" i="1" kern="1200" dirty="0">
                <a:solidFill>
                  <a:schemeClr val="accent2">
                    <a:lumMod val="40000"/>
                    <a:lumOff val="60000"/>
                  </a:schemeClr>
                </a:solidFill>
                <a:latin typeface="方正隶变简体" pitchFamily="65" charset="-122"/>
                <a:ea typeface="方正隶变简体" pitchFamily="65" charset="-122"/>
              </a:rPr>
              <a:t>端子</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什么是综合布线？</a:t>
            </a:r>
          </a:p>
        </p:txBody>
      </p:sp>
      <p:sp>
        <p:nvSpPr>
          <p:cNvPr id="3" name="内容占位符 2"/>
          <p:cNvSpPr>
            <a:spLocks noGrp="1"/>
          </p:cNvSpPr>
          <p:nvPr>
            <p:ph idx="1"/>
          </p:nvPr>
        </p:nvSpPr>
        <p:spPr/>
        <p:txBody>
          <a:bodyPr/>
          <a:lstStyle/>
          <a:p>
            <a:r>
              <a:rPr lang="zh-CN" altLang="en-US" sz="1800" dirty="0" smtClean="0">
                <a:latin typeface="方正隶变简体" pitchFamily="65" charset="-122"/>
                <a:ea typeface="方正隶变简体" pitchFamily="65" charset="-122"/>
              </a:rPr>
              <a:t>我国原邮电部的定义：通信电缆、光缆、各种软电缆及有关连接硬件构成的通用布线系统，它能支持多种应用系统。</a:t>
            </a:r>
            <a:endParaRPr lang="en-US" altLang="zh-CN" sz="1800" dirty="0" smtClean="0">
              <a:latin typeface="方正隶变简体" pitchFamily="65" charset="-122"/>
              <a:ea typeface="方正隶变简体" pitchFamily="65" charset="-122"/>
            </a:endParaRPr>
          </a:p>
          <a:p>
            <a:r>
              <a:rPr lang="zh-CN" altLang="en-US" sz="1800" dirty="0" smtClean="0">
                <a:latin typeface="方正隶变简体" pitchFamily="65" charset="-122"/>
                <a:ea typeface="方正隶变简体" pitchFamily="65" charset="-122"/>
              </a:rPr>
              <a:t>综合布线是一种模块化的、灵活性极高的建筑物内或建筑群之间的信息传输通道。</a:t>
            </a:r>
            <a:endParaRPr lang="en-US" altLang="zh-CN" sz="1800" dirty="0" smtClean="0">
              <a:latin typeface="方正隶变简体" pitchFamily="65" charset="-122"/>
              <a:ea typeface="方正隶变简体" pitchFamily="65" charset="-122"/>
            </a:endParaRPr>
          </a:p>
          <a:p>
            <a:r>
              <a:rPr lang="zh-CN" altLang="en-US" sz="1800" dirty="0" smtClean="0">
                <a:latin typeface="方正隶变简体" pitchFamily="65" charset="-122"/>
                <a:ea typeface="方正隶变简体" pitchFamily="65" charset="-122"/>
              </a:rPr>
              <a:t>通过它可使话音设备、数据设备、交换设备及各种控制设备与信息管理系统连接起来，同时也使这些设备与外部通信网络相连的综合布线。</a:t>
            </a:r>
            <a:endParaRPr lang="en-US" altLang="zh-CN" sz="1800" dirty="0" smtClean="0">
              <a:latin typeface="方正隶变简体" pitchFamily="65" charset="-122"/>
              <a:ea typeface="方正隶变简体" pitchFamily="65" charset="-122"/>
            </a:endParaRPr>
          </a:p>
          <a:p>
            <a:r>
              <a:rPr lang="zh-CN" altLang="en-US" sz="1800" dirty="0" smtClean="0">
                <a:latin typeface="方正隶变简体" pitchFamily="65" charset="-122"/>
                <a:ea typeface="方正隶变简体" pitchFamily="65" charset="-122"/>
              </a:rPr>
              <a:t>它还包括建筑物外部网络或电信线路的连接点与应用系统设备之间的所有线缆及相关的连接部件。</a:t>
            </a:r>
            <a:endParaRPr lang="en-US" altLang="zh-CN" sz="1800" dirty="0" smtClean="0">
              <a:latin typeface="方正隶变简体" pitchFamily="65" charset="-122"/>
              <a:ea typeface="方正隶变简体" pitchFamily="65" charset="-122"/>
            </a:endParaRPr>
          </a:p>
          <a:p>
            <a:r>
              <a:rPr lang="zh-CN" altLang="en-US" sz="1800" dirty="0" smtClean="0">
                <a:latin typeface="方正隶变简体" pitchFamily="65" charset="-122"/>
                <a:ea typeface="方正隶变简体" pitchFamily="65" charset="-122"/>
              </a:rPr>
              <a:t>综合布线由不同系列和规格的部件组成</a:t>
            </a:r>
            <a:r>
              <a:rPr lang="en-US" altLang="zh-CN" sz="1800" dirty="0" smtClean="0">
                <a:latin typeface="方正隶变简体" pitchFamily="65" charset="-122"/>
                <a:ea typeface="方正隶变简体" pitchFamily="65" charset="-122"/>
              </a:rPr>
              <a:t>,</a:t>
            </a:r>
            <a:r>
              <a:rPr lang="zh-CN" altLang="en-US" sz="1800" dirty="0" smtClean="0">
                <a:latin typeface="方正隶变简体" pitchFamily="65" charset="-122"/>
                <a:ea typeface="方正隶变简体" pitchFamily="65" charset="-122"/>
              </a:rPr>
              <a:t>其中包括：传输介质（如铜缆、光缆）、相关连接硬件</a:t>
            </a:r>
            <a:r>
              <a:rPr lang="en-US" altLang="zh-CN" sz="1800" dirty="0" smtClean="0">
                <a:latin typeface="方正隶变简体" pitchFamily="65" charset="-122"/>
                <a:ea typeface="方正隶变简体" pitchFamily="65" charset="-122"/>
              </a:rPr>
              <a:t>(</a:t>
            </a:r>
            <a:r>
              <a:rPr lang="zh-CN" altLang="en-US" sz="1800" dirty="0" smtClean="0">
                <a:latin typeface="方正隶变简体" pitchFamily="65" charset="-122"/>
                <a:ea typeface="方正隶变简体" pitchFamily="65" charset="-122"/>
              </a:rPr>
              <a:t>如配线架、连接器、插座、插头、适配器</a:t>
            </a:r>
            <a:r>
              <a:rPr lang="en-US" altLang="zh-CN" sz="1800" dirty="0" smtClean="0">
                <a:latin typeface="方正隶变简体" pitchFamily="65" charset="-122"/>
                <a:ea typeface="方正隶变简体" pitchFamily="65" charset="-122"/>
              </a:rPr>
              <a:t>)</a:t>
            </a:r>
            <a:r>
              <a:rPr lang="zh-CN" altLang="en-US" sz="1800" dirty="0" smtClean="0">
                <a:latin typeface="方正隶变简体" pitchFamily="65" charset="-122"/>
                <a:ea typeface="方正隶变简体" pitchFamily="65" charset="-122"/>
              </a:rPr>
              <a:t>以及电气保护设备等。</a:t>
            </a:r>
            <a:endParaRPr lang="en-US" altLang="zh-CN" sz="1800" dirty="0" smtClean="0">
              <a:latin typeface="方正隶变简体" pitchFamily="65" charset="-122"/>
              <a:ea typeface="方正隶变简体" pitchFamily="65" charset="-122"/>
            </a:endParaRPr>
          </a:p>
          <a:p>
            <a:r>
              <a:rPr lang="zh-CN" altLang="en-US" sz="1800" dirty="0" smtClean="0">
                <a:latin typeface="方正隶变简体" pitchFamily="65" charset="-122"/>
                <a:ea typeface="方正隶变简体" pitchFamily="65" charset="-122"/>
              </a:rPr>
              <a:t>这些部件可用来构建各种子系统</a:t>
            </a:r>
            <a:r>
              <a:rPr lang="en-US" altLang="zh-CN" sz="1800" dirty="0" smtClean="0">
                <a:latin typeface="方正隶变简体" pitchFamily="65" charset="-122"/>
                <a:ea typeface="方正隶变简体" pitchFamily="65" charset="-122"/>
              </a:rPr>
              <a:t>,</a:t>
            </a:r>
            <a:r>
              <a:rPr lang="zh-CN" altLang="en-US" sz="1800" dirty="0" smtClean="0">
                <a:latin typeface="方正隶变简体" pitchFamily="65" charset="-122"/>
                <a:ea typeface="方正隶变简体" pitchFamily="65" charset="-122"/>
              </a:rPr>
              <a:t>它们都有各自的具体用途</a:t>
            </a:r>
            <a:r>
              <a:rPr lang="en-US" altLang="zh-CN" sz="1800" dirty="0" smtClean="0">
                <a:latin typeface="方正隶变简体" pitchFamily="65" charset="-122"/>
                <a:ea typeface="方正隶变简体" pitchFamily="65" charset="-122"/>
              </a:rPr>
              <a:t>,</a:t>
            </a:r>
            <a:r>
              <a:rPr lang="zh-CN" altLang="en-US" sz="1800" dirty="0" smtClean="0">
                <a:latin typeface="方正隶变简体" pitchFamily="65" charset="-122"/>
                <a:ea typeface="方正隶变简体" pitchFamily="65" charset="-122"/>
              </a:rPr>
              <a:t>不仅易于实施</a:t>
            </a:r>
            <a:r>
              <a:rPr lang="en-US" altLang="zh-CN" sz="1800" dirty="0" smtClean="0">
                <a:latin typeface="方正隶变简体" pitchFamily="65" charset="-122"/>
                <a:ea typeface="方正隶变简体" pitchFamily="65" charset="-122"/>
              </a:rPr>
              <a:t>,</a:t>
            </a:r>
            <a:r>
              <a:rPr lang="zh-CN" altLang="en-US" sz="1800" dirty="0" smtClean="0">
                <a:latin typeface="方正隶变简体" pitchFamily="65" charset="-122"/>
                <a:ea typeface="方正隶变简体" pitchFamily="65" charset="-122"/>
              </a:rPr>
              <a:t>而且能随需求的变化而平稳升级。</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大对数电缆</a:t>
            </a:r>
          </a:p>
        </p:txBody>
      </p:sp>
      <p:sp>
        <p:nvSpPr>
          <p:cNvPr id="138243" name="Rectangle 3"/>
          <p:cNvSpPr>
            <a:spLocks noGrp="1" noChangeArrowheads="1"/>
          </p:cNvSpPr>
          <p:nvPr>
            <p:ph type="body" sz="half" idx="1"/>
          </p:nvPr>
        </p:nvSpPr>
        <p:spPr>
          <a:xfrm>
            <a:off x="827088" y="1916113"/>
            <a:ext cx="4321175" cy="3960812"/>
          </a:xfrm>
        </p:spPr>
        <p:txBody>
          <a:bodyPr/>
          <a:lstStyle/>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性能超过</a:t>
            </a:r>
            <a:r>
              <a:rPr lang="en-US" altLang="zh-CN" sz="1600" i="1" kern="1200" dirty="0">
                <a:solidFill>
                  <a:schemeClr val="accent2">
                    <a:lumMod val="40000"/>
                    <a:lumOff val="60000"/>
                  </a:schemeClr>
                </a:solidFill>
                <a:latin typeface="方正隶变简体" pitchFamily="65" charset="-122"/>
                <a:ea typeface="方正隶变简体" pitchFamily="65" charset="-122"/>
              </a:rPr>
              <a:t>TIA/EIA 568A</a:t>
            </a:r>
            <a:r>
              <a:rPr lang="zh-CN" altLang="en-US" sz="1600" i="1" kern="1200" dirty="0">
                <a:solidFill>
                  <a:schemeClr val="accent2">
                    <a:lumMod val="40000"/>
                    <a:lumOff val="60000"/>
                  </a:schemeClr>
                </a:solidFill>
                <a:latin typeface="方正隶变简体" pitchFamily="65" charset="-122"/>
                <a:ea typeface="方正隶变简体" pitchFamily="65" charset="-122"/>
              </a:rPr>
              <a:t>或</a:t>
            </a:r>
            <a:r>
              <a:rPr lang="en-US" altLang="zh-CN" sz="1600" i="1" kern="1200" dirty="0">
                <a:solidFill>
                  <a:schemeClr val="accent2">
                    <a:lumMod val="40000"/>
                    <a:lumOff val="60000"/>
                  </a:schemeClr>
                </a:solidFill>
                <a:latin typeface="方正隶变简体" pitchFamily="65" charset="-122"/>
                <a:ea typeface="方正隶变简体" pitchFamily="65" charset="-122"/>
              </a:rPr>
              <a:t>ISO/IEC 11801</a:t>
            </a:r>
            <a:r>
              <a:rPr lang="zh-CN" altLang="en-US" sz="1600" i="1" kern="1200" dirty="0">
                <a:solidFill>
                  <a:schemeClr val="accent2">
                    <a:lumMod val="40000"/>
                    <a:lumOff val="60000"/>
                  </a:schemeClr>
                </a:solidFill>
                <a:latin typeface="方正隶变简体" pitchFamily="65" charset="-122"/>
                <a:ea typeface="方正隶变简体" pitchFamily="65" charset="-122"/>
              </a:rPr>
              <a:t>三类或五类标准</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三类线缆满足语音及</a:t>
            </a:r>
            <a:r>
              <a:rPr lang="en-US" altLang="zh-CN" sz="1600" i="1" kern="1200" dirty="0">
                <a:solidFill>
                  <a:schemeClr val="accent2">
                    <a:lumMod val="40000"/>
                    <a:lumOff val="60000"/>
                  </a:schemeClr>
                </a:solidFill>
                <a:latin typeface="方正隶变简体" pitchFamily="65" charset="-122"/>
                <a:ea typeface="方正隶变简体" pitchFamily="65" charset="-122"/>
              </a:rPr>
              <a:t>IEEE802.3 10BASE-T</a:t>
            </a:r>
            <a:r>
              <a:rPr lang="zh-CN" altLang="en-US" sz="1600" i="1" kern="1200" dirty="0">
                <a:solidFill>
                  <a:schemeClr val="accent2">
                    <a:lumMod val="40000"/>
                    <a:lumOff val="60000"/>
                  </a:schemeClr>
                </a:solidFill>
                <a:latin typeface="方正隶变简体" pitchFamily="65" charset="-122"/>
                <a:ea typeface="方正隶变简体" pitchFamily="65" charset="-122"/>
              </a:rPr>
              <a:t>以太网要求</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五类线缆满足语音及</a:t>
            </a:r>
            <a:r>
              <a:rPr lang="en-US" altLang="zh-CN" sz="1600" i="1" kern="1200" dirty="0">
                <a:solidFill>
                  <a:schemeClr val="accent2">
                    <a:lumMod val="40000"/>
                    <a:lumOff val="60000"/>
                  </a:schemeClr>
                </a:solidFill>
                <a:latin typeface="方正隶变简体" pitchFamily="65" charset="-122"/>
                <a:ea typeface="方正隶变简体" pitchFamily="65" charset="-122"/>
              </a:rPr>
              <a:t>IEEE802.3 100BASE-TX</a:t>
            </a:r>
            <a:r>
              <a:rPr lang="zh-CN" altLang="en-US" sz="1600" i="1" kern="1200" dirty="0">
                <a:solidFill>
                  <a:schemeClr val="accent2">
                    <a:lumMod val="40000"/>
                    <a:lumOff val="60000"/>
                  </a:schemeClr>
                </a:solidFill>
                <a:latin typeface="方正隶变简体" pitchFamily="65" charset="-122"/>
                <a:ea typeface="方正隶变简体" pitchFamily="65" charset="-122"/>
              </a:rPr>
              <a:t>以太网要求</a:t>
            </a:r>
          </a:p>
          <a:p>
            <a:pPr>
              <a:lnSpc>
                <a:spcPct val="90000"/>
              </a:lnSpc>
              <a:buClr>
                <a:schemeClr val="accent2"/>
              </a:buClr>
              <a:buFontTx/>
              <a:buChar char="·"/>
            </a:pPr>
            <a:r>
              <a:rPr lang="en-US" altLang="zh-CN" sz="1600" i="1" kern="1200" dirty="0">
                <a:solidFill>
                  <a:schemeClr val="accent2">
                    <a:lumMod val="40000"/>
                    <a:lumOff val="60000"/>
                  </a:schemeClr>
                </a:solidFill>
                <a:latin typeface="方正隶变简体" pitchFamily="65" charset="-122"/>
                <a:ea typeface="方正隶变简体" pitchFamily="65" charset="-122"/>
              </a:rPr>
              <a:t>PVC(</a:t>
            </a:r>
            <a:r>
              <a:rPr lang="zh-CN" altLang="en-US" sz="1600" i="1" kern="1200" dirty="0">
                <a:solidFill>
                  <a:schemeClr val="accent2">
                    <a:lumMod val="40000"/>
                    <a:lumOff val="60000"/>
                  </a:schemeClr>
                </a:solidFill>
                <a:latin typeface="方正隶变简体" pitchFamily="65" charset="-122"/>
                <a:ea typeface="方正隶变简体" pitchFamily="65" charset="-122"/>
              </a:rPr>
              <a:t>灰色</a:t>
            </a:r>
            <a:r>
              <a:rPr lang="en-US" altLang="zh-CN" sz="1600" i="1" kern="1200" dirty="0">
                <a:solidFill>
                  <a:schemeClr val="accent2">
                    <a:lumMod val="40000"/>
                    <a:lumOff val="60000"/>
                  </a:schemeClr>
                </a:solidFill>
                <a:latin typeface="方正隶变简体" pitchFamily="65" charset="-122"/>
                <a:ea typeface="方正隶变简体" pitchFamily="65" charset="-122"/>
              </a:rPr>
              <a:t>)</a:t>
            </a:r>
            <a:r>
              <a:rPr lang="zh-CN" altLang="en-US" sz="1600" i="1" kern="1200" dirty="0">
                <a:solidFill>
                  <a:schemeClr val="accent2">
                    <a:lumMod val="40000"/>
                    <a:lumOff val="60000"/>
                  </a:schemeClr>
                </a:solidFill>
                <a:latin typeface="方正隶变简体" pitchFamily="65" charset="-122"/>
                <a:ea typeface="方正隶变简体" pitchFamily="65" charset="-122"/>
              </a:rPr>
              <a:t>外被适用于室内</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     </a:t>
            </a:r>
            <a:r>
              <a:rPr lang="en-US" altLang="zh-CN" sz="1600" i="1" kern="1200" dirty="0">
                <a:solidFill>
                  <a:schemeClr val="accent2">
                    <a:lumMod val="40000"/>
                    <a:lumOff val="60000"/>
                  </a:schemeClr>
                </a:solidFill>
                <a:latin typeface="方正隶变简体" pitchFamily="65" charset="-122"/>
                <a:ea typeface="方正隶变简体" pitchFamily="65" charset="-122"/>
              </a:rPr>
              <a:t>PE(</a:t>
            </a:r>
            <a:r>
              <a:rPr lang="zh-CN" altLang="en-US" sz="1600" i="1" kern="1200" dirty="0">
                <a:solidFill>
                  <a:schemeClr val="accent2">
                    <a:lumMod val="40000"/>
                    <a:lumOff val="60000"/>
                  </a:schemeClr>
                </a:solidFill>
                <a:latin typeface="方正隶变简体" pitchFamily="65" charset="-122"/>
                <a:ea typeface="方正隶变简体" pitchFamily="65" charset="-122"/>
              </a:rPr>
              <a:t>黑色</a:t>
            </a:r>
            <a:r>
              <a:rPr lang="en-US" altLang="zh-CN" sz="1600" i="1" kern="1200" dirty="0">
                <a:solidFill>
                  <a:schemeClr val="accent2">
                    <a:lumMod val="40000"/>
                    <a:lumOff val="60000"/>
                  </a:schemeClr>
                </a:solidFill>
                <a:latin typeface="方正隶变简体" pitchFamily="65" charset="-122"/>
                <a:ea typeface="方正隶变简体" pitchFamily="65" charset="-122"/>
              </a:rPr>
              <a:t>)</a:t>
            </a:r>
            <a:r>
              <a:rPr lang="zh-CN" altLang="en-US" sz="1600" i="1" kern="1200" dirty="0">
                <a:solidFill>
                  <a:schemeClr val="accent2">
                    <a:lumMod val="40000"/>
                    <a:lumOff val="60000"/>
                  </a:schemeClr>
                </a:solidFill>
                <a:latin typeface="方正隶变简体" pitchFamily="65" charset="-122"/>
                <a:ea typeface="方正隶变简体" pitchFamily="65" charset="-122"/>
              </a:rPr>
              <a:t>外被适用于室外</a:t>
            </a:r>
          </a:p>
        </p:txBody>
      </p:sp>
      <p:pic>
        <p:nvPicPr>
          <p:cNvPr id="138246" name="Picture 6" descr="YY"/>
          <p:cNvPicPr>
            <a:picLocks noGrp="1" noChangeAspect="1" noChangeArrowheads="1"/>
          </p:cNvPicPr>
          <p:nvPr>
            <p:ph sz="half" idx="2"/>
          </p:nvPr>
        </p:nvPicPr>
        <p:blipFill>
          <a:blip r:embed="rId2" cstate="print"/>
          <a:srcRect/>
          <a:stretch>
            <a:fillRect/>
          </a:stretch>
        </p:blipFill>
        <p:spPr>
          <a:xfrm>
            <a:off x="5292725" y="2133600"/>
            <a:ext cx="2741613" cy="2806700"/>
          </a:xfrm>
          <a:noFill/>
          <a:ln/>
        </p:spPr>
      </p:pic>
      <p:sp>
        <p:nvSpPr>
          <p:cNvPr id="138249" name="AutoShape 9"/>
          <p:cNvSpPr>
            <a:spLocks noChangeArrowheads="1"/>
          </p:cNvSpPr>
          <p:nvPr/>
        </p:nvSpPr>
        <p:spPr bwMode="auto">
          <a:xfrm flipH="1">
            <a:off x="5003800" y="1989138"/>
            <a:ext cx="3311525" cy="3167062"/>
          </a:xfrm>
          <a:prstGeom prst="flowChartMagneticTape">
            <a:avLst/>
          </a:prstGeom>
          <a:noFill/>
          <a:ln w="28575" algn="ctr">
            <a:solidFill>
              <a:schemeClr val="accent1"/>
            </a:solidFill>
            <a:miter lim="800000"/>
            <a:headEnd/>
            <a:tailEnd/>
          </a:ln>
          <a:effectLst>
            <a:prstShdw prst="shdw17" dist="17961" dir="2700000">
              <a:schemeClr val="accent1">
                <a:gamma/>
                <a:shade val="60000"/>
                <a:invGamma/>
              </a:schemeClr>
            </a:prstShdw>
          </a:effectLst>
        </p:spPr>
        <p:txBody>
          <a:bodyPr wrap="none" anchor="ctr"/>
          <a:lstStyle/>
          <a:p>
            <a:endParaRPr lang="zh-CN" alt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zh-CN"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110</a:t>
            </a:r>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配线架 </a:t>
            </a:r>
          </a:p>
        </p:txBody>
      </p:sp>
      <p:sp>
        <p:nvSpPr>
          <p:cNvPr id="139267" name="Rectangle 3"/>
          <p:cNvSpPr>
            <a:spLocks noGrp="1" noChangeArrowheads="1"/>
          </p:cNvSpPr>
          <p:nvPr>
            <p:ph type="body" idx="1"/>
          </p:nvPr>
        </p:nvSpPr>
        <p:spPr>
          <a:xfrm>
            <a:off x="755650" y="1916113"/>
            <a:ext cx="7632700" cy="3960812"/>
          </a:xfrm>
        </p:spPr>
        <p:txBody>
          <a:bodyPr/>
          <a:lstStyle/>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结构化设计，标准</a:t>
            </a:r>
            <a:r>
              <a:rPr lang="en-US" altLang="zh-CN" sz="1600" i="1" kern="1200" dirty="0">
                <a:solidFill>
                  <a:schemeClr val="accent2">
                    <a:lumMod val="40000"/>
                    <a:lumOff val="60000"/>
                  </a:schemeClr>
                </a:solidFill>
                <a:latin typeface="方正隶变简体" pitchFamily="65" charset="-122"/>
                <a:ea typeface="方正隶变简体" pitchFamily="65" charset="-122"/>
              </a:rPr>
              <a:t>19</a:t>
            </a:r>
            <a:r>
              <a:rPr lang="zh-CN" altLang="en-US" sz="1600" i="1" kern="1200" dirty="0">
                <a:solidFill>
                  <a:schemeClr val="accent2">
                    <a:lumMod val="40000"/>
                    <a:lumOff val="60000"/>
                  </a:schemeClr>
                </a:solidFill>
                <a:latin typeface="方正隶变简体" pitchFamily="65" charset="-122"/>
                <a:ea typeface="方正隶变简体" pitchFamily="65" charset="-122"/>
              </a:rPr>
              <a:t>英寸结构，安装方便</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符合</a:t>
            </a:r>
            <a:r>
              <a:rPr lang="en-US" altLang="zh-CN" sz="1600" i="1" kern="1200" dirty="0">
                <a:solidFill>
                  <a:schemeClr val="accent2">
                    <a:lumMod val="40000"/>
                    <a:lumOff val="60000"/>
                  </a:schemeClr>
                </a:solidFill>
                <a:latin typeface="方正隶变简体" pitchFamily="65" charset="-122"/>
                <a:ea typeface="方正隶变简体" pitchFamily="65" charset="-122"/>
              </a:rPr>
              <a:t>TIA/EIA568B</a:t>
            </a:r>
            <a:r>
              <a:rPr lang="zh-CN" altLang="en-US" sz="1600" i="1" kern="1200" dirty="0">
                <a:solidFill>
                  <a:schemeClr val="accent2">
                    <a:lumMod val="40000"/>
                    <a:lumOff val="60000"/>
                  </a:schemeClr>
                </a:solidFill>
                <a:latin typeface="方正隶变简体" pitchFamily="65" charset="-122"/>
                <a:ea typeface="方正隶变简体" pitchFamily="65" charset="-122"/>
              </a:rPr>
              <a:t>和</a:t>
            </a:r>
            <a:r>
              <a:rPr lang="en-US" altLang="zh-CN" sz="1600" i="1" kern="1200" dirty="0">
                <a:solidFill>
                  <a:schemeClr val="accent2">
                    <a:lumMod val="40000"/>
                    <a:lumOff val="60000"/>
                  </a:schemeClr>
                </a:solidFill>
                <a:latin typeface="方正隶变简体" pitchFamily="65" charset="-122"/>
                <a:ea typeface="方正隶变简体" pitchFamily="65" charset="-122"/>
              </a:rPr>
              <a:t>ISO/IEC11801</a:t>
            </a:r>
            <a:r>
              <a:rPr lang="zh-CN" altLang="en-US" sz="1600" i="1" kern="1200" dirty="0">
                <a:solidFill>
                  <a:schemeClr val="accent2">
                    <a:lumMod val="40000"/>
                    <a:lumOff val="60000"/>
                  </a:schemeClr>
                </a:solidFill>
                <a:latin typeface="方正隶变简体" pitchFamily="65" charset="-122"/>
                <a:ea typeface="方正隶变简体" pitchFamily="65" charset="-122"/>
              </a:rPr>
              <a:t>标准</a:t>
            </a:r>
          </a:p>
          <a:p>
            <a:pPr>
              <a:lnSpc>
                <a:spcPct val="90000"/>
              </a:lnSpc>
              <a:buClr>
                <a:schemeClr val="accent2"/>
              </a:buClr>
              <a:buFontTx/>
              <a:buChar char="·"/>
            </a:pPr>
            <a:r>
              <a:rPr lang="en-US" altLang="zh-CN" sz="1600" i="1" kern="1200" dirty="0">
                <a:solidFill>
                  <a:schemeClr val="accent2">
                    <a:lumMod val="40000"/>
                    <a:lumOff val="60000"/>
                  </a:schemeClr>
                </a:solidFill>
                <a:latin typeface="方正隶变简体" pitchFamily="65" charset="-122"/>
                <a:ea typeface="方正隶变简体" pitchFamily="65" charset="-122"/>
              </a:rPr>
              <a:t>100</a:t>
            </a:r>
            <a:r>
              <a:rPr lang="zh-CN" altLang="en-US" sz="1600" i="1" kern="1200" dirty="0">
                <a:solidFill>
                  <a:schemeClr val="accent2">
                    <a:lumMod val="40000"/>
                    <a:lumOff val="60000"/>
                  </a:schemeClr>
                </a:solidFill>
                <a:latin typeface="方正隶变简体" pitchFamily="65" charset="-122"/>
                <a:ea typeface="方正隶变简体" pitchFamily="65" charset="-122"/>
              </a:rPr>
              <a:t>对配线架适合安装于</a:t>
            </a:r>
            <a:r>
              <a:rPr lang="en-US" altLang="zh-CN" sz="1600" i="1" kern="1200" dirty="0">
                <a:solidFill>
                  <a:schemeClr val="accent2">
                    <a:lumMod val="40000"/>
                    <a:lumOff val="60000"/>
                  </a:schemeClr>
                </a:solidFill>
                <a:latin typeface="方正隶变简体" pitchFamily="65" charset="-122"/>
                <a:ea typeface="方正隶变简体" pitchFamily="65" charset="-122"/>
              </a:rPr>
              <a:t>19</a:t>
            </a:r>
            <a:r>
              <a:rPr lang="zh-CN" altLang="en-US" sz="1600" i="1" kern="1200" dirty="0">
                <a:solidFill>
                  <a:schemeClr val="accent2">
                    <a:lumMod val="40000"/>
                    <a:lumOff val="60000"/>
                  </a:schemeClr>
                </a:solidFill>
                <a:latin typeface="方正隶变简体" pitchFamily="65" charset="-122"/>
                <a:ea typeface="方正隶变简体" pitchFamily="65" charset="-122"/>
              </a:rPr>
              <a:t>英寸标准机柜或机架</a:t>
            </a:r>
          </a:p>
          <a:p>
            <a:pPr>
              <a:lnSpc>
                <a:spcPct val="90000"/>
              </a:lnSpc>
              <a:buClr>
                <a:schemeClr val="accent2"/>
              </a:buClr>
              <a:buFontTx/>
              <a:buChar char="·"/>
            </a:pPr>
            <a:r>
              <a:rPr lang="en-US" altLang="zh-CN" sz="1600" i="1" kern="1200" dirty="0">
                <a:solidFill>
                  <a:schemeClr val="accent2">
                    <a:lumMod val="40000"/>
                    <a:lumOff val="60000"/>
                  </a:schemeClr>
                </a:solidFill>
                <a:latin typeface="方正隶变简体" pitchFamily="65" charset="-122"/>
                <a:ea typeface="方正隶变简体" pitchFamily="65" charset="-122"/>
              </a:rPr>
              <a:t>50</a:t>
            </a:r>
            <a:r>
              <a:rPr lang="zh-CN" altLang="en-US" sz="1600" i="1" kern="1200" dirty="0">
                <a:solidFill>
                  <a:schemeClr val="accent2">
                    <a:lumMod val="40000"/>
                    <a:lumOff val="60000"/>
                  </a:schemeClr>
                </a:solidFill>
                <a:latin typeface="方正隶变简体" pitchFamily="65" charset="-122"/>
                <a:ea typeface="方正隶变简体" pitchFamily="65" charset="-122"/>
              </a:rPr>
              <a:t>对带腿配线架适用于挂墙</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前端附有主色标记：白、红、黑、黄、紫，并且是在每</a:t>
            </a:r>
            <a:r>
              <a:rPr lang="en-US" altLang="zh-CN" sz="1600" i="1" kern="1200" dirty="0">
                <a:solidFill>
                  <a:schemeClr val="accent2">
                    <a:lumMod val="40000"/>
                    <a:lumOff val="60000"/>
                  </a:schemeClr>
                </a:solidFill>
                <a:latin typeface="方正隶变简体" pitchFamily="65" charset="-122"/>
                <a:ea typeface="方正隶变简体" pitchFamily="65" charset="-122"/>
              </a:rPr>
              <a:t>5</a:t>
            </a:r>
            <a:r>
              <a:rPr lang="zh-CN" altLang="en-US" sz="1600" i="1" kern="1200" dirty="0">
                <a:solidFill>
                  <a:schemeClr val="accent2">
                    <a:lumMod val="40000"/>
                    <a:lumOff val="60000"/>
                  </a:schemeClr>
                </a:solidFill>
                <a:latin typeface="方正隶变简体" pitchFamily="65" charset="-122"/>
                <a:ea typeface="方正隶变简体" pitchFamily="65" charset="-122"/>
              </a:rPr>
              <a:t>对之间分开，方便为安放线缆时的察看作指引和打线。</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标准配备有</a:t>
            </a:r>
            <a:r>
              <a:rPr lang="en-US" altLang="zh-CN" sz="1600" i="1" kern="1200" dirty="0">
                <a:solidFill>
                  <a:schemeClr val="accent2">
                    <a:lumMod val="40000"/>
                    <a:lumOff val="60000"/>
                  </a:schemeClr>
                </a:solidFill>
                <a:latin typeface="方正隶变简体" pitchFamily="65" charset="-122"/>
                <a:ea typeface="方正隶变简体" pitchFamily="65" charset="-122"/>
              </a:rPr>
              <a:t>5</a:t>
            </a:r>
            <a:r>
              <a:rPr lang="zh-CN" altLang="en-US" sz="1600" i="1" kern="1200" dirty="0">
                <a:solidFill>
                  <a:schemeClr val="accent2">
                    <a:lumMod val="40000"/>
                    <a:lumOff val="60000"/>
                  </a:schemeClr>
                </a:solidFill>
                <a:latin typeface="方正隶变简体" pitchFamily="65" charset="-122"/>
                <a:ea typeface="方正隶变简体" pitchFamily="65" charset="-122"/>
              </a:rPr>
              <a:t>个</a:t>
            </a:r>
            <a:r>
              <a:rPr lang="en-US" altLang="zh-CN" sz="1600" i="1" kern="1200" dirty="0">
                <a:solidFill>
                  <a:schemeClr val="accent2">
                    <a:lumMod val="40000"/>
                    <a:lumOff val="60000"/>
                  </a:schemeClr>
                </a:solidFill>
                <a:latin typeface="方正隶变简体" pitchFamily="65" charset="-122"/>
                <a:ea typeface="方正隶变简体" pitchFamily="65" charset="-122"/>
              </a:rPr>
              <a:t>4</a:t>
            </a:r>
            <a:r>
              <a:rPr lang="zh-CN" altLang="en-US" sz="1600" i="1" kern="1200" dirty="0">
                <a:solidFill>
                  <a:schemeClr val="accent2">
                    <a:lumMod val="40000"/>
                    <a:lumOff val="60000"/>
                  </a:schemeClr>
                </a:solidFill>
                <a:latin typeface="方正隶变简体" pitchFamily="65" charset="-122"/>
                <a:ea typeface="方正隶变简体" pitchFamily="65" charset="-122"/>
              </a:rPr>
              <a:t>对端子和</a:t>
            </a:r>
            <a:r>
              <a:rPr lang="en-US" altLang="zh-CN" sz="1600" i="1" kern="1200" dirty="0">
                <a:solidFill>
                  <a:schemeClr val="accent2">
                    <a:lumMod val="40000"/>
                    <a:lumOff val="60000"/>
                  </a:schemeClr>
                </a:solidFill>
                <a:latin typeface="方正隶变简体" pitchFamily="65" charset="-122"/>
                <a:ea typeface="方正隶变简体" pitchFamily="65" charset="-122"/>
              </a:rPr>
              <a:t>1</a:t>
            </a:r>
            <a:r>
              <a:rPr lang="zh-CN" altLang="en-US" sz="1600" i="1" kern="1200" dirty="0">
                <a:solidFill>
                  <a:schemeClr val="accent2">
                    <a:lumMod val="40000"/>
                    <a:lumOff val="60000"/>
                  </a:schemeClr>
                </a:solidFill>
                <a:latin typeface="方正隶变简体" pitchFamily="65" charset="-122"/>
                <a:ea typeface="方正隶变简体" pitchFamily="65" charset="-122"/>
              </a:rPr>
              <a:t>个五对端子</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打线工具：</a:t>
            </a:r>
            <a:r>
              <a:rPr lang="en-US" altLang="zh-CN" sz="1600" i="1" kern="1200" dirty="0">
                <a:solidFill>
                  <a:schemeClr val="accent2">
                    <a:lumMod val="40000"/>
                    <a:lumOff val="60000"/>
                  </a:schemeClr>
                </a:solidFill>
                <a:latin typeface="方正隶变简体" pitchFamily="65" charset="-122"/>
                <a:ea typeface="方正隶变简体" pitchFamily="65" charset="-122"/>
              </a:rPr>
              <a:t>110</a:t>
            </a:r>
            <a:r>
              <a:rPr lang="zh-CN" altLang="en-US" sz="1600" i="1" kern="1200" dirty="0">
                <a:solidFill>
                  <a:schemeClr val="accent2">
                    <a:lumMod val="40000"/>
                    <a:lumOff val="60000"/>
                  </a:schemeClr>
                </a:solidFill>
                <a:latin typeface="方正隶变简体" pitchFamily="65" charset="-122"/>
                <a:ea typeface="方正隶变简体" pitchFamily="65" charset="-122"/>
              </a:rPr>
              <a:t>型或</a:t>
            </a:r>
            <a:r>
              <a:rPr lang="en-US" altLang="zh-CN" sz="1600" i="1" kern="1200" dirty="0" err="1">
                <a:solidFill>
                  <a:schemeClr val="accent2">
                    <a:lumMod val="40000"/>
                    <a:lumOff val="60000"/>
                  </a:schemeClr>
                </a:solidFill>
                <a:latin typeface="方正隶变简体" pitchFamily="65" charset="-122"/>
                <a:ea typeface="方正隶变简体" pitchFamily="65" charset="-122"/>
              </a:rPr>
              <a:t>Krone</a:t>
            </a:r>
            <a:r>
              <a:rPr lang="zh-CN" altLang="en-US" sz="1600" i="1" kern="1200" dirty="0">
                <a:solidFill>
                  <a:schemeClr val="accent2">
                    <a:lumMod val="40000"/>
                    <a:lumOff val="60000"/>
                  </a:schemeClr>
                </a:solidFill>
                <a:latin typeface="方正隶变简体" pitchFamily="65" charset="-122"/>
                <a:ea typeface="方正隶变简体" pitchFamily="65" charset="-122"/>
              </a:rPr>
              <a:t>型皆可</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产品提供</a:t>
            </a:r>
            <a:r>
              <a:rPr lang="en-US" altLang="zh-CN" sz="1600" i="1" kern="1200" dirty="0">
                <a:solidFill>
                  <a:schemeClr val="accent2">
                    <a:lumMod val="40000"/>
                    <a:lumOff val="60000"/>
                  </a:schemeClr>
                </a:solidFill>
                <a:latin typeface="方正隶变简体" pitchFamily="65" charset="-122"/>
                <a:ea typeface="方正隶变简体" pitchFamily="65" charset="-122"/>
              </a:rPr>
              <a:t>20~25</a:t>
            </a:r>
            <a:r>
              <a:rPr lang="zh-CN" altLang="en-US" sz="1600" i="1" kern="1200" dirty="0">
                <a:solidFill>
                  <a:schemeClr val="accent2">
                    <a:lumMod val="40000"/>
                    <a:lumOff val="60000"/>
                  </a:schemeClr>
                </a:solidFill>
                <a:latin typeface="方正隶变简体" pitchFamily="65" charset="-122"/>
                <a:ea typeface="方正隶变简体" pitchFamily="65" charset="-122"/>
              </a:rPr>
              <a:t>年质保</a:t>
            </a:r>
          </a:p>
        </p:txBody>
      </p:sp>
      <p:pic>
        <p:nvPicPr>
          <p:cNvPr id="139268" name="Picture 4" descr="YYPP"/>
          <p:cNvPicPr>
            <a:picLocks noChangeAspect="1" noChangeArrowheads="1"/>
          </p:cNvPicPr>
          <p:nvPr/>
        </p:nvPicPr>
        <p:blipFill>
          <a:blip r:embed="rId2" cstate="print"/>
          <a:srcRect/>
          <a:stretch>
            <a:fillRect/>
          </a:stretch>
        </p:blipFill>
        <p:spPr bwMode="auto">
          <a:xfrm>
            <a:off x="5219700" y="3906838"/>
            <a:ext cx="2238375" cy="1609725"/>
          </a:xfrm>
          <a:prstGeom prst="rect">
            <a:avLst/>
          </a:prstGeom>
          <a:noFill/>
          <a:ln w="9525">
            <a:noFill/>
            <a:miter lim="800000"/>
            <a:headEnd/>
            <a:tailEnd/>
          </a:ln>
        </p:spPr>
      </p:pic>
      <p:sp>
        <p:nvSpPr>
          <p:cNvPr id="139269" name="AutoShape 5"/>
          <p:cNvSpPr>
            <a:spLocks noChangeArrowheads="1"/>
          </p:cNvSpPr>
          <p:nvPr/>
        </p:nvSpPr>
        <p:spPr bwMode="auto">
          <a:xfrm flipH="1">
            <a:off x="5076825" y="4003675"/>
            <a:ext cx="2663825" cy="1512888"/>
          </a:xfrm>
          <a:prstGeom prst="chevron">
            <a:avLst>
              <a:gd name="adj" fmla="val 44019"/>
            </a:avLst>
          </a:prstGeom>
          <a:noFill/>
          <a:ln w="28575" algn="ctr">
            <a:solidFill>
              <a:schemeClr val="accent1"/>
            </a:solidFill>
            <a:miter lim="800000"/>
            <a:headEnd/>
            <a:tailEnd/>
          </a:ln>
          <a:effectLst>
            <a:prstShdw prst="shdw17" dist="17961" dir="2700000">
              <a:schemeClr val="accent1">
                <a:gamma/>
                <a:shade val="60000"/>
                <a:invGamma/>
              </a:schemeClr>
            </a:prstShdw>
          </a:effectLst>
        </p:spPr>
        <p:txBody>
          <a:bodyPr wrap="none" anchor="ctr"/>
          <a:lstStyle/>
          <a:p>
            <a:endParaRPr lang="zh-CN" altLang="en-US"/>
          </a:p>
        </p:txBody>
      </p:sp>
      <p:sp>
        <p:nvSpPr>
          <p:cNvPr id="6" name="WordArt 26"/>
          <p:cNvSpPr>
            <a:spLocks noChangeArrowheads="1" noChangeShapeType="1" noTextEdit="1"/>
          </p:cNvSpPr>
          <p:nvPr/>
        </p:nvSpPr>
        <p:spPr bwMode="auto">
          <a:xfrm>
            <a:off x="7286644" y="4357694"/>
            <a:ext cx="1125058" cy="374132"/>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PP110-100</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语音模块.tif"/>
          <p:cNvPicPr>
            <a:picLocks noChangeAspect="1"/>
          </p:cNvPicPr>
          <p:nvPr/>
        </p:nvPicPr>
        <p:blipFill>
          <a:blip r:embed="rId2" cstate="print"/>
          <a:stretch>
            <a:fillRect/>
          </a:stretch>
        </p:blipFill>
        <p:spPr>
          <a:xfrm>
            <a:off x="5214942" y="3286124"/>
            <a:ext cx="1908350" cy="1440000"/>
          </a:xfrm>
          <a:prstGeom prst="rect">
            <a:avLst/>
          </a:prstGeom>
        </p:spPr>
      </p:pic>
      <p:sp>
        <p:nvSpPr>
          <p:cNvPr id="140290" name="Rectangle 2"/>
          <p:cNvSpPr>
            <a:spLocks noGrp="1" noChangeArrowheads="1"/>
          </p:cNvSpPr>
          <p:nvPr>
            <p:ph type="title"/>
          </p:nvPr>
        </p:nvSpPr>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语 音 模 块</a:t>
            </a:r>
            <a:endParaRPr lang="en-US" altLang="zh-CN"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140291" name="Rectangle 3"/>
          <p:cNvSpPr>
            <a:spLocks noGrp="1" noChangeArrowheads="1"/>
          </p:cNvSpPr>
          <p:nvPr>
            <p:ph type="body" idx="1"/>
          </p:nvPr>
        </p:nvSpPr>
        <p:spPr>
          <a:xfrm>
            <a:off x="900113" y="1916113"/>
            <a:ext cx="7272337" cy="3960812"/>
          </a:xfrm>
        </p:spPr>
        <p:txBody>
          <a:bodyPr/>
          <a:lstStyle/>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采用专利的</a:t>
            </a:r>
            <a:r>
              <a:rPr lang="en-US" altLang="zh-CN" sz="1600" i="1" kern="1200" dirty="0">
                <a:solidFill>
                  <a:schemeClr val="accent2">
                    <a:lumMod val="40000"/>
                    <a:lumOff val="60000"/>
                  </a:schemeClr>
                </a:solidFill>
                <a:latin typeface="方正隶变简体" pitchFamily="65" charset="-122"/>
                <a:ea typeface="方正隶变简体" pitchFamily="65" charset="-122"/>
              </a:rPr>
              <a:t>IDC</a:t>
            </a:r>
            <a:r>
              <a:rPr lang="zh-CN" altLang="en-US" sz="1600" i="1" kern="1200" dirty="0">
                <a:solidFill>
                  <a:schemeClr val="accent2">
                    <a:lumMod val="40000"/>
                    <a:lumOff val="60000"/>
                  </a:schemeClr>
                </a:solidFill>
                <a:latin typeface="方正隶变简体" pitchFamily="65" charset="-122"/>
                <a:ea typeface="方正隶变简体" pitchFamily="65" charset="-122"/>
              </a:rPr>
              <a:t>设计（</a:t>
            </a:r>
            <a:r>
              <a:rPr lang="en-US" altLang="zh-CN" sz="1600" i="1" kern="1200" dirty="0">
                <a:solidFill>
                  <a:schemeClr val="accent2">
                    <a:lumMod val="40000"/>
                    <a:lumOff val="60000"/>
                  </a:schemeClr>
                </a:solidFill>
                <a:latin typeface="方正隶变简体" pitchFamily="65" charset="-122"/>
                <a:ea typeface="方正隶变简体" pitchFamily="65" charset="-122"/>
              </a:rPr>
              <a:t>4</a:t>
            </a:r>
            <a:r>
              <a:rPr lang="zh-CN" altLang="en-US" sz="1600" i="1" kern="1200" dirty="0">
                <a:solidFill>
                  <a:schemeClr val="accent2">
                    <a:lumMod val="40000"/>
                    <a:lumOff val="60000"/>
                  </a:schemeClr>
                </a:solidFill>
                <a:latin typeface="方正隶变简体" pitchFamily="65" charset="-122"/>
                <a:ea typeface="方正隶变简体" pitchFamily="65" charset="-122"/>
              </a:rPr>
              <a:t>芯</a:t>
            </a:r>
            <a:r>
              <a:rPr lang="en-US" altLang="zh-CN" sz="1600" i="1" kern="1200" dirty="0">
                <a:solidFill>
                  <a:schemeClr val="accent2">
                    <a:lumMod val="40000"/>
                    <a:lumOff val="60000"/>
                  </a:schemeClr>
                </a:solidFill>
                <a:latin typeface="方正隶变简体" pitchFamily="65" charset="-122"/>
                <a:ea typeface="方正隶变简体" pitchFamily="65" charset="-122"/>
              </a:rPr>
              <a:t>IDC</a:t>
            </a:r>
            <a:r>
              <a:rPr lang="zh-CN" altLang="en-US" sz="1600" i="1" kern="1200" dirty="0">
                <a:solidFill>
                  <a:schemeClr val="accent2">
                    <a:lumMod val="40000"/>
                    <a:lumOff val="60000"/>
                  </a:schemeClr>
                </a:solidFill>
                <a:latin typeface="方正隶变简体" pitchFamily="65" charset="-122"/>
                <a:ea typeface="方正隶变简体" pitchFamily="65" charset="-122"/>
              </a:rPr>
              <a:t>端子），适用于</a:t>
            </a:r>
            <a:r>
              <a:rPr lang="en-US" altLang="zh-CN" sz="1600" i="1" kern="1200" dirty="0">
                <a:solidFill>
                  <a:schemeClr val="accent2">
                    <a:lumMod val="40000"/>
                    <a:lumOff val="60000"/>
                  </a:schemeClr>
                </a:solidFill>
                <a:latin typeface="方正隶变简体" pitchFamily="65" charset="-122"/>
                <a:ea typeface="方正隶变简体" pitchFamily="65" charset="-122"/>
              </a:rPr>
              <a:t>23</a:t>
            </a:r>
            <a:r>
              <a:rPr lang="zh-CN" altLang="en-US" sz="1600" i="1" kern="1200" dirty="0">
                <a:solidFill>
                  <a:schemeClr val="accent2">
                    <a:lumMod val="40000"/>
                    <a:lumOff val="60000"/>
                  </a:schemeClr>
                </a:solidFill>
                <a:latin typeface="方正隶变简体" pitchFamily="65" charset="-122"/>
                <a:ea typeface="方正隶变简体" pitchFamily="65" charset="-122"/>
              </a:rPr>
              <a:t>－</a:t>
            </a:r>
            <a:r>
              <a:rPr lang="en-US" altLang="zh-CN" sz="1600" i="1" kern="1200" dirty="0">
                <a:solidFill>
                  <a:schemeClr val="accent2">
                    <a:lumMod val="40000"/>
                    <a:lumOff val="60000"/>
                  </a:schemeClr>
                </a:solidFill>
                <a:latin typeface="方正隶变简体" pitchFamily="65" charset="-122"/>
                <a:ea typeface="方正隶变简体" pitchFamily="65" charset="-122"/>
              </a:rPr>
              <a:t>26AWG</a:t>
            </a:r>
            <a:r>
              <a:rPr lang="zh-CN" altLang="en-US" sz="1600" i="1" kern="1200" dirty="0">
                <a:solidFill>
                  <a:schemeClr val="accent2">
                    <a:lumMod val="40000"/>
                    <a:lumOff val="60000"/>
                  </a:schemeClr>
                </a:solidFill>
                <a:latin typeface="方正隶变简体" pitchFamily="65" charset="-122"/>
                <a:ea typeface="方正隶变简体" pitchFamily="65" charset="-122"/>
              </a:rPr>
              <a:t>线径电缆。</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插座主体采用防火塑料材料符合</a:t>
            </a:r>
            <a:r>
              <a:rPr lang="en-US" altLang="zh-CN" sz="1600" i="1" kern="1200" dirty="0">
                <a:solidFill>
                  <a:schemeClr val="accent2">
                    <a:lumMod val="40000"/>
                    <a:lumOff val="60000"/>
                  </a:schemeClr>
                </a:solidFill>
                <a:latin typeface="方正隶变简体" pitchFamily="65" charset="-122"/>
                <a:ea typeface="方正隶变简体" pitchFamily="65" charset="-122"/>
              </a:rPr>
              <a:t>UL94V</a:t>
            </a:r>
            <a:r>
              <a:rPr lang="zh-CN" altLang="en-US" sz="1600" i="1" kern="1200" dirty="0">
                <a:solidFill>
                  <a:schemeClr val="accent2">
                    <a:lumMod val="40000"/>
                    <a:lumOff val="60000"/>
                  </a:schemeClr>
                </a:solidFill>
                <a:latin typeface="方正隶变简体" pitchFamily="65" charset="-122"/>
                <a:ea typeface="方正隶变简体" pitchFamily="65" charset="-122"/>
              </a:rPr>
              <a:t>－</a:t>
            </a:r>
            <a:r>
              <a:rPr lang="en-US" altLang="zh-CN" sz="1600" i="1" kern="1200" dirty="0">
                <a:solidFill>
                  <a:schemeClr val="accent2">
                    <a:lumMod val="40000"/>
                    <a:lumOff val="60000"/>
                  </a:schemeClr>
                </a:solidFill>
                <a:latin typeface="方正隶变简体" pitchFamily="65" charset="-122"/>
                <a:ea typeface="方正隶变简体" pitchFamily="65" charset="-122"/>
              </a:rPr>
              <a:t>0</a:t>
            </a:r>
            <a:r>
              <a:rPr lang="zh-CN" altLang="en-US" sz="1600" i="1" kern="1200" dirty="0">
                <a:solidFill>
                  <a:schemeClr val="accent2">
                    <a:lumMod val="40000"/>
                    <a:lumOff val="60000"/>
                  </a:schemeClr>
                </a:solidFill>
                <a:latin typeface="方正隶变简体" pitchFamily="65" charset="-122"/>
                <a:ea typeface="方正隶变简体" pitchFamily="65" charset="-122"/>
              </a:rPr>
              <a:t>材料</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插座芯采用</a:t>
            </a:r>
            <a:r>
              <a:rPr lang="en-US" altLang="zh-CN" sz="1600" i="1" kern="1200" dirty="0">
                <a:solidFill>
                  <a:schemeClr val="accent2">
                    <a:lumMod val="40000"/>
                    <a:lumOff val="60000"/>
                  </a:schemeClr>
                </a:solidFill>
                <a:latin typeface="方正隶变简体" pitchFamily="65" charset="-122"/>
                <a:ea typeface="方正隶变简体" pitchFamily="65" charset="-122"/>
              </a:rPr>
              <a:t>50u</a:t>
            </a:r>
            <a:r>
              <a:rPr lang="zh-CN" altLang="en-US" sz="1600" i="1" kern="1200" dirty="0">
                <a:solidFill>
                  <a:schemeClr val="accent2">
                    <a:lumMod val="40000"/>
                    <a:lumOff val="60000"/>
                  </a:schemeClr>
                </a:solidFill>
                <a:latin typeface="方正隶变简体" pitchFamily="65" charset="-122"/>
                <a:ea typeface="方正隶变简体" pitchFamily="65" charset="-122"/>
              </a:rPr>
              <a:t>镀金</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与</a:t>
            </a:r>
            <a:r>
              <a:rPr lang="en-US" altLang="zh-CN" sz="1600" i="1" kern="1200" dirty="0">
                <a:solidFill>
                  <a:schemeClr val="accent2">
                    <a:lumMod val="40000"/>
                    <a:lumOff val="60000"/>
                  </a:schemeClr>
                </a:solidFill>
                <a:latin typeface="方正隶变简体" pitchFamily="65" charset="-122"/>
                <a:ea typeface="方正隶变简体" pitchFamily="65" charset="-122"/>
              </a:rPr>
              <a:t>VCOM86</a:t>
            </a:r>
            <a:r>
              <a:rPr lang="zh-CN" altLang="en-US" sz="1600" i="1" kern="1200" dirty="0">
                <a:solidFill>
                  <a:schemeClr val="accent2">
                    <a:lumMod val="40000"/>
                    <a:lumOff val="60000"/>
                  </a:schemeClr>
                </a:solidFill>
                <a:latin typeface="方正隶变简体" pitchFamily="65" charset="-122"/>
                <a:ea typeface="方正隶变简体" pitchFamily="65" charset="-122"/>
              </a:rPr>
              <a:t>型面板完全兼容</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提供</a:t>
            </a:r>
            <a:r>
              <a:rPr lang="en-US" altLang="zh-CN" sz="1600" i="1" kern="1200" dirty="0">
                <a:solidFill>
                  <a:schemeClr val="accent2">
                    <a:lumMod val="40000"/>
                    <a:lumOff val="60000"/>
                  </a:schemeClr>
                </a:solidFill>
                <a:latin typeface="方正隶变简体" pitchFamily="65" charset="-122"/>
                <a:ea typeface="方正隶变简体" pitchFamily="65" charset="-122"/>
              </a:rPr>
              <a:t>RJ11/RJ45</a:t>
            </a:r>
            <a:r>
              <a:rPr lang="zh-CN" altLang="en-US" sz="1600" i="1" kern="1200" dirty="0">
                <a:solidFill>
                  <a:schemeClr val="accent2">
                    <a:lumMod val="40000"/>
                    <a:lumOff val="60000"/>
                  </a:schemeClr>
                </a:solidFill>
                <a:latin typeface="方正隶变简体" pitchFamily="65" charset="-122"/>
                <a:ea typeface="方正隶变简体" pitchFamily="65" charset="-122"/>
              </a:rPr>
              <a:t>接口两种产品</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防尘盖设计，有效防止灰尘进入</a:t>
            </a:r>
          </a:p>
        </p:txBody>
      </p:sp>
      <p:sp>
        <p:nvSpPr>
          <p:cNvPr id="140294" name="AutoShape 6"/>
          <p:cNvSpPr>
            <a:spLocks noChangeArrowheads="1"/>
          </p:cNvSpPr>
          <p:nvPr/>
        </p:nvSpPr>
        <p:spPr bwMode="auto">
          <a:xfrm flipH="1">
            <a:off x="5076825" y="3141663"/>
            <a:ext cx="2447925" cy="1512887"/>
          </a:xfrm>
          <a:prstGeom prst="chevron">
            <a:avLst>
              <a:gd name="adj" fmla="val 40451"/>
            </a:avLst>
          </a:prstGeom>
          <a:noFill/>
          <a:ln w="28575" algn="ctr">
            <a:solidFill>
              <a:schemeClr val="accent1"/>
            </a:solidFill>
            <a:miter lim="800000"/>
            <a:headEnd/>
            <a:tailEnd/>
          </a:ln>
          <a:effectLst>
            <a:prstShdw prst="shdw17" dist="17961" dir="2700000">
              <a:schemeClr val="accent1">
                <a:gamma/>
                <a:shade val="60000"/>
                <a:invGamma/>
              </a:schemeClr>
            </a:prstShdw>
          </a:effectLst>
        </p:spPr>
        <p:txBody>
          <a:bodyPr wrap="none" anchor="ctr"/>
          <a:lstStyle/>
          <a:p>
            <a:endParaRPr lang="zh-CN" altLang="en-US"/>
          </a:p>
        </p:txBody>
      </p:sp>
      <p:sp>
        <p:nvSpPr>
          <p:cNvPr id="7" name="WordArt 26"/>
          <p:cNvSpPr>
            <a:spLocks noChangeArrowheads="1" noChangeShapeType="1" noTextEdit="1"/>
          </p:cNvSpPr>
          <p:nvPr/>
        </p:nvSpPr>
        <p:spPr bwMode="auto">
          <a:xfrm>
            <a:off x="7090280" y="4286256"/>
            <a:ext cx="1125058" cy="374132"/>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MOU113WH</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语音</a:t>
            </a:r>
            <a:r>
              <a:rPr lang="en-US" altLang="zh-CN"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a:t>
            </a:r>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数据跳线 </a:t>
            </a:r>
          </a:p>
        </p:txBody>
      </p:sp>
      <p:sp>
        <p:nvSpPr>
          <p:cNvPr id="141315" name="Rectangle 3"/>
          <p:cNvSpPr>
            <a:spLocks noGrp="1" noChangeArrowheads="1"/>
          </p:cNvSpPr>
          <p:nvPr>
            <p:ph idx="1"/>
          </p:nvPr>
        </p:nvSpPr>
        <p:spPr>
          <a:xfrm>
            <a:off x="827088" y="1916113"/>
            <a:ext cx="7489825" cy="3960812"/>
          </a:xfrm>
        </p:spPr>
        <p:txBody>
          <a:bodyPr/>
          <a:lstStyle/>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跳线连接头有三种：</a:t>
            </a:r>
            <a:r>
              <a:rPr lang="en-US" altLang="zh-CN" sz="1600" i="1" kern="1200" dirty="0">
                <a:solidFill>
                  <a:schemeClr val="accent2">
                    <a:lumMod val="40000"/>
                    <a:lumOff val="60000"/>
                  </a:schemeClr>
                </a:solidFill>
                <a:latin typeface="方正隶变简体" pitchFamily="65" charset="-122"/>
                <a:ea typeface="方正隶变简体" pitchFamily="65" charset="-122"/>
              </a:rPr>
              <a:t>110</a:t>
            </a:r>
            <a:r>
              <a:rPr lang="zh-CN" altLang="en-US" sz="1600" i="1" kern="1200" dirty="0">
                <a:solidFill>
                  <a:schemeClr val="accent2">
                    <a:lumMod val="40000"/>
                    <a:lumOff val="60000"/>
                  </a:schemeClr>
                </a:solidFill>
                <a:latin typeface="方正隶变简体" pitchFamily="65" charset="-122"/>
                <a:ea typeface="方正隶变简体" pitchFamily="65" charset="-122"/>
              </a:rPr>
              <a:t>头、</a:t>
            </a:r>
            <a:r>
              <a:rPr lang="en-US" altLang="zh-CN" sz="1600" i="1" kern="1200" dirty="0">
                <a:solidFill>
                  <a:schemeClr val="accent2">
                    <a:lumMod val="40000"/>
                    <a:lumOff val="60000"/>
                  </a:schemeClr>
                </a:solidFill>
                <a:latin typeface="方正隶变简体" pitchFamily="65" charset="-122"/>
                <a:ea typeface="方正隶变简体" pitchFamily="65" charset="-122"/>
              </a:rPr>
              <a:t>RJ45</a:t>
            </a:r>
            <a:r>
              <a:rPr lang="zh-CN" altLang="en-US" sz="1600" i="1" kern="1200" dirty="0">
                <a:solidFill>
                  <a:schemeClr val="accent2">
                    <a:lumMod val="40000"/>
                    <a:lumOff val="60000"/>
                  </a:schemeClr>
                </a:solidFill>
                <a:latin typeface="方正隶变简体" pitchFamily="65" charset="-122"/>
                <a:ea typeface="方正隶变简体" pitchFamily="65" charset="-122"/>
              </a:rPr>
              <a:t>和</a:t>
            </a:r>
            <a:r>
              <a:rPr lang="en-US" altLang="zh-CN" sz="1600" i="1" kern="1200" dirty="0">
                <a:solidFill>
                  <a:schemeClr val="accent2">
                    <a:lumMod val="40000"/>
                    <a:lumOff val="60000"/>
                  </a:schemeClr>
                </a:solidFill>
                <a:latin typeface="方正隶变简体" pitchFamily="65" charset="-122"/>
                <a:ea typeface="方正隶变简体" pitchFamily="65" charset="-122"/>
              </a:rPr>
              <a:t>RJ11</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水晶头无损耗插拔次数可达</a:t>
            </a:r>
            <a:r>
              <a:rPr lang="en-US" altLang="zh-CN" sz="1600" i="1" kern="1200" dirty="0">
                <a:solidFill>
                  <a:schemeClr val="accent2">
                    <a:lumMod val="40000"/>
                    <a:lumOff val="60000"/>
                  </a:schemeClr>
                </a:solidFill>
                <a:latin typeface="方正隶变简体" pitchFamily="65" charset="-122"/>
                <a:ea typeface="方正隶变简体" pitchFamily="65" charset="-122"/>
              </a:rPr>
              <a:t>1000</a:t>
            </a:r>
            <a:r>
              <a:rPr lang="zh-CN" altLang="en-US" sz="1600" i="1" kern="1200" dirty="0">
                <a:solidFill>
                  <a:schemeClr val="accent2">
                    <a:lumMod val="40000"/>
                    <a:lumOff val="60000"/>
                  </a:schemeClr>
                </a:solidFill>
                <a:latin typeface="方正隶变简体" pitchFamily="65" charset="-122"/>
                <a:ea typeface="方正隶变简体" pitchFamily="65" charset="-122"/>
              </a:rPr>
              <a:t>次以上。</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水晶头采用</a:t>
            </a:r>
            <a:r>
              <a:rPr lang="en-US" altLang="zh-CN" sz="1600" i="1" kern="1200" dirty="0">
                <a:solidFill>
                  <a:schemeClr val="accent2">
                    <a:lumMod val="40000"/>
                    <a:lumOff val="60000"/>
                  </a:schemeClr>
                </a:solidFill>
                <a:latin typeface="方正隶变简体" pitchFamily="65" charset="-122"/>
                <a:ea typeface="方正隶变简体" pitchFamily="65" charset="-122"/>
              </a:rPr>
              <a:t>T568B</a:t>
            </a:r>
            <a:r>
              <a:rPr lang="zh-CN" altLang="en-US" sz="1600" i="1" kern="1200" dirty="0">
                <a:solidFill>
                  <a:schemeClr val="accent2">
                    <a:lumMod val="40000"/>
                    <a:lumOff val="60000"/>
                  </a:schemeClr>
                </a:solidFill>
                <a:latin typeface="方正隶变简体" pitchFamily="65" charset="-122"/>
                <a:ea typeface="方正隶变简体" pitchFamily="65" charset="-122"/>
              </a:rPr>
              <a:t>端接线序，</a:t>
            </a:r>
            <a:r>
              <a:rPr lang="en-US" altLang="zh-CN" sz="1600" i="1" kern="1200" dirty="0">
                <a:solidFill>
                  <a:schemeClr val="accent2">
                    <a:lumMod val="40000"/>
                    <a:lumOff val="60000"/>
                  </a:schemeClr>
                </a:solidFill>
                <a:latin typeface="方正隶变简体" pitchFamily="65" charset="-122"/>
                <a:ea typeface="方正隶变简体" pitchFamily="65" charset="-122"/>
              </a:rPr>
              <a:t>110</a:t>
            </a:r>
            <a:r>
              <a:rPr lang="zh-CN" altLang="en-US" sz="1600" i="1" kern="1200" dirty="0">
                <a:solidFill>
                  <a:schemeClr val="accent2">
                    <a:lumMod val="40000"/>
                    <a:lumOff val="60000"/>
                  </a:schemeClr>
                </a:solidFill>
                <a:latin typeface="方正隶变简体" pitchFamily="65" charset="-122"/>
                <a:ea typeface="方正隶变简体" pitchFamily="65" charset="-122"/>
              </a:rPr>
              <a:t>头采用蓝、橙、绿、棕排法</a:t>
            </a:r>
          </a:p>
          <a:p>
            <a:pPr>
              <a:lnSpc>
                <a:spcPct val="90000"/>
              </a:lnSpc>
              <a:buClr>
                <a:schemeClr val="accent2"/>
              </a:buClr>
              <a:buFontTx/>
              <a:buChar char="·"/>
            </a:pPr>
            <a:r>
              <a:rPr lang="en-US" altLang="zh-CN" sz="1600" i="1" kern="1200" dirty="0">
                <a:solidFill>
                  <a:schemeClr val="accent2">
                    <a:lumMod val="40000"/>
                    <a:lumOff val="60000"/>
                  </a:schemeClr>
                </a:solidFill>
                <a:latin typeface="方正隶变简体" pitchFamily="65" charset="-122"/>
                <a:ea typeface="方正隶变简体" pitchFamily="65" charset="-122"/>
              </a:rPr>
              <a:t>RJ45 TO RJ11</a:t>
            </a:r>
            <a:r>
              <a:rPr lang="zh-CN" altLang="en-US" sz="1600" i="1" kern="1200" dirty="0">
                <a:solidFill>
                  <a:schemeClr val="accent2">
                    <a:lumMod val="40000"/>
                    <a:lumOff val="60000"/>
                  </a:schemeClr>
                </a:solidFill>
                <a:latin typeface="方正隶变简体" pitchFamily="65" charset="-122"/>
                <a:ea typeface="方正隶变简体" pitchFamily="65" charset="-122"/>
              </a:rPr>
              <a:t>（</a:t>
            </a:r>
            <a:r>
              <a:rPr lang="en-US" altLang="zh-CN" sz="1600" i="1" kern="1200" dirty="0">
                <a:solidFill>
                  <a:schemeClr val="accent2">
                    <a:lumMod val="40000"/>
                    <a:lumOff val="60000"/>
                  </a:schemeClr>
                </a:solidFill>
                <a:latin typeface="方正隶变简体" pitchFamily="65" charset="-122"/>
                <a:ea typeface="方正隶变简体" pitchFamily="65" charset="-122"/>
              </a:rPr>
              <a:t>D</a:t>
            </a:r>
            <a:r>
              <a:rPr lang="zh-CN" altLang="en-US" sz="1600" i="1" kern="1200" dirty="0">
                <a:solidFill>
                  <a:schemeClr val="accent2">
                    <a:lumMod val="40000"/>
                    <a:lumOff val="60000"/>
                  </a:schemeClr>
                </a:solidFill>
                <a:latin typeface="方正隶变简体" pitchFamily="65" charset="-122"/>
                <a:ea typeface="方正隶变简体" pitchFamily="65" charset="-122"/>
              </a:rPr>
              <a:t>系列）中，</a:t>
            </a:r>
            <a:r>
              <a:rPr lang="en-US" altLang="zh-CN" sz="1600" i="1" kern="1200" dirty="0">
                <a:solidFill>
                  <a:schemeClr val="accent2">
                    <a:lumMod val="40000"/>
                    <a:lumOff val="60000"/>
                  </a:schemeClr>
                </a:solidFill>
                <a:latin typeface="方正隶变简体" pitchFamily="65" charset="-122"/>
                <a:ea typeface="方正隶变简体" pitchFamily="65" charset="-122"/>
              </a:rPr>
              <a:t>RJ11</a:t>
            </a:r>
            <a:r>
              <a:rPr lang="zh-CN" altLang="en-US" sz="1600" i="1" kern="1200" dirty="0">
                <a:solidFill>
                  <a:schemeClr val="accent2">
                    <a:lumMod val="40000"/>
                    <a:lumOff val="60000"/>
                  </a:schemeClr>
                </a:solidFill>
                <a:latin typeface="方正隶变简体" pitchFamily="65" charset="-122"/>
                <a:ea typeface="方正隶变简体" pitchFamily="65" charset="-122"/>
              </a:rPr>
              <a:t>接头排法为：绿白、橙、橙白、绿</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符合规范标准：</a:t>
            </a:r>
            <a:r>
              <a:rPr lang="en-US" altLang="zh-CN" sz="1600" i="1" kern="1200" dirty="0">
                <a:solidFill>
                  <a:schemeClr val="accent2">
                    <a:lumMod val="40000"/>
                    <a:lumOff val="60000"/>
                  </a:schemeClr>
                </a:solidFill>
                <a:latin typeface="方正隶变简体" pitchFamily="65" charset="-122"/>
                <a:ea typeface="方正隶变简体" pitchFamily="65" charset="-122"/>
              </a:rPr>
              <a:t>TIA/EIA-568B</a:t>
            </a:r>
            <a:r>
              <a:rPr lang="zh-CN" altLang="en-US" sz="1600" i="1" kern="1200" dirty="0">
                <a:solidFill>
                  <a:schemeClr val="accent2">
                    <a:lumMod val="40000"/>
                    <a:lumOff val="60000"/>
                  </a:schemeClr>
                </a:solidFill>
                <a:latin typeface="方正隶变简体" pitchFamily="65" charset="-122"/>
                <a:ea typeface="方正隶变简体" pitchFamily="65" charset="-122"/>
              </a:rPr>
              <a:t>超五类标准；</a:t>
            </a:r>
            <a:r>
              <a:rPr lang="en-US" altLang="zh-CN" sz="1600" i="1" kern="1200" dirty="0">
                <a:solidFill>
                  <a:schemeClr val="accent2">
                    <a:lumMod val="40000"/>
                    <a:lumOff val="60000"/>
                  </a:schemeClr>
                </a:solidFill>
                <a:latin typeface="方正隶变简体" pitchFamily="65" charset="-122"/>
                <a:ea typeface="方正隶变简体" pitchFamily="65" charset="-122"/>
              </a:rPr>
              <a:t>ISO/IEC 11801 Class D</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符合</a:t>
            </a:r>
            <a:r>
              <a:rPr lang="en-US" altLang="zh-CN" sz="1600" i="1" kern="1200" dirty="0">
                <a:solidFill>
                  <a:schemeClr val="accent2">
                    <a:lumMod val="40000"/>
                    <a:lumOff val="60000"/>
                  </a:schemeClr>
                </a:solidFill>
                <a:latin typeface="方正隶变简体" pitchFamily="65" charset="-122"/>
                <a:ea typeface="方正隶变简体" pitchFamily="65" charset="-122"/>
              </a:rPr>
              <a:t>:EMC</a:t>
            </a:r>
            <a:r>
              <a:rPr lang="zh-CN" altLang="en-US" sz="1600" i="1" kern="1200" dirty="0">
                <a:solidFill>
                  <a:schemeClr val="accent2">
                    <a:lumMod val="40000"/>
                    <a:lumOff val="60000"/>
                  </a:schemeClr>
                </a:solidFill>
                <a:latin typeface="方正隶变简体" pitchFamily="65" charset="-122"/>
                <a:ea typeface="方正隶变简体" pitchFamily="65" charset="-122"/>
              </a:rPr>
              <a:t>标准</a:t>
            </a:r>
            <a:r>
              <a:rPr lang="en-US" altLang="zh-CN" sz="1600" i="1" kern="1200" dirty="0">
                <a:solidFill>
                  <a:schemeClr val="accent2">
                    <a:lumMod val="40000"/>
                    <a:lumOff val="60000"/>
                  </a:schemeClr>
                </a:solidFill>
                <a:latin typeface="方正隶变简体" pitchFamily="65" charset="-122"/>
                <a:ea typeface="方正隶变简体" pitchFamily="65" charset="-122"/>
              </a:rPr>
              <a:t>, CM/CMR</a:t>
            </a:r>
            <a:r>
              <a:rPr lang="zh-CN" altLang="en-US" sz="1600" i="1" kern="1200" dirty="0">
                <a:solidFill>
                  <a:schemeClr val="accent2">
                    <a:lumMod val="40000"/>
                    <a:lumOff val="60000"/>
                  </a:schemeClr>
                </a:solidFill>
                <a:latin typeface="方正隶变简体" pitchFamily="65" charset="-122"/>
                <a:ea typeface="方正隶变简体" pitchFamily="65" charset="-122"/>
              </a:rPr>
              <a:t>燃烧测试</a:t>
            </a:r>
          </a:p>
          <a:p>
            <a:pPr>
              <a:lnSpc>
                <a:spcPct val="90000"/>
              </a:lnSpc>
              <a:buClr>
                <a:schemeClr val="accent2"/>
              </a:buClr>
              <a:buFontTx/>
              <a:buChar char="·"/>
            </a:pPr>
            <a:r>
              <a:rPr lang="zh-CN" altLang="en-US" sz="1600" i="1" kern="1200" dirty="0">
                <a:solidFill>
                  <a:schemeClr val="accent2">
                    <a:lumMod val="40000"/>
                    <a:lumOff val="60000"/>
                  </a:schemeClr>
                </a:solidFill>
                <a:latin typeface="方正隶变简体" pitchFamily="65" charset="-122"/>
                <a:ea typeface="方正隶变简体" pitchFamily="65" charset="-122"/>
              </a:rPr>
              <a:t>产品有</a:t>
            </a:r>
            <a:r>
              <a:rPr lang="en-US" altLang="zh-CN" sz="1600" i="1" kern="1200" dirty="0">
                <a:solidFill>
                  <a:schemeClr val="accent2">
                    <a:lumMod val="40000"/>
                    <a:lumOff val="60000"/>
                  </a:schemeClr>
                </a:solidFill>
                <a:latin typeface="方正隶变简体" pitchFamily="65" charset="-122"/>
                <a:ea typeface="方正隶变简体" pitchFamily="65" charset="-122"/>
              </a:rPr>
              <a:t>1</a:t>
            </a:r>
            <a:r>
              <a:rPr lang="zh-CN" altLang="en-US" sz="1600" i="1" kern="1200" dirty="0">
                <a:solidFill>
                  <a:schemeClr val="accent2">
                    <a:lumMod val="40000"/>
                    <a:lumOff val="60000"/>
                  </a:schemeClr>
                </a:solidFill>
                <a:latin typeface="方正隶变简体" pitchFamily="65" charset="-122"/>
                <a:ea typeface="方正隶变简体" pitchFamily="65" charset="-122"/>
              </a:rPr>
              <a:t>对、</a:t>
            </a:r>
            <a:r>
              <a:rPr lang="en-US" altLang="zh-CN" sz="1600" i="1" kern="1200" dirty="0">
                <a:solidFill>
                  <a:schemeClr val="accent2">
                    <a:lumMod val="40000"/>
                    <a:lumOff val="60000"/>
                  </a:schemeClr>
                </a:solidFill>
                <a:latin typeface="方正隶变简体" pitchFamily="65" charset="-122"/>
                <a:ea typeface="方正隶变简体" pitchFamily="65" charset="-122"/>
              </a:rPr>
              <a:t>2</a:t>
            </a:r>
            <a:r>
              <a:rPr lang="zh-CN" altLang="en-US" sz="1600" i="1" kern="1200" dirty="0">
                <a:solidFill>
                  <a:schemeClr val="accent2">
                    <a:lumMod val="40000"/>
                    <a:lumOff val="60000"/>
                  </a:schemeClr>
                </a:solidFill>
                <a:latin typeface="方正隶变简体" pitchFamily="65" charset="-122"/>
                <a:ea typeface="方正隶变简体" pitchFamily="65" charset="-122"/>
              </a:rPr>
              <a:t>对、</a:t>
            </a:r>
            <a:r>
              <a:rPr lang="en-US" altLang="zh-CN" sz="1600" i="1" kern="1200" dirty="0">
                <a:solidFill>
                  <a:schemeClr val="accent2">
                    <a:lumMod val="40000"/>
                    <a:lumOff val="60000"/>
                  </a:schemeClr>
                </a:solidFill>
                <a:latin typeface="方正隶变简体" pitchFamily="65" charset="-122"/>
                <a:ea typeface="方正隶变简体" pitchFamily="65" charset="-122"/>
              </a:rPr>
              <a:t>4</a:t>
            </a:r>
            <a:r>
              <a:rPr lang="zh-CN" altLang="en-US" sz="1600" i="1" kern="1200" dirty="0">
                <a:solidFill>
                  <a:schemeClr val="accent2">
                    <a:lumMod val="40000"/>
                    <a:lumOff val="60000"/>
                  </a:schemeClr>
                </a:solidFill>
                <a:latin typeface="方正隶变简体" pitchFamily="65" charset="-122"/>
                <a:ea typeface="方正隶变简体" pitchFamily="65" charset="-122"/>
              </a:rPr>
              <a:t>对可供选择</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work\培训资料\综合布线图片\数据线缆\跳线\caa01e.jpg"/>
          <p:cNvPicPr>
            <a:picLocks noChangeAspect="1" noChangeArrowheads="1"/>
          </p:cNvPicPr>
          <p:nvPr/>
        </p:nvPicPr>
        <p:blipFill>
          <a:blip r:embed="rId2" cstate="print"/>
          <a:srcRect/>
          <a:stretch>
            <a:fillRect/>
          </a:stretch>
        </p:blipFill>
        <p:spPr bwMode="auto">
          <a:xfrm>
            <a:off x="1308111" y="1687086"/>
            <a:ext cx="1831988" cy="1831988"/>
          </a:xfrm>
          <a:prstGeom prst="rect">
            <a:avLst/>
          </a:prstGeom>
          <a:noFill/>
        </p:spPr>
      </p:pic>
      <p:pic>
        <p:nvPicPr>
          <p:cNvPr id="3" name="Picture 4" descr="E:\work\培训资料\综合布线图片\数据线缆\跳线\cab14.jpg"/>
          <p:cNvPicPr>
            <a:picLocks noChangeAspect="1" noChangeArrowheads="1"/>
          </p:cNvPicPr>
          <p:nvPr/>
        </p:nvPicPr>
        <p:blipFill>
          <a:blip r:embed="rId3" cstate="print"/>
          <a:srcRect/>
          <a:stretch>
            <a:fillRect/>
          </a:stretch>
        </p:blipFill>
        <p:spPr bwMode="auto">
          <a:xfrm>
            <a:off x="3729048" y="1687086"/>
            <a:ext cx="1831988" cy="1831988"/>
          </a:xfrm>
          <a:prstGeom prst="rect">
            <a:avLst/>
          </a:prstGeom>
          <a:noFill/>
        </p:spPr>
      </p:pic>
      <p:pic>
        <p:nvPicPr>
          <p:cNvPr id="4" name="Picture 5" descr="E:\work\培训资料\综合布线图片\数据线缆\跳线\cac11.jpg"/>
          <p:cNvPicPr>
            <a:picLocks noChangeAspect="1" noChangeArrowheads="1"/>
          </p:cNvPicPr>
          <p:nvPr/>
        </p:nvPicPr>
        <p:blipFill>
          <a:blip r:embed="rId4" cstate="print"/>
          <a:srcRect/>
          <a:stretch>
            <a:fillRect/>
          </a:stretch>
        </p:blipFill>
        <p:spPr bwMode="auto">
          <a:xfrm>
            <a:off x="6169036" y="1687086"/>
            <a:ext cx="1831988" cy="1831988"/>
          </a:xfrm>
          <a:prstGeom prst="rect">
            <a:avLst/>
          </a:prstGeom>
          <a:noFill/>
        </p:spPr>
      </p:pic>
      <p:pic>
        <p:nvPicPr>
          <p:cNvPr id="5" name="Picture 6" descr="E:\work\培训资料\综合布线图片\数据线缆\跳线\cac11.jpg"/>
          <p:cNvPicPr>
            <a:picLocks noChangeAspect="1" noChangeArrowheads="1"/>
          </p:cNvPicPr>
          <p:nvPr/>
        </p:nvPicPr>
        <p:blipFill>
          <a:blip r:embed="rId4" cstate="print"/>
          <a:srcRect/>
          <a:stretch>
            <a:fillRect/>
          </a:stretch>
        </p:blipFill>
        <p:spPr bwMode="auto">
          <a:xfrm>
            <a:off x="2487623" y="3876264"/>
            <a:ext cx="1831988" cy="1831988"/>
          </a:xfrm>
          <a:prstGeom prst="rect">
            <a:avLst/>
          </a:prstGeom>
          <a:noFill/>
        </p:spPr>
      </p:pic>
      <p:pic>
        <p:nvPicPr>
          <p:cNvPr id="6" name="Picture 7" descr="E:\work\培训资料\综合布线图片\数据线缆\跳线\cac44.jpg"/>
          <p:cNvPicPr>
            <a:picLocks noChangeAspect="1" noChangeArrowheads="1"/>
          </p:cNvPicPr>
          <p:nvPr/>
        </p:nvPicPr>
        <p:blipFill>
          <a:blip r:embed="rId5" cstate="print"/>
          <a:srcRect/>
          <a:stretch>
            <a:fillRect/>
          </a:stretch>
        </p:blipFill>
        <p:spPr bwMode="auto">
          <a:xfrm>
            <a:off x="4938723" y="3876264"/>
            <a:ext cx="1831988" cy="1831988"/>
          </a:xfrm>
          <a:prstGeom prst="rect">
            <a:avLst/>
          </a:prstGeom>
          <a:noFill/>
        </p:spPr>
      </p:pic>
      <p:sp>
        <p:nvSpPr>
          <p:cNvPr id="7" name="Rectangle 2"/>
          <p:cNvSpPr txBox="1">
            <a:spLocks noChangeArrowheads="1"/>
          </p:cNvSpPr>
          <p:nvPr/>
        </p:nvSpPr>
        <p:spPr>
          <a:xfrm>
            <a:off x="446088" y="857232"/>
            <a:ext cx="8229600" cy="725487"/>
          </a:xfrm>
          <a:prstGeom prst="rect">
            <a:avLst/>
          </a:prstGeom>
        </p:spPr>
        <p:txBody>
          <a:bodyPr/>
          <a:lstStyle/>
          <a:p>
            <a:pPr marL="0" marR="0" lvl="0" indent="0" defTabSz="914400" eaLnBrk="1" latinLnBrk="0" hangingPunct="1">
              <a:lnSpc>
                <a:spcPct val="100000"/>
              </a:lnSpc>
              <a:buClrTx/>
              <a:buSzTx/>
              <a:buFontTx/>
              <a:buNone/>
              <a:tabLst/>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语音</a:t>
            </a:r>
            <a:r>
              <a:rPr lang="en-US" altLang="zh-CN"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a:t>
            </a: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数据跳线 </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8" name="矩形 7"/>
          <p:cNvSpPr/>
          <p:nvPr/>
        </p:nvSpPr>
        <p:spPr>
          <a:xfrm>
            <a:off x="1553045" y="3519074"/>
            <a:ext cx="1447319" cy="338554"/>
          </a:xfrm>
          <a:prstGeom prst="rect">
            <a:avLst/>
          </a:prstGeom>
          <a:noFill/>
        </p:spPr>
        <p:txBody>
          <a:bodyPr wrap="none" lIns="91440" tIns="45720" rIns="91440" bIns="45720">
            <a:spAutoFit/>
          </a:bodyPr>
          <a:lstStyle/>
          <a:p>
            <a:pPr algn="ctr"/>
            <a:r>
              <a:rPr lang="en-US" altLang="zh-CN" sz="1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RJ45 TO RJII</a:t>
            </a:r>
            <a:endParaRPr lang="zh-CN" alt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矩形 9"/>
          <p:cNvSpPr/>
          <p:nvPr/>
        </p:nvSpPr>
        <p:spPr>
          <a:xfrm>
            <a:off x="3929058" y="3519074"/>
            <a:ext cx="1400704" cy="338554"/>
          </a:xfrm>
          <a:prstGeom prst="rect">
            <a:avLst/>
          </a:prstGeom>
          <a:noFill/>
        </p:spPr>
        <p:txBody>
          <a:bodyPr wrap="none" lIns="91440" tIns="45720" rIns="91440" bIns="45720">
            <a:spAutoFit/>
          </a:bodyPr>
          <a:lstStyle/>
          <a:p>
            <a:pPr algn="ctr"/>
            <a:r>
              <a:rPr lang="en-US" altLang="zh-CN" sz="1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110 TO RJ45</a:t>
            </a:r>
            <a:endParaRPr lang="zh-CN" alt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1" name="矩形 10"/>
          <p:cNvSpPr/>
          <p:nvPr/>
        </p:nvSpPr>
        <p:spPr>
          <a:xfrm>
            <a:off x="6357950" y="3519074"/>
            <a:ext cx="1241878" cy="338554"/>
          </a:xfrm>
          <a:prstGeom prst="rect">
            <a:avLst/>
          </a:prstGeom>
          <a:noFill/>
        </p:spPr>
        <p:txBody>
          <a:bodyPr wrap="none" lIns="91440" tIns="45720" rIns="91440" bIns="45720">
            <a:spAutoFit/>
          </a:bodyPr>
          <a:lstStyle/>
          <a:p>
            <a:pPr algn="ctr"/>
            <a:r>
              <a:rPr lang="en-US" altLang="zh-CN" sz="1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110 TO 110</a:t>
            </a:r>
            <a:endParaRPr lang="zh-CN" alt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矩形 11"/>
          <p:cNvSpPr/>
          <p:nvPr/>
        </p:nvSpPr>
        <p:spPr>
          <a:xfrm>
            <a:off x="2786050" y="5733652"/>
            <a:ext cx="1241878" cy="338554"/>
          </a:xfrm>
          <a:prstGeom prst="rect">
            <a:avLst/>
          </a:prstGeom>
          <a:noFill/>
        </p:spPr>
        <p:txBody>
          <a:bodyPr wrap="none" lIns="91440" tIns="45720" rIns="91440" bIns="45720">
            <a:spAutoFit/>
          </a:bodyPr>
          <a:lstStyle/>
          <a:p>
            <a:pPr algn="ctr"/>
            <a:r>
              <a:rPr lang="en-US" altLang="zh-CN" sz="1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110 TO 110</a:t>
            </a:r>
            <a:endParaRPr lang="zh-CN" alt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3" name="矩形 12"/>
          <p:cNvSpPr/>
          <p:nvPr/>
        </p:nvSpPr>
        <p:spPr>
          <a:xfrm>
            <a:off x="5214942" y="5733652"/>
            <a:ext cx="1241878" cy="338554"/>
          </a:xfrm>
          <a:prstGeom prst="rect">
            <a:avLst/>
          </a:prstGeom>
          <a:noFill/>
        </p:spPr>
        <p:txBody>
          <a:bodyPr wrap="none" lIns="91440" tIns="45720" rIns="91440" bIns="45720">
            <a:spAutoFit/>
          </a:bodyPr>
          <a:lstStyle/>
          <a:p>
            <a:pPr algn="ctr"/>
            <a:r>
              <a:rPr lang="en-US" altLang="zh-CN" sz="1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110 TO 110</a:t>
            </a:r>
            <a:endParaRPr lang="zh-CN" altLang="en-US" sz="1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work\培训资料\综合布线图片\数据线缆\工具\tla01.jpg"/>
          <p:cNvPicPr>
            <a:picLocks noChangeAspect="1" noChangeArrowheads="1"/>
          </p:cNvPicPr>
          <p:nvPr/>
        </p:nvPicPr>
        <p:blipFill>
          <a:blip r:embed="rId2" cstate="print"/>
          <a:srcRect/>
          <a:stretch>
            <a:fillRect/>
          </a:stretch>
        </p:blipFill>
        <p:spPr bwMode="auto">
          <a:xfrm>
            <a:off x="1214414" y="1714488"/>
            <a:ext cx="1782782" cy="1782782"/>
          </a:xfrm>
          <a:prstGeom prst="rect">
            <a:avLst/>
          </a:prstGeom>
          <a:noFill/>
        </p:spPr>
      </p:pic>
      <p:pic>
        <p:nvPicPr>
          <p:cNvPr id="3" name="Picture 5" descr="E:\work\培训资料\综合布线图片\数据线缆\工具\tlb01.jpg"/>
          <p:cNvPicPr>
            <a:picLocks noChangeAspect="1" noChangeArrowheads="1"/>
          </p:cNvPicPr>
          <p:nvPr/>
        </p:nvPicPr>
        <p:blipFill>
          <a:blip r:embed="rId3" cstate="print"/>
          <a:srcRect/>
          <a:stretch>
            <a:fillRect/>
          </a:stretch>
        </p:blipFill>
        <p:spPr bwMode="auto">
          <a:xfrm>
            <a:off x="6192814" y="1714488"/>
            <a:ext cx="1782782" cy="1782782"/>
          </a:xfrm>
          <a:prstGeom prst="rect">
            <a:avLst/>
          </a:prstGeom>
          <a:noFill/>
        </p:spPr>
      </p:pic>
      <p:pic>
        <p:nvPicPr>
          <p:cNvPr id="4" name="Picture 6" descr="E:\work\培训资料\综合布线图片\数据线缆\工具\tlb01.jpg"/>
          <p:cNvPicPr>
            <a:picLocks noChangeAspect="1" noChangeArrowheads="1"/>
          </p:cNvPicPr>
          <p:nvPr/>
        </p:nvPicPr>
        <p:blipFill>
          <a:blip r:embed="rId3" cstate="print"/>
          <a:srcRect/>
          <a:stretch>
            <a:fillRect/>
          </a:stretch>
        </p:blipFill>
        <p:spPr bwMode="auto">
          <a:xfrm>
            <a:off x="3675039" y="1714488"/>
            <a:ext cx="1782782" cy="1782782"/>
          </a:xfrm>
          <a:prstGeom prst="rect">
            <a:avLst/>
          </a:prstGeom>
          <a:noFill/>
        </p:spPr>
      </p:pic>
      <p:pic>
        <p:nvPicPr>
          <p:cNvPr id="5" name="Picture 7" descr="E:\work\培训资料\综合布线图片\数据线缆\工具\tlc02.jpg"/>
          <p:cNvPicPr>
            <a:picLocks noChangeAspect="1" noChangeArrowheads="1"/>
          </p:cNvPicPr>
          <p:nvPr/>
        </p:nvPicPr>
        <p:blipFill>
          <a:blip r:embed="rId4" cstate="print"/>
          <a:srcRect/>
          <a:stretch>
            <a:fillRect/>
          </a:stretch>
        </p:blipFill>
        <p:spPr bwMode="auto">
          <a:xfrm>
            <a:off x="2430439" y="3929066"/>
            <a:ext cx="1782782" cy="1782782"/>
          </a:xfrm>
          <a:prstGeom prst="rect">
            <a:avLst/>
          </a:prstGeom>
          <a:noFill/>
        </p:spPr>
      </p:pic>
      <p:pic>
        <p:nvPicPr>
          <p:cNvPr id="6" name="Picture 8" descr="E:\work\培训资料\综合布线图片\数据线缆\工具\tld01.jpg"/>
          <p:cNvPicPr>
            <a:picLocks noChangeAspect="1" noChangeArrowheads="1"/>
          </p:cNvPicPr>
          <p:nvPr/>
        </p:nvPicPr>
        <p:blipFill>
          <a:blip r:embed="rId5" cstate="print"/>
          <a:srcRect/>
          <a:stretch>
            <a:fillRect/>
          </a:stretch>
        </p:blipFill>
        <p:spPr bwMode="auto">
          <a:xfrm>
            <a:off x="4929164" y="3929066"/>
            <a:ext cx="1782782" cy="1782782"/>
          </a:xfrm>
          <a:prstGeom prst="rect">
            <a:avLst/>
          </a:prstGeom>
          <a:noFill/>
        </p:spPr>
      </p:pic>
      <p:sp>
        <p:nvSpPr>
          <p:cNvPr id="7" name="TextBox 6"/>
          <p:cNvSpPr txBox="1"/>
          <p:nvPr/>
        </p:nvSpPr>
        <p:spPr>
          <a:xfrm>
            <a:off x="2643174" y="928670"/>
            <a:ext cx="3711272" cy="646331"/>
          </a:xfrm>
          <a:prstGeom prst="rect">
            <a:avLst/>
          </a:prstGeom>
          <a:noFill/>
        </p:spPr>
        <p:txBody>
          <a:bodyPr wrap="none" rtlCol="0">
            <a:spAutoFit/>
          </a:bodyPr>
          <a:lstStyle/>
          <a:p>
            <a:r>
              <a:rPr lang="en-US" altLang="zh-CN" sz="3600" b="1" dirty="0" smtClean="0">
                <a:solidFill>
                  <a:srgbClr val="C00000"/>
                </a:solidFill>
              </a:rPr>
              <a:t>  </a:t>
            </a:r>
            <a:r>
              <a:rPr lang="en-US" altLang="zh-CN" sz="3200" b="1" dirty="0" err="1"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Vcom</a:t>
            </a: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工具系统   </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14" name="矩形 13"/>
          <p:cNvSpPr/>
          <p:nvPr/>
        </p:nvSpPr>
        <p:spPr>
          <a:xfrm>
            <a:off x="1285852" y="3500438"/>
            <a:ext cx="1676100"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zh-CN" alt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对打线刀</a:t>
            </a:r>
            <a:endParaRPr lang="zh-CN" alt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矩形 15"/>
          <p:cNvSpPr/>
          <p:nvPr/>
        </p:nvSpPr>
        <p:spPr>
          <a:xfrm>
            <a:off x="5000628" y="3500438"/>
            <a:ext cx="1676100"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r>
              <a:rPr lang="zh-CN" alt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对打线刀</a:t>
            </a:r>
            <a:endParaRPr lang="zh-CN" alt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矩形 16"/>
          <p:cNvSpPr/>
          <p:nvPr/>
        </p:nvSpPr>
        <p:spPr>
          <a:xfrm>
            <a:off x="2500298" y="5733652"/>
            <a:ext cx="1676100"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压线钳</a:t>
            </a:r>
            <a:endParaRPr lang="zh-CN" alt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矩形 17"/>
          <p:cNvSpPr/>
          <p:nvPr/>
        </p:nvSpPr>
        <p:spPr>
          <a:xfrm>
            <a:off x="5000628" y="5715016"/>
            <a:ext cx="1676100"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剥线钳</a:t>
            </a:r>
            <a:endParaRPr lang="zh-CN" alt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6610" name="Object 2"/>
          <p:cNvGraphicFramePr>
            <a:graphicFrameLocks noChangeAspect="1"/>
          </p:cNvGraphicFramePr>
          <p:nvPr/>
        </p:nvGraphicFramePr>
        <p:xfrm>
          <a:off x="917130" y="3000372"/>
          <a:ext cx="2285732" cy="1719541"/>
        </p:xfrm>
        <a:graphic>
          <a:graphicData uri="http://schemas.openxmlformats.org/presentationml/2006/ole">
            <mc:AlternateContent xmlns:mc="http://schemas.openxmlformats.org/markup-compatibility/2006">
              <mc:Choice xmlns:v="urn:schemas-microsoft-com:vml" Requires="v">
                <p:oleObj spid="_x0000_s196613" r:id="rId3" imgW="4885714" imgH="3677163" progId="PBrush">
                  <p:embed/>
                </p:oleObj>
              </mc:Choice>
              <mc:Fallback>
                <p:oleObj r:id="rId3" imgW="4885714" imgH="3677163"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130" y="3000372"/>
                        <a:ext cx="2285732" cy="1719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6611" name="Object 3"/>
          <p:cNvGraphicFramePr>
            <a:graphicFrameLocks noChangeAspect="1"/>
          </p:cNvGraphicFramePr>
          <p:nvPr/>
        </p:nvGraphicFramePr>
        <p:xfrm>
          <a:off x="3812729" y="2104766"/>
          <a:ext cx="1997743" cy="3019681"/>
        </p:xfrm>
        <a:graphic>
          <a:graphicData uri="http://schemas.openxmlformats.org/presentationml/2006/ole">
            <mc:AlternateContent xmlns:mc="http://schemas.openxmlformats.org/markup-compatibility/2006">
              <mc:Choice xmlns:v="urn:schemas-microsoft-com:vml" Requires="v">
                <p:oleObj spid="_x0000_s196614" r:id="rId5" imgW="3629532" imgH="5485714" progId="PBrush">
                  <p:embed/>
                </p:oleObj>
              </mc:Choice>
              <mc:Fallback>
                <p:oleObj r:id="rId5" imgW="3629532" imgH="5485714"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2729" y="2104766"/>
                        <a:ext cx="1997743" cy="30196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6612" name="Object 4"/>
          <p:cNvGraphicFramePr>
            <a:graphicFrameLocks noChangeAspect="1"/>
          </p:cNvGraphicFramePr>
          <p:nvPr/>
        </p:nvGraphicFramePr>
        <p:xfrm>
          <a:off x="6403529" y="1857364"/>
          <a:ext cx="1811809" cy="4005272"/>
        </p:xfrm>
        <a:graphic>
          <a:graphicData uri="http://schemas.openxmlformats.org/presentationml/2006/ole">
            <mc:AlternateContent xmlns:mc="http://schemas.openxmlformats.org/markup-compatibility/2006">
              <mc:Choice xmlns:v="urn:schemas-microsoft-com:vml" Requires="v">
                <p:oleObj spid="_x0000_s196615" r:id="rId7" imgW="2666667" imgH="5896798" progId="PBrush">
                  <p:embed/>
                </p:oleObj>
              </mc:Choice>
              <mc:Fallback>
                <p:oleObj r:id="rId7" imgW="2666667" imgH="5896798" progId="PBrus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3529" y="1857364"/>
                        <a:ext cx="1811809" cy="4005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071802" y="1068157"/>
            <a:ext cx="3000396" cy="584775"/>
          </a:xfrm>
          <a:prstGeom prst="rect">
            <a:avLst/>
          </a:prstGeom>
          <a:noFill/>
        </p:spPr>
        <p:txBody>
          <a:bodyPr wrap="square" rtlCol="0">
            <a:spAutoFit/>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机柜系统</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6" name="TextBox 5"/>
          <p:cNvSpPr txBox="1"/>
          <p:nvPr/>
        </p:nvSpPr>
        <p:spPr>
          <a:xfrm>
            <a:off x="857224" y="4819934"/>
            <a:ext cx="2492990" cy="369332"/>
          </a:xfrm>
          <a:prstGeom prst="rect">
            <a:avLst/>
          </a:prstGeom>
          <a:noFill/>
        </p:spPr>
        <p:txBody>
          <a:bodyPr wrap="none" rtlCol="0">
            <a:spAutoFit/>
          </a:bodyPr>
          <a:lstStyle/>
          <a:p>
            <a:r>
              <a:rPr lang="zh-CN" altLang="en-US" dirty="0" smtClean="0"/>
              <a:t>挂墙柜（焊接或组装）</a:t>
            </a:r>
            <a:endParaRPr lang="zh-CN" altLang="en-US" dirty="0"/>
          </a:p>
        </p:txBody>
      </p:sp>
      <p:sp>
        <p:nvSpPr>
          <p:cNvPr id="7" name="TextBox 6"/>
          <p:cNvSpPr txBox="1"/>
          <p:nvPr/>
        </p:nvSpPr>
        <p:spPr>
          <a:xfrm>
            <a:off x="4936530" y="5143512"/>
            <a:ext cx="2492990" cy="369332"/>
          </a:xfrm>
          <a:prstGeom prst="rect">
            <a:avLst/>
          </a:prstGeom>
          <a:noFill/>
        </p:spPr>
        <p:txBody>
          <a:bodyPr wrap="none" rtlCol="0">
            <a:spAutoFit/>
          </a:bodyPr>
          <a:lstStyle/>
          <a:p>
            <a:r>
              <a:rPr lang="zh-CN" altLang="en-US" dirty="0" smtClean="0"/>
              <a:t>落地柜（焊接或组装）</a:t>
            </a:r>
            <a:endParaRPr lang="zh-CN" altLang="en-US" dirty="0"/>
          </a:p>
        </p:txBody>
      </p:sp>
      <p:sp>
        <p:nvSpPr>
          <p:cNvPr id="9" name="云形 8"/>
          <p:cNvSpPr/>
          <p:nvPr/>
        </p:nvSpPr>
        <p:spPr bwMode="auto">
          <a:xfrm rot="21157200">
            <a:off x="857224" y="1714488"/>
            <a:ext cx="2714644" cy="1285884"/>
          </a:xfrm>
          <a:prstGeom prst="cloud">
            <a:avLst/>
          </a:prstGeom>
          <a:solidFill>
            <a:schemeClr val="accent1"/>
          </a:solidFill>
          <a:ln w="19050"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ltLang="zh-CN" dirty="0" smtClean="0"/>
          </a:p>
          <a:p>
            <a:endParaRPr lang="en-US" altLang="zh-CN" dirty="0" smtClean="0"/>
          </a:p>
          <a:p>
            <a:r>
              <a:rPr lang="zh-CN" altLang="en-US" b="1" dirty="0" smtClean="0">
                <a:solidFill>
                  <a:srgbClr val="FF0066"/>
                </a:solidFill>
              </a:rPr>
              <a:t>机柜的高度以</a:t>
            </a:r>
            <a:r>
              <a:rPr lang="en-US" altLang="zh-CN" b="1" dirty="0" smtClean="0">
                <a:solidFill>
                  <a:srgbClr val="FF0066"/>
                </a:solidFill>
              </a:rPr>
              <a:t>U</a:t>
            </a:r>
            <a:r>
              <a:rPr lang="zh-CN" altLang="en-US" b="1" dirty="0" smtClean="0">
                <a:solidFill>
                  <a:srgbClr val="FF0066"/>
                </a:solidFill>
              </a:rPr>
              <a:t>来计量</a:t>
            </a:r>
            <a:r>
              <a:rPr lang="en-US" altLang="zh-CN" b="1" dirty="0" smtClean="0">
                <a:solidFill>
                  <a:srgbClr val="FF0066"/>
                </a:solidFill>
              </a:rPr>
              <a:t>,</a:t>
            </a:r>
          </a:p>
          <a:p>
            <a:r>
              <a:rPr lang="zh-CN" altLang="en-US" b="1" dirty="0" smtClean="0">
                <a:solidFill>
                  <a:srgbClr val="FF0066"/>
                </a:solidFill>
              </a:rPr>
              <a:t>标准机柜一般为</a:t>
            </a:r>
            <a:r>
              <a:rPr lang="en-US" altLang="zh-CN" b="1" dirty="0" smtClean="0">
                <a:solidFill>
                  <a:srgbClr val="FF0066"/>
                </a:solidFill>
              </a:rPr>
              <a:t>42U</a:t>
            </a:r>
          </a:p>
          <a:p>
            <a:r>
              <a:rPr lang="en-US" altLang="zh-CN" b="1" dirty="0" smtClean="0">
                <a:solidFill>
                  <a:srgbClr val="FF0066"/>
                </a:solidFill>
              </a:rPr>
              <a:t>1U=4.445cm</a:t>
            </a:r>
            <a:endParaRPr lang="zh-CN" altLang="en-US" b="1" dirty="0" smtClean="0">
              <a:solidFill>
                <a:srgbClr val="FF0066"/>
              </a:solidFill>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charset="0"/>
              <a:ea typeface="宋体"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446088" y="1052513"/>
            <a:ext cx="8229600" cy="7254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光纤布线系统</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4" name="Rectangle 3"/>
          <p:cNvSpPr txBox="1">
            <a:spLocks noChangeArrowheads="1"/>
          </p:cNvSpPr>
          <p:nvPr/>
        </p:nvSpPr>
        <p:spPr>
          <a:xfrm>
            <a:off x="1116013" y="1844675"/>
            <a:ext cx="7127875" cy="396081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r>
              <a:rPr lang="en-US" altLang="zh-CN" sz="2400" b="1" dirty="0" smtClean="0">
                <a:latin typeface="方正隶变简体" pitchFamily="65" charset="-122"/>
                <a:ea typeface="方正隶变简体" pitchFamily="65" charset="-122"/>
              </a:rPr>
              <a:t> </a:t>
            </a:r>
            <a:r>
              <a:rPr lang="zh-CN" altLang="en-US" sz="2400" b="1" dirty="0" smtClean="0">
                <a:latin typeface="方正隶变简体" pitchFamily="65" charset="-122"/>
                <a:ea typeface="方正隶变简体" pitchFamily="65" charset="-122"/>
              </a:rPr>
              <a:t>光纤解决方案，为客户提供一个高带宽、高传输系统的远距离传输系统，并且不受电磁干扰。此系统包括：</a:t>
            </a:r>
          </a:p>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光缆</a:t>
            </a:r>
          </a:p>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中心束管式铠装光缆、松套层绞式双铠装光缆 、自承式架空光缆 、室内单芯单元光缆 </a:t>
            </a:r>
          </a:p>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光纤跳线</a:t>
            </a:r>
          </a:p>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光纤配线架</a:t>
            </a:r>
          </a:p>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光纤盒</a:t>
            </a:r>
          </a:p>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光纤耦合器</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光纤头</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57304" y="1142992"/>
            <a:ext cx="6672282" cy="71437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光纤布线系统</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3" name="Rectangle 5"/>
          <p:cNvSpPr>
            <a:spLocks noChangeArrowheads="1"/>
          </p:cNvSpPr>
          <p:nvPr/>
        </p:nvSpPr>
        <p:spPr bwMode="auto">
          <a:xfrm>
            <a:off x="1463699" y="5000636"/>
            <a:ext cx="6537325" cy="661988"/>
          </a:xfrm>
          <a:prstGeom prst="rect">
            <a:avLst/>
          </a:prstGeom>
          <a:solidFill>
            <a:srgbClr val="CCFFFF"/>
          </a:solidFill>
          <a:ln w="9525">
            <a:noFill/>
            <a:miter lim="800000"/>
            <a:headEnd/>
            <a:tailEnd/>
          </a:ln>
          <a:effectLst/>
        </p:spPr>
        <p:txBody>
          <a:bodyPr wrap="none" lIns="0" tIns="0" rIns="0" bIns="0" anchor="ctr"/>
          <a:lstStyle/>
          <a:p>
            <a:pPr marL="342900" indent="-342900">
              <a:spcBef>
                <a:spcPct val="20000"/>
              </a:spcBef>
              <a:defRPr/>
            </a:pPr>
            <a:r>
              <a:rPr lang="zh-CN" altLang="en-US" sz="2000" b="1" kern="0" dirty="0" smtClean="0">
                <a:effectLst>
                  <a:outerShdw blurRad="38100" dist="38100" dir="2700000" algn="tl">
                    <a:srgbClr val="C0C0C0"/>
                  </a:outerShdw>
                </a:effectLst>
                <a:latin typeface="方正隶变简体" pitchFamily="65" charset="-122"/>
                <a:ea typeface="方正隶变简体" pitchFamily="65" charset="-122"/>
              </a:rPr>
              <a:t>光纤优点:长距离,高带宽,抗干扰 </a:t>
            </a:r>
          </a:p>
        </p:txBody>
      </p:sp>
      <p:grpSp>
        <p:nvGrpSpPr>
          <p:cNvPr id="4" name="Group 6"/>
          <p:cNvGrpSpPr>
            <a:grpSpLocks/>
          </p:cNvGrpSpPr>
          <p:nvPr/>
        </p:nvGrpSpPr>
        <p:grpSpPr bwMode="auto">
          <a:xfrm>
            <a:off x="549275" y="2447925"/>
            <a:ext cx="7970838" cy="1997075"/>
            <a:chOff x="210" y="1728"/>
            <a:chExt cx="5315" cy="1258"/>
          </a:xfrm>
        </p:grpSpPr>
        <p:grpSp>
          <p:nvGrpSpPr>
            <p:cNvPr id="5" name="Group 7"/>
            <p:cNvGrpSpPr>
              <a:grpSpLocks/>
            </p:cNvGrpSpPr>
            <p:nvPr/>
          </p:nvGrpSpPr>
          <p:grpSpPr bwMode="auto">
            <a:xfrm>
              <a:off x="1797" y="1975"/>
              <a:ext cx="2104" cy="604"/>
              <a:chOff x="1797" y="1975"/>
              <a:chExt cx="2104" cy="604"/>
            </a:xfrm>
          </p:grpSpPr>
          <p:sp>
            <p:nvSpPr>
              <p:cNvPr id="24" name="Rectangle 8"/>
              <p:cNvSpPr>
                <a:spLocks noChangeArrowheads="1"/>
              </p:cNvSpPr>
              <p:nvPr/>
            </p:nvSpPr>
            <p:spPr bwMode="auto">
              <a:xfrm>
                <a:off x="1797" y="1975"/>
                <a:ext cx="2092" cy="54"/>
              </a:xfrm>
              <a:prstGeom prst="rect">
                <a:avLst/>
              </a:prstGeom>
              <a:solidFill>
                <a:schemeClr val="accent2"/>
              </a:solidFill>
              <a:ln w="12700">
                <a:solidFill>
                  <a:schemeClr val="tx1"/>
                </a:solidFill>
                <a:miter lim="800000"/>
                <a:headEnd/>
                <a:tailEnd/>
              </a:ln>
              <a:effectLst/>
            </p:spPr>
            <p:txBody>
              <a:bodyPr wrap="none" anchor="ctr"/>
              <a:lstStyle/>
              <a:p>
                <a:endParaRPr lang="zh-CN" altLang="en-US"/>
              </a:p>
            </p:txBody>
          </p:sp>
          <p:sp>
            <p:nvSpPr>
              <p:cNvPr id="25" name="Rectangle 9"/>
              <p:cNvSpPr>
                <a:spLocks noChangeArrowheads="1"/>
              </p:cNvSpPr>
              <p:nvPr/>
            </p:nvSpPr>
            <p:spPr bwMode="auto">
              <a:xfrm>
                <a:off x="1809" y="2525"/>
                <a:ext cx="2092" cy="54"/>
              </a:xfrm>
              <a:prstGeom prst="rect">
                <a:avLst/>
              </a:prstGeom>
              <a:solidFill>
                <a:schemeClr val="accent2"/>
              </a:solidFill>
              <a:ln w="12700">
                <a:solidFill>
                  <a:schemeClr val="tx1"/>
                </a:solidFill>
                <a:miter lim="800000"/>
                <a:headEnd/>
                <a:tailEnd/>
              </a:ln>
              <a:effectLst/>
            </p:spPr>
            <p:txBody>
              <a:bodyPr wrap="none" anchor="ctr"/>
              <a:lstStyle/>
              <a:p>
                <a:endParaRPr lang="zh-CN" altLang="en-US"/>
              </a:p>
            </p:txBody>
          </p:sp>
        </p:grpSp>
        <p:sp>
          <p:nvSpPr>
            <p:cNvPr id="6" name="Rectangle 10"/>
            <p:cNvSpPr>
              <a:spLocks noChangeArrowheads="1"/>
            </p:cNvSpPr>
            <p:nvPr/>
          </p:nvSpPr>
          <p:spPr bwMode="auto">
            <a:xfrm>
              <a:off x="1501" y="2061"/>
              <a:ext cx="1332" cy="436"/>
            </a:xfrm>
            <a:prstGeom prst="rect">
              <a:avLst/>
            </a:prstGeom>
            <a:solidFill>
              <a:srgbClr val="FFFF00"/>
            </a:solidFill>
            <a:ln w="12700">
              <a:solidFill>
                <a:schemeClr val="tx1"/>
              </a:solidFill>
              <a:miter lim="800000"/>
              <a:headEnd/>
              <a:tailEnd/>
            </a:ln>
            <a:effectLst/>
          </p:spPr>
          <p:txBody>
            <a:bodyPr wrap="none" anchor="ctr"/>
            <a:lstStyle/>
            <a:p>
              <a:endParaRPr lang="zh-CN" altLang="en-US"/>
            </a:p>
          </p:txBody>
        </p:sp>
        <p:sp>
          <p:nvSpPr>
            <p:cNvPr id="7" name="Rectangle 11"/>
            <p:cNvSpPr>
              <a:spLocks noChangeArrowheads="1"/>
            </p:cNvSpPr>
            <p:nvPr/>
          </p:nvSpPr>
          <p:spPr bwMode="auto">
            <a:xfrm>
              <a:off x="321" y="2241"/>
              <a:ext cx="2512" cy="76"/>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8" name="Freeform 12"/>
            <p:cNvSpPr>
              <a:spLocks/>
            </p:cNvSpPr>
            <p:nvPr/>
          </p:nvSpPr>
          <p:spPr bwMode="auto">
            <a:xfrm>
              <a:off x="572" y="1923"/>
              <a:ext cx="1171" cy="169"/>
            </a:xfrm>
            <a:custGeom>
              <a:avLst/>
              <a:gdLst/>
              <a:ahLst/>
              <a:cxnLst>
                <a:cxn ang="0">
                  <a:pos x="1170" y="120"/>
                </a:cxn>
                <a:cxn ang="0">
                  <a:pos x="1170" y="0"/>
                </a:cxn>
                <a:cxn ang="0">
                  <a:pos x="808" y="0"/>
                </a:cxn>
                <a:cxn ang="0">
                  <a:pos x="702" y="168"/>
                </a:cxn>
                <a:cxn ang="0">
                  <a:pos x="0" y="168"/>
                </a:cxn>
              </a:cxnLst>
              <a:rect l="0" t="0" r="r" b="b"/>
              <a:pathLst>
                <a:path w="1171" h="169">
                  <a:moveTo>
                    <a:pt x="1170" y="120"/>
                  </a:moveTo>
                  <a:lnTo>
                    <a:pt x="1170" y="0"/>
                  </a:lnTo>
                  <a:lnTo>
                    <a:pt x="808" y="0"/>
                  </a:lnTo>
                  <a:lnTo>
                    <a:pt x="702" y="168"/>
                  </a:lnTo>
                  <a:lnTo>
                    <a:pt x="0" y="168"/>
                  </a:lnTo>
                </a:path>
              </a:pathLst>
            </a:custGeom>
            <a:noFill/>
            <a:ln w="12700" cap="rnd" cmpd="sng">
              <a:solidFill>
                <a:schemeClr val="tx1"/>
              </a:solidFill>
              <a:prstDash val="solid"/>
              <a:round/>
              <a:headEnd type="none" w="sm" len="sm"/>
              <a:tailEnd type="none" w="sm" len="sm"/>
            </a:ln>
            <a:effectLst/>
          </p:spPr>
          <p:txBody>
            <a:bodyPr/>
            <a:lstStyle/>
            <a:p>
              <a:endParaRPr lang="zh-CN" altLang="en-US"/>
            </a:p>
          </p:txBody>
        </p:sp>
        <p:sp>
          <p:nvSpPr>
            <p:cNvPr id="9" name="Freeform 13"/>
            <p:cNvSpPr>
              <a:spLocks/>
            </p:cNvSpPr>
            <p:nvPr/>
          </p:nvSpPr>
          <p:spPr bwMode="auto">
            <a:xfrm>
              <a:off x="562" y="2463"/>
              <a:ext cx="1170" cy="169"/>
            </a:xfrm>
            <a:custGeom>
              <a:avLst/>
              <a:gdLst/>
              <a:ahLst/>
              <a:cxnLst>
                <a:cxn ang="0">
                  <a:pos x="1169" y="48"/>
                </a:cxn>
                <a:cxn ang="0">
                  <a:pos x="1169" y="168"/>
                </a:cxn>
                <a:cxn ang="0">
                  <a:pos x="807" y="168"/>
                </a:cxn>
                <a:cxn ang="0">
                  <a:pos x="701" y="0"/>
                </a:cxn>
                <a:cxn ang="0">
                  <a:pos x="0" y="0"/>
                </a:cxn>
              </a:cxnLst>
              <a:rect l="0" t="0" r="r" b="b"/>
              <a:pathLst>
                <a:path w="1170" h="169">
                  <a:moveTo>
                    <a:pt x="1169" y="48"/>
                  </a:moveTo>
                  <a:lnTo>
                    <a:pt x="1169" y="168"/>
                  </a:lnTo>
                  <a:lnTo>
                    <a:pt x="807" y="168"/>
                  </a:lnTo>
                  <a:lnTo>
                    <a:pt x="701" y="0"/>
                  </a:lnTo>
                  <a:lnTo>
                    <a:pt x="0" y="0"/>
                  </a:lnTo>
                </a:path>
              </a:pathLst>
            </a:custGeom>
            <a:noFill/>
            <a:ln w="12700" cap="rnd" cmpd="sng">
              <a:solidFill>
                <a:schemeClr val="tx1"/>
              </a:solidFill>
              <a:prstDash val="solid"/>
              <a:round/>
              <a:headEnd type="none" w="sm" len="sm"/>
              <a:tailEnd type="none" w="sm" len="sm"/>
            </a:ln>
            <a:effectLst/>
          </p:spPr>
          <p:txBody>
            <a:bodyPr/>
            <a:lstStyle/>
            <a:p>
              <a:endParaRPr lang="zh-CN" altLang="en-US"/>
            </a:p>
          </p:txBody>
        </p:sp>
        <p:sp>
          <p:nvSpPr>
            <p:cNvPr id="10" name="Rectangle 14"/>
            <p:cNvSpPr>
              <a:spLocks noChangeArrowheads="1"/>
            </p:cNvSpPr>
            <p:nvPr/>
          </p:nvSpPr>
          <p:spPr bwMode="auto">
            <a:xfrm>
              <a:off x="2841" y="2083"/>
              <a:ext cx="1374" cy="436"/>
            </a:xfrm>
            <a:prstGeom prst="rect">
              <a:avLst/>
            </a:prstGeom>
            <a:solidFill>
              <a:srgbClr val="FFFF00"/>
            </a:solidFill>
            <a:ln w="12700">
              <a:solidFill>
                <a:schemeClr val="tx1"/>
              </a:solidFill>
              <a:miter lim="800000"/>
              <a:headEnd/>
              <a:tailEnd/>
            </a:ln>
            <a:effectLst/>
          </p:spPr>
          <p:txBody>
            <a:bodyPr wrap="none" anchor="ctr"/>
            <a:lstStyle/>
            <a:p>
              <a:endParaRPr lang="zh-CN" altLang="en-US"/>
            </a:p>
          </p:txBody>
        </p:sp>
        <p:sp>
          <p:nvSpPr>
            <p:cNvPr id="11" name="Rectangle 15"/>
            <p:cNvSpPr>
              <a:spLocks noChangeArrowheads="1"/>
            </p:cNvSpPr>
            <p:nvPr/>
          </p:nvSpPr>
          <p:spPr bwMode="auto">
            <a:xfrm>
              <a:off x="2840" y="2263"/>
              <a:ext cx="2657" cy="76"/>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 name="Freeform 16"/>
            <p:cNvSpPr>
              <a:spLocks/>
            </p:cNvSpPr>
            <p:nvPr/>
          </p:nvSpPr>
          <p:spPr bwMode="auto">
            <a:xfrm>
              <a:off x="3999" y="1947"/>
              <a:ext cx="1208" cy="169"/>
            </a:xfrm>
            <a:custGeom>
              <a:avLst/>
              <a:gdLst/>
              <a:ahLst/>
              <a:cxnLst>
                <a:cxn ang="0">
                  <a:pos x="0" y="120"/>
                </a:cxn>
                <a:cxn ang="0">
                  <a:pos x="0" y="0"/>
                </a:cxn>
                <a:cxn ang="0">
                  <a:pos x="373" y="0"/>
                </a:cxn>
                <a:cxn ang="0">
                  <a:pos x="482" y="168"/>
                </a:cxn>
                <a:cxn ang="0">
                  <a:pos x="1207" y="168"/>
                </a:cxn>
              </a:cxnLst>
              <a:rect l="0" t="0" r="r" b="b"/>
              <a:pathLst>
                <a:path w="1208" h="169">
                  <a:moveTo>
                    <a:pt x="0" y="120"/>
                  </a:moveTo>
                  <a:lnTo>
                    <a:pt x="0" y="0"/>
                  </a:lnTo>
                  <a:lnTo>
                    <a:pt x="373" y="0"/>
                  </a:lnTo>
                  <a:lnTo>
                    <a:pt x="482" y="168"/>
                  </a:lnTo>
                  <a:lnTo>
                    <a:pt x="1207" y="168"/>
                  </a:lnTo>
                </a:path>
              </a:pathLst>
            </a:custGeom>
            <a:noFill/>
            <a:ln w="12700" cap="rnd" cmpd="sng">
              <a:solidFill>
                <a:schemeClr val="tx1"/>
              </a:solidFill>
              <a:prstDash val="solid"/>
              <a:round/>
              <a:headEnd type="none" w="sm" len="sm"/>
              <a:tailEnd type="none" w="sm" len="sm"/>
            </a:ln>
            <a:effectLst/>
          </p:spPr>
          <p:txBody>
            <a:bodyPr/>
            <a:lstStyle/>
            <a:p>
              <a:endParaRPr lang="zh-CN" altLang="en-US"/>
            </a:p>
          </p:txBody>
        </p:sp>
        <p:sp>
          <p:nvSpPr>
            <p:cNvPr id="13" name="Freeform 17"/>
            <p:cNvSpPr>
              <a:spLocks/>
            </p:cNvSpPr>
            <p:nvPr/>
          </p:nvSpPr>
          <p:spPr bwMode="auto">
            <a:xfrm>
              <a:off x="3988" y="2487"/>
              <a:ext cx="1208" cy="169"/>
            </a:xfrm>
            <a:custGeom>
              <a:avLst/>
              <a:gdLst/>
              <a:ahLst/>
              <a:cxnLst>
                <a:cxn ang="0">
                  <a:pos x="0" y="48"/>
                </a:cxn>
                <a:cxn ang="0">
                  <a:pos x="0" y="168"/>
                </a:cxn>
                <a:cxn ang="0">
                  <a:pos x="373" y="168"/>
                </a:cxn>
                <a:cxn ang="0">
                  <a:pos x="482" y="0"/>
                </a:cxn>
                <a:cxn ang="0">
                  <a:pos x="1207" y="0"/>
                </a:cxn>
              </a:cxnLst>
              <a:rect l="0" t="0" r="r" b="b"/>
              <a:pathLst>
                <a:path w="1208" h="169">
                  <a:moveTo>
                    <a:pt x="0" y="48"/>
                  </a:moveTo>
                  <a:lnTo>
                    <a:pt x="0" y="168"/>
                  </a:lnTo>
                  <a:lnTo>
                    <a:pt x="373" y="168"/>
                  </a:lnTo>
                  <a:lnTo>
                    <a:pt x="482" y="0"/>
                  </a:lnTo>
                  <a:lnTo>
                    <a:pt x="1207" y="0"/>
                  </a:lnTo>
                </a:path>
              </a:pathLst>
            </a:custGeom>
            <a:noFill/>
            <a:ln w="12700" cap="rnd" cmpd="sng">
              <a:solidFill>
                <a:schemeClr val="tx1"/>
              </a:solidFill>
              <a:prstDash val="solid"/>
              <a:round/>
              <a:headEnd type="none" w="sm" len="sm"/>
              <a:tailEnd type="none" w="sm" len="sm"/>
            </a:ln>
            <a:effectLst/>
          </p:spPr>
          <p:txBody>
            <a:bodyPr/>
            <a:lstStyle/>
            <a:p>
              <a:endParaRPr lang="zh-CN" altLang="en-US"/>
            </a:p>
          </p:txBody>
        </p:sp>
        <p:sp>
          <p:nvSpPr>
            <p:cNvPr id="14" name="Line 18"/>
            <p:cNvSpPr>
              <a:spLocks noChangeShapeType="1"/>
            </p:cNvSpPr>
            <p:nvPr/>
          </p:nvSpPr>
          <p:spPr bwMode="auto">
            <a:xfrm flipH="1" flipV="1">
              <a:off x="2784" y="2570"/>
              <a:ext cx="713" cy="264"/>
            </a:xfrm>
            <a:prstGeom prst="line">
              <a:avLst/>
            </a:prstGeom>
            <a:noFill/>
            <a:ln w="12700">
              <a:solidFill>
                <a:schemeClr val="tx1"/>
              </a:solidFill>
              <a:round/>
              <a:headEnd type="none" w="sm" len="sm"/>
              <a:tailEnd type="stealth" w="med" len="lg"/>
            </a:ln>
            <a:effectLst/>
          </p:spPr>
          <p:txBody>
            <a:bodyPr wrap="none" anchor="ctr"/>
            <a:lstStyle/>
            <a:p>
              <a:endParaRPr lang="zh-CN" altLang="en-US"/>
            </a:p>
          </p:txBody>
        </p:sp>
        <p:sp>
          <p:nvSpPr>
            <p:cNvPr id="15" name="Line 19"/>
            <p:cNvSpPr>
              <a:spLocks noChangeShapeType="1"/>
            </p:cNvSpPr>
            <p:nvPr/>
          </p:nvSpPr>
          <p:spPr bwMode="auto">
            <a:xfrm>
              <a:off x="210" y="2283"/>
              <a:ext cx="2663" cy="0"/>
            </a:xfrm>
            <a:prstGeom prst="line">
              <a:avLst/>
            </a:prstGeom>
            <a:noFill/>
            <a:ln w="127000">
              <a:solidFill>
                <a:srgbClr val="00CC00"/>
              </a:solidFill>
              <a:round/>
              <a:headEnd type="none" w="sm" len="sm"/>
              <a:tailEnd type="stealth" w="med" len="med"/>
            </a:ln>
            <a:effectLst/>
          </p:spPr>
          <p:txBody>
            <a:bodyPr wrap="none" anchor="ctr"/>
            <a:lstStyle/>
            <a:p>
              <a:endParaRPr lang="zh-CN" altLang="en-US"/>
            </a:p>
          </p:txBody>
        </p:sp>
        <p:grpSp>
          <p:nvGrpSpPr>
            <p:cNvPr id="16" name="Group 20"/>
            <p:cNvGrpSpPr>
              <a:grpSpLocks/>
            </p:cNvGrpSpPr>
            <p:nvPr/>
          </p:nvGrpSpPr>
          <p:grpSpPr bwMode="auto">
            <a:xfrm>
              <a:off x="2800" y="1728"/>
              <a:ext cx="1066" cy="550"/>
              <a:chOff x="2800" y="1728"/>
              <a:chExt cx="1066" cy="550"/>
            </a:xfrm>
          </p:grpSpPr>
          <p:sp>
            <p:nvSpPr>
              <p:cNvPr id="22" name="Line 21"/>
              <p:cNvSpPr>
                <a:spLocks noChangeShapeType="1"/>
              </p:cNvSpPr>
              <p:nvPr/>
            </p:nvSpPr>
            <p:spPr bwMode="auto">
              <a:xfrm flipV="1">
                <a:off x="2835" y="2195"/>
                <a:ext cx="431" cy="83"/>
              </a:xfrm>
              <a:prstGeom prst="line">
                <a:avLst/>
              </a:prstGeom>
              <a:noFill/>
              <a:ln w="50800">
                <a:solidFill>
                  <a:srgbClr val="00CC00"/>
                </a:solidFill>
                <a:round/>
                <a:headEnd type="none" w="sm" len="sm"/>
                <a:tailEnd type="stealth" w="med" len="med"/>
              </a:ln>
              <a:effectLst/>
            </p:spPr>
            <p:txBody>
              <a:bodyPr wrap="none" anchor="ctr"/>
              <a:lstStyle/>
              <a:p>
                <a:endParaRPr lang="zh-CN" altLang="en-US"/>
              </a:p>
            </p:txBody>
          </p:sp>
          <p:sp>
            <p:nvSpPr>
              <p:cNvPr id="23" name="Rectangle 22"/>
              <p:cNvSpPr>
                <a:spLocks noChangeArrowheads="1"/>
              </p:cNvSpPr>
              <p:nvPr/>
            </p:nvSpPr>
            <p:spPr bwMode="auto">
              <a:xfrm>
                <a:off x="2800" y="1728"/>
                <a:ext cx="1066" cy="250"/>
              </a:xfrm>
              <a:prstGeom prst="rect">
                <a:avLst/>
              </a:prstGeom>
              <a:noFill/>
              <a:ln w="9525">
                <a:noFill/>
                <a:miter lim="800000"/>
                <a:headEnd/>
                <a:tailEnd/>
              </a:ln>
              <a:effectLst/>
            </p:spPr>
            <p:txBody>
              <a:bodyPr lIns="92075" tIns="46038" rIns="92075" bIns="46038">
                <a:spAutoFit/>
              </a:bodyPr>
              <a:lstStyle/>
              <a:p>
                <a:r>
                  <a:rPr lang="en-US" altLang="zh-CN" sz="2000">
                    <a:solidFill>
                      <a:schemeClr val="accent1"/>
                    </a:solidFill>
                  </a:rPr>
                  <a:t>Lost power</a:t>
                </a:r>
              </a:p>
            </p:txBody>
          </p:sp>
        </p:grpSp>
        <p:sp>
          <p:nvSpPr>
            <p:cNvPr id="17" name="Line 23"/>
            <p:cNvSpPr>
              <a:spLocks noChangeShapeType="1"/>
            </p:cNvSpPr>
            <p:nvPr/>
          </p:nvSpPr>
          <p:spPr bwMode="auto">
            <a:xfrm>
              <a:off x="2862" y="2307"/>
              <a:ext cx="2663" cy="0"/>
            </a:xfrm>
            <a:prstGeom prst="line">
              <a:avLst/>
            </a:prstGeom>
            <a:noFill/>
            <a:ln w="50800">
              <a:solidFill>
                <a:srgbClr val="00CC00"/>
              </a:solidFill>
              <a:round/>
              <a:headEnd type="none" w="sm" len="sm"/>
              <a:tailEnd type="stealth" w="med" len="lg"/>
            </a:ln>
            <a:effectLst/>
          </p:spPr>
          <p:txBody>
            <a:bodyPr wrap="none" anchor="ctr"/>
            <a:lstStyle/>
            <a:p>
              <a:endParaRPr lang="zh-CN" altLang="en-US"/>
            </a:p>
          </p:txBody>
        </p:sp>
        <p:sp>
          <p:nvSpPr>
            <p:cNvPr id="18" name="Rectangle 24"/>
            <p:cNvSpPr>
              <a:spLocks noChangeArrowheads="1"/>
            </p:cNvSpPr>
            <p:nvPr/>
          </p:nvSpPr>
          <p:spPr bwMode="auto">
            <a:xfrm>
              <a:off x="427" y="1781"/>
              <a:ext cx="756" cy="288"/>
            </a:xfrm>
            <a:prstGeom prst="rect">
              <a:avLst/>
            </a:prstGeom>
            <a:noFill/>
            <a:ln w="9525">
              <a:noFill/>
              <a:miter lim="800000"/>
              <a:headEnd/>
              <a:tailEnd/>
            </a:ln>
            <a:effectLst/>
          </p:spPr>
          <p:txBody>
            <a:bodyPr wrap="none" lIns="92075" tIns="46038" rIns="92075" bIns="46038">
              <a:spAutoFit/>
            </a:bodyPr>
            <a:lstStyle/>
            <a:p>
              <a:r>
                <a:rPr lang="en-US" altLang="zh-CN" sz="2400">
                  <a:solidFill>
                    <a:srgbClr val="800080"/>
                  </a:solidFill>
                </a:rPr>
                <a:t>INPUT</a:t>
              </a:r>
            </a:p>
          </p:txBody>
        </p:sp>
        <p:sp>
          <p:nvSpPr>
            <p:cNvPr id="19" name="Rectangle 25"/>
            <p:cNvSpPr>
              <a:spLocks noChangeArrowheads="1"/>
            </p:cNvSpPr>
            <p:nvPr/>
          </p:nvSpPr>
          <p:spPr bwMode="auto">
            <a:xfrm>
              <a:off x="4567" y="1774"/>
              <a:ext cx="593" cy="250"/>
            </a:xfrm>
            <a:prstGeom prst="rect">
              <a:avLst/>
            </a:prstGeom>
            <a:noFill/>
            <a:ln w="9525">
              <a:noFill/>
              <a:miter lim="800000"/>
              <a:headEnd/>
              <a:tailEnd/>
            </a:ln>
            <a:effectLst/>
          </p:spPr>
          <p:txBody>
            <a:bodyPr wrap="none" lIns="92075" tIns="46038" rIns="92075" bIns="46038">
              <a:spAutoFit/>
            </a:bodyPr>
            <a:lstStyle/>
            <a:p>
              <a:r>
                <a:rPr lang="en-US" altLang="zh-CN" sz="2000" b="0">
                  <a:solidFill>
                    <a:srgbClr val="800080"/>
                  </a:solidFill>
                </a:rPr>
                <a:t>Output</a:t>
              </a:r>
            </a:p>
          </p:txBody>
        </p:sp>
        <p:sp>
          <p:nvSpPr>
            <p:cNvPr id="20" name="Line 26"/>
            <p:cNvSpPr>
              <a:spLocks noChangeShapeType="1"/>
            </p:cNvSpPr>
            <p:nvPr/>
          </p:nvSpPr>
          <p:spPr bwMode="auto">
            <a:xfrm flipH="1">
              <a:off x="2197" y="2285"/>
              <a:ext cx="647" cy="0"/>
            </a:xfrm>
            <a:prstGeom prst="line">
              <a:avLst/>
            </a:prstGeom>
            <a:noFill/>
            <a:ln w="50800">
              <a:solidFill>
                <a:schemeClr val="accent2"/>
              </a:solidFill>
              <a:round/>
              <a:headEnd type="none" w="sm" len="sm"/>
              <a:tailEnd type="stealth" w="med" len="lg"/>
            </a:ln>
            <a:effectLst/>
          </p:spPr>
          <p:txBody>
            <a:bodyPr wrap="none" anchor="ctr"/>
            <a:lstStyle/>
            <a:p>
              <a:endParaRPr lang="zh-CN" altLang="en-US"/>
            </a:p>
          </p:txBody>
        </p:sp>
        <p:sp>
          <p:nvSpPr>
            <p:cNvPr id="21" name="Rectangle 27"/>
            <p:cNvSpPr>
              <a:spLocks noChangeArrowheads="1"/>
            </p:cNvSpPr>
            <p:nvPr/>
          </p:nvSpPr>
          <p:spPr bwMode="auto">
            <a:xfrm>
              <a:off x="1794" y="2544"/>
              <a:ext cx="1264" cy="442"/>
            </a:xfrm>
            <a:prstGeom prst="rect">
              <a:avLst/>
            </a:prstGeom>
            <a:noFill/>
            <a:ln w="9525">
              <a:noFill/>
              <a:miter lim="800000"/>
              <a:headEnd/>
              <a:tailEnd/>
            </a:ln>
            <a:effectLst/>
          </p:spPr>
          <p:txBody>
            <a:bodyPr lIns="92075" tIns="46038" rIns="92075" bIns="46038">
              <a:spAutoFit/>
            </a:bodyPr>
            <a:lstStyle/>
            <a:p>
              <a:pPr>
                <a:spcBef>
                  <a:spcPct val="50000"/>
                </a:spcBef>
              </a:pPr>
              <a:r>
                <a:rPr lang="en-US" altLang="zh-CN" sz="2000">
                  <a:solidFill>
                    <a:schemeClr val="accent1"/>
                  </a:solidFill>
                </a:rPr>
                <a:t>Return loss/reflectance</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381000" y="2571744"/>
            <a:ext cx="5619760" cy="2590800"/>
          </a:xfrm>
          <a:prstGeom prst="rect">
            <a:avLst/>
          </a:prstGeom>
          <a:noFill/>
          <a:ln w="9525">
            <a:noFill/>
            <a:miter lim="800000"/>
            <a:headEnd/>
            <a:tailEnd/>
          </a:ln>
        </p:spPr>
        <p:txBody>
          <a:bodyPr/>
          <a:lstStyle/>
          <a:p>
            <a:pPr marL="765175" lvl="2" algn="just">
              <a:lnSpc>
                <a:spcPct val="100000"/>
              </a:lnSpc>
              <a:spcBef>
                <a:spcPct val="20000"/>
              </a:spcBef>
              <a:buClr>
                <a:schemeClr val="hlink"/>
              </a:buClr>
              <a:buSzPct val="65000"/>
              <a:buFont typeface="Wingdings" pitchFamily="2" charset="2"/>
              <a:buChar char="v"/>
            </a:pPr>
            <a:r>
              <a:rPr lang="zh-CN" altLang="en-US" sz="2800" b="1" dirty="0">
                <a:latin typeface="方正隶变简体" pitchFamily="65" charset="-122"/>
                <a:ea typeface="方正隶变简体" pitchFamily="65" charset="-122"/>
              </a:rPr>
              <a:t>室内/室外</a:t>
            </a:r>
          </a:p>
          <a:p>
            <a:pPr marL="765175" lvl="2" algn="just">
              <a:lnSpc>
                <a:spcPct val="100000"/>
              </a:lnSpc>
              <a:spcBef>
                <a:spcPct val="20000"/>
              </a:spcBef>
              <a:buClr>
                <a:schemeClr val="hlink"/>
              </a:buClr>
              <a:buSzPct val="65000"/>
              <a:buFont typeface="Wingdings" pitchFamily="2" charset="2"/>
              <a:buChar char="v"/>
            </a:pPr>
            <a:r>
              <a:rPr lang="zh-CN" altLang="en-US" sz="2800" b="1" dirty="0">
                <a:latin typeface="方正隶变简体" pitchFamily="65" charset="-122"/>
                <a:ea typeface="方正隶变简体" pitchFamily="65" charset="-122"/>
              </a:rPr>
              <a:t>架空/直埋</a:t>
            </a:r>
          </a:p>
          <a:p>
            <a:pPr marL="765175" lvl="2" algn="just">
              <a:lnSpc>
                <a:spcPct val="100000"/>
              </a:lnSpc>
              <a:spcBef>
                <a:spcPct val="20000"/>
              </a:spcBef>
              <a:buClr>
                <a:schemeClr val="hlink"/>
              </a:buClr>
              <a:buSzPct val="65000"/>
              <a:buFont typeface="Wingdings" pitchFamily="2" charset="2"/>
              <a:buChar char="v"/>
            </a:pPr>
            <a:r>
              <a:rPr lang="zh-CN" altLang="en-US" sz="2800" b="1" dirty="0">
                <a:latin typeface="方正隶变简体" pitchFamily="65" charset="-122"/>
                <a:ea typeface="方正隶变简体" pitchFamily="65" charset="-122"/>
              </a:rPr>
              <a:t>单模/多模</a:t>
            </a:r>
          </a:p>
          <a:p>
            <a:pPr marL="765175" lvl="2" algn="just">
              <a:lnSpc>
                <a:spcPct val="100000"/>
              </a:lnSpc>
              <a:spcBef>
                <a:spcPct val="20000"/>
              </a:spcBef>
              <a:buClr>
                <a:schemeClr val="hlink"/>
              </a:buClr>
              <a:buSzPct val="65000"/>
              <a:buFont typeface="Wingdings" pitchFamily="2" charset="2"/>
              <a:buChar char="v"/>
            </a:pPr>
            <a:r>
              <a:rPr lang="zh-CN" altLang="en-US" sz="2800" b="1" dirty="0">
                <a:latin typeface="方正隶变简体" pitchFamily="65" charset="-122"/>
                <a:ea typeface="方正隶变简体" pitchFamily="65" charset="-122"/>
              </a:rPr>
              <a:t>四芯/六芯/八芯/… …</a:t>
            </a:r>
          </a:p>
        </p:txBody>
      </p:sp>
      <p:sp>
        <p:nvSpPr>
          <p:cNvPr id="10" name="Rectangle 9"/>
          <p:cNvSpPr>
            <a:spLocks noChangeArrowheads="1"/>
          </p:cNvSpPr>
          <p:nvPr/>
        </p:nvSpPr>
        <p:spPr bwMode="auto">
          <a:xfrm>
            <a:off x="381000" y="1223954"/>
            <a:ext cx="4267200" cy="990600"/>
          </a:xfrm>
          <a:prstGeom prst="rect">
            <a:avLst/>
          </a:prstGeom>
          <a:noFill/>
          <a:ln w="9525">
            <a:noFill/>
            <a:miter lim="800000"/>
            <a:headEnd/>
            <a:tailEnd/>
          </a:ln>
          <a:effectLst/>
        </p:spPr>
        <p:txBody>
          <a:bodyPr lIns="92075" tIns="46038" rIns="92075" bIns="46038" anchor="ctr"/>
          <a:lstStyle/>
          <a:p>
            <a:pPr eaLnBrk="1" hangingPunct="1">
              <a:lnSpc>
                <a:spcPct val="100000"/>
              </a:lnSpc>
              <a:defRPr/>
            </a:pPr>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光缆的类别</a:t>
            </a:r>
          </a:p>
        </p:txBody>
      </p:sp>
      <p:sp>
        <p:nvSpPr>
          <p:cNvPr id="11" name="Line 10"/>
          <p:cNvSpPr>
            <a:spLocks noChangeShapeType="1"/>
          </p:cNvSpPr>
          <p:nvPr/>
        </p:nvSpPr>
        <p:spPr bwMode="auto">
          <a:xfrm>
            <a:off x="1000100" y="2000240"/>
            <a:ext cx="3200400" cy="0"/>
          </a:xfrm>
          <a:prstGeom prst="line">
            <a:avLst/>
          </a:prstGeom>
          <a:noFill/>
          <a:ln w="28575">
            <a:solidFill>
              <a:schemeClr val="accent1">
                <a:lumMod val="75000"/>
              </a:schemeClr>
            </a:solidFill>
            <a:round/>
            <a:headEnd/>
            <a:tailEnd/>
          </a:ln>
          <a:effectLst/>
        </p:spPr>
        <p:txBody>
          <a:bodyPr wrap="none" anchor="ctr"/>
          <a:lstStyle/>
          <a:p>
            <a:endParaRPr lang="zh-CN" altLang="en-US"/>
          </a:p>
        </p:txBody>
      </p:sp>
      <p:sp>
        <p:nvSpPr>
          <p:cNvPr id="12" name="Line 11"/>
          <p:cNvSpPr>
            <a:spLocks noChangeShapeType="1"/>
          </p:cNvSpPr>
          <p:nvPr/>
        </p:nvSpPr>
        <p:spPr bwMode="auto">
          <a:xfrm>
            <a:off x="1000100" y="2076440"/>
            <a:ext cx="3200400" cy="0"/>
          </a:xfrm>
          <a:prstGeom prst="line">
            <a:avLst/>
          </a:prstGeom>
          <a:noFill/>
          <a:ln w="28575">
            <a:solidFill>
              <a:schemeClr val="accent1">
                <a:lumMod val="75000"/>
              </a:schemeClr>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布线系统分类及带宽</a:t>
            </a:r>
          </a:p>
        </p:txBody>
      </p:sp>
      <p:graphicFrame>
        <p:nvGraphicFramePr>
          <p:cNvPr id="118" name="表格 117"/>
          <p:cNvGraphicFramePr>
            <a:graphicFrameLocks noGrp="1"/>
          </p:cNvGraphicFramePr>
          <p:nvPr/>
        </p:nvGraphicFramePr>
        <p:xfrm>
          <a:off x="1571604" y="2071678"/>
          <a:ext cx="6096000" cy="3134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l"/>
                      <a:r>
                        <a:rPr lang="en-US" altLang="zh-CN" dirty="0" smtClean="0"/>
                        <a:t>TIA/EIA568</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algn="l"/>
                      <a:r>
                        <a:rPr lang="en-US" altLang="zh-CN" dirty="0" smtClean="0"/>
                        <a:t>ISO/IEC11801</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algn="l"/>
                      <a:r>
                        <a:rPr lang="en-US" altLang="zh-CN" dirty="0" smtClean="0"/>
                        <a:t>BANDWIDTH</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r>
              <a:tr h="370840">
                <a:tc>
                  <a:txBody>
                    <a:bodyPr/>
                    <a:lstStyle/>
                    <a:p>
                      <a:pPr algn="l"/>
                      <a:r>
                        <a:rPr lang="en-US" altLang="zh-CN" dirty="0" smtClean="0"/>
                        <a:t>CAT1</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algn="l"/>
                      <a:r>
                        <a:rPr lang="en-US" altLang="zh-CN" dirty="0" smtClean="0"/>
                        <a:t>CLASSA</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algn="l"/>
                      <a:r>
                        <a:rPr lang="en-US" altLang="zh-CN" dirty="0" smtClean="0"/>
                        <a:t>750KHZ</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r>
              <a:tr h="370840">
                <a:tc>
                  <a:txBody>
                    <a:bodyPr/>
                    <a:lstStyle/>
                    <a:p>
                      <a:pPr algn="l"/>
                      <a:r>
                        <a:rPr lang="en-US" altLang="zh-CN" dirty="0" smtClean="0"/>
                        <a:t>CAT2</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CLASSB</a:t>
                      </a:r>
                      <a:endParaRPr lang="zh-CN" altLang="en-US" dirty="0" smtClean="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algn="l"/>
                      <a:r>
                        <a:rPr lang="en-US" altLang="zh-CN" dirty="0" smtClean="0"/>
                        <a:t>1MHZ</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r>
              <a:tr h="370840">
                <a:tc>
                  <a:txBody>
                    <a:bodyPr/>
                    <a:lstStyle/>
                    <a:p>
                      <a:pPr algn="l"/>
                      <a:r>
                        <a:rPr lang="en-US" altLang="zh-CN" dirty="0" smtClean="0"/>
                        <a:t>CAT3</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CLASSC</a:t>
                      </a:r>
                      <a:endParaRPr lang="zh-CN" altLang="en-US" dirty="0" smtClean="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algn="l"/>
                      <a:r>
                        <a:rPr lang="en-US" altLang="zh-CN" dirty="0" smtClean="0"/>
                        <a:t>16MHZ</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r>
              <a:tr h="370840">
                <a:tc>
                  <a:txBody>
                    <a:bodyPr/>
                    <a:lstStyle/>
                    <a:p>
                      <a:pPr algn="l"/>
                      <a:r>
                        <a:rPr lang="en-US" altLang="zh-CN" dirty="0" smtClean="0"/>
                        <a:t>CAT5</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CAT5E</a:t>
                      </a:r>
                      <a:endParaRPr lang="zh-CN" altLang="en-US" dirty="0" smtClean="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CLASSD</a:t>
                      </a:r>
                      <a:endParaRPr lang="zh-CN" altLang="en-US" dirty="0" smtClean="0"/>
                    </a:p>
                  </a:txBody>
                  <a:tcPr anchor="ct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algn="l"/>
                      <a:r>
                        <a:rPr lang="en-US" altLang="zh-CN" dirty="0" smtClean="0"/>
                        <a:t>100MHZ</a:t>
                      </a:r>
                      <a:endParaRPr lang="zh-CN" altLang="en-US" dirty="0"/>
                    </a:p>
                  </a:txBody>
                  <a:tcPr anchor="ct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r>
              <a:tr h="370840">
                <a:tc>
                  <a:txBody>
                    <a:bodyPr/>
                    <a:lstStyle/>
                    <a:p>
                      <a:pPr algn="l"/>
                      <a:r>
                        <a:rPr lang="en-US" altLang="zh-CN" dirty="0" smtClean="0"/>
                        <a:t>CAT6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CAT6A</a:t>
                      </a:r>
                      <a:endParaRPr lang="zh-CN" altLang="en-US" dirty="0" smtClean="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CLASSE</a:t>
                      </a:r>
                      <a:endParaRPr lang="zh-CN" altLang="en-US" dirty="0" smtClean="0"/>
                    </a:p>
                  </a:txBody>
                  <a:tcPr anchor="ct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algn="l"/>
                      <a:r>
                        <a:rPr lang="en-US" altLang="zh-CN" dirty="0" smtClean="0"/>
                        <a:t>250MHZ</a:t>
                      </a:r>
                    </a:p>
                    <a:p>
                      <a:pPr algn="l"/>
                      <a:r>
                        <a:rPr lang="en-US" altLang="zh-CN" dirty="0" smtClean="0"/>
                        <a:t>500MHZ</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r>
              <a:tr h="370840">
                <a:tc>
                  <a:txBody>
                    <a:bodyPr/>
                    <a:lstStyle/>
                    <a:p>
                      <a:pPr algn="l"/>
                      <a:r>
                        <a:rPr lang="en-US" altLang="zh-CN" dirty="0" smtClean="0"/>
                        <a:t>CAT7</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CLASSF</a:t>
                      </a:r>
                      <a:endParaRPr lang="zh-CN" altLang="en-US" dirty="0" smtClean="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c>
                  <a:txBody>
                    <a:bodyPr/>
                    <a:lstStyle/>
                    <a:p>
                      <a:pPr algn="l"/>
                      <a:r>
                        <a:rPr lang="en-US" altLang="zh-CN" dirty="0" smtClean="0"/>
                        <a:t>600MHZ</a:t>
                      </a:r>
                      <a:endParaRPr lang="zh-CN" altLang="en-US" dirty="0"/>
                    </a:p>
                  </a:txBody>
                  <a:tcPr>
                    <a:gradFill>
                      <a:gsLst>
                        <a:gs pos="0">
                          <a:srgbClr val="E6DCAC"/>
                        </a:gs>
                        <a:gs pos="12000">
                          <a:srgbClr val="E6D78A"/>
                        </a:gs>
                        <a:gs pos="30000">
                          <a:srgbClr val="C7AC4C"/>
                        </a:gs>
                        <a:gs pos="45000">
                          <a:srgbClr val="E6D78A"/>
                        </a:gs>
                        <a:gs pos="77000">
                          <a:srgbClr val="C7AC4C"/>
                        </a:gs>
                        <a:gs pos="100000">
                          <a:srgbClr val="E6DCAC"/>
                        </a:gs>
                      </a:gsLst>
                      <a:lin ang="5400000" scaled="0"/>
                    </a:gra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908050" y="2057416"/>
            <a:ext cx="3359150" cy="461665"/>
          </a:xfrm>
          <a:prstGeom prst="rect">
            <a:avLst/>
          </a:prstGeom>
          <a:noFill/>
          <a:ln w="9525">
            <a:noFill/>
            <a:miter lim="800000"/>
            <a:headEnd/>
            <a:tailEnd/>
          </a:ln>
          <a:effectLst/>
        </p:spPr>
        <p:txBody>
          <a:bodyPr>
            <a:spAutoFit/>
          </a:bodyPr>
          <a:lstStyle/>
          <a:p>
            <a:pPr>
              <a:lnSpc>
                <a:spcPct val="100000"/>
              </a:lnSpc>
              <a:spcBef>
                <a:spcPct val="20000"/>
              </a:spcBef>
              <a:buClr>
                <a:schemeClr val="tx2"/>
              </a:buClr>
              <a:buSzPct val="75000"/>
              <a:buFont typeface="Wingdings" pitchFamily="2" charset="2"/>
              <a:buNone/>
            </a:pPr>
            <a:r>
              <a:rPr lang="zh-CN" altLang="en-US" sz="2400" b="1" dirty="0">
                <a:latin typeface="方正隶变简体" pitchFamily="65" charset="-122"/>
                <a:ea typeface="方正隶变简体" pitchFamily="65" charset="-122"/>
              </a:rPr>
              <a:t>光缆的芯径</a:t>
            </a:r>
          </a:p>
        </p:txBody>
      </p:sp>
      <p:sp>
        <p:nvSpPr>
          <p:cNvPr id="3" name="Rectangle 126"/>
          <p:cNvSpPr>
            <a:spLocks noChangeArrowheads="1"/>
          </p:cNvSpPr>
          <p:nvPr/>
        </p:nvSpPr>
        <p:spPr bwMode="auto">
          <a:xfrm>
            <a:off x="428596" y="938202"/>
            <a:ext cx="4495800" cy="990600"/>
          </a:xfrm>
          <a:prstGeom prst="rect">
            <a:avLst/>
          </a:prstGeom>
          <a:noFill/>
          <a:ln w="9525">
            <a:noFill/>
            <a:miter lim="800000"/>
            <a:headEnd/>
            <a:tailEnd/>
          </a:ln>
          <a:effectLst/>
        </p:spPr>
        <p:txBody>
          <a:bodyPr lIns="92075" tIns="46038" rIns="92075" bIns="46038" anchor="ctr"/>
          <a:lstStyle/>
          <a:p>
            <a:pPr eaLnBrk="1" hangingPunct="1">
              <a:lnSpc>
                <a:spcPct val="100000"/>
              </a:lnSpc>
              <a:spcBef>
                <a:spcPct val="0"/>
              </a:spcBef>
            </a:pPr>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单模和多模光缆</a:t>
            </a:r>
          </a:p>
        </p:txBody>
      </p:sp>
      <p:sp>
        <p:nvSpPr>
          <p:cNvPr id="4" name="Line 127"/>
          <p:cNvSpPr>
            <a:spLocks noChangeShapeType="1"/>
          </p:cNvSpPr>
          <p:nvPr/>
        </p:nvSpPr>
        <p:spPr bwMode="auto">
          <a:xfrm>
            <a:off x="829124" y="1714488"/>
            <a:ext cx="3600000" cy="0"/>
          </a:xfrm>
          <a:prstGeom prst="line">
            <a:avLst/>
          </a:prstGeom>
          <a:noFill/>
          <a:ln w="28575">
            <a:solidFill>
              <a:schemeClr val="accent1">
                <a:lumMod val="75000"/>
              </a:schemeClr>
            </a:solidFill>
            <a:round/>
            <a:headEnd/>
            <a:tailEnd/>
          </a:ln>
          <a:effectLst/>
        </p:spPr>
        <p:txBody>
          <a:bodyPr wrap="none" anchor="ctr"/>
          <a:lstStyle/>
          <a:p>
            <a:endParaRPr lang="zh-CN" altLang="en-US"/>
          </a:p>
        </p:txBody>
      </p:sp>
      <p:sp>
        <p:nvSpPr>
          <p:cNvPr id="5" name="Line 128"/>
          <p:cNvSpPr>
            <a:spLocks noChangeShapeType="1"/>
          </p:cNvSpPr>
          <p:nvPr/>
        </p:nvSpPr>
        <p:spPr bwMode="auto">
          <a:xfrm>
            <a:off x="829124" y="1790688"/>
            <a:ext cx="3600000" cy="0"/>
          </a:xfrm>
          <a:prstGeom prst="line">
            <a:avLst/>
          </a:prstGeom>
          <a:noFill/>
          <a:ln w="28575">
            <a:solidFill>
              <a:schemeClr val="accent1">
                <a:lumMod val="75000"/>
              </a:schemeClr>
            </a:solidFill>
            <a:round/>
            <a:headEnd/>
            <a:tailEnd/>
          </a:ln>
          <a:effectLst/>
        </p:spPr>
        <p:txBody>
          <a:bodyPr wrap="none" anchor="ctr"/>
          <a:lstStyle/>
          <a:p>
            <a:endParaRPr lang="zh-CN" altLang="en-US"/>
          </a:p>
        </p:txBody>
      </p:sp>
      <p:grpSp>
        <p:nvGrpSpPr>
          <p:cNvPr id="7" name="Group 124"/>
          <p:cNvGrpSpPr>
            <a:grpSpLocks/>
          </p:cNvGrpSpPr>
          <p:nvPr/>
        </p:nvGrpSpPr>
        <p:grpSpPr bwMode="auto">
          <a:xfrm>
            <a:off x="838200" y="2774966"/>
            <a:ext cx="7156451" cy="2940050"/>
            <a:chOff x="772" y="1728"/>
            <a:chExt cx="4508" cy="1852"/>
          </a:xfrm>
        </p:grpSpPr>
        <p:grpSp>
          <p:nvGrpSpPr>
            <p:cNvPr id="8" name="Group 39"/>
            <p:cNvGrpSpPr>
              <a:grpSpLocks/>
            </p:cNvGrpSpPr>
            <p:nvPr/>
          </p:nvGrpSpPr>
          <p:grpSpPr bwMode="auto">
            <a:xfrm>
              <a:off x="772" y="1728"/>
              <a:ext cx="1503" cy="281"/>
              <a:chOff x="0" y="0"/>
              <a:chExt cx="1222" cy="442"/>
            </a:xfrm>
          </p:grpSpPr>
          <p:sp>
            <p:nvSpPr>
              <p:cNvPr id="66" name="Rectangle 40"/>
              <p:cNvSpPr>
                <a:spLocks noChangeArrowheads="1"/>
              </p:cNvSpPr>
              <p:nvPr/>
            </p:nvSpPr>
            <p:spPr bwMode="auto">
              <a:xfrm>
                <a:off x="43" y="0"/>
                <a:ext cx="1136" cy="442"/>
              </a:xfrm>
              <a:prstGeom prst="rect">
                <a:avLst/>
              </a:prstGeom>
              <a:noFill/>
              <a:ln w="12700" cap="sq">
                <a:noFill/>
                <a:miter lim="800000"/>
                <a:headEnd/>
                <a:tailEnd/>
              </a:ln>
              <a:effectLst/>
            </p:spPr>
            <p:txBody>
              <a:bodyPr/>
              <a:lstStyle/>
              <a:p>
                <a:pPr eaLnBrk="1" hangingPunct="1">
                  <a:lnSpc>
                    <a:spcPct val="100000"/>
                  </a:lnSpc>
                  <a:spcBef>
                    <a:spcPct val="0"/>
                  </a:spcBef>
                </a:pPr>
                <a:r>
                  <a:rPr lang="zh-CN" altLang="en-US" sz="2400">
                    <a:latin typeface="Times New Roman" pitchFamily="18" charset="0"/>
                  </a:rPr>
                  <a:t> </a:t>
                </a:r>
              </a:p>
              <a:p>
                <a:pPr>
                  <a:lnSpc>
                    <a:spcPct val="100000"/>
                  </a:lnSpc>
                  <a:spcBef>
                    <a:spcPct val="0"/>
                  </a:spcBef>
                </a:pPr>
                <a:endParaRPr lang="zh-CN" altLang="en-US" sz="2400">
                  <a:latin typeface="Times New Roman" pitchFamily="18" charset="0"/>
                </a:endParaRPr>
              </a:p>
            </p:txBody>
          </p:sp>
          <p:sp>
            <p:nvSpPr>
              <p:cNvPr id="67" name="Rectangle 41"/>
              <p:cNvSpPr>
                <a:spLocks noChangeArrowheads="1"/>
              </p:cNvSpPr>
              <p:nvPr/>
            </p:nvSpPr>
            <p:spPr bwMode="auto">
              <a:xfrm>
                <a:off x="0" y="0"/>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9" name="Group 42"/>
            <p:cNvGrpSpPr>
              <a:grpSpLocks/>
            </p:cNvGrpSpPr>
            <p:nvPr/>
          </p:nvGrpSpPr>
          <p:grpSpPr bwMode="auto">
            <a:xfrm>
              <a:off x="2275" y="1728"/>
              <a:ext cx="1502" cy="281"/>
              <a:chOff x="1222" y="0"/>
              <a:chExt cx="1222" cy="442"/>
            </a:xfrm>
          </p:grpSpPr>
          <p:sp>
            <p:nvSpPr>
              <p:cNvPr id="64" name="Rectangle 43"/>
              <p:cNvSpPr>
                <a:spLocks noChangeArrowheads="1"/>
              </p:cNvSpPr>
              <p:nvPr/>
            </p:nvSpPr>
            <p:spPr bwMode="auto">
              <a:xfrm>
                <a:off x="1265" y="0"/>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r>
                  <a:rPr lang="en-US" altLang="zh-CN" sz="2400">
                    <a:latin typeface="Times New Roman" pitchFamily="18" charset="0"/>
                  </a:rPr>
                  <a:t>Core（</a:t>
                </a:r>
                <a:r>
                  <a:rPr lang="zh-CN" altLang="en-US" sz="2400">
                    <a:latin typeface="Times New Roman" pitchFamily="18" charset="0"/>
                  </a:rPr>
                  <a:t>微米）</a:t>
                </a:r>
              </a:p>
              <a:p>
                <a:pPr algn="ctr">
                  <a:lnSpc>
                    <a:spcPct val="100000"/>
                  </a:lnSpc>
                  <a:spcBef>
                    <a:spcPct val="0"/>
                  </a:spcBef>
                </a:pPr>
                <a:endParaRPr lang="zh-CN" altLang="en-US" sz="2400">
                  <a:latin typeface="宋体" pitchFamily="2" charset="-122"/>
                </a:endParaRPr>
              </a:p>
            </p:txBody>
          </p:sp>
          <p:sp>
            <p:nvSpPr>
              <p:cNvPr id="65" name="Rectangle 44"/>
              <p:cNvSpPr>
                <a:spLocks noChangeArrowheads="1"/>
              </p:cNvSpPr>
              <p:nvPr/>
            </p:nvSpPr>
            <p:spPr bwMode="auto">
              <a:xfrm>
                <a:off x="1222" y="0"/>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0" name="Group 45"/>
            <p:cNvGrpSpPr>
              <a:grpSpLocks/>
            </p:cNvGrpSpPr>
            <p:nvPr/>
          </p:nvGrpSpPr>
          <p:grpSpPr bwMode="auto">
            <a:xfrm>
              <a:off x="3777" y="1728"/>
              <a:ext cx="1503" cy="281"/>
              <a:chOff x="2444" y="0"/>
              <a:chExt cx="1222" cy="442"/>
            </a:xfrm>
          </p:grpSpPr>
          <p:sp>
            <p:nvSpPr>
              <p:cNvPr id="62" name="Rectangle 46"/>
              <p:cNvSpPr>
                <a:spLocks noChangeArrowheads="1"/>
              </p:cNvSpPr>
              <p:nvPr/>
            </p:nvSpPr>
            <p:spPr bwMode="auto">
              <a:xfrm>
                <a:off x="2487" y="0"/>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r>
                  <a:rPr lang="en-US" altLang="zh-CN" sz="2400">
                    <a:latin typeface="Times New Roman" pitchFamily="18" charset="0"/>
                  </a:rPr>
                  <a:t>Cladding（</a:t>
                </a:r>
                <a:r>
                  <a:rPr lang="zh-CN" altLang="en-US" sz="2400">
                    <a:latin typeface="Times New Roman" pitchFamily="18" charset="0"/>
                  </a:rPr>
                  <a:t>微米）</a:t>
                </a:r>
              </a:p>
            </p:txBody>
          </p:sp>
          <p:sp>
            <p:nvSpPr>
              <p:cNvPr id="63" name="Rectangle 47"/>
              <p:cNvSpPr>
                <a:spLocks noChangeArrowheads="1"/>
              </p:cNvSpPr>
              <p:nvPr/>
            </p:nvSpPr>
            <p:spPr bwMode="auto">
              <a:xfrm>
                <a:off x="2444" y="0"/>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1" name="Group 48"/>
            <p:cNvGrpSpPr>
              <a:grpSpLocks/>
            </p:cNvGrpSpPr>
            <p:nvPr/>
          </p:nvGrpSpPr>
          <p:grpSpPr bwMode="auto">
            <a:xfrm>
              <a:off x="772" y="2009"/>
              <a:ext cx="1503" cy="280"/>
              <a:chOff x="0" y="442"/>
              <a:chExt cx="1222" cy="442"/>
            </a:xfrm>
          </p:grpSpPr>
          <p:sp>
            <p:nvSpPr>
              <p:cNvPr id="60" name="Rectangle 49"/>
              <p:cNvSpPr>
                <a:spLocks noChangeArrowheads="1"/>
              </p:cNvSpPr>
              <p:nvPr/>
            </p:nvSpPr>
            <p:spPr bwMode="auto">
              <a:xfrm>
                <a:off x="43" y="442"/>
                <a:ext cx="1136" cy="442"/>
              </a:xfrm>
              <a:prstGeom prst="rect">
                <a:avLst/>
              </a:prstGeom>
              <a:noFill/>
              <a:ln w="12700" cap="sq">
                <a:noFill/>
                <a:miter lim="800000"/>
                <a:headEnd/>
                <a:tailEnd/>
              </a:ln>
              <a:effectLst/>
            </p:spPr>
            <p:txBody>
              <a:bodyPr/>
              <a:lstStyle/>
              <a:p>
                <a:pPr eaLnBrk="1" hangingPunct="1">
                  <a:lnSpc>
                    <a:spcPct val="100000"/>
                  </a:lnSpc>
                  <a:spcBef>
                    <a:spcPct val="0"/>
                  </a:spcBef>
                </a:pPr>
                <a:r>
                  <a:rPr lang="zh-CN" altLang="en-US" sz="2400" dirty="0">
                    <a:latin typeface="Times New Roman" pitchFamily="18" charset="0"/>
                  </a:rPr>
                  <a:t>单模(世界通用)</a:t>
                </a:r>
              </a:p>
            </p:txBody>
          </p:sp>
          <p:sp>
            <p:nvSpPr>
              <p:cNvPr id="61" name="Rectangle 50"/>
              <p:cNvSpPr>
                <a:spLocks noChangeArrowheads="1"/>
              </p:cNvSpPr>
              <p:nvPr/>
            </p:nvSpPr>
            <p:spPr bwMode="auto">
              <a:xfrm>
                <a:off x="0" y="44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2" name="Group 51"/>
            <p:cNvGrpSpPr>
              <a:grpSpLocks/>
            </p:cNvGrpSpPr>
            <p:nvPr/>
          </p:nvGrpSpPr>
          <p:grpSpPr bwMode="auto">
            <a:xfrm>
              <a:off x="2275" y="2009"/>
              <a:ext cx="1502" cy="280"/>
              <a:chOff x="1222" y="442"/>
              <a:chExt cx="1222" cy="442"/>
            </a:xfrm>
          </p:grpSpPr>
          <p:sp>
            <p:nvSpPr>
              <p:cNvPr id="58" name="Rectangle 52"/>
              <p:cNvSpPr>
                <a:spLocks noChangeArrowheads="1"/>
              </p:cNvSpPr>
              <p:nvPr/>
            </p:nvSpPr>
            <p:spPr bwMode="auto">
              <a:xfrm>
                <a:off x="1265" y="442"/>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59" name="Rectangle 53"/>
              <p:cNvSpPr>
                <a:spLocks noChangeArrowheads="1"/>
              </p:cNvSpPr>
              <p:nvPr/>
            </p:nvSpPr>
            <p:spPr bwMode="auto">
              <a:xfrm>
                <a:off x="1222" y="44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3" name="Group 54"/>
            <p:cNvGrpSpPr>
              <a:grpSpLocks/>
            </p:cNvGrpSpPr>
            <p:nvPr/>
          </p:nvGrpSpPr>
          <p:grpSpPr bwMode="auto">
            <a:xfrm>
              <a:off x="3777" y="2009"/>
              <a:ext cx="1503" cy="280"/>
              <a:chOff x="2444" y="442"/>
              <a:chExt cx="1222" cy="442"/>
            </a:xfrm>
          </p:grpSpPr>
          <p:sp>
            <p:nvSpPr>
              <p:cNvPr id="56" name="Rectangle 55"/>
              <p:cNvSpPr>
                <a:spLocks noChangeArrowheads="1"/>
              </p:cNvSpPr>
              <p:nvPr/>
            </p:nvSpPr>
            <p:spPr bwMode="auto">
              <a:xfrm>
                <a:off x="2487" y="442"/>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57" name="Rectangle 56"/>
              <p:cNvSpPr>
                <a:spLocks noChangeArrowheads="1"/>
              </p:cNvSpPr>
              <p:nvPr/>
            </p:nvSpPr>
            <p:spPr bwMode="auto">
              <a:xfrm>
                <a:off x="2444" y="44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4" name="Group 57"/>
            <p:cNvGrpSpPr>
              <a:grpSpLocks/>
            </p:cNvGrpSpPr>
            <p:nvPr/>
          </p:nvGrpSpPr>
          <p:grpSpPr bwMode="auto">
            <a:xfrm>
              <a:off x="772" y="2289"/>
              <a:ext cx="1503" cy="281"/>
              <a:chOff x="0" y="884"/>
              <a:chExt cx="1222" cy="442"/>
            </a:xfrm>
          </p:grpSpPr>
          <p:sp>
            <p:nvSpPr>
              <p:cNvPr id="54" name="Rectangle 58"/>
              <p:cNvSpPr>
                <a:spLocks noChangeArrowheads="1"/>
              </p:cNvSpPr>
              <p:nvPr/>
            </p:nvSpPr>
            <p:spPr bwMode="auto">
              <a:xfrm>
                <a:off x="43" y="884"/>
                <a:ext cx="1136" cy="442"/>
              </a:xfrm>
              <a:prstGeom prst="rect">
                <a:avLst/>
              </a:prstGeom>
              <a:noFill/>
              <a:ln w="12700" cap="sq">
                <a:noFill/>
                <a:miter lim="800000"/>
                <a:headEnd/>
                <a:tailEnd/>
              </a:ln>
              <a:effectLst/>
            </p:spPr>
            <p:txBody>
              <a:bodyPr/>
              <a:lstStyle/>
              <a:p>
                <a:pPr eaLnBrk="1" hangingPunct="1">
                  <a:lnSpc>
                    <a:spcPct val="100000"/>
                  </a:lnSpc>
                  <a:spcBef>
                    <a:spcPct val="0"/>
                  </a:spcBef>
                </a:pPr>
                <a:r>
                  <a:rPr lang="zh-CN" altLang="en-US" sz="2400">
                    <a:latin typeface="Times New Roman" pitchFamily="18" charset="0"/>
                  </a:rPr>
                  <a:t>多模(欧洲日本）</a:t>
                </a:r>
                <a:endParaRPr lang="en-US" altLang="zh-CN" sz="2400">
                  <a:latin typeface="Times New Roman" pitchFamily="18" charset="0"/>
                </a:endParaRPr>
              </a:p>
              <a:p>
                <a:pPr>
                  <a:lnSpc>
                    <a:spcPct val="100000"/>
                  </a:lnSpc>
                  <a:spcBef>
                    <a:spcPct val="0"/>
                  </a:spcBef>
                </a:pPr>
                <a:endParaRPr lang="zh-CN" altLang="en-US" sz="2400">
                  <a:latin typeface="Times New Roman" pitchFamily="18" charset="0"/>
                </a:endParaRPr>
              </a:p>
            </p:txBody>
          </p:sp>
          <p:sp>
            <p:nvSpPr>
              <p:cNvPr id="55" name="Rectangle 59"/>
              <p:cNvSpPr>
                <a:spLocks noChangeArrowheads="1"/>
              </p:cNvSpPr>
              <p:nvPr/>
            </p:nvSpPr>
            <p:spPr bwMode="auto">
              <a:xfrm>
                <a:off x="0" y="884"/>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5" name="Group 60"/>
            <p:cNvGrpSpPr>
              <a:grpSpLocks/>
            </p:cNvGrpSpPr>
            <p:nvPr/>
          </p:nvGrpSpPr>
          <p:grpSpPr bwMode="auto">
            <a:xfrm>
              <a:off x="2275" y="2289"/>
              <a:ext cx="1502" cy="281"/>
              <a:chOff x="1222" y="884"/>
              <a:chExt cx="1222" cy="442"/>
            </a:xfrm>
          </p:grpSpPr>
          <p:sp>
            <p:nvSpPr>
              <p:cNvPr id="52" name="Rectangle 61"/>
              <p:cNvSpPr>
                <a:spLocks noChangeArrowheads="1"/>
              </p:cNvSpPr>
              <p:nvPr/>
            </p:nvSpPr>
            <p:spPr bwMode="auto">
              <a:xfrm>
                <a:off x="1265" y="884"/>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53" name="Rectangle 62"/>
              <p:cNvSpPr>
                <a:spLocks noChangeArrowheads="1"/>
              </p:cNvSpPr>
              <p:nvPr/>
            </p:nvSpPr>
            <p:spPr bwMode="auto">
              <a:xfrm>
                <a:off x="1222" y="884"/>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6" name="Group 63"/>
            <p:cNvGrpSpPr>
              <a:grpSpLocks/>
            </p:cNvGrpSpPr>
            <p:nvPr/>
          </p:nvGrpSpPr>
          <p:grpSpPr bwMode="auto">
            <a:xfrm>
              <a:off x="3777" y="2289"/>
              <a:ext cx="1503" cy="281"/>
              <a:chOff x="2444" y="884"/>
              <a:chExt cx="1222" cy="442"/>
            </a:xfrm>
          </p:grpSpPr>
          <p:sp>
            <p:nvSpPr>
              <p:cNvPr id="50" name="Rectangle 64"/>
              <p:cNvSpPr>
                <a:spLocks noChangeArrowheads="1"/>
              </p:cNvSpPr>
              <p:nvPr/>
            </p:nvSpPr>
            <p:spPr bwMode="auto">
              <a:xfrm>
                <a:off x="2487" y="884"/>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solidFill>
                    <a:srgbClr val="FFFF00"/>
                  </a:solidFill>
                  <a:latin typeface="宋体" pitchFamily="2" charset="-122"/>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51" name="Rectangle 65"/>
              <p:cNvSpPr>
                <a:spLocks noChangeArrowheads="1"/>
              </p:cNvSpPr>
              <p:nvPr/>
            </p:nvSpPr>
            <p:spPr bwMode="auto">
              <a:xfrm>
                <a:off x="2444" y="884"/>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7" name="Group 66"/>
            <p:cNvGrpSpPr>
              <a:grpSpLocks/>
            </p:cNvGrpSpPr>
            <p:nvPr/>
          </p:nvGrpSpPr>
          <p:grpSpPr bwMode="auto">
            <a:xfrm>
              <a:off x="772" y="2570"/>
              <a:ext cx="1503" cy="378"/>
              <a:chOff x="0" y="1326"/>
              <a:chExt cx="1222" cy="596"/>
            </a:xfrm>
          </p:grpSpPr>
          <p:sp>
            <p:nvSpPr>
              <p:cNvPr id="48" name="Rectangle 67"/>
              <p:cNvSpPr>
                <a:spLocks noChangeArrowheads="1"/>
              </p:cNvSpPr>
              <p:nvPr/>
            </p:nvSpPr>
            <p:spPr bwMode="auto">
              <a:xfrm>
                <a:off x="43" y="1326"/>
                <a:ext cx="1136" cy="596"/>
              </a:xfrm>
              <a:prstGeom prst="rect">
                <a:avLst/>
              </a:prstGeom>
              <a:noFill/>
              <a:ln w="12700" cap="sq">
                <a:noFill/>
                <a:miter lim="800000"/>
                <a:headEnd/>
                <a:tailEnd/>
              </a:ln>
              <a:effectLst/>
            </p:spPr>
            <p:txBody>
              <a:bodyPr/>
              <a:lstStyle/>
              <a:p>
                <a:pPr eaLnBrk="1" hangingPunct="1">
                  <a:lnSpc>
                    <a:spcPct val="100000"/>
                  </a:lnSpc>
                  <a:spcBef>
                    <a:spcPct val="0"/>
                  </a:spcBef>
                </a:pPr>
                <a:endParaRPr lang="zh-CN" altLang="en-US" sz="2400">
                  <a:latin typeface="Times New Roman" pitchFamily="18" charset="0"/>
                </a:endParaRPr>
              </a:p>
            </p:txBody>
          </p:sp>
          <p:sp>
            <p:nvSpPr>
              <p:cNvPr id="49" name="Rectangle 68"/>
              <p:cNvSpPr>
                <a:spLocks noChangeArrowheads="1"/>
              </p:cNvSpPr>
              <p:nvPr/>
            </p:nvSpPr>
            <p:spPr bwMode="auto">
              <a:xfrm>
                <a:off x="0" y="1326"/>
                <a:ext cx="1222" cy="596"/>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8" name="Group 69"/>
            <p:cNvGrpSpPr>
              <a:grpSpLocks/>
            </p:cNvGrpSpPr>
            <p:nvPr/>
          </p:nvGrpSpPr>
          <p:grpSpPr bwMode="auto">
            <a:xfrm>
              <a:off x="3777" y="2570"/>
              <a:ext cx="1503" cy="378"/>
              <a:chOff x="2444" y="1326"/>
              <a:chExt cx="1222" cy="596"/>
            </a:xfrm>
          </p:grpSpPr>
          <p:sp>
            <p:nvSpPr>
              <p:cNvPr id="46" name="Rectangle 70"/>
              <p:cNvSpPr>
                <a:spLocks noChangeArrowheads="1"/>
              </p:cNvSpPr>
              <p:nvPr/>
            </p:nvSpPr>
            <p:spPr bwMode="auto">
              <a:xfrm>
                <a:off x="2487" y="1326"/>
                <a:ext cx="1136" cy="596"/>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47" name="Rectangle 71"/>
              <p:cNvSpPr>
                <a:spLocks noChangeArrowheads="1"/>
              </p:cNvSpPr>
              <p:nvPr/>
            </p:nvSpPr>
            <p:spPr bwMode="auto">
              <a:xfrm>
                <a:off x="2444" y="1326"/>
                <a:ext cx="1222" cy="596"/>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9" name="Group 72"/>
            <p:cNvGrpSpPr>
              <a:grpSpLocks/>
            </p:cNvGrpSpPr>
            <p:nvPr/>
          </p:nvGrpSpPr>
          <p:grpSpPr bwMode="auto">
            <a:xfrm>
              <a:off x="772" y="2948"/>
              <a:ext cx="1503" cy="281"/>
              <a:chOff x="0" y="1922"/>
              <a:chExt cx="1222" cy="442"/>
            </a:xfrm>
          </p:grpSpPr>
          <p:sp>
            <p:nvSpPr>
              <p:cNvPr id="44" name="Rectangle 73"/>
              <p:cNvSpPr>
                <a:spLocks noChangeArrowheads="1"/>
              </p:cNvSpPr>
              <p:nvPr/>
            </p:nvSpPr>
            <p:spPr bwMode="auto">
              <a:xfrm>
                <a:off x="43" y="1922"/>
                <a:ext cx="1136" cy="442"/>
              </a:xfrm>
              <a:prstGeom prst="rect">
                <a:avLst/>
              </a:prstGeom>
              <a:noFill/>
              <a:ln w="12700" cap="sq">
                <a:noFill/>
                <a:miter lim="800000"/>
                <a:headEnd/>
                <a:tailEnd/>
              </a:ln>
              <a:effectLst/>
            </p:spPr>
            <p:txBody>
              <a:bodyPr/>
              <a:lstStyle/>
              <a:p>
                <a:pPr eaLnBrk="1" hangingPunct="1">
                  <a:lnSpc>
                    <a:spcPct val="100000"/>
                  </a:lnSpc>
                  <a:spcBef>
                    <a:spcPct val="0"/>
                  </a:spcBef>
                </a:pPr>
                <a:r>
                  <a:rPr lang="zh-CN" altLang="en-US" sz="2400">
                    <a:latin typeface="Times New Roman" pitchFamily="18" charset="0"/>
                  </a:rPr>
                  <a:t>老式多模光纤</a:t>
                </a:r>
                <a:endParaRPr lang="en-US" altLang="zh-CN" sz="2400">
                  <a:latin typeface="Times New Roman" pitchFamily="18" charset="0"/>
                </a:endParaRPr>
              </a:p>
              <a:p>
                <a:pPr>
                  <a:lnSpc>
                    <a:spcPct val="100000"/>
                  </a:lnSpc>
                  <a:spcBef>
                    <a:spcPct val="0"/>
                  </a:spcBef>
                </a:pPr>
                <a:endParaRPr lang="zh-CN" altLang="en-US" sz="2400">
                  <a:latin typeface="Times New Roman" pitchFamily="18" charset="0"/>
                </a:endParaRPr>
              </a:p>
            </p:txBody>
          </p:sp>
          <p:sp>
            <p:nvSpPr>
              <p:cNvPr id="45" name="Rectangle 74"/>
              <p:cNvSpPr>
                <a:spLocks noChangeArrowheads="1"/>
              </p:cNvSpPr>
              <p:nvPr/>
            </p:nvSpPr>
            <p:spPr bwMode="auto">
              <a:xfrm>
                <a:off x="0" y="192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20" name="Group 75"/>
            <p:cNvGrpSpPr>
              <a:grpSpLocks/>
            </p:cNvGrpSpPr>
            <p:nvPr/>
          </p:nvGrpSpPr>
          <p:grpSpPr bwMode="auto">
            <a:xfrm>
              <a:off x="2275" y="2948"/>
              <a:ext cx="1502" cy="281"/>
              <a:chOff x="1222" y="1922"/>
              <a:chExt cx="1222" cy="442"/>
            </a:xfrm>
          </p:grpSpPr>
          <p:sp>
            <p:nvSpPr>
              <p:cNvPr id="42" name="Rectangle 76"/>
              <p:cNvSpPr>
                <a:spLocks noChangeArrowheads="1"/>
              </p:cNvSpPr>
              <p:nvPr/>
            </p:nvSpPr>
            <p:spPr bwMode="auto">
              <a:xfrm>
                <a:off x="1265" y="1922"/>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43" name="Rectangle 77"/>
              <p:cNvSpPr>
                <a:spLocks noChangeArrowheads="1"/>
              </p:cNvSpPr>
              <p:nvPr/>
            </p:nvSpPr>
            <p:spPr bwMode="auto">
              <a:xfrm>
                <a:off x="1222" y="192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21" name="Group 78"/>
            <p:cNvGrpSpPr>
              <a:grpSpLocks/>
            </p:cNvGrpSpPr>
            <p:nvPr/>
          </p:nvGrpSpPr>
          <p:grpSpPr bwMode="auto">
            <a:xfrm>
              <a:off x="3777" y="2948"/>
              <a:ext cx="1503" cy="281"/>
              <a:chOff x="2444" y="1922"/>
              <a:chExt cx="1222" cy="442"/>
            </a:xfrm>
          </p:grpSpPr>
          <p:sp>
            <p:nvSpPr>
              <p:cNvPr id="40" name="Rectangle 79"/>
              <p:cNvSpPr>
                <a:spLocks noChangeArrowheads="1"/>
              </p:cNvSpPr>
              <p:nvPr/>
            </p:nvSpPr>
            <p:spPr bwMode="auto">
              <a:xfrm>
                <a:off x="2487" y="1922"/>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41" name="Rectangle 80"/>
              <p:cNvSpPr>
                <a:spLocks noChangeArrowheads="1"/>
              </p:cNvSpPr>
              <p:nvPr/>
            </p:nvSpPr>
            <p:spPr bwMode="auto">
              <a:xfrm>
                <a:off x="2444" y="192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sp>
          <p:nvSpPr>
            <p:cNvPr id="22" name="Rectangle 99"/>
            <p:cNvSpPr>
              <a:spLocks noChangeArrowheads="1"/>
            </p:cNvSpPr>
            <p:nvPr/>
          </p:nvSpPr>
          <p:spPr bwMode="auto">
            <a:xfrm>
              <a:off x="2908" y="2677"/>
              <a:ext cx="116" cy="288"/>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3" name="Rectangle 100"/>
            <p:cNvSpPr>
              <a:spLocks noChangeArrowheads="1"/>
            </p:cNvSpPr>
            <p:nvPr/>
          </p:nvSpPr>
          <p:spPr bwMode="auto">
            <a:xfrm>
              <a:off x="4320" y="1929"/>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4" name="Rectangle 101"/>
            <p:cNvSpPr>
              <a:spLocks noChangeArrowheads="1"/>
            </p:cNvSpPr>
            <p:nvPr/>
          </p:nvSpPr>
          <p:spPr bwMode="auto">
            <a:xfrm>
              <a:off x="4320" y="2217"/>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5" name="Rectangle 102"/>
            <p:cNvSpPr>
              <a:spLocks noChangeArrowheads="1"/>
            </p:cNvSpPr>
            <p:nvPr/>
          </p:nvSpPr>
          <p:spPr bwMode="auto">
            <a:xfrm>
              <a:off x="4320" y="2601"/>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6" name="Rectangle 103"/>
            <p:cNvSpPr>
              <a:spLocks noChangeArrowheads="1"/>
            </p:cNvSpPr>
            <p:nvPr/>
          </p:nvSpPr>
          <p:spPr bwMode="auto">
            <a:xfrm>
              <a:off x="4320" y="2880"/>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7" name="Rectangle 104"/>
            <p:cNvSpPr>
              <a:spLocks noChangeArrowheads="1"/>
            </p:cNvSpPr>
            <p:nvPr/>
          </p:nvSpPr>
          <p:spPr bwMode="auto">
            <a:xfrm>
              <a:off x="2784" y="1920"/>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8" name="Rectangle 105"/>
            <p:cNvSpPr>
              <a:spLocks noChangeArrowheads="1"/>
            </p:cNvSpPr>
            <p:nvPr/>
          </p:nvSpPr>
          <p:spPr bwMode="auto">
            <a:xfrm>
              <a:off x="2784" y="2208"/>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9" name="Rectangle 108"/>
            <p:cNvSpPr>
              <a:spLocks noChangeArrowheads="1"/>
            </p:cNvSpPr>
            <p:nvPr/>
          </p:nvSpPr>
          <p:spPr bwMode="auto">
            <a:xfrm>
              <a:off x="2784" y="3168"/>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30" name="Rectangle 109"/>
            <p:cNvSpPr>
              <a:spLocks noChangeArrowheads="1"/>
            </p:cNvSpPr>
            <p:nvPr/>
          </p:nvSpPr>
          <p:spPr bwMode="auto">
            <a:xfrm>
              <a:off x="4444" y="3292"/>
              <a:ext cx="116" cy="288"/>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31" name="Text Box 111"/>
            <p:cNvSpPr txBox="1">
              <a:spLocks noChangeArrowheads="1"/>
            </p:cNvSpPr>
            <p:nvPr/>
          </p:nvSpPr>
          <p:spPr bwMode="auto">
            <a:xfrm>
              <a:off x="816" y="2592"/>
              <a:ext cx="1872" cy="288"/>
            </a:xfrm>
            <a:prstGeom prst="rect">
              <a:avLst/>
            </a:prstGeom>
            <a:noFill/>
            <a:ln w="9525">
              <a:noFill/>
              <a:miter lim="800000"/>
              <a:headEnd/>
              <a:tailEnd/>
            </a:ln>
            <a:effectLst/>
          </p:spPr>
          <p:txBody>
            <a:bodyPr>
              <a:spAutoFit/>
            </a:bodyPr>
            <a:lstStyle/>
            <a:p>
              <a:pPr>
                <a:lnSpc>
                  <a:spcPct val="100000"/>
                </a:lnSpc>
                <a:spcBef>
                  <a:spcPct val="20000"/>
                </a:spcBef>
                <a:buClr>
                  <a:schemeClr val="tx2"/>
                </a:buClr>
                <a:buSzPct val="75000"/>
                <a:buFont typeface="Wingdings" pitchFamily="2" charset="2"/>
                <a:buNone/>
              </a:pPr>
              <a:r>
                <a:rPr lang="zh-CN" altLang="en-US" sz="2400">
                  <a:latin typeface="Times New Roman" pitchFamily="18" charset="0"/>
                </a:rPr>
                <a:t>多模(美国）</a:t>
              </a:r>
              <a:endParaRPr lang="en-US" altLang="zh-CN" sz="2400">
                <a:latin typeface="Times New Roman" pitchFamily="18" charset="0"/>
              </a:endParaRPr>
            </a:p>
          </p:txBody>
        </p:sp>
        <p:sp>
          <p:nvSpPr>
            <p:cNvPr id="32" name="Rectangle 115"/>
            <p:cNvSpPr>
              <a:spLocks noChangeArrowheads="1"/>
            </p:cNvSpPr>
            <p:nvPr/>
          </p:nvSpPr>
          <p:spPr bwMode="auto">
            <a:xfrm>
              <a:off x="2400" y="2016"/>
              <a:ext cx="361"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8/9</a:t>
              </a:r>
            </a:p>
          </p:txBody>
        </p:sp>
        <p:sp>
          <p:nvSpPr>
            <p:cNvPr id="33" name="Rectangle 116"/>
            <p:cNvSpPr>
              <a:spLocks noChangeArrowheads="1"/>
            </p:cNvSpPr>
            <p:nvPr/>
          </p:nvSpPr>
          <p:spPr bwMode="auto">
            <a:xfrm>
              <a:off x="2426" y="2256"/>
              <a:ext cx="308"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50</a:t>
              </a:r>
            </a:p>
          </p:txBody>
        </p:sp>
        <p:sp>
          <p:nvSpPr>
            <p:cNvPr id="34" name="Rectangle 117"/>
            <p:cNvSpPr>
              <a:spLocks noChangeArrowheads="1"/>
            </p:cNvSpPr>
            <p:nvPr/>
          </p:nvSpPr>
          <p:spPr bwMode="auto">
            <a:xfrm>
              <a:off x="2354" y="2592"/>
              <a:ext cx="452"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62.5</a:t>
              </a:r>
            </a:p>
          </p:txBody>
        </p:sp>
        <p:sp>
          <p:nvSpPr>
            <p:cNvPr id="35" name="Rectangle 119"/>
            <p:cNvSpPr>
              <a:spLocks noChangeArrowheads="1"/>
            </p:cNvSpPr>
            <p:nvPr/>
          </p:nvSpPr>
          <p:spPr bwMode="auto">
            <a:xfrm>
              <a:off x="2378" y="2928"/>
              <a:ext cx="404"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100</a:t>
              </a:r>
            </a:p>
          </p:txBody>
        </p:sp>
        <p:sp>
          <p:nvSpPr>
            <p:cNvPr id="36" name="Rectangle 120"/>
            <p:cNvSpPr>
              <a:spLocks noChangeArrowheads="1"/>
            </p:cNvSpPr>
            <p:nvPr/>
          </p:nvSpPr>
          <p:spPr bwMode="auto">
            <a:xfrm>
              <a:off x="3744" y="2016"/>
              <a:ext cx="404"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125</a:t>
              </a:r>
            </a:p>
          </p:txBody>
        </p:sp>
        <p:sp>
          <p:nvSpPr>
            <p:cNvPr id="37" name="Rectangle 121"/>
            <p:cNvSpPr>
              <a:spLocks noChangeArrowheads="1"/>
            </p:cNvSpPr>
            <p:nvPr/>
          </p:nvSpPr>
          <p:spPr bwMode="auto">
            <a:xfrm>
              <a:off x="3744" y="2256"/>
              <a:ext cx="404"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125</a:t>
              </a:r>
            </a:p>
          </p:txBody>
        </p:sp>
        <p:sp>
          <p:nvSpPr>
            <p:cNvPr id="38" name="Rectangle 122"/>
            <p:cNvSpPr>
              <a:spLocks noChangeArrowheads="1"/>
            </p:cNvSpPr>
            <p:nvPr/>
          </p:nvSpPr>
          <p:spPr bwMode="auto">
            <a:xfrm>
              <a:off x="3744" y="2640"/>
              <a:ext cx="404"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125</a:t>
              </a:r>
            </a:p>
          </p:txBody>
        </p:sp>
        <p:sp>
          <p:nvSpPr>
            <p:cNvPr id="39" name="Rectangle 123"/>
            <p:cNvSpPr>
              <a:spLocks noChangeArrowheads="1"/>
            </p:cNvSpPr>
            <p:nvPr/>
          </p:nvSpPr>
          <p:spPr bwMode="auto">
            <a:xfrm>
              <a:off x="3744" y="2928"/>
              <a:ext cx="404"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140</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212850" y="1981200"/>
            <a:ext cx="3359150" cy="461665"/>
          </a:xfrm>
          <a:prstGeom prst="rect">
            <a:avLst/>
          </a:prstGeom>
          <a:noFill/>
          <a:ln w="9525">
            <a:noFill/>
            <a:miter lim="800000"/>
            <a:headEnd/>
            <a:tailEnd/>
          </a:ln>
          <a:effectLst/>
        </p:spPr>
        <p:txBody>
          <a:bodyPr>
            <a:spAutoFit/>
          </a:bodyPr>
          <a:lstStyle/>
          <a:p>
            <a:pPr>
              <a:lnSpc>
                <a:spcPct val="100000"/>
              </a:lnSpc>
              <a:spcBef>
                <a:spcPct val="20000"/>
              </a:spcBef>
              <a:buClr>
                <a:schemeClr val="tx2"/>
              </a:buClr>
              <a:buSzPct val="75000"/>
              <a:buFont typeface="Wingdings" pitchFamily="2" charset="2"/>
              <a:buNone/>
            </a:pPr>
            <a:r>
              <a:rPr lang="zh-CN" altLang="en-US" sz="2400" b="1" dirty="0">
                <a:latin typeface="方正隶变简体" pitchFamily="65" charset="-122"/>
                <a:ea typeface="方正隶变简体" pitchFamily="65" charset="-122"/>
              </a:rPr>
              <a:t>光缆的带宽（含义）</a:t>
            </a:r>
            <a:endParaRPr lang="en-US" altLang="zh-CN" sz="2400" b="1" dirty="0">
              <a:latin typeface="方正隶变简体" pitchFamily="65" charset="-122"/>
              <a:ea typeface="方正隶变简体" pitchFamily="65" charset="-122"/>
            </a:endParaRPr>
          </a:p>
        </p:txBody>
      </p:sp>
      <p:grpSp>
        <p:nvGrpSpPr>
          <p:cNvPr id="3" name="Group 68"/>
          <p:cNvGrpSpPr>
            <a:grpSpLocks/>
          </p:cNvGrpSpPr>
          <p:nvPr/>
        </p:nvGrpSpPr>
        <p:grpSpPr bwMode="auto">
          <a:xfrm>
            <a:off x="885825" y="2851150"/>
            <a:ext cx="7413625" cy="2940050"/>
            <a:chOff x="610" y="2036"/>
            <a:chExt cx="4670" cy="1852"/>
          </a:xfrm>
        </p:grpSpPr>
        <p:grpSp>
          <p:nvGrpSpPr>
            <p:cNvPr id="4" name="Group 8"/>
            <p:cNvGrpSpPr>
              <a:grpSpLocks/>
            </p:cNvGrpSpPr>
            <p:nvPr/>
          </p:nvGrpSpPr>
          <p:grpSpPr bwMode="auto">
            <a:xfrm>
              <a:off x="772" y="2036"/>
              <a:ext cx="1503" cy="281"/>
              <a:chOff x="0" y="0"/>
              <a:chExt cx="1222" cy="442"/>
            </a:xfrm>
          </p:grpSpPr>
          <p:sp>
            <p:nvSpPr>
              <p:cNvPr id="61" name="Rectangle 9"/>
              <p:cNvSpPr>
                <a:spLocks noChangeArrowheads="1"/>
              </p:cNvSpPr>
              <p:nvPr/>
            </p:nvSpPr>
            <p:spPr bwMode="auto">
              <a:xfrm>
                <a:off x="43" y="0"/>
                <a:ext cx="1136" cy="442"/>
              </a:xfrm>
              <a:prstGeom prst="rect">
                <a:avLst/>
              </a:prstGeom>
              <a:noFill/>
              <a:ln w="12700" cap="sq">
                <a:noFill/>
                <a:miter lim="800000"/>
                <a:headEnd/>
                <a:tailEnd/>
              </a:ln>
              <a:effectLst/>
            </p:spPr>
            <p:txBody>
              <a:bodyPr/>
              <a:lstStyle/>
              <a:p>
                <a:pPr eaLnBrk="1" hangingPunct="1">
                  <a:lnSpc>
                    <a:spcPct val="100000"/>
                  </a:lnSpc>
                  <a:spcBef>
                    <a:spcPct val="0"/>
                  </a:spcBef>
                </a:pPr>
                <a:r>
                  <a:rPr lang="zh-CN" altLang="en-US" sz="2400">
                    <a:latin typeface="Times New Roman" pitchFamily="18" charset="0"/>
                  </a:rPr>
                  <a:t> </a:t>
                </a:r>
              </a:p>
              <a:p>
                <a:pPr>
                  <a:lnSpc>
                    <a:spcPct val="100000"/>
                  </a:lnSpc>
                  <a:spcBef>
                    <a:spcPct val="0"/>
                  </a:spcBef>
                </a:pPr>
                <a:endParaRPr lang="zh-CN" altLang="en-US" sz="2400">
                  <a:latin typeface="Times New Roman" pitchFamily="18" charset="0"/>
                </a:endParaRPr>
              </a:p>
            </p:txBody>
          </p:sp>
          <p:sp>
            <p:nvSpPr>
              <p:cNvPr id="62" name="Rectangle 10"/>
              <p:cNvSpPr>
                <a:spLocks noChangeArrowheads="1"/>
              </p:cNvSpPr>
              <p:nvPr/>
            </p:nvSpPr>
            <p:spPr bwMode="auto">
              <a:xfrm>
                <a:off x="0" y="0"/>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5" name="Group 11"/>
            <p:cNvGrpSpPr>
              <a:grpSpLocks/>
            </p:cNvGrpSpPr>
            <p:nvPr/>
          </p:nvGrpSpPr>
          <p:grpSpPr bwMode="auto">
            <a:xfrm>
              <a:off x="2275" y="2036"/>
              <a:ext cx="1502" cy="281"/>
              <a:chOff x="1222" y="0"/>
              <a:chExt cx="1222" cy="442"/>
            </a:xfrm>
          </p:grpSpPr>
          <p:sp>
            <p:nvSpPr>
              <p:cNvPr id="59" name="Rectangle 12"/>
              <p:cNvSpPr>
                <a:spLocks noChangeArrowheads="1"/>
              </p:cNvSpPr>
              <p:nvPr/>
            </p:nvSpPr>
            <p:spPr bwMode="auto">
              <a:xfrm>
                <a:off x="1265" y="0"/>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r>
                  <a:rPr lang="zh-CN" altLang="en-US" sz="2800">
                    <a:latin typeface="Times New Roman" pitchFamily="18" charset="0"/>
                  </a:rPr>
                  <a:t>单模光缆</a:t>
                </a:r>
              </a:p>
              <a:p>
                <a:pPr algn="ctr">
                  <a:lnSpc>
                    <a:spcPct val="100000"/>
                  </a:lnSpc>
                  <a:spcBef>
                    <a:spcPct val="0"/>
                  </a:spcBef>
                </a:pPr>
                <a:endParaRPr lang="zh-CN" altLang="en-US" sz="2400">
                  <a:latin typeface="宋体" pitchFamily="2" charset="-122"/>
                </a:endParaRPr>
              </a:p>
            </p:txBody>
          </p:sp>
          <p:sp>
            <p:nvSpPr>
              <p:cNvPr id="60" name="Rectangle 13"/>
              <p:cNvSpPr>
                <a:spLocks noChangeArrowheads="1"/>
              </p:cNvSpPr>
              <p:nvPr/>
            </p:nvSpPr>
            <p:spPr bwMode="auto">
              <a:xfrm>
                <a:off x="1222" y="0"/>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6" name="Group 14"/>
            <p:cNvGrpSpPr>
              <a:grpSpLocks/>
            </p:cNvGrpSpPr>
            <p:nvPr/>
          </p:nvGrpSpPr>
          <p:grpSpPr bwMode="auto">
            <a:xfrm>
              <a:off x="3777" y="2036"/>
              <a:ext cx="1503" cy="281"/>
              <a:chOff x="2444" y="0"/>
              <a:chExt cx="1222" cy="442"/>
            </a:xfrm>
          </p:grpSpPr>
          <p:sp>
            <p:nvSpPr>
              <p:cNvPr id="57" name="Rectangle 15"/>
              <p:cNvSpPr>
                <a:spLocks noChangeArrowheads="1"/>
              </p:cNvSpPr>
              <p:nvPr/>
            </p:nvSpPr>
            <p:spPr bwMode="auto">
              <a:xfrm>
                <a:off x="2487" y="0"/>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r>
                  <a:rPr lang="zh-CN" altLang="en-US" sz="2800">
                    <a:latin typeface="Times New Roman" pitchFamily="18" charset="0"/>
                  </a:rPr>
                  <a:t>多模光缆</a:t>
                </a:r>
              </a:p>
            </p:txBody>
          </p:sp>
          <p:sp>
            <p:nvSpPr>
              <p:cNvPr id="58" name="Rectangle 16"/>
              <p:cNvSpPr>
                <a:spLocks noChangeArrowheads="1"/>
              </p:cNvSpPr>
              <p:nvPr/>
            </p:nvSpPr>
            <p:spPr bwMode="auto">
              <a:xfrm>
                <a:off x="2444" y="0"/>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7" name="Group 17"/>
            <p:cNvGrpSpPr>
              <a:grpSpLocks/>
            </p:cNvGrpSpPr>
            <p:nvPr/>
          </p:nvGrpSpPr>
          <p:grpSpPr bwMode="auto">
            <a:xfrm>
              <a:off x="772" y="2317"/>
              <a:ext cx="1503" cy="280"/>
              <a:chOff x="0" y="442"/>
              <a:chExt cx="1222" cy="442"/>
            </a:xfrm>
          </p:grpSpPr>
          <p:sp>
            <p:nvSpPr>
              <p:cNvPr id="55" name="Rectangle 18"/>
              <p:cNvSpPr>
                <a:spLocks noChangeArrowheads="1"/>
              </p:cNvSpPr>
              <p:nvPr/>
            </p:nvSpPr>
            <p:spPr bwMode="auto">
              <a:xfrm>
                <a:off x="43" y="442"/>
                <a:ext cx="1136" cy="442"/>
              </a:xfrm>
              <a:prstGeom prst="rect">
                <a:avLst/>
              </a:prstGeom>
              <a:noFill/>
              <a:ln w="12700" cap="sq">
                <a:noFill/>
                <a:miter lim="800000"/>
                <a:headEnd/>
                <a:tailEnd/>
              </a:ln>
              <a:effectLst/>
            </p:spPr>
            <p:txBody>
              <a:bodyPr/>
              <a:lstStyle/>
              <a:p>
                <a:pPr eaLnBrk="1" hangingPunct="1">
                  <a:lnSpc>
                    <a:spcPct val="100000"/>
                  </a:lnSpc>
                  <a:spcBef>
                    <a:spcPct val="0"/>
                  </a:spcBef>
                </a:pPr>
                <a:r>
                  <a:rPr lang="en-US" altLang="zh-CN" sz="2400">
                    <a:latin typeface="Times New Roman" pitchFamily="18" charset="0"/>
                  </a:rPr>
                  <a:t>Core/Cladding</a:t>
                </a:r>
                <a:endParaRPr lang="zh-CN" altLang="en-US" sz="2400">
                  <a:latin typeface="Times New Roman" pitchFamily="18" charset="0"/>
                </a:endParaRPr>
              </a:p>
            </p:txBody>
          </p:sp>
          <p:sp>
            <p:nvSpPr>
              <p:cNvPr id="56" name="Rectangle 19"/>
              <p:cNvSpPr>
                <a:spLocks noChangeArrowheads="1"/>
              </p:cNvSpPr>
              <p:nvPr/>
            </p:nvSpPr>
            <p:spPr bwMode="auto">
              <a:xfrm>
                <a:off x="0" y="44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8" name="Group 20"/>
            <p:cNvGrpSpPr>
              <a:grpSpLocks/>
            </p:cNvGrpSpPr>
            <p:nvPr/>
          </p:nvGrpSpPr>
          <p:grpSpPr bwMode="auto">
            <a:xfrm>
              <a:off x="2275" y="2317"/>
              <a:ext cx="1502" cy="280"/>
              <a:chOff x="1222" y="442"/>
              <a:chExt cx="1222" cy="442"/>
            </a:xfrm>
          </p:grpSpPr>
          <p:sp>
            <p:nvSpPr>
              <p:cNvPr id="53" name="Rectangle 21"/>
              <p:cNvSpPr>
                <a:spLocks noChangeArrowheads="1"/>
              </p:cNvSpPr>
              <p:nvPr/>
            </p:nvSpPr>
            <p:spPr bwMode="auto">
              <a:xfrm>
                <a:off x="1265" y="442"/>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54" name="Rectangle 22"/>
              <p:cNvSpPr>
                <a:spLocks noChangeArrowheads="1"/>
              </p:cNvSpPr>
              <p:nvPr/>
            </p:nvSpPr>
            <p:spPr bwMode="auto">
              <a:xfrm>
                <a:off x="1222" y="44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9" name="Group 23"/>
            <p:cNvGrpSpPr>
              <a:grpSpLocks/>
            </p:cNvGrpSpPr>
            <p:nvPr/>
          </p:nvGrpSpPr>
          <p:grpSpPr bwMode="auto">
            <a:xfrm>
              <a:off x="3777" y="2317"/>
              <a:ext cx="1503" cy="280"/>
              <a:chOff x="2444" y="442"/>
              <a:chExt cx="1222" cy="442"/>
            </a:xfrm>
          </p:grpSpPr>
          <p:sp>
            <p:nvSpPr>
              <p:cNvPr id="51" name="Rectangle 24"/>
              <p:cNvSpPr>
                <a:spLocks noChangeArrowheads="1"/>
              </p:cNvSpPr>
              <p:nvPr/>
            </p:nvSpPr>
            <p:spPr bwMode="auto">
              <a:xfrm>
                <a:off x="2487" y="442"/>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52" name="Rectangle 25"/>
              <p:cNvSpPr>
                <a:spLocks noChangeArrowheads="1"/>
              </p:cNvSpPr>
              <p:nvPr/>
            </p:nvSpPr>
            <p:spPr bwMode="auto">
              <a:xfrm>
                <a:off x="2444" y="44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0" name="Group 26"/>
            <p:cNvGrpSpPr>
              <a:grpSpLocks/>
            </p:cNvGrpSpPr>
            <p:nvPr/>
          </p:nvGrpSpPr>
          <p:grpSpPr bwMode="auto">
            <a:xfrm>
              <a:off x="772" y="2597"/>
              <a:ext cx="1503" cy="281"/>
              <a:chOff x="0" y="884"/>
              <a:chExt cx="1222" cy="442"/>
            </a:xfrm>
          </p:grpSpPr>
          <p:sp>
            <p:nvSpPr>
              <p:cNvPr id="49" name="Rectangle 27"/>
              <p:cNvSpPr>
                <a:spLocks noChangeArrowheads="1"/>
              </p:cNvSpPr>
              <p:nvPr/>
            </p:nvSpPr>
            <p:spPr bwMode="auto">
              <a:xfrm>
                <a:off x="43" y="884"/>
                <a:ext cx="1136" cy="442"/>
              </a:xfrm>
              <a:prstGeom prst="rect">
                <a:avLst/>
              </a:prstGeom>
              <a:noFill/>
              <a:ln w="12700" cap="sq">
                <a:noFill/>
                <a:miter lim="800000"/>
                <a:headEnd/>
                <a:tailEnd/>
              </a:ln>
              <a:effectLst/>
            </p:spPr>
            <p:txBody>
              <a:bodyPr/>
              <a:lstStyle/>
              <a:p>
                <a:pPr eaLnBrk="1" hangingPunct="1">
                  <a:lnSpc>
                    <a:spcPct val="100000"/>
                  </a:lnSpc>
                  <a:spcBef>
                    <a:spcPct val="0"/>
                  </a:spcBef>
                </a:pPr>
                <a:r>
                  <a:rPr lang="zh-CN" altLang="en-US" sz="2400">
                    <a:latin typeface="Times New Roman" pitchFamily="18" charset="0"/>
                  </a:rPr>
                  <a:t>光源</a:t>
                </a:r>
                <a:endParaRPr lang="en-US" altLang="zh-CN" sz="2400">
                  <a:latin typeface="Times New Roman" pitchFamily="18" charset="0"/>
                </a:endParaRPr>
              </a:p>
              <a:p>
                <a:pPr>
                  <a:lnSpc>
                    <a:spcPct val="100000"/>
                  </a:lnSpc>
                  <a:spcBef>
                    <a:spcPct val="0"/>
                  </a:spcBef>
                </a:pPr>
                <a:endParaRPr lang="zh-CN" altLang="en-US" sz="2400">
                  <a:latin typeface="Times New Roman" pitchFamily="18" charset="0"/>
                </a:endParaRPr>
              </a:p>
            </p:txBody>
          </p:sp>
          <p:sp>
            <p:nvSpPr>
              <p:cNvPr id="50" name="Rectangle 28"/>
              <p:cNvSpPr>
                <a:spLocks noChangeArrowheads="1"/>
              </p:cNvSpPr>
              <p:nvPr/>
            </p:nvSpPr>
            <p:spPr bwMode="auto">
              <a:xfrm>
                <a:off x="0" y="884"/>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1" name="Group 29"/>
            <p:cNvGrpSpPr>
              <a:grpSpLocks/>
            </p:cNvGrpSpPr>
            <p:nvPr/>
          </p:nvGrpSpPr>
          <p:grpSpPr bwMode="auto">
            <a:xfrm>
              <a:off x="2275" y="2597"/>
              <a:ext cx="1502" cy="281"/>
              <a:chOff x="1222" y="884"/>
              <a:chExt cx="1222" cy="442"/>
            </a:xfrm>
          </p:grpSpPr>
          <p:sp>
            <p:nvSpPr>
              <p:cNvPr id="47" name="Rectangle 30"/>
              <p:cNvSpPr>
                <a:spLocks noChangeArrowheads="1"/>
              </p:cNvSpPr>
              <p:nvPr/>
            </p:nvSpPr>
            <p:spPr bwMode="auto">
              <a:xfrm>
                <a:off x="1265" y="884"/>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48" name="Rectangle 31"/>
              <p:cNvSpPr>
                <a:spLocks noChangeArrowheads="1"/>
              </p:cNvSpPr>
              <p:nvPr/>
            </p:nvSpPr>
            <p:spPr bwMode="auto">
              <a:xfrm>
                <a:off x="1222" y="884"/>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2" name="Group 32"/>
            <p:cNvGrpSpPr>
              <a:grpSpLocks/>
            </p:cNvGrpSpPr>
            <p:nvPr/>
          </p:nvGrpSpPr>
          <p:grpSpPr bwMode="auto">
            <a:xfrm>
              <a:off x="3777" y="2597"/>
              <a:ext cx="1503" cy="281"/>
              <a:chOff x="2444" y="884"/>
              <a:chExt cx="1222" cy="442"/>
            </a:xfrm>
          </p:grpSpPr>
          <p:sp>
            <p:nvSpPr>
              <p:cNvPr id="45" name="Rectangle 33"/>
              <p:cNvSpPr>
                <a:spLocks noChangeArrowheads="1"/>
              </p:cNvSpPr>
              <p:nvPr/>
            </p:nvSpPr>
            <p:spPr bwMode="auto">
              <a:xfrm>
                <a:off x="2487" y="884"/>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solidFill>
                    <a:srgbClr val="FFFF00"/>
                  </a:solidFill>
                  <a:latin typeface="宋体" pitchFamily="2" charset="-122"/>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46" name="Rectangle 34"/>
              <p:cNvSpPr>
                <a:spLocks noChangeArrowheads="1"/>
              </p:cNvSpPr>
              <p:nvPr/>
            </p:nvSpPr>
            <p:spPr bwMode="auto">
              <a:xfrm>
                <a:off x="2444" y="884"/>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3" name="Group 35"/>
            <p:cNvGrpSpPr>
              <a:grpSpLocks/>
            </p:cNvGrpSpPr>
            <p:nvPr/>
          </p:nvGrpSpPr>
          <p:grpSpPr bwMode="auto">
            <a:xfrm>
              <a:off x="772" y="2878"/>
              <a:ext cx="1503" cy="378"/>
              <a:chOff x="0" y="1326"/>
              <a:chExt cx="1222" cy="596"/>
            </a:xfrm>
          </p:grpSpPr>
          <p:sp>
            <p:nvSpPr>
              <p:cNvPr id="43" name="Rectangle 36"/>
              <p:cNvSpPr>
                <a:spLocks noChangeArrowheads="1"/>
              </p:cNvSpPr>
              <p:nvPr/>
            </p:nvSpPr>
            <p:spPr bwMode="auto">
              <a:xfrm>
                <a:off x="43" y="1326"/>
                <a:ext cx="1136" cy="596"/>
              </a:xfrm>
              <a:prstGeom prst="rect">
                <a:avLst/>
              </a:prstGeom>
              <a:noFill/>
              <a:ln w="12700" cap="sq">
                <a:noFill/>
                <a:miter lim="800000"/>
                <a:headEnd/>
                <a:tailEnd/>
              </a:ln>
              <a:effectLst/>
            </p:spPr>
            <p:txBody>
              <a:bodyPr/>
              <a:lstStyle/>
              <a:p>
                <a:pPr eaLnBrk="1" hangingPunct="1">
                  <a:lnSpc>
                    <a:spcPct val="100000"/>
                  </a:lnSpc>
                  <a:spcBef>
                    <a:spcPct val="0"/>
                  </a:spcBef>
                </a:pPr>
                <a:endParaRPr lang="zh-CN" altLang="en-US" sz="2400">
                  <a:latin typeface="Times New Roman" pitchFamily="18" charset="0"/>
                </a:endParaRPr>
              </a:p>
            </p:txBody>
          </p:sp>
          <p:sp>
            <p:nvSpPr>
              <p:cNvPr id="44" name="Rectangle 37"/>
              <p:cNvSpPr>
                <a:spLocks noChangeArrowheads="1"/>
              </p:cNvSpPr>
              <p:nvPr/>
            </p:nvSpPr>
            <p:spPr bwMode="auto">
              <a:xfrm>
                <a:off x="0" y="1326"/>
                <a:ext cx="1222" cy="596"/>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4" name="Group 38"/>
            <p:cNvGrpSpPr>
              <a:grpSpLocks/>
            </p:cNvGrpSpPr>
            <p:nvPr/>
          </p:nvGrpSpPr>
          <p:grpSpPr bwMode="auto">
            <a:xfrm>
              <a:off x="3777" y="2878"/>
              <a:ext cx="1503" cy="378"/>
              <a:chOff x="2444" y="1326"/>
              <a:chExt cx="1222" cy="596"/>
            </a:xfrm>
          </p:grpSpPr>
          <p:sp>
            <p:nvSpPr>
              <p:cNvPr id="41" name="Rectangle 39"/>
              <p:cNvSpPr>
                <a:spLocks noChangeArrowheads="1"/>
              </p:cNvSpPr>
              <p:nvPr/>
            </p:nvSpPr>
            <p:spPr bwMode="auto">
              <a:xfrm>
                <a:off x="2487" y="1326"/>
                <a:ext cx="1136" cy="596"/>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42" name="Rectangle 40"/>
              <p:cNvSpPr>
                <a:spLocks noChangeArrowheads="1"/>
              </p:cNvSpPr>
              <p:nvPr/>
            </p:nvSpPr>
            <p:spPr bwMode="auto">
              <a:xfrm>
                <a:off x="2444" y="1326"/>
                <a:ext cx="1222" cy="596"/>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5" name="Group 41"/>
            <p:cNvGrpSpPr>
              <a:grpSpLocks/>
            </p:cNvGrpSpPr>
            <p:nvPr/>
          </p:nvGrpSpPr>
          <p:grpSpPr bwMode="auto">
            <a:xfrm>
              <a:off x="772" y="3256"/>
              <a:ext cx="1503" cy="281"/>
              <a:chOff x="0" y="1922"/>
              <a:chExt cx="1222" cy="442"/>
            </a:xfrm>
          </p:grpSpPr>
          <p:sp>
            <p:nvSpPr>
              <p:cNvPr id="39" name="Rectangle 42"/>
              <p:cNvSpPr>
                <a:spLocks noChangeArrowheads="1"/>
              </p:cNvSpPr>
              <p:nvPr/>
            </p:nvSpPr>
            <p:spPr bwMode="auto">
              <a:xfrm>
                <a:off x="43" y="1922"/>
                <a:ext cx="1136" cy="442"/>
              </a:xfrm>
              <a:prstGeom prst="rect">
                <a:avLst/>
              </a:prstGeom>
              <a:noFill/>
              <a:ln w="12700" cap="sq">
                <a:noFill/>
                <a:miter lim="800000"/>
                <a:headEnd/>
                <a:tailEnd/>
              </a:ln>
              <a:effectLst/>
            </p:spPr>
            <p:txBody>
              <a:bodyPr/>
              <a:lstStyle/>
              <a:p>
                <a:pPr eaLnBrk="1" hangingPunct="1">
                  <a:lnSpc>
                    <a:spcPct val="100000"/>
                  </a:lnSpc>
                  <a:spcBef>
                    <a:spcPct val="0"/>
                  </a:spcBef>
                </a:pPr>
                <a:r>
                  <a:rPr lang="zh-CN" altLang="en-US" sz="2400">
                    <a:latin typeface="Times New Roman" pitchFamily="18" charset="0"/>
                  </a:rPr>
                  <a:t>模式带宽</a:t>
                </a:r>
                <a:endParaRPr lang="en-US" altLang="zh-CN" sz="2400">
                  <a:latin typeface="Times New Roman" pitchFamily="18" charset="0"/>
                </a:endParaRPr>
              </a:p>
              <a:p>
                <a:pPr>
                  <a:lnSpc>
                    <a:spcPct val="100000"/>
                  </a:lnSpc>
                  <a:spcBef>
                    <a:spcPct val="0"/>
                  </a:spcBef>
                </a:pPr>
                <a:endParaRPr lang="zh-CN" altLang="en-US" sz="2400">
                  <a:latin typeface="Times New Roman" pitchFamily="18" charset="0"/>
                </a:endParaRPr>
              </a:p>
            </p:txBody>
          </p:sp>
          <p:sp>
            <p:nvSpPr>
              <p:cNvPr id="40" name="Rectangle 43"/>
              <p:cNvSpPr>
                <a:spLocks noChangeArrowheads="1"/>
              </p:cNvSpPr>
              <p:nvPr/>
            </p:nvSpPr>
            <p:spPr bwMode="auto">
              <a:xfrm>
                <a:off x="0" y="192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6" name="Group 44"/>
            <p:cNvGrpSpPr>
              <a:grpSpLocks/>
            </p:cNvGrpSpPr>
            <p:nvPr/>
          </p:nvGrpSpPr>
          <p:grpSpPr bwMode="auto">
            <a:xfrm>
              <a:off x="2275" y="3256"/>
              <a:ext cx="1502" cy="281"/>
              <a:chOff x="1222" y="1922"/>
              <a:chExt cx="1222" cy="442"/>
            </a:xfrm>
          </p:grpSpPr>
          <p:sp>
            <p:nvSpPr>
              <p:cNvPr id="37" name="Rectangle 45"/>
              <p:cNvSpPr>
                <a:spLocks noChangeArrowheads="1"/>
              </p:cNvSpPr>
              <p:nvPr/>
            </p:nvSpPr>
            <p:spPr bwMode="auto">
              <a:xfrm>
                <a:off x="1265" y="1922"/>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38" name="Rectangle 46"/>
              <p:cNvSpPr>
                <a:spLocks noChangeArrowheads="1"/>
              </p:cNvSpPr>
              <p:nvPr/>
            </p:nvSpPr>
            <p:spPr bwMode="auto">
              <a:xfrm>
                <a:off x="1222" y="192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grpSp>
          <p:nvGrpSpPr>
            <p:cNvPr id="17" name="Group 47"/>
            <p:cNvGrpSpPr>
              <a:grpSpLocks/>
            </p:cNvGrpSpPr>
            <p:nvPr/>
          </p:nvGrpSpPr>
          <p:grpSpPr bwMode="auto">
            <a:xfrm>
              <a:off x="3777" y="3256"/>
              <a:ext cx="1503" cy="281"/>
              <a:chOff x="2444" y="1922"/>
              <a:chExt cx="1222" cy="442"/>
            </a:xfrm>
          </p:grpSpPr>
          <p:sp>
            <p:nvSpPr>
              <p:cNvPr id="35" name="Rectangle 48"/>
              <p:cNvSpPr>
                <a:spLocks noChangeArrowheads="1"/>
              </p:cNvSpPr>
              <p:nvPr/>
            </p:nvSpPr>
            <p:spPr bwMode="auto">
              <a:xfrm>
                <a:off x="2487" y="1922"/>
                <a:ext cx="1136" cy="442"/>
              </a:xfrm>
              <a:prstGeom prst="rect">
                <a:avLst/>
              </a:prstGeom>
              <a:noFill/>
              <a:ln w="12700" cap="sq">
                <a:noFill/>
                <a:miter lim="800000"/>
                <a:headEnd/>
                <a:tailEnd/>
              </a:ln>
              <a:effectLst/>
            </p:spPr>
            <p:txBody>
              <a:bodyPr/>
              <a:lstStyle/>
              <a:p>
                <a:pPr algn="ctr" eaLnBrk="1" hangingPunct="1">
                  <a:lnSpc>
                    <a:spcPct val="100000"/>
                  </a:lnSpc>
                  <a:spcBef>
                    <a:spcPct val="0"/>
                  </a:spcBef>
                </a:pPr>
                <a:endParaRPr lang="zh-CN" altLang="en-US" sz="2400">
                  <a:latin typeface="Times New Roman" pitchFamily="18" charset="0"/>
                </a:endParaRPr>
              </a:p>
              <a:p>
                <a:pPr algn="ctr">
                  <a:lnSpc>
                    <a:spcPct val="100000"/>
                  </a:lnSpc>
                  <a:spcBef>
                    <a:spcPct val="0"/>
                  </a:spcBef>
                </a:pPr>
                <a:endParaRPr lang="zh-CN" altLang="en-US" sz="2400">
                  <a:solidFill>
                    <a:srgbClr val="FFFF00"/>
                  </a:solidFill>
                  <a:latin typeface="宋体" pitchFamily="2" charset="-122"/>
                  <a:sym typeface="Wingdings 2" pitchFamily="18" charset="2"/>
                </a:endParaRPr>
              </a:p>
            </p:txBody>
          </p:sp>
          <p:sp>
            <p:nvSpPr>
              <p:cNvPr id="36" name="Rectangle 49"/>
              <p:cNvSpPr>
                <a:spLocks noChangeArrowheads="1"/>
              </p:cNvSpPr>
              <p:nvPr/>
            </p:nvSpPr>
            <p:spPr bwMode="auto">
              <a:xfrm>
                <a:off x="2444" y="1922"/>
                <a:ext cx="1222" cy="442"/>
              </a:xfrm>
              <a:prstGeom prst="rect">
                <a:avLst/>
              </a:prstGeom>
              <a:noFill/>
              <a:ln w="7" cap="sq">
                <a:solidFill>
                  <a:srgbClr val="A0A0A0"/>
                </a:solidFill>
                <a:miter lim="800000"/>
                <a:headEnd/>
                <a:tailEnd/>
              </a:ln>
              <a:effectLst/>
            </p:spPr>
            <p:txBody>
              <a:bodyPr wrap="none">
                <a:spAutoFit/>
              </a:bodyPr>
              <a:lstStyle/>
              <a:p>
                <a:endParaRPr lang="zh-CN" altLang="en-US"/>
              </a:p>
            </p:txBody>
          </p:sp>
        </p:grpSp>
        <p:sp>
          <p:nvSpPr>
            <p:cNvPr id="18" name="Rectangle 50"/>
            <p:cNvSpPr>
              <a:spLocks noChangeArrowheads="1"/>
            </p:cNvSpPr>
            <p:nvPr/>
          </p:nvSpPr>
          <p:spPr bwMode="auto">
            <a:xfrm>
              <a:off x="2908" y="2985"/>
              <a:ext cx="116" cy="288"/>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19" name="Rectangle 52"/>
            <p:cNvSpPr>
              <a:spLocks noChangeArrowheads="1"/>
            </p:cNvSpPr>
            <p:nvPr/>
          </p:nvSpPr>
          <p:spPr bwMode="auto">
            <a:xfrm>
              <a:off x="4320" y="2525"/>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0" name="Rectangle 53"/>
            <p:cNvSpPr>
              <a:spLocks noChangeArrowheads="1"/>
            </p:cNvSpPr>
            <p:nvPr/>
          </p:nvSpPr>
          <p:spPr bwMode="auto">
            <a:xfrm>
              <a:off x="4320" y="2909"/>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1" name="Rectangle 54"/>
            <p:cNvSpPr>
              <a:spLocks noChangeArrowheads="1"/>
            </p:cNvSpPr>
            <p:nvPr/>
          </p:nvSpPr>
          <p:spPr bwMode="auto">
            <a:xfrm>
              <a:off x="4320" y="3188"/>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2" name="Rectangle 55"/>
            <p:cNvSpPr>
              <a:spLocks noChangeArrowheads="1"/>
            </p:cNvSpPr>
            <p:nvPr/>
          </p:nvSpPr>
          <p:spPr bwMode="auto">
            <a:xfrm>
              <a:off x="2784" y="2228"/>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3" name="Rectangle 56"/>
            <p:cNvSpPr>
              <a:spLocks noChangeArrowheads="1"/>
            </p:cNvSpPr>
            <p:nvPr/>
          </p:nvSpPr>
          <p:spPr bwMode="auto">
            <a:xfrm>
              <a:off x="2784" y="2516"/>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4" name="Rectangle 57"/>
            <p:cNvSpPr>
              <a:spLocks noChangeArrowheads="1"/>
            </p:cNvSpPr>
            <p:nvPr/>
          </p:nvSpPr>
          <p:spPr bwMode="auto">
            <a:xfrm>
              <a:off x="2784" y="3476"/>
              <a:ext cx="410" cy="288"/>
            </a:xfrm>
            <a:prstGeom prst="rect">
              <a:avLst/>
            </a:prstGeom>
            <a:noFill/>
            <a:ln w="9525">
              <a:noFill/>
              <a:miter lim="800000"/>
              <a:headEnd/>
              <a:tailEnd/>
            </a:ln>
            <a:effectLst/>
          </p:spPr>
          <p:txBody>
            <a:bodyPr>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5" name="Rectangle 58"/>
            <p:cNvSpPr>
              <a:spLocks noChangeArrowheads="1"/>
            </p:cNvSpPr>
            <p:nvPr/>
          </p:nvSpPr>
          <p:spPr bwMode="auto">
            <a:xfrm>
              <a:off x="4444" y="3600"/>
              <a:ext cx="116" cy="288"/>
            </a:xfrm>
            <a:prstGeom prst="rect">
              <a:avLst/>
            </a:prstGeom>
            <a:noFill/>
            <a:ln w="9525">
              <a:noFill/>
              <a:miter lim="800000"/>
              <a:headEnd/>
              <a:tailEnd/>
            </a:ln>
            <a:effectLst/>
          </p:spPr>
          <p:txBody>
            <a:bodyPr wrap="none">
              <a:spAutoFit/>
            </a:bodyPr>
            <a:lstStyle/>
            <a:p>
              <a:pPr algn="ctr" eaLnBrk="1" hangingPunct="1">
                <a:lnSpc>
                  <a:spcPct val="100000"/>
                </a:lnSpc>
                <a:spcBef>
                  <a:spcPct val="0"/>
                </a:spcBef>
              </a:pPr>
              <a:endParaRPr lang="zh-CN" altLang="en-US" sz="2400">
                <a:latin typeface="宋体" pitchFamily="2" charset="-122"/>
                <a:sym typeface="Wingdings 2" pitchFamily="18" charset="2"/>
              </a:endParaRPr>
            </a:p>
          </p:txBody>
        </p:sp>
        <p:sp>
          <p:nvSpPr>
            <p:cNvPr id="26" name="Text Box 59"/>
            <p:cNvSpPr txBox="1">
              <a:spLocks noChangeArrowheads="1"/>
            </p:cNvSpPr>
            <p:nvPr/>
          </p:nvSpPr>
          <p:spPr bwMode="auto">
            <a:xfrm>
              <a:off x="610" y="2895"/>
              <a:ext cx="1872" cy="288"/>
            </a:xfrm>
            <a:prstGeom prst="rect">
              <a:avLst/>
            </a:prstGeom>
            <a:noFill/>
            <a:ln w="9525">
              <a:noFill/>
              <a:miter lim="800000"/>
              <a:headEnd/>
              <a:tailEnd/>
            </a:ln>
            <a:effectLst/>
          </p:spPr>
          <p:txBody>
            <a:bodyPr>
              <a:spAutoFit/>
            </a:bodyPr>
            <a:lstStyle/>
            <a:p>
              <a:pPr>
                <a:lnSpc>
                  <a:spcPct val="100000"/>
                </a:lnSpc>
                <a:spcBef>
                  <a:spcPct val="20000"/>
                </a:spcBef>
                <a:buClr>
                  <a:schemeClr val="tx2"/>
                </a:buClr>
                <a:buSzPct val="75000"/>
                <a:buFont typeface="Wingdings" pitchFamily="2" charset="2"/>
                <a:buNone/>
              </a:pPr>
              <a:r>
                <a:rPr lang="zh-CN" altLang="en-US" sz="2400" dirty="0">
                  <a:latin typeface="Times New Roman" pitchFamily="18" charset="0"/>
                </a:rPr>
                <a:t>波长</a:t>
              </a:r>
              <a:endParaRPr lang="en-US" altLang="zh-CN" sz="2400" dirty="0">
                <a:latin typeface="Times New Roman" pitchFamily="18" charset="0"/>
              </a:endParaRPr>
            </a:p>
          </p:txBody>
        </p:sp>
        <p:sp>
          <p:nvSpPr>
            <p:cNvPr id="27" name="Rectangle 60"/>
            <p:cNvSpPr>
              <a:spLocks noChangeArrowheads="1"/>
            </p:cNvSpPr>
            <p:nvPr/>
          </p:nvSpPr>
          <p:spPr bwMode="auto">
            <a:xfrm>
              <a:off x="2304" y="2324"/>
              <a:ext cx="553"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en-US" altLang="zh-CN" sz="2400" dirty="0" smtClean="0">
                  <a:latin typeface="Times New Roman" pitchFamily="18" charset="0"/>
                </a:rPr>
                <a:t>9</a:t>
              </a:r>
              <a:r>
                <a:rPr lang="zh-CN" altLang="en-US" sz="2400" dirty="0" smtClean="0">
                  <a:latin typeface="Times New Roman" pitchFamily="18" charset="0"/>
                </a:rPr>
                <a:t>/125</a:t>
              </a:r>
              <a:endParaRPr lang="zh-CN" altLang="en-US" sz="2400" dirty="0">
                <a:latin typeface="Times New Roman" pitchFamily="18" charset="0"/>
              </a:endParaRPr>
            </a:p>
          </p:txBody>
        </p:sp>
        <p:sp>
          <p:nvSpPr>
            <p:cNvPr id="28" name="Rectangle 61"/>
            <p:cNvSpPr>
              <a:spLocks noChangeArrowheads="1"/>
            </p:cNvSpPr>
            <p:nvPr/>
          </p:nvSpPr>
          <p:spPr bwMode="auto">
            <a:xfrm>
              <a:off x="2306" y="2564"/>
              <a:ext cx="548"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激 光</a:t>
              </a:r>
            </a:p>
          </p:txBody>
        </p:sp>
        <p:sp>
          <p:nvSpPr>
            <p:cNvPr id="29" name="Rectangle 62"/>
            <p:cNvSpPr>
              <a:spLocks noChangeArrowheads="1"/>
            </p:cNvSpPr>
            <p:nvPr/>
          </p:nvSpPr>
          <p:spPr bwMode="auto">
            <a:xfrm>
              <a:off x="2279" y="2900"/>
              <a:ext cx="937"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1310/1550</a:t>
              </a:r>
            </a:p>
          </p:txBody>
        </p:sp>
        <p:sp>
          <p:nvSpPr>
            <p:cNvPr id="30" name="Rectangle 63"/>
            <p:cNvSpPr>
              <a:spLocks noChangeArrowheads="1"/>
            </p:cNvSpPr>
            <p:nvPr/>
          </p:nvSpPr>
          <p:spPr bwMode="auto">
            <a:xfrm>
              <a:off x="2284" y="3264"/>
              <a:ext cx="1076"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solidFill>
                    <a:schemeClr val="hlink"/>
                  </a:solidFill>
                  <a:latin typeface="Times New Roman" pitchFamily="18" charset="0"/>
                </a:rPr>
                <a:t>标准未给出</a:t>
              </a:r>
            </a:p>
          </p:txBody>
        </p:sp>
        <p:sp>
          <p:nvSpPr>
            <p:cNvPr id="31" name="Rectangle 64"/>
            <p:cNvSpPr>
              <a:spLocks noChangeArrowheads="1"/>
            </p:cNvSpPr>
            <p:nvPr/>
          </p:nvSpPr>
          <p:spPr bwMode="auto">
            <a:xfrm>
              <a:off x="3762" y="2324"/>
              <a:ext cx="1484" cy="291"/>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dirty="0">
                  <a:latin typeface="Times New Roman" pitchFamily="18" charset="0"/>
                </a:rPr>
                <a:t>62.5/125 </a:t>
              </a:r>
              <a:r>
                <a:rPr lang="zh-CN" altLang="en-US" sz="2400" dirty="0" smtClean="0">
                  <a:latin typeface="Times New Roman" pitchFamily="18" charset="0"/>
                </a:rPr>
                <a:t>  50/125</a:t>
              </a:r>
              <a:endParaRPr lang="zh-CN" altLang="en-US" sz="2400" dirty="0">
                <a:latin typeface="Times New Roman" pitchFamily="18" charset="0"/>
              </a:endParaRPr>
            </a:p>
          </p:txBody>
        </p:sp>
        <p:sp>
          <p:nvSpPr>
            <p:cNvPr id="32" name="Rectangle 65"/>
            <p:cNvSpPr>
              <a:spLocks noChangeArrowheads="1"/>
            </p:cNvSpPr>
            <p:nvPr/>
          </p:nvSpPr>
          <p:spPr bwMode="auto">
            <a:xfrm>
              <a:off x="3826" y="2592"/>
              <a:ext cx="926"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en-US" altLang="zh-CN" sz="2400">
                  <a:latin typeface="Times New Roman" pitchFamily="18" charset="0"/>
                </a:rPr>
                <a:t>LED/</a:t>
              </a:r>
              <a:r>
                <a:rPr lang="zh-CN" altLang="en-US" sz="2400">
                  <a:latin typeface="Times New Roman" pitchFamily="18" charset="0"/>
                </a:rPr>
                <a:t>激光</a:t>
              </a:r>
            </a:p>
          </p:txBody>
        </p:sp>
        <p:sp>
          <p:nvSpPr>
            <p:cNvPr id="33" name="Rectangle 66"/>
            <p:cNvSpPr>
              <a:spLocks noChangeArrowheads="1"/>
            </p:cNvSpPr>
            <p:nvPr/>
          </p:nvSpPr>
          <p:spPr bwMode="auto">
            <a:xfrm>
              <a:off x="3863" y="2948"/>
              <a:ext cx="841"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850/1300</a:t>
              </a:r>
            </a:p>
          </p:txBody>
        </p:sp>
        <p:sp>
          <p:nvSpPr>
            <p:cNvPr id="34" name="Rectangle 67"/>
            <p:cNvSpPr>
              <a:spLocks noChangeArrowheads="1"/>
            </p:cNvSpPr>
            <p:nvPr/>
          </p:nvSpPr>
          <p:spPr bwMode="auto">
            <a:xfrm>
              <a:off x="3863" y="3236"/>
              <a:ext cx="745" cy="288"/>
            </a:xfrm>
            <a:prstGeom prst="rect">
              <a:avLst/>
            </a:prstGeom>
            <a:noFill/>
            <a:ln w="9525">
              <a:noFill/>
              <a:miter lim="800000"/>
              <a:headEnd/>
              <a:tailEnd/>
            </a:ln>
            <a:effectLst/>
          </p:spPr>
          <p:txBody>
            <a:bodyPr wrap="none">
              <a:spAutoFit/>
            </a:bodyPr>
            <a:lstStyle/>
            <a:p>
              <a:pPr algn="ctr">
                <a:lnSpc>
                  <a:spcPct val="100000"/>
                </a:lnSpc>
                <a:spcBef>
                  <a:spcPct val="20000"/>
                </a:spcBef>
                <a:buClr>
                  <a:schemeClr val="tx2"/>
                </a:buClr>
                <a:buSzPct val="75000"/>
                <a:buFont typeface="Wingdings" pitchFamily="2" charset="2"/>
                <a:buNone/>
              </a:pPr>
              <a:r>
                <a:rPr lang="zh-CN" altLang="en-US" sz="2400">
                  <a:latin typeface="Times New Roman" pitchFamily="18" charset="0"/>
                </a:rPr>
                <a:t>160/500</a:t>
              </a:r>
            </a:p>
          </p:txBody>
        </p:sp>
      </p:grpSp>
      <p:sp>
        <p:nvSpPr>
          <p:cNvPr id="63" name="Rectangle 70"/>
          <p:cNvSpPr>
            <a:spLocks noChangeArrowheads="1"/>
          </p:cNvSpPr>
          <p:nvPr/>
        </p:nvSpPr>
        <p:spPr bwMode="auto">
          <a:xfrm>
            <a:off x="428596" y="866764"/>
            <a:ext cx="4800600" cy="990600"/>
          </a:xfrm>
          <a:prstGeom prst="rect">
            <a:avLst/>
          </a:prstGeom>
          <a:noFill/>
          <a:ln w="9525">
            <a:noFill/>
            <a:miter lim="800000"/>
            <a:headEnd/>
            <a:tailEnd/>
          </a:ln>
          <a:effectLst/>
        </p:spPr>
        <p:txBody>
          <a:bodyPr lIns="92075" tIns="46038" rIns="92075" bIns="46038" anchor="ctr"/>
          <a:lstStyle/>
          <a:p>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单模和多模光缆</a:t>
            </a:r>
          </a:p>
        </p:txBody>
      </p:sp>
      <p:sp>
        <p:nvSpPr>
          <p:cNvPr id="64" name="Line 71"/>
          <p:cNvSpPr>
            <a:spLocks noChangeShapeType="1"/>
          </p:cNvSpPr>
          <p:nvPr/>
        </p:nvSpPr>
        <p:spPr bwMode="auto">
          <a:xfrm>
            <a:off x="919170" y="1652590"/>
            <a:ext cx="3600000" cy="0"/>
          </a:xfrm>
          <a:prstGeom prst="line">
            <a:avLst/>
          </a:prstGeom>
          <a:noFill/>
          <a:ln w="28575">
            <a:solidFill>
              <a:schemeClr val="accent1">
                <a:lumMod val="75000"/>
              </a:schemeClr>
            </a:solidFill>
            <a:round/>
            <a:headEnd/>
            <a:tailEnd/>
          </a:ln>
          <a:effectLst/>
        </p:spPr>
        <p:txBody>
          <a:bodyPr wrap="none" anchor="ctr"/>
          <a:lstStyle/>
          <a:p>
            <a:endParaRPr lang="zh-CN" altLang="en-US"/>
          </a:p>
        </p:txBody>
      </p:sp>
      <p:sp>
        <p:nvSpPr>
          <p:cNvPr id="65" name="Line 72"/>
          <p:cNvSpPr>
            <a:spLocks noChangeShapeType="1"/>
          </p:cNvSpPr>
          <p:nvPr/>
        </p:nvSpPr>
        <p:spPr bwMode="auto">
          <a:xfrm>
            <a:off x="919170" y="1728790"/>
            <a:ext cx="3600000" cy="0"/>
          </a:xfrm>
          <a:prstGeom prst="line">
            <a:avLst/>
          </a:prstGeom>
          <a:noFill/>
          <a:ln w="28575">
            <a:solidFill>
              <a:schemeClr val="accent1">
                <a:lumMod val="75000"/>
              </a:schemeClr>
            </a:solidFill>
            <a:round/>
            <a:headEnd/>
            <a:tailEnd/>
          </a:ln>
          <a:effectLst/>
        </p:spPr>
        <p:txBody>
          <a:bodyPr wrap="none" anchor="ctr"/>
          <a:lstStyle/>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6088" y="1052513"/>
            <a:ext cx="8229600" cy="725487"/>
          </a:xfrm>
          <a:prstGeom prst="rect">
            <a:avLst/>
          </a:prstGeom>
        </p:spPr>
        <p:txBody>
          <a:bodyPr/>
          <a:lstStyle/>
          <a:p>
            <a:pPr marL="0" marR="0" lvl="0" indent="0" defTabSz="914400" eaLnBrk="1" latinLnBrk="0" hangingPunct="1">
              <a:lnSpc>
                <a:spcPct val="100000"/>
              </a:lnSpc>
              <a:buClrTx/>
              <a:buSzTx/>
              <a:buFontTx/>
              <a:buNone/>
              <a:tabLst/>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中心束管式铠装光缆</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3" name="Rectangle 3"/>
          <p:cNvSpPr txBox="1">
            <a:spLocks noChangeArrowheads="1"/>
          </p:cNvSpPr>
          <p:nvPr/>
        </p:nvSpPr>
        <p:spPr>
          <a:xfrm>
            <a:off x="827088" y="1916113"/>
            <a:ext cx="4752975" cy="4249737"/>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Ø"/>
              <a:tabLst/>
              <a:defRPr/>
            </a:pPr>
            <a:r>
              <a:rPr lang="zh-CN" altLang="en-US" sz="2400" b="1" dirty="0" smtClean="0">
                <a:latin typeface="方正隶变简体" pitchFamily="65" charset="-122"/>
                <a:ea typeface="方正隶变简体" pitchFamily="65" charset="-122"/>
              </a:rPr>
              <a:t>室外光缆</a:t>
            </a:r>
          </a:p>
          <a:p>
            <a:pPr marL="342900" marR="0" lvl="0" indent="-342900" algn="l" defTabSz="914400" eaLnBrk="1" latinLnBrk="0" hangingPunct="1">
              <a:lnSpc>
                <a:spcPct val="90000"/>
              </a:lnSpc>
              <a:spcBef>
                <a:spcPct val="20000"/>
              </a:spcBef>
              <a:buClr>
                <a:schemeClr val="accent2"/>
              </a:buClr>
              <a:buSzTx/>
              <a:tabLst/>
              <a:defRPr/>
            </a:pP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适用于架空、管道、敷设、长途通    信、局间通信</a:t>
            </a:r>
          </a:p>
          <a:p>
            <a:pPr marL="342900" marR="0" lvl="0" indent="-342900" algn="l" defTabSz="914400" eaLnBrk="1" latinLnBrk="0" hangingPunct="1">
              <a:lnSpc>
                <a:spcPct val="90000"/>
              </a:lnSpc>
              <a:spcBef>
                <a:spcPct val="20000"/>
              </a:spcBef>
              <a:buClr>
                <a:schemeClr val="accent2"/>
              </a:buClr>
              <a:buSzTx/>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优良的阻水层，具有良好的抗渗水  能力</a:t>
            </a:r>
          </a:p>
          <a:p>
            <a:pPr marL="342900" marR="0" lvl="0" indent="-342900" algn="l" defTabSz="914400" eaLnBrk="1" latinLnBrk="0" hangingPunct="1">
              <a:lnSpc>
                <a:spcPct val="90000"/>
              </a:lnSpc>
              <a:spcBef>
                <a:spcPct val="20000"/>
              </a:spcBef>
              <a:buClr>
                <a:schemeClr val="accent2"/>
              </a:buClr>
              <a:buSzTx/>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结构紧凑，重量轻，钢带铠装抗压性能优良</a:t>
            </a:r>
          </a:p>
          <a:p>
            <a:pPr marL="342900" indent="-342900" algn="l">
              <a:lnSpc>
                <a:spcPct val="80000"/>
              </a:lnSpc>
              <a:spcBef>
                <a:spcPct val="20000"/>
              </a:spcBef>
              <a:buFont typeface="Wingdings" pitchFamily="2" charset="2"/>
              <a:buChar char="Ø"/>
              <a:defRPr/>
            </a:pPr>
            <a:r>
              <a:rPr lang="zh-CN" altLang="en-US" sz="2400" b="1" dirty="0" smtClean="0">
                <a:latin typeface="方正隶变简体" pitchFamily="65" charset="-122"/>
                <a:ea typeface="方正隶变简体" pitchFamily="65" charset="-122"/>
              </a:rPr>
              <a:t>直埋光缆</a:t>
            </a:r>
          </a:p>
          <a:p>
            <a:pPr marL="342900" indent="-342900" algn="l">
              <a:lnSpc>
                <a:spcPct val="90000"/>
              </a:lnSpc>
              <a:spcBef>
                <a:spcPct val="20000"/>
              </a:spcBef>
              <a:buClr>
                <a:schemeClr val="accent2"/>
              </a:buClr>
              <a:defRPr/>
            </a:pPr>
            <a:r>
              <a:rPr kumimoji="0" lang="zh-CN" altLang="en-US" sz="1800" b="1" i="0" u="none" strike="noStrike" kern="0" cap="none" spc="0" normalizeH="0" baseline="0" noProof="0" dirty="0" smtClean="0">
                <a:ln>
                  <a:noFill/>
                </a:ln>
                <a:solidFill>
                  <a:schemeClr val="tx1"/>
                </a:solidFill>
                <a:effectLst/>
                <a:uLnTx/>
                <a:uFillTx/>
                <a:latin typeface="+mn-lt"/>
                <a:ea typeface="+mn-ea"/>
                <a:cs typeface="+mn-cs"/>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适用于架空、管道、敷设、长途通信、局间通信</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lnSpc>
                <a:spcPct val="90000"/>
              </a:lnSpc>
              <a:spcBef>
                <a:spcPct val="20000"/>
              </a:spcBef>
              <a:buClr>
                <a:schemeClr val="accent2"/>
              </a:buCl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优良的阻水层，具有良好的抗渗水能力</a:t>
            </a:r>
          </a:p>
          <a:p>
            <a:pPr marL="342900" indent="-342900" algn="l">
              <a:lnSpc>
                <a:spcPct val="90000"/>
              </a:lnSpc>
              <a:spcBef>
                <a:spcPct val="20000"/>
              </a:spcBef>
              <a:buClr>
                <a:schemeClr val="accent2"/>
              </a:buCl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结构紧凑，重量轻，钢带铠装抗压性能优良</a:t>
            </a:r>
          </a:p>
          <a:p>
            <a:pPr marL="342900" indent="-342900" algn="l">
              <a:lnSpc>
                <a:spcPct val="90000"/>
              </a:lnSpc>
              <a:spcBef>
                <a:spcPct val="20000"/>
              </a:spcBef>
              <a:buClr>
                <a:schemeClr val="accent2"/>
              </a:buCl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双护套双铠装，抗侧压性能优良</a:t>
            </a:r>
            <a:endParaRPr lang="zh-CN" altLang="en-US" sz="1600" i="1" dirty="0">
              <a:solidFill>
                <a:schemeClr val="accent2">
                  <a:lumMod val="40000"/>
                  <a:lumOff val="60000"/>
                </a:schemeClr>
              </a:solidFill>
              <a:latin typeface="方正隶变简体" pitchFamily="65" charset="-122"/>
              <a:ea typeface="方正隶变简体" pitchFamily="65" charset="-122"/>
            </a:endParaRPr>
          </a:p>
        </p:txBody>
      </p:sp>
      <p:pic>
        <p:nvPicPr>
          <p:cNvPr id="4" name="Picture 7" descr="GX01"/>
          <p:cNvPicPr>
            <a:picLocks noChangeAspect="1" noChangeArrowheads="1"/>
          </p:cNvPicPr>
          <p:nvPr/>
        </p:nvPicPr>
        <p:blipFill>
          <a:blip r:embed="rId2" cstate="print"/>
          <a:srcRect/>
          <a:stretch>
            <a:fillRect/>
          </a:stretch>
        </p:blipFill>
        <p:spPr>
          <a:xfrm>
            <a:off x="6011863" y="2339975"/>
            <a:ext cx="1924050" cy="1304925"/>
          </a:xfrm>
          <a:prstGeom prst="rect">
            <a:avLst/>
          </a:prstGeom>
          <a:noFill/>
          <a:ln/>
        </p:spPr>
      </p:pic>
      <p:pic>
        <p:nvPicPr>
          <p:cNvPr id="5" name="Picture 8" descr="GX02"/>
          <p:cNvPicPr>
            <a:picLocks noChangeAspect="1" noChangeArrowheads="1"/>
          </p:cNvPicPr>
          <p:nvPr/>
        </p:nvPicPr>
        <p:blipFill>
          <a:blip r:embed="rId3" cstate="print"/>
          <a:srcRect/>
          <a:stretch>
            <a:fillRect/>
          </a:stretch>
        </p:blipFill>
        <p:spPr bwMode="auto">
          <a:xfrm>
            <a:off x="6084888" y="3948113"/>
            <a:ext cx="1933575" cy="1352550"/>
          </a:xfrm>
          <a:prstGeom prst="rect">
            <a:avLst/>
          </a:prstGeom>
          <a:noFill/>
        </p:spPr>
      </p:pic>
      <p:sp>
        <p:nvSpPr>
          <p:cNvPr id="6" name="Oval 12"/>
          <p:cNvSpPr>
            <a:spLocks noChangeArrowheads="1"/>
          </p:cNvSpPr>
          <p:nvPr/>
        </p:nvSpPr>
        <p:spPr bwMode="auto">
          <a:xfrm>
            <a:off x="5940425" y="1989138"/>
            <a:ext cx="2089150" cy="2087562"/>
          </a:xfrm>
          <a:prstGeom prst="ellipse">
            <a:avLst/>
          </a:prstGeom>
          <a:noFill/>
          <a:ln w="28575" algn="ctr">
            <a:solidFill>
              <a:schemeClr val="accent1"/>
            </a:solidFill>
            <a:round/>
            <a:headEnd/>
            <a:tailEnd/>
          </a:ln>
          <a:effectLst/>
        </p:spPr>
        <p:txBody>
          <a:bodyPr wrap="none" anchor="ctr"/>
          <a:lstStyle/>
          <a:p>
            <a:endParaRPr lang="zh-CN" altLang="en-US"/>
          </a:p>
        </p:txBody>
      </p:sp>
      <p:sp>
        <p:nvSpPr>
          <p:cNvPr id="7" name="Oval 17"/>
          <p:cNvSpPr>
            <a:spLocks noChangeArrowheads="1"/>
          </p:cNvSpPr>
          <p:nvPr/>
        </p:nvSpPr>
        <p:spPr bwMode="auto">
          <a:xfrm>
            <a:off x="5940425" y="3573463"/>
            <a:ext cx="2085975" cy="2087562"/>
          </a:xfrm>
          <a:prstGeom prst="ellipse">
            <a:avLst/>
          </a:prstGeom>
          <a:noFill/>
          <a:ln w="28575" algn="ctr">
            <a:solidFill>
              <a:srgbClr val="BEB7E7"/>
            </a:solidFill>
            <a:round/>
            <a:headEnd/>
            <a:tailEnd/>
          </a:ln>
          <a:effectLst/>
        </p:spPr>
        <p:txBody>
          <a:bodyPr wrap="none" anchor="ctr"/>
          <a:lstStyle/>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6088" y="1052513"/>
            <a:ext cx="8229600" cy="725487"/>
          </a:xfrm>
          <a:prstGeom prst="rect">
            <a:avLst/>
          </a:prstGeom>
        </p:spPr>
        <p:txBody>
          <a:bodyPr/>
          <a:lstStyle/>
          <a:p>
            <a:pPr>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松套层绞式双铠装光缆 </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3" name="Rectangle 3"/>
          <p:cNvSpPr txBox="1">
            <a:spLocks noChangeArrowheads="1"/>
          </p:cNvSpPr>
          <p:nvPr/>
        </p:nvSpPr>
        <p:spPr>
          <a:xfrm>
            <a:off x="755650" y="1916113"/>
            <a:ext cx="4895850" cy="3960812"/>
          </a:xfrm>
          <a:prstGeom prst="rect">
            <a:avLst/>
          </a:prstGeom>
        </p:spPr>
        <p:txBody>
          <a:bodyPr/>
          <a:lstStyle/>
          <a:p>
            <a:pPr marL="342900" marR="0" lvl="0" indent="-342900" algn="l" defTabSz="914400" eaLnBrk="1" latinLnBrk="0" hangingPunct="1">
              <a:lnSpc>
                <a:spcPct val="80000"/>
              </a:lnSpc>
              <a:spcBef>
                <a:spcPct val="20000"/>
              </a:spcBef>
              <a:buClrTx/>
              <a:buSzTx/>
              <a:buFont typeface="Wingdings" pitchFamily="2" charset="2"/>
              <a:buChar char="Ø"/>
              <a:tabLst/>
              <a:defRPr/>
            </a:pPr>
            <a:r>
              <a:rPr lang="zh-CN" altLang="en-US" sz="2400" b="1" dirty="0" smtClean="0">
                <a:latin typeface="方正隶变简体" pitchFamily="65" charset="-122"/>
                <a:ea typeface="方正隶变简体" pitchFamily="65" charset="-122"/>
              </a:rPr>
              <a:t>直埋光缆</a:t>
            </a:r>
          </a:p>
          <a:p>
            <a:pPr marL="342900" marR="0" lvl="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适用于直埋、对防潮、防鼠等要求较高的场合</a:t>
            </a:r>
          </a:p>
          <a:p>
            <a:pPr marL="342900" marR="0" lvl="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双面覆塑铝带平纵包粘接护套、防潮性能优良</a:t>
            </a:r>
          </a:p>
          <a:p>
            <a:pPr marL="342900" marR="0" lvl="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双护套双铠装结构、抗侧压性能优良</a:t>
            </a:r>
          </a:p>
          <a:p>
            <a:pPr marL="342900" indent="-342900" algn="l">
              <a:lnSpc>
                <a:spcPct val="80000"/>
              </a:lnSpc>
              <a:spcBef>
                <a:spcPct val="20000"/>
              </a:spcBef>
              <a:buFont typeface="Wingdings" pitchFamily="2" charset="2"/>
              <a:buChar char="Ø"/>
              <a:defRPr/>
            </a:pPr>
            <a:r>
              <a:rPr lang="zh-CN" altLang="en-US" sz="2400" b="1" dirty="0" smtClean="0">
                <a:latin typeface="方正隶变简体" pitchFamily="65" charset="-122"/>
                <a:ea typeface="方正隶变简体" pitchFamily="65" charset="-122"/>
              </a:rPr>
              <a:t>防雷型光缆</a:t>
            </a:r>
          </a:p>
          <a:p>
            <a:pPr marL="342900" indent="-342900" algn="l">
              <a:lnSpc>
                <a:spcPct val="90000"/>
              </a:lnSpc>
              <a:spcBef>
                <a:spcPct val="20000"/>
              </a:spcBef>
              <a:buClr>
                <a:schemeClr val="accent2"/>
              </a:buClr>
              <a:buFontTx/>
              <a:buChar char="·"/>
              <a:defRPr/>
            </a:pPr>
            <a:r>
              <a:rPr lang="zh-CN" altLang="en-US" b="1" kern="0" dirty="0" smtClean="0">
                <a:latin typeface="+mn-lt"/>
                <a:ea typeface="+mn-ea"/>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高承张芳纶纱周边加强、油膏保护光纤，防水性能优良</a:t>
            </a:r>
          </a:p>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多芯数可选，线径小，重量轻</a:t>
            </a:r>
          </a:p>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a:t>
            </a:r>
            <a:r>
              <a:rPr lang="zh-CN" altLang="en-US" sz="1600" i="1" dirty="0" smtClean="0">
                <a:solidFill>
                  <a:schemeClr val="accent2">
                    <a:lumMod val="40000"/>
                    <a:lumOff val="60000"/>
                  </a:schemeClr>
                </a:solidFill>
                <a:latin typeface="方正隶变简体" pitchFamily="65" charset="-122"/>
                <a:ea typeface="方正隶变简体" pitchFamily="65" charset="-122"/>
              </a:rPr>
              <a:t>适用于室内外有防雷要求的场合</a:t>
            </a:r>
          </a:p>
        </p:txBody>
      </p:sp>
      <p:grpSp>
        <p:nvGrpSpPr>
          <p:cNvPr id="4" name="Group 7"/>
          <p:cNvGrpSpPr>
            <a:grpSpLocks/>
          </p:cNvGrpSpPr>
          <p:nvPr/>
        </p:nvGrpSpPr>
        <p:grpSpPr bwMode="auto">
          <a:xfrm>
            <a:off x="5868988" y="2349500"/>
            <a:ext cx="2303462" cy="3240088"/>
            <a:chOff x="3697" y="1480"/>
            <a:chExt cx="1451" cy="2041"/>
          </a:xfrm>
        </p:grpSpPr>
        <p:pic>
          <p:nvPicPr>
            <p:cNvPr id="5" name="Picture 5" descr="GX03"/>
            <p:cNvPicPr>
              <a:picLocks noChangeAspect="1" noChangeArrowheads="1"/>
            </p:cNvPicPr>
            <p:nvPr/>
          </p:nvPicPr>
          <p:blipFill>
            <a:blip r:embed="rId2" cstate="print"/>
            <a:srcRect/>
            <a:stretch>
              <a:fillRect/>
            </a:stretch>
          </p:blipFill>
          <p:spPr bwMode="auto">
            <a:xfrm>
              <a:off x="3697" y="1480"/>
              <a:ext cx="1451" cy="1024"/>
            </a:xfrm>
            <a:prstGeom prst="rect">
              <a:avLst/>
            </a:prstGeom>
            <a:noFill/>
            <a:ln w="28575" cmpd="sng">
              <a:solidFill>
                <a:schemeClr val="accent1"/>
              </a:solidFill>
              <a:miter lim="800000"/>
              <a:headEnd/>
              <a:tailEnd/>
            </a:ln>
            <a:effectLst>
              <a:outerShdw dist="53882" dir="2700000" algn="ctr" rotWithShape="0">
                <a:schemeClr val="bg2"/>
              </a:outerShdw>
            </a:effectLst>
          </p:spPr>
        </p:pic>
        <p:pic>
          <p:nvPicPr>
            <p:cNvPr id="6" name="Picture 6" descr="GX04"/>
            <p:cNvPicPr>
              <a:picLocks noChangeAspect="1" noChangeArrowheads="1"/>
            </p:cNvPicPr>
            <p:nvPr/>
          </p:nvPicPr>
          <p:blipFill>
            <a:blip r:embed="rId3" cstate="print"/>
            <a:srcRect/>
            <a:stretch>
              <a:fillRect/>
            </a:stretch>
          </p:blipFill>
          <p:spPr bwMode="auto">
            <a:xfrm>
              <a:off x="3697" y="2508"/>
              <a:ext cx="1451" cy="1013"/>
            </a:xfrm>
            <a:prstGeom prst="rect">
              <a:avLst/>
            </a:prstGeom>
            <a:noFill/>
            <a:ln w="28575">
              <a:solidFill>
                <a:schemeClr val="accent1"/>
              </a:solidFill>
              <a:miter lim="800000"/>
              <a:headEnd/>
              <a:tailEnd/>
            </a:ln>
            <a:effectLst>
              <a:outerShdw dist="53882" dir="2700000" algn="ctr" rotWithShape="0">
                <a:schemeClr val="bg2"/>
              </a:outerShdw>
            </a:effectLst>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6088" y="1052513"/>
            <a:ext cx="8229600" cy="7254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自承式架空光缆 </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3" name="Rectangle 3"/>
          <p:cNvSpPr txBox="1">
            <a:spLocks noChangeArrowheads="1"/>
          </p:cNvSpPr>
          <p:nvPr/>
        </p:nvSpPr>
        <p:spPr>
          <a:xfrm>
            <a:off x="971550" y="1916113"/>
            <a:ext cx="5184775" cy="2449512"/>
          </a:xfrm>
          <a:prstGeom prst="rect">
            <a:avLst/>
          </a:prstGeom>
        </p:spPr>
        <p:txBody>
          <a:bodyPr/>
          <a:lstStyle/>
          <a:p>
            <a:pPr marL="342900" marR="0" lvl="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全绝缘、不锈钢或电镀钢自承架空缆线结构</a:t>
            </a:r>
          </a:p>
          <a:p>
            <a:pPr marL="342900" marR="0" lvl="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设计适合</a:t>
            </a:r>
            <a:r>
              <a:rPr lang="en-US" altLang="zh-CN" sz="1600" i="1" dirty="0" smtClean="0">
                <a:solidFill>
                  <a:schemeClr val="accent2">
                    <a:lumMod val="40000"/>
                    <a:lumOff val="60000"/>
                  </a:schemeClr>
                </a:solidFill>
                <a:latin typeface="方正隶变简体" pitchFamily="65" charset="-122"/>
                <a:ea typeface="方正隶变简体" pitchFamily="65" charset="-122"/>
              </a:rPr>
              <a:t>NESC</a:t>
            </a:r>
            <a:r>
              <a:rPr lang="zh-CN" altLang="en-US" sz="1600" i="1" dirty="0" smtClean="0">
                <a:solidFill>
                  <a:schemeClr val="accent2">
                    <a:lumMod val="40000"/>
                    <a:lumOff val="60000"/>
                  </a:schemeClr>
                </a:solidFill>
                <a:latin typeface="方正隶变简体" pitchFamily="65" charset="-122"/>
                <a:ea typeface="方正隶变简体" pitchFamily="65" charset="-122"/>
              </a:rPr>
              <a:t>风小等级</a:t>
            </a:r>
          </a:p>
          <a:p>
            <a:pPr marL="342900" marR="0" lvl="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可使安装成本减半</a:t>
            </a:r>
            <a:endParaRPr lang="zh-CN" altLang="en-US" sz="1600" i="1" dirty="0">
              <a:solidFill>
                <a:schemeClr val="accent2">
                  <a:lumMod val="40000"/>
                  <a:lumOff val="60000"/>
                </a:schemeClr>
              </a:solidFill>
              <a:latin typeface="方正隶变简体" pitchFamily="65" charset="-122"/>
              <a:ea typeface="方正隶变简体" pitchFamily="65" charset="-122"/>
            </a:endParaRPr>
          </a:p>
        </p:txBody>
      </p:sp>
      <p:pic>
        <p:nvPicPr>
          <p:cNvPr id="4" name="Picture 5" descr="GX05"/>
          <p:cNvPicPr>
            <a:picLocks noChangeAspect="1" noChangeArrowheads="1"/>
          </p:cNvPicPr>
          <p:nvPr/>
        </p:nvPicPr>
        <p:blipFill>
          <a:blip r:embed="rId2" cstate="print"/>
          <a:srcRect/>
          <a:stretch>
            <a:fillRect/>
          </a:stretch>
        </p:blipFill>
        <p:spPr>
          <a:xfrm>
            <a:off x="5219700" y="3357563"/>
            <a:ext cx="2303463" cy="1852612"/>
          </a:xfrm>
          <a:prstGeom prst="rect">
            <a:avLst/>
          </a:prstGeom>
          <a:noFill/>
          <a:ln/>
        </p:spPr>
      </p:pic>
      <p:sp>
        <p:nvSpPr>
          <p:cNvPr id="5" name="AutoShape 7"/>
          <p:cNvSpPr>
            <a:spLocks noChangeArrowheads="1"/>
          </p:cNvSpPr>
          <p:nvPr/>
        </p:nvSpPr>
        <p:spPr bwMode="auto">
          <a:xfrm>
            <a:off x="5149850" y="3429000"/>
            <a:ext cx="2590800" cy="2016125"/>
          </a:xfrm>
          <a:prstGeom prst="foldedCorner">
            <a:avLst>
              <a:gd name="adj" fmla="val 12500"/>
            </a:avLst>
          </a:prstGeom>
          <a:noFill/>
          <a:ln w="28575">
            <a:solidFill>
              <a:schemeClr val="accent1"/>
            </a:solidFill>
            <a:round/>
            <a:headEnd/>
            <a:tailEnd/>
          </a:ln>
          <a:effectLst>
            <a:prstShdw prst="shdw13" dist="89803" dir="13500000">
              <a:srgbClr val="009999">
                <a:alpha val="50000"/>
              </a:srgbClr>
            </a:prstShdw>
          </a:effectLst>
        </p:spPr>
        <p:txBody>
          <a:bodyPr wrap="none" anchor="ctr"/>
          <a:lstStyle/>
          <a:p>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6088" y="1203315"/>
            <a:ext cx="8229600" cy="7254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室内单芯单元光缆 </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3" name="Rectangle 3"/>
          <p:cNvSpPr txBox="1">
            <a:spLocks noChangeArrowheads="1"/>
          </p:cNvSpPr>
          <p:nvPr/>
        </p:nvSpPr>
        <p:spPr>
          <a:xfrm>
            <a:off x="3132138" y="2265372"/>
            <a:ext cx="5327650" cy="2449512"/>
          </a:xfrm>
          <a:prstGeom prst="rect">
            <a:avLst/>
          </a:prstGeom>
        </p:spPr>
        <p:txBody>
          <a:bodyPr/>
          <a:lstStyle/>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柔软、弯曲半径小、受力应变性能优良</a:t>
            </a:r>
          </a:p>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可选用阻燃或不沿燃外护套，并可提供</a:t>
            </a:r>
            <a:r>
              <a:rPr lang="en-US" altLang="zh-CN" sz="1600" i="1" dirty="0" smtClean="0">
                <a:solidFill>
                  <a:schemeClr val="accent2">
                    <a:lumMod val="40000"/>
                    <a:lumOff val="60000"/>
                  </a:schemeClr>
                </a:solidFill>
                <a:latin typeface="方正隶变简体" pitchFamily="65" charset="-122"/>
                <a:ea typeface="方正隶变简体" pitchFamily="65" charset="-122"/>
              </a:rPr>
              <a:t>LSOH</a:t>
            </a:r>
            <a:r>
              <a:rPr lang="zh-CN" altLang="en-US" sz="1600" i="1" dirty="0" smtClean="0">
                <a:solidFill>
                  <a:schemeClr val="accent2">
                    <a:lumMod val="40000"/>
                    <a:lumOff val="60000"/>
                  </a:schemeClr>
                </a:solidFill>
                <a:latin typeface="方正隶变简体" pitchFamily="65" charset="-122"/>
                <a:ea typeface="方正隶变简体" pitchFamily="65" charset="-122"/>
              </a:rPr>
              <a:t>护套</a:t>
            </a:r>
          </a:p>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端头可直接制作</a:t>
            </a:r>
            <a:r>
              <a:rPr lang="en-US" altLang="zh-CN" sz="1600" i="1" dirty="0" smtClean="0">
                <a:solidFill>
                  <a:schemeClr val="accent2">
                    <a:lumMod val="40000"/>
                    <a:lumOff val="60000"/>
                  </a:schemeClr>
                </a:solidFill>
                <a:latin typeface="方正隶变简体" pitchFamily="65" charset="-122"/>
                <a:ea typeface="方正隶变简体" pitchFamily="65" charset="-122"/>
              </a:rPr>
              <a:t>SC</a:t>
            </a:r>
            <a:r>
              <a:rPr lang="zh-CN" altLang="en-US" sz="1600" i="1" dirty="0" smtClean="0">
                <a:solidFill>
                  <a:schemeClr val="accent2">
                    <a:lumMod val="40000"/>
                    <a:lumOff val="60000"/>
                  </a:schemeClr>
                </a:solidFill>
                <a:latin typeface="方正隶变简体" pitchFamily="65" charset="-122"/>
                <a:ea typeface="方正隶变简体" pitchFamily="65" charset="-122"/>
              </a:rPr>
              <a:t>等活动连接头</a:t>
            </a:r>
          </a:p>
          <a:p>
            <a:pPr marL="34290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适用于架空、管道、托架等敷设条件</a:t>
            </a:r>
            <a:endParaRPr lang="zh-CN" altLang="en-US" sz="1600" i="1" dirty="0">
              <a:solidFill>
                <a:schemeClr val="accent2">
                  <a:lumMod val="40000"/>
                  <a:lumOff val="60000"/>
                </a:schemeClr>
              </a:solidFill>
              <a:latin typeface="方正隶变简体" pitchFamily="65" charset="-122"/>
              <a:ea typeface="方正隶变简体" pitchFamily="65" charset="-122"/>
            </a:endParaRPr>
          </a:p>
        </p:txBody>
      </p:sp>
      <p:pic>
        <p:nvPicPr>
          <p:cNvPr id="4" name="Picture 5" descr="GX06"/>
          <p:cNvPicPr>
            <a:picLocks noChangeAspect="1" noChangeArrowheads="1"/>
          </p:cNvPicPr>
          <p:nvPr/>
        </p:nvPicPr>
        <p:blipFill>
          <a:blip r:embed="rId2" cstate="print"/>
          <a:srcRect/>
          <a:stretch>
            <a:fillRect/>
          </a:stretch>
        </p:blipFill>
        <p:spPr>
          <a:xfrm>
            <a:off x="971550" y="3346464"/>
            <a:ext cx="1955800" cy="2154238"/>
          </a:xfrm>
          <a:prstGeom prst="rect">
            <a:avLst/>
          </a:prstGeom>
          <a:noFill/>
          <a:ln w="28575">
            <a:solidFill>
              <a:schemeClr val="accent1"/>
            </a:solidFill>
          </a:ln>
          <a:effectLst>
            <a:outerShdw dist="71842" dir="2700000" algn="ctr" rotWithShape="0">
              <a:srgbClr val="808080"/>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46088" y="1052513"/>
            <a:ext cx="8229600" cy="7254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光 纤 跳 线 </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3" name="Rectangle 5"/>
          <p:cNvSpPr txBox="1">
            <a:spLocks noChangeArrowheads="1"/>
          </p:cNvSpPr>
          <p:nvPr/>
        </p:nvSpPr>
        <p:spPr>
          <a:xfrm>
            <a:off x="895355" y="1916113"/>
            <a:ext cx="4748215" cy="3960812"/>
          </a:xfrm>
          <a:prstGeom prst="rect">
            <a:avLst/>
          </a:prstGeom>
        </p:spPr>
        <p:txBody>
          <a:bodyPr/>
          <a:lstStyle/>
          <a:p>
            <a:pPr marL="342900" marR="0" lvl="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提供</a:t>
            </a:r>
            <a:r>
              <a:rPr lang="en-US" altLang="zh-CN" sz="1600" i="1" dirty="0" smtClean="0">
                <a:solidFill>
                  <a:schemeClr val="accent2">
                    <a:lumMod val="40000"/>
                    <a:lumOff val="60000"/>
                  </a:schemeClr>
                </a:solidFill>
                <a:latin typeface="方正隶变简体" pitchFamily="65" charset="-122"/>
                <a:ea typeface="方正隶变简体" pitchFamily="65" charset="-122"/>
              </a:rPr>
              <a:t>ST</a:t>
            </a:r>
            <a:r>
              <a:rPr lang="zh-CN" altLang="en-US" sz="1600" i="1" dirty="0" smtClean="0">
                <a:solidFill>
                  <a:schemeClr val="accent2">
                    <a:lumMod val="40000"/>
                    <a:lumOff val="60000"/>
                  </a:schemeClr>
                </a:solidFill>
                <a:latin typeface="方正隶变简体" pitchFamily="65" charset="-122"/>
                <a:ea typeface="方正隶变简体" pitchFamily="65" charset="-122"/>
              </a:rPr>
              <a:t>、</a:t>
            </a:r>
            <a:r>
              <a:rPr lang="en-US" altLang="zh-CN" sz="1600" i="1" dirty="0" smtClean="0">
                <a:solidFill>
                  <a:schemeClr val="accent2">
                    <a:lumMod val="40000"/>
                    <a:lumOff val="60000"/>
                  </a:schemeClr>
                </a:solidFill>
                <a:latin typeface="方正隶变简体" pitchFamily="65" charset="-122"/>
                <a:ea typeface="方正隶变简体" pitchFamily="65" charset="-122"/>
              </a:rPr>
              <a:t>SC</a:t>
            </a:r>
            <a:r>
              <a:rPr lang="zh-CN" altLang="en-US" sz="1600" i="1" dirty="0" smtClean="0">
                <a:solidFill>
                  <a:schemeClr val="accent2">
                    <a:lumMod val="40000"/>
                    <a:lumOff val="60000"/>
                  </a:schemeClr>
                </a:solidFill>
                <a:latin typeface="方正隶变简体" pitchFamily="65" charset="-122"/>
                <a:ea typeface="方正隶变简体" pitchFamily="65" charset="-122"/>
              </a:rPr>
              <a:t>、</a:t>
            </a:r>
            <a:r>
              <a:rPr lang="en-US" altLang="zh-CN" sz="1600" i="1" dirty="0" smtClean="0">
                <a:solidFill>
                  <a:schemeClr val="accent2">
                    <a:lumMod val="40000"/>
                    <a:lumOff val="60000"/>
                  </a:schemeClr>
                </a:solidFill>
                <a:latin typeface="方正隶变简体" pitchFamily="65" charset="-122"/>
                <a:ea typeface="方正隶变简体" pitchFamily="65" charset="-122"/>
              </a:rPr>
              <a:t>FC</a:t>
            </a:r>
            <a:r>
              <a:rPr lang="zh-CN" altLang="en-US" sz="1600" i="1" dirty="0" smtClean="0">
                <a:solidFill>
                  <a:schemeClr val="accent2">
                    <a:lumMod val="40000"/>
                    <a:lumOff val="60000"/>
                  </a:schemeClr>
                </a:solidFill>
                <a:latin typeface="方正隶变简体" pitchFamily="65" charset="-122"/>
                <a:ea typeface="方正隶变简体" pitchFamily="65" charset="-122"/>
              </a:rPr>
              <a:t>、</a:t>
            </a:r>
            <a:r>
              <a:rPr lang="en-US" altLang="zh-CN" sz="1600" i="1" dirty="0" smtClean="0">
                <a:solidFill>
                  <a:schemeClr val="accent2">
                    <a:lumMod val="40000"/>
                    <a:lumOff val="60000"/>
                  </a:schemeClr>
                </a:solidFill>
                <a:latin typeface="方正隶变简体" pitchFamily="65" charset="-122"/>
                <a:ea typeface="方正隶变简体" pitchFamily="65" charset="-122"/>
              </a:rPr>
              <a:t>LC</a:t>
            </a:r>
            <a:r>
              <a:rPr lang="zh-CN" altLang="en-US" sz="1600" i="1" dirty="0" smtClean="0">
                <a:solidFill>
                  <a:schemeClr val="accent2">
                    <a:lumMod val="40000"/>
                    <a:lumOff val="60000"/>
                  </a:schemeClr>
                </a:solidFill>
                <a:latin typeface="方正隶变简体" pitchFamily="65" charset="-122"/>
                <a:ea typeface="方正隶变简体" pitchFamily="65" charset="-122"/>
              </a:rPr>
              <a:t>、</a:t>
            </a:r>
            <a:r>
              <a:rPr lang="en-US" altLang="zh-CN" sz="1600" i="1" dirty="0" smtClean="0">
                <a:solidFill>
                  <a:schemeClr val="accent2">
                    <a:lumMod val="40000"/>
                    <a:lumOff val="60000"/>
                  </a:schemeClr>
                </a:solidFill>
                <a:latin typeface="方正隶变简体" pitchFamily="65" charset="-122"/>
                <a:ea typeface="方正隶变简体" pitchFamily="65" charset="-122"/>
              </a:rPr>
              <a:t>MT-RJ</a:t>
            </a:r>
            <a:r>
              <a:rPr lang="zh-CN" altLang="en-US" sz="1600" i="1" dirty="0" smtClean="0">
                <a:solidFill>
                  <a:schemeClr val="accent2">
                    <a:lumMod val="40000"/>
                    <a:lumOff val="60000"/>
                  </a:schemeClr>
                </a:solidFill>
                <a:latin typeface="方正隶变简体" pitchFamily="65" charset="-122"/>
                <a:ea typeface="方正隶变简体" pitchFamily="65" charset="-122"/>
              </a:rPr>
              <a:t>各种接头可选</a:t>
            </a:r>
          </a:p>
          <a:p>
            <a:pPr marL="342900" marR="0" lvl="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多模包括</a:t>
            </a:r>
            <a:r>
              <a:rPr lang="en-US" altLang="zh-CN" sz="1600" i="1" dirty="0" smtClean="0">
                <a:solidFill>
                  <a:schemeClr val="accent2">
                    <a:lumMod val="40000"/>
                    <a:lumOff val="60000"/>
                  </a:schemeClr>
                </a:solidFill>
                <a:latin typeface="方正隶变简体" pitchFamily="65" charset="-122"/>
                <a:ea typeface="方正隶变简体" pitchFamily="65" charset="-122"/>
              </a:rPr>
              <a:t>50/125</a:t>
            </a:r>
            <a:r>
              <a:rPr lang="zh-CN" altLang="en-US" sz="1600" i="1" dirty="0" smtClean="0">
                <a:solidFill>
                  <a:schemeClr val="accent2">
                    <a:lumMod val="40000"/>
                    <a:lumOff val="60000"/>
                  </a:schemeClr>
                </a:solidFill>
                <a:latin typeface="方正隶变简体" pitchFamily="65" charset="-122"/>
                <a:ea typeface="方正隶变简体" pitchFamily="65" charset="-122"/>
              </a:rPr>
              <a:t>、</a:t>
            </a:r>
            <a:r>
              <a:rPr lang="en-US" altLang="zh-CN" sz="1600" i="1" dirty="0" smtClean="0">
                <a:solidFill>
                  <a:schemeClr val="accent2">
                    <a:lumMod val="40000"/>
                    <a:lumOff val="60000"/>
                  </a:schemeClr>
                </a:solidFill>
                <a:latin typeface="方正隶变简体" pitchFamily="65" charset="-122"/>
                <a:ea typeface="方正隶变简体" pitchFamily="65" charset="-122"/>
              </a:rPr>
              <a:t>62.5/125</a:t>
            </a:r>
            <a:r>
              <a:rPr lang="zh-CN" altLang="en-US" sz="1600" i="1" dirty="0" smtClean="0">
                <a:solidFill>
                  <a:schemeClr val="accent2">
                    <a:lumMod val="40000"/>
                    <a:lumOff val="60000"/>
                  </a:schemeClr>
                </a:solidFill>
                <a:latin typeface="方正隶变简体" pitchFamily="65" charset="-122"/>
                <a:ea typeface="方正隶变简体" pitchFamily="65" charset="-122"/>
              </a:rPr>
              <a:t>、</a:t>
            </a:r>
            <a:r>
              <a:rPr lang="en-US" altLang="zh-CN" sz="1600" i="1" dirty="0" smtClean="0">
                <a:solidFill>
                  <a:schemeClr val="accent2">
                    <a:lumMod val="40000"/>
                    <a:lumOff val="60000"/>
                  </a:schemeClr>
                </a:solidFill>
                <a:latin typeface="方正隶变简体" pitchFamily="65" charset="-122"/>
                <a:ea typeface="方正隶变简体" pitchFamily="65" charset="-122"/>
              </a:rPr>
              <a:t>OM3 50/125</a:t>
            </a:r>
            <a:r>
              <a:rPr lang="zh-CN" altLang="en-US" sz="1600" i="1" dirty="0" smtClean="0">
                <a:solidFill>
                  <a:schemeClr val="accent2">
                    <a:lumMod val="40000"/>
                    <a:lumOff val="60000"/>
                  </a:schemeClr>
                </a:solidFill>
                <a:latin typeface="方正隶变简体" pitchFamily="65" charset="-122"/>
                <a:ea typeface="方正隶变简体" pitchFamily="65" charset="-122"/>
              </a:rPr>
              <a:t>三种类型</a:t>
            </a:r>
          </a:p>
          <a:p>
            <a:pPr marL="342900" marR="0" lvl="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阻燃型外被</a:t>
            </a:r>
          </a:p>
          <a:p>
            <a:pPr marL="342900" marR="0" lvl="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长度可以自由定做</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lvl="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单模光纤：一般光纤跳线用黄色表示，接头和保护套为蓝色；传输距离较长。 </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lvl="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多模光纤：一般光纤跳线用橙色表示，也有的用灰色表示，接头和保护套用米色或者黑色；传输距离较短</a:t>
            </a:r>
            <a:endParaRPr lang="zh-CN" altLang="en-US" sz="1600" i="1" dirty="0">
              <a:solidFill>
                <a:schemeClr val="accent2">
                  <a:lumMod val="40000"/>
                  <a:lumOff val="60000"/>
                </a:schemeClr>
              </a:solidFill>
              <a:latin typeface="方正隶变简体" pitchFamily="65" charset="-122"/>
              <a:ea typeface="方正隶变简体" pitchFamily="65" charset="-122"/>
            </a:endParaRPr>
          </a:p>
        </p:txBody>
      </p:sp>
      <p:grpSp>
        <p:nvGrpSpPr>
          <p:cNvPr id="9" name="组合 8"/>
          <p:cNvGrpSpPr/>
          <p:nvPr/>
        </p:nvGrpSpPr>
        <p:grpSpPr>
          <a:xfrm>
            <a:off x="6000760" y="2130974"/>
            <a:ext cx="1785950" cy="1726654"/>
            <a:chOff x="6000760" y="2130974"/>
            <a:chExt cx="1785950" cy="1726654"/>
          </a:xfrm>
        </p:grpSpPr>
        <p:pic>
          <p:nvPicPr>
            <p:cNvPr id="4" name="图片 3" descr="u=3184506949,2644618150&amp;fm=0&amp;gp=0.jpg"/>
            <p:cNvPicPr>
              <a:picLocks noChangeAspect="1"/>
            </p:cNvPicPr>
            <p:nvPr/>
          </p:nvPicPr>
          <p:blipFill>
            <a:blip r:embed="rId2" cstate="print"/>
            <a:stretch>
              <a:fillRect/>
            </a:stretch>
          </p:blipFill>
          <p:spPr>
            <a:xfrm>
              <a:off x="6000760" y="2130974"/>
              <a:ext cx="1785950" cy="1339463"/>
            </a:xfrm>
            <a:prstGeom prst="rect">
              <a:avLst/>
            </a:prstGeom>
            <a:ln>
              <a:solidFill>
                <a:schemeClr val="accent1">
                  <a:lumMod val="75000"/>
                </a:schemeClr>
              </a:solidFill>
            </a:ln>
          </p:spPr>
        </p:pic>
        <p:sp>
          <p:nvSpPr>
            <p:cNvPr id="7" name="TextBox 6"/>
            <p:cNvSpPr txBox="1"/>
            <p:nvPr/>
          </p:nvSpPr>
          <p:spPr>
            <a:xfrm>
              <a:off x="6409481" y="3488296"/>
              <a:ext cx="877163" cy="369332"/>
            </a:xfrm>
            <a:prstGeom prst="rect">
              <a:avLst/>
            </a:prstGeom>
            <a:noFill/>
          </p:spPr>
          <p:txBody>
            <a:bodyPr wrap="none" rtlCol="0">
              <a:spAutoFit/>
            </a:bodyPr>
            <a:lstStyle/>
            <a:p>
              <a:r>
                <a:rPr lang="en-US" altLang="zh-CN" dirty="0" smtClean="0"/>
                <a:t>FC-FC</a:t>
              </a:r>
              <a:endParaRPr lang="zh-CN" altLang="en-US" dirty="0"/>
            </a:p>
          </p:txBody>
        </p:sp>
      </p:grpSp>
      <p:grpSp>
        <p:nvGrpSpPr>
          <p:cNvPr id="10" name="组合 9"/>
          <p:cNvGrpSpPr/>
          <p:nvPr/>
        </p:nvGrpSpPr>
        <p:grpSpPr>
          <a:xfrm>
            <a:off x="6001110" y="3845486"/>
            <a:ext cx="1785600" cy="1726654"/>
            <a:chOff x="6001110" y="3845486"/>
            <a:chExt cx="1785600" cy="1726654"/>
          </a:xfrm>
        </p:grpSpPr>
        <p:pic>
          <p:nvPicPr>
            <p:cNvPr id="6" name="图片 5" descr="u=598805690,496045835&amp;fm=0&amp;gp=0.jpg"/>
            <p:cNvPicPr>
              <a:picLocks/>
            </p:cNvPicPr>
            <p:nvPr/>
          </p:nvPicPr>
          <p:blipFill>
            <a:blip r:embed="rId3" cstate="print"/>
            <a:stretch>
              <a:fillRect/>
            </a:stretch>
          </p:blipFill>
          <p:spPr>
            <a:xfrm>
              <a:off x="6001110" y="3845486"/>
              <a:ext cx="1785600" cy="1339200"/>
            </a:xfrm>
            <a:prstGeom prst="rect">
              <a:avLst/>
            </a:prstGeom>
            <a:ln>
              <a:solidFill>
                <a:schemeClr val="accent1">
                  <a:lumMod val="75000"/>
                </a:schemeClr>
              </a:solidFill>
            </a:ln>
          </p:spPr>
        </p:pic>
        <p:sp>
          <p:nvSpPr>
            <p:cNvPr id="8" name="TextBox 7"/>
            <p:cNvSpPr txBox="1"/>
            <p:nvPr/>
          </p:nvSpPr>
          <p:spPr>
            <a:xfrm>
              <a:off x="6455271" y="5202808"/>
              <a:ext cx="902811" cy="369332"/>
            </a:xfrm>
            <a:prstGeom prst="rect">
              <a:avLst/>
            </a:prstGeom>
            <a:noFill/>
          </p:spPr>
          <p:txBody>
            <a:bodyPr wrap="none" rtlCol="0">
              <a:spAutoFit/>
            </a:bodyPr>
            <a:lstStyle/>
            <a:p>
              <a:r>
                <a:rPr lang="en-US" altLang="zh-CN" dirty="0" smtClean="0"/>
                <a:t>SC-SC</a:t>
              </a:r>
              <a:endParaRPr lang="zh-CN" altLang="en-US" dirty="0"/>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6088" y="1052514"/>
            <a:ext cx="8229600" cy="721710"/>
          </a:xfrm>
          <a:prstGeom prst="rect">
            <a:avLst/>
          </a:prstGeom>
        </p:spPr>
        <p:txBody>
          <a:bodyPr/>
          <a:lstStyle/>
          <a:p>
            <a:pPr>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光纤配线架 </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3" name="Rectangle 3"/>
          <p:cNvSpPr txBox="1">
            <a:spLocks noChangeArrowheads="1"/>
          </p:cNvSpPr>
          <p:nvPr/>
        </p:nvSpPr>
        <p:spPr>
          <a:xfrm>
            <a:off x="1116013" y="1989138"/>
            <a:ext cx="4248150" cy="3368688"/>
          </a:xfrm>
          <a:prstGeom prst="rect">
            <a:avLst/>
          </a:prstGeom>
        </p:spPr>
        <p:txBody>
          <a:bodyPr/>
          <a:lstStyle/>
          <a:p>
            <a:pPr marL="342900" marR="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多种耦合接口：</a:t>
            </a:r>
            <a:r>
              <a:rPr lang="en-US" altLang="zh-CN" sz="1600" i="1" dirty="0" smtClean="0">
                <a:solidFill>
                  <a:schemeClr val="accent2">
                    <a:lumMod val="40000"/>
                    <a:lumOff val="60000"/>
                  </a:schemeClr>
                </a:solidFill>
                <a:latin typeface="方正隶变简体" pitchFamily="65" charset="-122"/>
                <a:ea typeface="方正隶变简体" pitchFamily="65" charset="-122"/>
              </a:rPr>
              <a:t>12</a:t>
            </a:r>
            <a:r>
              <a:rPr lang="zh-CN" altLang="en-US" sz="1600" i="1" dirty="0" smtClean="0">
                <a:solidFill>
                  <a:schemeClr val="accent2">
                    <a:lumMod val="40000"/>
                    <a:lumOff val="60000"/>
                  </a:schemeClr>
                </a:solidFill>
                <a:latin typeface="方正隶变简体" pitchFamily="65" charset="-122"/>
                <a:ea typeface="方正隶变简体" pitchFamily="65" charset="-122"/>
              </a:rPr>
              <a:t>口、</a:t>
            </a:r>
            <a:r>
              <a:rPr lang="en-US" altLang="zh-CN" sz="1600" i="1" dirty="0" smtClean="0">
                <a:solidFill>
                  <a:schemeClr val="accent2">
                    <a:lumMod val="40000"/>
                    <a:lumOff val="60000"/>
                  </a:schemeClr>
                </a:solidFill>
                <a:latin typeface="方正隶变简体" pitchFamily="65" charset="-122"/>
                <a:ea typeface="方正隶变简体" pitchFamily="65" charset="-122"/>
              </a:rPr>
              <a:t>18</a:t>
            </a:r>
            <a:r>
              <a:rPr lang="zh-CN" altLang="en-US" sz="1600" i="1" dirty="0" smtClean="0">
                <a:solidFill>
                  <a:schemeClr val="accent2">
                    <a:lumMod val="40000"/>
                    <a:lumOff val="60000"/>
                  </a:schemeClr>
                </a:solidFill>
                <a:latin typeface="方正隶变简体" pitchFamily="65" charset="-122"/>
                <a:ea typeface="方正隶变简体" pitchFamily="65" charset="-122"/>
              </a:rPr>
              <a:t>口、</a:t>
            </a:r>
            <a:r>
              <a:rPr lang="en-US" altLang="zh-CN" sz="1600" i="1" dirty="0" smtClean="0">
                <a:solidFill>
                  <a:schemeClr val="accent2">
                    <a:lumMod val="40000"/>
                    <a:lumOff val="60000"/>
                  </a:schemeClr>
                </a:solidFill>
                <a:latin typeface="方正隶变简体" pitchFamily="65" charset="-122"/>
                <a:ea typeface="方正隶变简体" pitchFamily="65" charset="-122"/>
              </a:rPr>
              <a:t>24</a:t>
            </a:r>
            <a:r>
              <a:rPr lang="zh-CN" altLang="en-US" sz="1600" i="1" dirty="0" smtClean="0">
                <a:solidFill>
                  <a:schemeClr val="accent2">
                    <a:lumMod val="40000"/>
                    <a:lumOff val="60000"/>
                  </a:schemeClr>
                </a:solidFill>
                <a:latin typeface="方正隶变简体" pitchFamily="65" charset="-122"/>
                <a:ea typeface="方正隶变简体" pitchFamily="65" charset="-122"/>
              </a:rPr>
              <a:t>口、</a:t>
            </a:r>
            <a:r>
              <a:rPr lang="en-US" altLang="zh-CN" sz="1600" i="1" dirty="0" smtClean="0">
                <a:solidFill>
                  <a:schemeClr val="accent2">
                    <a:lumMod val="40000"/>
                    <a:lumOff val="60000"/>
                  </a:schemeClr>
                </a:solidFill>
                <a:latin typeface="方正隶变简体" pitchFamily="65" charset="-122"/>
                <a:ea typeface="方正隶变简体" pitchFamily="65" charset="-122"/>
              </a:rPr>
              <a:t>48</a:t>
            </a:r>
            <a:r>
              <a:rPr lang="zh-CN" altLang="en-US" sz="1600" i="1" dirty="0" smtClean="0">
                <a:solidFill>
                  <a:schemeClr val="accent2">
                    <a:lumMod val="40000"/>
                    <a:lumOff val="60000"/>
                  </a:schemeClr>
                </a:solidFill>
                <a:latin typeface="方正隶变简体" pitchFamily="65" charset="-122"/>
                <a:ea typeface="方正隶变简体" pitchFamily="65" charset="-122"/>
              </a:rPr>
              <a:t>口可供选择</a:t>
            </a:r>
          </a:p>
          <a:p>
            <a:pPr marL="342900" marR="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结构紧凑，用于光纤熔接、光路调整、光缆保护等</a:t>
            </a:r>
          </a:p>
          <a:p>
            <a:pPr marL="342900" marR="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安装于</a:t>
            </a:r>
            <a:r>
              <a:rPr lang="en-US" altLang="zh-CN" sz="1600" i="1" dirty="0" smtClean="0">
                <a:solidFill>
                  <a:schemeClr val="accent2">
                    <a:lumMod val="40000"/>
                    <a:lumOff val="60000"/>
                  </a:schemeClr>
                </a:solidFill>
                <a:latin typeface="方正隶变简体" pitchFamily="65" charset="-122"/>
                <a:ea typeface="方正隶变简体" pitchFamily="65" charset="-122"/>
              </a:rPr>
              <a:t>19</a:t>
            </a:r>
            <a:r>
              <a:rPr lang="zh-CN" altLang="en-US" sz="1600" i="1" dirty="0" smtClean="0">
                <a:solidFill>
                  <a:schemeClr val="accent2">
                    <a:lumMod val="40000"/>
                    <a:lumOff val="60000"/>
                  </a:schemeClr>
                </a:solidFill>
                <a:latin typeface="方正隶变简体" pitchFamily="65" charset="-122"/>
                <a:ea typeface="方正隶变简体" pitchFamily="65" charset="-122"/>
              </a:rPr>
              <a:t>英寸标准机柜</a:t>
            </a:r>
          </a:p>
          <a:p>
            <a:pPr marL="342900" marR="0" indent="-342900" algn="l" defTabSz="914400" eaLnBrk="1" latinLnBrk="0" hangingPunct="1">
              <a:lnSpc>
                <a:spcPct val="90000"/>
              </a:lnSpc>
              <a:spcBef>
                <a:spcPct val="20000"/>
              </a:spcBef>
              <a:buClr>
                <a:schemeClr val="accent2"/>
              </a:buClr>
              <a:buSzTx/>
              <a:buFontTx/>
              <a:buChar char="·"/>
              <a:tabLst/>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符合</a:t>
            </a:r>
            <a:r>
              <a:rPr lang="en-US" altLang="zh-CN" sz="1600" i="1" dirty="0" smtClean="0">
                <a:solidFill>
                  <a:schemeClr val="accent2">
                    <a:lumMod val="40000"/>
                    <a:lumOff val="60000"/>
                  </a:schemeClr>
                </a:solidFill>
                <a:latin typeface="方正隶变简体" pitchFamily="65" charset="-122"/>
                <a:ea typeface="方正隶变简体" pitchFamily="65" charset="-122"/>
              </a:rPr>
              <a:t>ISO/IEC 11801</a:t>
            </a:r>
            <a:r>
              <a:rPr lang="zh-CN" altLang="en-US" sz="1600" i="1" dirty="0" smtClean="0">
                <a:solidFill>
                  <a:schemeClr val="accent2">
                    <a:lumMod val="40000"/>
                    <a:lumOff val="60000"/>
                  </a:schemeClr>
                </a:solidFill>
                <a:latin typeface="方正隶变简体" pitchFamily="65" charset="-122"/>
                <a:ea typeface="方正隶变简体" pitchFamily="65" charset="-122"/>
              </a:rPr>
              <a:t>标准</a:t>
            </a:r>
            <a:endParaRPr lang="zh-CN" altLang="en-US" sz="1600" i="1" dirty="0">
              <a:solidFill>
                <a:schemeClr val="accent2">
                  <a:lumMod val="40000"/>
                  <a:lumOff val="60000"/>
                </a:schemeClr>
              </a:solidFill>
              <a:latin typeface="方正隶变简体" pitchFamily="65" charset="-122"/>
              <a:ea typeface="方正隶变简体" pitchFamily="65" charset="-122"/>
            </a:endParaRPr>
          </a:p>
        </p:txBody>
      </p:sp>
      <p:pic>
        <p:nvPicPr>
          <p:cNvPr id="4" name="Picture 5" descr="GXPP"/>
          <p:cNvPicPr>
            <a:picLocks noChangeAspect="1" noChangeArrowheads="1"/>
          </p:cNvPicPr>
          <p:nvPr/>
        </p:nvPicPr>
        <p:blipFill>
          <a:blip r:embed="rId2" cstate="print"/>
          <a:srcRect/>
          <a:stretch>
            <a:fillRect/>
          </a:stretch>
        </p:blipFill>
        <p:spPr>
          <a:xfrm>
            <a:off x="5580063" y="2060575"/>
            <a:ext cx="1971675" cy="1193902"/>
          </a:xfrm>
          <a:prstGeom prst="rect">
            <a:avLst/>
          </a:prstGeom>
          <a:noFill/>
          <a:ln>
            <a:solidFill>
              <a:schemeClr val="hlink"/>
            </a:solidFill>
          </a:ln>
          <a:effectLst>
            <a:outerShdw dist="107763" dir="2700000" algn="ctr" rotWithShape="0">
              <a:srgbClr val="808080">
                <a:alpha val="50000"/>
              </a:srgbClr>
            </a:outerShdw>
          </a:effectLst>
        </p:spPr>
      </p:pic>
      <p:pic>
        <p:nvPicPr>
          <p:cNvPr id="5" name="Picture 6" descr="GXPP02"/>
          <p:cNvPicPr>
            <a:picLocks noChangeArrowheads="1"/>
          </p:cNvPicPr>
          <p:nvPr/>
        </p:nvPicPr>
        <p:blipFill>
          <a:blip r:embed="rId3" cstate="print"/>
          <a:srcRect/>
          <a:stretch>
            <a:fillRect/>
          </a:stretch>
        </p:blipFill>
        <p:spPr bwMode="auto">
          <a:xfrm>
            <a:off x="5580063" y="3573463"/>
            <a:ext cx="1971675" cy="1192322"/>
          </a:xfrm>
          <a:prstGeom prst="rect">
            <a:avLst/>
          </a:prstGeom>
          <a:noFill/>
          <a:ln w="9525">
            <a:solidFill>
              <a:schemeClr val="hlink"/>
            </a:solidFill>
            <a:miter lim="800000"/>
            <a:headEnd/>
            <a:tailEnd/>
          </a:ln>
          <a:effectLst>
            <a:outerShdw dist="107763" dir="2700000" algn="ctr" rotWithShape="0">
              <a:srgbClr val="808080">
                <a:alpha val="50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6088" y="1052513"/>
            <a:ext cx="8229600" cy="725487"/>
          </a:xfrm>
          <a:prstGeom prst="rect">
            <a:avLst/>
          </a:prstGeom>
        </p:spPr>
        <p:txBody>
          <a:bodyPr/>
          <a:lstStyle/>
          <a:p>
            <a:pPr marL="0" marR="0" lvl="0" indent="0" defTabSz="914400" eaLnBrk="1" latinLnBrk="0" hangingPunct="1">
              <a:lnSpc>
                <a:spcPct val="100000"/>
              </a:lnSpc>
              <a:buClrTx/>
              <a:buSzTx/>
              <a:buFontTx/>
              <a:buNone/>
              <a:tabLst/>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光 纤 盒 </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3" name="Rectangle 3"/>
          <p:cNvSpPr txBox="1">
            <a:spLocks noChangeArrowheads="1"/>
          </p:cNvSpPr>
          <p:nvPr/>
        </p:nvSpPr>
        <p:spPr>
          <a:xfrm>
            <a:off x="3995738" y="2111394"/>
            <a:ext cx="4248150" cy="3960812"/>
          </a:xfrm>
          <a:prstGeom prst="rect">
            <a:avLst/>
          </a:prstGeom>
        </p:spPr>
        <p:txBody>
          <a:bodyPr/>
          <a:lstStyle/>
          <a:p>
            <a:pPr marL="342900" lvl="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多种耦合接口：</a:t>
            </a:r>
            <a:r>
              <a:rPr lang="en-US" altLang="zh-CN" sz="1600" i="1" dirty="0" smtClean="0">
                <a:solidFill>
                  <a:schemeClr val="accent2">
                    <a:lumMod val="40000"/>
                    <a:lumOff val="60000"/>
                  </a:schemeClr>
                </a:solidFill>
                <a:latin typeface="方正隶变简体" pitchFamily="65" charset="-122"/>
                <a:ea typeface="方正隶变简体" pitchFamily="65" charset="-122"/>
              </a:rPr>
              <a:t>8</a:t>
            </a:r>
            <a:r>
              <a:rPr lang="zh-CN" altLang="en-US" sz="1600" i="1" dirty="0" smtClean="0">
                <a:solidFill>
                  <a:schemeClr val="accent2">
                    <a:lumMod val="40000"/>
                    <a:lumOff val="60000"/>
                  </a:schemeClr>
                </a:solidFill>
                <a:latin typeface="方正隶变简体" pitchFamily="65" charset="-122"/>
                <a:ea typeface="方正隶变简体" pitchFamily="65" charset="-122"/>
              </a:rPr>
              <a:t>口、</a:t>
            </a:r>
            <a:r>
              <a:rPr lang="en-US" altLang="zh-CN" sz="1600" i="1" dirty="0" smtClean="0">
                <a:solidFill>
                  <a:schemeClr val="accent2">
                    <a:lumMod val="40000"/>
                    <a:lumOff val="60000"/>
                  </a:schemeClr>
                </a:solidFill>
                <a:latin typeface="方正隶变简体" pitchFamily="65" charset="-122"/>
                <a:ea typeface="方正隶变简体" pitchFamily="65" charset="-122"/>
              </a:rPr>
              <a:t>12</a:t>
            </a:r>
            <a:r>
              <a:rPr lang="zh-CN" altLang="en-US" sz="1600" i="1" dirty="0" smtClean="0">
                <a:solidFill>
                  <a:schemeClr val="accent2">
                    <a:lumMod val="40000"/>
                    <a:lumOff val="60000"/>
                  </a:schemeClr>
                </a:solidFill>
                <a:latin typeface="方正隶变简体" pitchFamily="65" charset="-122"/>
                <a:ea typeface="方正隶变简体" pitchFamily="65" charset="-122"/>
              </a:rPr>
              <a:t>口、</a:t>
            </a:r>
            <a:r>
              <a:rPr lang="en-US" altLang="zh-CN" sz="1600" i="1" dirty="0" smtClean="0">
                <a:solidFill>
                  <a:schemeClr val="accent2">
                    <a:lumMod val="40000"/>
                    <a:lumOff val="60000"/>
                  </a:schemeClr>
                </a:solidFill>
                <a:latin typeface="方正隶变简体" pitchFamily="65" charset="-122"/>
                <a:ea typeface="方正隶变简体" pitchFamily="65" charset="-122"/>
              </a:rPr>
              <a:t>24</a:t>
            </a:r>
            <a:r>
              <a:rPr lang="zh-CN" altLang="en-US" sz="1600" i="1" dirty="0" smtClean="0">
                <a:solidFill>
                  <a:schemeClr val="accent2">
                    <a:lumMod val="40000"/>
                    <a:lumOff val="60000"/>
                  </a:schemeClr>
                </a:solidFill>
                <a:latin typeface="方正隶变简体" pitchFamily="65" charset="-122"/>
                <a:ea typeface="方正隶变简体" pitchFamily="65" charset="-122"/>
              </a:rPr>
              <a:t>口可供选择</a:t>
            </a:r>
          </a:p>
          <a:p>
            <a:pPr marL="342900" lvl="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结构紧凑，用于光纤熔接、光路调整、光缆保护等</a:t>
            </a:r>
          </a:p>
          <a:p>
            <a:pPr marL="342900" lvl="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直接安装于墙面</a:t>
            </a:r>
          </a:p>
          <a:p>
            <a:pPr marL="342900" lvl="0" indent="-342900" algn="l">
              <a:lnSpc>
                <a:spcPct val="90000"/>
              </a:lnSpc>
              <a:spcBef>
                <a:spcPct val="20000"/>
              </a:spcBef>
              <a:buClr>
                <a:schemeClr val="accent2"/>
              </a:buClr>
              <a:buFontTx/>
              <a:buChar char="·"/>
              <a:defRPr/>
            </a:pPr>
            <a:r>
              <a:rPr lang="zh-CN" altLang="en-US" sz="1600" i="1" dirty="0" smtClean="0">
                <a:solidFill>
                  <a:schemeClr val="accent2">
                    <a:lumMod val="40000"/>
                    <a:lumOff val="60000"/>
                  </a:schemeClr>
                </a:solidFill>
                <a:latin typeface="方正隶变简体" pitchFamily="65" charset="-122"/>
                <a:ea typeface="方正隶变简体" pitchFamily="65" charset="-122"/>
              </a:rPr>
              <a:t>符合</a:t>
            </a:r>
            <a:r>
              <a:rPr lang="en-US" altLang="zh-CN" sz="1600" i="1" dirty="0" smtClean="0">
                <a:solidFill>
                  <a:schemeClr val="accent2">
                    <a:lumMod val="40000"/>
                    <a:lumOff val="60000"/>
                  </a:schemeClr>
                </a:solidFill>
                <a:latin typeface="方正隶变简体" pitchFamily="65" charset="-122"/>
                <a:ea typeface="方正隶变简体" pitchFamily="65" charset="-122"/>
              </a:rPr>
              <a:t>ISO/IEC 11801</a:t>
            </a:r>
            <a:r>
              <a:rPr lang="zh-CN" altLang="en-US" sz="1600" i="1" dirty="0" smtClean="0">
                <a:solidFill>
                  <a:schemeClr val="accent2">
                    <a:lumMod val="40000"/>
                    <a:lumOff val="60000"/>
                  </a:schemeClr>
                </a:solidFill>
                <a:latin typeface="方正隶变简体" pitchFamily="65" charset="-122"/>
                <a:ea typeface="方正隶变简体" pitchFamily="65" charset="-122"/>
              </a:rPr>
              <a:t>标准</a:t>
            </a:r>
            <a:endParaRPr lang="zh-CN" altLang="en-US" sz="1600" i="1" dirty="0">
              <a:solidFill>
                <a:schemeClr val="accent2">
                  <a:lumMod val="40000"/>
                  <a:lumOff val="60000"/>
                </a:schemeClr>
              </a:solidFill>
              <a:latin typeface="方正隶变简体" pitchFamily="65" charset="-122"/>
              <a:ea typeface="方正隶变简体" pitchFamily="65" charset="-122"/>
            </a:endParaRPr>
          </a:p>
        </p:txBody>
      </p:sp>
      <p:pic>
        <p:nvPicPr>
          <p:cNvPr id="4" name="Picture 6" descr="GX2"/>
          <p:cNvPicPr>
            <a:picLocks noChangeAspect="1" noChangeArrowheads="1"/>
          </p:cNvPicPr>
          <p:nvPr/>
        </p:nvPicPr>
        <p:blipFill>
          <a:blip r:embed="rId2" cstate="print"/>
          <a:srcRect/>
          <a:stretch>
            <a:fillRect/>
          </a:stretch>
        </p:blipFill>
        <p:spPr bwMode="auto">
          <a:xfrm>
            <a:off x="1755775" y="3281363"/>
            <a:ext cx="1447800" cy="1371600"/>
          </a:xfrm>
          <a:prstGeom prst="rect">
            <a:avLst/>
          </a:prstGeom>
          <a:noFill/>
          <a:ln w="9525">
            <a:noFill/>
            <a:miter lim="800000"/>
            <a:headEnd/>
            <a:tailEnd/>
          </a:ln>
        </p:spPr>
      </p:pic>
      <p:pic>
        <p:nvPicPr>
          <p:cNvPr id="5" name="Picture 5" descr="GX1"/>
          <p:cNvPicPr>
            <a:picLocks noChangeAspect="1" noChangeArrowheads="1"/>
          </p:cNvPicPr>
          <p:nvPr/>
        </p:nvPicPr>
        <p:blipFill>
          <a:blip r:embed="rId3" cstate="print"/>
          <a:srcRect/>
          <a:stretch>
            <a:fillRect/>
          </a:stretch>
        </p:blipFill>
        <p:spPr>
          <a:xfrm>
            <a:off x="1374775" y="2363788"/>
            <a:ext cx="1828800" cy="1209675"/>
          </a:xfrm>
          <a:prstGeom prst="rect">
            <a:avLst/>
          </a:prstGeom>
          <a:noFill/>
          <a:ln/>
        </p:spPr>
      </p:pic>
      <p:sp>
        <p:nvSpPr>
          <p:cNvPr id="6" name="AutoShape 7"/>
          <p:cNvSpPr>
            <a:spLocks noChangeArrowheads="1"/>
          </p:cNvSpPr>
          <p:nvPr/>
        </p:nvSpPr>
        <p:spPr bwMode="auto">
          <a:xfrm>
            <a:off x="684213" y="1844675"/>
            <a:ext cx="3313112" cy="3313113"/>
          </a:xfrm>
          <a:prstGeom prst="star24">
            <a:avLst>
              <a:gd name="adj" fmla="val 37500"/>
            </a:avLst>
          </a:prstGeom>
          <a:noFill/>
          <a:ln w="28575" algn="ctr">
            <a:solidFill>
              <a:schemeClr val="accent1"/>
            </a:solidFill>
            <a:miter lim="800000"/>
            <a:headEnd/>
            <a:tailEnd/>
          </a:ln>
          <a:effectLst/>
        </p:spPr>
        <p:txBody>
          <a:bodyPr wrap="none" anchor="ctr"/>
          <a:lstStyle/>
          <a:p>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6088" y="1052513"/>
            <a:ext cx="8229600" cy="725487"/>
          </a:xfrm>
          <a:prstGeom prst="rect">
            <a:avLst/>
          </a:prstGeom>
        </p:spPr>
        <p:txBody>
          <a:bodyPr/>
          <a:lstStyle/>
          <a:p>
            <a:pPr>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光纤耦合器</a:t>
            </a:r>
            <a:r>
              <a:rPr lang="en-US" altLang="zh-CN"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a:t>
            </a: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光纤头 </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endParaRPr>
          </a:p>
        </p:txBody>
      </p:sp>
      <p:sp>
        <p:nvSpPr>
          <p:cNvPr id="3" name="Rectangle 3"/>
          <p:cNvSpPr txBox="1">
            <a:spLocks noChangeArrowheads="1"/>
          </p:cNvSpPr>
          <p:nvPr/>
        </p:nvSpPr>
        <p:spPr>
          <a:xfrm>
            <a:off x="971550" y="1916113"/>
            <a:ext cx="7129463" cy="396081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方正隶变简体" pitchFamily="65" charset="-122"/>
                <a:ea typeface="方正隶变简体" pitchFamily="65" charset="-122"/>
              </a:rPr>
              <a:t>不同接头的光纤耦合器</a:t>
            </a:r>
            <a:endParaRPr kumimoji="0" lang="zh-CN" altLang="en-US" sz="2400" b="1" i="0" u="none" strike="noStrike" kern="0" cap="none" spc="0" normalizeH="0" baseline="0" noProof="0" dirty="0">
              <a:ln>
                <a:noFill/>
              </a:ln>
              <a:solidFill>
                <a:schemeClr val="tx1"/>
              </a:solidFill>
              <a:effectLst>
                <a:outerShdw blurRad="38100" dist="38100" dir="2700000" algn="tl">
                  <a:srgbClr val="C0C0C0"/>
                </a:outerShdw>
              </a:effectLst>
              <a:uLnTx/>
              <a:uFillTx/>
              <a:latin typeface="方正隶变简体" pitchFamily="65" charset="-122"/>
              <a:ea typeface="方正隶变简体" pitchFamily="65" charset="-122"/>
            </a:endParaRPr>
          </a:p>
        </p:txBody>
      </p:sp>
      <p:pic>
        <p:nvPicPr>
          <p:cNvPr id="4" name="Picture 4" descr="FC"/>
          <p:cNvPicPr>
            <a:picLocks noChangeAspect="1" noChangeArrowheads="1"/>
          </p:cNvPicPr>
          <p:nvPr/>
        </p:nvPicPr>
        <p:blipFill>
          <a:blip r:embed="rId2" cstate="print"/>
          <a:srcRect/>
          <a:stretch>
            <a:fillRect/>
          </a:stretch>
        </p:blipFill>
        <p:spPr bwMode="auto">
          <a:xfrm>
            <a:off x="1612900" y="2492375"/>
            <a:ext cx="1230313" cy="1077913"/>
          </a:xfrm>
          <a:prstGeom prst="rect">
            <a:avLst/>
          </a:prstGeom>
          <a:noFill/>
          <a:ln w="28575">
            <a:solidFill>
              <a:schemeClr val="accent1"/>
            </a:solidFill>
            <a:miter lim="800000"/>
            <a:headEnd/>
            <a:tailEnd/>
          </a:ln>
          <a:effectLst>
            <a:outerShdw dist="35921" dir="2700000" algn="ctr" rotWithShape="0">
              <a:srgbClr val="808080"/>
            </a:outerShdw>
          </a:effectLst>
        </p:spPr>
      </p:pic>
      <p:pic>
        <p:nvPicPr>
          <p:cNvPr id="5" name="Picture 5" descr="SCDANKOU"/>
          <p:cNvPicPr>
            <a:picLocks noChangeArrowheads="1"/>
          </p:cNvPicPr>
          <p:nvPr/>
        </p:nvPicPr>
        <p:blipFill>
          <a:blip r:embed="rId3" cstate="print"/>
          <a:srcRect/>
          <a:stretch>
            <a:fillRect/>
          </a:stretch>
        </p:blipFill>
        <p:spPr bwMode="auto">
          <a:xfrm>
            <a:off x="3917950" y="2492375"/>
            <a:ext cx="1230313" cy="1081088"/>
          </a:xfrm>
          <a:prstGeom prst="rect">
            <a:avLst/>
          </a:prstGeom>
          <a:noFill/>
          <a:ln w="28575">
            <a:solidFill>
              <a:schemeClr val="accent1"/>
            </a:solidFill>
            <a:miter lim="800000"/>
            <a:headEnd/>
            <a:tailEnd/>
          </a:ln>
          <a:effectLst>
            <a:outerShdw dist="35921" dir="2700000" algn="ctr" rotWithShape="0">
              <a:srgbClr val="808080"/>
            </a:outerShdw>
          </a:effectLst>
        </p:spPr>
      </p:pic>
      <p:pic>
        <p:nvPicPr>
          <p:cNvPr id="6" name="Picture 6" descr="SCSHUANGKOU"/>
          <p:cNvPicPr>
            <a:picLocks noChangeArrowheads="1"/>
          </p:cNvPicPr>
          <p:nvPr/>
        </p:nvPicPr>
        <p:blipFill>
          <a:blip r:embed="rId4" cstate="print"/>
          <a:srcRect/>
          <a:stretch>
            <a:fillRect/>
          </a:stretch>
        </p:blipFill>
        <p:spPr bwMode="auto">
          <a:xfrm>
            <a:off x="6221413" y="2492375"/>
            <a:ext cx="1230312" cy="1081088"/>
          </a:xfrm>
          <a:prstGeom prst="rect">
            <a:avLst/>
          </a:prstGeom>
          <a:noFill/>
          <a:ln w="28575">
            <a:solidFill>
              <a:schemeClr val="accent1"/>
            </a:solidFill>
            <a:miter lim="800000"/>
            <a:headEnd/>
            <a:tailEnd/>
          </a:ln>
          <a:effectLst>
            <a:outerShdw dist="35921" dir="2700000" algn="ctr" rotWithShape="0">
              <a:srgbClr val="808080"/>
            </a:outerShdw>
          </a:effectLst>
        </p:spPr>
      </p:pic>
      <p:pic>
        <p:nvPicPr>
          <p:cNvPr id="7" name="Picture 7" descr="LC"/>
          <p:cNvPicPr>
            <a:picLocks noChangeArrowheads="1"/>
          </p:cNvPicPr>
          <p:nvPr/>
        </p:nvPicPr>
        <p:blipFill>
          <a:blip r:embed="rId5" cstate="print"/>
          <a:srcRect/>
          <a:stretch>
            <a:fillRect/>
          </a:stretch>
        </p:blipFill>
        <p:spPr bwMode="auto">
          <a:xfrm>
            <a:off x="2765425" y="4149725"/>
            <a:ext cx="1230313" cy="1077913"/>
          </a:xfrm>
          <a:prstGeom prst="rect">
            <a:avLst/>
          </a:prstGeom>
          <a:noFill/>
          <a:ln w="28575">
            <a:solidFill>
              <a:schemeClr val="accent1"/>
            </a:solidFill>
            <a:miter lim="800000"/>
            <a:headEnd/>
            <a:tailEnd/>
          </a:ln>
          <a:effectLst>
            <a:outerShdw dist="35921" dir="2700000" algn="ctr" rotWithShape="0">
              <a:srgbClr val="808080"/>
            </a:outerShdw>
          </a:effectLst>
        </p:spPr>
      </p:pic>
      <p:pic>
        <p:nvPicPr>
          <p:cNvPr id="8" name="Picture 8" descr="ST"/>
          <p:cNvPicPr>
            <a:picLocks noChangeArrowheads="1"/>
          </p:cNvPicPr>
          <p:nvPr/>
        </p:nvPicPr>
        <p:blipFill>
          <a:blip r:embed="rId6" cstate="print"/>
          <a:srcRect/>
          <a:stretch>
            <a:fillRect/>
          </a:stretch>
        </p:blipFill>
        <p:spPr bwMode="auto">
          <a:xfrm>
            <a:off x="5076825" y="4149725"/>
            <a:ext cx="1230313" cy="1081088"/>
          </a:xfrm>
          <a:prstGeom prst="rect">
            <a:avLst/>
          </a:prstGeom>
          <a:noFill/>
          <a:ln w="28575">
            <a:solidFill>
              <a:schemeClr val="accent1"/>
            </a:solidFill>
            <a:miter lim="800000"/>
            <a:headEnd/>
            <a:tailEnd/>
          </a:ln>
          <a:effectLst>
            <a:outerShdw dist="35921" dir="2700000" algn="ctr" rotWithShape="0">
              <a:srgbClr val="808080"/>
            </a:outerShdw>
          </a:effectLst>
        </p:spPr>
      </p:pic>
      <p:sp>
        <p:nvSpPr>
          <p:cNvPr id="9" name="WordArt 9"/>
          <p:cNvSpPr>
            <a:spLocks noChangeArrowheads="1" noChangeShapeType="1" noTextEdit="1"/>
          </p:cNvSpPr>
          <p:nvPr/>
        </p:nvSpPr>
        <p:spPr bwMode="auto">
          <a:xfrm>
            <a:off x="2124075" y="3716338"/>
            <a:ext cx="209550" cy="200025"/>
          </a:xfrm>
          <a:prstGeom prst="rect">
            <a:avLst/>
          </a:prstGeom>
        </p:spPr>
        <p:txBody>
          <a:bodyPr wrap="none" fromWordArt="1">
            <a:prstTxWarp prst="textPlain">
              <a:avLst>
                <a:gd name="adj" fmla="val 50000"/>
              </a:avLst>
            </a:prstTxWarp>
          </a:bodyPr>
          <a:lstStyle/>
          <a:p>
            <a:r>
              <a:rPr lang="en-US" altLang="zh-CN" sz="1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FC</a:t>
            </a:r>
            <a:endParaRPr lang="zh-CN" altLang="en-US" sz="1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endParaRPr>
          </a:p>
        </p:txBody>
      </p:sp>
      <p:sp>
        <p:nvSpPr>
          <p:cNvPr id="10" name="WordArt 10"/>
          <p:cNvSpPr>
            <a:spLocks noChangeArrowheads="1" noChangeShapeType="1" noTextEdit="1"/>
          </p:cNvSpPr>
          <p:nvPr/>
        </p:nvSpPr>
        <p:spPr bwMode="auto">
          <a:xfrm>
            <a:off x="4084638" y="3705225"/>
            <a:ext cx="847725" cy="228600"/>
          </a:xfrm>
          <a:prstGeom prst="rect">
            <a:avLst/>
          </a:prstGeom>
        </p:spPr>
        <p:txBody>
          <a:bodyPr wrap="none" fromWordArt="1">
            <a:prstTxWarp prst="textPlain">
              <a:avLst>
                <a:gd name="adj" fmla="val 50000"/>
              </a:avLst>
            </a:prstTxWarp>
          </a:bodyPr>
          <a:lstStyle/>
          <a:p>
            <a:r>
              <a:rPr lang="en-US" altLang="zh-CN"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SC-</a:t>
            </a:r>
            <a:r>
              <a:rPr lang="zh-CN" altLang="en-US"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单工</a:t>
            </a:r>
            <a:endParaRPr lang="zh-CN" altLang="en-US"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endParaRPr>
          </a:p>
        </p:txBody>
      </p:sp>
      <p:sp>
        <p:nvSpPr>
          <p:cNvPr id="11" name="WordArt 11"/>
          <p:cNvSpPr>
            <a:spLocks noChangeArrowheads="1" noChangeShapeType="1" noTextEdit="1"/>
          </p:cNvSpPr>
          <p:nvPr/>
        </p:nvSpPr>
        <p:spPr bwMode="auto">
          <a:xfrm>
            <a:off x="6388100" y="3705225"/>
            <a:ext cx="847725" cy="228600"/>
          </a:xfrm>
          <a:prstGeom prst="rect">
            <a:avLst/>
          </a:prstGeom>
        </p:spPr>
        <p:txBody>
          <a:bodyPr wrap="none" fromWordArt="1">
            <a:prstTxWarp prst="textPlain">
              <a:avLst>
                <a:gd name="adj" fmla="val 50000"/>
              </a:avLst>
            </a:prstTxWarp>
          </a:bodyPr>
          <a:lstStyle/>
          <a:p>
            <a:r>
              <a:rPr lang="en-US" altLang="zh-CN"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SC-</a:t>
            </a:r>
            <a:r>
              <a:rPr lang="zh-CN" altLang="en-US"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双工</a:t>
            </a:r>
            <a:endParaRPr lang="zh-CN" altLang="en-US"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endParaRPr>
          </a:p>
        </p:txBody>
      </p:sp>
      <p:sp>
        <p:nvSpPr>
          <p:cNvPr id="12" name="WordArt 12"/>
          <p:cNvSpPr>
            <a:spLocks noChangeArrowheads="1" noChangeShapeType="1" noTextEdit="1"/>
          </p:cNvSpPr>
          <p:nvPr/>
        </p:nvSpPr>
        <p:spPr bwMode="auto">
          <a:xfrm>
            <a:off x="3282950" y="5300663"/>
            <a:ext cx="209550" cy="200025"/>
          </a:xfrm>
          <a:prstGeom prst="rect">
            <a:avLst/>
          </a:prstGeom>
        </p:spPr>
        <p:txBody>
          <a:bodyPr wrap="none" fromWordArt="1">
            <a:prstTxWarp prst="textPlain">
              <a:avLst>
                <a:gd name="adj" fmla="val 50000"/>
              </a:avLst>
            </a:prstTxWarp>
          </a:bodyPr>
          <a:lstStyle/>
          <a:p>
            <a:r>
              <a:rPr lang="en-US" altLang="zh-CN" sz="1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LC</a:t>
            </a:r>
            <a:endParaRPr lang="zh-CN" altLang="en-US" sz="1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endParaRPr>
          </a:p>
        </p:txBody>
      </p:sp>
      <p:sp>
        <p:nvSpPr>
          <p:cNvPr id="13" name="WordArt 13"/>
          <p:cNvSpPr>
            <a:spLocks noChangeArrowheads="1" noChangeShapeType="1" noTextEdit="1"/>
          </p:cNvSpPr>
          <p:nvPr/>
        </p:nvSpPr>
        <p:spPr bwMode="auto">
          <a:xfrm>
            <a:off x="5580063" y="5300663"/>
            <a:ext cx="228600" cy="200025"/>
          </a:xfrm>
          <a:prstGeom prst="rect">
            <a:avLst/>
          </a:prstGeom>
        </p:spPr>
        <p:txBody>
          <a:bodyPr wrap="none" fromWordArt="1">
            <a:prstTxWarp prst="textPlain">
              <a:avLst>
                <a:gd name="adj" fmla="val 50000"/>
              </a:avLst>
            </a:prstTxWarp>
          </a:bodyPr>
          <a:lstStyle/>
          <a:p>
            <a:r>
              <a:rPr lang="en-US" altLang="zh-CN" sz="1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ST</a:t>
            </a:r>
            <a:endParaRPr lang="zh-CN" altLang="en-US" sz="1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395536" y="908720"/>
            <a:ext cx="8358246" cy="4929222"/>
          </a:xfrm>
        </p:spPr>
        <p:txBody>
          <a:bodyPr/>
          <a:lstStyle/>
          <a:p>
            <a:pPr>
              <a:spcAft>
                <a:spcPct val="20000"/>
              </a:spcAft>
              <a:buClr>
                <a:schemeClr val="accent2"/>
              </a:buClr>
              <a:buNone/>
            </a:pPr>
            <a:r>
              <a:rPr lang="zh-CN" altLang="en-US" dirty="0" smtClean="0">
                <a:solidFill>
                  <a:srgbClr val="000000"/>
                </a:solidFill>
                <a:latin typeface="方正隶变简体" pitchFamily="65" charset="-122"/>
                <a:ea typeface="方正隶变简体" pitchFamily="65" charset="-122"/>
              </a:rPr>
              <a:t>        </a:t>
            </a:r>
            <a:r>
              <a:rPr lang="zh-CN" altLang="en-US" sz="2000" b="1" dirty="0" smtClean="0">
                <a:solidFill>
                  <a:srgbClr val="000000"/>
                </a:solidFill>
                <a:effectLst>
                  <a:outerShdw blurRad="38100" dist="38100" dir="2700000" algn="tl">
                    <a:srgbClr val="000000">
                      <a:alpha val="43137"/>
                    </a:srgbClr>
                  </a:outerShdw>
                </a:effectLst>
                <a:latin typeface="方正隶变简体" pitchFamily="65" charset="-122"/>
                <a:ea typeface="方正隶变简体" pitchFamily="65" charset="-122"/>
              </a:rPr>
              <a:t>唯康提供一个完整的超五类，六类和光纤连接系统的解决方案, 给于企业和服务供应商市场</a:t>
            </a:r>
            <a:endParaRPr lang="en-US" altLang="zh-CN" sz="2000" b="1" dirty="0" smtClean="0">
              <a:effectLst>
                <a:outerShdw blurRad="38100" dist="38100" dir="2700000" algn="tl">
                  <a:srgbClr val="000000">
                    <a:alpha val="43137"/>
                  </a:srgbClr>
                </a:outerShdw>
              </a:effectLst>
              <a:latin typeface="方正隶变简体" pitchFamily="65" charset="-122"/>
              <a:ea typeface="方正隶变简体" pitchFamily="65" charset="-122"/>
            </a:endParaRPr>
          </a:p>
          <a:p>
            <a:pPr>
              <a:spcAft>
                <a:spcPct val="20000"/>
              </a:spcAft>
              <a:buClr>
                <a:schemeClr val="accent2"/>
              </a:buClr>
              <a:buFontTx/>
              <a:buChar char="·"/>
            </a:pPr>
            <a:r>
              <a:rPr lang="zh-CN" altLang="en-US" sz="2000" dirty="0" smtClean="0">
                <a:latin typeface="方正隶变简体" pitchFamily="65" charset="-122"/>
                <a:ea typeface="方正隶变简体" pitchFamily="65" charset="-122"/>
              </a:rPr>
              <a:t>产品具最新科技超过已存在的 </a:t>
            </a:r>
            <a:r>
              <a:rPr lang="en-US" altLang="zh-CN" sz="2000" dirty="0" smtClean="0">
                <a:latin typeface="方正隶变简体" pitchFamily="65" charset="-122"/>
                <a:ea typeface="方正隶变简体" pitchFamily="65" charset="-122"/>
              </a:rPr>
              <a:t>TIA/EIA </a:t>
            </a:r>
            <a:r>
              <a:rPr lang="zh-CN" altLang="en-US" sz="2000" dirty="0" smtClean="0">
                <a:latin typeface="方正隶变简体" pitchFamily="65" charset="-122"/>
                <a:ea typeface="方正隶变简体" pitchFamily="65" charset="-122"/>
              </a:rPr>
              <a:t>标准</a:t>
            </a:r>
            <a:endParaRPr lang="en-US" altLang="zh-CN" sz="2000" dirty="0" smtClean="0">
              <a:latin typeface="方正隶变简体" pitchFamily="65" charset="-122"/>
              <a:ea typeface="方正隶变简体" pitchFamily="65" charset="-122"/>
            </a:endParaRPr>
          </a:p>
          <a:p>
            <a:pPr lvl="1">
              <a:spcAft>
                <a:spcPct val="20000"/>
              </a:spcAft>
              <a:buClr>
                <a:schemeClr val="accent2"/>
              </a:buClr>
              <a:buFontTx/>
              <a:buChar char="·"/>
            </a:pPr>
            <a:r>
              <a:rPr lang="en-US" altLang="zh-CN" sz="2000" dirty="0" smtClean="0">
                <a:latin typeface="方正隶变简体" pitchFamily="65" charset="-122"/>
                <a:ea typeface="方正隶变简体" pitchFamily="65" charset="-122"/>
              </a:rPr>
              <a:t>TIA/EIA-568-B </a:t>
            </a:r>
            <a:r>
              <a:rPr lang="zh-CN" altLang="en-US" sz="2000" dirty="0" smtClean="0">
                <a:latin typeface="方正隶变简体" pitchFamily="65" charset="-122"/>
                <a:ea typeface="方正隶变简体" pitchFamily="65" charset="-122"/>
              </a:rPr>
              <a:t>商业大楼综合布线标准</a:t>
            </a:r>
            <a:endParaRPr lang="en-US" altLang="zh-CN" sz="2000" dirty="0" smtClean="0">
              <a:latin typeface="方正隶变简体" pitchFamily="65" charset="-122"/>
              <a:ea typeface="方正隶变简体" pitchFamily="65" charset="-122"/>
            </a:endParaRPr>
          </a:p>
          <a:p>
            <a:pPr lvl="1">
              <a:spcAft>
                <a:spcPct val="20000"/>
              </a:spcAft>
              <a:buClr>
                <a:schemeClr val="accent2"/>
              </a:buClr>
              <a:buFontTx/>
              <a:buChar char="·"/>
            </a:pPr>
            <a:r>
              <a:rPr lang="en-US" altLang="zh-CN" sz="2000" dirty="0" smtClean="0">
                <a:latin typeface="方正隶变简体" pitchFamily="65" charset="-122"/>
                <a:ea typeface="方正隶变简体" pitchFamily="65" charset="-122"/>
              </a:rPr>
              <a:t>TIA-569  </a:t>
            </a:r>
            <a:r>
              <a:rPr lang="zh-CN" altLang="en-US" sz="2000" dirty="0" smtClean="0">
                <a:latin typeface="方正隶变简体" pitchFamily="65" charset="-122"/>
                <a:ea typeface="方正隶变简体" pitchFamily="65" charset="-122"/>
              </a:rPr>
              <a:t>电缆路由线槽标准</a:t>
            </a:r>
            <a:endParaRPr lang="en-US" altLang="zh-CN" sz="2000" dirty="0" smtClean="0">
              <a:latin typeface="方正隶变简体" pitchFamily="65" charset="-122"/>
              <a:ea typeface="方正隶变简体" pitchFamily="65" charset="-122"/>
            </a:endParaRPr>
          </a:p>
          <a:p>
            <a:pPr lvl="1">
              <a:spcAft>
                <a:spcPct val="20000"/>
              </a:spcAft>
              <a:buClr>
                <a:schemeClr val="accent2"/>
              </a:buClr>
              <a:buFontTx/>
              <a:buChar char="·"/>
            </a:pPr>
            <a:r>
              <a:rPr lang="en-US" altLang="zh-CN" sz="2000" dirty="0" smtClean="0">
                <a:latin typeface="方正隶变简体" pitchFamily="65" charset="-122"/>
                <a:ea typeface="方正隶变简体" pitchFamily="65" charset="-122"/>
              </a:rPr>
              <a:t>TIA-606A </a:t>
            </a:r>
            <a:r>
              <a:rPr lang="zh-CN" altLang="en-US" sz="2000" dirty="0" smtClean="0">
                <a:latin typeface="方正隶变简体" pitchFamily="65" charset="-122"/>
                <a:ea typeface="方正隶变简体" pitchFamily="65" charset="-122"/>
              </a:rPr>
              <a:t>综合布线管理标示标准</a:t>
            </a:r>
            <a:r>
              <a:rPr lang="en-US" altLang="zh-CN" sz="2000" dirty="0" smtClean="0">
                <a:latin typeface="方正隶变简体" pitchFamily="65" charset="-122"/>
                <a:ea typeface="方正隶变简体" pitchFamily="65" charset="-122"/>
              </a:rPr>
              <a:t>  </a:t>
            </a:r>
          </a:p>
          <a:p>
            <a:pPr lvl="1">
              <a:spcAft>
                <a:spcPct val="20000"/>
              </a:spcAft>
              <a:buClr>
                <a:schemeClr val="accent2"/>
              </a:buClr>
              <a:buFontTx/>
              <a:buChar char="·"/>
            </a:pPr>
            <a:r>
              <a:rPr lang="en-US" altLang="zh-CN" sz="2000" dirty="0" smtClean="0">
                <a:latin typeface="方正隶变简体" pitchFamily="65" charset="-122"/>
                <a:ea typeface="方正隶变简体" pitchFamily="65" charset="-122"/>
              </a:rPr>
              <a:t>GB 50312-2007 《</a:t>
            </a:r>
            <a:r>
              <a:rPr lang="zh-CN" altLang="en-US" sz="2000" dirty="0" smtClean="0">
                <a:latin typeface="方正隶变简体" pitchFamily="65" charset="-122"/>
                <a:ea typeface="方正隶变简体" pitchFamily="65" charset="-122"/>
              </a:rPr>
              <a:t>综合布线系统工程验收规范</a:t>
            </a:r>
            <a:r>
              <a:rPr lang="en-US" altLang="zh-CN" sz="2000" dirty="0" smtClean="0">
                <a:latin typeface="方正隶变简体" pitchFamily="65" charset="-122"/>
                <a:ea typeface="方正隶变简体" pitchFamily="65" charset="-122"/>
              </a:rPr>
              <a:t>》</a:t>
            </a:r>
          </a:p>
          <a:p>
            <a:pPr>
              <a:spcAft>
                <a:spcPct val="20000"/>
              </a:spcAft>
              <a:buClr>
                <a:schemeClr val="accent2"/>
              </a:buClr>
              <a:buFontTx/>
              <a:buChar char="·"/>
            </a:pPr>
            <a:r>
              <a:rPr lang="zh-CN" altLang="en-US" sz="2000" dirty="0" smtClean="0">
                <a:solidFill>
                  <a:srgbClr val="000000"/>
                </a:solidFill>
                <a:latin typeface="方正隶变简体" pitchFamily="65" charset="-122"/>
                <a:ea typeface="方正隶变简体" pitchFamily="65" charset="-122"/>
              </a:rPr>
              <a:t>升级性</a:t>
            </a:r>
            <a:r>
              <a:rPr lang="en-US" altLang="zh-CN" sz="2000" dirty="0" smtClean="0">
                <a:solidFill>
                  <a:srgbClr val="000000"/>
                </a:solidFill>
                <a:latin typeface="方正隶变简体" pitchFamily="65" charset="-122"/>
                <a:ea typeface="方正隶变简体" pitchFamily="65" charset="-122"/>
              </a:rPr>
              <a:t>, </a:t>
            </a:r>
            <a:r>
              <a:rPr lang="zh-CN" altLang="en-US" sz="2000" dirty="0" smtClean="0">
                <a:solidFill>
                  <a:srgbClr val="000000"/>
                </a:solidFill>
                <a:latin typeface="方正隶变简体" pitchFamily="65" charset="-122"/>
                <a:ea typeface="方正隶变简体" pitchFamily="65" charset="-122"/>
              </a:rPr>
              <a:t>模组化, 互换性</a:t>
            </a:r>
            <a:endParaRPr lang="en-US" altLang="zh-CN" sz="2000" dirty="0" smtClean="0">
              <a:latin typeface="方正隶变简体" pitchFamily="65" charset="-122"/>
              <a:ea typeface="方正隶变简体" pitchFamily="65" charset="-122"/>
            </a:endParaRPr>
          </a:p>
          <a:p>
            <a:pPr lvl="1">
              <a:spcAft>
                <a:spcPct val="20000"/>
              </a:spcAft>
              <a:buClr>
                <a:schemeClr val="accent2"/>
              </a:buClr>
              <a:buFontTx/>
              <a:buChar char="·"/>
            </a:pPr>
            <a:r>
              <a:rPr lang="zh-CN" altLang="en-US" sz="2000" dirty="0" smtClean="0">
                <a:solidFill>
                  <a:srgbClr val="000000"/>
                </a:solidFill>
                <a:latin typeface="方正隶变简体" pitchFamily="65" charset="-122"/>
                <a:ea typeface="方正隶变简体" pitchFamily="65" charset="-122"/>
              </a:rPr>
              <a:t>所有的铜缆与光纤模块进入相同的面板 , 适配器面板，表面安装盒和配线架 , 并和所有的表面线槽系统兼容</a:t>
            </a:r>
          </a:p>
          <a:p>
            <a:pPr>
              <a:spcAft>
                <a:spcPct val="20000"/>
              </a:spcAft>
              <a:buClr>
                <a:schemeClr val="accent2"/>
              </a:buClr>
              <a:buFontTx/>
              <a:buChar char="·"/>
            </a:pPr>
            <a:r>
              <a:rPr lang="zh-CN" altLang="en-US" sz="2000" dirty="0" smtClean="0">
                <a:latin typeface="方正隶变简体" pitchFamily="65" charset="-122"/>
                <a:ea typeface="方正隶变简体" pitchFamily="65" charset="-122"/>
              </a:rPr>
              <a:t>唯康综合布线系统提供</a:t>
            </a:r>
            <a:endParaRPr lang="en-US" altLang="zh-CN" sz="2000" dirty="0" smtClean="0">
              <a:latin typeface="方正隶变简体" pitchFamily="65" charset="-122"/>
              <a:ea typeface="方正隶变简体" pitchFamily="65" charset="-122"/>
            </a:endParaRPr>
          </a:p>
          <a:p>
            <a:pPr lvl="1">
              <a:spcAft>
                <a:spcPct val="20000"/>
              </a:spcAft>
              <a:buClr>
                <a:schemeClr val="accent2"/>
              </a:buClr>
              <a:buFontTx/>
              <a:buChar char="·"/>
            </a:pPr>
            <a:r>
              <a:rPr lang="zh-CN" altLang="en-US" sz="2000" dirty="0" smtClean="0">
                <a:latin typeface="方正隶变简体" pitchFamily="65" charset="-122"/>
                <a:ea typeface="方正隶变简体" pitchFamily="65" charset="-122"/>
              </a:rPr>
              <a:t>20 年产品保证 </a:t>
            </a:r>
            <a:endParaRPr lang="zh-CN" altLang="en-US" sz="2000" i="1" dirty="0" smtClean="0">
              <a:solidFill>
                <a:srgbClr val="000000"/>
              </a:solidFill>
              <a:latin typeface="方正隶变简体" pitchFamily="65" charset="-122"/>
              <a:ea typeface="方正隶变简体" pitchFamily="65"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19152" y="1258858"/>
            <a:ext cx="3645818" cy="2455894"/>
            <a:chOff x="533400" y="1165240"/>
            <a:chExt cx="3259138" cy="2362200"/>
          </a:xfrm>
        </p:grpSpPr>
        <p:pic>
          <p:nvPicPr>
            <p:cNvPr id="4" name="Picture 6"/>
            <p:cNvPicPr>
              <a:picLocks noChangeArrowheads="1"/>
            </p:cNvPicPr>
            <p:nvPr/>
          </p:nvPicPr>
          <p:blipFill>
            <a:blip r:embed="rId2" cstate="print"/>
            <a:srcRect/>
            <a:stretch>
              <a:fillRect/>
            </a:stretch>
          </p:blipFill>
          <p:spPr bwMode="auto">
            <a:xfrm>
              <a:off x="533400" y="2384440"/>
              <a:ext cx="3259138" cy="1143000"/>
            </a:xfrm>
            <a:prstGeom prst="rect">
              <a:avLst/>
            </a:prstGeom>
            <a:noFill/>
            <a:ln w="9525">
              <a:noFill/>
              <a:miter lim="800000"/>
              <a:headEnd/>
              <a:tailEnd/>
            </a:ln>
            <a:effectLst/>
          </p:spPr>
        </p:pic>
        <p:sp>
          <p:nvSpPr>
            <p:cNvPr id="7" name="Text Box 9"/>
            <p:cNvSpPr txBox="1">
              <a:spLocks noChangeArrowheads="1"/>
            </p:cNvSpPr>
            <p:nvPr/>
          </p:nvSpPr>
          <p:spPr bwMode="auto">
            <a:xfrm>
              <a:off x="685800" y="1165240"/>
              <a:ext cx="2732992" cy="562465"/>
            </a:xfrm>
            <a:prstGeom prst="rect">
              <a:avLst/>
            </a:prstGeom>
            <a:noFill/>
            <a:ln w="9525">
              <a:noFill/>
              <a:miter lim="800000"/>
              <a:headEnd/>
              <a:tailEnd/>
            </a:ln>
            <a:effectLst/>
          </p:spPr>
          <p:txBody>
            <a:bodyPr wrap="none">
              <a:spAutoFit/>
            </a:bodyPr>
            <a:lstStyle/>
            <a:p>
              <a:pPr eaLnBrk="1" hangingPunct="1">
                <a:lnSpc>
                  <a:spcPct val="100000"/>
                </a:lnSpc>
                <a:defRPr/>
              </a:pPr>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连接器</a:t>
              </a:r>
              <a:r>
                <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cs typeface="+mj-cs"/>
                </a:rPr>
                <a:t>及耦合器</a:t>
              </a:r>
            </a:p>
          </p:txBody>
        </p:sp>
      </p:grpSp>
      <p:grpSp>
        <p:nvGrpSpPr>
          <p:cNvPr id="9" name="组合 8"/>
          <p:cNvGrpSpPr/>
          <p:nvPr/>
        </p:nvGrpSpPr>
        <p:grpSpPr>
          <a:xfrm>
            <a:off x="4111648" y="3357562"/>
            <a:ext cx="4389442" cy="2357454"/>
            <a:chOff x="3968772" y="3756040"/>
            <a:chExt cx="3817938" cy="1816100"/>
          </a:xfrm>
        </p:grpSpPr>
        <p:sp>
          <p:nvSpPr>
            <p:cNvPr id="5" name="Rectangle 7"/>
            <p:cNvSpPr>
              <a:spLocks noChangeArrowheads="1"/>
            </p:cNvSpPr>
            <p:nvPr/>
          </p:nvSpPr>
          <p:spPr bwMode="auto">
            <a:xfrm>
              <a:off x="3968772" y="3756040"/>
              <a:ext cx="2706688" cy="336550"/>
            </a:xfrm>
            <a:prstGeom prst="rect">
              <a:avLst/>
            </a:prstGeom>
            <a:noFill/>
            <a:ln w="9525">
              <a:noFill/>
              <a:miter lim="800000"/>
              <a:headEnd/>
              <a:tailEnd/>
            </a:ln>
            <a:effectLst/>
          </p:spPr>
          <p:txBody>
            <a:bodyPr wrap="none" lIns="92075" tIns="46038" rIns="92075" bIns="46038">
              <a:spAutoFit/>
            </a:bodyPr>
            <a:lstStyle/>
            <a:p>
              <a:pPr eaLnBrk="1" hangingPunct="1">
                <a:lnSpc>
                  <a:spcPct val="100000"/>
                </a:lnSpc>
                <a:spcBef>
                  <a:spcPct val="0"/>
                </a:spcBef>
              </a:pPr>
              <a:r>
                <a:rPr lang="en-US" altLang="zh-CN" sz="1600" b="1">
                  <a:latin typeface="Times New Roman" pitchFamily="18" charset="0"/>
                </a:rPr>
                <a:t>SC Connectors and Couplers</a:t>
              </a:r>
            </a:p>
          </p:txBody>
        </p:sp>
        <p:sp>
          <p:nvSpPr>
            <p:cNvPr id="6" name="Rectangle 8"/>
            <p:cNvSpPr>
              <a:spLocks noChangeArrowheads="1"/>
            </p:cNvSpPr>
            <p:nvPr/>
          </p:nvSpPr>
          <p:spPr bwMode="auto">
            <a:xfrm>
              <a:off x="7321572" y="4822840"/>
              <a:ext cx="465138" cy="336550"/>
            </a:xfrm>
            <a:prstGeom prst="rect">
              <a:avLst/>
            </a:prstGeom>
            <a:noFill/>
            <a:ln w="9525">
              <a:noFill/>
              <a:miter lim="800000"/>
              <a:headEnd/>
              <a:tailEnd/>
            </a:ln>
            <a:effectLst/>
          </p:spPr>
          <p:txBody>
            <a:bodyPr wrap="none" lIns="92075" tIns="46038" rIns="92075" bIns="46038">
              <a:spAutoFit/>
            </a:bodyPr>
            <a:lstStyle/>
            <a:p>
              <a:pPr eaLnBrk="1" hangingPunct="1">
                <a:lnSpc>
                  <a:spcPct val="100000"/>
                </a:lnSpc>
                <a:spcBef>
                  <a:spcPct val="0"/>
                </a:spcBef>
              </a:pPr>
              <a:r>
                <a:rPr lang="en-US" altLang="zh-CN" sz="1600" b="1">
                  <a:latin typeface="Times New Roman" pitchFamily="18" charset="0"/>
                </a:rPr>
                <a:t>LC</a:t>
              </a:r>
            </a:p>
          </p:txBody>
        </p:sp>
        <p:pic>
          <p:nvPicPr>
            <p:cNvPr id="8" name="Picture 10"/>
            <p:cNvPicPr>
              <a:picLocks noChangeArrowheads="1"/>
            </p:cNvPicPr>
            <p:nvPr/>
          </p:nvPicPr>
          <p:blipFill>
            <a:blip r:embed="rId3" cstate="print"/>
            <a:srcRect/>
            <a:stretch>
              <a:fillRect/>
            </a:stretch>
          </p:blipFill>
          <p:spPr bwMode="auto">
            <a:xfrm>
              <a:off x="5035572" y="4213240"/>
              <a:ext cx="2160588" cy="13589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10" y="1071546"/>
            <a:ext cx="7572428" cy="500066"/>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超五类布线系统</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571472" y="1785926"/>
            <a:ext cx="7500990" cy="3714776"/>
          </a:xfrm>
          <a:prstGeom prst="rect">
            <a:avLst/>
          </a:prstGeom>
          <a:noFill/>
          <a:ln w="9525">
            <a:noFill/>
            <a:miter lim="800000"/>
            <a:headEnd/>
            <a:tailEnd/>
          </a:ln>
          <a:effectLst/>
        </p:spPr>
        <p:txBody>
          <a:bodyPr/>
          <a:lstStyle/>
          <a:p>
            <a:pPr marL="342900" indent="-342900" algn="l"/>
            <a:r>
              <a:rPr lang="zh-CN" altLang="en-US" sz="2400" dirty="0" smtClean="0">
                <a:latin typeface="方正隶变简体" pitchFamily="65" charset="-122"/>
                <a:ea typeface="方正隶变简体" pitchFamily="65" charset="-122"/>
              </a:rPr>
              <a:t>           </a:t>
            </a:r>
            <a:r>
              <a:rPr lang="zh-CN" altLang="en-US" sz="2400" b="1" dirty="0" smtClean="0">
                <a:latin typeface="方正隶变简体" pitchFamily="65" charset="-122"/>
                <a:ea typeface="方正隶变简体" pitchFamily="65" charset="-122"/>
              </a:rPr>
              <a:t> </a:t>
            </a:r>
            <a:r>
              <a:rPr lang="zh-CN" altLang="en-US" sz="2400" dirty="0" smtClean="0">
                <a:effectLst>
                  <a:outerShdw blurRad="38100" dist="38100" dir="2700000" algn="tl">
                    <a:srgbClr val="000000">
                      <a:alpha val="43137"/>
                    </a:srgbClr>
                  </a:outerShdw>
                </a:effectLst>
                <a:latin typeface="方正隶变简体" pitchFamily="65" charset="-122"/>
                <a:ea typeface="方正隶变简体" pitchFamily="65" charset="-122"/>
              </a:rPr>
              <a:t>超</a:t>
            </a:r>
            <a:r>
              <a:rPr lang="zh-CN" altLang="en-US" sz="2400" dirty="0">
                <a:effectLst>
                  <a:outerShdw blurRad="38100" dist="38100" dir="2700000" algn="tl">
                    <a:srgbClr val="000000">
                      <a:alpha val="43137"/>
                    </a:srgbClr>
                  </a:outerShdw>
                </a:effectLst>
                <a:latin typeface="方正隶变简体" pitchFamily="65" charset="-122"/>
                <a:ea typeface="方正隶变简体" pitchFamily="65" charset="-122"/>
              </a:rPr>
              <a:t>五</a:t>
            </a:r>
            <a:r>
              <a:rPr lang="zh-CN" altLang="en-US" sz="2400" dirty="0" smtClean="0">
                <a:effectLst>
                  <a:outerShdw blurRad="38100" dist="38100" dir="2700000" algn="tl">
                    <a:srgbClr val="000000">
                      <a:alpha val="43137"/>
                    </a:srgbClr>
                  </a:outerShdw>
                </a:effectLst>
                <a:latin typeface="方正隶变简体" pitchFamily="65" charset="-122"/>
                <a:ea typeface="方正隶变简体" pitchFamily="65" charset="-122"/>
              </a:rPr>
              <a:t>类布线系统</a:t>
            </a:r>
            <a:r>
              <a:rPr lang="zh-CN" altLang="en-US" sz="2400" dirty="0">
                <a:effectLst>
                  <a:outerShdw blurRad="38100" dist="38100" dir="2700000" algn="tl">
                    <a:srgbClr val="000000">
                      <a:alpha val="43137"/>
                    </a:srgbClr>
                  </a:outerShdw>
                </a:effectLst>
                <a:latin typeface="方正隶变简体" pitchFamily="65" charset="-122"/>
                <a:ea typeface="方正隶变简体" pitchFamily="65" charset="-122"/>
              </a:rPr>
              <a:t>, 提供一个可靠性的超五类性能, 并保证能满足未来数据传输的要求</a:t>
            </a:r>
            <a:r>
              <a:rPr lang="zh-CN" altLang="en-US" sz="2400" dirty="0" smtClean="0">
                <a:effectLst>
                  <a:outerShdw blurRad="38100" dist="38100" dir="2700000" algn="tl">
                    <a:srgbClr val="000000">
                      <a:alpha val="43137"/>
                    </a:srgbClr>
                  </a:outerShdw>
                </a:effectLst>
                <a:latin typeface="方正隶变简体" pitchFamily="65" charset="-122"/>
                <a:ea typeface="方正隶变简体" pitchFamily="65" charset="-122"/>
              </a:rPr>
              <a:t>。带宽</a:t>
            </a:r>
            <a:r>
              <a:rPr lang="en-US" altLang="zh-CN" sz="2400" dirty="0" smtClean="0">
                <a:effectLst>
                  <a:outerShdw blurRad="38100" dist="38100" dir="2700000" algn="tl">
                    <a:srgbClr val="000000">
                      <a:alpha val="43137"/>
                    </a:srgbClr>
                  </a:outerShdw>
                </a:effectLst>
                <a:latin typeface="方正隶变简体" pitchFamily="65" charset="-122"/>
                <a:ea typeface="方正隶变简体" pitchFamily="65" charset="-122"/>
              </a:rPr>
              <a:t>1-100MHz</a:t>
            </a:r>
            <a:r>
              <a:rPr lang="zh-CN" altLang="en-US" sz="2400" dirty="0" smtClean="0">
                <a:effectLst>
                  <a:outerShdw blurRad="38100" dist="38100" dir="2700000" algn="tl">
                    <a:srgbClr val="000000">
                      <a:alpha val="43137"/>
                    </a:srgbClr>
                  </a:outerShdw>
                </a:effectLst>
                <a:latin typeface="方正隶变简体" pitchFamily="65" charset="-122"/>
                <a:ea typeface="方正隶变简体" pitchFamily="65" charset="-122"/>
              </a:rPr>
              <a:t>，满足千兆铜缆以太网传输要求。此</a:t>
            </a:r>
            <a:r>
              <a:rPr lang="zh-CN" altLang="en-US" sz="2400" dirty="0">
                <a:effectLst>
                  <a:outerShdw blurRad="38100" dist="38100" dir="2700000" algn="tl">
                    <a:srgbClr val="000000">
                      <a:alpha val="43137"/>
                    </a:srgbClr>
                  </a:outerShdw>
                </a:effectLst>
                <a:latin typeface="方正隶变简体" pitchFamily="65" charset="-122"/>
                <a:ea typeface="方正隶变简体" pitchFamily="65" charset="-122"/>
              </a:rPr>
              <a:t>系统</a:t>
            </a:r>
            <a:r>
              <a:rPr lang="zh-CN" altLang="en-US" sz="2400" dirty="0" smtClean="0">
                <a:effectLst>
                  <a:outerShdw blurRad="38100" dist="38100" dir="2700000" algn="tl">
                    <a:srgbClr val="000000">
                      <a:alpha val="43137"/>
                    </a:srgbClr>
                  </a:outerShdw>
                </a:effectLst>
                <a:latin typeface="方正隶变简体" pitchFamily="65" charset="-122"/>
                <a:ea typeface="方正隶变简体" pitchFamily="65" charset="-122"/>
              </a:rPr>
              <a:t>包括：</a:t>
            </a:r>
            <a:endParaRPr lang="en-US" altLang="zh-CN" sz="2400" dirty="0">
              <a:effectLst>
                <a:outerShdw blurRad="38100" dist="38100" dir="2700000" algn="tl">
                  <a:srgbClr val="000000">
                    <a:alpha val="43137"/>
                  </a:srgbClr>
                </a:outerShdw>
              </a:effectLst>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2400" i="1" dirty="0" smtClean="0">
                <a:solidFill>
                  <a:schemeClr val="accent2">
                    <a:lumMod val="40000"/>
                    <a:lumOff val="60000"/>
                  </a:schemeClr>
                </a:solidFill>
                <a:latin typeface="方正隶变简体" pitchFamily="65" charset="-122"/>
                <a:ea typeface="方正隶变简体" pitchFamily="65" charset="-122"/>
              </a:rPr>
              <a:t>超</a:t>
            </a:r>
            <a:r>
              <a:rPr lang="zh-CN" altLang="en-US" sz="2400" i="1" dirty="0">
                <a:solidFill>
                  <a:schemeClr val="accent2">
                    <a:lumMod val="40000"/>
                    <a:lumOff val="60000"/>
                  </a:schemeClr>
                </a:solidFill>
                <a:latin typeface="方正隶变简体" pitchFamily="65" charset="-122"/>
                <a:ea typeface="方正隶变简体" pitchFamily="65" charset="-122"/>
              </a:rPr>
              <a:t>五类模块</a:t>
            </a:r>
            <a:endParaRPr lang="en-US" altLang="zh-CN" sz="2400" i="1" dirty="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2400" i="1" dirty="0">
                <a:solidFill>
                  <a:schemeClr val="accent2">
                    <a:lumMod val="40000"/>
                    <a:lumOff val="60000"/>
                  </a:schemeClr>
                </a:solidFill>
                <a:latin typeface="方正隶变简体" pitchFamily="65" charset="-122"/>
                <a:ea typeface="方正隶变简体" pitchFamily="65" charset="-122"/>
              </a:rPr>
              <a:t>超五类跳线</a:t>
            </a:r>
          </a:p>
          <a:p>
            <a:pPr marL="342900" indent="-342900" algn="l">
              <a:spcBef>
                <a:spcPct val="20000"/>
              </a:spcBef>
              <a:buClr>
                <a:schemeClr val="accent2"/>
              </a:buClr>
              <a:buFontTx/>
              <a:buChar char="·"/>
            </a:pPr>
            <a:r>
              <a:rPr lang="zh-CN" altLang="en-US" sz="2400" i="1" dirty="0" smtClean="0">
                <a:solidFill>
                  <a:schemeClr val="accent2">
                    <a:lumMod val="40000"/>
                    <a:lumOff val="60000"/>
                  </a:schemeClr>
                </a:solidFill>
                <a:latin typeface="方正隶变简体" pitchFamily="65" charset="-122"/>
                <a:ea typeface="方正隶变简体" pitchFamily="65" charset="-122"/>
              </a:rPr>
              <a:t>超五类固定端口配线架 </a:t>
            </a: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2400" i="1" dirty="0" smtClean="0">
                <a:solidFill>
                  <a:schemeClr val="accent2">
                    <a:lumMod val="40000"/>
                    <a:lumOff val="60000"/>
                  </a:schemeClr>
                </a:solidFill>
                <a:latin typeface="方正隶变简体" pitchFamily="65" charset="-122"/>
                <a:ea typeface="方正隶变简体" pitchFamily="65" charset="-122"/>
              </a:rPr>
              <a:t>超五类模块化配线架</a:t>
            </a: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2400" i="1" dirty="0" smtClean="0">
                <a:solidFill>
                  <a:schemeClr val="accent2">
                    <a:lumMod val="40000"/>
                    <a:lumOff val="60000"/>
                  </a:schemeClr>
                </a:solidFill>
                <a:latin typeface="方正隶变简体" pitchFamily="65" charset="-122"/>
                <a:ea typeface="方正隶变简体" pitchFamily="65" charset="-122"/>
              </a:rPr>
              <a:t>超五类水晶头</a:t>
            </a: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2400" i="1" dirty="0" smtClean="0">
                <a:solidFill>
                  <a:schemeClr val="accent2">
                    <a:lumMod val="40000"/>
                    <a:lumOff val="60000"/>
                  </a:schemeClr>
                </a:solidFill>
                <a:latin typeface="方正隶变简体" pitchFamily="65" charset="-122"/>
                <a:ea typeface="方正隶变简体" pitchFamily="65" charset="-122"/>
              </a:rPr>
              <a:t>超五类双绞线</a:t>
            </a: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zh-CN"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超五类免打线模块.tif"/>
          <p:cNvPicPr>
            <a:picLocks noChangeAspect="1"/>
          </p:cNvPicPr>
          <p:nvPr/>
        </p:nvPicPr>
        <p:blipFill>
          <a:blip r:embed="rId2" cstate="print"/>
          <a:stretch>
            <a:fillRect/>
          </a:stretch>
        </p:blipFill>
        <p:spPr>
          <a:xfrm>
            <a:off x="5500694" y="2214554"/>
            <a:ext cx="2460899" cy="1910947"/>
          </a:xfrm>
          <a:prstGeom prst="rect">
            <a:avLst/>
          </a:prstGeom>
        </p:spPr>
      </p:pic>
      <p:sp>
        <p:nvSpPr>
          <p:cNvPr id="75778" name="Rectangle 2"/>
          <p:cNvSpPr>
            <a:spLocks noGrp="1" noChangeArrowheads="1"/>
          </p:cNvSpPr>
          <p:nvPr>
            <p:ph type="title"/>
          </p:nvPr>
        </p:nvSpPr>
        <p:spPr>
          <a:xfrm>
            <a:off x="642910" y="1000108"/>
            <a:ext cx="7572428" cy="714380"/>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超五类模块</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571472" y="1714488"/>
            <a:ext cx="7500990" cy="4143404"/>
          </a:xfrm>
          <a:prstGeom prst="rect">
            <a:avLst/>
          </a:prstGeom>
          <a:noFill/>
          <a:ln w="9525">
            <a:noFill/>
            <a:miter lim="800000"/>
            <a:headEnd/>
            <a:tailEnd/>
          </a:ln>
          <a:effectLst/>
        </p:spPr>
        <p:txBody>
          <a:bodyPr/>
          <a:lstStyle/>
          <a:p>
            <a:pPr marL="342900" indent="-342900" algn="l"/>
            <a:r>
              <a:rPr lang="zh-CN" altLang="en-US" sz="2400" b="1" dirty="0" smtClean="0">
                <a:latin typeface="方正隶变简体" pitchFamily="65" charset="-122"/>
                <a:ea typeface="方正隶变简体" pitchFamily="65" charset="-122"/>
              </a:rPr>
              <a:t>超</a:t>
            </a:r>
            <a:r>
              <a:rPr lang="zh-CN" altLang="en-US" sz="2400" b="1" dirty="0">
                <a:latin typeface="方正隶变简体" pitchFamily="65" charset="-122"/>
                <a:ea typeface="方正隶变简体" pitchFamily="65" charset="-122"/>
              </a:rPr>
              <a:t>五</a:t>
            </a:r>
            <a:r>
              <a:rPr lang="zh-CN" altLang="en-US" sz="2400" b="1" dirty="0" smtClean="0">
                <a:latin typeface="方正隶变简体" pitchFamily="65" charset="-122"/>
                <a:ea typeface="方正隶变简体" pitchFamily="65" charset="-122"/>
              </a:rPr>
              <a:t>类非屏蔽免打模块</a:t>
            </a:r>
            <a:endParaRPr lang="en-US" altLang="zh-CN" sz="2400" b="1" dirty="0">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可靠性设计</a:t>
            </a:r>
            <a:endParaRPr lang="zh-CN" altLang="en-US" sz="1600" i="1" dirty="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端接和诊断简便</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免专用工具</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多种颜色可选</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透明防尘盖设计</a:t>
            </a:r>
            <a:r>
              <a:rPr lang="en-US" altLang="zh-CN" sz="1600" i="1" dirty="0" smtClean="0">
                <a:solidFill>
                  <a:schemeClr val="accent2">
                    <a:lumMod val="40000"/>
                    <a:lumOff val="60000"/>
                  </a:schemeClr>
                </a:solidFill>
                <a:latin typeface="方正隶变简体" pitchFamily="65" charset="-122"/>
                <a:ea typeface="方正隶变简体" pitchFamily="65" charset="-122"/>
              </a:rPr>
              <a:t>, </a:t>
            </a:r>
            <a:r>
              <a:rPr lang="zh-CN" altLang="en-US" sz="1600" i="1" dirty="0" smtClean="0">
                <a:solidFill>
                  <a:schemeClr val="accent2">
                    <a:lumMod val="40000"/>
                    <a:lumOff val="60000"/>
                  </a:schemeClr>
                </a:solidFill>
                <a:latin typeface="方正隶变简体" pitchFamily="65" charset="-122"/>
                <a:ea typeface="方正隶变简体" pitchFamily="65" charset="-122"/>
              </a:rPr>
              <a:t>容 易 检 查 和 维 修</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模 块 内 部 线 对 接 点 交 错，减 少 串 扰</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单 一 金 属 导 线 设  计，无 印 刷 电 路 板</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接 触 点 镀 金</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TIA/EIA--568A/568B </a:t>
            </a:r>
            <a:r>
              <a:rPr lang="zh-CN" altLang="en-US" sz="1600" i="1" dirty="0" smtClean="0">
                <a:solidFill>
                  <a:schemeClr val="accent2">
                    <a:lumMod val="40000"/>
                    <a:lumOff val="60000"/>
                  </a:schemeClr>
                </a:solidFill>
                <a:latin typeface="方正隶变简体" pitchFamily="65" charset="-122"/>
                <a:ea typeface="方正隶变简体" pitchFamily="65" charset="-122"/>
              </a:rPr>
              <a:t>两 种 接 线 标 准</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模 块 与 电 缆 护 套 紧 密 耦 合，减 少 应力 和 弯 曲 半 径</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不 影 响 传 输 效 率 情 况 下 可 反 复 端 接 10 次 以 上</a:t>
            </a:r>
          </a:p>
          <a:p>
            <a:pPr marL="342900" indent="-342900" algn="l">
              <a:spcBef>
                <a:spcPct val="20000"/>
              </a:spcBef>
              <a:buClr>
                <a:schemeClr val="accent2"/>
              </a:buClr>
            </a:pPr>
            <a:endParaRPr lang="zh-CN" altLang="en-US" sz="1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1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1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1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zh-CN" altLang="en-US" sz="1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2800" i="1" dirty="0" smtClean="0">
              <a:solidFill>
                <a:schemeClr val="accent2">
                  <a:lumMod val="40000"/>
                  <a:lumOff val="60000"/>
                </a:schemeClr>
              </a:solidFill>
              <a:latin typeface="方正隶变简体" pitchFamily="65" charset="-122"/>
              <a:ea typeface="方正隶变简体" pitchFamily="65" charset="-122"/>
            </a:endParaRPr>
          </a:p>
        </p:txBody>
      </p:sp>
      <p:sp>
        <p:nvSpPr>
          <p:cNvPr id="5" name="WordArt 26"/>
          <p:cNvSpPr>
            <a:spLocks noChangeArrowheads="1" noChangeShapeType="1" noTextEdit="1"/>
          </p:cNvSpPr>
          <p:nvPr/>
        </p:nvSpPr>
        <p:spPr bwMode="auto">
          <a:xfrm>
            <a:off x="7286644" y="3500438"/>
            <a:ext cx="1053620" cy="302694"/>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MOU45EAF</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信息模块6.tif"/>
          <p:cNvPicPr>
            <a:picLocks noChangeAspect="1"/>
          </p:cNvPicPr>
          <p:nvPr/>
        </p:nvPicPr>
        <p:blipFill>
          <a:blip r:embed="rId3" cstate="print"/>
          <a:stretch>
            <a:fillRect/>
          </a:stretch>
        </p:blipFill>
        <p:spPr>
          <a:xfrm>
            <a:off x="5429255" y="2071678"/>
            <a:ext cx="2437585" cy="1903735"/>
          </a:xfrm>
          <a:prstGeom prst="rect">
            <a:avLst/>
          </a:prstGeom>
        </p:spPr>
      </p:pic>
      <p:sp>
        <p:nvSpPr>
          <p:cNvPr id="75778" name="Rectangle 2"/>
          <p:cNvSpPr>
            <a:spLocks noGrp="1" noChangeArrowheads="1"/>
          </p:cNvSpPr>
          <p:nvPr>
            <p:ph type="title"/>
          </p:nvPr>
        </p:nvSpPr>
        <p:spPr>
          <a:xfrm>
            <a:off x="642910" y="928670"/>
            <a:ext cx="7572428" cy="714380"/>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超五类模块</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571472" y="1730448"/>
            <a:ext cx="7500990" cy="3714776"/>
          </a:xfrm>
          <a:prstGeom prst="rect">
            <a:avLst/>
          </a:prstGeom>
          <a:noFill/>
          <a:ln w="9525">
            <a:noFill/>
            <a:miter lim="800000"/>
            <a:headEnd/>
            <a:tailEnd/>
          </a:ln>
          <a:effectLst/>
        </p:spPr>
        <p:txBody>
          <a:bodyPr/>
          <a:lstStyle/>
          <a:p>
            <a:pPr marL="342900" indent="-342900" algn="l"/>
            <a:r>
              <a:rPr lang="zh-CN" altLang="en-US" sz="2400" b="1" dirty="0" smtClean="0">
                <a:latin typeface="方正隶变简体" pitchFamily="65" charset="-122"/>
                <a:ea typeface="方正隶变简体" pitchFamily="65" charset="-122"/>
              </a:rPr>
              <a:t>超</a:t>
            </a:r>
            <a:r>
              <a:rPr lang="zh-CN" altLang="en-US" sz="2400" b="1" dirty="0">
                <a:latin typeface="方正隶变简体" pitchFamily="65" charset="-122"/>
                <a:ea typeface="方正隶变简体" pitchFamily="65" charset="-122"/>
              </a:rPr>
              <a:t>五</a:t>
            </a:r>
            <a:r>
              <a:rPr lang="zh-CN" altLang="en-US" sz="2400" b="1" dirty="0" smtClean="0">
                <a:latin typeface="方正隶变简体" pitchFamily="65" charset="-122"/>
                <a:ea typeface="方正隶变简体" pitchFamily="65" charset="-122"/>
              </a:rPr>
              <a:t>类非屏蔽打线模块</a:t>
            </a:r>
            <a:endParaRPr lang="en-US" altLang="zh-CN" sz="2400" b="1" dirty="0">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可靠性设计</a:t>
            </a:r>
            <a:endParaRPr lang="zh-CN" altLang="en-US" sz="1600" i="1" dirty="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内置应力消除装置</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端接和诊断简便</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需要专用打线工具</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多种颜色可选</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TIA/EIA--568A/568B </a:t>
            </a:r>
            <a:r>
              <a:rPr lang="zh-CN" altLang="en-US" sz="1600" i="1" dirty="0" smtClean="0">
                <a:solidFill>
                  <a:schemeClr val="accent2">
                    <a:lumMod val="40000"/>
                    <a:lumOff val="60000"/>
                  </a:schemeClr>
                </a:solidFill>
                <a:latin typeface="方正隶变简体" pitchFamily="65" charset="-122"/>
                <a:ea typeface="方正隶变简体" pitchFamily="65" charset="-122"/>
              </a:rPr>
              <a:t>两 种 接 线 标 准</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接 触 点 镀 金</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模 块 与 电 缆 护 套 紧 密 耦 合，减 少 应 力 和 弯 曲 半 径</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不 影 响 传 输 效 率 情 况 下 可 反 复 端 接 10 次 以 上</a:t>
            </a:r>
          </a:p>
          <a:p>
            <a:pPr marL="342900" indent="-342900" algn="l">
              <a:spcBef>
                <a:spcPct val="20000"/>
              </a:spcBef>
              <a:buClr>
                <a:schemeClr val="accent2"/>
              </a:buClr>
              <a:buFontTx/>
              <a:buChar char="·"/>
            </a:pPr>
            <a:endParaRPr lang="zh-CN" altLang="en-US"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800" i="1" dirty="0" smtClean="0">
              <a:solidFill>
                <a:schemeClr val="accent2">
                  <a:lumMod val="40000"/>
                  <a:lumOff val="60000"/>
                </a:schemeClr>
              </a:solidFill>
              <a:latin typeface="方正隶变简体" pitchFamily="65" charset="-122"/>
              <a:ea typeface="方正隶变简体" pitchFamily="65" charset="-122"/>
            </a:endParaRPr>
          </a:p>
        </p:txBody>
      </p:sp>
      <p:sp>
        <p:nvSpPr>
          <p:cNvPr id="5" name="WordArt 26"/>
          <p:cNvSpPr>
            <a:spLocks noChangeArrowheads="1" noChangeShapeType="1" noTextEdit="1"/>
          </p:cNvSpPr>
          <p:nvPr/>
        </p:nvSpPr>
        <p:spPr bwMode="auto">
          <a:xfrm>
            <a:off x="7286644" y="3500438"/>
            <a:ext cx="1053620" cy="302694"/>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MOU45EAT</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10" y="928670"/>
            <a:ext cx="7572428" cy="714380"/>
          </a:xfrm>
        </p:spPr>
        <p:txBody>
          <a:bodyPr/>
          <a:lstStyle/>
          <a:p>
            <a:r>
              <a:rPr lang="zh-CN" altLang="en-US" sz="3200" b="1" dirty="0" smtClean="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rPr>
              <a:t>超五类模块</a:t>
            </a:r>
            <a:endParaRPr lang="zh-CN" altLang="en-US" sz="3200" b="1" dirty="0">
              <a:solidFill>
                <a:srgbClr val="C00000"/>
              </a:solidFill>
              <a:effectLst>
                <a:outerShdw blurRad="38100" dist="38100" dir="2700000" algn="tl">
                  <a:srgbClr val="000000">
                    <a:alpha val="43137"/>
                  </a:srgbClr>
                </a:outerShdw>
              </a:effectLst>
              <a:latin typeface="文鼎淹水体" pitchFamily="33" charset="-122"/>
              <a:ea typeface="文鼎淹水体" pitchFamily="33" charset="-122"/>
            </a:endParaRPr>
          </a:p>
        </p:txBody>
      </p:sp>
      <p:sp>
        <p:nvSpPr>
          <p:cNvPr id="22" name="Rectangle 1027"/>
          <p:cNvSpPr>
            <a:spLocks noChangeArrowheads="1"/>
          </p:cNvSpPr>
          <p:nvPr/>
        </p:nvSpPr>
        <p:spPr bwMode="auto">
          <a:xfrm>
            <a:off x="571472" y="1730448"/>
            <a:ext cx="7500990" cy="3714776"/>
          </a:xfrm>
          <a:prstGeom prst="rect">
            <a:avLst/>
          </a:prstGeom>
          <a:noFill/>
          <a:ln w="9525">
            <a:noFill/>
            <a:miter lim="800000"/>
            <a:headEnd/>
            <a:tailEnd/>
          </a:ln>
          <a:effectLst/>
        </p:spPr>
        <p:txBody>
          <a:bodyPr/>
          <a:lstStyle/>
          <a:p>
            <a:pPr marL="342900" indent="-342900" algn="l"/>
            <a:r>
              <a:rPr lang="zh-CN" altLang="en-US" sz="2400" b="1" dirty="0" smtClean="0">
                <a:latin typeface="方正隶变简体" pitchFamily="65" charset="-122"/>
                <a:ea typeface="方正隶变简体" pitchFamily="65" charset="-122"/>
              </a:rPr>
              <a:t>超</a:t>
            </a:r>
            <a:r>
              <a:rPr lang="zh-CN" altLang="en-US" sz="2400" b="1" dirty="0">
                <a:latin typeface="方正隶变简体" pitchFamily="65" charset="-122"/>
                <a:ea typeface="方正隶变简体" pitchFamily="65" charset="-122"/>
              </a:rPr>
              <a:t>五</a:t>
            </a:r>
            <a:r>
              <a:rPr lang="zh-CN" altLang="en-US" sz="2400" b="1" dirty="0" smtClean="0">
                <a:latin typeface="方正隶变简体" pitchFamily="65" charset="-122"/>
                <a:ea typeface="方正隶变简体" pitchFamily="65" charset="-122"/>
              </a:rPr>
              <a:t>类屏蔽免打线模块</a:t>
            </a:r>
            <a:endParaRPr lang="en-US" altLang="zh-CN" sz="2400" b="1" dirty="0">
              <a:latin typeface="方正隶变简体" pitchFamily="65" charset="-122"/>
              <a:ea typeface="方正隶变简体" pitchFamily="65" charset="-122"/>
            </a:endParaRPr>
          </a:p>
          <a:p>
            <a:pPr marL="342900" lvl="1"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全锌铜金制作，</a:t>
            </a:r>
            <a:r>
              <a:rPr lang="en-US" altLang="zh-CN" sz="1600" i="1" dirty="0" smtClean="0">
                <a:solidFill>
                  <a:schemeClr val="accent2">
                    <a:lumMod val="40000"/>
                    <a:lumOff val="60000"/>
                  </a:schemeClr>
                </a:solidFill>
                <a:latin typeface="方正隶变简体" pitchFamily="65" charset="-122"/>
                <a:ea typeface="方正隶变简体" pitchFamily="65" charset="-122"/>
              </a:rPr>
              <a:t>360°</a:t>
            </a:r>
            <a:r>
              <a:rPr lang="zh-CN" altLang="en-US" sz="1600" i="1" dirty="0" smtClean="0">
                <a:solidFill>
                  <a:schemeClr val="accent2">
                    <a:lumMod val="40000"/>
                    <a:lumOff val="60000"/>
                  </a:schemeClr>
                </a:solidFill>
                <a:latin typeface="方正隶变简体" pitchFamily="65" charset="-122"/>
                <a:ea typeface="方正隶变简体" pitchFamily="65" charset="-122"/>
              </a:rPr>
              <a:t>全屏蔽设计，保证优秀的</a:t>
            </a:r>
            <a:r>
              <a:rPr lang="en-US" altLang="zh-CN" sz="1600" i="1" dirty="0" smtClean="0">
                <a:solidFill>
                  <a:schemeClr val="accent2">
                    <a:lumMod val="40000"/>
                    <a:lumOff val="60000"/>
                  </a:schemeClr>
                </a:solidFill>
                <a:latin typeface="方正隶变简体" pitchFamily="65" charset="-122"/>
                <a:ea typeface="方正隶变简体" pitchFamily="65" charset="-122"/>
              </a:rPr>
              <a:t>EMC</a:t>
            </a:r>
            <a:r>
              <a:rPr lang="zh-CN" altLang="en-US" sz="1600" i="1" dirty="0" smtClean="0">
                <a:solidFill>
                  <a:schemeClr val="accent2">
                    <a:lumMod val="40000"/>
                    <a:lumOff val="60000"/>
                  </a:schemeClr>
                </a:solidFill>
                <a:latin typeface="方正隶变简体" pitchFamily="65" charset="-122"/>
                <a:ea typeface="方正隶变简体" pitchFamily="65" charset="-122"/>
              </a:rPr>
              <a:t>性能</a:t>
            </a:r>
          </a:p>
          <a:p>
            <a:pPr marL="342900" lvl="1"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符合</a:t>
            </a:r>
            <a:r>
              <a:rPr lang="zh-CN" altLang="zh-CN" sz="1600" i="1" dirty="0" smtClean="0">
                <a:solidFill>
                  <a:schemeClr val="accent2">
                    <a:lumMod val="40000"/>
                    <a:lumOff val="60000"/>
                  </a:schemeClr>
                </a:solidFill>
                <a:latin typeface="方正隶变简体" pitchFamily="65" charset="-122"/>
                <a:ea typeface="方正隶变简体" pitchFamily="65" charset="-122"/>
              </a:rPr>
              <a:t> </a:t>
            </a:r>
            <a:r>
              <a:rPr lang="en-US" altLang="zh-CN" sz="1600" i="1" dirty="0" smtClean="0">
                <a:solidFill>
                  <a:schemeClr val="accent2">
                    <a:lumMod val="40000"/>
                    <a:lumOff val="60000"/>
                  </a:schemeClr>
                </a:solidFill>
                <a:latin typeface="方正隶变简体" pitchFamily="65" charset="-122"/>
                <a:ea typeface="方正隶变简体" pitchFamily="65" charset="-122"/>
              </a:rPr>
              <a:t>EN 55022</a:t>
            </a:r>
            <a:r>
              <a:rPr lang="zh-CN" altLang="en-US" sz="1600" i="1" dirty="0" smtClean="0">
                <a:solidFill>
                  <a:schemeClr val="accent2">
                    <a:lumMod val="40000"/>
                    <a:lumOff val="60000"/>
                  </a:schemeClr>
                </a:solidFill>
                <a:latin typeface="方正隶变简体" pitchFamily="65" charset="-122"/>
                <a:ea typeface="方正隶变简体" pitchFamily="65" charset="-122"/>
              </a:rPr>
              <a:t>放射辐射限制</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TIA/EIA--568A/568B </a:t>
            </a:r>
            <a:r>
              <a:rPr lang="zh-CN" altLang="en-US" sz="1600" i="1" dirty="0" smtClean="0">
                <a:solidFill>
                  <a:schemeClr val="accent2">
                    <a:lumMod val="40000"/>
                    <a:lumOff val="60000"/>
                  </a:schemeClr>
                </a:solidFill>
                <a:latin typeface="方正隶变简体" pitchFamily="65" charset="-122"/>
                <a:ea typeface="方正隶变简体" pitchFamily="65" charset="-122"/>
              </a:rPr>
              <a:t>两 种 接 线 标 准</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模块采用</a:t>
            </a:r>
            <a:r>
              <a:rPr lang="en-US" altLang="zh-CN" sz="1600" i="1" dirty="0" smtClean="0">
                <a:solidFill>
                  <a:schemeClr val="accent2">
                    <a:lumMod val="40000"/>
                    <a:lumOff val="60000"/>
                  </a:schemeClr>
                </a:solidFill>
                <a:latin typeface="方正隶变简体" pitchFamily="65" charset="-122"/>
                <a:ea typeface="方正隶变简体" pitchFamily="65" charset="-122"/>
              </a:rPr>
              <a:t>180°</a:t>
            </a:r>
            <a:r>
              <a:rPr lang="zh-CN" altLang="en-US" sz="1600" i="1" dirty="0" smtClean="0">
                <a:solidFill>
                  <a:schemeClr val="accent2">
                    <a:lumMod val="40000"/>
                    <a:lumOff val="60000"/>
                  </a:schemeClr>
                </a:solidFill>
                <a:latin typeface="方正隶变简体" pitchFamily="65" charset="-122"/>
                <a:ea typeface="方正隶变简体" pitchFamily="65" charset="-122"/>
              </a:rPr>
              <a:t>水平接线方式，便于进行线缆的卡接</a:t>
            </a:r>
          </a:p>
          <a:p>
            <a:pPr marL="342900" indent="-342900" algn="l">
              <a:spcBef>
                <a:spcPct val="20000"/>
              </a:spcBef>
              <a:buClr>
                <a:schemeClr val="accent2"/>
              </a:buClr>
              <a:buFontTx/>
              <a:buChar char="·"/>
            </a:pPr>
            <a:r>
              <a:rPr lang="en-US" altLang="zh-CN" sz="1600" i="1" dirty="0" smtClean="0">
                <a:solidFill>
                  <a:schemeClr val="accent2">
                    <a:lumMod val="40000"/>
                    <a:lumOff val="60000"/>
                  </a:schemeClr>
                </a:solidFill>
                <a:latin typeface="方正隶变简体" pitchFamily="65" charset="-122"/>
                <a:ea typeface="方正隶变简体" pitchFamily="65" charset="-122"/>
              </a:rPr>
              <a:t>8</a:t>
            </a:r>
            <a:r>
              <a:rPr lang="zh-CN" altLang="en-US" sz="1600" i="1" dirty="0" smtClean="0">
                <a:solidFill>
                  <a:schemeClr val="accent2">
                    <a:lumMod val="40000"/>
                    <a:lumOff val="60000"/>
                  </a:schemeClr>
                </a:solidFill>
                <a:latin typeface="方正隶变简体" pitchFamily="65" charset="-122"/>
                <a:ea typeface="方正隶变简体" pitchFamily="65" charset="-122"/>
              </a:rPr>
              <a:t>根针芯均采用</a:t>
            </a:r>
            <a:r>
              <a:rPr lang="en-US" altLang="zh-CN" sz="1600" i="1" dirty="0" smtClean="0">
                <a:solidFill>
                  <a:schemeClr val="accent2">
                    <a:lumMod val="40000"/>
                    <a:lumOff val="60000"/>
                  </a:schemeClr>
                </a:solidFill>
                <a:latin typeface="方正隶变简体" pitchFamily="65" charset="-122"/>
                <a:ea typeface="方正隶变简体" pitchFamily="65" charset="-122"/>
              </a:rPr>
              <a:t>50μinch</a:t>
            </a:r>
            <a:r>
              <a:rPr lang="zh-CN" altLang="en-US" sz="1600" i="1" dirty="0" smtClean="0">
                <a:solidFill>
                  <a:schemeClr val="accent2">
                    <a:lumMod val="40000"/>
                    <a:lumOff val="60000"/>
                  </a:schemeClr>
                </a:solidFill>
                <a:latin typeface="方正隶变简体" pitchFamily="65" charset="-122"/>
                <a:ea typeface="方正隶变简体" pitchFamily="65" charset="-122"/>
              </a:rPr>
              <a:t>镀金、</a:t>
            </a:r>
            <a:r>
              <a:rPr lang="en-US" altLang="zh-CN" sz="1600" i="1" dirty="0" smtClean="0">
                <a:solidFill>
                  <a:schemeClr val="accent2">
                    <a:lumMod val="40000"/>
                    <a:lumOff val="60000"/>
                  </a:schemeClr>
                </a:solidFill>
                <a:latin typeface="方正隶变简体" pitchFamily="65" charset="-122"/>
                <a:ea typeface="方正隶变简体" pitchFamily="65" charset="-122"/>
              </a:rPr>
              <a:t>45 °</a:t>
            </a:r>
            <a:r>
              <a:rPr lang="zh-CN" altLang="en-US" sz="1600" i="1" dirty="0" smtClean="0">
                <a:solidFill>
                  <a:schemeClr val="accent2">
                    <a:lumMod val="40000"/>
                    <a:lumOff val="60000"/>
                  </a:schemeClr>
                </a:solidFill>
                <a:latin typeface="方正隶变简体" pitchFamily="65" charset="-122"/>
                <a:ea typeface="方正隶变简体" pitchFamily="65" charset="-122"/>
              </a:rPr>
              <a:t>斜角方式，与水晶头端接全面且方便</a:t>
            </a:r>
          </a:p>
          <a:p>
            <a:pPr marL="342900" indent="-342900" algn="l">
              <a:spcBef>
                <a:spcPct val="20000"/>
              </a:spcBef>
              <a:buClr>
                <a:schemeClr val="accent2"/>
              </a:buClr>
              <a:buFontTx/>
              <a:buChar char="·"/>
            </a:pPr>
            <a:r>
              <a:rPr lang="zh-CN" altLang="en-US" sz="1600" i="1" dirty="0" smtClean="0">
                <a:solidFill>
                  <a:schemeClr val="accent2">
                    <a:lumMod val="40000"/>
                    <a:lumOff val="60000"/>
                  </a:schemeClr>
                </a:solidFill>
                <a:latin typeface="方正隶变简体" pitchFamily="65" charset="-122"/>
                <a:ea typeface="方正隶变简体" pitchFamily="65" charset="-122"/>
              </a:rPr>
              <a:t>不 影 响 传 输 效 率 情 况 下 可 反 复 端 接 </a:t>
            </a:r>
            <a:r>
              <a:rPr lang="en-US" altLang="zh-CN" sz="1600" i="1" dirty="0" smtClean="0">
                <a:solidFill>
                  <a:schemeClr val="accent2">
                    <a:lumMod val="40000"/>
                    <a:lumOff val="60000"/>
                  </a:schemeClr>
                </a:solidFill>
                <a:latin typeface="方正隶变简体" pitchFamily="65" charset="-122"/>
                <a:ea typeface="方正隶变简体" pitchFamily="65" charset="-122"/>
              </a:rPr>
              <a:t>10</a:t>
            </a:r>
            <a:r>
              <a:rPr lang="zh-CN" altLang="en-US" sz="1600" i="1" dirty="0" smtClean="0">
                <a:solidFill>
                  <a:schemeClr val="accent2">
                    <a:lumMod val="40000"/>
                    <a:lumOff val="60000"/>
                  </a:schemeClr>
                </a:solidFill>
                <a:latin typeface="方正隶变简体" pitchFamily="65" charset="-122"/>
                <a:ea typeface="方正隶变简体" pitchFamily="65" charset="-122"/>
              </a:rPr>
              <a:t> 次 以 上</a:t>
            </a: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zh-CN" altLang="en-US" sz="16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zh-CN" altLang="en-US"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buFontTx/>
              <a:buChar char="·"/>
            </a:pPr>
            <a:endParaRPr lang="en-US" altLang="zh-CN" sz="2400" i="1" dirty="0" smtClean="0">
              <a:solidFill>
                <a:schemeClr val="accent2">
                  <a:lumMod val="40000"/>
                  <a:lumOff val="60000"/>
                </a:schemeClr>
              </a:solidFill>
              <a:latin typeface="方正隶变简体" pitchFamily="65" charset="-122"/>
              <a:ea typeface="方正隶变简体" pitchFamily="65" charset="-122"/>
            </a:endParaRPr>
          </a:p>
          <a:p>
            <a:pPr marL="342900" indent="-342900" algn="l">
              <a:spcBef>
                <a:spcPct val="20000"/>
              </a:spcBef>
              <a:buClr>
                <a:schemeClr val="accent2"/>
              </a:buClr>
            </a:pPr>
            <a:endParaRPr lang="en-US" altLang="zh-CN" sz="2800" i="1" dirty="0" smtClean="0">
              <a:solidFill>
                <a:schemeClr val="accent2">
                  <a:lumMod val="40000"/>
                  <a:lumOff val="60000"/>
                </a:schemeClr>
              </a:solidFill>
              <a:latin typeface="方正隶变简体" pitchFamily="65" charset="-122"/>
              <a:ea typeface="方正隶变简体" pitchFamily="65" charset="-122"/>
            </a:endParaRPr>
          </a:p>
        </p:txBody>
      </p:sp>
      <p:pic>
        <p:nvPicPr>
          <p:cNvPr id="4" name="图片 3" descr="超五类屏蔽模块.jpg"/>
          <p:cNvPicPr>
            <a:picLocks noChangeAspect="1"/>
          </p:cNvPicPr>
          <p:nvPr/>
        </p:nvPicPr>
        <p:blipFill>
          <a:blip r:embed="rId2" cstate="print"/>
          <a:stretch>
            <a:fillRect/>
          </a:stretch>
        </p:blipFill>
        <p:spPr>
          <a:xfrm>
            <a:off x="5357818" y="4071942"/>
            <a:ext cx="3298266" cy="1800000"/>
          </a:xfrm>
          <a:prstGeom prst="rect">
            <a:avLst/>
          </a:prstGeom>
        </p:spPr>
      </p:pic>
      <p:sp>
        <p:nvSpPr>
          <p:cNvPr id="5" name="WordArt 26"/>
          <p:cNvSpPr>
            <a:spLocks noChangeArrowheads="1" noChangeShapeType="1" noTextEdit="1"/>
          </p:cNvSpPr>
          <p:nvPr/>
        </p:nvSpPr>
        <p:spPr bwMode="auto">
          <a:xfrm>
            <a:off x="4572000" y="5429264"/>
            <a:ext cx="1053620" cy="374132"/>
          </a:xfrm>
          <a:prstGeom prst="rect">
            <a:avLst/>
          </a:prstGeom>
        </p:spPr>
        <p:txBody>
          <a:bodyPr wrap="none" fromWordArt="1">
            <a:prstTxWarp prst="textWave1">
              <a:avLst>
                <a:gd name="adj1" fmla="val 13005"/>
                <a:gd name="adj2" fmla="val 0"/>
              </a:avLst>
            </a:prstTxWarp>
          </a:bodyPr>
          <a:lstStyle/>
          <a:p>
            <a:r>
              <a:rPr lang="en-US" altLang="zh-CN" sz="1400" b="1" kern="1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rPr>
              <a:t>MOS45EAF</a:t>
            </a:r>
            <a:endParaRPr lang="zh-CN" altLang="en-US" sz="1400" b="1" kern="1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黑体"/>
              <a:ea typeface="黑体"/>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员工手册培训">
  <a:themeElements>
    <a:clrScheme name="员工手册培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员工手册培训">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员工手册培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员工手册培训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员工手册培训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员工手册培训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员工手册培训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员工手册培训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员工手册培训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员工手册培训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员工手册培训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员工手册培训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员工手册培训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员工手册培训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员工手册培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员工手册培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员工手册培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6946</TotalTime>
  <Words>3291</Words>
  <Application>Microsoft Office PowerPoint</Application>
  <PresentationFormat>全屏显示(4:3)</PresentationFormat>
  <Paragraphs>463</Paragraphs>
  <Slides>50</Slides>
  <Notes>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50</vt:i4>
      </vt:variant>
    </vt:vector>
  </HeadingPairs>
  <TitlesOfParts>
    <vt:vector size="59" baseType="lpstr">
      <vt:lpstr>Arial</vt:lpstr>
      <vt:lpstr>宋体</vt:lpstr>
      <vt:lpstr>Wingdings</vt:lpstr>
      <vt:lpstr>黑体</vt:lpstr>
      <vt:lpstr>Lucida Sans Unicode</vt:lpstr>
      <vt:lpstr>Times New Roman</vt:lpstr>
      <vt:lpstr>楷体_GB2312</vt:lpstr>
      <vt:lpstr>员工手册培训</vt:lpstr>
      <vt:lpstr>位图图像</vt:lpstr>
      <vt:lpstr>PowerPoint 演示文稿</vt:lpstr>
      <vt:lpstr>什么是智能楼宇？</vt:lpstr>
      <vt:lpstr>什么是综合布线？</vt:lpstr>
      <vt:lpstr>布线系统分类及带宽</vt:lpstr>
      <vt:lpstr>PowerPoint 演示文稿</vt:lpstr>
      <vt:lpstr>超五类布线系统</vt:lpstr>
      <vt:lpstr>超五类模块</vt:lpstr>
      <vt:lpstr>超五类模块</vt:lpstr>
      <vt:lpstr>超五类模块</vt:lpstr>
      <vt:lpstr>超五类跳线</vt:lpstr>
      <vt:lpstr>超五类配线架</vt:lpstr>
      <vt:lpstr>超五类配线架</vt:lpstr>
      <vt:lpstr>超五类配线架</vt:lpstr>
      <vt:lpstr>超五类配线架</vt:lpstr>
      <vt:lpstr>超五类水晶头</vt:lpstr>
      <vt:lpstr>超五类双绞线</vt:lpstr>
      <vt:lpstr>PowerPoint 演示文稿</vt:lpstr>
      <vt:lpstr>六类系统的优势</vt:lpstr>
      <vt:lpstr>六类布线系统</vt:lpstr>
      <vt:lpstr>六类模块</vt:lpstr>
      <vt:lpstr>六类免打线式屏蔽信息模块</vt:lpstr>
      <vt:lpstr>六 类 配 线 架</vt:lpstr>
      <vt:lpstr>六类水晶头</vt:lpstr>
      <vt:lpstr>六类跳线</vt:lpstr>
      <vt:lpstr>六类双绞线</vt:lpstr>
      <vt:lpstr>Vcom86型面板</vt:lpstr>
      <vt:lpstr>地面信息插座</vt:lpstr>
      <vt:lpstr>PowerPoint 演示文稿</vt:lpstr>
      <vt:lpstr>语 音 系 统</vt:lpstr>
      <vt:lpstr>大对数电缆</vt:lpstr>
      <vt:lpstr>110配线架 </vt:lpstr>
      <vt:lpstr>语 音 模 块</vt:lpstr>
      <vt:lpstr>语音/数据跳线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vincent</cp:lastModifiedBy>
  <cp:revision>408</cp:revision>
  <dcterms:created xsi:type="dcterms:W3CDTF">2009-02-18T02:21:50Z</dcterms:created>
  <dcterms:modified xsi:type="dcterms:W3CDTF">2016-08-09T09:16:41Z</dcterms:modified>
</cp:coreProperties>
</file>