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0" r:id="rId3"/>
    <p:sldMasterId id="2147483695" r:id="rId4"/>
  </p:sldMasterIdLst>
  <p:notesMasterIdLst>
    <p:notesMasterId r:id="rId49"/>
  </p:notesMasterIdLst>
  <p:sldIdLst>
    <p:sldId id="29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0"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2E5BA-5828-434A-8F97-754F000F935C}" type="datetimeFigureOut">
              <a:rPr lang="zh-CN" altLang="en-US" smtClean="0"/>
              <a:t>2016/10/8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2F4530-CA9C-4A54-9A30-9E264511F8E1}" type="slidenum">
              <a:rPr lang="zh-CN" altLang="en-US" smtClean="0"/>
              <a:t>‹#›</a:t>
            </a:fld>
            <a:endParaRPr lang="zh-CN" altLang="en-US"/>
          </a:p>
        </p:txBody>
      </p:sp>
    </p:spTree>
    <p:extLst>
      <p:ext uri="{BB962C8B-B14F-4D97-AF65-F5344CB8AC3E}">
        <p14:creationId xmlns:p14="http://schemas.microsoft.com/office/powerpoint/2010/main" val="189831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0C810C86-0DFF-426E-89DF-A9DB1855F472}" type="slidenum">
              <a:rPr lang="en-US" altLang="en-US" sz="1200">
                <a:latin typeface="Times" pitchFamily="18" charset="0"/>
              </a:rPr>
              <a:pPr/>
              <a:t>3</a:t>
            </a:fld>
            <a:endParaRPr lang="en-US" altLang="en-US" sz="1200">
              <a:latin typeface="Times" pitchFamily="18" charset="0"/>
            </a:endParaRPr>
          </a:p>
        </p:txBody>
      </p:sp>
      <p:sp>
        <p:nvSpPr>
          <p:cNvPr id="1525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This “start-up” screen can also be viewed by rotating the knob to special functions and selecting “version information”. </a:t>
            </a:r>
          </a:p>
        </p:txBody>
      </p:sp>
      <p:sp>
        <p:nvSpPr>
          <p:cNvPr id="152580"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1DAAEC69-A0D0-48B9-8899-0308F0018485}" type="slidenum">
              <a:rPr lang="en-US" altLang="en-US" sz="1200">
                <a:latin typeface="Times" pitchFamily="18" charset="0"/>
              </a:rPr>
              <a:pPr/>
              <a:t>27</a:t>
            </a:fld>
            <a:endParaRPr lang="en-US" altLang="en-US" sz="1200">
              <a:latin typeface="Times" pitchFamily="18" charset="0"/>
            </a:endParaRPr>
          </a:p>
        </p:txBody>
      </p:sp>
      <p:sp>
        <p:nvSpPr>
          <p:cNvPr id="161795" name="Rectangle 1026"/>
          <p:cNvSpPr>
            <a:spLocks noChangeArrowheads="1" noTextEdit="1"/>
          </p:cNvSpPr>
          <p:nvPr>
            <p:ph type="sldImg"/>
          </p:nvPr>
        </p:nvSpPr>
        <p:spPr>
          <a:xfrm>
            <a:off x="1143000" y="687388"/>
            <a:ext cx="4572000" cy="3429000"/>
          </a:xfrm>
          <a:ln/>
        </p:spPr>
      </p:sp>
      <p:sp>
        <p:nvSpPr>
          <p:cNvPr id="161796" name="Rectangle 1027"/>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1AA9F64B-B75A-4082-9356-FB6F068D0B42}" type="slidenum">
              <a:rPr lang="en-US" altLang="en-US" sz="1200">
                <a:latin typeface="Times" pitchFamily="18" charset="0"/>
              </a:rPr>
              <a:pPr/>
              <a:t>28</a:t>
            </a:fld>
            <a:endParaRPr lang="en-US" altLang="en-US" sz="1200">
              <a:latin typeface="Times" pitchFamily="18" charset="0"/>
            </a:endParaRPr>
          </a:p>
        </p:txBody>
      </p:sp>
      <p:sp>
        <p:nvSpPr>
          <p:cNvPr id="162819" name="Rectangle 2"/>
          <p:cNvSpPr>
            <a:spLocks noChangeArrowheads="1" noTextEdit="1"/>
          </p:cNvSpPr>
          <p:nvPr>
            <p:ph type="sldImg"/>
          </p:nvPr>
        </p:nvSpPr>
        <p:spPr>
          <a:xfrm>
            <a:off x="1143000" y="687388"/>
            <a:ext cx="4572000" cy="3429000"/>
          </a:xfrm>
          <a:ln/>
        </p:spPr>
      </p:sp>
      <p:sp>
        <p:nvSpPr>
          <p:cNvPr id="162820"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33F6C2DB-5064-47AD-9D6C-DBCDB734408F}" type="slidenum">
              <a:rPr lang="en-US" altLang="en-US" sz="1200">
                <a:latin typeface="Times" pitchFamily="18" charset="0"/>
              </a:rPr>
              <a:pPr/>
              <a:t>29</a:t>
            </a:fld>
            <a:endParaRPr lang="en-US" altLang="en-US" sz="1200">
              <a:latin typeface="Times" pitchFamily="18" charset="0"/>
            </a:endParaRPr>
          </a:p>
        </p:txBody>
      </p:sp>
      <p:sp>
        <p:nvSpPr>
          <p:cNvPr id="163843" name="Rectangle 2"/>
          <p:cNvSpPr>
            <a:spLocks noChangeArrowheads="1" noTextEdit="1"/>
          </p:cNvSpPr>
          <p:nvPr>
            <p:ph type="sldImg"/>
          </p:nvPr>
        </p:nvSpPr>
        <p:spPr>
          <a:xfrm>
            <a:off x="1143000" y="687388"/>
            <a:ext cx="4572000" cy="3429000"/>
          </a:xfrm>
          <a:ln/>
        </p:spPr>
      </p:sp>
      <p:sp>
        <p:nvSpPr>
          <p:cNvPr id="163844" name="Rectangle 3"/>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704F0F78-B878-490C-BB45-E175E64E3B2F}" type="slidenum">
              <a:rPr lang="en-US" altLang="en-US" sz="1200">
                <a:latin typeface="Times" pitchFamily="18" charset="0"/>
              </a:rPr>
              <a:pPr/>
              <a:t>30</a:t>
            </a:fld>
            <a:endParaRPr lang="en-US" altLang="en-US" sz="1200">
              <a:latin typeface="Times" pitchFamily="18" charset="0"/>
            </a:endParaRPr>
          </a:p>
        </p:txBody>
      </p:sp>
      <p:sp>
        <p:nvSpPr>
          <p:cNvPr id="164867" name="Rectangle 2"/>
          <p:cNvSpPr>
            <a:spLocks noChangeArrowheads="1" noTextEdit="1"/>
          </p:cNvSpPr>
          <p:nvPr>
            <p:ph type="sldImg"/>
          </p:nvPr>
        </p:nvSpPr>
        <p:spPr>
          <a:xfrm>
            <a:off x="1143000" y="687388"/>
            <a:ext cx="4572000" cy="3429000"/>
          </a:xfrm>
          <a:ln/>
        </p:spPr>
      </p:sp>
      <p:sp>
        <p:nvSpPr>
          <p:cNvPr id="164868" name="Rectangle 3"/>
          <p:cNvSpPr>
            <a:spLocks noGrp="1" noChangeArrowheads="1"/>
          </p:cNvSpPr>
          <p:nvPr>
            <p:ph type="body" idx="1"/>
          </p:nvPr>
        </p:nvSpPr>
        <p:spPr>
          <a:xfrm>
            <a:off x="916264" y="4345587"/>
            <a:ext cx="5025473" cy="41113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altLang="zh-CN" smtClean="0">
                <a:solidFill>
                  <a:srgbClr val="000000"/>
                </a:solidFill>
              </a:rPr>
              <a:t>loss/km	3.5		1.5		1		0.5	</a:t>
            </a:r>
          </a:p>
          <a:p>
            <a:r>
              <a:rPr lang="en-US" altLang="zh-CN" smtClean="0">
                <a:solidFill>
                  <a:srgbClr val="000000"/>
                </a:solidFill>
              </a:rPr>
              <a:t>length		850 MMF	1300 MMF	ISP SMF	OSP SMF	</a:t>
            </a:r>
          </a:p>
          <a:p>
            <a:r>
              <a:rPr lang="en-US" altLang="zh-CN" smtClean="0">
                <a:solidFill>
                  <a:srgbClr val="000000"/>
                </a:solidFill>
              </a:rPr>
              <a:t>0		1.50		1.50		1.50		1.50	</a:t>
            </a:r>
          </a:p>
          <a:p>
            <a:r>
              <a:rPr lang="en-US" altLang="zh-CN" smtClean="0">
                <a:solidFill>
                  <a:srgbClr val="000000"/>
                </a:solidFill>
              </a:rPr>
              <a:t>300		2.55		1.95		1.80		1.65	</a:t>
            </a:r>
          </a:p>
          <a:p>
            <a:r>
              <a:rPr lang="en-US" altLang="zh-CN" smtClean="0">
                <a:solidFill>
                  <a:srgbClr val="000000"/>
                </a:solidFill>
              </a:rPr>
              <a:t>500		3.25		2.25		2.00		1.75	</a:t>
            </a:r>
          </a:p>
          <a:p>
            <a:r>
              <a:rPr lang="en-US" altLang="zh-CN" smtClean="0">
                <a:solidFill>
                  <a:srgbClr val="000000"/>
                </a:solidFill>
              </a:rPr>
              <a:t>1,000		5.00		3.00		2.50		2.00	</a:t>
            </a:r>
          </a:p>
          <a:p>
            <a:r>
              <a:rPr lang="en-US" altLang="zh-CN" smtClean="0">
                <a:solidFill>
                  <a:srgbClr val="000000"/>
                </a:solidFill>
              </a:rPr>
              <a:t>1,500		6.75		3.75		3.00		2.25	</a:t>
            </a:r>
          </a:p>
          <a:p>
            <a:r>
              <a:rPr lang="en-US" altLang="zh-CN" smtClean="0">
                <a:solidFill>
                  <a:srgbClr val="000000"/>
                </a:solidFill>
              </a:rPr>
              <a:t>2,000		8.50		4.50		3.50		2.50	</a:t>
            </a:r>
          </a:p>
          <a:p>
            <a:r>
              <a:rPr lang="en-US" altLang="zh-CN" smtClean="0">
                <a:solidFill>
                  <a:srgbClr val="000000"/>
                </a:solidFill>
              </a:rPr>
              <a:t>2,500						4.00		2.75	</a:t>
            </a:r>
          </a:p>
          <a:p>
            <a:r>
              <a:rPr lang="en-US" altLang="zh-CN" smtClean="0">
                <a:solidFill>
                  <a:srgbClr val="000000"/>
                </a:solidFill>
              </a:rPr>
              <a:t>3,000						4.50		3.00	</a:t>
            </a:r>
          </a:p>
          <a:p>
            <a:endParaRPr lang="en-US" altLang="zh-CN" smtClean="0"/>
          </a:p>
          <a:p>
            <a:r>
              <a:rPr lang="en-US" altLang="zh-CN" smtClean="0"/>
              <a:t>Realize there are many numbers here to remember.  Summary sheets are more convenient to carry than the TDM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D9CEEBAC-20B2-432A-B24C-E366292D38FB}" type="slidenum">
              <a:rPr lang="en-US" altLang="en-US" sz="1200">
                <a:latin typeface="Times" pitchFamily="18" charset="0"/>
              </a:rPr>
              <a:pPr/>
              <a:t>31</a:t>
            </a:fld>
            <a:endParaRPr lang="en-US" altLang="en-US" sz="1200">
              <a:latin typeface="Times" pitchFamily="18" charset="0"/>
            </a:endParaRPr>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xfrm>
            <a:off x="913158" y="4344025"/>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401E88F8-EA2B-4891-BA97-822066F0D244}" type="slidenum">
              <a:rPr lang="en-US" altLang="en-US" sz="1200">
                <a:latin typeface="Times" pitchFamily="18" charset="0"/>
              </a:rPr>
              <a:pPr/>
              <a:t>4</a:t>
            </a:fld>
            <a:endParaRPr lang="en-US" altLang="en-US" sz="1200">
              <a:latin typeface="Times" pitchFamily="18" charset="0"/>
            </a:endParaRPr>
          </a:p>
        </p:txBody>
      </p:sp>
      <p:sp>
        <p:nvSpPr>
          <p:cNvPr id="15360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At this point have them configure the tester:</a:t>
            </a:r>
          </a:p>
          <a:p>
            <a:r>
              <a:rPr lang="en-US" altLang="zh-CN" sz="1000"/>
              <a:t>Highlight Test Standard, Cable Type and press CHOICE or ENTER.</a:t>
            </a:r>
          </a:p>
          <a:p>
            <a:r>
              <a:rPr lang="en-US" altLang="zh-CN" sz="1000"/>
              <a:t>Highlight TIA Cat 5e Permanent Link (will need to use the permanent link adapters) and press ENTER. Highlight 100 Ohm UTP and press ENTER.</a:t>
            </a:r>
          </a:p>
        </p:txBody>
      </p:sp>
      <p:sp>
        <p:nvSpPr>
          <p:cNvPr id="153604"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9D3E9D87-F933-4BAB-9B8A-CE807577648F}" type="slidenum">
              <a:rPr lang="en-US" altLang="en-US" sz="1200">
                <a:latin typeface="Times" pitchFamily="18" charset="0"/>
              </a:rPr>
              <a:pPr/>
              <a:t>5</a:t>
            </a:fld>
            <a:endParaRPr lang="en-US" altLang="en-US" sz="1200">
              <a:latin typeface="Times" pitchFamily="18" charset="0"/>
            </a:endParaRPr>
          </a:p>
        </p:txBody>
      </p:sp>
      <p:sp>
        <p:nvSpPr>
          <p:cNvPr id="1546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At this point have them configure the tester:</a:t>
            </a:r>
          </a:p>
          <a:p>
            <a:r>
              <a:rPr lang="en-US" altLang="zh-CN" sz="1000"/>
              <a:t>Highlight Test Standard, Cable Type and press CHOICE or ENTER.</a:t>
            </a:r>
          </a:p>
          <a:p>
            <a:r>
              <a:rPr lang="en-US" altLang="zh-CN" sz="1000"/>
              <a:t>Highlight TIA Cat 5e Permanent Link (will need to use the permanent link adapters) and press ENTER. Highlight 100 Ohm UTP and press ENTER.</a:t>
            </a:r>
          </a:p>
        </p:txBody>
      </p:sp>
      <p:sp>
        <p:nvSpPr>
          <p:cNvPr id="154628"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A1A839A6-5F4C-44B1-AF9A-6629E6009300}" type="slidenum">
              <a:rPr lang="en-US" altLang="en-US" sz="1200">
                <a:latin typeface="Times" pitchFamily="18" charset="0"/>
              </a:rPr>
              <a:pPr/>
              <a:t>6</a:t>
            </a:fld>
            <a:endParaRPr lang="en-US" altLang="en-US" sz="1200">
              <a:latin typeface="Times" pitchFamily="18" charset="0"/>
            </a:endParaRPr>
          </a:p>
        </p:txBody>
      </p:sp>
      <p:sp>
        <p:nvSpPr>
          <p:cNvPr id="15565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At this point have them configure the tester:</a:t>
            </a:r>
          </a:p>
          <a:p>
            <a:r>
              <a:rPr lang="en-US" altLang="zh-CN" sz="1000"/>
              <a:t>Highlight Test Standard, Cable Type and press CHOICE or ENTER.</a:t>
            </a:r>
          </a:p>
          <a:p>
            <a:r>
              <a:rPr lang="en-US" altLang="zh-CN" sz="1000"/>
              <a:t>Highlight TIA Cat 5e Permanent Link (will need to use the permanent link adapters) and press ENTER. Highlight 100 Ohm UTP and press ENTER.</a:t>
            </a:r>
          </a:p>
        </p:txBody>
      </p:sp>
      <p:sp>
        <p:nvSpPr>
          <p:cNvPr id="155652"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4504C263-40C3-49F9-9878-2A9B52DF2789}" type="slidenum">
              <a:rPr lang="en-US" altLang="en-US" sz="1200">
                <a:latin typeface="Times" pitchFamily="18" charset="0"/>
              </a:rPr>
              <a:pPr/>
              <a:t>7</a:t>
            </a:fld>
            <a:endParaRPr lang="en-US" altLang="en-US" sz="1200">
              <a:latin typeface="Times" pitchFamily="18" charset="0"/>
            </a:endParaRPr>
          </a:p>
        </p:txBody>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At this point have them configure the tester:</a:t>
            </a:r>
          </a:p>
          <a:p>
            <a:r>
              <a:rPr lang="en-US" altLang="zh-CN" sz="1000"/>
              <a:t>Highlight Test Standard, Cable Type and press CHOICE or ENTER.</a:t>
            </a:r>
          </a:p>
          <a:p>
            <a:r>
              <a:rPr lang="en-US" altLang="zh-CN" sz="1000"/>
              <a:t>Highlight TIA Cat 5e Permanent Link (will need to use the permanent link adapters) and press ENTER. Highlight 100 Ohm UTP and press ENTER.</a:t>
            </a:r>
          </a:p>
        </p:txBody>
      </p:sp>
      <p:sp>
        <p:nvSpPr>
          <p:cNvPr id="156676"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3BC72657-B661-4EFD-BE27-AA45AFEDA89F}" type="slidenum">
              <a:rPr lang="en-US" altLang="en-US" sz="1200">
                <a:latin typeface="Times" pitchFamily="18" charset="0"/>
              </a:rPr>
              <a:pPr/>
              <a:t>9</a:t>
            </a:fld>
            <a:endParaRPr lang="en-US" altLang="en-US" sz="1200">
              <a:latin typeface="Times" pitchFamily="18" charset="0"/>
            </a:endParaRPr>
          </a:p>
        </p:txBody>
      </p:sp>
      <p:sp>
        <p:nvSpPr>
          <p:cNvPr id="157699" name="Rectangle 2"/>
          <p:cNvSpPr>
            <a:spLocks noGrp="1" noChangeArrowheads="1"/>
          </p:cNvSpPr>
          <p:nvPr>
            <p:ph type="body" idx="1"/>
          </p:nvPr>
        </p:nvSpPr>
        <p:spPr>
          <a:xfrm>
            <a:off x="357188" y="4344025"/>
            <a:ext cx="6227486" cy="4317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13" tIns="34913" rIns="71413" bIns="34913"/>
          <a:lstStyle/>
          <a:p>
            <a:r>
              <a:rPr lang="en-US" altLang="zh-CN" sz="1000"/>
              <a:t>The figure shows an installed basic link as part of an overall premise wiring method as discussed before. The hub has been replaced by the DSP-4X00. The workstation has been replaced by the Smart Remote. </a:t>
            </a:r>
          </a:p>
          <a:p>
            <a:r>
              <a:rPr lang="en-US" altLang="zh-CN" sz="1000"/>
              <a:t>How to test a link with the DSP-4X00 Series Cable Analyzer::</a:t>
            </a:r>
          </a:p>
          <a:p>
            <a:r>
              <a:rPr lang="en-US" altLang="zh-CN" sz="1000"/>
              <a:t>First we need to select a standard to compare our measurements against. In this case we want to certify this cable to meet the requirements gigabit Ethernet (1000Base-T). So we choose the test standard ‘TIA CAT 5e Basic Link’. Next we must select the cable type -- in this case it is UTP. Now we are ready to test.</a:t>
            </a:r>
          </a:p>
          <a:p>
            <a:r>
              <a:rPr lang="en-US" altLang="zh-CN" sz="1000"/>
              <a:t>We switch to the Autotest function and press the Test button. Autotest will run all of the tests required by the chosen standard. The Smart remote will automatically run the NEXT test from the far end of the cable as required by the standard. The figure shows all of these tests Pass and are within required limits. If there were a failure, the word Fail would be placed next to the specific test that failed. By selecting a particular test and pressing Enter, you can drill down to obtain more details about the test results. The wire map can be viewed graphically, the length and impedance values can be seen and a graphical plot of the NEXT and Attenuation values can be viewed including the limit and actual measured values as a function of frequency.</a:t>
            </a:r>
          </a:p>
          <a:p>
            <a:r>
              <a:rPr lang="en-US" altLang="zh-CN" sz="1000"/>
              <a:t>To save this test into memory, we press the Save button and either type in the cable ID number or let the unit auto-increment the ID number. You are now ready for your next Autotest.</a:t>
            </a:r>
          </a:p>
        </p:txBody>
      </p:sp>
      <p:sp>
        <p:nvSpPr>
          <p:cNvPr id="157700" name="Rectangle 3"/>
          <p:cNvSpPr>
            <a:spLocks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2CAED7E5-3CF3-45B5-A30A-67D7E595E42C}" type="slidenum">
              <a:rPr lang="en-US" altLang="en-US" sz="1200">
                <a:latin typeface="Times" pitchFamily="18" charset="0"/>
              </a:rPr>
              <a:pPr/>
              <a:t>17</a:t>
            </a:fld>
            <a:endParaRPr lang="en-US" altLang="en-US" sz="1200">
              <a:latin typeface="Times" pitchFamily="18" charset="0"/>
            </a:endParaRPr>
          </a:p>
        </p:txBody>
      </p:sp>
      <p:sp>
        <p:nvSpPr>
          <p:cNvPr id="158723" name="Rectangle 2"/>
          <p:cNvSpPr>
            <a:spLocks noChangeArrowheads="1" noTextEdit="1"/>
          </p:cNvSpPr>
          <p:nvPr>
            <p:ph type="sldImg"/>
          </p:nvPr>
        </p:nvSpPr>
        <p:spPr>
          <a:xfrm>
            <a:off x="1146175" y="685800"/>
            <a:ext cx="4567238" cy="3427413"/>
          </a:xfrm>
          <a:ln/>
        </p:spPr>
      </p:sp>
      <p:sp>
        <p:nvSpPr>
          <p:cNvPr id="158724" name="Rectangle 3"/>
          <p:cNvSpPr>
            <a:spLocks noGrp="1" noChangeArrowheads="1"/>
          </p:cNvSpPr>
          <p:nvPr>
            <p:ph type="body" idx="1"/>
          </p:nvPr>
        </p:nvSpPr>
        <p:spPr>
          <a:xfrm>
            <a:off x="914711" y="4342463"/>
            <a:ext cx="5028579" cy="4596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p>
            <a:r>
              <a:rPr lang="en-US" altLang="zh-CN" sz="1000"/>
              <a:t>Make this section interactive. Have the class respond with the fault.</a:t>
            </a:r>
          </a:p>
          <a:p>
            <a:r>
              <a:rPr lang="en-US" altLang="zh-CN" sz="1000"/>
              <a:t>Yellow cable - open on pin 4. The tester will show distance to fault. Have the class swap the placement of the plugs to the opposite receptacles and watch the open move 6 feet. Ask the class if they noticed something different about the test (it stopped, there’s no sense in measuring all the parameters if you have an open )</a:t>
            </a:r>
          </a:p>
          <a:p>
            <a:r>
              <a:rPr lang="en-US" altLang="zh-CN" sz="1000"/>
              <a:t>Red cable - split pair Autotest result will show Fails Wire Map have class press fault info button later review the wire map to show a split pair (hit exit from fault info, press view result, review wire map. Point out that in a split pair the pinout is correct but the pairing is incorrect. This occurs most often when one makes a patch cord without following the proper pair configuration. Notice that NEXT fails and Impedance and everything on screen 2.</a:t>
            </a:r>
          </a:p>
          <a:p>
            <a:r>
              <a:rPr lang="en-US" altLang="zh-CN" sz="1000"/>
              <a:t>Blue Cable - have class separate One wire from the rest. Autotest may show Impedance failure or crosstalk failure or wire map failure. Press fault info. View HDTDR and HDTDX screens.</a:t>
            </a:r>
          </a:p>
          <a:p>
            <a:r>
              <a:rPr lang="en-US" altLang="zh-CN" sz="1000"/>
              <a:t>Black cable - test time. Have the class test with the link and tell you what’s wrong with the cable (the specific answer is, it’s not a cat5 rated patch cord, it’s telco)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0FDC07D2-FAF6-457D-B2B4-A031C4E849DD}" type="slidenum">
              <a:rPr lang="en-US" altLang="en-US" sz="1200">
                <a:latin typeface="Times" pitchFamily="18" charset="0"/>
              </a:rPr>
              <a:pPr/>
              <a:t>23</a:t>
            </a:fld>
            <a:endParaRPr lang="en-US" altLang="en-US" sz="1200">
              <a:latin typeface="Times" pitchFamily="18" charset="0"/>
            </a:endParaRPr>
          </a:p>
        </p:txBody>
      </p:sp>
      <p:sp>
        <p:nvSpPr>
          <p:cNvPr id="159747" name="Rectangle 2"/>
          <p:cNvSpPr>
            <a:spLocks noChangeArrowheads="1" noTextEdit="1"/>
          </p:cNvSpPr>
          <p:nvPr>
            <p:ph type="sldImg"/>
          </p:nvPr>
        </p:nvSpPr>
        <p:spPr>
          <a:xfrm>
            <a:off x="1146175" y="685800"/>
            <a:ext cx="4567238" cy="3427413"/>
          </a:xfrm>
          <a:ln/>
        </p:spPr>
      </p:sp>
      <p:sp>
        <p:nvSpPr>
          <p:cNvPr id="159748" name="Rectangle 3"/>
          <p:cNvSpPr>
            <a:spLocks noGrp="1" noChangeArrowheads="1"/>
          </p:cNvSpPr>
          <p:nvPr>
            <p:ph type="body" idx="1"/>
          </p:nvPr>
        </p:nvSpPr>
        <p:spPr>
          <a:xfrm>
            <a:off x="914711" y="4342463"/>
            <a:ext cx="5028579" cy="4596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p>
            <a:r>
              <a:rPr lang="en-US" altLang="zh-CN" sz="1000"/>
              <a:t>Make this section interactive. Have the class respond with the fault.</a:t>
            </a:r>
          </a:p>
          <a:p>
            <a:r>
              <a:rPr lang="en-US" altLang="zh-CN" sz="1000"/>
              <a:t>Yellow cable - open on pin 4. The tester will show distance to fault. Have the class swap the placement of the plugs to the opposite receptacles and watch the open move 6 feet. Ask the class if they noticed something different about the test (it stopped, there’s no sense in measuring all the parameters if you have an open )</a:t>
            </a:r>
          </a:p>
          <a:p>
            <a:r>
              <a:rPr lang="en-US" altLang="zh-CN" sz="1000"/>
              <a:t>Red cable - split pair Autotest result will show Fails Wire Map have class press fault info button later review the wire map to show a split pair (hit exit from fault info, press view result, review wire map. Point out that in a split pair the pinout is correct but the pairing is incorrect. This occurs most often when one makes a patch cord without following the proper pair configuration. Notice that NEXT fails and Impedance and everything on screen 2.</a:t>
            </a:r>
          </a:p>
          <a:p>
            <a:r>
              <a:rPr lang="en-US" altLang="zh-CN" sz="1000"/>
              <a:t>Blue Cable - have class separate One wire from the rest. Autotest may show Impedance failure or crosstalk failure or wire map failure. Press fault info. View HDTDR and HDTDX screens.</a:t>
            </a:r>
          </a:p>
          <a:p>
            <a:r>
              <a:rPr lang="en-US" altLang="zh-CN" sz="1000"/>
              <a:t>Black cable - test time. Have the class test with the link and tell you what’s wrong with the cable (the specific answer is, it’s not a cat5 rated patch cord, it’s telco)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宋体" pitchFamily="2" charset="-122"/>
              </a:defRPr>
            </a:lvl1pPr>
            <a:lvl2pPr marL="729057" indent="-280406" defTabSz="914437">
              <a:defRPr sz="2400">
                <a:solidFill>
                  <a:schemeClr val="tx1"/>
                </a:solidFill>
                <a:latin typeface="Arial" charset="0"/>
                <a:ea typeface="宋体" pitchFamily="2" charset="-122"/>
              </a:defRPr>
            </a:lvl2pPr>
            <a:lvl3pPr marL="1121626" indent="-224325" defTabSz="914437">
              <a:defRPr sz="2400">
                <a:solidFill>
                  <a:schemeClr val="tx1"/>
                </a:solidFill>
                <a:latin typeface="Arial" charset="0"/>
                <a:ea typeface="宋体" pitchFamily="2" charset="-122"/>
              </a:defRPr>
            </a:lvl3pPr>
            <a:lvl4pPr marL="1570276" indent="-224325" defTabSz="914437">
              <a:defRPr sz="2400">
                <a:solidFill>
                  <a:schemeClr val="tx1"/>
                </a:solidFill>
                <a:latin typeface="Arial" charset="0"/>
                <a:ea typeface="宋体" pitchFamily="2" charset="-122"/>
              </a:defRPr>
            </a:lvl4pPr>
            <a:lvl5pPr marL="2018927" indent="-224325" defTabSz="914437">
              <a:defRPr sz="2400">
                <a:solidFill>
                  <a:schemeClr val="tx1"/>
                </a:solidFill>
                <a:latin typeface="Arial" charset="0"/>
                <a:ea typeface="宋体" pitchFamily="2" charset="-122"/>
              </a:defRPr>
            </a:lvl5pPr>
            <a:lvl6pPr marL="2467577" indent="-224325" defTabSz="914437" eaLnBrk="0" fontAlgn="base" hangingPunct="0">
              <a:spcBef>
                <a:spcPct val="0"/>
              </a:spcBef>
              <a:spcAft>
                <a:spcPct val="0"/>
              </a:spcAft>
              <a:defRPr sz="2400">
                <a:solidFill>
                  <a:schemeClr val="tx1"/>
                </a:solidFill>
                <a:latin typeface="Arial" charset="0"/>
                <a:ea typeface="宋体" pitchFamily="2" charset="-122"/>
              </a:defRPr>
            </a:lvl6pPr>
            <a:lvl7pPr marL="2916227" indent="-224325" defTabSz="914437" eaLnBrk="0" fontAlgn="base" hangingPunct="0">
              <a:spcBef>
                <a:spcPct val="0"/>
              </a:spcBef>
              <a:spcAft>
                <a:spcPct val="0"/>
              </a:spcAft>
              <a:defRPr sz="2400">
                <a:solidFill>
                  <a:schemeClr val="tx1"/>
                </a:solidFill>
                <a:latin typeface="Arial" charset="0"/>
                <a:ea typeface="宋体" pitchFamily="2" charset="-122"/>
              </a:defRPr>
            </a:lvl7pPr>
            <a:lvl8pPr marL="3364878" indent="-224325" defTabSz="914437" eaLnBrk="0" fontAlgn="base" hangingPunct="0">
              <a:spcBef>
                <a:spcPct val="0"/>
              </a:spcBef>
              <a:spcAft>
                <a:spcPct val="0"/>
              </a:spcAft>
              <a:defRPr sz="2400">
                <a:solidFill>
                  <a:schemeClr val="tx1"/>
                </a:solidFill>
                <a:latin typeface="Arial" charset="0"/>
                <a:ea typeface="宋体" pitchFamily="2" charset="-122"/>
              </a:defRPr>
            </a:lvl8pPr>
            <a:lvl9pPr marL="3813528" indent="-224325" defTabSz="914437" eaLnBrk="0" fontAlgn="base" hangingPunct="0">
              <a:spcBef>
                <a:spcPct val="0"/>
              </a:spcBef>
              <a:spcAft>
                <a:spcPct val="0"/>
              </a:spcAft>
              <a:defRPr sz="2400">
                <a:solidFill>
                  <a:schemeClr val="tx1"/>
                </a:solidFill>
                <a:latin typeface="Arial" charset="0"/>
                <a:ea typeface="宋体" pitchFamily="2" charset="-122"/>
              </a:defRPr>
            </a:lvl9pPr>
          </a:lstStyle>
          <a:p>
            <a:fld id="{09272B0D-E0D1-4B74-8376-70D63FF2608D}" type="slidenum">
              <a:rPr lang="en-US" altLang="en-US" sz="1200">
                <a:latin typeface="Times" pitchFamily="18" charset="0"/>
              </a:rPr>
              <a:pPr/>
              <a:t>26</a:t>
            </a:fld>
            <a:endParaRPr lang="en-US" altLang="en-US" sz="1200">
              <a:latin typeface="Times" pitchFamily="18" charset="0"/>
            </a:endParaRPr>
          </a:p>
        </p:txBody>
      </p:sp>
      <p:sp>
        <p:nvSpPr>
          <p:cNvPr id="160771" name="Rectangle 1026"/>
          <p:cNvSpPr>
            <a:spLocks noChangeArrowheads="1" noTextEdit="1"/>
          </p:cNvSpPr>
          <p:nvPr>
            <p:ph type="sldImg"/>
          </p:nvPr>
        </p:nvSpPr>
        <p:spPr>
          <a:ln/>
        </p:spPr>
      </p:sp>
      <p:sp>
        <p:nvSpPr>
          <p:cNvPr id="160772" name="Rectangle 1027"/>
          <p:cNvSpPr>
            <a:spLocks noGrp="1" noChangeArrowheads="1"/>
          </p:cNvSpPr>
          <p:nvPr>
            <p:ph type="body" idx="1"/>
          </p:nvPr>
        </p:nvSpPr>
        <p:spPr>
          <a:xfrm>
            <a:off x="913158" y="4344025"/>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56744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76200" y="685800"/>
            <a:ext cx="7442200" cy="6096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19100"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19100"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016312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02236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62475"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074806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19100" y="1676400"/>
            <a:ext cx="8134350" cy="4684713"/>
          </a:xfrm>
        </p:spPr>
        <p:txBody>
          <a:bodyPr/>
          <a:lstStyle/>
          <a:p>
            <a:pPr lvl="0"/>
            <a:endParaRPr lang="zh-CN" altLang="en-US" noProof="0" smtClean="0"/>
          </a:p>
        </p:txBody>
      </p:sp>
    </p:spTree>
    <p:extLst>
      <p:ext uri="{BB962C8B-B14F-4D97-AF65-F5344CB8AC3E}">
        <p14:creationId xmlns:p14="http://schemas.microsoft.com/office/powerpoint/2010/main" val="31311230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FF0C9271-C478-4FDE-A74F-FD2B52ECDF2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59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42416FA2-0A69-4EC7-B2EA-511446ECD30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128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AB803F78-E476-4249-83D0-8FEE83B15F8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1312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25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00200"/>
            <a:ext cx="4033838"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F9A2425E-388B-4AAC-B4C1-D416D520105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1571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B8814F5F-9264-43C5-A945-32A4D5982D0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230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65D3ECE3-A48A-402D-ADCA-AD132BD858B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2933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F1C35F0-06F5-41FC-89C5-EF08F23C266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87331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06955E2B-2A7E-4369-95E1-D63CF1EC2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7034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16F3D5AA-4DD2-4C06-ACDA-A4D0AE63420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6860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BC74DB8E-2CCF-416C-BED0-2B409552AB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6609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1613" y="188913"/>
            <a:ext cx="2124075" cy="57610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188913"/>
            <a:ext cx="6219825" cy="57610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22145B58-B2A9-4F72-AC95-EF709CB71D2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691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19100" y="1676400"/>
            <a:ext cx="8134350" cy="4684713"/>
          </a:xfrm>
        </p:spPr>
        <p:txBody>
          <a:bodyPr/>
          <a:lstStyle/>
          <a:p>
            <a:pPr lvl="0"/>
            <a:endParaRPr lang="zh-CN" altLang="en-US" noProof="0" smtClean="0"/>
          </a:p>
        </p:txBody>
      </p:sp>
    </p:spTree>
    <p:extLst>
      <p:ext uri="{BB962C8B-B14F-4D97-AF65-F5344CB8AC3E}">
        <p14:creationId xmlns:p14="http://schemas.microsoft.com/office/powerpoint/2010/main" val="25041698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8134350"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19100" y="4094163"/>
            <a:ext cx="8134350"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85237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62475"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249128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FF0C9271-C478-4FDE-A74F-FD2B52ECDF2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596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42416FA2-0A69-4EC7-B2EA-511446ECD30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1282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AB803F78-E476-4249-83D0-8FEE83B15F8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13122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25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00200"/>
            <a:ext cx="4033838"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F9A2425E-388B-4AAC-B4C1-D416D520105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15711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B8814F5F-9264-43C5-A945-32A4D5982D0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2308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65D3ECE3-A48A-402D-ADCA-AD132BD858B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293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F1C35F0-06F5-41FC-89C5-EF08F23C266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87331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06955E2B-2A7E-4369-95E1-D63CF1EC2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7034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16F3D5AA-4DD2-4C06-ACDA-A4D0AE63420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686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BC74DB8E-2CCF-416C-BED0-2B409552AB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6609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1613" y="188913"/>
            <a:ext cx="2124075" cy="57610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188913"/>
            <a:ext cx="6219825" cy="57610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22145B58-B2A9-4F72-AC95-EF709CB71D2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691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19100" y="1676400"/>
            <a:ext cx="8134350" cy="4684713"/>
          </a:xfrm>
        </p:spPr>
        <p:txBody>
          <a:bodyPr/>
          <a:lstStyle/>
          <a:p>
            <a:pPr lvl="0"/>
            <a:endParaRPr lang="zh-CN" altLang="en-US" noProof="0" smtClean="0"/>
          </a:p>
        </p:txBody>
      </p:sp>
    </p:spTree>
    <p:extLst>
      <p:ext uri="{BB962C8B-B14F-4D97-AF65-F5344CB8AC3E}">
        <p14:creationId xmlns:p14="http://schemas.microsoft.com/office/powerpoint/2010/main" val="250416989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8134350"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19100" y="4094163"/>
            <a:ext cx="8134350"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85237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62475"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2491289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6506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6530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4800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1647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076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058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4780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2521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5062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9443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315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7101176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62475"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2291376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 y="685800"/>
            <a:ext cx="74422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19100" y="1676400"/>
            <a:ext cx="3990975" cy="46847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024359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76200" y="685800"/>
            <a:ext cx="7442200" cy="6096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19100"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62475" y="1676400"/>
            <a:ext cx="3990975" cy="226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19100"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562475" y="4094163"/>
            <a:ext cx="3990975" cy="2266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176958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jpe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jpeg"/><Relationship Id="rId2" Type="http://schemas.openxmlformats.org/officeDocument/2006/relationships/slideLayout" Target="../slideLayouts/slideLayout32.xml"/><Relationship Id="rId16"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jpe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2016/10/8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7" descr="基础部分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81062"/>
            <a:ext cx="9067799" cy="6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基础部分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179388" y="188913"/>
            <a:ext cx="63722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3"/>
          <p:cNvSpPr>
            <a:spLocks noGrp="1" noChangeArrowheads="1"/>
          </p:cNvSpPr>
          <p:nvPr>
            <p:ph type="body" idx="1"/>
          </p:nvPr>
        </p:nvSpPr>
        <p:spPr bwMode="auto">
          <a:xfrm>
            <a:off x="457200" y="1600200"/>
            <a:ext cx="82184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sldNum" sz="quarter" idx="4"/>
          </p:nvPr>
        </p:nvSpPr>
        <p:spPr bwMode="auto">
          <a:xfrm>
            <a:off x="6877050" y="6481763"/>
            <a:ext cx="208915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eaLnBrk="0" fontAlgn="base" hangingPunct="0">
              <a:spcBef>
                <a:spcPct val="0"/>
              </a:spcBef>
              <a:spcAft>
                <a:spcPct val="0"/>
              </a:spcAft>
              <a:defRPr/>
            </a:pPr>
            <a:fld id="{F7F9E674-F04F-484A-809F-0B5A43963004}" type="slidenum">
              <a:rPr lang="en-US" altLang="zh-CN">
                <a:solidFill>
                  <a:srgbClr val="000000"/>
                </a:solidFill>
              </a:rPr>
              <a:pPr eaLnBrk="0" fontAlgn="base" hangingPunct="0">
                <a:spcBef>
                  <a:spcPct val="0"/>
                </a:spcBef>
                <a:spcAft>
                  <a:spcPct val="0"/>
                </a:spcAft>
                <a:defRPr/>
              </a:pPr>
              <a:t>‹#›</a:t>
            </a:fld>
            <a:endParaRPr lang="en-US" altLang="zh-CN">
              <a:solidFill>
                <a:srgbClr val="000000"/>
              </a:solidFill>
            </a:endParaRPr>
          </a:p>
        </p:txBody>
      </p:sp>
      <p:pic>
        <p:nvPicPr>
          <p:cNvPr id="6" name="Picture 7" descr="基础部分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81062"/>
            <a:ext cx="9067799" cy="6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基础部分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7173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ea typeface="宋体" pitchFamily="2" charset="-122"/>
        </a:defRPr>
      </a:lvl2pPr>
      <a:lvl3pPr algn="l" rtl="0" eaLnBrk="0" fontAlgn="base" hangingPunct="0">
        <a:spcBef>
          <a:spcPct val="0"/>
        </a:spcBef>
        <a:spcAft>
          <a:spcPct val="0"/>
        </a:spcAft>
        <a:defRPr sz="3600">
          <a:solidFill>
            <a:schemeClr val="tx2"/>
          </a:solidFill>
          <a:latin typeface="Arial" charset="0"/>
          <a:ea typeface="宋体" pitchFamily="2" charset="-122"/>
        </a:defRPr>
      </a:lvl3pPr>
      <a:lvl4pPr algn="l" rtl="0" eaLnBrk="0" fontAlgn="base" hangingPunct="0">
        <a:spcBef>
          <a:spcPct val="0"/>
        </a:spcBef>
        <a:spcAft>
          <a:spcPct val="0"/>
        </a:spcAft>
        <a:defRPr sz="3600">
          <a:solidFill>
            <a:schemeClr val="tx2"/>
          </a:solidFill>
          <a:latin typeface="Arial" charset="0"/>
          <a:ea typeface="宋体" pitchFamily="2" charset="-122"/>
        </a:defRPr>
      </a:lvl4pPr>
      <a:lvl5pPr algn="l" rtl="0" eaLnBrk="0" fontAlgn="base" hangingPunct="0">
        <a:spcBef>
          <a:spcPct val="0"/>
        </a:spcBef>
        <a:spcAft>
          <a:spcPct val="0"/>
        </a:spcAft>
        <a:defRPr sz="3600">
          <a:solidFill>
            <a:schemeClr val="tx2"/>
          </a:solidFill>
          <a:latin typeface="Arial" charset="0"/>
          <a:ea typeface="宋体" pitchFamily="2" charset="-122"/>
        </a:defRPr>
      </a:lvl5pPr>
      <a:lvl6pPr marL="457200" algn="l" rtl="0" eaLnBrk="1" fontAlgn="base" hangingPunct="1">
        <a:spcBef>
          <a:spcPct val="0"/>
        </a:spcBef>
        <a:spcAft>
          <a:spcPct val="0"/>
        </a:spcAft>
        <a:defRPr sz="3600">
          <a:solidFill>
            <a:schemeClr val="tx2"/>
          </a:solidFill>
          <a:latin typeface="Arial" charset="0"/>
          <a:ea typeface="宋体" pitchFamily="2" charset="-122"/>
        </a:defRPr>
      </a:lvl6pPr>
      <a:lvl7pPr marL="914400" algn="l" rtl="0" eaLnBrk="1" fontAlgn="base" hangingPunct="1">
        <a:spcBef>
          <a:spcPct val="0"/>
        </a:spcBef>
        <a:spcAft>
          <a:spcPct val="0"/>
        </a:spcAft>
        <a:defRPr sz="3600">
          <a:solidFill>
            <a:schemeClr val="tx2"/>
          </a:solidFill>
          <a:latin typeface="Arial" charset="0"/>
          <a:ea typeface="宋体" pitchFamily="2" charset="-122"/>
        </a:defRPr>
      </a:lvl7pPr>
      <a:lvl8pPr marL="1371600" algn="l" rtl="0" eaLnBrk="1" fontAlgn="base" hangingPunct="1">
        <a:spcBef>
          <a:spcPct val="0"/>
        </a:spcBef>
        <a:spcAft>
          <a:spcPct val="0"/>
        </a:spcAft>
        <a:defRPr sz="3600">
          <a:solidFill>
            <a:schemeClr val="tx2"/>
          </a:solidFill>
          <a:latin typeface="Arial" charset="0"/>
          <a:ea typeface="宋体" pitchFamily="2" charset="-122"/>
        </a:defRPr>
      </a:lvl8pPr>
      <a:lvl9pPr marL="1828800" algn="l" rtl="0" eaLnBrk="1" fontAlgn="base" hangingPunct="1">
        <a:spcBef>
          <a:spcPct val="0"/>
        </a:spcBef>
        <a:spcAft>
          <a:spcPct val="0"/>
        </a:spcAft>
        <a:defRPr sz="36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179388" y="188913"/>
            <a:ext cx="63722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3"/>
          <p:cNvSpPr>
            <a:spLocks noGrp="1" noChangeArrowheads="1"/>
          </p:cNvSpPr>
          <p:nvPr>
            <p:ph type="body" idx="1"/>
          </p:nvPr>
        </p:nvSpPr>
        <p:spPr bwMode="auto">
          <a:xfrm>
            <a:off x="457200" y="1600200"/>
            <a:ext cx="82184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sldNum" sz="quarter" idx="4"/>
          </p:nvPr>
        </p:nvSpPr>
        <p:spPr bwMode="auto">
          <a:xfrm>
            <a:off x="6877050" y="6481763"/>
            <a:ext cx="208915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eaLnBrk="0" fontAlgn="base" hangingPunct="0">
              <a:spcBef>
                <a:spcPct val="0"/>
              </a:spcBef>
              <a:spcAft>
                <a:spcPct val="0"/>
              </a:spcAft>
              <a:defRPr/>
            </a:pPr>
            <a:fld id="{F7F9E674-F04F-484A-809F-0B5A43963004}" type="slidenum">
              <a:rPr lang="en-US" altLang="zh-CN">
                <a:solidFill>
                  <a:srgbClr val="000000"/>
                </a:solidFill>
              </a:rPr>
              <a:pPr eaLnBrk="0" fontAlgn="base" hangingPunct="0">
                <a:spcBef>
                  <a:spcPct val="0"/>
                </a:spcBef>
                <a:spcAft>
                  <a:spcPct val="0"/>
                </a:spcAft>
                <a:defRPr/>
              </a:pPr>
              <a:t>‹#›</a:t>
            </a:fld>
            <a:endParaRPr lang="en-US" altLang="zh-CN">
              <a:solidFill>
                <a:srgbClr val="000000"/>
              </a:solidFill>
            </a:endParaRPr>
          </a:p>
        </p:txBody>
      </p:sp>
      <p:pic>
        <p:nvPicPr>
          <p:cNvPr id="6" name="Picture 7" descr="基础部分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81062"/>
            <a:ext cx="9067799" cy="6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基础部分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717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ea typeface="宋体" pitchFamily="2" charset="-122"/>
        </a:defRPr>
      </a:lvl2pPr>
      <a:lvl3pPr algn="l" rtl="0" eaLnBrk="0" fontAlgn="base" hangingPunct="0">
        <a:spcBef>
          <a:spcPct val="0"/>
        </a:spcBef>
        <a:spcAft>
          <a:spcPct val="0"/>
        </a:spcAft>
        <a:defRPr sz="3600">
          <a:solidFill>
            <a:schemeClr val="tx2"/>
          </a:solidFill>
          <a:latin typeface="Arial" charset="0"/>
          <a:ea typeface="宋体" pitchFamily="2" charset="-122"/>
        </a:defRPr>
      </a:lvl3pPr>
      <a:lvl4pPr algn="l" rtl="0" eaLnBrk="0" fontAlgn="base" hangingPunct="0">
        <a:spcBef>
          <a:spcPct val="0"/>
        </a:spcBef>
        <a:spcAft>
          <a:spcPct val="0"/>
        </a:spcAft>
        <a:defRPr sz="3600">
          <a:solidFill>
            <a:schemeClr val="tx2"/>
          </a:solidFill>
          <a:latin typeface="Arial" charset="0"/>
          <a:ea typeface="宋体" pitchFamily="2" charset="-122"/>
        </a:defRPr>
      </a:lvl4pPr>
      <a:lvl5pPr algn="l" rtl="0" eaLnBrk="0" fontAlgn="base" hangingPunct="0">
        <a:spcBef>
          <a:spcPct val="0"/>
        </a:spcBef>
        <a:spcAft>
          <a:spcPct val="0"/>
        </a:spcAft>
        <a:defRPr sz="3600">
          <a:solidFill>
            <a:schemeClr val="tx2"/>
          </a:solidFill>
          <a:latin typeface="Arial" charset="0"/>
          <a:ea typeface="宋体" pitchFamily="2" charset="-122"/>
        </a:defRPr>
      </a:lvl5pPr>
      <a:lvl6pPr marL="457200" algn="l" rtl="0" eaLnBrk="1" fontAlgn="base" hangingPunct="1">
        <a:spcBef>
          <a:spcPct val="0"/>
        </a:spcBef>
        <a:spcAft>
          <a:spcPct val="0"/>
        </a:spcAft>
        <a:defRPr sz="3600">
          <a:solidFill>
            <a:schemeClr val="tx2"/>
          </a:solidFill>
          <a:latin typeface="Arial" charset="0"/>
          <a:ea typeface="宋体" pitchFamily="2" charset="-122"/>
        </a:defRPr>
      </a:lvl6pPr>
      <a:lvl7pPr marL="914400" algn="l" rtl="0" eaLnBrk="1" fontAlgn="base" hangingPunct="1">
        <a:spcBef>
          <a:spcPct val="0"/>
        </a:spcBef>
        <a:spcAft>
          <a:spcPct val="0"/>
        </a:spcAft>
        <a:defRPr sz="3600">
          <a:solidFill>
            <a:schemeClr val="tx2"/>
          </a:solidFill>
          <a:latin typeface="Arial" charset="0"/>
          <a:ea typeface="宋体" pitchFamily="2" charset="-122"/>
        </a:defRPr>
      </a:lvl7pPr>
      <a:lvl8pPr marL="1371600" algn="l" rtl="0" eaLnBrk="1" fontAlgn="base" hangingPunct="1">
        <a:spcBef>
          <a:spcPct val="0"/>
        </a:spcBef>
        <a:spcAft>
          <a:spcPct val="0"/>
        </a:spcAft>
        <a:defRPr sz="3600">
          <a:solidFill>
            <a:schemeClr val="tx2"/>
          </a:solidFill>
          <a:latin typeface="Arial" charset="0"/>
          <a:ea typeface="宋体" pitchFamily="2" charset="-122"/>
        </a:defRPr>
      </a:lvl8pPr>
      <a:lvl9pPr marL="1828800" algn="l" rtl="0" eaLnBrk="1" fontAlgn="base" hangingPunct="1">
        <a:spcBef>
          <a:spcPct val="0"/>
        </a:spcBef>
        <a:spcAft>
          <a:spcPct val="0"/>
        </a:spcAft>
        <a:defRPr sz="36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2016/10/8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7" descr="基础部分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44624"/>
            <a:ext cx="9067799" cy="6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基础部分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6107187"/>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0730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49.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9.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61.wmf"/><Relationship Id="rId5" Type="http://schemas.openxmlformats.org/officeDocument/2006/relationships/image" Target="../media/image60.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62.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4.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0.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6"/>
          <p:cNvSpPr txBox="1">
            <a:spLocks noChangeArrowheads="1"/>
          </p:cNvSpPr>
          <p:nvPr/>
        </p:nvSpPr>
        <p:spPr bwMode="auto">
          <a:xfrm>
            <a:off x="468313" y="765175"/>
            <a:ext cx="842486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eaLnBrk="0" fontAlgn="base" hangingPunct="0">
              <a:spcBef>
                <a:spcPct val="50000"/>
              </a:spcBef>
              <a:spcAft>
                <a:spcPct val="0"/>
              </a:spcAft>
            </a:pPr>
            <a:r>
              <a:rPr lang="en-US" altLang="zh-CN" sz="4800" b="1" dirty="0" smtClean="0">
                <a:solidFill>
                  <a:srgbClr val="FFFFFF"/>
                </a:solidFill>
                <a:latin typeface="Times New Roman" pitchFamily="18" charset="0"/>
              </a:rPr>
              <a:t>VCOM </a:t>
            </a:r>
            <a:r>
              <a:rPr lang="zh-CN" altLang="en-US" sz="4800" b="1" dirty="0" smtClean="0">
                <a:solidFill>
                  <a:srgbClr val="FFFFFF"/>
                </a:solidFill>
              </a:rPr>
              <a:t>综合布线工程师</a:t>
            </a:r>
            <a:endParaRPr lang="en-US" altLang="zh-CN" sz="4800" b="1" dirty="0" smtClean="0">
              <a:solidFill>
                <a:srgbClr val="FFFFFF"/>
              </a:solidFill>
            </a:endParaRPr>
          </a:p>
          <a:p>
            <a:pPr algn="ctr" eaLnBrk="0" fontAlgn="base" hangingPunct="0">
              <a:spcBef>
                <a:spcPct val="50000"/>
              </a:spcBef>
              <a:spcAft>
                <a:spcPct val="0"/>
              </a:spcAft>
            </a:pPr>
            <a:endParaRPr lang="zh-CN" altLang="en-US" sz="3600" b="1" dirty="0" smtClean="0">
              <a:solidFill>
                <a:srgbClr val="FFFFFF"/>
              </a:solidFill>
            </a:endParaRPr>
          </a:p>
        </p:txBody>
      </p:sp>
      <p:sp>
        <p:nvSpPr>
          <p:cNvPr id="2" name="TextBox 1"/>
          <p:cNvSpPr txBox="1"/>
          <p:nvPr/>
        </p:nvSpPr>
        <p:spPr>
          <a:xfrm>
            <a:off x="1472173" y="1676400"/>
            <a:ext cx="6417141" cy="1754326"/>
          </a:xfrm>
          <a:prstGeom prst="rect">
            <a:avLst/>
          </a:prstGeom>
          <a:noFill/>
        </p:spPr>
        <p:txBody>
          <a:bodyPr wrap="none" rtlCol="0">
            <a:spAutoFit/>
          </a:bodyPr>
          <a:lstStyle/>
          <a:p>
            <a:pPr algn="ctr" eaLnBrk="0" fontAlgn="base" hangingPunct="0">
              <a:spcBef>
                <a:spcPct val="0"/>
              </a:spcBef>
              <a:spcAft>
                <a:spcPct val="0"/>
              </a:spcAft>
            </a:pPr>
            <a:r>
              <a:rPr lang="zh-CN" altLang="en-US" sz="5400" dirty="0" smtClean="0">
                <a:solidFill>
                  <a:srgbClr val="000000"/>
                </a:solidFill>
              </a:rPr>
              <a:t>福禄克</a:t>
            </a:r>
            <a:r>
              <a:rPr lang="en-US" altLang="zh-CN" sz="5400" dirty="0" smtClean="0">
                <a:solidFill>
                  <a:srgbClr val="000000"/>
                </a:solidFill>
              </a:rPr>
              <a:t>DTX</a:t>
            </a:r>
            <a:r>
              <a:rPr lang="zh-CN" altLang="en-US" sz="5400" dirty="0" smtClean="0">
                <a:solidFill>
                  <a:srgbClr val="000000"/>
                </a:solidFill>
              </a:rPr>
              <a:t>使用培训</a:t>
            </a:r>
            <a:endParaRPr lang="en-US" altLang="zh-CN" sz="5400" dirty="0" smtClean="0">
              <a:solidFill>
                <a:srgbClr val="000000"/>
              </a:solidFill>
            </a:endParaRPr>
          </a:p>
          <a:p>
            <a:pPr algn="ctr" eaLnBrk="0" fontAlgn="base" hangingPunct="0">
              <a:spcBef>
                <a:spcPct val="0"/>
              </a:spcBef>
              <a:spcAft>
                <a:spcPct val="0"/>
              </a:spcAft>
            </a:pPr>
            <a:r>
              <a:rPr lang="zh-CN" altLang="en-US" sz="5400" dirty="0" smtClean="0">
                <a:solidFill>
                  <a:srgbClr val="000000"/>
                </a:solidFill>
              </a:rPr>
              <a:t>（二）</a:t>
            </a:r>
            <a:endParaRPr lang="zh-CN" altLang="en-US" sz="5400" dirty="0" smtClean="0">
              <a:solidFill>
                <a:srgbClr val="000000"/>
              </a:solidFill>
            </a:endParaRPr>
          </a:p>
        </p:txBody>
      </p:sp>
      <p:sp>
        <p:nvSpPr>
          <p:cNvPr id="3" name="TextBox 2"/>
          <p:cNvSpPr txBox="1"/>
          <p:nvPr/>
        </p:nvSpPr>
        <p:spPr>
          <a:xfrm>
            <a:off x="2741749" y="5334000"/>
            <a:ext cx="3877985" cy="461665"/>
          </a:xfrm>
          <a:prstGeom prst="rect">
            <a:avLst/>
          </a:prstGeom>
          <a:noFill/>
        </p:spPr>
        <p:txBody>
          <a:bodyPr wrap="none" rtlCol="0">
            <a:spAutoFit/>
          </a:bodyPr>
          <a:lstStyle/>
          <a:p>
            <a:pPr eaLnBrk="0" fontAlgn="base" hangingPunct="0">
              <a:spcBef>
                <a:spcPct val="0"/>
              </a:spcBef>
              <a:spcAft>
                <a:spcPct val="0"/>
              </a:spcAft>
            </a:pPr>
            <a:r>
              <a:rPr lang="zh-CN" altLang="en-US" sz="2400" dirty="0" smtClean="0">
                <a:solidFill>
                  <a:srgbClr val="000000"/>
                </a:solidFill>
              </a:rPr>
              <a:t>江西唯康信息网络有限公司</a:t>
            </a:r>
          </a:p>
        </p:txBody>
      </p:sp>
    </p:spTree>
    <p:extLst>
      <p:ext uri="{BB962C8B-B14F-4D97-AF65-F5344CB8AC3E}">
        <p14:creationId xmlns:p14="http://schemas.microsoft.com/office/powerpoint/2010/main" val="4277825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76200" y="6858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r>
              <a:rPr lang="zh-CN" altLang="en-US" sz="3200" b="1">
                <a:solidFill>
                  <a:srgbClr val="333399"/>
                </a:solidFill>
              </a:rPr>
              <a:t>在 </a:t>
            </a:r>
            <a:r>
              <a:rPr lang="en-US" altLang="zh-CN" sz="3200" b="1">
                <a:solidFill>
                  <a:srgbClr val="333399"/>
                </a:solidFill>
              </a:rPr>
              <a:t>DTX</a:t>
            </a:r>
            <a:r>
              <a:rPr lang="zh-CN" altLang="en-US" sz="3200" b="1">
                <a:solidFill>
                  <a:srgbClr val="333399"/>
                </a:solidFill>
              </a:rPr>
              <a:t>中保存测试结果</a:t>
            </a:r>
            <a:endParaRPr lang="en-US" altLang="zh-CN" sz="3200">
              <a:solidFill>
                <a:srgbClr val="333399"/>
              </a:solidFill>
            </a:endParaRPr>
          </a:p>
        </p:txBody>
      </p:sp>
      <p:pic>
        <p:nvPicPr>
          <p:cNvPr id="67587" name="Picture 3" descr="ID_sample_list"/>
          <p:cNvPicPr>
            <a:picLocks noGrp="1" noChangeAspect="1" noChangeArrowheads="1"/>
          </p:cNvPicPr>
          <p:nvPr>
            <p:ph sz="half" idx="1"/>
          </p:nvPr>
        </p:nvPicPr>
        <p:blipFill>
          <a:blip r:embed="rId2">
            <a:lum contrast="6000"/>
            <a:extLst>
              <a:ext uri="{28A0092B-C50C-407E-A947-70E740481C1C}">
                <a14:useLocalDpi xmlns:a14="http://schemas.microsoft.com/office/drawing/2010/main" val="0"/>
              </a:ext>
            </a:extLst>
          </a:blip>
          <a:srcRect/>
          <a:stretch>
            <a:fillRect/>
          </a:stretch>
        </p:blipFill>
        <p:spPr>
          <a:xfrm>
            <a:off x="5334000" y="3733800"/>
            <a:ext cx="1628775" cy="2171700"/>
          </a:xfrm>
          <a:noFill/>
          <a:ln w="25400" cap="flat" algn="ctr">
            <a:solidFill>
              <a:schemeClr val="tx1"/>
            </a:solidFill>
            <a:miter lim="800000"/>
            <a:headEnd/>
            <a:tailEnd/>
          </a:ln>
        </p:spPr>
      </p:pic>
      <p:pic>
        <p:nvPicPr>
          <p:cNvPr id="67588" name="Picture 4" descr="SAVE"/>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7086600" y="1371600"/>
            <a:ext cx="1633538" cy="2178050"/>
          </a:xfrm>
          <a:noFill/>
          <a:ln w="25400" cap="flat" algn="ctr">
            <a:solidFill>
              <a:schemeClr val="tx1"/>
            </a:solidFill>
            <a:miter lim="800000"/>
            <a:headEnd/>
            <a:tailEnd/>
          </a:ln>
        </p:spPr>
      </p:pic>
      <p:sp>
        <p:nvSpPr>
          <p:cNvPr id="67589" name="Text Box 6"/>
          <p:cNvSpPr txBox="1">
            <a:spLocks noChangeArrowheads="1"/>
          </p:cNvSpPr>
          <p:nvPr/>
        </p:nvSpPr>
        <p:spPr bwMode="auto">
          <a:xfrm>
            <a:off x="304800" y="1371600"/>
            <a:ext cx="4800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buClr>
                <a:srgbClr val="333399"/>
              </a:buClr>
              <a:buSzPct val="85000"/>
              <a:buFont typeface="Wingdings" pitchFamily="2" charset="2"/>
              <a:buChar char="v"/>
            </a:pPr>
            <a:r>
              <a:rPr lang="zh-CN" altLang="en-US" b="1">
                <a:solidFill>
                  <a:srgbClr val="000000"/>
                </a:solidFill>
              </a:rPr>
              <a:t>在 </a:t>
            </a:r>
            <a:r>
              <a:rPr lang="en-US" altLang="zh-CN" b="1">
                <a:solidFill>
                  <a:srgbClr val="000000"/>
                </a:solidFill>
              </a:rPr>
              <a:t>DTX </a:t>
            </a:r>
            <a:r>
              <a:rPr lang="zh-CN" altLang="en-US" b="1">
                <a:solidFill>
                  <a:srgbClr val="000000"/>
                </a:solidFill>
              </a:rPr>
              <a:t>系列测试仪中为测试结果命名非常简便。 </a:t>
            </a:r>
            <a:br>
              <a:rPr lang="zh-CN" altLang="en-US" b="1">
                <a:solidFill>
                  <a:srgbClr val="000000"/>
                </a:solidFill>
              </a:rPr>
            </a:br>
            <a:r>
              <a:rPr lang="zh-CN" altLang="en-US" b="1">
                <a:solidFill>
                  <a:srgbClr val="000000"/>
                </a:solidFill>
              </a:rPr>
              <a:t>测试结果名称可以是：</a:t>
            </a:r>
            <a:endParaRPr lang="en-US" altLang="zh-CN" b="1">
              <a:solidFill>
                <a:srgbClr val="000000"/>
              </a:solidFill>
            </a:endParaRPr>
          </a:p>
          <a:p>
            <a:pPr lvl="1">
              <a:spcBef>
                <a:spcPct val="30000"/>
              </a:spcBef>
              <a:buFont typeface="Wingdings" pitchFamily="2" charset="2"/>
              <a:buChar char="Ø"/>
            </a:pPr>
            <a:r>
              <a:rPr lang="zh-CN" altLang="en-US" sz="2000">
                <a:solidFill>
                  <a:srgbClr val="000000"/>
                </a:solidFill>
              </a:rPr>
              <a:t>通过 </a:t>
            </a:r>
            <a:r>
              <a:rPr lang="en-US" altLang="zh-CN" sz="2000">
                <a:solidFill>
                  <a:srgbClr val="000000"/>
                </a:solidFill>
              </a:rPr>
              <a:t>LinkWare</a:t>
            </a:r>
            <a:r>
              <a:rPr lang="zh-CN" altLang="en-US" sz="2000">
                <a:solidFill>
                  <a:srgbClr val="000000"/>
                </a:solidFill>
              </a:rPr>
              <a:t>预先下载的</a:t>
            </a:r>
            <a:endParaRPr lang="en-US" altLang="zh-CN" sz="2000">
              <a:solidFill>
                <a:srgbClr val="000000"/>
              </a:solidFill>
            </a:endParaRPr>
          </a:p>
          <a:p>
            <a:pPr lvl="1">
              <a:spcBef>
                <a:spcPct val="30000"/>
              </a:spcBef>
              <a:buFont typeface="Wingdings" pitchFamily="2" charset="2"/>
              <a:buChar char="Ø"/>
            </a:pPr>
            <a:r>
              <a:rPr lang="zh-CN" altLang="en-US" sz="2000">
                <a:solidFill>
                  <a:srgbClr val="000000"/>
                </a:solidFill>
              </a:rPr>
              <a:t>手动输入</a:t>
            </a:r>
            <a:endParaRPr lang="en-US" altLang="zh-CN" sz="2000">
              <a:solidFill>
                <a:srgbClr val="000000"/>
              </a:solidFill>
            </a:endParaRPr>
          </a:p>
          <a:p>
            <a:pPr lvl="1">
              <a:spcBef>
                <a:spcPct val="30000"/>
              </a:spcBef>
              <a:buFont typeface="Wingdings" pitchFamily="2" charset="2"/>
              <a:buChar char="Ø"/>
            </a:pPr>
            <a:r>
              <a:rPr lang="zh-CN" altLang="en-US" sz="2000">
                <a:solidFill>
                  <a:srgbClr val="000000"/>
                </a:solidFill>
              </a:rPr>
              <a:t>自动递增</a:t>
            </a:r>
          </a:p>
          <a:p>
            <a:pPr lvl="1">
              <a:spcBef>
                <a:spcPct val="30000"/>
              </a:spcBef>
              <a:buFont typeface="Wingdings" pitchFamily="2" charset="2"/>
              <a:buChar char="Ø"/>
            </a:pPr>
            <a:r>
              <a:rPr lang="zh-CN" altLang="en-US" sz="2000">
                <a:solidFill>
                  <a:srgbClr val="000000"/>
                </a:solidFill>
              </a:rPr>
              <a:t>自动序列</a:t>
            </a:r>
            <a:endParaRPr lang="en-US" altLang="zh-CN" sz="2000">
              <a:solidFill>
                <a:srgbClr val="000000"/>
              </a:solidFill>
            </a:endParaRPr>
          </a:p>
        </p:txBody>
      </p:sp>
      <p:pic>
        <p:nvPicPr>
          <p:cNvPr id="67590" name="Picture 7" descr="Auto Sequenced"/>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334000" y="1371600"/>
            <a:ext cx="1633538" cy="2178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7591" name="Picture 8" descr="Auto Increment"/>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7086600" y="3733800"/>
            <a:ext cx="1633538" cy="22098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92" name="Text Box 9"/>
          <p:cNvSpPr txBox="1">
            <a:spLocks noChangeArrowheads="1"/>
          </p:cNvSpPr>
          <p:nvPr/>
        </p:nvSpPr>
        <p:spPr bwMode="auto">
          <a:xfrm>
            <a:off x="304800" y="4953000"/>
            <a:ext cx="426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buClr>
                <a:srgbClr val="333399"/>
              </a:buClr>
              <a:buSzPct val="85000"/>
              <a:buFont typeface="Wingdings" pitchFamily="2" charset="2"/>
              <a:buChar char="v"/>
            </a:pPr>
            <a:r>
              <a:rPr lang="zh-CN" altLang="en-US" b="1">
                <a:solidFill>
                  <a:srgbClr val="000000"/>
                </a:solidFill>
              </a:rPr>
              <a:t>测试结果可以存储于：</a:t>
            </a:r>
            <a:endParaRPr lang="en-US" altLang="zh-CN" b="1">
              <a:solidFill>
                <a:srgbClr val="000000"/>
              </a:solidFill>
            </a:endParaRPr>
          </a:p>
          <a:p>
            <a:pPr lvl="1">
              <a:spcBef>
                <a:spcPct val="30000"/>
              </a:spcBef>
              <a:buFont typeface="Wingdings" pitchFamily="2" charset="2"/>
              <a:buChar char="Ø"/>
            </a:pPr>
            <a:r>
              <a:rPr lang="zh-CN" altLang="en-US" sz="2000">
                <a:solidFill>
                  <a:srgbClr val="000000"/>
                </a:solidFill>
              </a:rPr>
              <a:t>内部存储器</a:t>
            </a:r>
            <a:endParaRPr lang="en-US" altLang="zh-CN" sz="2000">
              <a:solidFill>
                <a:srgbClr val="000000"/>
              </a:solidFill>
            </a:endParaRPr>
          </a:p>
          <a:p>
            <a:pPr lvl="1">
              <a:spcBef>
                <a:spcPct val="30000"/>
              </a:spcBef>
              <a:buFont typeface="Wingdings" pitchFamily="2" charset="2"/>
              <a:buChar char="Ø"/>
            </a:pPr>
            <a:r>
              <a:rPr lang="en-US" altLang="zh-CN" sz="2000">
                <a:solidFill>
                  <a:srgbClr val="000000"/>
                </a:solidFill>
              </a:rPr>
              <a:t>MMC </a:t>
            </a:r>
            <a:r>
              <a:rPr lang="zh-CN" altLang="en-US" sz="2000">
                <a:solidFill>
                  <a:srgbClr val="000000"/>
                </a:solidFill>
              </a:rPr>
              <a:t>多媒体卡</a:t>
            </a:r>
            <a:endParaRPr lang="en-US" altLang="zh-CN" sz="2000">
              <a:solidFill>
                <a:srgbClr val="000000"/>
              </a:solidFill>
            </a:endParaRPr>
          </a:p>
        </p:txBody>
      </p:sp>
    </p:spTree>
    <p:extLst>
      <p:ext uri="{BB962C8B-B14F-4D97-AF65-F5344CB8AC3E}">
        <p14:creationId xmlns:p14="http://schemas.microsoft.com/office/powerpoint/2010/main" val="1676700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304800" y="25146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r>
              <a:rPr lang="zh-CN" altLang="en-US" sz="4000" b="1">
                <a:solidFill>
                  <a:srgbClr val="FFC000"/>
                </a:solidFill>
              </a:rPr>
              <a:t>发现链路测试不通过如何处理？</a:t>
            </a:r>
            <a:endParaRPr lang="en-US" altLang="zh-CN" sz="4000" b="1">
              <a:solidFill>
                <a:srgbClr val="FFC000"/>
              </a:solidFill>
            </a:endParaRPr>
          </a:p>
        </p:txBody>
      </p:sp>
    </p:spTree>
    <p:extLst>
      <p:ext uri="{BB962C8B-B14F-4D97-AF65-F5344CB8AC3E}">
        <p14:creationId xmlns:p14="http://schemas.microsoft.com/office/powerpoint/2010/main" val="20477070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a:spLocks noGrp="1" noChangeArrowheads="1"/>
          </p:cNvSpPr>
          <p:nvPr>
            <p:ph type="title"/>
          </p:nvPr>
        </p:nvSpPr>
        <p:spPr>
          <a:xfrm>
            <a:off x="228600" y="914400"/>
            <a:ext cx="6372225" cy="576262"/>
          </a:xfrm>
        </p:spPr>
        <p:txBody>
          <a:bodyPr>
            <a:normAutofit fontScale="90000"/>
          </a:bodyPr>
          <a:lstStyle/>
          <a:p>
            <a:pPr eaLnBrk="1" hangingPunct="1"/>
            <a:r>
              <a:rPr lang="zh-CN" altLang="en-US" dirty="0" smtClean="0"/>
              <a:t>使用</a:t>
            </a:r>
            <a:r>
              <a:rPr lang="en-US" altLang="en-US" dirty="0" smtClean="0"/>
              <a:t> DTX</a:t>
            </a:r>
            <a:r>
              <a:rPr lang="zh-CN" altLang="en-US" dirty="0" smtClean="0"/>
              <a:t>进行故障诊断</a:t>
            </a:r>
            <a:endParaRPr lang="en-US" altLang="en-US" dirty="0" smtClean="0"/>
          </a:p>
        </p:txBody>
      </p:sp>
      <p:sp>
        <p:nvSpPr>
          <p:cNvPr id="46090" name="Rectangle 10"/>
          <p:cNvSpPr>
            <a:spLocks noGrp="1" noChangeArrowheads="1"/>
          </p:cNvSpPr>
          <p:nvPr>
            <p:ph idx="1"/>
          </p:nvPr>
        </p:nvSpPr>
        <p:spPr>
          <a:xfrm>
            <a:off x="304800" y="1600200"/>
            <a:ext cx="8134350" cy="4684713"/>
          </a:xfrm>
        </p:spPr>
        <p:txBody>
          <a:bodyPr/>
          <a:lstStyle/>
          <a:p>
            <a:pPr eaLnBrk="1" hangingPunct="1">
              <a:spcBef>
                <a:spcPct val="30000"/>
              </a:spcBef>
              <a:spcAft>
                <a:spcPct val="30000"/>
              </a:spcAft>
            </a:pPr>
            <a:r>
              <a:rPr lang="zh-CN" altLang="en-US" smtClean="0"/>
              <a:t>在六类标准中对</a:t>
            </a:r>
            <a:r>
              <a:rPr lang="en-US" altLang="zh-CN" smtClean="0"/>
              <a:t>NEXT</a:t>
            </a:r>
            <a:r>
              <a:rPr lang="zh-CN" altLang="en-US" smtClean="0"/>
              <a:t>和</a:t>
            </a:r>
            <a:r>
              <a:rPr lang="en-US" altLang="zh-CN" smtClean="0"/>
              <a:t>RL</a:t>
            </a:r>
            <a:r>
              <a:rPr lang="zh-CN" altLang="en-US" smtClean="0"/>
              <a:t>的要求比以前的链路类别要严格很多</a:t>
            </a:r>
            <a:endParaRPr lang="en-US" altLang="zh-CN" smtClean="0"/>
          </a:p>
          <a:p>
            <a:pPr eaLnBrk="1" hangingPunct="1">
              <a:spcBef>
                <a:spcPct val="30000"/>
              </a:spcBef>
              <a:spcAft>
                <a:spcPct val="30000"/>
              </a:spcAft>
            </a:pPr>
            <a:r>
              <a:rPr lang="zh-CN" altLang="en-US" smtClean="0"/>
              <a:t>很可能出现这种情况，即使已安装链路所使用的所有元件和安装工艺都满足标准的要求，而测试总结果会是</a:t>
            </a:r>
            <a:r>
              <a:rPr lang="en-US" altLang="zh-CN" smtClean="0">
                <a:solidFill>
                  <a:srgbClr val="FFC000"/>
                </a:solidFill>
              </a:rPr>
              <a:t>MARGINAL</a:t>
            </a:r>
            <a:r>
              <a:rPr lang="en-US" altLang="zh-CN" smtClean="0"/>
              <a:t> </a:t>
            </a:r>
            <a:r>
              <a:rPr lang="zh-CN" altLang="en-US" smtClean="0"/>
              <a:t>或 </a:t>
            </a:r>
            <a:r>
              <a:rPr lang="en-US" altLang="zh-CN" smtClean="0">
                <a:solidFill>
                  <a:srgbClr val="FF0000"/>
                </a:solidFill>
              </a:rPr>
              <a:t>FAIL</a:t>
            </a:r>
            <a:endParaRPr lang="en-US" altLang="zh-CN" smtClean="0"/>
          </a:p>
          <a:p>
            <a:pPr eaLnBrk="1" hangingPunct="1">
              <a:spcBef>
                <a:spcPct val="30000"/>
              </a:spcBef>
              <a:spcAft>
                <a:spcPct val="30000"/>
              </a:spcAft>
            </a:pPr>
            <a:r>
              <a:rPr lang="zh-CN" altLang="en-US" smtClean="0"/>
              <a:t>快速有效地对故障链路进行诊断时非常重要的，既可以缩短工期，又能够节约费用</a:t>
            </a:r>
            <a:endParaRPr lang="en-US" altLang="zh-CN" smtClean="0"/>
          </a:p>
          <a:p>
            <a:pPr eaLnBrk="1" hangingPunct="1">
              <a:spcBef>
                <a:spcPct val="30000"/>
              </a:spcBef>
              <a:spcAft>
                <a:spcPct val="30000"/>
              </a:spcAft>
            </a:pPr>
            <a:endParaRPr lang="en-US" altLang="zh-CN" smtClean="0"/>
          </a:p>
        </p:txBody>
      </p:sp>
    </p:spTree>
    <p:extLst>
      <p:ext uri="{BB962C8B-B14F-4D97-AF65-F5344CB8AC3E}">
        <p14:creationId xmlns:p14="http://schemas.microsoft.com/office/powerpoint/2010/main" val="3704560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 calcmode="lin" valueType="num">
                                      <p:cBhvr>
                                        <p:cTn id="7" dur="500" fill="hold"/>
                                        <p:tgtEl>
                                          <p:spTgt spid="460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9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9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90">
                                            <p:txEl>
                                              <p:pRg st="1" end="1"/>
                                            </p:txEl>
                                          </p:spTgt>
                                        </p:tgtEl>
                                        <p:attrNameLst>
                                          <p:attrName>style.visibility</p:attrName>
                                        </p:attrNameLst>
                                      </p:cBhvr>
                                      <p:to>
                                        <p:strVal val="visible"/>
                                      </p:to>
                                    </p:set>
                                    <p:anim calcmode="lin" valueType="num">
                                      <p:cBhvr>
                                        <p:cTn id="14" dur="500" fill="hold"/>
                                        <p:tgtEl>
                                          <p:spTgt spid="4609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609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609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90">
                                            <p:txEl>
                                              <p:pRg st="2" end="2"/>
                                            </p:txEl>
                                          </p:spTgt>
                                        </p:tgtEl>
                                        <p:attrNameLst>
                                          <p:attrName>style.visibility</p:attrName>
                                        </p:attrNameLst>
                                      </p:cBhvr>
                                      <p:to>
                                        <p:strVal val="visible"/>
                                      </p:to>
                                    </p:set>
                                    <p:anim calcmode="lin" valueType="num">
                                      <p:cBhvr>
                                        <p:cTn id="21" dur="500" fill="hold"/>
                                        <p:tgtEl>
                                          <p:spTgt spid="4609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609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6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p:nvPr>
        </p:nvSpPr>
        <p:spPr>
          <a:xfrm>
            <a:off x="228600" y="914400"/>
            <a:ext cx="6372225" cy="576262"/>
          </a:xfrm>
        </p:spPr>
        <p:txBody>
          <a:bodyPr>
            <a:normAutofit fontScale="90000"/>
          </a:bodyPr>
          <a:lstStyle/>
          <a:p>
            <a:pPr eaLnBrk="1" hangingPunct="1"/>
            <a:r>
              <a:rPr lang="zh-CN" altLang="en-US" dirty="0" smtClean="0"/>
              <a:t>使用</a:t>
            </a:r>
            <a:r>
              <a:rPr lang="en-US" altLang="en-US" dirty="0" smtClean="0"/>
              <a:t> DTX</a:t>
            </a:r>
            <a:r>
              <a:rPr lang="zh-CN" altLang="en-US" dirty="0" smtClean="0"/>
              <a:t>进行故障诊断</a:t>
            </a:r>
            <a:endParaRPr lang="en-US" altLang="en-US" dirty="0" smtClean="0"/>
          </a:p>
        </p:txBody>
      </p:sp>
      <p:sp>
        <p:nvSpPr>
          <p:cNvPr id="70659" name="Rectangle 7"/>
          <p:cNvSpPr>
            <a:spLocks noGrp="1" noChangeArrowheads="1"/>
          </p:cNvSpPr>
          <p:nvPr>
            <p:ph idx="1"/>
          </p:nvPr>
        </p:nvSpPr>
        <p:spPr>
          <a:xfrm>
            <a:off x="304800" y="1625600"/>
            <a:ext cx="8134350" cy="4394200"/>
          </a:xfrm>
        </p:spPr>
        <p:txBody>
          <a:bodyPr/>
          <a:lstStyle/>
          <a:p>
            <a:pPr eaLnBrk="1" hangingPunct="1">
              <a:spcBef>
                <a:spcPct val="30000"/>
              </a:spcBef>
              <a:spcAft>
                <a:spcPct val="30000"/>
              </a:spcAft>
            </a:pPr>
            <a:r>
              <a:rPr lang="zh-CN" altLang="en-US" dirty="0" smtClean="0"/>
              <a:t>在高性能布线系统中两个主要的“性能故障”分别是：</a:t>
            </a:r>
            <a:endParaRPr lang="en-US" altLang="zh-CN" dirty="0" smtClean="0"/>
          </a:p>
          <a:p>
            <a:pPr lvl="1" eaLnBrk="1" hangingPunct="1">
              <a:spcBef>
                <a:spcPct val="30000"/>
              </a:spcBef>
              <a:spcAft>
                <a:spcPct val="30000"/>
              </a:spcAft>
            </a:pPr>
            <a:r>
              <a:rPr lang="en-US" altLang="zh-CN" dirty="0" smtClean="0"/>
              <a:t> </a:t>
            </a:r>
            <a:r>
              <a:rPr lang="zh-CN" altLang="en-US" dirty="0" smtClean="0"/>
              <a:t>近端串扰</a:t>
            </a:r>
            <a:r>
              <a:rPr lang="en-US" altLang="zh-CN" dirty="0" smtClean="0"/>
              <a:t> (NEXT)</a:t>
            </a:r>
          </a:p>
          <a:p>
            <a:pPr lvl="1" eaLnBrk="1" hangingPunct="1">
              <a:spcBef>
                <a:spcPct val="30000"/>
              </a:spcBef>
              <a:spcAft>
                <a:spcPct val="30000"/>
              </a:spcAft>
            </a:pPr>
            <a:r>
              <a:rPr lang="en-US" altLang="zh-CN" dirty="0" smtClean="0"/>
              <a:t> </a:t>
            </a:r>
            <a:r>
              <a:rPr lang="zh-CN" altLang="en-US" dirty="0" smtClean="0"/>
              <a:t>回波损耗</a:t>
            </a:r>
            <a:r>
              <a:rPr lang="en-US" altLang="zh-CN" dirty="0" smtClean="0"/>
              <a:t> (RL)</a:t>
            </a:r>
          </a:p>
          <a:p>
            <a:pPr eaLnBrk="1" hangingPunct="1">
              <a:spcBef>
                <a:spcPct val="30000"/>
              </a:spcBef>
              <a:spcAft>
                <a:spcPct val="30000"/>
              </a:spcAft>
            </a:pPr>
            <a:endParaRPr lang="zh-CN" altLang="en-US" dirty="0" smtClean="0"/>
          </a:p>
        </p:txBody>
      </p:sp>
    </p:spTree>
    <p:extLst>
      <p:ext uri="{BB962C8B-B14F-4D97-AF65-F5344CB8AC3E}">
        <p14:creationId xmlns:p14="http://schemas.microsoft.com/office/powerpoint/2010/main" val="22476030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title"/>
          </p:nvPr>
        </p:nvSpPr>
        <p:spPr>
          <a:xfrm>
            <a:off x="406400" y="868362"/>
            <a:ext cx="7442200" cy="579438"/>
          </a:xfrm>
        </p:spPr>
        <p:txBody>
          <a:bodyPr>
            <a:normAutofit fontScale="90000"/>
          </a:bodyPr>
          <a:lstStyle/>
          <a:p>
            <a:pPr eaLnBrk="1" hangingPunct="1"/>
            <a:r>
              <a:rPr lang="en-US" altLang="en-US" dirty="0" smtClean="0"/>
              <a:t>NEXT </a:t>
            </a:r>
            <a:r>
              <a:rPr lang="zh-CN" altLang="en-US" dirty="0" smtClean="0"/>
              <a:t>和</a:t>
            </a:r>
            <a:r>
              <a:rPr lang="en-US" altLang="en-US" dirty="0" smtClean="0"/>
              <a:t> NEXT </a:t>
            </a:r>
            <a:r>
              <a:rPr lang="zh-CN" altLang="en-US" dirty="0" smtClean="0"/>
              <a:t>故障</a:t>
            </a:r>
          </a:p>
        </p:txBody>
      </p:sp>
      <p:sp>
        <p:nvSpPr>
          <p:cNvPr id="65543" name="Rectangle 7"/>
          <p:cNvSpPr>
            <a:spLocks noGrp="1" noChangeArrowheads="1"/>
          </p:cNvSpPr>
          <p:nvPr>
            <p:ph idx="1"/>
          </p:nvPr>
        </p:nvSpPr>
        <p:spPr>
          <a:xfrm>
            <a:off x="304800" y="1752600"/>
            <a:ext cx="8001000" cy="4953000"/>
          </a:xfrm>
        </p:spPr>
        <p:txBody>
          <a:bodyPr/>
          <a:lstStyle/>
          <a:p>
            <a:pPr eaLnBrk="1" hangingPunct="1">
              <a:lnSpc>
                <a:spcPct val="90000"/>
              </a:lnSpc>
              <a:spcBef>
                <a:spcPct val="30000"/>
              </a:spcBef>
            </a:pPr>
            <a:r>
              <a:rPr lang="zh-CN" altLang="en-US" sz="2000" dirty="0" smtClean="0"/>
              <a:t>近端串扰</a:t>
            </a:r>
            <a:r>
              <a:rPr lang="en-US" altLang="zh-CN" sz="2000" dirty="0" smtClean="0"/>
              <a:t> (NEXT)</a:t>
            </a:r>
          </a:p>
          <a:p>
            <a:pPr lvl="1" eaLnBrk="1" hangingPunct="1">
              <a:lnSpc>
                <a:spcPct val="90000"/>
              </a:lnSpc>
              <a:spcBef>
                <a:spcPct val="30000"/>
              </a:spcBef>
            </a:pPr>
            <a:r>
              <a:rPr lang="zh-CN" altLang="en-US" sz="2000" dirty="0" smtClean="0"/>
              <a:t>串扰是在线缆同一端测量两个线对间的干扰信号</a:t>
            </a:r>
            <a:endParaRPr lang="en-US" altLang="zh-CN" sz="2000" dirty="0" smtClean="0"/>
          </a:p>
          <a:p>
            <a:pPr eaLnBrk="1" hangingPunct="1">
              <a:lnSpc>
                <a:spcPct val="90000"/>
              </a:lnSpc>
              <a:spcBef>
                <a:spcPct val="30000"/>
              </a:spcBef>
            </a:pPr>
            <a:r>
              <a:rPr lang="zh-CN" altLang="en-US" sz="2000" dirty="0" smtClean="0"/>
              <a:t>造成近端串扰的原因有：</a:t>
            </a:r>
          </a:p>
          <a:p>
            <a:pPr lvl="1" eaLnBrk="1" hangingPunct="1">
              <a:lnSpc>
                <a:spcPct val="90000"/>
              </a:lnSpc>
              <a:spcBef>
                <a:spcPct val="30000"/>
              </a:spcBef>
            </a:pPr>
            <a:r>
              <a:rPr lang="zh-CN" altLang="en-US" sz="2000" dirty="0" smtClean="0"/>
              <a:t>在连接处双绞线的绞结被打开</a:t>
            </a:r>
            <a:r>
              <a:rPr lang="en-US" altLang="zh-CN" sz="2000" dirty="0" smtClean="0"/>
              <a:t> </a:t>
            </a:r>
          </a:p>
          <a:p>
            <a:pPr lvl="1" eaLnBrk="1" hangingPunct="1">
              <a:lnSpc>
                <a:spcPct val="90000"/>
              </a:lnSpc>
              <a:spcBef>
                <a:spcPct val="30000"/>
              </a:spcBef>
            </a:pPr>
            <a:r>
              <a:rPr lang="zh-CN" altLang="en-US" sz="2000" dirty="0" smtClean="0"/>
              <a:t>插头与插座匹配不良</a:t>
            </a:r>
            <a:endParaRPr lang="en-US" altLang="zh-CN" sz="2000" dirty="0" smtClean="0"/>
          </a:p>
          <a:p>
            <a:pPr lvl="1" eaLnBrk="1" hangingPunct="1">
              <a:lnSpc>
                <a:spcPct val="90000"/>
              </a:lnSpc>
              <a:spcBef>
                <a:spcPct val="30000"/>
              </a:spcBef>
            </a:pPr>
            <a:r>
              <a:rPr lang="zh-CN" altLang="en-US" sz="2000" dirty="0" smtClean="0"/>
              <a:t>跳线质量差</a:t>
            </a:r>
            <a:endParaRPr lang="en-US" altLang="zh-CN" sz="2000" dirty="0" smtClean="0"/>
          </a:p>
          <a:p>
            <a:pPr lvl="1" eaLnBrk="1" hangingPunct="1">
              <a:lnSpc>
                <a:spcPct val="90000"/>
              </a:lnSpc>
              <a:spcBef>
                <a:spcPct val="30000"/>
              </a:spcBef>
            </a:pPr>
            <a:r>
              <a:rPr lang="zh-CN" altLang="en-US" sz="2000" dirty="0" smtClean="0"/>
              <a:t>不良的连接器</a:t>
            </a:r>
            <a:endParaRPr lang="en-US" altLang="zh-CN" sz="2000" dirty="0" smtClean="0"/>
          </a:p>
          <a:p>
            <a:pPr lvl="1" eaLnBrk="1" hangingPunct="1">
              <a:lnSpc>
                <a:spcPct val="90000"/>
              </a:lnSpc>
              <a:spcBef>
                <a:spcPct val="30000"/>
              </a:spcBef>
            </a:pPr>
            <a:r>
              <a:rPr lang="zh-CN" altLang="en-US" sz="2000" dirty="0" smtClean="0"/>
              <a:t>线缆性能差</a:t>
            </a:r>
            <a:endParaRPr lang="en-US" altLang="zh-CN" sz="2000" dirty="0" smtClean="0"/>
          </a:p>
          <a:p>
            <a:pPr lvl="1" eaLnBrk="1" hangingPunct="1">
              <a:lnSpc>
                <a:spcPct val="90000"/>
              </a:lnSpc>
              <a:spcBef>
                <a:spcPct val="30000"/>
              </a:spcBef>
            </a:pPr>
            <a:r>
              <a:rPr lang="zh-CN" altLang="en-US" sz="2000" dirty="0" smtClean="0"/>
              <a:t>串绕</a:t>
            </a:r>
            <a:endParaRPr lang="en-US" altLang="zh-CN" sz="2000" dirty="0" smtClean="0"/>
          </a:p>
          <a:p>
            <a:pPr lvl="1" eaLnBrk="1" hangingPunct="1">
              <a:lnSpc>
                <a:spcPct val="90000"/>
              </a:lnSpc>
              <a:spcBef>
                <a:spcPct val="30000"/>
              </a:spcBef>
            </a:pPr>
            <a:r>
              <a:rPr lang="zh-CN" altLang="en-US" sz="2000" dirty="0" smtClean="0"/>
              <a:t>线缆间过份挤压</a:t>
            </a:r>
          </a:p>
          <a:p>
            <a:pPr lvl="1" eaLnBrk="1" hangingPunct="1">
              <a:lnSpc>
                <a:spcPct val="90000"/>
              </a:lnSpc>
              <a:spcBef>
                <a:spcPct val="30000"/>
              </a:spcBef>
            </a:pPr>
            <a:r>
              <a:rPr lang="zh-CN" altLang="en-US" sz="2000" dirty="0" smtClean="0"/>
              <a:t>被测试链路周围信号干扰过多</a:t>
            </a:r>
            <a:endParaRPr lang="en-US" altLang="zh-CN" sz="2000" dirty="0" smtClean="0"/>
          </a:p>
          <a:p>
            <a:pPr eaLnBrk="1" hangingPunct="1">
              <a:lnSpc>
                <a:spcPct val="90000"/>
              </a:lnSpc>
              <a:spcBef>
                <a:spcPct val="30000"/>
              </a:spcBef>
            </a:pPr>
            <a:endParaRPr lang="en-US" altLang="zh-CN" sz="2800" dirty="0" smtClean="0"/>
          </a:p>
        </p:txBody>
      </p:sp>
    </p:spTree>
    <p:extLst>
      <p:ext uri="{BB962C8B-B14F-4D97-AF65-F5344CB8AC3E}">
        <p14:creationId xmlns:p14="http://schemas.microsoft.com/office/powerpoint/2010/main" val="1261707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slide(fromBottom)">
                                      <p:cBhvr>
                                        <p:cTn id="7" dur="1000"/>
                                        <p:tgtEl>
                                          <p:spTgt spid="6554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5543">
                                            <p:txEl>
                                              <p:pRg st="1" end="1"/>
                                            </p:txEl>
                                          </p:spTgt>
                                        </p:tgtEl>
                                        <p:attrNameLst>
                                          <p:attrName>style.visibility</p:attrName>
                                        </p:attrNameLst>
                                      </p:cBhvr>
                                      <p:to>
                                        <p:strVal val="visible"/>
                                      </p:to>
                                    </p:set>
                                    <p:animEffect transition="in" filter="slide(fromBottom)">
                                      <p:cBhvr>
                                        <p:cTn id="11" dur="1000"/>
                                        <p:tgtEl>
                                          <p:spTgt spid="655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5543">
                                            <p:txEl>
                                              <p:pRg st="2" end="2"/>
                                            </p:txEl>
                                          </p:spTgt>
                                        </p:tgtEl>
                                        <p:attrNameLst>
                                          <p:attrName>style.visibility</p:attrName>
                                        </p:attrNameLst>
                                      </p:cBhvr>
                                      <p:to>
                                        <p:strVal val="visible"/>
                                      </p:to>
                                    </p:set>
                                    <p:animEffect transition="in" filter="slide(fromBottom)">
                                      <p:cBhvr>
                                        <p:cTn id="16" dur="1000"/>
                                        <p:tgtEl>
                                          <p:spTgt spid="65543">
                                            <p:txEl>
                                              <p:pRg st="2" end="2"/>
                                            </p:txEl>
                                          </p:spTgt>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65543">
                                            <p:txEl>
                                              <p:pRg st="3" end="3"/>
                                            </p:txEl>
                                          </p:spTgt>
                                        </p:tgtEl>
                                        <p:attrNameLst>
                                          <p:attrName>style.visibility</p:attrName>
                                        </p:attrNameLst>
                                      </p:cBhvr>
                                      <p:to>
                                        <p:strVal val="visible"/>
                                      </p:to>
                                    </p:set>
                                    <p:animEffect transition="in" filter="slide(fromBottom)">
                                      <p:cBhvr>
                                        <p:cTn id="20" dur="1000"/>
                                        <p:tgtEl>
                                          <p:spTgt spid="65543">
                                            <p:txEl>
                                              <p:pRg st="3" end="3"/>
                                            </p:txEl>
                                          </p:spTgt>
                                        </p:tgtEl>
                                      </p:cBhvr>
                                    </p:animEffect>
                                  </p:childTnLst>
                                </p:cTn>
                              </p:par>
                            </p:childTnLst>
                          </p:cTn>
                        </p:par>
                        <p:par>
                          <p:cTn id="21" fill="hold" nodeType="afterGroup">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65543">
                                            <p:txEl>
                                              <p:pRg st="4" end="4"/>
                                            </p:txEl>
                                          </p:spTgt>
                                        </p:tgtEl>
                                        <p:attrNameLst>
                                          <p:attrName>style.visibility</p:attrName>
                                        </p:attrNameLst>
                                      </p:cBhvr>
                                      <p:to>
                                        <p:strVal val="visible"/>
                                      </p:to>
                                    </p:set>
                                    <p:animEffect transition="in" filter="slide(fromBottom)">
                                      <p:cBhvr>
                                        <p:cTn id="24" dur="1000"/>
                                        <p:tgtEl>
                                          <p:spTgt spid="65543">
                                            <p:txEl>
                                              <p:pRg st="4" end="4"/>
                                            </p:txEl>
                                          </p:spTgt>
                                        </p:tgtEl>
                                      </p:cBhvr>
                                    </p:animEffect>
                                  </p:childTnLst>
                                </p:cTn>
                              </p:par>
                            </p:childTnLst>
                          </p:cTn>
                        </p:par>
                        <p:par>
                          <p:cTn id="25" fill="hold" nodeType="afterGroup">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65543">
                                            <p:txEl>
                                              <p:pRg st="5" end="5"/>
                                            </p:txEl>
                                          </p:spTgt>
                                        </p:tgtEl>
                                        <p:attrNameLst>
                                          <p:attrName>style.visibility</p:attrName>
                                        </p:attrNameLst>
                                      </p:cBhvr>
                                      <p:to>
                                        <p:strVal val="visible"/>
                                      </p:to>
                                    </p:set>
                                    <p:animEffect transition="in" filter="slide(fromBottom)">
                                      <p:cBhvr>
                                        <p:cTn id="28" dur="1000"/>
                                        <p:tgtEl>
                                          <p:spTgt spid="65543">
                                            <p:txEl>
                                              <p:pRg st="5" end="5"/>
                                            </p:txEl>
                                          </p:spTgt>
                                        </p:tgtEl>
                                      </p:cBhvr>
                                    </p:animEffect>
                                  </p:childTnLst>
                                </p:cTn>
                              </p:par>
                            </p:childTnLst>
                          </p:cTn>
                        </p:par>
                        <p:par>
                          <p:cTn id="29" fill="hold" nodeType="afterGroup">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65543">
                                            <p:txEl>
                                              <p:pRg st="6" end="6"/>
                                            </p:txEl>
                                          </p:spTgt>
                                        </p:tgtEl>
                                        <p:attrNameLst>
                                          <p:attrName>style.visibility</p:attrName>
                                        </p:attrNameLst>
                                      </p:cBhvr>
                                      <p:to>
                                        <p:strVal val="visible"/>
                                      </p:to>
                                    </p:set>
                                    <p:animEffect transition="in" filter="slide(fromBottom)">
                                      <p:cBhvr>
                                        <p:cTn id="32" dur="1000"/>
                                        <p:tgtEl>
                                          <p:spTgt spid="65543">
                                            <p:txEl>
                                              <p:pRg st="6" end="6"/>
                                            </p:txEl>
                                          </p:spTgt>
                                        </p:tgtEl>
                                      </p:cBhvr>
                                    </p:animEffect>
                                  </p:childTnLst>
                                </p:cTn>
                              </p:par>
                            </p:childTnLst>
                          </p:cTn>
                        </p:par>
                        <p:par>
                          <p:cTn id="33" fill="hold" nodeType="afterGroup">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65543">
                                            <p:txEl>
                                              <p:pRg st="7" end="7"/>
                                            </p:txEl>
                                          </p:spTgt>
                                        </p:tgtEl>
                                        <p:attrNameLst>
                                          <p:attrName>style.visibility</p:attrName>
                                        </p:attrNameLst>
                                      </p:cBhvr>
                                      <p:to>
                                        <p:strVal val="visible"/>
                                      </p:to>
                                    </p:set>
                                    <p:animEffect transition="in" filter="slide(fromBottom)">
                                      <p:cBhvr>
                                        <p:cTn id="36" dur="1000"/>
                                        <p:tgtEl>
                                          <p:spTgt spid="65543">
                                            <p:txEl>
                                              <p:pRg st="7" end="7"/>
                                            </p:txEl>
                                          </p:spTgt>
                                        </p:tgtEl>
                                      </p:cBhvr>
                                    </p:animEffect>
                                  </p:childTnLst>
                                </p:cTn>
                              </p:par>
                            </p:childTnLst>
                          </p:cTn>
                        </p:par>
                        <p:par>
                          <p:cTn id="37" fill="hold" nodeType="afterGroup">
                            <p:stCondLst>
                              <p:cond delay="6000"/>
                            </p:stCondLst>
                            <p:childTnLst>
                              <p:par>
                                <p:cTn id="38" presetID="12" presetClass="entr" presetSubtype="4" fill="hold" grpId="0" nodeType="afterEffect">
                                  <p:stCondLst>
                                    <p:cond delay="0"/>
                                  </p:stCondLst>
                                  <p:childTnLst>
                                    <p:set>
                                      <p:cBhvr>
                                        <p:cTn id="39" dur="1" fill="hold">
                                          <p:stCondLst>
                                            <p:cond delay="0"/>
                                          </p:stCondLst>
                                        </p:cTn>
                                        <p:tgtEl>
                                          <p:spTgt spid="65543">
                                            <p:txEl>
                                              <p:pRg st="8" end="8"/>
                                            </p:txEl>
                                          </p:spTgt>
                                        </p:tgtEl>
                                        <p:attrNameLst>
                                          <p:attrName>style.visibility</p:attrName>
                                        </p:attrNameLst>
                                      </p:cBhvr>
                                      <p:to>
                                        <p:strVal val="visible"/>
                                      </p:to>
                                    </p:set>
                                    <p:animEffect transition="in" filter="slide(fromBottom)">
                                      <p:cBhvr>
                                        <p:cTn id="40" dur="1000"/>
                                        <p:tgtEl>
                                          <p:spTgt spid="65543">
                                            <p:txEl>
                                              <p:pRg st="8" end="8"/>
                                            </p:txEl>
                                          </p:spTgt>
                                        </p:tgtEl>
                                      </p:cBhvr>
                                    </p:animEffect>
                                  </p:childTnLst>
                                </p:cTn>
                              </p:par>
                            </p:childTnLst>
                          </p:cTn>
                        </p:par>
                        <p:par>
                          <p:cTn id="41" fill="hold" nodeType="afterGroup">
                            <p:stCondLst>
                              <p:cond delay="7000"/>
                            </p:stCondLst>
                            <p:childTnLst>
                              <p:par>
                                <p:cTn id="42" presetID="12" presetClass="entr" presetSubtype="4" fill="hold" grpId="0" nodeType="afterEffect">
                                  <p:stCondLst>
                                    <p:cond delay="0"/>
                                  </p:stCondLst>
                                  <p:childTnLst>
                                    <p:set>
                                      <p:cBhvr>
                                        <p:cTn id="43" dur="1" fill="hold">
                                          <p:stCondLst>
                                            <p:cond delay="0"/>
                                          </p:stCondLst>
                                        </p:cTn>
                                        <p:tgtEl>
                                          <p:spTgt spid="65543">
                                            <p:txEl>
                                              <p:pRg st="9" end="9"/>
                                            </p:txEl>
                                          </p:spTgt>
                                        </p:tgtEl>
                                        <p:attrNameLst>
                                          <p:attrName>style.visibility</p:attrName>
                                        </p:attrNameLst>
                                      </p:cBhvr>
                                      <p:to>
                                        <p:strVal val="visible"/>
                                      </p:to>
                                    </p:set>
                                    <p:animEffect transition="in" filter="slide(fromBottom)">
                                      <p:cBhvr>
                                        <p:cTn id="44" dur="1000"/>
                                        <p:tgtEl>
                                          <p:spTgt spid="65543">
                                            <p:txEl>
                                              <p:pRg st="9" end="9"/>
                                            </p:txEl>
                                          </p:spTgt>
                                        </p:tgtEl>
                                      </p:cBhvr>
                                    </p:animEffect>
                                  </p:childTnLst>
                                </p:cTn>
                              </p:par>
                            </p:childTnLst>
                          </p:cTn>
                        </p:par>
                        <p:par>
                          <p:cTn id="45" fill="hold" nodeType="afterGroup">
                            <p:stCondLst>
                              <p:cond delay="8000"/>
                            </p:stCondLst>
                            <p:childTnLst>
                              <p:par>
                                <p:cTn id="46" presetID="12" presetClass="entr" presetSubtype="4" fill="hold" grpId="0" nodeType="afterEffect">
                                  <p:stCondLst>
                                    <p:cond delay="0"/>
                                  </p:stCondLst>
                                  <p:childTnLst>
                                    <p:set>
                                      <p:cBhvr>
                                        <p:cTn id="47" dur="1" fill="hold">
                                          <p:stCondLst>
                                            <p:cond delay="0"/>
                                          </p:stCondLst>
                                        </p:cTn>
                                        <p:tgtEl>
                                          <p:spTgt spid="65543">
                                            <p:txEl>
                                              <p:pRg st="10" end="10"/>
                                            </p:txEl>
                                          </p:spTgt>
                                        </p:tgtEl>
                                        <p:attrNameLst>
                                          <p:attrName>style.visibility</p:attrName>
                                        </p:attrNameLst>
                                      </p:cBhvr>
                                      <p:to>
                                        <p:strVal val="visible"/>
                                      </p:to>
                                    </p:set>
                                    <p:animEffect transition="in" filter="slide(fromBottom)">
                                      <p:cBhvr>
                                        <p:cTn id="48" dur="1000"/>
                                        <p:tgtEl>
                                          <p:spTgt spid="655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p:nvPr>
        </p:nvSpPr>
        <p:spPr>
          <a:xfrm>
            <a:off x="179388" y="1023938"/>
            <a:ext cx="6372225" cy="576262"/>
          </a:xfrm>
        </p:spPr>
        <p:txBody>
          <a:bodyPr>
            <a:normAutofit fontScale="90000"/>
          </a:bodyPr>
          <a:lstStyle/>
          <a:p>
            <a:pPr eaLnBrk="1" hangingPunct="1"/>
            <a:r>
              <a:rPr lang="en-US" altLang="en-US" dirty="0" smtClean="0"/>
              <a:t>NEXT</a:t>
            </a:r>
            <a:r>
              <a:rPr lang="zh-CN" altLang="en-US" dirty="0" smtClean="0"/>
              <a:t>诊断的优势</a:t>
            </a:r>
            <a:endParaRPr lang="en-US" altLang="en-US" dirty="0" smtClean="0"/>
          </a:p>
        </p:txBody>
      </p:sp>
      <p:sp>
        <p:nvSpPr>
          <p:cNvPr id="72707" name="Rectangle 7"/>
          <p:cNvSpPr>
            <a:spLocks noGrp="1" noChangeArrowheads="1"/>
          </p:cNvSpPr>
          <p:nvPr>
            <p:ph idx="1"/>
          </p:nvPr>
        </p:nvSpPr>
        <p:spPr>
          <a:xfrm>
            <a:off x="304800" y="2173287"/>
            <a:ext cx="7924800" cy="4684713"/>
          </a:xfrm>
        </p:spPr>
        <p:txBody>
          <a:bodyPr/>
          <a:lstStyle/>
          <a:p>
            <a:pPr eaLnBrk="1" hangingPunct="1">
              <a:spcBef>
                <a:spcPct val="30000"/>
              </a:spcBef>
              <a:spcAft>
                <a:spcPct val="30000"/>
              </a:spcAft>
            </a:pPr>
            <a:r>
              <a:rPr lang="zh-CN" altLang="en-US" sz="2400" dirty="0" smtClean="0"/>
              <a:t>识别与定位故障</a:t>
            </a:r>
            <a:endParaRPr lang="en-US" altLang="zh-CN" sz="2400" dirty="0" smtClean="0"/>
          </a:p>
          <a:p>
            <a:pPr eaLnBrk="1" hangingPunct="1">
              <a:spcBef>
                <a:spcPct val="30000"/>
              </a:spcBef>
              <a:spcAft>
                <a:spcPct val="30000"/>
              </a:spcAft>
            </a:pPr>
            <a:r>
              <a:rPr lang="zh-CN" altLang="en-US" sz="2400" dirty="0" smtClean="0"/>
              <a:t>大大减少了定位</a:t>
            </a:r>
            <a:r>
              <a:rPr lang="en-US" altLang="zh-CN" sz="2400" dirty="0" smtClean="0"/>
              <a:t>NEXT</a:t>
            </a:r>
            <a:r>
              <a:rPr lang="zh-CN" altLang="en-US" sz="2400" dirty="0" smtClean="0"/>
              <a:t>故障的时间（连接器，线缆等）</a:t>
            </a:r>
            <a:r>
              <a:rPr lang="en-US" altLang="zh-CN" sz="2400" dirty="0" smtClean="0"/>
              <a:t> </a:t>
            </a:r>
          </a:p>
          <a:p>
            <a:pPr eaLnBrk="1" hangingPunct="1">
              <a:spcBef>
                <a:spcPct val="30000"/>
              </a:spcBef>
              <a:spcAft>
                <a:spcPct val="30000"/>
              </a:spcAft>
            </a:pPr>
            <a:r>
              <a:rPr lang="zh-CN" altLang="en-US" sz="2400" dirty="0" smtClean="0"/>
              <a:t>掌握在线缆的什么地方检查什么内容，缩短修复时间</a:t>
            </a:r>
            <a:endParaRPr lang="en-US" altLang="zh-CN" sz="2400" dirty="0" smtClean="0"/>
          </a:p>
          <a:p>
            <a:pPr eaLnBrk="1" hangingPunct="1">
              <a:spcBef>
                <a:spcPct val="30000"/>
              </a:spcBef>
              <a:spcAft>
                <a:spcPct val="30000"/>
              </a:spcAft>
            </a:pPr>
            <a:r>
              <a:rPr lang="zh-CN" altLang="en-US" sz="2400" dirty="0" smtClean="0"/>
              <a:t>“漫无目标地诊断”所造成的损失：</a:t>
            </a:r>
            <a:endParaRPr lang="en-US" altLang="zh-CN" sz="2400" dirty="0" smtClean="0"/>
          </a:p>
          <a:p>
            <a:pPr lvl="1" eaLnBrk="1" hangingPunct="1">
              <a:spcBef>
                <a:spcPct val="30000"/>
              </a:spcBef>
              <a:spcAft>
                <a:spcPct val="30000"/>
              </a:spcAft>
            </a:pPr>
            <a:r>
              <a:rPr lang="zh-CN" altLang="en-US" sz="2400" dirty="0" smtClean="0"/>
              <a:t>反复在不是故障的地方“排除故障”会浪费大量时间</a:t>
            </a:r>
            <a:endParaRPr lang="en-US" altLang="zh-CN" sz="2400" dirty="0" smtClean="0"/>
          </a:p>
          <a:p>
            <a:pPr lvl="1" eaLnBrk="1" hangingPunct="1">
              <a:spcBef>
                <a:spcPct val="30000"/>
              </a:spcBef>
              <a:spcAft>
                <a:spcPct val="30000"/>
              </a:spcAft>
            </a:pPr>
            <a:r>
              <a:rPr lang="zh-CN" altLang="en-US" sz="2400" dirty="0" smtClean="0"/>
              <a:t>在重铺线缆，重新端接，重新测试中浪费经费</a:t>
            </a:r>
            <a:endParaRPr lang="en-US" altLang="zh-CN" sz="2400" dirty="0" smtClean="0"/>
          </a:p>
        </p:txBody>
      </p:sp>
    </p:spTree>
    <p:extLst>
      <p:ext uri="{BB962C8B-B14F-4D97-AF65-F5344CB8AC3E}">
        <p14:creationId xmlns:p14="http://schemas.microsoft.com/office/powerpoint/2010/main" val="42654377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685800"/>
            <a:ext cx="8229600" cy="609600"/>
          </a:xfrm>
          <a:noFill/>
        </p:spPr>
        <p:txBody>
          <a:bodyPr>
            <a:normAutofit fontScale="90000"/>
          </a:bodyPr>
          <a:lstStyle/>
          <a:p>
            <a:pPr eaLnBrk="1" hangingPunct="1"/>
            <a:r>
              <a:rPr lang="zh-CN" altLang="en-US" dirty="0" smtClean="0"/>
              <a:t>使用</a:t>
            </a:r>
            <a:r>
              <a:rPr lang="en-US" altLang="en-US" dirty="0" smtClean="0"/>
              <a:t> DTX</a:t>
            </a:r>
            <a:r>
              <a:rPr lang="zh-CN" altLang="en-US" dirty="0" smtClean="0"/>
              <a:t>诊断</a:t>
            </a:r>
            <a:r>
              <a:rPr lang="en-US" altLang="zh-CN" dirty="0" smtClean="0"/>
              <a:t>NEXT</a:t>
            </a:r>
            <a:endParaRPr lang="en-US" altLang="en-US" dirty="0" smtClean="0"/>
          </a:p>
        </p:txBody>
      </p:sp>
      <p:sp>
        <p:nvSpPr>
          <p:cNvPr id="73731" name="Text Box 4"/>
          <p:cNvSpPr txBox="1">
            <a:spLocks noChangeArrowheads="1"/>
          </p:cNvSpPr>
          <p:nvPr/>
        </p:nvSpPr>
        <p:spPr bwMode="auto">
          <a:xfrm>
            <a:off x="304800" y="15240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20000"/>
              </a:spcBef>
              <a:buClr>
                <a:srgbClr val="333399"/>
              </a:buClr>
              <a:buSzPct val="85000"/>
              <a:buFont typeface="Wingdings" pitchFamily="2" charset="2"/>
              <a:buChar char="v"/>
            </a:pPr>
            <a:r>
              <a:rPr lang="en-US" altLang="zh-CN" sz="2000" b="1" dirty="0">
                <a:solidFill>
                  <a:srgbClr val="000000"/>
                </a:solidFill>
              </a:rPr>
              <a:t>DTX </a:t>
            </a:r>
            <a:r>
              <a:rPr lang="zh-CN" altLang="en-US" sz="2000" b="1" dirty="0">
                <a:solidFill>
                  <a:srgbClr val="000000"/>
                </a:solidFill>
              </a:rPr>
              <a:t>使用 </a:t>
            </a:r>
            <a:r>
              <a:rPr lang="en-US" altLang="zh-CN" sz="2000" b="1" dirty="0">
                <a:solidFill>
                  <a:srgbClr val="000000"/>
                </a:solidFill>
              </a:rPr>
              <a:t>Fluke </a:t>
            </a:r>
            <a:r>
              <a:rPr lang="zh-CN" altLang="en-US" sz="2000" b="1" dirty="0">
                <a:solidFill>
                  <a:srgbClr val="000000"/>
                </a:solidFill>
              </a:rPr>
              <a:t>专利的高精度时域串扰分析技术</a:t>
            </a:r>
            <a:r>
              <a:rPr lang="en-US" altLang="zh-CN" sz="2000" b="1" dirty="0">
                <a:solidFill>
                  <a:srgbClr val="000000"/>
                </a:solidFill>
              </a:rPr>
              <a:t> (HDTDX)</a:t>
            </a:r>
          </a:p>
          <a:p>
            <a:pPr>
              <a:spcBef>
                <a:spcPct val="20000"/>
              </a:spcBef>
              <a:buClr>
                <a:srgbClr val="333399"/>
              </a:buClr>
              <a:buSzPct val="85000"/>
              <a:buFont typeface="Wingdings" pitchFamily="2" charset="2"/>
              <a:buChar char="v"/>
            </a:pPr>
            <a:r>
              <a:rPr lang="en-US" altLang="zh-CN" sz="2000" b="1" dirty="0">
                <a:solidFill>
                  <a:srgbClr val="000000"/>
                </a:solidFill>
              </a:rPr>
              <a:t>HDTDX </a:t>
            </a:r>
            <a:r>
              <a:rPr lang="zh-CN" altLang="en-US" sz="2000" b="1" dirty="0">
                <a:solidFill>
                  <a:srgbClr val="000000"/>
                </a:solidFill>
              </a:rPr>
              <a:t>可以精确的定位</a:t>
            </a:r>
            <a:r>
              <a:rPr lang="en-US" altLang="zh-CN" sz="2000" b="1" dirty="0">
                <a:solidFill>
                  <a:srgbClr val="000000"/>
                </a:solidFill>
              </a:rPr>
              <a:t>NEXT</a:t>
            </a:r>
            <a:r>
              <a:rPr lang="zh-CN" altLang="en-US" sz="2000" b="1" dirty="0">
                <a:solidFill>
                  <a:srgbClr val="000000"/>
                </a:solidFill>
              </a:rPr>
              <a:t>的故障位置</a:t>
            </a:r>
            <a:endParaRPr lang="en-US" altLang="zh-CN" sz="2000" b="1" dirty="0">
              <a:solidFill>
                <a:srgbClr val="000000"/>
              </a:solidFill>
            </a:endParaRPr>
          </a:p>
        </p:txBody>
      </p:sp>
      <p:grpSp>
        <p:nvGrpSpPr>
          <p:cNvPr id="73732" name="组合 9"/>
          <p:cNvGrpSpPr>
            <a:grpSpLocks/>
          </p:cNvGrpSpPr>
          <p:nvPr/>
        </p:nvGrpSpPr>
        <p:grpSpPr bwMode="auto">
          <a:xfrm>
            <a:off x="533400" y="2438400"/>
            <a:ext cx="8077200" cy="3048000"/>
            <a:chOff x="533400" y="3276600"/>
            <a:chExt cx="8077200" cy="3048000"/>
          </a:xfrm>
        </p:grpSpPr>
        <p:pic>
          <p:nvPicPr>
            <p:cNvPr id="7373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6600"/>
              <a:ext cx="2286000" cy="304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3734" name="Group 16"/>
            <p:cNvGrpSpPr>
              <a:grpSpLocks/>
            </p:cNvGrpSpPr>
            <p:nvPr/>
          </p:nvGrpSpPr>
          <p:grpSpPr bwMode="auto">
            <a:xfrm>
              <a:off x="533400" y="3276600"/>
              <a:ext cx="2286000" cy="3048000"/>
              <a:chOff x="480" y="2064"/>
              <a:chExt cx="1440" cy="1920"/>
            </a:xfrm>
          </p:grpSpPr>
          <p:pic>
            <p:nvPicPr>
              <p:cNvPr id="737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064"/>
                <a:ext cx="1440" cy="192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738" name="Rectangle 14"/>
              <p:cNvSpPr>
                <a:spLocks noChangeArrowheads="1"/>
              </p:cNvSpPr>
              <p:nvPr/>
            </p:nvSpPr>
            <p:spPr bwMode="auto">
              <a:xfrm>
                <a:off x="576" y="3264"/>
                <a:ext cx="576" cy="144"/>
              </a:xfrm>
              <a:prstGeom prst="rect">
                <a:avLst/>
              </a:prstGeom>
              <a:solidFill>
                <a:srgbClr val="FEFEFC"/>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CN" altLang="en-US"/>
              </a:p>
            </p:txBody>
          </p:sp>
        </p:grpSp>
        <p:sp>
          <p:nvSpPr>
            <p:cNvPr id="73735" name="Text Box 13"/>
            <p:cNvSpPr txBox="1">
              <a:spLocks noChangeArrowheads="1"/>
            </p:cNvSpPr>
            <p:nvPr/>
          </p:nvSpPr>
          <p:spPr bwMode="auto">
            <a:xfrm>
              <a:off x="2819400" y="3886200"/>
              <a:ext cx="106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zh-CN" altLang="en-US" sz="1600">
                  <a:solidFill>
                    <a:srgbClr val="FF0000"/>
                  </a:solidFill>
                </a:rPr>
                <a:t>合并点处端接不良</a:t>
              </a:r>
              <a:endParaRPr lang="en-US" altLang="zh-CN" sz="1600">
                <a:solidFill>
                  <a:srgbClr val="FF0000"/>
                </a:solidFill>
              </a:endParaRPr>
            </a:p>
          </p:txBody>
        </p:sp>
        <p:sp>
          <p:nvSpPr>
            <p:cNvPr id="73736" name="Text Box 12"/>
            <p:cNvSpPr txBox="1">
              <a:spLocks noChangeArrowheads="1"/>
            </p:cNvSpPr>
            <p:nvPr/>
          </p:nvSpPr>
          <p:spPr bwMode="auto">
            <a:xfrm>
              <a:off x="6934200" y="3886200"/>
              <a:ext cx="1676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zh-CN" altLang="en-US" sz="1600">
                  <a:solidFill>
                    <a:srgbClr val="FF0000"/>
                  </a:solidFill>
                </a:rPr>
                <a:t>线缆质量差，或是使用了低级别的线缆造成整个链路</a:t>
              </a:r>
              <a:r>
                <a:rPr lang="en-US" altLang="zh-CN" sz="1600">
                  <a:solidFill>
                    <a:srgbClr val="FF0000"/>
                  </a:solidFill>
                </a:rPr>
                <a:t>NEX</a:t>
              </a:r>
              <a:r>
                <a:rPr lang="zh-CN" altLang="en-US" sz="1600">
                  <a:solidFill>
                    <a:srgbClr val="FF0000"/>
                  </a:solidFill>
                </a:rPr>
                <a:t>不合格</a:t>
              </a:r>
            </a:p>
          </p:txBody>
        </p:sp>
      </p:grpSp>
    </p:spTree>
    <p:extLst>
      <p:ext uri="{BB962C8B-B14F-4D97-AF65-F5344CB8AC3E}">
        <p14:creationId xmlns:p14="http://schemas.microsoft.com/office/powerpoint/2010/main" val="35647120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685800"/>
            <a:ext cx="8229600" cy="609600"/>
          </a:xfrm>
          <a:noFill/>
        </p:spPr>
        <p:txBody>
          <a:bodyPr>
            <a:normAutofit fontScale="90000"/>
          </a:bodyPr>
          <a:lstStyle/>
          <a:p>
            <a:pPr eaLnBrk="1" hangingPunct="1"/>
            <a:r>
              <a:rPr lang="zh-CN" altLang="en-US" smtClean="0"/>
              <a:t>实验 </a:t>
            </a:r>
            <a:r>
              <a:rPr lang="en-US" altLang="zh-CN" smtClean="0"/>
              <a:t>#2 </a:t>
            </a:r>
            <a:r>
              <a:rPr lang="zh-CN" altLang="en-US" smtClean="0"/>
              <a:t>链路设置</a:t>
            </a:r>
            <a:r>
              <a:rPr lang="en-US" altLang="zh-CN" smtClean="0"/>
              <a:t> – </a:t>
            </a:r>
            <a:r>
              <a:rPr lang="zh-CN" altLang="en-US" smtClean="0"/>
              <a:t>不良链路</a:t>
            </a:r>
            <a:endParaRPr lang="en-US" altLang="zh-CN" smtClean="0"/>
          </a:p>
        </p:txBody>
      </p:sp>
      <p:pic>
        <p:nvPicPr>
          <p:cNvPr id="74755" name="Picture 12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14450" y="1600200"/>
            <a:ext cx="2317750" cy="4349750"/>
          </a:xfrm>
        </p:spPr>
      </p:pic>
      <p:sp>
        <p:nvSpPr>
          <p:cNvPr id="74756" name="Rectangle 4"/>
          <p:cNvSpPr>
            <a:spLocks noChangeArrowheads="1"/>
          </p:cNvSpPr>
          <p:nvPr/>
        </p:nvSpPr>
        <p:spPr bwMode="auto">
          <a:xfrm>
            <a:off x="598488" y="2328863"/>
            <a:ext cx="146050" cy="174625"/>
          </a:xfrm>
          <a:prstGeom prst="rect">
            <a:avLst/>
          </a:prstGeom>
          <a:noFill/>
          <a:ln w="31750">
            <a:solidFill>
              <a:srgbClr val="FAD1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57" name="Arc 6"/>
          <p:cNvSpPr>
            <a:spLocks/>
          </p:cNvSpPr>
          <p:nvPr/>
        </p:nvSpPr>
        <p:spPr bwMode="auto">
          <a:xfrm flipH="1">
            <a:off x="820738" y="3001963"/>
            <a:ext cx="155575" cy="527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9"/>
                  <a:pt x="9641" y="26"/>
                  <a:pt x="21552" y="0"/>
                </a:cubicBezTo>
              </a:path>
              <a:path w="21600" h="21600" stroke="0" extrusionOk="0">
                <a:moveTo>
                  <a:pt x="0" y="21600"/>
                </a:moveTo>
                <a:cubicBezTo>
                  <a:pt x="0" y="9689"/>
                  <a:pt x="9641" y="26"/>
                  <a:pt x="21552" y="0"/>
                </a:cubicBezTo>
                <a:lnTo>
                  <a:pt x="2160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58" name="Arc 7"/>
          <p:cNvSpPr>
            <a:spLocks/>
          </p:cNvSpPr>
          <p:nvPr/>
        </p:nvSpPr>
        <p:spPr bwMode="auto">
          <a:xfrm flipH="1">
            <a:off x="666750" y="2592388"/>
            <a:ext cx="153988" cy="401637"/>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59" name="Oval 9"/>
          <p:cNvSpPr>
            <a:spLocks noChangeArrowheads="1"/>
          </p:cNvSpPr>
          <p:nvPr/>
        </p:nvSpPr>
        <p:spPr bwMode="auto">
          <a:xfrm>
            <a:off x="5418138" y="1597025"/>
            <a:ext cx="1892300" cy="1181100"/>
          </a:xfrm>
          <a:prstGeom prst="ellipse">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60" name="Arc 10"/>
          <p:cNvSpPr>
            <a:spLocks/>
          </p:cNvSpPr>
          <p:nvPr/>
        </p:nvSpPr>
        <p:spPr bwMode="auto">
          <a:xfrm>
            <a:off x="4814888" y="1592263"/>
            <a:ext cx="1450975" cy="7493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61" name="Arc 11"/>
          <p:cNvSpPr>
            <a:spLocks/>
          </p:cNvSpPr>
          <p:nvPr/>
        </p:nvSpPr>
        <p:spPr bwMode="auto">
          <a:xfrm>
            <a:off x="6313488" y="1592263"/>
            <a:ext cx="1784350" cy="806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62" name="Rectangle 12"/>
          <p:cNvSpPr>
            <a:spLocks noChangeArrowheads="1"/>
          </p:cNvSpPr>
          <p:nvPr/>
        </p:nvSpPr>
        <p:spPr bwMode="auto">
          <a:xfrm>
            <a:off x="6303963" y="1851025"/>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endParaRPr lang="en-GB" altLang="zh-CN" b="1">
              <a:solidFill>
                <a:srgbClr val="000000"/>
              </a:solidFill>
            </a:endParaRPr>
          </a:p>
        </p:txBody>
      </p:sp>
      <p:grpSp>
        <p:nvGrpSpPr>
          <p:cNvPr id="74763" name="Group 13"/>
          <p:cNvGrpSpPr>
            <a:grpSpLocks/>
          </p:cNvGrpSpPr>
          <p:nvPr/>
        </p:nvGrpSpPr>
        <p:grpSpPr bwMode="auto">
          <a:xfrm>
            <a:off x="7959725" y="2408238"/>
            <a:ext cx="269875" cy="211137"/>
            <a:chOff x="5215" y="2078"/>
            <a:chExt cx="170" cy="133"/>
          </a:xfrm>
        </p:grpSpPr>
        <p:sp>
          <p:nvSpPr>
            <p:cNvPr id="74805" name="Line 14"/>
            <p:cNvSpPr>
              <a:spLocks noChangeShapeType="1"/>
            </p:cNvSpPr>
            <p:nvPr/>
          </p:nvSpPr>
          <p:spPr bwMode="auto">
            <a:xfrm>
              <a:off x="5215" y="2079"/>
              <a:ext cx="17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806" name="Line 15"/>
            <p:cNvSpPr>
              <a:spLocks noChangeShapeType="1"/>
            </p:cNvSpPr>
            <p:nvPr/>
          </p:nvSpPr>
          <p:spPr bwMode="auto">
            <a:xfrm flipH="1">
              <a:off x="5378" y="2078"/>
              <a:ext cx="0" cy="13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807" name="Line 16"/>
            <p:cNvSpPr>
              <a:spLocks noChangeShapeType="1"/>
            </p:cNvSpPr>
            <p:nvPr/>
          </p:nvSpPr>
          <p:spPr bwMode="auto">
            <a:xfrm>
              <a:off x="5225" y="2078"/>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4764" name="Group 17"/>
          <p:cNvGrpSpPr>
            <a:grpSpLocks/>
          </p:cNvGrpSpPr>
          <p:nvPr/>
        </p:nvGrpSpPr>
        <p:grpSpPr bwMode="auto">
          <a:xfrm>
            <a:off x="4683125" y="2351088"/>
            <a:ext cx="269875" cy="211137"/>
            <a:chOff x="3151" y="2042"/>
            <a:chExt cx="170" cy="133"/>
          </a:xfrm>
        </p:grpSpPr>
        <p:sp>
          <p:nvSpPr>
            <p:cNvPr id="74802" name="Line 18"/>
            <p:cNvSpPr>
              <a:spLocks noChangeShapeType="1"/>
            </p:cNvSpPr>
            <p:nvPr/>
          </p:nvSpPr>
          <p:spPr bwMode="auto">
            <a:xfrm>
              <a:off x="3151" y="2043"/>
              <a:ext cx="17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803" name="Line 19"/>
            <p:cNvSpPr>
              <a:spLocks noChangeShapeType="1"/>
            </p:cNvSpPr>
            <p:nvPr/>
          </p:nvSpPr>
          <p:spPr bwMode="auto">
            <a:xfrm>
              <a:off x="3311" y="2042"/>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804" name="Line 20"/>
            <p:cNvSpPr>
              <a:spLocks noChangeShapeType="1"/>
            </p:cNvSpPr>
            <p:nvPr/>
          </p:nvSpPr>
          <p:spPr bwMode="auto">
            <a:xfrm>
              <a:off x="3161" y="2042"/>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4765" name="Group 22"/>
          <p:cNvGrpSpPr>
            <a:grpSpLocks/>
          </p:cNvGrpSpPr>
          <p:nvPr/>
        </p:nvGrpSpPr>
        <p:grpSpPr bwMode="auto">
          <a:xfrm>
            <a:off x="657225" y="1524000"/>
            <a:ext cx="3282950" cy="1185863"/>
            <a:chOff x="623" y="1497"/>
            <a:chExt cx="2068" cy="747"/>
          </a:xfrm>
        </p:grpSpPr>
        <p:sp>
          <p:nvSpPr>
            <p:cNvPr id="74798" name="Oval 23"/>
            <p:cNvSpPr>
              <a:spLocks noChangeArrowheads="1"/>
            </p:cNvSpPr>
            <p:nvPr/>
          </p:nvSpPr>
          <p:spPr bwMode="auto">
            <a:xfrm>
              <a:off x="1003" y="1500"/>
              <a:ext cx="1192" cy="744"/>
            </a:xfrm>
            <a:prstGeom prst="ellipse">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99" name="Arc 24"/>
            <p:cNvSpPr>
              <a:spLocks/>
            </p:cNvSpPr>
            <p:nvPr/>
          </p:nvSpPr>
          <p:spPr bwMode="auto">
            <a:xfrm>
              <a:off x="623" y="1497"/>
              <a:ext cx="914"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800" name="Arc 25"/>
            <p:cNvSpPr>
              <a:spLocks/>
            </p:cNvSpPr>
            <p:nvPr/>
          </p:nvSpPr>
          <p:spPr bwMode="auto">
            <a:xfrm>
              <a:off x="1567" y="1497"/>
              <a:ext cx="1124" cy="5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801" name="Rectangle 26"/>
            <p:cNvSpPr>
              <a:spLocks noChangeArrowheads="1"/>
            </p:cNvSpPr>
            <p:nvPr/>
          </p:nvSpPr>
          <p:spPr bwMode="auto">
            <a:xfrm>
              <a:off x="1518" y="1706"/>
              <a:ext cx="1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endParaRPr lang="en-GB" altLang="zh-CN" sz="2000" b="1">
                <a:solidFill>
                  <a:srgbClr val="000000"/>
                </a:solidFill>
              </a:endParaRPr>
            </a:p>
          </p:txBody>
        </p:sp>
      </p:grpSp>
      <p:grpSp>
        <p:nvGrpSpPr>
          <p:cNvPr id="74766" name="Group 27"/>
          <p:cNvGrpSpPr>
            <a:grpSpLocks/>
          </p:cNvGrpSpPr>
          <p:nvPr/>
        </p:nvGrpSpPr>
        <p:grpSpPr bwMode="auto">
          <a:xfrm>
            <a:off x="3814763" y="2328863"/>
            <a:ext cx="269875" cy="211137"/>
            <a:chOff x="4488" y="2316"/>
            <a:chExt cx="170" cy="133"/>
          </a:xfrm>
        </p:grpSpPr>
        <p:sp>
          <p:nvSpPr>
            <p:cNvPr id="74795" name="Line 28"/>
            <p:cNvSpPr>
              <a:spLocks noChangeShapeType="1"/>
            </p:cNvSpPr>
            <p:nvPr/>
          </p:nvSpPr>
          <p:spPr bwMode="auto">
            <a:xfrm>
              <a:off x="4488" y="2317"/>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96" name="Line 29"/>
            <p:cNvSpPr>
              <a:spLocks noChangeShapeType="1"/>
            </p:cNvSpPr>
            <p:nvPr/>
          </p:nvSpPr>
          <p:spPr bwMode="auto">
            <a:xfrm flipH="1">
              <a:off x="4651"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97" name="Line 30"/>
            <p:cNvSpPr>
              <a:spLocks noChangeShapeType="1"/>
            </p:cNvSpPr>
            <p:nvPr/>
          </p:nvSpPr>
          <p:spPr bwMode="auto">
            <a:xfrm>
              <a:off x="4498"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4767" name="Group 31"/>
          <p:cNvGrpSpPr>
            <a:grpSpLocks/>
          </p:cNvGrpSpPr>
          <p:nvPr/>
        </p:nvGrpSpPr>
        <p:grpSpPr bwMode="auto">
          <a:xfrm>
            <a:off x="533400" y="2273300"/>
            <a:ext cx="269875" cy="211138"/>
            <a:chOff x="537" y="1993"/>
            <a:chExt cx="170" cy="133"/>
          </a:xfrm>
        </p:grpSpPr>
        <p:sp>
          <p:nvSpPr>
            <p:cNvPr id="74792" name="Line 32"/>
            <p:cNvSpPr>
              <a:spLocks noChangeShapeType="1"/>
            </p:cNvSpPr>
            <p:nvPr/>
          </p:nvSpPr>
          <p:spPr bwMode="auto">
            <a:xfrm flipV="1">
              <a:off x="537" y="1993"/>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93" name="Line 33"/>
            <p:cNvSpPr>
              <a:spLocks noChangeShapeType="1"/>
            </p:cNvSpPr>
            <p:nvPr/>
          </p:nvSpPr>
          <p:spPr bwMode="auto">
            <a:xfrm flipH="1">
              <a:off x="700" y="1994"/>
              <a:ext cx="0" cy="132"/>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94" name="Line 34"/>
            <p:cNvSpPr>
              <a:spLocks noChangeShapeType="1"/>
            </p:cNvSpPr>
            <p:nvPr/>
          </p:nvSpPr>
          <p:spPr bwMode="auto">
            <a:xfrm>
              <a:off x="547" y="1993"/>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4768" name="Group 36"/>
          <p:cNvGrpSpPr>
            <a:grpSpLocks/>
          </p:cNvGrpSpPr>
          <p:nvPr/>
        </p:nvGrpSpPr>
        <p:grpSpPr bwMode="auto">
          <a:xfrm>
            <a:off x="7324725" y="2668588"/>
            <a:ext cx="773113" cy="895350"/>
            <a:chOff x="4854" y="2017"/>
            <a:chExt cx="487" cy="564"/>
          </a:xfrm>
        </p:grpSpPr>
        <p:sp>
          <p:nvSpPr>
            <p:cNvPr id="74790" name="Arc 37"/>
            <p:cNvSpPr>
              <a:spLocks/>
            </p:cNvSpPr>
            <p:nvPr/>
          </p:nvSpPr>
          <p:spPr bwMode="auto">
            <a:xfrm flipH="1">
              <a:off x="5107" y="2017"/>
              <a:ext cx="234" cy="3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91" name="Arc 38"/>
            <p:cNvSpPr>
              <a:spLocks/>
            </p:cNvSpPr>
            <p:nvPr/>
          </p:nvSpPr>
          <p:spPr bwMode="auto">
            <a:xfrm flipH="1">
              <a:off x="4854" y="2347"/>
              <a:ext cx="251" cy="2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74769" name="Rectangle 39"/>
          <p:cNvSpPr>
            <a:spLocks noChangeArrowheads="1"/>
          </p:cNvSpPr>
          <p:nvPr/>
        </p:nvSpPr>
        <p:spPr bwMode="auto">
          <a:xfrm>
            <a:off x="8026400" y="2459038"/>
            <a:ext cx="146050" cy="174625"/>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70" name="Text Box 40"/>
          <p:cNvSpPr txBox="1">
            <a:spLocks noChangeArrowheads="1"/>
          </p:cNvSpPr>
          <p:nvPr/>
        </p:nvSpPr>
        <p:spPr bwMode="auto">
          <a:xfrm>
            <a:off x="4121150" y="40386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zh-CN" altLang="en-US" sz="1400" b="1">
                <a:solidFill>
                  <a:srgbClr val="000000"/>
                </a:solidFill>
              </a:rPr>
              <a:t>黑线</a:t>
            </a:r>
            <a:endParaRPr lang="zh-CN" altLang="en-US" sz="1400" b="1"/>
          </a:p>
        </p:txBody>
      </p:sp>
      <p:sp>
        <p:nvSpPr>
          <p:cNvPr id="74771" name="Rectangle 41"/>
          <p:cNvSpPr>
            <a:spLocks noChangeArrowheads="1"/>
          </p:cNvSpPr>
          <p:nvPr/>
        </p:nvSpPr>
        <p:spPr bwMode="auto">
          <a:xfrm>
            <a:off x="1524000" y="4800600"/>
            <a:ext cx="1371600" cy="3635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zh-CN" sz="1800" b="1">
                <a:solidFill>
                  <a:srgbClr val="000000"/>
                </a:solidFill>
              </a:rPr>
              <a:t>DTX-1800</a:t>
            </a:r>
          </a:p>
        </p:txBody>
      </p:sp>
      <p:sp>
        <p:nvSpPr>
          <p:cNvPr id="74772" name="Rectangle 42"/>
          <p:cNvSpPr>
            <a:spLocks noChangeArrowheads="1"/>
          </p:cNvSpPr>
          <p:nvPr/>
        </p:nvSpPr>
        <p:spPr bwMode="auto">
          <a:xfrm>
            <a:off x="5791200" y="4800600"/>
            <a:ext cx="1019175" cy="3635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sz="1800" b="1">
                <a:solidFill>
                  <a:srgbClr val="000000"/>
                </a:solidFill>
              </a:rPr>
              <a:t>Remote</a:t>
            </a:r>
          </a:p>
        </p:txBody>
      </p:sp>
      <p:sp>
        <p:nvSpPr>
          <p:cNvPr id="74773" name="Rectangle 104"/>
          <p:cNvSpPr>
            <a:spLocks noChangeArrowheads="1"/>
          </p:cNvSpPr>
          <p:nvPr/>
        </p:nvSpPr>
        <p:spPr bwMode="auto">
          <a:xfrm>
            <a:off x="1433513" y="2947988"/>
            <a:ext cx="1958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sz="1800" b="1">
                <a:solidFill>
                  <a:srgbClr val="000000"/>
                </a:solidFill>
              </a:rPr>
              <a:t>Permanent Link </a:t>
            </a:r>
            <a:br>
              <a:rPr lang="en-US" altLang="zh-CN" sz="1800" b="1">
                <a:solidFill>
                  <a:srgbClr val="000000"/>
                </a:solidFill>
              </a:rPr>
            </a:br>
            <a:r>
              <a:rPr lang="en-US" altLang="zh-CN" sz="1800" b="1">
                <a:solidFill>
                  <a:srgbClr val="000000"/>
                </a:solidFill>
              </a:rPr>
              <a:t>Test Adapters</a:t>
            </a:r>
          </a:p>
        </p:txBody>
      </p:sp>
      <p:sp>
        <p:nvSpPr>
          <p:cNvPr id="74774" name="Line 105"/>
          <p:cNvSpPr>
            <a:spLocks noChangeShapeType="1"/>
          </p:cNvSpPr>
          <p:nvPr/>
        </p:nvSpPr>
        <p:spPr bwMode="auto">
          <a:xfrm flipH="1">
            <a:off x="1052513" y="3148013"/>
            <a:ext cx="381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75" name="Rectangle 106"/>
          <p:cNvSpPr>
            <a:spLocks noChangeArrowheads="1"/>
          </p:cNvSpPr>
          <p:nvPr/>
        </p:nvSpPr>
        <p:spPr bwMode="auto">
          <a:xfrm>
            <a:off x="1879600" y="1752600"/>
            <a:ext cx="638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zh-CN" altLang="en-US" sz="1800">
                <a:solidFill>
                  <a:srgbClr val="000000"/>
                </a:solidFill>
              </a:rPr>
              <a:t>灰线</a:t>
            </a:r>
          </a:p>
        </p:txBody>
      </p:sp>
      <p:sp>
        <p:nvSpPr>
          <p:cNvPr id="74776" name="Rectangle 107"/>
          <p:cNvSpPr>
            <a:spLocks noChangeArrowheads="1"/>
          </p:cNvSpPr>
          <p:nvPr/>
        </p:nvSpPr>
        <p:spPr bwMode="auto">
          <a:xfrm>
            <a:off x="5994400" y="1828800"/>
            <a:ext cx="638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zh-CN" altLang="en-US" sz="1800">
                <a:solidFill>
                  <a:srgbClr val="000000"/>
                </a:solidFill>
              </a:rPr>
              <a:t>灰线</a:t>
            </a:r>
          </a:p>
        </p:txBody>
      </p:sp>
      <p:grpSp>
        <p:nvGrpSpPr>
          <p:cNvPr id="74777" name="Group 127"/>
          <p:cNvGrpSpPr>
            <a:grpSpLocks/>
          </p:cNvGrpSpPr>
          <p:nvPr/>
        </p:nvGrpSpPr>
        <p:grpSpPr bwMode="auto">
          <a:xfrm>
            <a:off x="3879850" y="2382838"/>
            <a:ext cx="1009650" cy="1489075"/>
            <a:chOff x="2684" y="1837"/>
            <a:chExt cx="636" cy="938"/>
          </a:xfrm>
        </p:grpSpPr>
        <p:sp>
          <p:nvSpPr>
            <p:cNvPr id="74782" name="Rectangle 109"/>
            <p:cNvSpPr>
              <a:spLocks noChangeArrowheads="1"/>
            </p:cNvSpPr>
            <p:nvPr/>
          </p:nvSpPr>
          <p:spPr bwMode="auto">
            <a:xfrm>
              <a:off x="2684" y="1837"/>
              <a:ext cx="92" cy="11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83" name="Rectangle 110"/>
            <p:cNvSpPr>
              <a:spLocks noChangeArrowheads="1"/>
            </p:cNvSpPr>
            <p:nvPr/>
          </p:nvSpPr>
          <p:spPr bwMode="auto">
            <a:xfrm>
              <a:off x="3228" y="1849"/>
              <a:ext cx="92" cy="11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84" name="Oval 111"/>
            <p:cNvSpPr>
              <a:spLocks noChangeArrowheads="1"/>
            </p:cNvSpPr>
            <p:nvPr/>
          </p:nvSpPr>
          <p:spPr bwMode="auto">
            <a:xfrm>
              <a:off x="2731" y="2279"/>
              <a:ext cx="548" cy="496"/>
            </a:xfrm>
            <a:prstGeom prst="ellipse">
              <a:avLst/>
            </a:pr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785" name="Line 112"/>
            <p:cNvSpPr>
              <a:spLocks noChangeShapeType="1"/>
            </p:cNvSpPr>
            <p:nvPr/>
          </p:nvSpPr>
          <p:spPr bwMode="auto">
            <a:xfrm>
              <a:off x="2730" y="1953"/>
              <a:ext cx="0" cy="59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86" name="Line 113"/>
            <p:cNvSpPr>
              <a:spLocks noChangeShapeType="1"/>
            </p:cNvSpPr>
            <p:nvPr/>
          </p:nvSpPr>
          <p:spPr bwMode="auto">
            <a:xfrm>
              <a:off x="3276" y="1964"/>
              <a:ext cx="0" cy="57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87" name="Rectangle 114"/>
            <p:cNvSpPr>
              <a:spLocks noChangeArrowheads="1"/>
            </p:cNvSpPr>
            <p:nvPr/>
          </p:nvSpPr>
          <p:spPr bwMode="auto">
            <a:xfrm>
              <a:off x="2763" y="2319"/>
              <a:ext cx="49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altLang="zh-CN" sz="1800"/>
                <a:t>6’</a:t>
              </a:r>
            </a:p>
            <a:p>
              <a:pPr algn="ctr"/>
              <a:r>
                <a:rPr lang="en-US" altLang="zh-CN" sz="1800"/>
                <a:t>Cable</a:t>
              </a:r>
            </a:p>
          </p:txBody>
        </p:sp>
        <p:sp>
          <p:nvSpPr>
            <p:cNvPr id="74788" name="AutoShape 115"/>
            <p:cNvSpPr>
              <a:spLocks noChangeArrowheads="1"/>
            </p:cNvSpPr>
            <p:nvPr/>
          </p:nvSpPr>
          <p:spPr bwMode="auto">
            <a:xfrm>
              <a:off x="3224" y="1964"/>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4D100"/>
            </a:solidFill>
            <a:ln w="12700">
              <a:solidFill>
                <a:srgbClr val="000000"/>
              </a:solidFill>
              <a:miter lim="800000"/>
              <a:headEnd/>
              <a:tailEnd/>
            </a:ln>
          </p:spPr>
          <p:txBody>
            <a:bodyPr wrap="none" anchor="ctr"/>
            <a:lstStyle/>
            <a:p>
              <a:endParaRPr lang="zh-CN" altLang="en-US"/>
            </a:p>
          </p:txBody>
        </p:sp>
        <p:sp>
          <p:nvSpPr>
            <p:cNvPr id="74789" name="AutoShape 116"/>
            <p:cNvSpPr>
              <a:spLocks noChangeArrowheads="1"/>
            </p:cNvSpPr>
            <p:nvPr/>
          </p:nvSpPr>
          <p:spPr bwMode="auto">
            <a:xfrm>
              <a:off x="2684" y="1959"/>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4D100"/>
            </a:solidFill>
            <a:ln w="12700">
              <a:solidFill>
                <a:srgbClr val="000000"/>
              </a:solidFill>
              <a:miter lim="800000"/>
              <a:headEnd/>
              <a:tailEnd/>
            </a:ln>
          </p:spPr>
          <p:txBody>
            <a:bodyPr wrap="none" anchor="ctr"/>
            <a:lstStyle/>
            <a:p>
              <a:endParaRPr lang="zh-CN" altLang="en-US"/>
            </a:p>
          </p:txBody>
        </p:sp>
      </p:grpSp>
      <p:sp>
        <p:nvSpPr>
          <p:cNvPr id="74778" name="AutoShape 117"/>
          <p:cNvSpPr>
            <a:spLocks noChangeArrowheads="1"/>
          </p:cNvSpPr>
          <p:nvPr/>
        </p:nvSpPr>
        <p:spPr bwMode="auto">
          <a:xfrm>
            <a:off x="8020050" y="2641600"/>
            <a:ext cx="152400" cy="152400"/>
          </a:xfrm>
          <a:custGeom>
            <a:avLst/>
            <a:gdLst>
              <a:gd name="T0" fmla="*/ 2147483647 w 21600"/>
              <a:gd name="T1" fmla="*/ 1332325474 h 21600"/>
              <a:gd name="T2" fmla="*/ 1332325474 w 21600"/>
              <a:gd name="T3" fmla="*/ 2147483647 h 21600"/>
              <a:gd name="T4" fmla="*/ 333080917 w 21600"/>
              <a:gd name="T5" fmla="*/ 1332325474 h 21600"/>
              <a:gd name="T6" fmla="*/ 13323254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74779" name="AutoShape 118"/>
          <p:cNvSpPr>
            <a:spLocks noChangeArrowheads="1"/>
          </p:cNvSpPr>
          <p:nvPr/>
        </p:nvSpPr>
        <p:spPr bwMode="auto">
          <a:xfrm>
            <a:off x="598488" y="2514600"/>
            <a:ext cx="152400" cy="152400"/>
          </a:xfrm>
          <a:custGeom>
            <a:avLst/>
            <a:gdLst>
              <a:gd name="T0" fmla="*/ 2147483647 w 21600"/>
              <a:gd name="T1" fmla="*/ 1332325474 h 21600"/>
              <a:gd name="T2" fmla="*/ 1332325474 w 21600"/>
              <a:gd name="T3" fmla="*/ 2147483647 h 21600"/>
              <a:gd name="T4" fmla="*/ 333080917 w 21600"/>
              <a:gd name="T5" fmla="*/ 1332325474 h 21600"/>
              <a:gd name="T6" fmla="*/ 13323254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pic>
        <p:nvPicPr>
          <p:cNvPr id="7478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12858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8" name="WordArt 128"/>
          <p:cNvSpPr>
            <a:spLocks noChangeArrowheads="1" noChangeShapeType="1" noTextEdit="1"/>
          </p:cNvSpPr>
          <p:nvPr/>
        </p:nvSpPr>
        <p:spPr bwMode="auto">
          <a:xfrm>
            <a:off x="1728787" y="5164138"/>
            <a:ext cx="6029325" cy="647700"/>
          </a:xfrm>
          <a:prstGeom prst="rect">
            <a:avLst/>
          </a:prstGeom>
        </p:spPr>
        <p:txBody>
          <a:bodyPr wrap="none" fromWordArt="1">
            <a:prstTxWarp prst="textPlain">
              <a:avLst>
                <a:gd name="adj" fmla="val 49051"/>
              </a:avLst>
            </a:prstTxWarp>
          </a:bodyPr>
          <a:lstStyle/>
          <a:p>
            <a:pPr algn="ctr">
              <a:defRPr/>
            </a:pPr>
            <a:r>
              <a:rPr lang="zh-CN" altLang="en-US" sz="3600" kern="10" dirty="0">
                <a:ln w="9525">
                  <a:solidFill>
                    <a:schemeClr val="tx1"/>
                  </a:solidFill>
                  <a:round/>
                  <a:headEnd/>
                  <a:tailEnd/>
                </a:ln>
                <a:solidFill>
                  <a:schemeClr val="folHlink"/>
                </a:solidFill>
                <a:latin typeface="Arial Black"/>
                <a:ea typeface="+mn-ea"/>
              </a:rPr>
              <a:t>设置完成后按</a:t>
            </a:r>
            <a:r>
              <a:rPr lang="en-US" altLang="zh-CN" sz="3600" kern="10" dirty="0">
                <a:ln w="9525">
                  <a:solidFill>
                    <a:schemeClr val="tx1"/>
                  </a:solidFill>
                  <a:round/>
                  <a:headEnd/>
                  <a:tailEnd/>
                </a:ln>
                <a:solidFill>
                  <a:schemeClr val="folHlink"/>
                </a:solidFill>
                <a:latin typeface="Arial Black"/>
                <a:ea typeface="+mn-ea"/>
              </a:rPr>
              <a:t>TEST</a:t>
            </a:r>
            <a:r>
              <a:rPr lang="zh-CN" altLang="en-US" sz="3600" kern="10" dirty="0">
                <a:ln w="9525">
                  <a:solidFill>
                    <a:schemeClr val="tx1"/>
                  </a:solidFill>
                  <a:round/>
                  <a:headEnd/>
                  <a:tailEnd/>
                </a:ln>
                <a:solidFill>
                  <a:schemeClr val="folHlink"/>
                </a:solidFill>
                <a:latin typeface="Arial Black"/>
                <a:ea typeface="+mn-ea"/>
              </a:rPr>
              <a:t>键</a:t>
            </a:r>
          </a:p>
        </p:txBody>
      </p:sp>
    </p:spTree>
    <p:extLst>
      <p:ext uri="{BB962C8B-B14F-4D97-AF65-F5344CB8AC3E}">
        <p14:creationId xmlns:p14="http://schemas.microsoft.com/office/powerpoint/2010/main" val="647045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328"/>
                                        </p:tgtEl>
                                        <p:attrNameLst>
                                          <p:attrName>style.visibility</p:attrName>
                                        </p:attrNameLst>
                                      </p:cBhvr>
                                      <p:to>
                                        <p:strVal val="visible"/>
                                      </p:to>
                                    </p:set>
                                    <p:animEffect transition="in" filter="slide(fromBottom)">
                                      <p:cBhvr>
                                        <p:cTn id="7" dur="500"/>
                                        <p:tgtEl>
                                          <p:spTgt spid="51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685800"/>
            <a:ext cx="3425825" cy="55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sz="quarter"/>
          </p:nvPr>
        </p:nvSpPr>
        <p:spPr>
          <a:xfrm>
            <a:off x="76200" y="685800"/>
            <a:ext cx="8229600" cy="609600"/>
          </a:xfrm>
          <a:noFill/>
        </p:spPr>
        <p:txBody>
          <a:bodyPr>
            <a:normAutofit fontScale="90000"/>
          </a:bodyPr>
          <a:lstStyle/>
          <a:p>
            <a:pPr eaLnBrk="1" hangingPunct="1"/>
            <a:r>
              <a:rPr lang="zh-CN" altLang="en-US" smtClean="0"/>
              <a:t>使用</a:t>
            </a:r>
            <a:r>
              <a:rPr lang="en-US" altLang="en-US" smtClean="0"/>
              <a:t> DTX</a:t>
            </a:r>
            <a:r>
              <a:rPr lang="zh-CN" altLang="en-US" smtClean="0"/>
              <a:t>进行故障诊断</a:t>
            </a:r>
            <a:endParaRPr lang="en-US" altLang="en-US" smtClean="0"/>
          </a:p>
        </p:txBody>
      </p:sp>
      <p:pic>
        <p:nvPicPr>
          <p:cNvPr id="113677" name="Picture 13" descr="Failed NEXT - Black Cabl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553200" y="1371600"/>
            <a:ext cx="1752600" cy="2286000"/>
          </a:xfrm>
        </p:spPr>
      </p:pic>
      <p:pic>
        <p:nvPicPr>
          <p:cNvPr id="75781" name="Picture 18" descr="Failed NEXT - Black Cabl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53200" y="1371600"/>
            <a:ext cx="1676400" cy="2286000"/>
          </a:xfrm>
        </p:spPr>
      </p:pic>
      <p:sp>
        <p:nvSpPr>
          <p:cNvPr id="113687" name="Text Box 23"/>
          <p:cNvSpPr txBox="1">
            <a:spLocks noChangeArrowheads="1"/>
          </p:cNvSpPr>
          <p:nvPr/>
        </p:nvSpPr>
        <p:spPr bwMode="auto">
          <a:xfrm>
            <a:off x="304800" y="1600200"/>
            <a:ext cx="5715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FontTx/>
              <a:buAutoNum type="arabicPeriod"/>
            </a:pPr>
            <a:r>
              <a:rPr lang="zh-CN" altLang="en-US">
                <a:solidFill>
                  <a:srgbClr val="000000"/>
                </a:solidFill>
              </a:rPr>
              <a:t>当线缆测试不通过时，先按“故障信息键”（</a:t>
            </a:r>
            <a:r>
              <a:rPr lang="en-US" altLang="zh-CN">
                <a:solidFill>
                  <a:srgbClr val="000000"/>
                </a:solidFill>
              </a:rPr>
              <a:t>F1 </a:t>
            </a:r>
            <a:r>
              <a:rPr lang="zh-CN" altLang="en-US">
                <a:solidFill>
                  <a:srgbClr val="000000"/>
                </a:solidFill>
              </a:rPr>
              <a:t>键）</a:t>
            </a:r>
          </a:p>
          <a:p>
            <a:pPr>
              <a:spcBef>
                <a:spcPct val="30000"/>
              </a:spcBef>
              <a:spcAft>
                <a:spcPct val="30000"/>
              </a:spcAft>
              <a:buFontTx/>
              <a:buAutoNum type="arabicPeriod"/>
            </a:pPr>
            <a:r>
              <a:rPr lang="zh-CN" altLang="en-US">
                <a:solidFill>
                  <a:srgbClr val="000000"/>
                </a:solidFill>
              </a:rPr>
              <a:t>直观显示故障信息并提示解决方法</a:t>
            </a:r>
            <a:endParaRPr lang="en-US" altLang="zh-CN">
              <a:solidFill>
                <a:srgbClr val="000000"/>
              </a:solidFill>
            </a:endParaRPr>
          </a:p>
          <a:p>
            <a:pPr>
              <a:spcBef>
                <a:spcPct val="30000"/>
              </a:spcBef>
              <a:spcAft>
                <a:spcPct val="30000"/>
              </a:spcAft>
              <a:buFontTx/>
              <a:buAutoNum type="arabicPeriod"/>
            </a:pPr>
            <a:r>
              <a:rPr lang="zh-CN" altLang="en-US">
                <a:solidFill>
                  <a:srgbClr val="000000"/>
                </a:solidFill>
              </a:rPr>
              <a:t>深入评估</a:t>
            </a:r>
            <a:r>
              <a:rPr lang="en-US" altLang="zh-CN">
                <a:solidFill>
                  <a:srgbClr val="000000"/>
                </a:solidFill>
              </a:rPr>
              <a:t>NEXT</a:t>
            </a:r>
            <a:r>
              <a:rPr lang="zh-CN" altLang="en-US">
                <a:solidFill>
                  <a:srgbClr val="000000"/>
                </a:solidFill>
              </a:rPr>
              <a:t>的影响，按“</a:t>
            </a:r>
            <a:r>
              <a:rPr lang="en-US" altLang="zh-CN">
                <a:solidFill>
                  <a:srgbClr val="000000"/>
                </a:solidFill>
              </a:rPr>
              <a:t>EXIT”</a:t>
            </a:r>
            <a:r>
              <a:rPr lang="zh-CN" altLang="en-US">
                <a:solidFill>
                  <a:srgbClr val="000000"/>
                </a:solidFill>
              </a:rPr>
              <a:t>键返回摘要屏幕，并选择</a:t>
            </a:r>
            <a:r>
              <a:rPr lang="en-US" altLang="zh-CN">
                <a:solidFill>
                  <a:srgbClr val="000000"/>
                </a:solidFill>
              </a:rPr>
              <a:t>“HDTDX Analyzer”</a:t>
            </a:r>
            <a:endParaRPr lang="zh-CN" altLang="en-US">
              <a:solidFill>
                <a:srgbClr val="000000"/>
              </a:solidFill>
            </a:endParaRPr>
          </a:p>
          <a:p>
            <a:pPr>
              <a:spcBef>
                <a:spcPct val="30000"/>
              </a:spcBef>
              <a:spcAft>
                <a:spcPct val="30000"/>
              </a:spcAft>
              <a:buFontTx/>
              <a:buAutoNum type="arabicPeriod"/>
            </a:pPr>
            <a:r>
              <a:rPr lang="en-US" altLang="zh-CN">
                <a:solidFill>
                  <a:srgbClr val="000000"/>
                </a:solidFill>
              </a:rPr>
              <a:t>HDTDX </a:t>
            </a:r>
            <a:r>
              <a:rPr lang="zh-CN" altLang="en-US">
                <a:solidFill>
                  <a:srgbClr val="000000"/>
                </a:solidFill>
              </a:rPr>
              <a:t>显示更多线缆和连接器的</a:t>
            </a:r>
            <a:r>
              <a:rPr lang="en-US" altLang="zh-CN">
                <a:solidFill>
                  <a:srgbClr val="000000"/>
                </a:solidFill>
              </a:rPr>
              <a:t> NEXT </a:t>
            </a:r>
            <a:r>
              <a:rPr lang="zh-CN" altLang="en-US">
                <a:solidFill>
                  <a:srgbClr val="000000"/>
                </a:solidFill>
              </a:rPr>
              <a:t>详细信息</a:t>
            </a:r>
            <a:endParaRPr lang="en-US" altLang="zh-CN">
              <a:solidFill>
                <a:srgbClr val="000000"/>
              </a:solidFill>
            </a:endParaRPr>
          </a:p>
        </p:txBody>
      </p:sp>
      <p:pic>
        <p:nvPicPr>
          <p:cNvPr id="113691" name="Picture 27" descr="Blue Cable - Fault Info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6" name="Picture 22" descr="HDTDX highligh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8" name="Line 24"/>
          <p:cNvSpPr>
            <a:spLocks noChangeShapeType="1"/>
          </p:cNvSpPr>
          <p:nvPr/>
        </p:nvSpPr>
        <p:spPr bwMode="auto">
          <a:xfrm>
            <a:off x="5029200" y="2438400"/>
            <a:ext cx="1676400" cy="1371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363616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87">
                                            <p:txEl>
                                              <p:pRg st="0" end="0"/>
                                            </p:txEl>
                                          </p:spTgt>
                                        </p:tgtEl>
                                        <p:attrNameLst>
                                          <p:attrName>style.visibility</p:attrName>
                                        </p:attrNameLst>
                                      </p:cBhvr>
                                      <p:to>
                                        <p:strVal val="visible"/>
                                      </p:to>
                                    </p:set>
                                    <p:animEffect transition="in" filter="fade">
                                      <p:cBhvr>
                                        <p:cTn id="7" dur="1000"/>
                                        <p:tgtEl>
                                          <p:spTgt spid="113687">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3688"/>
                                        </p:tgtEl>
                                        <p:attrNameLst>
                                          <p:attrName>style.visibility</p:attrName>
                                        </p:attrNameLst>
                                      </p:cBhvr>
                                      <p:to>
                                        <p:strVal val="visible"/>
                                      </p:to>
                                    </p:set>
                                    <p:animEffect transition="in" filter="wipe(up)">
                                      <p:cBhvr>
                                        <p:cTn id="11" dur="1000"/>
                                        <p:tgtEl>
                                          <p:spTgt spid="1136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3691"/>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13688"/>
                                        </p:tgtEl>
                                        <p:attrNameLst>
                                          <p:attrName>style.visibility</p:attrName>
                                        </p:attrNameLst>
                                      </p:cBhvr>
                                      <p:to>
                                        <p:strVal val="hidden"/>
                                      </p:to>
                                    </p:set>
                                  </p:childTnLst>
                                </p:cTn>
                              </p:par>
                            </p:childTnLst>
                          </p:cTn>
                        </p:par>
                        <p:par>
                          <p:cTn id="18" fill="hold" nodeType="afterGroup">
                            <p:stCondLst>
                              <p:cond delay="0"/>
                            </p:stCondLst>
                            <p:childTnLst>
                              <p:par>
                                <p:cTn id="19" presetID="10" presetClass="entr" presetSubtype="0" fill="hold" nodeType="afterEffect">
                                  <p:stCondLst>
                                    <p:cond delay="1000"/>
                                  </p:stCondLst>
                                  <p:childTnLst>
                                    <p:set>
                                      <p:cBhvr>
                                        <p:cTn id="20" dur="1" fill="hold">
                                          <p:stCondLst>
                                            <p:cond delay="0"/>
                                          </p:stCondLst>
                                        </p:cTn>
                                        <p:tgtEl>
                                          <p:spTgt spid="113687">
                                            <p:txEl>
                                              <p:pRg st="1" end="1"/>
                                            </p:txEl>
                                          </p:spTgt>
                                        </p:tgtEl>
                                        <p:attrNameLst>
                                          <p:attrName>style.visibility</p:attrName>
                                        </p:attrNameLst>
                                      </p:cBhvr>
                                      <p:to>
                                        <p:strVal val="visible"/>
                                      </p:to>
                                    </p:set>
                                    <p:animEffect transition="in" filter="fade">
                                      <p:cBhvr>
                                        <p:cTn id="21" dur="1000"/>
                                        <p:tgtEl>
                                          <p:spTgt spid="11368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13687">
                                            <p:txEl>
                                              <p:pRg st="2" end="2"/>
                                            </p:txEl>
                                          </p:spTgt>
                                        </p:tgtEl>
                                        <p:attrNameLst>
                                          <p:attrName>style.visibility</p:attrName>
                                        </p:attrNameLst>
                                      </p:cBhvr>
                                      <p:to>
                                        <p:strVal val="visible"/>
                                      </p:to>
                                    </p:set>
                                    <p:animEffect transition="in" filter="fade">
                                      <p:cBhvr>
                                        <p:cTn id="26" dur="1000"/>
                                        <p:tgtEl>
                                          <p:spTgt spid="113687">
                                            <p:txEl>
                                              <p:pRg st="2" end="2"/>
                                            </p:txEl>
                                          </p:spTgt>
                                        </p:tgtEl>
                                      </p:cBhvr>
                                    </p:animEffect>
                                  </p:childTnLst>
                                </p:cTn>
                              </p:par>
                            </p:childTnLst>
                          </p:cTn>
                        </p:par>
                        <p:par>
                          <p:cTn id="27" fill="hold" nodeType="afterGroup">
                            <p:stCondLst>
                              <p:cond delay="1000"/>
                            </p:stCondLst>
                            <p:childTnLst>
                              <p:par>
                                <p:cTn id="28" presetID="1" presetClass="entr" presetSubtype="0" fill="hold" nodeType="afterEffect">
                                  <p:stCondLst>
                                    <p:cond delay="3000"/>
                                  </p:stCondLst>
                                  <p:childTnLst>
                                    <p:set>
                                      <p:cBhvr>
                                        <p:cTn id="29" dur="1" fill="hold">
                                          <p:stCondLst>
                                            <p:cond delay="0"/>
                                          </p:stCondLst>
                                        </p:cTn>
                                        <p:tgtEl>
                                          <p:spTgt spid="11368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13677"/>
                                        </p:tgtEl>
                                        <p:attrNameLst>
                                          <p:attrName>style.visibility</p:attrName>
                                        </p:attrNameLst>
                                      </p:cBhvr>
                                      <p:to>
                                        <p:strVal val="visible"/>
                                      </p:to>
                                    </p:set>
                                  </p:childTnLst>
                                </p:cTn>
                              </p:par>
                            </p:childTnLst>
                          </p:cTn>
                        </p:par>
                        <p:par>
                          <p:cTn id="34" fill="hold" nodeType="afterGroup">
                            <p:stCondLst>
                              <p:cond delay="0"/>
                            </p:stCondLst>
                            <p:childTnLst>
                              <p:par>
                                <p:cTn id="35" presetID="10" presetClass="entr" presetSubtype="0" fill="hold" nodeType="afterEffect">
                                  <p:stCondLst>
                                    <p:cond delay="1000"/>
                                  </p:stCondLst>
                                  <p:childTnLst>
                                    <p:set>
                                      <p:cBhvr>
                                        <p:cTn id="36" dur="1" fill="hold">
                                          <p:stCondLst>
                                            <p:cond delay="0"/>
                                          </p:stCondLst>
                                        </p:cTn>
                                        <p:tgtEl>
                                          <p:spTgt spid="113687">
                                            <p:txEl>
                                              <p:pRg st="3" end="3"/>
                                            </p:txEl>
                                          </p:spTgt>
                                        </p:tgtEl>
                                        <p:attrNameLst>
                                          <p:attrName>style.visibility</p:attrName>
                                        </p:attrNameLst>
                                      </p:cBhvr>
                                      <p:to>
                                        <p:strVal val="visible"/>
                                      </p:to>
                                    </p:set>
                                    <p:animEffect transition="in" filter="fade">
                                      <p:cBhvr>
                                        <p:cTn id="37" dur="1000"/>
                                        <p:tgtEl>
                                          <p:spTgt spid="1136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8" grpId="0" animBg="1"/>
      <p:bldP spid="11368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762000"/>
            <a:ext cx="6372225" cy="576262"/>
          </a:xfrm>
          <a:noFill/>
        </p:spPr>
        <p:txBody>
          <a:bodyPr>
            <a:normAutofit fontScale="90000"/>
          </a:bodyPr>
          <a:lstStyle/>
          <a:p>
            <a:pPr eaLnBrk="1" hangingPunct="1"/>
            <a:r>
              <a:rPr lang="en-US" altLang="en-US" dirty="0" smtClean="0"/>
              <a:t>RL</a:t>
            </a:r>
            <a:r>
              <a:rPr lang="zh-CN" altLang="en-US" dirty="0" smtClean="0"/>
              <a:t>和</a:t>
            </a:r>
            <a:r>
              <a:rPr lang="en-US" altLang="en-US" dirty="0" smtClean="0"/>
              <a:t>RL </a:t>
            </a:r>
            <a:r>
              <a:rPr lang="zh-CN" altLang="en-US" dirty="0" smtClean="0"/>
              <a:t>故障</a:t>
            </a:r>
          </a:p>
        </p:txBody>
      </p:sp>
      <p:sp>
        <p:nvSpPr>
          <p:cNvPr id="73733" name="Rectangle 5"/>
          <p:cNvSpPr>
            <a:spLocks noGrp="1" noChangeArrowheads="1"/>
          </p:cNvSpPr>
          <p:nvPr>
            <p:ph idx="1"/>
          </p:nvPr>
        </p:nvSpPr>
        <p:spPr>
          <a:xfrm>
            <a:off x="304800" y="1524000"/>
            <a:ext cx="7315200" cy="4953000"/>
          </a:xfrm>
        </p:spPr>
        <p:txBody>
          <a:bodyPr/>
          <a:lstStyle/>
          <a:p>
            <a:pPr eaLnBrk="1" hangingPunct="1">
              <a:spcBef>
                <a:spcPct val="30000"/>
              </a:spcBef>
              <a:spcAft>
                <a:spcPct val="30000"/>
              </a:spcAft>
            </a:pPr>
            <a:r>
              <a:rPr lang="zh-CN" altLang="en-US" sz="2400" dirty="0" smtClean="0"/>
              <a:t>回波损耗是线缆链路中阻抗不连续或是匹配不佳造成的</a:t>
            </a:r>
            <a:endParaRPr lang="en-US" altLang="zh-CN" sz="2400" dirty="0" smtClean="0"/>
          </a:p>
          <a:p>
            <a:pPr eaLnBrk="1" hangingPunct="1">
              <a:spcBef>
                <a:spcPct val="30000"/>
              </a:spcBef>
              <a:spcAft>
                <a:spcPct val="30000"/>
              </a:spcAft>
            </a:pPr>
            <a:r>
              <a:rPr lang="zh-CN" altLang="en-US" sz="2400" dirty="0" smtClean="0"/>
              <a:t>造成 </a:t>
            </a:r>
            <a:r>
              <a:rPr lang="en-US" altLang="zh-CN" sz="2400" dirty="0" smtClean="0"/>
              <a:t>RL</a:t>
            </a:r>
            <a:r>
              <a:rPr lang="zh-CN" altLang="en-US" sz="2400" dirty="0" smtClean="0"/>
              <a:t>的原因有：</a:t>
            </a:r>
            <a:endParaRPr lang="en-US" altLang="zh-CN" sz="2400" dirty="0" smtClean="0"/>
          </a:p>
          <a:p>
            <a:pPr lvl="1" eaLnBrk="1" hangingPunct="1">
              <a:spcBef>
                <a:spcPct val="30000"/>
              </a:spcBef>
              <a:spcAft>
                <a:spcPct val="30000"/>
              </a:spcAft>
            </a:pPr>
            <a:r>
              <a:rPr lang="zh-CN" altLang="en-US" sz="2400" dirty="0" smtClean="0"/>
              <a:t>跳线特性阻抗不是</a:t>
            </a:r>
            <a:r>
              <a:rPr lang="en-US" altLang="zh-CN" sz="2400" dirty="0" smtClean="0"/>
              <a:t> 100</a:t>
            </a:r>
            <a:r>
              <a:rPr lang="en-US" altLang="zh-CN" sz="2400" dirty="0" smtClean="0">
                <a:sym typeface="Symbol" pitchFamily="18" charset="2"/>
              </a:rPr>
              <a:t></a:t>
            </a:r>
          </a:p>
          <a:p>
            <a:pPr lvl="1" eaLnBrk="1" hangingPunct="1">
              <a:spcBef>
                <a:spcPct val="30000"/>
              </a:spcBef>
              <a:spcAft>
                <a:spcPct val="30000"/>
              </a:spcAft>
            </a:pPr>
            <a:r>
              <a:rPr lang="zh-CN" altLang="en-US" sz="2400" dirty="0" smtClean="0">
                <a:sym typeface="Symbol" pitchFamily="18" charset="2"/>
              </a:rPr>
              <a:t>线缆线对的绞结被破坏或是有纽绞</a:t>
            </a:r>
            <a:r>
              <a:rPr lang="en-US" altLang="zh-CN" sz="2400" dirty="0" smtClean="0">
                <a:sym typeface="Symbol" pitchFamily="18" charset="2"/>
              </a:rPr>
              <a:t> – </a:t>
            </a:r>
            <a:br>
              <a:rPr lang="en-US" altLang="zh-CN" sz="2400" dirty="0" smtClean="0">
                <a:sym typeface="Symbol" pitchFamily="18" charset="2"/>
              </a:rPr>
            </a:br>
            <a:r>
              <a:rPr lang="zh-CN" altLang="en-US" sz="2400" dirty="0" smtClean="0">
                <a:sym typeface="Symbol" pitchFamily="18" charset="2"/>
              </a:rPr>
              <a:t>要保持线缆的原始绞结</a:t>
            </a:r>
          </a:p>
          <a:p>
            <a:pPr lvl="1" eaLnBrk="1" hangingPunct="1">
              <a:spcBef>
                <a:spcPct val="30000"/>
              </a:spcBef>
              <a:spcAft>
                <a:spcPct val="30000"/>
              </a:spcAft>
            </a:pPr>
            <a:r>
              <a:rPr lang="zh-CN" altLang="en-US" sz="2400" dirty="0" smtClean="0">
                <a:sym typeface="Symbol" pitchFamily="18" charset="2"/>
              </a:rPr>
              <a:t>连接器不良</a:t>
            </a:r>
            <a:endParaRPr lang="en-US" altLang="zh-CN" sz="2400" dirty="0" smtClean="0">
              <a:sym typeface="Symbol" pitchFamily="18" charset="2"/>
            </a:endParaRPr>
          </a:p>
          <a:p>
            <a:pPr lvl="1" eaLnBrk="1" hangingPunct="1">
              <a:spcBef>
                <a:spcPct val="30000"/>
              </a:spcBef>
              <a:spcAft>
                <a:spcPct val="30000"/>
              </a:spcAft>
            </a:pPr>
            <a:r>
              <a:rPr lang="zh-CN" altLang="en-US" sz="2400" dirty="0" smtClean="0">
                <a:sym typeface="Symbol" pitchFamily="18" charset="2"/>
              </a:rPr>
              <a:t>线缆阻抗不恒定</a:t>
            </a:r>
            <a:endParaRPr lang="en-US" altLang="zh-CN" sz="2400" dirty="0" smtClean="0">
              <a:sym typeface="Symbol" pitchFamily="18" charset="2"/>
            </a:endParaRPr>
          </a:p>
          <a:p>
            <a:pPr lvl="1" eaLnBrk="1" hangingPunct="1">
              <a:spcBef>
                <a:spcPct val="30000"/>
              </a:spcBef>
              <a:spcAft>
                <a:spcPct val="30000"/>
              </a:spcAft>
            </a:pPr>
            <a:r>
              <a:rPr lang="zh-CN" altLang="en-US" sz="2400" dirty="0" smtClean="0">
                <a:sym typeface="Symbol" pitchFamily="18" charset="2"/>
              </a:rPr>
              <a:t>线缆不是</a:t>
            </a:r>
            <a:r>
              <a:rPr lang="en-US" altLang="zh-CN" sz="2400" dirty="0" smtClean="0">
                <a:sym typeface="Symbol" pitchFamily="18" charset="2"/>
              </a:rPr>
              <a:t> </a:t>
            </a:r>
            <a:r>
              <a:rPr lang="en-US" altLang="zh-CN" sz="2400" dirty="0" smtClean="0"/>
              <a:t>100</a:t>
            </a:r>
            <a:r>
              <a:rPr lang="en-US" altLang="zh-CN" sz="2400" dirty="0" smtClean="0">
                <a:sym typeface="Symbol" pitchFamily="18" charset="2"/>
              </a:rPr>
              <a:t> </a:t>
            </a:r>
            <a:r>
              <a:rPr lang="zh-CN" altLang="en-US" sz="2400" dirty="0" smtClean="0">
                <a:sym typeface="Symbol" pitchFamily="18" charset="2"/>
              </a:rPr>
              <a:t>的（例如使用了</a:t>
            </a:r>
            <a:r>
              <a:rPr lang="en-US" altLang="zh-CN" sz="2400" dirty="0" smtClean="0">
                <a:sym typeface="Symbol" pitchFamily="18" charset="2"/>
              </a:rPr>
              <a:t>120  </a:t>
            </a:r>
            <a:r>
              <a:rPr lang="zh-CN" altLang="en-US" sz="2400" dirty="0" smtClean="0">
                <a:sym typeface="Symbol" pitchFamily="18" charset="2"/>
              </a:rPr>
              <a:t>线缆）</a:t>
            </a:r>
          </a:p>
        </p:txBody>
      </p:sp>
    </p:spTree>
    <p:extLst>
      <p:ext uri="{BB962C8B-B14F-4D97-AF65-F5344CB8AC3E}">
        <p14:creationId xmlns:p14="http://schemas.microsoft.com/office/powerpoint/2010/main" val="1803714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slide(fromBottom)">
                                      <p:cBhvr>
                                        <p:cTn id="7" dur="1000"/>
                                        <p:tgtEl>
                                          <p:spTgt spid="73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slide(fromBottom)">
                                      <p:cBhvr>
                                        <p:cTn id="12" dur="1000"/>
                                        <p:tgtEl>
                                          <p:spTgt spid="73733">
                                            <p:txEl>
                                              <p:pRg st="1" end="1"/>
                                            </p:txEl>
                                          </p:spTgt>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73733">
                                            <p:txEl>
                                              <p:pRg st="2" end="2"/>
                                            </p:txEl>
                                          </p:spTgt>
                                        </p:tgtEl>
                                        <p:attrNameLst>
                                          <p:attrName>style.visibility</p:attrName>
                                        </p:attrNameLst>
                                      </p:cBhvr>
                                      <p:to>
                                        <p:strVal val="visible"/>
                                      </p:to>
                                    </p:set>
                                    <p:animEffect transition="in" filter="slide(fromBottom)">
                                      <p:cBhvr>
                                        <p:cTn id="16" dur="1000"/>
                                        <p:tgtEl>
                                          <p:spTgt spid="73733">
                                            <p:txEl>
                                              <p:pRg st="2" end="2"/>
                                            </p:txEl>
                                          </p:spTgt>
                                        </p:tgtEl>
                                      </p:cBhvr>
                                    </p:animEffect>
                                  </p:childTnLst>
                                </p:cTn>
                              </p:par>
                            </p:childTnLst>
                          </p:cTn>
                        </p:par>
                        <p:par>
                          <p:cTn id="17" fill="hold" nodeType="afterGroup">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73733">
                                            <p:txEl>
                                              <p:pRg st="3" end="3"/>
                                            </p:txEl>
                                          </p:spTgt>
                                        </p:tgtEl>
                                        <p:attrNameLst>
                                          <p:attrName>style.visibility</p:attrName>
                                        </p:attrNameLst>
                                      </p:cBhvr>
                                      <p:to>
                                        <p:strVal val="visible"/>
                                      </p:to>
                                    </p:set>
                                    <p:animEffect transition="in" filter="slide(fromBottom)">
                                      <p:cBhvr>
                                        <p:cTn id="20" dur="1000"/>
                                        <p:tgtEl>
                                          <p:spTgt spid="73733">
                                            <p:txEl>
                                              <p:pRg st="3" end="3"/>
                                            </p:txEl>
                                          </p:spTgt>
                                        </p:tgtEl>
                                      </p:cBhvr>
                                    </p:animEffect>
                                  </p:childTnLst>
                                </p:cTn>
                              </p:par>
                            </p:childTnLst>
                          </p:cTn>
                        </p:par>
                        <p:par>
                          <p:cTn id="21" fill="hold" nodeType="afterGroup">
                            <p:stCondLst>
                              <p:cond delay="3000"/>
                            </p:stCondLst>
                            <p:childTnLst>
                              <p:par>
                                <p:cTn id="22" presetID="12" presetClass="entr" presetSubtype="4" fill="hold" grpId="0" nodeType="afterEffect">
                                  <p:stCondLst>
                                    <p:cond delay="0"/>
                                  </p:stCondLst>
                                  <p:childTnLst>
                                    <p:set>
                                      <p:cBhvr>
                                        <p:cTn id="23" dur="1" fill="hold">
                                          <p:stCondLst>
                                            <p:cond delay="0"/>
                                          </p:stCondLst>
                                        </p:cTn>
                                        <p:tgtEl>
                                          <p:spTgt spid="73733">
                                            <p:txEl>
                                              <p:pRg st="4" end="4"/>
                                            </p:txEl>
                                          </p:spTgt>
                                        </p:tgtEl>
                                        <p:attrNameLst>
                                          <p:attrName>style.visibility</p:attrName>
                                        </p:attrNameLst>
                                      </p:cBhvr>
                                      <p:to>
                                        <p:strVal val="visible"/>
                                      </p:to>
                                    </p:set>
                                    <p:animEffect transition="in" filter="slide(fromBottom)">
                                      <p:cBhvr>
                                        <p:cTn id="24" dur="1000"/>
                                        <p:tgtEl>
                                          <p:spTgt spid="73733">
                                            <p:txEl>
                                              <p:pRg st="4" end="4"/>
                                            </p:txEl>
                                          </p:spTgt>
                                        </p:tgtEl>
                                      </p:cBhvr>
                                    </p:animEffect>
                                  </p:childTnLst>
                                </p:cTn>
                              </p:par>
                            </p:childTnLst>
                          </p:cTn>
                        </p:par>
                        <p:par>
                          <p:cTn id="25" fill="hold" nodeType="afterGroup">
                            <p:stCondLst>
                              <p:cond delay="4000"/>
                            </p:stCondLst>
                            <p:childTnLst>
                              <p:par>
                                <p:cTn id="26" presetID="12" presetClass="entr" presetSubtype="4" fill="hold" grpId="0" nodeType="afterEffect">
                                  <p:stCondLst>
                                    <p:cond delay="0"/>
                                  </p:stCondLst>
                                  <p:childTnLst>
                                    <p:set>
                                      <p:cBhvr>
                                        <p:cTn id="27" dur="1" fill="hold">
                                          <p:stCondLst>
                                            <p:cond delay="0"/>
                                          </p:stCondLst>
                                        </p:cTn>
                                        <p:tgtEl>
                                          <p:spTgt spid="73733">
                                            <p:txEl>
                                              <p:pRg st="5" end="5"/>
                                            </p:txEl>
                                          </p:spTgt>
                                        </p:tgtEl>
                                        <p:attrNameLst>
                                          <p:attrName>style.visibility</p:attrName>
                                        </p:attrNameLst>
                                      </p:cBhvr>
                                      <p:to>
                                        <p:strVal val="visible"/>
                                      </p:to>
                                    </p:set>
                                    <p:animEffect transition="in" filter="slide(fromBottom)">
                                      <p:cBhvr>
                                        <p:cTn id="28" dur="1000"/>
                                        <p:tgtEl>
                                          <p:spTgt spid="73733">
                                            <p:txEl>
                                              <p:pRg st="5" end="5"/>
                                            </p:txEl>
                                          </p:spTgt>
                                        </p:tgtEl>
                                      </p:cBhvr>
                                    </p:animEffect>
                                  </p:childTnLst>
                                </p:cTn>
                              </p:par>
                            </p:childTnLst>
                          </p:cTn>
                        </p:par>
                        <p:par>
                          <p:cTn id="29" fill="hold" nodeType="afterGroup">
                            <p:stCondLst>
                              <p:cond delay="5000"/>
                            </p:stCondLst>
                            <p:childTnLst>
                              <p:par>
                                <p:cTn id="30" presetID="12" presetClass="entr" presetSubtype="4" fill="hold" grpId="0" nodeType="afterEffect">
                                  <p:stCondLst>
                                    <p:cond delay="0"/>
                                  </p:stCondLst>
                                  <p:childTnLst>
                                    <p:set>
                                      <p:cBhvr>
                                        <p:cTn id="31" dur="1" fill="hold">
                                          <p:stCondLst>
                                            <p:cond delay="0"/>
                                          </p:stCondLst>
                                        </p:cTn>
                                        <p:tgtEl>
                                          <p:spTgt spid="73733">
                                            <p:txEl>
                                              <p:pRg st="6" end="6"/>
                                            </p:txEl>
                                          </p:spTgt>
                                        </p:tgtEl>
                                        <p:attrNameLst>
                                          <p:attrName>style.visibility</p:attrName>
                                        </p:attrNameLst>
                                      </p:cBhvr>
                                      <p:to>
                                        <p:strVal val="visible"/>
                                      </p:to>
                                    </p:set>
                                    <p:animEffect transition="in" filter="slide(fromBottom)">
                                      <p:cBhvr>
                                        <p:cTn id="32" dur="1000"/>
                                        <p:tgtEl>
                                          <p:spTgt spid="737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0" y="2514600"/>
            <a:ext cx="4800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r>
              <a:rPr lang="zh-CN" altLang="en-US" sz="4000" b="1">
                <a:solidFill>
                  <a:srgbClr val="FFC000"/>
                </a:solidFill>
              </a:rPr>
              <a:t>使用 </a:t>
            </a:r>
            <a:r>
              <a:rPr lang="en-US" altLang="zh-CN" sz="4000" b="1">
                <a:solidFill>
                  <a:srgbClr val="FFC000"/>
                </a:solidFill>
              </a:rPr>
              <a:t>DTX</a:t>
            </a:r>
          </a:p>
          <a:p>
            <a:pPr algn="ctr"/>
            <a:r>
              <a:rPr lang="zh-CN" altLang="en-US" sz="4000" b="1">
                <a:solidFill>
                  <a:srgbClr val="FFC000"/>
                </a:solidFill>
              </a:rPr>
              <a:t>测试双绞线</a:t>
            </a:r>
            <a:endParaRPr lang="en-US" altLang="zh-CN" sz="4000" b="1">
              <a:solidFill>
                <a:srgbClr val="FFC000"/>
              </a:solidFill>
            </a:endParaRPr>
          </a:p>
        </p:txBody>
      </p:sp>
      <p:pic>
        <p:nvPicPr>
          <p:cNvPr id="59395" name="Picture 4" descr="Dtx_05_F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291013" cy="51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1439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990600"/>
            <a:ext cx="6372225" cy="576262"/>
          </a:xfrm>
        </p:spPr>
        <p:txBody>
          <a:bodyPr>
            <a:normAutofit fontScale="90000"/>
          </a:bodyPr>
          <a:lstStyle/>
          <a:p>
            <a:pPr eaLnBrk="1" hangingPunct="1"/>
            <a:r>
              <a:rPr lang="en-US" altLang="en-US" dirty="0" smtClean="0"/>
              <a:t>RL</a:t>
            </a:r>
            <a:r>
              <a:rPr lang="zh-CN" altLang="en-US" dirty="0" smtClean="0"/>
              <a:t>诊断的优势</a:t>
            </a:r>
            <a:endParaRPr lang="en-US" altLang="en-US" dirty="0" smtClean="0"/>
          </a:p>
        </p:txBody>
      </p:sp>
      <p:sp>
        <p:nvSpPr>
          <p:cNvPr id="77827" name="Rectangle 3"/>
          <p:cNvSpPr>
            <a:spLocks noGrp="1" noChangeArrowheads="1"/>
          </p:cNvSpPr>
          <p:nvPr>
            <p:ph idx="1"/>
          </p:nvPr>
        </p:nvSpPr>
        <p:spPr>
          <a:xfrm>
            <a:off x="457200" y="2133600"/>
            <a:ext cx="7924800" cy="5029200"/>
          </a:xfrm>
        </p:spPr>
        <p:txBody>
          <a:bodyPr/>
          <a:lstStyle/>
          <a:p>
            <a:pPr eaLnBrk="1" hangingPunct="1">
              <a:spcBef>
                <a:spcPct val="30000"/>
              </a:spcBef>
              <a:spcAft>
                <a:spcPct val="30000"/>
              </a:spcAft>
            </a:pPr>
            <a:r>
              <a:rPr lang="zh-CN" altLang="en-US" sz="2400" dirty="0" smtClean="0"/>
              <a:t>识别与定位故障</a:t>
            </a:r>
            <a:endParaRPr lang="en-US" altLang="zh-CN" sz="2400" dirty="0" smtClean="0"/>
          </a:p>
          <a:p>
            <a:pPr eaLnBrk="1" hangingPunct="1">
              <a:spcBef>
                <a:spcPct val="30000"/>
              </a:spcBef>
              <a:spcAft>
                <a:spcPct val="30000"/>
              </a:spcAft>
            </a:pPr>
            <a:r>
              <a:rPr lang="zh-CN" altLang="en-US" sz="2400" dirty="0" smtClean="0"/>
              <a:t>大大减少了定位</a:t>
            </a:r>
            <a:r>
              <a:rPr lang="en-US" altLang="zh-CN" sz="2400" dirty="0" smtClean="0"/>
              <a:t>RL</a:t>
            </a:r>
            <a:r>
              <a:rPr lang="zh-CN" altLang="en-US" sz="2400" dirty="0" smtClean="0"/>
              <a:t>故障的时间（连接器，线缆等）</a:t>
            </a:r>
            <a:r>
              <a:rPr lang="en-US" altLang="zh-CN" sz="2400" dirty="0" smtClean="0"/>
              <a:t> </a:t>
            </a:r>
          </a:p>
          <a:p>
            <a:pPr eaLnBrk="1" hangingPunct="1">
              <a:spcBef>
                <a:spcPct val="30000"/>
              </a:spcBef>
              <a:spcAft>
                <a:spcPct val="30000"/>
              </a:spcAft>
            </a:pPr>
            <a:r>
              <a:rPr lang="zh-CN" altLang="en-US" sz="2400" dirty="0" smtClean="0"/>
              <a:t>掌握在线缆的什么地方检查什么内容，缩短修复时间</a:t>
            </a:r>
            <a:endParaRPr lang="en-US" altLang="zh-CN" sz="2400" dirty="0" smtClean="0"/>
          </a:p>
          <a:p>
            <a:pPr eaLnBrk="1" hangingPunct="1">
              <a:spcBef>
                <a:spcPct val="30000"/>
              </a:spcBef>
              <a:spcAft>
                <a:spcPct val="30000"/>
              </a:spcAft>
            </a:pPr>
            <a:r>
              <a:rPr lang="zh-CN" altLang="en-US" sz="2400" dirty="0" smtClean="0"/>
              <a:t>“漫无目标地诊断”所造成的损失：</a:t>
            </a:r>
            <a:endParaRPr lang="en-US" altLang="zh-CN" sz="2400" dirty="0" smtClean="0"/>
          </a:p>
          <a:p>
            <a:pPr lvl="1" eaLnBrk="1" hangingPunct="1">
              <a:spcBef>
                <a:spcPct val="30000"/>
              </a:spcBef>
              <a:spcAft>
                <a:spcPct val="30000"/>
              </a:spcAft>
            </a:pPr>
            <a:r>
              <a:rPr lang="zh-CN" altLang="en-US" sz="2400" dirty="0" smtClean="0"/>
              <a:t>反复在不是故障的地方“排除故障”会浪费大量时间</a:t>
            </a:r>
            <a:endParaRPr lang="en-US" altLang="zh-CN" sz="2400" dirty="0" smtClean="0"/>
          </a:p>
          <a:p>
            <a:pPr lvl="1" eaLnBrk="1" hangingPunct="1">
              <a:spcBef>
                <a:spcPct val="30000"/>
              </a:spcBef>
              <a:spcAft>
                <a:spcPct val="30000"/>
              </a:spcAft>
            </a:pPr>
            <a:r>
              <a:rPr lang="zh-CN" altLang="en-US" sz="2400" dirty="0" smtClean="0"/>
              <a:t>在重铺线缆，重新端接，重新测试中浪费经费</a:t>
            </a:r>
            <a:endParaRPr lang="en-US" altLang="zh-CN" sz="2400" dirty="0" smtClean="0"/>
          </a:p>
        </p:txBody>
      </p:sp>
    </p:spTree>
    <p:extLst>
      <p:ext uri="{BB962C8B-B14F-4D97-AF65-F5344CB8AC3E}">
        <p14:creationId xmlns:p14="http://schemas.microsoft.com/office/powerpoint/2010/main" val="37400681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762000"/>
            <a:ext cx="8229600" cy="609600"/>
          </a:xfrm>
          <a:noFill/>
        </p:spPr>
        <p:txBody>
          <a:bodyPr>
            <a:normAutofit fontScale="90000"/>
          </a:bodyPr>
          <a:lstStyle/>
          <a:p>
            <a:pPr eaLnBrk="1" hangingPunct="1"/>
            <a:r>
              <a:rPr lang="zh-CN" altLang="en-US" smtClean="0"/>
              <a:t>使用</a:t>
            </a:r>
            <a:r>
              <a:rPr lang="en-US" altLang="en-US" smtClean="0"/>
              <a:t> DTX</a:t>
            </a:r>
            <a:r>
              <a:rPr lang="zh-CN" altLang="en-US" smtClean="0"/>
              <a:t>诊断</a:t>
            </a:r>
            <a:r>
              <a:rPr lang="en-US" altLang="zh-CN" smtClean="0"/>
              <a:t>RL</a:t>
            </a:r>
            <a:endParaRPr lang="en-US" altLang="en-US" smtClean="0"/>
          </a:p>
        </p:txBody>
      </p:sp>
      <p:pic>
        <p:nvPicPr>
          <p:cNvPr id="78851" name="Picture 10" descr="HDTDR Fail Return loss"/>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a:xfrm>
            <a:off x="2819400" y="3124201"/>
            <a:ext cx="2286000" cy="2969354"/>
          </a:xfrm>
          <a:ln w="25400" cap="flat" algn="ctr">
            <a:solidFill>
              <a:schemeClr val="tx1"/>
            </a:solidFill>
            <a:miter lim="800000"/>
            <a:headEnd/>
            <a:tailEnd/>
          </a:ln>
        </p:spPr>
      </p:pic>
      <p:sp>
        <p:nvSpPr>
          <p:cNvPr id="78852" name="Text Box 5"/>
          <p:cNvSpPr txBox="1">
            <a:spLocks noChangeArrowheads="1"/>
          </p:cNvSpPr>
          <p:nvPr/>
        </p:nvSpPr>
        <p:spPr bwMode="auto">
          <a:xfrm>
            <a:off x="304800" y="13716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buClr>
                <a:srgbClr val="333399"/>
              </a:buClr>
              <a:buSzPct val="85000"/>
              <a:buFont typeface="Wingdings" pitchFamily="2" charset="2"/>
              <a:buChar char="v"/>
            </a:pPr>
            <a:r>
              <a:rPr lang="en-US" altLang="zh-CN" b="1">
                <a:solidFill>
                  <a:srgbClr val="000000"/>
                </a:solidFill>
              </a:rPr>
              <a:t>DTX </a:t>
            </a:r>
            <a:r>
              <a:rPr lang="zh-CN" altLang="en-US" b="1">
                <a:solidFill>
                  <a:srgbClr val="000000"/>
                </a:solidFill>
              </a:rPr>
              <a:t>系列使用</a:t>
            </a:r>
            <a:r>
              <a:rPr lang="en-US" altLang="zh-CN" b="1">
                <a:solidFill>
                  <a:srgbClr val="000000"/>
                </a:solidFill>
              </a:rPr>
              <a:t>FLUKE</a:t>
            </a:r>
            <a:r>
              <a:rPr lang="zh-CN" altLang="en-US" b="1">
                <a:solidFill>
                  <a:srgbClr val="000000"/>
                </a:solidFill>
              </a:rPr>
              <a:t>网络公司专利的高精度时域反射技术</a:t>
            </a:r>
            <a:r>
              <a:rPr lang="en-US" altLang="zh-CN" b="1">
                <a:solidFill>
                  <a:srgbClr val="000000"/>
                </a:solidFill>
              </a:rPr>
              <a:t> (HDTDR)</a:t>
            </a:r>
          </a:p>
          <a:p>
            <a:pPr>
              <a:spcBef>
                <a:spcPct val="30000"/>
              </a:spcBef>
              <a:buClr>
                <a:srgbClr val="333399"/>
              </a:buClr>
              <a:buSzPct val="85000"/>
              <a:buFont typeface="Wingdings" pitchFamily="2" charset="2"/>
              <a:buChar char="v"/>
            </a:pPr>
            <a:r>
              <a:rPr lang="en-US" altLang="zh-CN" b="1">
                <a:solidFill>
                  <a:srgbClr val="000000"/>
                </a:solidFill>
              </a:rPr>
              <a:t>HDTDR </a:t>
            </a:r>
            <a:r>
              <a:rPr lang="zh-CN" altLang="en-US" b="1">
                <a:solidFill>
                  <a:srgbClr val="000000"/>
                </a:solidFill>
              </a:rPr>
              <a:t>可以快速精确定位</a:t>
            </a:r>
            <a:r>
              <a:rPr lang="en-US" altLang="zh-CN" b="1">
                <a:solidFill>
                  <a:srgbClr val="000000"/>
                </a:solidFill>
              </a:rPr>
              <a:t>RL</a:t>
            </a:r>
            <a:r>
              <a:rPr lang="zh-CN" altLang="en-US" b="1">
                <a:solidFill>
                  <a:srgbClr val="000000"/>
                </a:solidFill>
              </a:rPr>
              <a:t>的故障位置</a:t>
            </a:r>
            <a:endParaRPr lang="en-US" altLang="zh-CN" b="1">
              <a:solidFill>
                <a:srgbClr val="000000"/>
              </a:solidFill>
            </a:endParaRPr>
          </a:p>
        </p:txBody>
      </p:sp>
    </p:spTree>
    <p:extLst>
      <p:ext uri="{BB962C8B-B14F-4D97-AF65-F5344CB8AC3E}">
        <p14:creationId xmlns:p14="http://schemas.microsoft.com/office/powerpoint/2010/main" val="19022411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title"/>
          </p:nvPr>
        </p:nvSpPr>
        <p:spPr>
          <a:xfrm>
            <a:off x="76200" y="685800"/>
            <a:ext cx="8229600" cy="609600"/>
          </a:xfrm>
          <a:noFill/>
        </p:spPr>
        <p:txBody>
          <a:bodyPr anchor="t">
            <a:normAutofit fontScale="90000"/>
          </a:bodyPr>
          <a:lstStyle/>
          <a:p>
            <a:pPr eaLnBrk="1" hangingPunct="1"/>
            <a:r>
              <a:rPr lang="zh-CN" altLang="en-US" smtClean="0"/>
              <a:t>实验 </a:t>
            </a:r>
            <a:r>
              <a:rPr lang="en-US" altLang="zh-CN" smtClean="0"/>
              <a:t>#3 </a:t>
            </a:r>
            <a:r>
              <a:rPr lang="zh-CN" altLang="en-US" smtClean="0"/>
              <a:t>链路设置</a:t>
            </a:r>
            <a:r>
              <a:rPr lang="en-US" altLang="zh-CN" smtClean="0"/>
              <a:t> – </a:t>
            </a:r>
            <a:r>
              <a:rPr lang="zh-CN" altLang="en-US" smtClean="0"/>
              <a:t>不良链路</a:t>
            </a:r>
            <a:endParaRPr lang="en-US" altLang="zh-CN" smtClean="0"/>
          </a:p>
        </p:txBody>
      </p:sp>
      <p:pic>
        <p:nvPicPr>
          <p:cNvPr id="79875" name="Picture 5" descr="Wshops blue cable separatio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1" t="-323" r="16475" b="6944"/>
          <a:stretch>
            <a:fillRect/>
          </a:stretch>
        </p:blipFill>
        <p:spPr>
          <a:xfrm>
            <a:off x="1854993" y="2590800"/>
            <a:ext cx="4702175" cy="3487738"/>
          </a:xfrm>
        </p:spPr>
      </p:pic>
      <p:sp>
        <p:nvSpPr>
          <p:cNvPr id="79876" name="Text Box 9"/>
          <p:cNvSpPr txBox="1">
            <a:spLocks noChangeArrowheads="1"/>
          </p:cNvSpPr>
          <p:nvPr/>
        </p:nvSpPr>
        <p:spPr bwMode="auto">
          <a:xfrm>
            <a:off x="720725" y="1579563"/>
            <a:ext cx="6970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r>
              <a:rPr lang="zh-CN" altLang="en-US" sz="2800" b="1">
                <a:solidFill>
                  <a:srgbClr val="000000"/>
                </a:solidFill>
              </a:rPr>
              <a:t>找出</a:t>
            </a:r>
            <a:r>
              <a:rPr lang="zh-CN" altLang="en-US" sz="2800" b="1"/>
              <a:t>蓝色</a:t>
            </a:r>
            <a:r>
              <a:rPr lang="zh-CN" altLang="en-US" sz="2800" b="1">
                <a:solidFill>
                  <a:srgbClr val="000000"/>
                </a:solidFill>
              </a:rPr>
              <a:t>线缆并将芯线分开成下图的形状：</a:t>
            </a:r>
            <a:endParaRPr lang="en-US" altLang="zh-CN" sz="2800" b="1">
              <a:solidFill>
                <a:srgbClr val="000000"/>
              </a:solidFill>
            </a:endParaRPr>
          </a:p>
        </p:txBody>
      </p:sp>
    </p:spTree>
    <p:extLst>
      <p:ext uri="{BB962C8B-B14F-4D97-AF65-F5344CB8AC3E}">
        <p14:creationId xmlns:p14="http://schemas.microsoft.com/office/powerpoint/2010/main" val="2043602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685800"/>
            <a:ext cx="8229600" cy="609600"/>
          </a:xfrm>
          <a:noFill/>
        </p:spPr>
        <p:txBody>
          <a:bodyPr anchor="t">
            <a:normAutofit fontScale="90000"/>
          </a:bodyPr>
          <a:lstStyle/>
          <a:p>
            <a:pPr eaLnBrk="1" hangingPunct="1"/>
            <a:r>
              <a:rPr lang="zh-CN" altLang="en-US" smtClean="0"/>
              <a:t>实验 </a:t>
            </a:r>
            <a:r>
              <a:rPr lang="en-US" altLang="zh-CN" smtClean="0"/>
              <a:t>#3 </a:t>
            </a:r>
            <a:r>
              <a:rPr lang="zh-CN" altLang="en-US" smtClean="0"/>
              <a:t>链路设置</a:t>
            </a:r>
            <a:r>
              <a:rPr lang="en-US" altLang="zh-CN" smtClean="0"/>
              <a:t> – </a:t>
            </a:r>
            <a:r>
              <a:rPr lang="zh-CN" altLang="en-US" smtClean="0"/>
              <a:t>不良链路</a:t>
            </a:r>
            <a:endParaRPr lang="en-US" altLang="zh-CN" smtClean="0"/>
          </a:p>
        </p:txBody>
      </p:sp>
      <p:pic>
        <p:nvPicPr>
          <p:cNvPr id="80899" name="Picture 16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14450" y="1600200"/>
            <a:ext cx="2317750" cy="4349750"/>
          </a:xfrm>
          <a:noFill/>
        </p:spPr>
      </p:pic>
      <p:sp>
        <p:nvSpPr>
          <p:cNvPr id="105533" name="WordArt 61"/>
          <p:cNvSpPr>
            <a:spLocks noChangeArrowheads="1" noChangeShapeType="1" noTextEdit="1"/>
          </p:cNvSpPr>
          <p:nvPr/>
        </p:nvSpPr>
        <p:spPr bwMode="auto">
          <a:xfrm>
            <a:off x="1066800" y="5943600"/>
            <a:ext cx="6029325" cy="647700"/>
          </a:xfrm>
          <a:prstGeom prst="rect">
            <a:avLst/>
          </a:prstGeom>
        </p:spPr>
        <p:txBody>
          <a:bodyPr wrap="none" fromWordArt="1">
            <a:prstTxWarp prst="textPlain">
              <a:avLst>
                <a:gd name="adj" fmla="val 49051"/>
              </a:avLst>
            </a:prstTxWarp>
          </a:bodyPr>
          <a:lstStyle/>
          <a:p>
            <a:pPr algn="ctr">
              <a:defRPr/>
            </a:pPr>
            <a:r>
              <a:rPr lang="zh-CN" altLang="en-US" sz="3600" kern="10">
                <a:ln w="9525">
                  <a:solidFill>
                    <a:schemeClr val="tx1"/>
                  </a:solidFill>
                  <a:round/>
                  <a:headEnd/>
                  <a:tailEnd/>
                </a:ln>
                <a:solidFill>
                  <a:schemeClr val="folHlink"/>
                </a:solidFill>
                <a:latin typeface="Arial Black"/>
                <a:ea typeface="+mn-ea"/>
              </a:rPr>
              <a:t>完成设置后按</a:t>
            </a:r>
            <a:r>
              <a:rPr lang="en-US" altLang="zh-CN" sz="3600" kern="10">
                <a:ln w="9525">
                  <a:solidFill>
                    <a:schemeClr val="tx1"/>
                  </a:solidFill>
                  <a:round/>
                  <a:headEnd/>
                  <a:tailEnd/>
                </a:ln>
                <a:solidFill>
                  <a:schemeClr val="folHlink"/>
                </a:solidFill>
                <a:latin typeface="Arial Black"/>
                <a:ea typeface="+mn-ea"/>
              </a:rPr>
              <a:t>TEST</a:t>
            </a:r>
            <a:r>
              <a:rPr lang="zh-CN" altLang="en-US" sz="3600" kern="10">
                <a:ln w="9525">
                  <a:solidFill>
                    <a:schemeClr val="tx1"/>
                  </a:solidFill>
                  <a:round/>
                  <a:headEnd/>
                  <a:tailEnd/>
                </a:ln>
                <a:solidFill>
                  <a:schemeClr val="folHlink"/>
                </a:solidFill>
                <a:latin typeface="Arial Black"/>
                <a:ea typeface="+mn-ea"/>
              </a:rPr>
              <a:t>键</a:t>
            </a:r>
          </a:p>
        </p:txBody>
      </p:sp>
      <p:sp>
        <p:nvSpPr>
          <p:cNvPr id="80901" name="Rectangle 115"/>
          <p:cNvSpPr>
            <a:spLocks noChangeArrowheads="1"/>
          </p:cNvSpPr>
          <p:nvPr/>
        </p:nvSpPr>
        <p:spPr bwMode="auto">
          <a:xfrm>
            <a:off x="598488" y="2352675"/>
            <a:ext cx="146050" cy="174625"/>
          </a:xfrm>
          <a:prstGeom prst="rect">
            <a:avLst/>
          </a:prstGeom>
          <a:noFill/>
          <a:ln w="31750">
            <a:solidFill>
              <a:srgbClr val="FAD10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2" name="Arc 116"/>
          <p:cNvSpPr>
            <a:spLocks/>
          </p:cNvSpPr>
          <p:nvPr/>
        </p:nvSpPr>
        <p:spPr bwMode="auto">
          <a:xfrm flipH="1">
            <a:off x="820738" y="3025775"/>
            <a:ext cx="155575" cy="527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9"/>
                  <a:pt x="9641" y="26"/>
                  <a:pt x="21552" y="0"/>
                </a:cubicBezTo>
              </a:path>
              <a:path w="21600" h="21600" stroke="0" extrusionOk="0">
                <a:moveTo>
                  <a:pt x="0" y="21600"/>
                </a:moveTo>
                <a:cubicBezTo>
                  <a:pt x="0" y="9689"/>
                  <a:pt x="9641" y="26"/>
                  <a:pt x="21552" y="0"/>
                </a:cubicBezTo>
                <a:lnTo>
                  <a:pt x="2160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3" name="Arc 117"/>
          <p:cNvSpPr>
            <a:spLocks/>
          </p:cNvSpPr>
          <p:nvPr/>
        </p:nvSpPr>
        <p:spPr bwMode="auto">
          <a:xfrm flipH="1">
            <a:off x="666750" y="2616200"/>
            <a:ext cx="153988" cy="401638"/>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4" name="Oval 118"/>
          <p:cNvSpPr>
            <a:spLocks noChangeArrowheads="1"/>
          </p:cNvSpPr>
          <p:nvPr/>
        </p:nvSpPr>
        <p:spPr bwMode="auto">
          <a:xfrm>
            <a:off x="5418138" y="1620838"/>
            <a:ext cx="1892300" cy="1181100"/>
          </a:xfrm>
          <a:prstGeom prst="ellipse">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5" name="Arc 119"/>
          <p:cNvSpPr>
            <a:spLocks/>
          </p:cNvSpPr>
          <p:nvPr/>
        </p:nvSpPr>
        <p:spPr bwMode="auto">
          <a:xfrm>
            <a:off x="4814888" y="1616075"/>
            <a:ext cx="1450975" cy="7493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6" name="Arc 120"/>
          <p:cNvSpPr>
            <a:spLocks/>
          </p:cNvSpPr>
          <p:nvPr/>
        </p:nvSpPr>
        <p:spPr bwMode="auto">
          <a:xfrm>
            <a:off x="6313488" y="1616075"/>
            <a:ext cx="1784350" cy="806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07" name="Rectangle 121"/>
          <p:cNvSpPr>
            <a:spLocks noChangeArrowheads="1"/>
          </p:cNvSpPr>
          <p:nvPr/>
        </p:nvSpPr>
        <p:spPr bwMode="auto">
          <a:xfrm>
            <a:off x="6303963" y="1874838"/>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endParaRPr lang="en-GB" altLang="zh-CN" b="1">
              <a:solidFill>
                <a:srgbClr val="000000"/>
              </a:solidFill>
            </a:endParaRPr>
          </a:p>
        </p:txBody>
      </p:sp>
      <p:grpSp>
        <p:nvGrpSpPr>
          <p:cNvPr id="80908" name="Group 122"/>
          <p:cNvGrpSpPr>
            <a:grpSpLocks/>
          </p:cNvGrpSpPr>
          <p:nvPr/>
        </p:nvGrpSpPr>
        <p:grpSpPr bwMode="auto">
          <a:xfrm>
            <a:off x="7959725" y="2432050"/>
            <a:ext cx="269875" cy="211138"/>
            <a:chOff x="5215" y="2078"/>
            <a:chExt cx="170" cy="133"/>
          </a:xfrm>
        </p:grpSpPr>
        <p:sp>
          <p:nvSpPr>
            <p:cNvPr id="80949" name="Line 123"/>
            <p:cNvSpPr>
              <a:spLocks noChangeShapeType="1"/>
            </p:cNvSpPr>
            <p:nvPr/>
          </p:nvSpPr>
          <p:spPr bwMode="auto">
            <a:xfrm>
              <a:off x="5215" y="2079"/>
              <a:ext cx="17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50" name="Line 124"/>
            <p:cNvSpPr>
              <a:spLocks noChangeShapeType="1"/>
            </p:cNvSpPr>
            <p:nvPr/>
          </p:nvSpPr>
          <p:spPr bwMode="auto">
            <a:xfrm flipH="1">
              <a:off x="5378" y="2078"/>
              <a:ext cx="0" cy="13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51" name="Line 125"/>
            <p:cNvSpPr>
              <a:spLocks noChangeShapeType="1"/>
            </p:cNvSpPr>
            <p:nvPr/>
          </p:nvSpPr>
          <p:spPr bwMode="auto">
            <a:xfrm>
              <a:off x="5225" y="2078"/>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80909" name="Group 126"/>
          <p:cNvGrpSpPr>
            <a:grpSpLocks/>
          </p:cNvGrpSpPr>
          <p:nvPr/>
        </p:nvGrpSpPr>
        <p:grpSpPr bwMode="auto">
          <a:xfrm>
            <a:off x="4683125" y="2374900"/>
            <a:ext cx="269875" cy="211138"/>
            <a:chOff x="3151" y="2042"/>
            <a:chExt cx="170" cy="133"/>
          </a:xfrm>
        </p:grpSpPr>
        <p:sp>
          <p:nvSpPr>
            <p:cNvPr id="80946" name="Line 127"/>
            <p:cNvSpPr>
              <a:spLocks noChangeShapeType="1"/>
            </p:cNvSpPr>
            <p:nvPr/>
          </p:nvSpPr>
          <p:spPr bwMode="auto">
            <a:xfrm>
              <a:off x="3151" y="2043"/>
              <a:ext cx="17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47" name="Line 128"/>
            <p:cNvSpPr>
              <a:spLocks noChangeShapeType="1"/>
            </p:cNvSpPr>
            <p:nvPr/>
          </p:nvSpPr>
          <p:spPr bwMode="auto">
            <a:xfrm>
              <a:off x="3311" y="2042"/>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48" name="Line 129"/>
            <p:cNvSpPr>
              <a:spLocks noChangeShapeType="1"/>
            </p:cNvSpPr>
            <p:nvPr/>
          </p:nvSpPr>
          <p:spPr bwMode="auto">
            <a:xfrm>
              <a:off x="3161" y="2042"/>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80910" name="Group 130"/>
          <p:cNvGrpSpPr>
            <a:grpSpLocks/>
          </p:cNvGrpSpPr>
          <p:nvPr/>
        </p:nvGrpSpPr>
        <p:grpSpPr bwMode="auto">
          <a:xfrm>
            <a:off x="657225" y="1547813"/>
            <a:ext cx="3282950" cy="1185862"/>
            <a:chOff x="623" y="1497"/>
            <a:chExt cx="2068" cy="747"/>
          </a:xfrm>
        </p:grpSpPr>
        <p:sp>
          <p:nvSpPr>
            <p:cNvPr id="80942" name="Oval 131"/>
            <p:cNvSpPr>
              <a:spLocks noChangeArrowheads="1"/>
            </p:cNvSpPr>
            <p:nvPr/>
          </p:nvSpPr>
          <p:spPr bwMode="auto">
            <a:xfrm>
              <a:off x="1003" y="1500"/>
              <a:ext cx="1192" cy="744"/>
            </a:xfrm>
            <a:prstGeom prst="ellipse">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43" name="Arc 132"/>
            <p:cNvSpPr>
              <a:spLocks/>
            </p:cNvSpPr>
            <p:nvPr/>
          </p:nvSpPr>
          <p:spPr bwMode="auto">
            <a:xfrm>
              <a:off x="623" y="1497"/>
              <a:ext cx="914"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44" name="Arc 133"/>
            <p:cNvSpPr>
              <a:spLocks/>
            </p:cNvSpPr>
            <p:nvPr/>
          </p:nvSpPr>
          <p:spPr bwMode="auto">
            <a:xfrm>
              <a:off x="1567" y="1497"/>
              <a:ext cx="1124" cy="5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45" name="Rectangle 134"/>
            <p:cNvSpPr>
              <a:spLocks noChangeArrowheads="1"/>
            </p:cNvSpPr>
            <p:nvPr/>
          </p:nvSpPr>
          <p:spPr bwMode="auto">
            <a:xfrm>
              <a:off x="1518" y="1706"/>
              <a:ext cx="1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endParaRPr lang="en-GB" altLang="zh-CN" sz="2000" b="1">
                <a:solidFill>
                  <a:srgbClr val="000000"/>
                </a:solidFill>
              </a:endParaRPr>
            </a:p>
          </p:txBody>
        </p:sp>
      </p:grpSp>
      <p:grpSp>
        <p:nvGrpSpPr>
          <p:cNvPr id="80911" name="Group 135"/>
          <p:cNvGrpSpPr>
            <a:grpSpLocks/>
          </p:cNvGrpSpPr>
          <p:nvPr/>
        </p:nvGrpSpPr>
        <p:grpSpPr bwMode="auto">
          <a:xfrm>
            <a:off x="3814763" y="2352675"/>
            <a:ext cx="269875" cy="211138"/>
            <a:chOff x="4488" y="2316"/>
            <a:chExt cx="170" cy="133"/>
          </a:xfrm>
        </p:grpSpPr>
        <p:sp>
          <p:nvSpPr>
            <p:cNvPr id="80939" name="Line 136"/>
            <p:cNvSpPr>
              <a:spLocks noChangeShapeType="1"/>
            </p:cNvSpPr>
            <p:nvPr/>
          </p:nvSpPr>
          <p:spPr bwMode="auto">
            <a:xfrm>
              <a:off x="4488" y="2317"/>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40" name="Line 137"/>
            <p:cNvSpPr>
              <a:spLocks noChangeShapeType="1"/>
            </p:cNvSpPr>
            <p:nvPr/>
          </p:nvSpPr>
          <p:spPr bwMode="auto">
            <a:xfrm flipH="1">
              <a:off x="4651"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41" name="Line 138"/>
            <p:cNvSpPr>
              <a:spLocks noChangeShapeType="1"/>
            </p:cNvSpPr>
            <p:nvPr/>
          </p:nvSpPr>
          <p:spPr bwMode="auto">
            <a:xfrm>
              <a:off x="4498"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80912" name="Group 139"/>
          <p:cNvGrpSpPr>
            <a:grpSpLocks/>
          </p:cNvGrpSpPr>
          <p:nvPr/>
        </p:nvGrpSpPr>
        <p:grpSpPr bwMode="auto">
          <a:xfrm>
            <a:off x="533400" y="2297113"/>
            <a:ext cx="269875" cy="211137"/>
            <a:chOff x="537" y="1993"/>
            <a:chExt cx="170" cy="133"/>
          </a:xfrm>
        </p:grpSpPr>
        <p:sp>
          <p:nvSpPr>
            <p:cNvPr id="80936" name="Line 140"/>
            <p:cNvSpPr>
              <a:spLocks noChangeShapeType="1"/>
            </p:cNvSpPr>
            <p:nvPr/>
          </p:nvSpPr>
          <p:spPr bwMode="auto">
            <a:xfrm flipV="1">
              <a:off x="537" y="1993"/>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37" name="Line 141"/>
            <p:cNvSpPr>
              <a:spLocks noChangeShapeType="1"/>
            </p:cNvSpPr>
            <p:nvPr/>
          </p:nvSpPr>
          <p:spPr bwMode="auto">
            <a:xfrm flipH="1">
              <a:off x="700" y="1994"/>
              <a:ext cx="0" cy="132"/>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38" name="Line 142"/>
            <p:cNvSpPr>
              <a:spLocks noChangeShapeType="1"/>
            </p:cNvSpPr>
            <p:nvPr/>
          </p:nvSpPr>
          <p:spPr bwMode="auto">
            <a:xfrm>
              <a:off x="547" y="1993"/>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80913" name="Group 143"/>
          <p:cNvGrpSpPr>
            <a:grpSpLocks/>
          </p:cNvGrpSpPr>
          <p:nvPr/>
        </p:nvGrpSpPr>
        <p:grpSpPr bwMode="auto">
          <a:xfrm>
            <a:off x="7324725" y="2692400"/>
            <a:ext cx="773113" cy="895350"/>
            <a:chOff x="4854" y="2017"/>
            <a:chExt cx="487" cy="564"/>
          </a:xfrm>
        </p:grpSpPr>
        <p:sp>
          <p:nvSpPr>
            <p:cNvPr id="80934" name="Arc 144"/>
            <p:cNvSpPr>
              <a:spLocks/>
            </p:cNvSpPr>
            <p:nvPr/>
          </p:nvSpPr>
          <p:spPr bwMode="auto">
            <a:xfrm flipH="1">
              <a:off x="5107" y="2017"/>
              <a:ext cx="234" cy="3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35" name="Arc 145"/>
            <p:cNvSpPr>
              <a:spLocks/>
            </p:cNvSpPr>
            <p:nvPr/>
          </p:nvSpPr>
          <p:spPr bwMode="auto">
            <a:xfrm flipH="1">
              <a:off x="4854" y="2347"/>
              <a:ext cx="251" cy="2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80914" name="Rectangle 146"/>
          <p:cNvSpPr>
            <a:spLocks noChangeArrowheads="1"/>
          </p:cNvSpPr>
          <p:nvPr/>
        </p:nvSpPr>
        <p:spPr bwMode="auto">
          <a:xfrm>
            <a:off x="8026400" y="2482850"/>
            <a:ext cx="146050" cy="174625"/>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15" name="Text Box 147"/>
          <p:cNvSpPr txBox="1">
            <a:spLocks noChangeArrowheads="1"/>
          </p:cNvSpPr>
          <p:nvPr/>
        </p:nvSpPr>
        <p:spPr bwMode="auto">
          <a:xfrm>
            <a:off x="4122738" y="40624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zh-CN" altLang="en-US" sz="1400" b="1">
                <a:solidFill>
                  <a:schemeClr val="accent2"/>
                </a:solidFill>
              </a:rPr>
              <a:t>蓝线</a:t>
            </a:r>
            <a:endParaRPr lang="en-US" altLang="zh-CN" sz="1400" b="1">
              <a:solidFill>
                <a:schemeClr val="accent2"/>
              </a:solidFill>
            </a:endParaRPr>
          </a:p>
        </p:txBody>
      </p:sp>
      <p:sp>
        <p:nvSpPr>
          <p:cNvPr id="80916" name="Rectangle 148"/>
          <p:cNvSpPr>
            <a:spLocks noChangeArrowheads="1"/>
          </p:cNvSpPr>
          <p:nvPr/>
        </p:nvSpPr>
        <p:spPr bwMode="auto">
          <a:xfrm>
            <a:off x="1524000" y="4824413"/>
            <a:ext cx="1371600" cy="3635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zh-CN" sz="1800" b="1">
                <a:solidFill>
                  <a:srgbClr val="000000"/>
                </a:solidFill>
              </a:rPr>
              <a:t>DTX-1800</a:t>
            </a:r>
          </a:p>
        </p:txBody>
      </p:sp>
      <p:sp>
        <p:nvSpPr>
          <p:cNvPr id="80917" name="Rectangle 149"/>
          <p:cNvSpPr>
            <a:spLocks noChangeArrowheads="1"/>
          </p:cNvSpPr>
          <p:nvPr/>
        </p:nvSpPr>
        <p:spPr bwMode="auto">
          <a:xfrm>
            <a:off x="5791200" y="4824413"/>
            <a:ext cx="1019175" cy="3635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CN" sz="1800" b="1">
                <a:solidFill>
                  <a:srgbClr val="000000"/>
                </a:solidFill>
              </a:rPr>
              <a:t>Remote</a:t>
            </a:r>
          </a:p>
        </p:txBody>
      </p:sp>
      <p:sp>
        <p:nvSpPr>
          <p:cNvPr id="80918" name="Rectangle 150"/>
          <p:cNvSpPr>
            <a:spLocks noChangeArrowheads="1"/>
          </p:cNvSpPr>
          <p:nvPr/>
        </p:nvSpPr>
        <p:spPr bwMode="auto">
          <a:xfrm>
            <a:off x="1433513" y="2971800"/>
            <a:ext cx="17922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zh-CN" altLang="en-US" sz="1800" b="1">
                <a:solidFill>
                  <a:srgbClr val="000000"/>
                </a:solidFill>
              </a:rPr>
              <a:t>永久链路适配器</a:t>
            </a:r>
          </a:p>
        </p:txBody>
      </p:sp>
      <p:sp>
        <p:nvSpPr>
          <p:cNvPr id="80919" name="Line 151"/>
          <p:cNvSpPr>
            <a:spLocks noChangeShapeType="1"/>
          </p:cNvSpPr>
          <p:nvPr/>
        </p:nvSpPr>
        <p:spPr bwMode="auto">
          <a:xfrm flipH="1">
            <a:off x="1052513" y="3171825"/>
            <a:ext cx="381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20" name="Rectangle 152"/>
          <p:cNvSpPr>
            <a:spLocks noChangeArrowheads="1"/>
          </p:cNvSpPr>
          <p:nvPr/>
        </p:nvSpPr>
        <p:spPr bwMode="auto">
          <a:xfrm>
            <a:off x="1879600" y="1776413"/>
            <a:ext cx="638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zh-CN" altLang="en-US" sz="1800">
                <a:solidFill>
                  <a:srgbClr val="000000"/>
                </a:solidFill>
              </a:rPr>
              <a:t>灰线</a:t>
            </a:r>
          </a:p>
        </p:txBody>
      </p:sp>
      <p:sp>
        <p:nvSpPr>
          <p:cNvPr id="80921" name="Rectangle 153"/>
          <p:cNvSpPr>
            <a:spLocks noChangeArrowheads="1"/>
          </p:cNvSpPr>
          <p:nvPr/>
        </p:nvSpPr>
        <p:spPr bwMode="auto">
          <a:xfrm>
            <a:off x="5994400" y="1852613"/>
            <a:ext cx="638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zh-CN" altLang="en-US" sz="1800">
                <a:solidFill>
                  <a:srgbClr val="000000"/>
                </a:solidFill>
              </a:rPr>
              <a:t>灰线</a:t>
            </a:r>
          </a:p>
        </p:txBody>
      </p:sp>
      <p:grpSp>
        <p:nvGrpSpPr>
          <p:cNvPr id="80922" name="Group 167"/>
          <p:cNvGrpSpPr>
            <a:grpSpLocks/>
          </p:cNvGrpSpPr>
          <p:nvPr/>
        </p:nvGrpSpPr>
        <p:grpSpPr bwMode="auto">
          <a:xfrm>
            <a:off x="3879850" y="2406650"/>
            <a:ext cx="1009650" cy="1489075"/>
            <a:chOff x="2444" y="1516"/>
            <a:chExt cx="636" cy="938"/>
          </a:xfrm>
        </p:grpSpPr>
        <p:sp>
          <p:nvSpPr>
            <p:cNvPr id="80926" name="Rectangle 155"/>
            <p:cNvSpPr>
              <a:spLocks noChangeArrowheads="1"/>
            </p:cNvSpPr>
            <p:nvPr/>
          </p:nvSpPr>
          <p:spPr bwMode="auto">
            <a:xfrm>
              <a:off x="2444" y="1516"/>
              <a:ext cx="92" cy="11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27" name="Rectangle 156"/>
            <p:cNvSpPr>
              <a:spLocks noChangeArrowheads="1"/>
            </p:cNvSpPr>
            <p:nvPr/>
          </p:nvSpPr>
          <p:spPr bwMode="auto">
            <a:xfrm>
              <a:off x="2988" y="1528"/>
              <a:ext cx="92" cy="11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28" name="Oval 157"/>
            <p:cNvSpPr>
              <a:spLocks noChangeArrowheads="1"/>
            </p:cNvSpPr>
            <p:nvPr/>
          </p:nvSpPr>
          <p:spPr bwMode="auto">
            <a:xfrm>
              <a:off x="2491" y="1958"/>
              <a:ext cx="548" cy="496"/>
            </a:xfrm>
            <a:prstGeom prst="ellipse">
              <a:avLst/>
            </a:prstGeom>
            <a:noFill/>
            <a:ln w="412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0929" name="Line 158"/>
            <p:cNvSpPr>
              <a:spLocks noChangeShapeType="1"/>
            </p:cNvSpPr>
            <p:nvPr/>
          </p:nvSpPr>
          <p:spPr bwMode="auto">
            <a:xfrm>
              <a:off x="2490" y="1632"/>
              <a:ext cx="0" cy="5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30" name="Line 159"/>
            <p:cNvSpPr>
              <a:spLocks noChangeShapeType="1"/>
            </p:cNvSpPr>
            <p:nvPr/>
          </p:nvSpPr>
          <p:spPr bwMode="auto">
            <a:xfrm>
              <a:off x="3036" y="1643"/>
              <a:ext cx="0" cy="57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31" name="Rectangle 160"/>
            <p:cNvSpPr>
              <a:spLocks noChangeArrowheads="1"/>
            </p:cNvSpPr>
            <p:nvPr/>
          </p:nvSpPr>
          <p:spPr bwMode="auto">
            <a:xfrm>
              <a:off x="2523" y="1998"/>
              <a:ext cx="49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altLang="zh-CN" sz="1800">
                  <a:solidFill>
                    <a:schemeClr val="accent2"/>
                  </a:solidFill>
                </a:rPr>
                <a:t>6’</a:t>
              </a:r>
            </a:p>
            <a:p>
              <a:pPr algn="ctr"/>
              <a:r>
                <a:rPr lang="en-US" altLang="zh-CN" sz="1800">
                  <a:solidFill>
                    <a:schemeClr val="accent2"/>
                  </a:solidFill>
                </a:rPr>
                <a:t>Cable</a:t>
              </a:r>
            </a:p>
          </p:txBody>
        </p:sp>
        <p:sp>
          <p:nvSpPr>
            <p:cNvPr id="80932" name="AutoShape 161"/>
            <p:cNvSpPr>
              <a:spLocks noChangeArrowheads="1"/>
            </p:cNvSpPr>
            <p:nvPr/>
          </p:nvSpPr>
          <p:spPr bwMode="auto">
            <a:xfrm>
              <a:off x="2984" y="1643"/>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4D100"/>
            </a:solidFill>
            <a:ln w="12700">
              <a:solidFill>
                <a:schemeClr val="tx1"/>
              </a:solidFill>
              <a:miter lim="800000"/>
              <a:headEnd/>
              <a:tailEnd/>
            </a:ln>
          </p:spPr>
          <p:txBody>
            <a:bodyPr wrap="none" anchor="ctr"/>
            <a:lstStyle/>
            <a:p>
              <a:endParaRPr lang="zh-CN" altLang="en-US"/>
            </a:p>
          </p:txBody>
        </p:sp>
        <p:sp>
          <p:nvSpPr>
            <p:cNvPr id="80933" name="AutoShape 162"/>
            <p:cNvSpPr>
              <a:spLocks noChangeArrowheads="1"/>
            </p:cNvSpPr>
            <p:nvPr/>
          </p:nvSpPr>
          <p:spPr bwMode="auto">
            <a:xfrm>
              <a:off x="2444" y="1638"/>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4D100"/>
            </a:solidFill>
            <a:ln w="12700">
              <a:solidFill>
                <a:schemeClr val="tx1"/>
              </a:solidFill>
              <a:miter lim="800000"/>
              <a:headEnd/>
              <a:tailEnd/>
            </a:ln>
          </p:spPr>
          <p:txBody>
            <a:bodyPr wrap="none" anchor="ctr"/>
            <a:lstStyle/>
            <a:p>
              <a:endParaRPr lang="zh-CN" altLang="en-US"/>
            </a:p>
          </p:txBody>
        </p:sp>
      </p:grpSp>
      <p:sp>
        <p:nvSpPr>
          <p:cNvPr id="80923" name="AutoShape 163"/>
          <p:cNvSpPr>
            <a:spLocks noChangeArrowheads="1"/>
          </p:cNvSpPr>
          <p:nvPr/>
        </p:nvSpPr>
        <p:spPr bwMode="auto">
          <a:xfrm>
            <a:off x="8020050" y="2665413"/>
            <a:ext cx="152400" cy="152400"/>
          </a:xfrm>
          <a:custGeom>
            <a:avLst/>
            <a:gdLst>
              <a:gd name="T0" fmla="*/ 2147483647 w 21600"/>
              <a:gd name="T1" fmla="*/ 1332325474 h 21600"/>
              <a:gd name="T2" fmla="*/ 1332325474 w 21600"/>
              <a:gd name="T3" fmla="*/ 2147483647 h 21600"/>
              <a:gd name="T4" fmla="*/ 333080917 w 21600"/>
              <a:gd name="T5" fmla="*/ 1332325474 h 21600"/>
              <a:gd name="T6" fmla="*/ 13323254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sp>
        <p:nvSpPr>
          <p:cNvPr id="80924" name="AutoShape 164"/>
          <p:cNvSpPr>
            <a:spLocks noChangeArrowheads="1"/>
          </p:cNvSpPr>
          <p:nvPr/>
        </p:nvSpPr>
        <p:spPr bwMode="auto">
          <a:xfrm>
            <a:off x="598488" y="2538413"/>
            <a:ext cx="152400" cy="152400"/>
          </a:xfrm>
          <a:custGeom>
            <a:avLst/>
            <a:gdLst>
              <a:gd name="T0" fmla="*/ 2147483647 w 21600"/>
              <a:gd name="T1" fmla="*/ 1332325474 h 21600"/>
              <a:gd name="T2" fmla="*/ 1332325474 w 21600"/>
              <a:gd name="T3" fmla="*/ 2147483647 h 21600"/>
              <a:gd name="T4" fmla="*/ 333080917 w 21600"/>
              <a:gd name="T5" fmla="*/ 1332325474 h 21600"/>
              <a:gd name="T6" fmla="*/ 13323254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pic>
        <p:nvPicPr>
          <p:cNvPr id="80925"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29013"/>
            <a:ext cx="12858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584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5533"/>
                                        </p:tgtEl>
                                        <p:attrNameLst>
                                          <p:attrName>style.visibility</p:attrName>
                                        </p:attrNameLst>
                                      </p:cBhvr>
                                      <p:to>
                                        <p:strVal val="visible"/>
                                      </p:to>
                                    </p:set>
                                    <p:animEffect transition="in" filter="slide(fromBottom)">
                                      <p:cBhvr>
                                        <p:cTn id="7" dur="500"/>
                                        <p:tgtEl>
                                          <p:spTgt spid="105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0" y="685800"/>
            <a:ext cx="3587750" cy="55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Grp="1" noChangeArrowheads="1"/>
          </p:cNvSpPr>
          <p:nvPr>
            <p:ph type="title" sz="quarter"/>
          </p:nvPr>
        </p:nvSpPr>
        <p:spPr>
          <a:xfrm>
            <a:off x="-879475" y="836712"/>
            <a:ext cx="8229600" cy="609600"/>
          </a:xfrm>
          <a:noFill/>
        </p:spPr>
        <p:txBody>
          <a:bodyPr>
            <a:normAutofit fontScale="90000"/>
          </a:bodyPr>
          <a:lstStyle/>
          <a:p>
            <a:pPr eaLnBrk="1" hangingPunct="1"/>
            <a:r>
              <a:rPr lang="zh-CN" altLang="en-US" dirty="0" smtClean="0"/>
              <a:t>使用</a:t>
            </a:r>
            <a:r>
              <a:rPr lang="en-US" altLang="en-US" dirty="0" smtClean="0"/>
              <a:t> DTX</a:t>
            </a:r>
            <a:r>
              <a:rPr lang="zh-CN" altLang="en-US" dirty="0" smtClean="0"/>
              <a:t>进行故障诊断</a:t>
            </a:r>
            <a:endParaRPr lang="en-US" altLang="en-US" dirty="0" smtClean="0"/>
          </a:p>
        </p:txBody>
      </p:sp>
      <p:pic>
        <p:nvPicPr>
          <p:cNvPr id="81924" name="Picture 8" descr="Blue Cable Fail screen 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00800" y="1371600"/>
            <a:ext cx="1828800" cy="2286000"/>
          </a:xfrm>
        </p:spPr>
      </p:pic>
      <p:pic>
        <p:nvPicPr>
          <p:cNvPr id="107534" name="Picture 14" descr="HDTDR Highlighte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400800" y="1371600"/>
            <a:ext cx="1828800" cy="2286000"/>
          </a:xfrm>
        </p:spPr>
      </p:pic>
      <p:pic>
        <p:nvPicPr>
          <p:cNvPr id="107533" name="Picture 13" descr="Blue Cable - Fault Info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716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9" name="Picture 19" descr="Blue Cable - Fault Info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716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6" name="Picture 16" descr="Failed Return Loss - HDTDR - Blue C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3716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44" name="Line 24"/>
          <p:cNvSpPr>
            <a:spLocks noChangeShapeType="1"/>
          </p:cNvSpPr>
          <p:nvPr/>
        </p:nvSpPr>
        <p:spPr bwMode="auto">
          <a:xfrm>
            <a:off x="5029200" y="2438400"/>
            <a:ext cx="1676400" cy="1371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7545" name="Text Box 25"/>
          <p:cNvSpPr txBox="1">
            <a:spLocks noChangeArrowheads="1"/>
          </p:cNvSpPr>
          <p:nvPr/>
        </p:nvSpPr>
        <p:spPr bwMode="auto">
          <a:xfrm>
            <a:off x="304800" y="1600200"/>
            <a:ext cx="5715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FontTx/>
              <a:buAutoNum type="arabicPeriod"/>
            </a:pPr>
            <a:r>
              <a:rPr lang="zh-CN" altLang="en-US">
                <a:solidFill>
                  <a:srgbClr val="000000"/>
                </a:solidFill>
              </a:rPr>
              <a:t>当线缆测试不通过时，先按“故障信息键”（</a:t>
            </a:r>
            <a:r>
              <a:rPr lang="en-US" altLang="zh-CN">
                <a:solidFill>
                  <a:srgbClr val="000000"/>
                </a:solidFill>
              </a:rPr>
              <a:t>F1 </a:t>
            </a:r>
            <a:r>
              <a:rPr lang="zh-CN" altLang="en-US">
                <a:solidFill>
                  <a:srgbClr val="000000"/>
                </a:solidFill>
              </a:rPr>
              <a:t>键）</a:t>
            </a:r>
          </a:p>
          <a:p>
            <a:pPr>
              <a:spcBef>
                <a:spcPct val="30000"/>
              </a:spcBef>
              <a:spcAft>
                <a:spcPct val="30000"/>
              </a:spcAft>
              <a:buFontTx/>
              <a:buAutoNum type="arabicPeriod"/>
            </a:pPr>
            <a:r>
              <a:rPr lang="zh-CN" altLang="en-US">
                <a:solidFill>
                  <a:srgbClr val="000000"/>
                </a:solidFill>
              </a:rPr>
              <a:t>直观显示故障信息并提示解决方法</a:t>
            </a:r>
            <a:endParaRPr lang="en-US" altLang="zh-CN">
              <a:solidFill>
                <a:srgbClr val="000000"/>
              </a:solidFill>
            </a:endParaRPr>
          </a:p>
          <a:p>
            <a:pPr>
              <a:spcBef>
                <a:spcPct val="30000"/>
              </a:spcBef>
              <a:spcAft>
                <a:spcPct val="30000"/>
              </a:spcAft>
              <a:buFontTx/>
              <a:buAutoNum type="arabicPeriod"/>
            </a:pPr>
            <a:r>
              <a:rPr lang="zh-CN" altLang="en-US">
                <a:solidFill>
                  <a:srgbClr val="000000"/>
                </a:solidFill>
              </a:rPr>
              <a:t>深入评估</a:t>
            </a:r>
            <a:r>
              <a:rPr lang="en-US" altLang="zh-CN">
                <a:solidFill>
                  <a:srgbClr val="000000"/>
                </a:solidFill>
              </a:rPr>
              <a:t>RL</a:t>
            </a:r>
            <a:r>
              <a:rPr lang="zh-CN" altLang="en-US">
                <a:solidFill>
                  <a:srgbClr val="000000"/>
                </a:solidFill>
              </a:rPr>
              <a:t>的影响，按“</a:t>
            </a:r>
            <a:r>
              <a:rPr lang="en-US" altLang="zh-CN">
                <a:solidFill>
                  <a:srgbClr val="000000"/>
                </a:solidFill>
              </a:rPr>
              <a:t>EXIT”</a:t>
            </a:r>
            <a:r>
              <a:rPr lang="zh-CN" altLang="en-US">
                <a:solidFill>
                  <a:srgbClr val="000000"/>
                </a:solidFill>
              </a:rPr>
              <a:t>键返回摘要屏幕，并选择</a:t>
            </a:r>
            <a:r>
              <a:rPr lang="en-US" altLang="zh-CN">
                <a:solidFill>
                  <a:srgbClr val="000000"/>
                </a:solidFill>
              </a:rPr>
              <a:t>“HDTDR Analyzer”</a:t>
            </a:r>
            <a:endParaRPr lang="zh-CN" altLang="en-US">
              <a:solidFill>
                <a:srgbClr val="000000"/>
              </a:solidFill>
            </a:endParaRPr>
          </a:p>
          <a:p>
            <a:pPr>
              <a:spcBef>
                <a:spcPct val="30000"/>
              </a:spcBef>
              <a:spcAft>
                <a:spcPct val="30000"/>
              </a:spcAft>
              <a:buFontTx/>
              <a:buAutoNum type="arabicPeriod"/>
            </a:pPr>
            <a:r>
              <a:rPr lang="en-US" altLang="zh-CN">
                <a:solidFill>
                  <a:srgbClr val="000000"/>
                </a:solidFill>
              </a:rPr>
              <a:t>HDTDR </a:t>
            </a:r>
            <a:r>
              <a:rPr lang="zh-CN" altLang="en-US">
                <a:solidFill>
                  <a:srgbClr val="000000"/>
                </a:solidFill>
              </a:rPr>
              <a:t>显示更多线缆和连接器的</a:t>
            </a:r>
            <a:r>
              <a:rPr lang="en-US" altLang="zh-CN">
                <a:solidFill>
                  <a:srgbClr val="000000"/>
                </a:solidFill>
              </a:rPr>
              <a:t> RL</a:t>
            </a:r>
            <a:r>
              <a:rPr lang="zh-CN" altLang="en-US">
                <a:solidFill>
                  <a:srgbClr val="000000"/>
                </a:solidFill>
              </a:rPr>
              <a:t>详细信息</a:t>
            </a:r>
            <a:endParaRPr lang="en-US" altLang="zh-CN">
              <a:solidFill>
                <a:srgbClr val="000000"/>
              </a:solidFill>
            </a:endParaRPr>
          </a:p>
        </p:txBody>
      </p:sp>
    </p:spTree>
    <p:extLst>
      <p:ext uri="{BB962C8B-B14F-4D97-AF65-F5344CB8AC3E}">
        <p14:creationId xmlns:p14="http://schemas.microsoft.com/office/powerpoint/2010/main" val="2552389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7544"/>
                                        </p:tgtEl>
                                        <p:attrNameLst>
                                          <p:attrName>style.visibility</p:attrName>
                                        </p:attrNameLst>
                                      </p:cBhvr>
                                      <p:to>
                                        <p:strVal val="visible"/>
                                      </p:to>
                                    </p:set>
                                    <p:animEffect transition="in" filter="wipe(up)">
                                      <p:cBhvr>
                                        <p:cTn id="7" dur="1000"/>
                                        <p:tgtEl>
                                          <p:spTgt spid="107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7533"/>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0754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753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2000"/>
                                  </p:stCondLst>
                                  <p:childTnLst>
                                    <p:set>
                                      <p:cBhvr>
                                        <p:cTn id="20" dur="1" fill="hold">
                                          <p:stCondLst>
                                            <p:cond delay="0"/>
                                          </p:stCondLst>
                                        </p:cTn>
                                        <p:tgtEl>
                                          <p:spTgt spid="1075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75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7545">
                                            <p:txEl>
                                              <p:pRg st="0" end="0"/>
                                            </p:txEl>
                                          </p:spTgt>
                                        </p:tgtEl>
                                        <p:attrNameLst>
                                          <p:attrName>style.visibility</p:attrName>
                                        </p:attrNameLst>
                                      </p:cBhvr>
                                      <p:to>
                                        <p:strVal val="visible"/>
                                      </p:to>
                                    </p:set>
                                    <p:animEffect transition="in" filter="fade">
                                      <p:cBhvr>
                                        <p:cTn id="29" dur="1000"/>
                                        <p:tgtEl>
                                          <p:spTgt spid="107545">
                                            <p:txEl>
                                              <p:pRg st="0" end="0"/>
                                            </p:txEl>
                                          </p:spTgt>
                                        </p:tgtEl>
                                      </p:cBhvr>
                                    </p:animEffect>
                                  </p:childTnLst>
                                </p:cTn>
                              </p:par>
                            </p:childTnLst>
                          </p:cTn>
                        </p:par>
                        <p:par>
                          <p:cTn id="30" fill="hold" nodeType="afterGroup">
                            <p:stCondLst>
                              <p:cond delay="1000"/>
                            </p:stCondLst>
                            <p:childTnLst>
                              <p:par>
                                <p:cTn id="31" presetID="10" presetClass="entr" presetSubtype="0" fill="hold" nodeType="afterEffect">
                                  <p:stCondLst>
                                    <p:cond delay="1000"/>
                                  </p:stCondLst>
                                  <p:childTnLst>
                                    <p:set>
                                      <p:cBhvr>
                                        <p:cTn id="32" dur="1" fill="hold">
                                          <p:stCondLst>
                                            <p:cond delay="0"/>
                                          </p:stCondLst>
                                        </p:cTn>
                                        <p:tgtEl>
                                          <p:spTgt spid="107545">
                                            <p:txEl>
                                              <p:pRg st="1" end="1"/>
                                            </p:txEl>
                                          </p:spTgt>
                                        </p:tgtEl>
                                        <p:attrNameLst>
                                          <p:attrName>style.visibility</p:attrName>
                                        </p:attrNameLst>
                                      </p:cBhvr>
                                      <p:to>
                                        <p:strVal val="visible"/>
                                      </p:to>
                                    </p:set>
                                    <p:animEffect transition="in" filter="fade">
                                      <p:cBhvr>
                                        <p:cTn id="33" dur="1000"/>
                                        <p:tgtEl>
                                          <p:spTgt spid="107545">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7545">
                                            <p:txEl>
                                              <p:pRg st="2" end="2"/>
                                            </p:txEl>
                                          </p:spTgt>
                                        </p:tgtEl>
                                        <p:attrNameLst>
                                          <p:attrName>style.visibility</p:attrName>
                                        </p:attrNameLst>
                                      </p:cBhvr>
                                      <p:to>
                                        <p:strVal val="visible"/>
                                      </p:to>
                                    </p:set>
                                    <p:animEffect transition="in" filter="fade">
                                      <p:cBhvr>
                                        <p:cTn id="38" dur="1000"/>
                                        <p:tgtEl>
                                          <p:spTgt spid="107545">
                                            <p:txEl>
                                              <p:pRg st="2" end="2"/>
                                            </p:txEl>
                                          </p:spTgt>
                                        </p:tgtEl>
                                      </p:cBhvr>
                                    </p:animEffect>
                                  </p:childTnLst>
                                </p:cTn>
                              </p:par>
                            </p:childTnLst>
                          </p:cTn>
                        </p:par>
                        <p:par>
                          <p:cTn id="39" fill="hold" nodeType="afterGroup">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107545">
                                            <p:txEl>
                                              <p:pRg st="3" end="3"/>
                                            </p:txEl>
                                          </p:spTgt>
                                        </p:tgtEl>
                                        <p:attrNameLst>
                                          <p:attrName>style.visibility</p:attrName>
                                        </p:attrNameLst>
                                      </p:cBhvr>
                                      <p:to>
                                        <p:strVal val="visible"/>
                                      </p:to>
                                    </p:set>
                                    <p:animEffect transition="in" filter="fade">
                                      <p:cBhvr>
                                        <p:cTn id="42" dur="1000"/>
                                        <p:tgtEl>
                                          <p:spTgt spid="1075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4" grpId="0" animBg="1"/>
      <p:bldP spid="10754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0" y="2514600"/>
            <a:ext cx="495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r>
              <a:rPr lang="zh-CN" altLang="en-US" sz="4000" b="1">
                <a:solidFill>
                  <a:srgbClr val="FFC000"/>
                </a:solidFill>
              </a:rPr>
              <a:t>使用 </a:t>
            </a:r>
            <a:r>
              <a:rPr lang="en-US" altLang="zh-CN" sz="4000" b="1">
                <a:solidFill>
                  <a:srgbClr val="FFC000"/>
                </a:solidFill>
              </a:rPr>
              <a:t>DTX</a:t>
            </a:r>
          </a:p>
          <a:p>
            <a:pPr algn="ctr"/>
            <a:r>
              <a:rPr lang="zh-CN" altLang="en-US" sz="4000" b="1">
                <a:solidFill>
                  <a:srgbClr val="FFC000"/>
                </a:solidFill>
              </a:rPr>
              <a:t>测试光缆</a:t>
            </a:r>
            <a:endParaRPr lang="en-US" altLang="zh-CN" sz="4000" b="1">
              <a:solidFill>
                <a:srgbClr val="FFC000"/>
              </a:solidFill>
            </a:endParaRPr>
          </a:p>
        </p:txBody>
      </p:sp>
      <p:pic>
        <p:nvPicPr>
          <p:cNvPr id="82947" name="Picture 7" descr="Dtx1800_0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2354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892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238018" y="838200"/>
            <a:ext cx="6372225" cy="576262"/>
          </a:xfrm>
        </p:spPr>
        <p:txBody>
          <a:bodyPr>
            <a:normAutofit fontScale="90000"/>
          </a:bodyPr>
          <a:lstStyle/>
          <a:p>
            <a:pPr eaLnBrk="1" hangingPunct="1"/>
            <a:r>
              <a:rPr lang="zh-CN" altLang="en-US" dirty="0" smtClean="0"/>
              <a:t>光缆测试与认证</a:t>
            </a:r>
            <a:endParaRPr lang="en-US" altLang="zh-CN" dirty="0" smtClean="0"/>
          </a:p>
        </p:txBody>
      </p:sp>
      <p:sp>
        <p:nvSpPr>
          <p:cNvPr id="83971" name="Rectangle 1027"/>
          <p:cNvSpPr>
            <a:spLocks noGrp="1" noChangeArrowheads="1"/>
          </p:cNvSpPr>
          <p:nvPr>
            <p:ph idx="1"/>
          </p:nvPr>
        </p:nvSpPr>
        <p:spPr>
          <a:xfrm>
            <a:off x="304800" y="1600200"/>
            <a:ext cx="8134350" cy="4684713"/>
          </a:xfrm>
        </p:spPr>
        <p:txBody>
          <a:bodyPr/>
          <a:lstStyle/>
          <a:p>
            <a:pPr marL="285750" indent="-285750" eaLnBrk="1" hangingPunct="1">
              <a:buFont typeface="Wingdings" pitchFamily="2" charset="2"/>
              <a:buNone/>
            </a:pPr>
            <a:r>
              <a:rPr lang="zh-CN" altLang="en-US" smtClean="0"/>
              <a:t>您怎样才能知道光缆链路是好的？</a:t>
            </a:r>
          </a:p>
          <a:p>
            <a:pPr marL="285750" indent="-285750" eaLnBrk="1" hangingPunct="1">
              <a:buFont typeface="Wingdings" pitchFamily="2" charset="2"/>
              <a:buNone/>
            </a:pPr>
            <a:endParaRPr lang="en-US" altLang="zh-CN" smtClean="0"/>
          </a:p>
        </p:txBody>
      </p:sp>
      <p:pic>
        <p:nvPicPr>
          <p:cNvPr id="83972" name="Picture 1029" descr="j02857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38400"/>
            <a:ext cx="32766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3" name="Group 1030"/>
          <p:cNvGrpSpPr>
            <a:grpSpLocks/>
          </p:cNvGrpSpPr>
          <p:nvPr/>
        </p:nvGrpSpPr>
        <p:grpSpPr bwMode="auto">
          <a:xfrm>
            <a:off x="5411842" y="3773112"/>
            <a:ext cx="3640138" cy="2098675"/>
            <a:chOff x="1056" y="1104"/>
            <a:chExt cx="4272" cy="2496"/>
          </a:xfrm>
        </p:grpSpPr>
        <p:sp>
          <p:nvSpPr>
            <p:cNvPr id="83974" name="Freeform 1031"/>
            <p:cNvSpPr>
              <a:spLocks/>
            </p:cNvSpPr>
            <p:nvPr/>
          </p:nvSpPr>
          <p:spPr bwMode="auto">
            <a:xfrm>
              <a:off x="3133" y="1128"/>
              <a:ext cx="610" cy="194"/>
            </a:xfrm>
            <a:custGeom>
              <a:avLst/>
              <a:gdLst>
                <a:gd name="T0" fmla="*/ 609 w 610"/>
                <a:gd name="T1" fmla="*/ 0 h 194"/>
                <a:gd name="T2" fmla="*/ 0 w 610"/>
                <a:gd name="T3" fmla="*/ 109 h 194"/>
                <a:gd name="T4" fmla="*/ 505 w 610"/>
                <a:gd name="T5" fmla="*/ 193 h 194"/>
                <a:gd name="T6" fmla="*/ 609 w 610"/>
                <a:gd name="T7" fmla="*/ 193 h 194"/>
                <a:gd name="T8" fmla="*/ 609 w 610"/>
                <a:gd name="T9" fmla="*/ 0 h 194"/>
                <a:gd name="T10" fmla="*/ 0 60000 65536"/>
                <a:gd name="T11" fmla="*/ 0 60000 65536"/>
                <a:gd name="T12" fmla="*/ 0 60000 65536"/>
                <a:gd name="T13" fmla="*/ 0 60000 65536"/>
                <a:gd name="T14" fmla="*/ 0 60000 65536"/>
                <a:gd name="T15" fmla="*/ 0 w 610"/>
                <a:gd name="T16" fmla="*/ 0 h 194"/>
                <a:gd name="T17" fmla="*/ 610 w 610"/>
                <a:gd name="T18" fmla="*/ 194 h 194"/>
              </a:gdLst>
              <a:ahLst/>
              <a:cxnLst>
                <a:cxn ang="T10">
                  <a:pos x="T0" y="T1"/>
                </a:cxn>
                <a:cxn ang="T11">
                  <a:pos x="T2" y="T3"/>
                </a:cxn>
                <a:cxn ang="T12">
                  <a:pos x="T4" y="T5"/>
                </a:cxn>
                <a:cxn ang="T13">
                  <a:pos x="T6" y="T7"/>
                </a:cxn>
                <a:cxn ang="T14">
                  <a:pos x="T8" y="T9"/>
                </a:cxn>
              </a:cxnLst>
              <a:rect l="T15" t="T16" r="T17" b="T18"/>
              <a:pathLst>
                <a:path w="610" h="194">
                  <a:moveTo>
                    <a:pt x="609" y="0"/>
                  </a:moveTo>
                  <a:lnTo>
                    <a:pt x="0" y="109"/>
                  </a:lnTo>
                  <a:lnTo>
                    <a:pt x="505" y="193"/>
                  </a:lnTo>
                  <a:lnTo>
                    <a:pt x="609" y="193"/>
                  </a:lnTo>
                  <a:lnTo>
                    <a:pt x="609"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3975" name="Freeform 1032"/>
            <p:cNvSpPr>
              <a:spLocks/>
            </p:cNvSpPr>
            <p:nvPr/>
          </p:nvSpPr>
          <p:spPr bwMode="auto">
            <a:xfrm>
              <a:off x="2507" y="1703"/>
              <a:ext cx="2821" cy="1897"/>
            </a:xfrm>
            <a:custGeom>
              <a:avLst/>
              <a:gdLst>
                <a:gd name="T0" fmla="*/ 235 w 2821"/>
                <a:gd name="T1" fmla="*/ 148 h 1897"/>
                <a:gd name="T2" fmla="*/ 349 w 2821"/>
                <a:gd name="T3" fmla="*/ 179 h 1897"/>
                <a:gd name="T4" fmla="*/ 540 w 2821"/>
                <a:gd name="T5" fmla="*/ 255 h 1897"/>
                <a:gd name="T6" fmla="*/ 608 w 2821"/>
                <a:gd name="T7" fmla="*/ 326 h 1897"/>
                <a:gd name="T8" fmla="*/ 597 w 2821"/>
                <a:gd name="T9" fmla="*/ 414 h 1897"/>
                <a:gd name="T10" fmla="*/ 512 w 2821"/>
                <a:gd name="T11" fmla="*/ 474 h 1897"/>
                <a:gd name="T12" fmla="*/ 434 w 2821"/>
                <a:gd name="T13" fmla="*/ 506 h 1897"/>
                <a:gd name="T14" fmla="*/ 294 w 2821"/>
                <a:gd name="T15" fmla="*/ 563 h 1897"/>
                <a:gd name="T16" fmla="*/ 209 w 2821"/>
                <a:gd name="T17" fmla="*/ 601 h 1897"/>
                <a:gd name="T18" fmla="*/ 159 w 2821"/>
                <a:gd name="T19" fmla="*/ 659 h 1897"/>
                <a:gd name="T20" fmla="*/ 188 w 2821"/>
                <a:gd name="T21" fmla="*/ 735 h 1897"/>
                <a:gd name="T22" fmla="*/ 273 w 2821"/>
                <a:gd name="T23" fmla="*/ 777 h 1897"/>
                <a:gd name="T24" fmla="*/ 576 w 2821"/>
                <a:gd name="T25" fmla="*/ 897 h 1897"/>
                <a:gd name="T26" fmla="*/ 855 w 2821"/>
                <a:gd name="T27" fmla="*/ 1080 h 1897"/>
                <a:gd name="T28" fmla="*/ 1175 w 2821"/>
                <a:gd name="T29" fmla="*/ 1390 h 1897"/>
                <a:gd name="T30" fmla="*/ 1365 w 2821"/>
                <a:gd name="T31" fmla="*/ 1649 h 1897"/>
                <a:gd name="T32" fmla="*/ 1466 w 2821"/>
                <a:gd name="T33" fmla="*/ 1855 h 1897"/>
                <a:gd name="T34" fmla="*/ 1502 w 2821"/>
                <a:gd name="T35" fmla="*/ 1896 h 1897"/>
                <a:gd name="T36" fmla="*/ 1603 w 2821"/>
                <a:gd name="T37" fmla="*/ 1872 h 1897"/>
                <a:gd name="T38" fmla="*/ 1762 w 2821"/>
                <a:gd name="T39" fmla="*/ 1820 h 1897"/>
                <a:gd name="T40" fmla="*/ 1839 w 2821"/>
                <a:gd name="T41" fmla="*/ 1744 h 1897"/>
                <a:gd name="T42" fmla="*/ 1881 w 2821"/>
                <a:gd name="T43" fmla="*/ 1647 h 1897"/>
                <a:gd name="T44" fmla="*/ 2012 w 2821"/>
                <a:gd name="T45" fmla="*/ 1584 h 1897"/>
                <a:gd name="T46" fmla="*/ 2237 w 2821"/>
                <a:gd name="T47" fmla="*/ 1579 h 1897"/>
                <a:gd name="T48" fmla="*/ 2516 w 2821"/>
                <a:gd name="T49" fmla="*/ 1518 h 1897"/>
                <a:gd name="T50" fmla="*/ 2633 w 2821"/>
                <a:gd name="T51" fmla="*/ 1466 h 1897"/>
                <a:gd name="T52" fmla="*/ 2705 w 2821"/>
                <a:gd name="T53" fmla="*/ 1381 h 1897"/>
                <a:gd name="T54" fmla="*/ 2694 w 2821"/>
                <a:gd name="T55" fmla="*/ 1296 h 1897"/>
                <a:gd name="T56" fmla="*/ 2591 w 2821"/>
                <a:gd name="T57" fmla="*/ 1274 h 1897"/>
                <a:gd name="T58" fmla="*/ 2381 w 2821"/>
                <a:gd name="T59" fmla="*/ 1259 h 1897"/>
                <a:gd name="T60" fmla="*/ 2256 w 2821"/>
                <a:gd name="T61" fmla="*/ 1184 h 1897"/>
                <a:gd name="T62" fmla="*/ 2248 w 2821"/>
                <a:gd name="T63" fmla="*/ 1071 h 1897"/>
                <a:gd name="T64" fmla="*/ 2329 w 2821"/>
                <a:gd name="T65" fmla="*/ 1000 h 1897"/>
                <a:gd name="T66" fmla="*/ 2485 w 2821"/>
                <a:gd name="T67" fmla="*/ 967 h 1897"/>
                <a:gd name="T68" fmla="*/ 2669 w 2821"/>
                <a:gd name="T69" fmla="*/ 942 h 1897"/>
                <a:gd name="T70" fmla="*/ 2784 w 2821"/>
                <a:gd name="T71" fmla="*/ 868 h 1897"/>
                <a:gd name="T72" fmla="*/ 2820 w 2821"/>
                <a:gd name="T73" fmla="*/ 770 h 1897"/>
                <a:gd name="T74" fmla="*/ 2787 w 2821"/>
                <a:gd name="T75" fmla="*/ 728 h 1897"/>
                <a:gd name="T76" fmla="*/ 2624 w 2821"/>
                <a:gd name="T77" fmla="*/ 698 h 1897"/>
                <a:gd name="T78" fmla="*/ 2466 w 2821"/>
                <a:gd name="T79" fmla="*/ 663 h 1897"/>
                <a:gd name="T80" fmla="*/ 2456 w 2821"/>
                <a:gd name="T81" fmla="*/ 621 h 1897"/>
                <a:gd name="T82" fmla="*/ 2495 w 2821"/>
                <a:gd name="T83" fmla="*/ 580 h 1897"/>
                <a:gd name="T84" fmla="*/ 2480 w 2821"/>
                <a:gd name="T85" fmla="*/ 540 h 1897"/>
                <a:gd name="T86" fmla="*/ 2313 w 2821"/>
                <a:gd name="T87" fmla="*/ 512 h 1897"/>
                <a:gd name="T88" fmla="*/ 2065 w 2821"/>
                <a:gd name="T89" fmla="*/ 490 h 1897"/>
                <a:gd name="T90" fmla="*/ 2008 w 2821"/>
                <a:gd name="T91" fmla="*/ 462 h 1897"/>
                <a:gd name="T92" fmla="*/ 1922 w 2821"/>
                <a:gd name="T93" fmla="*/ 411 h 1897"/>
                <a:gd name="T94" fmla="*/ 1902 w 2821"/>
                <a:gd name="T95" fmla="*/ 345 h 1897"/>
                <a:gd name="T96" fmla="*/ 1941 w 2821"/>
                <a:gd name="T97" fmla="*/ 246 h 1897"/>
                <a:gd name="T98" fmla="*/ 1892 w 2821"/>
                <a:gd name="T99" fmla="*/ 146 h 1897"/>
                <a:gd name="T100" fmla="*/ 1753 w 2821"/>
                <a:gd name="T101" fmla="*/ 85 h 1897"/>
                <a:gd name="T102" fmla="*/ 1417 w 2821"/>
                <a:gd name="T103" fmla="*/ 22 h 1897"/>
                <a:gd name="T104" fmla="*/ 1253 w 2821"/>
                <a:gd name="T105" fmla="*/ 13 h 1897"/>
                <a:gd name="T106" fmla="*/ 1022 w 2821"/>
                <a:gd name="T107" fmla="*/ 2 h 1897"/>
                <a:gd name="T108" fmla="*/ 725 w 2821"/>
                <a:gd name="T109" fmla="*/ 39 h 1897"/>
                <a:gd name="T110" fmla="*/ 417 w 2821"/>
                <a:gd name="T111" fmla="*/ 71 h 1897"/>
                <a:gd name="T112" fmla="*/ 188 w 2821"/>
                <a:gd name="T113" fmla="*/ 74 h 1897"/>
                <a:gd name="T114" fmla="*/ 33 w 2821"/>
                <a:gd name="T115" fmla="*/ 87 h 1897"/>
                <a:gd name="T116" fmla="*/ 0 w 2821"/>
                <a:gd name="T117" fmla="*/ 122 h 1897"/>
                <a:gd name="T118" fmla="*/ 36 w 2821"/>
                <a:gd name="T119" fmla="*/ 134 h 1897"/>
                <a:gd name="T120" fmla="*/ 104 w 2821"/>
                <a:gd name="T121" fmla="*/ 142 h 1897"/>
                <a:gd name="T122" fmla="*/ 177 w 2821"/>
                <a:gd name="T123" fmla="*/ 148 h 1897"/>
                <a:gd name="T124" fmla="*/ 209 w 2821"/>
                <a:gd name="T125" fmla="*/ 148 h 18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21"/>
                <a:gd name="T190" fmla="*/ 0 h 1897"/>
                <a:gd name="T191" fmla="*/ 2821 w 2821"/>
                <a:gd name="T192" fmla="*/ 1897 h 18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21" h="1897">
                  <a:moveTo>
                    <a:pt x="212" y="146"/>
                  </a:moveTo>
                  <a:lnTo>
                    <a:pt x="213" y="146"/>
                  </a:lnTo>
                  <a:lnTo>
                    <a:pt x="215" y="146"/>
                  </a:lnTo>
                  <a:lnTo>
                    <a:pt x="221" y="148"/>
                  </a:lnTo>
                  <a:lnTo>
                    <a:pt x="227" y="148"/>
                  </a:lnTo>
                  <a:lnTo>
                    <a:pt x="235" y="148"/>
                  </a:lnTo>
                  <a:lnTo>
                    <a:pt x="242" y="150"/>
                  </a:lnTo>
                  <a:lnTo>
                    <a:pt x="252" y="154"/>
                  </a:lnTo>
                  <a:lnTo>
                    <a:pt x="263" y="155"/>
                  </a:lnTo>
                  <a:lnTo>
                    <a:pt x="288" y="162"/>
                  </a:lnTo>
                  <a:lnTo>
                    <a:pt x="318" y="168"/>
                  </a:lnTo>
                  <a:lnTo>
                    <a:pt x="349" y="179"/>
                  </a:lnTo>
                  <a:lnTo>
                    <a:pt x="381" y="189"/>
                  </a:lnTo>
                  <a:lnTo>
                    <a:pt x="414" y="198"/>
                  </a:lnTo>
                  <a:lnTo>
                    <a:pt x="447" y="211"/>
                  </a:lnTo>
                  <a:lnTo>
                    <a:pt x="479" y="225"/>
                  </a:lnTo>
                  <a:lnTo>
                    <a:pt x="510" y="240"/>
                  </a:lnTo>
                  <a:lnTo>
                    <a:pt x="540" y="255"/>
                  </a:lnTo>
                  <a:lnTo>
                    <a:pt x="562" y="271"/>
                  </a:lnTo>
                  <a:lnTo>
                    <a:pt x="574" y="281"/>
                  </a:lnTo>
                  <a:lnTo>
                    <a:pt x="583" y="289"/>
                  </a:lnTo>
                  <a:lnTo>
                    <a:pt x="591" y="299"/>
                  </a:lnTo>
                  <a:lnTo>
                    <a:pt x="597" y="309"/>
                  </a:lnTo>
                  <a:lnTo>
                    <a:pt x="608" y="326"/>
                  </a:lnTo>
                  <a:lnTo>
                    <a:pt x="614" y="345"/>
                  </a:lnTo>
                  <a:lnTo>
                    <a:pt x="616" y="361"/>
                  </a:lnTo>
                  <a:lnTo>
                    <a:pt x="614" y="376"/>
                  </a:lnTo>
                  <a:lnTo>
                    <a:pt x="610" y="391"/>
                  </a:lnTo>
                  <a:lnTo>
                    <a:pt x="605" y="402"/>
                  </a:lnTo>
                  <a:lnTo>
                    <a:pt x="597" y="414"/>
                  </a:lnTo>
                  <a:lnTo>
                    <a:pt x="585" y="426"/>
                  </a:lnTo>
                  <a:lnTo>
                    <a:pt x="565" y="443"/>
                  </a:lnTo>
                  <a:lnTo>
                    <a:pt x="541" y="458"/>
                  </a:lnTo>
                  <a:lnTo>
                    <a:pt x="529" y="464"/>
                  </a:lnTo>
                  <a:lnTo>
                    <a:pt x="520" y="469"/>
                  </a:lnTo>
                  <a:lnTo>
                    <a:pt x="512" y="474"/>
                  </a:lnTo>
                  <a:lnTo>
                    <a:pt x="504" y="477"/>
                  </a:lnTo>
                  <a:lnTo>
                    <a:pt x="499" y="480"/>
                  </a:lnTo>
                  <a:lnTo>
                    <a:pt x="485" y="485"/>
                  </a:lnTo>
                  <a:lnTo>
                    <a:pt x="472" y="491"/>
                  </a:lnTo>
                  <a:lnTo>
                    <a:pt x="453" y="498"/>
                  </a:lnTo>
                  <a:lnTo>
                    <a:pt x="434" y="506"/>
                  </a:lnTo>
                  <a:lnTo>
                    <a:pt x="410" y="515"/>
                  </a:lnTo>
                  <a:lnTo>
                    <a:pt x="387" y="525"/>
                  </a:lnTo>
                  <a:lnTo>
                    <a:pt x="364" y="535"/>
                  </a:lnTo>
                  <a:lnTo>
                    <a:pt x="339" y="543"/>
                  </a:lnTo>
                  <a:lnTo>
                    <a:pt x="318" y="553"/>
                  </a:lnTo>
                  <a:lnTo>
                    <a:pt x="294" y="563"/>
                  </a:lnTo>
                  <a:lnTo>
                    <a:pt x="273" y="571"/>
                  </a:lnTo>
                  <a:lnTo>
                    <a:pt x="256" y="578"/>
                  </a:lnTo>
                  <a:lnTo>
                    <a:pt x="238" y="586"/>
                  </a:lnTo>
                  <a:lnTo>
                    <a:pt x="227" y="591"/>
                  </a:lnTo>
                  <a:lnTo>
                    <a:pt x="217" y="596"/>
                  </a:lnTo>
                  <a:lnTo>
                    <a:pt x="209" y="601"/>
                  </a:lnTo>
                  <a:lnTo>
                    <a:pt x="202" y="608"/>
                  </a:lnTo>
                  <a:lnTo>
                    <a:pt x="192" y="615"/>
                  </a:lnTo>
                  <a:lnTo>
                    <a:pt x="182" y="624"/>
                  </a:lnTo>
                  <a:lnTo>
                    <a:pt x="173" y="634"/>
                  </a:lnTo>
                  <a:lnTo>
                    <a:pt x="165" y="645"/>
                  </a:lnTo>
                  <a:lnTo>
                    <a:pt x="159" y="659"/>
                  </a:lnTo>
                  <a:lnTo>
                    <a:pt x="156" y="672"/>
                  </a:lnTo>
                  <a:lnTo>
                    <a:pt x="156" y="685"/>
                  </a:lnTo>
                  <a:lnTo>
                    <a:pt x="159" y="698"/>
                  </a:lnTo>
                  <a:lnTo>
                    <a:pt x="167" y="713"/>
                  </a:lnTo>
                  <a:lnTo>
                    <a:pt x="181" y="728"/>
                  </a:lnTo>
                  <a:lnTo>
                    <a:pt x="188" y="735"/>
                  </a:lnTo>
                  <a:lnTo>
                    <a:pt x="198" y="741"/>
                  </a:lnTo>
                  <a:lnTo>
                    <a:pt x="209" y="750"/>
                  </a:lnTo>
                  <a:lnTo>
                    <a:pt x="223" y="756"/>
                  </a:lnTo>
                  <a:lnTo>
                    <a:pt x="238" y="763"/>
                  </a:lnTo>
                  <a:lnTo>
                    <a:pt x="254" y="770"/>
                  </a:lnTo>
                  <a:lnTo>
                    <a:pt x="273" y="777"/>
                  </a:lnTo>
                  <a:lnTo>
                    <a:pt x="293" y="784"/>
                  </a:lnTo>
                  <a:lnTo>
                    <a:pt x="353" y="803"/>
                  </a:lnTo>
                  <a:lnTo>
                    <a:pt x="412" y="825"/>
                  </a:lnTo>
                  <a:lnTo>
                    <a:pt x="468" y="848"/>
                  </a:lnTo>
                  <a:lnTo>
                    <a:pt x="524" y="873"/>
                  </a:lnTo>
                  <a:lnTo>
                    <a:pt x="576" y="897"/>
                  </a:lnTo>
                  <a:lnTo>
                    <a:pt x="626" y="924"/>
                  </a:lnTo>
                  <a:lnTo>
                    <a:pt x="674" y="954"/>
                  </a:lnTo>
                  <a:lnTo>
                    <a:pt x="722" y="984"/>
                  </a:lnTo>
                  <a:lnTo>
                    <a:pt x="766" y="1014"/>
                  </a:lnTo>
                  <a:lnTo>
                    <a:pt x="811" y="1047"/>
                  </a:lnTo>
                  <a:lnTo>
                    <a:pt x="855" y="1080"/>
                  </a:lnTo>
                  <a:lnTo>
                    <a:pt x="897" y="1114"/>
                  </a:lnTo>
                  <a:lnTo>
                    <a:pt x="979" y="1187"/>
                  </a:lnTo>
                  <a:lnTo>
                    <a:pt x="1058" y="1264"/>
                  </a:lnTo>
                  <a:lnTo>
                    <a:pt x="1098" y="1303"/>
                  </a:lnTo>
                  <a:lnTo>
                    <a:pt x="1136" y="1346"/>
                  </a:lnTo>
                  <a:lnTo>
                    <a:pt x="1175" y="1390"/>
                  </a:lnTo>
                  <a:lnTo>
                    <a:pt x="1209" y="1434"/>
                  </a:lnTo>
                  <a:lnTo>
                    <a:pt x="1244" y="1477"/>
                  </a:lnTo>
                  <a:lnTo>
                    <a:pt x="1276" y="1522"/>
                  </a:lnTo>
                  <a:lnTo>
                    <a:pt x="1309" y="1564"/>
                  </a:lnTo>
                  <a:lnTo>
                    <a:pt x="1338" y="1608"/>
                  </a:lnTo>
                  <a:lnTo>
                    <a:pt x="1365" y="1649"/>
                  </a:lnTo>
                  <a:lnTo>
                    <a:pt x="1388" y="1689"/>
                  </a:lnTo>
                  <a:lnTo>
                    <a:pt x="1409" y="1728"/>
                  </a:lnTo>
                  <a:lnTo>
                    <a:pt x="1429" y="1764"/>
                  </a:lnTo>
                  <a:lnTo>
                    <a:pt x="1446" y="1797"/>
                  </a:lnTo>
                  <a:lnTo>
                    <a:pt x="1457" y="1826"/>
                  </a:lnTo>
                  <a:lnTo>
                    <a:pt x="1466" y="1855"/>
                  </a:lnTo>
                  <a:lnTo>
                    <a:pt x="1472" y="1878"/>
                  </a:lnTo>
                  <a:lnTo>
                    <a:pt x="1477" y="1885"/>
                  </a:lnTo>
                  <a:lnTo>
                    <a:pt x="1480" y="1889"/>
                  </a:lnTo>
                  <a:lnTo>
                    <a:pt x="1486" y="1893"/>
                  </a:lnTo>
                  <a:lnTo>
                    <a:pt x="1494" y="1896"/>
                  </a:lnTo>
                  <a:lnTo>
                    <a:pt x="1502" y="1896"/>
                  </a:lnTo>
                  <a:lnTo>
                    <a:pt x="1511" y="1894"/>
                  </a:lnTo>
                  <a:lnTo>
                    <a:pt x="1521" y="1893"/>
                  </a:lnTo>
                  <a:lnTo>
                    <a:pt x="1532" y="1891"/>
                  </a:lnTo>
                  <a:lnTo>
                    <a:pt x="1555" y="1885"/>
                  </a:lnTo>
                  <a:lnTo>
                    <a:pt x="1580" y="1878"/>
                  </a:lnTo>
                  <a:lnTo>
                    <a:pt x="1603" y="1872"/>
                  </a:lnTo>
                  <a:lnTo>
                    <a:pt x="1622" y="1868"/>
                  </a:lnTo>
                  <a:lnTo>
                    <a:pt x="1653" y="1861"/>
                  </a:lnTo>
                  <a:lnTo>
                    <a:pt x="1682" y="1853"/>
                  </a:lnTo>
                  <a:lnTo>
                    <a:pt x="1711" y="1845"/>
                  </a:lnTo>
                  <a:lnTo>
                    <a:pt x="1738" y="1833"/>
                  </a:lnTo>
                  <a:lnTo>
                    <a:pt x="1762" y="1820"/>
                  </a:lnTo>
                  <a:lnTo>
                    <a:pt x="1785" y="1805"/>
                  </a:lnTo>
                  <a:lnTo>
                    <a:pt x="1806" y="1787"/>
                  </a:lnTo>
                  <a:lnTo>
                    <a:pt x="1824" y="1769"/>
                  </a:lnTo>
                  <a:lnTo>
                    <a:pt x="1829" y="1761"/>
                  </a:lnTo>
                  <a:lnTo>
                    <a:pt x="1835" y="1752"/>
                  </a:lnTo>
                  <a:lnTo>
                    <a:pt x="1839" y="1744"/>
                  </a:lnTo>
                  <a:lnTo>
                    <a:pt x="1841" y="1735"/>
                  </a:lnTo>
                  <a:lnTo>
                    <a:pt x="1847" y="1717"/>
                  </a:lnTo>
                  <a:lnTo>
                    <a:pt x="1852" y="1700"/>
                  </a:lnTo>
                  <a:lnTo>
                    <a:pt x="1860" y="1681"/>
                  </a:lnTo>
                  <a:lnTo>
                    <a:pt x="1869" y="1664"/>
                  </a:lnTo>
                  <a:lnTo>
                    <a:pt x="1881" y="1647"/>
                  </a:lnTo>
                  <a:lnTo>
                    <a:pt x="1894" y="1632"/>
                  </a:lnTo>
                  <a:lnTo>
                    <a:pt x="1910" y="1619"/>
                  </a:lnTo>
                  <a:lnTo>
                    <a:pt x="1929" y="1608"/>
                  </a:lnTo>
                  <a:lnTo>
                    <a:pt x="1950" y="1598"/>
                  </a:lnTo>
                  <a:lnTo>
                    <a:pt x="1973" y="1591"/>
                  </a:lnTo>
                  <a:lnTo>
                    <a:pt x="2012" y="1584"/>
                  </a:lnTo>
                  <a:lnTo>
                    <a:pt x="2050" y="1583"/>
                  </a:lnTo>
                  <a:lnTo>
                    <a:pt x="2087" y="1581"/>
                  </a:lnTo>
                  <a:lnTo>
                    <a:pt x="2123" y="1581"/>
                  </a:lnTo>
                  <a:lnTo>
                    <a:pt x="2162" y="1581"/>
                  </a:lnTo>
                  <a:lnTo>
                    <a:pt x="2198" y="1581"/>
                  </a:lnTo>
                  <a:lnTo>
                    <a:pt x="2237" y="1579"/>
                  </a:lnTo>
                  <a:lnTo>
                    <a:pt x="2273" y="1577"/>
                  </a:lnTo>
                  <a:lnTo>
                    <a:pt x="2330" y="1568"/>
                  </a:lnTo>
                  <a:lnTo>
                    <a:pt x="2386" y="1557"/>
                  </a:lnTo>
                  <a:lnTo>
                    <a:pt x="2442" y="1543"/>
                  </a:lnTo>
                  <a:lnTo>
                    <a:pt x="2497" y="1527"/>
                  </a:lnTo>
                  <a:lnTo>
                    <a:pt x="2516" y="1518"/>
                  </a:lnTo>
                  <a:lnTo>
                    <a:pt x="2535" y="1510"/>
                  </a:lnTo>
                  <a:lnTo>
                    <a:pt x="2555" y="1502"/>
                  </a:lnTo>
                  <a:lnTo>
                    <a:pt x="2572" y="1492"/>
                  </a:lnTo>
                  <a:lnTo>
                    <a:pt x="2593" y="1484"/>
                  </a:lnTo>
                  <a:lnTo>
                    <a:pt x="2613" y="1475"/>
                  </a:lnTo>
                  <a:lnTo>
                    <a:pt x="2633" y="1466"/>
                  </a:lnTo>
                  <a:lnTo>
                    <a:pt x="2651" y="1455"/>
                  </a:lnTo>
                  <a:lnTo>
                    <a:pt x="2669" y="1444"/>
                  </a:lnTo>
                  <a:lnTo>
                    <a:pt x="2682" y="1431"/>
                  </a:lnTo>
                  <a:lnTo>
                    <a:pt x="2694" y="1414"/>
                  </a:lnTo>
                  <a:lnTo>
                    <a:pt x="2699" y="1398"/>
                  </a:lnTo>
                  <a:lnTo>
                    <a:pt x="2705" y="1381"/>
                  </a:lnTo>
                  <a:lnTo>
                    <a:pt x="2707" y="1364"/>
                  </a:lnTo>
                  <a:lnTo>
                    <a:pt x="2711" y="1348"/>
                  </a:lnTo>
                  <a:lnTo>
                    <a:pt x="2708" y="1331"/>
                  </a:lnTo>
                  <a:lnTo>
                    <a:pt x="2707" y="1315"/>
                  </a:lnTo>
                  <a:lnTo>
                    <a:pt x="2699" y="1302"/>
                  </a:lnTo>
                  <a:lnTo>
                    <a:pt x="2694" y="1296"/>
                  </a:lnTo>
                  <a:lnTo>
                    <a:pt x="2688" y="1290"/>
                  </a:lnTo>
                  <a:lnTo>
                    <a:pt x="2680" y="1287"/>
                  </a:lnTo>
                  <a:lnTo>
                    <a:pt x="2670" y="1283"/>
                  </a:lnTo>
                  <a:lnTo>
                    <a:pt x="2645" y="1279"/>
                  </a:lnTo>
                  <a:lnTo>
                    <a:pt x="2618" y="1275"/>
                  </a:lnTo>
                  <a:lnTo>
                    <a:pt x="2591" y="1274"/>
                  </a:lnTo>
                  <a:lnTo>
                    <a:pt x="2565" y="1272"/>
                  </a:lnTo>
                  <a:lnTo>
                    <a:pt x="2510" y="1270"/>
                  </a:lnTo>
                  <a:lnTo>
                    <a:pt x="2458" y="1268"/>
                  </a:lnTo>
                  <a:lnTo>
                    <a:pt x="2431" y="1267"/>
                  </a:lnTo>
                  <a:lnTo>
                    <a:pt x="2406" y="1264"/>
                  </a:lnTo>
                  <a:lnTo>
                    <a:pt x="2381" y="1259"/>
                  </a:lnTo>
                  <a:lnTo>
                    <a:pt x="2356" y="1252"/>
                  </a:lnTo>
                  <a:lnTo>
                    <a:pt x="2333" y="1242"/>
                  </a:lnTo>
                  <a:lnTo>
                    <a:pt x="2310" y="1231"/>
                  </a:lnTo>
                  <a:lnTo>
                    <a:pt x="2288" y="1219"/>
                  </a:lnTo>
                  <a:lnTo>
                    <a:pt x="2268" y="1200"/>
                  </a:lnTo>
                  <a:lnTo>
                    <a:pt x="2256" y="1184"/>
                  </a:lnTo>
                  <a:lnTo>
                    <a:pt x="2248" y="1165"/>
                  </a:lnTo>
                  <a:lnTo>
                    <a:pt x="2243" y="1147"/>
                  </a:lnTo>
                  <a:lnTo>
                    <a:pt x="2238" y="1127"/>
                  </a:lnTo>
                  <a:lnTo>
                    <a:pt x="2238" y="1108"/>
                  </a:lnTo>
                  <a:lnTo>
                    <a:pt x="2243" y="1089"/>
                  </a:lnTo>
                  <a:lnTo>
                    <a:pt x="2248" y="1071"/>
                  </a:lnTo>
                  <a:lnTo>
                    <a:pt x="2256" y="1056"/>
                  </a:lnTo>
                  <a:lnTo>
                    <a:pt x="2271" y="1036"/>
                  </a:lnTo>
                  <a:lnTo>
                    <a:pt x="2291" y="1018"/>
                  </a:lnTo>
                  <a:lnTo>
                    <a:pt x="2302" y="1012"/>
                  </a:lnTo>
                  <a:lnTo>
                    <a:pt x="2316" y="1005"/>
                  </a:lnTo>
                  <a:lnTo>
                    <a:pt x="2329" y="1000"/>
                  </a:lnTo>
                  <a:lnTo>
                    <a:pt x="2343" y="997"/>
                  </a:lnTo>
                  <a:lnTo>
                    <a:pt x="2373" y="992"/>
                  </a:lnTo>
                  <a:lnTo>
                    <a:pt x="2402" y="987"/>
                  </a:lnTo>
                  <a:lnTo>
                    <a:pt x="2431" y="980"/>
                  </a:lnTo>
                  <a:lnTo>
                    <a:pt x="2458" y="973"/>
                  </a:lnTo>
                  <a:lnTo>
                    <a:pt x="2485" y="967"/>
                  </a:lnTo>
                  <a:lnTo>
                    <a:pt x="2515" y="962"/>
                  </a:lnTo>
                  <a:lnTo>
                    <a:pt x="2543" y="956"/>
                  </a:lnTo>
                  <a:lnTo>
                    <a:pt x="2572" y="952"/>
                  </a:lnTo>
                  <a:lnTo>
                    <a:pt x="2613" y="951"/>
                  </a:lnTo>
                  <a:lnTo>
                    <a:pt x="2649" y="945"/>
                  </a:lnTo>
                  <a:lnTo>
                    <a:pt x="2669" y="942"/>
                  </a:lnTo>
                  <a:lnTo>
                    <a:pt x="2686" y="938"/>
                  </a:lnTo>
                  <a:lnTo>
                    <a:pt x="2701" y="931"/>
                  </a:lnTo>
                  <a:lnTo>
                    <a:pt x="2716" y="923"/>
                  </a:lnTo>
                  <a:lnTo>
                    <a:pt x="2745" y="901"/>
                  </a:lnTo>
                  <a:lnTo>
                    <a:pt x="2772" y="879"/>
                  </a:lnTo>
                  <a:lnTo>
                    <a:pt x="2784" y="868"/>
                  </a:lnTo>
                  <a:lnTo>
                    <a:pt x="2795" y="855"/>
                  </a:lnTo>
                  <a:lnTo>
                    <a:pt x="2803" y="842"/>
                  </a:lnTo>
                  <a:lnTo>
                    <a:pt x="2809" y="828"/>
                  </a:lnTo>
                  <a:lnTo>
                    <a:pt x="2817" y="805"/>
                  </a:lnTo>
                  <a:lnTo>
                    <a:pt x="2820" y="782"/>
                  </a:lnTo>
                  <a:lnTo>
                    <a:pt x="2820" y="770"/>
                  </a:lnTo>
                  <a:lnTo>
                    <a:pt x="2818" y="761"/>
                  </a:lnTo>
                  <a:lnTo>
                    <a:pt x="2814" y="753"/>
                  </a:lnTo>
                  <a:lnTo>
                    <a:pt x="2809" y="745"/>
                  </a:lnTo>
                  <a:lnTo>
                    <a:pt x="2805" y="739"/>
                  </a:lnTo>
                  <a:lnTo>
                    <a:pt x="2797" y="733"/>
                  </a:lnTo>
                  <a:lnTo>
                    <a:pt x="2787" y="728"/>
                  </a:lnTo>
                  <a:lnTo>
                    <a:pt x="2778" y="723"/>
                  </a:lnTo>
                  <a:lnTo>
                    <a:pt x="2756" y="715"/>
                  </a:lnTo>
                  <a:lnTo>
                    <a:pt x="2733" y="710"/>
                  </a:lnTo>
                  <a:lnTo>
                    <a:pt x="2697" y="705"/>
                  </a:lnTo>
                  <a:lnTo>
                    <a:pt x="2661" y="702"/>
                  </a:lnTo>
                  <a:lnTo>
                    <a:pt x="2624" y="698"/>
                  </a:lnTo>
                  <a:lnTo>
                    <a:pt x="2588" y="695"/>
                  </a:lnTo>
                  <a:lnTo>
                    <a:pt x="2553" y="691"/>
                  </a:lnTo>
                  <a:lnTo>
                    <a:pt x="2516" y="682"/>
                  </a:lnTo>
                  <a:lnTo>
                    <a:pt x="2499" y="677"/>
                  </a:lnTo>
                  <a:lnTo>
                    <a:pt x="2482" y="670"/>
                  </a:lnTo>
                  <a:lnTo>
                    <a:pt x="2466" y="663"/>
                  </a:lnTo>
                  <a:lnTo>
                    <a:pt x="2447" y="656"/>
                  </a:lnTo>
                  <a:lnTo>
                    <a:pt x="2444" y="650"/>
                  </a:lnTo>
                  <a:lnTo>
                    <a:pt x="2444" y="643"/>
                  </a:lnTo>
                  <a:lnTo>
                    <a:pt x="2447" y="636"/>
                  </a:lnTo>
                  <a:lnTo>
                    <a:pt x="2447" y="630"/>
                  </a:lnTo>
                  <a:lnTo>
                    <a:pt x="2456" y="621"/>
                  </a:lnTo>
                  <a:lnTo>
                    <a:pt x="2467" y="611"/>
                  </a:lnTo>
                  <a:lnTo>
                    <a:pt x="2478" y="602"/>
                  </a:lnTo>
                  <a:lnTo>
                    <a:pt x="2485" y="596"/>
                  </a:lnTo>
                  <a:lnTo>
                    <a:pt x="2491" y="589"/>
                  </a:lnTo>
                  <a:lnTo>
                    <a:pt x="2495" y="584"/>
                  </a:lnTo>
                  <a:lnTo>
                    <a:pt x="2495" y="580"/>
                  </a:lnTo>
                  <a:lnTo>
                    <a:pt x="2495" y="573"/>
                  </a:lnTo>
                  <a:lnTo>
                    <a:pt x="2491" y="563"/>
                  </a:lnTo>
                  <a:lnTo>
                    <a:pt x="2485" y="552"/>
                  </a:lnTo>
                  <a:lnTo>
                    <a:pt x="2485" y="548"/>
                  </a:lnTo>
                  <a:lnTo>
                    <a:pt x="2484" y="543"/>
                  </a:lnTo>
                  <a:lnTo>
                    <a:pt x="2480" y="540"/>
                  </a:lnTo>
                  <a:lnTo>
                    <a:pt x="2476" y="536"/>
                  </a:lnTo>
                  <a:lnTo>
                    <a:pt x="2467" y="532"/>
                  </a:lnTo>
                  <a:lnTo>
                    <a:pt x="2458" y="526"/>
                  </a:lnTo>
                  <a:lnTo>
                    <a:pt x="2410" y="519"/>
                  </a:lnTo>
                  <a:lnTo>
                    <a:pt x="2361" y="515"/>
                  </a:lnTo>
                  <a:lnTo>
                    <a:pt x="2313" y="512"/>
                  </a:lnTo>
                  <a:lnTo>
                    <a:pt x="2266" y="510"/>
                  </a:lnTo>
                  <a:lnTo>
                    <a:pt x="2218" y="508"/>
                  </a:lnTo>
                  <a:lnTo>
                    <a:pt x="2170" y="506"/>
                  </a:lnTo>
                  <a:lnTo>
                    <a:pt x="2121" y="500"/>
                  </a:lnTo>
                  <a:lnTo>
                    <a:pt x="2071" y="491"/>
                  </a:lnTo>
                  <a:lnTo>
                    <a:pt x="2065" y="490"/>
                  </a:lnTo>
                  <a:lnTo>
                    <a:pt x="2062" y="489"/>
                  </a:lnTo>
                  <a:lnTo>
                    <a:pt x="2056" y="487"/>
                  </a:lnTo>
                  <a:lnTo>
                    <a:pt x="2052" y="484"/>
                  </a:lnTo>
                  <a:lnTo>
                    <a:pt x="2046" y="477"/>
                  </a:lnTo>
                  <a:lnTo>
                    <a:pt x="2037" y="472"/>
                  </a:lnTo>
                  <a:lnTo>
                    <a:pt x="2008" y="462"/>
                  </a:lnTo>
                  <a:lnTo>
                    <a:pt x="1979" y="452"/>
                  </a:lnTo>
                  <a:lnTo>
                    <a:pt x="1966" y="447"/>
                  </a:lnTo>
                  <a:lnTo>
                    <a:pt x="1952" y="441"/>
                  </a:lnTo>
                  <a:lnTo>
                    <a:pt x="1939" y="432"/>
                  </a:lnTo>
                  <a:lnTo>
                    <a:pt x="1927" y="423"/>
                  </a:lnTo>
                  <a:lnTo>
                    <a:pt x="1922" y="411"/>
                  </a:lnTo>
                  <a:lnTo>
                    <a:pt x="1916" y="399"/>
                  </a:lnTo>
                  <a:lnTo>
                    <a:pt x="1912" y="389"/>
                  </a:lnTo>
                  <a:lnTo>
                    <a:pt x="1904" y="378"/>
                  </a:lnTo>
                  <a:lnTo>
                    <a:pt x="1902" y="366"/>
                  </a:lnTo>
                  <a:lnTo>
                    <a:pt x="1900" y="354"/>
                  </a:lnTo>
                  <a:lnTo>
                    <a:pt x="1902" y="345"/>
                  </a:lnTo>
                  <a:lnTo>
                    <a:pt x="1904" y="333"/>
                  </a:lnTo>
                  <a:lnTo>
                    <a:pt x="1916" y="316"/>
                  </a:lnTo>
                  <a:lnTo>
                    <a:pt x="1923" y="299"/>
                  </a:lnTo>
                  <a:lnTo>
                    <a:pt x="1931" y="281"/>
                  </a:lnTo>
                  <a:lnTo>
                    <a:pt x="1937" y="265"/>
                  </a:lnTo>
                  <a:lnTo>
                    <a:pt x="1941" y="246"/>
                  </a:lnTo>
                  <a:lnTo>
                    <a:pt x="1941" y="228"/>
                  </a:lnTo>
                  <a:lnTo>
                    <a:pt x="1939" y="211"/>
                  </a:lnTo>
                  <a:lnTo>
                    <a:pt x="1933" y="195"/>
                  </a:lnTo>
                  <a:lnTo>
                    <a:pt x="1922" y="177"/>
                  </a:lnTo>
                  <a:lnTo>
                    <a:pt x="1908" y="161"/>
                  </a:lnTo>
                  <a:lnTo>
                    <a:pt x="1892" y="146"/>
                  </a:lnTo>
                  <a:lnTo>
                    <a:pt x="1875" y="132"/>
                  </a:lnTo>
                  <a:lnTo>
                    <a:pt x="1858" y="120"/>
                  </a:lnTo>
                  <a:lnTo>
                    <a:pt x="1836" y="111"/>
                  </a:lnTo>
                  <a:lnTo>
                    <a:pt x="1818" y="102"/>
                  </a:lnTo>
                  <a:lnTo>
                    <a:pt x="1794" y="96"/>
                  </a:lnTo>
                  <a:lnTo>
                    <a:pt x="1753" y="85"/>
                  </a:lnTo>
                  <a:lnTo>
                    <a:pt x="1709" y="76"/>
                  </a:lnTo>
                  <a:lnTo>
                    <a:pt x="1667" y="68"/>
                  </a:lnTo>
                  <a:lnTo>
                    <a:pt x="1622" y="59"/>
                  </a:lnTo>
                  <a:lnTo>
                    <a:pt x="1534" y="43"/>
                  </a:lnTo>
                  <a:lnTo>
                    <a:pt x="1444" y="26"/>
                  </a:lnTo>
                  <a:lnTo>
                    <a:pt x="1417" y="22"/>
                  </a:lnTo>
                  <a:lnTo>
                    <a:pt x="1390" y="18"/>
                  </a:lnTo>
                  <a:lnTo>
                    <a:pt x="1363" y="18"/>
                  </a:lnTo>
                  <a:lnTo>
                    <a:pt x="1334" y="17"/>
                  </a:lnTo>
                  <a:lnTo>
                    <a:pt x="1307" y="17"/>
                  </a:lnTo>
                  <a:lnTo>
                    <a:pt x="1281" y="15"/>
                  </a:lnTo>
                  <a:lnTo>
                    <a:pt x="1253" y="13"/>
                  </a:lnTo>
                  <a:lnTo>
                    <a:pt x="1225" y="11"/>
                  </a:lnTo>
                  <a:lnTo>
                    <a:pt x="1184" y="8"/>
                  </a:lnTo>
                  <a:lnTo>
                    <a:pt x="1144" y="5"/>
                  </a:lnTo>
                  <a:lnTo>
                    <a:pt x="1102" y="2"/>
                  </a:lnTo>
                  <a:lnTo>
                    <a:pt x="1061" y="0"/>
                  </a:lnTo>
                  <a:lnTo>
                    <a:pt x="1022" y="2"/>
                  </a:lnTo>
                  <a:lnTo>
                    <a:pt x="979" y="3"/>
                  </a:lnTo>
                  <a:lnTo>
                    <a:pt x="939" y="8"/>
                  </a:lnTo>
                  <a:lnTo>
                    <a:pt x="897" y="17"/>
                  </a:lnTo>
                  <a:lnTo>
                    <a:pt x="839" y="26"/>
                  </a:lnTo>
                  <a:lnTo>
                    <a:pt x="783" y="35"/>
                  </a:lnTo>
                  <a:lnTo>
                    <a:pt x="725" y="39"/>
                  </a:lnTo>
                  <a:lnTo>
                    <a:pt x="670" y="43"/>
                  </a:lnTo>
                  <a:lnTo>
                    <a:pt x="614" y="46"/>
                  </a:lnTo>
                  <a:lnTo>
                    <a:pt x="557" y="50"/>
                  </a:lnTo>
                  <a:lnTo>
                    <a:pt x="501" y="56"/>
                  </a:lnTo>
                  <a:lnTo>
                    <a:pt x="441" y="66"/>
                  </a:lnTo>
                  <a:lnTo>
                    <a:pt x="417" y="71"/>
                  </a:lnTo>
                  <a:lnTo>
                    <a:pt x="392" y="74"/>
                  </a:lnTo>
                  <a:lnTo>
                    <a:pt x="364" y="76"/>
                  </a:lnTo>
                  <a:lnTo>
                    <a:pt x="339" y="78"/>
                  </a:lnTo>
                  <a:lnTo>
                    <a:pt x="290" y="78"/>
                  </a:lnTo>
                  <a:lnTo>
                    <a:pt x="238" y="76"/>
                  </a:lnTo>
                  <a:lnTo>
                    <a:pt x="188" y="74"/>
                  </a:lnTo>
                  <a:lnTo>
                    <a:pt x="139" y="74"/>
                  </a:lnTo>
                  <a:lnTo>
                    <a:pt x="114" y="76"/>
                  </a:lnTo>
                  <a:lnTo>
                    <a:pt x="89" y="78"/>
                  </a:lnTo>
                  <a:lnTo>
                    <a:pt x="64" y="81"/>
                  </a:lnTo>
                  <a:lnTo>
                    <a:pt x="39" y="86"/>
                  </a:lnTo>
                  <a:lnTo>
                    <a:pt x="33" y="87"/>
                  </a:lnTo>
                  <a:lnTo>
                    <a:pt x="25" y="93"/>
                  </a:lnTo>
                  <a:lnTo>
                    <a:pt x="15" y="96"/>
                  </a:lnTo>
                  <a:lnTo>
                    <a:pt x="9" y="102"/>
                  </a:lnTo>
                  <a:lnTo>
                    <a:pt x="3" y="109"/>
                  </a:lnTo>
                  <a:lnTo>
                    <a:pt x="0" y="116"/>
                  </a:lnTo>
                  <a:lnTo>
                    <a:pt x="0" y="122"/>
                  </a:lnTo>
                  <a:lnTo>
                    <a:pt x="3" y="131"/>
                  </a:lnTo>
                  <a:lnTo>
                    <a:pt x="9" y="132"/>
                  </a:lnTo>
                  <a:lnTo>
                    <a:pt x="15" y="134"/>
                  </a:lnTo>
                  <a:lnTo>
                    <a:pt x="22" y="135"/>
                  </a:lnTo>
                  <a:lnTo>
                    <a:pt x="29" y="134"/>
                  </a:lnTo>
                  <a:lnTo>
                    <a:pt x="36" y="134"/>
                  </a:lnTo>
                  <a:lnTo>
                    <a:pt x="46" y="134"/>
                  </a:lnTo>
                  <a:lnTo>
                    <a:pt x="54" y="134"/>
                  </a:lnTo>
                  <a:lnTo>
                    <a:pt x="61" y="135"/>
                  </a:lnTo>
                  <a:lnTo>
                    <a:pt x="77" y="139"/>
                  </a:lnTo>
                  <a:lnTo>
                    <a:pt x="90" y="141"/>
                  </a:lnTo>
                  <a:lnTo>
                    <a:pt x="104" y="142"/>
                  </a:lnTo>
                  <a:lnTo>
                    <a:pt x="115" y="142"/>
                  </a:lnTo>
                  <a:lnTo>
                    <a:pt x="129" y="142"/>
                  </a:lnTo>
                  <a:lnTo>
                    <a:pt x="142" y="144"/>
                  </a:lnTo>
                  <a:lnTo>
                    <a:pt x="157" y="144"/>
                  </a:lnTo>
                  <a:lnTo>
                    <a:pt x="173" y="148"/>
                  </a:lnTo>
                  <a:lnTo>
                    <a:pt x="177" y="148"/>
                  </a:lnTo>
                  <a:lnTo>
                    <a:pt x="181" y="148"/>
                  </a:lnTo>
                  <a:lnTo>
                    <a:pt x="187" y="148"/>
                  </a:lnTo>
                  <a:lnTo>
                    <a:pt x="192" y="148"/>
                  </a:lnTo>
                  <a:lnTo>
                    <a:pt x="200" y="148"/>
                  </a:lnTo>
                  <a:lnTo>
                    <a:pt x="204" y="148"/>
                  </a:lnTo>
                  <a:lnTo>
                    <a:pt x="209" y="148"/>
                  </a:lnTo>
                  <a:lnTo>
                    <a:pt x="212" y="146"/>
                  </a:lnTo>
                </a:path>
              </a:pathLst>
            </a:custGeom>
            <a:solidFill>
              <a:srgbClr val="7FF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3976" name="Freeform 1033"/>
            <p:cNvSpPr>
              <a:spLocks/>
            </p:cNvSpPr>
            <p:nvPr/>
          </p:nvSpPr>
          <p:spPr bwMode="auto">
            <a:xfrm>
              <a:off x="3966" y="3052"/>
              <a:ext cx="202" cy="234"/>
            </a:xfrm>
            <a:custGeom>
              <a:avLst/>
              <a:gdLst>
                <a:gd name="T0" fmla="*/ 201 w 202"/>
                <a:gd name="T1" fmla="*/ 0 h 234"/>
                <a:gd name="T2" fmla="*/ 0 w 202"/>
                <a:gd name="T3" fmla="*/ 50 h 234"/>
                <a:gd name="T4" fmla="*/ 201 w 202"/>
                <a:gd name="T5" fmla="*/ 233 h 234"/>
                <a:gd name="T6" fmla="*/ 201 w 202"/>
                <a:gd name="T7" fmla="*/ 0 h 234"/>
                <a:gd name="T8" fmla="*/ 0 60000 65536"/>
                <a:gd name="T9" fmla="*/ 0 60000 65536"/>
                <a:gd name="T10" fmla="*/ 0 60000 65536"/>
                <a:gd name="T11" fmla="*/ 0 60000 65536"/>
                <a:gd name="T12" fmla="*/ 0 w 202"/>
                <a:gd name="T13" fmla="*/ 0 h 234"/>
                <a:gd name="T14" fmla="*/ 202 w 202"/>
                <a:gd name="T15" fmla="*/ 234 h 234"/>
              </a:gdLst>
              <a:ahLst/>
              <a:cxnLst>
                <a:cxn ang="T8">
                  <a:pos x="T0" y="T1"/>
                </a:cxn>
                <a:cxn ang="T9">
                  <a:pos x="T2" y="T3"/>
                </a:cxn>
                <a:cxn ang="T10">
                  <a:pos x="T4" y="T5"/>
                </a:cxn>
                <a:cxn ang="T11">
                  <a:pos x="T6" y="T7"/>
                </a:cxn>
              </a:cxnLst>
              <a:rect l="T12" t="T13" r="T14" b="T15"/>
              <a:pathLst>
                <a:path w="202" h="234">
                  <a:moveTo>
                    <a:pt x="201" y="0"/>
                  </a:moveTo>
                  <a:lnTo>
                    <a:pt x="0" y="50"/>
                  </a:lnTo>
                  <a:lnTo>
                    <a:pt x="201" y="233"/>
                  </a:lnTo>
                  <a:lnTo>
                    <a:pt x="201"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3977" name="Oval 1034"/>
            <p:cNvSpPr>
              <a:spLocks noChangeArrowheads="1"/>
            </p:cNvSpPr>
            <p:nvPr/>
          </p:nvSpPr>
          <p:spPr bwMode="auto">
            <a:xfrm>
              <a:off x="2359" y="1606"/>
              <a:ext cx="387" cy="333"/>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78" name="Oval 1035"/>
            <p:cNvSpPr>
              <a:spLocks noChangeArrowheads="1"/>
            </p:cNvSpPr>
            <p:nvPr/>
          </p:nvSpPr>
          <p:spPr bwMode="auto">
            <a:xfrm>
              <a:off x="4050" y="3129"/>
              <a:ext cx="79" cy="27"/>
            </a:xfrm>
            <a:prstGeom prst="ellipse">
              <a:avLst/>
            </a:prstGeom>
            <a:solidFill>
              <a:schemeClr val="folHlink"/>
            </a:solidFill>
            <a:ln w="12700">
              <a:solidFill>
                <a:schemeClr val="tx1"/>
              </a:solidFill>
              <a:round/>
              <a:headEnd/>
              <a:tailEnd/>
            </a:ln>
          </p:spPr>
          <p:txBody>
            <a:bodyPr wrap="none" anchor="ctr"/>
            <a:lstStyle/>
            <a:p>
              <a:endParaRPr lang="zh-CN" altLang="en-US"/>
            </a:p>
          </p:txBody>
        </p:sp>
        <p:sp>
          <p:nvSpPr>
            <p:cNvPr id="83979" name="Oval 1036"/>
            <p:cNvSpPr>
              <a:spLocks noChangeArrowheads="1"/>
            </p:cNvSpPr>
            <p:nvPr/>
          </p:nvSpPr>
          <p:spPr bwMode="auto">
            <a:xfrm>
              <a:off x="2374" y="1618"/>
              <a:ext cx="357" cy="307"/>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0" name="Oval 1037"/>
            <p:cNvSpPr>
              <a:spLocks noChangeArrowheads="1"/>
            </p:cNvSpPr>
            <p:nvPr/>
          </p:nvSpPr>
          <p:spPr bwMode="auto">
            <a:xfrm>
              <a:off x="2391" y="1630"/>
              <a:ext cx="323" cy="282"/>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1" name="Oval 1038"/>
            <p:cNvSpPr>
              <a:spLocks noChangeArrowheads="1"/>
            </p:cNvSpPr>
            <p:nvPr/>
          </p:nvSpPr>
          <p:spPr bwMode="auto">
            <a:xfrm>
              <a:off x="2404" y="1644"/>
              <a:ext cx="296" cy="254"/>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2" name="Oval 1039"/>
            <p:cNvSpPr>
              <a:spLocks noChangeArrowheads="1"/>
            </p:cNvSpPr>
            <p:nvPr/>
          </p:nvSpPr>
          <p:spPr bwMode="auto">
            <a:xfrm>
              <a:off x="2420" y="1658"/>
              <a:ext cx="264" cy="226"/>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3" name="Oval 1040"/>
            <p:cNvSpPr>
              <a:spLocks noChangeArrowheads="1"/>
            </p:cNvSpPr>
            <p:nvPr/>
          </p:nvSpPr>
          <p:spPr bwMode="auto">
            <a:xfrm>
              <a:off x="2435" y="1672"/>
              <a:ext cx="234" cy="199"/>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4" name="Oval 1041"/>
            <p:cNvSpPr>
              <a:spLocks noChangeArrowheads="1"/>
            </p:cNvSpPr>
            <p:nvPr/>
          </p:nvSpPr>
          <p:spPr bwMode="auto">
            <a:xfrm>
              <a:off x="2453" y="1684"/>
              <a:ext cx="201" cy="175"/>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5" name="Oval 1042"/>
            <p:cNvSpPr>
              <a:spLocks noChangeArrowheads="1"/>
            </p:cNvSpPr>
            <p:nvPr/>
          </p:nvSpPr>
          <p:spPr bwMode="auto">
            <a:xfrm>
              <a:off x="2467" y="1699"/>
              <a:ext cx="170" cy="146"/>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6" name="Oval 1043"/>
            <p:cNvSpPr>
              <a:spLocks noChangeArrowheads="1"/>
            </p:cNvSpPr>
            <p:nvPr/>
          </p:nvSpPr>
          <p:spPr bwMode="auto">
            <a:xfrm>
              <a:off x="2483" y="1711"/>
              <a:ext cx="138" cy="120"/>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7" name="Oval 1044"/>
            <p:cNvSpPr>
              <a:spLocks noChangeArrowheads="1"/>
            </p:cNvSpPr>
            <p:nvPr/>
          </p:nvSpPr>
          <p:spPr bwMode="auto">
            <a:xfrm>
              <a:off x="2497" y="1725"/>
              <a:ext cx="110" cy="93"/>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8" name="Oval 1045"/>
            <p:cNvSpPr>
              <a:spLocks noChangeArrowheads="1"/>
            </p:cNvSpPr>
            <p:nvPr/>
          </p:nvSpPr>
          <p:spPr bwMode="auto">
            <a:xfrm>
              <a:off x="2512" y="1738"/>
              <a:ext cx="79" cy="67"/>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89" name="Oval 1046"/>
            <p:cNvSpPr>
              <a:spLocks noChangeArrowheads="1"/>
            </p:cNvSpPr>
            <p:nvPr/>
          </p:nvSpPr>
          <p:spPr bwMode="auto">
            <a:xfrm>
              <a:off x="2527" y="1751"/>
              <a:ext cx="49" cy="43"/>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90" name="Oval 1047"/>
            <p:cNvSpPr>
              <a:spLocks noChangeArrowheads="1"/>
            </p:cNvSpPr>
            <p:nvPr/>
          </p:nvSpPr>
          <p:spPr bwMode="auto">
            <a:xfrm>
              <a:off x="2544" y="1765"/>
              <a:ext cx="17" cy="14"/>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83991" name="Freeform 1048"/>
            <p:cNvSpPr>
              <a:spLocks/>
            </p:cNvSpPr>
            <p:nvPr/>
          </p:nvSpPr>
          <p:spPr bwMode="auto">
            <a:xfrm>
              <a:off x="1056" y="1821"/>
              <a:ext cx="2430" cy="1669"/>
            </a:xfrm>
            <a:custGeom>
              <a:avLst/>
              <a:gdLst>
                <a:gd name="T0" fmla="*/ 1782 w 2430"/>
                <a:gd name="T1" fmla="*/ 102 h 1669"/>
                <a:gd name="T2" fmla="*/ 1886 w 2430"/>
                <a:gd name="T3" fmla="*/ 172 h 1669"/>
                <a:gd name="T4" fmla="*/ 1872 w 2430"/>
                <a:gd name="T5" fmla="*/ 238 h 1669"/>
                <a:gd name="T6" fmla="*/ 1703 w 2430"/>
                <a:gd name="T7" fmla="*/ 336 h 1669"/>
                <a:gd name="T8" fmla="*/ 1557 w 2430"/>
                <a:gd name="T9" fmla="*/ 395 h 1669"/>
                <a:gd name="T10" fmla="*/ 1355 w 2430"/>
                <a:gd name="T11" fmla="*/ 491 h 1669"/>
                <a:gd name="T12" fmla="*/ 1274 w 2430"/>
                <a:gd name="T13" fmla="*/ 582 h 1669"/>
                <a:gd name="T14" fmla="*/ 1340 w 2430"/>
                <a:gd name="T15" fmla="*/ 685 h 1669"/>
                <a:gd name="T16" fmla="*/ 1526 w 2430"/>
                <a:gd name="T17" fmla="*/ 761 h 1669"/>
                <a:gd name="T18" fmla="*/ 1821 w 2430"/>
                <a:gd name="T19" fmla="*/ 867 h 1669"/>
                <a:gd name="T20" fmla="*/ 2005 w 2430"/>
                <a:gd name="T21" fmla="*/ 966 h 1669"/>
                <a:gd name="T22" fmla="*/ 2158 w 2430"/>
                <a:gd name="T23" fmla="*/ 1124 h 1669"/>
                <a:gd name="T24" fmla="*/ 2278 w 2430"/>
                <a:gd name="T25" fmla="*/ 1321 h 1669"/>
                <a:gd name="T26" fmla="*/ 2396 w 2430"/>
                <a:gd name="T27" fmla="*/ 1561 h 1669"/>
                <a:gd name="T28" fmla="*/ 2429 w 2430"/>
                <a:gd name="T29" fmla="*/ 1633 h 1669"/>
                <a:gd name="T30" fmla="*/ 2318 w 2430"/>
                <a:gd name="T31" fmla="*/ 1564 h 1669"/>
                <a:gd name="T32" fmla="*/ 2205 w 2430"/>
                <a:gd name="T33" fmla="*/ 1545 h 1669"/>
                <a:gd name="T34" fmla="*/ 2095 w 2430"/>
                <a:gd name="T35" fmla="*/ 1631 h 1669"/>
                <a:gd name="T36" fmla="*/ 1999 w 2430"/>
                <a:gd name="T37" fmla="*/ 1645 h 1669"/>
                <a:gd name="T38" fmla="*/ 1916 w 2430"/>
                <a:gd name="T39" fmla="*/ 1611 h 1669"/>
                <a:gd name="T40" fmla="*/ 1836 w 2430"/>
                <a:gd name="T41" fmla="*/ 1602 h 1669"/>
                <a:gd name="T42" fmla="*/ 1705 w 2430"/>
                <a:gd name="T43" fmla="*/ 1642 h 1669"/>
                <a:gd name="T44" fmla="*/ 1614 w 2430"/>
                <a:gd name="T45" fmla="*/ 1642 h 1669"/>
                <a:gd name="T46" fmla="*/ 1507 w 2430"/>
                <a:gd name="T47" fmla="*/ 1624 h 1669"/>
                <a:gd name="T48" fmla="*/ 1319 w 2430"/>
                <a:gd name="T49" fmla="*/ 1668 h 1669"/>
                <a:gd name="T50" fmla="*/ 1176 w 2430"/>
                <a:gd name="T51" fmla="*/ 1637 h 1669"/>
                <a:gd name="T52" fmla="*/ 1073 w 2430"/>
                <a:gd name="T53" fmla="*/ 1549 h 1669"/>
                <a:gd name="T54" fmla="*/ 725 w 2430"/>
                <a:gd name="T55" fmla="*/ 1530 h 1669"/>
                <a:gd name="T56" fmla="*/ 523 w 2430"/>
                <a:gd name="T57" fmla="*/ 1492 h 1669"/>
                <a:gd name="T58" fmla="*/ 427 w 2430"/>
                <a:gd name="T59" fmla="*/ 1401 h 1669"/>
                <a:gd name="T60" fmla="*/ 350 w 2430"/>
                <a:gd name="T61" fmla="*/ 1327 h 1669"/>
                <a:gd name="T62" fmla="*/ 190 w 2430"/>
                <a:gd name="T63" fmla="*/ 1284 h 1669"/>
                <a:gd name="T64" fmla="*/ 78 w 2430"/>
                <a:gd name="T65" fmla="*/ 1232 h 1669"/>
                <a:gd name="T66" fmla="*/ 119 w 2430"/>
                <a:gd name="T67" fmla="*/ 1185 h 1669"/>
                <a:gd name="T68" fmla="*/ 278 w 2430"/>
                <a:gd name="T69" fmla="*/ 1127 h 1669"/>
                <a:gd name="T70" fmla="*/ 484 w 2430"/>
                <a:gd name="T71" fmla="*/ 1123 h 1669"/>
                <a:gd name="T72" fmla="*/ 589 w 2430"/>
                <a:gd name="T73" fmla="*/ 1033 h 1669"/>
                <a:gd name="T74" fmla="*/ 583 w 2430"/>
                <a:gd name="T75" fmla="*/ 959 h 1669"/>
                <a:gd name="T76" fmla="*/ 464 w 2430"/>
                <a:gd name="T77" fmla="*/ 917 h 1669"/>
                <a:gd name="T78" fmla="*/ 324 w 2430"/>
                <a:gd name="T79" fmla="*/ 870 h 1669"/>
                <a:gd name="T80" fmla="*/ 276 w 2430"/>
                <a:gd name="T81" fmla="*/ 806 h 1669"/>
                <a:gd name="T82" fmla="*/ 217 w 2430"/>
                <a:gd name="T83" fmla="*/ 772 h 1669"/>
                <a:gd name="T84" fmla="*/ 50 w 2430"/>
                <a:gd name="T85" fmla="*/ 785 h 1669"/>
                <a:gd name="T86" fmla="*/ 0 w 2430"/>
                <a:gd name="T87" fmla="*/ 757 h 1669"/>
                <a:gd name="T88" fmla="*/ 84 w 2430"/>
                <a:gd name="T89" fmla="*/ 650 h 1669"/>
                <a:gd name="T90" fmla="*/ 213 w 2430"/>
                <a:gd name="T91" fmla="*/ 577 h 1669"/>
                <a:gd name="T92" fmla="*/ 330 w 2430"/>
                <a:gd name="T93" fmla="*/ 556 h 1669"/>
                <a:gd name="T94" fmla="*/ 598 w 2430"/>
                <a:gd name="T95" fmla="*/ 497 h 1669"/>
                <a:gd name="T96" fmla="*/ 726 w 2430"/>
                <a:gd name="T97" fmla="*/ 404 h 1669"/>
                <a:gd name="T98" fmla="*/ 711 w 2430"/>
                <a:gd name="T99" fmla="*/ 361 h 1669"/>
                <a:gd name="T100" fmla="*/ 514 w 2430"/>
                <a:gd name="T101" fmla="*/ 308 h 1669"/>
                <a:gd name="T102" fmla="*/ 360 w 2430"/>
                <a:gd name="T103" fmla="*/ 253 h 1669"/>
                <a:gd name="T104" fmla="*/ 324 w 2430"/>
                <a:gd name="T105" fmla="*/ 190 h 1669"/>
                <a:gd name="T106" fmla="*/ 411 w 2430"/>
                <a:gd name="T107" fmla="*/ 74 h 1669"/>
                <a:gd name="T108" fmla="*/ 604 w 2430"/>
                <a:gd name="T109" fmla="*/ 22 h 1669"/>
                <a:gd name="T110" fmla="*/ 1001 w 2430"/>
                <a:gd name="T111" fmla="*/ 18 h 1669"/>
                <a:gd name="T112" fmla="*/ 1359 w 2430"/>
                <a:gd name="T113" fmla="*/ 0 h 1669"/>
                <a:gd name="T114" fmla="*/ 1526 w 2430"/>
                <a:gd name="T115" fmla="*/ 26 h 1669"/>
                <a:gd name="T116" fmla="*/ 1645 w 2430"/>
                <a:gd name="T117" fmla="*/ 65 h 1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30"/>
                <a:gd name="T178" fmla="*/ 0 h 1669"/>
                <a:gd name="T179" fmla="*/ 2430 w 2430"/>
                <a:gd name="T180" fmla="*/ 1669 h 1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30" h="1669">
                  <a:moveTo>
                    <a:pt x="1658" y="69"/>
                  </a:moveTo>
                  <a:lnTo>
                    <a:pt x="1670" y="71"/>
                  </a:lnTo>
                  <a:lnTo>
                    <a:pt x="1683" y="72"/>
                  </a:lnTo>
                  <a:lnTo>
                    <a:pt x="1697" y="76"/>
                  </a:lnTo>
                  <a:lnTo>
                    <a:pt x="1714" y="79"/>
                  </a:lnTo>
                  <a:lnTo>
                    <a:pt x="1748" y="89"/>
                  </a:lnTo>
                  <a:lnTo>
                    <a:pt x="1782" y="102"/>
                  </a:lnTo>
                  <a:lnTo>
                    <a:pt x="1802" y="111"/>
                  </a:lnTo>
                  <a:lnTo>
                    <a:pt x="1819" y="119"/>
                  </a:lnTo>
                  <a:lnTo>
                    <a:pt x="1834" y="127"/>
                  </a:lnTo>
                  <a:lnTo>
                    <a:pt x="1849" y="137"/>
                  </a:lnTo>
                  <a:lnTo>
                    <a:pt x="1865" y="148"/>
                  </a:lnTo>
                  <a:lnTo>
                    <a:pt x="1877" y="159"/>
                  </a:lnTo>
                  <a:lnTo>
                    <a:pt x="1886" y="172"/>
                  </a:lnTo>
                  <a:lnTo>
                    <a:pt x="1894" y="183"/>
                  </a:lnTo>
                  <a:lnTo>
                    <a:pt x="1897" y="190"/>
                  </a:lnTo>
                  <a:lnTo>
                    <a:pt x="1897" y="196"/>
                  </a:lnTo>
                  <a:lnTo>
                    <a:pt x="1897" y="203"/>
                  </a:lnTo>
                  <a:lnTo>
                    <a:pt x="1896" y="210"/>
                  </a:lnTo>
                  <a:lnTo>
                    <a:pt x="1886" y="223"/>
                  </a:lnTo>
                  <a:lnTo>
                    <a:pt x="1872" y="238"/>
                  </a:lnTo>
                  <a:lnTo>
                    <a:pt x="1855" y="253"/>
                  </a:lnTo>
                  <a:lnTo>
                    <a:pt x="1836" y="267"/>
                  </a:lnTo>
                  <a:lnTo>
                    <a:pt x="1811" y="282"/>
                  </a:lnTo>
                  <a:lnTo>
                    <a:pt x="1786" y="297"/>
                  </a:lnTo>
                  <a:lnTo>
                    <a:pt x="1761" y="310"/>
                  </a:lnTo>
                  <a:lnTo>
                    <a:pt x="1731" y="323"/>
                  </a:lnTo>
                  <a:lnTo>
                    <a:pt x="1703" y="336"/>
                  </a:lnTo>
                  <a:lnTo>
                    <a:pt x="1674" y="347"/>
                  </a:lnTo>
                  <a:lnTo>
                    <a:pt x="1647" y="360"/>
                  </a:lnTo>
                  <a:lnTo>
                    <a:pt x="1622" y="369"/>
                  </a:lnTo>
                  <a:lnTo>
                    <a:pt x="1599" y="377"/>
                  </a:lnTo>
                  <a:lnTo>
                    <a:pt x="1578" y="386"/>
                  </a:lnTo>
                  <a:lnTo>
                    <a:pt x="1569" y="390"/>
                  </a:lnTo>
                  <a:lnTo>
                    <a:pt x="1557" y="395"/>
                  </a:lnTo>
                  <a:lnTo>
                    <a:pt x="1541" y="401"/>
                  </a:lnTo>
                  <a:lnTo>
                    <a:pt x="1526" y="407"/>
                  </a:lnTo>
                  <a:lnTo>
                    <a:pt x="1489" y="422"/>
                  </a:lnTo>
                  <a:lnTo>
                    <a:pt x="1451" y="438"/>
                  </a:lnTo>
                  <a:lnTo>
                    <a:pt x="1413" y="458"/>
                  </a:lnTo>
                  <a:lnTo>
                    <a:pt x="1374" y="480"/>
                  </a:lnTo>
                  <a:lnTo>
                    <a:pt x="1355" y="491"/>
                  </a:lnTo>
                  <a:lnTo>
                    <a:pt x="1338" y="503"/>
                  </a:lnTo>
                  <a:lnTo>
                    <a:pt x="1323" y="514"/>
                  </a:lnTo>
                  <a:lnTo>
                    <a:pt x="1309" y="528"/>
                  </a:lnTo>
                  <a:lnTo>
                    <a:pt x="1298" y="541"/>
                  </a:lnTo>
                  <a:lnTo>
                    <a:pt x="1286" y="554"/>
                  </a:lnTo>
                  <a:lnTo>
                    <a:pt x="1280" y="567"/>
                  </a:lnTo>
                  <a:lnTo>
                    <a:pt x="1274" y="582"/>
                  </a:lnTo>
                  <a:lnTo>
                    <a:pt x="1273" y="597"/>
                  </a:lnTo>
                  <a:lnTo>
                    <a:pt x="1274" y="610"/>
                  </a:lnTo>
                  <a:lnTo>
                    <a:pt x="1279" y="625"/>
                  </a:lnTo>
                  <a:lnTo>
                    <a:pt x="1288" y="640"/>
                  </a:lnTo>
                  <a:lnTo>
                    <a:pt x="1301" y="654"/>
                  </a:lnTo>
                  <a:lnTo>
                    <a:pt x="1319" y="670"/>
                  </a:lnTo>
                  <a:lnTo>
                    <a:pt x="1340" y="685"/>
                  </a:lnTo>
                  <a:lnTo>
                    <a:pt x="1366" y="700"/>
                  </a:lnTo>
                  <a:lnTo>
                    <a:pt x="1397" y="715"/>
                  </a:lnTo>
                  <a:lnTo>
                    <a:pt x="1436" y="731"/>
                  </a:lnTo>
                  <a:lnTo>
                    <a:pt x="1457" y="738"/>
                  </a:lnTo>
                  <a:lnTo>
                    <a:pt x="1478" y="746"/>
                  </a:lnTo>
                  <a:lnTo>
                    <a:pt x="1501" y="755"/>
                  </a:lnTo>
                  <a:lnTo>
                    <a:pt x="1526" y="761"/>
                  </a:lnTo>
                  <a:lnTo>
                    <a:pt x="1578" y="778"/>
                  </a:lnTo>
                  <a:lnTo>
                    <a:pt x="1624" y="793"/>
                  </a:lnTo>
                  <a:lnTo>
                    <a:pt x="1670" y="807"/>
                  </a:lnTo>
                  <a:lnTo>
                    <a:pt x="1712" y="822"/>
                  </a:lnTo>
                  <a:lnTo>
                    <a:pt x="1750" y="837"/>
                  </a:lnTo>
                  <a:lnTo>
                    <a:pt x="1786" y="852"/>
                  </a:lnTo>
                  <a:lnTo>
                    <a:pt x="1821" y="867"/>
                  </a:lnTo>
                  <a:lnTo>
                    <a:pt x="1853" y="882"/>
                  </a:lnTo>
                  <a:lnTo>
                    <a:pt x="1884" y="896"/>
                  </a:lnTo>
                  <a:lnTo>
                    <a:pt x="1911" y="910"/>
                  </a:lnTo>
                  <a:lnTo>
                    <a:pt x="1938" y="925"/>
                  </a:lnTo>
                  <a:lnTo>
                    <a:pt x="1961" y="938"/>
                  </a:lnTo>
                  <a:lnTo>
                    <a:pt x="1983" y="953"/>
                  </a:lnTo>
                  <a:lnTo>
                    <a:pt x="2005" y="966"/>
                  </a:lnTo>
                  <a:lnTo>
                    <a:pt x="2024" y="979"/>
                  </a:lnTo>
                  <a:lnTo>
                    <a:pt x="2041" y="994"/>
                  </a:lnTo>
                  <a:lnTo>
                    <a:pt x="2072" y="1020"/>
                  </a:lnTo>
                  <a:lnTo>
                    <a:pt x="2099" y="1047"/>
                  </a:lnTo>
                  <a:lnTo>
                    <a:pt x="2122" y="1074"/>
                  </a:lnTo>
                  <a:lnTo>
                    <a:pt x="2141" y="1100"/>
                  </a:lnTo>
                  <a:lnTo>
                    <a:pt x="2158" y="1124"/>
                  </a:lnTo>
                  <a:lnTo>
                    <a:pt x="2174" y="1149"/>
                  </a:lnTo>
                  <a:lnTo>
                    <a:pt x="2189" y="1173"/>
                  </a:lnTo>
                  <a:lnTo>
                    <a:pt x="2205" y="1197"/>
                  </a:lnTo>
                  <a:lnTo>
                    <a:pt x="2222" y="1223"/>
                  </a:lnTo>
                  <a:lnTo>
                    <a:pt x="2241" y="1253"/>
                  </a:lnTo>
                  <a:lnTo>
                    <a:pt x="2258" y="1286"/>
                  </a:lnTo>
                  <a:lnTo>
                    <a:pt x="2278" y="1321"/>
                  </a:lnTo>
                  <a:lnTo>
                    <a:pt x="2297" y="1356"/>
                  </a:lnTo>
                  <a:lnTo>
                    <a:pt x="2314" y="1393"/>
                  </a:lnTo>
                  <a:lnTo>
                    <a:pt x="2333" y="1430"/>
                  </a:lnTo>
                  <a:lnTo>
                    <a:pt x="2351" y="1466"/>
                  </a:lnTo>
                  <a:lnTo>
                    <a:pt x="2368" y="1501"/>
                  </a:lnTo>
                  <a:lnTo>
                    <a:pt x="2381" y="1532"/>
                  </a:lnTo>
                  <a:lnTo>
                    <a:pt x="2396" y="1561"/>
                  </a:lnTo>
                  <a:lnTo>
                    <a:pt x="2408" y="1587"/>
                  </a:lnTo>
                  <a:lnTo>
                    <a:pt x="2412" y="1597"/>
                  </a:lnTo>
                  <a:lnTo>
                    <a:pt x="2418" y="1607"/>
                  </a:lnTo>
                  <a:lnTo>
                    <a:pt x="2421" y="1617"/>
                  </a:lnTo>
                  <a:lnTo>
                    <a:pt x="2423" y="1624"/>
                  </a:lnTo>
                  <a:lnTo>
                    <a:pt x="2427" y="1630"/>
                  </a:lnTo>
                  <a:lnTo>
                    <a:pt x="2429" y="1633"/>
                  </a:lnTo>
                  <a:lnTo>
                    <a:pt x="2429" y="1637"/>
                  </a:lnTo>
                  <a:lnTo>
                    <a:pt x="2410" y="1625"/>
                  </a:lnTo>
                  <a:lnTo>
                    <a:pt x="2393" y="1609"/>
                  </a:lnTo>
                  <a:lnTo>
                    <a:pt x="2376" y="1594"/>
                  </a:lnTo>
                  <a:lnTo>
                    <a:pt x="2354" y="1577"/>
                  </a:lnTo>
                  <a:lnTo>
                    <a:pt x="2337" y="1570"/>
                  </a:lnTo>
                  <a:lnTo>
                    <a:pt x="2318" y="1564"/>
                  </a:lnTo>
                  <a:lnTo>
                    <a:pt x="2298" y="1557"/>
                  </a:lnTo>
                  <a:lnTo>
                    <a:pt x="2279" y="1554"/>
                  </a:lnTo>
                  <a:lnTo>
                    <a:pt x="2258" y="1547"/>
                  </a:lnTo>
                  <a:lnTo>
                    <a:pt x="2237" y="1543"/>
                  </a:lnTo>
                  <a:lnTo>
                    <a:pt x="2226" y="1543"/>
                  </a:lnTo>
                  <a:lnTo>
                    <a:pt x="2216" y="1543"/>
                  </a:lnTo>
                  <a:lnTo>
                    <a:pt x="2205" y="1545"/>
                  </a:lnTo>
                  <a:lnTo>
                    <a:pt x="2193" y="1549"/>
                  </a:lnTo>
                  <a:lnTo>
                    <a:pt x="2180" y="1556"/>
                  </a:lnTo>
                  <a:lnTo>
                    <a:pt x="2166" y="1566"/>
                  </a:lnTo>
                  <a:lnTo>
                    <a:pt x="2155" y="1576"/>
                  </a:lnTo>
                  <a:lnTo>
                    <a:pt x="2143" y="1587"/>
                  </a:lnTo>
                  <a:lnTo>
                    <a:pt x="2120" y="1609"/>
                  </a:lnTo>
                  <a:lnTo>
                    <a:pt x="2095" y="1631"/>
                  </a:lnTo>
                  <a:lnTo>
                    <a:pt x="2083" y="1642"/>
                  </a:lnTo>
                  <a:lnTo>
                    <a:pt x="2070" y="1646"/>
                  </a:lnTo>
                  <a:lnTo>
                    <a:pt x="2055" y="1650"/>
                  </a:lnTo>
                  <a:lnTo>
                    <a:pt x="2041" y="1650"/>
                  </a:lnTo>
                  <a:lnTo>
                    <a:pt x="2028" y="1648"/>
                  </a:lnTo>
                  <a:lnTo>
                    <a:pt x="2013" y="1646"/>
                  </a:lnTo>
                  <a:lnTo>
                    <a:pt x="1999" y="1645"/>
                  </a:lnTo>
                  <a:lnTo>
                    <a:pt x="1986" y="1642"/>
                  </a:lnTo>
                  <a:lnTo>
                    <a:pt x="1974" y="1637"/>
                  </a:lnTo>
                  <a:lnTo>
                    <a:pt x="1961" y="1631"/>
                  </a:lnTo>
                  <a:lnTo>
                    <a:pt x="1947" y="1625"/>
                  </a:lnTo>
                  <a:lnTo>
                    <a:pt x="1934" y="1617"/>
                  </a:lnTo>
                  <a:lnTo>
                    <a:pt x="1927" y="1614"/>
                  </a:lnTo>
                  <a:lnTo>
                    <a:pt x="1916" y="1611"/>
                  </a:lnTo>
                  <a:lnTo>
                    <a:pt x="1907" y="1611"/>
                  </a:lnTo>
                  <a:lnTo>
                    <a:pt x="1897" y="1611"/>
                  </a:lnTo>
                  <a:lnTo>
                    <a:pt x="1886" y="1611"/>
                  </a:lnTo>
                  <a:lnTo>
                    <a:pt x="1877" y="1611"/>
                  </a:lnTo>
                  <a:lnTo>
                    <a:pt x="1865" y="1611"/>
                  </a:lnTo>
                  <a:lnTo>
                    <a:pt x="1853" y="1607"/>
                  </a:lnTo>
                  <a:lnTo>
                    <a:pt x="1836" y="1602"/>
                  </a:lnTo>
                  <a:lnTo>
                    <a:pt x="1816" y="1600"/>
                  </a:lnTo>
                  <a:lnTo>
                    <a:pt x="1798" y="1602"/>
                  </a:lnTo>
                  <a:lnTo>
                    <a:pt x="1779" y="1607"/>
                  </a:lnTo>
                  <a:lnTo>
                    <a:pt x="1761" y="1615"/>
                  </a:lnTo>
                  <a:lnTo>
                    <a:pt x="1741" y="1625"/>
                  </a:lnTo>
                  <a:lnTo>
                    <a:pt x="1724" y="1633"/>
                  </a:lnTo>
                  <a:lnTo>
                    <a:pt x="1705" y="1642"/>
                  </a:lnTo>
                  <a:lnTo>
                    <a:pt x="1693" y="1646"/>
                  </a:lnTo>
                  <a:lnTo>
                    <a:pt x="1680" y="1650"/>
                  </a:lnTo>
                  <a:lnTo>
                    <a:pt x="1666" y="1652"/>
                  </a:lnTo>
                  <a:lnTo>
                    <a:pt x="1653" y="1652"/>
                  </a:lnTo>
                  <a:lnTo>
                    <a:pt x="1641" y="1650"/>
                  </a:lnTo>
                  <a:lnTo>
                    <a:pt x="1628" y="1646"/>
                  </a:lnTo>
                  <a:lnTo>
                    <a:pt x="1614" y="1642"/>
                  </a:lnTo>
                  <a:lnTo>
                    <a:pt x="1600" y="1637"/>
                  </a:lnTo>
                  <a:lnTo>
                    <a:pt x="1586" y="1630"/>
                  </a:lnTo>
                  <a:lnTo>
                    <a:pt x="1570" y="1625"/>
                  </a:lnTo>
                  <a:lnTo>
                    <a:pt x="1553" y="1624"/>
                  </a:lnTo>
                  <a:lnTo>
                    <a:pt x="1538" y="1622"/>
                  </a:lnTo>
                  <a:lnTo>
                    <a:pt x="1520" y="1622"/>
                  </a:lnTo>
                  <a:lnTo>
                    <a:pt x="1507" y="1624"/>
                  </a:lnTo>
                  <a:lnTo>
                    <a:pt x="1494" y="1627"/>
                  </a:lnTo>
                  <a:lnTo>
                    <a:pt x="1480" y="1631"/>
                  </a:lnTo>
                  <a:lnTo>
                    <a:pt x="1449" y="1646"/>
                  </a:lnTo>
                  <a:lnTo>
                    <a:pt x="1419" y="1657"/>
                  </a:lnTo>
                  <a:lnTo>
                    <a:pt x="1384" y="1663"/>
                  </a:lnTo>
                  <a:lnTo>
                    <a:pt x="1351" y="1668"/>
                  </a:lnTo>
                  <a:lnTo>
                    <a:pt x="1319" y="1668"/>
                  </a:lnTo>
                  <a:lnTo>
                    <a:pt x="1284" y="1668"/>
                  </a:lnTo>
                  <a:lnTo>
                    <a:pt x="1254" y="1665"/>
                  </a:lnTo>
                  <a:lnTo>
                    <a:pt x="1221" y="1661"/>
                  </a:lnTo>
                  <a:lnTo>
                    <a:pt x="1209" y="1659"/>
                  </a:lnTo>
                  <a:lnTo>
                    <a:pt x="1198" y="1653"/>
                  </a:lnTo>
                  <a:lnTo>
                    <a:pt x="1187" y="1646"/>
                  </a:lnTo>
                  <a:lnTo>
                    <a:pt x="1176" y="1637"/>
                  </a:lnTo>
                  <a:lnTo>
                    <a:pt x="1156" y="1617"/>
                  </a:lnTo>
                  <a:lnTo>
                    <a:pt x="1134" y="1597"/>
                  </a:lnTo>
                  <a:lnTo>
                    <a:pt x="1121" y="1583"/>
                  </a:lnTo>
                  <a:lnTo>
                    <a:pt x="1104" y="1568"/>
                  </a:lnTo>
                  <a:lnTo>
                    <a:pt x="1095" y="1559"/>
                  </a:lnTo>
                  <a:lnTo>
                    <a:pt x="1084" y="1554"/>
                  </a:lnTo>
                  <a:lnTo>
                    <a:pt x="1073" y="1549"/>
                  </a:lnTo>
                  <a:lnTo>
                    <a:pt x="1060" y="1543"/>
                  </a:lnTo>
                  <a:lnTo>
                    <a:pt x="1003" y="1537"/>
                  </a:lnTo>
                  <a:lnTo>
                    <a:pt x="947" y="1532"/>
                  </a:lnTo>
                  <a:lnTo>
                    <a:pt x="890" y="1530"/>
                  </a:lnTo>
                  <a:lnTo>
                    <a:pt x="834" y="1530"/>
                  </a:lnTo>
                  <a:lnTo>
                    <a:pt x="779" y="1530"/>
                  </a:lnTo>
                  <a:lnTo>
                    <a:pt x="725" y="1530"/>
                  </a:lnTo>
                  <a:lnTo>
                    <a:pt x="669" y="1528"/>
                  </a:lnTo>
                  <a:lnTo>
                    <a:pt x="611" y="1523"/>
                  </a:lnTo>
                  <a:lnTo>
                    <a:pt x="594" y="1522"/>
                  </a:lnTo>
                  <a:lnTo>
                    <a:pt x="575" y="1517"/>
                  </a:lnTo>
                  <a:lnTo>
                    <a:pt x="558" y="1510"/>
                  </a:lnTo>
                  <a:lnTo>
                    <a:pt x="540" y="1502"/>
                  </a:lnTo>
                  <a:lnTo>
                    <a:pt x="523" y="1492"/>
                  </a:lnTo>
                  <a:lnTo>
                    <a:pt x="508" y="1482"/>
                  </a:lnTo>
                  <a:lnTo>
                    <a:pt x="494" y="1469"/>
                  </a:lnTo>
                  <a:lnTo>
                    <a:pt x="479" y="1454"/>
                  </a:lnTo>
                  <a:lnTo>
                    <a:pt x="467" y="1441"/>
                  </a:lnTo>
                  <a:lnTo>
                    <a:pt x="452" y="1428"/>
                  </a:lnTo>
                  <a:lnTo>
                    <a:pt x="439" y="1415"/>
                  </a:lnTo>
                  <a:lnTo>
                    <a:pt x="427" y="1401"/>
                  </a:lnTo>
                  <a:lnTo>
                    <a:pt x="416" y="1390"/>
                  </a:lnTo>
                  <a:lnTo>
                    <a:pt x="408" y="1377"/>
                  </a:lnTo>
                  <a:lnTo>
                    <a:pt x="402" y="1362"/>
                  </a:lnTo>
                  <a:lnTo>
                    <a:pt x="398" y="1345"/>
                  </a:lnTo>
                  <a:lnTo>
                    <a:pt x="385" y="1339"/>
                  </a:lnTo>
                  <a:lnTo>
                    <a:pt x="369" y="1334"/>
                  </a:lnTo>
                  <a:lnTo>
                    <a:pt x="350" y="1327"/>
                  </a:lnTo>
                  <a:lnTo>
                    <a:pt x="332" y="1321"/>
                  </a:lnTo>
                  <a:lnTo>
                    <a:pt x="309" y="1315"/>
                  </a:lnTo>
                  <a:lnTo>
                    <a:pt x="286" y="1308"/>
                  </a:lnTo>
                  <a:lnTo>
                    <a:pt x="261" y="1302"/>
                  </a:lnTo>
                  <a:lnTo>
                    <a:pt x="238" y="1297"/>
                  </a:lnTo>
                  <a:lnTo>
                    <a:pt x="213" y="1291"/>
                  </a:lnTo>
                  <a:lnTo>
                    <a:pt x="190" y="1284"/>
                  </a:lnTo>
                  <a:lnTo>
                    <a:pt x="167" y="1278"/>
                  </a:lnTo>
                  <a:lnTo>
                    <a:pt x="146" y="1269"/>
                  </a:lnTo>
                  <a:lnTo>
                    <a:pt x="126" y="1262"/>
                  </a:lnTo>
                  <a:lnTo>
                    <a:pt x="109" y="1254"/>
                  </a:lnTo>
                  <a:lnTo>
                    <a:pt x="94" y="1247"/>
                  </a:lnTo>
                  <a:lnTo>
                    <a:pt x="83" y="1236"/>
                  </a:lnTo>
                  <a:lnTo>
                    <a:pt x="78" y="1232"/>
                  </a:lnTo>
                  <a:lnTo>
                    <a:pt x="78" y="1225"/>
                  </a:lnTo>
                  <a:lnTo>
                    <a:pt x="81" y="1218"/>
                  </a:lnTo>
                  <a:lnTo>
                    <a:pt x="84" y="1212"/>
                  </a:lnTo>
                  <a:lnTo>
                    <a:pt x="90" y="1205"/>
                  </a:lnTo>
                  <a:lnTo>
                    <a:pt x="98" y="1199"/>
                  </a:lnTo>
                  <a:lnTo>
                    <a:pt x="108" y="1192"/>
                  </a:lnTo>
                  <a:lnTo>
                    <a:pt x="119" y="1185"/>
                  </a:lnTo>
                  <a:lnTo>
                    <a:pt x="146" y="1171"/>
                  </a:lnTo>
                  <a:lnTo>
                    <a:pt x="175" y="1158"/>
                  </a:lnTo>
                  <a:lnTo>
                    <a:pt x="203" y="1147"/>
                  </a:lnTo>
                  <a:lnTo>
                    <a:pt x="232" y="1137"/>
                  </a:lnTo>
                  <a:lnTo>
                    <a:pt x="248" y="1132"/>
                  </a:lnTo>
                  <a:lnTo>
                    <a:pt x="263" y="1129"/>
                  </a:lnTo>
                  <a:lnTo>
                    <a:pt x="278" y="1127"/>
                  </a:lnTo>
                  <a:lnTo>
                    <a:pt x="296" y="1125"/>
                  </a:lnTo>
                  <a:lnTo>
                    <a:pt x="326" y="1124"/>
                  </a:lnTo>
                  <a:lnTo>
                    <a:pt x="356" y="1124"/>
                  </a:lnTo>
                  <a:lnTo>
                    <a:pt x="389" y="1125"/>
                  </a:lnTo>
                  <a:lnTo>
                    <a:pt x="422" y="1127"/>
                  </a:lnTo>
                  <a:lnTo>
                    <a:pt x="454" y="1125"/>
                  </a:lnTo>
                  <a:lnTo>
                    <a:pt x="484" y="1123"/>
                  </a:lnTo>
                  <a:lnTo>
                    <a:pt x="509" y="1117"/>
                  </a:lnTo>
                  <a:lnTo>
                    <a:pt x="529" y="1109"/>
                  </a:lnTo>
                  <a:lnTo>
                    <a:pt x="546" y="1098"/>
                  </a:lnTo>
                  <a:lnTo>
                    <a:pt x="559" y="1083"/>
                  </a:lnTo>
                  <a:lnTo>
                    <a:pt x="571" y="1068"/>
                  </a:lnTo>
                  <a:lnTo>
                    <a:pt x="581" y="1050"/>
                  </a:lnTo>
                  <a:lnTo>
                    <a:pt x="589" y="1033"/>
                  </a:lnTo>
                  <a:lnTo>
                    <a:pt x="594" y="1014"/>
                  </a:lnTo>
                  <a:lnTo>
                    <a:pt x="598" y="1004"/>
                  </a:lnTo>
                  <a:lnTo>
                    <a:pt x="598" y="994"/>
                  </a:lnTo>
                  <a:lnTo>
                    <a:pt x="596" y="985"/>
                  </a:lnTo>
                  <a:lnTo>
                    <a:pt x="594" y="976"/>
                  </a:lnTo>
                  <a:lnTo>
                    <a:pt x="589" y="968"/>
                  </a:lnTo>
                  <a:lnTo>
                    <a:pt x="583" y="959"/>
                  </a:lnTo>
                  <a:lnTo>
                    <a:pt x="577" y="953"/>
                  </a:lnTo>
                  <a:lnTo>
                    <a:pt x="569" y="946"/>
                  </a:lnTo>
                  <a:lnTo>
                    <a:pt x="550" y="937"/>
                  </a:lnTo>
                  <a:lnTo>
                    <a:pt x="529" y="928"/>
                  </a:lnTo>
                  <a:lnTo>
                    <a:pt x="508" y="924"/>
                  </a:lnTo>
                  <a:lnTo>
                    <a:pt x="484" y="920"/>
                  </a:lnTo>
                  <a:lnTo>
                    <a:pt x="464" y="917"/>
                  </a:lnTo>
                  <a:lnTo>
                    <a:pt x="442" y="910"/>
                  </a:lnTo>
                  <a:lnTo>
                    <a:pt x="422" y="903"/>
                  </a:lnTo>
                  <a:lnTo>
                    <a:pt x="402" y="896"/>
                  </a:lnTo>
                  <a:lnTo>
                    <a:pt x="385" y="890"/>
                  </a:lnTo>
                  <a:lnTo>
                    <a:pt x="366" y="883"/>
                  </a:lnTo>
                  <a:lnTo>
                    <a:pt x="346" y="877"/>
                  </a:lnTo>
                  <a:lnTo>
                    <a:pt x="324" y="870"/>
                  </a:lnTo>
                  <a:lnTo>
                    <a:pt x="323" y="869"/>
                  </a:lnTo>
                  <a:lnTo>
                    <a:pt x="318" y="865"/>
                  </a:lnTo>
                  <a:lnTo>
                    <a:pt x="315" y="861"/>
                  </a:lnTo>
                  <a:lnTo>
                    <a:pt x="311" y="854"/>
                  </a:lnTo>
                  <a:lnTo>
                    <a:pt x="299" y="839"/>
                  </a:lnTo>
                  <a:lnTo>
                    <a:pt x="288" y="822"/>
                  </a:lnTo>
                  <a:lnTo>
                    <a:pt x="276" y="806"/>
                  </a:lnTo>
                  <a:lnTo>
                    <a:pt x="265" y="793"/>
                  </a:lnTo>
                  <a:lnTo>
                    <a:pt x="261" y="786"/>
                  </a:lnTo>
                  <a:lnTo>
                    <a:pt x="257" y="781"/>
                  </a:lnTo>
                  <a:lnTo>
                    <a:pt x="253" y="778"/>
                  </a:lnTo>
                  <a:lnTo>
                    <a:pt x="250" y="776"/>
                  </a:lnTo>
                  <a:lnTo>
                    <a:pt x="234" y="773"/>
                  </a:lnTo>
                  <a:lnTo>
                    <a:pt x="217" y="772"/>
                  </a:lnTo>
                  <a:lnTo>
                    <a:pt x="200" y="770"/>
                  </a:lnTo>
                  <a:lnTo>
                    <a:pt x="178" y="770"/>
                  </a:lnTo>
                  <a:lnTo>
                    <a:pt x="140" y="773"/>
                  </a:lnTo>
                  <a:lnTo>
                    <a:pt x="100" y="778"/>
                  </a:lnTo>
                  <a:lnTo>
                    <a:pt x="83" y="780"/>
                  </a:lnTo>
                  <a:lnTo>
                    <a:pt x="65" y="783"/>
                  </a:lnTo>
                  <a:lnTo>
                    <a:pt x="50" y="785"/>
                  </a:lnTo>
                  <a:lnTo>
                    <a:pt x="34" y="786"/>
                  </a:lnTo>
                  <a:lnTo>
                    <a:pt x="23" y="786"/>
                  </a:lnTo>
                  <a:lnTo>
                    <a:pt x="14" y="786"/>
                  </a:lnTo>
                  <a:lnTo>
                    <a:pt x="6" y="785"/>
                  </a:lnTo>
                  <a:lnTo>
                    <a:pt x="2" y="781"/>
                  </a:lnTo>
                  <a:lnTo>
                    <a:pt x="0" y="770"/>
                  </a:lnTo>
                  <a:lnTo>
                    <a:pt x="0" y="757"/>
                  </a:lnTo>
                  <a:lnTo>
                    <a:pt x="3" y="743"/>
                  </a:lnTo>
                  <a:lnTo>
                    <a:pt x="9" y="730"/>
                  </a:lnTo>
                  <a:lnTo>
                    <a:pt x="17" y="717"/>
                  </a:lnTo>
                  <a:lnTo>
                    <a:pt x="28" y="702"/>
                  </a:lnTo>
                  <a:lnTo>
                    <a:pt x="40" y="689"/>
                  </a:lnTo>
                  <a:lnTo>
                    <a:pt x="53" y="676"/>
                  </a:lnTo>
                  <a:lnTo>
                    <a:pt x="84" y="650"/>
                  </a:lnTo>
                  <a:lnTo>
                    <a:pt x="119" y="625"/>
                  </a:lnTo>
                  <a:lnTo>
                    <a:pt x="153" y="604"/>
                  </a:lnTo>
                  <a:lnTo>
                    <a:pt x="186" y="584"/>
                  </a:lnTo>
                  <a:lnTo>
                    <a:pt x="192" y="582"/>
                  </a:lnTo>
                  <a:lnTo>
                    <a:pt x="198" y="580"/>
                  </a:lnTo>
                  <a:lnTo>
                    <a:pt x="203" y="579"/>
                  </a:lnTo>
                  <a:lnTo>
                    <a:pt x="213" y="577"/>
                  </a:lnTo>
                  <a:lnTo>
                    <a:pt x="234" y="573"/>
                  </a:lnTo>
                  <a:lnTo>
                    <a:pt x="257" y="569"/>
                  </a:lnTo>
                  <a:lnTo>
                    <a:pt x="281" y="564"/>
                  </a:lnTo>
                  <a:lnTo>
                    <a:pt x="303" y="560"/>
                  </a:lnTo>
                  <a:lnTo>
                    <a:pt x="313" y="559"/>
                  </a:lnTo>
                  <a:lnTo>
                    <a:pt x="323" y="558"/>
                  </a:lnTo>
                  <a:lnTo>
                    <a:pt x="330" y="556"/>
                  </a:lnTo>
                  <a:lnTo>
                    <a:pt x="336" y="554"/>
                  </a:lnTo>
                  <a:lnTo>
                    <a:pt x="391" y="546"/>
                  </a:lnTo>
                  <a:lnTo>
                    <a:pt x="444" y="536"/>
                  </a:lnTo>
                  <a:lnTo>
                    <a:pt x="496" y="526"/>
                  </a:lnTo>
                  <a:lnTo>
                    <a:pt x="548" y="512"/>
                  </a:lnTo>
                  <a:lnTo>
                    <a:pt x="573" y="505"/>
                  </a:lnTo>
                  <a:lnTo>
                    <a:pt x="598" y="497"/>
                  </a:lnTo>
                  <a:lnTo>
                    <a:pt x="621" y="484"/>
                  </a:lnTo>
                  <a:lnTo>
                    <a:pt x="642" y="473"/>
                  </a:lnTo>
                  <a:lnTo>
                    <a:pt x="665" y="460"/>
                  </a:lnTo>
                  <a:lnTo>
                    <a:pt x="684" y="445"/>
                  </a:lnTo>
                  <a:lnTo>
                    <a:pt x="704" y="429"/>
                  </a:lnTo>
                  <a:lnTo>
                    <a:pt x="721" y="410"/>
                  </a:lnTo>
                  <a:lnTo>
                    <a:pt x="726" y="404"/>
                  </a:lnTo>
                  <a:lnTo>
                    <a:pt x="731" y="397"/>
                  </a:lnTo>
                  <a:lnTo>
                    <a:pt x="731" y="389"/>
                  </a:lnTo>
                  <a:lnTo>
                    <a:pt x="731" y="382"/>
                  </a:lnTo>
                  <a:lnTo>
                    <a:pt x="729" y="377"/>
                  </a:lnTo>
                  <a:lnTo>
                    <a:pt x="723" y="371"/>
                  </a:lnTo>
                  <a:lnTo>
                    <a:pt x="719" y="366"/>
                  </a:lnTo>
                  <a:lnTo>
                    <a:pt x="711" y="361"/>
                  </a:lnTo>
                  <a:lnTo>
                    <a:pt x="696" y="351"/>
                  </a:lnTo>
                  <a:lnTo>
                    <a:pt x="679" y="343"/>
                  </a:lnTo>
                  <a:lnTo>
                    <a:pt x="659" y="336"/>
                  </a:lnTo>
                  <a:lnTo>
                    <a:pt x="640" y="331"/>
                  </a:lnTo>
                  <a:lnTo>
                    <a:pt x="600" y="323"/>
                  </a:lnTo>
                  <a:lnTo>
                    <a:pt x="558" y="316"/>
                  </a:lnTo>
                  <a:lnTo>
                    <a:pt x="514" y="308"/>
                  </a:lnTo>
                  <a:lnTo>
                    <a:pt x="473" y="299"/>
                  </a:lnTo>
                  <a:lnTo>
                    <a:pt x="452" y="295"/>
                  </a:lnTo>
                  <a:lnTo>
                    <a:pt x="433" y="288"/>
                  </a:lnTo>
                  <a:lnTo>
                    <a:pt x="414" y="282"/>
                  </a:lnTo>
                  <a:lnTo>
                    <a:pt x="394" y="273"/>
                  </a:lnTo>
                  <a:lnTo>
                    <a:pt x="377" y="265"/>
                  </a:lnTo>
                  <a:lnTo>
                    <a:pt x="360" y="253"/>
                  </a:lnTo>
                  <a:lnTo>
                    <a:pt x="346" y="242"/>
                  </a:lnTo>
                  <a:lnTo>
                    <a:pt x="330" y="227"/>
                  </a:lnTo>
                  <a:lnTo>
                    <a:pt x="328" y="223"/>
                  </a:lnTo>
                  <a:lnTo>
                    <a:pt x="324" y="217"/>
                  </a:lnTo>
                  <a:lnTo>
                    <a:pt x="323" y="210"/>
                  </a:lnTo>
                  <a:lnTo>
                    <a:pt x="323" y="204"/>
                  </a:lnTo>
                  <a:lnTo>
                    <a:pt x="324" y="190"/>
                  </a:lnTo>
                  <a:lnTo>
                    <a:pt x="330" y="174"/>
                  </a:lnTo>
                  <a:lnTo>
                    <a:pt x="340" y="159"/>
                  </a:lnTo>
                  <a:lnTo>
                    <a:pt x="349" y="142"/>
                  </a:lnTo>
                  <a:lnTo>
                    <a:pt x="358" y="126"/>
                  </a:lnTo>
                  <a:lnTo>
                    <a:pt x="369" y="109"/>
                  </a:lnTo>
                  <a:lnTo>
                    <a:pt x="391" y="91"/>
                  </a:lnTo>
                  <a:lnTo>
                    <a:pt x="411" y="74"/>
                  </a:lnTo>
                  <a:lnTo>
                    <a:pt x="435" y="61"/>
                  </a:lnTo>
                  <a:lnTo>
                    <a:pt x="459" y="52"/>
                  </a:lnTo>
                  <a:lnTo>
                    <a:pt x="484" y="41"/>
                  </a:lnTo>
                  <a:lnTo>
                    <a:pt x="511" y="35"/>
                  </a:lnTo>
                  <a:lnTo>
                    <a:pt x="539" y="30"/>
                  </a:lnTo>
                  <a:lnTo>
                    <a:pt x="565" y="24"/>
                  </a:lnTo>
                  <a:lnTo>
                    <a:pt x="604" y="22"/>
                  </a:lnTo>
                  <a:lnTo>
                    <a:pt x="640" y="18"/>
                  </a:lnTo>
                  <a:lnTo>
                    <a:pt x="676" y="17"/>
                  </a:lnTo>
                  <a:lnTo>
                    <a:pt x="713" y="15"/>
                  </a:lnTo>
                  <a:lnTo>
                    <a:pt x="784" y="15"/>
                  </a:lnTo>
                  <a:lnTo>
                    <a:pt x="857" y="17"/>
                  </a:lnTo>
                  <a:lnTo>
                    <a:pt x="930" y="17"/>
                  </a:lnTo>
                  <a:lnTo>
                    <a:pt x="1001" y="18"/>
                  </a:lnTo>
                  <a:lnTo>
                    <a:pt x="1073" y="15"/>
                  </a:lnTo>
                  <a:lnTo>
                    <a:pt x="1146" y="10"/>
                  </a:lnTo>
                  <a:lnTo>
                    <a:pt x="1190" y="7"/>
                  </a:lnTo>
                  <a:lnTo>
                    <a:pt x="1232" y="3"/>
                  </a:lnTo>
                  <a:lnTo>
                    <a:pt x="1274" y="2"/>
                  </a:lnTo>
                  <a:lnTo>
                    <a:pt x="1317" y="0"/>
                  </a:lnTo>
                  <a:lnTo>
                    <a:pt x="1359" y="0"/>
                  </a:lnTo>
                  <a:lnTo>
                    <a:pt x="1401" y="3"/>
                  </a:lnTo>
                  <a:lnTo>
                    <a:pt x="1444" y="8"/>
                  </a:lnTo>
                  <a:lnTo>
                    <a:pt x="1486" y="15"/>
                  </a:lnTo>
                  <a:lnTo>
                    <a:pt x="1494" y="17"/>
                  </a:lnTo>
                  <a:lnTo>
                    <a:pt x="1503" y="20"/>
                  </a:lnTo>
                  <a:lnTo>
                    <a:pt x="1513" y="22"/>
                  </a:lnTo>
                  <a:lnTo>
                    <a:pt x="1526" y="26"/>
                  </a:lnTo>
                  <a:lnTo>
                    <a:pt x="1555" y="35"/>
                  </a:lnTo>
                  <a:lnTo>
                    <a:pt x="1583" y="45"/>
                  </a:lnTo>
                  <a:lnTo>
                    <a:pt x="1599" y="50"/>
                  </a:lnTo>
                  <a:lnTo>
                    <a:pt x="1613" y="54"/>
                  </a:lnTo>
                  <a:lnTo>
                    <a:pt x="1625" y="58"/>
                  </a:lnTo>
                  <a:lnTo>
                    <a:pt x="1637" y="63"/>
                  </a:lnTo>
                  <a:lnTo>
                    <a:pt x="1645" y="65"/>
                  </a:lnTo>
                  <a:lnTo>
                    <a:pt x="1653" y="68"/>
                  </a:lnTo>
                  <a:lnTo>
                    <a:pt x="1658" y="69"/>
                  </a:lnTo>
                </a:path>
              </a:pathLst>
            </a:custGeom>
            <a:solidFill>
              <a:srgbClr val="7FF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3992" name="Freeform 1049"/>
            <p:cNvSpPr>
              <a:spLocks/>
            </p:cNvSpPr>
            <p:nvPr/>
          </p:nvSpPr>
          <p:spPr bwMode="auto">
            <a:xfrm>
              <a:off x="2337" y="1845"/>
              <a:ext cx="1644" cy="1733"/>
            </a:xfrm>
            <a:custGeom>
              <a:avLst/>
              <a:gdLst>
                <a:gd name="T0" fmla="*/ 395 w 1644"/>
                <a:gd name="T1" fmla="*/ 2 h 1733"/>
                <a:gd name="T2" fmla="*/ 426 w 1644"/>
                <a:gd name="T3" fmla="*/ 8 h 1733"/>
                <a:gd name="T4" fmla="*/ 522 w 1644"/>
                <a:gd name="T5" fmla="*/ 33 h 1733"/>
                <a:gd name="T6" fmla="*/ 652 w 1644"/>
                <a:gd name="T7" fmla="*/ 79 h 1733"/>
                <a:gd name="T8" fmla="*/ 747 w 1644"/>
                <a:gd name="T9" fmla="*/ 135 h 1733"/>
                <a:gd name="T10" fmla="*/ 782 w 1644"/>
                <a:gd name="T11" fmla="*/ 182 h 1733"/>
                <a:gd name="T12" fmla="*/ 783 w 1644"/>
                <a:gd name="T13" fmla="*/ 245 h 1733"/>
                <a:gd name="T14" fmla="*/ 737 w 1644"/>
                <a:gd name="T15" fmla="*/ 300 h 1733"/>
                <a:gd name="T16" fmla="*/ 685 w 1644"/>
                <a:gd name="T17" fmla="*/ 328 h 1733"/>
                <a:gd name="T18" fmla="*/ 646 w 1644"/>
                <a:gd name="T19" fmla="*/ 347 h 1733"/>
                <a:gd name="T20" fmla="*/ 561 w 1644"/>
                <a:gd name="T21" fmla="*/ 382 h 1733"/>
                <a:gd name="T22" fmla="*/ 470 w 1644"/>
                <a:gd name="T23" fmla="*/ 423 h 1733"/>
                <a:gd name="T24" fmla="*/ 405 w 1644"/>
                <a:gd name="T25" fmla="*/ 454 h 1733"/>
                <a:gd name="T26" fmla="*/ 372 w 1644"/>
                <a:gd name="T27" fmla="*/ 478 h 1733"/>
                <a:gd name="T28" fmla="*/ 339 w 1644"/>
                <a:gd name="T29" fmla="*/ 519 h 1733"/>
                <a:gd name="T30" fmla="*/ 343 w 1644"/>
                <a:gd name="T31" fmla="*/ 571 h 1733"/>
                <a:gd name="T32" fmla="*/ 386 w 1644"/>
                <a:gd name="T33" fmla="*/ 606 h 1733"/>
                <a:gd name="T34" fmla="*/ 447 w 1644"/>
                <a:gd name="T35" fmla="*/ 631 h 1733"/>
                <a:gd name="T36" fmla="*/ 641 w 1644"/>
                <a:gd name="T37" fmla="*/ 703 h 1733"/>
                <a:gd name="T38" fmla="*/ 846 w 1644"/>
                <a:gd name="T39" fmla="*/ 808 h 1733"/>
                <a:gd name="T40" fmla="*/ 1027 w 1644"/>
                <a:gd name="T41" fmla="*/ 934 h 1733"/>
                <a:gd name="T42" fmla="*/ 1270 w 1644"/>
                <a:gd name="T43" fmla="*/ 1159 h 1733"/>
                <a:gd name="T44" fmla="*/ 1415 w 1644"/>
                <a:gd name="T45" fmla="*/ 1333 h 1733"/>
                <a:gd name="T46" fmla="*/ 1536 w 1644"/>
                <a:gd name="T47" fmla="*/ 1505 h 1733"/>
                <a:gd name="T48" fmla="*/ 1616 w 1644"/>
                <a:gd name="T49" fmla="*/ 1651 h 1733"/>
                <a:gd name="T50" fmla="*/ 1640 w 1644"/>
                <a:gd name="T51" fmla="*/ 1732 h 1733"/>
                <a:gd name="T52" fmla="*/ 1603 w 1644"/>
                <a:gd name="T53" fmla="*/ 1725 h 1733"/>
                <a:gd name="T54" fmla="*/ 1503 w 1644"/>
                <a:gd name="T55" fmla="*/ 1708 h 1733"/>
                <a:gd name="T56" fmla="*/ 1332 w 1644"/>
                <a:gd name="T57" fmla="*/ 1671 h 1733"/>
                <a:gd name="T58" fmla="*/ 1220 w 1644"/>
                <a:gd name="T59" fmla="*/ 1641 h 1733"/>
                <a:gd name="T60" fmla="*/ 1171 w 1644"/>
                <a:gd name="T61" fmla="*/ 1623 h 1733"/>
                <a:gd name="T62" fmla="*/ 1153 w 1644"/>
                <a:gd name="T63" fmla="*/ 1606 h 1733"/>
                <a:gd name="T64" fmla="*/ 1138 w 1644"/>
                <a:gd name="T65" fmla="*/ 1575 h 1733"/>
                <a:gd name="T66" fmla="*/ 1094 w 1644"/>
                <a:gd name="T67" fmla="*/ 1478 h 1733"/>
                <a:gd name="T68" fmla="*/ 1023 w 1644"/>
                <a:gd name="T69" fmla="*/ 1335 h 1733"/>
                <a:gd name="T70" fmla="*/ 949 w 1644"/>
                <a:gd name="T71" fmla="*/ 1199 h 1733"/>
                <a:gd name="T72" fmla="*/ 885 w 1644"/>
                <a:gd name="T73" fmla="*/ 1098 h 1733"/>
                <a:gd name="T74" fmla="*/ 799 w 1644"/>
                <a:gd name="T75" fmla="*/ 995 h 1733"/>
                <a:gd name="T76" fmla="*/ 710 w 1644"/>
                <a:gd name="T77" fmla="*/ 927 h 1733"/>
                <a:gd name="T78" fmla="*/ 610 w 1644"/>
                <a:gd name="T79" fmla="*/ 871 h 1733"/>
                <a:gd name="T80" fmla="*/ 478 w 1644"/>
                <a:gd name="T81" fmla="*/ 813 h 1733"/>
                <a:gd name="T82" fmla="*/ 305 w 1644"/>
                <a:gd name="T83" fmla="*/ 752 h 1733"/>
                <a:gd name="T84" fmla="*/ 184 w 1644"/>
                <a:gd name="T85" fmla="*/ 714 h 1733"/>
                <a:gd name="T86" fmla="*/ 67 w 1644"/>
                <a:gd name="T87" fmla="*/ 661 h 1733"/>
                <a:gd name="T88" fmla="*/ 6 w 1644"/>
                <a:gd name="T89" fmla="*/ 601 h 1733"/>
                <a:gd name="T90" fmla="*/ 8 w 1644"/>
                <a:gd name="T91" fmla="*/ 543 h 1733"/>
                <a:gd name="T92" fmla="*/ 50 w 1644"/>
                <a:gd name="T93" fmla="*/ 490 h 1733"/>
                <a:gd name="T94" fmla="*/ 140 w 1644"/>
                <a:gd name="T95" fmla="*/ 434 h 1733"/>
                <a:gd name="T96" fmla="*/ 269 w 1644"/>
                <a:gd name="T97" fmla="*/ 376 h 1733"/>
                <a:gd name="T98" fmla="*/ 326 w 1644"/>
                <a:gd name="T99" fmla="*/ 353 h 1733"/>
                <a:gd name="T100" fmla="*/ 430 w 1644"/>
                <a:gd name="T101" fmla="*/ 312 h 1733"/>
                <a:gd name="T102" fmla="*/ 538 w 1644"/>
                <a:gd name="T103" fmla="*/ 257 h 1733"/>
                <a:gd name="T104" fmla="*/ 613 w 1644"/>
                <a:gd name="T105" fmla="*/ 199 h 1733"/>
                <a:gd name="T106" fmla="*/ 624 w 1644"/>
                <a:gd name="T107" fmla="*/ 165 h 1733"/>
                <a:gd name="T108" fmla="*/ 591 w 1644"/>
                <a:gd name="T109" fmla="*/ 124 h 1733"/>
                <a:gd name="T110" fmla="*/ 528 w 1644"/>
                <a:gd name="T111" fmla="*/ 86 h 1733"/>
                <a:gd name="T112" fmla="*/ 423 w 1644"/>
                <a:gd name="T113" fmla="*/ 52 h 1733"/>
                <a:gd name="T114" fmla="*/ 386 w 1644"/>
                <a:gd name="T115" fmla="*/ 0 h 17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4"/>
                <a:gd name="T175" fmla="*/ 0 h 1733"/>
                <a:gd name="T176" fmla="*/ 1644 w 1644"/>
                <a:gd name="T177" fmla="*/ 1733 h 17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4" h="1733">
                  <a:moveTo>
                    <a:pt x="386" y="0"/>
                  </a:moveTo>
                  <a:lnTo>
                    <a:pt x="387" y="0"/>
                  </a:lnTo>
                  <a:lnTo>
                    <a:pt x="389" y="2"/>
                  </a:lnTo>
                  <a:lnTo>
                    <a:pt x="395" y="2"/>
                  </a:lnTo>
                  <a:lnTo>
                    <a:pt x="401" y="3"/>
                  </a:lnTo>
                  <a:lnTo>
                    <a:pt x="408" y="5"/>
                  </a:lnTo>
                  <a:lnTo>
                    <a:pt x="416" y="7"/>
                  </a:lnTo>
                  <a:lnTo>
                    <a:pt x="426" y="8"/>
                  </a:lnTo>
                  <a:lnTo>
                    <a:pt x="437" y="11"/>
                  </a:lnTo>
                  <a:lnTo>
                    <a:pt x="462" y="18"/>
                  </a:lnTo>
                  <a:lnTo>
                    <a:pt x="491" y="24"/>
                  </a:lnTo>
                  <a:lnTo>
                    <a:pt x="522" y="33"/>
                  </a:lnTo>
                  <a:lnTo>
                    <a:pt x="555" y="43"/>
                  </a:lnTo>
                  <a:lnTo>
                    <a:pt x="588" y="54"/>
                  </a:lnTo>
                  <a:lnTo>
                    <a:pt x="621" y="66"/>
                  </a:lnTo>
                  <a:lnTo>
                    <a:pt x="652" y="79"/>
                  </a:lnTo>
                  <a:lnTo>
                    <a:pt x="683" y="94"/>
                  </a:lnTo>
                  <a:lnTo>
                    <a:pt x="713" y="111"/>
                  </a:lnTo>
                  <a:lnTo>
                    <a:pt x="735" y="127"/>
                  </a:lnTo>
                  <a:lnTo>
                    <a:pt x="747" y="135"/>
                  </a:lnTo>
                  <a:lnTo>
                    <a:pt x="757" y="146"/>
                  </a:lnTo>
                  <a:lnTo>
                    <a:pt x="764" y="154"/>
                  </a:lnTo>
                  <a:lnTo>
                    <a:pt x="769" y="163"/>
                  </a:lnTo>
                  <a:lnTo>
                    <a:pt x="782" y="182"/>
                  </a:lnTo>
                  <a:lnTo>
                    <a:pt x="787" y="199"/>
                  </a:lnTo>
                  <a:lnTo>
                    <a:pt x="789" y="216"/>
                  </a:lnTo>
                  <a:lnTo>
                    <a:pt x="787" y="232"/>
                  </a:lnTo>
                  <a:lnTo>
                    <a:pt x="783" y="245"/>
                  </a:lnTo>
                  <a:lnTo>
                    <a:pt x="777" y="258"/>
                  </a:lnTo>
                  <a:lnTo>
                    <a:pt x="769" y="271"/>
                  </a:lnTo>
                  <a:lnTo>
                    <a:pt x="758" y="282"/>
                  </a:lnTo>
                  <a:lnTo>
                    <a:pt x="737" y="300"/>
                  </a:lnTo>
                  <a:lnTo>
                    <a:pt x="714" y="313"/>
                  </a:lnTo>
                  <a:lnTo>
                    <a:pt x="702" y="320"/>
                  </a:lnTo>
                  <a:lnTo>
                    <a:pt x="693" y="325"/>
                  </a:lnTo>
                  <a:lnTo>
                    <a:pt x="685" y="328"/>
                  </a:lnTo>
                  <a:lnTo>
                    <a:pt x="677" y="332"/>
                  </a:lnTo>
                  <a:lnTo>
                    <a:pt x="672" y="334"/>
                  </a:lnTo>
                  <a:lnTo>
                    <a:pt x="660" y="341"/>
                  </a:lnTo>
                  <a:lnTo>
                    <a:pt x="646" y="347"/>
                  </a:lnTo>
                  <a:lnTo>
                    <a:pt x="626" y="354"/>
                  </a:lnTo>
                  <a:lnTo>
                    <a:pt x="607" y="363"/>
                  </a:lnTo>
                  <a:lnTo>
                    <a:pt x="586" y="373"/>
                  </a:lnTo>
                  <a:lnTo>
                    <a:pt x="561" y="382"/>
                  </a:lnTo>
                  <a:lnTo>
                    <a:pt x="538" y="393"/>
                  </a:lnTo>
                  <a:lnTo>
                    <a:pt x="515" y="402"/>
                  </a:lnTo>
                  <a:lnTo>
                    <a:pt x="492" y="412"/>
                  </a:lnTo>
                  <a:lnTo>
                    <a:pt x="470" y="423"/>
                  </a:lnTo>
                  <a:lnTo>
                    <a:pt x="450" y="430"/>
                  </a:lnTo>
                  <a:lnTo>
                    <a:pt x="431" y="441"/>
                  </a:lnTo>
                  <a:lnTo>
                    <a:pt x="416" y="447"/>
                  </a:lnTo>
                  <a:lnTo>
                    <a:pt x="405" y="454"/>
                  </a:lnTo>
                  <a:lnTo>
                    <a:pt x="397" y="460"/>
                  </a:lnTo>
                  <a:lnTo>
                    <a:pt x="389" y="465"/>
                  </a:lnTo>
                  <a:lnTo>
                    <a:pt x="381" y="471"/>
                  </a:lnTo>
                  <a:lnTo>
                    <a:pt x="372" y="478"/>
                  </a:lnTo>
                  <a:lnTo>
                    <a:pt x="362" y="488"/>
                  </a:lnTo>
                  <a:lnTo>
                    <a:pt x="353" y="499"/>
                  </a:lnTo>
                  <a:lnTo>
                    <a:pt x="345" y="508"/>
                  </a:lnTo>
                  <a:lnTo>
                    <a:pt x="339" y="519"/>
                  </a:lnTo>
                  <a:lnTo>
                    <a:pt x="336" y="532"/>
                  </a:lnTo>
                  <a:lnTo>
                    <a:pt x="334" y="545"/>
                  </a:lnTo>
                  <a:lnTo>
                    <a:pt x="337" y="558"/>
                  </a:lnTo>
                  <a:lnTo>
                    <a:pt x="343" y="571"/>
                  </a:lnTo>
                  <a:lnTo>
                    <a:pt x="356" y="584"/>
                  </a:lnTo>
                  <a:lnTo>
                    <a:pt x="364" y="591"/>
                  </a:lnTo>
                  <a:lnTo>
                    <a:pt x="374" y="599"/>
                  </a:lnTo>
                  <a:lnTo>
                    <a:pt x="386" y="606"/>
                  </a:lnTo>
                  <a:lnTo>
                    <a:pt x="397" y="612"/>
                  </a:lnTo>
                  <a:lnTo>
                    <a:pt x="412" y="619"/>
                  </a:lnTo>
                  <a:lnTo>
                    <a:pt x="428" y="626"/>
                  </a:lnTo>
                  <a:lnTo>
                    <a:pt x="447" y="631"/>
                  </a:lnTo>
                  <a:lnTo>
                    <a:pt x="466" y="638"/>
                  </a:lnTo>
                  <a:lnTo>
                    <a:pt x="526" y="657"/>
                  </a:lnTo>
                  <a:lnTo>
                    <a:pt x="586" y="681"/>
                  </a:lnTo>
                  <a:lnTo>
                    <a:pt x="641" y="703"/>
                  </a:lnTo>
                  <a:lnTo>
                    <a:pt x="697" y="727"/>
                  </a:lnTo>
                  <a:lnTo>
                    <a:pt x="749" y="753"/>
                  </a:lnTo>
                  <a:lnTo>
                    <a:pt x="799" y="781"/>
                  </a:lnTo>
                  <a:lnTo>
                    <a:pt x="846" y="808"/>
                  </a:lnTo>
                  <a:lnTo>
                    <a:pt x="894" y="838"/>
                  </a:lnTo>
                  <a:lnTo>
                    <a:pt x="938" y="870"/>
                  </a:lnTo>
                  <a:lnTo>
                    <a:pt x="983" y="901"/>
                  </a:lnTo>
                  <a:lnTo>
                    <a:pt x="1027" y="934"/>
                  </a:lnTo>
                  <a:lnTo>
                    <a:pt x="1069" y="968"/>
                  </a:lnTo>
                  <a:lnTo>
                    <a:pt x="1152" y="1042"/>
                  </a:lnTo>
                  <a:lnTo>
                    <a:pt x="1229" y="1118"/>
                  </a:lnTo>
                  <a:lnTo>
                    <a:pt x="1270" y="1159"/>
                  </a:lnTo>
                  <a:lnTo>
                    <a:pt x="1307" y="1200"/>
                  </a:lnTo>
                  <a:lnTo>
                    <a:pt x="1346" y="1245"/>
                  </a:lnTo>
                  <a:lnTo>
                    <a:pt x="1381" y="1289"/>
                  </a:lnTo>
                  <a:lnTo>
                    <a:pt x="1415" y="1333"/>
                  </a:lnTo>
                  <a:lnTo>
                    <a:pt x="1448" y="1376"/>
                  </a:lnTo>
                  <a:lnTo>
                    <a:pt x="1480" y="1420"/>
                  </a:lnTo>
                  <a:lnTo>
                    <a:pt x="1509" y="1463"/>
                  </a:lnTo>
                  <a:lnTo>
                    <a:pt x="1536" y="1505"/>
                  </a:lnTo>
                  <a:lnTo>
                    <a:pt x="1559" y="1544"/>
                  </a:lnTo>
                  <a:lnTo>
                    <a:pt x="1579" y="1582"/>
                  </a:lnTo>
                  <a:lnTo>
                    <a:pt x="1599" y="1618"/>
                  </a:lnTo>
                  <a:lnTo>
                    <a:pt x="1616" y="1651"/>
                  </a:lnTo>
                  <a:lnTo>
                    <a:pt x="1628" y="1682"/>
                  </a:lnTo>
                  <a:lnTo>
                    <a:pt x="1637" y="1709"/>
                  </a:lnTo>
                  <a:lnTo>
                    <a:pt x="1643" y="1732"/>
                  </a:lnTo>
                  <a:lnTo>
                    <a:pt x="1640" y="1732"/>
                  </a:lnTo>
                  <a:lnTo>
                    <a:pt x="1634" y="1730"/>
                  </a:lnTo>
                  <a:lnTo>
                    <a:pt x="1626" y="1729"/>
                  </a:lnTo>
                  <a:lnTo>
                    <a:pt x="1615" y="1727"/>
                  </a:lnTo>
                  <a:lnTo>
                    <a:pt x="1603" y="1725"/>
                  </a:lnTo>
                  <a:lnTo>
                    <a:pt x="1590" y="1723"/>
                  </a:lnTo>
                  <a:lnTo>
                    <a:pt x="1574" y="1721"/>
                  </a:lnTo>
                  <a:lnTo>
                    <a:pt x="1542" y="1714"/>
                  </a:lnTo>
                  <a:lnTo>
                    <a:pt x="1503" y="1708"/>
                  </a:lnTo>
                  <a:lnTo>
                    <a:pt x="1461" y="1699"/>
                  </a:lnTo>
                  <a:lnTo>
                    <a:pt x="1418" y="1689"/>
                  </a:lnTo>
                  <a:lnTo>
                    <a:pt x="1375" y="1681"/>
                  </a:lnTo>
                  <a:lnTo>
                    <a:pt x="1332" y="1671"/>
                  </a:lnTo>
                  <a:lnTo>
                    <a:pt x="1292" y="1661"/>
                  </a:lnTo>
                  <a:lnTo>
                    <a:pt x="1254" y="1651"/>
                  </a:lnTo>
                  <a:lnTo>
                    <a:pt x="1237" y="1647"/>
                  </a:lnTo>
                  <a:lnTo>
                    <a:pt x="1220" y="1641"/>
                  </a:lnTo>
                  <a:lnTo>
                    <a:pt x="1205" y="1636"/>
                  </a:lnTo>
                  <a:lnTo>
                    <a:pt x="1191" y="1632"/>
                  </a:lnTo>
                  <a:lnTo>
                    <a:pt x="1180" y="1626"/>
                  </a:lnTo>
                  <a:lnTo>
                    <a:pt x="1171" y="1623"/>
                  </a:lnTo>
                  <a:lnTo>
                    <a:pt x="1163" y="1618"/>
                  </a:lnTo>
                  <a:lnTo>
                    <a:pt x="1155" y="1613"/>
                  </a:lnTo>
                  <a:lnTo>
                    <a:pt x="1155" y="1610"/>
                  </a:lnTo>
                  <a:lnTo>
                    <a:pt x="1153" y="1606"/>
                  </a:lnTo>
                  <a:lnTo>
                    <a:pt x="1149" y="1600"/>
                  </a:lnTo>
                  <a:lnTo>
                    <a:pt x="1147" y="1593"/>
                  </a:lnTo>
                  <a:lnTo>
                    <a:pt x="1144" y="1584"/>
                  </a:lnTo>
                  <a:lnTo>
                    <a:pt x="1138" y="1575"/>
                  </a:lnTo>
                  <a:lnTo>
                    <a:pt x="1134" y="1564"/>
                  </a:lnTo>
                  <a:lnTo>
                    <a:pt x="1122" y="1537"/>
                  </a:lnTo>
                  <a:lnTo>
                    <a:pt x="1109" y="1509"/>
                  </a:lnTo>
                  <a:lnTo>
                    <a:pt x="1094" y="1478"/>
                  </a:lnTo>
                  <a:lnTo>
                    <a:pt x="1077" y="1444"/>
                  </a:lnTo>
                  <a:lnTo>
                    <a:pt x="1060" y="1407"/>
                  </a:lnTo>
                  <a:lnTo>
                    <a:pt x="1042" y="1371"/>
                  </a:lnTo>
                  <a:lnTo>
                    <a:pt x="1023" y="1335"/>
                  </a:lnTo>
                  <a:lnTo>
                    <a:pt x="1004" y="1298"/>
                  </a:lnTo>
                  <a:lnTo>
                    <a:pt x="986" y="1263"/>
                  </a:lnTo>
                  <a:lnTo>
                    <a:pt x="967" y="1230"/>
                  </a:lnTo>
                  <a:lnTo>
                    <a:pt x="949" y="1199"/>
                  </a:lnTo>
                  <a:lnTo>
                    <a:pt x="930" y="1173"/>
                  </a:lnTo>
                  <a:lnTo>
                    <a:pt x="916" y="1148"/>
                  </a:lnTo>
                  <a:lnTo>
                    <a:pt x="900" y="1123"/>
                  </a:lnTo>
                  <a:lnTo>
                    <a:pt x="885" y="1098"/>
                  </a:lnTo>
                  <a:lnTo>
                    <a:pt x="866" y="1075"/>
                  </a:lnTo>
                  <a:lnTo>
                    <a:pt x="846" y="1048"/>
                  </a:lnTo>
                  <a:lnTo>
                    <a:pt x="824" y="1021"/>
                  </a:lnTo>
                  <a:lnTo>
                    <a:pt x="799" y="995"/>
                  </a:lnTo>
                  <a:lnTo>
                    <a:pt x="766" y="968"/>
                  </a:lnTo>
                  <a:lnTo>
                    <a:pt x="749" y="955"/>
                  </a:lnTo>
                  <a:lnTo>
                    <a:pt x="730" y="940"/>
                  </a:lnTo>
                  <a:lnTo>
                    <a:pt x="710" y="927"/>
                  </a:lnTo>
                  <a:lnTo>
                    <a:pt x="688" y="914"/>
                  </a:lnTo>
                  <a:lnTo>
                    <a:pt x="664" y="899"/>
                  </a:lnTo>
                  <a:lnTo>
                    <a:pt x="638" y="886"/>
                  </a:lnTo>
                  <a:lnTo>
                    <a:pt x="610" y="871"/>
                  </a:lnTo>
                  <a:lnTo>
                    <a:pt x="580" y="856"/>
                  </a:lnTo>
                  <a:lnTo>
                    <a:pt x="547" y="842"/>
                  </a:lnTo>
                  <a:lnTo>
                    <a:pt x="513" y="828"/>
                  </a:lnTo>
                  <a:lnTo>
                    <a:pt x="478" y="813"/>
                  </a:lnTo>
                  <a:lnTo>
                    <a:pt x="439" y="798"/>
                  </a:lnTo>
                  <a:lnTo>
                    <a:pt x="397" y="783"/>
                  </a:lnTo>
                  <a:lnTo>
                    <a:pt x="351" y="768"/>
                  </a:lnTo>
                  <a:lnTo>
                    <a:pt x="305" y="752"/>
                  </a:lnTo>
                  <a:lnTo>
                    <a:pt x="253" y="737"/>
                  </a:lnTo>
                  <a:lnTo>
                    <a:pt x="228" y="731"/>
                  </a:lnTo>
                  <a:lnTo>
                    <a:pt x="205" y="722"/>
                  </a:lnTo>
                  <a:lnTo>
                    <a:pt x="184" y="714"/>
                  </a:lnTo>
                  <a:lnTo>
                    <a:pt x="163" y="707"/>
                  </a:lnTo>
                  <a:lnTo>
                    <a:pt x="125" y="691"/>
                  </a:lnTo>
                  <a:lnTo>
                    <a:pt x="94" y="676"/>
                  </a:lnTo>
                  <a:lnTo>
                    <a:pt x="67" y="661"/>
                  </a:lnTo>
                  <a:lnTo>
                    <a:pt x="46" y="646"/>
                  </a:lnTo>
                  <a:lnTo>
                    <a:pt x="28" y="629"/>
                  </a:lnTo>
                  <a:lnTo>
                    <a:pt x="15" y="615"/>
                  </a:lnTo>
                  <a:lnTo>
                    <a:pt x="6" y="601"/>
                  </a:lnTo>
                  <a:lnTo>
                    <a:pt x="2" y="586"/>
                  </a:lnTo>
                  <a:lnTo>
                    <a:pt x="0" y="573"/>
                  </a:lnTo>
                  <a:lnTo>
                    <a:pt x="2" y="558"/>
                  </a:lnTo>
                  <a:lnTo>
                    <a:pt x="8" y="543"/>
                  </a:lnTo>
                  <a:lnTo>
                    <a:pt x="14" y="530"/>
                  </a:lnTo>
                  <a:lnTo>
                    <a:pt x="25" y="517"/>
                  </a:lnTo>
                  <a:lnTo>
                    <a:pt x="36" y="503"/>
                  </a:lnTo>
                  <a:lnTo>
                    <a:pt x="50" y="490"/>
                  </a:lnTo>
                  <a:lnTo>
                    <a:pt x="65" y="478"/>
                  </a:lnTo>
                  <a:lnTo>
                    <a:pt x="83" y="467"/>
                  </a:lnTo>
                  <a:lnTo>
                    <a:pt x="102" y="456"/>
                  </a:lnTo>
                  <a:lnTo>
                    <a:pt x="140" y="434"/>
                  </a:lnTo>
                  <a:lnTo>
                    <a:pt x="178" y="414"/>
                  </a:lnTo>
                  <a:lnTo>
                    <a:pt x="217" y="397"/>
                  </a:lnTo>
                  <a:lnTo>
                    <a:pt x="253" y="382"/>
                  </a:lnTo>
                  <a:lnTo>
                    <a:pt x="269" y="376"/>
                  </a:lnTo>
                  <a:lnTo>
                    <a:pt x="284" y="371"/>
                  </a:lnTo>
                  <a:lnTo>
                    <a:pt x="295" y="366"/>
                  </a:lnTo>
                  <a:lnTo>
                    <a:pt x="305" y="361"/>
                  </a:lnTo>
                  <a:lnTo>
                    <a:pt x="326" y="353"/>
                  </a:lnTo>
                  <a:lnTo>
                    <a:pt x="349" y="345"/>
                  </a:lnTo>
                  <a:lnTo>
                    <a:pt x="374" y="334"/>
                  </a:lnTo>
                  <a:lnTo>
                    <a:pt x="401" y="323"/>
                  </a:lnTo>
                  <a:lnTo>
                    <a:pt x="430" y="312"/>
                  </a:lnTo>
                  <a:lnTo>
                    <a:pt x="458" y="299"/>
                  </a:lnTo>
                  <a:lnTo>
                    <a:pt x="487" y="285"/>
                  </a:lnTo>
                  <a:lnTo>
                    <a:pt x="513" y="272"/>
                  </a:lnTo>
                  <a:lnTo>
                    <a:pt x="538" y="257"/>
                  </a:lnTo>
                  <a:lnTo>
                    <a:pt x="563" y="242"/>
                  </a:lnTo>
                  <a:lnTo>
                    <a:pt x="582" y="229"/>
                  </a:lnTo>
                  <a:lnTo>
                    <a:pt x="599" y="214"/>
                  </a:lnTo>
                  <a:lnTo>
                    <a:pt x="613" y="199"/>
                  </a:lnTo>
                  <a:lnTo>
                    <a:pt x="622" y="186"/>
                  </a:lnTo>
                  <a:lnTo>
                    <a:pt x="624" y="178"/>
                  </a:lnTo>
                  <a:lnTo>
                    <a:pt x="624" y="172"/>
                  </a:lnTo>
                  <a:lnTo>
                    <a:pt x="624" y="165"/>
                  </a:lnTo>
                  <a:lnTo>
                    <a:pt x="621" y="159"/>
                  </a:lnTo>
                  <a:lnTo>
                    <a:pt x="613" y="147"/>
                  </a:lnTo>
                  <a:lnTo>
                    <a:pt x="603" y="134"/>
                  </a:lnTo>
                  <a:lnTo>
                    <a:pt x="591" y="124"/>
                  </a:lnTo>
                  <a:lnTo>
                    <a:pt x="576" y="113"/>
                  </a:lnTo>
                  <a:lnTo>
                    <a:pt x="561" y="102"/>
                  </a:lnTo>
                  <a:lnTo>
                    <a:pt x="546" y="94"/>
                  </a:lnTo>
                  <a:lnTo>
                    <a:pt x="528" y="86"/>
                  </a:lnTo>
                  <a:lnTo>
                    <a:pt x="509" y="78"/>
                  </a:lnTo>
                  <a:lnTo>
                    <a:pt x="475" y="65"/>
                  </a:lnTo>
                  <a:lnTo>
                    <a:pt x="441" y="54"/>
                  </a:lnTo>
                  <a:lnTo>
                    <a:pt x="423" y="52"/>
                  </a:lnTo>
                  <a:lnTo>
                    <a:pt x="411" y="48"/>
                  </a:lnTo>
                  <a:lnTo>
                    <a:pt x="397" y="46"/>
                  </a:lnTo>
                  <a:lnTo>
                    <a:pt x="386" y="45"/>
                  </a:lnTo>
                  <a:lnTo>
                    <a:pt x="386" y="0"/>
                  </a:lnTo>
                </a:path>
              </a:pathLst>
            </a:custGeom>
            <a:solidFill>
              <a:srgbClr val="BFBF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3993" name="Freeform 1050"/>
            <p:cNvSpPr>
              <a:spLocks/>
            </p:cNvSpPr>
            <p:nvPr/>
          </p:nvSpPr>
          <p:spPr bwMode="auto">
            <a:xfrm>
              <a:off x="2790" y="2888"/>
              <a:ext cx="165" cy="172"/>
            </a:xfrm>
            <a:custGeom>
              <a:avLst/>
              <a:gdLst>
                <a:gd name="T0" fmla="*/ 0 w 165"/>
                <a:gd name="T1" fmla="*/ 0 h 172"/>
                <a:gd name="T2" fmla="*/ 164 w 165"/>
                <a:gd name="T3" fmla="*/ 40 h 172"/>
                <a:gd name="T4" fmla="*/ 164 w 165"/>
                <a:gd name="T5" fmla="*/ 171 h 172"/>
                <a:gd name="T6" fmla="*/ 0 w 165"/>
                <a:gd name="T7" fmla="*/ 122 h 172"/>
                <a:gd name="T8" fmla="*/ 0 w 165"/>
                <a:gd name="T9" fmla="*/ 0 h 172"/>
                <a:gd name="T10" fmla="*/ 0 60000 65536"/>
                <a:gd name="T11" fmla="*/ 0 60000 65536"/>
                <a:gd name="T12" fmla="*/ 0 60000 65536"/>
                <a:gd name="T13" fmla="*/ 0 60000 65536"/>
                <a:gd name="T14" fmla="*/ 0 60000 65536"/>
                <a:gd name="T15" fmla="*/ 0 w 165"/>
                <a:gd name="T16" fmla="*/ 0 h 172"/>
                <a:gd name="T17" fmla="*/ 165 w 165"/>
                <a:gd name="T18" fmla="*/ 172 h 172"/>
              </a:gdLst>
              <a:ahLst/>
              <a:cxnLst>
                <a:cxn ang="T10">
                  <a:pos x="T0" y="T1"/>
                </a:cxn>
                <a:cxn ang="T11">
                  <a:pos x="T2" y="T3"/>
                </a:cxn>
                <a:cxn ang="T12">
                  <a:pos x="T4" y="T5"/>
                </a:cxn>
                <a:cxn ang="T13">
                  <a:pos x="T6" y="T7"/>
                </a:cxn>
                <a:cxn ang="T14">
                  <a:pos x="T8" y="T9"/>
                </a:cxn>
              </a:cxnLst>
              <a:rect l="T15" t="T16" r="T17" b="T18"/>
              <a:pathLst>
                <a:path w="165" h="172">
                  <a:moveTo>
                    <a:pt x="0" y="0"/>
                  </a:moveTo>
                  <a:lnTo>
                    <a:pt x="164" y="40"/>
                  </a:lnTo>
                  <a:lnTo>
                    <a:pt x="164" y="171"/>
                  </a:lnTo>
                  <a:lnTo>
                    <a:pt x="0" y="122"/>
                  </a:lnTo>
                  <a:lnTo>
                    <a:pt x="0" y="0"/>
                  </a:lnTo>
                </a:path>
              </a:pathLst>
            </a:custGeom>
            <a:solidFill>
              <a:srgbClr val="A6A6A6"/>
            </a:solidFill>
            <a:ln w="12700" cap="rnd">
              <a:solidFill>
                <a:srgbClr val="A6A6A6"/>
              </a:solidFill>
              <a:round/>
              <a:headEnd type="none" w="sm" len="sm"/>
              <a:tailEnd type="none" w="sm" len="sm"/>
            </a:ln>
          </p:spPr>
          <p:txBody>
            <a:bodyPr/>
            <a:lstStyle/>
            <a:p>
              <a:endParaRPr lang="zh-CN" altLang="en-US"/>
            </a:p>
          </p:txBody>
        </p:sp>
        <p:sp>
          <p:nvSpPr>
            <p:cNvPr id="83994" name="Freeform 1051"/>
            <p:cNvSpPr>
              <a:spLocks/>
            </p:cNvSpPr>
            <p:nvPr/>
          </p:nvSpPr>
          <p:spPr bwMode="auto">
            <a:xfrm>
              <a:off x="2790" y="2888"/>
              <a:ext cx="165" cy="172"/>
            </a:xfrm>
            <a:custGeom>
              <a:avLst/>
              <a:gdLst>
                <a:gd name="T0" fmla="*/ 0 w 165"/>
                <a:gd name="T1" fmla="*/ 0 h 172"/>
                <a:gd name="T2" fmla="*/ 164 w 165"/>
                <a:gd name="T3" fmla="*/ 40 h 172"/>
                <a:gd name="T4" fmla="*/ 164 w 165"/>
                <a:gd name="T5" fmla="*/ 171 h 172"/>
                <a:gd name="T6" fmla="*/ 0 w 165"/>
                <a:gd name="T7" fmla="*/ 122 h 172"/>
                <a:gd name="T8" fmla="*/ 0 w 165"/>
                <a:gd name="T9" fmla="*/ 0 h 172"/>
                <a:gd name="T10" fmla="*/ 0 60000 65536"/>
                <a:gd name="T11" fmla="*/ 0 60000 65536"/>
                <a:gd name="T12" fmla="*/ 0 60000 65536"/>
                <a:gd name="T13" fmla="*/ 0 60000 65536"/>
                <a:gd name="T14" fmla="*/ 0 60000 65536"/>
                <a:gd name="T15" fmla="*/ 0 w 165"/>
                <a:gd name="T16" fmla="*/ 0 h 172"/>
                <a:gd name="T17" fmla="*/ 165 w 165"/>
                <a:gd name="T18" fmla="*/ 172 h 172"/>
              </a:gdLst>
              <a:ahLst/>
              <a:cxnLst>
                <a:cxn ang="T10">
                  <a:pos x="T0" y="T1"/>
                </a:cxn>
                <a:cxn ang="T11">
                  <a:pos x="T2" y="T3"/>
                </a:cxn>
                <a:cxn ang="T12">
                  <a:pos x="T4" y="T5"/>
                </a:cxn>
                <a:cxn ang="T13">
                  <a:pos x="T6" y="T7"/>
                </a:cxn>
                <a:cxn ang="T14">
                  <a:pos x="T8" y="T9"/>
                </a:cxn>
              </a:cxnLst>
              <a:rect l="T15" t="T16" r="T17" b="T18"/>
              <a:pathLst>
                <a:path w="165" h="172">
                  <a:moveTo>
                    <a:pt x="0" y="0"/>
                  </a:moveTo>
                  <a:lnTo>
                    <a:pt x="164" y="40"/>
                  </a:lnTo>
                  <a:lnTo>
                    <a:pt x="164" y="171"/>
                  </a:lnTo>
                  <a:lnTo>
                    <a:pt x="0" y="122"/>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995" name="Freeform 1052"/>
            <p:cNvSpPr>
              <a:spLocks/>
            </p:cNvSpPr>
            <p:nvPr/>
          </p:nvSpPr>
          <p:spPr bwMode="auto">
            <a:xfrm>
              <a:off x="1554" y="2911"/>
              <a:ext cx="722" cy="277"/>
            </a:xfrm>
            <a:custGeom>
              <a:avLst/>
              <a:gdLst>
                <a:gd name="T0" fmla="*/ 721 w 722"/>
                <a:gd name="T1" fmla="*/ 83 h 277"/>
                <a:gd name="T2" fmla="*/ 312 w 722"/>
                <a:gd name="T3" fmla="*/ 0 h 277"/>
                <a:gd name="T4" fmla="*/ 0 w 722"/>
                <a:gd name="T5" fmla="*/ 133 h 277"/>
                <a:gd name="T6" fmla="*/ 721 w 722"/>
                <a:gd name="T7" fmla="*/ 276 h 277"/>
                <a:gd name="T8" fmla="*/ 721 w 722"/>
                <a:gd name="T9" fmla="*/ 83 h 277"/>
                <a:gd name="T10" fmla="*/ 0 60000 65536"/>
                <a:gd name="T11" fmla="*/ 0 60000 65536"/>
                <a:gd name="T12" fmla="*/ 0 60000 65536"/>
                <a:gd name="T13" fmla="*/ 0 60000 65536"/>
                <a:gd name="T14" fmla="*/ 0 60000 65536"/>
                <a:gd name="T15" fmla="*/ 0 w 722"/>
                <a:gd name="T16" fmla="*/ 0 h 277"/>
                <a:gd name="T17" fmla="*/ 722 w 722"/>
                <a:gd name="T18" fmla="*/ 277 h 277"/>
              </a:gdLst>
              <a:ahLst/>
              <a:cxnLst>
                <a:cxn ang="T10">
                  <a:pos x="T0" y="T1"/>
                </a:cxn>
                <a:cxn ang="T11">
                  <a:pos x="T2" y="T3"/>
                </a:cxn>
                <a:cxn ang="T12">
                  <a:pos x="T4" y="T5"/>
                </a:cxn>
                <a:cxn ang="T13">
                  <a:pos x="T6" y="T7"/>
                </a:cxn>
                <a:cxn ang="T14">
                  <a:pos x="T8" y="T9"/>
                </a:cxn>
              </a:cxnLst>
              <a:rect l="T15" t="T16" r="T17" b="T18"/>
              <a:pathLst>
                <a:path w="722" h="277">
                  <a:moveTo>
                    <a:pt x="721" y="83"/>
                  </a:moveTo>
                  <a:lnTo>
                    <a:pt x="312" y="0"/>
                  </a:lnTo>
                  <a:lnTo>
                    <a:pt x="0" y="133"/>
                  </a:lnTo>
                  <a:lnTo>
                    <a:pt x="721" y="276"/>
                  </a:lnTo>
                  <a:lnTo>
                    <a:pt x="721" y="8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3996" name="Freeform 1053"/>
            <p:cNvSpPr>
              <a:spLocks/>
            </p:cNvSpPr>
            <p:nvPr/>
          </p:nvSpPr>
          <p:spPr bwMode="auto">
            <a:xfrm>
              <a:off x="2314" y="1638"/>
              <a:ext cx="407" cy="180"/>
            </a:xfrm>
            <a:custGeom>
              <a:avLst/>
              <a:gdLst>
                <a:gd name="T0" fmla="*/ 406 w 407"/>
                <a:gd name="T1" fmla="*/ 0 h 180"/>
                <a:gd name="T2" fmla="*/ 0 w 407"/>
                <a:gd name="T3" fmla="*/ 35 h 180"/>
                <a:gd name="T4" fmla="*/ 0 w 407"/>
                <a:gd name="T5" fmla="*/ 179 h 180"/>
                <a:gd name="T6" fmla="*/ 406 w 407"/>
                <a:gd name="T7" fmla="*/ 135 h 180"/>
                <a:gd name="T8" fmla="*/ 406 w 407"/>
                <a:gd name="T9" fmla="*/ 0 h 180"/>
                <a:gd name="T10" fmla="*/ 0 60000 65536"/>
                <a:gd name="T11" fmla="*/ 0 60000 65536"/>
                <a:gd name="T12" fmla="*/ 0 60000 65536"/>
                <a:gd name="T13" fmla="*/ 0 60000 65536"/>
                <a:gd name="T14" fmla="*/ 0 60000 65536"/>
                <a:gd name="T15" fmla="*/ 0 w 407"/>
                <a:gd name="T16" fmla="*/ 0 h 180"/>
                <a:gd name="T17" fmla="*/ 407 w 407"/>
                <a:gd name="T18" fmla="*/ 180 h 180"/>
              </a:gdLst>
              <a:ahLst/>
              <a:cxnLst>
                <a:cxn ang="T10">
                  <a:pos x="T0" y="T1"/>
                </a:cxn>
                <a:cxn ang="T11">
                  <a:pos x="T2" y="T3"/>
                </a:cxn>
                <a:cxn ang="T12">
                  <a:pos x="T4" y="T5"/>
                </a:cxn>
                <a:cxn ang="T13">
                  <a:pos x="T6" y="T7"/>
                </a:cxn>
                <a:cxn ang="T14">
                  <a:pos x="T8" y="T9"/>
                </a:cxn>
              </a:cxnLst>
              <a:rect l="T15" t="T16" r="T17" b="T18"/>
              <a:pathLst>
                <a:path w="407" h="180">
                  <a:moveTo>
                    <a:pt x="406" y="0"/>
                  </a:moveTo>
                  <a:lnTo>
                    <a:pt x="0" y="35"/>
                  </a:lnTo>
                  <a:lnTo>
                    <a:pt x="0" y="179"/>
                  </a:lnTo>
                  <a:lnTo>
                    <a:pt x="406" y="135"/>
                  </a:lnTo>
                  <a:lnTo>
                    <a:pt x="406"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3997" name="Freeform 1054"/>
            <p:cNvSpPr>
              <a:spLocks/>
            </p:cNvSpPr>
            <p:nvPr/>
          </p:nvSpPr>
          <p:spPr bwMode="auto">
            <a:xfrm>
              <a:off x="2314" y="1935"/>
              <a:ext cx="405" cy="219"/>
            </a:xfrm>
            <a:custGeom>
              <a:avLst/>
              <a:gdLst>
                <a:gd name="T0" fmla="*/ 404 w 405"/>
                <a:gd name="T1" fmla="*/ 0 h 219"/>
                <a:gd name="T2" fmla="*/ 0 w 405"/>
                <a:gd name="T3" fmla="*/ 66 h 219"/>
                <a:gd name="T4" fmla="*/ 0 w 405"/>
                <a:gd name="T5" fmla="*/ 218 h 219"/>
                <a:gd name="T6" fmla="*/ 404 w 405"/>
                <a:gd name="T7" fmla="*/ 128 h 219"/>
                <a:gd name="T8" fmla="*/ 404 w 405"/>
                <a:gd name="T9" fmla="*/ 0 h 219"/>
                <a:gd name="T10" fmla="*/ 0 60000 65536"/>
                <a:gd name="T11" fmla="*/ 0 60000 65536"/>
                <a:gd name="T12" fmla="*/ 0 60000 65536"/>
                <a:gd name="T13" fmla="*/ 0 60000 65536"/>
                <a:gd name="T14" fmla="*/ 0 60000 65536"/>
                <a:gd name="T15" fmla="*/ 0 w 405"/>
                <a:gd name="T16" fmla="*/ 0 h 219"/>
                <a:gd name="T17" fmla="*/ 405 w 405"/>
                <a:gd name="T18" fmla="*/ 219 h 219"/>
              </a:gdLst>
              <a:ahLst/>
              <a:cxnLst>
                <a:cxn ang="T10">
                  <a:pos x="T0" y="T1"/>
                </a:cxn>
                <a:cxn ang="T11">
                  <a:pos x="T2" y="T3"/>
                </a:cxn>
                <a:cxn ang="T12">
                  <a:pos x="T4" y="T5"/>
                </a:cxn>
                <a:cxn ang="T13">
                  <a:pos x="T6" y="T7"/>
                </a:cxn>
                <a:cxn ang="T14">
                  <a:pos x="T8" y="T9"/>
                </a:cxn>
              </a:cxnLst>
              <a:rect l="T15" t="T16" r="T17" b="T18"/>
              <a:pathLst>
                <a:path w="405" h="219">
                  <a:moveTo>
                    <a:pt x="404" y="0"/>
                  </a:moveTo>
                  <a:lnTo>
                    <a:pt x="0" y="66"/>
                  </a:lnTo>
                  <a:lnTo>
                    <a:pt x="0" y="218"/>
                  </a:lnTo>
                  <a:lnTo>
                    <a:pt x="404" y="128"/>
                  </a:lnTo>
                  <a:lnTo>
                    <a:pt x="404"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3998" name="Freeform 1055"/>
            <p:cNvSpPr>
              <a:spLocks/>
            </p:cNvSpPr>
            <p:nvPr/>
          </p:nvSpPr>
          <p:spPr bwMode="auto">
            <a:xfrm>
              <a:off x="2316" y="1788"/>
              <a:ext cx="405" cy="201"/>
            </a:xfrm>
            <a:custGeom>
              <a:avLst/>
              <a:gdLst>
                <a:gd name="T0" fmla="*/ 404 w 405"/>
                <a:gd name="T1" fmla="*/ 0 h 201"/>
                <a:gd name="T2" fmla="*/ 0 w 405"/>
                <a:gd name="T3" fmla="*/ 45 h 201"/>
                <a:gd name="T4" fmla="*/ 0 w 405"/>
                <a:gd name="T5" fmla="*/ 200 h 201"/>
                <a:gd name="T6" fmla="*/ 404 w 405"/>
                <a:gd name="T7" fmla="*/ 134 h 201"/>
                <a:gd name="T8" fmla="*/ 404 w 405"/>
                <a:gd name="T9" fmla="*/ 0 h 201"/>
                <a:gd name="T10" fmla="*/ 0 60000 65536"/>
                <a:gd name="T11" fmla="*/ 0 60000 65536"/>
                <a:gd name="T12" fmla="*/ 0 60000 65536"/>
                <a:gd name="T13" fmla="*/ 0 60000 65536"/>
                <a:gd name="T14" fmla="*/ 0 60000 65536"/>
                <a:gd name="T15" fmla="*/ 0 w 405"/>
                <a:gd name="T16" fmla="*/ 0 h 201"/>
                <a:gd name="T17" fmla="*/ 405 w 405"/>
                <a:gd name="T18" fmla="*/ 201 h 201"/>
              </a:gdLst>
              <a:ahLst/>
              <a:cxnLst>
                <a:cxn ang="T10">
                  <a:pos x="T0" y="T1"/>
                </a:cxn>
                <a:cxn ang="T11">
                  <a:pos x="T2" y="T3"/>
                </a:cxn>
                <a:cxn ang="T12">
                  <a:pos x="T4" y="T5"/>
                </a:cxn>
                <a:cxn ang="T13">
                  <a:pos x="T6" y="T7"/>
                </a:cxn>
                <a:cxn ang="T14">
                  <a:pos x="T8" y="T9"/>
                </a:cxn>
              </a:cxnLst>
              <a:rect l="T15" t="T16" r="T17" b="T18"/>
              <a:pathLst>
                <a:path w="405" h="201">
                  <a:moveTo>
                    <a:pt x="404" y="0"/>
                  </a:moveTo>
                  <a:lnTo>
                    <a:pt x="0" y="45"/>
                  </a:lnTo>
                  <a:lnTo>
                    <a:pt x="0" y="200"/>
                  </a:lnTo>
                  <a:lnTo>
                    <a:pt x="404" y="134"/>
                  </a:lnTo>
                  <a:lnTo>
                    <a:pt x="404"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3999" name="Freeform 1056"/>
            <p:cNvSpPr>
              <a:spLocks/>
            </p:cNvSpPr>
            <p:nvPr/>
          </p:nvSpPr>
          <p:spPr bwMode="auto">
            <a:xfrm>
              <a:off x="2011" y="2022"/>
              <a:ext cx="293" cy="130"/>
            </a:xfrm>
            <a:custGeom>
              <a:avLst/>
              <a:gdLst>
                <a:gd name="T0" fmla="*/ 292 w 293"/>
                <a:gd name="T1" fmla="*/ 0 h 130"/>
                <a:gd name="T2" fmla="*/ 0 w 293"/>
                <a:gd name="T3" fmla="*/ 64 h 130"/>
                <a:gd name="T4" fmla="*/ 41 w 293"/>
                <a:gd name="T5" fmla="*/ 73 h 130"/>
                <a:gd name="T6" fmla="*/ 76 w 293"/>
                <a:gd name="T7" fmla="*/ 67 h 130"/>
                <a:gd name="T8" fmla="*/ 115 w 293"/>
                <a:gd name="T9" fmla="*/ 75 h 130"/>
                <a:gd name="T10" fmla="*/ 123 w 293"/>
                <a:gd name="T11" fmla="*/ 82 h 130"/>
                <a:gd name="T12" fmla="*/ 123 w 293"/>
                <a:gd name="T13" fmla="*/ 93 h 130"/>
                <a:gd name="T14" fmla="*/ 292 w 293"/>
                <a:gd name="T15" fmla="*/ 129 h 130"/>
                <a:gd name="T16" fmla="*/ 292 w 293"/>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30"/>
                <a:gd name="T29" fmla="*/ 293 w 293"/>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30">
                  <a:moveTo>
                    <a:pt x="292" y="0"/>
                  </a:moveTo>
                  <a:lnTo>
                    <a:pt x="0" y="64"/>
                  </a:lnTo>
                  <a:lnTo>
                    <a:pt x="41" y="73"/>
                  </a:lnTo>
                  <a:lnTo>
                    <a:pt x="76" y="67"/>
                  </a:lnTo>
                  <a:lnTo>
                    <a:pt x="115" y="75"/>
                  </a:lnTo>
                  <a:lnTo>
                    <a:pt x="123" y="82"/>
                  </a:lnTo>
                  <a:lnTo>
                    <a:pt x="123" y="93"/>
                  </a:lnTo>
                  <a:lnTo>
                    <a:pt x="292" y="129"/>
                  </a:lnTo>
                  <a:lnTo>
                    <a:pt x="292"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00" name="Freeform 1057"/>
            <p:cNvSpPr>
              <a:spLocks/>
            </p:cNvSpPr>
            <p:nvPr/>
          </p:nvSpPr>
          <p:spPr bwMode="auto">
            <a:xfrm>
              <a:off x="2015" y="1942"/>
              <a:ext cx="289" cy="142"/>
            </a:xfrm>
            <a:custGeom>
              <a:avLst/>
              <a:gdLst>
                <a:gd name="T0" fmla="*/ 288 w 289"/>
                <a:gd name="T1" fmla="*/ 82 h 142"/>
                <a:gd name="T2" fmla="*/ 288 w 289"/>
                <a:gd name="T3" fmla="*/ 58 h 142"/>
                <a:gd name="T4" fmla="*/ 0 w 289"/>
                <a:gd name="T5" fmla="*/ 0 h 142"/>
                <a:gd name="T6" fmla="*/ 0 w 289"/>
                <a:gd name="T7" fmla="*/ 141 h 142"/>
                <a:gd name="T8" fmla="*/ 288 w 289"/>
                <a:gd name="T9" fmla="*/ 82 h 142"/>
                <a:gd name="T10" fmla="*/ 0 60000 65536"/>
                <a:gd name="T11" fmla="*/ 0 60000 65536"/>
                <a:gd name="T12" fmla="*/ 0 60000 65536"/>
                <a:gd name="T13" fmla="*/ 0 60000 65536"/>
                <a:gd name="T14" fmla="*/ 0 60000 65536"/>
                <a:gd name="T15" fmla="*/ 0 w 289"/>
                <a:gd name="T16" fmla="*/ 0 h 142"/>
                <a:gd name="T17" fmla="*/ 289 w 289"/>
                <a:gd name="T18" fmla="*/ 142 h 142"/>
              </a:gdLst>
              <a:ahLst/>
              <a:cxnLst>
                <a:cxn ang="T10">
                  <a:pos x="T0" y="T1"/>
                </a:cxn>
                <a:cxn ang="T11">
                  <a:pos x="T2" y="T3"/>
                </a:cxn>
                <a:cxn ang="T12">
                  <a:pos x="T4" y="T5"/>
                </a:cxn>
                <a:cxn ang="T13">
                  <a:pos x="T6" y="T7"/>
                </a:cxn>
                <a:cxn ang="T14">
                  <a:pos x="T8" y="T9"/>
                </a:cxn>
              </a:cxnLst>
              <a:rect l="T15" t="T16" r="T17" b="T18"/>
              <a:pathLst>
                <a:path w="289" h="142">
                  <a:moveTo>
                    <a:pt x="288" y="82"/>
                  </a:moveTo>
                  <a:lnTo>
                    <a:pt x="288" y="58"/>
                  </a:lnTo>
                  <a:lnTo>
                    <a:pt x="0" y="0"/>
                  </a:lnTo>
                  <a:lnTo>
                    <a:pt x="0" y="141"/>
                  </a:lnTo>
                  <a:lnTo>
                    <a:pt x="288" y="82"/>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01" name="Freeform 1058"/>
            <p:cNvSpPr>
              <a:spLocks/>
            </p:cNvSpPr>
            <p:nvPr/>
          </p:nvSpPr>
          <p:spPr bwMode="auto">
            <a:xfrm>
              <a:off x="3640" y="1317"/>
              <a:ext cx="107" cy="116"/>
            </a:xfrm>
            <a:custGeom>
              <a:avLst/>
              <a:gdLst>
                <a:gd name="T0" fmla="*/ 0 w 107"/>
                <a:gd name="T1" fmla="*/ 2 h 116"/>
                <a:gd name="T2" fmla="*/ 0 w 107"/>
                <a:gd name="T3" fmla="*/ 115 h 116"/>
                <a:gd name="T4" fmla="*/ 106 w 107"/>
                <a:gd name="T5" fmla="*/ 110 h 116"/>
                <a:gd name="T6" fmla="*/ 106 w 107"/>
                <a:gd name="T7" fmla="*/ 0 h 116"/>
                <a:gd name="T8" fmla="*/ 0 w 107"/>
                <a:gd name="T9" fmla="*/ 2 h 116"/>
                <a:gd name="T10" fmla="*/ 0 60000 65536"/>
                <a:gd name="T11" fmla="*/ 0 60000 65536"/>
                <a:gd name="T12" fmla="*/ 0 60000 65536"/>
                <a:gd name="T13" fmla="*/ 0 60000 65536"/>
                <a:gd name="T14" fmla="*/ 0 60000 65536"/>
                <a:gd name="T15" fmla="*/ 0 w 107"/>
                <a:gd name="T16" fmla="*/ 0 h 116"/>
                <a:gd name="T17" fmla="*/ 107 w 107"/>
                <a:gd name="T18" fmla="*/ 116 h 116"/>
              </a:gdLst>
              <a:ahLst/>
              <a:cxnLst>
                <a:cxn ang="T10">
                  <a:pos x="T0" y="T1"/>
                </a:cxn>
                <a:cxn ang="T11">
                  <a:pos x="T2" y="T3"/>
                </a:cxn>
                <a:cxn ang="T12">
                  <a:pos x="T4" y="T5"/>
                </a:cxn>
                <a:cxn ang="T13">
                  <a:pos x="T6" y="T7"/>
                </a:cxn>
                <a:cxn ang="T14">
                  <a:pos x="T8" y="T9"/>
                </a:cxn>
              </a:cxnLst>
              <a:rect l="T15" t="T16" r="T17" b="T18"/>
              <a:pathLst>
                <a:path w="107" h="116">
                  <a:moveTo>
                    <a:pt x="0" y="2"/>
                  </a:moveTo>
                  <a:lnTo>
                    <a:pt x="0" y="115"/>
                  </a:lnTo>
                  <a:lnTo>
                    <a:pt x="106" y="110"/>
                  </a:lnTo>
                  <a:lnTo>
                    <a:pt x="106" y="0"/>
                  </a:lnTo>
                  <a:lnTo>
                    <a:pt x="0" y="2"/>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002" name="Freeform 1059"/>
            <p:cNvSpPr>
              <a:spLocks/>
            </p:cNvSpPr>
            <p:nvPr/>
          </p:nvSpPr>
          <p:spPr bwMode="auto">
            <a:xfrm>
              <a:off x="3139" y="1905"/>
              <a:ext cx="608" cy="152"/>
            </a:xfrm>
            <a:custGeom>
              <a:avLst/>
              <a:gdLst>
                <a:gd name="T0" fmla="*/ 607 w 608"/>
                <a:gd name="T1" fmla="*/ 18 h 152"/>
                <a:gd name="T2" fmla="*/ 499 w 608"/>
                <a:gd name="T3" fmla="*/ 0 h 152"/>
                <a:gd name="T4" fmla="*/ 0 w 608"/>
                <a:gd name="T5" fmla="*/ 53 h 152"/>
                <a:gd name="T6" fmla="*/ 607 w 608"/>
                <a:gd name="T7" fmla="*/ 151 h 152"/>
                <a:gd name="T8" fmla="*/ 607 w 608"/>
                <a:gd name="T9" fmla="*/ 18 h 152"/>
                <a:gd name="T10" fmla="*/ 0 60000 65536"/>
                <a:gd name="T11" fmla="*/ 0 60000 65536"/>
                <a:gd name="T12" fmla="*/ 0 60000 65536"/>
                <a:gd name="T13" fmla="*/ 0 60000 65536"/>
                <a:gd name="T14" fmla="*/ 0 60000 65536"/>
                <a:gd name="T15" fmla="*/ 0 w 608"/>
                <a:gd name="T16" fmla="*/ 0 h 152"/>
                <a:gd name="T17" fmla="*/ 608 w 608"/>
                <a:gd name="T18" fmla="*/ 152 h 152"/>
              </a:gdLst>
              <a:ahLst/>
              <a:cxnLst>
                <a:cxn ang="T10">
                  <a:pos x="T0" y="T1"/>
                </a:cxn>
                <a:cxn ang="T11">
                  <a:pos x="T2" y="T3"/>
                </a:cxn>
                <a:cxn ang="T12">
                  <a:pos x="T4" y="T5"/>
                </a:cxn>
                <a:cxn ang="T13">
                  <a:pos x="T6" y="T7"/>
                </a:cxn>
                <a:cxn ang="T14">
                  <a:pos x="T8" y="T9"/>
                </a:cxn>
              </a:cxnLst>
              <a:rect l="T15" t="T16" r="T17" b="T18"/>
              <a:pathLst>
                <a:path w="608" h="152">
                  <a:moveTo>
                    <a:pt x="607" y="18"/>
                  </a:moveTo>
                  <a:lnTo>
                    <a:pt x="499" y="0"/>
                  </a:lnTo>
                  <a:lnTo>
                    <a:pt x="0" y="53"/>
                  </a:lnTo>
                  <a:lnTo>
                    <a:pt x="607" y="151"/>
                  </a:lnTo>
                  <a:lnTo>
                    <a:pt x="607" y="18"/>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03" name="Freeform 1060"/>
            <p:cNvSpPr>
              <a:spLocks/>
            </p:cNvSpPr>
            <p:nvPr/>
          </p:nvSpPr>
          <p:spPr bwMode="auto">
            <a:xfrm>
              <a:off x="3133" y="2099"/>
              <a:ext cx="612" cy="272"/>
            </a:xfrm>
            <a:custGeom>
              <a:avLst/>
              <a:gdLst>
                <a:gd name="T0" fmla="*/ 611 w 612"/>
                <a:gd name="T1" fmla="*/ 30 h 272"/>
                <a:gd name="T2" fmla="*/ 505 w 612"/>
                <a:gd name="T3" fmla="*/ 0 h 272"/>
                <a:gd name="T4" fmla="*/ 0 w 612"/>
                <a:gd name="T5" fmla="*/ 101 h 272"/>
                <a:gd name="T6" fmla="*/ 611 w 612"/>
                <a:gd name="T7" fmla="*/ 271 h 272"/>
                <a:gd name="T8" fmla="*/ 611 w 612"/>
                <a:gd name="T9" fmla="*/ 30 h 272"/>
                <a:gd name="T10" fmla="*/ 0 60000 65536"/>
                <a:gd name="T11" fmla="*/ 0 60000 65536"/>
                <a:gd name="T12" fmla="*/ 0 60000 65536"/>
                <a:gd name="T13" fmla="*/ 0 60000 65536"/>
                <a:gd name="T14" fmla="*/ 0 60000 65536"/>
                <a:gd name="T15" fmla="*/ 0 w 612"/>
                <a:gd name="T16" fmla="*/ 0 h 272"/>
                <a:gd name="T17" fmla="*/ 612 w 612"/>
                <a:gd name="T18" fmla="*/ 272 h 272"/>
              </a:gdLst>
              <a:ahLst/>
              <a:cxnLst>
                <a:cxn ang="T10">
                  <a:pos x="T0" y="T1"/>
                </a:cxn>
                <a:cxn ang="T11">
                  <a:pos x="T2" y="T3"/>
                </a:cxn>
                <a:cxn ang="T12">
                  <a:pos x="T4" y="T5"/>
                </a:cxn>
                <a:cxn ang="T13">
                  <a:pos x="T6" y="T7"/>
                </a:cxn>
                <a:cxn ang="T14">
                  <a:pos x="T8" y="T9"/>
                </a:cxn>
              </a:cxnLst>
              <a:rect l="T15" t="T16" r="T17" b="T18"/>
              <a:pathLst>
                <a:path w="612" h="272">
                  <a:moveTo>
                    <a:pt x="611" y="30"/>
                  </a:moveTo>
                  <a:lnTo>
                    <a:pt x="505" y="0"/>
                  </a:lnTo>
                  <a:lnTo>
                    <a:pt x="0" y="101"/>
                  </a:lnTo>
                  <a:lnTo>
                    <a:pt x="611" y="271"/>
                  </a:lnTo>
                  <a:lnTo>
                    <a:pt x="611" y="3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04" name="Freeform 1061"/>
            <p:cNvSpPr>
              <a:spLocks/>
            </p:cNvSpPr>
            <p:nvPr/>
          </p:nvSpPr>
          <p:spPr bwMode="auto">
            <a:xfrm>
              <a:off x="3136" y="2344"/>
              <a:ext cx="612" cy="347"/>
            </a:xfrm>
            <a:custGeom>
              <a:avLst/>
              <a:gdLst>
                <a:gd name="T0" fmla="*/ 611 w 612"/>
                <a:gd name="T1" fmla="*/ 50 h 347"/>
                <a:gd name="T2" fmla="*/ 440 w 612"/>
                <a:gd name="T3" fmla="*/ 0 h 347"/>
                <a:gd name="T4" fmla="*/ 0 w 612"/>
                <a:gd name="T5" fmla="*/ 108 h 347"/>
                <a:gd name="T6" fmla="*/ 34 w 612"/>
                <a:gd name="T7" fmla="*/ 123 h 347"/>
                <a:gd name="T8" fmla="*/ 127 w 612"/>
                <a:gd name="T9" fmla="*/ 108 h 347"/>
                <a:gd name="T10" fmla="*/ 154 w 612"/>
                <a:gd name="T11" fmla="*/ 121 h 347"/>
                <a:gd name="T12" fmla="*/ 154 w 612"/>
                <a:gd name="T13" fmla="*/ 160 h 347"/>
                <a:gd name="T14" fmla="*/ 611 w 612"/>
                <a:gd name="T15" fmla="*/ 346 h 347"/>
                <a:gd name="T16" fmla="*/ 611 w 612"/>
                <a:gd name="T17" fmla="*/ 5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2"/>
                <a:gd name="T28" fmla="*/ 0 h 347"/>
                <a:gd name="T29" fmla="*/ 612 w 612"/>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2" h="347">
                  <a:moveTo>
                    <a:pt x="611" y="50"/>
                  </a:moveTo>
                  <a:lnTo>
                    <a:pt x="440" y="0"/>
                  </a:lnTo>
                  <a:lnTo>
                    <a:pt x="0" y="108"/>
                  </a:lnTo>
                  <a:lnTo>
                    <a:pt x="34" y="123"/>
                  </a:lnTo>
                  <a:lnTo>
                    <a:pt x="127" y="108"/>
                  </a:lnTo>
                  <a:lnTo>
                    <a:pt x="154" y="121"/>
                  </a:lnTo>
                  <a:lnTo>
                    <a:pt x="154" y="160"/>
                  </a:lnTo>
                  <a:lnTo>
                    <a:pt x="611" y="346"/>
                  </a:lnTo>
                  <a:lnTo>
                    <a:pt x="611" y="5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05" name="Freeform 1062"/>
            <p:cNvSpPr>
              <a:spLocks/>
            </p:cNvSpPr>
            <p:nvPr/>
          </p:nvSpPr>
          <p:spPr bwMode="auto">
            <a:xfrm>
              <a:off x="3139" y="1242"/>
              <a:ext cx="506" cy="225"/>
            </a:xfrm>
            <a:custGeom>
              <a:avLst/>
              <a:gdLst>
                <a:gd name="T0" fmla="*/ 505 w 506"/>
                <a:gd name="T1" fmla="*/ 81 h 225"/>
                <a:gd name="T2" fmla="*/ 503 w 506"/>
                <a:gd name="T3" fmla="*/ 191 h 225"/>
                <a:gd name="T4" fmla="*/ 0 w 506"/>
                <a:gd name="T5" fmla="*/ 224 h 225"/>
                <a:gd name="T6" fmla="*/ 0 w 506"/>
                <a:gd name="T7" fmla="*/ 0 h 225"/>
                <a:gd name="T8" fmla="*/ 505 w 506"/>
                <a:gd name="T9" fmla="*/ 81 h 225"/>
                <a:gd name="T10" fmla="*/ 0 60000 65536"/>
                <a:gd name="T11" fmla="*/ 0 60000 65536"/>
                <a:gd name="T12" fmla="*/ 0 60000 65536"/>
                <a:gd name="T13" fmla="*/ 0 60000 65536"/>
                <a:gd name="T14" fmla="*/ 0 60000 65536"/>
                <a:gd name="T15" fmla="*/ 0 w 506"/>
                <a:gd name="T16" fmla="*/ 0 h 225"/>
                <a:gd name="T17" fmla="*/ 506 w 506"/>
                <a:gd name="T18" fmla="*/ 225 h 225"/>
              </a:gdLst>
              <a:ahLst/>
              <a:cxnLst>
                <a:cxn ang="T10">
                  <a:pos x="T0" y="T1"/>
                </a:cxn>
                <a:cxn ang="T11">
                  <a:pos x="T2" y="T3"/>
                </a:cxn>
                <a:cxn ang="T12">
                  <a:pos x="T4" y="T5"/>
                </a:cxn>
                <a:cxn ang="T13">
                  <a:pos x="T6" y="T7"/>
                </a:cxn>
                <a:cxn ang="T14">
                  <a:pos x="T8" y="T9"/>
                </a:cxn>
              </a:cxnLst>
              <a:rect l="T15" t="T16" r="T17" b="T18"/>
              <a:pathLst>
                <a:path w="506" h="225">
                  <a:moveTo>
                    <a:pt x="505" y="81"/>
                  </a:moveTo>
                  <a:lnTo>
                    <a:pt x="503" y="191"/>
                  </a:lnTo>
                  <a:lnTo>
                    <a:pt x="0" y="224"/>
                  </a:lnTo>
                  <a:lnTo>
                    <a:pt x="0" y="0"/>
                  </a:lnTo>
                  <a:lnTo>
                    <a:pt x="505" y="81"/>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06" name="Freeform 1063"/>
            <p:cNvSpPr>
              <a:spLocks/>
            </p:cNvSpPr>
            <p:nvPr/>
          </p:nvSpPr>
          <p:spPr bwMode="auto">
            <a:xfrm>
              <a:off x="2028" y="2085"/>
              <a:ext cx="132" cy="79"/>
            </a:xfrm>
            <a:custGeom>
              <a:avLst/>
              <a:gdLst>
                <a:gd name="T0" fmla="*/ 29 w 132"/>
                <a:gd name="T1" fmla="*/ 24 h 79"/>
                <a:gd name="T2" fmla="*/ 25 w 132"/>
                <a:gd name="T3" fmla="*/ 28 h 79"/>
                <a:gd name="T4" fmla="*/ 15 w 132"/>
                <a:gd name="T5" fmla="*/ 30 h 79"/>
                <a:gd name="T6" fmla="*/ 8 w 132"/>
                <a:gd name="T7" fmla="*/ 32 h 79"/>
                <a:gd name="T8" fmla="*/ 9 w 132"/>
                <a:gd name="T9" fmla="*/ 37 h 79"/>
                <a:gd name="T10" fmla="*/ 8 w 132"/>
                <a:gd name="T11" fmla="*/ 39 h 79"/>
                <a:gd name="T12" fmla="*/ 2 w 132"/>
                <a:gd name="T13" fmla="*/ 45 h 79"/>
                <a:gd name="T14" fmla="*/ 0 w 132"/>
                <a:gd name="T15" fmla="*/ 50 h 79"/>
                <a:gd name="T16" fmla="*/ 6 w 132"/>
                <a:gd name="T17" fmla="*/ 54 h 79"/>
                <a:gd name="T18" fmla="*/ 15 w 132"/>
                <a:gd name="T19" fmla="*/ 54 h 79"/>
                <a:gd name="T20" fmla="*/ 23 w 132"/>
                <a:gd name="T21" fmla="*/ 54 h 79"/>
                <a:gd name="T22" fmla="*/ 29 w 132"/>
                <a:gd name="T23" fmla="*/ 54 h 79"/>
                <a:gd name="T24" fmla="*/ 31 w 132"/>
                <a:gd name="T25" fmla="*/ 63 h 79"/>
                <a:gd name="T26" fmla="*/ 34 w 132"/>
                <a:gd name="T27" fmla="*/ 68 h 79"/>
                <a:gd name="T28" fmla="*/ 46 w 132"/>
                <a:gd name="T29" fmla="*/ 67 h 79"/>
                <a:gd name="T30" fmla="*/ 56 w 132"/>
                <a:gd name="T31" fmla="*/ 60 h 79"/>
                <a:gd name="T32" fmla="*/ 65 w 132"/>
                <a:gd name="T33" fmla="*/ 56 h 79"/>
                <a:gd name="T34" fmla="*/ 75 w 132"/>
                <a:gd name="T35" fmla="*/ 58 h 79"/>
                <a:gd name="T36" fmla="*/ 81 w 132"/>
                <a:gd name="T37" fmla="*/ 65 h 79"/>
                <a:gd name="T38" fmla="*/ 84 w 132"/>
                <a:gd name="T39" fmla="*/ 76 h 79"/>
                <a:gd name="T40" fmla="*/ 92 w 132"/>
                <a:gd name="T41" fmla="*/ 78 h 79"/>
                <a:gd name="T42" fmla="*/ 105 w 132"/>
                <a:gd name="T43" fmla="*/ 76 h 79"/>
                <a:gd name="T44" fmla="*/ 114 w 132"/>
                <a:gd name="T45" fmla="*/ 73 h 79"/>
                <a:gd name="T46" fmla="*/ 120 w 132"/>
                <a:gd name="T47" fmla="*/ 71 h 79"/>
                <a:gd name="T48" fmla="*/ 128 w 132"/>
                <a:gd name="T49" fmla="*/ 73 h 79"/>
                <a:gd name="T50" fmla="*/ 131 w 132"/>
                <a:gd name="T51" fmla="*/ 70 h 79"/>
                <a:gd name="T52" fmla="*/ 123 w 132"/>
                <a:gd name="T53" fmla="*/ 61 h 79"/>
                <a:gd name="T54" fmla="*/ 110 w 132"/>
                <a:gd name="T55" fmla="*/ 54 h 79"/>
                <a:gd name="T56" fmla="*/ 108 w 132"/>
                <a:gd name="T57" fmla="*/ 41 h 79"/>
                <a:gd name="T58" fmla="*/ 108 w 132"/>
                <a:gd name="T59" fmla="*/ 30 h 79"/>
                <a:gd name="T60" fmla="*/ 108 w 132"/>
                <a:gd name="T61" fmla="*/ 26 h 79"/>
                <a:gd name="T62" fmla="*/ 106 w 132"/>
                <a:gd name="T63" fmla="*/ 22 h 79"/>
                <a:gd name="T64" fmla="*/ 105 w 132"/>
                <a:gd name="T65" fmla="*/ 13 h 79"/>
                <a:gd name="T66" fmla="*/ 102 w 132"/>
                <a:gd name="T67" fmla="*/ 7 h 79"/>
                <a:gd name="T68" fmla="*/ 95 w 132"/>
                <a:gd name="T69" fmla="*/ 7 h 79"/>
                <a:gd name="T70" fmla="*/ 81 w 132"/>
                <a:gd name="T71" fmla="*/ 7 h 79"/>
                <a:gd name="T72" fmla="*/ 69 w 132"/>
                <a:gd name="T73" fmla="*/ 4 h 79"/>
                <a:gd name="T74" fmla="*/ 57 w 132"/>
                <a:gd name="T75" fmla="*/ 2 h 79"/>
                <a:gd name="T76" fmla="*/ 42 w 132"/>
                <a:gd name="T77" fmla="*/ 2 h 79"/>
                <a:gd name="T78" fmla="*/ 33 w 132"/>
                <a:gd name="T79" fmla="*/ 5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
                <a:gd name="T121" fmla="*/ 0 h 79"/>
                <a:gd name="T122" fmla="*/ 132 w 132"/>
                <a:gd name="T123" fmla="*/ 79 h 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 h="79">
                  <a:moveTo>
                    <a:pt x="29" y="8"/>
                  </a:moveTo>
                  <a:lnTo>
                    <a:pt x="29" y="24"/>
                  </a:lnTo>
                  <a:lnTo>
                    <a:pt x="29" y="25"/>
                  </a:lnTo>
                  <a:lnTo>
                    <a:pt x="25" y="28"/>
                  </a:lnTo>
                  <a:lnTo>
                    <a:pt x="21" y="30"/>
                  </a:lnTo>
                  <a:lnTo>
                    <a:pt x="15" y="30"/>
                  </a:lnTo>
                  <a:lnTo>
                    <a:pt x="11" y="30"/>
                  </a:lnTo>
                  <a:lnTo>
                    <a:pt x="8" y="32"/>
                  </a:lnTo>
                  <a:lnTo>
                    <a:pt x="8" y="33"/>
                  </a:lnTo>
                  <a:lnTo>
                    <a:pt x="9" y="37"/>
                  </a:lnTo>
                  <a:lnTo>
                    <a:pt x="8" y="39"/>
                  </a:lnTo>
                  <a:lnTo>
                    <a:pt x="3" y="43"/>
                  </a:lnTo>
                  <a:lnTo>
                    <a:pt x="2" y="45"/>
                  </a:lnTo>
                  <a:lnTo>
                    <a:pt x="0" y="48"/>
                  </a:lnTo>
                  <a:lnTo>
                    <a:pt x="0" y="50"/>
                  </a:lnTo>
                  <a:lnTo>
                    <a:pt x="2" y="52"/>
                  </a:lnTo>
                  <a:lnTo>
                    <a:pt x="6" y="54"/>
                  </a:lnTo>
                  <a:lnTo>
                    <a:pt x="9" y="54"/>
                  </a:lnTo>
                  <a:lnTo>
                    <a:pt x="15" y="54"/>
                  </a:lnTo>
                  <a:lnTo>
                    <a:pt x="19" y="54"/>
                  </a:lnTo>
                  <a:lnTo>
                    <a:pt x="23" y="54"/>
                  </a:lnTo>
                  <a:lnTo>
                    <a:pt x="27" y="54"/>
                  </a:lnTo>
                  <a:lnTo>
                    <a:pt x="29" y="54"/>
                  </a:lnTo>
                  <a:lnTo>
                    <a:pt x="29" y="58"/>
                  </a:lnTo>
                  <a:lnTo>
                    <a:pt x="31" y="63"/>
                  </a:lnTo>
                  <a:lnTo>
                    <a:pt x="33" y="67"/>
                  </a:lnTo>
                  <a:lnTo>
                    <a:pt x="34" y="68"/>
                  </a:lnTo>
                  <a:lnTo>
                    <a:pt x="40" y="68"/>
                  </a:lnTo>
                  <a:lnTo>
                    <a:pt x="46" y="67"/>
                  </a:lnTo>
                  <a:lnTo>
                    <a:pt x="50" y="63"/>
                  </a:lnTo>
                  <a:lnTo>
                    <a:pt x="56" y="60"/>
                  </a:lnTo>
                  <a:lnTo>
                    <a:pt x="59" y="56"/>
                  </a:lnTo>
                  <a:lnTo>
                    <a:pt x="65" y="56"/>
                  </a:lnTo>
                  <a:lnTo>
                    <a:pt x="69" y="56"/>
                  </a:lnTo>
                  <a:lnTo>
                    <a:pt x="75" y="58"/>
                  </a:lnTo>
                  <a:lnTo>
                    <a:pt x="79" y="60"/>
                  </a:lnTo>
                  <a:lnTo>
                    <a:pt x="81" y="65"/>
                  </a:lnTo>
                  <a:lnTo>
                    <a:pt x="82" y="70"/>
                  </a:lnTo>
                  <a:lnTo>
                    <a:pt x="84" y="76"/>
                  </a:lnTo>
                  <a:lnTo>
                    <a:pt x="87" y="78"/>
                  </a:lnTo>
                  <a:lnTo>
                    <a:pt x="92" y="78"/>
                  </a:lnTo>
                  <a:lnTo>
                    <a:pt x="99" y="78"/>
                  </a:lnTo>
                  <a:lnTo>
                    <a:pt x="105" y="76"/>
                  </a:lnTo>
                  <a:lnTo>
                    <a:pt x="108" y="75"/>
                  </a:lnTo>
                  <a:lnTo>
                    <a:pt x="114" y="73"/>
                  </a:lnTo>
                  <a:lnTo>
                    <a:pt x="117" y="71"/>
                  </a:lnTo>
                  <a:lnTo>
                    <a:pt x="120" y="71"/>
                  </a:lnTo>
                  <a:lnTo>
                    <a:pt x="123" y="73"/>
                  </a:lnTo>
                  <a:lnTo>
                    <a:pt x="128" y="73"/>
                  </a:lnTo>
                  <a:lnTo>
                    <a:pt x="129" y="73"/>
                  </a:lnTo>
                  <a:lnTo>
                    <a:pt x="131" y="70"/>
                  </a:lnTo>
                  <a:lnTo>
                    <a:pt x="129" y="65"/>
                  </a:lnTo>
                  <a:lnTo>
                    <a:pt x="123" y="61"/>
                  </a:lnTo>
                  <a:lnTo>
                    <a:pt x="116" y="56"/>
                  </a:lnTo>
                  <a:lnTo>
                    <a:pt x="110" y="54"/>
                  </a:lnTo>
                  <a:lnTo>
                    <a:pt x="108" y="48"/>
                  </a:lnTo>
                  <a:lnTo>
                    <a:pt x="108" y="41"/>
                  </a:lnTo>
                  <a:lnTo>
                    <a:pt x="108" y="35"/>
                  </a:lnTo>
                  <a:lnTo>
                    <a:pt x="108" y="30"/>
                  </a:lnTo>
                  <a:lnTo>
                    <a:pt x="108" y="28"/>
                  </a:lnTo>
                  <a:lnTo>
                    <a:pt x="108" y="26"/>
                  </a:lnTo>
                  <a:lnTo>
                    <a:pt x="108" y="25"/>
                  </a:lnTo>
                  <a:lnTo>
                    <a:pt x="106" y="22"/>
                  </a:lnTo>
                  <a:lnTo>
                    <a:pt x="106" y="17"/>
                  </a:lnTo>
                  <a:lnTo>
                    <a:pt x="105" y="13"/>
                  </a:lnTo>
                  <a:lnTo>
                    <a:pt x="105" y="10"/>
                  </a:lnTo>
                  <a:lnTo>
                    <a:pt x="102" y="7"/>
                  </a:lnTo>
                  <a:lnTo>
                    <a:pt x="100" y="7"/>
                  </a:lnTo>
                  <a:lnTo>
                    <a:pt x="95" y="7"/>
                  </a:lnTo>
                  <a:lnTo>
                    <a:pt x="88" y="7"/>
                  </a:lnTo>
                  <a:lnTo>
                    <a:pt x="81" y="7"/>
                  </a:lnTo>
                  <a:lnTo>
                    <a:pt x="73" y="5"/>
                  </a:lnTo>
                  <a:lnTo>
                    <a:pt x="69" y="4"/>
                  </a:lnTo>
                  <a:lnTo>
                    <a:pt x="63" y="2"/>
                  </a:lnTo>
                  <a:lnTo>
                    <a:pt x="57" y="2"/>
                  </a:lnTo>
                  <a:lnTo>
                    <a:pt x="50" y="0"/>
                  </a:lnTo>
                  <a:lnTo>
                    <a:pt x="42" y="2"/>
                  </a:lnTo>
                  <a:lnTo>
                    <a:pt x="36" y="2"/>
                  </a:lnTo>
                  <a:lnTo>
                    <a:pt x="33" y="5"/>
                  </a:lnTo>
                  <a:lnTo>
                    <a:pt x="29" y="8"/>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07" name="Freeform 1064"/>
            <p:cNvSpPr>
              <a:spLocks/>
            </p:cNvSpPr>
            <p:nvPr/>
          </p:nvSpPr>
          <p:spPr bwMode="auto">
            <a:xfrm>
              <a:off x="3102" y="2458"/>
              <a:ext cx="217" cy="146"/>
            </a:xfrm>
            <a:custGeom>
              <a:avLst/>
              <a:gdLst>
                <a:gd name="T0" fmla="*/ 189 w 217"/>
                <a:gd name="T1" fmla="*/ 50 h 146"/>
                <a:gd name="T2" fmla="*/ 185 w 217"/>
                <a:gd name="T3" fmla="*/ 38 h 146"/>
                <a:gd name="T4" fmla="*/ 176 w 217"/>
                <a:gd name="T5" fmla="*/ 31 h 146"/>
                <a:gd name="T6" fmla="*/ 168 w 217"/>
                <a:gd name="T7" fmla="*/ 30 h 146"/>
                <a:gd name="T8" fmla="*/ 158 w 217"/>
                <a:gd name="T9" fmla="*/ 26 h 146"/>
                <a:gd name="T10" fmla="*/ 154 w 217"/>
                <a:gd name="T11" fmla="*/ 21 h 146"/>
                <a:gd name="T12" fmla="*/ 149 w 217"/>
                <a:gd name="T13" fmla="*/ 15 h 146"/>
                <a:gd name="T14" fmla="*/ 129 w 217"/>
                <a:gd name="T15" fmla="*/ 9 h 146"/>
                <a:gd name="T16" fmla="*/ 115 w 217"/>
                <a:gd name="T17" fmla="*/ 0 h 146"/>
                <a:gd name="T18" fmla="*/ 104 w 217"/>
                <a:gd name="T19" fmla="*/ 2 h 146"/>
                <a:gd name="T20" fmla="*/ 96 w 217"/>
                <a:gd name="T21" fmla="*/ 2 h 146"/>
                <a:gd name="T22" fmla="*/ 85 w 217"/>
                <a:gd name="T23" fmla="*/ 5 h 146"/>
                <a:gd name="T24" fmla="*/ 77 w 217"/>
                <a:gd name="T25" fmla="*/ 11 h 146"/>
                <a:gd name="T26" fmla="*/ 70 w 217"/>
                <a:gd name="T27" fmla="*/ 10 h 146"/>
                <a:gd name="T28" fmla="*/ 53 w 217"/>
                <a:gd name="T29" fmla="*/ 3 h 146"/>
                <a:gd name="T30" fmla="*/ 33 w 217"/>
                <a:gd name="T31" fmla="*/ 0 h 146"/>
                <a:gd name="T32" fmla="*/ 23 w 217"/>
                <a:gd name="T33" fmla="*/ 10 h 146"/>
                <a:gd name="T34" fmla="*/ 14 w 217"/>
                <a:gd name="T35" fmla="*/ 23 h 146"/>
                <a:gd name="T36" fmla="*/ 2 w 217"/>
                <a:gd name="T37" fmla="*/ 32 h 146"/>
                <a:gd name="T38" fmla="*/ 9 w 217"/>
                <a:gd name="T39" fmla="*/ 56 h 146"/>
                <a:gd name="T40" fmla="*/ 17 w 217"/>
                <a:gd name="T41" fmla="*/ 76 h 146"/>
                <a:gd name="T42" fmla="*/ 9 w 217"/>
                <a:gd name="T43" fmla="*/ 85 h 146"/>
                <a:gd name="T44" fmla="*/ 6 w 217"/>
                <a:gd name="T45" fmla="*/ 94 h 146"/>
                <a:gd name="T46" fmla="*/ 19 w 217"/>
                <a:gd name="T47" fmla="*/ 103 h 146"/>
                <a:gd name="T48" fmla="*/ 42 w 217"/>
                <a:gd name="T49" fmla="*/ 108 h 146"/>
                <a:gd name="T50" fmla="*/ 58 w 217"/>
                <a:gd name="T51" fmla="*/ 107 h 146"/>
                <a:gd name="T52" fmla="*/ 71 w 217"/>
                <a:gd name="T53" fmla="*/ 108 h 146"/>
                <a:gd name="T54" fmla="*/ 83 w 217"/>
                <a:gd name="T55" fmla="*/ 118 h 146"/>
                <a:gd name="T56" fmla="*/ 98 w 217"/>
                <a:gd name="T57" fmla="*/ 134 h 146"/>
                <a:gd name="T58" fmla="*/ 120 w 217"/>
                <a:gd name="T59" fmla="*/ 142 h 146"/>
                <a:gd name="T60" fmla="*/ 141 w 217"/>
                <a:gd name="T61" fmla="*/ 145 h 146"/>
                <a:gd name="T62" fmla="*/ 154 w 217"/>
                <a:gd name="T63" fmla="*/ 136 h 146"/>
                <a:gd name="T64" fmla="*/ 162 w 217"/>
                <a:gd name="T65" fmla="*/ 132 h 146"/>
                <a:gd name="T66" fmla="*/ 166 w 217"/>
                <a:gd name="T67" fmla="*/ 129 h 146"/>
                <a:gd name="T68" fmla="*/ 166 w 217"/>
                <a:gd name="T69" fmla="*/ 122 h 146"/>
                <a:gd name="T70" fmla="*/ 176 w 217"/>
                <a:gd name="T71" fmla="*/ 123 h 146"/>
                <a:gd name="T72" fmla="*/ 183 w 217"/>
                <a:gd name="T73" fmla="*/ 114 h 146"/>
                <a:gd name="T74" fmla="*/ 197 w 217"/>
                <a:gd name="T75" fmla="*/ 110 h 146"/>
                <a:gd name="T76" fmla="*/ 213 w 217"/>
                <a:gd name="T77" fmla="*/ 100 h 146"/>
                <a:gd name="T78" fmla="*/ 213 w 217"/>
                <a:gd name="T79" fmla="*/ 87 h 146"/>
                <a:gd name="T80" fmla="*/ 216 w 217"/>
                <a:gd name="T81" fmla="*/ 78 h 146"/>
                <a:gd name="T82" fmla="*/ 213 w 217"/>
                <a:gd name="T83" fmla="*/ 73 h 146"/>
                <a:gd name="T84" fmla="*/ 197 w 217"/>
                <a:gd name="T85" fmla="*/ 52 h 1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7"/>
                <a:gd name="T130" fmla="*/ 0 h 146"/>
                <a:gd name="T131" fmla="*/ 217 w 217"/>
                <a:gd name="T132" fmla="*/ 146 h 1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7" h="146">
                  <a:moveTo>
                    <a:pt x="197" y="52"/>
                  </a:moveTo>
                  <a:lnTo>
                    <a:pt x="193" y="52"/>
                  </a:lnTo>
                  <a:lnTo>
                    <a:pt x="189" y="50"/>
                  </a:lnTo>
                  <a:lnTo>
                    <a:pt x="187" y="46"/>
                  </a:lnTo>
                  <a:lnTo>
                    <a:pt x="185" y="41"/>
                  </a:lnTo>
                  <a:lnTo>
                    <a:pt x="185" y="38"/>
                  </a:lnTo>
                  <a:lnTo>
                    <a:pt x="183" y="34"/>
                  </a:lnTo>
                  <a:lnTo>
                    <a:pt x="179" y="31"/>
                  </a:lnTo>
                  <a:lnTo>
                    <a:pt x="176" y="31"/>
                  </a:lnTo>
                  <a:lnTo>
                    <a:pt x="174" y="31"/>
                  </a:lnTo>
                  <a:lnTo>
                    <a:pt x="171" y="30"/>
                  </a:lnTo>
                  <a:lnTo>
                    <a:pt x="168" y="30"/>
                  </a:lnTo>
                  <a:lnTo>
                    <a:pt x="164" y="28"/>
                  </a:lnTo>
                  <a:lnTo>
                    <a:pt x="160" y="28"/>
                  </a:lnTo>
                  <a:lnTo>
                    <a:pt x="158" y="26"/>
                  </a:lnTo>
                  <a:lnTo>
                    <a:pt x="157" y="26"/>
                  </a:lnTo>
                  <a:lnTo>
                    <a:pt x="154" y="24"/>
                  </a:lnTo>
                  <a:lnTo>
                    <a:pt x="154" y="21"/>
                  </a:lnTo>
                  <a:lnTo>
                    <a:pt x="152" y="17"/>
                  </a:lnTo>
                  <a:lnTo>
                    <a:pt x="151" y="16"/>
                  </a:lnTo>
                  <a:lnTo>
                    <a:pt x="149" y="15"/>
                  </a:lnTo>
                  <a:lnTo>
                    <a:pt x="143" y="13"/>
                  </a:lnTo>
                  <a:lnTo>
                    <a:pt x="135" y="11"/>
                  </a:lnTo>
                  <a:lnTo>
                    <a:pt x="129" y="9"/>
                  </a:lnTo>
                  <a:lnTo>
                    <a:pt x="121" y="3"/>
                  </a:lnTo>
                  <a:lnTo>
                    <a:pt x="120" y="2"/>
                  </a:lnTo>
                  <a:lnTo>
                    <a:pt x="115" y="0"/>
                  </a:lnTo>
                  <a:lnTo>
                    <a:pt x="112" y="0"/>
                  </a:lnTo>
                  <a:lnTo>
                    <a:pt x="108" y="0"/>
                  </a:lnTo>
                  <a:lnTo>
                    <a:pt x="104" y="2"/>
                  </a:lnTo>
                  <a:lnTo>
                    <a:pt x="102" y="2"/>
                  </a:lnTo>
                  <a:lnTo>
                    <a:pt x="101" y="2"/>
                  </a:lnTo>
                  <a:lnTo>
                    <a:pt x="96" y="2"/>
                  </a:lnTo>
                  <a:lnTo>
                    <a:pt x="93" y="2"/>
                  </a:lnTo>
                  <a:lnTo>
                    <a:pt x="89" y="3"/>
                  </a:lnTo>
                  <a:lnTo>
                    <a:pt x="85" y="5"/>
                  </a:lnTo>
                  <a:lnTo>
                    <a:pt x="83" y="9"/>
                  </a:lnTo>
                  <a:lnTo>
                    <a:pt x="79" y="10"/>
                  </a:lnTo>
                  <a:lnTo>
                    <a:pt x="77" y="11"/>
                  </a:lnTo>
                  <a:lnTo>
                    <a:pt x="75" y="13"/>
                  </a:lnTo>
                  <a:lnTo>
                    <a:pt x="71" y="11"/>
                  </a:lnTo>
                  <a:lnTo>
                    <a:pt x="70" y="10"/>
                  </a:lnTo>
                  <a:lnTo>
                    <a:pt x="65" y="9"/>
                  </a:lnTo>
                  <a:lnTo>
                    <a:pt x="59" y="5"/>
                  </a:lnTo>
                  <a:lnTo>
                    <a:pt x="53" y="3"/>
                  </a:lnTo>
                  <a:lnTo>
                    <a:pt x="45" y="2"/>
                  </a:lnTo>
                  <a:lnTo>
                    <a:pt x="39" y="0"/>
                  </a:lnTo>
                  <a:lnTo>
                    <a:pt x="33" y="0"/>
                  </a:lnTo>
                  <a:lnTo>
                    <a:pt x="29" y="2"/>
                  </a:lnTo>
                  <a:lnTo>
                    <a:pt x="25" y="5"/>
                  </a:lnTo>
                  <a:lnTo>
                    <a:pt x="23" y="10"/>
                  </a:lnTo>
                  <a:lnTo>
                    <a:pt x="19" y="15"/>
                  </a:lnTo>
                  <a:lnTo>
                    <a:pt x="15" y="19"/>
                  </a:lnTo>
                  <a:lnTo>
                    <a:pt x="14" y="23"/>
                  </a:lnTo>
                  <a:lnTo>
                    <a:pt x="8" y="26"/>
                  </a:lnTo>
                  <a:lnTo>
                    <a:pt x="3" y="28"/>
                  </a:lnTo>
                  <a:lnTo>
                    <a:pt x="2" y="32"/>
                  </a:lnTo>
                  <a:lnTo>
                    <a:pt x="0" y="38"/>
                  </a:lnTo>
                  <a:lnTo>
                    <a:pt x="2" y="45"/>
                  </a:lnTo>
                  <a:lnTo>
                    <a:pt x="9" y="56"/>
                  </a:lnTo>
                  <a:lnTo>
                    <a:pt x="15" y="70"/>
                  </a:lnTo>
                  <a:lnTo>
                    <a:pt x="17" y="73"/>
                  </a:lnTo>
                  <a:lnTo>
                    <a:pt x="17" y="76"/>
                  </a:lnTo>
                  <a:lnTo>
                    <a:pt x="15" y="80"/>
                  </a:lnTo>
                  <a:lnTo>
                    <a:pt x="11" y="81"/>
                  </a:lnTo>
                  <a:lnTo>
                    <a:pt x="9" y="85"/>
                  </a:lnTo>
                  <a:lnTo>
                    <a:pt x="8" y="87"/>
                  </a:lnTo>
                  <a:lnTo>
                    <a:pt x="6" y="90"/>
                  </a:lnTo>
                  <a:lnTo>
                    <a:pt x="6" y="94"/>
                  </a:lnTo>
                  <a:lnTo>
                    <a:pt x="8" y="98"/>
                  </a:lnTo>
                  <a:lnTo>
                    <a:pt x="14" y="101"/>
                  </a:lnTo>
                  <a:lnTo>
                    <a:pt x="19" y="103"/>
                  </a:lnTo>
                  <a:lnTo>
                    <a:pt x="27" y="105"/>
                  </a:lnTo>
                  <a:lnTo>
                    <a:pt x="34" y="107"/>
                  </a:lnTo>
                  <a:lnTo>
                    <a:pt x="42" y="108"/>
                  </a:lnTo>
                  <a:lnTo>
                    <a:pt x="48" y="108"/>
                  </a:lnTo>
                  <a:lnTo>
                    <a:pt x="54" y="108"/>
                  </a:lnTo>
                  <a:lnTo>
                    <a:pt x="58" y="107"/>
                  </a:lnTo>
                  <a:lnTo>
                    <a:pt x="64" y="107"/>
                  </a:lnTo>
                  <a:lnTo>
                    <a:pt x="67" y="107"/>
                  </a:lnTo>
                  <a:lnTo>
                    <a:pt x="71" y="108"/>
                  </a:lnTo>
                  <a:lnTo>
                    <a:pt x="75" y="110"/>
                  </a:lnTo>
                  <a:lnTo>
                    <a:pt x="79" y="114"/>
                  </a:lnTo>
                  <a:lnTo>
                    <a:pt x="83" y="118"/>
                  </a:lnTo>
                  <a:lnTo>
                    <a:pt x="89" y="123"/>
                  </a:lnTo>
                  <a:lnTo>
                    <a:pt x="93" y="129"/>
                  </a:lnTo>
                  <a:lnTo>
                    <a:pt x="98" y="134"/>
                  </a:lnTo>
                  <a:lnTo>
                    <a:pt x="102" y="136"/>
                  </a:lnTo>
                  <a:lnTo>
                    <a:pt x="106" y="138"/>
                  </a:lnTo>
                  <a:lnTo>
                    <a:pt x="120" y="142"/>
                  </a:lnTo>
                  <a:lnTo>
                    <a:pt x="131" y="143"/>
                  </a:lnTo>
                  <a:lnTo>
                    <a:pt x="135" y="145"/>
                  </a:lnTo>
                  <a:lnTo>
                    <a:pt x="141" y="145"/>
                  </a:lnTo>
                  <a:lnTo>
                    <a:pt x="146" y="142"/>
                  </a:lnTo>
                  <a:lnTo>
                    <a:pt x="152" y="138"/>
                  </a:lnTo>
                  <a:lnTo>
                    <a:pt x="154" y="136"/>
                  </a:lnTo>
                  <a:lnTo>
                    <a:pt x="157" y="135"/>
                  </a:lnTo>
                  <a:lnTo>
                    <a:pt x="160" y="132"/>
                  </a:lnTo>
                  <a:lnTo>
                    <a:pt x="162" y="132"/>
                  </a:lnTo>
                  <a:lnTo>
                    <a:pt x="164" y="132"/>
                  </a:lnTo>
                  <a:lnTo>
                    <a:pt x="166" y="132"/>
                  </a:lnTo>
                  <a:lnTo>
                    <a:pt x="166" y="129"/>
                  </a:lnTo>
                  <a:lnTo>
                    <a:pt x="166" y="127"/>
                  </a:lnTo>
                  <a:lnTo>
                    <a:pt x="166" y="125"/>
                  </a:lnTo>
                  <a:lnTo>
                    <a:pt x="166" y="122"/>
                  </a:lnTo>
                  <a:lnTo>
                    <a:pt x="168" y="122"/>
                  </a:lnTo>
                  <a:lnTo>
                    <a:pt x="170" y="122"/>
                  </a:lnTo>
                  <a:lnTo>
                    <a:pt x="176" y="123"/>
                  </a:lnTo>
                  <a:lnTo>
                    <a:pt x="179" y="122"/>
                  </a:lnTo>
                  <a:lnTo>
                    <a:pt x="182" y="118"/>
                  </a:lnTo>
                  <a:lnTo>
                    <a:pt x="183" y="114"/>
                  </a:lnTo>
                  <a:lnTo>
                    <a:pt x="187" y="112"/>
                  </a:lnTo>
                  <a:lnTo>
                    <a:pt x="193" y="110"/>
                  </a:lnTo>
                  <a:lnTo>
                    <a:pt x="197" y="110"/>
                  </a:lnTo>
                  <a:lnTo>
                    <a:pt x="201" y="108"/>
                  </a:lnTo>
                  <a:lnTo>
                    <a:pt x="207" y="105"/>
                  </a:lnTo>
                  <a:lnTo>
                    <a:pt x="213" y="100"/>
                  </a:lnTo>
                  <a:lnTo>
                    <a:pt x="214" y="94"/>
                  </a:lnTo>
                  <a:lnTo>
                    <a:pt x="213" y="88"/>
                  </a:lnTo>
                  <a:lnTo>
                    <a:pt x="213" y="87"/>
                  </a:lnTo>
                  <a:lnTo>
                    <a:pt x="214" y="81"/>
                  </a:lnTo>
                  <a:lnTo>
                    <a:pt x="216" y="80"/>
                  </a:lnTo>
                  <a:lnTo>
                    <a:pt x="216" y="78"/>
                  </a:lnTo>
                  <a:lnTo>
                    <a:pt x="216" y="76"/>
                  </a:lnTo>
                  <a:lnTo>
                    <a:pt x="214" y="74"/>
                  </a:lnTo>
                  <a:lnTo>
                    <a:pt x="213" y="73"/>
                  </a:lnTo>
                  <a:lnTo>
                    <a:pt x="207" y="68"/>
                  </a:lnTo>
                  <a:lnTo>
                    <a:pt x="201" y="61"/>
                  </a:lnTo>
                  <a:lnTo>
                    <a:pt x="197" y="5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grpSp>
          <p:nvGrpSpPr>
            <p:cNvPr id="84008" name="Group 1065"/>
            <p:cNvGrpSpPr>
              <a:grpSpLocks/>
            </p:cNvGrpSpPr>
            <p:nvPr/>
          </p:nvGrpSpPr>
          <p:grpSpPr bwMode="auto">
            <a:xfrm>
              <a:off x="3569" y="2737"/>
              <a:ext cx="128" cy="228"/>
              <a:chOff x="3569" y="2737"/>
              <a:chExt cx="128" cy="228"/>
            </a:xfrm>
          </p:grpSpPr>
          <p:sp>
            <p:nvSpPr>
              <p:cNvPr id="84861" name="Freeform 1066"/>
              <p:cNvSpPr>
                <a:spLocks/>
              </p:cNvSpPr>
              <p:nvPr/>
            </p:nvSpPr>
            <p:spPr bwMode="auto">
              <a:xfrm>
                <a:off x="3574" y="2778"/>
                <a:ext cx="114" cy="24"/>
              </a:xfrm>
              <a:custGeom>
                <a:avLst/>
                <a:gdLst>
                  <a:gd name="T0" fmla="*/ 113 w 114"/>
                  <a:gd name="T1" fmla="*/ 9 h 24"/>
                  <a:gd name="T2" fmla="*/ 113 w 114"/>
                  <a:gd name="T3" fmla="*/ 0 h 24"/>
                  <a:gd name="T4" fmla="*/ 0 w 114"/>
                  <a:gd name="T5" fmla="*/ 15 h 24"/>
                  <a:gd name="T6" fmla="*/ 0 w 114"/>
                  <a:gd name="T7" fmla="*/ 23 h 24"/>
                  <a:gd name="T8" fmla="*/ 113 w 114"/>
                  <a:gd name="T9" fmla="*/ 9 h 24"/>
                  <a:gd name="T10" fmla="*/ 0 60000 65536"/>
                  <a:gd name="T11" fmla="*/ 0 60000 65536"/>
                  <a:gd name="T12" fmla="*/ 0 60000 65536"/>
                  <a:gd name="T13" fmla="*/ 0 60000 65536"/>
                  <a:gd name="T14" fmla="*/ 0 60000 65536"/>
                  <a:gd name="T15" fmla="*/ 0 w 114"/>
                  <a:gd name="T16" fmla="*/ 0 h 24"/>
                  <a:gd name="T17" fmla="*/ 114 w 114"/>
                  <a:gd name="T18" fmla="*/ 24 h 24"/>
                </a:gdLst>
                <a:ahLst/>
                <a:cxnLst>
                  <a:cxn ang="T10">
                    <a:pos x="T0" y="T1"/>
                  </a:cxn>
                  <a:cxn ang="T11">
                    <a:pos x="T2" y="T3"/>
                  </a:cxn>
                  <a:cxn ang="T12">
                    <a:pos x="T4" y="T5"/>
                  </a:cxn>
                  <a:cxn ang="T13">
                    <a:pos x="T6" y="T7"/>
                  </a:cxn>
                  <a:cxn ang="T14">
                    <a:pos x="T8" y="T9"/>
                  </a:cxn>
                </a:cxnLst>
                <a:rect l="T15" t="T16" r="T17" b="T18"/>
                <a:pathLst>
                  <a:path w="114" h="24">
                    <a:moveTo>
                      <a:pt x="113" y="9"/>
                    </a:moveTo>
                    <a:lnTo>
                      <a:pt x="113" y="0"/>
                    </a:lnTo>
                    <a:lnTo>
                      <a:pt x="0" y="15"/>
                    </a:lnTo>
                    <a:lnTo>
                      <a:pt x="0" y="23"/>
                    </a:lnTo>
                    <a:lnTo>
                      <a:pt x="113" y="9"/>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62" name="Freeform 1067"/>
              <p:cNvSpPr>
                <a:spLocks/>
              </p:cNvSpPr>
              <p:nvPr/>
            </p:nvSpPr>
            <p:spPr bwMode="auto">
              <a:xfrm>
                <a:off x="3574" y="2778"/>
                <a:ext cx="123" cy="33"/>
              </a:xfrm>
              <a:custGeom>
                <a:avLst/>
                <a:gdLst>
                  <a:gd name="T0" fmla="*/ 122 w 123"/>
                  <a:gd name="T1" fmla="*/ 12 h 33"/>
                  <a:gd name="T2" fmla="*/ 122 w 123"/>
                  <a:gd name="T3" fmla="*/ 0 h 33"/>
                  <a:gd name="T4" fmla="*/ 0 w 123"/>
                  <a:gd name="T5" fmla="*/ 20 h 33"/>
                  <a:gd name="T6" fmla="*/ 0 w 123"/>
                  <a:gd name="T7" fmla="*/ 32 h 33"/>
                  <a:gd name="T8" fmla="*/ 122 w 123"/>
                  <a:gd name="T9" fmla="*/ 12 h 33"/>
                  <a:gd name="T10" fmla="*/ 0 60000 65536"/>
                  <a:gd name="T11" fmla="*/ 0 60000 65536"/>
                  <a:gd name="T12" fmla="*/ 0 60000 65536"/>
                  <a:gd name="T13" fmla="*/ 0 60000 65536"/>
                  <a:gd name="T14" fmla="*/ 0 60000 65536"/>
                  <a:gd name="T15" fmla="*/ 0 w 123"/>
                  <a:gd name="T16" fmla="*/ 0 h 33"/>
                  <a:gd name="T17" fmla="*/ 123 w 123"/>
                  <a:gd name="T18" fmla="*/ 33 h 33"/>
                </a:gdLst>
                <a:ahLst/>
                <a:cxnLst>
                  <a:cxn ang="T10">
                    <a:pos x="T0" y="T1"/>
                  </a:cxn>
                  <a:cxn ang="T11">
                    <a:pos x="T2" y="T3"/>
                  </a:cxn>
                  <a:cxn ang="T12">
                    <a:pos x="T4" y="T5"/>
                  </a:cxn>
                  <a:cxn ang="T13">
                    <a:pos x="T6" y="T7"/>
                  </a:cxn>
                  <a:cxn ang="T14">
                    <a:pos x="T8" y="T9"/>
                  </a:cxn>
                </a:cxnLst>
                <a:rect l="T15" t="T16" r="T17" b="T18"/>
                <a:pathLst>
                  <a:path w="123" h="33">
                    <a:moveTo>
                      <a:pt x="122" y="12"/>
                    </a:moveTo>
                    <a:lnTo>
                      <a:pt x="122" y="0"/>
                    </a:lnTo>
                    <a:lnTo>
                      <a:pt x="0" y="20"/>
                    </a:lnTo>
                    <a:lnTo>
                      <a:pt x="0" y="32"/>
                    </a:lnTo>
                    <a:lnTo>
                      <a:pt x="122"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63" name="Freeform 1068"/>
              <p:cNvSpPr>
                <a:spLocks/>
              </p:cNvSpPr>
              <p:nvPr/>
            </p:nvSpPr>
            <p:spPr bwMode="auto">
              <a:xfrm>
                <a:off x="3569" y="2795"/>
                <a:ext cx="15" cy="16"/>
              </a:xfrm>
              <a:custGeom>
                <a:avLst/>
                <a:gdLst>
                  <a:gd name="T0" fmla="*/ 14 w 15"/>
                  <a:gd name="T1" fmla="*/ 4 h 16"/>
                  <a:gd name="T2" fmla="*/ 0 w 15"/>
                  <a:gd name="T3" fmla="*/ 0 h 16"/>
                  <a:gd name="T4" fmla="*/ 0 w 15"/>
                  <a:gd name="T5" fmla="*/ 12 h 16"/>
                  <a:gd name="T6" fmla="*/ 14 w 15"/>
                  <a:gd name="T7" fmla="*/ 15 h 16"/>
                  <a:gd name="T8" fmla="*/ 14 w 15"/>
                  <a:gd name="T9" fmla="*/ 4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4" y="4"/>
                    </a:moveTo>
                    <a:lnTo>
                      <a:pt x="0" y="0"/>
                    </a:lnTo>
                    <a:lnTo>
                      <a:pt x="0" y="12"/>
                    </a:lnTo>
                    <a:lnTo>
                      <a:pt x="14" y="15"/>
                    </a:lnTo>
                    <a:lnTo>
                      <a:pt x="14" y="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64" name="Freeform 1069"/>
              <p:cNvSpPr>
                <a:spLocks/>
              </p:cNvSpPr>
              <p:nvPr/>
            </p:nvSpPr>
            <p:spPr bwMode="auto">
              <a:xfrm>
                <a:off x="3569" y="2777"/>
                <a:ext cx="128" cy="22"/>
              </a:xfrm>
              <a:custGeom>
                <a:avLst/>
                <a:gdLst>
                  <a:gd name="T0" fmla="*/ 127 w 128"/>
                  <a:gd name="T1" fmla="*/ 2 h 22"/>
                  <a:gd name="T2" fmla="*/ 116 w 128"/>
                  <a:gd name="T3" fmla="*/ 0 h 22"/>
                  <a:gd name="T4" fmla="*/ 0 w 128"/>
                  <a:gd name="T5" fmla="*/ 18 h 22"/>
                  <a:gd name="T6" fmla="*/ 8 w 128"/>
                  <a:gd name="T7" fmla="*/ 21 h 22"/>
                  <a:gd name="T8" fmla="*/ 127 w 128"/>
                  <a:gd name="T9" fmla="*/ 2 h 22"/>
                  <a:gd name="T10" fmla="*/ 0 60000 65536"/>
                  <a:gd name="T11" fmla="*/ 0 60000 65536"/>
                  <a:gd name="T12" fmla="*/ 0 60000 65536"/>
                  <a:gd name="T13" fmla="*/ 0 60000 65536"/>
                  <a:gd name="T14" fmla="*/ 0 60000 65536"/>
                  <a:gd name="T15" fmla="*/ 0 w 128"/>
                  <a:gd name="T16" fmla="*/ 0 h 22"/>
                  <a:gd name="T17" fmla="*/ 128 w 128"/>
                  <a:gd name="T18" fmla="*/ 22 h 22"/>
                </a:gdLst>
                <a:ahLst/>
                <a:cxnLst>
                  <a:cxn ang="T10">
                    <a:pos x="T0" y="T1"/>
                  </a:cxn>
                  <a:cxn ang="T11">
                    <a:pos x="T2" y="T3"/>
                  </a:cxn>
                  <a:cxn ang="T12">
                    <a:pos x="T4" y="T5"/>
                  </a:cxn>
                  <a:cxn ang="T13">
                    <a:pos x="T6" y="T7"/>
                  </a:cxn>
                  <a:cxn ang="T14">
                    <a:pos x="T8" y="T9"/>
                  </a:cxn>
                </a:cxnLst>
                <a:rect l="T15" t="T16" r="T17" b="T18"/>
                <a:pathLst>
                  <a:path w="128" h="22">
                    <a:moveTo>
                      <a:pt x="127" y="2"/>
                    </a:moveTo>
                    <a:lnTo>
                      <a:pt x="116" y="0"/>
                    </a:lnTo>
                    <a:lnTo>
                      <a:pt x="0" y="18"/>
                    </a:lnTo>
                    <a:lnTo>
                      <a:pt x="8" y="21"/>
                    </a:lnTo>
                    <a:lnTo>
                      <a:pt x="127" y="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65" name="Freeform 1070"/>
              <p:cNvSpPr>
                <a:spLocks/>
              </p:cNvSpPr>
              <p:nvPr/>
            </p:nvSpPr>
            <p:spPr bwMode="auto">
              <a:xfrm>
                <a:off x="3622" y="2739"/>
                <a:ext cx="19" cy="226"/>
              </a:xfrm>
              <a:custGeom>
                <a:avLst/>
                <a:gdLst>
                  <a:gd name="T0" fmla="*/ 18 w 19"/>
                  <a:gd name="T1" fmla="*/ 218 h 226"/>
                  <a:gd name="T2" fmla="*/ 18 w 19"/>
                  <a:gd name="T3" fmla="*/ 214 h 226"/>
                  <a:gd name="T4" fmla="*/ 18 w 19"/>
                  <a:gd name="T5" fmla="*/ 205 h 226"/>
                  <a:gd name="T6" fmla="*/ 18 w 19"/>
                  <a:gd name="T7" fmla="*/ 194 h 226"/>
                  <a:gd name="T8" fmla="*/ 18 w 19"/>
                  <a:gd name="T9" fmla="*/ 179 h 226"/>
                  <a:gd name="T10" fmla="*/ 18 w 19"/>
                  <a:gd name="T11" fmla="*/ 163 h 226"/>
                  <a:gd name="T12" fmla="*/ 18 w 19"/>
                  <a:gd name="T13" fmla="*/ 144 h 226"/>
                  <a:gd name="T14" fmla="*/ 18 w 19"/>
                  <a:gd name="T15" fmla="*/ 124 h 226"/>
                  <a:gd name="T16" fmla="*/ 18 w 19"/>
                  <a:gd name="T17" fmla="*/ 104 h 226"/>
                  <a:gd name="T18" fmla="*/ 18 w 19"/>
                  <a:gd name="T19" fmla="*/ 86 h 226"/>
                  <a:gd name="T20" fmla="*/ 18 w 19"/>
                  <a:gd name="T21" fmla="*/ 66 h 226"/>
                  <a:gd name="T22" fmla="*/ 18 w 19"/>
                  <a:gd name="T23" fmla="*/ 48 h 226"/>
                  <a:gd name="T24" fmla="*/ 18 w 19"/>
                  <a:gd name="T25" fmla="*/ 33 h 226"/>
                  <a:gd name="T26" fmla="*/ 18 w 19"/>
                  <a:gd name="T27" fmla="*/ 20 h 226"/>
                  <a:gd name="T28" fmla="*/ 18 w 19"/>
                  <a:gd name="T29" fmla="*/ 10 h 226"/>
                  <a:gd name="T30" fmla="*/ 18 w 19"/>
                  <a:gd name="T31" fmla="*/ 3 h 226"/>
                  <a:gd name="T32" fmla="*/ 18 w 19"/>
                  <a:gd name="T33" fmla="*/ 0 h 226"/>
                  <a:gd name="T34" fmla="*/ 0 w 19"/>
                  <a:gd name="T35" fmla="*/ 0 h 226"/>
                  <a:gd name="T36" fmla="*/ 0 w 19"/>
                  <a:gd name="T37" fmla="*/ 3 h 226"/>
                  <a:gd name="T38" fmla="*/ 0 w 19"/>
                  <a:gd name="T39" fmla="*/ 10 h 226"/>
                  <a:gd name="T40" fmla="*/ 0 w 19"/>
                  <a:gd name="T41" fmla="*/ 20 h 226"/>
                  <a:gd name="T42" fmla="*/ 0 w 19"/>
                  <a:gd name="T43" fmla="*/ 33 h 226"/>
                  <a:gd name="T44" fmla="*/ 0 w 19"/>
                  <a:gd name="T45" fmla="*/ 48 h 226"/>
                  <a:gd name="T46" fmla="*/ 0 w 19"/>
                  <a:gd name="T47" fmla="*/ 66 h 226"/>
                  <a:gd name="T48" fmla="*/ 0 w 19"/>
                  <a:gd name="T49" fmla="*/ 84 h 226"/>
                  <a:gd name="T50" fmla="*/ 0 w 19"/>
                  <a:gd name="T51" fmla="*/ 104 h 226"/>
                  <a:gd name="T52" fmla="*/ 0 w 19"/>
                  <a:gd name="T53" fmla="*/ 124 h 226"/>
                  <a:gd name="T54" fmla="*/ 0 w 19"/>
                  <a:gd name="T55" fmla="*/ 144 h 226"/>
                  <a:gd name="T56" fmla="*/ 0 w 19"/>
                  <a:gd name="T57" fmla="*/ 163 h 226"/>
                  <a:gd name="T58" fmla="*/ 0 w 19"/>
                  <a:gd name="T59" fmla="*/ 179 h 226"/>
                  <a:gd name="T60" fmla="*/ 0 w 19"/>
                  <a:gd name="T61" fmla="*/ 194 h 226"/>
                  <a:gd name="T62" fmla="*/ 0 w 19"/>
                  <a:gd name="T63" fmla="*/ 205 h 226"/>
                  <a:gd name="T64" fmla="*/ 0 w 19"/>
                  <a:gd name="T65" fmla="*/ 214 h 226"/>
                  <a:gd name="T66" fmla="*/ 0 w 19"/>
                  <a:gd name="T67" fmla="*/ 218 h 226"/>
                  <a:gd name="T68" fmla="*/ 0 w 19"/>
                  <a:gd name="T69" fmla="*/ 220 h 226"/>
                  <a:gd name="T70" fmla="*/ 2 w 19"/>
                  <a:gd name="T71" fmla="*/ 223 h 226"/>
                  <a:gd name="T72" fmla="*/ 6 w 19"/>
                  <a:gd name="T73" fmla="*/ 225 h 226"/>
                  <a:gd name="T74" fmla="*/ 10 w 19"/>
                  <a:gd name="T75" fmla="*/ 225 h 226"/>
                  <a:gd name="T76" fmla="*/ 12 w 19"/>
                  <a:gd name="T77" fmla="*/ 223 h 226"/>
                  <a:gd name="T78" fmla="*/ 16 w 19"/>
                  <a:gd name="T79" fmla="*/ 223 h 226"/>
                  <a:gd name="T80" fmla="*/ 18 w 19"/>
                  <a:gd name="T81" fmla="*/ 220 h 226"/>
                  <a:gd name="T82" fmla="*/ 18 w 19"/>
                  <a:gd name="T83" fmla="*/ 2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226"/>
                  <a:gd name="T128" fmla="*/ 19 w 19"/>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226">
                    <a:moveTo>
                      <a:pt x="18" y="218"/>
                    </a:moveTo>
                    <a:lnTo>
                      <a:pt x="18" y="214"/>
                    </a:lnTo>
                    <a:lnTo>
                      <a:pt x="18" y="205"/>
                    </a:lnTo>
                    <a:lnTo>
                      <a:pt x="18" y="194"/>
                    </a:lnTo>
                    <a:lnTo>
                      <a:pt x="18" y="179"/>
                    </a:lnTo>
                    <a:lnTo>
                      <a:pt x="18" y="163"/>
                    </a:lnTo>
                    <a:lnTo>
                      <a:pt x="18" y="144"/>
                    </a:lnTo>
                    <a:lnTo>
                      <a:pt x="18" y="124"/>
                    </a:lnTo>
                    <a:lnTo>
                      <a:pt x="18" y="104"/>
                    </a:lnTo>
                    <a:lnTo>
                      <a:pt x="18" y="86"/>
                    </a:lnTo>
                    <a:lnTo>
                      <a:pt x="18" y="66"/>
                    </a:lnTo>
                    <a:lnTo>
                      <a:pt x="18" y="48"/>
                    </a:lnTo>
                    <a:lnTo>
                      <a:pt x="18" y="33"/>
                    </a:lnTo>
                    <a:lnTo>
                      <a:pt x="18" y="20"/>
                    </a:lnTo>
                    <a:lnTo>
                      <a:pt x="18" y="10"/>
                    </a:lnTo>
                    <a:lnTo>
                      <a:pt x="18" y="3"/>
                    </a:lnTo>
                    <a:lnTo>
                      <a:pt x="18" y="0"/>
                    </a:lnTo>
                    <a:lnTo>
                      <a:pt x="0" y="0"/>
                    </a:lnTo>
                    <a:lnTo>
                      <a:pt x="0" y="3"/>
                    </a:lnTo>
                    <a:lnTo>
                      <a:pt x="0" y="10"/>
                    </a:lnTo>
                    <a:lnTo>
                      <a:pt x="0" y="20"/>
                    </a:lnTo>
                    <a:lnTo>
                      <a:pt x="0" y="33"/>
                    </a:lnTo>
                    <a:lnTo>
                      <a:pt x="0" y="48"/>
                    </a:lnTo>
                    <a:lnTo>
                      <a:pt x="0" y="66"/>
                    </a:lnTo>
                    <a:lnTo>
                      <a:pt x="0" y="84"/>
                    </a:lnTo>
                    <a:lnTo>
                      <a:pt x="0" y="104"/>
                    </a:lnTo>
                    <a:lnTo>
                      <a:pt x="0" y="124"/>
                    </a:lnTo>
                    <a:lnTo>
                      <a:pt x="0" y="144"/>
                    </a:lnTo>
                    <a:lnTo>
                      <a:pt x="0" y="163"/>
                    </a:lnTo>
                    <a:lnTo>
                      <a:pt x="0" y="179"/>
                    </a:lnTo>
                    <a:lnTo>
                      <a:pt x="0" y="194"/>
                    </a:lnTo>
                    <a:lnTo>
                      <a:pt x="0" y="205"/>
                    </a:lnTo>
                    <a:lnTo>
                      <a:pt x="0" y="214"/>
                    </a:lnTo>
                    <a:lnTo>
                      <a:pt x="0" y="218"/>
                    </a:lnTo>
                    <a:lnTo>
                      <a:pt x="0" y="220"/>
                    </a:lnTo>
                    <a:lnTo>
                      <a:pt x="2" y="223"/>
                    </a:lnTo>
                    <a:lnTo>
                      <a:pt x="6" y="225"/>
                    </a:lnTo>
                    <a:lnTo>
                      <a:pt x="10" y="225"/>
                    </a:lnTo>
                    <a:lnTo>
                      <a:pt x="12" y="223"/>
                    </a:lnTo>
                    <a:lnTo>
                      <a:pt x="16" y="223"/>
                    </a:lnTo>
                    <a:lnTo>
                      <a:pt x="18" y="220"/>
                    </a:lnTo>
                    <a:lnTo>
                      <a:pt x="18" y="218"/>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66" name="Freeform 1071"/>
              <p:cNvSpPr>
                <a:spLocks/>
              </p:cNvSpPr>
              <p:nvPr/>
            </p:nvSpPr>
            <p:spPr bwMode="auto">
              <a:xfrm>
                <a:off x="3622" y="2737"/>
                <a:ext cx="19" cy="15"/>
              </a:xfrm>
              <a:custGeom>
                <a:avLst/>
                <a:gdLst>
                  <a:gd name="T0" fmla="*/ 10 w 19"/>
                  <a:gd name="T1" fmla="*/ 14 h 15"/>
                  <a:gd name="T2" fmla="*/ 12 w 19"/>
                  <a:gd name="T3" fmla="*/ 14 h 15"/>
                  <a:gd name="T4" fmla="*/ 16 w 19"/>
                  <a:gd name="T5" fmla="*/ 10 h 15"/>
                  <a:gd name="T6" fmla="*/ 18 w 19"/>
                  <a:gd name="T7" fmla="*/ 10 h 15"/>
                  <a:gd name="T8" fmla="*/ 18 w 19"/>
                  <a:gd name="T9" fmla="*/ 8 h 15"/>
                  <a:gd name="T10" fmla="*/ 18 w 19"/>
                  <a:gd name="T11" fmla="*/ 4 h 15"/>
                  <a:gd name="T12" fmla="*/ 16 w 19"/>
                  <a:gd name="T13" fmla="*/ 0 h 15"/>
                  <a:gd name="T14" fmla="*/ 12 w 19"/>
                  <a:gd name="T15" fmla="*/ 0 h 15"/>
                  <a:gd name="T16" fmla="*/ 10 w 19"/>
                  <a:gd name="T17" fmla="*/ 0 h 15"/>
                  <a:gd name="T18" fmla="*/ 6 w 19"/>
                  <a:gd name="T19" fmla="*/ 0 h 15"/>
                  <a:gd name="T20" fmla="*/ 2 w 19"/>
                  <a:gd name="T21" fmla="*/ 0 h 15"/>
                  <a:gd name="T22" fmla="*/ 0 w 19"/>
                  <a:gd name="T23" fmla="*/ 4 h 15"/>
                  <a:gd name="T24" fmla="*/ 0 w 19"/>
                  <a:gd name="T25" fmla="*/ 8 h 15"/>
                  <a:gd name="T26" fmla="*/ 0 w 19"/>
                  <a:gd name="T27" fmla="*/ 10 h 15"/>
                  <a:gd name="T28" fmla="*/ 2 w 19"/>
                  <a:gd name="T29" fmla="*/ 10 h 15"/>
                  <a:gd name="T30" fmla="*/ 6 w 19"/>
                  <a:gd name="T31" fmla="*/ 14 h 15"/>
                  <a:gd name="T32" fmla="*/ 10 w 19"/>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5"/>
                  <a:gd name="T53" fmla="*/ 19 w 19"/>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5">
                    <a:moveTo>
                      <a:pt x="10" y="14"/>
                    </a:moveTo>
                    <a:lnTo>
                      <a:pt x="12" y="14"/>
                    </a:lnTo>
                    <a:lnTo>
                      <a:pt x="16" y="10"/>
                    </a:lnTo>
                    <a:lnTo>
                      <a:pt x="18" y="10"/>
                    </a:lnTo>
                    <a:lnTo>
                      <a:pt x="18" y="8"/>
                    </a:lnTo>
                    <a:lnTo>
                      <a:pt x="18" y="4"/>
                    </a:lnTo>
                    <a:lnTo>
                      <a:pt x="16" y="0"/>
                    </a:lnTo>
                    <a:lnTo>
                      <a:pt x="12" y="0"/>
                    </a:lnTo>
                    <a:lnTo>
                      <a:pt x="10" y="0"/>
                    </a:lnTo>
                    <a:lnTo>
                      <a:pt x="6" y="0"/>
                    </a:lnTo>
                    <a:lnTo>
                      <a:pt x="2" y="0"/>
                    </a:lnTo>
                    <a:lnTo>
                      <a:pt x="0" y="4"/>
                    </a:lnTo>
                    <a:lnTo>
                      <a:pt x="0" y="8"/>
                    </a:lnTo>
                    <a:lnTo>
                      <a:pt x="0" y="10"/>
                    </a:lnTo>
                    <a:lnTo>
                      <a:pt x="2" y="10"/>
                    </a:lnTo>
                    <a:lnTo>
                      <a:pt x="6" y="14"/>
                    </a:lnTo>
                    <a:lnTo>
                      <a:pt x="10" y="1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grpSp>
        <p:sp>
          <p:nvSpPr>
            <p:cNvPr id="84009" name="Freeform 1072"/>
            <p:cNvSpPr>
              <a:spLocks/>
            </p:cNvSpPr>
            <p:nvPr/>
          </p:nvSpPr>
          <p:spPr bwMode="auto">
            <a:xfrm>
              <a:off x="3037" y="2519"/>
              <a:ext cx="221" cy="315"/>
            </a:xfrm>
            <a:custGeom>
              <a:avLst/>
              <a:gdLst>
                <a:gd name="T0" fmla="*/ 175 w 221"/>
                <a:gd name="T1" fmla="*/ 0 h 315"/>
                <a:gd name="T2" fmla="*/ 175 w 221"/>
                <a:gd name="T3" fmla="*/ 127 h 315"/>
                <a:gd name="T4" fmla="*/ 175 w 221"/>
                <a:gd name="T5" fmla="*/ 128 h 315"/>
                <a:gd name="T6" fmla="*/ 175 w 221"/>
                <a:gd name="T7" fmla="*/ 133 h 315"/>
                <a:gd name="T8" fmla="*/ 175 w 221"/>
                <a:gd name="T9" fmla="*/ 140 h 315"/>
                <a:gd name="T10" fmla="*/ 174 w 221"/>
                <a:gd name="T11" fmla="*/ 148 h 315"/>
                <a:gd name="T12" fmla="*/ 172 w 221"/>
                <a:gd name="T13" fmla="*/ 156 h 315"/>
                <a:gd name="T14" fmla="*/ 168 w 221"/>
                <a:gd name="T15" fmla="*/ 166 h 315"/>
                <a:gd name="T16" fmla="*/ 163 w 221"/>
                <a:gd name="T17" fmla="*/ 175 h 315"/>
                <a:gd name="T18" fmla="*/ 155 w 221"/>
                <a:gd name="T19" fmla="*/ 183 h 315"/>
                <a:gd name="T20" fmla="*/ 147 w 221"/>
                <a:gd name="T21" fmla="*/ 189 h 315"/>
                <a:gd name="T22" fmla="*/ 139 w 221"/>
                <a:gd name="T23" fmla="*/ 196 h 315"/>
                <a:gd name="T24" fmla="*/ 129 w 221"/>
                <a:gd name="T25" fmla="*/ 202 h 315"/>
                <a:gd name="T26" fmla="*/ 118 w 221"/>
                <a:gd name="T27" fmla="*/ 211 h 315"/>
                <a:gd name="T28" fmla="*/ 93 w 221"/>
                <a:gd name="T29" fmla="*/ 229 h 315"/>
                <a:gd name="T30" fmla="*/ 65 w 221"/>
                <a:gd name="T31" fmla="*/ 250 h 315"/>
                <a:gd name="T32" fmla="*/ 52 w 221"/>
                <a:gd name="T33" fmla="*/ 257 h 315"/>
                <a:gd name="T34" fmla="*/ 40 w 221"/>
                <a:gd name="T35" fmla="*/ 268 h 315"/>
                <a:gd name="T36" fmla="*/ 29 w 221"/>
                <a:gd name="T37" fmla="*/ 274 h 315"/>
                <a:gd name="T38" fmla="*/ 19 w 221"/>
                <a:gd name="T39" fmla="*/ 283 h 315"/>
                <a:gd name="T40" fmla="*/ 11 w 221"/>
                <a:gd name="T41" fmla="*/ 288 h 315"/>
                <a:gd name="T42" fmla="*/ 6 w 221"/>
                <a:gd name="T43" fmla="*/ 292 h 315"/>
                <a:gd name="T44" fmla="*/ 2 w 221"/>
                <a:gd name="T45" fmla="*/ 294 h 315"/>
                <a:gd name="T46" fmla="*/ 0 w 221"/>
                <a:gd name="T47" fmla="*/ 296 h 315"/>
                <a:gd name="T48" fmla="*/ 46 w 221"/>
                <a:gd name="T49" fmla="*/ 314 h 315"/>
                <a:gd name="T50" fmla="*/ 189 w 221"/>
                <a:gd name="T51" fmla="*/ 206 h 315"/>
                <a:gd name="T52" fmla="*/ 189 w 221"/>
                <a:gd name="T53" fmla="*/ 204 h 315"/>
                <a:gd name="T54" fmla="*/ 193 w 221"/>
                <a:gd name="T55" fmla="*/ 201 h 315"/>
                <a:gd name="T56" fmla="*/ 199 w 221"/>
                <a:gd name="T57" fmla="*/ 196 h 315"/>
                <a:gd name="T58" fmla="*/ 205 w 221"/>
                <a:gd name="T59" fmla="*/ 189 h 315"/>
                <a:gd name="T60" fmla="*/ 211 w 221"/>
                <a:gd name="T61" fmla="*/ 180 h 315"/>
                <a:gd name="T62" fmla="*/ 214 w 221"/>
                <a:gd name="T63" fmla="*/ 166 h 315"/>
                <a:gd name="T64" fmla="*/ 218 w 221"/>
                <a:gd name="T65" fmla="*/ 151 h 315"/>
                <a:gd name="T66" fmla="*/ 220 w 221"/>
                <a:gd name="T67" fmla="*/ 131 h 315"/>
                <a:gd name="T68" fmla="*/ 220 w 221"/>
                <a:gd name="T69" fmla="*/ 125 h 315"/>
                <a:gd name="T70" fmla="*/ 220 w 221"/>
                <a:gd name="T71" fmla="*/ 116 h 315"/>
                <a:gd name="T72" fmla="*/ 220 w 221"/>
                <a:gd name="T73" fmla="*/ 106 h 315"/>
                <a:gd name="T74" fmla="*/ 220 w 221"/>
                <a:gd name="T75" fmla="*/ 96 h 315"/>
                <a:gd name="T76" fmla="*/ 220 w 221"/>
                <a:gd name="T77" fmla="*/ 75 h 315"/>
                <a:gd name="T78" fmla="*/ 220 w 221"/>
                <a:gd name="T79" fmla="*/ 53 h 315"/>
                <a:gd name="T80" fmla="*/ 220 w 221"/>
                <a:gd name="T81" fmla="*/ 44 h 315"/>
                <a:gd name="T82" fmla="*/ 220 w 221"/>
                <a:gd name="T83" fmla="*/ 33 h 315"/>
                <a:gd name="T84" fmla="*/ 220 w 221"/>
                <a:gd name="T85" fmla="*/ 25 h 315"/>
                <a:gd name="T86" fmla="*/ 220 w 221"/>
                <a:gd name="T87" fmla="*/ 17 h 315"/>
                <a:gd name="T88" fmla="*/ 220 w 221"/>
                <a:gd name="T89" fmla="*/ 10 h 315"/>
                <a:gd name="T90" fmla="*/ 220 w 221"/>
                <a:gd name="T91" fmla="*/ 5 h 315"/>
                <a:gd name="T92" fmla="*/ 220 w 221"/>
                <a:gd name="T93" fmla="*/ 2 h 315"/>
                <a:gd name="T94" fmla="*/ 175 w 221"/>
                <a:gd name="T95" fmla="*/ 0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315"/>
                <a:gd name="T146" fmla="*/ 221 w 221"/>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315">
                  <a:moveTo>
                    <a:pt x="175" y="0"/>
                  </a:moveTo>
                  <a:lnTo>
                    <a:pt x="175" y="127"/>
                  </a:lnTo>
                  <a:lnTo>
                    <a:pt x="175" y="128"/>
                  </a:lnTo>
                  <a:lnTo>
                    <a:pt x="175" y="133"/>
                  </a:lnTo>
                  <a:lnTo>
                    <a:pt x="175" y="140"/>
                  </a:lnTo>
                  <a:lnTo>
                    <a:pt x="174" y="148"/>
                  </a:lnTo>
                  <a:lnTo>
                    <a:pt x="172" y="156"/>
                  </a:lnTo>
                  <a:lnTo>
                    <a:pt x="168" y="166"/>
                  </a:lnTo>
                  <a:lnTo>
                    <a:pt x="163" y="175"/>
                  </a:lnTo>
                  <a:lnTo>
                    <a:pt x="155" y="183"/>
                  </a:lnTo>
                  <a:lnTo>
                    <a:pt x="147" y="189"/>
                  </a:lnTo>
                  <a:lnTo>
                    <a:pt x="139" y="196"/>
                  </a:lnTo>
                  <a:lnTo>
                    <a:pt x="129" y="202"/>
                  </a:lnTo>
                  <a:lnTo>
                    <a:pt x="118" y="211"/>
                  </a:lnTo>
                  <a:lnTo>
                    <a:pt x="93" y="229"/>
                  </a:lnTo>
                  <a:lnTo>
                    <a:pt x="65" y="250"/>
                  </a:lnTo>
                  <a:lnTo>
                    <a:pt x="52" y="257"/>
                  </a:lnTo>
                  <a:lnTo>
                    <a:pt x="40" y="268"/>
                  </a:lnTo>
                  <a:lnTo>
                    <a:pt x="29" y="274"/>
                  </a:lnTo>
                  <a:lnTo>
                    <a:pt x="19" y="283"/>
                  </a:lnTo>
                  <a:lnTo>
                    <a:pt x="11" y="288"/>
                  </a:lnTo>
                  <a:lnTo>
                    <a:pt x="6" y="292"/>
                  </a:lnTo>
                  <a:lnTo>
                    <a:pt x="2" y="294"/>
                  </a:lnTo>
                  <a:lnTo>
                    <a:pt x="0" y="296"/>
                  </a:lnTo>
                  <a:lnTo>
                    <a:pt x="46" y="314"/>
                  </a:lnTo>
                  <a:lnTo>
                    <a:pt x="189" y="206"/>
                  </a:lnTo>
                  <a:lnTo>
                    <a:pt x="189" y="204"/>
                  </a:lnTo>
                  <a:lnTo>
                    <a:pt x="193" y="201"/>
                  </a:lnTo>
                  <a:lnTo>
                    <a:pt x="199" y="196"/>
                  </a:lnTo>
                  <a:lnTo>
                    <a:pt x="205" y="189"/>
                  </a:lnTo>
                  <a:lnTo>
                    <a:pt x="211" y="180"/>
                  </a:lnTo>
                  <a:lnTo>
                    <a:pt x="214" y="166"/>
                  </a:lnTo>
                  <a:lnTo>
                    <a:pt x="218" y="151"/>
                  </a:lnTo>
                  <a:lnTo>
                    <a:pt x="220" y="131"/>
                  </a:lnTo>
                  <a:lnTo>
                    <a:pt x="220" y="125"/>
                  </a:lnTo>
                  <a:lnTo>
                    <a:pt x="220" y="116"/>
                  </a:lnTo>
                  <a:lnTo>
                    <a:pt x="220" y="106"/>
                  </a:lnTo>
                  <a:lnTo>
                    <a:pt x="220" y="96"/>
                  </a:lnTo>
                  <a:lnTo>
                    <a:pt x="220" y="75"/>
                  </a:lnTo>
                  <a:lnTo>
                    <a:pt x="220" y="53"/>
                  </a:lnTo>
                  <a:lnTo>
                    <a:pt x="220" y="44"/>
                  </a:lnTo>
                  <a:lnTo>
                    <a:pt x="220" y="33"/>
                  </a:lnTo>
                  <a:lnTo>
                    <a:pt x="220" y="25"/>
                  </a:lnTo>
                  <a:lnTo>
                    <a:pt x="220" y="17"/>
                  </a:lnTo>
                  <a:lnTo>
                    <a:pt x="220" y="10"/>
                  </a:lnTo>
                  <a:lnTo>
                    <a:pt x="220" y="5"/>
                  </a:lnTo>
                  <a:lnTo>
                    <a:pt x="220" y="2"/>
                  </a:lnTo>
                  <a:lnTo>
                    <a:pt x="175" y="0"/>
                  </a:lnTo>
                </a:path>
              </a:pathLst>
            </a:custGeom>
            <a:solidFill>
              <a:srgbClr val="B3B3B3"/>
            </a:solidFill>
            <a:ln w="12700" cap="rnd">
              <a:solidFill>
                <a:srgbClr val="B3B3B3"/>
              </a:solidFill>
              <a:round/>
              <a:headEnd type="none" w="sm" len="sm"/>
              <a:tailEnd type="none" w="sm" len="sm"/>
            </a:ln>
          </p:spPr>
          <p:txBody>
            <a:bodyPr/>
            <a:lstStyle/>
            <a:p>
              <a:endParaRPr lang="zh-CN" altLang="en-US"/>
            </a:p>
          </p:txBody>
        </p:sp>
        <p:sp>
          <p:nvSpPr>
            <p:cNvPr id="84010" name="Freeform 1073"/>
            <p:cNvSpPr>
              <a:spLocks/>
            </p:cNvSpPr>
            <p:nvPr/>
          </p:nvSpPr>
          <p:spPr bwMode="auto">
            <a:xfrm>
              <a:off x="3211" y="2519"/>
              <a:ext cx="15" cy="146"/>
            </a:xfrm>
            <a:custGeom>
              <a:avLst/>
              <a:gdLst>
                <a:gd name="T0" fmla="*/ 14 w 15"/>
                <a:gd name="T1" fmla="*/ 0 h 146"/>
                <a:gd name="T2" fmla="*/ 14 w 15"/>
                <a:gd name="T3" fmla="*/ 125 h 146"/>
                <a:gd name="T4" fmla="*/ 14 w 15"/>
                <a:gd name="T5" fmla="*/ 127 h 146"/>
                <a:gd name="T6" fmla="*/ 14 w 15"/>
                <a:gd name="T7" fmla="*/ 132 h 146"/>
                <a:gd name="T8" fmla="*/ 14 w 15"/>
                <a:gd name="T9" fmla="*/ 138 h 146"/>
                <a:gd name="T10" fmla="*/ 0 w 15"/>
                <a:gd name="T11" fmla="*/ 145 h 146"/>
                <a:gd name="T12" fmla="*/ 0 60000 65536"/>
                <a:gd name="T13" fmla="*/ 0 60000 65536"/>
                <a:gd name="T14" fmla="*/ 0 60000 65536"/>
                <a:gd name="T15" fmla="*/ 0 60000 65536"/>
                <a:gd name="T16" fmla="*/ 0 60000 65536"/>
                <a:gd name="T17" fmla="*/ 0 60000 65536"/>
                <a:gd name="T18" fmla="*/ 0 w 15"/>
                <a:gd name="T19" fmla="*/ 0 h 146"/>
                <a:gd name="T20" fmla="*/ 15 w 15"/>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5" h="146">
                  <a:moveTo>
                    <a:pt x="14" y="0"/>
                  </a:moveTo>
                  <a:lnTo>
                    <a:pt x="14" y="125"/>
                  </a:lnTo>
                  <a:lnTo>
                    <a:pt x="14" y="127"/>
                  </a:lnTo>
                  <a:lnTo>
                    <a:pt x="14" y="132"/>
                  </a:lnTo>
                  <a:lnTo>
                    <a:pt x="14" y="138"/>
                  </a:lnTo>
                  <a:lnTo>
                    <a:pt x="0"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1" name="Freeform 1074"/>
            <p:cNvSpPr>
              <a:spLocks/>
            </p:cNvSpPr>
            <p:nvPr/>
          </p:nvSpPr>
          <p:spPr bwMode="auto">
            <a:xfrm>
              <a:off x="3164" y="2667"/>
              <a:ext cx="48" cy="55"/>
            </a:xfrm>
            <a:custGeom>
              <a:avLst/>
              <a:gdLst>
                <a:gd name="T0" fmla="*/ 47 w 48"/>
                <a:gd name="T1" fmla="*/ 0 h 55"/>
                <a:gd name="T2" fmla="*/ 45 w 48"/>
                <a:gd name="T3" fmla="*/ 8 h 55"/>
                <a:gd name="T4" fmla="*/ 41 w 48"/>
                <a:gd name="T5" fmla="*/ 18 h 55"/>
                <a:gd name="T6" fmla="*/ 36 w 48"/>
                <a:gd name="T7" fmla="*/ 26 h 55"/>
                <a:gd name="T8" fmla="*/ 28 w 48"/>
                <a:gd name="T9" fmla="*/ 34 h 55"/>
                <a:gd name="T10" fmla="*/ 20 w 48"/>
                <a:gd name="T11" fmla="*/ 41 h 55"/>
                <a:gd name="T12" fmla="*/ 12 w 48"/>
                <a:gd name="T13" fmla="*/ 47 h 55"/>
                <a:gd name="T14" fmla="*/ 0 w 48"/>
                <a:gd name="T15" fmla="*/ 54 h 5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5"/>
                <a:gd name="T26" fmla="*/ 48 w 4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5">
                  <a:moveTo>
                    <a:pt x="47" y="0"/>
                  </a:moveTo>
                  <a:lnTo>
                    <a:pt x="45" y="8"/>
                  </a:lnTo>
                  <a:lnTo>
                    <a:pt x="41" y="18"/>
                  </a:lnTo>
                  <a:lnTo>
                    <a:pt x="36" y="26"/>
                  </a:lnTo>
                  <a:lnTo>
                    <a:pt x="28" y="34"/>
                  </a:lnTo>
                  <a:lnTo>
                    <a:pt x="20" y="41"/>
                  </a:lnTo>
                  <a:lnTo>
                    <a:pt x="12" y="47"/>
                  </a:lnTo>
                  <a:lnTo>
                    <a:pt x="0" y="5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2" name="Freeform 1075"/>
            <p:cNvSpPr>
              <a:spLocks/>
            </p:cNvSpPr>
            <p:nvPr/>
          </p:nvSpPr>
          <p:spPr bwMode="auto">
            <a:xfrm>
              <a:off x="3037" y="2721"/>
              <a:ext cx="189" cy="113"/>
            </a:xfrm>
            <a:custGeom>
              <a:avLst/>
              <a:gdLst>
                <a:gd name="T0" fmla="*/ 129 w 189"/>
                <a:gd name="T1" fmla="*/ 0 h 113"/>
                <a:gd name="T2" fmla="*/ 117 w 189"/>
                <a:gd name="T3" fmla="*/ 9 h 113"/>
                <a:gd name="T4" fmla="*/ 92 w 189"/>
                <a:gd name="T5" fmla="*/ 27 h 113"/>
                <a:gd name="T6" fmla="*/ 66 w 189"/>
                <a:gd name="T7" fmla="*/ 47 h 113"/>
                <a:gd name="T8" fmla="*/ 52 w 189"/>
                <a:gd name="T9" fmla="*/ 56 h 113"/>
                <a:gd name="T10" fmla="*/ 41 w 189"/>
                <a:gd name="T11" fmla="*/ 65 h 113"/>
                <a:gd name="T12" fmla="*/ 28 w 189"/>
                <a:gd name="T13" fmla="*/ 72 h 113"/>
                <a:gd name="T14" fmla="*/ 19 w 189"/>
                <a:gd name="T15" fmla="*/ 80 h 113"/>
                <a:gd name="T16" fmla="*/ 11 w 189"/>
                <a:gd name="T17" fmla="*/ 85 h 113"/>
                <a:gd name="T18" fmla="*/ 6 w 189"/>
                <a:gd name="T19" fmla="*/ 90 h 113"/>
                <a:gd name="T20" fmla="*/ 2 w 189"/>
                <a:gd name="T21" fmla="*/ 92 h 113"/>
                <a:gd name="T22" fmla="*/ 0 w 189"/>
                <a:gd name="T23" fmla="*/ 94 h 113"/>
                <a:gd name="T24" fmla="*/ 46 w 189"/>
                <a:gd name="T25" fmla="*/ 112 h 113"/>
                <a:gd name="T26" fmla="*/ 188 w 189"/>
                <a:gd name="T27" fmla="*/ 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113"/>
                <a:gd name="T44" fmla="*/ 189 w 18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113">
                  <a:moveTo>
                    <a:pt x="129" y="0"/>
                  </a:moveTo>
                  <a:lnTo>
                    <a:pt x="117" y="9"/>
                  </a:lnTo>
                  <a:lnTo>
                    <a:pt x="92" y="27"/>
                  </a:lnTo>
                  <a:lnTo>
                    <a:pt x="66" y="47"/>
                  </a:lnTo>
                  <a:lnTo>
                    <a:pt x="52" y="56"/>
                  </a:lnTo>
                  <a:lnTo>
                    <a:pt x="41" y="65"/>
                  </a:lnTo>
                  <a:lnTo>
                    <a:pt x="28" y="72"/>
                  </a:lnTo>
                  <a:lnTo>
                    <a:pt x="19" y="80"/>
                  </a:lnTo>
                  <a:lnTo>
                    <a:pt x="11" y="85"/>
                  </a:lnTo>
                  <a:lnTo>
                    <a:pt x="6" y="90"/>
                  </a:lnTo>
                  <a:lnTo>
                    <a:pt x="2" y="92"/>
                  </a:lnTo>
                  <a:lnTo>
                    <a:pt x="0" y="94"/>
                  </a:lnTo>
                  <a:lnTo>
                    <a:pt x="46" y="112"/>
                  </a:lnTo>
                  <a:lnTo>
                    <a:pt x="188"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3" name="Line 1076"/>
            <p:cNvSpPr>
              <a:spLocks noChangeShapeType="1"/>
            </p:cNvSpPr>
            <p:nvPr/>
          </p:nvSpPr>
          <p:spPr bwMode="auto">
            <a:xfrm flipV="1">
              <a:off x="3228" y="2693"/>
              <a:ext cx="0" cy="5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14" name="Freeform 1077"/>
            <p:cNvSpPr>
              <a:spLocks/>
            </p:cNvSpPr>
            <p:nvPr/>
          </p:nvSpPr>
          <p:spPr bwMode="auto">
            <a:xfrm>
              <a:off x="3231" y="2542"/>
              <a:ext cx="27" cy="179"/>
            </a:xfrm>
            <a:custGeom>
              <a:avLst/>
              <a:gdLst>
                <a:gd name="T0" fmla="*/ 0 w 27"/>
                <a:gd name="T1" fmla="*/ 178 h 179"/>
                <a:gd name="T2" fmla="*/ 6 w 27"/>
                <a:gd name="T3" fmla="*/ 173 h 179"/>
                <a:gd name="T4" fmla="*/ 11 w 27"/>
                <a:gd name="T5" fmla="*/ 167 h 179"/>
                <a:gd name="T6" fmla="*/ 17 w 27"/>
                <a:gd name="T7" fmla="*/ 156 h 179"/>
                <a:gd name="T8" fmla="*/ 20 w 27"/>
                <a:gd name="T9" fmla="*/ 143 h 179"/>
                <a:gd name="T10" fmla="*/ 24 w 27"/>
                <a:gd name="T11" fmla="*/ 128 h 179"/>
                <a:gd name="T12" fmla="*/ 26 w 27"/>
                <a:gd name="T13" fmla="*/ 108 h 179"/>
                <a:gd name="T14" fmla="*/ 26 w 27"/>
                <a:gd name="T15" fmla="*/ 101 h 179"/>
                <a:gd name="T16" fmla="*/ 26 w 27"/>
                <a:gd name="T17" fmla="*/ 93 h 179"/>
                <a:gd name="T18" fmla="*/ 26 w 27"/>
                <a:gd name="T19" fmla="*/ 83 h 179"/>
                <a:gd name="T20" fmla="*/ 26 w 27"/>
                <a:gd name="T21" fmla="*/ 73 h 179"/>
                <a:gd name="T22" fmla="*/ 26 w 27"/>
                <a:gd name="T23" fmla="*/ 52 h 179"/>
                <a:gd name="T24" fmla="*/ 26 w 27"/>
                <a:gd name="T25" fmla="*/ 30 h 179"/>
                <a:gd name="T26" fmla="*/ 26 w 27"/>
                <a:gd name="T27" fmla="*/ 20 h 179"/>
                <a:gd name="T28" fmla="*/ 26 w 27"/>
                <a:gd name="T29" fmla="*/ 10 h 179"/>
                <a:gd name="T30" fmla="*/ 26 w 27"/>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79"/>
                <a:gd name="T50" fmla="*/ 27 w 27"/>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79">
                  <a:moveTo>
                    <a:pt x="0" y="178"/>
                  </a:moveTo>
                  <a:lnTo>
                    <a:pt x="6" y="173"/>
                  </a:lnTo>
                  <a:lnTo>
                    <a:pt x="11" y="167"/>
                  </a:lnTo>
                  <a:lnTo>
                    <a:pt x="17" y="156"/>
                  </a:lnTo>
                  <a:lnTo>
                    <a:pt x="20" y="143"/>
                  </a:lnTo>
                  <a:lnTo>
                    <a:pt x="24" y="128"/>
                  </a:lnTo>
                  <a:lnTo>
                    <a:pt x="26" y="108"/>
                  </a:lnTo>
                  <a:lnTo>
                    <a:pt x="26" y="101"/>
                  </a:lnTo>
                  <a:lnTo>
                    <a:pt x="26" y="93"/>
                  </a:lnTo>
                  <a:lnTo>
                    <a:pt x="26" y="83"/>
                  </a:lnTo>
                  <a:lnTo>
                    <a:pt x="26" y="73"/>
                  </a:lnTo>
                  <a:lnTo>
                    <a:pt x="26" y="52"/>
                  </a:lnTo>
                  <a:lnTo>
                    <a:pt x="26" y="30"/>
                  </a:lnTo>
                  <a:lnTo>
                    <a:pt x="26" y="20"/>
                  </a:lnTo>
                  <a:lnTo>
                    <a:pt x="26" y="10"/>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5" name="Freeform 1078"/>
            <p:cNvSpPr>
              <a:spLocks/>
            </p:cNvSpPr>
            <p:nvPr/>
          </p:nvSpPr>
          <p:spPr bwMode="auto">
            <a:xfrm>
              <a:off x="3214" y="2519"/>
              <a:ext cx="44" cy="25"/>
            </a:xfrm>
            <a:custGeom>
              <a:avLst/>
              <a:gdLst>
                <a:gd name="T0" fmla="*/ 43 w 44"/>
                <a:gd name="T1" fmla="*/ 24 h 25"/>
                <a:gd name="T2" fmla="*/ 43 w 44"/>
                <a:gd name="T3" fmla="*/ 16 h 25"/>
                <a:gd name="T4" fmla="*/ 43 w 44"/>
                <a:gd name="T5" fmla="*/ 10 h 25"/>
                <a:gd name="T6" fmla="*/ 43 w 44"/>
                <a:gd name="T7" fmla="*/ 4 h 25"/>
                <a:gd name="T8" fmla="*/ 43 w 44"/>
                <a:gd name="T9" fmla="*/ 2 h 25"/>
                <a:gd name="T10" fmla="*/ 0 w 44"/>
                <a:gd name="T11" fmla="*/ 0 h 25"/>
                <a:gd name="T12" fmla="*/ 0 60000 65536"/>
                <a:gd name="T13" fmla="*/ 0 60000 65536"/>
                <a:gd name="T14" fmla="*/ 0 60000 65536"/>
                <a:gd name="T15" fmla="*/ 0 60000 65536"/>
                <a:gd name="T16" fmla="*/ 0 60000 65536"/>
                <a:gd name="T17" fmla="*/ 0 60000 65536"/>
                <a:gd name="T18" fmla="*/ 0 w 44"/>
                <a:gd name="T19" fmla="*/ 0 h 25"/>
                <a:gd name="T20" fmla="*/ 44 w 4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4" h="25">
                  <a:moveTo>
                    <a:pt x="43" y="24"/>
                  </a:moveTo>
                  <a:lnTo>
                    <a:pt x="43" y="16"/>
                  </a:lnTo>
                  <a:lnTo>
                    <a:pt x="43" y="10"/>
                  </a:lnTo>
                  <a:lnTo>
                    <a:pt x="43" y="4"/>
                  </a:lnTo>
                  <a:lnTo>
                    <a:pt x="43" y="2"/>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6" name="Freeform 1079"/>
            <p:cNvSpPr>
              <a:spLocks/>
            </p:cNvSpPr>
            <p:nvPr/>
          </p:nvSpPr>
          <p:spPr bwMode="auto">
            <a:xfrm>
              <a:off x="3214" y="2514"/>
              <a:ext cx="43" cy="15"/>
            </a:xfrm>
            <a:custGeom>
              <a:avLst/>
              <a:gdLst>
                <a:gd name="T0" fmla="*/ 21 w 43"/>
                <a:gd name="T1" fmla="*/ 14 h 15"/>
                <a:gd name="T2" fmla="*/ 31 w 43"/>
                <a:gd name="T3" fmla="*/ 14 h 15"/>
                <a:gd name="T4" fmla="*/ 36 w 43"/>
                <a:gd name="T5" fmla="*/ 11 h 15"/>
                <a:gd name="T6" fmla="*/ 40 w 43"/>
                <a:gd name="T7" fmla="*/ 10 h 15"/>
                <a:gd name="T8" fmla="*/ 42 w 43"/>
                <a:gd name="T9" fmla="*/ 7 h 15"/>
                <a:gd name="T10" fmla="*/ 40 w 43"/>
                <a:gd name="T11" fmla="*/ 5 h 15"/>
                <a:gd name="T12" fmla="*/ 39 w 43"/>
                <a:gd name="T13" fmla="*/ 4 h 15"/>
                <a:gd name="T14" fmla="*/ 31 w 43"/>
                <a:gd name="T15" fmla="*/ 2 h 15"/>
                <a:gd name="T16" fmla="*/ 21 w 43"/>
                <a:gd name="T17" fmla="*/ 0 h 15"/>
                <a:gd name="T18" fmla="*/ 11 w 43"/>
                <a:gd name="T19" fmla="*/ 2 h 15"/>
                <a:gd name="T20" fmla="*/ 3 w 43"/>
                <a:gd name="T21" fmla="*/ 2 h 15"/>
                <a:gd name="T22" fmla="*/ 2 w 43"/>
                <a:gd name="T23" fmla="*/ 5 h 15"/>
                <a:gd name="T24" fmla="*/ 0 w 43"/>
                <a:gd name="T25" fmla="*/ 7 h 15"/>
                <a:gd name="T26" fmla="*/ 0 w 43"/>
                <a:gd name="T27" fmla="*/ 10 h 15"/>
                <a:gd name="T28" fmla="*/ 3 w 43"/>
                <a:gd name="T29" fmla="*/ 11 h 15"/>
                <a:gd name="T30" fmla="*/ 11 w 43"/>
                <a:gd name="T31" fmla="*/ 14 h 15"/>
                <a:gd name="T32" fmla="*/ 21 w 43"/>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5"/>
                <a:gd name="T53" fmla="*/ 43 w 4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5">
                  <a:moveTo>
                    <a:pt x="21" y="14"/>
                  </a:moveTo>
                  <a:lnTo>
                    <a:pt x="31" y="14"/>
                  </a:lnTo>
                  <a:lnTo>
                    <a:pt x="36" y="11"/>
                  </a:lnTo>
                  <a:lnTo>
                    <a:pt x="40" y="10"/>
                  </a:lnTo>
                  <a:lnTo>
                    <a:pt x="42" y="7"/>
                  </a:lnTo>
                  <a:lnTo>
                    <a:pt x="40" y="5"/>
                  </a:lnTo>
                  <a:lnTo>
                    <a:pt x="39" y="4"/>
                  </a:lnTo>
                  <a:lnTo>
                    <a:pt x="31" y="2"/>
                  </a:lnTo>
                  <a:lnTo>
                    <a:pt x="21" y="0"/>
                  </a:lnTo>
                  <a:lnTo>
                    <a:pt x="11" y="2"/>
                  </a:lnTo>
                  <a:lnTo>
                    <a:pt x="3" y="2"/>
                  </a:lnTo>
                  <a:lnTo>
                    <a:pt x="2" y="5"/>
                  </a:lnTo>
                  <a:lnTo>
                    <a:pt x="0" y="7"/>
                  </a:lnTo>
                  <a:lnTo>
                    <a:pt x="0" y="10"/>
                  </a:lnTo>
                  <a:lnTo>
                    <a:pt x="3" y="11"/>
                  </a:lnTo>
                  <a:lnTo>
                    <a:pt x="11" y="14"/>
                  </a:lnTo>
                  <a:lnTo>
                    <a:pt x="21" y="14"/>
                  </a:lnTo>
                </a:path>
              </a:pathLst>
            </a:custGeom>
            <a:solidFill>
              <a:srgbClr val="878787"/>
            </a:solidFill>
            <a:ln w="12700" cap="rnd">
              <a:solidFill>
                <a:srgbClr val="000000"/>
              </a:solidFill>
              <a:round/>
              <a:headEnd type="none" w="sm" len="sm"/>
              <a:tailEnd type="none" w="sm" len="sm"/>
            </a:ln>
          </p:spPr>
          <p:txBody>
            <a:bodyPr/>
            <a:lstStyle/>
            <a:p>
              <a:endParaRPr lang="zh-CN" altLang="en-US"/>
            </a:p>
          </p:txBody>
        </p:sp>
        <p:sp>
          <p:nvSpPr>
            <p:cNvPr id="84017" name="Freeform 1080"/>
            <p:cNvSpPr>
              <a:spLocks/>
            </p:cNvSpPr>
            <p:nvPr/>
          </p:nvSpPr>
          <p:spPr bwMode="auto">
            <a:xfrm>
              <a:off x="3767" y="1428"/>
              <a:ext cx="545" cy="60"/>
            </a:xfrm>
            <a:custGeom>
              <a:avLst/>
              <a:gdLst>
                <a:gd name="T0" fmla="*/ 544 w 545"/>
                <a:gd name="T1" fmla="*/ 59 h 60"/>
                <a:gd name="T2" fmla="*/ 544 w 545"/>
                <a:gd name="T3" fmla="*/ 41 h 60"/>
                <a:gd name="T4" fmla="*/ 0 w 545"/>
                <a:gd name="T5" fmla="*/ 0 h 60"/>
                <a:gd name="T6" fmla="*/ 0 w 545"/>
                <a:gd name="T7" fmla="*/ 18 h 60"/>
                <a:gd name="T8" fmla="*/ 544 w 545"/>
                <a:gd name="T9" fmla="*/ 59 h 60"/>
                <a:gd name="T10" fmla="*/ 0 60000 65536"/>
                <a:gd name="T11" fmla="*/ 0 60000 65536"/>
                <a:gd name="T12" fmla="*/ 0 60000 65536"/>
                <a:gd name="T13" fmla="*/ 0 60000 65536"/>
                <a:gd name="T14" fmla="*/ 0 60000 65536"/>
                <a:gd name="T15" fmla="*/ 0 w 545"/>
                <a:gd name="T16" fmla="*/ 0 h 60"/>
                <a:gd name="T17" fmla="*/ 545 w 545"/>
                <a:gd name="T18" fmla="*/ 60 h 60"/>
              </a:gdLst>
              <a:ahLst/>
              <a:cxnLst>
                <a:cxn ang="T10">
                  <a:pos x="T0" y="T1"/>
                </a:cxn>
                <a:cxn ang="T11">
                  <a:pos x="T2" y="T3"/>
                </a:cxn>
                <a:cxn ang="T12">
                  <a:pos x="T4" y="T5"/>
                </a:cxn>
                <a:cxn ang="T13">
                  <a:pos x="T6" y="T7"/>
                </a:cxn>
                <a:cxn ang="T14">
                  <a:pos x="T8" y="T9"/>
                </a:cxn>
              </a:cxnLst>
              <a:rect l="T15" t="T16" r="T17" b="T18"/>
              <a:pathLst>
                <a:path w="545" h="60">
                  <a:moveTo>
                    <a:pt x="544" y="59"/>
                  </a:moveTo>
                  <a:lnTo>
                    <a:pt x="544" y="41"/>
                  </a:lnTo>
                  <a:lnTo>
                    <a:pt x="0" y="0"/>
                  </a:lnTo>
                  <a:lnTo>
                    <a:pt x="0" y="18"/>
                  </a:lnTo>
                  <a:lnTo>
                    <a:pt x="544" y="5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18" name="Freeform 1081"/>
            <p:cNvSpPr>
              <a:spLocks/>
            </p:cNvSpPr>
            <p:nvPr/>
          </p:nvSpPr>
          <p:spPr bwMode="auto">
            <a:xfrm>
              <a:off x="3767" y="1428"/>
              <a:ext cx="553" cy="64"/>
            </a:xfrm>
            <a:custGeom>
              <a:avLst/>
              <a:gdLst>
                <a:gd name="T0" fmla="*/ 552 w 553"/>
                <a:gd name="T1" fmla="*/ 63 h 64"/>
                <a:gd name="T2" fmla="*/ 552 w 553"/>
                <a:gd name="T3" fmla="*/ 44 h 64"/>
                <a:gd name="T4" fmla="*/ 0 w 553"/>
                <a:gd name="T5" fmla="*/ 0 h 64"/>
                <a:gd name="T6" fmla="*/ 0 w 553"/>
                <a:gd name="T7" fmla="*/ 19 h 64"/>
                <a:gd name="T8" fmla="*/ 552 w 553"/>
                <a:gd name="T9" fmla="*/ 63 h 64"/>
                <a:gd name="T10" fmla="*/ 0 60000 65536"/>
                <a:gd name="T11" fmla="*/ 0 60000 65536"/>
                <a:gd name="T12" fmla="*/ 0 60000 65536"/>
                <a:gd name="T13" fmla="*/ 0 60000 65536"/>
                <a:gd name="T14" fmla="*/ 0 60000 65536"/>
                <a:gd name="T15" fmla="*/ 0 w 553"/>
                <a:gd name="T16" fmla="*/ 0 h 64"/>
                <a:gd name="T17" fmla="*/ 553 w 553"/>
                <a:gd name="T18" fmla="*/ 64 h 64"/>
              </a:gdLst>
              <a:ahLst/>
              <a:cxnLst>
                <a:cxn ang="T10">
                  <a:pos x="T0" y="T1"/>
                </a:cxn>
                <a:cxn ang="T11">
                  <a:pos x="T2" y="T3"/>
                </a:cxn>
                <a:cxn ang="T12">
                  <a:pos x="T4" y="T5"/>
                </a:cxn>
                <a:cxn ang="T13">
                  <a:pos x="T6" y="T7"/>
                </a:cxn>
                <a:cxn ang="T14">
                  <a:pos x="T8" y="T9"/>
                </a:cxn>
              </a:cxnLst>
              <a:rect l="T15" t="T16" r="T17" b="T18"/>
              <a:pathLst>
                <a:path w="553" h="64">
                  <a:moveTo>
                    <a:pt x="552" y="63"/>
                  </a:moveTo>
                  <a:lnTo>
                    <a:pt x="552" y="44"/>
                  </a:lnTo>
                  <a:lnTo>
                    <a:pt x="0" y="0"/>
                  </a:lnTo>
                  <a:lnTo>
                    <a:pt x="0" y="19"/>
                  </a:lnTo>
                  <a:lnTo>
                    <a:pt x="552" y="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19" name="Freeform 1082"/>
            <p:cNvSpPr>
              <a:spLocks/>
            </p:cNvSpPr>
            <p:nvPr/>
          </p:nvSpPr>
          <p:spPr bwMode="auto">
            <a:xfrm>
              <a:off x="3114" y="1425"/>
              <a:ext cx="649" cy="54"/>
            </a:xfrm>
            <a:custGeom>
              <a:avLst/>
              <a:gdLst>
                <a:gd name="T0" fmla="*/ 648 w 649"/>
                <a:gd name="T1" fmla="*/ 17 h 54"/>
                <a:gd name="T2" fmla="*/ 648 w 649"/>
                <a:gd name="T3" fmla="*/ 0 h 54"/>
                <a:gd name="T4" fmla="*/ 0 w 649"/>
                <a:gd name="T5" fmla="*/ 36 h 54"/>
                <a:gd name="T6" fmla="*/ 0 w 649"/>
                <a:gd name="T7" fmla="*/ 53 h 54"/>
                <a:gd name="T8" fmla="*/ 648 w 649"/>
                <a:gd name="T9" fmla="*/ 17 h 54"/>
                <a:gd name="T10" fmla="*/ 0 60000 65536"/>
                <a:gd name="T11" fmla="*/ 0 60000 65536"/>
                <a:gd name="T12" fmla="*/ 0 60000 65536"/>
                <a:gd name="T13" fmla="*/ 0 60000 65536"/>
                <a:gd name="T14" fmla="*/ 0 60000 65536"/>
                <a:gd name="T15" fmla="*/ 0 w 649"/>
                <a:gd name="T16" fmla="*/ 0 h 54"/>
                <a:gd name="T17" fmla="*/ 649 w 649"/>
                <a:gd name="T18" fmla="*/ 54 h 54"/>
              </a:gdLst>
              <a:ahLst/>
              <a:cxnLst>
                <a:cxn ang="T10">
                  <a:pos x="T0" y="T1"/>
                </a:cxn>
                <a:cxn ang="T11">
                  <a:pos x="T2" y="T3"/>
                </a:cxn>
                <a:cxn ang="T12">
                  <a:pos x="T4" y="T5"/>
                </a:cxn>
                <a:cxn ang="T13">
                  <a:pos x="T6" y="T7"/>
                </a:cxn>
                <a:cxn ang="T14">
                  <a:pos x="T8" y="T9"/>
                </a:cxn>
              </a:cxnLst>
              <a:rect l="T15" t="T16" r="T17" b="T18"/>
              <a:pathLst>
                <a:path w="649" h="54">
                  <a:moveTo>
                    <a:pt x="648" y="17"/>
                  </a:moveTo>
                  <a:lnTo>
                    <a:pt x="648" y="0"/>
                  </a:lnTo>
                  <a:lnTo>
                    <a:pt x="0" y="36"/>
                  </a:lnTo>
                  <a:lnTo>
                    <a:pt x="0" y="53"/>
                  </a:lnTo>
                  <a:lnTo>
                    <a:pt x="648" y="1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0" name="Freeform 1083"/>
            <p:cNvSpPr>
              <a:spLocks/>
            </p:cNvSpPr>
            <p:nvPr/>
          </p:nvSpPr>
          <p:spPr bwMode="auto">
            <a:xfrm>
              <a:off x="3114" y="1425"/>
              <a:ext cx="656" cy="63"/>
            </a:xfrm>
            <a:custGeom>
              <a:avLst/>
              <a:gdLst>
                <a:gd name="T0" fmla="*/ 655 w 656"/>
                <a:gd name="T1" fmla="*/ 21 h 63"/>
                <a:gd name="T2" fmla="*/ 655 w 656"/>
                <a:gd name="T3" fmla="*/ 0 h 63"/>
                <a:gd name="T4" fmla="*/ 0 w 656"/>
                <a:gd name="T5" fmla="*/ 41 h 63"/>
                <a:gd name="T6" fmla="*/ 0 w 656"/>
                <a:gd name="T7" fmla="*/ 62 h 63"/>
                <a:gd name="T8" fmla="*/ 655 w 656"/>
                <a:gd name="T9" fmla="*/ 21 h 63"/>
                <a:gd name="T10" fmla="*/ 0 60000 65536"/>
                <a:gd name="T11" fmla="*/ 0 60000 65536"/>
                <a:gd name="T12" fmla="*/ 0 60000 65536"/>
                <a:gd name="T13" fmla="*/ 0 60000 65536"/>
                <a:gd name="T14" fmla="*/ 0 60000 65536"/>
                <a:gd name="T15" fmla="*/ 0 w 656"/>
                <a:gd name="T16" fmla="*/ 0 h 63"/>
                <a:gd name="T17" fmla="*/ 656 w 656"/>
                <a:gd name="T18" fmla="*/ 63 h 63"/>
              </a:gdLst>
              <a:ahLst/>
              <a:cxnLst>
                <a:cxn ang="T10">
                  <a:pos x="T0" y="T1"/>
                </a:cxn>
                <a:cxn ang="T11">
                  <a:pos x="T2" y="T3"/>
                </a:cxn>
                <a:cxn ang="T12">
                  <a:pos x="T4" y="T5"/>
                </a:cxn>
                <a:cxn ang="T13">
                  <a:pos x="T6" y="T7"/>
                </a:cxn>
                <a:cxn ang="T14">
                  <a:pos x="T8" y="T9"/>
                </a:cxn>
              </a:cxnLst>
              <a:rect l="T15" t="T16" r="T17" b="T18"/>
              <a:pathLst>
                <a:path w="656" h="63">
                  <a:moveTo>
                    <a:pt x="655" y="21"/>
                  </a:moveTo>
                  <a:lnTo>
                    <a:pt x="655" y="0"/>
                  </a:lnTo>
                  <a:lnTo>
                    <a:pt x="0" y="41"/>
                  </a:lnTo>
                  <a:lnTo>
                    <a:pt x="0" y="62"/>
                  </a:lnTo>
                  <a:lnTo>
                    <a:pt x="655" y="2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21" name="Freeform 1084"/>
            <p:cNvSpPr>
              <a:spLocks/>
            </p:cNvSpPr>
            <p:nvPr/>
          </p:nvSpPr>
          <p:spPr bwMode="auto">
            <a:xfrm>
              <a:off x="3769" y="1107"/>
              <a:ext cx="543" cy="133"/>
            </a:xfrm>
            <a:custGeom>
              <a:avLst/>
              <a:gdLst>
                <a:gd name="T0" fmla="*/ 542 w 543"/>
                <a:gd name="T1" fmla="*/ 132 h 133"/>
                <a:gd name="T2" fmla="*/ 542 w 543"/>
                <a:gd name="T3" fmla="*/ 113 h 133"/>
                <a:gd name="T4" fmla="*/ 0 w 543"/>
                <a:gd name="T5" fmla="*/ 0 h 133"/>
                <a:gd name="T6" fmla="*/ 0 w 543"/>
                <a:gd name="T7" fmla="*/ 18 h 133"/>
                <a:gd name="T8" fmla="*/ 542 w 543"/>
                <a:gd name="T9" fmla="*/ 132 h 133"/>
                <a:gd name="T10" fmla="*/ 0 60000 65536"/>
                <a:gd name="T11" fmla="*/ 0 60000 65536"/>
                <a:gd name="T12" fmla="*/ 0 60000 65536"/>
                <a:gd name="T13" fmla="*/ 0 60000 65536"/>
                <a:gd name="T14" fmla="*/ 0 60000 65536"/>
                <a:gd name="T15" fmla="*/ 0 w 543"/>
                <a:gd name="T16" fmla="*/ 0 h 133"/>
                <a:gd name="T17" fmla="*/ 543 w 543"/>
                <a:gd name="T18" fmla="*/ 133 h 133"/>
              </a:gdLst>
              <a:ahLst/>
              <a:cxnLst>
                <a:cxn ang="T10">
                  <a:pos x="T0" y="T1"/>
                </a:cxn>
                <a:cxn ang="T11">
                  <a:pos x="T2" y="T3"/>
                </a:cxn>
                <a:cxn ang="T12">
                  <a:pos x="T4" y="T5"/>
                </a:cxn>
                <a:cxn ang="T13">
                  <a:pos x="T6" y="T7"/>
                </a:cxn>
                <a:cxn ang="T14">
                  <a:pos x="T8" y="T9"/>
                </a:cxn>
              </a:cxnLst>
              <a:rect l="T15" t="T16" r="T17" b="T18"/>
              <a:pathLst>
                <a:path w="543" h="133">
                  <a:moveTo>
                    <a:pt x="542" y="132"/>
                  </a:moveTo>
                  <a:lnTo>
                    <a:pt x="542" y="113"/>
                  </a:lnTo>
                  <a:lnTo>
                    <a:pt x="0" y="0"/>
                  </a:lnTo>
                  <a:lnTo>
                    <a:pt x="0" y="18"/>
                  </a:lnTo>
                  <a:lnTo>
                    <a:pt x="542" y="13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2" name="Freeform 1085"/>
            <p:cNvSpPr>
              <a:spLocks/>
            </p:cNvSpPr>
            <p:nvPr/>
          </p:nvSpPr>
          <p:spPr bwMode="auto">
            <a:xfrm>
              <a:off x="3769" y="1107"/>
              <a:ext cx="551" cy="139"/>
            </a:xfrm>
            <a:custGeom>
              <a:avLst/>
              <a:gdLst>
                <a:gd name="T0" fmla="*/ 550 w 551"/>
                <a:gd name="T1" fmla="*/ 138 h 139"/>
                <a:gd name="T2" fmla="*/ 550 w 551"/>
                <a:gd name="T3" fmla="*/ 118 h 139"/>
                <a:gd name="T4" fmla="*/ 0 w 551"/>
                <a:gd name="T5" fmla="*/ 0 h 139"/>
                <a:gd name="T6" fmla="*/ 0 w 551"/>
                <a:gd name="T7" fmla="*/ 19 h 139"/>
                <a:gd name="T8" fmla="*/ 550 w 551"/>
                <a:gd name="T9" fmla="*/ 138 h 139"/>
                <a:gd name="T10" fmla="*/ 0 60000 65536"/>
                <a:gd name="T11" fmla="*/ 0 60000 65536"/>
                <a:gd name="T12" fmla="*/ 0 60000 65536"/>
                <a:gd name="T13" fmla="*/ 0 60000 65536"/>
                <a:gd name="T14" fmla="*/ 0 60000 65536"/>
                <a:gd name="T15" fmla="*/ 0 w 551"/>
                <a:gd name="T16" fmla="*/ 0 h 139"/>
                <a:gd name="T17" fmla="*/ 551 w 551"/>
                <a:gd name="T18" fmla="*/ 139 h 139"/>
              </a:gdLst>
              <a:ahLst/>
              <a:cxnLst>
                <a:cxn ang="T10">
                  <a:pos x="T0" y="T1"/>
                </a:cxn>
                <a:cxn ang="T11">
                  <a:pos x="T2" y="T3"/>
                </a:cxn>
                <a:cxn ang="T12">
                  <a:pos x="T4" y="T5"/>
                </a:cxn>
                <a:cxn ang="T13">
                  <a:pos x="T6" y="T7"/>
                </a:cxn>
                <a:cxn ang="T14">
                  <a:pos x="T8" y="T9"/>
                </a:cxn>
              </a:cxnLst>
              <a:rect l="T15" t="T16" r="T17" b="T18"/>
              <a:pathLst>
                <a:path w="551" h="139">
                  <a:moveTo>
                    <a:pt x="550" y="138"/>
                  </a:moveTo>
                  <a:lnTo>
                    <a:pt x="550" y="118"/>
                  </a:lnTo>
                  <a:lnTo>
                    <a:pt x="0" y="0"/>
                  </a:lnTo>
                  <a:lnTo>
                    <a:pt x="0" y="19"/>
                  </a:lnTo>
                  <a:lnTo>
                    <a:pt x="550" y="13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23" name="Freeform 1086"/>
            <p:cNvSpPr>
              <a:spLocks/>
            </p:cNvSpPr>
            <p:nvPr/>
          </p:nvSpPr>
          <p:spPr bwMode="auto">
            <a:xfrm>
              <a:off x="3110" y="1104"/>
              <a:ext cx="650" cy="133"/>
            </a:xfrm>
            <a:custGeom>
              <a:avLst/>
              <a:gdLst>
                <a:gd name="T0" fmla="*/ 649 w 650"/>
                <a:gd name="T1" fmla="*/ 18 h 133"/>
                <a:gd name="T2" fmla="*/ 649 w 650"/>
                <a:gd name="T3" fmla="*/ 0 h 133"/>
                <a:gd name="T4" fmla="*/ 0 w 650"/>
                <a:gd name="T5" fmla="*/ 113 h 133"/>
                <a:gd name="T6" fmla="*/ 0 w 650"/>
                <a:gd name="T7" fmla="*/ 132 h 133"/>
                <a:gd name="T8" fmla="*/ 649 w 650"/>
                <a:gd name="T9" fmla="*/ 18 h 133"/>
                <a:gd name="T10" fmla="*/ 0 60000 65536"/>
                <a:gd name="T11" fmla="*/ 0 60000 65536"/>
                <a:gd name="T12" fmla="*/ 0 60000 65536"/>
                <a:gd name="T13" fmla="*/ 0 60000 65536"/>
                <a:gd name="T14" fmla="*/ 0 60000 65536"/>
                <a:gd name="T15" fmla="*/ 0 w 650"/>
                <a:gd name="T16" fmla="*/ 0 h 133"/>
                <a:gd name="T17" fmla="*/ 650 w 650"/>
                <a:gd name="T18" fmla="*/ 133 h 133"/>
              </a:gdLst>
              <a:ahLst/>
              <a:cxnLst>
                <a:cxn ang="T10">
                  <a:pos x="T0" y="T1"/>
                </a:cxn>
                <a:cxn ang="T11">
                  <a:pos x="T2" y="T3"/>
                </a:cxn>
                <a:cxn ang="T12">
                  <a:pos x="T4" y="T5"/>
                </a:cxn>
                <a:cxn ang="T13">
                  <a:pos x="T6" y="T7"/>
                </a:cxn>
                <a:cxn ang="T14">
                  <a:pos x="T8" y="T9"/>
                </a:cxn>
              </a:cxnLst>
              <a:rect l="T15" t="T16" r="T17" b="T18"/>
              <a:pathLst>
                <a:path w="650" h="133">
                  <a:moveTo>
                    <a:pt x="649" y="18"/>
                  </a:moveTo>
                  <a:lnTo>
                    <a:pt x="649" y="0"/>
                  </a:lnTo>
                  <a:lnTo>
                    <a:pt x="0" y="113"/>
                  </a:lnTo>
                  <a:lnTo>
                    <a:pt x="0" y="132"/>
                  </a:lnTo>
                  <a:lnTo>
                    <a:pt x="649" y="1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4" name="Freeform 1087"/>
            <p:cNvSpPr>
              <a:spLocks/>
            </p:cNvSpPr>
            <p:nvPr/>
          </p:nvSpPr>
          <p:spPr bwMode="auto">
            <a:xfrm>
              <a:off x="3769" y="1717"/>
              <a:ext cx="543" cy="44"/>
            </a:xfrm>
            <a:custGeom>
              <a:avLst/>
              <a:gdLst>
                <a:gd name="T0" fmla="*/ 542 w 543"/>
                <a:gd name="T1" fmla="*/ 18 h 44"/>
                <a:gd name="T2" fmla="*/ 542 w 543"/>
                <a:gd name="T3" fmla="*/ 0 h 44"/>
                <a:gd name="T4" fmla="*/ 0 w 543"/>
                <a:gd name="T5" fmla="*/ 26 h 44"/>
                <a:gd name="T6" fmla="*/ 0 w 543"/>
                <a:gd name="T7" fmla="*/ 43 h 44"/>
                <a:gd name="T8" fmla="*/ 542 w 543"/>
                <a:gd name="T9" fmla="*/ 18 h 44"/>
                <a:gd name="T10" fmla="*/ 0 60000 65536"/>
                <a:gd name="T11" fmla="*/ 0 60000 65536"/>
                <a:gd name="T12" fmla="*/ 0 60000 65536"/>
                <a:gd name="T13" fmla="*/ 0 60000 65536"/>
                <a:gd name="T14" fmla="*/ 0 60000 65536"/>
                <a:gd name="T15" fmla="*/ 0 w 543"/>
                <a:gd name="T16" fmla="*/ 0 h 44"/>
                <a:gd name="T17" fmla="*/ 543 w 543"/>
                <a:gd name="T18" fmla="*/ 44 h 44"/>
              </a:gdLst>
              <a:ahLst/>
              <a:cxnLst>
                <a:cxn ang="T10">
                  <a:pos x="T0" y="T1"/>
                </a:cxn>
                <a:cxn ang="T11">
                  <a:pos x="T2" y="T3"/>
                </a:cxn>
                <a:cxn ang="T12">
                  <a:pos x="T4" y="T5"/>
                </a:cxn>
                <a:cxn ang="T13">
                  <a:pos x="T6" y="T7"/>
                </a:cxn>
                <a:cxn ang="T14">
                  <a:pos x="T8" y="T9"/>
                </a:cxn>
              </a:cxnLst>
              <a:rect l="T15" t="T16" r="T17" b="T18"/>
              <a:pathLst>
                <a:path w="543" h="44">
                  <a:moveTo>
                    <a:pt x="542" y="18"/>
                  </a:moveTo>
                  <a:lnTo>
                    <a:pt x="542" y="0"/>
                  </a:lnTo>
                  <a:lnTo>
                    <a:pt x="0" y="26"/>
                  </a:lnTo>
                  <a:lnTo>
                    <a:pt x="0" y="43"/>
                  </a:lnTo>
                  <a:lnTo>
                    <a:pt x="542" y="1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5" name="Freeform 1088"/>
            <p:cNvSpPr>
              <a:spLocks/>
            </p:cNvSpPr>
            <p:nvPr/>
          </p:nvSpPr>
          <p:spPr bwMode="auto">
            <a:xfrm>
              <a:off x="3769" y="1717"/>
              <a:ext cx="551" cy="51"/>
            </a:xfrm>
            <a:custGeom>
              <a:avLst/>
              <a:gdLst>
                <a:gd name="T0" fmla="*/ 550 w 551"/>
                <a:gd name="T1" fmla="*/ 20 h 51"/>
                <a:gd name="T2" fmla="*/ 550 w 551"/>
                <a:gd name="T3" fmla="*/ 0 h 51"/>
                <a:gd name="T4" fmla="*/ 0 w 551"/>
                <a:gd name="T5" fmla="*/ 30 h 51"/>
                <a:gd name="T6" fmla="*/ 0 w 551"/>
                <a:gd name="T7" fmla="*/ 50 h 51"/>
                <a:gd name="T8" fmla="*/ 550 w 551"/>
                <a:gd name="T9" fmla="*/ 20 h 51"/>
                <a:gd name="T10" fmla="*/ 0 60000 65536"/>
                <a:gd name="T11" fmla="*/ 0 60000 65536"/>
                <a:gd name="T12" fmla="*/ 0 60000 65536"/>
                <a:gd name="T13" fmla="*/ 0 60000 65536"/>
                <a:gd name="T14" fmla="*/ 0 60000 65536"/>
                <a:gd name="T15" fmla="*/ 0 w 551"/>
                <a:gd name="T16" fmla="*/ 0 h 51"/>
                <a:gd name="T17" fmla="*/ 551 w 551"/>
                <a:gd name="T18" fmla="*/ 51 h 51"/>
              </a:gdLst>
              <a:ahLst/>
              <a:cxnLst>
                <a:cxn ang="T10">
                  <a:pos x="T0" y="T1"/>
                </a:cxn>
                <a:cxn ang="T11">
                  <a:pos x="T2" y="T3"/>
                </a:cxn>
                <a:cxn ang="T12">
                  <a:pos x="T4" y="T5"/>
                </a:cxn>
                <a:cxn ang="T13">
                  <a:pos x="T6" y="T7"/>
                </a:cxn>
                <a:cxn ang="T14">
                  <a:pos x="T8" y="T9"/>
                </a:cxn>
              </a:cxnLst>
              <a:rect l="T15" t="T16" r="T17" b="T18"/>
              <a:pathLst>
                <a:path w="551" h="51">
                  <a:moveTo>
                    <a:pt x="550" y="20"/>
                  </a:moveTo>
                  <a:lnTo>
                    <a:pt x="550" y="0"/>
                  </a:lnTo>
                  <a:lnTo>
                    <a:pt x="0" y="30"/>
                  </a:lnTo>
                  <a:lnTo>
                    <a:pt x="0" y="50"/>
                  </a:lnTo>
                  <a:lnTo>
                    <a:pt x="550"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26" name="Freeform 1089"/>
            <p:cNvSpPr>
              <a:spLocks/>
            </p:cNvSpPr>
            <p:nvPr/>
          </p:nvSpPr>
          <p:spPr bwMode="auto">
            <a:xfrm>
              <a:off x="3114" y="1709"/>
              <a:ext cx="645" cy="52"/>
            </a:xfrm>
            <a:custGeom>
              <a:avLst/>
              <a:gdLst>
                <a:gd name="T0" fmla="*/ 644 w 645"/>
                <a:gd name="T1" fmla="*/ 51 h 52"/>
                <a:gd name="T2" fmla="*/ 644 w 645"/>
                <a:gd name="T3" fmla="*/ 33 h 52"/>
                <a:gd name="T4" fmla="*/ 0 w 645"/>
                <a:gd name="T5" fmla="*/ 0 h 52"/>
                <a:gd name="T6" fmla="*/ 0 w 645"/>
                <a:gd name="T7" fmla="*/ 18 h 52"/>
                <a:gd name="T8" fmla="*/ 644 w 645"/>
                <a:gd name="T9" fmla="*/ 51 h 52"/>
                <a:gd name="T10" fmla="*/ 0 60000 65536"/>
                <a:gd name="T11" fmla="*/ 0 60000 65536"/>
                <a:gd name="T12" fmla="*/ 0 60000 65536"/>
                <a:gd name="T13" fmla="*/ 0 60000 65536"/>
                <a:gd name="T14" fmla="*/ 0 60000 65536"/>
                <a:gd name="T15" fmla="*/ 0 w 645"/>
                <a:gd name="T16" fmla="*/ 0 h 52"/>
                <a:gd name="T17" fmla="*/ 645 w 645"/>
                <a:gd name="T18" fmla="*/ 52 h 52"/>
              </a:gdLst>
              <a:ahLst/>
              <a:cxnLst>
                <a:cxn ang="T10">
                  <a:pos x="T0" y="T1"/>
                </a:cxn>
                <a:cxn ang="T11">
                  <a:pos x="T2" y="T3"/>
                </a:cxn>
                <a:cxn ang="T12">
                  <a:pos x="T4" y="T5"/>
                </a:cxn>
                <a:cxn ang="T13">
                  <a:pos x="T6" y="T7"/>
                </a:cxn>
                <a:cxn ang="T14">
                  <a:pos x="T8" y="T9"/>
                </a:cxn>
              </a:cxnLst>
              <a:rect l="T15" t="T16" r="T17" b="T18"/>
              <a:pathLst>
                <a:path w="645" h="52">
                  <a:moveTo>
                    <a:pt x="644" y="51"/>
                  </a:moveTo>
                  <a:lnTo>
                    <a:pt x="644" y="33"/>
                  </a:lnTo>
                  <a:lnTo>
                    <a:pt x="0" y="0"/>
                  </a:lnTo>
                  <a:lnTo>
                    <a:pt x="0" y="18"/>
                  </a:lnTo>
                  <a:lnTo>
                    <a:pt x="644" y="5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7" name="Freeform 1090"/>
            <p:cNvSpPr>
              <a:spLocks/>
            </p:cNvSpPr>
            <p:nvPr/>
          </p:nvSpPr>
          <p:spPr bwMode="auto">
            <a:xfrm>
              <a:off x="3114" y="1709"/>
              <a:ext cx="650" cy="59"/>
            </a:xfrm>
            <a:custGeom>
              <a:avLst/>
              <a:gdLst>
                <a:gd name="T0" fmla="*/ 649 w 650"/>
                <a:gd name="T1" fmla="*/ 58 h 59"/>
                <a:gd name="T2" fmla="*/ 649 w 650"/>
                <a:gd name="T3" fmla="*/ 38 h 59"/>
                <a:gd name="T4" fmla="*/ 0 w 650"/>
                <a:gd name="T5" fmla="*/ 0 h 59"/>
                <a:gd name="T6" fmla="*/ 0 w 650"/>
                <a:gd name="T7" fmla="*/ 20 h 59"/>
                <a:gd name="T8" fmla="*/ 649 w 650"/>
                <a:gd name="T9" fmla="*/ 58 h 59"/>
                <a:gd name="T10" fmla="*/ 0 60000 65536"/>
                <a:gd name="T11" fmla="*/ 0 60000 65536"/>
                <a:gd name="T12" fmla="*/ 0 60000 65536"/>
                <a:gd name="T13" fmla="*/ 0 60000 65536"/>
                <a:gd name="T14" fmla="*/ 0 60000 65536"/>
                <a:gd name="T15" fmla="*/ 0 w 650"/>
                <a:gd name="T16" fmla="*/ 0 h 59"/>
                <a:gd name="T17" fmla="*/ 650 w 650"/>
                <a:gd name="T18" fmla="*/ 59 h 59"/>
              </a:gdLst>
              <a:ahLst/>
              <a:cxnLst>
                <a:cxn ang="T10">
                  <a:pos x="T0" y="T1"/>
                </a:cxn>
                <a:cxn ang="T11">
                  <a:pos x="T2" y="T3"/>
                </a:cxn>
                <a:cxn ang="T12">
                  <a:pos x="T4" y="T5"/>
                </a:cxn>
                <a:cxn ang="T13">
                  <a:pos x="T6" y="T7"/>
                </a:cxn>
                <a:cxn ang="T14">
                  <a:pos x="T8" y="T9"/>
                </a:cxn>
              </a:cxnLst>
              <a:rect l="T15" t="T16" r="T17" b="T18"/>
              <a:pathLst>
                <a:path w="650" h="59">
                  <a:moveTo>
                    <a:pt x="649" y="58"/>
                  </a:moveTo>
                  <a:lnTo>
                    <a:pt x="649" y="38"/>
                  </a:lnTo>
                  <a:lnTo>
                    <a:pt x="0" y="0"/>
                  </a:lnTo>
                  <a:lnTo>
                    <a:pt x="0" y="20"/>
                  </a:lnTo>
                  <a:lnTo>
                    <a:pt x="649" y="5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28" name="Freeform 1091"/>
            <p:cNvSpPr>
              <a:spLocks/>
            </p:cNvSpPr>
            <p:nvPr/>
          </p:nvSpPr>
          <p:spPr bwMode="auto">
            <a:xfrm>
              <a:off x="3769" y="1964"/>
              <a:ext cx="543" cy="109"/>
            </a:xfrm>
            <a:custGeom>
              <a:avLst/>
              <a:gdLst>
                <a:gd name="T0" fmla="*/ 542 w 543"/>
                <a:gd name="T1" fmla="*/ 18 h 109"/>
                <a:gd name="T2" fmla="*/ 542 w 543"/>
                <a:gd name="T3" fmla="*/ 0 h 109"/>
                <a:gd name="T4" fmla="*/ 0 w 543"/>
                <a:gd name="T5" fmla="*/ 90 h 109"/>
                <a:gd name="T6" fmla="*/ 0 w 543"/>
                <a:gd name="T7" fmla="*/ 108 h 109"/>
                <a:gd name="T8" fmla="*/ 542 w 543"/>
                <a:gd name="T9" fmla="*/ 18 h 109"/>
                <a:gd name="T10" fmla="*/ 0 60000 65536"/>
                <a:gd name="T11" fmla="*/ 0 60000 65536"/>
                <a:gd name="T12" fmla="*/ 0 60000 65536"/>
                <a:gd name="T13" fmla="*/ 0 60000 65536"/>
                <a:gd name="T14" fmla="*/ 0 60000 65536"/>
                <a:gd name="T15" fmla="*/ 0 w 543"/>
                <a:gd name="T16" fmla="*/ 0 h 109"/>
                <a:gd name="T17" fmla="*/ 543 w 543"/>
                <a:gd name="T18" fmla="*/ 109 h 109"/>
              </a:gdLst>
              <a:ahLst/>
              <a:cxnLst>
                <a:cxn ang="T10">
                  <a:pos x="T0" y="T1"/>
                </a:cxn>
                <a:cxn ang="T11">
                  <a:pos x="T2" y="T3"/>
                </a:cxn>
                <a:cxn ang="T12">
                  <a:pos x="T4" y="T5"/>
                </a:cxn>
                <a:cxn ang="T13">
                  <a:pos x="T6" y="T7"/>
                </a:cxn>
                <a:cxn ang="T14">
                  <a:pos x="T8" y="T9"/>
                </a:cxn>
              </a:cxnLst>
              <a:rect l="T15" t="T16" r="T17" b="T18"/>
              <a:pathLst>
                <a:path w="543" h="109">
                  <a:moveTo>
                    <a:pt x="542" y="18"/>
                  </a:moveTo>
                  <a:lnTo>
                    <a:pt x="542" y="0"/>
                  </a:lnTo>
                  <a:lnTo>
                    <a:pt x="0" y="90"/>
                  </a:lnTo>
                  <a:lnTo>
                    <a:pt x="0" y="108"/>
                  </a:lnTo>
                  <a:lnTo>
                    <a:pt x="542" y="1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29" name="Freeform 1092"/>
            <p:cNvSpPr>
              <a:spLocks/>
            </p:cNvSpPr>
            <p:nvPr/>
          </p:nvSpPr>
          <p:spPr bwMode="auto">
            <a:xfrm>
              <a:off x="3769" y="1964"/>
              <a:ext cx="551" cy="114"/>
            </a:xfrm>
            <a:custGeom>
              <a:avLst/>
              <a:gdLst>
                <a:gd name="T0" fmla="*/ 550 w 551"/>
                <a:gd name="T1" fmla="*/ 19 h 114"/>
                <a:gd name="T2" fmla="*/ 550 w 551"/>
                <a:gd name="T3" fmla="*/ 0 h 114"/>
                <a:gd name="T4" fmla="*/ 0 w 551"/>
                <a:gd name="T5" fmla="*/ 94 h 114"/>
                <a:gd name="T6" fmla="*/ 0 w 551"/>
                <a:gd name="T7" fmla="*/ 113 h 114"/>
                <a:gd name="T8" fmla="*/ 550 w 551"/>
                <a:gd name="T9" fmla="*/ 19 h 114"/>
                <a:gd name="T10" fmla="*/ 0 60000 65536"/>
                <a:gd name="T11" fmla="*/ 0 60000 65536"/>
                <a:gd name="T12" fmla="*/ 0 60000 65536"/>
                <a:gd name="T13" fmla="*/ 0 60000 65536"/>
                <a:gd name="T14" fmla="*/ 0 60000 65536"/>
                <a:gd name="T15" fmla="*/ 0 w 551"/>
                <a:gd name="T16" fmla="*/ 0 h 114"/>
                <a:gd name="T17" fmla="*/ 551 w 551"/>
                <a:gd name="T18" fmla="*/ 114 h 114"/>
              </a:gdLst>
              <a:ahLst/>
              <a:cxnLst>
                <a:cxn ang="T10">
                  <a:pos x="T0" y="T1"/>
                </a:cxn>
                <a:cxn ang="T11">
                  <a:pos x="T2" y="T3"/>
                </a:cxn>
                <a:cxn ang="T12">
                  <a:pos x="T4" y="T5"/>
                </a:cxn>
                <a:cxn ang="T13">
                  <a:pos x="T6" y="T7"/>
                </a:cxn>
                <a:cxn ang="T14">
                  <a:pos x="T8" y="T9"/>
                </a:cxn>
              </a:cxnLst>
              <a:rect l="T15" t="T16" r="T17" b="T18"/>
              <a:pathLst>
                <a:path w="551" h="114">
                  <a:moveTo>
                    <a:pt x="550" y="19"/>
                  </a:moveTo>
                  <a:lnTo>
                    <a:pt x="550" y="0"/>
                  </a:lnTo>
                  <a:lnTo>
                    <a:pt x="0" y="94"/>
                  </a:lnTo>
                  <a:lnTo>
                    <a:pt x="0" y="113"/>
                  </a:lnTo>
                  <a:lnTo>
                    <a:pt x="550" y="1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0" name="Freeform 1093"/>
            <p:cNvSpPr>
              <a:spLocks/>
            </p:cNvSpPr>
            <p:nvPr/>
          </p:nvSpPr>
          <p:spPr bwMode="auto">
            <a:xfrm>
              <a:off x="3769" y="2240"/>
              <a:ext cx="543" cy="153"/>
            </a:xfrm>
            <a:custGeom>
              <a:avLst/>
              <a:gdLst>
                <a:gd name="T0" fmla="*/ 542 w 543"/>
                <a:gd name="T1" fmla="*/ 19 h 153"/>
                <a:gd name="T2" fmla="*/ 542 w 543"/>
                <a:gd name="T3" fmla="*/ 0 h 153"/>
                <a:gd name="T4" fmla="*/ 0 w 543"/>
                <a:gd name="T5" fmla="*/ 133 h 153"/>
                <a:gd name="T6" fmla="*/ 0 w 543"/>
                <a:gd name="T7" fmla="*/ 152 h 153"/>
                <a:gd name="T8" fmla="*/ 542 w 543"/>
                <a:gd name="T9" fmla="*/ 19 h 153"/>
                <a:gd name="T10" fmla="*/ 0 60000 65536"/>
                <a:gd name="T11" fmla="*/ 0 60000 65536"/>
                <a:gd name="T12" fmla="*/ 0 60000 65536"/>
                <a:gd name="T13" fmla="*/ 0 60000 65536"/>
                <a:gd name="T14" fmla="*/ 0 60000 65536"/>
                <a:gd name="T15" fmla="*/ 0 w 543"/>
                <a:gd name="T16" fmla="*/ 0 h 153"/>
                <a:gd name="T17" fmla="*/ 543 w 543"/>
                <a:gd name="T18" fmla="*/ 153 h 153"/>
              </a:gdLst>
              <a:ahLst/>
              <a:cxnLst>
                <a:cxn ang="T10">
                  <a:pos x="T0" y="T1"/>
                </a:cxn>
                <a:cxn ang="T11">
                  <a:pos x="T2" y="T3"/>
                </a:cxn>
                <a:cxn ang="T12">
                  <a:pos x="T4" y="T5"/>
                </a:cxn>
                <a:cxn ang="T13">
                  <a:pos x="T6" y="T7"/>
                </a:cxn>
                <a:cxn ang="T14">
                  <a:pos x="T8" y="T9"/>
                </a:cxn>
              </a:cxnLst>
              <a:rect l="T15" t="T16" r="T17" b="T18"/>
              <a:pathLst>
                <a:path w="543" h="153">
                  <a:moveTo>
                    <a:pt x="542" y="19"/>
                  </a:moveTo>
                  <a:lnTo>
                    <a:pt x="542" y="0"/>
                  </a:lnTo>
                  <a:lnTo>
                    <a:pt x="0" y="133"/>
                  </a:lnTo>
                  <a:lnTo>
                    <a:pt x="0" y="152"/>
                  </a:lnTo>
                  <a:lnTo>
                    <a:pt x="542" y="1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31" name="Freeform 1094"/>
            <p:cNvSpPr>
              <a:spLocks/>
            </p:cNvSpPr>
            <p:nvPr/>
          </p:nvSpPr>
          <p:spPr bwMode="auto">
            <a:xfrm>
              <a:off x="3769" y="2240"/>
              <a:ext cx="551" cy="160"/>
            </a:xfrm>
            <a:custGeom>
              <a:avLst/>
              <a:gdLst>
                <a:gd name="T0" fmla="*/ 550 w 551"/>
                <a:gd name="T1" fmla="*/ 20 h 160"/>
                <a:gd name="T2" fmla="*/ 550 w 551"/>
                <a:gd name="T3" fmla="*/ 0 h 160"/>
                <a:gd name="T4" fmla="*/ 0 w 551"/>
                <a:gd name="T5" fmla="*/ 139 h 160"/>
                <a:gd name="T6" fmla="*/ 0 w 551"/>
                <a:gd name="T7" fmla="*/ 159 h 160"/>
                <a:gd name="T8" fmla="*/ 550 w 551"/>
                <a:gd name="T9" fmla="*/ 20 h 160"/>
                <a:gd name="T10" fmla="*/ 0 60000 65536"/>
                <a:gd name="T11" fmla="*/ 0 60000 65536"/>
                <a:gd name="T12" fmla="*/ 0 60000 65536"/>
                <a:gd name="T13" fmla="*/ 0 60000 65536"/>
                <a:gd name="T14" fmla="*/ 0 60000 65536"/>
                <a:gd name="T15" fmla="*/ 0 w 551"/>
                <a:gd name="T16" fmla="*/ 0 h 160"/>
                <a:gd name="T17" fmla="*/ 551 w 551"/>
                <a:gd name="T18" fmla="*/ 160 h 160"/>
              </a:gdLst>
              <a:ahLst/>
              <a:cxnLst>
                <a:cxn ang="T10">
                  <a:pos x="T0" y="T1"/>
                </a:cxn>
                <a:cxn ang="T11">
                  <a:pos x="T2" y="T3"/>
                </a:cxn>
                <a:cxn ang="T12">
                  <a:pos x="T4" y="T5"/>
                </a:cxn>
                <a:cxn ang="T13">
                  <a:pos x="T6" y="T7"/>
                </a:cxn>
                <a:cxn ang="T14">
                  <a:pos x="T8" y="T9"/>
                </a:cxn>
              </a:cxnLst>
              <a:rect l="T15" t="T16" r="T17" b="T18"/>
              <a:pathLst>
                <a:path w="551" h="160">
                  <a:moveTo>
                    <a:pt x="550" y="20"/>
                  </a:moveTo>
                  <a:lnTo>
                    <a:pt x="550" y="0"/>
                  </a:lnTo>
                  <a:lnTo>
                    <a:pt x="0" y="139"/>
                  </a:lnTo>
                  <a:lnTo>
                    <a:pt x="0" y="159"/>
                  </a:lnTo>
                  <a:lnTo>
                    <a:pt x="550"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2" name="Freeform 1095"/>
            <p:cNvSpPr>
              <a:spLocks/>
            </p:cNvSpPr>
            <p:nvPr/>
          </p:nvSpPr>
          <p:spPr bwMode="auto">
            <a:xfrm>
              <a:off x="3114" y="2194"/>
              <a:ext cx="649" cy="199"/>
            </a:xfrm>
            <a:custGeom>
              <a:avLst/>
              <a:gdLst>
                <a:gd name="T0" fmla="*/ 648 w 649"/>
                <a:gd name="T1" fmla="*/ 198 h 199"/>
                <a:gd name="T2" fmla="*/ 648 w 649"/>
                <a:gd name="T3" fmla="*/ 179 h 199"/>
                <a:gd name="T4" fmla="*/ 0 w 649"/>
                <a:gd name="T5" fmla="*/ 0 h 199"/>
                <a:gd name="T6" fmla="*/ 0 w 649"/>
                <a:gd name="T7" fmla="*/ 19 h 199"/>
                <a:gd name="T8" fmla="*/ 648 w 649"/>
                <a:gd name="T9" fmla="*/ 198 h 199"/>
                <a:gd name="T10" fmla="*/ 0 60000 65536"/>
                <a:gd name="T11" fmla="*/ 0 60000 65536"/>
                <a:gd name="T12" fmla="*/ 0 60000 65536"/>
                <a:gd name="T13" fmla="*/ 0 60000 65536"/>
                <a:gd name="T14" fmla="*/ 0 60000 65536"/>
                <a:gd name="T15" fmla="*/ 0 w 649"/>
                <a:gd name="T16" fmla="*/ 0 h 199"/>
                <a:gd name="T17" fmla="*/ 649 w 649"/>
                <a:gd name="T18" fmla="*/ 199 h 199"/>
              </a:gdLst>
              <a:ahLst/>
              <a:cxnLst>
                <a:cxn ang="T10">
                  <a:pos x="T0" y="T1"/>
                </a:cxn>
                <a:cxn ang="T11">
                  <a:pos x="T2" y="T3"/>
                </a:cxn>
                <a:cxn ang="T12">
                  <a:pos x="T4" y="T5"/>
                </a:cxn>
                <a:cxn ang="T13">
                  <a:pos x="T6" y="T7"/>
                </a:cxn>
                <a:cxn ang="T14">
                  <a:pos x="T8" y="T9"/>
                </a:cxn>
              </a:cxnLst>
              <a:rect l="T15" t="T16" r="T17" b="T18"/>
              <a:pathLst>
                <a:path w="649" h="199">
                  <a:moveTo>
                    <a:pt x="648" y="198"/>
                  </a:moveTo>
                  <a:lnTo>
                    <a:pt x="648" y="179"/>
                  </a:lnTo>
                  <a:lnTo>
                    <a:pt x="0" y="0"/>
                  </a:lnTo>
                  <a:lnTo>
                    <a:pt x="0" y="19"/>
                  </a:lnTo>
                  <a:lnTo>
                    <a:pt x="648" y="19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33" name="Freeform 1096"/>
            <p:cNvSpPr>
              <a:spLocks/>
            </p:cNvSpPr>
            <p:nvPr/>
          </p:nvSpPr>
          <p:spPr bwMode="auto">
            <a:xfrm>
              <a:off x="3114" y="2194"/>
              <a:ext cx="656" cy="206"/>
            </a:xfrm>
            <a:custGeom>
              <a:avLst/>
              <a:gdLst>
                <a:gd name="T0" fmla="*/ 655 w 656"/>
                <a:gd name="T1" fmla="*/ 205 h 206"/>
                <a:gd name="T2" fmla="*/ 655 w 656"/>
                <a:gd name="T3" fmla="*/ 185 h 206"/>
                <a:gd name="T4" fmla="*/ 0 w 656"/>
                <a:gd name="T5" fmla="*/ 0 h 206"/>
                <a:gd name="T6" fmla="*/ 0 w 656"/>
                <a:gd name="T7" fmla="*/ 20 h 206"/>
                <a:gd name="T8" fmla="*/ 655 w 656"/>
                <a:gd name="T9" fmla="*/ 205 h 206"/>
                <a:gd name="T10" fmla="*/ 0 60000 65536"/>
                <a:gd name="T11" fmla="*/ 0 60000 65536"/>
                <a:gd name="T12" fmla="*/ 0 60000 65536"/>
                <a:gd name="T13" fmla="*/ 0 60000 65536"/>
                <a:gd name="T14" fmla="*/ 0 60000 65536"/>
                <a:gd name="T15" fmla="*/ 0 w 656"/>
                <a:gd name="T16" fmla="*/ 0 h 206"/>
                <a:gd name="T17" fmla="*/ 656 w 656"/>
                <a:gd name="T18" fmla="*/ 206 h 206"/>
              </a:gdLst>
              <a:ahLst/>
              <a:cxnLst>
                <a:cxn ang="T10">
                  <a:pos x="T0" y="T1"/>
                </a:cxn>
                <a:cxn ang="T11">
                  <a:pos x="T2" y="T3"/>
                </a:cxn>
                <a:cxn ang="T12">
                  <a:pos x="T4" y="T5"/>
                </a:cxn>
                <a:cxn ang="T13">
                  <a:pos x="T6" y="T7"/>
                </a:cxn>
                <a:cxn ang="T14">
                  <a:pos x="T8" y="T9"/>
                </a:cxn>
              </a:cxnLst>
              <a:rect l="T15" t="T16" r="T17" b="T18"/>
              <a:pathLst>
                <a:path w="656" h="206">
                  <a:moveTo>
                    <a:pt x="655" y="205"/>
                  </a:moveTo>
                  <a:lnTo>
                    <a:pt x="655" y="185"/>
                  </a:lnTo>
                  <a:lnTo>
                    <a:pt x="0" y="0"/>
                  </a:lnTo>
                  <a:lnTo>
                    <a:pt x="0" y="20"/>
                  </a:lnTo>
                  <a:lnTo>
                    <a:pt x="655" y="20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4" name="Freeform 1097"/>
            <p:cNvSpPr>
              <a:spLocks/>
            </p:cNvSpPr>
            <p:nvPr/>
          </p:nvSpPr>
          <p:spPr bwMode="auto">
            <a:xfrm>
              <a:off x="2137" y="2115"/>
              <a:ext cx="173" cy="48"/>
            </a:xfrm>
            <a:custGeom>
              <a:avLst/>
              <a:gdLst>
                <a:gd name="T0" fmla="*/ 172 w 173"/>
                <a:gd name="T1" fmla="*/ 47 h 48"/>
                <a:gd name="T2" fmla="*/ 172 w 173"/>
                <a:gd name="T3" fmla="*/ 36 h 48"/>
                <a:gd name="T4" fmla="*/ 0 w 173"/>
                <a:gd name="T5" fmla="*/ 0 h 48"/>
                <a:gd name="T6" fmla="*/ 0 w 173"/>
                <a:gd name="T7" fmla="*/ 12 h 48"/>
                <a:gd name="T8" fmla="*/ 172 w 173"/>
                <a:gd name="T9" fmla="*/ 47 h 48"/>
                <a:gd name="T10" fmla="*/ 0 60000 65536"/>
                <a:gd name="T11" fmla="*/ 0 60000 65536"/>
                <a:gd name="T12" fmla="*/ 0 60000 65536"/>
                <a:gd name="T13" fmla="*/ 0 60000 65536"/>
                <a:gd name="T14" fmla="*/ 0 60000 65536"/>
                <a:gd name="T15" fmla="*/ 0 w 173"/>
                <a:gd name="T16" fmla="*/ 0 h 48"/>
                <a:gd name="T17" fmla="*/ 173 w 173"/>
                <a:gd name="T18" fmla="*/ 48 h 48"/>
              </a:gdLst>
              <a:ahLst/>
              <a:cxnLst>
                <a:cxn ang="T10">
                  <a:pos x="T0" y="T1"/>
                </a:cxn>
                <a:cxn ang="T11">
                  <a:pos x="T2" y="T3"/>
                </a:cxn>
                <a:cxn ang="T12">
                  <a:pos x="T4" y="T5"/>
                </a:cxn>
                <a:cxn ang="T13">
                  <a:pos x="T6" y="T7"/>
                </a:cxn>
                <a:cxn ang="T14">
                  <a:pos x="T8" y="T9"/>
                </a:cxn>
              </a:cxnLst>
              <a:rect l="T15" t="T16" r="T17" b="T18"/>
              <a:pathLst>
                <a:path w="173" h="48">
                  <a:moveTo>
                    <a:pt x="172" y="47"/>
                  </a:moveTo>
                  <a:lnTo>
                    <a:pt x="172" y="36"/>
                  </a:lnTo>
                  <a:lnTo>
                    <a:pt x="0" y="0"/>
                  </a:lnTo>
                  <a:lnTo>
                    <a:pt x="0" y="12"/>
                  </a:lnTo>
                  <a:lnTo>
                    <a:pt x="172" y="4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35" name="Freeform 1098"/>
            <p:cNvSpPr>
              <a:spLocks/>
            </p:cNvSpPr>
            <p:nvPr/>
          </p:nvSpPr>
          <p:spPr bwMode="auto">
            <a:xfrm>
              <a:off x="2137" y="2115"/>
              <a:ext cx="180" cy="54"/>
            </a:xfrm>
            <a:custGeom>
              <a:avLst/>
              <a:gdLst>
                <a:gd name="T0" fmla="*/ 179 w 180"/>
                <a:gd name="T1" fmla="*/ 53 h 54"/>
                <a:gd name="T2" fmla="*/ 179 w 180"/>
                <a:gd name="T3" fmla="*/ 40 h 54"/>
                <a:gd name="T4" fmla="*/ 0 w 180"/>
                <a:gd name="T5" fmla="*/ 0 h 54"/>
                <a:gd name="T6" fmla="*/ 0 w 180"/>
                <a:gd name="T7" fmla="*/ 13 h 54"/>
                <a:gd name="T8" fmla="*/ 179 w 180"/>
                <a:gd name="T9" fmla="*/ 53 h 54"/>
                <a:gd name="T10" fmla="*/ 0 60000 65536"/>
                <a:gd name="T11" fmla="*/ 0 60000 65536"/>
                <a:gd name="T12" fmla="*/ 0 60000 65536"/>
                <a:gd name="T13" fmla="*/ 0 60000 65536"/>
                <a:gd name="T14" fmla="*/ 0 60000 65536"/>
                <a:gd name="T15" fmla="*/ 0 w 180"/>
                <a:gd name="T16" fmla="*/ 0 h 54"/>
                <a:gd name="T17" fmla="*/ 180 w 180"/>
                <a:gd name="T18" fmla="*/ 54 h 54"/>
              </a:gdLst>
              <a:ahLst/>
              <a:cxnLst>
                <a:cxn ang="T10">
                  <a:pos x="T0" y="T1"/>
                </a:cxn>
                <a:cxn ang="T11">
                  <a:pos x="T2" y="T3"/>
                </a:cxn>
                <a:cxn ang="T12">
                  <a:pos x="T4" y="T5"/>
                </a:cxn>
                <a:cxn ang="T13">
                  <a:pos x="T6" y="T7"/>
                </a:cxn>
                <a:cxn ang="T14">
                  <a:pos x="T8" y="T9"/>
                </a:cxn>
              </a:cxnLst>
              <a:rect l="T15" t="T16" r="T17" b="T18"/>
              <a:pathLst>
                <a:path w="180" h="54">
                  <a:moveTo>
                    <a:pt x="179" y="53"/>
                  </a:moveTo>
                  <a:lnTo>
                    <a:pt x="179" y="40"/>
                  </a:lnTo>
                  <a:lnTo>
                    <a:pt x="0" y="0"/>
                  </a:lnTo>
                  <a:lnTo>
                    <a:pt x="0" y="13"/>
                  </a:lnTo>
                  <a:lnTo>
                    <a:pt x="179" y="5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6" name="Freeform 1099"/>
            <p:cNvSpPr>
              <a:spLocks/>
            </p:cNvSpPr>
            <p:nvPr/>
          </p:nvSpPr>
          <p:spPr bwMode="auto">
            <a:xfrm>
              <a:off x="2316" y="2064"/>
              <a:ext cx="397" cy="99"/>
            </a:xfrm>
            <a:custGeom>
              <a:avLst/>
              <a:gdLst>
                <a:gd name="T0" fmla="*/ 396 w 397"/>
                <a:gd name="T1" fmla="*/ 12 h 99"/>
                <a:gd name="T2" fmla="*/ 396 w 397"/>
                <a:gd name="T3" fmla="*/ 0 h 99"/>
                <a:gd name="T4" fmla="*/ 0 w 397"/>
                <a:gd name="T5" fmla="*/ 86 h 99"/>
                <a:gd name="T6" fmla="*/ 0 w 397"/>
                <a:gd name="T7" fmla="*/ 98 h 99"/>
                <a:gd name="T8" fmla="*/ 396 w 397"/>
                <a:gd name="T9" fmla="*/ 12 h 99"/>
                <a:gd name="T10" fmla="*/ 0 60000 65536"/>
                <a:gd name="T11" fmla="*/ 0 60000 65536"/>
                <a:gd name="T12" fmla="*/ 0 60000 65536"/>
                <a:gd name="T13" fmla="*/ 0 60000 65536"/>
                <a:gd name="T14" fmla="*/ 0 60000 65536"/>
                <a:gd name="T15" fmla="*/ 0 w 397"/>
                <a:gd name="T16" fmla="*/ 0 h 99"/>
                <a:gd name="T17" fmla="*/ 397 w 397"/>
                <a:gd name="T18" fmla="*/ 99 h 99"/>
              </a:gdLst>
              <a:ahLst/>
              <a:cxnLst>
                <a:cxn ang="T10">
                  <a:pos x="T0" y="T1"/>
                </a:cxn>
                <a:cxn ang="T11">
                  <a:pos x="T2" y="T3"/>
                </a:cxn>
                <a:cxn ang="T12">
                  <a:pos x="T4" y="T5"/>
                </a:cxn>
                <a:cxn ang="T13">
                  <a:pos x="T6" y="T7"/>
                </a:cxn>
                <a:cxn ang="T14">
                  <a:pos x="T8" y="T9"/>
                </a:cxn>
              </a:cxnLst>
              <a:rect l="T15" t="T16" r="T17" b="T18"/>
              <a:pathLst>
                <a:path w="397" h="99">
                  <a:moveTo>
                    <a:pt x="396" y="12"/>
                  </a:moveTo>
                  <a:lnTo>
                    <a:pt x="396" y="0"/>
                  </a:lnTo>
                  <a:lnTo>
                    <a:pt x="0" y="86"/>
                  </a:lnTo>
                  <a:lnTo>
                    <a:pt x="0" y="98"/>
                  </a:lnTo>
                  <a:lnTo>
                    <a:pt x="396" y="1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37" name="Freeform 1100"/>
            <p:cNvSpPr>
              <a:spLocks/>
            </p:cNvSpPr>
            <p:nvPr/>
          </p:nvSpPr>
          <p:spPr bwMode="auto">
            <a:xfrm>
              <a:off x="2316" y="2064"/>
              <a:ext cx="403" cy="105"/>
            </a:xfrm>
            <a:custGeom>
              <a:avLst/>
              <a:gdLst>
                <a:gd name="T0" fmla="*/ 402 w 403"/>
                <a:gd name="T1" fmla="*/ 13 h 105"/>
                <a:gd name="T2" fmla="*/ 402 w 403"/>
                <a:gd name="T3" fmla="*/ 0 h 105"/>
                <a:gd name="T4" fmla="*/ 0 w 403"/>
                <a:gd name="T5" fmla="*/ 91 h 105"/>
                <a:gd name="T6" fmla="*/ 0 w 403"/>
                <a:gd name="T7" fmla="*/ 104 h 105"/>
                <a:gd name="T8" fmla="*/ 402 w 403"/>
                <a:gd name="T9" fmla="*/ 13 h 105"/>
                <a:gd name="T10" fmla="*/ 0 60000 65536"/>
                <a:gd name="T11" fmla="*/ 0 60000 65536"/>
                <a:gd name="T12" fmla="*/ 0 60000 65536"/>
                <a:gd name="T13" fmla="*/ 0 60000 65536"/>
                <a:gd name="T14" fmla="*/ 0 60000 65536"/>
                <a:gd name="T15" fmla="*/ 0 w 403"/>
                <a:gd name="T16" fmla="*/ 0 h 105"/>
                <a:gd name="T17" fmla="*/ 403 w 403"/>
                <a:gd name="T18" fmla="*/ 105 h 105"/>
              </a:gdLst>
              <a:ahLst/>
              <a:cxnLst>
                <a:cxn ang="T10">
                  <a:pos x="T0" y="T1"/>
                </a:cxn>
                <a:cxn ang="T11">
                  <a:pos x="T2" y="T3"/>
                </a:cxn>
                <a:cxn ang="T12">
                  <a:pos x="T4" y="T5"/>
                </a:cxn>
                <a:cxn ang="T13">
                  <a:pos x="T6" y="T7"/>
                </a:cxn>
                <a:cxn ang="T14">
                  <a:pos x="T8" y="T9"/>
                </a:cxn>
              </a:cxnLst>
              <a:rect l="T15" t="T16" r="T17" b="T18"/>
              <a:pathLst>
                <a:path w="403" h="105">
                  <a:moveTo>
                    <a:pt x="402" y="13"/>
                  </a:moveTo>
                  <a:lnTo>
                    <a:pt x="402" y="0"/>
                  </a:lnTo>
                  <a:lnTo>
                    <a:pt x="0" y="91"/>
                  </a:lnTo>
                  <a:lnTo>
                    <a:pt x="0" y="104"/>
                  </a:lnTo>
                  <a:lnTo>
                    <a:pt x="402" y="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38" name="Freeform 1101"/>
            <p:cNvSpPr>
              <a:spLocks/>
            </p:cNvSpPr>
            <p:nvPr/>
          </p:nvSpPr>
          <p:spPr bwMode="auto">
            <a:xfrm>
              <a:off x="2314" y="1923"/>
              <a:ext cx="400" cy="75"/>
            </a:xfrm>
            <a:custGeom>
              <a:avLst/>
              <a:gdLst>
                <a:gd name="T0" fmla="*/ 399 w 400"/>
                <a:gd name="T1" fmla="*/ 14 h 75"/>
                <a:gd name="T2" fmla="*/ 399 w 400"/>
                <a:gd name="T3" fmla="*/ 0 h 75"/>
                <a:gd name="T4" fmla="*/ 0 w 400"/>
                <a:gd name="T5" fmla="*/ 62 h 75"/>
                <a:gd name="T6" fmla="*/ 0 w 400"/>
                <a:gd name="T7" fmla="*/ 74 h 75"/>
                <a:gd name="T8" fmla="*/ 399 w 400"/>
                <a:gd name="T9" fmla="*/ 14 h 75"/>
                <a:gd name="T10" fmla="*/ 0 60000 65536"/>
                <a:gd name="T11" fmla="*/ 0 60000 65536"/>
                <a:gd name="T12" fmla="*/ 0 60000 65536"/>
                <a:gd name="T13" fmla="*/ 0 60000 65536"/>
                <a:gd name="T14" fmla="*/ 0 60000 65536"/>
                <a:gd name="T15" fmla="*/ 0 w 400"/>
                <a:gd name="T16" fmla="*/ 0 h 75"/>
                <a:gd name="T17" fmla="*/ 400 w 400"/>
                <a:gd name="T18" fmla="*/ 75 h 75"/>
              </a:gdLst>
              <a:ahLst/>
              <a:cxnLst>
                <a:cxn ang="T10">
                  <a:pos x="T0" y="T1"/>
                </a:cxn>
                <a:cxn ang="T11">
                  <a:pos x="T2" y="T3"/>
                </a:cxn>
                <a:cxn ang="T12">
                  <a:pos x="T4" y="T5"/>
                </a:cxn>
                <a:cxn ang="T13">
                  <a:pos x="T6" y="T7"/>
                </a:cxn>
                <a:cxn ang="T14">
                  <a:pos x="T8" y="T9"/>
                </a:cxn>
              </a:cxnLst>
              <a:rect l="T15" t="T16" r="T17" b="T18"/>
              <a:pathLst>
                <a:path w="400" h="75">
                  <a:moveTo>
                    <a:pt x="399" y="14"/>
                  </a:moveTo>
                  <a:lnTo>
                    <a:pt x="399" y="0"/>
                  </a:lnTo>
                  <a:lnTo>
                    <a:pt x="0" y="62"/>
                  </a:lnTo>
                  <a:lnTo>
                    <a:pt x="0" y="74"/>
                  </a:lnTo>
                  <a:lnTo>
                    <a:pt x="399" y="1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39" name="Freeform 1102"/>
            <p:cNvSpPr>
              <a:spLocks/>
            </p:cNvSpPr>
            <p:nvPr/>
          </p:nvSpPr>
          <p:spPr bwMode="auto">
            <a:xfrm>
              <a:off x="2314" y="1923"/>
              <a:ext cx="407" cy="80"/>
            </a:xfrm>
            <a:custGeom>
              <a:avLst/>
              <a:gdLst>
                <a:gd name="T0" fmla="*/ 406 w 407"/>
                <a:gd name="T1" fmla="*/ 15 h 80"/>
                <a:gd name="T2" fmla="*/ 406 w 407"/>
                <a:gd name="T3" fmla="*/ 0 h 80"/>
                <a:gd name="T4" fmla="*/ 0 w 407"/>
                <a:gd name="T5" fmla="*/ 66 h 80"/>
                <a:gd name="T6" fmla="*/ 0 w 407"/>
                <a:gd name="T7" fmla="*/ 79 h 80"/>
                <a:gd name="T8" fmla="*/ 406 w 407"/>
                <a:gd name="T9" fmla="*/ 15 h 80"/>
                <a:gd name="T10" fmla="*/ 0 60000 65536"/>
                <a:gd name="T11" fmla="*/ 0 60000 65536"/>
                <a:gd name="T12" fmla="*/ 0 60000 65536"/>
                <a:gd name="T13" fmla="*/ 0 60000 65536"/>
                <a:gd name="T14" fmla="*/ 0 60000 65536"/>
                <a:gd name="T15" fmla="*/ 0 w 407"/>
                <a:gd name="T16" fmla="*/ 0 h 80"/>
                <a:gd name="T17" fmla="*/ 407 w 407"/>
                <a:gd name="T18" fmla="*/ 80 h 80"/>
              </a:gdLst>
              <a:ahLst/>
              <a:cxnLst>
                <a:cxn ang="T10">
                  <a:pos x="T0" y="T1"/>
                </a:cxn>
                <a:cxn ang="T11">
                  <a:pos x="T2" y="T3"/>
                </a:cxn>
                <a:cxn ang="T12">
                  <a:pos x="T4" y="T5"/>
                </a:cxn>
                <a:cxn ang="T13">
                  <a:pos x="T6" y="T7"/>
                </a:cxn>
                <a:cxn ang="T14">
                  <a:pos x="T8" y="T9"/>
                </a:cxn>
              </a:cxnLst>
              <a:rect l="T15" t="T16" r="T17" b="T18"/>
              <a:pathLst>
                <a:path w="407" h="80">
                  <a:moveTo>
                    <a:pt x="406" y="15"/>
                  </a:moveTo>
                  <a:lnTo>
                    <a:pt x="406" y="0"/>
                  </a:lnTo>
                  <a:lnTo>
                    <a:pt x="0" y="66"/>
                  </a:lnTo>
                  <a:lnTo>
                    <a:pt x="0" y="79"/>
                  </a:lnTo>
                  <a:lnTo>
                    <a:pt x="406"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40" name="Freeform 1103"/>
            <p:cNvSpPr>
              <a:spLocks/>
            </p:cNvSpPr>
            <p:nvPr/>
          </p:nvSpPr>
          <p:spPr bwMode="auto">
            <a:xfrm>
              <a:off x="2004" y="2085"/>
              <a:ext cx="46" cy="19"/>
            </a:xfrm>
            <a:custGeom>
              <a:avLst/>
              <a:gdLst>
                <a:gd name="T0" fmla="*/ 45 w 46"/>
                <a:gd name="T1" fmla="*/ 18 h 19"/>
                <a:gd name="T2" fmla="*/ 45 w 46"/>
                <a:gd name="T3" fmla="*/ 8 h 19"/>
                <a:gd name="T4" fmla="*/ 0 w 46"/>
                <a:gd name="T5" fmla="*/ 0 h 19"/>
                <a:gd name="T6" fmla="*/ 0 w 46"/>
                <a:gd name="T7" fmla="*/ 10 h 19"/>
                <a:gd name="T8" fmla="*/ 45 w 46"/>
                <a:gd name="T9" fmla="*/ 18 h 19"/>
                <a:gd name="T10" fmla="*/ 0 60000 65536"/>
                <a:gd name="T11" fmla="*/ 0 60000 65536"/>
                <a:gd name="T12" fmla="*/ 0 60000 65536"/>
                <a:gd name="T13" fmla="*/ 0 60000 65536"/>
                <a:gd name="T14" fmla="*/ 0 60000 65536"/>
                <a:gd name="T15" fmla="*/ 0 w 46"/>
                <a:gd name="T16" fmla="*/ 0 h 19"/>
                <a:gd name="T17" fmla="*/ 46 w 46"/>
                <a:gd name="T18" fmla="*/ 19 h 19"/>
              </a:gdLst>
              <a:ahLst/>
              <a:cxnLst>
                <a:cxn ang="T10">
                  <a:pos x="T0" y="T1"/>
                </a:cxn>
                <a:cxn ang="T11">
                  <a:pos x="T2" y="T3"/>
                </a:cxn>
                <a:cxn ang="T12">
                  <a:pos x="T4" y="T5"/>
                </a:cxn>
                <a:cxn ang="T13">
                  <a:pos x="T6" y="T7"/>
                </a:cxn>
                <a:cxn ang="T14">
                  <a:pos x="T8" y="T9"/>
                </a:cxn>
              </a:cxnLst>
              <a:rect l="T15" t="T16" r="T17" b="T18"/>
              <a:pathLst>
                <a:path w="46" h="19">
                  <a:moveTo>
                    <a:pt x="45" y="18"/>
                  </a:moveTo>
                  <a:lnTo>
                    <a:pt x="45" y="8"/>
                  </a:lnTo>
                  <a:lnTo>
                    <a:pt x="0" y="0"/>
                  </a:lnTo>
                  <a:lnTo>
                    <a:pt x="0" y="10"/>
                  </a:lnTo>
                  <a:lnTo>
                    <a:pt x="45" y="1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41" name="Freeform 1104"/>
            <p:cNvSpPr>
              <a:spLocks/>
            </p:cNvSpPr>
            <p:nvPr/>
          </p:nvSpPr>
          <p:spPr bwMode="auto">
            <a:xfrm>
              <a:off x="2004" y="2085"/>
              <a:ext cx="53" cy="26"/>
            </a:xfrm>
            <a:custGeom>
              <a:avLst/>
              <a:gdLst>
                <a:gd name="T0" fmla="*/ 52 w 53"/>
                <a:gd name="T1" fmla="*/ 25 h 26"/>
                <a:gd name="T2" fmla="*/ 52 w 53"/>
                <a:gd name="T3" fmla="*/ 12 h 26"/>
                <a:gd name="T4" fmla="*/ 0 w 53"/>
                <a:gd name="T5" fmla="*/ 0 h 26"/>
                <a:gd name="T6" fmla="*/ 0 w 53"/>
                <a:gd name="T7" fmla="*/ 13 h 26"/>
                <a:gd name="T8" fmla="*/ 52 w 53"/>
                <a:gd name="T9" fmla="*/ 25 h 26"/>
                <a:gd name="T10" fmla="*/ 0 60000 65536"/>
                <a:gd name="T11" fmla="*/ 0 60000 65536"/>
                <a:gd name="T12" fmla="*/ 0 60000 65536"/>
                <a:gd name="T13" fmla="*/ 0 60000 65536"/>
                <a:gd name="T14" fmla="*/ 0 60000 65536"/>
                <a:gd name="T15" fmla="*/ 0 w 53"/>
                <a:gd name="T16" fmla="*/ 0 h 26"/>
                <a:gd name="T17" fmla="*/ 53 w 53"/>
                <a:gd name="T18" fmla="*/ 26 h 26"/>
              </a:gdLst>
              <a:ahLst/>
              <a:cxnLst>
                <a:cxn ang="T10">
                  <a:pos x="T0" y="T1"/>
                </a:cxn>
                <a:cxn ang="T11">
                  <a:pos x="T2" y="T3"/>
                </a:cxn>
                <a:cxn ang="T12">
                  <a:pos x="T4" y="T5"/>
                </a:cxn>
                <a:cxn ang="T13">
                  <a:pos x="T6" y="T7"/>
                </a:cxn>
                <a:cxn ang="T14">
                  <a:pos x="T8" y="T9"/>
                </a:cxn>
              </a:cxnLst>
              <a:rect l="T15" t="T16" r="T17" b="T18"/>
              <a:pathLst>
                <a:path w="53" h="26">
                  <a:moveTo>
                    <a:pt x="52" y="25"/>
                  </a:moveTo>
                  <a:lnTo>
                    <a:pt x="52" y="12"/>
                  </a:lnTo>
                  <a:lnTo>
                    <a:pt x="0" y="0"/>
                  </a:lnTo>
                  <a:lnTo>
                    <a:pt x="0" y="13"/>
                  </a:lnTo>
                  <a:lnTo>
                    <a:pt x="52" y="2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42" name="Freeform 1105"/>
            <p:cNvSpPr>
              <a:spLocks/>
            </p:cNvSpPr>
            <p:nvPr/>
          </p:nvSpPr>
          <p:spPr bwMode="auto">
            <a:xfrm>
              <a:off x="3769" y="2630"/>
              <a:ext cx="174" cy="84"/>
            </a:xfrm>
            <a:custGeom>
              <a:avLst/>
              <a:gdLst>
                <a:gd name="T0" fmla="*/ 173 w 174"/>
                <a:gd name="T1" fmla="*/ 18 h 84"/>
                <a:gd name="T2" fmla="*/ 173 w 174"/>
                <a:gd name="T3" fmla="*/ 0 h 84"/>
                <a:gd name="T4" fmla="*/ 0 w 174"/>
                <a:gd name="T5" fmla="*/ 65 h 84"/>
                <a:gd name="T6" fmla="*/ 0 w 174"/>
                <a:gd name="T7" fmla="*/ 83 h 84"/>
                <a:gd name="T8" fmla="*/ 173 w 174"/>
                <a:gd name="T9" fmla="*/ 18 h 84"/>
                <a:gd name="T10" fmla="*/ 0 60000 65536"/>
                <a:gd name="T11" fmla="*/ 0 60000 65536"/>
                <a:gd name="T12" fmla="*/ 0 60000 65536"/>
                <a:gd name="T13" fmla="*/ 0 60000 65536"/>
                <a:gd name="T14" fmla="*/ 0 60000 65536"/>
                <a:gd name="T15" fmla="*/ 0 w 174"/>
                <a:gd name="T16" fmla="*/ 0 h 84"/>
                <a:gd name="T17" fmla="*/ 174 w 174"/>
                <a:gd name="T18" fmla="*/ 84 h 84"/>
              </a:gdLst>
              <a:ahLst/>
              <a:cxnLst>
                <a:cxn ang="T10">
                  <a:pos x="T0" y="T1"/>
                </a:cxn>
                <a:cxn ang="T11">
                  <a:pos x="T2" y="T3"/>
                </a:cxn>
                <a:cxn ang="T12">
                  <a:pos x="T4" y="T5"/>
                </a:cxn>
                <a:cxn ang="T13">
                  <a:pos x="T6" y="T7"/>
                </a:cxn>
                <a:cxn ang="T14">
                  <a:pos x="T8" y="T9"/>
                </a:cxn>
              </a:cxnLst>
              <a:rect l="T15" t="T16" r="T17" b="T18"/>
              <a:pathLst>
                <a:path w="174" h="84">
                  <a:moveTo>
                    <a:pt x="173" y="18"/>
                  </a:moveTo>
                  <a:lnTo>
                    <a:pt x="173" y="0"/>
                  </a:lnTo>
                  <a:lnTo>
                    <a:pt x="0" y="65"/>
                  </a:lnTo>
                  <a:lnTo>
                    <a:pt x="0" y="83"/>
                  </a:lnTo>
                  <a:lnTo>
                    <a:pt x="173" y="1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43" name="Freeform 1106"/>
            <p:cNvSpPr>
              <a:spLocks/>
            </p:cNvSpPr>
            <p:nvPr/>
          </p:nvSpPr>
          <p:spPr bwMode="auto">
            <a:xfrm>
              <a:off x="3769" y="2630"/>
              <a:ext cx="182" cy="91"/>
            </a:xfrm>
            <a:custGeom>
              <a:avLst/>
              <a:gdLst>
                <a:gd name="T0" fmla="*/ 181 w 182"/>
                <a:gd name="T1" fmla="*/ 20 h 91"/>
                <a:gd name="T2" fmla="*/ 181 w 182"/>
                <a:gd name="T3" fmla="*/ 0 h 91"/>
                <a:gd name="T4" fmla="*/ 0 w 182"/>
                <a:gd name="T5" fmla="*/ 70 h 91"/>
                <a:gd name="T6" fmla="*/ 0 w 182"/>
                <a:gd name="T7" fmla="*/ 90 h 91"/>
                <a:gd name="T8" fmla="*/ 181 w 182"/>
                <a:gd name="T9" fmla="*/ 20 h 91"/>
                <a:gd name="T10" fmla="*/ 0 60000 65536"/>
                <a:gd name="T11" fmla="*/ 0 60000 65536"/>
                <a:gd name="T12" fmla="*/ 0 60000 65536"/>
                <a:gd name="T13" fmla="*/ 0 60000 65536"/>
                <a:gd name="T14" fmla="*/ 0 60000 65536"/>
                <a:gd name="T15" fmla="*/ 0 w 182"/>
                <a:gd name="T16" fmla="*/ 0 h 91"/>
                <a:gd name="T17" fmla="*/ 182 w 182"/>
                <a:gd name="T18" fmla="*/ 91 h 91"/>
              </a:gdLst>
              <a:ahLst/>
              <a:cxnLst>
                <a:cxn ang="T10">
                  <a:pos x="T0" y="T1"/>
                </a:cxn>
                <a:cxn ang="T11">
                  <a:pos x="T2" y="T3"/>
                </a:cxn>
                <a:cxn ang="T12">
                  <a:pos x="T4" y="T5"/>
                </a:cxn>
                <a:cxn ang="T13">
                  <a:pos x="T6" y="T7"/>
                </a:cxn>
                <a:cxn ang="T14">
                  <a:pos x="T8" y="T9"/>
                </a:cxn>
              </a:cxnLst>
              <a:rect l="T15" t="T16" r="T17" b="T18"/>
              <a:pathLst>
                <a:path w="182" h="91">
                  <a:moveTo>
                    <a:pt x="181" y="20"/>
                  </a:moveTo>
                  <a:lnTo>
                    <a:pt x="181" y="0"/>
                  </a:lnTo>
                  <a:lnTo>
                    <a:pt x="0" y="70"/>
                  </a:lnTo>
                  <a:lnTo>
                    <a:pt x="0" y="90"/>
                  </a:lnTo>
                  <a:lnTo>
                    <a:pt x="181"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44" name="Freeform 1107"/>
            <p:cNvSpPr>
              <a:spLocks/>
            </p:cNvSpPr>
            <p:nvPr/>
          </p:nvSpPr>
          <p:spPr bwMode="auto">
            <a:xfrm>
              <a:off x="3114" y="2446"/>
              <a:ext cx="53" cy="35"/>
            </a:xfrm>
            <a:custGeom>
              <a:avLst/>
              <a:gdLst>
                <a:gd name="T0" fmla="*/ 52 w 53"/>
                <a:gd name="T1" fmla="*/ 34 h 35"/>
                <a:gd name="T2" fmla="*/ 0 w 53"/>
                <a:gd name="T3" fmla="*/ 16 h 35"/>
                <a:gd name="T4" fmla="*/ 0 w 53"/>
                <a:gd name="T5" fmla="*/ 0 h 35"/>
                <a:gd name="T6" fmla="*/ 52 w 53"/>
                <a:gd name="T7" fmla="*/ 18 h 35"/>
                <a:gd name="T8" fmla="*/ 52 w 53"/>
                <a:gd name="T9" fmla="*/ 34 h 35"/>
                <a:gd name="T10" fmla="*/ 0 60000 65536"/>
                <a:gd name="T11" fmla="*/ 0 60000 65536"/>
                <a:gd name="T12" fmla="*/ 0 60000 65536"/>
                <a:gd name="T13" fmla="*/ 0 60000 65536"/>
                <a:gd name="T14" fmla="*/ 0 60000 65536"/>
                <a:gd name="T15" fmla="*/ 0 w 53"/>
                <a:gd name="T16" fmla="*/ 0 h 35"/>
                <a:gd name="T17" fmla="*/ 53 w 53"/>
                <a:gd name="T18" fmla="*/ 35 h 35"/>
              </a:gdLst>
              <a:ahLst/>
              <a:cxnLst>
                <a:cxn ang="T10">
                  <a:pos x="T0" y="T1"/>
                </a:cxn>
                <a:cxn ang="T11">
                  <a:pos x="T2" y="T3"/>
                </a:cxn>
                <a:cxn ang="T12">
                  <a:pos x="T4" y="T5"/>
                </a:cxn>
                <a:cxn ang="T13">
                  <a:pos x="T6" y="T7"/>
                </a:cxn>
                <a:cxn ang="T14">
                  <a:pos x="T8" y="T9"/>
                </a:cxn>
              </a:cxnLst>
              <a:rect l="T15" t="T16" r="T17" b="T18"/>
              <a:pathLst>
                <a:path w="53" h="35">
                  <a:moveTo>
                    <a:pt x="52" y="34"/>
                  </a:moveTo>
                  <a:lnTo>
                    <a:pt x="0" y="16"/>
                  </a:lnTo>
                  <a:lnTo>
                    <a:pt x="0" y="0"/>
                  </a:lnTo>
                  <a:lnTo>
                    <a:pt x="52" y="18"/>
                  </a:lnTo>
                  <a:lnTo>
                    <a:pt x="52" y="34"/>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45" name="Freeform 1108"/>
            <p:cNvSpPr>
              <a:spLocks/>
            </p:cNvSpPr>
            <p:nvPr/>
          </p:nvSpPr>
          <p:spPr bwMode="auto">
            <a:xfrm>
              <a:off x="3114" y="2446"/>
              <a:ext cx="61" cy="41"/>
            </a:xfrm>
            <a:custGeom>
              <a:avLst/>
              <a:gdLst>
                <a:gd name="T0" fmla="*/ 60 w 61"/>
                <a:gd name="T1" fmla="*/ 40 h 41"/>
                <a:gd name="T2" fmla="*/ 0 w 61"/>
                <a:gd name="T3" fmla="*/ 19 h 41"/>
                <a:gd name="T4" fmla="*/ 0 w 61"/>
                <a:gd name="T5" fmla="*/ 0 h 41"/>
                <a:gd name="T6" fmla="*/ 60 w 61"/>
                <a:gd name="T7" fmla="*/ 22 h 41"/>
                <a:gd name="T8" fmla="*/ 60 w 61"/>
                <a:gd name="T9" fmla="*/ 40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60" y="40"/>
                  </a:moveTo>
                  <a:lnTo>
                    <a:pt x="0" y="19"/>
                  </a:lnTo>
                  <a:lnTo>
                    <a:pt x="0" y="0"/>
                  </a:lnTo>
                  <a:lnTo>
                    <a:pt x="60" y="22"/>
                  </a:lnTo>
                  <a:lnTo>
                    <a:pt x="60" y="4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46" name="Freeform 1109"/>
            <p:cNvSpPr>
              <a:spLocks/>
            </p:cNvSpPr>
            <p:nvPr/>
          </p:nvSpPr>
          <p:spPr bwMode="auto">
            <a:xfrm>
              <a:off x="3288" y="2503"/>
              <a:ext cx="475" cy="209"/>
            </a:xfrm>
            <a:custGeom>
              <a:avLst/>
              <a:gdLst>
                <a:gd name="T0" fmla="*/ 0 w 475"/>
                <a:gd name="T1" fmla="*/ 19 h 209"/>
                <a:gd name="T2" fmla="*/ 474 w 475"/>
                <a:gd name="T3" fmla="*/ 208 h 209"/>
                <a:gd name="T4" fmla="*/ 474 w 475"/>
                <a:gd name="T5" fmla="*/ 189 h 209"/>
                <a:gd name="T6" fmla="*/ 2 w 475"/>
                <a:gd name="T7" fmla="*/ 0 h 209"/>
                <a:gd name="T8" fmla="*/ 0 w 475"/>
                <a:gd name="T9" fmla="*/ 19 h 209"/>
                <a:gd name="T10" fmla="*/ 0 60000 65536"/>
                <a:gd name="T11" fmla="*/ 0 60000 65536"/>
                <a:gd name="T12" fmla="*/ 0 60000 65536"/>
                <a:gd name="T13" fmla="*/ 0 60000 65536"/>
                <a:gd name="T14" fmla="*/ 0 60000 65536"/>
                <a:gd name="T15" fmla="*/ 0 w 475"/>
                <a:gd name="T16" fmla="*/ 0 h 209"/>
                <a:gd name="T17" fmla="*/ 475 w 475"/>
                <a:gd name="T18" fmla="*/ 209 h 209"/>
              </a:gdLst>
              <a:ahLst/>
              <a:cxnLst>
                <a:cxn ang="T10">
                  <a:pos x="T0" y="T1"/>
                </a:cxn>
                <a:cxn ang="T11">
                  <a:pos x="T2" y="T3"/>
                </a:cxn>
                <a:cxn ang="T12">
                  <a:pos x="T4" y="T5"/>
                </a:cxn>
                <a:cxn ang="T13">
                  <a:pos x="T6" y="T7"/>
                </a:cxn>
                <a:cxn ang="T14">
                  <a:pos x="T8" y="T9"/>
                </a:cxn>
              </a:cxnLst>
              <a:rect l="T15" t="T16" r="T17" b="T18"/>
              <a:pathLst>
                <a:path w="475" h="209">
                  <a:moveTo>
                    <a:pt x="0" y="19"/>
                  </a:moveTo>
                  <a:lnTo>
                    <a:pt x="474" y="208"/>
                  </a:lnTo>
                  <a:lnTo>
                    <a:pt x="474" y="189"/>
                  </a:lnTo>
                  <a:lnTo>
                    <a:pt x="2" y="0"/>
                  </a:lnTo>
                  <a:lnTo>
                    <a:pt x="0" y="1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47" name="Freeform 1110"/>
            <p:cNvSpPr>
              <a:spLocks/>
            </p:cNvSpPr>
            <p:nvPr/>
          </p:nvSpPr>
          <p:spPr bwMode="auto">
            <a:xfrm>
              <a:off x="3288" y="2503"/>
              <a:ext cx="482" cy="215"/>
            </a:xfrm>
            <a:custGeom>
              <a:avLst/>
              <a:gdLst>
                <a:gd name="T0" fmla="*/ 0 w 482"/>
                <a:gd name="T1" fmla="*/ 20 h 215"/>
                <a:gd name="T2" fmla="*/ 481 w 482"/>
                <a:gd name="T3" fmla="*/ 214 h 215"/>
                <a:gd name="T4" fmla="*/ 481 w 482"/>
                <a:gd name="T5" fmla="*/ 194 h 215"/>
                <a:gd name="T6" fmla="*/ 2 w 482"/>
                <a:gd name="T7" fmla="*/ 0 h 215"/>
                <a:gd name="T8" fmla="*/ 0 w 482"/>
                <a:gd name="T9" fmla="*/ 20 h 215"/>
                <a:gd name="T10" fmla="*/ 0 60000 65536"/>
                <a:gd name="T11" fmla="*/ 0 60000 65536"/>
                <a:gd name="T12" fmla="*/ 0 60000 65536"/>
                <a:gd name="T13" fmla="*/ 0 60000 65536"/>
                <a:gd name="T14" fmla="*/ 0 60000 65536"/>
                <a:gd name="T15" fmla="*/ 0 w 482"/>
                <a:gd name="T16" fmla="*/ 0 h 215"/>
                <a:gd name="T17" fmla="*/ 482 w 482"/>
                <a:gd name="T18" fmla="*/ 215 h 215"/>
              </a:gdLst>
              <a:ahLst/>
              <a:cxnLst>
                <a:cxn ang="T10">
                  <a:pos x="T0" y="T1"/>
                </a:cxn>
                <a:cxn ang="T11">
                  <a:pos x="T2" y="T3"/>
                </a:cxn>
                <a:cxn ang="T12">
                  <a:pos x="T4" y="T5"/>
                </a:cxn>
                <a:cxn ang="T13">
                  <a:pos x="T6" y="T7"/>
                </a:cxn>
                <a:cxn ang="T14">
                  <a:pos x="T8" y="T9"/>
                </a:cxn>
              </a:cxnLst>
              <a:rect l="T15" t="T16" r="T17" b="T18"/>
              <a:pathLst>
                <a:path w="482" h="215">
                  <a:moveTo>
                    <a:pt x="0" y="20"/>
                  </a:moveTo>
                  <a:lnTo>
                    <a:pt x="481" y="214"/>
                  </a:lnTo>
                  <a:lnTo>
                    <a:pt x="481" y="194"/>
                  </a:lnTo>
                  <a:lnTo>
                    <a:pt x="2" y="0"/>
                  </a:lnTo>
                  <a:lnTo>
                    <a:pt x="0"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48" name="Freeform 1111"/>
            <p:cNvSpPr>
              <a:spLocks/>
            </p:cNvSpPr>
            <p:nvPr/>
          </p:nvSpPr>
          <p:spPr bwMode="auto">
            <a:xfrm>
              <a:off x="3158" y="1239"/>
              <a:ext cx="102" cy="226"/>
            </a:xfrm>
            <a:custGeom>
              <a:avLst/>
              <a:gdLst>
                <a:gd name="T0" fmla="*/ 0 w 102"/>
                <a:gd name="T1" fmla="*/ 17 h 226"/>
                <a:gd name="T2" fmla="*/ 0 w 102"/>
                <a:gd name="T3" fmla="*/ 225 h 226"/>
                <a:gd name="T4" fmla="*/ 101 w 102"/>
                <a:gd name="T5" fmla="*/ 218 h 226"/>
                <a:gd name="T6" fmla="*/ 101 w 102"/>
                <a:gd name="T7" fmla="*/ 0 h 226"/>
                <a:gd name="T8" fmla="*/ 0 w 102"/>
                <a:gd name="T9" fmla="*/ 17 h 226"/>
                <a:gd name="T10" fmla="*/ 0 60000 65536"/>
                <a:gd name="T11" fmla="*/ 0 60000 65536"/>
                <a:gd name="T12" fmla="*/ 0 60000 65536"/>
                <a:gd name="T13" fmla="*/ 0 60000 65536"/>
                <a:gd name="T14" fmla="*/ 0 60000 65536"/>
                <a:gd name="T15" fmla="*/ 0 w 102"/>
                <a:gd name="T16" fmla="*/ 0 h 226"/>
                <a:gd name="T17" fmla="*/ 102 w 102"/>
                <a:gd name="T18" fmla="*/ 226 h 226"/>
              </a:gdLst>
              <a:ahLst/>
              <a:cxnLst>
                <a:cxn ang="T10">
                  <a:pos x="T0" y="T1"/>
                </a:cxn>
                <a:cxn ang="T11">
                  <a:pos x="T2" y="T3"/>
                </a:cxn>
                <a:cxn ang="T12">
                  <a:pos x="T4" y="T5"/>
                </a:cxn>
                <a:cxn ang="T13">
                  <a:pos x="T6" y="T7"/>
                </a:cxn>
                <a:cxn ang="T14">
                  <a:pos x="T8" y="T9"/>
                </a:cxn>
              </a:cxnLst>
              <a:rect l="T15" t="T16" r="T17" b="T18"/>
              <a:pathLst>
                <a:path w="102" h="226">
                  <a:moveTo>
                    <a:pt x="0" y="17"/>
                  </a:moveTo>
                  <a:lnTo>
                    <a:pt x="0" y="225"/>
                  </a:lnTo>
                  <a:lnTo>
                    <a:pt x="101" y="218"/>
                  </a:lnTo>
                  <a:lnTo>
                    <a:pt x="101" y="0"/>
                  </a:lnTo>
                  <a:lnTo>
                    <a:pt x="0" y="17"/>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049" name="Freeform 1112"/>
            <p:cNvSpPr>
              <a:spLocks/>
            </p:cNvSpPr>
            <p:nvPr/>
          </p:nvSpPr>
          <p:spPr bwMode="auto">
            <a:xfrm>
              <a:off x="3257" y="1239"/>
              <a:ext cx="100" cy="218"/>
            </a:xfrm>
            <a:custGeom>
              <a:avLst/>
              <a:gdLst>
                <a:gd name="T0" fmla="*/ 99 w 100"/>
                <a:gd name="T1" fmla="*/ 22 h 218"/>
                <a:gd name="T2" fmla="*/ 0 w 100"/>
                <a:gd name="T3" fmla="*/ 0 h 218"/>
                <a:gd name="T4" fmla="*/ 0 w 100"/>
                <a:gd name="T5" fmla="*/ 217 h 218"/>
                <a:gd name="T6" fmla="*/ 99 w 100"/>
                <a:gd name="T7" fmla="*/ 210 h 218"/>
                <a:gd name="T8" fmla="*/ 99 w 100"/>
                <a:gd name="T9" fmla="*/ 22 h 218"/>
                <a:gd name="T10" fmla="*/ 0 60000 65536"/>
                <a:gd name="T11" fmla="*/ 0 60000 65536"/>
                <a:gd name="T12" fmla="*/ 0 60000 65536"/>
                <a:gd name="T13" fmla="*/ 0 60000 65536"/>
                <a:gd name="T14" fmla="*/ 0 60000 65536"/>
                <a:gd name="T15" fmla="*/ 0 w 100"/>
                <a:gd name="T16" fmla="*/ 0 h 218"/>
                <a:gd name="T17" fmla="*/ 100 w 100"/>
                <a:gd name="T18" fmla="*/ 218 h 218"/>
              </a:gdLst>
              <a:ahLst/>
              <a:cxnLst>
                <a:cxn ang="T10">
                  <a:pos x="T0" y="T1"/>
                </a:cxn>
                <a:cxn ang="T11">
                  <a:pos x="T2" y="T3"/>
                </a:cxn>
                <a:cxn ang="T12">
                  <a:pos x="T4" y="T5"/>
                </a:cxn>
                <a:cxn ang="T13">
                  <a:pos x="T6" y="T7"/>
                </a:cxn>
                <a:cxn ang="T14">
                  <a:pos x="T8" y="T9"/>
                </a:cxn>
              </a:cxnLst>
              <a:rect l="T15" t="T16" r="T17" b="T18"/>
              <a:pathLst>
                <a:path w="100" h="218">
                  <a:moveTo>
                    <a:pt x="99" y="22"/>
                  </a:moveTo>
                  <a:lnTo>
                    <a:pt x="0" y="0"/>
                  </a:lnTo>
                  <a:lnTo>
                    <a:pt x="0" y="217"/>
                  </a:lnTo>
                  <a:lnTo>
                    <a:pt x="99" y="210"/>
                  </a:lnTo>
                  <a:lnTo>
                    <a:pt x="99" y="2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050" name="Freeform 1113"/>
            <p:cNvSpPr>
              <a:spLocks/>
            </p:cNvSpPr>
            <p:nvPr/>
          </p:nvSpPr>
          <p:spPr bwMode="auto">
            <a:xfrm>
              <a:off x="3177" y="2455"/>
              <a:ext cx="113" cy="69"/>
            </a:xfrm>
            <a:custGeom>
              <a:avLst/>
              <a:gdLst>
                <a:gd name="T0" fmla="*/ 0 w 113"/>
                <a:gd name="T1" fmla="*/ 11 h 69"/>
                <a:gd name="T2" fmla="*/ 6 w 113"/>
                <a:gd name="T3" fmla="*/ 7 h 69"/>
                <a:gd name="T4" fmla="*/ 13 w 113"/>
                <a:gd name="T5" fmla="*/ 2 h 69"/>
                <a:gd name="T6" fmla="*/ 19 w 113"/>
                <a:gd name="T7" fmla="*/ 0 h 69"/>
                <a:gd name="T8" fmla="*/ 27 w 113"/>
                <a:gd name="T9" fmla="*/ 3 h 69"/>
                <a:gd name="T10" fmla="*/ 36 w 113"/>
                <a:gd name="T11" fmla="*/ 7 h 69"/>
                <a:gd name="T12" fmla="*/ 47 w 113"/>
                <a:gd name="T13" fmla="*/ 3 h 69"/>
                <a:gd name="T14" fmla="*/ 59 w 113"/>
                <a:gd name="T15" fmla="*/ 0 h 69"/>
                <a:gd name="T16" fmla="*/ 66 w 113"/>
                <a:gd name="T17" fmla="*/ 2 h 69"/>
                <a:gd name="T18" fmla="*/ 71 w 113"/>
                <a:gd name="T19" fmla="*/ 11 h 69"/>
                <a:gd name="T20" fmla="*/ 76 w 113"/>
                <a:gd name="T21" fmla="*/ 19 h 69"/>
                <a:gd name="T22" fmla="*/ 91 w 113"/>
                <a:gd name="T23" fmla="*/ 21 h 69"/>
                <a:gd name="T24" fmla="*/ 104 w 113"/>
                <a:gd name="T25" fmla="*/ 19 h 69"/>
                <a:gd name="T26" fmla="*/ 110 w 113"/>
                <a:gd name="T27" fmla="*/ 21 h 69"/>
                <a:gd name="T28" fmla="*/ 110 w 113"/>
                <a:gd name="T29" fmla="*/ 31 h 69"/>
                <a:gd name="T30" fmla="*/ 109 w 113"/>
                <a:gd name="T31" fmla="*/ 36 h 69"/>
                <a:gd name="T32" fmla="*/ 109 w 113"/>
                <a:gd name="T33" fmla="*/ 39 h 69"/>
                <a:gd name="T34" fmla="*/ 112 w 113"/>
                <a:gd name="T35" fmla="*/ 43 h 69"/>
                <a:gd name="T36" fmla="*/ 110 w 113"/>
                <a:gd name="T37" fmla="*/ 50 h 69"/>
                <a:gd name="T38" fmla="*/ 110 w 113"/>
                <a:gd name="T39" fmla="*/ 61 h 69"/>
                <a:gd name="T40" fmla="*/ 110 w 113"/>
                <a:gd name="T41" fmla="*/ 66 h 69"/>
                <a:gd name="T42" fmla="*/ 104 w 113"/>
                <a:gd name="T43" fmla="*/ 52 h 69"/>
                <a:gd name="T44" fmla="*/ 104 w 113"/>
                <a:gd name="T45" fmla="*/ 48 h 69"/>
                <a:gd name="T46" fmla="*/ 99 w 113"/>
                <a:gd name="T47" fmla="*/ 45 h 69"/>
                <a:gd name="T48" fmla="*/ 95 w 113"/>
                <a:gd name="T49" fmla="*/ 39 h 69"/>
                <a:gd name="T50" fmla="*/ 95 w 113"/>
                <a:gd name="T51" fmla="*/ 36 h 69"/>
                <a:gd name="T52" fmla="*/ 91 w 113"/>
                <a:gd name="T53" fmla="*/ 36 h 69"/>
                <a:gd name="T54" fmla="*/ 84 w 113"/>
                <a:gd name="T55" fmla="*/ 38 h 69"/>
                <a:gd name="T56" fmla="*/ 76 w 113"/>
                <a:gd name="T57" fmla="*/ 39 h 69"/>
                <a:gd name="T58" fmla="*/ 74 w 113"/>
                <a:gd name="T59" fmla="*/ 38 h 69"/>
                <a:gd name="T60" fmla="*/ 72 w 113"/>
                <a:gd name="T61" fmla="*/ 36 h 69"/>
                <a:gd name="T62" fmla="*/ 68 w 113"/>
                <a:gd name="T63" fmla="*/ 34 h 69"/>
                <a:gd name="T64" fmla="*/ 65 w 113"/>
                <a:gd name="T65" fmla="*/ 33 h 69"/>
                <a:gd name="T66" fmla="*/ 61 w 113"/>
                <a:gd name="T67" fmla="*/ 26 h 69"/>
                <a:gd name="T68" fmla="*/ 55 w 113"/>
                <a:gd name="T69" fmla="*/ 19 h 69"/>
                <a:gd name="T70" fmla="*/ 41 w 113"/>
                <a:gd name="T71" fmla="*/ 21 h 69"/>
                <a:gd name="T72" fmla="*/ 28 w 113"/>
                <a:gd name="T73" fmla="*/ 23 h 69"/>
                <a:gd name="T74" fmla="*/ 21 w 113"/>
                <a:gd name="T75" fmla="*/ 21 h 69"/>
                <a:gd name="T76" fmla="*/ 17 w 113"/>
                <a:gd name="T77" fmla="*/ 21 h 69"/>
                <a:gd name="T78" fmla="*/ 9 w 113"/>
                <a:gd name="T79" fmla="*/ 24 h 69"/>
                <a:gd name="T80" fmla="*/ 3 w 113"/>
                <a:gd name="T81" fmla="*/ 30 h 69"/>
                <a:gd name="T82" fmla="*/ 0 w 113"/>
                <a:gd name="T83" fmla="*/ 31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69"/>
                <a:gd name="T128" fmla="*/ 113 w 113"/>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69">
                  <a:moveTo>
                    <a:pt x="0" y="31"/>
                  </a:moveTo>
                  <a:lnTo>
                    <a:pt x="0" y="11"/>
                  </a:lnTo>
                  <a:lnTo>
                    <a:pt x="3" y="10"/>
                  </a:lnTo>
                  <a:lnTo>
                    <a:pt x="6" y="7"/>
                  </a:lnTo>
                  <a:lnTo>
                    <a:pt x="9" y="5"/>
                  </a:lnTo>
                  <a:lnTo>
                    <a:pt x="13" y="2"/>
                  </a:lnTo>
                  <a:lnTo>
                    <a:pt x="17" y="0"/>
                  </a:lnTo>
                  <a:lnTo>
                    <a:pt x="19" y="0"/>
                  </a:lnTo>
                  <a:lnTo>
                    <a:pt x="22" y="0"/>
                  </a:lnTo>
                  <a:lnTo>
                    <a:pt x="27" y="3"/>
                  </a:lnTo>
                  <a:lnTo>
                    <a:pt x="32" y="5"/>
                  </a:lnTo>
                  <a:lnTo>
                    <a:pt x="36" y="7"/>
                  </a:lnTo>
                  <a:lnTo>
                    <a:pt x="41" y="7"/>
                  </a:lnTo>
                  <a:lnTo>
                    <a:pt x="47" y="3"/>
                  </a:lnTo>
                  <a:lnTo>
                    <a:pt x="55" y="2"/>
                  </a:lnTo>
                  <a:lnTo>
                    <a:pt x="59" y="0"/>
                  </a:lnTo>
                  <a:lnTo>
                    <a:pt x="63" y="2"/>
                  </a:lnTo>
                  <a:lnTo>
                    <a:pt x="66" y="2"/>
                  </a:lnTo>
                  <a:lnTo>
                    <a:pt x="68" y="5"/>
                  </a:lnTo>
                  <a:lnTo>
                    <a:pt x="71" y="11"/>
                  </a:lnTo>
                  <a:lnTo>
                    <a:pt x="72" y="17"/>
                  </a:lnTo>
                  <a:lnTo>
                    <a:pt x="76" y="19"/>
                  </a:lnTo>
                  <a:lnTo>
                    <a:pt x="82" y="21"/>
                  </a:lnTo>
                  <a:lnTo>
                    <a:pt x="91" y="21"/>
                  </a:lnTo>
                  <a:lnTo>
                    <a:pt x="101" y="19"/>
                  </a:lnTo>
                  <a:lnTo>
                    <a:pt x="104" y="19"/>
                  </a:lnTo>
                  <a:lnTo>
                    <a:pt x="106" y="19"/>
                  </a:lnTo>
                  <a:lnTo>
                    <a:pt x="110" y="21"/>
                  </a:lnTo>
                  <a:lnTo>
                    <a:pt x="110" y="24"/>
                  </a:lnTo>
                  <a:lnTo>
                    <a:pt x="110" y="31"/>
                  </a:lnTo>
                  <a:lnTo>
                    <a:pt x="109" y="34"/>
                  </a:lnTo>
                  <a:lnTo>
                    <a:pt x="109" y="36"/>
                  </a:lnTo>
                  <a:lnTo>
                    <a:pt x="106" y="38"/>
                  </a:lnTo>
                  <a:lnTo>
                    <a:pt x="109" y="39"/>
                  </a:lnTo>
                  <a:lnTo>
                    <a:pt x="112" y="39"/>
                  </a:lnTo>
                  <a:lnTo>
                    <a:pt x="112" y="43"/>
                  </a:lnTo>
                  <a:lnTo>
                    <a:pt x="112" y="46"/>
                  </a:lnTo>
                  <a:lnTo>
                    <a:pt x="110" y="50"/>
                  </a:lnTo>
                  <a:lnTo>
                    <a:pt x="110" y="55"/>
                  </a:lnTo>
                  <a:lnTo>
                    <a:pt x="110" y="61"/>
                  </a:lnTo>
                  <a:lnTo>
                    <a:pt x="110" y="63"/>
                  </a:lnTo>
                  <a:lnTo>
                    <a:pt x="110" y="66"/>
                  </a:lnTo>
                  <a:lnTo>
                    <a:pt x="110" y="68"/>
                  </a:lnTo>
                  <a:lnTo>
                    <a:pt x="104" y="52"/>
                  </a:lnTo>
                  <a:lnTo>
                    <a:pt x="104" y="50"/>
                  </a:lnTo>
                  <a:lnTo>
                    <a:pt x="104" y="48"/>
                  </a:lnTo>
                  <a:lnTo>
                    <a:pt x="103" y="46"/>
                  </a:lnTo>
                  <a:lnTo>
                    <a:pt x="99" y="45"/>
                  </a:lnTo>
                  <a:lnTo>
                    <a:pt x="97" y="43"/>
                  </a:lnTo>
                  <a:lnTo>
                    <a:pt x="95" y="39"/>
                  </a:lnTo>
                  <a:lnTo>
                    <a:pt x="95" y="38"/>
                  </a:lnTo>
                  <a:lnTo>
                    <a:pt x="95" y="36"/>
                  </a:lnTo>
                  <a:lnTo>
                    <a:pt x="95" y="34"/>
                  </a:lnTo>
                  <a:lnTo>
                    <a:pt x="91" y="36"/>
                  </a:lnTo>
                  <a:lnTo>
                    <a:pt x="87" y="36"/>
                  </a:lnTo>
                  <a:lnTo>
                    <a:pt x="84" y="38"/>
                  </a:lnTo>
                  <a:lnTo>
                    <a:pt x="78" y="39"/>
                  </a:lnTo>
                  <a:lnTo>
                    <a:pt x="76" y="39"/>
                  </a:lnTo>
                  <a:lnTo>
                    <a:pt x="72" y="39"/>
                  </a:lnTo>
                  <a:lnTo>
                    <a:pt x="74" y="38"/>
                  </a:lnTo>
                  <a:lnTo>
                    <a:pt x="74" y="36"/>
                  </a:lnTo>
                  <a:lnTo>
                    <a:pt x="72" y="36"/>
                  </a:lnTo>
                  <a:lnTo>
                    <a:pt x="71" y="36"/>
                  </a:lnTo>
                  <a:lnTo>
                    <a:pt x="68" y="34"/>
                  </a:lnTo>
                  <a:lnTo>
                    <a:pt x="66" y="34"/>
                  </a:lnTo>
                  <a:lnTo>
                    <a:pt x="65" y="33"/>
                  </a:lnTo>
                  <a:lnTo>
                    <a:pt x="63" y="30"/>
                  </a:lnTo>
                  <a:lnTo>
                    <a:pt x="61" y="26"/>
                  </a:lnTo>
                  <a:lnTo>
                    <a:pt x="59" y="21"/>
                  </a:lnTo>
                  <a:lnTo>
                    <a:pt x="55" y="19"/>
                  </a:lnTo>
                  <a:lnTo>
                    <a:pt x="49" y="19"/>
                  </a:lnTo>
                  <a:lnTo>
                    <a:pt x="41" y="21"/>
                  </a:lnTo>
                  <a:lnTo>
                    <a:pt x="36" y="21"/>
                  </a:lnTo>
                  <a:lnTo>
                    <a:pt x="28" y="23"/>
                  </a:lnTo>
                  <a:lnTo>
                    <a:pt x="25" y="23"/>
                  </a:lnTo>
                  <a:lnTo>
                    <a:pt x="21" y="21"/>
                  </a:lnTo>
                  <a:lnTo>
                    <a:pt x="21" y="19"/>
                  </a:lnTo>
                  <a:lnTo>
                    <a:pt x="17" y="21"/>
                  </a:lnTo>
                  <a:lnTo>
                    <a:pt x="13" y="23"/>
                  </a:lnTo>
                  <a:lnTo>
                    <a:pt x="9" y="24"/>
                  </a:lnTo>
                  <a:lnTo>
                    <a:pt x="6" y="28"/>
                  </a:lnTo>
                  <a:lnTo>
                    <a:pt x="3" y="30"/>
                  </a:lnTo>
                  <a:lnTo>
                    <a:pt x="2" y="31"/>
                  </a:lnTo>
                  <a:lnTo>
                    <a:pt x="0" y="31"/>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51" name="Freeform 1114"/>
            <p:cNvSpPr>
              <a:spLocks/>
            </p:cNvSpPr>
            <p:nvPr/>
          </p:nvSpPr>
          <p:spPr bwMode="auto">
            <a:xfrm>
              <a:off x="2055" y="2083"/>
              <a:ext cx="79" cy="48"/>
            </a:xfrm>
            <a:custGeom>
              <a:avLst/>
              <a:gdLst>
                <a:gd name="T0" fmla="*/ 0 w 79"/>
                <a:gd name="T1" fmla="*/ 12 h 48"/>
                <a:gd name="T2" fmla="*/ 3 w 79"/>
                <a:gd name="T3" fmla="*/ 7 h 48"/>
                <a:gd name="T4" fmla="*/ 9 w 79"/>
                <a:gd name="T5" fmla="*/ 3 h 48"/>
                <a:gd name="T6" fmla="*/ 15 w 79"/>
                <a:gd name="T7" fmla="*/ 0 h 48"/>
                <a:gd name="T8" fmla="*/ 19 w 79"/>
                <a:gd name="T9" fmla="*/ 3 h 48"/>
                <a:gd name="T10" fmla="*/ 27 w 79"/>
                <a:gd name="T11" fmla="*/ 7 h 48"/>
                <a:gd name="T12" fmla="*/ 34 w 79"/>
                <a:gd name="T13" fmla="*/ 3 h 48"/>
                <a:gd name="T14" fmla="*/ 42 w 79"/>
                <a:gd name="T15" fmla="*/ 0 h 48"/>
                <a:gd name="T16" fmla="*/ 46 w 79"/>
                <a:gd name="T17" fmla="*/ 2 h 48"/>
                <a:gd name="T18" fmla="*/ 50 w 79"/>
                <a:gd name="T19" fmla="*/ 12 h 48"/>
                <a:gd name="T20" fmla="*/ 54 w 79"/>
                <a:gd name="T21" fmla="*/ 20 h 48"/>
                <a:gd name="T22" fmla="*/ 65 w 79"/>
                <a:gd name="T23" fmla="*/ 22 h 48"/>
                <a:gd name="T24" fmla="*/ 72 w 79"/>
                <a:gd name="T25" fmla="*/ 20 h 48"/>
                <a:gd name="T26" fmla="*/ 76 w 79"/>
                <a:gd name="T27" fmla="*/ 22 h 48"/>
                <a:gd name="T28" fmla="*/ 78 w 79"/>
                <a:gd name="T29" fmla="*/ 32 h 48"/>
                <a:gd name="T30" fmla="*/ 78 w 79"/>
                <a:gd name="T31" fmla="*/ 44 h 48"/>
                <a:gd name="T32" fmla="*/ 76 w 79"/>
                <a:gd name="T33" fmla="*/ 47 h 48"/>
                <a:gd name="T34" fmla="*/ 75 w 79"/>
                <a:gd name="T35" fmla="*/ 44 h 48"/>
                <a:gd name="T36" fmla="*/ 69 w 79"/>
                <a:gd name="T37" fmla="*/ 38 h 48"/>
                <a:gd name="T38" fmla="*/ 69 w 79"/>
                <a:gd name="T39" fmla="*/ 34 h 48"/>
                <a:gd name="T40" fmla="*/ 68 w 79"/>
                <a:gd name="T41" fmla="*/ 31 h 48"/>
                <a:gd name="T42" fmla="*/ 64 w 79"/>
                <a:gd name="T43" fmla="*/ 32 h 48"/>
                <a:gd name="T44" fmla="*/ 58 w 79"/>
                <a:gd name="T45" fmla="*/ 36 h 48"/>
                <a:gd name="T46" fmla="*/ 54 w 79"/>
                <a:gd name="T47" fmla="*/ 36 h 48"/>
                <a:gd name="T48" fmla="*/ 54 w 79"/>
                <a:gd name="T49" fmla="*/ 32 h 48"/>
                <a:gd name="T50" fmla="*/ 50 w 79"/>
                <a:gd name="T51" fmla="*/ 31 h 48"/>
                <a:gd name="T52" fmla="*/ 48 w 79"/>
                <a:gd name="T53" fmla="*/ 27 h 48"/>
                <a:gd name="T54" fmla="*/ 46 w 79"/>
                <a:gd name="T55" fmla="*/ 20 h 48"/>
                <a:gd name="T56" fmla="*/ 34 w 79"/>
                <a:gd name="T57" fmla="*/ 20 h 48"/>
                <a:gd name="T58" fmla="*/ 25 w 79"/>
                <a:gd name="T59" fmla="*/ 22 h 48"/>
                <a:gd name="T60" fmla="*/ 17 w 79"/>
                <a:gd name="T61" fmla="*/ 24 h 48"/>
                <a:gd name="T62" fmla="*/ 14 w 79"/>
                <a:gd name="T63" fmla="*/ 22 h 48"/>
                <a:gd name="T64" fmla="*/ 2 w 79"/>
                <a:gd name="T65" fmla="*/ 27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48"/>
                <a:gd name="T101" fmla="*/ 79 w 7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48">
                  <a:moveTo>
                    <a:pt x="0" y="29"/>
                  </a:moveTo>
                  <a:lnTo>
                    <a:pt x="0" y="12"/>
                  </a:lnTo>
                  <a:lnTo>
                    <a:pt x="2" y="10"/>
                  </a:lnTo>
                  <a:lnTo>
                    <a:pt x="3" y="7"/>
                  </a:lnTo>
                  <a:lnTo>
                    <a:pt x="8" y="5"/>
                  </a:lnTo>
                  <a:lnTo>
                    <a:pt x="9" y="3"/>
                  </a:lnTo>
                  <a:lnTo>
                    <a:pt x="11" y="0"/>
                  </a:lnTo>
                  <a:lnTo>
                    <a:pt x="15" y="0"/>
                  </a:lnTo>
                  <a:lnTo>
                    <a:pt x="17" y="0"/>
                  </a:lnTo>
                  <a:lnTo>
                    <a:pt x="19" y="3"/>
                  </a:lnTo>
                  <a:lnTo>
                    <a:pt x="23" y="5"/>
                  </a:lnTo>
                  <a:lnTo>
                    <a:pt x="27" y="7"/>
                  </a:lnTo>
                  <a:lnTo>
                    <a:pt x="31" y="7"/>
                  </a:lnTo>
                  <a:lnTo>
                    <a:pt x="34" y="3"/>
                  </a:lnTo>
                  <a:lnTo>
                    <a:pt x="40" y="2"/>
                  </a:lnTo>
                  <a:lnTo>
                    <a:pt x="42" y="0"/>
                  </a:lnTo>
                  <a:lnTo>
                    <a:pt x="45" y="2"/>
                  </a:lnTo>
                  <a:lnTo>
                    <a:pt x="46" y="2"/>
                  </a:lnTo>
                  <a:lnTo>
                    <a:pt x="48" y="5"/>
                  </a:lnTo>
                  <a:lnTo>
                    <a:pt x="50" y="12"/>
                  </a:lnTo>
                  <a:lnTo>
                    <a:pt x="52" y="17"/>
                  </a:lnTo>
                  <a:lnTo>
                    <a:pt x="54" y="20"/>
                  </a:lnTo>
                  <a:lnTo>
                    <a:pt x="58" y="22"/>
                  </a:lnTo>
                  <a:lnTo>
                    <a:pt x="65" y="22"/>
                  </a:lnTo>
                  <a:lnTo>
                    <a:pt x="70" y="20"/>
                  </a:lnTo>
                  <a:lnTo>
                    <a:pt x="72" y="20"/>
                  </a:lnTo>
                  <a:lnTo>
                    <a:pt x="75" y="20"/>
                  </a:lnTo>
                  <a:lnTo>
                    <a:pt x="76" y="22"/>
                  </a:lnTo>
                  <a:lnTo>
                    <a:pt x="78" y="25"/>
                  </a:lnTo>
                  <a:lnTo>
                    <a:pt x="78" y="32"/>
                  </a:lnTo>
                  <a:lnTo>
                    <a:pt x="78" y="38"/>
                  </a:lnTo>
                  <a:lnTo>
                    <a:pt x="78" y="44"/>
                  </a:lnTo>
                  <a:lnTo>
                    <a:pt x="78" y="47"/>
                  </a:lnTo>
                  <a:lnTo>
                    <a:pt x="76" y="47"/>
                  </a:lnTo>
                  <a:lnTo>
                    <a:pt x="76" y="45"/>
                  </a:lnTo>
                  <a:lnTo>
                    <a:pt x="75" y="44"/>
                  </a:lnTo>
                  <a:lnTo>
                    <a:pt x="70" y="40"/>
                  </a:lnTo>
                  <a:lnTo>
                    <a:pt x="69" y="38"/>
                  </a:lnTo>
                  <a:lnTo>
                    <a:pt x="69" y="36"/>
                  </a:lnTo>
                  <a:lnTo>
                    <a:pt x="69" y="34"/>
                  </a:lnTo>
                  <a:lnTo>
                    <a:pt x="69" y="32"/>
                  </a:lnTo>
                  <a:lnTo>
                    <a:pt x="68" y="31"/>
                  </a:lnTo>
                  <a:lnTo>
                    <a:pt x="65" y="32"/>
                  </a:lnTo>
                  <a:lnTo>
                    <a:pt x="64" y="32"/>
                  </a:lnTo>
                  <a:lnTo>
                    <a:pt x="62" y="34"/>
                  </a:lnTo>
                  <a:lnTo>
                    <a:pt x="58" y="36"/>
                  </a:lnTo>
                  <a:lnTo>
                    <a:pt x="56" y="36"/>
                  </a:lnTo>
                  <a:lnTo>
                    <a:pt x="54" y="36"/>
                  </a:lnTo>
                  <a:lnTo>
                    <a:pt x="56" y="34"/>
                  </a:lnTo>
                  <a:lnTo>
                    <a:pt x="54" y="32"/>
                  </a:lnTo>
                  <a:lnTo>
                    <a:pt x="52" y="31"/>
                  </a:lnTo>
                  <a:lnTo>
                    <a:pt x="50" y="31"/>
                  </a:lnTo>
                  <a:lnTo>
                    <a:pt x="50" y="29"/>
                  </a:lnTo>
                  <a:lnTo>
                    <a:pt x="48" y="27"/>
                  </a:lnTo>
                  <a:lnTo>
                    <a:pt x="48" y="25"/>
                  </a:lnTo>
                  <a:lnTo>
                    <a:pt x="46" y="20"/>
                  </a:lnTo>
                  <a:lnTo>
                    <a:pt x="42" y="20"/>
                  </a:lnTo>
                  <a:lnTo>
                    <a:pt x="34" y="20"/>
                  </a:lnTo>
                  <a:lnTo>
                    <a:pt x="31" y="22"/>
                  </a:lnTo>
                  <a:lnTo>
                    <a:pt x="25" y="22"/>
                  </a:lnTo>
                  <a:lnTo>
                    <a:pt x="21" y="24"/>
                  </a:lnTo>
                  <a:lnTo>
                    <a:pt x="17" y="24"/>
                  </a:lnTo>
                  <a:lnTo>
                    <a:pt x="15" y="22"/>
                  </a:lnTo>
                  <a:lnTo>
                    <a:pt x="14" y="22"/>
                  </a:lnTo>
                  <a:lnTo>
                    <a:pt x="8" y="24"/>
                  </a:lnTo>
                  <a:lnTo>
                    <a:pt x="2" y="27"/>
                  </a:lnTo>
                  <a:lnTo>
                    <a:pt x="0" y="29"/>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052" name="Freeform 1115"/>
            <p:cNvSpPr>
              <a:spLocks/>
            </p:cNvSpPr>
            <p:nvPr/>
          </p:nvSpPr>
          <p:spPr bwMode="auto">
            <a:xfrm>
              <a:off x="3211" y="2519"/>
              <a:ext cx="47" cy="81"/>
            </a:xfrm>
            <a:custGeom>
              <a:avLst/>
              <a:gdLst>
                <a:gd name="T0" fmla="*/ 46 w 47"/>
                <a:gd name="T1" fmla="*/ 75 h 81"/>
                <a:gd name="T2" fmla="*/ 46 w 47"/>
                <a:gd name="T3" fmla="*/ 71 h 81"/>
                <a:gd name="T4" fmla="*/ 46 w 47"/>
                <a:gd name="T5" fmla="*/ 69 h 81"/>
                <a:gd name="T6" fmla="*/ 46 w 47"/>
                <a:gd name="T7" fmla="*/ 64 h 81"/>
                <a:gd name="T8" fmla="*/ 46 w 47"/>
                <a:gd name="T9" fmla="*/ 58 h 81"/>
                <a:gd name="T10" fmla="*/ 46 w 47"/>
                <a:gd name="T11" fmla="*/ 45 h 81"/>
                <a:gd name="T12" fmla="*/ 46 w 47"/>
                <a:gd name="T13" fmla="*/ 31 h 81"/>
                <a:gd name="T14" fmla="*/ 46 w 47"/>
                <a:gd name="T15" fmla="*/ 18 h 81"/>
                <a:gd name="T16" fmla="*/ 46 w 47"/>
                <a:gd name="T17" fmla="*/ 9 h 81"/>
                <a:gd name="T18" fmla="*/ 46 w 47"/>
                <a:gd name="T19" fmla="*/ 3 h 81"/>
                <a:gd name="T20" fmla="*/ 46 w 47"/>
                <a:gd name="T21" fmla="*/ 2 h 81"/>
                <a:gd name="T22" fmla="*/ 46 w 47"/>
                <a:gd name="T23" fmla="*/ 0 h 81"/>
                <a:gd name="T24" fmla="*/ 46 w 47"/>
                <a:gd name="T25" fmla="*/ 2 h 81"/>
                <a:gd name="T26" fmla="*/ 44 w 47"/>
                <a:gd name="T27" fmla="*/ 5 h 81"/>
                <a:gd name="T28" fmla="*/ 38 w 47"/>
                <a:gd name="T29" fmla="*/ 7 h 81"/>
                <a:gd name="T30" fmla="*/ 31 w 47"/>
                <a:gd name="T31" fmla="*/ 9 h 81"/>
                <a:gd name="T32" fmla="*/ 23 w 47"/>
                <a:gd name="T33" fmla="*/ 10 h 81"/>
                <a:gd name="T34" fmla="*/ 15 w 47"/>
                <a:gd name="T35" fmla="*/ 10 h 81"/>
                <a:gd name="T36" fmla="*/ 8 w 47"/>
                <a:gd name="T37" fmla="*/ 9 h 81"/>
                <a:gd name="T38" fmla="*/ 2 w 47"/>
                <a:gd name="T39" fmla="*/ 5 h 81"/>
                <a:gd name="T40" fmla="*/ 0 w 47"/>
                <a:gd name="T41" fmla="*/ 2 h 81"/>
                <a:gd name="T42" fmla="*/ 0 w 47"/>
                <a:gd name="T43" fmla="*/ 0 h 81"/>
                <a:gd name="T44" fmla="*/ 0 w 47"/>
                <a:gd name="T45" fmla="*/ 3 h 81"/>
                <a:gd name="T46" fmla="*/ 0 w 47"/>
                <a:gd name="T47" fmla="*/ 7 h 81"/>
                <a:gd name="T48" fmla="*/ 0 w 47"/>
                <a:gd name="T49" fmla="*/ 17 h 81"/>
                <a:gd name="T50" fmla="*/ 0 w 47"/>
                <a:gd name="T51" fmla="*/ 30 h 81"/>
                <a:gd name="T52" fmla="*/ 0 w 47"/>
                <a:gd name="T53" fmla="*/ 45 h 81"/>
                <a:gd name="T54" fmla="*/ 0 w 47"/>
                <a:gd name="T55" fmla="*/ 58 h 81"/>
                <a:gd name="T56" fmla="*/ 0 w 47"/>
                <a:gd name="T57" fmla="*/ 65 h 81"/>
                <a:gd name="T58" fmla="*/ 0 w 47"/>
                <a:gd name="T59" fmla="*/ 69 h 81"/>
                <a:gd name="T60" fmla="*/ 0 w 47"/>
                <a:gd name="T61" fmla="*/ 71 h 81"/>
                <a:gd name="T62" fmla="*/ 0 w 47"/>
                <a:gd name="T63" fmla="*/ 75 h 81"/>
                <a:gd name="T64" fmla="*/ 2 w 47"/>
                <a:gd name="T65" fmla="*/ 77 h 81"/>
                <a:gd name="T66" fmla="*/ 8 w 47"/>
                <a:gd name="T67" fmla="*/ 78 h 81"/>
                <a:gd name="T68" fmla="*/ 15 w 47"/>
                <a:gd name="T69" fmla="*/ 80 h 81"/>
                <a:gd name="T70" fmla="*/ 23 w 47"/>
                <a:gd name="T71" fmla="*/ 80 h 81"/>
                <a:gd name="T72" fmla="*/ 31 w 47"/>
                <a:gd name="T73" fmla="*/ 80 h 81"/>
                <a:gd name="T74" fmla="*/ 38 w 47"/>
                <a:gd name="T75" fmla="*/ 78 h 81"/>
                <a:gd name="T76" fmla="*/ 44 w 47"/>
                <a:gd name="T77" fmla="*/ 77 h 81"/>
                <a:gd name="T78" fmla="*/ 46 w 47"/>
                <a:gd name="T79" fmla="*/ 75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81"/>
                <a:gd name="T122" fmla="*/ 47 w 47"/>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81">
                  <a:moveTo>
                    <a:pt x="46" y="75"/>
                  </a:moveTo>
                  <a:lnTo>
                    <a:pt x="46" y="71"/>
                  </a:lnTo>
                  <a:lnTo>
                    <a:pt x="46" y="69"/>
                  </a:lnTo>
                  <a:lnTo>
                    <a:pt x="46" y="64"/>
                  </a:lnTo>
                  <a:lnTo>
                    <a:pt x="46" y="58"/>
                  </a:lnTo>
                  <a:lnTo>
                    <a:pt x="46" y="45"/>
                  </a:lnTo>
                  <a:lnTo>
                    <a:pt x="46" y="31"/>
                  </a:lnTo>
                  <a:lnTo>
                    <a:pt x="46" y="18"/>
                  </a:lnTo>
                  <a:lnTo>
                    <a:pt x="46" y="9"/>
                  </a:lnTo>
                  <a:lnTo>
                    <a:pt x="46" y="3"/>
                  </a:lnTo>
                  <a:lnTo>
                    <a:pt x="46" y="2"/>
                  </a:lnTo>
                  <a:lnTo>
                    <a:pt x="46" y="0"/>
                  </a:lnTo>
                  <a:lnTo>
                    <a:pt x="46" y="2"/>
                  </a:lnTo>
                  <a:lnTo>
                    <a:pt x="44" y="5"/>
                  </a:lnTo>
                  <a:lnTo>
                    <a:pt x="38" y="7"/>
                  </a:lnTo>
                  <a:lnTo>
                    <a:pt x="31" y="9"/>
                  </a:lnTo>
                  <a:lnTo>
                    <a:pt x="23" y="10"/>
                  </a:lnTo>
                  <a:lnTo>
                    <a:pt x="15" y="10"/>
                  </a:lnTo>
                  <a:lnTo>
                    <a:pt x="8" y="9"/>
                  </a:lnTo>
                  <a:lnTo>
                    <a:pt x="2" y="5"/>
                  </a:lnTo>
                  <a:lnTo>
                    <a:pt x="0" y="2"/>
                  </a:lnTo>
                  <a:lnTo>
                    <a:pt x="0" y="0"/>
                  </a:lnTo>
                  <a:lnTo>
                    <a:pt x="0" y="3"/>
                  </a:lnTo>
                  <a:lnTo>
                    <a:pt x="0" y="7"/>
                  </a:lnTo>
                  <a:lnTo>
                    <a:pt x="0" y="17"/>
                  </a:lnTo>
                  <a:lnTo>
                    <a:pt x="0" y="30"/>
                  </a:lnTo>
                  <a:lnTo>
                    <a:pt x="0" y="45"/>
                  </a:lnTo>
                  <a:lnTo>
                    <a:pt x="0" y="58"/>
                  </a:lnTo>
                  <a:lnTo>
                    <a:pt x="0" y="65"/>
                  </a:lnTo>
                  <a:lnTo>
                    <a:pt x="0" y="69"/>
                  </a:lnTo>
                  <a:lnTo>
                    <a:pt x="0" y="71"/>
                  </a:lnTo>
                  <a:lnTo>
                    <a:pt x="0" y="75"/>
                  </a:lnTo>
                  <a:lnTo>
                    <a:pt x="2" y="77"/>
                  </a:lnTo>
                  <a:lnTo>
                    <a:pt x="8" y="78"/>
                  </a:lnTo>
                  <a:lnTo>
                    <a:pt x="15" y="80"/>
                  </a:lnTo>
                  <a:lnTo>
                    <a:pt x="23" y="80"/>
                  </a:lnTo>
                  <a:lnTo>
                    <a:pt x="31" y="80"/>
                  </a:lnTo>
                  <a:lnTo>
                    <a:pt x="38" y="78"/>
                  </a:lnTo>
                  <a:lnTo>
                    <a:pt x="44" y="77"/>
                  </a:lnTo>
                  <a:lnTo>
                    <a:pt x="46" y="7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grpSp>
          <p:nvGrpSpPr>
            <p:cNvPr id="84053" name="Group 1116"/>
            <p:cNvGrpSpPr>
              <a:grpSpLocks/>
            </p:cNvGrpSpPr>
            <p:nvPr/>
          </p:nvGrpSpPr>
          <p:grpSpPr bwMode="auto">
            <a:xfrm>
              <a:off x="3273" y="2499"/>
              <a:ext cx="127" cy="231"/>
              <a:chOff x="3273" y="2499"/>
              <a:chExt cx="127" cy="231"/>
            </a:xfrm>
          </p:grpSpPr>
          <p:sp>
            <p:nvSpPr>
              <p:cNvPr id="84855" name="Freeform 1117"/>
              <p:cNvSpPr>
                <a:spLocks/>
              </p:cNvSpPr>
              <p:nvPr/>
            </p:nvSpPr>
            <p:spPr bwMode="auto">
              <a:xfrm>
                <a:off x="3278" y="2543"/>
                <a:ext cx="115" cy="24"/>
              </a:xfrm>
              <a:custGeom>
                <a:avLst/>
                <a:gdLst>
                  <a:gd name="T0" fmla="*/ 114 w 115"/>
                  <a:gd name="T1" fmla="*/ 9 h 24"/>
                  <a:gd name="T2" fmla="*/ 114 w 115"/>
                  <a:gd name="T3" fmla="*/ 0 h 24"/>
                  <a:gd name="T4" fmla="*/ 0 w 115"/>
                  <a:gd name="T5" fmla="*/ 15 h 24"/>
                  <a:gd name="T6" fmla="*/ 0 w 115"/>
                  <a:gd name="T7" fmla="*/ 23 h 24"/>
                  <a:gd name="T8" fmla="*/ 114 w 115"/>
                  <a:gd name="T9" fmla="*/ 9 h 24"/>
                  <a:gd name="T10" fmla="*/ 0 60000 65536"/>
                  <a:gd name="T11" fmla="*/ 0 60000 65536"/>
                  <a:gd name="T12" fmla="*/ 0 60000 65536"/>
                  <a:gd name="T13" fmla="*/ 0 60000 65536"/>
                  <a:gd name="T14" fmla="*/ 0 60000 65536"/>
                  <a:gd name="T15" fmla="*/ 0 w 115"/>
                  <a:gd name="T16" fmla="*/ 0 h 24"/>
                  <a:gd name="T17" fmla="*/ 115 w 115"/>
                  <a:gd name="T18" fmla="*/ 24 h 24"/>
                </a:gdLst>
                <a:ahLst/>
                <a:cxnLst>
                  <a:cxn ang="T10">
                    <a:pos x="T0" y="T1"/>
                  </a:cxn>
                  <a:cxn ang="T11">
                    <a:pos x="T2" y="T3"/>
                  </a:cxn>
                  <a:cxn ang="T12">
                    <a:pos x="T4" y="T5"/>
                  </a:cxn>
                  <a:cxn ang="T13">
                    <a:pos x="T6" y="T7"/>
                  </a:cxn>
                  <a:cxn ang="T14">
                    <a:pos x="T8" y="T9"/>
                  </a:cxn>
                </a:cxnLst>
                <a:rect l="T15" t="T16" r="T17" b="T18"/>
                <a:pathLst>
                  <a:path w="115" h="24">
                    <a:moveTo>
                      <a:pt x="114" y="9"/>
                    </a:moveTo>
                    <a:lnTo>
                      <a:pt x="114" y="0"/>
                    </a:lnTo>
                    <a:lnTo>
                      <a:pt x="0" y="15"/>
                    </a:lnTo>
                    <a:lnTo>
                      <a:pt x="0" y="23"/>
                    </a:lnTo>
                    <a:lnTo>
                      <a:pt x="114" y="9"/>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56" name="Freeform 1118"/>
              <p:cNvSpPr>
                <a:spLocks/>
              </p:cNvSpPr>
              <p:nvPr/>
            </p:nvSpPr>
            <p:spPr bwMode="auto">
              <a:xfrm>
                <a:off x="3278" y="2543"/>
                <a:ext cx="122" cy="32"/>
              </a:xfrm>
              <a:custGeom>
                <a:avLst/>
                <a:gdLst>
                  <a:gd name="T0" fmla="*/ 121 w 122"/>
                  <a:gd name="T1" fmla="*/ 12 h 32"/>
                  <a:gd name="T2" fmla="*/ 121 w 122"/>
                  <a:gd name="T3" fmla="*/ 0 h 32"/>
                  <a:gd name="T4" fmla="*/ 0 w 122"/>
                  <a:gd name="T5" fmla="*/ 21 h 32"/>
                  <a:gd name="T6" fmla="*/ 0 w 122"/>
                  <a:gd name="T7" fmla="*/ 31 h 32"/>
                  <a:gd name="T8" fmla="*/ 121 w 122"/>
                  <a:gd name="T9" fmla="*/ 12 h 32"/>
                  <a:gd name="T10" fmla="*/ 0 60000 65536"/>
                  <a:gd name="T11" fmla="*/ 0 60000 65536"/>
                  <a:gd name="T12" fmla="*/ 0 60000 65536"/>
                  <a:gd name="T13" fmla="*/ 0 60000 65536"/>
                  <a:gd name="T14" fmla="*/ 0 60000 65536"/>
                  <a:gd name="T15" fmla="*/ 0 w 122"/>
                  <a:gd name="T16" fmla="*/ 0 h 32"/>
                  <a:gd name="T17" fmla="*/ 122 w 122"/>
                  <a:gd name="T18" fmla="*/ 32 h 32"/>
                </a:gdLst>
                <a:ahLst/>
                <a:cxnLst>
                  <a:cxn ang="T10">
                    <a:pos x="T0" y="T1"/>
                  </a:cxn>
                  <a:cxn ang="T11">
                    <a:pos x="T2" y="T3"/>
                  </a:cxn>
                  <a:cxn ang="T12">
                    <a:pos x="T4" y="T5"/>
                  </a:cxn>
                  <a:cxn ang="T13">
                    <a:pos x="T6" y="T7"/>
                  </a:cxn>
                  <a:cxn ang="T14">
                    <a:pos x="T8" y="T9"/>
                  </a:cxn>
                </a:cxnLst>
                <a:rect l="T15" t="T16" r="T17" b="T18"/>
                <a:pathLst>
                  <a:path w="122" h="32">
                    <a:moveTo>
                      <a:pt x="121" y="12"/>
                    </a:moveTo>
                    <a:lnTo>
                      <a:pt x="121" y="0"/>
                    </a:lnTo>
                    <a:lnTo>
                      <a:pt x="0" y="21"/>
                    </a:lnTo>
                    <a:lnTo>
                      <a:pt x="0" y="31"/>
                    </a:lnTo>
                    <a:lnTo>
                      <a:pt x="121"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57" name="Freeform 1119"/>
              <p:cNvSpPr>
                <a:spLocks/>
              </p:cNvSpPr>
              <p:nvPr/>
            </p:nvSpPr>
            <p:spPr bwMode="auto">
              <a:xfrm>
                <a:off x="3273" y="2560"/>
                <a:ext cx="15" cy="17"/>
              </a:xfrm>
              <a:custGeom>
                <a:avLst/>
                <a:gdLst>
                  <a:gd name="T0" fmla="*/ 14 w 15"/>
                  <a:gd name="T1" fmla="*/ 4 h 17"/>
                  <a:gd name="T2" fmla="*/ 0 w 15"/>
                  <a:gd name="T3" fmla="*/ 0 h 17"/>
                  <a:gd name="T4" fmla="*/ 0 w 15"/>
                  <a:gd name="T5" fmla="*/ 13 h 17"/>
                  <a:gd name="T6" fmla="*/ 14 w 15"/>
                  <a:gd name="T7" fmla="*/ 16 h 17"/>
                  <a:gd name="T8" fmla="*/ 14 w 15"/>
                  <a:gd name="T9" fmla="*/ 4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4" y="4"/>
                    </a:moveTo>
                    <a:lnTo>
                      <a:pt x="0" y="0"/>
                    </a:lnTo>
                    <a:lnTo>
                      <a:pt x="0" y="13"/>
                    </a:lnTo>
                    <a:lnTo>
                      <a:pt x="14" y="16"/>
                    </a:lnTo>
                    <a:lnTo>
                      <a:pt x="14" y="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58" name="Freeform 1120"/>
              <p:cNvSpPr>
                <a:spLocks/>
              </p:cNvSpPr>
              <p:nvPr/>
            </p:nvSpPr>
            <p:spPr bwMode="auto">
              <a:xfrm>
                <a:off x="3273" y="2540"/>
                <a:ext cx="127" cy="24"/>
              </a:xfrm>
              <a:custGeom>
                <a:avLst/>
                <a:gdLst>
                  <a:gd name="T0" fmla="*/ 126 w 127"/>
                  <a:gd name="T1" fmla="*/ 3 h 24"/>
                  <a:gd name="T2" fmla="*/ 115 w 127"/>
                  <a:gd name="T3" fmla="*/ 0 h 24"/>
                  <a:gd name="T4" fmla="*/ 0 w 127"/>
                  <a:gd name="T5" fmla="*/ 18 h 24"/>
                  <a:gd name="T6" fmla="*/ 8 w 127"/>
                  <a:gd name="T7" fmla="*/ 23 h 24"/>
                  <a:gd name="T8" fmla="*/ 126 w 127"/>
                  <a:gd name="T9" fmla="*/ 3 h 24"/>
                  <a:gd name="T10" fmla="*/ 0 60000 65536"/>
                  <a:gd name="T11" fmla="*/ 0 60000 65536"/>
                  <a:gd name="T12" fmla="*/ 0 60000 65536"/>
                  <a:gd name="T13" fmla="*/ 0 60000 65536"/>
                  <a:gd name="T14" fmla="*/ 0 60000 65536"/>
                  <a:gd name="T15" fmla="*/ 0 w 127"/>
                  <a:gd name="T16" fmla="*/ 0 h 24"/>
                  <a:gd name="T17" fmla="*/ 127 w 127"/>
                  <a:gd name="T18" fmla="*/ 24 h 24"/>
                </a:gdLst>
                <a:ahLst/>
                <a:cxnLst>
                  <a:cxn ang="T10">
                    <a:pos x="T0" y="T1"/>
                  </a:cxn>
                  <a:cxn ang="T11">
                    <a:pos x="T2" y="T3"/>
                  </a:cxn>
                  <a:cxn ang="T12">
                    <a:pos x="T4" y="T5"/>
                  </a:cxn>
                  <a:cxn ang="T13">
                    <a:pos x="T6" y="T7"/>
                  </a:cxn>
                  <a:cxn ang="T14">
                    <a:pos x="T8" y="T9"/>
                  </a:cxn>
                </a:cxnLst>
                <a:rect l="T15" t="T16" r="T17" b="T18"/>
                <a:pathLst>
                  <a:path w="127" h="24">
                    <a:moveTo>
                      <a:pt x="126" y="3"/>
                    </a:moveTo>
                    <a:lnTo>
                      <a:pt x="115" y="0"/>
                    </a:lnTo>
                    <a:lnTo>
                      <a:pt x="0" y="18"/>
                    </a:lnTo>
                    <a:lnTo>
                      <a:pt x="8" y="23"/>
                    </a:lnTo>
                    <a:lnTo>
                      <a:pt x="126" y="3"/>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59" name="Freeform 1121"/>
              <p:cNvSpPr>
                <a:spLocks/>
              </p:cNvSpPr>
              <p:nvPr/>
            </p:nvSpPr>
            <p:spPr bwMode="auto">
              <a:xfrm>
                <a:off x="3325" y="2506"/>
                <a:ext cx="22" cy="224"/>
              </a:xfrm>
              <a:custGeom>
                <a:avLst/>
                <a:gdLst>
                  <a:gd name="T0" fmla="*/ 21 w 22"/>
                  <a:gd name="T1" fmla="*/ 216 h 224"/>
                  <a:gd name="T2" fmla="*/ 21 w 22"/>
                  <a:gd name="T3" fmla="*/ 214 h 224"/>
                  <a:gd name="T4" fmla="*/ 21 w 22"/>
                  <a:gd name="T5" fmla="*/ 205 h 224"/>
                  <a:gd name="T6" fmla="*/ 21 w 22"/>
                  <a:gd name="T7" fmla="*/ 193 h 224"/>
                  <a:gd name="T8" fmla="*/ 21 w 22"/>
                  <a:gd name="T9" fmla="*/ 179 h 224"/>
                  <a:gd name="T10" fmla="*/ 21 w 22"/>
                  <a:gd name="T11" fmla="*/ 162 h 224"/>
                  <a:gd name="T12" fmla="*/ 21 w 22"/>
                  <a:gd name="T13" fmla="*/ 144 h 224"/>
                  <a:gd name="T14" fmla="*/ 21 w 22"/>
                  <a:gd name="T15" fmla="*/ 124 h 224"/>
                  <a:gd name="T16" fmla="*/ 21 w 22"/>
                  <a:gd name="T17" fmla="*/ 104 h 224"/>
                  <a:gd name="T18" fmla="*/ 21 w 22"/>
                  <a:gd name="T19" fmla="*/ 85 h 224"/>
                  <a:gd name="T20" fmla="*/ 21 w 22"/>
                  <a:gd name="T21" fmla="*/ 66 h 224"/>
                  <a:gd name="T22" fmla="*/ 21 w 22"/>
                  <a:gd name="T23" fmla="*/ 48 h 224"/>
                  <a:gd name="T24" fmla="*/ 21 w 22"/>
                  <a:gd name="T25" fmla="*/ 33 h 224"/>
                  <a:gd name="T26" fmla="*/ 21 w 22"/>
                  <a:gd name="T27" fmla="*/ 20 h 224"/>
                  <a:gd name="T28" fmla="*/ 21 w 22"/>
                  <a:gd name="T29" fmla="*/ 8 h 224"/>
                  <a:gd name="T30" fmla="*/ 21 w 22"/>
                  <a:gd name="T31" fmla="*/ 2 h 224"/>
                  <a:gd name="T32" fmla="*/ 21 w 22"/>
                  <a:gd name="T33" fmla="*/ 0 h 224"/>
                  <a:gd name="T34" fmla="*/ 0 w 22"/>
                  <a:gd name="T35" fmla="*/ 0 h 224"/>
                  <a:gd name="T36" fmla="*/ 0 w 22"/>
                  <a:gd name="T37" fmla="*/ 2 h 224"/>
                  <a:gd name="T38" fmla="*/ 0 w 22"/>
                  <a:gd name="T39" fmla="*/ 8 h 224"/>
                  <a:gd name="T40" fmla="*/ 0 w 22"/>
                  <a:gd name="T41" fmla="*/ 18 h 224"/>
                  <a:gd name="T42" fmla="*/ 0 w 22"/>
                  <a:gd name="T43" fmla="*/ 31 h 224"/>
                  <a:gd name="T44" fmla="*/ 0 w 22"/>
                  <a:gd name="T45" fmla="*/ 48 h 224"/>
                  <a:gd name="T46" fmla="*/ 0 w 22"/>
                  <a:gd name="T47" fmla="*/ 66 h 224"/>
                  <a:gd name="T48" fmla="*/ 0 w 22"/>
                  <a:gd name="T49" fmla="*/ 85 h 224"/>
                  <a:gd name="T50" fmla="*/ 0 w 22"/>
                  <a:gd name="T51" fmla="*/ 104 h 224"/>
                  <a:gd name="T52" fmla="*/ 0 w 22"/>
                  <a:gd name="T53" fmla="*/ 124 h 224"/>
                  <a:gd name="T54" fmla="*/ 0 w 22"/>
                  <a:gd name="T55" fmla="*/ 142 h 224"/>
                  <a:gd name="T56" fmla="*/ 0 w 22"/>
                  <a:gd name="T57" fmla="*/ 160 h 224"/>
                  <a:gd name="T58" fmla="*/ 0 w 22"/>
                  <a:gd name="T59" fmla="*/ 179 h 224"/>
                  <a:gd name="T60" fmla="*/ 0 w 22"/>
                  <a:gd name="T61" fmla="*/ 192 h 224"/>
                  <a:gd name="T62" fmla="*/ 0 w 22"/>
                  <a:gd name="T63" fmla="*/ 203 h 224"/>
                  <a:gd name="T64" fmla="*/ 0 w 22"/>
                  <a:gd name="T65" fmla="*/ 214 h 224"/>
                  <a:gd name="T66" fmla="*/ 0 w 22"/>
                  <a:gd name="T67" fmla="*/ 216 h 224"/>
                  <a:gd name="T68" fmla="*/ 0 w 22"/>
                  <a:gd name="T69" fmla="*/ 220 h 224"/>
                  <a:gd name="T70" fmla="*/ 4 w 22"/>
                  <a:gd name="T71" fmla="*/ 223 h 224"/>
                  <a:gd name="T72" fmla="*/ 6 w 22"/>
                  <a:gd name="T73" fmla="*/ 223 h 224"/>
                  <a:gd name="T74" fmla="*/ 11 w 22"/>
                  <a:gd name="T75" fmla="*/ 223 h 224"/>
                  <a:gd name="T76" fmla="*/ 15 w 22"/>
                  <a:gd name="T77" fmla="*/ 223 h 224"/>
                  <a:gd name="T78" fmla="*/ 17 w 22"/>
                  <a:gd name="T79" fmla="*/ 221 h 224"/>
                  <a:gd name="T80" fmla="*/ 19 w 22"/>
                  <a:gd name="T81" fmla="*/ 220 h 224"/>
                  <a:gd name="T82" fmla="*/ 21 w 22"/>
                  <a:gd name="T83" fmla="*/ 216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24"/>
                  <a:gd name="T128" fmla="*/ 22 w 22"/>
                  <a:gd name="T129" fmla="*/ 224 h 2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24">
                    <a:moveTo>
                      <a:pt x="21" y="216"/>
                    </a:moveTo>
                    <a:lnTo>
                      <a:pt x="21" y="214"/>
                    </a:lnTo>
                    <a:lnTo>
                      <a:pt x="21" y="205"/>
                    </a:lnTo>
                    <a:lnTo>
                      <a:pt x="21" y="193"/>
                    </a:lnTo>
                    <a:lnTo>
                      <a:pt x="21" y="179"/>
                    </a:lnTo>
                    <a:lnTo>
                      <a:pt x="21" y="162"/>
                    </a:lnTo>
                    <a:lnTo>
                      <a:pt x="21" y="144"/>
                    </a:lnTo>
                    <a:lnTo>
                      <a:pt x="21" y="124"/>
                    </a:lnTo>
                    <a:lnTo>
                      <a:pt x="21" y="104"/>
                    </a:lnTo>
                    <a:lnTo>
                      <a:pt x="21" y="85"/>
                    </a:lnTo>
                    <a:lnTo>
                      <a:pt x="21" y="66"/>
                    </a:lnTo>
                    <a:lnTo>
                      <a:pt x="21" y="48"/>
                    </a:lnTo>
                    <a:lnTo>
                      <a:pt x="21" y="33"/>
                    </a:lnTo>
                    <a:lnTo>
                      <a:pt x="21" y="20"/>
                    </a:lnTo>
                    <a:lnTo>
                      <a:pt x="21" y="8"/>
                    </a:lnTo>
                    <a:lnTo>
                      <a:pt x="21" y="2"/>
                    </a:lnTo>
                    <a:lnTo>
                      <a:pt x="21" y="0"/>
                    </a:lnTo>
                    <a:lnTo>
                      <a:pt x="0" y="0"/>
                    </a:lnTo>
                    <a:lnTo>
                      <a:pt x="0" y="2"/>
                    </a:lnTo>
                    <a:lnTo>
                      <a:pt x="0" y="8"/>
                    </a:lnTo>
                    <a:lnTo>
                      <a:pt x="0" y="18"/>
                    </a:lnTo>
                    <a:lnTo>
                      <a:pt x="0" y="31"/>
                    </a:lnTo>
                    <a:lnTo>
                      <a:pt x="0" y="48"/>
                    </a:lnTo>
                    <a:lnTo>
                      <a:pt x="0" y="66"/>
                    </a:lnTo>
                    <a:lnTo>
                      <a:pt x="0" y="85"/>
                    </a:lnTo>
                    <a:lnTo>
                      <a:pt x="0" y="104"/>
                    </a:lnTo>
                    <a:lnTo>
                      <a:pt x="0" y="124"/>
                    </a:lnTo>
                    <a:lnTo>
                      <a:pt x="0" y="142"/>
                    </a:lnTo>
                    <a:lnTo>
                      <a:pt x="0" y="160"/>
                    </a:lnTo>
                    <a:lnTo>
                      <a:pt x="0" y="179"/>
                    </a:lnTo>
                    <a:lnTo>
                      <a:pt x="0" y="192"/>
                    </a:lnTo>
                    <a:lnTo>
                      <a:pt x="0" y="203"/>
                    </a:lnTo>
                    <a:lnTo>
                      <a:pt x="0" y="214"/>
                    </a:lnTo>
                    <a:lnTo>
                      <a:pt x="0" y="216"/>
                    </a:lnTo>
                    <a:lnTo>
                      <a:pt x="0" y="220"/>
                    </a:lnTo>
                    <a:lnTo>
                      <a:pt x="4" y="223"/>
                    </a:lnTo>
                    <a:lnTo>
                      <a:pt x="6" y="223"/>
                    </a:lnTo>
                    <a:lnTo>
                      <a:pt x="11" y="223"/>
                    </a:lnTo>
                    <a:lnTo>
                      <a:pt x="15" y="223"/>
                    </a:lnTo>
                    <a:lnTo>
                      <a:pt x="17" y="221"/>
                    </a:lnTo>
                    <a:lnTo>
                      <a:pt x="19" y="220"/>
                    </a:lnTo>
                    <a:lnTo>
                      <a:pt x="21" y="216"/>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60" name="Freeform 1122"/>
              <p:cNvSpPr>
                <a:spLocks/>
              </p:cNvSpPr>
              <p:nvPr/>
            </p:nvSpPr>
            <p:spPr bwMode="auto">
              <a:xfrm>
                <a:off x="3325" y="2499"/>
                <a:ext cx="19" cy="15"/>
              </a:xfrm>
              <a:custGeom>
                <a:avLst/>
                <a:gdLst>
                  <a:gd name="T0" fmla="*/ 10 w 19"/>
                  <a:gd name="T1" fmla="*/ 14 h 15"/>
                  <a:gd name="T2" fmla="*/ 14 w 19"/>
                  <a:gd name="T3" fmla="*/ 11 h 15"/>
                  <a:gd name="T4" fmla="*/ 16 w 19"/>
                  <a:gd name="T5" fmla="*/ 11 h 15"/>
                  <a:gd name="T6" fmla="*/ 18 w 19"/>
                  <a:gd name="T7" fmla="*/ 9 h 15"/>
                  <a:gd name="T8" fmla="*/ 18 w 19"/>
                  <a:gd name="T9" fmla="*/ 4 h 15"/>
                  <a:gd name="T10" fmla="*/ 16 w 19"/>
                  <a:gd name="T11" fmla="*/ 2 h 15"/>
                  <a:gd name="T12" fmla="*/ 14 w 19"/>
                  <a:gd name="T13" fmla="*/ 0 h 15"/>
                  <a:gd name="T14" fmla="*/ 10 w 19"/>
                  <a:gd name="T15" fmla="*/ 0 h 15"/>
                  <a:gd name="T16" fmla="*/ 6 w 19"/>
                  <a:gd name="T17" fmla="*/ 0 h 15"/>
                  <a:gd name="T18" fmla="*/ 2 w 19"/>
                  <a:gd name="T19" fmla="*/ 2 h 15"/>
                  <a:gd name="T20" fmla="*/ 0 w 19"/>
                  <a:gd name="T21" fmla="*/ 4 h 15"/>
                  <a:gd name="T22" fmla="*/ 0 w 19"/>
                  <a:gd name="T23" fmla="*/ 9 h 15"/>
                  <a:gd name="T24" fmla="*/ 2 w 19"/>
                  <a:gd name="T25" fmla="*/ 11 h 15"/>
                  <a:gd name="T26" fmla="*/ 6 w 19"/>
                  <a:gd name="T27" fmla="*/ 11 h 15"/>
                  <a:gd name="T28" fmla="*/ 10 w 19"/>
                  <a:gd name="T29" fmla="*/ 14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5"/>
                  <a:gd name="T47" fmla="*/ 19 w 19"/>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5">
                    <a:moveTo>
                      <a:pt x="10" y="14"/>
                    </a:moveTo>
                    <a:lnTo>
                      <a:pt x="14" y="11"/>
                    </a:lnTo>
                    <a:lnTo>
                      <a:pt x="16" y="11"/>
                    </a:lnTo>
                    <a:lnTo>
                      <a:pt x="18" y="9"/>
                    </a:lnTo>
                    <a:lnTo>
                      <a:pt x="18" y="4"/>
                    </a:lnTo>
                    <a:lnTo>
                      <a:pt x="16" y="2"/>
                    </a:lnTo>
                    <a:lnTo>
                      <a:pt x="14" y="0"/>
                    </a:lnTo>
                    <a:lnTo>
                      <a:pt x="10" y="0"/>
                    </a:lnTo>
                    <a:lnTo>
                      <a:pt x="6" y="0"/>
                    </a:lnTo>
                    <a:lnTo>
                      <a:pt x="2" y="2"/>
                    </a:lnTo>
                    <a:lnTo>
                      <a:pt x="0" y="4"/>
                    </a:lnTo>
                    <a:lnTo>
                      <a:pt x="0" y="9"/>
                    </a:lnTo>
                    <a:lnTo>
                      <a:pt x="2" y="11"/>
                    </a:lnTo>
                    <a:lnTo>
                      <a:pt x="6" y="11"/>
                    </a:lnTo>
                    <a:lnTo>
                      <a:pt x="10" y="1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grpSp>
        <p:sp>
          <p:nvSpPr>
            <p:cNvPr id="84054" name="Freeform 1123"/>
            <p:cNvSpPr>
              <a:spLocks/>
            </p:cNvSpPr>
            <p:nvPr/>
          </p:nvSpPr>
          <p:spPr bwMode="auto">
            <a:xfrm>
              <a:off x="3136" y="2220"/>
              <a:ext cx="442" cy="230"/>
            </a:xfrm>
            <a:custGeom>
              <a:avLst/>
              <a:gdLst>
                <a:gd name="T0" fmla="*/ 441 w 442"/>
                <a:gd name="T1" fmla="*/ 126 h 230"/>
                <a:gd name="T2" fmla="*/ 0 w 442"/>
                <a:gd name="T3" fmla="*/ 229 h 230"/>
                <a:gd name="T4" fmla="*/ 0 w 442"/>
                <a:gd name="T5" fmla="*/ 0 h 230"/>
                <a:gd name="T6" fmla="*/ 441 w 442"/>
                <a:gd name="T7" fmla="*/ 126 h 230"/>
                <a:gd name="T8" fmla="*/ 0 60000 65536"/>
                <a:gd name="T9" fmla="*/ 0 60000 65536"/>
                <a:gd name="T10" fmla="*/ 0 60000 65536"/>
                <a:gd name="T11" fmla="*/ 0 60000 65536"/>
                <a:gd name="T12" fmla="*/ 0 w 442"/>
                <a:gd name="T13" fmla="*/ 0 h 230"/>
                <a:gd name="T14" fmla="*/ 442 w 442"/>
                <a:gd name="T15" fmla="*/ 230 h 230"/>
              </a:gdLst>
              <a:ahLst/>
              <a:cxnLst>
                <a:cxn ang="T8">
                  <a:pos x="T0" y="T1"/>
                </a:cxn>
                <a:cxn ang="T9">
                  <a:pos x="T2" y="T3"/>
                </a:cxn>
                <a:cxn ang="T10">
                  <a:pos x="T4" y="T5"/>
                </a:cxn>
                <a:cxn ang="T11">
                  <a:pos x="T6" y="T7"/>
                </a:cxn>
              </a:cxnLst>
              <a:rect l="T12" t="T13" r="T14" b="T15"/>
              <a:pathLst>
                <a:path w="442" h="230">
                  <a:moveTo>
                    <a:pt x="441" y="126"/>
                  </a:moveTo>
                  <a:lnTo>
                    <a:pt x="0" y="229"/>
                  </a:lnTo>
                  <a:lnTo>
                    <a:pt x="0" y="0"/>
                  </a:lnTo>
                  <a:lnTo>
                    <a:pt x="441" y="126"/>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55" name="Freeform 1124"/>
            <p:cNvSpPr>
              <a:spLocks/>
            </p:cNvSpPr>
            <p:nvPr/>
          </p:nvSpPr>
          <p:spPr bwMode="auto">
            <a:xfrm>
              <a:off x="3136" y="1982"/>
              <a:ext cx="505" cy="213"/>
            </a:xfrm>
            <a:custGeom>
              <a:avLst/>
              <a:gdLst>
                <a:gd name="T0" fmla="*/ 504 w 505"/>
                <a:gd name="T1" fmla="*/ 79 h 213"/>
                <a:gd name="T2" fmla="*/ 504 w 505"/>
                <a:gd name="T3" fmla="*/ 120 h 213"/>
                <a:gd name="T4" fmla="*/ 0 w 505"/>
                <a:gd name="T5" fmla="*/ 212 h 213"/>
                <a:gd name="T6" fmla="*/ 0 w 505"/>
                <a:gd name="T7" fmla="*/ 0 h 213"/>
                <a:gd name="T8" fmla="*/ 504 w 505"/>
                <a:gd name="T9" fmla="*/ 79 h 213"/>
                <a:gd name="T10" fmla="*/ 0 60000 65536"/>
                <a:gd name="T11" fmla="*/ 0 60000 65536"/>
                <a:gd name="T12" fmla="*/ 0 60000 65536"/>
                <a:gd name="T13" fmla="*/ 0 60000 65536"/>
                <a:gd name="T14" fmla="*/ 0 60000 65536"/>
                <a:gd name="T15" fmla="*/ 0 w 505"/>
                <a:gd name="T16" fmla="*/ 0 h 213"/>
                <a:gd name="T17" fmla="*/ 505 w 505"/>
                <a:gd name="T18" fmla="*/ 213 h 213"/>
              </a:gdLst>
              <a:ahLst/>
              <a:cxnLst>
                <a:cxn ang="T10">
                  <a:pos x="T0" y="T1"/>
                </a:cxn>
                <a:cxn ang="T11">
                  <a:pos x="T2" y="T3"/>
                </a:cxn>
                <a:cxn ang="T12">
                  <a:pos x="T4" y="T5"/>
                </a:cxn>
                <a:cxn ang="T13">
                  <a:pos x="T6" y="T7"/>
                </a:cxn>
                <a:cxn ang="T14">
                  <a:pos x="T8" y="T9"/>
                </a:cxn>
              </a:cxnLst>
              <a:rect l="T15" t="T16" r="T17" b="T18"/>
              <a:pathLst>
                <a:path w="505" h="213">
                  <a:moveTo>
                    <a:pt x="504" y="79"/>
                  </a:moveTo>
                  <a:lnTo>
                    <a:pt x="504" y="120"/>
                  </a:lnTo>
                  <a:lnTo>
                    <a:pt x="0" y="212"/>
                  </a:lnTo>
                  <a:lnTo>
                    <a:pt x="0" y="0"/>
                  </a:lnTo>
                  <a:lnTo>
                    <a:pt x="504" y="79"/>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grpSp>
          <p:nvGrpSpPr>
            <p:cNvPr id="84056" name="Group 1125"/>
            <p:cNvGrpSpPr>
              <a:grpSpLocks/>
            </p:cNvGrpSpPr>
            <p:nvPr/>
          </p:nvGrpSpPr>
          <p:grpSpPr bwMode="auto">
            <a:xfrm>
              <a:off x="2087" y="2096"/>
              <a:ext cx="1115" cy="435"/>
              <a:chOff x="2087" y="2096"/>
              <a:chExt cx="1115" cy="435"/>
            </a:xfrm>
          </p:grpSpPr>
          <p:sp>
            <p:nvSpPr>
              <p:cNvPr id="84836" name="Freeform 1126"/>
              <p:cNvSpPr>
                <a:spLocks/>
              </p:cNvSpPr>
              <p:nvPr/>
            </p:nvSpPr>
            <p:spPr bwMode="auto">
              <a:xfrm>
                <a:off x="3127" y="2455"/>
                <a:ext cx="75" cy="76"/>
              </a:xfrm>
              <a:custGeom>
                <a:avLst/>
                <a:gdLst>
                  <a:gd name="T0" fmla="*/ 14 w 75"/>
                  <a:gd name="T1" fmla="*/ 72 h 76"/>
                  <a:gd name="T2" fmla="*/ 8 w 75"/>
                  <a:gd name="T3" fmla="*/ 70 h 76"/>
                  <a:gd name="T4" fmla="*/ 4 w 75"/>
                  <a:gd name="T5" fmla="*/ 66 h 76"/>
                  <a:gd name="T6" fmla="*/ 2 w 75"/>
                  <a:gd name="T7" fmla="*/ 65 h 76"/>
                  <a:gd name="T8" fmla="*/ 0 w 75"/>
                  <a:gd name="T9" fmla="*/ 63 h 76"/>
                  <a:gd name="T10" fmla="*/ 2 w 75"/>
                  <a:gd name="T11" fmla="*/ 62 h 76"/>
                  <a:gd name="T12" fmla="*/ 4 w 75"/>
                  <a:gd name="T13" fmla="*/ 60 h 76"/>
                  <a:gd name="T14" fmla="*/ 9 w 75"/>
                  <a:gd name="T15" fmla="*/ 60 h 76"/>
                  <a:gd name="T16" fmla="*/ 17 w 75"/>
                  <a:gd name="T17" fmla="*/ 62 h 76"/>
                  <a:gd name="T18" fmla="*/ 31 w 75"/>
                  <a:gd name="T19" fmla="*/ 63 h 76"/>
                  <a:gd name="T20" fmla="*/ 41 w 75"/>
                  <a:gd name="T21" fmla="*/ 65 h 76"/>
                  <a:gd name="T22" fmla="*/ 49 w 75"/>
                  <a:gd name="T23" fmla="*/ 65 h 76"/>
                  <a:gd name="T24" fmla="*/ 54 w 75"/>
                  <a:gd name="T25" fmla="*/ 63 h 76"/>
                  <a:gd name="T26" fmla="*/ 59 w 75"/>
                  <a:gd name="T27" fmla="*/ 60 h 76"/>
                  <a:gd name="T28" fmla="*/ 62 w 75"/>
                  <a:gd name="T29" fmla="*/ 57 h 76"/>
                  <a:gd name="T30" fmla="*/ 62 w 75"/>
                  <a:gd name="T31" fmla="*/ 55 h 76"/>
                  <a:gd name="T32" fmla="*/ 65 w 75"/>
                  <a:gd name="T33" fmla="*/ 52 h 76"/>
                  <a:gd name="T34" fmla="*/ 65 w 75"/>
                  <a:gd name="T35" fmla="*/ 46 h 76"/>
                  <a:gd name="T36" fmla="*/ 65 w 75"/>
                  <a:gd name="T37" fmla="*/ 39 h 76"/>
                  <a:gd name="T38" fmla="*/ 65 w 75"/>
                  <a:gd name="T39" fmla="*/ 31 h 76"/>
                  <a:gd name="T40" fmla="*/ 65 w 75"/>
                  <a:gd name="T41" fmla="*/ 23 h 76"/>
                  <a:gd name="T42" fmla="*/ 65 w 75"/>
                  <a:gd name="T43" fmla="*/ 15 h 76"/>
                  <a:gd name="T44" fmla="*/ 65 w 75"/>
                  <a:gd name="T45" fmla="*/ 7 h 76"/>
                  <a:gd name="T46" fmla="*/ 65 w 75"/>
                  <a:gd name="T47" fmla="*/ 2 h 76"/>
                  <a:gd name="T48" fmla="*/ 65 w 75"/>
                  <a:gd name="T49" fmla="*/ 0 h 76"/>
                  <a:gd name="T50" fmla="*/ 74 w 75"/>
                  <a:gd name="T51" fmla="*/ 0 h 76"/>
                  <a:gd name="T52" fmla="*/ 74 w 75"/>
                  <a:gd name="T53" fmla="*/ 2 h 76"/>
                  <a:gd name="T54" fmla="*/ 74 w 75"/>
                  <a:gd name="T55" fmla="*/ 7 h 76"/>
                  <a:gd name="T56" fmla="*/ 74 w 75"/>
                  <a:gd name="T57" fmla="*/ 13 h 76"/>
                  <a:gd name="T58" fmla="*/ 74 w 75"/>
                  <a:gd name="T59" fmla="*/ 19 h 76"/>
                  <a:gd name="T60" fmla="*/ 74 w 75"/>
                  <a:gd name="T61" fmla="*/ 28 h 76"/>
                  <a:gd name="T62" fmla="*/ 74 w 75"/>
                  <a:gd name="T63" fmla="*/ 37 h 76"/>
                  <a:gd name="T64" fmla="*/ 74 w 75"/>
                  <a:gd name="T65" fmla="*/ 45 h 76"/>
                  <a:gd name="T66" fmla="*/ 74 w 75"/>
                  <a:gd name="T67" fmla="*/ 50 h 76"/>
                  <a:gd name="T68" fmla="*/ 74 w 75"/>
                  <a:gd name="T69" fmla="*/ 55 h 76"/>
                  <a:gd name="T70" fmla="*/ 72 w 75"/>
                  <a:gd name="T71" fmla="*/ 62 h 76"/>
                  <a:gd name="T72" fmla="*/ 70 w 75"/>
                  <a:gd name="T73" fmla="*/ 65 h 76"/>
                  <a:gd name="T74" fmla="*/ 65 w 75"/>
                  <a:gd name="T75" fmla="*/ 70 h 76"/>
                  <a:gd name="T76" fmla="*/ 57 w 75"/>
                  <a:gd name="T77" fmla="*/ 73 h 76"/>
                  <a:gd name="T78" fmla="*/ 45 w 75"/>
                  <a:gd name="T79" fmla="*/ 75 h 76"/>
                  <a:gd name="T80" fmla="*/ 31 w 75"/>
                  <a:gd name="T81" fmla="*/ 73 h 76"/>
                  <a:gd name="T82" fmla="*/ 14 w 75"/>
                  <a:gd name="T83" fmla="*/ 72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
                  <a:gd name="T127" fmla="*/ 0 h 76"/>
                  <a:gd name="T128" fmla="*/ 75 w 75"/>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 h="76">
                    <a:moveTo>
                      <a:pt x="14" y="72"/>
                    </a:moveTo>
                    <a:lnTo>
                      <a:pt x="8" y="70"/>
                    </a:lnTo>
                    <a:lnTo>
                      <a:pt x="4" y="66"/>
                    </a:lnTo>
                    <a:lnTo>
                      <a:pt x="2" y="65"/>
                    </a:lnTo>
                    <a:lnTo>
                      <a:pt x="0" y="63"/>
                    </a:lnTo>
                    <a:lnTo>
                      <a:pt x="2" y="62"/>
                    </a:lnTo>
                    <a:lnTo>
                      <a:pt x="4" y="60"/>
                    </a:lnTo>
                    <a:lnTo>
                      <a:pt x="9" y="60"/>
                    </a:lnTo>
                    <a:lnTo>
                      <a:pt x="17" y="62"/>
                    </a:lnTo>
                    <a:lnTo>
                      <a:pt x="31" y="63"/>
                    </a:lnTo>
                    <a:lnTo>
                      <a:pt x="41" y="65"/>
                    </a:lnTo>
                    <a:lnTo>
                      <a:pt x="49" y="65"/>
                    </a:lnTo>
                    <a:lnTo>
                      <a:pt x="54" y="63"/>
                    </a:lnTo>
                    <a:lnTo>
                      <a:pt x="59" y="60"/>
                    </a:lnTo>
                    <a:lnTo>
                      <a:pt x="62" y="57"/>
                    </a:lnTo>
                    <a:lnTo>
                      <a:pt x="62" y="55"/>
                    </a:lnTo>
                    <a:lnTo>
                      <a:pt x="65" y="52"/>
                    </a:lnTo>
                    <a:lnTo>
                      <a:pt x="65" y="46"/>
                    </a:lnTo>
                    <a:lnTo>
                      <a:pt x="65" y="39"/>
                    </a:lnTo>
                    <a:lnTo>
                      <a:pt x="65" y="31"/>
                    </a:lnTo>
                    <a:lnTo>
                      <a:pt x="65" y="23"/>
                    </a:lnTo>
                    <a:lnTo>
                      <a:pt x="65" y="15"/>
                    </a:lnTo>
                    <a:lnTo>
                      <a:pt x="65" y="7"/>
                    </a:lnTo>
                    <a:lnTo>
                      <a:pt x="65" y="2"/>
                    </a:lnTo>
                    <a:lnTo>
                      <a:pt x="65" y="0"/>
                    </a:lnTo>
                    <a:lnTo>
                      <a:pt x="74" y="0"/>
                    </a:lnTo>
                    <a:lnTo>
                      <a:pt x="74" y="2"/>
                    </a:lnTo>
                    <a:lnTo>
                      <a:pt x="74" y="7"/>
                    </a:lnTo>
                    <a:lnTo>
                      <a:pt x="74" y="13"/>
                    </a:lnTo>
                    <a:lnTo>
                      <a:pt x="74" y="19"/>
                    </a:lnTo>
                    <a:lnTo>
                      <a:pt x="74" y="28"/>
                    </a:lnTo>
                    <a:lnTo>
                      <a:pt x="74" y="37"/>
                    </a:lnTo>
                    <a:lnTo>
                      <a:pt x="74" y="45"/>
                    </a:lnTo>
                    <a:lnTo>
                      <a:pt x="74" y="50"/>
                    </a:lnTo>
                    <a:lnTo>
                      <a:pt x="74" y="55"/>
                    </a:lnTo>
                    <a:lnTo>
                      <a:pt x="72" y="62"/>
                    </a:lnTo>
                    <a:lnTo>
                      <a:pt x="70" y="65"/>
                    </a:lnTo>
                    <a:lnTo>
                      <a:pt x="65" y="70"/>
                    </a:lnTo>
                    <a:lnTo>
                      <a:pt x="57" y="73"/>
                    </a:lnTo>
                    <a:lnTo>
                      <a:pt x="45" y="75"/>
                    </a:lnTo>
                    <a:lnTo>
                      <a:pt x="31" y="73"/>
                    </a:lnTo>
                    <a:lnTo>
                      <a:pt x="14" y="72"/>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837" name="Freeform 1127"/>
              <p:cNvSpPr>
                <a:spLocks/>
              </p:cNvSpPr>
              <p:nvPr/>
            </p:nvSpPr>
            <p:spPr bwMode="auto">
              <a:xfrm>
                <a:off x="3083" y="2508"/>
                <a:ext cx="28" cy="15"/>
              </a:xfrm>
              <a:custGeom>
                <a:avLst/>
                <a:gdLst>
                  <a:gd name="T0" fmla="*/ 27 w 28"/>
                  <a:gd name="T1" fmla="*/ 14 h 15"/>
                  <a:gd name="T2" fmla="*/ 0 w 28"/>
                  <a:gd name="T3" fmla="*/ 0 h 15"/>
                  <a:gd name="T4" fmla="*/ 27 w 28"/>
                  <a:gd name="T5" fmla="*/ 14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27" y="14"/>
                    </a:moveTo>
                    <a:lnTo>
                      <a:pt x="0" y="0"/>
                    </a:lnTo>
                    <a:lnTo>
                      <a:pt x="27"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38" name="Freeform 1128"/>
              <p:cNvSpPr>
                <a:spLocks/>
              </p:cNvSpPr>
              <p:nvPr/>
            </p:nvSpPr>
            <p:spPr bwMode="auto">
              <a:xfrm>
                <a:off x="3023" y="2488"/>
                <a:ext cx="38" cy="15"/>
              </a:xfrm>
              <a:custGeom>
                <a:avLst/>
                <a:gdLst>
                  <a:gd name="T0" fmla="*/ 37 w 38"/>
                  <a:gd name="T1" fmla="*/ 14 h 15"/>
                  <a:gd name="T2" fmla="*/ 0 w 38"/>
                  <a:gd name="T3" fmla="*/ 0 h 15"/>
                  <a:gd name="T4" fmla="*/ 37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37" y="14"/>
                    </a:moveTo>
                    <a:lnTo>
                      <a:pt x="0" y="0"/>
                    </a:lnTo>
                    <a:lnTo>
                      <a:pt x="37"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39" name="Freeform 1129"/>
              <p:cNvSpPr>
                <a:spLocks/>
              </p:cNvSpPr>
              <p:nvPr/>
            </p:nvSpPr>
            <p:spPr bwMode="auto">
              <a:xfrm>
                <a:off x="2959" y="2468"/>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0" name="Freeform 1130"/>
              <p:cNvSpPr>
                <a:spLocks/>
              </p:cNvSpPr>
              <p:nvPr/>
            </p:nvSpPr>
            <p:spPr bwMode="auto">
              <a:xfrm>
                <a:off x="2892" y="2447"/>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1" name="Freeform 1131"/>
              <p:cNvSpPr>
                <a:spLocks/>
              </p:cNvSpPr>
              <p:nvPr/>
            </p:nvSpPr>
            <p:spPr bwMode="auto">
              <a:xfrm>
                <a:off x="2823" y="2426"/>
                <a:ext cx="39" cy="14"/>
              </a:xfrm>
              <a:custGeom>
                <a:avLst/>
                <a:gdLst>
                  <a:gd name="T0" fmla="*/ 38 w 39"/>
                  <a:gd name="T1" fmla="*/ 13 h 14"/>
                  <a:gd name="T2" fmla="*/ 0 w 39"/>
                  <a:gd name="T3" fmla="*/ 0 h 14"/>
                  <a:gd name="T4" fmla="*/ 38 w 39"/>
                  <a:gd name="T5" fmla="*/ 13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38" y="13"/>
                    </a:moveTo>
                    <a:lnTo>
                      <a:pt x="0" y="0"/>
                    </a:lnTo>
                    <a:lnTo>
                      <a:pt x="38" y="13"/>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2" name="Freeform 1132"/>
              <p:cNvSpPr>
                <a:spLocks/>
              </p:cNvSpPr>
              <p:nvPr/>
            </p:nvSpPr>
            <p:spPr bwMode="auto">
              <a:xfrm>
                <a:off x="2755" y="2404"/>
                <a:ext cx="38" cy="15"/>
              </a:xfrm>
              <a:custGeom>
                <a:avLst/>
                <a:gdLst>
                  <a:gd name="T0" fmla="*/ 37 w 38"/>
                  <a:gd name="T1" fmla="*/ 14 h 15"/>
                  <a:gd name="T2" fmla="*/ 0 w 38"/>
                  <a:gd name="T3" fmla="*/ 0 h 15"/>
                  <a:gd name="T4" fmla="*/ 37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37" y="14"/>
                    </a:moveTo>
                    <a:lnTo>
                      <a:pt x="0" y="0"/>
                    </a:lnTo>
                    <a:lnTo>
                      <a:pt x="37"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3" name="Freeform 1133"/>
              <p:cNvSpPr>
                <a:spLocks/>
              </p:cNvSpPr>
              <p:nvPr/>
            </p:nvSpPr>
            <p:spPr bwMode="auto">
              <a:xfrm>
                <a:off x="2684" y="2380"/>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4" name="Freeform 1134"/>
              <p:cNvSpPr>
                <a:spLocks/>
              </p:cNvSpPr>
              <p:nvPr/>
            </p:nvSpPr>
            <p:spPr bwMode="auto">
              <a:xfrm>
                <a:off x="2614" y="2357"/>
                <a:ext cx="37" cy="14"/>
              </a:xfrm>
              <a:custGeom>
                <a:avLst/>
                <a:gdLst>
                  <a:gd name="T0" fmla="*/ 36 w 37"/>
                  <a:gd name="T1" fmla="*/ 13 h 14"/>
                  <a:gd name="T2" fmla="*/ 0 w 37"/>
                  <a:gd name="T3" fmla="*/ 0 h 14"/>
                  <a:gd name="T4" fmla="*/ 36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36" y="13"/>
                    </a:moveTo>
                    <a:lnTo>
                      <a:pt x="0" y="0"/>
                    </a:lnTo>
                    <a:lnTo>
                      <a:pt x="36" y="13"/>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5" name="Freeform 1135"/>
              <p:cNvSpPr>
                <a:spLocks/>
              </p:cNvSpPr>
              <p:nvPr/>
            </p:nvSpPr>
            <p:spPr bwMode="auto">
              <a:xfrm>
                <a:off x="2546" y="2334"/>
                <a:ext cx="35" cy="15"/>
              </a:xfrm>
              <a:custGeom>
                <a:avLst/>
                <a:gdLst>
                  <a:gd name="T0" fmla="*/ 34 w 35"/>
                  <a:gd name="T1" fmla="*/ 14 h 15"/>
                  <a:gd name="T2" fmla="*/ 0 w 35"/>
                  <a:gd name="T3" fmla="*/ 0 h 15"/>
                  <a:gd name="T4" fmla="*/ 34 w 35"/>
                  <a:gd name="T5" fmla="*/ 14 h 15"/>
                  <a:gd name="T6" fmla="*/ 0 60000 65536"/>
                  <a:gd name="T7" fmla="*/ 0 60000 65536"/>
                  <a:gd name="T8" fmla="*/ 0 60000 65536"/>
                  <a:gd name="T9" fmla="*/ 0 w 35"/>
                  <a:gd name="T10" fmla="*/ 0 h 15"/>
                  <a:gd name="T11" fmla="*/ 35 w 35"/>
                  <a:gd name="T12" fmla="*/ 15 h 15"/>
                </a:gdLst>
                <a:ahLst/>
                <a:cxnLst>
                  <a:cxn ang="T6">
                    <a:pos x="T0" y="T1"/>
                  </a:cxn>
                  <a:cxn ang="T7">
                    <a:pos x="T2" y="T3"/>
                  </a:cxn>
                  <a:cxn ang="T8">
                    <a:pos x="T4" y="T5"/>
                  </a:cxn>
                </a:cxnLst>
                <a:rect l="T9" t="T10" r="T11" b="T12"/>
                <a:pathLst>
                  <a:path w="35" h="15">
                    <a:moveTo>
                      <a:pt x="34" y="14"/>
                    </a:moveTo>
                    <a:lnTo>
                      <a:pt x="0" y="0"/>
                    </a:lnTo>
                    <a:lnTo>
                      <a:pt x="34"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6" name="Freeform 1136"/>
              <p:cNvSpPr>
                <a:spLocks/>
              </p:cNvSpPr>
              <p:nvPr/>
            </p:nvSpPr>
            <p:spPr bwMode="auto">
              <a:xfrm>
                <a:off x="2485" y="2316"/>
                <a:ext cx="36" cy="14"/>
              </a:xfrm>
              <a:custGeom>
                <a:avLst/>
                <a:gdLst>
                  <a:gd name="T0" fmla="*/ 35 w 36"/>
                  <a:gd name="T1" fmla="*/ 13 h 14"/>
                  <a:gd name="T2" fmla="*/ 0 w 36"/>
                  <a:gd name="T3" fmla="*/ 0 h 14"/>
                  <a:gd name="T4" fmla="*/ 35 w 36"/>
                  <a:gd name="T5" fmla="*/ 13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5" y="13"/>
                    </a:moveTo>
                    <a:lnTo>
                      <a:pt x="0" y="0"/>
                    </a:lnTo>
                    <a:lnTo>
                      <a:pt x="35" y="13"/>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7" name="Freeform 1137"/>
              <p:cNvSpPr>
                <a:spLocks/>
              </p:cNvSpPr>
              <p:nvPr/>
            </p:nvSpPr>
            <p:spPr bwMode="auto">
              <a:xfrm>
                <a:off x="2420" y="2296"/>
                <a:ext cx="37" cy="14"/>
              </a:xfrm>
              <a:custGeom>
                <a:avLst/>
                <a:gdLst>
                  <a:gd name="T0" fmla="*/ 36 w 37"/>
                  <a:gd name="T1" fmla="*/ 13 h 14"/>
                  <a:gd name="T2" fmla="*/ 0 w 37"/>
                  <a:gd name="T3" fmla="*/ 0 h 14"/>
                  <a:gd name="T4" fmla="*/ 36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36" y="13"/>
                    </a:moveTo>
                    <a:lnTo>
                      <a:pt x="0" y="0"/>
                    </a:lnTo>
                    <a:lnTo>
                      <a:pt x="36" y="13"/>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8" name="Freeform 1138"/>
              <p:cNvSpPr>
                <a:spLocks/>
              </p:cNvSpPr>
              <p:nvPr/>
            </p:nvSpPr>
            <p:spPr bwMode="auto">
              <a:xfrm>
                <a:off x="2352" y="2272"/>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49" name="Freeform 1139"/>
              <p:cNvSpPr>
                <a:spLocks/>
              </p:cNvSpPr>
              <p:nvPr/>
            </p:nvSpPr>
            <p:spPr bwMode="auto">
              <a:xfrm>
                <a:off x="2284" y="2253"/>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50" name="Freeform 1140"/>
              <p:cNvSpPr>
                <a:spLocks/>
              </p:cNvSpPr>
              <p:nvPr/>
            </p:nvSpPr>
            <p:spPr bwMode="auto">
              <a:xfrm>
                <a:off x="2217" y="2229"/>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51" name="Freeform 1141"/>
              <p:cNvSpPr>
                <a:spLocks/>
              </p:cNvSpPr>
              <p:nvPr/>
            </p:nvSpPr>
            <p:spPr bwMode="auto">
              <a:xfrm>
                <a:off x="2147" y="2208"/>
                <a:ext cx="37" cy="15"/>
              </a:xfrm>
              <a:custGeom>
                <a:avLst/>
                <a:gdLst>
                  <a:gd name="T0" fmla="*/ 36 w 37"/>
                  <a:gd name="T1" fmla="*/ 14 h 15"/>
                  <a:gd name="T2" fmla="*/ 0 w 37"/>
                  <a:gd name="T3" fmla="*/ 0 h 15"/>
                  <a:gd name="T4" fmla="*/ 36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36" y="14"/>
                    </a:moveTo>
                    <a:lnTo>
                      <a:pt x="0" y="0"/>
                    </a:lnTo>
                    <a:lnTo>
                      <a:pt x="36"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52" name="Freeform 1142"/>
              <p:cNvSpPr>
                <a:spLocks/>
              </p:cNvSpPr>
              <p:nvPr/>
            </p:nvSpPr>
            <p:spPr bwMode="auto">
              <a:xfrm>
                <a:off x="2087" y="2096"/>
                <a:ext cx="1" cy="51"/>
              </a:xfrm>
              <a:custGeom>
                <a:avLst/>
                <a:gdLst>
                  <a:gd name="T0" fmla="*/ 0 w 1"/>
                  <a:gd name="T1" fmla="*/ 50 h 51"/>
                  <a:gd name="T2" fmla="*/ 0 w 1"/>
                  <a:gd name="T3" fmla="*/ 0 h 51"/>
                  <a:gd name="T4" fmla="*/ 0 w 1"/>
                  <a:gd name="T5" fmla="*/ 50 h 51"/>
                  <a:gd name="T6" fmla="*/ 0 60000 65536"/>
                  <a:gd name="T7" fmla="*/ 0 60000 65536"/>
                  <a:gd name="T8" fmla="*/ 0 60000 65536"/>
                  <a:gd name="T9" fmla="*/ 0 w 1"/>
                  <a:gd name="T10" fmla="*/ 0 h 51"/>
                  <a:gd name="T11" fmla="*/ 1 w 1"/>
                  <a:gd name="T12" fmla="*/ 51 h 51"/>
                </a:gdLst>
                <a:ahLst/>
                <a:cxnLst>
                  <a:cxn ang="T6">
                    <a:pos x="T0" y="T1"/>
                  </a:cxn>
                  <a:cxn ang="T7">
                    <a:pos x="T2" y="T3"/>
                  </a:cxn>
                  <a:cxn ang="T8">
                    <a:pos x="T4" y="T5"/>
                  </a:cxn>
                </a:cxnLst>
                <a:rect l="T9" t="T10" r="T11" b="T12"/>
                <a:pathLst>
                  <a:path w="1" h="51">
                    <a:moveTo>
                      <a:pt x="0" y="50"/>
                    </a:moveTo>
                    <a:lnTo>
                      <a:pt x="0" y="0"/>
                    </a:lnTo>
                    <a:lnTo>
                      <a:pt x="0" y="50"/>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53" name="Freeform 1143"/>
              <p:cNvSpPr>
                <a:spLocks/>
              </p:cNvSpPr>
              <p:nvPr/>
            </p:nvSpPr>
            <p:spPr bwMode="auto">
              <a:xfrm>
                <a:off x="2105" y="2190"/>
                <a:ext cx="15" cy="15"/>
              </a:xfrm>
              <a:custGeom>
                <a:avLst/>
                <a:gdLst>
                  <a:gd name="T0" fmla="*/ 14 w 15"/>
                  <a:gd name="T1" fmla="*/ 14 h 15"/>
                  <a:gd name="T2" fmla="*/ 0 w 15"/>
                  <a:gd name="T3" fmla="*/ 0 h 15"/>
                  <a:gd name="T4" fmla="*/ 14 w 15"/>
                  <a:gd name="T5" fmla="*/ 14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4" y="14"/>
                    </a:moveTo>
                    <a:lnTo>
                      <a:pt x="0" y="0"/>
                    </a:lnTo>
                    <a:lnTo>
                      <a:pt x="14"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sp>
            <p:nvSpPr>
              <p:cNvPr id="84854" name="Freeform 1144"/>
              <p:cNvSpPr>
                <a:spLocks/>
              </p:cNvSpPr>
              <p:nvPr/>
            </p:nvSpPr>
            <p:spPr bwMode="auto">
              <a:xfrm>
                <a:off x="2089" y="2162"/>
                <a:ext cx="14" cy="15"/>
              </a:xfrm>
              <a:custGeom>
                <a:avLst/>
                <a:gdLst>
                  <a:gd name="T0" fmla="*/ 13 w 14"/>
                  <a:gd name="T1" fmla="*/ 14 h 15"/>
                  <a:gd name="T2" fmla="*/ 0 w 14"/>
                  <a:gd name="T3" fmla="*/ 0 h 15"/>
                  <a:gd name="T4" fmla="*/ 13 w 14"/>
                  <a:gd name="T5" fmla="*/ 14 h 15"/>
                  <a:gd name="T6" fmla="*/ 0 60000 65536"/>
                  <a:gd name="T7" fmla="*/ 0 60000 65536"/>
                  <a:gd name="T8" fmla="*/ 0 60000 65536"/>
                  <a:gd name="T9" fmla="*/ 0 w 14"/>
                  <a:gd name="T10" fmla="*/ 0 h 15"/>
                  <a:gd name="T11" fmla="*/ 14 w 14"/>
                  <a:gd name="T12" fmla="*/ 15 h 15"/>
                </a:gdLst>
                <a:ahLst/>
                <a:cxnLst>
                  <a:cxn ang="T6">
                    <a:pos x="T0" y="T1"/>
                  </a:cxn>
                  <a:cxn ang="T7">
                    <a:pos x="T2" y="T3"/>
                  </a:cxn>
                  <a:cxn ang="T8">
                    <a:pos x="T4" y="T5"/>
                  </a:cxn>
                </a:cxnLst>
                <a:rect l="T9" t="T10" r="T11" b="T12"/>
                <a:pathLst>
                  <a:path w="14" h="15">
                    <a:moveTo>
                      <a:pt x="13" y="14"/>
                    </a:moveTo>
                    <a:lnTo>
                      <a:pt x="0" y="0"/>
                    </a:lnTo>
                    <a:lnTo>
                      <a:pt x="13" y="14"/>
                    </a:lnTo>
                  </a:path>
                </a:pathLst>
              </a:custGeom>
              <a:solidFill>
                <a:srgbClr val="FF8700"/>
              </a:solidFill>
              <a:ln w="25400" cap="rnd">
                <a:solidFill>
                  <a:srgbClr val="FF8700"/>
                </a:solidFill>
                <a:round/>
                <a:headEnd type="none" w="sm" len="sm"/>
                <a:tailEnd type="none" w="sm" len="sm"/>
              </a:ln>
            </p:spPr>
            <p:txBody>
              <a:bodyPr/>
              <a:lstStyle/>
              <a:p>
                <a:endParaRPr lang="zh-CN" altLang="en-US"/>
              </a:p>
            </p:txBody>
          </p:sp>
        </p:grpSp>
        <p:sp>
          <p:nvSpPr>
            <p:cNvPr id="84057" name="Freeform 1145"/>
            <p:cNvSpPr>
              <a:spLocks/>
            </p:cNvSpPr>
            <p:nvPr/>
          </p:nvSpPr>
          <p:spPr bwMode="auto">
            <a:xfrm>
              <a:off x="2004" y="1926"/>
              <a:ext cx="302" cy="70"/>
            </a:xfrm>
            <a:custGeom>
              <a:avLst/>
              <a:gdLst>
                <a:gd name="T0" fmla="*/ 301 w 302"/>
                <a:gd name="T1" fmla="*/ 69 h 70"/>
                <a:gd name="T2" fmla="*/ 301 w 302"/>
                <a:gd name="T3" fmla="*/ 57 h 70"/>
                <a:gd name="T4" fmla="*/ 0 w 302"/>
                <a:gd name="T5" fmla="*/ 0 h 70"/>
                <a:gd name="T6" fmla="*/ 0 w 302"/>
                <a:gd name="T7" fmla="*/ 12 h 70"/>
                <a:gd name="T8" fmla="*/ 301 w 302"/>
                <a:gd name="T9" fmla="*/ 69 h 70"/>
                <a:gd name="T10" fmla="*/ 0 60000 65536"/>
                <a:gd name="T11" fmla="*/ 0 60000 65536"/>
                <a:gd name="T12" fmla="*/ 0 60000 65536"/>
                <a:gd name="T13" fmla="*/ 0 60000 65536"/>
                <a:gd name="T14" fmla="*/ 0 60000 65536"/>
                <a:gd name="T15" fmla="*/ 0 w 302"/>
                <a:gd name="T16" fmla="*/ 0 h 70"/>
                <a:gd name="T17" fmla="*/ 302 w 302"/>
                <a:gd name="T18" fmla="*/ 70 h 70"/>
              </a:gdLst>
              <a:ahLst/>
              <a:cxnLst>
                <a:cxn ang="T10">
                  <a:pos x="T0" y="T1"/>
                </a:cxn>
                <a:cxn ang="T11">
                  <a:pos x="T2" y="T3"/>
                </a:cxn>
                <a:cxn ang="T12">
                  <a:pos x="T4" y="T5"/>
                </a:cxn>
                <a:cxn ang="T13">
                  <a:pos x="T6" y="T7"/>
                </a:cxn>
                <a:cxn ang="T14">
                  <a:pos x="T8" y="T9"/>
                </a:cxn>
              </a:cxnLst>
              <a:rect l="T15" t="T16" r="T17" b="T18"/>
              <a:pathLst>
                <a:path w="302" h="70">
                  <a:moveTo>
                    <a:pt x="301" y="69"/>
                  </a:moveTo>
                  <a:lnTo>
                    <a:pt x="301" y="57"/>
                  </a:lnTo>
                  <a:lnTo>
                    <a:pt x="0" y="0"/>
                  </a:lnTo>
                  <a:lnTo>
                    <a:pt x="0" y="12"/>
                  </a:lnTo>
                  <a:lnTo>
                    <a:pt x="301" y="6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58" name="Freeform 1146"/>
            <p:cNvSpPr>
              <a:spLocks/>
            </p:cNvSpPr>
            <p:nvPr/>
          </p:nvSpPr>
          <p:spPr bwMode="auto">
            <a:xfrm>
              <a:off x="2004" y="1926"/>
              <a:ext cx="311" cy="76"/>
            </a:xfrm>
            <a:custGeom>
              <a:avLst/>
              <a:gdLst>
                <a:gd name="T0" fmla="*/ 310 w 311"/>
                <a:gd name="T1" fmla="*/ 75 h 76"/>
                <a:gd name="T2" fmla="*/ 310 w 311"/>
                <a:gd name="T3" fmla="*/ 62 h 76"/>
                <a:gd name="T4" fmla="*/ 0 w 311"/>
                <a:gd name="T5" fmla="*/ 0 h 76"/>
                <a:gd name="T6" fmla="*/ 0 w 311"/>
                <a:gd name="T7" fmla="*/ 13 h 76"/>
                <a:gd name="T8" fmla="*/ 310 w 311"/>
                <a:gd name="T9" fmla="*/ 75 h 76"/>
                <a:gd name="T10" fmla="*/ 0 60000 65536"/>
                <a:gd name="T11" fmla="*/ 0 60000 65536"/>
                <a:gd name="T12" fmla="*/ 0 60000 65536"/>
                <a:gd name="T13" fmla="*/ 0 60000 65536"/>
                <a:gd name="T14" fmla="*/ 0 60000 65536"/>
                <a:gd name="T15" fmla="*/ 0 w 311"/>
                <a:gd name="T16" fmla="*/ 0 h 76"/>
                <a:gd name="T17" fmla="*/ 311 w 311"/>
                <a:gd name="T18" fmla="*/ 76 h 76"/>
              </a:gdLst>
              <a:ahLst/>
              <a:cxnLst>
                <a:cxn ang="T10">
                  <a:pos x="T0" y="T1"/>
                </a:cxn>
                <a:cxn ang="T11">
                  <a:pos x="T2" y="T3"/>
                </a:cxn>
                <a:cxn ang="T12">
                  <a:pos x="T4" y="T5"/>
                </a:cxn>
                <a:cxn ang="T13">
                  <a:pos x="T6" y="T7"/>
                </a:cxn>
                <a:cxn ang="T14">
                  <a:pos x="T8" y="T9"/>
                </a:cxn>
              </a:cxnLst>
              <a:rect l="T15" t="T16" r="T17" b="T18"/>
              <a:pathLst>
                <a:path w="311" h="76">
                  <a:moveTo>
                    <a:pt x="310" y="75"/>
                  </a:moveTo>
                  <a:lnTo>
                    <a:pt x="310" y="62"/>
                  </a:lnTo>
                  <a:lnTo>
                    <a:pt x="0" y="0"/>
                  </a:lnTo>
                  <a:lnTo>
                    <a:pt x="0" y="13"/>
                  </a:lnTo>
                  <a:lnTo>
                    <a:pt x="310" y="7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59" name="Freeform 1147"/>
            <p:cNvSpPr>
              <a:spLocks/>
            </p:cNvSpPr>
            <p:nvPr/>
          </p:nvSpPr>
          <p:spPr bwMode="auto">
            <a:xfrm>
              <a:off x="2312" y="1773"/>
              <a:ext cx="402" cy="53"/>
            </a:xfrm>
            <a:custGeom>
              <a:avLst/>
              <a:gdLst>
                <a:gd name="T0" fmla="*/ 401 w 402"/>
                <a:gd name="T1" fmla="*/ 13 h 53"/>
                <a:gd name="T2" fmla="*/ 401 w 402"/>
                <a:gd name="T3" fmla="*/ 0 h 53"/>
                <a:gd name="T4" fmla="*/ 0 w 402"/>
                <a:gd name="T5" fmla="*/ 40 h 53"/>
                <a:gd name="T6" fmla="*/ 0 w 402"/>
                <a:gd name="T7" fmla="*/ 52 h 53"/>
                <a:gd name="T8" fmla="*/ 401 w 402"/>
                <a:gd name="T9" fmla="*/ 13 h 53"/>
                <a:gd name="T10" fmla="*/ 0 60000 65536"/>
                <a:gd name="T11" fmla="*/ 0 60000 65536"/>
                <a:gd name="T12" fmla="*/ 0 60000 65536"/>
                <a:gd name="T13" fmla="*/ 0 60000 65536"/>
                <a:gd name="T14" fmla="*/ 0 60000 65536"/>
                <a:gd name="T15" fmla="*/ 0 w 402"/>
                <a:gd name="T16" fmla="*/ 0 h 53"/>
                <a:gd name="T17" fmla="*/ 402 w 402"/>
                <a:gd name="T18" fmla="*/ 53 h 53"/>
              </a:gdLst>
              <a:ahLst/>
              <a:cxnLst>
                <a:cxn ang="T10">
                  <a:pos x="T0" y="T1"/>
                </a:cxn>
                <a:cxn ang="T11">
                  <a:pos x="T2" y="T3"/>
                </a:cxn>
                <a:cxn ang="T12">
                  <a:pos x="T4" y="T5"/>
                </a:cxn>
                <a:cxn ang="T13">
                  <a:pos x="T6" y="T7"/>
                </a:cxn>
                <a:cxn ang="T14">
                  <a:pos x="T8" y="T9"/>
                </a:cxn>
              </a:cxnLst>
              <a:rect l="T15" t="T16" r="T17" b="T18"/>
              <a:pathLst>
                <a:path w="402" h="53">
                  <a:moveTo>
                    <a:pt x="401" y="13"/>
                  </a:moveTo>
                  <a:lnTo>
                    <a:pt x="401" y="0"/>
                  </a:lnTo>
                  <a:lnTo>
                    <a:pt x="0" y="40"/>
                  </a:lnTo>
                  <a:lnTo>
                    <a:pt x="0" y="52"/>
                  </a:lnTo>
                  <a:lnTo>
                    <a:pt x="401" y="13"/>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60" name="Freeform 1148"/>
            <p:cNvSpPr>
              <a:spLocks/>
            </p:cNvSpPr>
            <p:nvPr/>
          </p:nvSpPr>
          <p:spPr bwMode="auto">
            <a:xfrm>
              <a:off x="2312" y="1773"/>
              <a:ext cx="409" cy="59"/>
            </a:xfrm>
            <a:custGeom>
              <a:avLst/>
              <a:gdLst>
                <a:gd name="T0" fmla="*/ 408 w 409"/>
                <a:gd name="T1" fmla="*/ 15 h 59"/>
                <a:gd name="T2" fmla="*/ 408 w 409"/>
                <a:gd name="T3" fmla="*/ 0 h 59"/>
                <a:gd name="T4" fmla="*/ 0 w 409"/>
                <a:gd name="T5" fmla="*/ 45 h 59"/>
                <a:gd name="T6" fmla="*/ 0 w 409"/>
                <a:gd name="T7" fmla="*/ 58 h 59"/>
                <a:gd name="T8" fmla="*/ 408 w 409"/>
                <a:gd name="T9" fmla="*/ 15 h 59"/>
                <a:gd name="T10" fmla="*/ 0 60000 65536"/>
                <a:gd name="T11" fmla="*/ 0 60000 65536"/>
                <a:gd name="T12" fmla="*/ 0 60000 65536"/>
                <a:gd name="T13" fmla="*/ 0 60000 65536"/>
                <a:gd name="T14" fmla="*/ 0 60000 65536"/>
                <a:gd name="T15" fmla="*/ 0 w 409"/>
                <a:gd name="T16" fmla="*/ 0 h 59"/>
                <a:gd name="T17" fmla="*/ 409 w 409"/>
                <a:gd name="T18" fmla="*/ 59 h 59"/>
              </a:gdLst>
              <a:ahLst/>
              <a:cxnLst>
                <a:cxn ang="T10">
                  <a:pos x="T0" y="T1"/>
                </a:cxn>
                <a:cxn ang="T11">
                  <a:pos x="T2" y="T3"/>
                </a:cxn>
                <a:cxn ang="T12">
                  <a:pos x="T4" y="T5"/>
                </a:cxn>
                <a:cxn ang="T13">
                  <a:pos x="T6" y="T7"/>
                </a:cxn>
                <a:cxn ang="T14">
                  <a:pos x="T8" y="T9"/>
                </a:cxn>
              </a:cxnLst>
              <a:rect l="T15" t="T16" r="T17" b="T18"/>
              <a:pathLst>
                <a:path w="409" h="59">
                  <a:moveTo>
                    <a:pt x="408" y="15"/>
                  </a:moveTo>
                  <a:lnTo>
                    <a:pt x="408" y="0"/>
                  </a:lnTo>
                  <a:lnTo>
                    <a:pt x="0" y="45"/>
                  </a:lnTo>
                  <a:lnTo>
                    <a:pt x="0" y="58"/>
                  </a:lnTo>
                  <a:lnTo>
                    <a:pt x="408"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61" name="Freeform 1149"/>
            <p:cNvSpPr>
              <a:spLocks/>
            </p:cNvSpPr>
            <p:nvPr/>
          </p:nvSpPr>
          <p:spPr bwMode="auto">
            <a:xfrm>
              <a:off x="2004" y="1779"/>
              <a:ext cx="302" cy="48"/>
            </a:xfrm>
            <a:custGeom>
              <a:avLst/>
              <a:gdLst>
                <a:gd name="T0" fmla="*/ 301 w 302"/>
                <a:gd name="T1" fmla="*/ 47 h 48"/>
                <a:gd name="T2" fmla="*/ 301 w 302"/>
                <a:gd name="T3" fmla="*/ 36 h 48"/>
                <a:gd name="T4" fmla="*/ 0 w 302"/>
                <a:gd name="T5" fmla="*/ 0 h 48"/>
                <a:gd name="T6" fmla="*/ 0 w 302"/>
                <a:gd name="T7" fmla="*/ 13 h 48"/>
                <a:gd name="T8" fmla="*/ 301 w 302"/>
                <a:gd name="T9" fmla="*/ 47 h 48"/>
                <a:gd name="T10" fmla="*/ 0 60000 65536"/>
                <a:gd name="T11" fmla="*/ 0 60000 65536"/>
                <a:gd name="T12" fmla="*/ 0 60000 65536"/>
                <a:gd name="T13" fmla="*/ 0 60000 65536"/>
                <a:gd name="T14" fmla="*/ 0 60000 65536"/>
                <a:gd name="T15" fmla="*/ 0 w 302"/>
                <a:gd name="T16" fmla="*/ 0 h 48"/>
                <a:gd name="T17" fmla="*/ 302 w 302"/>
                <a:gd name="T18" fmla="*/ 48 h 48"/>
              </a:gdLst>
              <a:ahLst/>
              <a:cxnLst>
                <a:cxn ang="T10">
                  <a:pos x="T0" y="T1"/>
                </a:cxn>
                <a:cxn ang="T11">
                  <a:pos x="T2" y="T3"/>
                </a:cxn>
                <a:cxn ang="T12">
                  <a:pos x="T4" y="T5"/>
                </a:cxn>
                <a:cxn ang="T13">
                  <a:pos x="T6" y="T7"/>
                </a:cxn>
                <a:cxn ang="T14">
                  <a:pos x="T8" y="T9"/>
                </a:cxn>
              </a:cxnLst>
              <a:rect l="T15" t="T16" r="T17" b="T18"/>
              <a:pathLst>
                <a:path w="302" h="48">
                  <a:moveTo>
                    <a:pt x="301" y="47"/>
                  </a:moveTo>
                  <a:lnTo>
                    <a:pt x="301" y="36"/>
                  </a:lnTo>
                  <a:lnTo>
                    <a:pt x="0" y="0"/>
                  </a:lnTo>
                  <a:lnTo>
                    <a:pt x="0" y="13"/>
                  </a:lnTo>
                  <a:lnTo>
                    <a:pt x="301" y="4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62" name="Freeform 1150"/>
            <p:cNvSpPr>
              <a:spLocks/>
            </p:cNvSpPr>
            <p:nvPr/>
          </p:nvSpPr>
          <p:spPr bwMode="auto">
            <a:xfrm>
              <a:off x="2004" y="1779"/>
              <a:ext cx="311" cy="53"/>
            </a:xfrm>
            <a:custGeom>
              <a:avLst/>
              <a:gdLst>
                <a:gd name="T0" fmla="*/ 310 w 311"/>
                <a:gd name="T1" fmla="*/ 52 h 53"/>
                <a:gd name="T2" fmla="*/ 310 w 311"/>
                <a:gd name="T3" fmla="*/ 39 h 53"/>
                <a:gd name="T4" fmla="*/ 0 w 311"/>
                <a:gd name="T5" fmla="*/ 0 h 53"/>
                <a:gd name="T6" fmla="*/ 0 w 311"/>
                <a:gd name="T7" fmla="*/ 15 h 53"/>
                <a:gd name="T8" fmla="*/ 310 w 311"/>
                <a:gd name="T9" fmla="*/ 52 h 53"/>
                <a:gd name="T10" fmla="*/ 0 60000 65536"/>
                <a:gd name="T11" fmla="*/ 0 60000 65536"/>
                <a:gd name="T12" fmla="*/ 0 60000 65536"/>
                <a:gd name="T13" fmla="*/ 0 60000 65536"/>
                <a:gd name="T14" fmla="*/ 0 60000 65536"/>
                <a:gd name="T15" fmla="*/ 0 w 311"/>
                <a:gd name="T16" fmla="*/ 0 h 53"/>
                <a:gd name="T17" fmla="*/ 311 w 311"/>
                <a:gd name="T18" fmla="*/ 53 h 53"/>
              </a:gdLst>
              <a:ahLst/>
              <a:cxnLst>
                <a:cxn ang="T10">
                  <a:pos x="T0" y="T1"/>
                </a:cxn>
                <a:cxn ang="T11">
                  <a:pos x="T2" y="T3"/>
                </a:cxn>
                <a:cxn ang="T12">
                  <a:pos x="T4" y="T5"/>
                </a:cxn>
                <a:cxn ang="T13">
                  <a:pos x="T6" y="T7"/>
                </a:cxn>
                <a:cxn ang="T14">
                  <a:pos x="T8" y="T9"/>
                </a:cxn>
              </a:cxnLst>
              <a:rect l="T15" t="T16" r="T17" b="T18"/>
              <a:pathLst>
                <a:path w="311" h="53">
                  <a:moveTo>
                    <a:pt x="310" y="52"/>
                  </a:moveTo>
                  <a:lnTo>
                    <a:pt x="310" y="39"/>
                  </a:lnTo>
                  <a:lnTo>
                    <a:pt x="0" y="0"/>
                  </a:lnTo>
                  <a:lnTo>
                    <a:pt x="0" y="15"/>
                  </a:lnTo>
                  <a:lnTo>
                    <a:pt x="310" y="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63" name="Freeform 1151"/>
            <p:cNvSpPr>
              <a:spLocks/>
            </p:cNvSpPr>
            <p:nvPr/>
          </p:nvSpPr>
          <p:spPr bwMode="auto">
            <a:xfrm>
              <a:off x="2316" y="1623"/>
              <a:ext cx="398" cy="39"/>
            </a:xfrm>
            <a:custGeom>
              <a:avLst/>
              <a:gdLst>
                <a:gd name="T0" fmla="*/ 397 w 398"/>
                <a:gd name="T1" fmla="*/ 12 h 39"/>
                <a:gd name="T2" fmla="*/ 397 w 398"/>
                <a:gd name="T3" fmla="*/ 0 h 39"/>
                <a:gd name="T4" fmla="*/ 0 w 398"/>
                <a:gd name="T5" fmla="*/ 27 h 39"/>
                <a:gd name="T6" fmla="*/ 0 w 398"/>
                <a:gd name="T7" fmla="*/ 38 h 39"/>
                <a:gd name="T8" fmla="*/ 397 w 398"/>
                <a:gd name="T9" fmla="*/ 12 h 39"/>
                <a:gd name="T10" fmla="*/ 0 60000 65536"/>
                <a:gd name="T11" fmla="*/ 0 60000 65536"/>
                <a:gd name="T12" fmla="*/ 0 60000 65536"/>
                <a:gd name="T13" fmla="*/ 0 60000 65536"/>
                <a:gd name="T14" fmla="*/ 0 60000 65536"/>
                <a:gd name="T15" fmla="*/ 0 w 398"/>
                <a:gd name="T16" fmla="*/ 0 h 39"/>
                <a:gd name="T17" fmla="*/ 398 w 398"/>
                <a:gd name="T18" fmla="*/ 39 h 39"/>
              </a:gdLst>
              <a:ahLst/>
              <a:cxnLst>
                <a:cxn ang="T10">
                  <a:pos x="T0" y="T1"/>
                </a:cxn>
                <a:cxn ang="T11">
                  <a:pos x="T2" y="T3"/>
                </a:cxn>
                <a:cxn ang="T12">
                  <a:pos x="T4" y="T5"/>
                </a:cxn>
                <a:cxn ang="T13">
                  <a:pos x="T6" y="T7"/>
                </a:cxn>
                <a:cxn ang="T14">
                  <a:pos x="T8" y="T9"/>
                </a:cxn>
              </a:cxnLst>
              <a:rect l="T15" t="T16" r="T17" b="T18"/>
              <a:pathLst>
                <a:path w="398" h="39">
                  <a:moveTo>
                    <a:pt x="397" y="12"/>
                  </a:moveTo>
                  <a:lnTo>
                    <a:pt x="397" y="0"/>
                  </a:lnTo>
                  <a:lnTo>
                    <a:pt x="0" y="27"/>
                  </a:lnTo>
                  <a:lnTo>
                    <a:pt x="0" y="38"/>
                  </a:lnTo>
                  <a:lnTo>
                    <a:pt x="397" y="1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64" name="Freeform 1152"/>
            <p:cNvSpPr>
              <a:spLocks/>
            </p:cNvSpPr>
            <p:nvPr/>
          </p:nvSpPr>
          <p:spPr bwMode="auto">
            <a:xfrm>
              <a:off x="2316" y="1623"/>
              <a:ext cx="405" cy="48"/>
            </a:xfrm>
            <a:custGeom>
              <a:avLst/>
              <a:gdLst>
                <a:gd name="T0" fmla="*/ 404 w 405"/>
                <a:gd name="T1" fmla="*/ 14 h 48"/>
                <a:gd name="T2" fmla="*/ 404 w 405"/>
                <a:gd name="T3" fmla="*/ 0 h 48"/>
                <a:gd name="T4" fmla="*/ 0 w 405"/>
                <a:gd name="T5" fmla="*/ 33 h 48"/>
                <a:gd name="T6" fmla="*/ 0 w 405"/>
                <a:gd name="T7" fmla="*/ 47 h 48"/>
                <a:gd name="T8" fmla="*/ 404 w 405"/>
                <a:gd name="T9" fmla="*/ 14 h 48"/>
                <a:gd name="T10" fmla="*/ 0 60000 65536"/>
                <a:gd name="T11" fmla="*/ 0 60000 65536"/>
                <a:gd name="T12" fmla="*/ 0 60000 65536"/>
                <a:gd name="T13" fmla="*/ 0 60000 65536"/>
                <a:gd name="T14" fmla="*/ 0 60000 65536"/>
                <a:gd name="T15" fmla="*/ 0 w 405"/>
                <a:gd name="T16" fmla="*/ 0 h 48"/>
                <a:gd name="T17" fmla="*/ 405 w 405"/>
                <a:gd name="T18" fmla="*/ 48 h 48"/>
              </a:gdLst>
              <a:ahLst/>
              <a:cxnLst>
                <a:cxn ang="T10">
                  <a:pos x="T0" y="T1"/>
                </a:cxn>
                <a:cxn ang="T11">
                  <a:pos x="T2" y="T3"/>
                </a:cxn>
                <a:cxn ang="T12">
                  <a:pos x="T4" y="T5"/>
                </a:cxn>
                <a:cxn ang="T13">
                  <a:pos x="T6" y="T7"/>
                </a:cxn>
                <a:cxn ang="T14">
                  <a:pos x="T8" y="T9"/>
                </a:cxn>
              </a:cxnLst>
              <a:rect l="T15" t="T16" r="T17" b="T18"/>
              <a:pathLst>
                <a:path w="405" h="48">
                  <a:moveTo>
                    <a:pt x="404" y="14"/>
                  </a:moveTo>
                  <a:lnTo>
                    <a:pt x="404" y="0"/>
                  </a:lnTo>
                  <a:lnTo>
                    <a:pt x="0" y="33"/>
                  </a:lnTo>
                  <a:lnTo>
                    <a:pt x="0" y="47"/>
                  </a:lnTo>
                  <a:lnTo>
                    <a:pt x="404"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65" name="Freeform 1153"/>
            <p:cNvSpPr>
              <a:spLocks/>
            </p:cNvSpPr>
            <p:nvPr/>
          </p:nvSpPr>
          <p:spPr bwMode="auto">
            <a:xfrm>
              <a:off x="2004" y="1630"/>
              <a:ext cx="306" cy="34"/>
            </a:xfrm>
            <a:custGeom>
              <a:avLst/>
              <a:gdLst>
                <a:gd name="T0" fmla="*/ 305 w 306"/>
                <a:gd name="T1" fmla="*/ 33 h 34"/>
                <a:gd name="T2" fmla="*/ 305 w 306"/>
                <a:gd name="T3" fmla="*/ 23 h 34"/>
                <a:gd name="T4" fmla="*/ 0 w 306"/>
                <a:gd name="T5" fmla="*/ 0 h 34"/>
                <a:gd name="T6" fmla="*/ 0 w 306"/>
                <a:gd name="T7" fmla="*/ 10 h 34"/>
                <a:gd name="T8" fmla="*/ 305 w 306"/>
                <a:gd name="T9" fmla="*/ 33 h 34"/>
                <a:gd name="T10" fmla="*/ 0 60000 65536"/>
                <a:gd name="T11" fmla="*/ 0 60000 65536"/>
                <a:gd name="T12" fmla="*/ 0 60000 65536"/>
                <a:gd name="T13" fmla="*/ 0 60000 65536"/>
                <a:gd name="T14" fmla="*/ 0 60000 65536"/>
                <a:gd name="T15" fmla="*/ 0 w 306"/>
                <a:gd name="T16" fmla="*/ 0 h 34"/>
                <a:gd name="T17" fmla="*/ 306 w 306"/>
                <a:gd name="T18" fmla="*/ 34 h 34"/>
              </a:gdLst>
              <a:ahLst/>
              <a:cxnLst>
                <a:cxn ang="T10">
                  <a:pos x="T0" y="T1"/>
                </a:cxn>
                <a:cxn ang="T11">
                  <a:pos x="T2" y="T3"/>
                </a:cxn>
                <a:cxn ang="T12">
                  <a:pos x="T4" y="T5"/>
                </a:cxn>
                <a:cxn ang="T13">
                  <a:pos x="T6" y="T7"/>
                </a:cxn>
                <a:cxn ang="T14">
                  <a:pos x="T8" y="T9"/>
                </a:cxn>
              </a:cxnLst>
              <a:rect l="T15" t="T16" r="T17" b="T18"/>
              <a:pathLst>
                <a:path w="306" h="34">
                  <a:moveTo>
                    <a:pt x="305" y="33"/>
                  </a:moveTo>
                  <a:lnTo>
                    <a:pt x="305" y="23"/>
                  </a:lnTo>
                  <a:lnTo>
                    <a:pt x="0" y="0"/>
                  </a:lnTo>
                  <a:lnTo>
                    <a:pt x="0" y="10"/>
                  </a:lnTo>
                  <a:lnTo>
                    <a:pt x="305" y="33"/>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066" name="Freeform 1154"/>
            <p:cNvSpPr>
              <a:spLocks/>
            </p:cNvSpPr>
            <p:nvPr/>
          </p:nvSpPr>
          <p:spPr bwMode="auto">
            <a:xfrm>
              <a:off x="2004" y="1630"/>
              <a:ext cx="313" cy="43"/>
            </a:xfrm>
            <a:custGeom>
              <a:avLst/>
              <a:gdLst>
                <a:gd name="T0" fmla="*/ 312 w 313"/>
                <a:gd name="T1" fmla="*/ 42 h 43"/>
                <a:gd name="T2" fmla="*/ 312 w 313"/>
                <a:gd name="T3" fmla="*/ 28 h 43"/>
                <a:gd name="T4" fmla="*/ 0 w 313"/>
                <a:gd name="T5" fmla="*/ 0 h 43"/>
                <a:gd name="T6" fmla="*/ 0 w 313"/>
                <a:gd name="T7" fmla="*/ 14 h 43"/>
                <a:gd name="T8" fmla="*/ 312 w 313"/>
                <a:gd name="T9" fmla="*/ 42 h 43"/>
                <a:gd name="T10" fmla="*/ 0 60000 65536"/>
                <a:gd name="T11" fmla="*/ 0 60000 65536"/>
                <a:gd name="T12" fmla="*/ 0 60000 65536"/>
                <a:gd name="T13" fmla="*/ 0 60000 65536"/>
                <a:gd name="T14" fmla="*/ 0 60000 65536"/>
                <a:gd name="T15" fmla="*/ 0 w 313"/>
                <a:gd name="T16" fmla="*/ 0 h 43"/>
                <a:gd name="T17" fmla="*/ 313 w 313"/>
                <a:gd name="T18" fmla="*/ 43 h 43"/>
              </a:gdLst>
              <a:ahLst/>
              <a:cxnLst>
                <a:cxn ang="T10">
                  <a:pos x="T0" y="T1"/>
                </a:cxn>
                <a:cxn ang="T11">
                  <a:pos x="T2" y="T3"/>
                </a:cxn>
                <a:cxn ang="T12">
                  <a:pos x="T4" y="T5"/>
                </a:cxn>
                <a:cxn ang="T13">
                  <a:pos x="T6" y="T7"/>
                </a:cxn>
                <a:cxn ang="T14">
                  <a:pos x="T8" y="T9"/>
                </a:cxn>
              </a:cxnLst>
              <a:rect l="T15" t="T16" r="T17" b="T18"/>
              <a:pathLst>
                <a:path w="313" h="43">
                  <a:moveTo>
                    <a:pt x="312" y="42"/>
                  </a:moveTo>
                  <a:lnTo>
                    <a:pt x="312" y="28"/>
                  </a:lnTo>
                  <a:lnTo>
                    <a:pt x="0" y="0"/>
                  </a:lnTo>
                  <a:lnTo>
                    <a:pt x="0" y="14"/>
                  </a:lnTo>
                  <a:lnTo>
                    <a:pt x="312" y="4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067" name="Freeform 1155"/>
            <p:cNvSpPr>
              <a:spLocks/>
            </p:cNvSpPr>
            <p:nvPr/>
          </p:nvSpPr>
          <p:spPr bwMode="auto">
            <a:xfrm>
              <a:off x="2009" y="1597"/>
              <a:ext cx="714" cy="58"/>
            </a:xfrm>
            <a:custGeom>
              <a:avLst/>
              <a:gdLst>
                <a:gd name="T0" fmla="*/ 0 w 714"/>
                <a:gd name="T1" fmla="*/ 32 h 58"/>
                <a:gd name="T2" fmla="*/ 409 w 714"/>
                <a:gd name="T3" fmla="*/ 0 h 58"/>
                <a:gd name="T4" fmla="*/ 713 w 714"/>
                <a:gd name="T5" fmla="*/ 27 h 58"/>
                <a:gd name="T6" fmla="*/ 307 w 714"/>
                <a:gd name="T7" fmla="*/ 57 h 58"/>
                <a:gd name="T8" fmla="*/ 0 w 714"/>
                <a:gd name="T9" fmla="*/ 32 h 58"/>
                <a:gd name="T10" fmla="*/ 0 60000 65536"/>
                <a:gd name="T11" fmla="*/ 0 60000 65536"/>
                <a:gd name="T12" fmla="*/ 0 60000 65536"/>
                <a:gd name="T13" fmla="*/ 0 60000 65536"/>
                <a:gd name="T14" fmla="*/ 0 60000 65536"/>
                <a:gd name="T15" fmla="*/ 0 w 714"/>
                <a:gd name="T16" fmla="*/ 0 h 58"/>
                <a:gd name="T17" fmla="*/ 714 w 714"/>
                <a:gd name="T18" fmla="*/ 58 h 58"/>
              </a:gdLst>
              <a:ahLst/>
              <a:cxnLst>
                <a:cxn ang="T10">
                  <a:pos x="T0" y="T1"/>
                </a:cxn>
                <a:cxn ang="T11">
                  <a:pos x="T2" y="T3"/>
                </a:cxn>
                <a:cxn ang="T12">
                  <a:pos x="T4" y="T5"/>
                </a:cxn>
                <a:cxn ang="T13">
                  <a:pos x="T6" y="T7"/>
                </a:cxn>
                <a:cxn ang="T14">
                  <a:pos x="T8" y="T9"/>
                </a:cxn>
              </a:cxnLst>
              <a:rect l="T15" t="T16" r="T17" b="T18"/>
              <a:pathLst>
                <a:path w="714" h="58">
                  <a:moveTo>
                    <a:pt x="0" y="32"/>
                  </a:moveTo>
                  <a:lnTo>
                    <a:pt x="409" y="0"/>
                  </a:lnTo>
                  <a:lnTo>
                    <a:pt x="713" y="27"/>
                  </a:lnTo>
                  <a:lnTo>
                    <a:pt x="307" y="57"/>
                  </a:lnTo>
                  <a:lnTo>
                    <a:pt x="0" y="3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068" name="Freeform 1156"/>
            <p:cNvSpPr>
              <a:spLocks/>
            </p:cNvSpPr>
            <p:nvPr/>
          </p:nvSpPr>
          <p:spPr bwMode="auto">
            <a:xfrm>
              <a:off x="3114" y="2214"/>
              <a:ext cx="23" cy="239"/>
            </a:xfrm>
            <a:custGeom>
              <a:avLst/>
              <a:gdLst>
                <a:gd name="T0" fmla="*/ 20 w 23"/>
                <a:gd name="T1" fmla="*/ 5 h 239"/>
                <a:gd name="T2" fmla="*/ 0 w 23"/>
                <a:gd name="T3" fmla="*/ 0 h 239"/>
                <a:gd name="T4" fmla="*/ 0 w 23"/>
                <a:gd name="T5" fmla="*/ 229 h 239"/>
                <a:gd name="T6" fmla="*/ 22 w 23"/>
                <a:gd name="T7" fmla="*/ 238 h 239"/>
                <a:gd name="T8" fmla="*/ 20 w 23"/>
                <a:gd name="T9" fmla="*/ 5 h 239"/>
                <a:gd name="T10" fmla="*/ 0 60000 65536"/>
                <a:gd name="T11" fmla="*/ 0 60000 65536"/>
                <a:gd name="T12" fmla="*/ 0 60000 65536"/>
                <a:gd name="T13" fmla="*/ 0 60000 65536"/>
                <a:gd name="T14" fmla="*/ 0 60000 65536"/>
                <a:gd name="T15" fmla="*/ 0 w 23"/>
                <a:gd name="T16" fmla="*/ 0 h 239"/>
                <a:gd name="T17" fmla="*/ 23 w 23"/>
                <a:gd name="T18" fmla="*/ 239 h 239"/>
              </a:gdLst>
              <a:ahLst/>
              <a:cxnLst>
                <a:cxn ang="T10">
                  <a:pos x="T0" y="T1"/>
                </a:cxn>
                <a:cxn ang="T11">
                  <a:pos x="T2" y="T3"/>
                </a:cxn>
                <a:cxn ang="T12">
                  <a:pos x="T4" y="T5"/>
                </a:cxn>
                <a:cxn ang="T13">
                  <a:pos x="T6" y="T7"/>
                </a:cxn>
                <a:cxn ang="T14">
                  <a:pos x="T8" y="T9"/>
                </a:cxn>
              </a:cxnLst>
              <a:rect l="T15" t="T16" r="T17" b="T18"/>
              <a:pathLst>
                <a:path w="23" h="239">
                  <a:moveTo>
                    <a:pt x="20" y="5"/>
                  </a:moveTo>
                  <a:lnTo>
                    <a:pt x="0" y="0"/>
                  </a:lnTo>
                  <a:lnTo>
                    <a:pt x="0" y="229"/>
                  </a:lnTo>
                  <a:lnTo>
                    <a:pt x="22" y="238"/>
                  </a:lnTo>
                  <a:lnTo>
                    <a:pt x="20"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69" name="Freeform 1157"/>
            <p:cNvSpPr>
              <a:spLocks/>
            </p:cNvSpPr>
            <p:nvPr/>
          </p:nvSpPr>
          <p:spPr bwMode="auto">
            <a:xfrm>
              <a:off x="3114" y="1976"/>
              <a:ext cx="23" cy="221"/>
            </a:xfrm>
            <a:custGeom>
              <a:avLst/>
              <a:gdLst>
                <a:gd name="T0" fmla="*/ 22 w 23"/>
                <a:gd name="T1" fmla="*/ 3 h 221"/>
                <a:gd name="T2" fmla="*/ 0 w 23"/>
                <a:gd name="T3" fmla="*/ 0 h 221"/>
                <a:gd name="T4" fmla="*/ 0 w 23"/>
                <a:gd name="T5" fmla="*/ 213 h 221"/>
                <a:gd name="T6" fmla="*/ 22 w 23"/>
                <a:gd name="T7" fmla="*/ 220 h 221"/>
                <a:gd name="T8" fmla="*/ 22 w 23"/>
                <a:gd name="T9" fmla="*/ 3 h 221"/>
                <a:gd name="T10" fmla="*/ 0 60000 65536"/>
                <a:gd name="T11" fmla="*/ 0 60000 65536"/>
                <a:gd name="T12" fmla="*/ 0 60000 65536"/>
                <a:gd name="T13" fmla="*/ 0 60000 65536"/>
                <a:gd name="T14" fmla="*/ 0 60000 65536"/>
                <a:gd name="T15" fmla="*/ 0 w 23"/>
                <a:gd name="T16" fmla="*/ 0 h 221"/>
                <a:gd name="T17" fmla="*/ 23 w 23"/>
                <a:gd name="T18" fmla="*/ 221 h 221"/>
              </a:gdLst>
              <a:ahLst/>
              <a:cxnLst>
                <a:cxn ang="T10">
                  <a:pos x="T0" y="T1"/>
                </a:cxn>
                <a:cxn ang="T11">
                  <a:pos x="T2" y="T3"/>
                </a:cxn>
                <a:cxn ang="T12">
                  <a:pos x="T4" y="T5"/>
                </a:cxn>
                <a:cxn ang="T13">
                  <a:pos x="T6" y="T7"/>
                </a:cxn>
                <a:cxn ang="T14">
                  <a:pos x="T8" y="T9"/>
                </a:cxn>
              </a:cxnLst>
              <a:rect l="T15" t="T16" r="T17" b="T18"/>
              <a:pathLst>
                <a:path w="23" h="221">
                  <a:moveTo>
                    <a:pt x="22" y="3"/>
                  </a:moveTo>
                  <a:lnTo>
                    <a:pt x="0" y="0"/>
                  </a:lnTo>
                  <a:lnTo>
                    <a:pt x="0" y="213"/>
                  </a:lnTo>
                  <a:lnTo>
                    <a:pt x="22" y="220"/>
                  </a:lnTo>
                  <a:lnTo>
                    <a:pt x="22"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0" name="Freeform 1158"/>
            <p:cNvSpPr>
              <a:spLocks/>
            </p:cNvSpPr>
            <p:nvPr/>
          </p:nvSpPr>
          <p:spPr bwMode="auto">
            <a:xfrm>
              <a:off x="3136" y="1733"/>
              <a:ext cx="505" cy="228"/>
            </a:xfrm>
            <a:custGeom>
              <a:avLst/>
              <a:gdLst>
                <a:gd name="T0" fmla="*/ 504 w 505"/>
                <a:gd name="T1" fmla="*/ 28 h 228"/>
                <a:gd name="T2" fmla="*/ 502 w 505"/>
                <a:gd name="T3" fmla="*/ 172 h 228"/>
                <a:gd name="T4" fmla="*/ 0 w 505"/>
                <a:gd name="T5" fmla="*/ 227 h 228"/>
                <a:gd name="T6" fmla="*/ 0 w 505"/>
                <a:gd name="T7" fmla="*/ 0 h 228"/>
                <a:gd name="T8" fmla="*/ 504 w 505"/>
                <a:gd name="T9" fmla="*/ 28 h 228"/>
                <a:gd name="T10" fmla="*/ 0 60000 65536"/>
                <a:gd name="T11" fmla="*/ 0 60000 65536"/>
                <a:gd name="T12" fmla="*/ 0 60000 65536"/>
                <a:gd name="T13" fmla="*/ 0 60000 65536"/>
                <a:gd name="T14" fmla="*/ 0 60000 65536"/>
                <a:gd name="T15" fmla="*/ 0 w 505"/>
                <a:gd name="T16" fmla="*/ 0 h 228"/>
                <a:gd name="T17" fmla="*/ 505 w 505"/>
                <a:gd name="T18" fmla="*/ 228 h 228"/>
              </a:gdLst>
              <a:ahLst/>
              <a:cxnLst>
                <a:cxn ang="T10">
                  <a:pos x="T0" y="T1"/>
                </a:cxn>
                <a:cxn ang="T11">
                  <a:pos x="T2" y="T3"/>
                </a:cxn>
                <a:cxn ang="T12">
                  <a:pos x="T4" y="T5"/>
                </a:cxn>
                <a:cxn ang="T13">
                  <a:pos x="T6" y="T7"/>
                </a:cxn>
                <a:cxn ang="T14">
                  <a:pos x="T8" y="T9"/>
                </a:cxn>
              </a:cxnLst>
              <a:rect l="T15" t="T16" r="T17" b="T18"/>
              <a:pathLst>
                <a:path w="505" h="228">
                  <a:moveTo>
                    <a:pt x="504" y="28"/>
                  </a:moveTo>
                  <a:lnTo>
                    <a:pt x="502" y="172"/>
                  </a:lnTo>
                  <a:lnTo>
                    <a:pt x="0" y="227"/>
                  </a:lnTo>
                  <a:lnTo>
                    <a:pt x="0" y="0"/>
                  </a:lnTo>
                  <a:lnTo>
                    <a:pt x="504" y="28"/>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71" name="Freeform 1159"/>
            <p:cNvSpPr>
              <a:spLocks/>
            </p:cNvSpPr>
            <p:nvPr/>
          </p:nvSpPr>
          <p:spPr bwMode="auto">
            <a:xfrm>
              <a:off x="3114" y="1731"/>
              <a:ext cx="23" cy="229"/>
            </a:xfrm>
            <a:custGeom>
              <a:avLst/>
              <a:gdLst>
                <a:gd name="T0" fmla="*/ 22 w 23"/>
                <a:gd name="T1" fmla="*/ 2 h 229"/>
                <a:gd name="T2" fmla="*/ 0 w 23"/>
                <a:gd name="T3" fmla="*/ 0 h 229"/>
                <a:gd name="T4" fmla="*/ 0 w 23"/>
                <a:gd name="T5" fmla="*/ 225 h 229"/>
                <a:gd name="T6" fmla="*/ 22 w 23"/>
                <a:gd name="T7" fmla="*/ 228 h 229"/>
                <a:gd name="T8" fmla="*/ 22 w 23"/>
                <a:gd name="T9" fmla="*/ 2 h 229"/>
                <a:gd name="T10" fmla="*/ 0 60000 65536"/>
                <a:gd name="T11" fmla="*/ 0 60000 65536"/>
                <a:gd name="T12" fmla="*/ 0 60000 65536"/>
                <a:gd name="T13" fmla="*/ 0 60000 65536"/>
                <a:gd name="T14" fmla="*/ 0 60000 65536"/>
                <a:gd name="T15" fmla="*/ 0 w 23"/>
                <a:gd name="T16" fmla="*/ 0 h 229"/>
                <a:gd name="T17" fmla="*/ 23 w 23"/>
                <a:gd name="T18" fmla="*/ 229 h 229"/>
              </a:gdLst>
              <a:ahLst/>
              <a:cxnLst>
                <a:cxn ang="T10">
                  <a:pos x="T0" y="T1"/>
                </a:cxn>
                <a:cxn ang="T11">
                  <a:pos x="T2" y="T3"/>
                </a:cxn>
                <a:cxn ang="T12">
                  <a:pos x="T4" y="T5"/>
                </a:cxn>
                <a:cxn ang="T13">
                  <a:pos x="T6" y="T7"/>
                </a:cxn>
                <a:cxn ang="T14">
                  <a:pos x="T8" y="T9"/>
                </a:cxn>
              </a:cxnLst>
              <a:rect l="T15" t="T16" r="T17" b="T18"/>
              <a:pathLst>
                <a:path w="23" h="229">
                  <a:moveTo>
                    <a:pt x="22" y="2"/>
                  </a:moveTo>
                  <a:lnTo>
                    <a:pt x="0" y="0"/>
                  </a:lnTo>
                  <a:lnTo>
                    <a:pt x="0" y="225"/>
                  </a:lnTo>
                  <a:lnTo>
                    <a:pt x="22" y="228"/>
                  </a:lnTo>
                  <a:lnTo>
                    <a:pt x="22"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2" name="Freeform 1160"/>
            <p:cNvSpPr>
              <a:spLocks/>
            </p:cNvSpPr>
            <p:nvPr/>
          </p:nvSpPr>
          <p:spPr bwMode="auto">
            <a:xfrm>
              <a:off x="3139" y="1487"/>
              <a:ext cx="502" cy="223"/>
            </a:xfrm>
            <a:custGeom>
              <a:avLst/>
              <a:gdLst>
                <a:gd name="T0" fmla="*/ 501 w 502"/>
                <a:gd name="T1" fmla="*/ 17 h 223"/>
                <a:gd name="T2" fmla="*/ 501 w 502"/>
                <a:gd name="T3" fmla="*/ 217 h 223"/>
                <a:gd name="T4" fmla="*/ 0 w 502"/>
                <a:gd name="T5" fmla="*/ 222 h 223"/>
                <a:gd name="T6" fmla="*/ 0 w 502"/>
                <a:gd name="T7" fmla="*/ 0 h 223"/>
                <a:gd name="T8" fmla="*/ 501 w 502"/>
                <a:gd name="T9" fmla="*/ 17 h 223"/>
                <a:gd name="T10" fmla="*/ 0 60000 65536"/>
                <a:gd name="T11" fmla="*/ 0 60000 65536"/>
                <a:gd name="T12" fmla="*/ 0 60000 65536"/>
                <a:gd name="T13" fmla="*/ 0 60000 65536"/>
                <a:gd name="T14" fmla="*/ 0 60000 65536"/>
                <a:gd name="T15" fmla="*/ 0 w 502"/>
                <a:gd name="T16" fmla="*/ 0 h 223"/>
                <a:gd name="T17" fmla="*/ 502 w 502"/>
                <a:gd name="T18" fmla="*/ 223 h 223"/>
              </a:gdLst>
              <a:ahLst/>
              <a:cxnLst>
                <a:cxn ang="T10">
                  <a:pos x="T0" y="T1"/>
                </a:cxn>
                <a:cxn ang="T11">
                  <a:pos x="T2" y="T3"/>
                </a:cxn>
                <a:cxn ang="T12">
                  <a:pos x="T4" y="T5"/>
                </a:cxn>
                <a:cxn ang="T13">
                  <a:pos x="T6" y="T7"/>
                </a:cxn>
                <a:cxn ang="T14">
                  <a:pos x="T8" y="T9"/>
                </a:cxn>
              </a:cxnLst>
              <a:rect l="T15" t="T16" r="T17" b="T18"/>
              <a:pathLst>
                <a:path w="502" h="223">
                  <a:moveTo>
                    <a:pt x="501" y="17"/>
                  </a:moveTo>
                  <a:lnTo>
                    <a:pt x="501" y="217"/>
                  </a:lnTo>
                  <a:lnTo>
                    <a:pt x="0" y="222"/>
                  </a:lnTo>
                  <a:lnTo>
                    <a:pt x="0" y="0"/>
                  </a:lnTo>
                  <a:lnTo>
                    <a:pt x="501" y="17"/>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073" name="Freeform 1161"/>
            <p:cNvSpPr>
              <a:spLocks/>
            </p:cNvSpPr>
            <p:nvPr/>
          </p:nvSpPr>
          <p:spPr bwMode="auto">
            <a:xfrm>
              <a:off x="3115" y="1487"/>
              <a:ext cx="22" cy="223"/>
            </a:xfrm>
            <a:custGeom>
              <a:avLst/>
              <a:gdLst>
                <a:gd name="T0" fmla="*/ 21 w 22"/>
                <a:gd name="T1" fmla="*/ 0 h 223"/>
                <a:gd name="T2" fmla="*/ 0 w 22"/>
                <a:gd name="T3" fmla="*/ 0 h 223"/>
                <a:gd name="T4" fmla="*/ 0 w 22"/>
                <a:gd name="T5" fmla="*/ 220 h 223"/>
                <a:gd name="T6" fmla="*/ 21 w 22"/>
                <a:gd name="T7" fmla="*/ 222 h 223"/>
                <a:gd name="T8" fmla="*/ 21 w 22"/>
                <a:gd name="T9" fmla="*/ 0 h 223"/>
                <a:gd name="T10" fmla="*/ 0 60000 65536"/>
                <a:gd name="T11" fmla="*/ 0 60000 65536"/>
                <a:gd name="T12" fmla="*/ 0 60000 65536"/>
                <a:gd name="T13" fmla="*/ 0 60000 65536"/>
                <a:gd name="T14" fmla="*/ 0 60000 65536"/>
                <a:gd name="T15" fmla="*/ 0 w 22"/>
                <a:gd name="T16" fmla="*/ 0 h 223"/>
                <a:gd name="T17" fmla="*/ 22 w 22"/>
                <a:gd name="T18" fmla="*/ 223 h 223"/>
              </a:gdLst>
              <a:ahLst/>
              <a:cxnLst>
                <a:cxn ang="T10">
                  <a:pos x="T0" y="T1"/>
                </a:cxn>
                <a:cxn ang="T11">
                  <a:pos x="T2" y="T3"/>
                </a:cxn>
                <a:cxn ang="T12">
                  <a:pos x="T4" y="T5"/>
                </a:cxn>
                <a:cxn ang="T13">
                  <a:pos x="T6" y="T7"/>
                </a:cxn>
                <a:cxn ang="T14">
                  <a:pos x="T8" y="T9"/>
                </a:cxn>
              </a:cxnLst>
              <a:rect l="T15" t="T16" r="T17" b="T18"/>
              <a:pathLst>
                <a:path w="22" h="223">
                  <a:moveTo>
                    <a:pt x="21" y="0"/>
                  </a:moveTo>
                  <a:lnTo>
                    <a:pt x="0" y="0"/>
                  </a:lnTo>
                  <a:lnTo>
                    <a:pt x="0" y="220"/>
                  </a:lnTo>
                  <a:lnTo>
                    <a:pt x="21" y="222"/>
                  </a:lnTo>
                  <a:lnTo>
                    <a:pt x="21"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4" name="Freeform 1162"/>
            <p:cNvSpPr>
              <a:spLocks/>
            </p:cNvSpPr>
            <p:nvPr/>
          </p:nvSpPr>
          <p:spPr bwMode="auto">
            <a:xfrm>
              <a:off x="3114" y="1242"/>
              <a:ext cx="23" cy="224"/>
            </a:xfrm>
            <a:custGeom>
              <a:avLst/>
              <a:gdLst>
                <a:gd name="T0" fmla="*/ 22 w 23"/>
                <a:gd name="T1" fmla="*/ 0 h 224"/>
                <a:gd name="T2" fmla="*/ 0 w 23"/>
                <a:gd name="T3" fmla="*/ 3 h 224"/>
                <a:gd name="T4" fmla="*/ 0 w 23"/>
                <a:gd name="T5" fmla="*/ 223 h 224"/>
                <a:gd name="T6" fmla="*/ 22 w 23"/>
                <a:gd name="T7" fmla="*/ 223 h 224"/>
                <a:gd name="T8" fmla="*/ 22 w 23"/>
                <a:gd name="T9" fmla="*/ 0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22" y="0"/>
                  </a:moveTo>
                  <a:lnTo>
                    <a:pt x="0" y="3"/>
                  </a:lnTo>
                  <a:lnTo>
                    <a:pt x="0" y="223"/>
                  </a:lnTo>
                  <a:lnTo>
                    <a:pt x="22" y="223"/>
                  </a:lnTo>
                  <a:lnTo>
                    <a:pt x="22"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5" name="Freeform 1163"/>
            <p:cNvSpPr>
              <a:spLocks/>
            </p:cNvSpPr>
            <p:nvPr/>
          </p:nvSpPr>
          <p:spPr bwMode="auto">
            <a:xfrm>
              <a:off x="3746" y="2077"/>
              <a:ext cx="24" cy="303"/>
            </a:xfrm>
            <a:custGeom>
              <a:avLst/>
              <a:gdLst>
                <a:gd name="T0" fmla="*/ 23 w 24"/>
                <a:gd name="T1" fmla="*/ 4 h 303"/>
                <a:gd name="T2" fmla="*/ 0 w 24"/>
                <a:gd name="T3" fmla="*/ 0 h 303"/>
                <a:gd name="T4" fmla="*/ 0 w 24"/>
                <a:gd name="T5" fmla="*/ 297 h 303"/>
                <a:gd name="T6" fmla="*/ 23 w 24"/>
                <a:gd name="T7" fmla="*/ 302 h 303"/>
                <a:gd name="T8" fmla="*/ 23 w 24"/>
                <a:gd name="T9" fmla="*/ 4 h 303"/>
                <a:gd name="T10" fmla="*/ 0 60000 65536"/>
                <a:gd name="T11" fmla="*/ 0 60000 65536"/>
                <a:gd name="T12" fmla="*/ 0 60000 65536"/>
                <a:gd name="T13" fmla="*/ 0 60000 65536"/>
                <a:gd name="T14" fmla="*/ 0 60000 65536"/>
                <a:gd name="T15" fmla="*/ 0 w 24"/>
                <a:gd name="T16" fmla="*/ 0 h 303"/>
                <a:gd name="T17" fmla="*/ 24 w 24"/>
                <a:gd name="T18" fmla="*/ 303 h 303"/>
              </a:gdLst>
              <a:ahLst/>
              <a:cxnLst>
                <a:cxn ang="T10">
                  <a:pos x="T0" y="T1"/>
                </a:cxn>
                <a:cxn ang="T11">
                  <a:pos x="T2" y="T3"/>
                </a:cxn>
                <a:cxn ang="T12">
                  <a:pos x="T4" y="T5"/>
                </a:cxn>
                <a:cxn ang="T13">
                  <a:pos x="T6" y="T7"/>
                </a:cxn>
                <a:cxn ang="T14">
                  <a:pos x="T8" y="T9"/>
                </a:cxn>
              </a:cxnLst>
              <a:rect l="T15" t="T16" r="T17" b="T18"/>
              <a:pathLst>
                <a:path w="24" h="303">
                  <a:moveTo>
                    <a:pt x="23" y="4"/>
                  </a:moveTo>
                  <a:lnTo>
                    <a:pt x="0" y="0"/>
                  </a:lnTo>
                  <a:lnTo>
                    <a:pt x="0" y="297"/>
                  </a:lnTo>
                  <a:lnTo>
                    <a:pt x="23" y="302"/>
                  </a:lnTo>
                  <a:lnTo>
                    <a:pt x="23" y="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6" name="Freeform 1164"/>
            <p:cNvSpPr>
              <a:spLocks/>
            </p:cNvSpPr>
            <p:nvPr/>
          </p:nvSpPr>
          <p:spPr bwMode="auto">
            <a:xfrm>
              <a:off x="3746" y="1767"/>
              <a:ext cx="24" cy="291"/>
            </a:xfrm>
            <a:custGeom>
              <a:avLst/>
              <a:gdLst>
                <a:gd name="T0" fmla="*/ 23 w 24"/>
                <a:gd name="T1" fmla="*/ 2 h 291"/>
                <a:gd name="T2" fmla="*/ 0 w 24"/>
                <a:gd name="T3" fmla="*/ 0 h 291"/>
                <a:gd name="T4" fmla="*/ 0 w 24"/>
                <a:gd name="T5" fmla="*/ 287 h 291"/>
                <a:gd name="T6" fmla="*/ 23 w 24"/>
                <a:gd name="T7" fmla="*/ 290 h 291"/>
                <a:gd name="T8" fmla="*/ 23 w 24"/>
                <a:gd name="T9" fmla="*/ 2 h 291"/>
                <a:gd name="T10" fmla="*/ 0 60000 65536"/>
                <a:gd name="T11" fmla="*/ 0 60000 65536"/>
                <a:gd name="T12" fmla="*/ 0 60000 65536"/>
                <a:gd name="T13" fmla="*/ 0 60000 65536"/>
                <a:gd name="T14" fmla="*/ 0 60000 65536"/>
                <a:gd name="T15" fmla="*/ 0 w 24"/>
                <a:gd name="T16" fmla="*/ 0 h 291"/>
                <a:gd name="T17" fmla="*/ 24 w 24"/>
                <a:gd name="T18" fmla="*/ 291 h 291"/>
              </a:gdLst>
              <a:ahLst/>
              <a:cxnLst>
                <a:cxn ang="T10">
                  <a:pos x="T0" y="T1"/>
                </a:cxn>
                <a:cxn ang="T11">
                  <a:pos x="T2" y="T3"/>
                </a:cxn>
                <a:cxn ang="T12">
                  <a:pos x="T4" y="T5"/>
                </a:cxn>
                <a:cxn ang="T13">
                  <a:pos x="T6" y="T7"/>
                </a:cxn>
                <a:cxn ang="T14">
                  <a:pos x="T8" y="T9"/>
                </a:cxn>
              </a:cxnLst>
              <a:rect l="T15" t="T16" r="T17" b="T18"/>
              <a:pathLst>
                <a:path w="24" h="291">
                  <a:moveTo>
                    <a:pt x="23" y="2"/>
                  </a:moveTo>
                  <a:lnTo>
                    <a:pt x="0" y="0"/>
                  </a:lnTo>
                  <a:lnTo>
                    <a:pt x="0" y="287"/>
                  </a:lnTo>
                  <a:lnTo>
                    <a:pt x="23" y="290"/>
                  </a:lnTo>
                  <a:lnTo>
                    <a:pt x="23"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7" name="Freeform 1165"/>
            <p:cNvSpPr>
              <a:spLocks/>
            </p:cNvSpPr>
            <p:nvPr/>
          </p:nvSpPr>
          <p:spPr bwMode="auto">
            <a:xfrm>
              <a:off x="3746" y="1447"/>
              <a:ext cx="24" cy="300"/>
            </a:xfrm>
            <a:custGeom>
              <a:avLst/>
              <a:gdLst>
                <a:gd name="T0" fmla="*/ 23 w 24"/>
                <a:gd name="T1" fmla="*/ 0 h 300"/>
                <a:gd name="T2" fmla="*/ 0 w 24"/>
                <a:gd name="T3" fmla="*/ 2 h 300"/>
                <a:gd name="T4" fmla="*/ 0 w 24"/>
                <a:gd name="T5" fmla="*/ 297 h 300"/>
                <a:gd name="T6" fmla="*/ 23 w 24"/>
                <a:gd name="T7" fmla="*/ 299 h 300"/>
                <a:gd name="T8" fmla="*/ 23 w 24"/>
                <a:gd name="T9" fmla="*/ 0 h 300"/>
                <a:gd name="T10" fmla="*/ 0 60000 65536"/>
                <a:gd name="T11" fmla="*/ 0 60000 65536"/>
                <a:gd name="T12" fmla="*/ 0 60000 65536"/>
                <a:gd name="T13" fmla="*/ 0 60000 65536"/>
                <a:gd name="T14" fmla="*/ 0 60000 65536"/>
                <a:gd name="T15" fmla="*/ 0 w 24"/>
                <a:gd name="T16" fmla="*/ 0 h 300"/>
                <a:gd name="T17" fmla="*/ 24 w 24"/>
                <a:gd name="T18" fmla="*/ 300 h 300"/>
              </a:gdLst>
              <a:ahLst/>
              <a:cxnLst>
                <a:cxn ang="T10">
                  <a:pos x="T0" y="T1"/>
                </a:cxn>
                <a:cxn ang="T11">
                  <a:pos x="T2" y="T3"/>
                </a:cxn>
                <a:cxn ang="T12">
                  <a:pos x="T4" y="T5"/>
                </a:cxn>
                <a:cxn ang="T13">
                  <a:pos x="T6" y="T7"/>
                </a:cxn>
                <a:cxn ang="T14">
                  <a:pos x="T8" y="T9"/>
                </a:cxn>
              </a:cxnLst>
              <a:rect l="T15" t="T16" r="T17" b="T18"/>
              <a:pathLst>
                <a:path w="24" h="300">
                  <a:moveTo>
                    <a:pt x="23" y="0"/>
                  </a:moveTo>
                  <a:lnTo>
                    <a:pt x="0" y="2"/>
                  </a:lnTo>
                  <a:lnTo>
                    <a:pt x="0" y="297"/>
                  </a:lnTo>
                  <a:lnTo>
                    <a:pt x="23" y="299"/>
                  </a:lnTo>
                  <a:lnTo>
                    <a:pt x="2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8" name="Freeform 1166"/>
            <p:cNvSpPr>
              <a:spLocks/>
            </p:cNvSpPr>
            <p:nvPr/>
          </p:nvSpPr>
          <p:spPr bwMode="auto">
            <a:xfrm>
              <a:off x="3746" y="1123"/>
              <a:ext cx="24" cy="303"/>
            </a:xfrm>
            <a:custGeom>
              <a:avLst/>
              <a:gdLst>
                <a:gd name="T0" fmla="*/ 23 w 24"/>
                <a:gd name="T1" fmla="*/ 0 h 303"/>
                <a:gd name="T2" fmla="*/ 0 w 24"/>
                <a:gd name="T3" fmla="*/ 5 h 303"/>
                <a:gd name="T4" fmla="*/ 0 w 24"/>
                <a:gd name="T5" fmla="*/ 302 h 303"/>
                <a:gd name="T6" fmla="*/ 23 w 24"/>
                <a:gd name="T7" fmla="*/ 302 h 303"/>
                <a:gd name="T8" fmla="*/ 23 w 24"/>
                <a:gd name="T9" fmla="*/ 0 h 303"/>
                <a:gd name="T10" fmla="*/ 0 60000 65536"/>
                <a:gd name="T11" fmla="*/ 0 60000 65536"/>
                <a:gd name="T12" fmla="*/ 0 60000 65536"/>
                <a:gd name="T13" fmla="*/ 0 60000 65536"/>
                <a:gd name="T14" fmla="*/ 0 60000 65536"/>
                <a:gd name="T15" fmla="*/ 0 w 24"/>
                <a:gd name="T16" fmla="*/ 0 h 303"/>
                <a:gd name="T17" fmla="*/ 24 w 24"/>
                <a:gd name="T18" fmla="*/ 303 h 303"/>
              </a:gdLst>
              <a:ahLst/>
              <a:cxnLst>
                <a:cxn ang="T10">
                  <a:pos x="T0" y="T1"/>
                </a:cxn>
                <a:cxn ang="T11">
                  <a:pos x="T2" y="T3"/>
                </a:cxn>
                <a:cxn ang="T12">
                  <a:pos x="T4" y="T5"/>
                </a:cxn>
                <a:cxn ang="T13">
                  <a:pos x="T6" y="T7"/>
                </a:cxn>
                <a:cxn ang="T14">
                  <a:pos x="T8" y="T9"/>
                </a:cxn>
              </a:cxnLst>
              <a:rect l="T15" t="T16" r="T17" b="T18"/>
              <a:pathLst>
                <a:path w="24" h="303">
                  <a:moveTo>
                    <a:pt x="23" y="0"/>
                  </a:moveTo>
                  <a:lnTo>
                    <a:pt x="0" y="5"/>
                  </a:lnTo>
                  <a:lnTo>
                    <a:pt x="0" y="302"/>
                  </a:lnTo>
                  <a:lnTo>
                    <a:pt x="23" y="302"/>
                  </a:lnTo>
                  <a:lnTo>
                    <a:pt x="2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79" name="Freeform 1167"/>
            <p:cNvSpPr>
              <a:spLocks/>
            </p:cNvSpPr>
            <p:nvPr/>
          </p:nvSpPr>
          <p:spPr bwMode="auto">
            <a:xfrm>
              <a:off x="3746" y="2393"/>
              <a:ext cx="24" cy="305"/>
            </a:xfrm>
            <a:custGeom>
              <a:avLst/>
              <a:gdLst>
                <a:gd name="T0" fmla="*/ 23 w 24"/>
                <a:gd name="T1" fmla="*/ 7 h 305"/>
                <a:gd name="T2" fmla="*/ 0 w 24"/>
                <a:gd name="T3" fmla="*/ 0 h 305"/>
                <a:gd name="T4" fmla="*/ 0 w 24"/>
                <a:gd name="T5" fmla="*/ 296 h 305"/>
                <a:gd name="T6" fmla="*/ 23 w 24"/>
                <a:gd name="T7" fmla="*/ 304 h 305"/>
                <a:gd name="T8" fmla="*/ 23 w 24"/>
                <a:gd name="T9" fmla="*/ 7 h 305"/>
                <a:gd name="T10" fmla="*/ 0 60000 65536"/>
                <a:gd name="T11" fmla="*/ 0 60000 65536"/>
                <a:gd name="T12" fmla="*/ 0 60000 65536"/>
                <a:gd name="T13" fmla="*/ 0 60000 65536"/>
                <a:gd name="T14" fmla="*/ 0 60000 65536"/>
                <a:gd name="T15" fmla="*/ 0 w 24"/>
                <a:gd name="T16" fmla="*/ 0 h 305"/>
                <a:gd name="T17" fmla="*/ 24 w 24"/>
                <a:gd name="T18" fmla="*/ 305 h 305"/>
              </a:gdLst>
              <a:ahLst/>
              <a:cxnLst>
                <a:cxn ang="T10">
                  <a:pos x="T0" y="T1"/>
                </a:cxn>
                <a:cxn ang="T11">
                  <a:pos x="T2" y="T3"/>
                </a:cxn>
                <a:cxn ang="T12">
                  <a:pos x="T4" y="T5"/>
                </a:cxn>
                <a:cxn ang="T13">
                  <a:pos x="T6" y="T7"/>
                </a:cxn>
                <a:cxn ang="T14">
                  <a:pos x="T8" y="T9"/>
                </a:cxn>
              </a:cxnLst>
              <a:rect l="T15" t="T16" r="T17" b="T18"/>
              <a:pathLst>
                <a:path w="24" h="305">
                  <a:moveTo>
                    <a:pt x="23" y="7"/>
                  </a:moveTo>
                  <a:lnTo>
                    <a:pt x="0" y="0"/>
                  </a:lnTo>
                  <a:lnTo>
                    <a:pt x="0" y="296"/>
                  </a:lnTo>
                  <a:lnTo>
                    <a:pt x="23" y="304"/>
                  </a:lnTo>
                  <a:lnTo>
                    <a:pt x="23" y="7"/>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80" name="Freeform 1168"/>
            <p:cNvSpPr>
              <a:spLocks/>
            </p:cNvSpPr>
            <p:nvPr/>
          </p:nvSpPr>
          <p:spPr bwMode="auto">
            <a:xfrm>
              <a:off x="3156" y="2013"/>
              <a:ext cx="102" cy="212"/>
            </a:xfrm>
            <a:custGeom>
              <a:avLst/>
              <a:gdLst>
                <a:gd name="T0" fmla="*/ 0 w 102"/>
                <a:gd name="T1" fmla="*/ 0 h 212"/>
                <a:gd name="T2" fmla="*/ 0 w 102"/>
                <a:gd name="T3" fmla="*/ 181 h 212"/>
                <a:gd name="T4" fmla="*/ 101 w 102"/>
                <a:gd name="T5" fmla="*/ 211 h 212"/>
                <a:gd name="T6" fmla="*/ 101 w 102"/>
                <a:gd name="T7" fmla="*/ 17 h 212"/>
                <a:gd name="T8" fmla="*/ 0 w 102"/>
                <a:gd name="T9" fmla="*/ 0 h 212"/>
                <a:gd name="T10" fmla="*/ 0 60000 65536"/>
                <a:gd name="T11" fmla="*/ 0 60000 65536"/>
                <a:gd name="T12" fmla="*/ 0 60000 65536"/>
                <a:gd name="T13" fmla="*/ 0 60000 65536"/>
                <a:gd name="T14" fmla="*/ 0 60000 65536"/>
                <a:gd name="T15" fmla="*/ 0 w 102"/>
                <a:gd name="T16" fmla="*/ 0 h 212"/>
                <a:gd name="T17" fmla="*/ 102 w 102"/>
                <a:gd name="T18" fmla="*/ 212 h 212"/>
              </a:gdLst>
              <a:ahLst/>
              <a:cxnLst>
                <a:cxn ang="T10">
                  <a:pos x="T0" y="T1"/>
                </a:cxn>
                <a:cxn ang="T11">
                  <a:pos x="T2" y="T3"/>
                </a:cxn>
                <a:cxn ang="T12">
                  <a:pos x="T4" y="T5"/>
                </a:cxn>
                <a:cxn ang="T13">
                  <a:pos x="T6" y="T7"/>
                </a:cxn>
                <a:cxn ang="T14">
                  <a:pos x="T8" y="T9"/>
                </a:cxn>
              </a:cxnLst>
              <a:rect l="T15" t="T16" r="T17" b="T18"/>
              <a:pathLst>
                <a:path w="102" h="212">
                  <a:moveTo>
                    <a:pt x="0" y="0"/>
                  </a:moveTo>
                  <a:lnTo>
                    <a:pt x="0" y="181"/>
                  </a:lnTo>
                  <a:lnTo>
                    <a:pt x="101" y="211"/>
                  </a:lnTo>
                  <a:lnTo>
                    <a:pt x="101" y="17"/>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081" name="Freeform 1169"/>
            <p:cNvSpPr>
              <a:spLocks/>
            </p:cNvSpPr>
            <p:nvPr/>
          </p:nvSpPr>
          <p:spPr bwMode="auto">
            <a:xfrm>
              <a:off x="3257" y="2015"/>
              <a:ext cx="100" cy="210"/>
            </a:xfrm>
            <a:custGeom>
              <a:avLst/>
              <a:gdLst>
                <a:gd name="T0" fmla="*/ 99 w 100"/>
                <a:gd name="T1" fmla="*/ 2 h 210"/>
                <a:gd name="T2" fmla="*/ 78 w 100"/>
                <a:gd name="T3" fmla="*/ 0 h 210"/>
                <a:gd name="T4" fmla="*/ 0 w 100"/>
                <a:gd name="T5" fmla="*/ 16 h 210"/>
                <a:gd name="T6" fmla="*/ 0 w 100"/>
                <a:gd name="T7" fmla="*/ 209 h 210"/>
                <a:gd name="T8" fmla="*/ 99 w 100"/>
                <a:gd name="T9" fmla="*/ 180 h 210"/>
                <a:gd name="T10" fmla="*/ 99 w 100"/>
                <a:gd name="T11" fmla="*/ 2 h 210"/>
                <a:gd name="T12" fmla="*/ 0 60000 65536"/>
                <a:gd name="T13" fmla="*/ 0 60000 65536"/>
                <a:gd name="T14" fmla="*/ 0 60000 65536"/>
                <a:gd name="T15" fmla="*/ 0 60000 65536"/>
                <a:gd name="T16" fmla="*/ 0 60000 65536"/>
                <a:gd name="T17" fmla="*/ 0 60000 65536"/>
                <a:gd name="T18" fmla="*/ 0 w 100"/>
                <a:gd name="T19" fmla="*/ 0 h 210"/>
                <a:gd name="T20" fmla="*/ 100 w 100"/>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100" h="210">
                  <a:moveTo>
                    <a:pt x="99" y="2"/>
                  </a:moveTo>
                  <a:lnTo>
                    <a:pt x="78" y="0"/>
                  </a:lnTo>
                  <a:lnTo>
                    <a:pt x="0" y="16"/>
                  </a:lnTo>
                  <a:lnTo>
                    <a:pt x="0" y="209"/>
                  </a:lnTo>
                  <a:lnTo>
                    <a:pt x="99" y="180"/>
                  </a:lnTo>
                  <a:lnTo>
                    <a:pt x="99" y="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082" name="Freeform 1170"/>
            <p:cNvSpPr>
              <a:spLocks/>
            </p:cNvSpPr>
            <p:nvPr/>
          </p:nvSpPr>
          <p:spPr bwMode="auto">
            <a:xfrm>
              <a:off x="3152" y="2001"/>
              <a:ext cx="202" cy="33"/>
            </a:xfrm>
            <a:custGeom>
              <a:avLst/>
              <a:gdLst>
                <a:gd name="T0" fmla="*/ 0 w 202"/>
                <a:gd name="T1" fmla="*/ 11 h 33"/>
                <a:gd name="T2" fmla="*/ 98 w 202"/>
                <a:gd name="T3" fmla="*/ 0 h 33"/>
                <a:gd name="T4" fmla="*/ 201 w 202"/>
                <a:gd name="T5" fmla="*/ 17 h 33"/>
                <a:gd name="T6" fmla="*/ 104 w 202"/>
                <a:gd name="T7" fmla="*/ 32 h 33"/>
                <a:gd name="T8" fmla="*/ 0 w 202"/>
                <a:gd name="T9" fmla="*/ 11 h 33"/>
                <a:gd name="T10" fmla="*/ 0 60000 65536"/>
                <a:gd name="T11" fmla="*/ 0 60000 65536"/>
                <a:gd name="T12" fmla="*/ 0 60000 65536"/>
                <a:gd name="T13" fmla="*/ 0 60000 65536"/>
                <a:gd name="T14" fmla="*/ 0 60000 65536"/>
                <a:gd name="T15" fmla="*/ 0 w 202"/>
                <a:gd name="T16" fmla="*/ 0 h 33"/>
                <a:gd name="T17" fmla="*/ 202 w 202"/>
                <a:gd name="T18" fmla="*/ 33 h 33"/>
              </a:gdLst>
              <a:ahLst/>
              <a:cxnLst>
                <a:cxn ang="T10">
                  <a:pos x="T0" y="T1"/>
                </a:cxn>
                <a:cxn ang="T11">
                  <a:pos x="T2" y="T3"/>
                </a:cxn>
                <a:cxn ang="T12">
                  <a:pos x="T4" y="T5"/>
                </a:cxn>
                <a:cxn ang="T13">
                  <a:pos x="T6" y="T7"/>
                </a:cxn>
                <a:cxn ang="T14">
                  <a:pos x="T8" y="T9"/>
                </a:cxn>
              </a:cxnLst>
              <a:rect l="T15" t="T16" r="T17" b="T18"/>
              <a:pathLst>
                <a:path w="202" h="33">
                  <a:moveTo>
                    <a:pt x="0" y="11"/>
                  </a:moveTo>
                  <a:lnTo>
                    <a:pt x="98" y="0"/>
                  </a:lnTo>
                  <a:lnTo>
                    <a:pt x="201" y="17"/>
                  </a:lnTo>
                  <a:lnTo>
                    <a:pt x="104" y="32"/>
                  </a:lnTo>
                  <a:lnTo>
                    <a:pt x="0" y="11"/>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083" name="Freeform 1171"/>
            <p:cNvSpPr>
              <a:spLocks/>
            </p:cNvSpPr>
            <p:nvPr/>
          </p:nvSpPr>
          <p:spPr bwMode="auto">
            <a:xfrm>
              <a:off x="3152" y="1761"/>
              <a:ext cx="106" cy="212"/>
            </a:xfrm>
            <a:custGeom>
              <a:avLst/>
              <a:gdLst>
                <a:gd name="T0" fmla="*/ 0 w 106"/>
                <a:gd name="T1" fmla="*/ 0 h 212"/>
                <a:gd name="T2" fmla="*/ 0 w 106"/>
                <a:gd name="T3" fmla="*/ 196 h 212"/>
                <a:gd name="T4" fmla="*/ 105 w 106"/>
                <a:gd name="T5" fmla="*/ 211 h 212"/>
                <a:gd name="T6" fmla="*/ 105 w 106"/>
                <a:gd name="T7" fmla="*/ 7 h 212"/>
                <a:gd name="T8" fmla="*/ 0 w 106"/>
                <a:gd name="T9" fmla="*/ 0 h 212"/>
                <a:gd name="T10" fmla="*/ 0 60000 65536"/>
                <a:gd name="T11" fmla="*/ 0 60000 65536"/>
                <a:gd name="T12" fmla="*/ 0 60000 65536"/>
                <a:gd name="T13" fmla="*/ 0 60000 65536"/>
                <a:gd name="T14" fmla="*/ 0 60000 65536"/>
                <a:gd name="T15" fmla="*/ 0 w 106"/>
                <a:gd name="T16" fmla="*/ 0 h 212"/>
                <a:gd name="T17" fmla="*/ 106 w 106"/>
                <a:gd name="T18" fmla="*/ 212 h 212"/>
              </a:gdLst>
              <a:ahLst/>
              <a:cxnLst>
                <a:cxn ang="T10">
                  <a:pos x="T0" y="T1"/>
                </a:cxn>
                <a:cxn ang="T11">
                  <a:pos x="T2" y="T3"/>
                </a:cxn>
                <a:cxn ang="T12">
                  <a:pos x="T4" y="T5"/>
                </a:cxn>
                <a:cxn ang="T13">
                  <a:pos x="T6" y="T7"/>
                </a:cxn>
                <a:cxn ang="T14">
                  <a:pos x="T8" y="T9"/>
                </a:cxn>
              </a:cxnLst>
              <a:rect l="T15" t="T16" r="T17" b="T18"/>
              <a:pathLst>
                <a:path w="106" h="212">
                  <a:moveTo>
                    <a:pt x="0" y="0"/>
                  </a:moveTo>
                  <a:lnTo>
                    <a:pt x="0" y="196"/>
                  </a:lnTo>
                  <a:lnTo>
                    <a:pt x="105" y="211"/>
                  </a:lnTo>
                  <a:lnTo>
                    <a:pt x="105" y="7"/>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084" name="Freeform 1172"/>
            <p:cNvSpPr>
              <a:spLocks/>
            </p:cNvSpPr>
            <p:nvPr/>
          </p:nvSpPr>
          <p:spPr bwMode="auto">
            <a:xfrm>
              <a:off x="3257" y="1762"/>
              <a:ext cx="97" cy="211"/>
            </a:xfrm>
            <a:custGeom>
              <a:avLst/>
              <a:gdLst>
                <a:gd name="T0" fmla="*/ 96 w 97"/>
                <a:gd name="T1" fmla="*/ 0 h 211"/>
                <a:gd name="T2" fmla="*/ 0 w 97"/>
                <a:gd name="T3" fmla="*/ 4 h 211"/>
                <a:gd name="T4" fmla="*/ 0 w 97"/>
                <a:gd name="T5" fmla="*/ 210 h 211"/>
                <a:gd name="T6" fmla="*/ 96 w 97"/>
                <a:gd name="T7" fmla="*/ 193 h 211"/>
                <a:gd name="T8" fmla="*/ 96 w 97"/>
                <a:gd name="T9" fmla="*/ 0 h 211"/>
                <a:gd name="T10" fmla="*/ 0 60000 65536"/>
                <a:gd name="T11" fmla="*/ 0 60000 65536"/>
                <a:gd name="T12" fmla="*/ 0 60000 65536"/>
                <a:gd name="T13" fmla="*/ 0 60000 65536"/>
                <a:gd name="T14" fmla="*/ 0 60000 65536"/>
                <a:gd name="T15" fmla="*/ 0 w 97"/>
                <a:gd name="T16" fmla="*/ 0 h 211"/>
                <a:gd name="T17" fmla="*/ 97 w 97"/>
                <a:gd name="T18" fmla="*/ 211 h 211"/>
              </a:gdLst>
              <a:ahLst/>
              <a:cxnLst>
                <a:cxn ang="T10">
                  <a:pos x="T0" y="T1"/>
                </a:cxn>
                <a:cxn ang="T11">
                  <a:pos x="T2" y="T3"/>
                </a:cxn>
                <a:cxn ang="T12">
                  <a:pos x="T4" y="T5"/>
                </a:cxn>
                <a:cxn ang="T13">
                  <a:pos x="T6" y="T7"/>
                </a:cxn>
                <a:cxn ang="T14">
                  <a:pos x="T8" y="T9"/>
                </a:cxn>
              </a:cxnLst>
              <a:rect l="T15" t="T16" r="T17" b="T18"/>
              <a:pathLst>
                <a:path w="97" h="211">
                  <a:moveTo>
                    <a:pt x="96" y="0"/>
                  </a:moveTo>
                  <a:lnTo>
                    <a:pt x="0" y="4"/>
                  </a:lnTo>
                  <a:lnTo>
                    <a:pt x="0" y="210"/>
                  </a:lnTo>
                  <a:lnTo>
                    <a:pt x="96" y="193"/>
                  </a:lnTo>
                  <a:lnTo>
                    <a:pt x="96"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085" name="Freeform 1173"/>
            <p:cNvSpPr>
              <a:spLocks/>
            </p:cNvSpPr>
            <p:nvPr/>
          </p:nvSpPr>
          <p:spPr bwMode="auto">
            <a:xfrm>
              <a:off x="3152" y="1754"/>
              <a:ext cx="202" cy="15"/>
            </a:xfrm>
            <a:custGeom>
              <a:avLst/>
              <a:gdLst>
                <a:gd name="T0" fmla="*/ 0 w 202"/>
                <a:gd name="T1" fmla="*/ 8 h 15"/>
                <a:gd name="T2" fmla="*/ 106 w 202"/>
                <a:gd name="T3" fmla="*/ 0 h 15"/>
                <a:gd name="T4" fmla="*/ 201 w 202"/>
                <a:gd name="T5" fmla="*/ 8 h 15"/>
                <a:gd name="T6" fmla="*/ 103 w 202"/>
                <a:gd name="T7" fmla="*/ 14 h 15"/>
                <a:gd name="T8" fmla="*/ 0 w 202"/>
                <a:gd name="T9" fmla="*/ 8 h 15"/>
                <a:gd name="T10" fmla="*/ 0 60000 65536"/>
                <a:gd name="T11" fmla="*/ 0 60000 65536"/>
                <a:gd name="T12" fmla="*/ 0 60000 65536"/>
                <a:gd name="T13" fmla="*/ 0 60000 65536"/>
                <a:gd name="T14" fmla="*/ 0 60000 65536"/>
                <a:gd name="T15" fmla="*/ 0 w 202"/>
                <a:gd name="T16" fmla="*/ 0 h 15"/>
                <a:gd name="T17" fmla="*/ 202 w 202"/>
                <a:gd name="T18" fmla="*/ 15 h 15"/>
              </a:gdLst>
              <a:ahLst/>
              <a:cxnLst>
                <a:cxn ang="T10">
                  <a:pos x="T0" y="T1"/>
                </a:cxn>
                <a:cxn ang="T11">
                  <a:pos x="T2" y="T3"/>
                </a:cxn>
                <a:cxn ang="T12">
                  <a:pos x="T4" y="T5"/>
                </a:cxn>
                <a:cxn ang="T13">
                  <a:pos x="T6" y="T7"/>
                </a:cxn>
                <a:cxn ang="T14">
                  <a:pos x="T8" y="T9"/>
                </a:cxn>
              </a:cxnLst>
              <a:rect l="T15" t="T16" r="T17" b="T18"/>
              <a:pathLst>
                <a:path w="202" h="15">
                  <a:moveTo>
                    <a:pt x="0" y="8"/>
                  </a:moveTo>
                  <a:lnTo>
                    <a:pt x="106" y="0"/>
                  </a:lnTo>
                  <a:lnTo>
                    <a:pt x="201" y="8"/>
                  </a:lnTo>
                  <a:lnTo>
                    <a:pt x="103" y="14"/>
                  </a:lnTo>
                  <a:lnTo>
                    <a:pt x="0" y="8"/>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086" name="Freeform 1174"/>
            <p:cNvSpPr>
              <a:spLocks/>
            </p:cNvSpPr>
            <p:nvPr/>
          </p:nvSpPr>
          <p:spPr bwMode="auto">
            <a:xfrm>
              <a:off x="3133" y="1447"/>
              <a:ext cx="614" cy="63"/>
            </a:xfrm>
            <a:custGeom>
              <a:avLst/>
              <a:gdLst>
                <a:gd name="T0" fmla="*/ 613 w 614"/>
                <a:gd name="T1" fmla="*/ 0 h 63"/>
                <a:gd name="T2" fmla="*/ 0 w 614"/>
                <a:gd name="T3" fmla="*/ 36 h 63"/>
                <a:gd name="T4" fmla="*/ 505 w 614"/>
                <a:gd name="T5" fmla="*/ 60 h 63"/>
                <a:gd name="T6" fmla="*/ 613 w 614"/>
                <a:gd name="T7" fmla="*/ 62 h 63"/>
                <a:gd name="T8" fmla="*/ 613 w 614"/>
                <a:gd name="T9" fmla="*/ 0 h 63"/>
                <a:gd name="T10" fmla="*/ 0 60000 65536"/>
                <a:gd name="T11" fmla="*/ 0 60000 65536"/>
                <a:gd name="T12" fmla="*/ 0 60000 65536"/>
                <a:gd name="T13" fmla="*/ 0 60000 65536"/>
                <a:gd name="T14" fmla="*/ 0 60000 65536"/>
                <a:gd name="T15" fmla="*/ 0 w 614"/>
                <a:gd name="T16" fmla="*/ 0 h 63"/>
                <a:gd name="T17" fmla="*/ 614 w 614"/>
                <a:gd name="T18" fmla="*/ 63 h 63"/>
              </a:gdLst>
              <a:ahLst/>
              <a:cxnLst>
                <a:cxn ang="T10">
                  <a:pos x="T0" y="T1"/>
                </a:cxn>
                <a:cxn ang="T11">
                  <a:pos x="T2" y="T3"/>
                </a:cxn>
                <a:cxn ang="T12">
                  <a:pos x="T4" y="T5"/>
                </a:cxn>
                <a:cxn ang="T13">
                  <a:pos x="T6" y="T7"/>
                </a:cxn>
                <a:cxn ang="T14">
                  <a:pos x="T8" y="T9"/>
                </a:cxn>
              </a:cxnLst>
              <a:rect l="T15" t="T16" r="T17" b="T18"/>
              <a:pathLst>
                <a:path w="614" h="63">
                  <a:moveTo>
                    <a:pt x="613" y="0"/>
                  </a:moveTo>
                  <a:lnTo>
                    <a:pt x="0" y="36"/>
                  </a:lnTo>
                  <a:lnTo>
                    <a:pt x="505" y="60"/>
                  </a:lnTo>
                  <a:lnTo>
                    <a:pt x="613" y="62"/>
                  </a:lnTo>
                  <a:lnTo>
                    <a:pt x="61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87" name="Freeform 1175"/>
            <p:cNvSpPr>
              <a:spLocks/>
            </p:cNvSpPr>
            <p:nvPr/>
          </p:nvSpPr>
          <p:spPr bwMode="auto">
            <a:xfrm>
              <a:off x="3139" y="1700"/>
              <a:ext cx="608" cy="46"/>
            </a:xfrm>
            <a:custGeom>
              <a:avLst/>
              <a:gdLst>
                <a:gd name="T0" fmla="*/ 607 w 608"/>
                <a:gd name="T1" fmla="*/ 4 h 46"/>
                <a:gd name="T2" fmla="*/ 499 w 608"/>
                <a:gd name="T3" fmla="*/ 0 h 46"/>
                <a:gd name="T4" fmla="*/ 0 w 608"/>
                <a:gd name="T5" fmla="*/ 9 h 46"/>
                <a:gd name="T6" fmla="*/ 607 w 608"/>
                <a:gd name="T7" fmla="*/ 45 h 46"/>
                <a:gd name="T8" fmla="*/ 607 w 608"/>
                <a:gd name="T9" fmla="*/ 4 h 46"/>
                <a:gd name="T10" fmla="*/ 0 60000 65536"/>
                <a:gd name="T11" fmla="*/ 0 60000 65536"/>
                <a:gd name="T12" fmla="*/ 0 60000 65536"/>
                <a:gd name="T13" fmla="*/ 0 60000 65536"/>
                <a:gd name="T14" fmla="*/ 0 60000 65536"/>
                <a:gd name="T15" fmla="*/ 0 w 608"/>
                <a:gd name="T16" fmla="*/ 0 h 46"/>
                <a:gd name="T17" fmla="*/ 608 w 608"/>
                <a:gd name="T18" fmla="*/ 46 h 46"/>
              </a:gdLst>
              <a:ahLst/>
              <a:cxnLst>
                <a:cxn ang="T10">
                  <a:pos x="T0" y="T1"/>
                </a:cxn>
                <a:cxn ang="T11">
                  <a:pos x="T2" y="T3"/>
                </a:cxn>
                <a:cxn ang="T12">
                  <a:pos x="T4" y="T5"/>
                </a:cxn>
                <a:cxn ang="T13">
                  <a:pos x="T6" y="T7"/>
                </a:cxn>
                <a:cxn ang="T14">
                  <a:pos x="T8" y="T9"/>
                </a:cxn>
              </a:cxnLst>
              <a:rect l="T15" t="T16" r="T17" b="T18"/>
              <a:pathLst>
                <a:path w="608" h="46">
                  <a:moveTo>
                    <a:pt x="607" y="4"/>
                  </a:moveTo>
                  <a:lnTo>
                    <a:pt x="499" y="0"/>
                  </a:lnTo>
                  <a:lnTo>
                    <a:pt x="0" y="9"/>
                  </a:lnTo>
                  <a:lnTo>
                    <a:pt x="607" y="45"/>
                  </a:lnTo>
                  <a:lnTo>
                    <a:pt x="607" y="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88" name="Freeform 1176"/>
            <p:cNvSpPr>
              <a:spLocks/>
            </p:cNvSpPr>
            <p:nvPr/>
          </p:nvSpPr>
          <p:spPr bwMode="auto">
            <a:xfrm>
              <a:off x="3156" y="1510"/>
              <a:ext cx="102" cy="206"/>
            </a:xfrm>
            <a:custGeom>
              <a:avLst/>
              <a:gdLst>
                <a:gd name="T0" fmla="*/ 0 w 102"/>
                <a:gd name="T1" fmla="*/ 7 h 206"/>
                <a:gd name="T2" fmla="*/ 0 w 102"/>
                <a:gd name="T3" fmla="*/ 198 h 206"/>
                <a:gd name="T4" fmla="*/ 101 w 102"/>
                <a:gd name="T5" fmla="*/ 205 h 206"/>
                <a:gd name="T6" fmla="*/ 101 w 102"/>
                <a:gd name="T7" fmla="*/ 0 h 206"/>
                <a:gd name="T8" fmla="*/ 0 w 102"/>
                <a:gd name="T9" fmla="*/ 7 h 206"/>
                <a:gd name="T10" fmla="*/ 0 60000 65536"/>
                <a:gd name="T11" fmla="*/ 0 60000 65536"/>
                <a:gd name="T12" fmla="*/ 0 60000 65536"/>
                <a:gd name="T13" fmla="*/ 0 60000 65536"/>
                <a:gd name="T14" fmla="*/ 0 60000 65536"/>
                <a:gd name="T15" fmla="*/ 0 w 102"/>
                <a:gd name="T16" fmla="*/ 0 h 206"/>
                <a:gd name="T17" fmla="*/ 102 w 102"/>
                <a:gd name="T18" fmla="*/ 206 h 206"/>
              </a:gdLst>
              <a:ahLst/>
              <a:cxnLst>
                <a:cxn ang="T10">
                  <a:pos x="T0" y="T1"/>
                </a:cxn>
                <a:cxn ang="T11">
                  <a:pos x="T2" y="T3"/>
                </a:cxn>
                <a:cxn ang="T12">
                  <a:pos x="T4" y="T5"/>
                </a:cxn>
                <a:cxn ang="T13">
                  <a:pos x="T6" y="T7"/>
                </a:cxn>
                <a:cxn ang="T14">
                  <a:pos x="T8" y="T9"/>
                </a:cxn>
              </a:cxnLst>
              <a:rect l="T15" t="T16" r="T17" b="T18"/>
              <a:pathLst>
                <a:path w="102" h="206">
                  <a:moveTo>
                    <a:pt x="0" y="7"/>
                  </a:moveTo>
                  <a:lnTo>
                    <a:pt x="0" y="198"/>
                  </a:lnTo>
                  <a:lnTo>
                    <a:pt x="101" y="205"/>
                  </a:lnTo>
                  <a:lnTo>
                    <a:pt x="101" y="0"/>
                  </a:lnTo>
                  <a:lnTo>
                    <a:pt x="0" y="7"/>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089" name="Freeform 1177"/>
            <p:cNvSpPr>
              <a:spLocks/>
            </p:cNvSpPr>
            <p:nvPr/>
          </p:nvSpPr>
          <p:spPr bwMode="auto">
            <a:xfrm>
              <a:off x="3257" y="1510"/>
              <a:ext cx="97" cy="208"/>
            </a:xfrm>
            <a:custGeom>
              <a:avLst/>
              <a:gdLst>
                <a:gd name="T0" fmla="*/ 96 w 97"/>
                <a:gd name="T1" fmla="*/ 11 h 208"/>
                <a:gd name="T2" fmla="*/ 0 w 97"/>
                <a:gd name="T3" fmla="*/ 0 h 208"/>
                <a:gd name="T4" fmla="*/ 0 w 97"/>
                <a:gd name="T5" fmla="*/ 207 h 208"/>
                <a:gd name="T6" fmla="*/ 96 w 97"/>
                <a:gd name="T7" fmla="*/ 202 h 208"/>
                <a:gd name="T8" fmla="*/ 96 w 97"/>
                <a:gd name="T9" fmla="*/ 11 h 208"/>
                <a:gd name="T10" fmla="*/ 0 60000 65536"/>
                <a:gd name="T11" fmla="*/ 0 60000 65536"/>
                <a:gd name="T12" fmla="*/ 0 60000 65536"/>
                <a:gd name="T13" fmla="*/ 0 60000 65536"/>
                <a:gd name="T14" fmla="*/ 0 60000 65536"/>
                <a:gd name="T15" fmla="*/ 0 w 97"/>
                <a:gd name="T16" fmla="*/ 0 h 208"/>
                <a:gd name="T17" fmla="*/ 97 w 97"/>
                <a:gd name="T18" fmla="*/ 208 h 208"/>
              </a:gdLst>
              <a:ahLst/>
              <a:cxnLst>
                <a:cxn ang="T10">
                  <a:pos x="T0" y="T1"/>
                </a:cxn>
                <a:cxn ang="T11">
                  <a:pos x="T2" y="T3"/>
                </a:cxn>
                <a:cxn ang="T12">
                  <a:pos x="T4" y="T5"/>
                </a:cxn>
                <a:cxn ang="T13">
                  <a:pos x="T6" y="T7"/>
                </a:cxn>
                <a:cxn ang="T14">
                  <a:pos x="T8" y="T9"/>
                </a:cxn>
              </a:cxnLst>
              <a:rect l="T15" t="T16" r="T17" b="T18"/>
              <a:pathLst>
                <a:path w="97" h="208">
                  <a:moveTo>
                    <a:pt x="96" y="11"/>
                  </a:moveTo>
                  <a:lnTo>
                    <a:pt x="0" y="0"/>
                  </a:lnTo>
                  <a:lnTo>
                    <a:pt x="0" y="207"/>
                  </a:lnTo>
                  <a:lnTo>
                    <a:pt x="96" y="202"/>
                  </a:lnTo>
                  <a:lnTo>
                    <a:pt x="96" y="11"/>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090" name="Freeform 1178"/>
            <p:cNvSpPr>
              <a:spLocks/>
            </p:cNvSpPr>
            <p:nvPr/>
          </p:nvSpPr>
          <p:spPr bwMode="auto">
            <a:xfrm>
              <a:off x="3638" y="1509"/>
              <a:ext cx="109" cy="197"/>
            </a:xfrm>
            <a:custGeom>
              <a:avLst/>
              <a:gdLst>
                <a:gd name="T0" fmla="*/ 108 w 109"/>
                <a:gd name="T1" fmla="*/ 0 h 197"/>
                <a:gd name="T2" fmla="*/ 0 w 109"/>
                <a:gd name="T3" fmla="*/ 0 h 197"/>
                <a:gd name="T4" fmla="*/ 0 w 109"/>
                <a:gd name="T5" fmla="*/ 193 h 197"/>
                <a:gd name="T6" fmla="*/ 108 w 109"/>
                <a:gd name="T7" fmla="*/ 196 h 197"/>
                <a:gd name="T8" fmla="*/ 108 w 109"/>
                <a:gd name="T9" fmla="*/ 0 h 197"/>
                <a:gd name="T10" fmla="*/ 0 60000 65536"/>
                <a:gd name="T11" fmla="*/ 0 60000 65536"/>
                <a:gd name="T12" fmla="*/ 0 60000 65536"/>
                <a:gd name="T13" fmla="*/ 0 60000 65536"/>
                <a:gd name="T14" fmla="*/ 0 60000 65536"/>
                <a:gd name="T15" fmla="*/ 0 w 109"/>
                <a:gd name="T16" fmla="*/ 0 h 197"/>
                <a:gd name="T17" fmla="*/ 109 w 109"/>
                <a:gd name="T18" fmla="*/ 197 h 197"/>
              </a:gdLst>
              <a:ahLst/>
              <a:cxnLst>
                <a:cxn ang="T10">
                  <a:pos x="T0" y="T1"/>
                </a:cxn>
                <a:cxn ang="T11">
                  <a:pos x="T2" y="T3"/>
                </a:cxn>
                <a:cxn ang="T12">
                  <a:pos x="T4" y="T5"/>
                </a:cxn>
                <a:cxn ang="T13">
                  <a:pos x="T6" y="T7"/>
                </a:cxn>
                <a:cxn ang="T14">
                  <a:pos x="T8" y="T9"/>
                </a:cxn>
              </a:cxnLst>
              <a:rect l="T15" t="T16" r="T17" b="T18"/>
              <a:pathLst>
                <a:path w="109" h="197">
                  <a:moveTo>
                    <a:pt x="108" y="0"/>
                  </a:moveTo>
                  <a:lnTo>
                    <a:pt x="0" y="0"/>
                  </a:lnTo>
                  <a:lnTo>
                    <a:pt x="0" y="193"/>
                  </a:lnTo>
                  <a:lnTo>
                    <a:pt x="108" y="196"/>
                  </a:lnTo>
                  <a:lnTo>
                    <a:pt x="108"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091" name="Freeform 1179"/>
            <p:cNvSpPr>
              <a:spLocks/>
            </p:cNvSpPr>
            <p:nvPr/>
          </p:nvSpPr>
          <p:spPr bwMode="auto">
            <a:xfrm>
              <a:off x="3638" y="1761"/>
              <a:ext cx="109" cy="165"/>
            </a:xfrm>
            <a:custGeom>
              <a:avLst/>
              <a:gdLst>
                <a:gd name="T0" fmla="*/ 105 w 109"/>
                <a:gd name="T1" fmla="*/ 5 h 165"/>
                <a:gd name="T2" fmla="*/ 0 w 109"/>
                <a:gd name="T3" fmla="*/ 0 h 165"/>
                <a:gd name="T4" fmla="*/ 0 w 109"/>
                <a:gd name="T5" fmla="*/ 144 h 165"/>
                <a:gd name="T6" fmla="*/ 108 w 109"/>
                <a:gd name="T7" fmla="*/ 164 h 165"/>
                <a:gd name="T8" fmla="*/ 105 w 109"/>
                <a:gd name="T9" fmla="*/ 5 h 165"/>
                <a:gd name="T10" fmla="*/ 0 60000 65536"/>
                <a:gd name="T11" fmla="*/ 0 60000 65536"/>
                <a:gd name="T12" fmla="*/ 0 60000 65536"/>
                <a:gd name="T13" fmla="*/ 0 60000 65536"/>
                <a:gd name="T14" fmla="*/ 0 60000 65536"/>
                <a:gd name="T15" fmla="*/ 0 w 109"/>
                <a:gd name="T16" fmla="*/ 0 h 165"/>
                <a:gd name="T17" fmla="*/ 109 w 109"/>
                <a:gd name="T18" fmla="*/ 165 h 165"/>
              </a:gdLst>
              <a:ahLst/>
              <a:cxnLst>
                <a:cxn ang="T10">
                  <a:pos x="T0" y="T1"/>
                </a:cxn>
                <a:cxn ang="T11">
                  <a:pos x="T2" y="T3"/>
                </a:cxn>
                <a:cxn ang="T12">
                  <a:pos x="T4" y="T5"/>
                </a:cxn>
                <a:cxn ang="T13">
                  <a:pos x="T6" y="T7"/>
                </a:cxn>
                <a:cxn ang="T14">
                  <a:pos x="T8" y="T9"/>
                </a:cxn>
              </a:cxnLst>
              <a:rect l="T15" t="T16" r="T17" b="T18"/>
              <a:pathLst>
                <a:path w="109" h="165">
                  <a:moveTo>
                    <a:pt x="105" y="5"/>
                  </a:moveTo>
                  <a:lnTo>
                    <a:pt x="0" y="0"/>
                  </a:lnTo>
                  <a:lnTo>
                    <a:pt x="0" y="144"/>
                  </a:lnTo>
                  <a:lnTo>
                    <a:pt x="108" y="164"/>
                  </a:lnTo>
                  <a:lnTo>
                    <a:pt x="105" y="5"/>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092" name="Freeform 1180"/>
            <p:cNvSpPr>
              <a:spLocks/>
            </p:cNvSpPr>
            <p:nvPr/>
          </p:nvSpPr>
          <p:spPr bwMode="auto">
            <a:xfrm>
              <a:off x="3640" y="2059"/>
              <a:ext cx="103" cy="68"/>
            </a:xfrm>
            <a:custGeom>
              <a:avLst/>
              <a:gdLst>
                <a:gd name="T0" fmla="*/ 102 w 103"/>
                <a:gd name="T1" fmla="*/ 18 h 68"/>
                <a:gd name="T2" fmla="*/ 0 w 103"/>
                <a:gd name="T3" fmla="*/ 0 h 68"/>
                <a:gd name="T4" fmla="*/ 0 w 103"/>
                <a:gd name="T5" fmla="*/ 42 h 68"/>
                <a:gd name="T6" fmla="*/ 102 w 103"/>
                <a:gd name="T7" fmla="*/ 67 h 68"/>
                <a:gd name="T8" fmla="*/ 102 w 103"/>
                <a:gd name="T9" fmla="*/ 18 h 68"/>
                <a:gd name="T10" fmla="*/ 0 60000 65536"/>
                <a:gd name="T11" fmla="*/ 0 60000 65536"/>
                <a:gd name="T12" fmla="*/ 0 60000 65536"/>
                <a:gd name="T13" fmla="*/ 0 60000 65536"/>
                <a:gd name="T14" fmla="*/ 0 60000 65536"/>
                <a:gd name="T15" fmla="*/ 0 w 103"/>
                <a:gd name="T16" fmla="*/ 0 h 68"/>
                <a:gd name="T17" fmla="*/ 103 w 103"/>
                <a:gd name="T18" fmla="*/ 68 h 68"/>
              </a:gdLst>
              <a:ahLst/>
              <a:cxnLst>
                <a:cxn ang="T10">
                  <a:pos x="T0" y="T1"/>
                </a:cxn>
                <a:cxn ang="T11">
                  <a:pos x="T2" y="T3"/>
                </a:cxn>
                <a:cxn ang="T12">
                  <a:pos x="T4" y="T5"/>
                </a:cxn>
                <a:cxn ang="T13">
                  <a:pos x="T6" y="T7"/>
                </a:cxn>
                <a:cxn ang="T14">
                  <a:pos x="T8" y="T9"/>
                </a:cxn>
              </a:cxnLst>
              <a:rect l="T15" t="T16" r="T17" b="T18"/>
              <a:pathLst>
                <a:path w="103" h="68">
                  <a:moveTo>
                    <a:pt x="102" y="18"/>
                  </a:moveTo>
                  <a:lnTo>
                    <a:pt x="0" y="0"/>
                  </a:lnTo>
                  <a:lnTo>
                    <a:pt x="0" y="42"/>
                  </a:lnTo>
                  <a:lnTo>
                    <a:pt x="102" y="67"/>
                  </a:lnTo>
                  <a:lnTo>
                    <a:pt x="102" y="18"/>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093" name="Freeform 1181"/>
            <p:cNvSpPr>
              <a:spLocks/>
            </p:cNvSpPr>
            <p:nvPr/>
          </p:nvSpPr>
          <p:spPr bwMode="auto">
            <a:xfrm>
              <a:off x="3114" y="1956"/>
              <a:ext cx="654" cy="125"/>
            </a:xfrm>
            <a:custGeom>
              <a:avLst/>
              <a:gdLst>
                <a:gd name="T0" fmla="*/ 653 w 654"/>
                <a:gd name="T1" fmla="*/ 124 h 125"/>
                <a:gd name="T2" fmla="*/ 653 w 654"/>
                <a:gd name="T3" fmla="*/ 104 h 125"/>
                <a:gd name="T4" fmla="*/ 0 w 654"/>
                <a:gd name="T5" fmla="*/ 0 h 125"/>
                <a:gd name="T6" fmla="*/ 0 w 654"/>
                <a:gd name="T7" fmla="*/ 20 h 125"/>
                <a:gd name="T8" fmla="*/ 653 w 654"/>
                <a:gd name="T9" fmla="*/ 124 h 125"/>
                <a:gd name="T10" fmla="*/ 0 60000 65536"/>
                <a:gd name="T11" fmla="*/ 0 60000 65536"/>
                <a:gd name="T12" fmla="*/ 0 60000 65536"/>
                <a:gd name="T13" fmla="*/ 0 60000 65536"/>
                <a:gd name="T14" fmla="*/ 0 60000 65536"/>
                <a:gd name="T15" fmla="*/ 0 w 654"/>
                <a:gd name="T16" fmla="*/ 0 h 125"/>
                <a:gd name="T17" fmla="*/ 654 w 654"/>
                <a:gd name="T18" fmla="*/ 125 h 125"/>
              </a:gdLst>
              <a:ahLst/>
              <a:cxnLst>
                <a:cxn ang="T10">
                  <a:pos x="T0" y="T1"/>
                </a:cxn>
                <a:cxn ang="T11">
                  <a:pos x="T2" y="T3"/>
                </a:cxn>
                <a:cxn ang="T12">
                  <a:pos x="T4" y="T5"/>
                </a:cxn>
                <a:cxn ang="T13">
                  <a:pos x="T6" y="T7"/>
                </a:cxn>
                <a:cxn ang="T14">
                  <a:pos x="T8" y="T9"/>
                </a:cxn>
              </a:cxnLst>
              <a:rect l="T15" t="T16" r="T17" b="T18"/>
              <a:pathLst>
                <a:path w="654" h="125">
                  <a:moveTo>
                    <a:pt x="653" y="124"/>
                  </a:moveTo>
                  <a:lnTo>
                    <a:pt x="653" y="104"/>
                  </a:lnTo>
                  <a:lnTo>
                    <a:pt x="0" y="0"/>
                  </a:lnTo>
                  <a:lnTo>
                    <a:pt x="0" y="20"/>
                  </a:lnTo>
                  <a:lnTo>
                    <a:pt x="653" y="12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grpSp>
          <p:nvGrpSpPr>
            <p:cNvPr id="84094" name="Group 1182"/>
            <p:cNvGrpSpPr>
              <a:grpSpLocks/>
            </p:cNvGrpSpPr>
            <p:nvPr/>
          </p:nvGrpSpPr>
          <p:grpSpPr bwMode="auto">
            <a:xfrm>
              <a:off x="2901" y="2285"/>
              <a:ext cx="127" cy="230"/>
              <a:chOff x="2901" y="2285"/>
              <a:chExt cx="127" cy="230"/>
            </a:xfrm>
          </p:grpSpPr>
          <p:sp>
            <p:nvSpPr>
              <p:cNvPr id="84830" name="Freeform 1183"/>
              <p:cNvSpPr>
                <a:spLocks/>
              </p:cNvSpPr>
              <p:nvPr/>
            </p:nvSpPr>
            <p:spPr bwMode="auto">
              <a:xfrm>
                <a:off x="2908" y="2329"/>
                <a:ext cx="113" cy="24"/>
              </a:xfrm>
              <a:custGeom>
                <a:avLst/>
                <a:gdLst>
                  <a:gd name="T0" fmla="*/ 112 w 113"/>
                  <a:gd name="T1" fmla="*/ 8 h 24"/>
                  <a:gd name="T2" fmla="*/ 112 w 113"/>
                  <a:gd name="T3" fmla="*/ 0 h 24"/>
                  <a:gd name="T4" fmla="*/ 0 w 113"/>
                  <a:gd name="T5" fmla="*/ 15 h 24"/>
                  <a:gd name="T6" fmla="*/ 0 w 113"/>
                  <a:gd name="T7" fmla="*/ 23 h 24"/>
                  <a:gd name="T8" fmla="*/ 112 w 113"/>
                  <a:gd name="T9" fmla="*/ 8 h 24"/>
                  <a:gd name="T10" fmla="*/ 0 60000 65536"/>
                  <a:gd name="T11" fmla="*/ 0 60000 65536"/>
                  <a:gd name="T12" fmla="*/ 0 60000 65536"/>
                  <a:gd name="T13" fmla="*/ 0 60000 65536"/>
                  <a:gd name="T14" fmla="*/ 0 60000 65536"/>
                  <a:gd name="T15" fmla="*/ 0 w 113"/>
                  <a:gd name="T16" fmla="*/ 0 h 24"/>
                  <a:gd name="T17" fmla="*/ 113 w 113"/>
                  <a:gd name="T18" fmla="*/ 24 h 24"/>
                </a:gdLst>
                <a:ahLst/>
                <a:cxnLst>
                  <a:cxn ang="T10">
                    <a:pos x="T0" y="T1"/>
                  </a:cxn>
                  <a:cxn ang="T11">
                    <a:pos x="T2" y="T3"/>
                  </a:cxn>
                  <a:cxn ang="T12">
                    <a:pos x="T4" y="T5"/>
                  </a:cxn>
                  <a:cxn ang="T13">
                    <a:pos x="T6" y="T7"/>
                  </a:cxn>
                  <a:cxn ang="T14">
                    <a:pos x="T8" y="T9"/>
                  </a:cxn>
                </a:cxnLst>
                <a:rect l="T15" t="T16" r="T17" b="T18"/>
                <a:pathLst>
                  <a:path w="113" h="24">
                    <a:moveTo>
                      <a:pt x="112" y="8"/>
                    </a:moveTo>
                    <a:lnTo>
                      <a:pt x="112" y="0"/>
                    </a:lnTo>
                    <a:lnTo>
                      <a:pt x="0" y="15"/>
                    </a:lnTo>
                    <a:lnTo>
                      <a:pt x="0" y="23"/>
                    </a:lnTo>
                    <a:lnTo>
                      <a:pt x="112" y="8"/>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31" name="Freeform 1184"/>
              <p:cNvSpPr>
                <a:spLocks/>
              </p:cNvSpPr>
              <p:nvPr/>
            </p:nvSpPr>
            <p:spPr bwMode="auto">
              <a:xfrm>
                <a:off x="2908" y="2329"/>
                <a:ext cx="120" cy="30"/>
              </a:xfrm>
              <a:custGeom>
                <a:avLst/>
                <a:gdLst>
                  <a:gd name="T0" fmla="*/ 119 w 120"/>
                  <a:gd name="T1" fmla="*/ 9 h 30"/>
                  <a:gd name="T2" fmla="*/ 119 w 120"/>
                  <a:gd name="T3" fmla="*/ 0 h 30"/>
                  <a:gd name="T4" fmla="*/ 0 w 120"/>
                  <a:gd name="T5" fmla="*/ 20 h 30"/>
                  <a:gd name="T6" fmla="*/ 0 w 120"/>
                  <a:gd name="T7" fmla="*/ 29 h 30"/>
                  <a:gd name="T8" fmla="*/ 119 w 120"/>
                  <a:gd name="T9" fmla="*/ 9 h 30"/>
                  <a:gd name="T10" fmla="*/ 0 60000 65536"/>
                  <a:gd name="T11" fmla="*/ 0 60000 65536"/>
                  <a:gd name="T12" fmla="*/ 0 60000 65536"/>
                  <a:gd name="T13" fmla="*/ 0 60000 65536"/>
                  <a:gd name="T14" fmla="*/ 0 60000 65536"/>
                  <a:gd name="T15" fmla="*/ 0 w 120"/>
                  <a:gd name="T16" fmla="*/ 0 h 30"/>
                  <a:gd name="T17" fmla="*/ 120 w 120"/>
                  <a:gd name="T18" fmla="*/ 30 h 30"/>
                </a:gdLst>
                <a:ahLst/>
                <a:cxnLst>
                  <a:cxn ang="T10">
                    <a:pos x="T0" y="T1"/>
                  </a:cxn>
                  <a:cxn ang="T11">
                    <a:pos x="T2" y="T3"/>
                  </a:cxn>
                  <a:cxn ang="T12">
                    <a:pos x="T4" y="T5"/>
                  </a:cxn>
                  <a:cxn ang="T13">
                    <a:pos x="T6" y="T7"/>
                  </a:cxn>
                  <a:cxn ang="T14">
                    <a:pos x="T8" y="T9"/>
                  </a:cxn>
                </a:cxnLst>
                <a:rect l="T15" t="T16" r="T17" b="T18"/>
                <a:pathLst>
                  <a:path w="120" h="30">
                    <a:moveTo>
                      <a:pt x="119" y="9"/>
                    </a:moveTo>
                    <a:lnTo>
                      <a:pt x="119" y="0"/>
                    </a:lnTo>
                    <a:lnTo>
                      <a:pt x="0" y="20"/>
                    </a:lnTo>
                    <a:lnTo>
                      <a:pt x="0" y="29"/>
                    </a:lnTo>
                    <a:lnTo>
                      <a:pt x="119"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832" name="Freeform 1185"/>
              <p:cNvSpPr>
                <a:spLocks/>
              </p:cNvSpPr>
              <p:nvPr/>
            </p:nvSpPr>
            <p:spPr bwMode="auto">
              <a:xfrm>
                <a:off x="2901" y="2344"/>
                <a:ext cx="15" cy="15"/>
              </a:xfrm>
              <a:custGeom>
                <a:avLst/>
                <a:gdLst>
                  <a:gd name="T0" fmla="*/ 14 w 15"/>
                  <a:gd name="T1" fmla="*/ 5 h 15"/>
                  <a:gd name="T2" fmla="*/ 0 w 15"/>
                  <a:gd name="T3" fmla="*/ 0 h 15"/>
                  <a:gd name="T4" fmla="*/ 0 w 15"/>
                  <a:gd name="T5" fmla="*/ 12 h 15"/>
                  <a:gd name="T6" fmla="*/ 14 w 15"/>
                  <a:gd name="T7" fmla="*/ 14 h 15"/>
                  <a:gd name="T8" fmla="*/ 14 w 15"/>
                  <a:gd name="T9" fmla="*/ 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4" y="5"/>
                    </a:moveTo>
                    <a:lnTo>
                      <a:pt x="0" y="0"/>
                    </a:lnTo>
                    <a:lnTo>
                      <a:pt x="0" y="12"/>
                    </a:lnTo>
                    <a:lnTo>
                      <a:pt x="14" y="14"/>
                    </a:lnTo>
                    <a:lnTo>
                      <a:pt x="14" y="5"/>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33" name="Freeform 1186"/>
              <p:cNvSpPr>
                <a:spLocks/>
              </p:cNvSpPr>
              <p:nvPr/>
            </p:nvSpPr>
            <p:spPr bwMode="auto">
              <a:xfrm>
                <a:off x="2903" y="2324"/>
                <a:ext cx="125" cy="25"/>
              </a:xfrm>
              <a:custGeom>
                <a:avLst/>
                <a:gdLst>
                  <a:gd name="T0" fmla="*/ 124 w 125"/>
                  <a:gd name="T1" fmla="*/ 4 h 25"/>
                  <a:gd name="T2" fmla="*/ 113 w 125"/>
                  <a:gd name="T3" fmla="*/ 0 h 25"/>
                  <a:gd name="T4" fmla="*/ 0 w 125"/>
                  <a:gd name="T5" fmla="*/ 19 h 25"/>
                  <a:gd name="T6" fmla="*/ 8 w 125"/>
                  <a:gd name="T7" fmla="*/ 24 h 25"/>
                  <a:gd name="T8" fmla="*/ 124 w 125"/>
                  <a:gd name="T9" fmla="*/ 4 h 25"/>
                  <a:gd name="T10" fmla="*/ 0 60000 65536"/>
                  <a:gd name="T11" fmla="*/ 0 60000 65536"/>
                  <a:gd name="T12" fmla="*/ 0 60000 65536"/>
                  <a:gd name="T13" fmla="*/ 0 60000 65536"/>
                  <a:gd name="T14" fmla="*/ 0 60000 65536"/>
                  <a:gd name="T15" fmla="*/ 0 w 125"/>
                  <a:gd name="T16" fmla="*/ 0 h 25"/>
                  <a:gd name="T17" fmla="*/ 125 w 125"/>
                  <a:gd name="T18" fmla="*/ 25 h 25"/>
                </a:gdLst>
                <a:ahLst/>
                <a:cxnLst>
                  <a:cxn ang="T10">
                    <a:pos x="T0" y="T1"/>
                  </a:cxn>
                  <a:cxn ang="T11">
                    <a:pos x="T2" y="T3"/>
                  </a:cxn>
                  <a:cxn ang="T12">
                    <a:pos x="T4" y="T5"/>
                  </a:cxn>
                  <a:cxn ang="T13">
                    <a:pos x="T6" y="T7"/>
                  </a:cxn>
                  <a:cxn ang="T14">
                    <a:pos x="T8" y="T9"/>
                  </a:cxn>
                </a:cxnLst>
                <a:rect l="T15" t="T16" r="T17" b="T18"/>
                <a:pathLst>
                  <a:path w="125" h="25">
                    <a:moveTo>
                      <a:pt x="124" y="4"/>
                    </a:moveTo>
                    <a:lnTo>
                      <a:pt x="113" y="0"/>
                    </a:lnTo>
                    <a:lnTo>
                      <a:pt x="0" y="19"/>
                    </a:lnTo>
                    <a:lnTo>
                      <a:pt x="8" y="24"/>
                    </a:lnTo>
                    <a:lnTo>
                      <a:pt x="124" y="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34" name="Freeform 1187"/>
              <p:cNvSpPr>
                <a:spLocks/>
              </p:cNvSpPr>
              <p:nvPr/>
            </p:nvSpPr>
            <p:spPr bwMode="auto">
              <a:xfrm>
                <a:off x="2955" y="2290"/>
                <a:ext cx="19" cy="225"/>
              </a:xfrm>
              <a:custGeom>
                <a:avLst/>
                <a:gdLst>
                  <a:gd name="T0" fmla="*/ 18 w 19"/>
                  <a:gd name="T1" fmla="*/ 217 h 225"/>
                  <a:gd name="T2" fmla="*/ 18 w 19"/>
                  <a:gd name="T3" fmla="*/ 213 h 225"/>
                  <a:gd name="T4" fmla="*/ 18 w 19"/>
                  <a:gd name="T5" fmla="*/ 206 h 225"/>
                  <a:gd name="T6" fmla="*/ 18 w 19"/>
                  <a:gd name="T7" fmla="*/ 194 h 225"/>
                  <a:gd name="T8" fmla="*/ 18 w 19"/>
                  <a:gd name="T9" fmla="*/ 180 h 225"/>
                  <a:gd name="T10" fmla="*/ 18 w 19"/>
                  <a:gd name="T11" fmla="*/ 164 h 225"/>
                  <a:gd name="T12" fmla="*/ 18 w 19"/>
                  <a:gd name="T13" fmla="*/ 145 h 225"/>
                  <a:gd name="T14" fmla="*/ 18 w 19"/>
                  <a:gd name="T15" fmla="*/ 125 h 225"/>
                  <a:gd name="T16" fmla="*/ 18 w 19"/>
                  <a:gd name="T17" fmla="*/ 105 h 225"/>
                  <a:gd name="T18" fmla="*/ 18 w 19"/>
                  <a:gd name="T19" fmla="*/ 85 h 225"/>
                  <a:gd name="T20" fmla="*/ 18 w 19"/>
                  <a:gd name="T21" fmla="*/ 67 h 225"/>
                  <a:gd name="T22" fmla="*/ 18 w 19"/>
                  <a:gd name="T23" fmla="*/ 48 h 225"/>
                  <a:gd name="T24" fmla="*/ 18 w 19"/>
                  <a:gd name="T25" fmla="*/ 32 h 225"/>
                  <a:gd name="T26" fmla="*/ 18 w 19"/>
                  <a:gd name="T27" fmla="*/ 18 h 225"/>
                  <a:gd name="T28" fmla="*/ 18 w 19"/>
                  <a:gd name="T29" fmla="*/ 9 h 225"/>
                  <a:gd name="T30" fmla="*/ 18 w 19"/>
                  <a:gd name="T31" fmla="*/ 2 h 225"/>
                  <a:gd name="T32" fmla="*/ 18 w 19"/>
                  <a:gd name="T33" fmla="*/ 0 h 225"/>
                  <a:gd name="T34" fmla="*/ 0 w 19"/>
                  <a:gd name="T35" fmla="*/ 0 h 225"/>
                  <a:gd name="T36" fmla="*/ 0 w 19"/>
                  <a:gd name="T37" fmla="*/ 2 h 225"/>
                  <a:gd name="T38" fmla="*/ 0 w 19"/>
                  <a:gd name="T39" fmla="*/ 9 h 225"/>
                  <a:gd name="T40" fmla="*/ 0 w 19"/>
                  <a:gd name="T41" fmla="*/ 18 h 225"/>
                  <a:gd name="T42" fmla="*/ 0 w 19"/>
                  <a:gd name="T43" fmla="*/ 32 h 225"/>
                  <a:gd name="T44" fmla="*/ 0 w 19"/>
                  <a:gd name="T45" fmla="*/ 48 h 225"/>
                  <a:gd name="T46" fmla="*/ 0 w 19"/>
                  <a:gd name="T47" fmla="*/ 65 h 225"/>
                  <a:gd name="T48" fmla="*/ 0 w 19"/>
                  <a:gd name="T49" fmla="*/ 85 h 225"/>
                  <a:gd name="T50" fmla="*/ 0 w 19"/>
                  <a:gd name="T51" fmla="*/ 105 h 225"/>
                  <a:gd name="T52" fmla="*/ 0 w 19"/>
                  <a:gd name="T53" fmla="*/ 125 h 225"/>
                  <a:gd name="T54" fmla="*/ 0 w 19"/>
                  <a:gd name="T55" fmla="*/ 144 h 225"/>
                  <a:gd name="T56" fmla="*/ 0 w 19"/>
                  <a:gd name="T57" fmla="*/ 162 h 225"/>
                  <a:gd name="T58" fmla="*/ 0 w 19"/>
                  <a:gd name="T59" fmla="*/ 179 h 225"/>
                  <a:gd name="T60" fmla="*/ 0 w 19"/>
                  <a:gd name="T61" fmla="*/ 193 h 225"/>
                  <a:gd name="T62" fmla="*/ 0 w 19"/>
                  <a:gd name="T63" fmla="*/ 204 h 225"/>
                  <a:gd name="T64" fmla="*/ 0 w 19"/>
                  <a:gd name="T65" fmla="*/ 213 h 225"/>
                  <a:gd name="T66" fmla="*/ 0 w 19"/>
                  <a:gd name="T67" fmla="*/ 217 h 225"/>
                  <a:gd name="T68" fmla="*/ 2 w 19"/>
                  <a:gd name="T69" fmla="*/ 221 h 225"/>
                  <a:gd name="T70" fmla="*/ 3 w 19"/>
                  <a:gd name="T71" fmla="*/ 222 h 225"/>
                  <a:gd name="T72" fmla="*/ 5 w 19"/>
                  <a:gd name="T73" fmla="*/ 224 h 225"/>
                  <a:gd name="T74" fmla="*/ 9 w 19"/>
                  <a:gd name="T75" fmla="*/ 224 h 225"/>
                  <a:gd name="T76" fmla="*/ 13 w 19"/>
                  <a:gd name="T77" fmla="*/ 224 h 225"/>
                  <a:gd name="T78" fmla="*/ 15 w 19"/>
                  <a:gd name="T79" fmla="*/ 222 h 225"/>
                  <a:gd name="T80" fmla="*/ 16 w 19"/>
                  <a:gd name="T81" fmla="*/ 221 h 225"/>
                  <a:gd name="T82" fmla="*/ 18 w 19"/>
                  <a:gd name="T83" fmla="*/ 217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225"/>
                  <a:gd name="T128" fmla="*/ 19 w 19"/>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225">
                    <a:moveTo>
                      <a:pt x="18" y="217"/>
                    </a:moveTo>
                    <a:lnTo>
                      <a:pt x="18" y="213"/>
                    </a:lnTo>
                    <a:lnTo>
                      <a:pt x="18" y="206"/>
                    </a:lnTo>
                    <a:lnTo>
                      <a:pt x="18" y="194"/>
                    </a:lnTo>
                    <a:lnTo>
                      <a:pt x="18" y="180"/>
                    </a:lnTo>
                    <a:lnTo>
                      <a:pt x="18" y="164"/>
                    </a:lnTo>
                    <a:lnTo>
                      <a:pt x="18" y="145"/>
                    </a:lnTo>
                    <a:lnTo>
                      <a:pt x="18" y="125"/>
                    </a:lnTo>
                    <a:lnTo>
                      <a:pt x="18" y="105"/>
                    </a:lnTo>
                    <a:lnTo>
                      <a:pt x="18" y="85"/>
                    </a:lnTo>
                    <a:lnTo>
                      <a:pt x="18" y="67"/>
                    </a:lnTo>
                    <a:lnTo>
                      <a:pt x="18" y="48"/>
                    </a:lnTo>
                    <a:lnTo>
                      <a:pt x="18" y="32"/>
                    </a:lnTo>
                    <a:lnTo>
                      <a:pt x="18" y="18"/>
                    </a:lnTo>
                    <a:lnTo>
                      <a:pt x="18" y="9"/>
                    </a:lnTo>
                    <a:lnTo>
                      <a:pt x="18" y="2"/>
                    </a:lnTo>
                    <a:lnTo>
                      <a:pt x="18" y="0"/>
                    </a:lnTo>
                    <a:lnTo>
                      <a:pt x="0" y="0"/>
                    </a:lnTo>
                    <a:lnTo>
                      <a:pt x="0" y="2"/>
                    </a:lnTo>
                    <a:lnTo>
                      <a:pt x="0" y="9"/>
                    </a:lnTo>
                    <a:lnTo>
                      <a:pt x="0" y="18"/>
                    </a:lnTo>
                    <a:lnTo>
                      <a:pt x="0" y="32"/>
                    </a:lnTo>
                    <a:lnTo>
                      <a:pt x="0" y="48"/>
                    </a:lnTo>
                    <a:lnTo>
                      <a:pt x="0" y="65"/>
                    </a:lnTo>
                    <a:lnTo>
                      <a:pt x="0" y="85"/>
                    </a:lnTo>
                    <a:lnTo>
                      <a:pt x="0" y="105"/>
                    </a:lnTo>
                    <a:lnTo>
                      <a:pt x="0" y="125"/>
                    </a:lnTo>
                    <a:lnTo>
                      <a:pt x="0" y="144"/>
                    </a:lnTo>
                    <a:lnTo>
                      <a:pt x="0" y="162"/>
                    </a:lnTo>
                    <a:lnTo>
                      <a:pt x="0" y="179"/>
                    </a:lnTo>
                    <a:lnTo>
                      <a:pt x="0" y="193"/>
                    </a:lnTo>
                    <a:lnTo>
                      <a:pt x="0" y="204"/>
                    </a:lnTo>
                    <a:lnTo>
                      <a:pt x="0" y="213"/>
                    </a:lnTo>
                    <a:lnTo>
                      <a:pt x="0" y="217"/>
                    </a:lnTo>
                    <a:lnTo>
                      <a:pt x="2" y="221"/>
                    </a:lnTo>
                    <a:lnTo>
                      <a:pt x="3" y="222"/>
                    </a:lnTo>
                    <a:lnTo>
                      <a:pt x="5" y="224"/>
                    </a:lnTo>
                    <a:lnTo>
                      <a:pt x="9" y="224"/>
                    </a:lnTo>
                    <a:lnTo>
                      <a:pt x="13" y="224"/>
                    </a:lnTo>
                    <a:lnTo>
                      <a:pt x="15" y="222"/>
                    </a:lnTo>
                    <a:lnTo>
                      <a:pt x="16" y="221"/>
                    </a:lnTo>
                    <a:lnTo>
                      <a:pt x="18" y="217"/>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835" name="Freeform 1188"/>
              <p:cNvSpPr>
                <a:spLocks/>
              </p:cNvSpPr>
              <p:nvPr/>
            </p:nvSpPr>
            <p:spPr bwMode="auto">
              <a:xfrm>
                <a:off x="2955" y="2285"/>
                <a:ext cx="19" cy="15"/>
              </a:xfrm>
              <a:custGeom>
                <a:avLst/>
                <a:gdLst>
                  <a:gd name="T0" fmla="*/ 9 w 19"/>
                  <a:gd name="T1" fmla="*/ 14 h 15"/>
                  <a:gd name="T2" fmla="*/ 13 w 19"/>
                  <a:gd name="T3" fmla="*/ 14 h 15"/>
                  <a:gd name="T4" fmla="*/ 15 w 19"/>
                  <a:gd name="T5" fmla="*/ 14 h 15"/>
                  <a:gd name="T6" fmla="*/ 16 w 19"/>
                  <a:gd name="T7" fmla="*/ 10 h 15"/>
                  <a:gd name="T8" fmla="*/ 18 w 19"/>
                  <a:gd name="T9" fmla="*/ 8 h 15"/>
                  <a:gd name="T10" fmla="*/ 16 w 19"/>
                  <a:gd name="T11" fmla="*/ 4 h 15"/>
                  <a:gd name="T12" fmla="*/ 15 w 19"/>
                  <a:gd name="T13" fmla="*/ 4 h 15"/>
                  <a:gd name="T14" fmla="*/ 13 w 19"/>
                  <a:gd name="T15" fmla="*/ 0 h 15"/>
                  <a:gd name="T16" fmla="*/ 9 w 19"/>
                  <a:gd name="T17" fmla="*/ 0 h 15"/>
                  <a:gd name="T18" fmla="*/ 5 w 19"/>
                  <a:gd name="T19" fmla="*/ 0 h 15"/>
                  <a:gd name="T20" fmla="*/ 3 w 19"/>
                  <a:gd name="T21" fmla="*/ 4 h 15"/>
                  <a:gd name="T22" fmla="*/ 2 w 19"/>
                  <a:gd name="T23" fmla="*/ 4 h 15"/>
                  <a:gd name="T24" fmla="*/ 0 w 19"/>
                  <a:gd name="T25" fmla="*/ 8 h 15"/>
                  <a:gd name="T26" fmla="*/ 2 w 19"/>
                  <a:gd name="T27" fmla="*/ 10 h 15"/>
                  <a:gd name="T28" fmla="*/ 3 w 19"/>
                  <a:gd name="T29" fmla="*/ 14 h 15"/>
                  <a:gd name="T30" fmla="*/ 5 w 19"/>
                  <a:gd name="T31" fmla="*/ 14 h 15"/>
                  <a:gd name="T32" fmla="*/ 9 w 19"/>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5"/>
                  <a:gd name="T53" fmla="*/ 19 w 19"/>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5">
                    <a:moveTo>
                      <a:pt x="9" y="14"/>
                    </a:moveTo>
                    <a:lnTo>
                      <a:pt x="13" y="14"/>
                    </a:lnTo>
                    <a:lnTo>
                      <a:pt x="15" y="14"/>
                    </a:lnTo>
                    <a:lnTo>
                      <a:pt x="16" y="10"/>
                    </a:lnTo>
                    <a:lnTo>
                      <a:pt x="18" y="8"/>
                    </a:lnTo>
                    <a:lnTo>
                      <a:pt x="16" y="4"/>
                    </a:lnTo>
                    <a:lnTo>
                      <a:pt x="15" y="4"/>
                    </a:lnTo>
                    <a:lnTo>
                      <a:pt x="13" y="0"/>
                    </a:lnTo>
                    <a:lnTo>
                      <a:pt x="9" y="0"/>
                    </a:lnTo>
                    <a:lnTo>
                      <a:pt x="5" y="0"/>
                    </a:lnTo>
                    <a:lnTo>
                      <a:pt x="3" y="4"/>
                    </a:lnTo>
                    <a:lnTo>
                      <a:pt x="2" y="4"/>
                    </a:lnTo>
                    <a:lnTo>
                      <a:pt x="0" y="8"/>
                    </a:lnTo>
                    <a:lnTo>
                      <a:pt x="2" y="10"/>
                    </a:lnTo>
                    <a:lnTo>
                      <a:pt x="3" y="14"/>
                    </a:lnTo>
                    <a:lnTo>
                      <a:pt x="5" y="14"/>
                    </a:lnTo>
                    <a:lnTo>
                      <a:pt x="9" y="1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grpSp>
        <p:sp>
          <p:nvSpPr>
            <p:cNvPr id="84095" name="Freeform 1189"/>
            <p:cNvSpPr>
              <a:spLocks/>
            </p:cNvSpPr>
            <p:nvPr/>
          </p:nvSpPr>
          <p:spPr bwMode="auto">
            <a:xfrm>
              <a:off x="3770" y="2080"/>
              <a:ext cx="36" cy="300"/>
            </a:xfrm>
            <a:custGeom>
              <a:avLst/>
              <a:gdLst>
                <a:gd name="T0" fmla="*/ 0 w 36"/>
                <a:gd name="T1" fmla="*/ 0 h 300"/>
                <a:gd name="T2" fmla="*/ 35 w 36"/>
                <a:gd name="T3" fmla="*/ 44 h 300"/>
                <a:gd name="T4" fmla="*/ 35 w 36"/>
                <a:gd name="T5" fmla="*/ 215 h 300"/>
                <a:gd name="T6" fmla="*/ 0 w 36"/>
                <a:gd name="T7" fmla="*/ 299 h 300"/>
                <a:gd name="T8" fmla="*/ 0 w 36"/>
                <a:gd name="T9" fmla="*/ 0 h 300"/>
                <a:gd name="T10" fmla="*/ 0 60000 65536"/>
                <a:gd name="T11" fmla="*/ 0 60000 65536"/>
                <a:gd name="T12" fmla="*/ 0 60000 65536"/>
                <a:gd name="T13" fmla="*/ 0 60000 65536"/>
                <a:gd name="T14" fmla="*/ 0 60000 65536"/>
                <a:gd name="T15" fmla="*/ 0 w 36"/>
                <a:gd name="T16" fmla="*/ 0 h 300"/>
                <a:gd name="T17" fmla="*/ 36 w 36"/>
                <a:gd name="T18" fmla="*/ 300 h 300"/>
              </a:gdLst>
              <a:ahLst/>
              <a:cxnLst>
                <a:cxn ang="T10">
                  <a:pos x="T0" y="T1"/>
                </a:cxn>
                <a:cxn ang="T11">
                  <a:pos x="T2" y="T3"/>
                </a:cxn>
                <a:cxn ang="T12">
                  <a:pos x="T4" y="T5"/>
                </a:cxn>
                <a:cxn ang="T13">
                  <a:pos x="T6" y="T7"/>
                </a:cxn>
                <a:cxn ang="T14">
                  <a:pos x="T8" y="T9"/>
                </a:cxn>
              </a:cxnLst>
              <a:rect l="T15" t="T16" r="T17" b="T18"/>
              <a:pathLst>
                <a:path w="36" h="300">
                  <a:moveTo>
                    <a:pt x="0" y="0"/>
                  </a:moveTo>
                  <a:lnTo>
                    <a:pt x="35" y="44"/>
                  </a:lnTo>
                  <a:lnTo>
                    <a:pt x="35" y="215"/>
                  </a:lnTo>
                  <a:lnTo>
                    <a:pt x="0" y="299"/>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096" name="Freeform 1190"/>
            <p:cNvSpPr>
              <a:spLocks/>
            </p:cNvSpPr>
            <p:nvPr/>
          </p:nvSpPr>
          <p:spPr bwMode="auto">
            <a:xfrm>
              <a:off x="3864" y="2056"/>
              <a:ext cx="47" cy="287"/>
            </a:xfrm>
            <a:custGeom>
              <a:avLst/>
              <a:gdLst>
                <a:gd name="T0" fmla="*/ 46 w 47"/>
                <a:gd name="T1" fmla="*/ 0 h 287"/>
                <a:gd name="T2" fmla="*/ 0 w 47"/>
                <a:gd name="T3" fmla="*/ 55 h 287"/>
                <a:gd name="T4" fmla="*/ 0 w 47"/>
                <a:gd name="T5" fmla="*/ 227 h 287"/>
                <a:gd name="T6" fmla="*/ 46 w 47"/>
                <a:gd name="T7" fmla="*/ 286 h 287"/>
                <a:gd name="T8" fmla="*/ 46 w 47"/>
                <a:gd name="T9" fmla="*/ 0 h 287"/>
                <a:gd name="T10" fmla="*/ 0 60000 65536"/>
                <a:gd name="T11" fmla="*/ 0 60000 65536"/>
                <a:gd name="T12" fmla="*/ 0 60000 65536"/>
                <a:gd name="T13" fmla="*/ 0 60000 65536"/>
                <a:gd name="T14" fmla="*/ 0 60000 65536"/>
                <a:gd name="T15" fmla="*/ 0 w 47"/>
                <a:gd name="T16" fmla="*/ 0 h 287"/>
                <a:gd name="T17" fmla="*/ 47 w 47"/>
                <a:gd name="T18" fmla="*/ 287 h 287"/>
              </a:gdLst>
              <a:ahLst/>
              <a:cxnLst>
                <a:cxn ang="T10">
                  <a:pos x="T0" y="T1"/>
                </a:cxn>
                <a:cxn ang="T11">
                  <a:pos x="T2" y="T3"/>
                </a:cxn>
                <a:cxn ang="T12">
                  <a:pos x="T4" y="T5"/>
                </a:cxn>
                <a:cxn ang="T13">
                  <a:pos x="T6" y="T7"/>
                </a:cxn>
                <a:cxn ang="T14">
                  <a:pos x="T8" y="T9"/>
                </a:cxn>
              </a:cxnLst>
              <a:rect l="T15" t="T16" r="T17" b="T18"/>
              <a:pathLst>
                <a:path w="47" h="287">
                  <a:moveTo>
                    <a:pt x="46" y="0"/>
                  </a:moveTo>
                  <a:lnTo>
                    <a:pt x="0" y="55"/>
                  </a:lnTo>
                  <a:lnTo>
                    <a:pt x="0" y="227"/>
                  </a:lnTo>
                  <a:lnTo>
                    <a:pt x="46" y="286"/>
                  </a:lnTo>
                  <a:lnTo>
                    <a:pt x="46"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097" name="Freeform 1191"/>
            <p:cNvSpPr>
              <a:spLocks/>
            </p:cNvSpPr>
            <p:nvPr/>
          </p:nvSpPr>
          <p:spPr bwMode="auto">
            <a:xfrm>
              <a:off x="3906" y="2054"/>
              <a:ext cx="21" cy="289"/>
            </a:xfrm>
            <a:custGeom>
              <a:avLst/>
              <a:gdLst>
                <a:gd name="T0" fmla="*/ 0 w 21"/>
                <a:gd name="T1" fmla="*/ 2 h 289"/>
                <a:gd name="T2" fmla="*/ 0 w 21"/>
                <a:gd name="T3" fmla="*/ 288 h 289"/>
                <a:gd name="T4" fmla="*/ 20 w 21"/>
                <a:gd name="T5" fmla="*/ 285 h 289"/>
                <a:gd name="T6" fmla="*/ 20 w 21"/>
                <a:gd name="T7" fmla="*/ 0 h 289"/>
                <a:gd name="T8" fmla="*/ 0 w 21"/>
                <a:gd name="T9" fmla="*/ 2 h 289"/>
                <a:gd name="T10" fmla="*/ 0 60000 65536"/>
                <a:gd name="T11" fmla="*/ 0 60000 65536"/>
                <a:gd name="T12" fmla="*/ 0 60000 65536"/>
                <a:gd name="T13" fmla="*/ 0 60000 65536"/>
                <a:gd name="T14" fmla="*/ 0 60000 65536"/>
                <a:gd name="T15" fmla="*/ 0 w 21"/>
                <a:gd name="T16" fmla="*/ 0 h 289"/>
                <a:gd name="T17" fmla="*/ 21 w 21"/>
                <a:gd name="T18" fmla="*/ 289 h 289"/>
              </a:gdLst>
              <a:ahLst/>
              <a:cxnLst>
                <a:cxn ang="T10">
                  <a:pos x="T0" y="T1"/>
                </a:cxn>
                <a:cxn ang="T11">
                  <a:pos x="T2" y="T3"/>
                </a:cxn>
                <a:cxn ang="T12">
                  <a:pos x="T4" y="T5"/>
                </a:cxn>
                <a:cxn ang="T13">
                  <a:pos x="T6" y="T7"/>
                </a:cxn>
                <a:cxn ang="T14">
                  <a:pos x="T8" y="T9"/>
                </a:cxn>
              </a:cxnLst>
              <a:rect l="T15" t="T16" r="T17" b="T18"/>
              <a:pathLst>
                <a:path w="21" h="289">
                  <a:moveTo>
                    <a:pt x="0" y="2"/>
                  </a:moveTo>
                  <a:lnTo>
                    <a:pt x="0" y="288"/>
                  </a:lnTo>
                  <a:lnTo>
                    <a:pt x="20" y="285"/>
                  </a:lnTo>
                  <a:lnTo>
                    <a:pt x="20" y="0"/>
                  </a:lnTo>
                  <a:lnTo>
                    <a:pt x="0"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098" name="Freeform 1192"/>
            <p:cNvSpPr>
              <a:spLocks/>
            </p:cNvSpPr>
            <p:nvPr/>
          </p:nvSpPr>
          <p:spPr bwMode="auto">
            <a:xfrm>
              <a:off x="3770" y="2056"/>
              <a:ext cx="137" cy="69"/>
            </a:xfrm>
            <a:custGeom>
              <a:avLst/>
              <a:gdLst>
                <a:gd name="T0" fmla="*/ 0 w 137"/>
                <a:gd name="T1" fmla="*/ 24 h 69"/>
                <a:gd name="T2" fmla="*/ 136 w 137"/>
                <a:gd name="T3" fmla="*/ 0 h 69"/>
                <a:gd name="T4" fmla="*/ 94 w 137"/>
                <a:gd name="T5" fmla="*/ 55 h 69"/>
                <a:gd name="T6" fmla="*/ 34 w 137"/>
                <a:gd name="T7" fmla="*/ 68 h 69"/>
                <a:gd name="T8" fmla="*/ 0 w 137"/>
                <a:gd name="T9" fmla="*/ 24 h 69"/>
                <a:gd name="T10" fmla="*/ 0 60000 65536"/>
                <a:gd name="T11" fmla="*/ 0 60000 65536"/>
                <a:gd name="T12" fmla="*/ 0 60000 65536"/>
                <a:gd name="T13" fmla="*/ 0 60000 65536"/>
                <a:gd name="T14" fmla="*/ 0 60000 65536"/>
                <a:gd name="T15" fmla="*/ 0 w 137"/>
                <a:gd name="T16" fmla="*/ 0 h 69"/>
                <a:gd name="T17" fmla="*/ 137 w 137"/>
                <a:gd name="T18" fmla="*/ 69 h 69"/>
              </a:gdLst>
              <a:ahLst/>
              <a:cxnLst>
                <a:cxn ang="T10">
                  <a:pos x="T0" y="T1"/>
                </a:cxn>
                <a:cxn ang="T11">
                  <a:pos x="T2" y="T3"/>
                </a:cxn>
                <a:cxn ang="T12">
                  <a:pos x="T4" y="T5"/>
                </a:cxn>
                <a:cxn ang="T13">
                  <a:pos x="T6" y="T7"/>
                </a:cxn>
                <a:cxn ang="T14">
                  <a:pos x="T8" y="T9"/>
                </a:cxn>
              </a:cxnLst>
              <a:rect l="T15" t="T16" r="T17" b="T18"/>
              <a:pathLst>
                <a:path w="137" h="69">
                  <a:moveTo>
                    <a:pt x="0" y="24"/>
                  </a:moveTo>
                  <a:lnTo>
                    <a:pt x="136" y="0"/>
                  </a:lnTo>
                  <a:lnTo>
                    <a:pt x="94" y="55"/>
                  </a:lnTo>
                  <a:lnTo>
                    <a:pt x="34" y="68"/>
                  </a:lnTo>
                  <a:lnTo>
                    <a:pt x="0" y="24"/>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099" name="Freeform 1193"/>
            <p:cNvSpPr>
              <a:spLocks/>
            </p:cNvSpPr>
            <p:nvPr/>
          </p:nvSpPr>
          <p:spPr bwMode="auto">
            <a:xfrm>
              <a:off x="3770" y="2284"/>
              <a:ext cx="137" cy="97"/>
            </a:xfrm>
            <a:custGeom>
              <a:avLst/>
              <a:gdLst>
                <a:gd name="T0" fmla="*/ 136 w 137"/>
                <a:gd name="T1" fmla="*/ 59 h 97"/>
                <a:gd name="T2" fmla="*/ 92 w 137"/>
                <a:gd name="T3" fmla="*/ 0 h 97"/>
                <a:gd name="T4" fmla="*/ 33 w 137"/>
                <a:gd name="T5" fmla="*/ 13 h 97"/>
                <a:gd name="T6" fmla="*/ 0 w 137"/>
                <a:gd name="T7" fmla="*/ 96 h 97"/>
                <a:gd name="T8" fmla="*/ 136 w 137"/>
                <a:gd name="T9" fmla="*/ 59 h 97"/>
                <a:gd name="T10" fmla="*/ 0 60000 65536"/>
                <a:gd name="T11" fmla="*/ 0 60000 65536"/>
                <a:gd name="T12" fmla="*/ 0 60000 65536"/>
                <a:gd name="T13" fmla="*/ 0 60000 65536"/>
                <a:gd name="T14" fmla="*/ 0 60000 65536"/>
                <a:gd name="T15" fmla="*/ 0 w 137"/>
                <a:gd name="T16" fmla="*/ 0 h 97"/>
                <a:gd name="T17" fmla="*/ 137 w 137"/>
                <a:gd name="T18" fmla="*/ 97 h 97"/>
              </a:gdLst>
              <a:ahLst/>
              <a:cxnLst>
                <a:cxn ang="T10">
                  <a:pos x="T0" y="T1"/>
                </a:cxn>
                <a:cxn ang="T11">
                  <a:pos x="T2" y="T3"/>
                </a:cxn>
                <a:cxn ang="T12">
                  <a:pos x="T4" y="T5"/>
                </a:cxn>
                <a:cxn ang="T13">
                  <a:pos x="T6" y="T7"/>
                </a:cxn>
                <a:cxn ang="T14">
                  <a:pos x="T8" y="T9"/>
                </a:cxn>
              </a:cxnLst>
              <a:rect l="T15" t="T16" r="T17" b="T18"/>
              <a:pathLst>
                <a:path w="137" h="97">
                  <a:moveTo>
                    <a:pt x="136" y="59"/>
                  </a:moveTo>
                  <a:lnTo>
                    <a:pt x="92" y="0"/>
                  </a:lnTo>
                  <a:lnTo>
                    <a:pt x="33" y="13"/>
                  </a:lnTo>
                  <a:lnTo>
                    <a:pt x="0" y="96"/>
                  </a:lnTo>
                  <a:lnTo>
                    <a:pt x="136" y="59"/>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00" name="Freeform 1194"/>
            <p:cNvSpPr>
              <a:spLocks/>
            </p:cNvSpPr>
            <p:nvPr/>
          </p:nvSpPr>
          <p:spPr bwMode="auto">
            <a:xfrm>
              <a:off x="3803" y="2110"/>
              <a:ext cx="60" cy="185"/>
            </a:xfrm>
            <a:custGeom>
              <a:avLst/>
              <a:gdLst>
                <a:gd name="T0" fmla="*/ 59 w 60"/>
                <a:gd name="T1" fmla="*/ 0 h 185"/>
                <a:gd name="T2" fmla="*/ 0 w 60"/>
                <a:gd name="T3" fmla="*/ 13 h 185"/>
                <a:gd name="T4" fmla="*/ 0 w 60"/>
                <a:gd name="T5" fmla="*/ 184 h 185"/>
                <a:gd name="T6" fmla="*/ 59 w 60"/>
                <a:gd name="T7" fmla="*/ 171 h 185"/>
                <a:gd name="T8" fmla="*/ 59 w 60"/>
                <a:gd name="T9" fmla="*/ 0 h 185"/>
                <a:gd name="T10" fmla="*/ 0 60000 65536"/>
                <a:gd name="T11" fmla="*/ 0 60000 65536"/>
                <a:gd name="T12" fmla="*/ 0 60000 65536"/>
                <a:gd name="T13" fmla="*/ 0 60000 65536"/>
                <a:gd name="T14" fmla="*/ 0 60000 65536"/>
                <a:gd name="T15" fmla="*/ 0 w 60"/>
                <a:gd name="T16" fmla="*/ 0 h 185"/>
                <a:gd name="T17" fmla="*/ 60 w 60"/>
                <a:gd name="T18" fmla="*/ 185 h 185"/>
              </a:gdLst>
              <a:ahLst/>
              <a:cxnLst>
                <a:cxn ang="T10">
                  <a:pos x="T0" y="T1"/>
                </a:cxn>
                <a:cxn ang="T11">
                  <a:pos x="T2" y="T3"/>
                </a:cxn>
                <a:cxn ang="T12">
                  <a:pos x="T4" y="T5"/>
                </a:cxn>
                <a:cxn ang="T13">
                  <a:pos x="T6" y="T7"/>
                </a:cxn>
                <a:cxn ang="T14">
                  <a:pos x="T8" y="T9"/>
                </a:cxn>
              </a:cxnLst>
              <a:rect l="T15" t="T16" r="T17" b="T18"/>
              <a:pathLst>
                <a:path w="60" h="185">
                  <a:moveTo>
                    <a:pt x="59" y="0"/>
                  </a:moveTo>
                  <a:lnTo>
                    <a:pt x="0" y="13"/>
                  </a:lnTo>
                  <a:lnTo>
                    <a:pt x="0" y="184"/>
                  </a:lnTo>
                  <a:lnTo>
                    <a:pt x="59" y="171"/>
                  </a:lnTo>
                  <a:lnTo>
                    <a:pt x="59"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01" name="Freeform 1195"/>
            <p:cNvSpPr>
              <a:spLocks/>
            </p:cNvSpPr>
            <p:nvPr/>
          </p:nvSpPr>
          <p:spPr bwMode="auto">
            <a:xfrm>
              <a:off x="3926" y="2054"/>
              <a:ext cx="25" cy="286"/>
            </a:xfrm>
            <a:custGeom>
              <a:avLst/>
              <a:gdLst>
                <a:gd name="T0" fmla="*/ 0 w 25"/>
                <a:gd name="T1" fmla="*/ 0 h 286"/>
                <a:gd name="T2" fmla="*/ 24 w 25"/>
                <a:gd name="T3" fmla="*/ 40 h 286"/>
                <a:gd name="T4" fmla="*/ 24 w 25"/>
                <a:gd name="T5" fmla="*/ 210 h 286"/>
                <a:gd name="T6" fmla="*/ 0 w 25"/>
                <a:gd name="T7" fmla="*/ 285 h 286"/>
                <a:gd name="T8" fmla="*/ 0 w 25"/>
                <a:gd name="T9" fmla="*/ 0 h 286"/>
                <a:gd name="T10" fmla="*/ 0 60000 65536"/>
                <a:gd name="T11" fmla="*/ 0 60000 65536"/>
                <a:gd name="T12" fmla="*/ 0 60000 65536"/>
                <a:gd name="T13" fmla="*/ 0 60000 65536"/>
                <a:gd name="T14" fmla="*/ 0 60000 65536"/>
                <a:gd name="T15" fmla="*/ 0 w 25"/>
                <a:gd name="T16" fmla="*/ 0 h 286"/>
                <a:gd name="T17" fmla="*/ 25 w 25"/>
                <a:gd name="T18" fmla="*/ 286 h 286"/>
              </a:gdLst>
              <a:ahLst/>
              <a:cxnLst>
                <a:cxn ang="T10">
                  <a:pos x="T0" y="T1"/>
                </a:cxn>
                <a:cxn ang="T11">
                  <a:pos x="T2" y="T3"/>
                </a:cxn>
                <a:cxn ang="T12">
                  <a:pos x="T4" y="T5"/>
                </a:cxn>
                <a:cxn ang="T13">
                  <a:pos x="T6" y="T7"/>
                </a:cxn>
                <a:cxn ang="T14">
                  <a:pos x="T8" y="T9"/>
                </a:cxn>
              </a:cxnLst>
              <a:rect l="T15" t="T16" r="T17" b="T18"/>
              <a:pathLst>
                <a:path w="25" h="286">
                  <a:moveTo>
                    <a:pt x="0" y="0"/>
                  </a:moveTo>
                  <a:lnTo>
                    <a:pt x="24" y="40"/>
                  </a:lnTo>
                  <a:lnTo>
                    <a:pt x="24" y="210"/>
                  </a:lnTo>
                  <a:lnTo>
                    <a:pt x="0" y="285"/>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02" name="Freeform 1196"/>
            <p:cNvSpPr>
              <a:spLocks/>
            </p:cNvSpPr>
            <p:nvPr/>
          </p:nvSpPr>
          <p:spPr bwMode="auto">
            <a:xfrm>
              <a:off x="3927" y="2034"/>
              <a:ext cx="106" cy="63"/>
            </a:xfrm>
            <a:custGeom>
              <a:avLst/>
              <a:gdLst>
                <a:gd name="T0" fmla="*/ 0 w 106"/>
                <a:gd name="T1" fmla="*/ 18 h 63"/>
                <a:gd name="T2" fmla="*/ 105 w 106"/>
                <a:gd name="T3" fmla="*/ 0 h 63"/>
                <a:gd name="T4" fmla="*/ 78 w 106"/>
                <a:gd name="T5" fmla="*/ 49 h 63"/>
                <a:gd name="T6" fmla="*/ 23 w 106"/>
                <a:gd name="T7" fmla="*/ 62 h 63"/>
                <a:gd name="T8" fmla="*/ 0 w 106"/>
                <a:gd name="T9" fmla="*/ 18 h 63"/>
                <a:gd name="T10" fmla="*/ 0 60000 65536"/>
                <a:gd name="T11" fmla="*/ 0 60000 65536"/>
                <a:gd name="T12" fmla="*/ 0 60000 65536"/>
                <a:gd name="T13" fmla="*/ 0 60000 65536"/>
                <a:gd name="T14" fmla="*/ 0 60000 65536"/>
                <a:gd name="T15" fmla="*/ 0 w 106"/>
                <a:gd name="T16" fmla="*/ 0 h 63"/>
                <a:gd name="T17" fmla="*/ 106 w 106"/>
                <a:gd name="T18" fmla="*/ 63 h 63"/>
              </a:gdLst>
              <a:ahLst/>
              <a:cxnLst>
                <a:cxn ang="T10">
                  <a:pos x="T0" y="T1"/>
                </a:cxn>
                <a:cxn ang="T11">
                  <a:pos x="T2" y="T3"/>
                </a:cxn>
                <a:cxn ang="T12">
                  <a:pos x="T4" y="T5"/>
                </a:cxn>
                <a:cxn ang="T13">
                  <a:pos x="T6" y="T7"/>
                </a:cxn>
                <a:cxn ang="T14">
                  <a:pos x="T8" y="T9"/>
                </a:cxn>
              </a:cxnLst>
              <a:rect l="T15" t="T16" r="T17" b="T18"/>
              <a:pathLst>
                <a:path w="106" h="63">
                  <a:moveTo>
                    <a:pt x="0" y="18"/>
                  </a:moveTo>
                  <a:lnTo>
                    <a:pt x="105" y="0"/>
                  </a:lnTo>
                  <a:lnTo>
                    <a:pt x="78" y="49"/>
                  </a:lnTo>
                  <a:lnTo>
                    <a:pt x="23" y="62"/>
                  </a:lnTo>
                  <a:lnTo>
                    <a:pt x="0" y="18"/>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03" name="Freeform 1197"/>
            <p:cNvSpPr>
              <a:spLocks/>
            </p:cNvSpPr>
            <p:nvPr/>
          </p:nvSpPr>
          <p:spPr bwMode="auto">
            <a:xfrm>
              <a:off x="3948" y="2080"/>
              <a:ext cx="57" cy="186"/>
            </a:xfrm>
            <a:custGeom>
              <a:avLst/>
              <a:gdLst>
                <a:gd name="T0" fmla="*/ 56 w 57"/>
                <a:gd name="T1" fmla="*/ 0 h 186"/>
                <a:gd name="T2" fmla="*/ 0 w 57"/>
                <a:gd name="T3" fmla="*/ 11 h 186"/>
                <a:gd name="T4" fmla="*/ 0 w 57"/>
                <a:gd name="T5" fmla="*/ 185 h 186"/>
                <a:gd name="T6" fmla="*/ 56 w 57"/>
                <a:gd name="T7" fmla="*/ 172 h 186"/>
                <a:gd name="T8" fmla="*/ 56 w 57"/>
                <a:gd name="T9" fmla="*/ 0 h 186"/>
                <a:gd name="T10" fmla="*/ 0 60000 65536"/>
                <a:gd name="T11" fmla="*/ 0 60000 65536"/>
                <a:gd name="T12" fmla="*/ 0 60000 65536"/>
                <a:gd name="T13" fmla="*/ 0 60000 65536"/>
                <a:gd name="T14" fmla="*/ 0 60000 65536"/>
                <a:gd name="T15" fmla="*/ 0 w 57"/>
                <a:gd name="T16" fmla="*/ 0 h 186"/>
                <a:gd name="T17" fmla="*/ 57 w 57"/>
                <a:gd name="T18" fmla="*/ 186 h 186"/>
              </a:gdLst>
              <a:ahLst/>
              <a:cxnLst>
                <a:cxn ang="T10">
                  <a:pos x="T0" y="T1"/>
                </a:cxn>
                <a:cxn ang="T11">
                  <a:pos x="T2" y="T3"/>
                </a:cxn>
                <a:cxn ang="T12">
                  <a:pos x="T4" y="T5"/>
                </a:cxn>
                <a:cxn ang="T13">
                  <a:pos x="T6" y="T7"/>
                </a:cxn>
                <a:cxn ang="T14">
                  <a:pos x="T8" y="T9"/>
                </a:cxn>
              </a:cxnLst>
              <a:rect l="T15" t="T16" r="T17" b="T18"/>
              <a:pathLst>
                <a:path w="57" h="186">
                  <a:moveTo>
                    <a:pt x="56" y="0"/>
                  </a:moveTo>
                  <a:lnTo>
                    <a:pt x="0" y="11"/>
                  </a:lnTo>
                  <a:lnTo>
                    <a:pt x="0" y="185"/>
                  </a:lnTo>
                  <a:lnTo>
                    <a:pt x="56" y="172"/>
                  </a:lnTo>
                  <a:lnTo>
                    <a:pt x="56"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04" name="Freeform 1198"/>
            <p:cNvSpPr>
              <a:spLocks/>
            </p:cNvSpPr>
            <p:nvPr/>
          </p:nvSpPr>
          <p:spPr bwMode="auto">
            <a:xfrm>
              <a:off x="3769" y="2402"/>
              <a:ext cx="35" cy="296"/>
            </a:xfrm>
            <a:custGeom>
              <a:avLst/>
              <a:gdLst>
                <a:gd name="T0" fmla="*/ 2 w 35"/>
                <a:gd name="T1" fmla="*/ 0 h 296"/>
                <a:gd name="T2" fmla="*/ 34 w 35"/>
                <a:gd name="T3" fmla="*/ 45 h 296"/>
                <a:gd name="T4" fmla="*/ 34 w 35"/>
                <a:gd name="T5" fmla="*/ 212 h 296"/>
                <a:gd name="T6" fmla="*/ 0 w 35"/>
                <a:gd name="T7" fmla="*/ 295 h 296"/>
                <a:gd name="T8" fmla="*/ 2 w 35"/>
                <a:gd name="T9" fmla="*/ 0 h 296"/>
                <a:gd name="T10" fmla="*/ 0 60000 65536"/>
                <a:gd name="T11" fmla="*/ 0 60000 65536"/>
                <a:gd name="T12" fmla="*/ 0 60000 65536"/>
                <a:gd name="T13" fmla="*/ 0 60000 65536"/>
                <a:gd name="T14" fmla="*/ 0 60000 65536"/>
                <a:gd name="T15" fmla="*/ 0 w 35"/>
                <a:gd name="T16" fmla="*/ 0 h 296"/>
                <a:gd name="T17" fmla="*/ 35 w 35"/>
                <a:gd name="T18" fmla="*/ 296 h 296"/>
              </a:gdLst>
              <a:ahLst/>
              <a:cxnLst>
                <a:cxn ang="T10">
                  <a:pos x="T0" y="T1"/>
                </a:cxn>
                <a:cxn ang="T11">
                  <a:pos x="T2" y="T3"/>
                </a:cxn>
                <a:cxn ang="T12">
                  <a:pos x="T4" y="T5"/>
                </a:cxn>
                <a:cxn ang="T13">
                  <a:pos x="T6" y="T7"/>
                </a:cxn>
                <a:cxn ang="T14">
                  <a:pos x="T8" y="T9"/>
                </a:cxn>
              </a:cxnLst>
              <a:rect l="T15" t="T16" r="T17" b="T18"/>
              <a:pathLst>
                <a:path w="35" h="296">
                  <a:moveTo>
                    <a:pt x="2" y="0"/>
                  </a:moveTo>
                  <a:lnTo>
                    <a:pt x="34" y="45"/>
                  </a:lnTo>
                  <a:lnTo>
                    <a:pt x="34" y="212"/>
                  </a:lnTo>
                  <a:lnTo>
                    <a:pt x="0" y="295"/>
                  </a:lnTo>
                  <a:lnTo>
                    <a:pt x="2"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05" name="Freeform 1199"/>
            <p:cNvSpPr>
              <a:spLocks/>
            </p:cNvSpPr>
            <p:nvPr/>
          </p:nvSpPr>
          <p:spPr bwMode="auto">
            <a:xfrm>
              <a:off x="3862" y="2368"/>
              <a:ext cx="45" cy="279"/>
            </a:xfrm>
            <a:custGeom>
              <a:avLst/>
              <a:gdLst>
                <a:gd name="T0" fmla="*/ 44 w 45"/>
                <a:gd name="T1" fmla="*/ 0 h 279"/>
                <a:gd name="T2" fmla="*/ 0 w 45"/>
                <a:gd name="T3" fmla="*/ 65 h 279"/>
                <a:gd name="T4" fmla="*/ 0 w 45"/>
                <a:gd name="T5" fmla="*/ 230 h 279"/>
                <a:gd name="T6" fmla="*/ 44 w 45"/>
                <a:gd name="T7" fmla="*/ 278 h 279"/>
                <a:gd name="T8" fmla="*/ 44 w 45"/>
                <a:gd name="T9" fmla="*/ 0 h 279"/>
                <a:gd name="T10" fmla="*/ 0 60000 65536"/>
                <a:gd name="T11" fmla="*/ 0 60000 65536"/>
                <a:gd name="T12" fmla="*/ 0 60000 65536"/>
                <a:gd name="T13" fmla="*/ 0 60000 65536"/>
                <a:gd name="T14" fmla="*/ 0 60000 65536"/>
                <a:gd name="T15" fmla="*/ 0 w 45"/>
                <a:gd name="T16" fmla="*/ 0 h 279"/>
                <a:gd name="T17" fmla="*/ 45 w 45"/>
                <a:gd name="T18" fmla="*/ 279 h 279"/>
              </a:gdLst>
              <a:ahLst/>
              <a:cxnLst>
                <a:cxn ang="T10">
                  <a:pos x="T0" y="T1"/>
                </a:cxn>
                <a:cxn ang="T11">
                  <a:pos x="T2" y="T3"/>
                </a:cxn>
                <a:cxn ang="T12">
                  <a:pos x="T4" y="T5"/>
                </a:cxn>
                <a:cxn ang="T13">
                  <a:pos x="T6" y="T7"/>
                </a:cxn>
                <a:cxn ang="T14">
                  <a:pos x="T8" y="T9"/>
                </a:cxn>
              </a:cxnLst>
              <a:rect l="T15" t="T16" r="T17" b="T18"/>
              <a:pathLst>
                <a:path w="45" h="279">
                  <a:moveTo>
                    <a:pt x="44" y="0"/>
                  </a:moveTo>
                  <a:lnTo>
                    <a:pt x="0" y="65"/>
                  </a:lnTo>
                  <a:lnTo>
                    <a:pt x="0" y="230"/>
                  </a:lnTo>
                  <a:lnTo>
                    <a:pt x="44" y="278"/>
                  </a:lnTo>
                  <a:lnTo>
                    <a:pt x="44"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06" name="Freeform 1200"/>
            <p:cNvSpPr>
              <a:spLocks/>
            </p:cNvSpPr>
            <p:nvPr/>
          </p:nvSpPr>
          <p:spPr bwMode="auto">
            <a:xfrm>
              <a:off x="3906" y="2362"/>
              <a:ext cx="21" cy="285"/>
            </a:xfrm>
            <a:custGeom>
              <a:avLst/>
              <a:gdLst>
                <a:gd name="T0" fmla="*/ 0 w 21"/>
                <a:gd name="T1" fmla="*/ 5 h 285"/>
                <a:gd name="T2" fmla="*/ 0 w 21"/>
                <a:gd name="T3" fmla="*/ 284 h 285"/>
                <a:gd name="T4" fmla="*/ 20 w 21"/>
                <a:gd name="T5" fmla="*/ 277 h 285"/>
                <a:gd name="T6" fmla="*/ 20 w 21"/>
                <a:gd name="T7" fmla="*/ 0 h 285"/>
                <a:gd name="T8" fmla="*/ 0 w 21"/>
                <a:gd name="T9" fmla="*/ 5 h 285"/>
                <a:gd name="T10" fmla="*/ 0 60000 65536"/>
                <a:gd name="T11" fmla="*/ 0 60000 65536"/>
                <a:gd name="T12" fmla="*/ 0 60000 65536"/>
                <a:gd name="T13" fmla="*/ 0 60000 65536"/>
                <a:gd name="T14" fmla="*/ 0 60000 65536"/>
                <a:gd name="T15" fmla="*/ 0 w 21"/>
                <a:gd name="T16" fmla="*/ 0 h 285"/>
                <a:gd name="T17" fmla="*/ 21 w 21"/>
                <a:gd name="T18" fmla="*/ 285 h 285"/>
              </a:gdLst>
              <a:ahLst/>
              <a:cxnLst>
                <a:cxn ang="T10">
                  <a:pos x="T0" y="T1"/>
                </a:cxn>
                <a:cxn ang="T11">
                  <a:pos x="T2" y="T3"/>
                </a:cxn>
                <a:cxn ang="T12">
                  <a:pos x="T4" y="T5"/>
                </a:cxn>
                <a:cxn ang="T13">
                  <a:pos x="T6" y="T7"/>
                </a:cxn>
                <a:cxn ang="T14">
                  <a:pos x="T8" y="T9"/>
                </a:cxn>
              </a:cxnLst>
              <a:rect l="T15" t="T16" r="T17" b="T18"/>
              <a:pathLst>
                <a:path w="21" h="285">
                  <a:moveTo>
                    <a:pt x="0" y="5"/>
                  </a:moveTo>
                  <a:lnTo>
                    <a:pt x="0" y="284"/>
                  </a:lnTo>
                  <a:lnTo>
                    <a:pt x="20" y="277"/>
                  </a:lnTo>
                  <a:lnTo>
                    <a:pt x="20" y="0"/>
                  </a:lnTo>
                  <a:lnTo>
                    <a:pt x="0"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07" name="Freeform 1201"/>
            <p:cNvSpPr>
              <a:spLocks/>
            </p:cNvSpPr>
            <p:nvPr/>
          </p:nvSpPr>
          <p:spPr bwMode="auto">
            <a:xfrm>
              <a:off x="3770" y="2366"/>
              <a:ext cx="141" cy="81"/>
            </a:xfrm>
            <a:custGeom>
              <a:avLst/>
              <a:gdLst>
                <a:gd name="T0" fmla="*/ 0 w 141"/>
                <a:gd name="T1" fmla="*/ 37 h 81"/>
                <a:gd name="T2" fmla="*/ 140 w 141"/>
                <a:gd name="T3" fmla="*/ 0 h 81"/>
                <a:gd name="T4" fmla="*/ 93 w 141"/>
                <a:gd name="T5" fmla="*/ 67 h 81"/>
                <a:gd name="T6" fmla="*/ 33 w 141"/>
                <a:gd name="T7" fmla="*/ 80 h 81"/>
                <a:gd name="T8" fmla="*/ 0 w 141"/>
                <a:gd name="T9" fmla="*/ 37 h 81"/>
                <a:gd name="T10" fmla="*/ 0 60000 65536"/>
                <a:gd name="T11" fmla="*/ 0 60000 65536"/>
                <a:gd name="T12" fmla="*/ 0 60000 65536"/>
                <a:gd name="T13" fmla="*/ 0 60000 65536"/>
                <a:gd name="T14" fmla="*/ 0 60000 65536"/>
                <a:gd name="T15" fmla="*/ 0 w 141"/>
                <a:gd name="T16" fmla="*/ 0 h 81"/>
                <a:gd name="T17" fmla="*/ 141 w 141"/>
                <a:gd name="T18" fmla="*/ 81 h 81"/>
              </a:gdLst>
              <a:ahLst/>
              <a:cxnLst>
                <a:cxn ang="T10">
                  <a:pos x="T0" y="T1"/>
                </a:cxn>
                <a:cxn ang="T11">
                  <a:pos x="T2" y="T3"/>
                </a:cxn>
                <a:cxn ang="T12">
                  <a:pos x="T4" y="T5"/>
                </a:cxn>
                <a:cxn ang="T13">
                  <a:pos x="T6" y="T7"/>
                </a:cxn>
                <a:cxn ang="T14">
                  <a:pos x="T8" y="T9"/>
                </a:cxn>
              </a:cxnLst>
              <a:rect l="T15" t="T16" r="T17" b="T18"/>
              <a:pathLst>
                <a:path w="141" h="81">
                  <a:moveTo>
                    <a:pt x="0" y="37"/>
                  </a:moveTo>
                  <a:lnTo>
                    <a:pt x="140" y="0"/>
                  </a:lnTo>
                  <a:lnTo>
                    <a:pt x="93" y="67"/>
                  </a:lnTo>
                  <a:lnTo>
                    <a:pt x="33" y="80"/>
                  </a:lnTo>
                  <a:lnTo>
                    <a:pt x="0" y="37"/>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08" name="Freeform 1202"/>
            <p:cNvSpPr>
              <a:spLocks/>
            </p:cNvSpPr>
            <p:nvPr/>
          </p:nvSpPr>
          <p:spPr bwMode="auto">
            <a:xfrm>
              <a:off x="3770" y="2600"/>
              <a:ext cx="137" cy="101"/>
            </a:xfrm>
            <a:custGeom>
              <a:avLst/>
              <a:gdLst>
                <a:gd name="T0" fmla="*/ 136 w 137"/>
                <a:gd name="T1" fmla="*/ 50 h 101"/>
                <a:gd name="T2" fmla="*/ 90 w 137"/>
                <a:gd name="T3" fmla="*/ 0 h 101"/>
                <a:gd name="T4" fmla="*/ 33 w 137"/>
                <a:gd name="T5" fmla="*/ 18 h 101"/>
                <a:gd name="T6" fmla="*/ 0 w 137"/>
                <a:gd name="T7" fmla="*/ 100 h 101"/>
                <a:gd name="T8" fmla="*/ 136 w 137"/>
                <a:gd name="T9" fmla="*/ 50 h 101"/>
                <a:gd name="T10" fmla="*/ 0 60000 65536"/>
                <a:gd name="T11" fmla="*/ 0 60000 65536"/>
                <a:gd name="T12" fmla="*/ 0 60000 65536"/>
                <a:gd name="T13" fmla="*/ 0 60000 65536"/>
                <a:gd name="T14" fmla="*/ 0 60000 65536"/>
                <a:gd name="T15" fmla="*/ 0 w 137"/>
                <a:gd name="T16" fmla="*/ 0 h 101"/>
                <a:gd name="T17" fmla="*/ 137 w 137"/>
                <a:gd name="T18" fmla="*/ 101 h 101"/>
              </a:gdLst>
              <a:ahLst/>
              <a:cxnLst>
                <a:cxn ang="T10">
                  <a:pos x="T0" y="T1"/>
                </a:cxn>
                <a:cxn ang="T11">
                  <a:pos x="T2" y="T3"/>
                </a:cxn>
                <a:cxn ang="T12">
                  <a:pos x="T4" y="T5"/>
                </a:cxn>
                <a:cxn ang="T13">
                  <a:pos x="T6" y="T7"/>
                </a:cxn>
                <a:cxn ang="T14">
                  <a:pos x="T8" y="T9"/>
                </a:cxn>
              </a:cxnLst>
              <a:rect l="T15" t="T16" r="T17" b="T18"/>
              <a:pathLst>
                <a:path w="137" h="101">
                  <a:moveTo>
                    <a:pt x="136" y="50"/>
                  </a:moveTo>
                  <a:lnTo>
                    <a:pt x="90" y="0"/>
                  </a:lnTo>
                  <a:lnTo>
                    <a:pt x="33" y="18"/>
                  </a:lnTo>
                  <a:lnTo>
                    <a:pt x="0" y="100"/>
                  </a:lnTo>
                  <a:lnTo>
                    <a:pt x="136" y="5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09" name="Freeform 1203"/>
            <p:cNvSpPr>
              <a:spLocks/>
            </p:cNvSpPr>
            <p:nvPr/>
          </p:nvSpPr>
          <p:spPr bwMode="auto">
            <a:xfrm>
              <a:off x="3926" y="2366"/>
              <a:ext cx="28" cy="275"/>
            </a:xfrm>
            <a:custGeom>
              <a:avLst/>
              <a:gdLst>
                <a:gd name="T0" fmla="*/ 0 w 28"/>
                <a:gd name="T1" fmla="*/ 0 h 275"/>
                <a:gd name="T2" fmla="*/ 27 w 28"/>
                <a:gd name="T3" fmla="*/ 42 h 275"/>
                <a:gd name="T4" fmla="*/ 27 w 28"/>
                <a:gd name="T5" fmla="*/ 206 h 275"/>
                <a:gd name="T6" fmla="*/ 0 w 28"/>
                <a:gd name="T7" fmla="*/ 274 h 275"/>
                <a:gd name="T8" fmla="*/ 0 w 28"/>
                <a:gd name="T9" fmla="*/ 0 h 275"/>
                <a:gd name="T10" fmla="*/ 0 60000 65536"/>
                <a:gd name="T11" fmla="*/ 0 60000 65536"/>
                <a:gd name="T12" fmla="*/ 0 60000 65536"/>
                <a:gd name="T13" fmla="*/ 0 60000 65536"/>
                <a:gd name="T14" fmla="*/ 0 60000 65536"/>
                <a:gd name="T15" fmla="*/ 0 w 28"/>
                <a:gd name="T16" fmla="*/ 0 h 275"/>
                <a:gd name="T17" fmla="*/ 28 w 28"/>
                <a:gd name="T18" fmla="*/ 275 h 275"/>
              </a:gdLst>
              <a:ahLst/>
              <a:cxnLst>
                <a:cxn ang="T10">
                  <a:pos x="T0" y="T1"/>
                </a:cxn>
                <a:cxn ang="T11">
                  <a:pos x="T2" y="T3"/>
                </a:cxn>
                <a:cxn ang="T12">
                  <a:pos x="T4" y="T5"/>
                </a:cxn>
                <a:cxn ang="T13">
                  <a:pos x="T6" y="T7"/>
                </a:cxn>
                <a:cxn ang="T14">
                  <a:pos x="T8" y="T9"/>
                </a:cxn>
              </a:cxnLst>
              <a:rect l="T15" t="T16" r="T17" b="T18"/>
              <a:pathLst>
                <a:path w="28" h="275">
                  <a:moveTo>
                    <a:pt x="0" y="0"/>
                  </a:moveTo>
                  <a:lnTo>
                    <a:pt x="27" y="42"/>
                  </a:lnTo>
                  <a:lnTo>
                    <a:pt x="27" y="206"/>
                  </a:lnTo>
                  <a:lnTo>
                    <a:pt x="0" y="274"/>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10" name="Freeform 1204"/>
            <p:cNvSpPr>
              <a:spLocks/>
            </p:cNvSpPr>
            <p:nvPr/>
          </p:nvSpPr>
          <p:spPr bwMode="auto">
            <a:xfrm>
              <a:off x="3927" y="2356"/>
              <a:ext cx="30" cy="51"/>
            </a:xfrm>
            <a:custGeom>
              <a:avLst/>
              <a:gdLst>
                <a:gd name="T0" fmla="*/ 0 w 30"/>
                <a:gd name="T1" fmla="*/ 9 h 51"/>
                <a:gd name="T2" fmla="*/ 29 w 30"/>
                <a:gd name="T3" fmla="*/ 0 h 51"/>
                <a:gd name="T4" fmla="*/ 27 w 30"/>
                <a:gd name="T5" fmla="*/ 50 h 51"/>
                <a:gd name="T6" fmla="*/ 0 w 30"/>
                <a:gd name="T7" fmla="*/ 9 h 51"/>
                <a:gd name="T8" fmla="*/ 0 60000 65536"/>
                <a:gd name="T9" fmla="*/ 0 60000 65536"/>
                <a:gd name="T10" fmla="*/ 0 60000 65536"/>
                <a:gd name="T11" fmla="*/ 0 60000 65536"/>
                <a:gd name="T12" fmla="*/ 0 w 30"/>
                <a:gd name="T13" fmla="*/ 0 h 51"/>
                <a:gd name="T14" fmla="*/ 30 w 30"/>
                <a:gd name="T15" fmla="*/ 51 h 51"/>
              </a:gdLst>
              <a:ahLst/>
              <a:cxnLst>
                <a:cxn ang="T8">
                  <a:pos x="T0" y="T1"/>
                </a:cxn>
                <a:cxn ang="T9">
                  <a:pos x="T2" y="T3"/>
                </a:cxn>
                <a:cxn ang="T10">
                  <a:pos x="T4" y="T5"/>
                </a:cxn>
                <a:cxn ang="T11">
                  <a:pos x="T6" y="T7"/>
                </a:cxn>
              </a:cxnLst>
              <a:rect l="T12" t="T13" r="T14" b="T15"/>
              <a:pathLst>
                <a:path w="30" h="51">
                  <a:moveTo>
                    <a:pt x="0" y="9"/>
                  </a:moveTo>
                  <a:lnTo>
                    <a:pt x="29" y="0"/>
                  </a:lnTo>
                  <a:lnTo>
                    <a:pt x="27" y="50"/>
                  </a:lnTo>
                  <a:lnTo>
                    <a:pt x="0" y="9"/>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11" name="Freeform 1205"/>
            <p:cNvSpPr>
              <a:spLocks/>
            </p:cNvSpPr>
            <p:nvPr/>
          </p:nvSpPr>
          <p:spPr bwMode="auto">
            <a:xfrm>
              <a:off x="3926" y="2574"/>
              <a:ext cx="25" cy="67"/>
            </a:xfrm>
            <a:custGeom>
              <a:avLst/>
              <a:gdLst>
                <a:gd name="T0" fmla="*/ 24 w 25"/>
                <a:gd name="T1" fmla="*/ 55 h 67"/>
                <a:gd name="T2" fmla="*/ 24 w 25"/>
                <a:gd name="T3" fmla="*/ 0 h 67"/>
                <a:gd name="T4" fmla="*/ 0 w 25"/>
                <a:gd name="T5" fmla="*/ 66 h 67"/>
                <a:gd name="T6" fmla="*/ 24 w 25"/>
                <a:gd name="T7" fmla="*/ 55 h 67"/>
                <a:gd name="T8" fmla="*/ 0 60000 65536"/>
                <a:gd name="T9" fmla="*/ 0 60000 65536"/>
                <a:gd name="T10" fmla="*/ 0 60000 65536"/>
                <a:gd name="T11" fmla="*/ 0 60000 65536"/>
                <a:gd name="T12" fmla="*/ 0 w 25"/>
                <a:gd name="T13" fmla="*/ 0 h 67"/>
                <a:gd name="T14" fmla="*/ 25 w 25"/>
                <a:gd name="T15" fmla="*/ 67 h 67"/>
              </a:gdLst>
              <a:ahLst/>
              <a:cxnLst>
                <a:cxn ang="T8">
                  <a:pos x="T0" y="T1"/>
                </a:cxn>
                <a:cxn ang="T9">
                  <a:pos x="T2" y="T3"/>
                </a:cxn>
                <a:cxn ang="T10">
                  <a:pos x="T4" y="T5"/>
                </a:cxn>
                <a:cxn ang="T11">
                  <a:pos x="T6" y="T7"/>
                </a:cxn>
              </a:cxnLst>
              <a:rect l="T12" t="T13" r="T14" b="T15"/>
              <a:pathLst>
                <a:path w="25" h="67">
                  <a:moveTo>
                    <a:pt x="24" y="55"/>
                  </a:moveTo>
                  <a:lnTo>
                    <a:pt x="24" y="0"/>
                  </a:lnTo>
                  <a:lnTo>
                    <a:pt x="0" y="66"/>
                  </a:lnTo>
                  <a:lnTo>
                    <a:pt x="24" y="55"/>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12" name="Freeform 1206"/>
            <p:cNvSpPr>
              <a:spLocks/>
            </p:cNvSpPr>
            <p:nvPr/>
          </p:nvSpPr>
          <p:spPr bwMode="auto">
            <a:xfrm>
              <a:off x="3803" y="2431"/>
              <a:ext cx="57" cy="186"/>
            </a:xfrm>
            <a:custGeom>
              <a:avLst/>
              <a:gdLst>
                <a:gd name="T0" fmla="*/ 56 w 57"/>
                <a:gd name="T1" fmla="*/ 0 h 186"/>
                <a:gd name="T2" fmla="*/ 0 w 57"/>
                <a:gd name="T3" fmla="*/ 13 h 186"/>
                <a:gd name="T4" fmla="*/ 0 w 57"/>
                <a:gd name="T5" fmla="*/ 185 h 186"/>
                <a:gd name="T6" fmla="*/ 56 w 57"/>
                <a:gd name="T7" fmla="*/ 163 h 186"/>
                <a:gd name="T8" fmla="*/ 56 w 57"/>
                <a:gd name="T9" fmla="*/ 0 h 186"/>
                <a:gd name="T10" fmla="*/ 0 60000 65536"/>
                <a:gd name="T11" fmla="*/ 0 60000 65536"/>
                <a:gd name="T12" fmla="*/ 0 60000 65536"/>
                <a:gd name="T13" fmla="*/ 0 60000 65536"/>
                <a:gd name="T14" fmla="*/ 0 60000 65536"/>
                <a:gd name="T15" fmla="*/ 0 w 57"/>
                <a:gd name="T16" fmla="*/ 0 h 186"/>
                <a:gd name="T17" fmla="*/ 57 w 57"/>
                <a:gd name="T18" fmla="*/ 186 h 186"/>
              </a:gdLst>
              <a:ahLst/>
              <a:cxnLst>
                <a:cxn ang="T10">
                  <a:pos x="T0" y="T1"/>
                </a:cxn>
                <a:cxn ang="T11">
                  <a:pos x="T2" y="T3"/>
                </a:cxn>
                <a:cxn ang="T12">
                  <a:pos x="T4" y="T5"/>
                </a:cxn>
                <a:cxn ang="T13">
                  <a:pos x="T6" y="T7"/>
                </a:cxn>
                <a:cxn ang="T14">
                  <a:pos x="T8" y="T9"/>
                </a:cxn>
              </a:cxnLst>
              <a:rect l="T15" t="T16" r="T17" b="T18"/>
              <a:pathLst>
                <a:path w="57" h="186">
                  <a:moveTo>
                    <a:pt x="56" y="0"/>
                  </a:moveTo>
                  <a:lnTo>
                    <a:pt x="0" y="13"/>
                  </a:lnTo>
                  <a:lnTo>
                    <a:pt x="0" y="185"/>
                  </a:lnTo>
                  <a:lnTo>
                    <a:pt x="56" y="163"/>
                  </a:lnTo>
                  <a:lnTo>
                    <a:pt x="56"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13" name="Freeform 1207"/>
            <p:cNvSpPr>
              <a:spLocks/>
            </p:cNvSpPr>
            <p:nvPr/>
          </p:nvSpPr>
          <p:spPr bwMode="auto">
            <a:xfrm>
              <a:off x="3177" y="2248"/>
              <a:ext cx="56" cy="171"/>
            </a:xfrm>
            <a:custGeom>
              <a:avLst/>
              <a:gdLst>
                <a:gd name="T0" fmla="*/ 55 w 56"/>
                <a:gd name="T1" fmla="*/ 0 h 171"/>
                <a:gd name="T2" fmla="*/ 0 w 56"/>
                <a:gd name="T3" fmla="*/ 8 h 171"/>
                <a:gd name="T4" fmla="*/ 0 w 56"/>
                <a:gd name="T5" fmla="*/ 170 h 171"/>
                <a:gd name="T6" fmla="*/ 55 w 56"/>
                <a:gd name="T7" fmla="*/ 148 h 171"/>
                <a:gd name="T8" fmla="*/ 55 w 56"/>
                <a:gd name="T9" fmla="*/ 0 h 171"/>
                <a:gd name="T10" fmla="*/ 0 60000 65536"/>
                <a:gd name="T11" fmla="*/ 0 60000 65536"/>
                <a:gd name="T12" fmla="*/ 0 60000 65536"/>
                <a:gd name="T13" fmla="*/ 0 60000 65536"/>
                <a:gd name="T14" fmla="*/ 0 60000 65536"/>
                <a:gd name="T15" fmla="*/ 0 w 56"/>
                <a:gd name="T16" fmla="*/ 0 h 171"/>
                <a:gd name="T17" fmla="*/ 56 w 56"/>
                <a:gd name="T18" fmla="*/ 171 h 171"/>
              </a:gdLst>
              <a:ahLst/>
              <a:cxnLst>
                <a:cxn ang="T10">
                  <a:pos x="T0" y="T1"/>
                </a:cxn>
                <a:cxn ang="T11">
                  <a:pos x="T2" y="T3"/>
                </a:cxn>
                <a:cxn ang="T12">
                  <a:pos x="T4" y="T5"/>
                </a:cxn>
                <a:cxn ang="T13">
                  <a:pos x="T6" y="T7"/>
                </a:cxn>
                <a:cxn ang="T14">
                  <a:pos x="T8" y="T9"/>
                </a:cxn>
              </a:cxnLst>
              <a:rect l="T15" t="T16" r="T17" b="T18"/>
              <a:pathLst>
                <a:path w="56" h="171">
                  <a:moveTo>
                    <a:pt x="55" y="0"/>
                  </a:moveTo>
                  <a:lnTo>
                    <a:pt x="0" y="8"/>
                  </a:lnTo>
                  <a:lnTo>
                    <a:pt x="0" y="170"/>
                  </a:lnTo>
                  <a:lnTo>
                    <a:pt x="55" y="148"/>
                  </a:lnTo>
                  <a:lnTo>
                    <a:pt x="55" y="0"/>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4" name="Freeform 1208"/>
            <p:cNvSpPr>
              <a:spLocks/>
            </p:cNvSpPr>
            <p:nvPr/>
          </p:nvSpPr>
          <p:spPr bwMode="auto">
            <a:xfrm>
              <a:off x="3436" y="2028"/>
              <a:ext cx="55" cy="76"/>
            </a:xfrm>
            <a:custGeom>
              <a:avLst/>
              <a:gdLst>
                <a:gd name="T0" fmla="*/ 54 w 55"/>
                <a:gd name="T1" fmla="*/ 8 h 76"/>
                <a:gd name="T2" fmla="*/ 0 w 55"/>
                <a:gd name="T3" fmla="*/ 0 h 76"/>
                <a:gd name="T4" fmla="*/ 0 w 55"/>
                <a:gd name="T5" fmla="*/ 75 h 76"/>
                <a:gd name="T6" fmla="*/ 54 w 55"/>
                <a:gd name="T7" fmla="*/ 64 h 76"/>
                <a:gd name="T8" fmla="*/ 54 w 55"/>
                <a:gd name="T9" fmla="*/ 8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54" y="8"/>
                  </a:moveTo>
                  <a:lnTo>
                    <a:pt x="0" y="0"/>
                  </a:lnTo>
                  <a:lnTo>
                    <a:pt x="0" y="75"/>
                  </a:lnTo>
                  <a:lnTo>
                    <a:pt x="54" y="64"/>
                  </a:lnTo>
                  <a:lnTo>
                    <a:pt x="54" y="8"/>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5" name="Freeform 1209"/>
            <p:cNvSpPr>
              <a:spLocks/>
            </p:cNvSpPr>
            <p:nvPr/>
          </p:nvSpPr>
          <p:spPr bwMode="auto">
            <a:xfrm>
              <a:off x="3353" y="2019"/>
              <a:ext cx="22" cy="104"/>
            </a:xfrm>
            <a:custGeom>
              <a:avLst/>
              <a:gdLst>
                <a:gd name="T0" fmla="*/ 21 w 22"/>
                <a:gd name="T1" fmla="*/ 2 h 104"/>
                <a:gd name="T2" fmla="*/ 0 w 22"/>
                <a:gd name="T3" fmla="*/ 0 h 104"/>
                <a:gd name="T4" fmla="*/ 0 w 22"/>
                <a:gd name="T5" fmla="*/ 103 h 104"/>
                <a:gd name="T6" fmla="*/ 21 w 22"/>
                <a:gd name="T7" fmla="*/ 100 h 104"/>
                <a:gd name="T8" fmla="*/ 21 w 22"/>
                <a:gd name="T9" fmla="*/ 2 h 104"/>
                <a:gd name="T10" fmla="*/ 0 60000 65536"/>
                <a:gd name="T11" fmla="*/ 0 60000 65536"/>
                <a:gd name="T12" fmla="*/ 0 60000 65536"/>
                <a:gd name="T13" fmla="*/ 0 60000 65536"/>
                <a:gd name="T14" fmla="*/ 0 60000 65536"/>
                <a:gd name="T15" fmla="*/ 0 w 22"/>
                <a:gd name="T16" fmla="*/ 0 h 104"/>
                <a:gd name="T17" fmla="*/ 22 w 22"/>
                <a:gd name="T18" fmla="*/ 104 h 104"/>
              </a:gdLst>
              <a:ahLst/>
              <a:cxnLst>
                <a:cxn ang="T10">
                  <a:pos x="T0" y="T1"/>
                </a:cxn>
                <a:cxn ang="T11">
                  <a:pos x="T2" y="T3"/>
                </a:cxn>
                <a:cxn ang="T12">
                  <a:pos x="T4" y="T5"/>
                </a:cxn>
                <a:cxn ang="T13">
                  <a:pos x="T6" y="T7"/>
                </a:cxn>
                <a:cxn ang="T14">
                  <a:pos x="T8" y="T9"/>
                </a:cxn>
              </a:cxnLst>
              <a:rect l="T15" t="T16" r="T17" b="T18"/>
              <a:pathLst>
                <a:path w="22" h="104">
                  <a:moveTo>
                    <a:pt x="21" y="2"/>
                  </a:moveTo>
                  <a:lnTo>
                    <a:pt x="0" y="0"/>
                  </a:lnTo>
                  <a:lnTo>
                    <a:pt x="0" y="103"/>
                  </a:lnTo>
                  <a:lnTo>
                    <a:pt x="21" y="100"/>
                  </a:lnTo>
                  <a:lnTo>
                    <a:pt x="21" y="2"/>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6" name="Freeform 1210"/>
            <p:cNvSpPr>
              <a:spLocks/>
            </p:cNvSpPr>
            <p:nvPr/>
          </p:nvSpPr>
          <p:spPr bwMode="auto">
            <a:xfrm>
              <a:off x="3544" y="2046"/>
              <a:ext cx="55" cy="38"/>
            </a:xfrm>
            <a:custGeom>
              <a:avLst/>
              <a:gdLst>
                <a:gd name="T0" fmla="*/ 54 w 55"/>
                <a:gd name="T1" fmla="*/ 9 h 38"/>
                <a:gd name="T2" fmla="*/ 0 w 55"/>
                <a:gd name="T3" fmla="*/ 0 h 38"/>
                <a:gd name="T4" fmla="*/ 0 w 55"/>
                <a:gd name="T5" fmla="*/ 37 h 38"/>
                <a:gd name="T6" fmla="*/ 54 w 55"/>
                <a:gd name="T7" fmla="*/ 27 h 38"/>
                <a:gd name="T8" fmla="*/ 54 w 55"/>
                <a:gd name="T9" fmla="*/ 9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54" y="9"/>
                  </a:moveTo>
                  <a:lnTo>
                    <a:pt x="0" y="0"/>
                  </a:lnTo>
                  <a:lnTo>
                    <a:pt x="0" y="37"/>
                  </a:lnTo>
                  <a:lnTo>
                    <a:pt x="54" y="27"/>
                  </a:lnTo>
                  <a:lnTo>
                    <a:pt x="54" y="9"/>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7" name="Freeform 1211"/>
            <p:cNvSpPr>
              <a:spLocks/>
            </p:cNvSpPr>
            <p:nvPr/>
          </p:nvSpPr>
          <p:spPr bwMode="auto">
            <a:xfrm>
              <a:off x="3425" y="1749"/>
              <a:ext cx="58" cy="143"/>
            </a:xfrm>
            <a:custGeom>
              <a:avLst/>
              <a:gdLst>
                <a:gd name="T0" fmla="*/ 57 w 58"/>
                <a:gd name="T1" fmla="*/ 0 h 143"/>
                <a:gd name="T2" fmla="*/ 0 w 58"/>
                <a:gd name="T3" fmla="*/ 0 h 143"/>
                <a:gd name="T4" fmla="*/ 0 w 58"/>
                <a:gd name="T5" fmla="*/ 142 h 143"/>
                <a:gd name="T6" fmla="*/ 57 w 58"/>
                <a:gd name="T7" fmla="*/ 134 h 143"/>
                <a:gd name="T8" fmla="*/ 57 w 58"/>
                <a:gd name="T9" fmla="*/ 0 h 143"/>
                <a:gd name="T10" fmla="*/ 0 60000 65536"/>
                <a:gd name="T11" fmla="*/ 0 60000 65536"/>
                <a:gd name="T12" fmla="*/ 0 60000 65536"/>
                <a:gd name="T13" fmla="*/ 0 60000 65536"/>
                <a:gd name="T14" fmla="*/ 0 60000 65536"/>
                <a:gd name="T15" fmla="*/ 0 w 58"/>
                <a:gd name="T16" fmla="*/ 0 h 143"/>
                <a:gd name="T17" fmla="*/ 58 w 58"/>
                <a:gd name="T18" fmla="*/ 143 h 143"/>
              </a:gdLst>
              <a:ahLst/>
              <a:cxnLst>
                <a:cxn ang="T10">
                  <a:pos x="T0" y="T1"/>
                </a:cxn>
                <a:cxn ang="T11">
                  <a:pos x="T2" y="T3"/>
                </a:cxn>
                <a:cxn ang="T12">
                  <a:pos x="T4" y="T5"/>
                </a:cxn>
                <a:cxn ang="T13">
                  <a:pos x="T6" y="T7"/>
                </a:cxn>
                <a:cxn ang="T14">
                  <a:pos x="T8" y="T9"/>
                </a:cxn>
              </a:cxnLst>
              <a:rect l="T15" t="T16" r="T17" b="T18"/>
              <a:pathLst>
                <a:path w="58" h="143">
                  <a:moveTo>
                    <a:pt x="57" y="0"/>
                  </a:moveTo>
                  <a:lnTo>
                    <a:pt x="0" y="0"/>
                  </a:lnTo>
                  <a:lnTo>
                    <a:pt x="0" y="142"/>
                  </a:lnTo>
                  <a:lnTo>
                    <a:pt x="57" y="134"/>
                  </a:lnTo>
                  <a:lnTo>
                    <a:pt x="57" y="0"/>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8" name="Freeform 1212"/>
            <p:cNvSpPr>
              <a:spLocks/>
            </p:cNvSpPr>
            <p:nvPr/>
          </p:nvSpPr>
          <p:spPr bwMode="auto">
            <a:xfrm>
              <a:off x="3353" y="1756"/>
              <a:ext cx="16" cy="146"/>
            </a:xfrm>
            <a:custGeom>
              <a:avLst/>
              <a:gdLst>
                <a:gd name="T0" fmla="*/ 15 w 16"/>
                <a:gd name="T1" fmla="*/ 0 h 146"/>
                <a:gd name="T2" fmla="*/ 0 w 16"/>
                <a:gd name="T3" fmla="*/ 2 h 146"/>
                <a:gd name="T4" fmla="*/ 0 w 16"/>
                <a:gd name="T5" fmla="*/ 145 h 146"/>
                <a:gd name="T6" fmla="*/ 15 w 16"/>
                <a:gd name="T7" fmla="*/ 142 h 146"/>
                <a:gd name="T8" fmla="*/ 15 w 16"/>
                <a:gd name="T9" fmla="*/ 0 h 146"/>
                <a:gd name="T10" fmla="*/ 0 60000 65536"/>
                <a:gd name="T11" fmla="*/ 0 60000 65536"/>
                <a:gd name="T12" fmla="*/ 0 60000 65536"/>
                <a:gd name="T13" fmla="*/ 0 60000 65536"/>
                <a:gd name="T14" fmla="*/ 0 60000 65536"/>
                <a:gd name="T15" fmla="*/ 0 w 16"/>
                <a:gd name="T16" fmla="*/ 0 h 146"/>
                <a:gd name="T17" fmla="*/ 16 w 16"/>
                <a:gd name="T18" fmla="*/ 146 h 146"/>
              </a:gdLst>
              <a:ahLst/>
              <a:cxnLst>
                <a:cxn ang="T10">
                  <a:pos x="T0" y="T1"/>
                </a:cxn>
                <a:cxn ang="T11">
                  <a:pos x="T2" y="T3"/>
                </a:cxn>
                <a:cxn ang="T12">
                  <a:pos x="T4" y="T5"/>
                </a:cxn>
                <a:cxn ang="T13">
                  <a:pos x="T6" y="T7"/>
                </a:cxn>
                <a:cxn ang="T14">
                  <a:pos x="T8" y="T9"/>
                </a:cxn>
              </a:cxnLst>
              <a:rect l="T15" t="T16" r="T17" b="T18"/>
              <a:pathLst>
                <a:path w="16" h="146">
                  <a:moveTo>
                    <a:pt x="15" y="0"/>
                  </a:moveTo>
                  <a:lnTo>
                    <a:pt x="0" y="2"/>
                  </a:lnTo>
                  <a:lnTo>
                    <a:pt x="0" y="145"/>
                  </a:lnTo>
                  <a:lnTo>
                    <a:pt x="15" y="142"/>
                  </a:lnTo>
                  <a:lnTo>
                    <a:pt x="15" y="0"/>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19" name="Freeform 1213"/>
            <p:cNvSpPr>
              <a:spLocks/>
            </p:cNvSpPr>
            <p:nvPr/>
          </p:nvSpPr>
          <p:spPr bwMode="auto">
            <a:xfrm>
              <a:off x="3538" y="1754"/>
              <a:ext cx="57" cy="122"/>
            </a:xfrm>
            <a:custGeom>
              <a:avLst/>
              <a:gdLst>
                <a:gd name="T0" fmla="*/ 56 w 57"/>
                <a:gd name="T1" fmla="*/ 4 h 122"/>
                <a:gd name="T2" fmla="*/ 0 w 57"/>
                <a:gd name="T3" fmla="*/ 0 h 122"/>
                <a:gd name="T4" fmla="*/ 0 w 57"/>
                <a:gd name="T5" fmla="*/ 121 h 122"/>
                <a:gd name="T6" fmla="*/ 56 w 57"/>
                <a:gd name="T7" fmla="*/ 114 h 122"/>
                <a:gd name="T8" fmla="*/ 56 w 57"/>
                <a:gd name="T9" fmla="*/ 4 h 122"/>
                <a:gd name="T10" fmla="*/ 0 60000 65536"/>
                <a:gd name="T11" fmla="*/ 0 60000 65536"/>
                <a:gd name="T12" fmla="*/ 0 60000 65536"/>
                <a:gd name="T13" fmla="*/ 0 60000 65536"/>
                <a:gd name="T14" fmla="*/ 0 60000 65536"/>
                <a:gd name="T15" fmla="*/ 0 w 57"/>
                <a:gd name="T16" fmla="*/ 0 h 122"/>
                <a:gd name="T17" fmla="*/ 57 w 57"/>
                <a:gd name="T18" fmla="*/ 122 h 122"/>
              </a:gdLst>
              <a:ahLst/>
              <a:cxnLst>
                <a:cxn ang="T10">
                  <a:pos x="T0" y="T1"/>
                </a:cxn>
                <a:cxn ang="T11">
                  <a:pos x="T2" y="T3"/>
                </a:cxn>
                <a:cxn ang="T12">
                  <a:pos x="T4" y="T5"/>
                </a:cxn>
                <a:cxn ang="T13">
                  <a:pos x="T6" y="T7"/>
                </a:cxn>
                <a:cxn ang="T14">
                  <a:pos x="T8" y="T9"/>
                </a:cxn>
              </a:cxnLst>
              <a:rect l="T15" t="T16" r="T17" b="T18"/>
              <a:pathLst>
                <a:path w="57" h="122">
                  <a:moveTo>
                    <a:pt x="56" y="4"/>
                  </a:moveTo>
                  <a:lnTo>
                    <a:pt x="0" y="0"/>
                  </a:lnTo>
                  <a:lnTo>
                    <a:pt x="0" y="121"/>
                  </a:lnTo>
                  <a:lnTo>
                    <a:pt x="56" y="114"/>
                  </a:lnTo>
                  <a:lnTo>
                    <a:pt x="56" y="4"/>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0" name="Freeform 1214"/>
            <p:cNvSpPr>
              <a:spLocks/>
            </p:cNvSpPr>
            <p:nvPr/>
          </p:nvSpPr>
          <p:spPr bwMode="auto">
            <a:xfrm>
              <a:off x="3430" y="1530"/>
              <a:ext cx="56" cy="135"/>
            </a:xfrm>
            <a:custGeom>
              <a:avLst/>
              <a:gdLst>
                <a:gd name="T0" fmla="*/ 55 w 56"/>
                <a:gd name="T1" fmla="*/ 3 h 135"/>
                <a:gd name="T2" fmla="*/ 0 w 56"/>
                <a:gd name="T3" fmla="*/ 0 h 135"/>
                <a:gd name="T4" fmla="*/ 0 w 56"/>
                <a:gd name="T5" fmla="*/ 134 h 135"/>
                <a:gd name="T6" fmla="*/ 55 w 56"/>
                <a:gd name="T7" fmla="*/ 132 h 135"/>
                <a:gd name="T8" fmla="*/ 55 w 56"/>
                <a:gd name="T9" fmla="*/ 3 h 135"/>
                <a:gd name="T10" fmla="*/ 0 60000 65536"/>
                <a:gd name="T11" fmla="*/ 0 60000 65536"/>
                <a:gd name="T12" fmla="*/ 0 60000 65536"/>
                <a:gd name="T13" fmla="*/ 0 60000 65536"/>
                <a:gd name="T14" fmla="*/ 0 60000 65536"/>
                <a:gd name="T15" fmla="*/ 0 w 56"/>
                <a:gd name="T16" fmla="*/ 0 h 135"/>
                <a:gd name="T17" fmla="*/ 56 w 56"/>
                <a:gd name="T18" fmla="*/ 135 h 135"/>
              </a:gdLst>
              <a:ahLst/>
              <a:cxnLst>
                <a:cxn ang="T10">
                  <a:pos x="T0" y="T1"/>
                </a:cxn>
                <a:cxn ang="T11">
                  <a:pos x="T2" y="T3"/>
                </a:cxn>
                <a:cxn ang="T12">
                  <a:pos x="T4" y="T5"/>
                </a:cxn>
                <a:cxn ang="T13">
                  <a:pos x="T6" y="T7"/>
                </a:cxn>
                <a:cxn ang="T14">
                  <a:pos x="T8" y="T9"/>
                </a:cxn>
              </a:cxnLst>
              <a:rect l="T15" t="T16" r="T17" b="T18"/>
              <a:pathLst>
                <a:path w="56" h="135">
                  <a:moveTo>
                    <a:pt x="55" y="3"/>
                  </a:moveTo>
                  <a:lnTo>
                    <a:pt x="0" y="0"/>
                  </a:lnTo>
                  <a:lnTo>
                    <a:pt x="0" y="134"/>
                  </a:lnTo>
                  <a:lnTo>
                    <a:pt x="55" y="132"/>
                  </a:lnTo>
                  <a:lnTo>
                    <a:pt x="55" y="3"/>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1" name="Freeform 1215"/>
            <p:cNvSpPr>
              <a:spLocks/>
            </p:cNvSpPr>
            <p:nvPr/>
          </p:nvSpPr>
          <p:spPr bwMode="auto">
            <a:xfrm>
              <a:off x="3356" y="1523"/>
              <a:ext cx="15" cy="141"/>
            </a:xfrm>
            <a:custGeom>
              <a:avLst/>
              <a:gdLst>
                <a:gd name="T0" fmla="*/ 14 w 15"/>
                <a:gd name="T1" fmla="*/ 2 h 141"/>
                <a:gd name="T2" fmla="*/ 0 w 15"/>
                <a:gd name="T3" fmla="*/ 0 h 141"/>
                <a:gd name="T4" fmla="*/ 0 w 15"/>
                <a:gd name="T5" fmla="*/ 140 h 141"/>
                <a:gd name="T6" fmla="*/ 14 w 15"/>
                <a:gd name="T7" fmla="*/ 140 h 141"/>
                <a:gd name="T8" fmla="*/ 14 w 15"/>
                <a:gd name="T9" fmla="*/ 2 h 141"/>
                <a:gd name="T10" fmla="*/ 0 60000 65536"/>
                <a:gd name="T11" fmla="*/ 0 60000 65536"/>
                <a:gd name="T12" fmla="*/ 0 60000 65536"/>
                <a:gd name="T13" fmla="*/ 0 60000 65536"/>
                <a:gd name="T14" fmla="*/ 0 60000 65536"/>
                <a:gd name="T15" fmla="*/ 0 w 15"/>
                <a:gd name="T16" fmla="*/ 0 h 141"/>
                <a:gd name="T17" fmla="*/ 15 w 15"/>
                <a:gd name="T18" fmla="*/ 141 h 141"/>
              </a:gdLst>
              <a:ahLst/>
              <a:cxnLst>
                <a:cxn ang="T10">
                  <a:pos x="T0" y="T1"/>
                </a:cxn>
                <a:cxn ang="T11">
                  <a:pos x="T2" y="T3"/>
                </a:cxn>
                <a:cxn ang="T12">
                  <a:pos x="T4" y="T5"/>
                </a:cxn>
                <a:cxn ang="T13">
                  <a:pos x="T6" y="T7"/>
                </a:cxn>
                <a:cxn ang="T14">
                  <a:pos x="T8" y="T9"/>
                </a:cxn>
              </a:cxnLst>
              <a:rect l="T15" t="T16" r="T17" b="T18"/>
              <a:pathLst>
                <a:path w="15" h="141">
                  <a:moveTo>
                    <a:pt x="14" y="2"/>
                  </a:moveTo>
                  <a:lnTo>
                    <a:pt x="0" y="0"/>
                  </a:lnTo>
                  <a:lnTo>
                    <a:pt x="0" y="140"/>
                  </a:lnTo>
                  <a:lnTo>
                    <a:pt x="14" y="140"/>
                  </a:lnTo>
                  <a:lnTo>
                    <a:pt x="14" y="2"/>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2" name="Freeform 1216"/>
            <p:cNvSpPr>
              <a:spLocks/>
            </p:cNvSpPr>
            <p:nvPr/>
          </p:nvSpPr>
          <p:spPr bwMode="auto">
            <a:xfrm>
              <a:off x="3541" y="1540"/>
              <a:ext cx="50" cy="122"/>
            </a:xfrm>
            <a:custGeom>
              <a:avLst/>
              <a:gdLst>
                <a:gd name="T0" fmla="*/ 49 w 50"/>
                <a:gd name="T1" fmla="*/ 3 h 122"/>
                <a:gd name="T2" fmla="*/ 0 w 50"/>
                <a:gd name="T3" fmla="*/ 0 h 122"/>
                <a:gd name="T4" fmla="*/ 0 w 50"/>
                <a:gd name="T5" fmla="*/ 121 h 122"/>
                <a:gd name="T6" fmla="*/ 49 w 50"/>
                <a:gd name="T7" fmla="*/ 119 h 122"/>
                <a:gd name="T8" fmla="*/ 49 w 50"/>
                <a:gd name="T9" fmla="*/ 3 h 122"/>
                <a:gd name="T10" fmla="*/ 0 60000 65536"/>
                <a:gd name="T11" fmla="*/ 0 60000 65536"/>
                <a:gd name="T12" fmla="*/ 0 60000 65536"/>
                <a:gd name="T13" fmla="*/ 0 60000 65536"/>
                <a:gd name="T14" fmla="*/ 0 60000 65536"/>
                <a:gd name="T15" fmla="*/ 0 w 50"/>
                <a:gd name="T16" fmla="*/ 0 h 122"/>
                <a:gd name="T17" fmla="*/ 50 w 50"/>
                <a:gd name="T18" fmla="*/ 122 h 122"/>
              </a:gdLst>
              <a:ahLst/>
              <a:cxnLst>
                <a:cxn ang="T10">
                  <a:pos x="T0" y="T1"/>
                </a:cxn>
                <a:cxn ang="T11">
                  <a:pos x="T2" y="T3"/>
                </a:cxn>
                <a:cxn ang="T12">
                  <a:pos x="T4" y="T5"/>
                </a:cxn>
                <a:cxn ang="T13">
                  <a:pos x="T6" y="T7"/>
                </a:cxn>
                <a:cxn ang="T14">
                  <a:pos x="T8" y="T9"/>
                </a:cxn>
              </a:cxnLst>
              <a:rect l="T15" t="T16" r="T17" b="T18"/>
              <a:pathLst>
                <a:path w="50" h="122">
                  <a:moveTo>
                    <a:pt x="49" y="3"/>
                  </a:moveTo>
                  <a:lnTo>
                    <a:pt x="0" y="0"/>
                  </a:lnTo>
                  <a:lnTo>
                    <a:pt x="0" y="121"/>
                  </a:lnTo>
                  <a:lnTo>
                    <a:pt x="49" y="119"/>
                  </a:lnTo>
                  <a:lnTo>
                    <a:pt x="49" y="3"/>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3" name="Freeform 1217"/>
            <p:cNvSpPr>
              <a:spLocks/>
            </p:cNvSpPr>
            <p:nvPr/>
          </p:nvSpPr>
          <p:spPr bwMode="auto">
            <a:xfrm>
              <a:off x="3429" y="1331"/>
              <a:ext cx="56" cy="115"/>
            </a:xfrm>
            <a:custGeom>
              <a:avLst/>
              <a:gdLst>
                <a:gd name="T0" fmla="*/ 55 w 56"/>
                <a:gd name="T1" fmla="*/ 5 h 115"/>
                <a:gd name="T2" fmla="*/ 0 w 56"/>
                <a:gd name="T3" fmla="*/ 0 h 115"/>
                <a:gd name="T4" fmla="*/ 0 w 56"/>
                <a:gd name="T5" fmla="*/ 114 h 115"/>
                <a:gd name="T6" fmla="*/ 55 w 56"/>
                <a:gd name="T7" fmla="*/ 109 h 115"/>
                <a:gd name="T8" fmla="*/ 55 w 56"/>
                <a:gd name="T9" fmla="*/ 5 h 115"/>
                <a:gd name="T10" fmla="*/ 0 60000 65536"/>
                <a:gd name="T11" fmla="*/ 0 60000 65536"/>
                <a:gd name="T12" fmla="*/ 0 60000 65536"/>
                <a:gd name="T13" fmla="*/ 0 60000 65536"/>
                <a:gd name="T14" fmla="*/ 0 60000 65536"/>
                <a:gd name="T15" fmla="*/ 0 w 56"/>
                <a:gd name="T16" fmla="*/ 0 h 115"/>
                <a:gd name="T17" fmla="*/ 56 w 56"/>
                <a:gd name="T18" fmla="*/ 115 h 115"/>
              </a:gdLst>
              <a:ahLst/>
              <a:cxnLst>
                <a:cxn ang="T10">
                  <a:pos x="T0" y="T1"/>
                </a:cxn>
                <a:cxn ang="T11">
                  <a:pos x="T2" y="T3"/>
                </a:cxn>
                <a:cxn ang="T12">
                  <a:pos x="T4" y="T5"/>
                </a:cxn>
                <a:cxn ang="T13">
                  <a:pos x="T6" y="T7"/>
                </a:cxn>
                <a:cxn ang="T14">
                  <a:pos x="T8" y="T9"/>
                </a:cxn>
              </a:cxnLst>
              <a:rect l="T15" t="T16" r="T17" b="T18"/>
              <a:pathLst>
                <a:path w="56" h="115">
                  <a:moveTo>
                    <a:pt x="55" y="5"/>
                  </a:moveTo>
                  <a:lnTo>
                    <a:pt x="0" y="0"/>
                  </a:lnTo>
                  <a:lnTo>
                    <a:pt x="0" y="114"/>
                  </a:lnTo>
                  <a:lnTo>
                    <a:pt x="55" y="109"/>
                  </a:lnTo>
                  <a:lnTo>
                    <a:pt x="55" y="5"/>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4" name="Freeform 1218"/>
            <p:cNvSpPr>
              <a:spLocks/>
            </p:cNvSpPr>
            <p:nvPr/>
          </p:nvSpPr>
          <p:spPr bwMode="auto">
            <a:xfrm>
              <a:off x="3357" y="1314"/>
              <a:ext cx="17" cy="138"/>
            </a:xfrm>
            <a:custGeom>
              <a:avLst/>
              <a:gdLst>
                <a:gd name="T0" fmla="*/ 16 w 17"/>
                <a:gd name="T1" fmla="*/ 0 h 138"/>
                <a:gd name="T2" fmla="*/ 0 w 17"/>
                <a:gd name="T3" fmla="*/ 2 h 138"/>
                <a:gd name="T4" fmla="*/ 0 w 17"/>
                <a:gd name="T5" fmla="*/ 137 h 138"/>
                <a:gd name="T6" fmla="*/ 16 w 17"/>
                <a:gd name="T7" fmla="*/ 134 h 138"/>
                <a:gd name="T8" fmla="*/ 16 w 17"/>
                <a:gd name="T9" fmla="*/ 0 h 138"/>
                <a:gd name="T10" fmla="*/ 0 60000 65536"/>
                <a:gd name="T11" fmla="*/ 0 60000 65536"/>
                <a:gd name="T12" fmla="*/ 0 60000 65536"/>
                <a:gd name="T13" fmla="*/ 0 60000 65536"/>
                <a:gd name="T14" fmla="*/ 0 60000 65536"/>
                <a:gd name="T15" fmla="*/ 0 w 17"/>
                <a:gd name="T16" fmla="*/ 0 h 138"/>
                <a:gd name="T17" fmla="*/ 17 w 17"/>
                <a:gd name="T18" fmla="*/ 138 h 138"/>
              </a:gdLst>
              <a:ahLst/>
              <a:cxnLst>
                <a:cxn ang="T10">
                  <a:pos x="T0" y="T1"/>
                </a:cxn>
                <a:cxn ang="T11">
                  <a:pos x="T2" y="T3"/>
                </a:cxn>
                <a:cxn ang="T12">
                  <a:pos x="T4" y="T5"/>
                </a:cxn>
                <a:cxn ang="T13">
                  <a:pos x="T6" y="T7"/>
                </a:cxn>
                <a:cxn ang="T14">
                  <a:pos x="T8" y="T9"/>
                </a:cxn>
              </a:cxnLst>
              <a:rect l="T15" t="T16" r="T17" b="T18"/>
              <a:pathLst>
                <a:path w="17" h="138">
                  <a:moveTo>
                    <a:pt x="16" y="0"/>
                  </a:moveTo>
                  <a:lnTo>
                    <a:pt x="0" y="2"/>
                  </a:lnTo>
                  <a:lnTo>
                    <a:pt x="0" y="137"/>
                  </a:lnTo>
                  <a:lnTo>
                    <a:pt x="16" y="134"/>
                  </a:lnTo>
                  <a:lnTo>
                    <a:pt x="16" y="0"/>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5" name="Freeform 1219"/>
            <p:cNvSpPr>
              <a:spLocks/>
            </p:cNvSpPr>
            <p:nvPr/>
          </p:nvSpPr>
          <p:spPr bwMode="auto">
            <a:xfrm>
              <a:off x="3547" y="1341"/>
              <a:ext cx="48" cy="99"/>
            </a:xfrm>
            <a:custGeom>
              <a:avLst/>
              <a:gdLst>
                <a:gd name="T0" fmla="*/ 47 w 48"/>
                <a:gd name="T1" fmla="*/ 3 h 99"/>
                <a:gd name="T2" fmla="*/ 0 w 48"/>
                <a:gd name="T3" fmla="*/ 0 h 99"/>
                <a:gd name="T4" fmla="*/ 0 w 48"/>
                <a:gd name="T5" fmla="*/ 98 h 99"/>
                <a:gd name="T6" fmla="*/ 47 w 48"/>
                <a:gd name="T7" fmla="*/ 93 h 99"/>
                <a:gd name="T8" fmla="*/ 47 w 48"/>
                <a:gd name="T9" fmla="*/ 3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47" y="3"/>
                  </a:moveTo>
                  <a:lnTo>
                    <a:pt x="0" y="0"/>
                  </a:lnTo>
                  <a:lnTo>
                    <a:pt x="0" y="98"/>
                  </a:lnTo>
                  <a:lnTo>
                    <a:pt x="47" y="93"/>
                  </a:lnTo>
                  <a:lnTo>
                    <a:pt x="47" y="3"/>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6" name="Freeform 1220"/>
            <p:cNvSpPr>
              <a:spLocks/>
            </p:cNvSpPr>
            <p:nvPr/>
          </p:nvSpPr>
          <p:spPr bwMode="auto">
            <a:xfrm>
              <a:off x="3315" y="2270"/>
              <a:ext cx="56" cy="118"/>
            </a:xfrm>
            <a:custGeom>
              <a:avLst/>
              <a:gdLst>
                <a:gd name="T0" fmla="*/ 55 w 56"/>
                <a:gd name="T1" fmla="*/ 17 h 118"/>
                <a:gd name="T2" fmla="*/ 0 w 56"/>
                <a:gd name="T3" fmla="*/ 0 h 118"/>
                <a:gd name="T4" fmla="*/ 0 w 56"/>
                <a:gd name="T5" fmla="*/ 117 h 118"/>
                <a:gd name="T6" fmla="*/ 55 w 56"/>
                <a:gd name="T7" fmla="*/ 95 h 118"/>
                <a:gd name="T8" fmla="*/ 55 w 56"/>
                <a:gd name="T9" fmla="*/ 17 h 118"/>
                <a:gd name="T10" fmla="*/ 0 60000 65536"/>
                <a:gd name="T11" fmla="*/ 0 60000 65536"/>
                <a:gd name="T12" fmla="*/ 0 60000 65536"/>
                <a:gd name="T13" fmla="*/ 0 60000 65536"/>
                <a:gd name="T14" fmla="*/ 0 60000 65536"/>
                <a:gd name="T15" fmla="*/ 0 w 56"/>
                <a:gd name="T16" fmla="*/ 0 h 118"/>
                <a:gd name="T17" fmla="*/ 56 w 56"/>
                <a:gd name="T18" fmla="*/ 118 h 118"/>
              </a:gdLst>
              <a:ahLst/>
              <a:cxnLst>
                <a:cxn ang="T10">
                  <a:pos x="T0" y="T1"/>
                </a:cxn>
                <a:cxn ang="T11">
                  <a:pos x="T2" y="T3"/>
                </a:cxn>
                <a:cxn ang="T12">
                  <a:pos x="T4" y="T5"/>
                </a:cxn>
                <a:cxn ang="T13">
                  <a:pos x="T6" y="T7"/>
                </a:cxn>
                <a:cxn ang="T14">
                  <a:pos x="T8" y="T9"/>
                </a:cxn>
              </a:cxnLst>
              <a:rect l="T15" t="T16" r="T17" b="T18"/>
              <a:pathLst>
                <a:path w="56" h="118">
                  <a:moveTo>
                    <a:pt x="55" y="17"/>
                  </a:moveTo>
                  <a:lnTo>
                    <a:pt x="0" y="0"/>
                  </a:lnTo>
                  <a:lnTo>
                    <a:pt x="0" y="117"/>
                  </a:lnTo>
                  <a:lnTo>
                    <a:pt x="55" y="95"/>
                  </a:lnTo>
                  <a:lnTo>
                    <a:pt x="55" y="17"/>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7" name="Freeform 1221"/>
            <p:cNvSpPr>
              <a:spLocks/>
            </p:cNvSpPr>
            <p:nvPr/>
          </p:nvSpPr>
          <p:spPr bwMode="auto">
            <a:xfrm>
              <a:off x="3438" y="2304"/>
              <a:ext cx="57" cy="39"/>
            </a:xfrm>
            <a:custGeom>
              <a:avLst/>
              <a:gdLst>
                <a:gd name="T0" fmla="*/ 56 w 57"/>
                <a:gd name="T1" fmla="*/ 16 h 39"/>
                <a:gd name="T2" fmla="*/ 0 w 57"/>
                <a:gd name="T3" fmla="*/ 0 h 39"/>
                <a:gd name="T4" fmla="*/ 0 w 57"/>
                <a:gd name="T5" fmla="*/ 38 h 39"/>
                <a:gd name="T6" fmla="*/ 56 w 57"/>
                <a:gd name="T7" fmla="*/ 27 h 39"/>
                <a:gd name="T8" fmla="*/ 56 w 57"/>
                <a:gd name="T9" fmla="*/ 16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56" y="16"/>
                  </a:moveTo>
                  <a:lnTo>
                    <a:pt x="0" y="0"/>
                  </a:lnTo>
                  <a:lnTo>
                    <a:pt x="0" y="38"/>
                  </a:lnTo>
                  <a:lnTo>
                    <a:pt x="56" y="27"/>
                  </a:lnTo>
                  <a:lnTo>
                    <a:pt x="56" y="16"/>
                  </a:lnTo>
                </a:path>
              </a:pathLst>
            </a:custGeom>
            <a:solidFill>
              <a:srgbClr val="C2C2C2"/>
            </a:solidFill>
            <a:ln w="12700" cap="rnd">
              <a:solidFill>
                <a:srgbClr val="000000"/>
              </a:solidFill>
              <a:round/>
              <a:headEnd type="none" w="sm" len="sm"/>
              <a:tailEnd type="none" w="sm" len="sm"/>
            </a:ln>
          </p:spPr>
          <p:txBody>
            <a:bodyPr/>
            <a:lstStyle/>
            <a:p>
              <a:endParaRPr lang="zh-CN" altLang="en-US"/>
            </a:p>
          </p:txBody>
        </p:sp>
        <p:sp>
          <p:nvSpPr>
            <p:cNvPr id="84128" name="Freeform 1222"/>
            <p:cNvSpPr>
              <a:spLocks/>
            </p:cNvSpPr>
            <p:nvPr/>
          </p:nvSpPr>
          <p:spPr bwMode="auto">
            <a:xfrm>
              <a:off x="4035" y="2033"/>
              <a:ext cx="15" cy="275"/>
            </a:xfrm>
            <a:custGeom>
              <a:avLst/>
              <a:gdLst>
                <a:gd name="T0" fmla="*/ 0 w 15"/>
                <a:gd name="T1" fmla="*/ 3 h 275"/>
                <a:gd name="T2" fmla="*/ 0 w 15"/>
                <a:gd name="T3" fmla="*/ 274 h 275"/>
                <a:gd name="T4" fmla="*/ 14 w 15"/>
                <a:gd name="T5" fmla="*/ 271 h 275"/>
                <a:gd name="T6" fmla="*/ 14 w 15"/>
                <a:gd name="T7" fmla="*/ 0 h 275"/>
                <a:gd name="T8" fmla="*/ 0 w 15"/>
                <a:gd name="T9" fmla="*/ 3 h 275"/>
                <a:gd name="T10" fmla="*/ 0 60000 65536"/>
                <a:gd name="T11" fmla="*/ 0 60000 65536"/>
                <a:gd name="T12" fmla="*/ 0 60000 65536"/>
                <a:gd name="T13" fmla="*/ 0 60000 65536"/>
                <a:gd name="T14" fmla="*/ 0 60000 65536"/>
                <a:gd name="T15" fmla="*/ 0 w 15"/>
                <a:gd name="T16" fmla="*/ 0 h 275"/>
                <a:gd name="T17" fmla="*/ 15 w 15"/>
                <a:gd name="T18" fmla="*/ 275 h 275"/>
              </a:gdLst>
              <a:ahLst/>
              <a:cxnLst>
                <a:cxn ang="T10">
                  <a:pos x="T0" y="T1"/>
                </a:cxn>
                <a:cxn ang="T11">
                  <a:pos x="T2" y="T3"/>
                </a:cxn>
                <a:cxn ang="T12">
                  <a:pos x="T4" y="T5"/>
                </a:cxn>
                <a:cxn ang="T13">
                  <a:pos x="T6" y="T7"/>
                </a:cxn>
                <a:cxn ang="T14">
                  <a:pos x="T8" y="T9"/>
                </a:cxn>
              </a:cxnLst>
              <a:rect l="T15" t="T16" r="T17" b="T18"/>
              <a:pathLst>
                <a:path w="15" h="275">
                  <a:moveTo>
                    <a:pt x="0" y="3"/>
                  </a:moveTo>
                  <a:lnTo>
                    <a:pt x="0" y="274"/>
                  </a:lnTo>
                  <a:lnTo>
                    <a:pt x="14" y="271"/>
                  </a:lnTo>
                  <a:lnTo>
                    <a:pt x="14" y="0"/>
                  </a:lnTo>
                  <a:lnTo>
                    <a:pt x="0"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29" name="Freeform 1223"/>
            <p:cNvSpPr>
              <a:spLocks/>
            </p:cNvSpPr>
            <p:nvPr/>
          </p:nvSpPr>
          <p:spPr bwMode="auto">
            <a:xfrm>
              <a:off x="4141" y="2015"/>
              <a:ext cx="16" cy="271"/>
            </a:xfrm>
            <a:custGeom>
              <a:avLst/>
              <a:gdLst>
                <a:gd name="T0" fmla="*/ 0 w 16"/>
                <a:gd name="T1" fmla="*/ 3 h 271"/>
                <a:gd name="T2" fmla="*/ 0 w 16"/>
                <a:gd name="T3" fmla="*/ 270 h 271"/>
                <a:gd name="T4" fmla="*/ 15 w 16"/>
                <a:gd name="T5" fmla="*/ 267 h 271"/>
                <a:gd name="T6" fmla="*/ 15 w 16"/>
                <a:gd name="T7" fmla="*/ 0 h 271"/>
                <a:gd name="T8" fmla="*/ 0 w 16"/>
                <a:gd name="T9" fmla="*/ 3 h 271"/>
                <a:gd name="T10" fmla="*/ 0 60000 65536"/>
                <a:gd name="T11" fmla="*/ 0 60000 65536"/>
                <a:gd name="T12" fmla="*/ 0 60000 65536"/>
                <a:gd name="T13" fmla="*/ 0 60000 65536"/>
                <a:gd name="T14" fmla="*/ 0 60000 65536"/>
                <a:gd name="T15" fmla="*/ 0 w 16"/>
                <a:gd name="T16" fmla="*/ 0 h 271"/>
                <a:gd name="T17" fmla="*/ 16 w 16"/>
                <a:gd name="T18" fmla="*/ 271 h 271"/>
              </a:gdLst>
              <a:ahLst/>
              <a:cxnLst>
                <a:cxn ang="T10">
                  <a:pos x="T0" y="T1"/>
                </a:cxn>
                <a:cxn ang="T11">
                  <a:pos x="T2" y="T3"/>
                </a:cxn>
                <a:cxn ang="T12">
                  <a:pos x="T4" y="T5"/>
                </a:cxn>
                <a:cxn ang="T13">
                  <a:pos x="T6" y="T7"/>
                </a:cxn>
                <a:cxn ang="T14">
                  <a:pos x="T8" y="T9"/>
                </a:cxn>
              </a:cxnLst>
              <a:rect l="T15" t="T16" r="T17" b="T18"/>
              <a:pathLst>
                <a:path w="16" h="271">
                  <a:moveTo>
                    <a:pt x="0" y="3"/>
                  </a:moveTo>
                  <a:lnTo>
                    <a:pt x="0" y="270"/>
                  </a:lnTo>
                  <a:lnTo>
                    <a:pt x="15" y="267"/>
                  </a:lnTo>
                  <a:lnTo>
                    <a:pt x="15" y="0"/>
                  </a:lnTo>
                  <a:lnTo>
                    <a:pt x="0"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0" name="Freeform 1224"/>
            <p:cNvSpPr>
              <a:spLocks/>
            </p:cNvSpPr>
            <p:nvPr/>
          </p:nvSpPr>
          <p:spPr bwMode="auto">
            <a:xfrm>
              <a:off x="4232" y="2000"/>
              <a:ext cx="14" cy="263"/>
            </a:xfrm>
            <a:custGeom>
              <a:avLst/>
              <a:gdLst>
                <a:gd name="T0" fmla="*/ 0 w 14"/>
                <a:gd name="T1" fmla="*/ 2 h 263"/>
                <a:gd name="T2" fmla="*/ 0 w 14"/>
                <a:gd name="T3" fmla="*/ 262 h 263"/>
                <a:gd name="T4" fmla="*/ 13 w 14"/>
                <a:gd name="T5" fmla="*/ 260 h 263"/>
                <a:gd name="T6" fmla="*/ 13 w 14"/>
                <a:gd name="T7" fmla="*/ 0 h 263"/>
                <a:gd name="T8" fmla="*/ 0 w 14"/>
                <a:gd name="T9" fmla="*/ 2 h 263"/>
                <a:gd name="T10" fmla="*/ 0 60000 65536"/>
                <a:gd name="T11" fmla="*/ 0 60000 65536"/>
                <a:gd name="T12" fmla="*/ 0 60000 65536"/>
                <a:gd name="T13" fmla="*/ 0 60000 65536"/>
                <a:gd name="T14" fmla="*/ 0 60000 65536"/>
                <a:gd name="T15" fmla="*/ 0 w 14"/>
                <a:gd name="T16" fmla="*/ 0 h 263"/>
                <a:gd name="T17" fmla="*/ 14 w 14"/>
                <a:gd name="T18" fmla="*/ 263 h 263"/>
              </a:gdLst>
              <a:ahLst/>
              <a:cxnLst>
                <a:cxn ang="T10">
                  <a:pos x="T0" y="T1"/>
                </a:cxn>
                <a:cxn ang="T11">
                  <a:pos x="T2" y="T3"/>
                </a:cxn>
                <a:cxn ang="T12">
                  <a:pos x="T4" y="T5"/>
                </a:cxn>
                <a:cxn ang="T13">
                  <a:pos x="T6" y="T7"/>
                </a:cxn>
                <a:cxn ang="T14">
                  <a:pos x="T8" y="T9"/>
                </a:cxn>
              </a:cxnLst>
              <a:rect l="T15" t="T16" r="T17" b="T18"/>
              <a:pathLst>
                <a:path w="14" h="263">
                  <a:moveTo>
                    <a:pt x="0" y="2"/>
                  </a:moveTo>
                  <a:lnTo>
                    <a:pt x="0" y="262"/>
                  </a:lnTo>
                  <a:lnTo>
                    <a:pt x="13" y="260"/>
                  </a:lnTo>
                  <a:lnTo>
                    <a:pt x="13" y="0"/>
                  </a:lnTo>
                  <a:lnTo>
                    <a:pt x="0"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1" name="Freeform 1225"/>
            <p:cNvSpPr>
              <a:spLocks/>
            </p:cNvSpPr>
            <p:nvPr/>
          </p:nvSpPr>
          <p:spPr bwMode="auto">
            <a:xfrm>
              <a:off x="4306" y="1983"/>
              <a:ext cx="14" cy="261"/>
            </a:xfrm>
            <a:custGeom>
              <a:avLst/>
              <a:gdLst>
                <a:gd name="T0" fmla="*/ 0 w 14"/>
                <a:gd name="T1" fmla="*/ 3 h 261"/>
                <a:gd name="T2" fmla="*/ 0 w 14"/>
                <a:gd name="T3" fmla="*/ 260 h 261"/>
                <a:gd name="T4" fmla="*/ 13 w 14"/>
                <a:gd name="T5" fmla="*/ 257 h 261"/>
                <a:gd name="T6" fmla="*/ 13 w 14"/>
                <a:gd name="T7" fmla="*/ 0 h 261"/>
                <a:gd name="T8" fmla="*/ 0 w 14"/>
                <a:gd name="T9" fmla="*/ 3 h 261"/>
                <a:gd name="T10" fmla="*/ 0 60000 65536"/>
                <a:gd name="T11" fmla="*/ 0 60000 65536"/>
                <a:gd name="T12" fmla="*/ 0 60000 65536"/>
                <a:gd name="T13" fmla="*/ 0 60000 65536"/>
                <a:gd name="T14" fmla="*/ 0 60000 65536"/>
                <a:gd name="T15" fmla="*/ 0 w 14"/>
                <a:gd name="T16" fmla="*/ 0 h 261"/>
                <a:gd name="T17" fmla="*/ 14 w 14"/>
                <a:gd name="T18" fmla="*/ 261 h 261"/>
              </a:gdLst>
              <a:ahLst/>
              <a:cxnLst>
                <a:cxn ang="T10">
                  <a:pos x="T0" y="T1"/>
                </a:cxn>
                <a:cxn ang="T11">
                  <a:pos x="T2" y="T3"/>
                </a:cxn>
                <a:cxn ang="T12">
                  <a:pos x="T4" y="T5"/>
                </a:cxn>
                <a:cxn ang="T13">
                  <a:pos x="T6" y="T7"/>
                </a:cxn>
                <a:cxn ang="T14">
                  <a:pos x="T8" y="T9"/>
                </a:cxn>
              </a:cxnLst>
              <a:rect l="T15" t="T16" r="T17" b="T18"/>
              <a:pathLst>
                <a:path w="14" h="261">
                  <a:moveTo>
                    <a:pt x="0" y="3"/>
                  </a:moveTo>
                  <a:lnTo>
                    <a:pt x="0" y="260"/>
                  </a:lnTo>
                  <a:lnTo>
                    <a:pt x="13" y="257"/>
                  </a:lnTo>
                  <a:lnTo>
                    <a:pt x="13" y="0"/>
                  </a:lnTo>
                  <a:lnTo>
                    <a:pt x="0"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2" name="Freeform 1226"/>
            <p:cNvSpPr>
              <a:spLocks/>
            </p:cNvSpPr>
            <p:nvPr/>
          </p:nvSpPr>
          <p:spPr bwMode="auto">
            <a:xfrm>
              <a:off x="3906" y="1758"/>
              <a:ext cx="18" cy="277"/>
            </a:xfrm>
            <a:custGeom>
              <a:avLst/>
              <a:gdLst>
                <a:gd name="T0" fmla="*/ 0 w 18"/>
                <a:gd name="T1" fmla="*/ 2 h 277"/>
                <a:gd name="T2" fmla="*/ 0 w 18"/>
                <a:gd name="T3" fmla="*/ 276 h 277"/>
                <a:gd name="T4" fmla="*/ 17 w 18"/>
                <a:gd name="T5" fmla="*/ 271 h 277"/>
                <a:gd name="T6" fmla="*/ 17 w 18"/>
                <a:gd name="T7" fmla="*/ 0 h 277"/>
                <a:gd name="T8" fmla="*/ 0 w 18"/>
                <a:gd name="T9" fmla="*/ 2 h 277"/>
                <a:gd name="T10" fmla="*/ 0 60000 65536"/>
                <a:gd name="T11" fmla="*/ 0 60000 65536"/>
                <a:gd name="T12" fmla="*/ 0 60000 65536"/>
                <a:gd name="T13" fmla="*/ 0 60000 65536"/>
                <a:gd name="T14" fmla="*/ 0 60000 65536"/>
                <a:gd name="T15" fmla="*/ 0 w 18"/>
                <a:gd name="T16" fmla="*/ 0 h 277"/>
                <a:gd name="T17" fmla="*/ 18 w 18"/>
                <a:gd name="T18" fmla="*/ 277 h 277"/>
              </a:gdLst>
              <a:ahLst/>
              <a:cxnLst>
                <a:cxn ang="T10">
                  <a:pos x="T0" y="T1"/>
                </a:cxn>
                <a:cxn ang="T11">
                  <a:pos x="T2" y="T3"/>
                </a:cxn>
                <a:cxn ang="T12">
                  <a:pos x="T4" y="T5"/>
                </a:cxn>
                <a:cxn ang="T13">
                  <a:pos x="T6" y="T7"/>
                </a:cxn>
                <a:cxn ang="T14">
                  <a:pos x="T8" y="T9"/>
                </a:cxn>
              </a:cxnLst>
              <a:rect l="T15" t="T16" r="T17" b="T18"/>
              <a:pathLst>
                <a:path w="18" h="277">
                  <a:moveTo>
                    <a:pt x="0" y="2"/>
                  </a:moveTo>
                  <a:lnTo>
                    <a:pt x="0" y="276"/>
                  </a:lnTo>
                  <a:lnTo>
                    <a:pt x="17" y="271"/>
                  </a:lnTo>
                  <a:lnTo>
                    <a:pt x="17" y="0"/>
                  </a:lnTo>
                  <a:lnTo>
                    <a:pt x="0"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3" name="Freeform 1227"/>
            <p:cNvSpPr>
              <a:spLocks/>
            </p:cNvSpPr>
            <p:nvPr/>
          </p:nvSpPr>
          <p:spPr bwMode="auto">
            <a:xfrm>
              <a:off x="4032" y="1753"/>
              <a:ext cx="17" cy="261"/>
            </a:xfrm>
            <a:custGeom>
              <a:avLst/>
              <a:gdLst>
                <a:gd name="T0" fmla="*/ 0 w 17"/>
                <a:gd name="T1" fmla="*/ 0 h 261"/>
                <a:gd name="T2" fmla="*/ 0 w 17"/>
                <a:gd name="T3" fmla="*/ 260 h 261"/>
                <a:gd name="T4" fmla="*/ 16 w 17"/>
                <a:gd name="T5" fmla="*/ 257 h 261"/>
                <a:gd name="T6" fmla="*/ 16 w 17"/>
                <a:gd name="T7" fmla="*/ 0 h 261"/>
                <a:gd name="T8" fmla="*/ 0 w 17"/>
                <a:gd name="T9" fmla="*/ 0 h 261"/>
                <a:gd name="T10" fmla="*/ 0 60000 65536"/>
                <a:gd name="T11" fmla="*/ 0 60000 65536"/>
                <a:gd name="T12" fmla="*/ 0 60000 65536"/>
                <a:gd name="T13" fmla="*/ 0 60000 65536"/>
                <a:gd name="T14" fmla="*/ 0 60000 65536"/>
                <a:gd name="T15" fmla="*/ 0 w 17"/>
                <a:gd name="T16" fmla="*/ 0 h 261"/>
                <a:gd name="T17" fmla="*/ 17 w 17"/>
                <a:gd name="T18" fmla="*/ 261 h 261"/>
              </a:gdLst>
              <a:ahLst/>
              <a:cxnLst>
                <a:cxn ang="T10">
                  <a:pos x="T0" y="T1"/>
                </a:cxn>
                <a:cxn ang="T11">
                  <a:pos x="T2" y="T3"/>
                </a:cxn>
                <a:cxn ang="T12">
                  <a:pos x="T4" y="T5"/>
                </a:cxn>
                <a:cxn ang="T13">
                  <a:pos x="T6" y="T7"/>
                </a:cxn>
                <a:cxn ang="T14">
                  <a:pos x="T8" y="T9"/>
                </a:cxn>
              </a:cxnLst>
              <a:rect l="T15" t="T16" r="T17" b="T18"/>
              <a:pathLst>
                <a:path w="17" h="261">
                  <a:moveTo>
                    <a:pt x="0" y="0"/>
                  </a:moveTo>
                  <a:lnTo>
                    <a:pt x="0" y="260"/>
                  </a:lnTo>
                  <a:lnTo>
                    <a:pt x="16" y="257"/>
                  </a:lnTo>
                  <a:lnTo>
                    <a:pt x="16"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4" name="Freeform 1228"/>
            <p:cNvSpPr>
              <a:spLocks/>
            </p:cNvSpPr>
            <p:nvPr/>
          </p:nvSpPr>
          <p:spPr bwMode="auto">
            <a:xfrm>
              <a:off x="4140" y="1748"/>
              <a:ext cx="16" cy="248"/>
            </a:xfrm>
            <a:custGeom>
              <a:avLst/>
              <a:gdLst>
                <a:gd name="T0" fmla="*/ 0 w 16"/>
                <a:gd name="T1" fmla="*/ 0 h 248"/>
                <a:gd name="T2" fmla="*/ 0 w 16"/>
                <a:gd name="T3" fmla="*/ 247 h 248"/>
                <a:gd name="T4" fmla="*/ 15 w 16"/>
                <a:gd name="T5" fmla="*/ 244 h 248"/>
                <a:gd name="T6" fmla="*/ 15 w 16"/>
                <a:gd name="T7" fmla="*/ 0 h 248"/>
                <a:gd name="T8" fmla="*/ 0 w 16"/>
                <a:gd name="T9" fmla="*/ 0 h 248"/>
                <a:gd name="T10" fmla="*/ 0 60000 65536"/>
                <a:gd name="T11" fmla="*/ 0 60000 65536"/>
                <a:gd name="T12" fmla="*/ 0 60000 65536"/>
                <a:gd name="T13" fmla="*/ 0 60000 65536"/>
                <a:gd name="T14" fmla="*/ 0 60000 65536"/>
                <a:gd name="T15" fmla="*/ 0 w 16"/>
                <a:gd name="T16" fmla="*/ 0 h 248"/>
                <a:gd name="T17" fmla="*/ 16 w 16"/>
                <a:gd name="T18" fmla="*/ 248 h 248"/>
              </a:gdLst>
              <a:ahLst/>
              <a:cxnLst>
                <a:cxn ang="T10">
                  <a:pos x="T0" y="T1"/>
                </a:cxn>
                <a:cxn ang="T11">
                  <a:pos x="T2" y="T3"/>
                </a:cxn>
                <a:cxn ang="T12">
                  <a:pos x="T4" y="T5"/>
                </a:cxn>
                <a:cxn ang="T13">
                  <a:pos x="T6" y="T7"/>
                </a:cxn>
                <a:cxn ang="T14">
                  <a:pos x="T8" y="T9"/>
                </a:cxn>
              </a:cxnLst>
              <a:rect l="T15" t="T16" r="T17" b="T18"/>
              <a:pathLst>
                <a:path w="16" h="248">
                  <a:moveTo>
                    <a:pt x="0" y="0"/>
                  </a:moveTo>
                  <a:lnTo>
                    <a:pt x="0" y="247"/>
                  </a:lnTo>
                  <a:lnTo>
                    <a:pt x="15" y="244"/>
                  </a:lnTo>
                  <a:lnTo>
                    <a:pt x="15"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5" name="Freeform 1229"/>
            <p:cNvSpPr>
              <a:spLocks/>
            </p:cNvSpPr>
            <p:nvPr/>
          </p:nvSpPr>
          <p:spPr bwMode="auto">
            <a:xfrm>
              <a:off x="4230" y="1740"/>
              <a:ext cx="15" cy="241"/>
            </a:xfrm>
            <a:custGeom>
              <a:avLst/>
              <a:gdLst>
                <a:gd name="T0" fmla="*/ 0 w 15"/>
                <a:gd name="T1" fmla="*/ 2 h 241"/>
                <a:gd name="T2" fmla="*/ 0 w 15"/>
                <a:gd name="T3" fmla="*/ 240 h 241"/>
                <a:gd name="T4" fmla="*/ 14 w 15"/>
                <a:gd name="T5" fmla="*/ 237 h 241"/>
                <a:gd name="T6" fmla="*/ 14 w 15"/>
                <a:gd name="T7" fmla="*/ 0 h 241"/>
                <a:gd name="T8" fmla="*/ 0 w 15"/>
                <a:gd name="T9" fmla="*/ 2 h 241"/>
                <a:gd name="T10" fmla="*/ 0 60000 65536"/>
                <a:gd name="T11" fmla="*/ 0 60000 65536"/>
                <a:gd name="T12" fmla="*/ 0 60000 65536"/>
                <a:gd name="T13" fmla="*/ 0 60000 65536"/>
                <a:gd name="T14" fmla="*/ 0 60000 65536"/>
                <a:gd name="T15" fmla="*/ 0 w 15"/>
                <a:gd name="T16" fmla="*/ 0 h 241"/>
                <a:gd name="T17" fmla="*/ 15 w 15"/>
                <a:gd name="T18" fmla="*/ 241 h 241"/>
              </a:gdLst>
              <a:ahLst/>
              <a:cxnLst>
                <a:cxn ang="T10">
                  <a:pos x="T0" y="T1"/>
                </a:cxn>
                <a:cxn ang="T11">
                  <a:pos x="T2" y="T3"/>
                </a:cxn>
                <a:cxn ang="T12">
                  <a:pos x="T4" y="T5"/>
                </a:cxn>
                <a:cxn ang="T13">
                  <a:pos x="T6" y="T7"/>
                </a:cxn>
                <a:cxn ang="T14">
                  <a:pos x="T8" y="T9"/>
                </a:cxn>
              </a:cxnLst>
              <a:rect l="T15" t="T16" r="T17" b="T18"/>
              <a:pathLst>
                <a:path w="15" h="241">
                  <a:moveTo>
                    <a:pt x="0" y="2"/>
                  </a:moveTo>
                  <a:lnTo>
                    <a:pt x="0" y="240"/>
                  </a:lnTo>
                  <a:lnTo>
                    <a:pt x="14" y="237"/>
                  </a:lnTo>
                  <a:lnTo>
                    <a:pt x="14" y="0"/>
                  </a:lnTo>
                  <a:lnTo>
                    <a:pt x="0"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6" name="Freeform 1230"/>
            <p:cNvSpPr>
              <a:spLocks/>
            </p:cNvSpPr>
            <p:nvPr/>
          </p:nvSpPr>
          <p:spPr bwMode="auto">
            <a:xfrm>
              <a:off x="4306" y="1738"/>
              <a:ext cx="14" cy="229"/>
            </a:xfrm>
            <a:custGeom>
              <a:avLst/>
              <a:gdLst>
                <a:gd name="T0" fmla="*/ 0 w 14"/>
                <a:gd name="T1" fmla="*/ 2 h 229"/>
                <a:gd name="T2" fmla="*/ 0 w 14"/>
                <a:gd name="T3" fmla="*/ 228 h 229"/>
                <a:gd name="T4" fmla="*/ 13 w 14"/>
                <a:gd name="T5" fmla="*/ 225 h 229"/>
                <a:gd name="T6" fmla="*/ 13 w 14"/>
                <a:gd name="T7" fmla="*/ 0 h 229"/>
                <a:gd name="T8" fmla="*/ 0 w 14"/>
                <a:gd name="T9" fmla="*/ 2 h 229"/>
                <a:gd name="T10" fmla="*/ 0 60000 65536"/>
                <a:gd name="T11" fmla="*/ 0 60000 65536"/>
                <a:gd name="T12" fmla="*/ 0 60000 65536"/>
                <a:gd name="T13" fmla="*/ 0 60000 65536"/>
                <a:gd name="T14" fmla="*/ 0 60000 65536"/>
                <a:gd name="T15" fmla="*/ 0 w 14"/>
                <a:gd name="T16" fmla="*/ 0 h 229"/>
                <a:gd name="T17" fmla="*/ 14 w 14"/>
                <a:gd name="T18" fmla="*/ 229 h 229"/>
              </a:gdLst>
              <a:ahLst/>
              <a:cxnLst>
                <a:cxn ang="T10">
                  <a:pos x="T0" y="T1"/>
                </a:cxn>
                <a:cxn ang="T11">
                  <a:pos x="T2" y="T3"/>
                </a:cxn>
                <a:cxn ang="T12">
                  <a:pos x="T4" y="T5"/>
                </a:cxn>
                <a:cxn ang="T13">
                  <a:pos x="T6" y="T7"/>
                </a:cxn>
                <a:cxn ang="T14">
                  <a:pos x="T8" y="T9"/>
                </a:cxn>
              </a:cxnLst>
              <a:rect l="T15" t="T16" r="T17" b="T18"/>
              <a:pathLst>
                <a:path w="14" h="229">
                  <a:moveTo>
                    <a:pt x="0" y="2"/>
                  </a:moveTo>
                  <a:lnTo>
                    <a:pt x="0" y="228"/>
                  </a:lnTo>
                  <a:lnTo>
                    <a:pt x="13" y="225"/>
                  </a:lnTo>
                  <a:lnTo>
                    <a:pt x="13" y="0"/>
                  </a:lnTo>
                  <a:lnTo>
                    <a:pt x="0"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7" name="Freeform 1231"/>
            <p:cNvSpPr>
              <a:spLocks/>
            </p:cNvSpPr>
            <p:nvPr/>
          </p:nvSpPr>
          <p:spPr bwMode="auto">
            <a:xfrm>
              <a:off x="3906" y="1462"/>
              <a:ext cx="18" cy="277"/>
            </a:xfrm>
            <a:custGeom>
              <a:avLst/>
              <a:gdLst>
                <a:gd name="T0" fmla="*/ 0 w 18"/>
                <a:gd name="T1" fmla="*/ 0 h 277"/>
                <a:gd name="T2" fmla="*/ 0 w 18"/>
                <a:gd name="T3" fmla="*/ 276 h 277"/>
                <a:gd name="T4" fmla="*/ 17 w 18"/>
                <a:gd name="T5" fmla="*/ 276 h 277"/>
                <a:gd name="T6" fmla="*/ 17 w 18"/>
                <a:gd name="T7" fmla="*/ 2 h 277"/>
                <a:gd name="T8" fmla="*/ 0 w 18"/>
                <a:gd name="T9" fmla="*/ 0 h 277"/>
                <a:gd name="T10" fmla="*/ 0 60000 65536"/>
                <a:gd name="T11" fmla="*/ 0 60000 65536"/>
                <a:gd name="T12" fmla="*/ 0 60000 65536"/>
                <a:gd name="T13" fmla="*/ 0 60000 65536"/>
                <a:gd name="T14" fmla="*/ 0 60000 65536"/>
                <a:gd name="T15" fmla="*/ 0 w 18"/>
                <a:gd name="T16" fmla="*/ 0 h 277"/>
                <a:gd name="T17" fmla="*/ 18 w 18"/>
                <a:gd name="T18" fmla="*/ 277 h 277"/>
              </a:gdLst>
              <a:ahLst/>
              <a:cxnLst>
                <a:cxn ang="T10">
                  <a:pos x="T0" y="T1"/>
                </a:cxn>
                <a:cxn ang="T11">
                  <a:pos x="T2" y="T3"/>
                </a:cxn>
                <a:cxn ang="T12">
                  <a:pos x="T4" y="T5"/>
                </a:cxn>
                <a:cxn ang="T13">
                  <a:pos x="T6" y="T7"/>
                </a:cxn>
                <a:cxn ang="T14">
                  <a:pos x="T8" y="T9"/>
                </a:cxn>
              </a:cxnLst>
              <a:rect l="T15" t="T16" r="T17" b="T18"/>
              <a:pathLst>
                <a:path w="18" h="277">
                  <a:moveTo>
                    <a:pt x="0" y="0"/>
                  </a:moveTo>
                  <a:lnTo>
                    <a:pt x="0" y="276"/>
                  </a:lnTo>
                  <a:lnTo>
                    <a:pt x="17" y="276"/>
                  </a:lnTo>
                  <a:lnTo>
                    <a:pt x="17"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8" name="Freeform 1232"/>
            <p:cNvSpPr>
              <a:spLocks/>
            </p:cNvSpPr>
            <p:nvPr/>
          </p:nvSpPr>
          <p:spPr bwMode="auto">
            <a:xfrm>
              <a:off x="4032" y="1471"/>
              <a:ext cx="17" cy="261"/>
            </a:xfrm>
            <a:custGeom>
              <a:avLst/>
              <a:gdLst>
                <a:gd name="T0" fmla="*/ 0 w 17"/>
                <a:gd name="T1" fmla="*/ 0 h 261"/>
                <a:gd name="T2" fmla="*/ 0 w 17"/>
                <a:gd name="T3" fmla="*/ 260 h 261"/>
                <a:gd name="T4" fmla="*/ 16 w 17"/>
                <a:gd name="T5" fmla="*/ 260 h 261"/>
                <a:gd name="T6" fmla="*/ 16 w 17"/>
                <a:gd name="T7" fmla="*/ 0 h 261"/>
                <a:gd name="T8" fmla="*/ 0 w 17"/>
                <a:gd name="T9" fmla="*/ 0 h 261"/>
                <a:gd name="T10" fmla="*/ 0 60000 65536"/>
                <a:gd name="T11" fmla="*/ 0 60000 65536"/>
                <a:gd name="T12" fmla="*/ 0 60000 65536"/>
                <a:gd name="T13" fmla="*/ 0 60000 65536"/>
                <a:gd name="T14" fmla="*/ 0 60000 65536"/>
                <a:gd name="T15" fmla="*/ 0 w 17"/>
                <a:gd name="T16" fmla="*/ 0 h 261"/>
                <a:gd name="T17" fmla="*/ 17 w 17"/>
                <a:gd name="T18" fmla="*/ 261 h 261"/>
              </a:gdLst>
              <a:ahLst/>
              <a:cxnLst>
                <a:cxn ang="T10">
                  <a:pos x="T0" y="T1"/>
                </a:cxn>
                <a:cxn ang="T11">
                  <a:pos x="T2" y="T3"/>
                </a:cxn>
                <a:cxn ang="T12">
                  <a:pos x="T4" y="T5"/>
                </a:cxn>
                <a:cxn ang="T13">
                  <a:pos x="T6" y="T7"/>
                </a:cxn>
                <a:cxn ang="T14">
                  <a:pos x="T8" y="T9"/>
                </a:cxn>
              </a:cxnLst>
              <a:rect l="T15" t="T16" r="T17" b="T18"/>
              <a:pathLst>
                <a:path w="17" h="261">
                  <a:moveTo>
                    <a:pt x="0" y="0"/>
                  </a:moveTo>
                  <a:lnTo>
                    <a:pt x="0" y="260"/>
                  </a:lnTo>
                  <a:lnTo>
                    <a:pt x="16" y="260"/>
                  </a:lnTo>
                  <a:lnTo>
                    <a:pt x="16"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39" name="Freeform 1233"/>
            <p:cNvSpPr>
              <a:spLocks/>
            </p:cNvSpPr>
            <p:nvPr/>
          </p:nvSpPr>
          <p:spPr bwMode="auto">
            <a:xfrm>
              <a:off x="4138" y="1479"/>
              <a:ext cx="15" cy="248"/>
            </a:xfrm>
            <a:custGeom>
              <a:avLst/>
              <a:gdLst>
                <a:gd name="T0" fmla="*/ 0 w 15"/>
                <a:gd name="T1" fmla="*/ 0 h 248"/>
                <a:gd name="T2" fmla="*/ 0 w 15"/>
                <a:gd name="T3" fmla="*/ 247 h 248"/>
                <a:gd name="T4" fmla="*/ 14 w 15"/>
                <a:gd name="T5" fmla="*/ 245 h 248"/>
                <a:gd name="T6" fmla="*/ 14 w 15"/>
                <a:gd name="T7" fmla="*/ 2 h 248"/>
                <a:gd name="T8" fmla="*/ 0 w 15"/>
                <a:gd name="T9" fmla="*/ 0 h 248"/>
                <a:gd name="T10" fmla="*/ 0 60000 65536"/>
                <a:gd name="T11" fmla="*/ 0 60000 65536"/>
                <a:gd name="T12" fmla="*/ 0 60000 65536"/>
                <a:gd name="T13" fmla="*/ 0 60000 65536"/>
                <a:gd name="T14" fmla="*/ 0 60000 65536"/>
                <a:gd name="T15" fmla="*/ 0 w 15"/>
                <a:gd name="T16" fmla="*/ 0 h 248"/>
                <a:gd name="T17" fmla="*/ 15 w 15"/>
                <a:gd name="T18" fmla="*/ 248 h 248"/>
              </a:gdLst>
              <a:ahLst/>
              <a:cxnLst>
                <a:cxn ang="T10">
                  <a:pos x="T0" y="T1"/>
                </a:cxn>
                <a:cxn ang="T11">
                  <a:pos x="T2" y="T3"/>
                </a:cxn>
                <a:cxn ang="T12">
                  <a:pos x="T4" y="T5"/>
                </a:cxn>
                <a:cxn ang="T13">
                  <a:pos x="T6" y="T7"/>
                </a:cxn>
                <a:cxn ang="T14">
                  <a:pos x="T8" y="T9"/>
                </a:cxn>
              </a:cxnLst>
              <a:rect l="T15" t="T16" r="T17" b="T18"/>
              <a:pathLst>
                <a:path w="15" h="248">
                  <a:moveTo>
                    <a:pt x="0" y="0"/>
                  </a:moveTo>
                  <a:lnTo>
                    <a:pt x="0" y="247"/>
                  </a:lnTo>
                  <a:lnTo>
                    <a:pt x="14" y="245"/>
                  </a:lnTo>
                  <a:lnTo>
                    <a:pt x="14"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0" name="Freeform 1234"/>
            <p:cNvSpPr>
              <a:spLocks/>
            </p:cNvSpPr>
            <p:nvPr/>
          </p:nvSpPr>
          <p:spPr bwMode="auto">
            <a:xfrm>
              <a:off x="4230" y="1488"/>
              <a:ext cx="15" cy="234"/>
            </a:xfrm>
            <a:custGeom>
              <a:avLst/>
              <a:gdLst>
                <a:gd name="T0" fmla="*/ 0 w 15"/>
                <a:gd name="T1" fmla="*/ 0 h 234"/>
                <a:gd name="T2" fmla="*/ 0 w 15"/>
                <a:gd name="T3" fmla="*/ 233 h 234"/>
                <a:gd name="T4" fmla="*/ 14 w 15"/>
                <a:gd name="T5" fmla="*/ 233 h 234"/>
                <a:gd name="T6" fmla="*/ 14 w 15"/>
                <a:gd name="T7" fmla="*/ 0 h 234"/>
                <a:gd name="T8" fmla="*/ 0 w 15"/>
                <a:gd name="T9" fmla="*/ 0 h 234"/>
                <a:gd name="T10" fmla="*/ 0 60000 65536"/>
                <a:gd name="T11" fmla="*/ 0 60000 65536"/>
                <a:gd name="T12" fmla="*/ 0 60000 65536"/>
                <a:gd name="T13" fmla="*/ 0 60000 65536"/>
                <a:gd name="T14" fmla="*/ 0 60000 65536"/>
                <a:gd name="T15" fmla="*/ 0 w 15"/>
                <a:gd name="T16" fmla="*/ 0 h 234"/>
                <a:gd name="T17" fmla="*/ 15 w 15"/>
                <a:gd name="T18" fmla="*/ 234 h 234"/>
              </a:gdLst>
              <a:ahLst/>
              <a:cxnLst>
                <a:cxn ang="T10">
                  <a:pos x="T0" y="T1"/>
                </a:cxn>
                <a:cxn ang="T11">
                  <a:pos x="T2" y="T3"/>
                </a:cxn>
                <a:cxn ang="T12">
                  <a:pos x="T4" y="T5"/>
                </a:cxn>
                <a:cxn ang="T13">
                  <a:pos x="T6" y="T7"/>
                </a:cxn>
                <a:cxn ang="T14">
                  <a:pos x="T8" y="T9"/>
                </a:cxn>
              </a:cxnLst>
              <a:rect l="T15" t="T16" r="T17" b="T18"/>
              <a:pathLst>
                <a:path w="15" h="234">
                  <a:moveTo>
                    <a:pt x="0" y="0"/>
                  </a:moveTo>
                  <a:lnTo>
                    <a:pt x="0" y="233"/>
                  </a:lnTo>
                  <a:lnTo>
                    <a:pt x="14" y="233"/>
                  </a:lnTo>
                  <a:lnTo>
                    <a:pt x="14"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1" name="Freeform 1235"/>
            <p:cNvSpPr>
              <a:spLocks/>
            </p:cNvSpPr>
            <p:nvPr/>
          </p:nvSpPr>
          <p:spPr bwMode="auto">
            <a:xfrm>
              <a:off x="4303" y="1492"/>
              <a:ext cx="16" cy="226"/>
            </a:xfrm>
            <a:custGeom>
              <a:avLst/>
              <a:gdLst>
                <a:gd name="T0" fmla="*/ 0 w 16"/>
                <a:gd name="T1" fmla="*/ 0 h 226"/>
                <a:gd name="T2" fmla="*/ 0 w 16"/>
                <a:gd name="T3" fmla="*/ 225 h 226"/>
                <a:gd name="T4" fmla="*/ 15 w 16"/>
                <a:gd name="T5" fmla="*/ 225 h 226"/>
                <a:gd name="T6" fmla="*/ 15 w 16"/>
                <a:gd name="T7" fmla="*/ 2 h 226"/>
                <a:gd name="T8" fmla="*/ 0 w 16"/>
                <a:gd name="T9" fmla="*/ 0 h 226"/>
                <a:gd name="T10" fmla="*/ 0 60000 65536"/>
                <a:gd name="T11" fmla="*/ 0 60000 65536"/>
                <a:gd name="T12" fmla="*/ 0 60000 65536"/>
                <a:gd name="T13" fmla="*/ 0 60000 65536"/>
                <a:gd name="T14" fmla="*/ 0 60000 65536"/>
                <a:gd name="T15" fmla="*/ 0 w 16"/>
                <a:gd name="T16" fmla="*/ 0 h 226"/>
                <a:gd name="T17" fmla="*/ 16 w 16"/>
                <a:gd name="T18" fmla="*/ 226 h 226"/>
              </a:gdLst>
              <a:ahLst/>
              <a:cxnLst>
                <a:cxn ang="T10">
                  <a:pos x="T0" y="T1"/>
                </a:cxn>
                <a:cxn ang="T11">
                  <a:pos x="T2" y="T3"/>
                </a:cxn>
                <a:cxn ang="T12">
                  <a:pos x="T4" y="T5"/>
                </a:cxn>
                <a:cxn ang="T13">
                  <a:pos x="T6" y="T7"/>
                </a:cxn>
                <a:cxn ang="T14">
                  <a:pos x="T8" y="T9"/>
                </a:cxn>
              </a:cxnLst>
              <a:rect l="T15" t="T16" r="T17" b="T18"/>
              <a:pathLst>
                <a:path w="16" h="226">
                  <a:moveTo>
                    <a:pt x="0" y="0"/>
                  </a:moveTo>
                  <a:lnTo>
                    <a:pt x="0" y="225"/>
                  </a:lnTo>
                  <a:lnTo>
                    <a:pt x="15" y="225"/>
                  </a:lnTo>
                  <a:lnTo>
                    <a:pt x="15"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2" name="Freeform 1236"/>
            <p:cNvSpPr>
              <a:spLocks/>
            </p:cNvSpPr>
            <p:nvPr/>
          </p:nvSpPr>
          <p:spPr bwMode="auto">
            <a:xfrm>
              <a:off x="3906" y="1156"/>
              <a:ext cx="18" cy="284"/>
            </a:xfrm>
            <a:custGeom>
              <a:avLst/>
              <a:gdLst>
                <a:gd name="T0" fmla="*/ 0 w 18"/>
                <a:gd name="T1" fmla="*/ 0 h 284"/>
                <a:gd name="T2" fmla="*/ 0 w 18"/>
                <a:gd name="T3" fmla="*/ 283 h 284"/>
                <a:gd name="T4" fmla="*/ 17 w 18"/>
                <a:gd name="T5" fmla="*/ 283 h 284"/>
                <a:gd name="T6" fmla="*/ 17 w 18"/>
                <a:gd name="T7" fmla="*/ 3 h 284"/>
                <a:gd name="T8" fmla="*/ 0 w 18"/>
                <a:gd name="T9" fmla="*/ 0 h 284"/>
                <a:gd name="T10" fmla="*/ 0 60000 65536"/>
                <a:gd name="T11" fmla="*/ 0 60000 65536"/>
                <a:gd name="T12" fmla="*/ 0 60000 65536"/>
                <a:gd name="T13" fmla="*/ 0 60000 65536"/>
                <a:gd name="T14" fmla="*/ 0 60000 65536"/>
                <a:gd name="T15" fmla="*/ 0 w 18"/>
                <a:gd name="T16" fmla="*/ 0 h 284"/>
                <a:gd name="T17" fmla="*/ 18 w 18"/>
                <a:gd name="T18" fmla="*/ 284 h 284"/>
              </a:gdLst>
              <a:ahLst/>
              <a:cxnLst>
                <a:cxn ang="T10">
                  <a:pos x="T0" y="T1"/>
                </a:cxn>
                <a:cxn ang="T11">
                  <a:pos x="T2" y="T3"/>
                </a:cxn>
                <a:cxn ang="T12">
                  <a:pos x="T4" y="T5"/>
                </a:cxn>
                <a:cxn ang="T13">
                  <a:pos x="T6" y="T7"/>
                </a:cxn>
                <a:cxn ang="T14">
                  <a:pos x="T8" y="T9"/>
                </a:cxn>
              </a:cxnLst>
              <a:rect l="T15" t="T16" r="T17" b="T18"/>
              <a:pathLst>
                <a:path w="18" h="284">
                  <a:moveTo>
                    <a:pt x="0" y="0"/>
                  </a:moveTo>
                  <a:lnTo>
                    <a:pt x="0" y="283"/>
                  </a:lnTo>
                  <a:lnTo>
                    <a:pt x="17" y="283"/>
                  </a:lnTo>
                  <a:lnTo>
                    <a:pt x="17" y="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3" name="Freeform 1237"/>
            <p:cNvSpPr>
              <a:spLocks/>
            </p:cNvSpPr>
            <p:nvPr/>
          </p:nvSpPr>
          <p:spPr bwMode="auto">
            <a:xfrm>
              <a:off x="4032" y="1184"/>
              <a:ext cx="17" cy="268"/>
            </a:xfrm>
            <a:custGeom>
              <a:avLst/>
              <a:gdLst>
                <a:gd name="T0" fmla="*/ 0 w 17"/>
                <a:gd name="T1" fmla="*/ 0 h 268"/>
                <a:gd name="T2" fmla="*/ 0 w 17"/>
                <a:gd name="T3" fmla="*/ 265 h 268"/>
                <a:gd name="T4" fmla="*/ 16 w 17"/>
                <a:gd name="T5" fmla="*/ 267 h 268"/>
                <a:gd name="T6" fmla="*/ 16 w 17"/>
                <a:gd name="T7" fmla="*/ 3 h 268"/>
                <a:gd name="T8" fmla="*/ 0 w 17"/>
                <a:gd name="T9" fmla="*/ 0 h 268"/>
                <a:gd name="T10" fmla="*/ 0 60000 65536"/>
                <a:gd name="T11" fmla="*/ 0 60000 65536"/>
                <a:gd name="T12" fmla="*/ 0 60000 65536"/>
                <a:gd name="T13" fmla="*/ 0 60000 65536"/>
                <a:gd name="T14" fmla="*/ 0 60000 65536"/>
                <a:gd name="T15" fmla="*/ 0 w 17"/>
                <a:gd name="T16" fmla="*/ 0 h 268"/>
                <a:gd name="T17" fmla="*/ 17 w 17"/>
                <a:gd name="T18" fmla="*/ 268 h 268"/>
              </a:gdLst>
              <a:ahLst/>
              <a:cxnLst>
                <a:cxn ang="T10">
                  <a:pos x="T0" y="T1"/>
                </a:cxn>
                <a:cxn ang="T11">
                  <a:pos x="T2" y="T3"/>
                </a:cxn>
                <a:cxn ang="T12">
                  <a:pos x="T4" y="T5"/>
                </a:cxn>
                <a:cxn ang="T13">
                  <a:pos x="T6" y="T7"/>
                </a:cxn>
                <a:cxn ang="T14">
                  <a:pos x="T8" y="T9"/>
                </a:cxn>
              </a:cxnLst>
              <a:rect l="T15" t="T16" r="T17" b="T18"/>
              <a:pathLst>
                <a:path w="17" h="268">
                  <a:moveTo>
                    <a:pt x="0" y="0"/>
                  </a:moveTo>
                  <a:lnTo>
                    <a:pt x="0" y="265"/>
                  </a:lnTo>
                  <a:lnTo>
                    <a:pt x="16" y="267"/>
                  </a:lnTo>
                  <a:lnTo>
                    <a:pt x="16" y="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4" name="Freeform 1238"/>
            <p:cNvSpPr>
              <a:spLocks/>
            </p:cNvSpPr>
            <p:nvPr/>
          </p:nvSpPr>
          <p:spPr bwMode="auto">
            <a:xfrm>
              <a:off x="4138" y="1207"/>
              <a:ext cx="15" cy="253"/>
            </a:xfrm>
            <a:custGeom>
              <a:avLst/>
              <a:gdLst>
                <a:gd name="T0" fmla="*/ 0 w 15"/>
                <a:gd name="T1" fmla="*/ 0 h 253"/>
                <a:gd name="T2" fmla="*/ 0 w 15"/>
                <a:gd name="T3" fmla="*/ 250 h 253"/>
                <a:gd name="T4" fmla="*/ 14 w 15"/>
                <a:gd name="T5" fmla="*/ 252 h 253"/>
                <a:gd name="T6" fmla="*/ 14 w 15"/>
                <a:gd name="T7" fmla="*/ 3 h 253"/>
                <a:gd name="T8" fmla="*/ 0 w 15"/>
                <a:gd name="T9" fmla="*/ 0 h 253"/>
                <a:gd name="T10" fmla="*/ 0 60000 65536"/>
                <a:gd name="T11" fmla="*/ 0 60000 65536"/>
                <a:gd name="T12" fmla="*/ 0 60000 65536"/>
                <a:gd name="T13" fmla="*/ 0 60000 65536"/>
                <a:gd name="T14" fmla="*/ 0 60000 65536"/>
                <a:gd name="T15" fmla="*/ 0 w 15"/>
                <a:gd name="T16" fmla="*/ 0 h 253"/>
                <a:gd name="T17" fmla="*/ 15 w 15"/>
                <a:gd name="T18" fmla="*/ 253 h 253"/>
              </a:gdLst>
              <a:ahLst/>
              <a:cxnLst>
                <a:cxn ang="T10">
                  <a:pos x="T0" y="T1"/>
                </a:cxn>
                <a:cxn ang="T11">
                  <a:pos x="T2" y="T3"/>
                </a:cxn>
                <a:cxn ang="T12">
                  <a:pos x="T4" y="T5"/>
                </a:cxn>
                <a:cxn ang="T13">
                  <a:pos x="T6" y="T7"/>
                </a:cxn>
                <a:cxn ang="T14">
                  <a:pos x="T8" y="T9"/>
                </a:cxn>
              </a:cxnLst>
              <a:rect l="T15" t="T16" r="T17" b="T18"/>
              <a:pathLst>
                <a:path w="15" h="253">
                  <a:moveTo>
                    <a:pt x="0" y="0"/>
                  </a:moveTo>
                  <a:lnTo>
                    <a:pt x="0" y="250"/>
                  </a:lnTo>
                  <a:lnTo>
                    <a:pt x="14" y="252"/>
                  </a:lnTo>
                  <a:lnTo>
                    <a:pt x="14" y="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5" name="Freeform 1239"/>
            <p:cNvSpPr>
              <a:spLocks/>
            </p:cNvSpPr>
            <p:nvPr/>
          </p:nvSpPr>
          <p:spPr bwMode="auto">
            <a:xfrm>
              <a:off x="4230" y="1226"/>
              <a:ext cx="15" cy="241"/>
            </a:xfrm>
            <a:custGeom>
              <a:avLst/>
              <a:gdLst>
                <a:gd name="T0" fmla="*/ 0 w 15"/>
                <a:gd name="T1" fmla="*/ 0 h 241"/>
                <a:gd name="T2" fmla="*/ 0 w 15"/>
                <a:gd name="T3" fmla="*/ 240 h 241"/>
                <a:gd name="T4" fmla="*/ 14 w 15"/>
                <a:gd name="T5" fmla="*/ 240 h 241"/>
                <a:gd name="T6" fmla="*/ 14 w 15"/>
                <a:gd name="T7" fmla="*/ 3 h 241"/>
                <a:gd name="T8" fmla="*/ 0 w 15"/>
                <a:gd name="T9" fmla="*/ 0 h 241"/>
                <a:gd name="T10" fmla="*/ 0 60000 65536"/>
                <a:gd name="T11" fmla="*/ 0 60000 65536"/>
                <a:gd name="T12" fmla="*/ 0 60000 65536"/>
                <a:gd name="T13" fmla="*/ 0 60000 65536"/>
                <a:gd name="T14" fmla="*/ 0 60000 65536"/>
                <a:gd name="T15" fmla="*/ 0 w 15"/>
                <a:gd name="T16" fmla="*/ 0 h 241"/>
                <a:gd name="T17" fmla="*/ 15 w 15"/>
                <a:gd name="T18" fmla="*/ 241 h 241"/>
              </a:gdLst>
              <a:ahLst/>
              <a:cxnLst>
                <a:cxn ang="T10">
                  <a:pos x="T0" y="T1"/>
                </a:cxn>
                <a:cxn ang="T11">
                  <a:pos x="T2" y="T3"/>
                </a:cxn>
                <a:cxn ang="T12">
                  <a:pos x="T4" y="T5"/>
                </a:cxn>
                <a:cxn ang="T13">
                  <a:pos x="T6" y="T7"/>
                </a:cxn>
                <a:cxn ang="T14">
                  <a:pos x="T8" y="T9"/>
                </a:cxn>
              </a:cxnLst>
              <a:rect l="T15" t="T16" r="T17" b="T18"/>
              <a:pathLst>
                <a:path w="15" h="241">
                  <a:moveTo>
                    <a:pt x="0" y="0"/>
                  </a:moveTo>
                  <a:lnTo>
                    <a:pt x="0" y="240"/>
                  </a:lnTo>
                  <a:lnTo>
                    <a:pt x="14" y="240"/>
                  </a:lnTo>
                  <a:lnTo>
                    <a:pt x="14" y="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6" name="Freeform 1240"/>
            <p:cNvSpPr>
              <a:spLocks/>
            </p:cNvSpPr>
            <p:nvPr/>
          </p:nvSpPr>
          <p:spPr bwMode="auto">
            <a:xfrm>
              <a:off x="4306" y="1245"/>
              <a:ext cx="14" cy="228"/>
            </a:xfrm>
            <a:custGeom>
              <a:avLst/>
              <a:gdLst>
                <a:gd name="T0" fmla="*/ 0 w 14"/>
                <a:gd name="T1" fmla="*/ 0 h 228"/>
                <a:gd name="T2" fmla="*/ 0 w 14"/>
                <a:gd name="T3" fmla="*/ 227 h 228"/>
                <a:gd name="T4" fmla="*/ 13 w 14"/>
                <a:gd name="T5" fmla="*/ 227 h 228"/>
                <a:gd name="T6" fmla="*/ 13 w 14"/>
                <a:gd name="T7" fmla="*/ 2 h 228"/>
                <a:gd name="T8" fmla="*/ 0 w 14"/>
                <a:gd name="T9" fmla="*/ 0 h 228"/>
                <a:gd name="T10" fmla="*/ 0 60000 65536"/>
                <a:gd name="T11" fmla="*/ 0 60000 65536"/>
                <a:gd name="T12" fmla="*/ 0 60000 65536"/>
                <a:gd name="T13" fmla="*/ 0 60000 65536"/>
                <a:gd name="T14" fmla="*/ 0 60000 65536"/>
                <a:gd name="T15" fmla="*/ 0 w 14"/>
                <a:gd name="T16" fmla="*/ 0 h 228"/>
                <a:gd name="T17" fmla="*/ 14 w 14"/>
                <a:gd name="T18" fmla="*/ 228 h 228"/>
              </a:gdLst>
              <a:ahLst/>
              <a:cxnLst>
                <a:cxn ang="T10">
                  <a:pos x="T0" y="T1"/>
                </a:cxn>
                <a:cxn ang="T11">
                  <a:pos x="T2" y="T3"/>
                </a:cxn>
                <a:cxn ang="T12">
                  <a:pos x="T4" y="T5"/>
                </a:cxn>
                <a:cxn ang="T13">
                  <a:pos x="T6" y="T7"/>
                </a:cxn>
                <a:cxn ang="T14">
                  <a:pos x="T8" y="T9"/>
                </a:cxn>
              </a:cxnLst>
              <a:rect l="T15" t="T16" r="T17" b="T18"/>
              <a:pathLst>
                <a:path w="14" h="228">
                  <a:moveTo>
                    <a:pt x="0" y="0"/>
                  </a:moveTo>
                  <a:lnTo>
                    <a:pt x="0" y="227"/>
                  </a:lnTo>
                  <a:lnTo>
                    <a:pt x="13" y="227"/>
                  </a:lnTo>
                  <a:lnTo>
                    <a:pt x="13"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47" name="Freeform 1241"/>
            <p:cNvSpPr>
              <a:spLocks/>
            </p:cNvSpPr>
            <p:nvPr/>
          </p:nvSpPr>
          <p:spPr bwMode="auto">
            <a:xfrm>
              <a:off x="4004" y="2036"/>
              <a:ext cx="31" cy="274"/>
            </a:xfrm>
            <a:custGeom>
              <a:avLst/>
              <a:gdLst>
                <a:gd name="T0" fmla="*/ 30 w 31"/>
                <a:gd name="T1" fmla="*/ 0 h 274"/>
                <a:gd name="T2" fmla="*/ 0 w 31"/>
                <a:gd name="T3" fmla="*/ 46 h 274"/>
                <a:gd name="T4" fmla="*/ 0 w 31"/>
                <a:gd name="T5" fmla="*/ 225 h 274"/>
                <a:gd name="T6" fmla="*/ 30 w 31"/>
                <a:gd name="T7" fmla="*/ 273 h 274"/>
                <a:gd name="T8" fmla="*/ 30 w 31"/>
                <a:gd name="T9" fmla="*/ 0 h 274"/>
                <a:gd name="T10" fmla="*/ 0 60000 65536"/>
                <a:gd name="T11" fmla="*/ 0 60000 65536"/>
                <a:gd name="T12" fmla="*/ 0 60000 65536"/>
                <a:gd name="T13" fmla="*/ 0 60000 65536"/>
                <a:gd name="T14" fmla="*/ 0 60000 65536"/>
                <a:gd name="T15" fmla="*/ 0 w 31"/>
                <a:gd name="T16" fmla="*/ 0 h 274"/>
                <a:gd name="T17" fmla="*/ 31 w 31"/>
                <a:gd name="T18" fmla="*/ 274 h 274"/>
              </a:gdLst>
              <a:ahLst/>
              <a:cxnLst>
                <a:cxn ang="T10">
                  <a:pos x="T0" y="T1"/>
                </a:cxn>
                <a:cxn ang="T11">
                  <a:pos x="T2" y="T3"/>
                </a:cxn>
                <a:cxn ang="T12">
                  <a:pos x="T4" y="T5"/>
                </a:cxn>
                <a:cxn ang="T13">
                  <a:pos x="T6" y="T7"/>
                </a:cxn>
                <a:cxn ang="T14">
                  <a:pos x="T8" y="T9"/>
                </a:cxn>
              </a:cxnLst>
              <a:rect l="T15" t="T16" r="T17" b="T18"/>
              <a:pathLst>
                <a:path w="31" h="274">
                  <a:moveTo>
                    <a:pt x="30" y="0"/>
                  </a:moveTo>
                  <a:lnTo>
                    <a:pt x="0" y="46"/>
                  </a:lnTo>
                  <a:lnTo>
                    <a:pt x="0" y="225"/>
                  </a:lnTo>
                  <a:lnTo>
                    <a:pt x="30" y="273"/>
                  </a:lnTo>
                  <a:lnTo>
                    <a:pt x="3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48" name="Freeform 1242"/>
            <p:cNvSpPr>
              <a:spLocks/>
            </p:cNvSpPr>
            <p:nvPr/>
          </p:nvSpPr>
          <p:spPr bwMode="auto">
            <a:xfrm>
              <a:off x="3926" y="2255"/>
              <a:ext cx="109" cy="85"/>
            </a:xfrm>
            <a:custGeom>
              <a:avLst/>
              <a:gdLst>
                <a:gd name="T0" fmla="*/ 108 w 109"/>
                <a:gd name="T1" fmla="*/ 50 h 85"/>
                <a:gd name="T2" fmla="*/ 80 w 109"/>
                <a:gd name="T3" fmla="*/ 0 h 85"/>
                <a:gd name="T4" fmla="*/ 25 w 109"/>
                <a:gd name="T5" fmla="*/ 14 h 85"/>
                <a:gd name="T6" fmla="*/ 0 w 109"/>
                <a:gd name="T7" fmla="*/ 84 h 85"/>
                <a:gd name="T8" fmla="*/ 108 w 109"/>
                <a:gd name="T9" fmla="*/ 50 h 85"/>
                <a:gd name="T10" fmla="*/ 0 60000 65536"/>
                <a:gd name="T11" fmla="*/ 0 60000 65536"/>
                <a:gd name="T12" fmla="*/ 0 60000 65536"/>
                <a:gd name="T13" fmla="*/ 0 60000 65536"/>
                <a:gd name="T14" fmla="*/ 0 60000 65536"/>
                <a:gd name="T15" fmla="*/ 0 w 109"/>
                <a:gd name="T16" fmla="*/ 0 h 85"/>
                <a:gd name="T17" fmla="*/ 109 w 109"/>
                <a:gd name="T18" fmla="*/ 85 h 85"/>
              </a:gdLst>
              <a:ahLst/>
              <a:cxnLst>
                <a:cxn ang="T10">
                  <a:pos x="T0" y="T1"/>
                </a:cxn>
                <a:cxn ang="T11">
                  <a:pos x="T2" y="T3"/>
                </a:cxn>
                <a:cxn ang="T12">
                  <a:pos x="T4" y="T5"/>
                </a:cxn>
                <a:cxn ang="T13">
                  <a:pos x="T6" y="T7"/>
                </a:cxn>
                <a:cxn ang="T14">
                  <a:pos x="T8" y="T9"/>
                </a:cxn>
              </a:cxnLst>
              <a:rect l="T15" t="T16" r="T17" b="T18"/>
              <a:pathLst>
                <a:path w="109" h="85">
                  <a:moveTo>
                    <a:pt x="108" y="50"/>
                  </a:moveTo>
                  <a:lnTo>
                    <a:pt x="80" y="0"/>
                  </a:lnTo>
                  <a:lnTo>
                    <a:pt x="25" y="14"/>
                  </a:lnTo>
                  <a:lnTo>
                    <a:pt x="0" y="84"/>
                  </a:lnTo>
                  <a:lnTo>
                    <a:pt x="108" y="5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49" name="Freeform 1243"/>
            <p:cNvSpPr>
              <a:spLocks/>
            </p:cNvSpPr>
            <p:nvPr/>
          </p:nvSpPr>
          <p:spPr bwMode="auto">
            <a:xfrm>
              <a:off x="4054" y="2036"/>
              <a:ext cx="15" cy="268"/>
            </a:xfrm>
            <a:custGeom>
              <a:avLst/>
              <a:gdLst>
                <a:gd name="T0" fmla="*/ 0 w 15"/>
                <a:gd name="T1" fmla="*/ 0 h 268"/>
                <a:gd name="T2" fmla="*/ 14 w 15"/>
                <a:gd name="T3" fmla="*/ 42 h 268"/>
                <a:gd name="T4" fmla="*/ 14 w 15"/>
                <a:gd name="T5" fmla="*/ 219 h 268"/>
                <a:gd name="T6" fmla="*/ 0 w 15"/>
                <a:gd name="T7" fmla="*/ 267 h 268"/>
                <a:gd name="T8" fmla="*/ 0 w 15"/>
                <a:gd name="T9" fmla="*/ 0 h 268"/>
                <a:gd name="T10" fmla="*/ 0 60000 65536"/>
                <a:gd name="T11" fmla="*/ 0 60000 65536"/>
                <a:gd name="T12" fmla="*/ 0 60000 65536"/>
                <a:gd name="T13" fmla="*/ 0 60000 65536"/>
                <a:gd name="T14" fmla="*/ 0 60000 65536"/>
                <a:gd name="T15" fmla="*/ 0 w 15"/>
                <a:gd name="T16" fmla="*/ 0 h 268"/>
                <a:gd name="T17" fmla="*/ 15 w 15"/>
                <a:gd name="T18" fmla="*/ 268 h 268"/>
              </a:gdLst>
              <a:ahLst/>
              <a:cxnLst>
                <a:cxn ang="T10">
                  <a:pos x="T0" y="T1"/>
                </a:cxn>
                <a:cxn ang="T11">
                  <a:pos x="T2" y="T3"/>
                </a:cxn>
                <a:cxn ang="T12">
                  <a:pos x="T4" y="T5"/>
                </a:cxn>
                <a:cxn ang="T13">
                  <a:pos x="T6" y="T7"/>
                </a:cxn>
                <a:cxn ang="T14">
                  <a:pos x="T8" y="T9"/>
                </a:cxn>
              </a:cxnLst>
              <a:rect l="T15" t="T16" r="T17" b="T18"/>
              <a:pathLst>
                <a:path w="15" h="268">
                  <a:moveTo>
                    <a:pt x="0" y="0"/>
                  </a:moveTo>
                  <a:lnTo>
                    <a:pt x="14" y="42"/>
                  </a:lnTo>
                  <a:lnTo>
                    <a:pt x="14" y="219"/>
                  </a:lnTo>
                  <a:lnTo>
                    <a:pt x="0" y="267"/>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50" name="Freeform 1244"/>
            <p:cNvSpPr>
              <a:spLocks/>
            </p:cNvSpPr>
            <p:nvPr/>
          </p:nvSpPr>
          <p:spPr bwMode="auto">
            <a:xfrm>
              <a:off x="4055" y="2017"/>
              <a:ext cx="90" cy="60"/>
            </a:xfrm>
            <a:custGeom>
              <a:avLst/>
              <a:gdLst>
                <a:gd name="T0" fmla="*/ 0 w 90"/>
                <a:gd name="T1" fmla="*/ 14 h 60"/>
                <a:gd name="T2" fmla="*/ 89 w 90"/>
                <a:gd name="T3" fmla="*/ 0 h 60"/>
                <a:gd name="T4" fmla="*/ 62 w 90"/>
                <a:gd name="T5" fmla="*/ 48 h 60"/>
                <a:gd name="T6" fmla="*/ 11 w 90"/>
                <a:gd name="T7" fmla="*/ 59 h 60"/>
                <a:gd name="T8" fmla="*/ 0 w 90"/>
                <a:gd name="T9" fmla="*/ 14 h 60"/>
                <a:gd name="T10" fmla="*/ 0 60000 65536"/>
                <a:gd name="T11" fmla="*/ 0 60000 65536"/>
                <a:gd name="T12" fmla="*/ 0 60000 65536"/>
                <a:gd name="T13" fmla="*/ 0 60000 65536"/>
                <a:gd name="T14" fmla="*/ 0 60000 65536"/>
                <a:gd name="T15" fmla="*/ 0 w 90"/>
                <a:gd name="T16" fmla="*/ 0 h 60"/>
                <a:gd name="T17" fmla="*/ 90 w 90"/>
                <a:gd name="T18" fmla="*/ 60 h 60"/>
              </a:gdLst>
              <a:ahLst/>
              <a:cxnLst>
                <a:cxn ang="T10">
                  <a:pos x="T0" y="T1"/>
                </a:cxn>
                <a:cxn ang="T11">
                  <a:pos x="T2" y="T3"/>
                </a:cxn>
                <a:cxn ang="T12">
                  <a:pos x="T4" y="T5"/>
                </a:cxn>
                <a:cxn ang="T13">
                  <a:pos x="T6" y="T7"/>
                </a:cxn>
                <a:cxn ang="T14">
                  <a:pos x="T8" y="T9"/>
                </a:cxn>
              </a:cxnLst>
              <a:rect l="T15" t="T16" r="T17" b="T18"/>
              <a:pathLst>
                <a:path w="90" h="60">
                  <a:moveTo>
                    <a:pt x="0" y="14"/>
                  </a:moveTo>
                  <a:lnTo>
                    <a:pt x="89" y="0"/>
                  </a:lnTo>
                  <a:lnTo>
                    <a:pt x="62" y="48"/>
                  </a:lnTo>
                  <a:lnTo>
                    <a:pt x="11" y="59"/>
                  </a:lnTo>
                  <a:lnTo>
                    <a:pt x="0" y="14"/>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51" name="Freeform 1245"/>
            <p:cNvSpPr>
              <a:spLocks/>
            </p:cNvSpPr>
            <p:nvPr/>
          </p:nvSpPr>
          <p:spPr bwMode="auto">
            <a:xfrm>
              <a:off x="4065" y="2063"/>
              <a:ext cx="55" cy="186"/>
            </a:xfrm>
            <a:custGeom>
              <a:avLst/>
              <a:gdLst>
                <a:gd name="T0" fmla="*/ 54 w 55"/>
                <a:gd name="T1" fmla="*/ 0 h 186"/>
                <a:gd name="T2" fmla="*/ 0 w 55"/>
                <a:gd name="T3" fmla="*/ 13 h 186"/>
                <a:gd name="T4" fmla="*/ 0 w 55"/>
                <a:gd name="T5" fmla="*/ 185 h 186"/>
                <a:gd name="T6" fmla="*/ 54 w 55"/>
                <a:gd name="T7" fmla="*/ 176 h 186"/>
                <a:gd name="T8" fmla="*/ 54 w 55"/>
                <a:gd name="T9" fmla="*/ 0 h 186"/>
                <a:gd name="T10" fmla="*/ 0 60000 65536"/>
                <a:gd name="T11" fmla="*/ 0 60000 65536"/>
                <a:gd name="T12" fmla="*/ 0 60000 65536"/>
                <a:gd name="T13" fmla="*/ 0 60000 65536"/>
                <a:gd name="T14" fmla="*/ 0 60000 65536"/>
                <a:gd name="T15" fmla="*/ 0 w 55"/>
                <a:gd name="T16" fmla="*/ 0 h 186"/>
                <a:gd name="T17" fmla="*/ 55 w 55"/>
                <a:gd name="T18" fmla="*/ 186 h 186"/>
              </a:gdLst>
              <a:ahLst/>
              <a:cxnLst>
                <a:cxn ang="T10">
                  <a:pos x="T0" y="T1"/>
                </a:cxn>
                <a:cxn ang="T11">
                  <a:pos x="T2" y="T3"/>
                </a:cxn>
                <a:cxn ang="T12">
                  <a:pos x="T4" y="T5"/>
                </a:cxn>
                <a:cxn ang="T13">
                  <a:pos x="T6" y="T7"/>
                </a:cxn>
                <a:cxn ang="T14">
                  <a:pos x="T8" y="T9"/>
                </a:cxn>
              </a:cxnLst>
              <a:rect l="T15" t="T16" r="T17" b="T18"/>
              <a:pathLst>
                <a:path w="55" h="186">
                  <a:moveTo>
                    <a:pt x="54" y="0"/>
                  </a:moveTo>
                  <a:lnTo>
                    <a:pt x="0" y="13"/>
                  </a:lnTo>
                  <a:lnTo>
                    <a:pt x="0" y="185"/>
                  </a:lnTo>
                  <a:lnTo>
                    <a:pt x="54" y="176"/>
                  </a:lnTo>
                  <a:lnTo>
                    <a:pt x="54"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52" name="Freeform 1246"/>
            <p:cNvSpPr>
              <a:spLocks/>
            </p:cNvSpPr>
            <p:nvPr/>
          </p:nvSpPr>
          <p:spPr bwMode="auto">
            <a:xfrm>
              <a:off x="4120" y="2017"/>
              <a:ext cx="27" cy="274"/>
            </a:xfrm>
            <a:custGeom>
              <a:avLst/>
              <a:gdLst>
                <a:gd name="T0" fmla="*/ 26 w 27"/>
                <a:gd name="T1" fmla="*/ 0 h 274"/>
                <a:gd name="T2" fmla="*/ 0 w 27"/>
                <a:gd name="T3" fmla="*/ 47 h 274"/>
                <a:gd name="T4" fmla="*/ 0 w 27"/>
                <a:gd name="T5" fmla="*/ 225 h 274"/>
                <a:gd name="T6" fmla="*/ 26 w 27"/>
                <a:gd name="T7" fmla="*/ 273 h 274"/>
                <a:gd name="T8" fmla="*/ 26 w 27"/>
                <a:gd name="T9" fmla="*/ 0 h 274"/>
                <a:gd name="T10" fmla="*/ 0 60000 65536"/>
                <a:gd name="T11" fmla="*/ 0 60000 65536"/>
                <a:gd name="T12" fmla="*/ 0 60000 65536"/>
                <a:gd name="T13" fmla="*/ 0 60000 65536"/>
                <a:gd name="T14" fmla="*/ 0 60000 65536"/>
                <a:gd name="T15" fmla="*/ 0 w 27"/>
                <a:gd name="T16" fmla="*/ 0 h 274"/>
                <a:gd name="T17" fmla="*/ 27 w 27"/>
                <a:gd name="T18" fmla="*/ 274 h 274"/>
              </a:gdLst>
              <a:ahLst/>
              <a:cxnLst>
                <a:cxn ang="T10">
                  <a:pos x="T0" y="T1"/>
                </a:cxn>
                <a:cxn ang="T11">
                  <a:pos x="T2" y="T3"/>
                </a:cxn>
                <a:cxn ang="T12">
                  <a:pos x="T4" y="T5"/>
                </a:cxn>
                <a:cxn ang="T13">
                  <a:pos x="T6" y="T7"/>
                </a:cxn>
                <a:cxn ang="T14">
                  <a:pos x="T8" y="T9"/>
                </a:cxn>
              </a:cxnLst>
              <a:rect l="T15" t="T16" r="T17" b="T18"/>
              <a:pathLst>
                <a:path w="27" h="274">
                  <a:moveTo>
                    <a:pt x="26" y="0"/>
                  </a:moveTo>
                  <a:lnTo>
                    <a:pt x="0" y="47"/>
                  </a:lnTo>
                  <a:lnTo>
                    <a:pt x="0" y="225"/>
                  </a:lnTo>
                  <a:lnTo>
                    <a:pt x="26" y="273"/>
                  </a:lnTo>
                  <a:lnTo>
                    <a:pt x="26"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53" name="Freeform 1247"/>
            <p:cNvSpPr>
              <a:spLocks/>
            </p:cNvSpPr>
            <p:nvPr/>
          </p:nvSpPr>
          <p:spPr bwMode="auto">
            <a:xfrm>
              <a:off x="4054" y="2242"/>
              <a:ext cx="91" cy="62"/>
            </a:xfrm>
            <a:custGeom>
              <a:avLst/>
              <a:gdLst>
                <a:gd name="T0" fmla="*/ 90 w 91"/>
                <a:gd name="T1" fmla="*/ 40 h 62"/>
                <a:gd name="T2" fmla="*/ 63 w 91"/>
                <a:gd name="T3" fmla="*/ 0 h 62"/>
                <a:gd name="T4" fmla="*/ 11 w 91"/>
                <a:gd name="T5" fmla="*/ 9 h 62"/>
                <a:gd name="T6" fmla="*/ 0 w 91"/>
                <a:gd name="T7" fmla="*/ 61 h 62"/>
                <a:gd name="T8" fmla="*/ 90 w 91"/>
                <a:gd name="T9" fmla="*/ 40 h 62"/>
                <a:gd name="T10" fmla="*/ 0 60000 65536"/>
                <a:gd name="T11" fmla="*/ 0 60000 65536"/>
                <a:gd name="T12" fmla="*/ 0 60000 65536"/>
                <a:gd name="T13" fmla="*/ 0 60000 65536"/>
                <a:gd name="T14" fmla="*/ 0 60000 65536"/>
                <a:gd name="T15" fmla="*/ 0 w 91"/>
                <a:gd name="T16" fmla="*/ 0 h 62"/>
                <a:gd name="T17" fmla="*/ 91 w 91"/>
                <a:gd name="T18" fmla="*/ 62 h 62"/>
              </a:gdLst>
              <a:ahLst/>
              <a:cxnLst>
                <a:cxn ang="T10">
                  <a:pos x="T0" y="T1"/>
                </a:cxn>
                <a:cxn ang="T11">
                  <a:pos x="T2" y="T3"/>
                </a:cxn>
                <a:cxn ang="T12">
                  <a:pos x="T4" y="T5"/>
                </a:cxn>
                <a:cxn ang="T13">
                  <a:pos x="T6" y="T7"/>
                </a:cxn>
                <a:cxn ang="T14">
                  <a:pos x="T8" y="T9"/>
                </a:cxn>
              </a:cxnLst>
              <a:rect l="T15" t="T16" r="T17" b="T18"/>
              <a:pathLst>
                <a:path w="91" h="62">
                  <a:moveTo>
                    <a:pt x="90" y="40"/>
                  </a:moveTo>
                  <a:lnTo>
                    <a:pt x="63" y="0"/>
                  </a:lnTo>
                  <a:lnTo>
                    <a:pt x="11" y="9"/>
                  </a:lnTo>
                  <a:lnTo>
                    <a:pt x="0" y="61"/>
                  </a:lnTo>
                  <a:lnTo>
                    <a:pt x="90" y="4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54" name="Freeform 1248"/>
            <p:cNvSpPr>
              <a:spLocks/>
            </p:cNvSpPr>
            <p:nvPr/>
          </p:nvSpPr>
          <p:spPr bwMode="auto">
            <a:xfrm>
              <a:off x="4158" y="2015"/>
              <a:ext cx="14" cy="266"/>
            </a:xfrm>
            <a:custGeom>
              <a:avLst/>
              <a:gdLst>
                <a:gd name="T0" fmla="*/ 0 w 14"/>
                <a:gd name="T1" fmla="*/ 0 h 266"/>
                <a:gd name="T2" fmla="*/ 13 w 14"/>
                <a:gd name="T3" fmla="*/ 44 h 266"/>
                <a:gd name="T4" fmla="*/ 13 w 14"/>
                <a:gd name="T5" fmla="*/ 221 h 266"/>
                <a:gd name="T6" fmla="*/ 0 w 14"/>
                <a:gd name="T7" fmla="*/ 265 h 266"/>
                <a:gd name="T8" fmla="*/ 0 w 14"/>
                <a:gd name="T9" fmla="*/ 0 h 266"/>
                <a:gd name="T10" fmla="*/ 0 60000 65536"/>
                <a:gd name="T11" fmla="*/ 0 60000 65536"/>
                <a:gd name="T12" fmla="*/ 0 60000 65536"/>
                <a:gd name="T13" fmla="*/ 0 60000 65536"/>
                <a:gd name="T14" fmla="*/ 0 60000 65536"/>
                <a:gd name="T15" fmla="*/ 0 w 14"/>
                <a:gd name="T16" fmla="*/ 0 h 266"/>
                <a:gd name="T17" fmla="*/ 14 w 14"/>
                <a:gd name="T18" fmla="*/ 266 h 266"/>
              </a:gdLst>
              <a:ahLst/>
              <a:cxnLst>
                <a:cxn ang="T10">
                  <a:pos x="T0" y="T1"/>
                </a:cxn>
                <a:cxn ang="T11">
                  <a:pos x="T2" y="T3"/>
                </a:cxn>
                <a:cxn ang="T12">
                  <a:pos x="T4" y="T5"/>
                </a:cxn>
                <a:cxn ang="T13">
                  <a:pos x="T6" y="T7"/>
                </a:cxn>
                <a:cxn ang="T14">
                  <a:pos x="T8" y="T9"/>
                </a:cxn>
              </a:cxnLst>
              <a:rect l="T15" t="T16" r="T17" b="T18"/>
              <a:pathLst>
                <a:path w="14" h="266">
                  <a:moveTo>
                    <a:pt x="0" y="0"/>
                  </a:moveTo>
                  <a:lnTo>
                    <a:pt x="13" y="44"/>
                  </a:lnTo>
                  <a:lnTo>
                    <a:pt x="13" y="221"/>
                  </a:lnTo>
                  <a:lnTo>
                    <a:pt x="0" y="265"/>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55" name="Freeform 1249"/>
            <p:cNvSpPr>
              <a:spLocks/>
            </p:cNvSpPr>
            <p:nvPr/>
          </p:nvSpPr>
          <p:spPr bwMode="auto">
            <a:xfrm>
              <a:off x="4158" y="2001"/>
              <a:ext cx="74" cy="57"/>
            </a:xfrm>
            <a:custGeom>
              <a:avLst/>
              <a:gdLst>
                <a:gd name="T0" fmla="*/ 0 w 74"/>
                <a:gd name="T1" fmla="*/ 13 h 57"/>
                <a:gd name="T2" fmla="*/ 73 w 74"/>
                <a:gd name="T3" fmla="*/ 0 h 57"/>
                <a:gd name="T4" fmla="*/ 50 w 74"/>
                <a:gd name="T5" fmla="*/ 46 h 57"/>
                <a:gd name="T6" fmla="*/ 14 w 74"/>
                <a:gd name="T7" fmla="*/ 56 h 57"/>
                <a:gd name="T8" fmla="*/ 0 w 74"/>
                <a:gd name="T9" fmla="*/ 13 h 57"/>
                <a:gd name="T10" fmla="*/ 0 60000 65536"/>
                <a:gd name="T11" fmla="*/ 0 60000 65536"/>
                <a:gd name="T12" fmla="*/ 0 60000 65536"/>
                <a:gd name="T13" fmla="*/ 0 60000 65536"/>
                <a:gd name="T14" fmla="*/ 0 60000 65536"/>
                <a:gd name="T15" fmla="*/ 0 w 74"/>
                <a:gd name="T16" fmla="*/ 0 h 57"/>
                <a:gd name="T17" fmla="*/ 74 w 74"/>
                <a:gd name="T18" fmla="*/ 57 h 57"/>
              </a:gdLst>
              <a:ahLst/>
              <a:cxnLst>
                <a:cxn ang="T10">
                  <a:pos x="T0" y="T1"/>
                </a:cxn>
                <a:cxn ang="T11">
                  <a:pos x="T2" y="T3"/>
                </a:cxn>
                <a:cxn ang="T12">
                  <a:pos x="T4" y="T5"/>
                </a:cxn>
                <a:cxn ang="T13">
                  <a:pos x="T6" y="T7"/>
                </a:cxn>
                <a:cxn ang="T14">
                  <a:pos x="T8" y="T9"/>
                </a:cxn>
              </a:cxnLst>
              <a:rect l="T15" t="T16" r="T17" b="T18"/>
              <a:pathLst>
                <a:path w="74" h="57">
                  <a:moveTo>
                    <a:pt x="0" y="13"/>
                  </a:moveTo>
                  <a:lnTo>
                    <a:pt x="73" y="0"/>
                  </a:lnTo>
                  <a:lnTo>
                    <a:pt x="50" y="46"/>
                  </a:lnTo>
                  <a:lnTo>
                    <a:pt x="14" y="56"/>
                  </a:lnTo>
                  <a:lnTo>
                    <a:pt x="0" y="1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56" name="Freeform 1250"/>
            <p:cNvSpPr>
              <a:spLocks/>
            </p:cNvSpPr>
            <p:nvPr/>
          </p:nvSpPr>
          <p:spPr bwMode="auto">
            <a:xfrm>
              <a:off x="4211" y="2002"/>
              <a:ext cx="21" cy="257"/>
            </a:xfrm>
            <a:custGeom>
              <a:avLst/>
              <a:gdLst>
                <a:gd name="T0" fmla="*/ 20 w 21"/>
                <a:gd name="T1" fmla="*/ 0 h 257"/>
                <a:gd name="T2" fmla="*/ 0 w 21"/>
                <a:gd name="T3" fmla="*/ 45 h 257"/>
                <a:gd name="T4" fmla="*/ 0 w 21"/>
                <a:gd name="T5" fmla="*/ 225 h 257"/>
                <a:gd name="T6" fmla="*/ 20 w 21"/>
                <a:gd name="T7" fmla="*/ 256 h 257"/>
                <a:gd name="T8" fmla="*/ 20 w 21"/>
                <a:gd name="T9" fmla="*/ 0 h 257"/>
                <a:gd name="T10" fmla="*/ 0 60000 65536"/>
                <a:gd name="T11" fmla="*/ 0 60000 65536"/>
                <a:gd name="T12" fmla="*/ 0 60000 65536"/>
                <a:gd name="T13" fmla="*/ 0 60000 65536"/>
                <a:gd name="T14" fmla="*/ 0 60000 65536"/>
                <a:gd name="T15" fmla="*/ 0 w 21"/>
                <a:gd name="T16" fmla="*/ 0 h 257"/>
                <a:gd name="T17" fmla="*/ 21 w 21"/>
                <a:gd name="T18" fmla="*/ 257 h 257"/>
              </a:gdLst>
              <a:ahLst/>
              <a:cxnLst>
                <a:cxn ang="T10">
                  <a:pos x="T0" y="T1"/>
                </a:cxn>
                <a:cxn ang="T11">
                  <a:pos x="T2" y="T3"/>
                </a:cxn>
                <a:cxn ang="T12">
                  <a:pos x="T4" y="T5"/>
                </a:cxn>
                <a:cxn ang="T13">
                  <a:pos x="T6" y="T7"/>
                </a:cxn>
                <a:cxn ang="T14">
                  <a:pos x="T8" y="T9"/>
                </a:cxn>
              </a:cxnLst>
              <a:rect l="T15" t="T16" r="T17" b="T18"/>
              <a:pathLst>
                <a:path w="21" h="257">
                  <a:moveTo>
                    <a:pt x="20" y="0"/>
                  </a:moveTo>
                  <a:lnTo>
                    <a:pt x="0" y="45"/>
                  </a:lnTo>
                  <a:lnTo>
                    <a:pt x="0" y="225"/>
                  </a:lnTo>
                  <a:lnTo>
                    <a:pt x="20" y="256"/>
                  </a:lnTo>
                  <a:lnTo>
                    <a:pt x="2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57" name="Freeform 1251"/>
            <p:cNvSpPr>
              <a:spLocks/>
            </p:cNvSpPr>
            <p:nvPr/>
          </p:nvSpPr>
          <p:spPr bwMode="auto">
            <a:xfrm>
              <a:off x="4158" y="2224"/>
              <a:ext cx="76" cy="57"/>
            </a:xfrm>
            <a:custGeom>
              <a:avLst/>
              <a:gdLst>
                <a:gd name="T0" fmla="*/ 75 w 76"/>
                <a:gd name="T1" fmla="*/ 39 h 57"/>
                <a:gd name="T2" fmla="*/ 52 w 76"/>
                <a:gd name="T3" fmla="*/ 0 h 57"/>
                <a:gd name="T4" fmla="*/ 12 w 76"/>
                <a:gd name="T5" fmla="*/ 11 h 57"/>
                <a:gd name="T6" fmla="*/ 0 w 76"/>
                <a:gd name="T7" fmla="*/ 56 h 57"/>
                <a:gd name="T8" fmla="*/ 75 w 76"/>
                <a:gd name="T9" fmla="*/ 39 h 57"/>
                <a:gd name="T10" fmla="*/ 0 60000 65536"/>
                <a:gd name="T11" fmla="*/ 0 60000 65536"/>
                <a:gd name="T12" fmla="*/ 0 60000 65536"/>
                <a:gd name="T13" fmla="*/ 0 60000 65536"/>
                <a:gd name="T14" fmla="*/ 0 60000 65536"/>
                <a:gd name="T15" fmla="*/ 0 w 76"/>
                <a:gd name="T16" fmla="*/ 0 h 57"/>
                <a:gd name="T17" fmla="*/ 76 w 76"/>
                <a:gd name="T18" fmla="*/ 57 h 57"/>
              </a:gdLst>
              <a:ahLst/>
              <a:cxnLst>
                <a:cxn ang="T10">
                  <a:pos x="T0" y="T1"/>
                </a:cxn>
                <a:cxn ang="T11">
                  <a:pos x="T2" y="T3"/>
                </a:cxn>
                <a:cxn ang="T12">
                  <a:pos x="T4" y="T5"/>
                </a:cxn>
                <a:cxn ang="T13">
                  <a:pos x="T6" y="T7"/>
                </a:cxn>
                <a:cxn ang="T14">
                  <a:pos x="T8" y="T9"/>
                </a:cxn>
              </a:cxnLst>
              <a:rect l="T15" t="T16" r="T17" b="T18"/>
              <a:pathLst>
                <a:path w="76" h="57">
                  <a:moveTo>
                    <a:pt x="75" y="39"/>
                  </a:moveTo>
                  <a:lnTo>
                    <a:pt x="52" y="0"/>
                  </a:lnTo>
                  <a:lnTo>
                    <a:pt x="12" y="11"/>
                  </a:lnTo>
                  <a:lnTo>
                    <a:pt x="0" y="56"/>
                  </a:lnTo>
                  <a:lnTo>
                    <a:pt x="75" y="39"/>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58" name="Freeform 1252"/>
            <p:cNvSpPr>
              <a:spLocks/>
            </p:cNvSpPr>
            <p:nvPr/>
          </p:nvSpPr>
          <p:spPr bwMode="auto">
            <a:xfrm>
              <a:off x="4172" y="2050"/>
              <a:ext cx="37" cy="180"/>
            </a:xfrm>
            <a:custGeom>
              <a:avLst/>
              <a:gdLst>
                <a:gd name="T0" fmla="*/ 36 w 37"/>
                <a:gd name="T1" fmla="*/ 0 h 180"/>
                <a:gd name="T2" fmla="*/ 0 w 37"/>
                <a:gd name="T3" fmla="*/ 8 h 180"/>
                <a:gd name="T4" fmla="*/ 0 w 37"/>
                <a:gd name="T5" fmla="*/ 179 h 180"/>
                <a:gd name="T6" fmla="*/ 36 w 37"/>
                <a:gd name="T7" fmla="*/ 170 h 180"/>
                <a:gd name="T8" fmla="*/ 36 w 37"/>
                <a:gd name="T9" fmla="*/ 0 h 180"/>
                <a:gd name="T10" fmla="*/ 0 60000 65536"/>
                <a:gd name="T11" fmla="*/ 0 60000 65536"/>
                <a:gd name="T12" fmla="*/ 0 60000 65536"/>
                <a:gd name="T13" fmla="*/ 0 60000 65536"/>
                <a:gd name="T14" fmla="*/ 0 60000 65536"/>
                <a:gd name="T15" fmla="*/ 0 w 37"/>
                <a:gd name="T16" fmla="*/ 0 h 180"/>
                <a:gd name="T17" fmla="*/ 37 w 37"/>
                <a:gd name="T18" fmla="*/ 180 h 180"/>
              </a:gdLst>
              <a:ahLst/>
              <a:cxnLst>
                <a:cxn ang="T10">
                  <a:pos x="T0" y="T1"/>
                </a:cxn>
                <a:cxn ang="T11">
                  <a:pos x="T2" y="T3"/>
                </a:cxn>
                <a:cxn ang="T12">
                  <a:pos x="T4" y="T5"/>
                </a:cxn>
                <a:cxn ang="T13">
                  <a:pos x="T6" y="T7"/>
                </a:cxn>
                <a:cxn ang="T14">
                  <a:pos x="T8" y="T9"/>
                </a:cxn>
              </a:cxnLst>
              <a:rect l="T15" t="T16" r="T17" b="T18"/>
              <a:pathLst>
                <a:path w="37" h="180">
                  <a:moveTo>
                    <a:pt x="36" y="0"/>
                  </a:moveTo>
                  <a:lnTo>
                    <a:pt x="0" y="8"/>
                  </a:lnTo>
                  <a:lnTo>
                    <a:pt x="0" y="179"/>
                  </a:lnTo>
                  <a:lnTo>
                    <a:pt x="36" y="170"/>
                  </a:lnTo>
                  <a:lnTo>
                    <a:pt x="36"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59" name="Freeform 1253"/>
            <p:cNvSpPr>
              <a:spLocks/>
            </p:cNvSpPr>
            <p:nvPr/>
          </p:nvSpPr>
          <p:spPr bwMode="auto">
            <a:xfrm>
              <a:off x="4245" y="1988"/>
              <a:ext cx="61" cy="55"/>
            </a:xfrm>
            <a:custGeom>
              <a:avLst/>
              <a:gdLst>
                <a:gd name="T0" fmla="*/ 0 w 61"/>
                <a:gd name="T1" fmla="*/ 11 h 55"/>
                <a:gd name="T2" fmla="*/ 60 w 61"/>
                <a:gd name="T3" fmla="*/ 0 h 55"/>
                <a:gd name="T4" fmla="*/ 40 w 61"/>
                <a:gd name="T5" fmla="*/ 46 h 55"/>
                <a:gd name="T6" fmla="*/ 3 w 61"/>
                <a:gd name="T7" fmla="*/ 54 h 55"/>
                <a:gd name="T8" fmla="*/ 0 w 61"/>
                <a:gd name="T9" fmla="*/ 11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0" y="11"/>
                  </a:moveTo>
                  <a:lnTo>
                    <a:pt x="60" y="0"/>
                  </a:lnTo>
                  <a:lnTo>
                    <a:pt x="40" y="46"/>
                  </a:lnTo>
                  <a:lnTo>
                    <a:pt x="3" y="54"/>
                  </a:lnTo>
                  <a:lnTo>
                    <a:pt x="0" y="11"/>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60" name="Freeform 1254"/>
            <p:cNvSpPr>
              <a:spLocks/>
            </p:cNvSpPr>
            <p:nvPr/>
          </p:nvSpPr>
          <p:spPr bwMode="auto">
            <a:xfrm>
              <a:off x="4285" y="1988"/>
              <a:ext cx="21" cy="256"/>
            </a:xfrm>
            <a:custGeom>
              <a:avLst/>
              <a:gdLst>
                <a:gd name="T0" fmla="*/ 20 w 21"/>
                <a:gd name="T1" fmla="*/ 0 h 256"/>
                <a:gd name="T2" fmla="*/ 0 w 21"/>
                <a:gd name="T3" fmla="*/ 47 h 256"/>
                <a:gd name="T4" fmla="*/ 0 w 21"/>
                <a:gd name="T5" fmla="*/ 227 h 256"/>
                <a:gd name="T6" fmla="*/ 20 w 21"/>
                <a:gd name="T7" fmla="*/ 255 h 256"/>
                <a:gd name="T8" fmla="*/ 20 w 21"/>
                <a:gd name="T9" fmla="*/ 0 h 256"/>
                <a:gd name="T10" fmla="*/ 0 60000 65536"/>
                <a:gd name="T11" fmla="*/ 0 60000 65536"/>
                <a:gd name="T12" fmla="*/ 0 60000 65536"/>
                <a:gd name="T13" fmla="*/ 0 60000 65536"/>
                <a:gd name="T14" fmla="*/ 0 60000 65536"/>
                <a:gd name="T15" fmla="*/ 0 w 21"/>
                <a:gd name="T16" fmla="*/ 0 h 256"/>
                <a:gd name="T17" fmla="*/ 21 w 21"/>
                <a:gd name="T18" fmla="*/ 256 h 256"/>
              </a:gdLst>
              <a:ahLst/>
              <a:cxnLst>
                <a:cxn ang="T10">
                  <a:pos x="T0" y="T1"/>
                </a:cxn>
                <a:cxn ang="T11">
                  <a:pos x="T2" y="T3"/>
                </a:cxn>
                <a:cxn ang="T12">
                  <a:pos x="T4" y="T5"/>
                </a:cxn>
                <a:cxn ang="T13">
                  <a:pos x="T6" y="T7"/>
                </a:cxn>
                <a:cxn ang="T14">
                  <a:pos x="T8" y="T9"/>
                </a:cxn>
              </a:cxnLst>
              <a:rect l="T15" t="T16" r="T17" b="T18"/>
              <a:pathLst>
                <a:path w="21" h="256">
                  <a:moveTo>
                    <a:pt x="20" y="0"/>
                  </a:moveTo>
                  <a:lnTo>
                    <a:pt x="0" y="47"/>
                  </a:lnTo>
                  <a:lnTo>
                    <a:pt x="0" y="227"/>
                  </a:lnTo>
                  <a:lnTo>
                    <a:pt x="20" y="255"/>
                  </a:lnTo>
                  <a:lnTo>
                    <a:pt x="2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61" name="Freeform 1255"/>
            <p:cNvSpPr>
              <a:spLocks/>
            </p:cNvSpPr>
            <p:nvPr/>
          </p:nvSpPr>
          <p:spPr bwMode="auto">
            <a:xfrm>
              <a:off x="4245" y="2210"/>
              <a:ext cx="61" cy="49"/>
            </a:xfrm>
            <a:custGeom>
              <a:avLst/>
              <a:gdLst>
                <a:gd name="T0" fmla="*/ 60 w 61"/>
                <a:gd name="T1" fmla="*/ 32 h 49"/>
                <a:gd name="T2" fmla="*/ 40 w 61"/>
                <a:gd name="T3" fmla="*/ 0 h 49"/>
                <a:gd name="T4" fmla="*/ 8 w 61"/>
                <a:gd name="T5" fmla="*/ 8 h 49"/>
                <a:gd name="T6" fmla="*/ 0 w 61"/>
                <a:gd name="T7" fmla="*/ 48 h 49"/>
                <a:gd name="T8" fmla="*/ 60 w 61"/>
                <a:gd name="T9" fmla="*/ 32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32"/>
                  </a:moveTo>
                  <a:lnTo>
                    <a:pt x="40" y="0"/>
                  </a:lnTo>
                  <a:lnTo>
                    <a:pt x="8" y="8"/>
                  </a:lnTo>
                  <a:lnTo>
                    <a:pt x="0" y="48"/>
                  </a:lnTo>
                  <a:lnTo>
                    <a:pt x="60" y="32"/>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62" name="Freeform 1256"/>
            <p:cNvSpPr>
              <a:spLocks/>
            </p:cNvSpPr>
            <p:nvPr/>
          </p:nvSpPr>
          <p:spPr bwMode="auto">
            <a:xfrm>
              <a:off x="4248" y="2037"/>
              <a:ext cx="36" cy="180"/>
            </a:xfrm>
            <a:custGeom>
              <a:avLst/>
              <a:gdLst>
                <a:gd name="T0" fmla="*/ 35 w 36"/>
                <a:gd name="T1" fmla="*/ 0 h 180"/>
                <a:gd name="T2" fmla="*/ 0 w 36"/>
                <a:gd name="T3" fmla="*/ 8 h 180"/>
                <a:gd name="T4" fmla="*/ 0 w 36"/>
                <a:gd name="T5" fmla="*/ 179 h 180"/>
                <a:gd name="T6" fmla="*/ 35 w 36"/>
                <a:gd name="T7" fmla="*/ 170 h 180"/>
                <a:gd name="T8" fmla="*/ 35 w 36"/>
                <a:gd name="T9" fmla="*/ 0 h 180"/>
                <a:gd name="T10" fmla="*/ 0 60000 65536"/>
                <a:gd name="T11" fmla="*/ 0 60000 65536"/>
                <a:gd name="T12" fmla="*/ 0 60000 65536"/>
                <a:gd name="T13" fmla="*/ 0 60000 65536"/>
                <a:gd name="T14" fmla="*/ 0 60000 65536"/>
                <a:gd name="T15" fmla="*/ 0 w 36"/>
                <a:gd name="T16" fmla="*/ 0 h 180"/>
                <a:gd name="T17" fmla="*/ 36 w 36"/>
                <a:gd name="T18" fmla="*/ 180 h 180"/>
              </a:gdLst>
              <a:ahLst/>
              <a:cxnLst>
                <a:cxn ang="T10">
                  <a:pos x="T0" y="T1"/>
                </a:cxn>
                <a:cxn ang="T11">
                  <a:pos x="T2" y="T3"/>
                </a:cxn>
                <a:cxn ang="T12">
                  <a:pos x="T4" y="T5"/>
                </a:cxn>
                <a:cxn ang="T13">
                  <a:pos x="T6" y="T7"/>
                </a:cxn>
                <a:cxn ang="T14">
                  <a:pos x="T8" y="T9"/>
                </a:cxn>
              </a:cxnLst>
              <a:rect l="T15" t="T16" r="T17" b="T18"/>
              <a:pathLst>
                <a:path w="36" h="180">
                  <a:moveTo>
                    <a:pt x="35" y="0"/>
                  </a:moveTo>
                  <a:lnTo>
                    <a:pt x="0" y="8"/>
                  </a:lnTo>
                  <a:lnTo>
                    <a:pt x="0" y="179"/>
                  </a:lnTo>
                  <a:lnTo>
                    <a:pt x="35" y="170"/>
                  </a:lnTo>
                  <a:lnTo>
                    <a:pt x="35"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63" name="Freeform 1257"/>
            <p:cNvSpPr>
              <a:spLocks/>
            </p:cNvSpPr>
            <p:nvPr/>
          </p:nvSpPr>
          <p:spPr bwMode="auto">
            <a:xfrm>
              <a:off x="3770" y="1770"/>
              <a:ext cx="36" cy="287"/>
            </a:xfrm>
            <a:custGeom>
              <a:avLst/>
              <a:gdLst>
                <a:gd name="T0" fmla="*/ 0 w 36"/>
                <a:gd name="T1" fmla="*/ 0 h 287"/>
                <a:gd name="T2" fmla="*/ 35 w 36"/>
                <a:gd name="T3" fmla="*/ 41 h 287"/>
                <a:gd name="T4" fmla="*/ 35 w 36"/>
                <a:gd name="T5" fmla="*/ 229 h 287"/>
                <a:gd name="T6" fmla="*/ 0 w 36"/>
                <a:gd name="T7" fmla="*/ 286 h 287"/>
                <a:gd name="T8" fmla="*/ 0 w 36"/>
                <a:gd name="T9" fmla="*/ 0 h 287"/>
                <a:gd name="T10" fmla="*/ 0 60000 65536"/>
                <a:gd name="T11" fmla="*/ 0 60000 65536"/>
                <a:gd name="T12" fmla="*/ 0 60000 65536"/>
                <a:gd name="T13" fmla="*/ 0 60000 65536"/>
                <a:gd name="T14" fmla="*/ 0 60000 65536"/>
                <a:gd name="T15" fmla="*/ 0 w 36"/>
                <a:gd name="T16" fmla="*/ 0 h 287"/>
                <a:gd name="T17" fmla="*/ 36 w 36"/>
                <a:gd name="T18" fmla="*/ 287 h 287"/>
              </a:gdLst>
              <a:ahLst/>
              <a:cxnLst>
                <a:cxn ang="T10">
                  <a:pos x="T0" y="T1"/>
                </a:cxn>
                <a:cxn ang="T11">
                  <a:pos x="T2" y="T3"/>
                </a:cxn>
                <a:cxn ang="T12">
                  <a:pos x="T4" y="T5"/>
                </a:cxn>
                <a:cxn ang="T13">
                  <a:pos x="T6" y="T7"/>
                </a:cxn>
                <a:cxn ang="T14">
                  <a:pos x="T8" y="T9"/>
                </a:cxn>
              </a:cxnLst>
              <a:rect l="T15" t="T16" r="T17" b="T18"/>
              <a:pathLst>
                <a:path w="36" h="287">
                  <a:moveTo>
                    <a:pt x="0" y="0"/>
                  </a:moveTo>
                  <a:lnTo>
                    <a:pt x="35" y="41"/>
                  </a:lnTo>
                  <a:lnTo>
                    <a:pt x="35" y="229"/>
                  </a:lnTo>
                  <a:lnTo>
                    <a:pt x="0" y="286"/>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64" name="Freeform 1258"/>
            <p:cNvSpPr>
              <a:spLocks/>
            </p:cNvSpPr>
            <p:nvPr/>
          </p:nvSpPr>
          <p:spPr bwMode="auto">
            <a:xfrm>
              <a:off x="3868" y="1762"/>
              <a:ext cx="39" cy="273"/>
            </a:xfrm>
            <a:custGeom>
              <a:avLst/>
              <a:gdLst>
                <a:gd name="T0" fmla="*/ 38 w 39"/>
                <a:gd name="T1" fmla="*/ 0 h 273"/>
                <a:gd name="T2" fmla="*/ 0 w 39"/>
                <a:gd name="T3" fmla="*/ 45 h 273"/>
                <a:gd name="T4" fmla="*/ 0 w 39"/>
                <a:gd name="T5" fmla="*/ 228 h 273"/>
                <a:gd name="T6" fmla="*/ 38 w 39"/>
                <a:gd name="T7" fmla="*/ 272 h 273"/>
                <a:gd name="T8" fmla="*/ 38 w 39"/>
                <a:gd name="T9" fmla="*/ 0 h 273"/>
                <a:gd name="T10" fmla="*/ 0 60000 65536"/>
                <a:gd name="T11" fmla="*/ 0 60000 65536"/>
                <a:gd name="T12" fmla="*/ 0 60000 65536"/>
                <a:gd name="T13" fmla="*/ 0 60000 65536"/>
                <a:gd name="T14" fmla="*/ 0 60000 65536"/>
                <a:gd name="T15" fmla="*/ 0 w 39"/>
                <a:gd name="T16" fmla="*/ 0 h 273"/>
                <a:gd name="T17" fmla="*/ 39 w 39"/>
                <a:gd name="T18" fmla="*/ 273 h 273"/>
              </a:gdLst>
              <a:ahLst/>
              <a:cxnLst>
                <a:cxn ang="T10">
                  <a:pos x="T0" y="T1"/>
                </a:cxn>
                <a:cxn ang="T11">
                  <a:pos x="T2" y="T3"/>
                </a:cxn>
                <a:cxn ang="T12">
                  <a:pos x="T4" y="T5"/>
                </a:cxn>
                <a:cxn ang="T13">
                  <a:pos x="T6" y="T7"/>
                </a:cxn>
                <a:cxn ang="T14">
                  <a:pos x="T8" y="T9"/>
                </a:cxn>
              </a:cxnLst>
              <a:rect l="T15" t="T16" r="T17" b="T18"/>
              <a:pathLst>
                <a:path w="39" h="273">
                  <a:moveTo>
                    <a:pt x="38" y="0"/>
                  </a:moveTo>
                  <a:lnTo>
                    <a:pt x="0" y="45"/>
                  </a:lnTo>
                  <a:lnTo>
                    <a:pt x="0" y="228"/>
                  </a:lnTo>
                  <a:lnTo>
                    <a:pt x="38" y="272"/>
                  </a:lnTo>
                  <a:lnTo>
                    <a:pt x="38"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65" name="Freeform 1259"/>
            <p:cNvSpPr>
              <a:spLocks/>
            </p:cNvSpPr>
            <p:nvPr/>
          </p:nvSpPr>
          <p:spPr bwMode="auto">
            <a:xfrm>
              <a:off x="3773" y="1762"/>
              <a:ext cx="134" cy="51"/>
            </a:xfrm>
            <a:custGeom>
              <a:avLst/>
              <a:gdLst>
                <a:gd name="T0" fmla="*/ 0 w 134"/>
                <a:gd name="T1" fmla="*/ 7 h 51"/>
                <a:gd name="T2" fmla="*/ 133 w 134"/>
                <a:gd name="T3" fmla="*/ 0 h 51"/>
                <a:gd name="T4" fmla="*/ 94 w 134"/>
                <a:gd name="T5" fmla="*/ 47 h 51"/>
                <a:gd name="T6" fmla="*/ 33 w 134"/>
                <a:gd name="T7" fmla="*/ 50 h 51"/>
                <a:gd name="T8" fmla="*/ 0 w 134"/>
                <a:gd name="T9" fmla="*/ 7 h 51"/>
                <a:gd name="T10" fmla="*/ 0 60000 65536"/>
                <a:gd name="T11" fmla="*/ 0 60000 65536"/>
                <a:gd name="T12" fmla="*/ 0 60000 65536"/>
                <a:gd name="T13" fmla="*/ 0 60000 65536"/>
                <a:gd name="T14" fmla="*/ 0 60000 65536"/>
                <a:gd name="T15" fmla="*/ 0 w 134"/>
                <a:gd name="T16" fmla="*/ 0 h 51"/>
                <a:gd name="T17" fmla="*/ 134 w 134"/>
                <a:gd name="T18" fmla="*/ 51 h 51"/>
              </a:gdLst>
              <a:ahLst/>
              <a:cxnLst>
                <a:cxn ang="T10">
                  <a:pos x="T0" y="T1"/>
                </a:cxn>
                <a:cxn ang="T11">
                  <a:pos x="T2" y="T3"/>
                </a:cxn>
                <a:cxn ang="T12">
                  <a:pos x="T4" y="T5"/>
                </a:cxn>
                <a:cxn ang="T13">
                  <a:pos x="T6" y="T7"/>
                </a:cxn>
                <a:cxn ang="T14">
                  <a:pos x="T8" y="T9"/>
                </a:cxn>
              </a:cxnLst>
              <a:rect l="T15" t="T16" r="T17" b="T18"/>
              <a:pathLst>
                <a:path w="134" h="51">
                  <a:moveTo>
                    <a:pt x="0" y="7"/>
                  </a:moveTo>
                  <a:lnTo>
                    <a:pt x="133" y="0"/>
                  </a:lnTo>
                  <a:lnTo>
                    <a:pt x="94" y="47"/>
                  </a:lnTo>
                  <a:lnTo>
                    <a:pt x="33" y="50"/>
                  </a:lnTo>
                  <a:lnTo>
                    <a:pt x="0" y="7"/>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66" name="Freeform 1260"/>
            <p:cNvSpPr>
              <a:spLocks/>
            </p:cNvSpPr>
            <p:nvPr/>
          </p:nvSpPr>
          <p:spPr bwMode="auto">
            <a:xfrm>
              <a:off x="3773" y="1988"/>
              <a:ext cx="132" cy="70"/>
            </a:xfrm>
            <a:custGeom>
              <a:avLst/>
              <a:gdLst>
                <a:gd name="T0" fmla="*/ 131 w 132"/>
                <a:gd name="T1" fmla="*/ 46 h 70"/>
                <a:gd name="T2" fmla="*/ 95 w 132"/>
                <a:gd name="T3" fmla="*/ 0 h 70"/>
                <a:gd name="T4" fmla="*/ 31 w 132"/>
                <a:gd name="T5" fmla="*/ 10 h 70"/>
                <a:gd name="T6" fmla="*/ 0 w 132"/>
                <a:gd name="T7" fmla="*/ 69 h 70"/>
                <a:gd name="T8" fmla="*/ 131 w 132"/>
                <a:gd name="T9" fmla="*/ 46 h 70"/>
                <a:gd name="T10" fmla="*/ 0 60000 65536"/>
                <a:gd name="T11" fmla="*/ 0 60000 65536"/>
                <a:gd name="T12" fmla="*/ 0 60000 65536"/>
                <a:gd name="T13" fmla="*/ 0 60000 65536"/>
                <a:gd name="T14" fmla="*/ 0 60000 65536"/>
                <a:gd name="T15" fmla="*/ 0 w 132"/>
                <a:gd name="T16" fmla="*/ 0 h 70"/>
                <a:gd name="T17" fmla="*/ 132 w 132"/>
                <a:gd name="T18" fmla="*/ 70 h 70"/>
              </a:gdLst>
              <a:ahLst/>
              <a:cxnLst>
                <a:cxn ang="T10">
                  <a:pos x="T0" y="T1"/>
                </a:cxn>
                <a:cxn ang="T11">
                  <a:pos x="T2" y="T3"/>
                </a:cxn>
                <a:cxn ang="T12">
                  <a:pos x="T4" y="T5"/>
                </a:cxn>
                <a:cxn ang="T13">
                  <a:pos x="T6" y="T7"/>
                </a:cxn>
                <a:cxn ang="T14">
                  <a:pos x="T8" y="T9"/>
                </a:cxn>
              </a:cxnLst>
              <a:rect l="T15" t="T16" r="T17" b="T18"/>
              <a:pathLst>
                <a:path w="132" h="70">
                  <a:moveTo>
                    <a:pt x="131" y="46"/>
                  </a:moveTo>
                  <a:lnTo>
                    <a:pt x="95" y="0"/>
                  </a:lnTo>
                  <a:lnTo>
                    <a:pt x="31" y="10"/>
                  </a:lnTo>
                  <a:lnTo>
                    <a:pt x="0" y="69"/>
                  </a:lnTo>
                  <a:lnTo>
                    <a:pt x="131" y="46"/>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67" name="Freeform 1261"/>
            <p:cNvSpPr>
              <a:spLocks/>
            </p:cNvSpPr>
            <p:nvPr/>
          </p:nvSpPr>
          <p:spPr bwMode="auto">
            <a:xfrm>
              <a:off x="3803" y="1808"/>
              <a:ext cx="62" cy="188"/>
            </a:xfrm>
            <a:custGeom>
              <a:avLst/>
              <a:gdLst>
                <a:gd name="T0" fmla="*/ 61 w 62"/>
                <a:gd name="T1" fmla="*/ 0 h 188"/>
                <a:gd name="T2" fmla="*/ 0 w 62"/>
                <a:gd name="T3" fmla="*/ 3 h 188"/>
                <a:gd name="T4" fmla="*/ 0 w 62"/>
                <a:gd name="T5" fmla="*/ 187 h 188"/>
                <a:gd name="T6" fmla="*/ 61 w 62"/>
                <a:gd name="T7" fmla="*/ 178 h 188"/>
                <a:gd name="T8" fmla="*/ 61 w 62"/>
                <a:gd name="T9" fmla="*/ 0 h 188"/>
                <a:gd name="T10" fmla="*/ 0 60000 65536"/>
                <a:gd name="T11" fmla="*/ 0 60000 65536"/>
                <a:gd name="T12" fmla="*/ 0 60000 65536"/>
                <a:gd name="T13" fmla="*/ 0 60000 65536"/>
                <a:gd name="T14" fmla="*/ 0 60000 65536"/>
                <a:gd name="T15" fmla="*/ 0 w 62"/>
                <a:gd name="T16" fmla="*/ 0 h 188"/>
                <a:gd name="T17" fmla="*/ 62 w 62"/>
                <a:gd name="T18" fmla="*/ 188 h 188"/>
              </a:gdLst>
              <a:ahLst/>
              <a:cxnLst>
                <a:cxn ang="T10">
                  <a:pos x="T0" y="T1"/>
                </a:cxn>
                <a:cxn ang="T11">
                  <a:pos x="T2" y="T3"/>
                </a:cxn>
                <a:cxn ang="T12">
                  <a:pos x="T4" y="T5"/>
                </a:cxn>
                <a:cxn ang="T13">
                  <a:pos x="T6" y="T7"/>
                </a:cxn>
                <a:cxn ang="T14">
                  <a:pos x="T8" y="T9"/>
                </a:cxn>
              </a:cxnLst>
              <a:rect l="T15" t="T16" r="T17" b="T18"/>
              <a:pathLst>
                <a:path w="62" h="188">
                  <a:moveTo>
                    <a:pt x="61" y="0"/>
                  </a:moveTo>
                  <a:lnTo>
                    <a:pt x="0" y="3"/>
                  </a:lnTo>
                  <a:lnTo>
                    <a:pt x="0" y="187"/>
                  </a:lnTo>
                  <a:lnTo>
                    <a:pt x="61" y="178"/>
                  </a:lnTo>
                  <a:lnTo>
                    <a:pt x="61"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68" name="Freeform 1262"/>
            <p:cNvSpPr>
              <a:spLocks/>
            </p:cNvSpPr>
            <p:nvPr/>
          </p:nvSpPr>
          <p:spPr bwMode="auto">
            <a:xfrm>
              <a:off x="3924" y="1760"/>
              <a:ext cx="25" cy="274"/>
            </a:xfrm>
            <a:custGeom>
              <a:avLst/>
              <a:gdLst>
                <a:gd name="T0" fmla="*/ 0 w 25"/>
                <a:gd name="T1" fmla="*/ 0 h 274"/>
                <a:gd name="T2" fmla="*/ 24 w 25"/>
                <a:gd name="T3" fmla="*/ 43 h 274"/>
                <a:gd name="T4" fmla="*/ 24 w 25"/>
                <a:gd name="T5" fmla="*/ 216 h 274"/>
                <a:gd name="T6" fmla="*/ 0 w 25"/>
                <a:gd name="T7" fmla="*/ 273 h 274"/>
                <a:gd name="T8" fmla="*/ 0 w 25"/>
                <a:gd name="T9" fmla="*/ 0 h 274"/>
                <a:gd name="T10" fmla="*/ 0 60000 65536"/>
                <a:gd name="T11" fmla="*/ 0 60000 65536"/>
                <a:gd name="T12" fmla="*/ 0 60000 65536"/>
                <a:gd name="T13" fmla="*/ 0 60000 65536"/>
                <a:gd name="T14" fmla="*/ 0 60000 65536"/>
                <a:gd name="T15" fmla="*/ 0 w 25"/>
                <a:gd name="T16" fmla="*/ 0 h 274"/>
                <a:gd name="T17" fmla="*/ 25 w 25"/>
                <a:gd name="T18" fmla="*/ 274 h 274"/>
              </a:gdLst>
              <a:ahLst/>
              <a:cxnLst>
                <a:cxn ang="T10">
                  <a:pos x="T0" y="T1"/>
                </a:cxn>
                <a:cxn ang="T11">
                  <a:pos x="T2" y="T3"/>
                </a:cxn>
                <a:cxn ang="T12">
                  <a:pos x="T4" y="T5"/>
                </a:cxn>
                <a:cxn ang="T13">
                  <a:pos x="T6" y="T7"/>
                </a:cxn>
                <a:cxn ang="T14">
                  <a:pos x="T8" y="T9"/>
                </a:cxn>
              </a:cxnLst>
              <a:rect l="T15" t="T16" r="T17" b="T18"/>
              <a:pathLst>
                <a:path w="25" h="274">
                  <a:moveTo>
                    <a:pt x="0" y="0"/>
                  </a:moveTo>
                  <a:lnTo>
                    <a:pt x="24" y="43"/>
                  </a:lnTo>
                  <a:lnTo>
                    <a:pt x="24" y="216"/>
                  </a:lnTo>
                  <a:lnTo>
                    <a:pt x="0" y="273"/>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69" name="Freeform 1263"/>
            <p:cNvSpPr>
              <a:spLocks/>
            </p:cNvSpPr>
            <p:nvPr/>
          </p:nvSpPr>
          <p:spPr bwMode="auto">
            <a:xfrm>
              <a:off x="3926" y="1756"/>
              <a:ext cx="109" cy="48"/>
            </a:xfrm>
            <a:custGeom>
              <a:avLst/>
              <a:gdLst>
                <a:gd name="T0" fmla="*/ 0 w 109"/>
                <a:gd name="T1" fmla="*/ 5 h 48"/>
                <a:gd name="T2" fmla="*/ 108 w 109"/>
                <a:gd name="T3" fmla="*/ 0 h 48"/>
                <a:gd name="T4" fmla="*/ 78 w 109"/>
                <a:gd name="T5" fmla="*/ 44 h 48"/>
                <a:gd name="T6" fmla="*/ 25 w 109"/>
                <a:gd name="T7" fmla="*/ 47 h 48"/>
                <a:gd name="T8" fmla="*/ 0 w 109"/>
                <a:gd name="T9" fmla="*/ 5 h 48"/>
                <a:gd name="T10" fmla="*/ 0 60000 65536"/>
                <a:gd name="T11" fmla="*/ 0 60000 65536"/>
                <a:gd name="T12" fmla="*/ 0 60000 65536"/>
                <a:gd name="T13" fmla="*/ 0 60000 65536"/>
                <a:gd name="T14" fmla="*/ 0 60000 65536"/>
                <a:gd name="T15" fmla="*/ 0 w 109"/>
                <a:gd name="T16" fmla="*/ 0 h 48"/>
                <a:gd name="T17" fmla="*/ 109 w 109"/>
                <a:gd name="T18" fmla="*/ 48 h 48"/>
              </a:gdLst>
              <a:ahLst/>
              <a:cxnLst>
                <a:cxn ang="T10">
                  <a:pos x="T0" y="T1"/>
                </a:cxn>
                <a:cxn ang="T11">
                  <a:pos x="T2" y="T3"/>
                </a:cxn>
                <a:cxn ang="T12">
                  <a:pos x="T4" y="T5"/>
                </a:cxn>
                <a:cxn ang="T13">
                  <a:pos x="T6" y="T7"/>
                </a:cxn>
                <a:cxn ang="T14">
                  <a:pos x="T8" y="T9"/>
                </a:cxn>
              </a:cxnLst>
              <a:rect l="T15" t="T16" r="T17" b="T18"/>
              <a:pathLst>
                <a:path w="109" h="48">
                  <a:moveTo>
                    <a:pt x="0" y="5"/>
                  </a:moveTo>
                  <a:lnTo>
                    <a:pt x="108" y="0"/>
                  </a:lnTo>
                  <a:lnTo>
                    <a:pt x="78" y="44"/>
                  </a:lnTo>
                  <a:lnTo>
                    <a:pt x="25" y="47"/>
                  </a:lnTo>
                  <a:lnTo>
                    <a:pt x="0" y="5"/>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70" name="Freeform 1264"/>
            <p:cNvSpPr>
              <a:spLocks/>
            </p:cNvSpPr>
            <p:nvPr/>
          </p:nvSpPr>
          <p:spPr bwMode="auto">
            <a:xfrm>
              <a:off x="3946" y="1797"/>
              <a:ext cx="57" cy="179"/>
            </a:xfrm>
            <a:custGeom>
              <a:avLst/>
              <a:gdLst>
                <a:gd name="T0" fmla="*/ 56 w 57"/>
                <a:gd name="T1" fmla="*/ 0 h 179"/>
                <a:gd name="T2" fmla="*/ 0 w 57"/>
                <a:gd name="T3" fmla="*/ 3 h 179"/>
                <a:gd name="T4" fmla="*/ 0 w 57"/>
                <a:gd name="T5" fmla="*/ 178 h 179"/>
                <a:gd name="T6" fmla="*/ 56 w 57"/>
                <a:gd name="T7" fmla="*/ 169 h 179"/>
                <a:gd name="T8" fmla="*/ 56 w 57"/>
                <a:gd name="T9" fmla="*/ 0 h 179"/>
                <a:gd name="T10" fmla="*/ 0 60000 65536"/>
                <a:gd name="T11" fmla="*/ 0 60000 65536"/>
                <a:gd name="T12" fmla="*/ 0 60000 65536"/>
                <a:gd name="T13" fmla="*/ 0 60000 65536"/>
                <a:gd name="T14" fmla="*/ 0 60000 65536"/>
                <a:gd name="T15" fmla="*/ 0 w 57"/>
                <a:gd name="T16" fmla="*/ 0 h 179"/>
                <a:gd name="T17" fmla="*/ 57 w 57"/>
                <a:gd name="T18" fmla="*/ 179 h 179"/>
              </a:gdLst>
              <a:ahLst/>
              <a:cxnLst>
                <a:cxn ang="T10">
                  <a:pos x="T0" y="T1"/>
                </a:cxn>
                <a:cxn ang="T11">
                  <a:pos x="T2" y="T3"/>
                </a:cxn>
                <a:cxn ang="T12">
                  <a:pos x="T4" y="T5"/>
                </a:cxn>
                <a:cxn ang="T13">
                  <a:pos x="T6" y="T7"/>
                </a:cxn>
                <a:cxn ang="T14">
                  <a:pos x="T8" y="T9"/>
                </a:cxn>
              </a:cxnLst>
              <a:rect l="T15" t="T16" r="T17" b="T18"/>
              <a:pathLst>
                <a:path w="57" h="179">
                  <a:moveTo>
                    <a:pt x="56" y="0"/>
                  </a:moveTo>
                  <a:lnTo>
                    <a:pt x="0" y="3"/>
                  </a:lnTo>
                  <a:lnTo>
                    <a:pt x="0" y="178"/>
                  </a:lnTo>
                  <a:lnTo>
                    <a:pt x="56" y="169"/>
                  </a:lnTo>
                  <a:lnTo>
                    <a:pt x="56"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71" name="Freeform 1265"/>
            <p:cNvSpPr>
              <a:spLocks/>
            </p:cNvSpPr>
            <p:nvPr/>
          </p:nvSpPr>
          <p:spPr bwMode="auto">
            <a:xfrm>
              <a:off x="4002" y="1754"/>
              <a:ext cx="33" cy="260"/>
            </a:xfrm>
            <a:custGeom>
              <a:avLst/>
              <a:gdLst>
                <a:gd name="T0" fmla="*/ 32 w 33"/>
                <a:gd name="T1" fmla="*/ 0 h 260"/>
                <a:gd name="T2" fmla="*/ 0 w 33"/>
                <a:gd name="T3" fmla="*/ 45 h 260"/>
                <a:gd name="T4" fmla="*/ 0 w 33"/>
                <a:gd name="T5" fmla="*/ 213 h 260"/>
                <a:gd name="T6" fmla="*/ 32 w 33"/>
                <a:gd name="T7" fmla="*/ 259 h 260"/>
                <a:gd name="T8" fmla="*/ 32 w 33"/>
                <a:gd name="T9" fmla="*/ 0 h 260"/>
                <a:gd name="T10" fmla="*/ 0 60000 65536"/>
                <a:gd name="T11" fmla="*/ 0 60000 65536"/>
                <a:gd name="T12" fmla="*/ 0 60000 65536"/>
                <a:gd name="T13" fmla="*/ 0 60000 65536"/>
                <a:gd name="T14" fmla="*/ 0 60000 65536"/>
                <a:gd name="T15" fmla="*/ 0 w 33"/>
                <a:gd name="T16" fmla="*/ 0 h 260"/>
                <a:gd name="T17" fmla="*/ 33 w 33"/>
                <a:gd name="T18" fmla="*/ 260 h 260"/>
              </a:gdLst>
              <a:ahLst/>
              <a:cxnLst>
                <a:cxn ang="T10">
                  <a:pos x="T0" y="T1"/>
                </a:cxn>
                <a:cxn ang="T11">
                  <a:pos x="T2" y="T3"/>
                </a:cxn>
                <a:cxn ang="T12">
                  <a:pos x="T4" y="T5"/>
                </a:cxn>
                <a:cxn ang="T13">
                  <a:pos x="T6" y="T7"/>
                </a:cxn>
                <a:cxn ang="T14">
                  <a:pos x="T8" y="T9"/>
                </a:cxn>
              </a:cxnLst>
              <a:rect l="T15" t="T16" r="T17" b="T18"/>
              <a:pathLst>
                <a:path w="33" h="260">
                  <a:moveTo>
                    <a:pt x="32" y="0"/>
                  </a:moveTo>
                  <a:lnTo>
                    <a:pt x="0" y="45"/>
                  </a:lnTo>
                  <a:lnTo>
                    <a:pt x="0" y="213"/>
                  </a:lnTo>
                  <a:lnTo>
                    <a:pt x="32" y="259"/>
                  </a:lnTo>
                  <a:lnTo>
                    <a:pt x="32"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72" name="Freeform 1266"/>
            <p:cNvSpPr>
              <a:spLocks/>
            </p:cNvSpPr>
            <p:nvPr/>
          </p:nvSpPr>
          <p:spPr bwMode="auto">
            <a:xfrm>
              <a:off x="3926" y="1966"/>
              <a:ext cx="107" cy="68"/>
            </a:xfrm>
            <a:custGeom>
              <a:avLst/>
              <a:gdLst>
                <a:gd name="T0" fmla="*/ 106 w 107"/>
                <a:gd name="T1" fmla="*/ 50 h 68"/>
                <a:gd name="T2" fmla="*/ 78 w 107"/>
                <a:gd name="T3" fmla="*/ 0 h 68"/>
                <a:gd name="T4" fmla="*/ 22 w 107"/>
                <a:gd name="T5" fmla="*/ 10 h 68"/>
                <a:gd name="T6" fmla="*/ 0 w 107"/>
                <a:gd name="T7" fmla="*/ 67 h 68"/>
                <a:gd name="T8" fmla="*/ 106 w 107"/>
                <a:gd name="T9" fmla="*/ 50 h 68"/>
                <a:gd name="T10" fmla="*/ 0 60000 65536"/>
                <a:gd name="T11" fmla="*/ 0 60000 65536"/>
                <a:gd name="T12" fmla="*/ 0 60000 65536"/>
                <a:gd name="T13" fmla="*/ 0 60000 65536"/>
                <a:gd name="T14" fmla="*/ 0 60000 65536"/>
                <a:gd name="T15" fmla="*/ 0 w 107"/>
                <a:gd name="T16" fmla="*/ 0 h 68"/>
                <a:gd name="T17" fmla="*/ 107 w 107"/>
                <a:gd name="T18" fmla="*/ 68 h 68"/>
              </a:gdLst>
              <a:ahLst/>
              <a:cxnLst>
                <a:cxn ang="T10">
                  <a:pos x="T0" y="T1"/>
                </a:cxn>
                <a:cxn ang="T11">
                  <a:pos x="T2" y="T3"/>
                </a:cxn>
                <a:cxn ang="T12">
                  <a:pos x="T4" y="T5"/>
                </a:cxn>
                <a:cxn ang="T13">
                  <a:pos x="T6" y="T7"/>
                </a:cxn>
                <a:cxn ang="T14">
                  <a:pos x="T8" y="T9"/>
                </a:cxn>
              </a:cxnLst>
              <a:rect l="T15" t="T16" r="T17" b="T18"/>
              <a:pathLst>
                <a:path w="107" h="68">
                  <a:moveTo>
                    <a:pt x="106" y="50"/>
                  </a:moveTo>
                  <a:lnTo>
                    <a:pt x="78" y="0"/>
                  </a:lnTo>
                  <a:lnTo>
                    <a:pt x="22" y="10"/>
                  </a:lnTo>
                  <a:lnTo>
                    <a:pt x="0" y="67"/>
                  </a:lnTo>
                  <a:lnTo>
                    <a:pt x="106" y="5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73" name="Freeform 1267"/>
            <p:cNvSpPr>
              <a:spLocks/>
            </p:cNvSpPr>
            <p:nvPr/>
          </p:nvSpPr>
          <p:spPr bwMode="auto">
            <a:xfrm>
              <a:off x="4049" y="1754"/>
              <a:ext cx="15" cy="259"/>
            </a:xfrm>
            <a:custGeom>
              <a:avLst/>
              <a:gdLst>
                <a:gd name="T0" fmla="*/ 0 w 15"/>
                <a:gd name="T1" fmla="*/ 0 h 259"/>
                <a:gd name="T2" fmla="*/ 14 w 15"/>
                <a:gd name="T3" fmla="*/ 40 h 259"/>
                <a:gd name="T4" fmla="*/ 14 w 15"/>
                <a:gd name="T5" fmla="*/ 201 h 259"/>
                <a:gd name="T6" fmla="*/ 0 w 15"/>
                <a:gd name="T7" fmla="*/ 258 h 259"/>
                <a:gd name="T8" fmla="*/ 0 w 15"/>
                <a:gd name="T9" fmla="*/ 0 h 259"/>
                <a:gd name="T10" fmla="*/ 0 60000 65536"/>
                <a:gd name="T11" fmla="*/ 0 60000 65536"/>
                <a:gd name="T12" fmla="*/ 0 60000 65536"/>
                <a:gd name="T13" fmla="*/ 0 60000 65536"/>
                <a:gd name="T14" fmla="*/ 0 60000 65536"/>
                <a:gd name="T15" fmla="*/ 0 w 15"/>
                <a:gd name="T16" fmla="*/ 0 h 259"/>
                <a:gd name="T17" fmla="*/ 15 w 15"/>
                <a:gd name="T18" fmla="*/ 259 h 259"/>
              </a:gdLst>
              <a:ahLst/>
              <a:cxnLst>
                <a:cxn ang="T10">
                  <a:pos x="T0" y="T1"/>
                </a:cxn>
                <a:cxn ang="T11">
                  <a:pos x="T2" y="T3"/>
                </a:cxn>
                <a:cxn ang="T12">
                  <a:pos x="T4" y="T5"/>
                </a:cxn>
                <a:cxn ang="T13">
                  <a:pos x="T6" y="T7"/>
                </a:cxn>
                <a:cxn ang="T14">
                  <a:pos x="T8" y="T9"/>
                </a:cxn>
              </a:cxnLst>
              <a:rect l="T15" t="T16" r="T17" b="T18"/>
              <a:pathLst>
                <a:path w="15" h="259">
                  <a:moveTo>
                    <a:pt x="0" y="0"/>
                  </a:moveTo>
                  <a:lnTo>
                    <a:pt x="14" y="40"/>
                  </a:lnTo>
                  <a:lnTo>
                    <a:pt x="14" y="201"/>
                  </a:lnTo>
                  <a:lnTo>
                    <a:pt x="0" y="258"/>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74" name="Freeform 1268"/>
            <p:cNvSpPr>
              <a:spLocks/>
            </p:cNvSpPr>
            <p:nvPr/>
          </p:nvSpPr>
          <p:spPr bwMode="auto">
            <a:xfrm>
              <a:off x="4052" y="1751"/>
              <a:ext cx="87" cy="44"/>
            </a:xfrm>
            <a:custGeom>
              <a:avLst/>
              <a:gdLst>
                <a:gd name="T0" fmla="*/ 0 w 87"/>
                <a:gd name="T1" fmla="*/ 3 h 44"/>
                <a:gd name="T2" fmla="*/ 86 w 87"/>
                <a:gd name="T3" fmla="*/ 0 h 44"/>
                <a:gd name="T4" fmla="*/ 65 w 87"/>
                <a:gd name="T5" fmla="*/ 38 h 44"/>
                <a:gd name="T6" fmla="*/ 11 w 87"/>
                <a:gd name="T7" fmla="*/ 43 h 44"/>
                <a:gd name="T8" fmla="*/ 0 w 87"/>
                <a:gd name="T9" fmla="*/ 3 h 44"/>
                <a:gd name="T10" fmla="*/ 0 60000 65536"/>
                <a:gd name="T11" fmla="*/ 0 60000 65536"/>
                <a:gd name="T12" fmla="*/ 0 60000 65536"/>
                <a:gd name="T13" fmla="*/ 0 60000 65536"/>
                <a:gd name="T14" fmla="*/ 0 60000 65536"/>
                <a:gd name="T15" fmla="*/ 0 w 87"/>
                <a:gd name="T16" fmla="*/ 0 h 44"/>
                <a:gd name="T17" fmla="*/ 87 w 87"/>
                <a:gd name="T18" fmla="*/ 44 h 44"/>
              </a:gdLst>
              <a:ahLst/>
              <a:cxnLst>
                <a:cxn ang="T10">
                  <a:pos x="T0" y="T1"/>
                </a:cxn>
                <a:cxn ang="T11">
                  <a:pos x="T2" y="T3"/>
                </a:cxn>
                <a:cxn ang="T12">
                  <a:pos x="T4" y="T5"/>
                </a:cxn>
                <a:cxn ang="T13">
                  <a:pos x="T6" y="T7"/>
                </a:cxn>
                <a:cxn ang="T14">
                  <a:pos x="T8" y="T9"/>
                </a:cxn>
              </a:cxnLst>
              <a:rect l="T15" t="T16" r="T17" b="T18"/>
              <a:pathLst>
                <a:path w="87" h="44">
                  <a:moveTo>
                    <a:pt x="0" y="3"/>
                  </a:moveTo>
                  <a:lnTo>
                    <a:pt x="86" y="0"/>
                  </a:lnTo>
                  <a:lnTo>
                    <a:pt x="65" y="38"/>
                  </a:lnTo>
                  <a:lnTo>
                    <a:pt x="11" y="43"/>
                  </a:lnTo>
                  <a:lnTo>
                    <a:pt x="0" y="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75" name="Freeform 1269"/>
            <p:cNvSpPr>
              <a:spLocks/>
            </p:cNvSpPr>
            <p:nvPr/>
          </p:nvSpPr>
          <p:spPr bwMode="auto">
            <a:xfrm>
              <a:off x="4063" y="1794"/>
              <a:ext cx="55" cy="163"/>
            </a:xfrm>
            <a:custGeom>
              <a:avLst/>
              <a:gdLst>
                <a:gd name="T0" fmla="*/ 54 w 55"/>
                <a:gd name="T1" fmla="*/ 0 h 163"/>
                <a:gd name="T2" fmla="*/ 0 w 55"/>
                <a:gd name="T3" fmla="*/ 3 h 163"/>
                <a:gd name="T4" fmla="*/ 0 w 55"/>
                <a:gd name="T5" fmla="*/ 162 h 163"/>
                <a:gd name="T6" fmla="*/ 54 w 55"/>
                <a:gd name="T7" fmla="*/ 154 h 163"/>
                <a:gd name="T8" fmla="*/ 54 w 55"/>
                <a:gd name="T9" fmla="*/ 0 h 163"/>
                <a:gd name="T10" fmla="*/ 0 60000 65536"/>
                <a:gd name="T11" fmla="*/ 0 60000 65536"/>
                <a:gd name="T12" fmla="*/ 0 60000 65536"/>
                <a:gd name="T13" fmla="*/ 0 60000 65536"/>
                <a:gd name="T14" fmla="*/ 0 60000 65536"/>
                <a:gd name="T15" fmla="*/ 0 w 55"/>
                <a:gd name="T16" fmla="*/ 0 h 163"/>
                <a:gd name="T17" fmla="*/ 55 w 55"/>
                <a:gd name="T18" fmla="*/ 163 h 163"/>
              </a:gdLst>
              <a:ahLst/>
              <a:cxnLst>
                <a:cxn ang="T10">
                  <a:pos x="T0" y="T1"/>
                </a:cxn>
                <a:cxn ang="T11">
                  <a:pos x="T2" y="T3"/>
                </a:cxn>
                <a:cxn ang="T12">
                  <a:pos x="T4" y="T5"/>
                </a:cxn>
                <a:cxn ang="T13">
                  <a:pos x="T6" y="T7"/>
                </a:cxn>
                <a:cxn ang="T14">
                  <a:pos x="T8" y="T9"/>
                </a:cxn>
              </a:cxnLst>
              <a:rect l="T15" t="T16" r="T17" b="T18"/>
              <a:pathLst>
                <a:path w="55" h="163">
                  <a:moveTo>
                    <a:pt x="54" y="0"/>
                  </a:moveTo>
                  <a:lnTo>
                    <a:pt x="0" y="3"/>
                  </a:lnTo>
                  <a:lnTo>
                    <a:pt x="0" y="162"/>
                  </a:lnTo>
                  <a:lnTo>
                    <a:pt x="54" y="154"/>
                  </a:lnTo>
                  <a:lnTo>
                    <a:pt x="54"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76" name="Freeform 1270"/>
            <p:cNvSpPr>
              <a:spLocks/>
            </p:cNvSpPr>
            <p:nvPr/>
          </p:nvSpPr>
          <p:spPr bwMode="auto">
            <a:xfrm>
              <a:off x="4119" y="1749"/>
              <a:ext cx="22" cy="247"/>
            </a:xfrm>
            <a:custGeom>
              <a:avLst/>
              <a:gdLst>
                <a:gd name="T0" fmla="*/ 21 w 22"/>
                <a:gd name="T1" fmla="*/ 0 h 247"/>
                <a:gd name="T2" fmla="*/ 0 w 22"/>
                <a:gd name="T3" fmla="*/ 42 h 247"/>
                <a:gd name="T4" fmla="*/ 0 w 22"/>
                <a:gd name="T5" fmla="*/ 202 h 247"/>
                <a:gd name="T6" fmla="*/ 21 w 22"/>
                <a:gd name="T7" fmla="*/ 246 h 247"/>
                <a:gd name="T8" fmla="*/ 21 w 22"/>
                <a:gd name="T9" fmla="*/ 0 h 247"/>
                <a:gd name="T10" fmla="*/ 0 60000 65536"/>
                <a:gd name="T11" fmla="*/ 0 60000 65536"/>
                <a:gd name="T12" fmla="*/ 0 60000 65536"/>
                <a:gd name="T13" fmla="*/ 0 60000 65536"/>
                <a:gd name="T14" fmla="*/ 0 60000 65536"/>
                <a:gd name="T15" fmla="*/ 0 w 22"/>
                <a:gd name="T16" fmla="*/ 0 h 247"/>
                <a:gd name="T17" fmla="*/ 22 w 22"/>
                <a:gd name="T18" fmla="*/ 247 h 247"/>
              </a:gdLst>
              <a:ahLst/>
              <a:cxnLst>
                <a:cxn ang="T10">
                  <a:pos x="T0" y="T1"/>
                </a:cxn>
                <a:cxn ang="T11">
                  <a:pos x="T2" y="T3"/>
                </a:cxn>
                <a:cxn ang="T12">
                  <a:pos x="T4" y="T5"/>
                </a:cxn>
                <a:cxn ang="T13">
                  <a:pos x="T6" y="T7"/>
                </a:cxn>
                <a:cxn ang="T14">
                  <a:pos x="T8" y="T9"/>
                </a:cxn>
              </a:cxnLst>
              <a:rect l="T15" t="T16" r="T17" b="T18"/>
              <a:pathLst>
                <a:path w="22" h="247">
                  <a:moveTo>
                    <a:pt x="21" y="0"/>
                  </a:moveTo>
                  <a:lnTo>
                    <a:pt x="0" y="42"/>
                  </a:lnTo>
                  <a:lnTo>
                    <a:pt x="0" y="202"/>
                  </a:lnTo>
                  <a:lnTo>
                    <a:pt x="21" y="246"/>
                  </a:lnTo>
                  <a:lnTo>
                    <a:pt x="21"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77" name="Freeform 1271"/>
            <p:cNvSpPr>
              <a:spLocks/>
            </p:cNvSpPr>
            <p:nvPr/>
          </p:nvSpPr>
          <p:spPr bwMode="auto">
            <a:xfrm>
              <a:off x="4049" y="1952"/>
              <a:ext cx="92" cy="62"/>
            </a:xfrm>
            <a:custGeom>
              <a:avLst/>
              <a:gdLst>
                <a:gd name="T0" fmla="*/ 91 w 92"/>
                <a:gd name="T1" fmla="*/ 45 h 62"/>
                <a:gd name="T2" fmla="*/ 68 w 92"/>
                <a:gd name="T3" fmla="*/ 0 h 62"/>
                <a:gd name="T4" fmla="*/ 14 w 92"/>
                <a:gd name="T5" fmla="*/ 7 h 62"/>
                <a:gd name="T6" fmla="*/ 0 w 92"/>
                <a:gd name="T7" fmla="*/ 61 h 62"/>
                <a:gd name="T8" fmla="*/ 91 w 92"/>
                <a:gd name="T9" fmla="*/ 45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91" y="45"/>
                  </a:moveTo>
                  <a:lnTo>
                    <a:pt x="68" y="0"/>
                  </a:lnTo>
                  <a:lnTo>
                    <a:pt x="14" y="7"/>
                  </a:lnTo>
                  <a:lnTo>
                    <a:pt x="0" y="61"/>
                  </a:lnTo>
                  <a:lnTo>
                    <a:pt x="91" y="45"/>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78" name="Freeform 1272"/>
            <p:cNvSpPr>
              <a:spLocks/>
            </p:cNvSpPr>
            <p:nvPr/>
          </p:nvSpPr>
          <p:spPr bwMode="auto">
            <a:xfrm>
              <a:off x="4158" y="1749"/>
              <a:ext cx="14" cy="245"/>
            </a:xfrm>
            <a:custGeom>
              <a:avLst/>
              <a:gdLst>
                <a:gd name="T0" fmla="*/ 0 w 14"/>
                <a:gd name="T1" fmla="*/ 0 h 245"/>
                <a:gd name="T2" fmla="*/ 13 w 14"/>
                <a:gd name="T3" fmla="*/ 40 h 245"/>
                <a:gd name="T4" fmla="*/ 13 w 14"/>
                <a:gd name="T5" fmla="*/ 199 h 245"/>
                <a:gd name="T6" fmla="*/ 0 w 14"/>
                <a:gd name="T7" fmla="*/ 244 h 245"/>
                <a:gd name="T8" fmla="*/ 0 w 14"/>
                <a:gd name="T9" fmla="*/ 0 h 245"/>
                <a:gd name="T10" fmla="*/ 0 60000 65536"/>
                <a:gd name="T11" fmla="*/ 0 60000 65536"/>
                <a:gd name="T12" fmla="*/ 0 60000 65536"/>
                <a:gd name="T13" fmla="*/ 0 60000 65536"/>
                <a:gd name="T14" fmla="*/ 0 60000 65536"/>
                <a:gd name="T15" fmla="*/ 0 w 14"/>
                <a:gd name="T16" fmla="*/ 0 h 245"/>
                <a:gd name="T17" fmla="*/ 14 w 14"/>
                <a:gd name="T18" fmla="*/ 245 h 245"/>
              </a:gdLst>
              <a:ahLst/>
              <a:cxnLst>
                <a:cxn ang="T10">
                  <a:pos x="T0" y="T1"/>
                </a:cxn>
                <a:cxn ang="T11">
                  <a:pos x="T2" y="T3"/>
                </a:cxn>
                <a:cxn ang="T12">
                  <a:pos x="T4" y="T5"/>
                </a:cxn>
                <a:cxn ang="T13">
                  <a:pos x="T6" y="T7"/>
                </a:cxn>
                <a:cxn ang="T14">
                  <a:pos x="T8" y="T9"/>
                </a:cxn>
              </a:cxnLst>
              <a:rect l="T15" t="T16" r="T17" b="T18"/>
              <a:pathLst>
                <a:path w="14" h="245">
                  <a:moveTo>
                    <a:pt x="0" y="0"/>
                  </a:moveTo>
                  <a:lnTo>
                    <a:pt x="13" y="40"/>
                  </a:lnTo>
                  <a:lnTo>
                    <a:pt x="13" y="199"/>
                  </a:lnTo>
                  <a:lnTo>
                    <a:pt x="0" y="244"/>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179" name="Freeform 1273"/>
            <p:cNvSpPr>
              <a:spLocks/>
            </p:cNvSpPr>
            <p:nvPr/>
          </p:nvSpPr>
          <p:spPr bwMode="auto">
            <a:xfrm>
              <a:off x="4155" y="1742"/>
              <a:ext cx="76" cy="50"/>
            </a:xfrm>
            <a:custGeom>
              <a:avLst/>
              <a:gdLst>
                <a:gd name="T0" fmla="*/ 0 w 76"/>
                <a:gd name="T1" fmla="*/ 7 h 50"/>
                <a:gd name="T2" fmla="*/ 75 w 76"/>
                <a:gd name="T3" fmla="*/ 0 h 50"/>
                <a:gd name="T4" fmla="*/ 54 w 76"/>
                <a:gd name="T5" fmla="*/ 47 h 50"/>
                <a:gd name="T6" fmla="*/ 17 w 76"/>
                <a:gd name="T7" fmla="*/ 49 h 50"/>
                <a:gd name="T8" fmla="*/ 0 w 76"/>
                <a:gd name="T9" fmla="*/ 7 h 50"/>
                <a:gd name="T10" fmla="*/ 0 60000 65536"/>
                <a:gd name="T11" fmla="*/ 0 60000 65536"/>
                <a:gd name="T12" fmla="*/ 0 60000 65536"/>
                <a:gd name="T13" fmla="*/ 0 60000 65536"/>
                <a:gd name="T14" fmla="*/ 0 60000 65536"/>
                <a:gd name="T15" fmla="*/ 0 w 76"/>
                <a:gd name="T16" fmla="*/ 0 h 50"/>
                <a:gd name="T17" fmla="*/ 76 w 76"/>
                <a:gd name="T18" fmla="*/ 50 h 50"/>
              </a:gdLst>
              <a:ahLst/>
              <a:cxnLst>
                <a:cxn ang="T10">
                  <a:pos x="T0" y="T1"/>
                </a:cxn>
                <a:cxn ang="T11">
                  <a:pos x="T2" y="T3"/>
                </a:cxn>
                <a:cxn ang="T12">
                  <a:pos x="T4" y="T5"/>
                </a:cxn>
                <a:cxn ang="T13">
                  <a:pos x="T6" y="T7"/>
                </a:cxn>
                <a:cxn ang="T14">
                  <a:pos x="T8" y="T9"/>
                </a:cxn>
              </a:cxnLst>
              <a:rect l="T15" t="T16" r="T17" b="T18"/>
              <a:pathLst>
                <a:path w="76" h="50">
                  <a:moveTo>
                    <a:pt x="0" y="7"/>
                  </a:moveTo>
                  <a:lnTo>
                    <a:pt x="75" y="0"/>
                  </a:lnTo>
                  <a:lnTo>
                    <a:pt x="54" y="47"/>
                  </a:lnTo>
                  <a:lnTo>
                    <a:pt x="17" y="49"/>
                  </a:lnTo>
                  <a:lnTo>
                    <a:pt x="0" y="7"/>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80" name="Freeform 1274"/>
            <p:cNvSpPr>
              <a:spLocks/>
            </p:cNvSpPr>
            <p:nvPr/>
          </p:nvSpPr>
          <p:spPr bwMode="auto">
            <a:xfrm>
              <a:off x="4208" y="1742"/>
              <a:ext cx="23" cy="237"/>
            </a:xfrm>
            <a:custGeom>
              <a:avLst/>
              <a:gdLst>
                <a:gd name="T0" fmla="*/ 22 w 23"/>
                <a:gd name="T1" fmla="*/ 0 h 237"/>
                <a:gd name="T2" fmla="*/ 0 w 23"/>
                <a:gd name="T3" fmla="*/ 46 h 237"/>
                <a:gd name="T4" fmla="*/ 0 w 23"/>
                <a:gd name="T5" fmla="*/ 196 h 237"/>
                <a:gd name="T6" fmla="*/ 22 w 23"/>
                <a:gd name="T7" fmla="*/ 236 h 237"/>
                <a:gd name="T8" fmla="*/ 22 w 23"/>
                <a:gd name="T9" fmla="*/ 0 h 237"/>
                <a:gd name="T10" fmla="*/ 0 60000 65536"/>
                <a:gd name="T11" fmla="*/ 0 60000 65536"/>
                <a:gd name="T12" fmla="*/ 0 60000 65536"/>
                <a:gd name="T13" fmla="*/ 0 60000 65536"/>
                <a:gd name="T14" fmla="*/ 0 60000 65536"/>
                <a:gd name="T15" fmla="*/ 0 w 23"/>
                <a:gd name="T16" fmla="*/ 0 h 237"/>
                <a:gd name="T17" fmla="*/ 23 w 23"/>
                <a:gd name="T18" fmla="*/ 237 h 237"/>
              </a:gdLst>
              <a:ahLst/>
              <a:cxnLst>
                <a:cxn ang="T10">
                  <a:pos x="T0" y="T1"/>
                </a:cxn>
                <a:cxn ang="T11">
                  <a:pos x="T2" y="T3"/>
                </a:cxn>
                <a:cxn ang="T12">
                  <a:pos x="T4" y="T5"/>
                </a:cxn>
                <a:cxn ang="T13">
                  <a:pos x="T6" y="T7"/>
                </a:cxn>
                <a:cxn ang="T14">
                  <a:pos x="T8" y="T9"/>
                </a:cxn>
              </a:cxnLst>
              <a:rect l="T15" t="T16" r="T17" b="T18"/>
              <a:pathLst>
                <a:path w="23" h="237">
                  <a:moveTo>
                    <a:pt x="22" y="0"/>
                  </a:moveTo>
                  <a:lnTo>
                    <a:pt x="0" y="46"/>
                  </a:lnTo>
                  <a:lnTo>
                    <a:pt x="0" y="196"/>
                  </a:lnTo>
                  <a:lnTo>
                    <a:pt x="22" y="236"/>
                  </a:lnTo>
                  <a:lnTo>
                    <a:pt x="22"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81" name="Freeform 1275"/>
            <p:cNvSpPr>
              <a:spLocks/>
            </p:cNvSpPr>
            <p:nvPr/>
          </p:nvSpPr>
          <p:spPr bwMode="auto">
            <a:xfrm>
              <a:off x="4158" y="1935"/>
              <a:ext cx="73" cy="59"/>
            </a:xfrm>
            <a:custGeom>
              <a:avLst/>
              <a:gdLst>
                <a:gd name="T0" fmla="*/ 72 w 73"/>
                <a:gd name="T1" fmla="*/ 45 h 59"/>
                <a:gd name="T2" fmla="*/ 52 w 73"/>
                <a:gd name="T3" fmla="*/ 0 h 59"/>
                <a:gd name="T4" fmla="*/ 12 w 73"/>
                <a:gd name="T5" fmla="*/ 8 h 59"/>
                <a:gd name="T6" fmla="*/ 0 w 73"/>
                <a:gd name="T7" fmla="*/ 58 h 59"/>
                <a:gd name="T8" fmla="*/ 72 w 73"/>
                <a:gd name="T9" fmla="*/ 45 h 59"/>
                <a:gd name="T10" fmla="*/ 0 60000 65536"/>
                <a:gd name="T11" fmla="*/ 0 60000 65536"/>
                <a:gd name="T12" fmla="*/ 0 60000 65536"/>
                <a:gd name="T13" fmla="*/ 0 60000 65536"/>
                <a:gd name="T14" fmla="*/ 0 60000 65536"/>
                <a:gd name="T15" fmla="*/ 0 w 73"/>
                <a:gd name="T16" fmla="*/ 0 h 59"/>
                <a:gd name="T17" fmla="*/ 73 w 73"/>
                <a:gd name="T18" fmla="*/ 59 h 59"/>
              </a:gdLst>
              <a:ahLst/>
              <a:cxnLst>
                <a:cxn ang="T10">
                  <a:pos x="T0" y="T1"/>
                </a:cxn>
                <a:cxn ang="T11">
                  <a:pos x="T2" y="T3"/>
                </a:cxn>
                <a:cxn ang="T12">
                  <a:pos x="T4" y="T5"/>
                </a:cxn>
                <a:cxn ang="T13">
                  <a:pos x="T6" y="T7"/>
                </a:cxn>
                <a:cxn ang="T14">
                  <a:pos x="T8" y="T9"/>
                </a:cxn>
              </a:cxnLst>
              <a:rect l="T15" t="T16" r="T17" b="T18"/>
              <a:pathLst>
                <a:path w="73" h="59">
                  <a:moveTo>
                    <a:pt x="72" y="45"/>
                  </a:moveTo>
                  <a:lnTo>
                    <a:pt x="52" y="0"/>
                  </a:lnTo>
                  <a:lnTo>
                    <a:pt x="12" y="8"/>
                  </a:lnTo>
                  <a:lnTo>
                    <a:pt x="0" y="58"/>
                  </a:lnTo>
                  <a:lnTo>
                    <a:pt x="72" y="45"/>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82" name="Freeform 1276"/>
            <p:cNvSpPr>
              <a:spLocks/>
            </p:cNvSpPr>
            <p:nvPr/>
          </p:nvSpPr>
          <p:spPr bwMode="auto">
            <a:xfrm>
              <a:off x="4172" y="1788"/>
              <a:ext cx="37" cy="151"/>
            </a:xfrm>
            <a:custGeom>
              <a:avLst/>
              <a:gdLst>
                <a:gd name="T0" fmla="*/ 36 w 37"/>
                <a:gd name="T1" fmla="*/ 0 h 151"/>
                <a:gd name="T2" fmla="*/ 0 w 37"/>
                <a:gd name="T3" fmla="*/ 2 h 151"/>
                <a:gd name="T4" fmla="*/ 0 w 37"/>
                <a:gd name="T5" fmla="*/ 150 h 151"/>
                <a:gd name="T6" fmla="*/ 36 w 37"/>
                <a:gd name="T7" fmla="*/ 143 h 151"/>
                <a:gd name="T8" fmla="*/ 36 w 37"/>
                <a:gd name="T9" fmla="*/ 0 h 151"/>
                <a:gd name="T10" fmla="*/ 0 60000 65536"/>
                <a:gd name="T11" fmla="*/ 0 60000 65536"/>
                <a:gd name="T12" fmla="*/ 0 60000 65536"/>
                <a:gd name="T13" fmla="*/ 0 60000 65536"/>
                <a:gd name="T14" fmla="*/ 0 60000 65536"/>
                <a:gd name="T15" fmla="*/ 0 w 37"/>
                <a:gd name="T16" fmla="*/ 0 h 151"/>
                <a:gd name="T17" fmla="*/ 37 w 37"/>
                <a:gd name="T18" fmla="*/ 151 h 151"/>
              </a:gdLst>
              <a:ahLst/>
              <a:cxnLst>
                <a:cxn ang="T10">
                  <a:pos x="T0" y="T1"/>
                </a:cxn>
                <a:cxn ang="T11">
                  <a:pos x="T2" y="T3"/>
                </a:cxn>
                <a:cxn ang="T12">
                  <a:pos x="T4" y="T5"/>
                </a:cxn>
                <a:cxn ang="T13">
                  <a:pos x="T6" y="T7"/>
                </a:cxn>
                <a:cxn ang="T14">
                  <a:pos x="T8" y="T9"/>
                </a:cxn>
              </a:cxnLst>
              <a:rect l="T15" t="T16" r="T17" b="T18"/>
              <a:pathLst>
                <a:path w="37" h="151">
                  <a:moveTo>
                    <a:pt x="36" y="0"/>
                  </a:moveTo>
                  <a:lnTo>
                    <a:pt x="0" y="2"/>
                  </a:lnTo>
                  <a:lnTo>
                    <a:pt x="0" y="150"/>
                  </a:lnTo>
                  <a:lnTo>
                    <a:pt x="36" y="143"/>
                  </a:lnTo>
                  <a:lnTo>
                    <a:pt x="36"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83" name="Freeform 1277"/>
            <p:cNvSpPr>
              <a:spLocks/>
            </p:cNvSpPr>
            <p:nvPr/>
          </p:nvSpPr>
          <p:spPr bwMode="auto">
            <a:xfrm>
              <a:off x="4245" y="1739"/>
              <a:ext cx="61" cy="46"/>
            </a:xfrm>
            <a:custGeom>
              <a:avLst/>
              <a:gdLst>
                <a:gd name="T0" fmla="*/ 0 w 61"/>
                <a:gd name="T1" fmla="*/ 3 h 46"/>
                <a:gd name="T2" fmla="*/ 60 w 61"/>
                <a:gd name="T3" fmla="*/ 0 h 46"/>
                <a:gd name="T4" fmla="*/ 40 w 61"/>
                <a:gd name="T5" fmla="*/ 42 h 46"/>
                <a:gd name="T6" fmla="*/ 2 w 61"/>
                <a:gd name="T7" fmla="*/ 45 h 46"/>
                <a:gd name="T8" fmla="*/ 0 w 61"/>
                <a:gd name="T9" fmla="*/ 3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0" y="3"/>
                  </a:moveTo>
                  <a:lnTo>
                    <a:pt x="60" y="0"/>
                  </a:lnTo>
                  <a:lnTo>
                    <a:pt x="40" y="42"/>
                  </a:lnTo>
                  <a:lnTo>
                    <a:pt x="2" y="45"/>
                  </a:lnTo>
                  <a:lnTo>
                    <a:pt x="0" y="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84" name="Freeform 1278"/>
            <p:cNvSpPr>
              <a:spLocks/>
            </p:cNvSpPr>
            <p:nvPr/>
          </p:nvSpPr>
          <p:spPr bwMode="auto">
            <a:xfrm>
              <a:off x="4285" y="1740"/>
              <a:ext cx="21" cy="227"/>
            </a:xfrm>
            <a:custGeom>
              <a:avLst/>
              <a:gdLst>
                <a:gd name="T0" fmla="*/ 20 w 21"/>
                <a:gd name="T1" fmla="*/ 0 h 227"/>
                <a:gd name="T2" fmla="*/ 0 w 21"/>
                <a:gd name="T3" fmla="*/ 40 h 227"/>
                <a:gd name="T4" fmla="*/ 0 w 21"/>
                <a:gd name="T5" fmla="*/ 186 h 227"/>
                <a:gd name="T6" fmla="*/ 20 w 21"/>
                <a:gd name="T7" fmla="*/ 226 h 227"/>
                <a:gd name="T8" fmla="*/ 20 w 21"/>
                <a:gd name="T9" fmla="*/ 0 h 227"/>
                <a:gd name="T10" fmla="*/ 0 60000 65536"/>
                <a:gd name="T11" fmla="*/ 0 60000 65536"/>
                <a:gd name="T12" fmla="*/ 0 60000 65536"/>
                <a:gd name="T13" fmla="*/ 0 60000 65536"/>
                <a:gd name="T14" fmla="*/ 0 60000 65536"/>
                <a:gd name="T15" fmla="*/ 0 w 21"/>
                <a:gd name="T16" fmla="*/ 0 h 227"/>
                <a:gd name="T17" fmla="*/ 21 w 21"/>
                <a:gd name="T18" fmla="*/ 227 h 227"/>
              </a:gdLst>
              <a:ahLst/>
              <a:cxnLst>
                <a:cxn ang="T10">
                  <a:pos x="T0" y="T1"/>
                </a:cxn>
                <a:cxn ang="T11">
                  <a:pos x="T2" y="T3"/>
                </a:cxn>
                <a:cxn ang="T12">
                  <a:pos x="T4" y="T5"/>
                </a:cxn>
                <a:cxn ang="T13">
                  <a:pos x="T6" y="T7"/>
                </a:cxn>
                <a:cxn ang="T14">
                  <a:pos x="T8" y="T9"/>
                </a:cxn>
              </a:cxnLst>
              <a:rect l="T15" t="T16" r="T17" b="T18"/>
              <a:pathLst>
                <a:path w="21" h="227">
                  <a:moveTo>
                    <a:pt x="20" y="0"/>
                  </a:moveTo>
                  <a:lnTo>
                    <a:pt x="0" y="40"/>
                  </a:lnTo>
                  <a:lnTo>
                    <a:pt x="0" y="186"/>
                  </a:lnTo>
                  <a:lnTo>
                    <a:pt x="20" y="226"/>
                  </a:lnTo>
                  <a:lnTo>
                    <a:pt x="2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185" name="Freeform 1279"/>
            <p:cNvSpPr>
              <a:spLocks/>
            </p:cNvSpPr>
            <p:nvPr/>
          </p:nvSpPr>
          <p:spPr bwMode="auto">
            <a:xfrm>
              <a:off x="4245" y="1925"/>
              <a:ext cx="61" cy="54"/>
            </a:xfrm>
            <a:custGeom>
              <a:avLst/>
              <a:gdLst>
                <a:gd name="T0" fmla="*/ 60 w 61"/>
                <a:gd name="T1" fmla="*/ 42 h 54"/>
                <a:gd name="T2" fmla="*/ 40 w 61"/>
                <a:gd name="T3" fmla="*/ 0 h 54"/>
                <a:gd name="T4" fmla="*/ 6 w 61"/>
                <a:gd name="T5" fmla="*/ 7 h 54"/>
                <a:gd name="T6" fmla="*/ 0 w 61"/>
                <a:gd name="T7" fmla="*/ 53 h 54"/>
                <a:gd name="T8" fmla="*/ 60 w 61"/>
                <a:gd name="T9" fmla="*/ 42 h 54"/>
                <a:gd name="T10" fmla="*/ 0 60000 65536"/>
                <a:gd name="T11" fmla="*/ 0 60000 65536"/>
                <a:gd name="T12" fmla="*/ 0 60000 65536"/>
                <a:gd name="T13" fmla="*/ 0 60000 65536"/>
                <a:gd name="T14" fmla="*/ 0 60000 65536"/>
                <a:gd name="T15" fmla="*/ 0 w 61"/>
                <a:gd name="T16" fmla="*/ 0 h 54"/>
                <a:gd name="T17" fmla="*/ 61 w 61"/>
                <a:gd name="T18" fmla="*/ 54 h 54"/>
              </a:gdLst>
              <a:ahLst/>
              <a:cxnLst>
                <a:cxn ang="T10">
                  <a:pos x="T0" y="T1"/>
                </a:cxn>
                <a:cxn ang="T11">
                  <a:pos x="T2" y="T3"/>
                </a:cxn>
                <a:cxn ang="T12">
                  <a:pos x="T4" y="T5"/>
                </a:cxn>
                <a:cxn ang="T13">
                  <a:pos x="T6" y="T7"/>
                </a:cxn>
                <a:cxn ang="T14">
                  <a:pos x="T8" y="T9"/>
                </a:cxn>
              </a:cxnLst>
              <a:rect l="T15" t="T16" r="T17" b="T18"/>
              <a:pathLst>
                <a:path w="61" h="54">
                  <a:moveTo>
                    <a:pt x="60" y="42"/>
                  </a:moveTo>
                  <a:lnTo>
                    <a:pt x="40" y="0"/>
                  </a:lnTo>
                  <a:lnTo>
                    <a:pt x="6" y="7"/>
                  </a:lnTo>
                  <a:lnTo>
                    <a:pt x="0" y="53"/>
                  </a:lnTo>
                  <a:lnTo>
                    <a:pt x="60" y="42"/>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186" name="Freeform 1280"/>
            <p:cNvSpPr>
              <a:spLocks/>
            </p:cNvSpPr>
            <p:nvPr/>
          </p:nvSpPr>
          <p:spPr bwMode="auto">
            <a:xfrm>
              <a:off x="4248" y="1781"/>
              <a:ext cx="36" cy="148"/>
            </a:xfrm>
            <a:custGeom>
              <a:avLst/>
              <a:gdLst>
                <a:gd name="T0" fmla="*/ 35 w 36"/>
                <a:gd name="T1" fmla="*/ 0 h 148"/>
                <a:gd name="T2" fmla="*/ 0 w 36"/>
                <a:gd name="T3" fmla="*/ 2 h 148"/>
                <a:gd name="T4" fmla="*/ 0 w 36"/>
                <a:gd name="T5" fmla="*/ 147 h 148"/>
                <a:gd name="T6" fmla="*/ 35 w 36"/>
                <a:gd name="T7" fmla="*/ 142 h 148"/>
                <a:gd name="T8" fmla="*/ 35 w 36"/>
                <a:gd name="T9" fmla="*/ 0 h 148"/>
                <a:gd name="T10" fmla="*/ 0 60000 65536"/>
                <a:gd name="T11" fmla="*/ 0 60000 65536"/>
                <a:gd name="T12" fmla="*/ 0 60000 65536"/>
                <a:gd name="T13" fmla="*/ 0 60000 65536"/>
                <a:gd name="T14" fmla="*/ 0 60000 65536"/>
                <a:gd name="T15" fmla="*/ 0 w 36"/>
                <a:gd name="T16" fmla="*/ 0 h 148"/>
                <a:gd name="T17" fmla="*/ 36 w 36"/>
                <a:gd name="T18" fmla="*/ 148 h 148"/>
              </a:gdLst>
              <a:ahLst/>
              <a:cxnLst>
                <a:cxn ang="T10">
                  <a:pos x="T0" y="T1"/>
                </a:cxn>
                <a:cxn ang="T11">
                  <a:pos x="T2" y="T3"/>
                </a:cxn>
                <a:cxn ang="T12">
                  <a:pos x="T4" y="T5"/>
                </a:cxn>
                <a:cxn ang="T13">
                  <a:pos x="T6" y="T7"/>
                </a:cxn>
                <a:cxn ang="T14">
                  <a:pos x="T8" y="T9"/>
                </a:cxn>
              </a:cxnLst>
              <a:rect l="T15" t="T16" r="T17" b="T18"/>
              <a:pathLst>
                <a:path w="36" h="148">
                  <a:moveTo>
                    <a:pt x="35" y="0"/>
                  </a:moveTo>
                  <a:lnTo>
                    <a:pt x="0" y="2"/>
                  </a:lnTo>
                  <a:lnTo>
                    <a:pt x="0" y="147"/>
                  </a:lnTo>
                  <a:lnTo>
                    <a:pt x="35" y="142"/>
                  </a:lnTo>
                  <a:lnTo>
                    <a:pt x="35"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187" name="Freeform 1281"/>
            <p:cNvSpPr>
              <a:spLocks/>
            </p:cNvSpPr>
            <p:nvPr/>
          </p:nvSpPr>
          <p:spPr bwMode="auto">
            <a:xfrm>
              <a:off x="3963" y="2868"/>
              <a:ext cx="207" cy="195"/>
            </a:xfrm>
            <a:custGeom>
              <a:avLst/>
              <a:gdLst>
                <a:gd name="T0" fmla="*/ 206 w 207"/>
                <a:gd name="T1" fmla="*/ 0 h 195"/>
                <a:gd name="T2" fmla="*/ 0 w 207"/>
                <a:gd name="T3" fmla="*/ 50 h 195"/>
                <a:gd name="T4" fmla="*/ 204 w 207"/>
                <a:gd name="T5" fmla="*/ 194 h 195"/>
                <a:gd name="T6" fmla="*/ 206 w 207"/>
                <a:gd name="T7" fmla="*/ 0 h 195"/>
                <a:gd name="T8" fmla="*/ 0 60000 65536"/>
                <a:gd name="T9" fmla="*/ 0 60000 65536"/>
                <a:gd name="T10" fmla="*/ 0 60000 65536"/>
                <a:gd name="T11" fmla="*/ 0 60000 65536"/>
                <a:gd name="T12" fmla="*/ 0 w 207"/>
                <a:gd name="T13" fmla="*/ 0 h 195"/>
                <a:gd name="T14" fmla="*/ 207 w 207"/>
                <a:gd name="T15" fmla="*/ 195 h 195"/>
              </a:gdLst>
              <a:ahLst/>
              <a:cxnLst>
                <a:cxn ang="T8">
                  <a:pos x="T0" y="T1"/>
                </a:cxn>
                <a:cxn ang="T9">
                  <a:pos x="T2" y="T3"/>
                </a:cxn>
                <a:cxn ang="T10">
                  <a:pos x="T4" y="T5"/>
                </a:cxn>
                <a:cxn ang="T11">
                  <a:pos x="T6" y="T7"/>
                </a:cxn>
              </a:cxnLst>
              <a:rect l="T12" t="T13" r="T14" b="T15"/>
              <a:pathLst>
                <a:path w="207" h="195">
                  <a:moveTo>
                    <a:pt x="206" y="0"/>
                  </a:moveTo>
                  <a:lnTo>
                    <a:pt x="0" y="50"/>
                  </a:lnTo>
                  <a:lnTo>
                    <a:pt x="204" y="194"/>
                  </a:lnTo>
                  <a:lnTo>
                    <a:pt x="206"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88" name="Freeform 1282"/>
            <p:cNvSpPr>
              <a:spLocks/>
            </p:cNvSpPr>
            <p:nvPr/>
          </p:nvSpPr>
          <p:spPr bwMode="auto">
            <a:xfrm>
              <a:off x="3966" y="2664"/>
              <a:ext cx="202" cy="167"/>
            </a:xfrm>
            <a:custGeom>
              <a:avLst/>
              <a:gdLst>
                <a:gd name="T0" fmla="*/ 201 w 202"/>
                <a:gd name="T1" fmla="*/ 0 h 167"/>
                <a:gd name="T2" fmla="*/ 0 w 202"/>
                <a:gd name="T3" fmla="*/ 47 h 167"/>
                <a:gd name="T4" fmla="*/ 201 w 202"/>
                <a:gd name="T5" fmla="*/ 166 h 167"/>
                <a:gd name="T6" fmla="*/ 201 w 202"/>
                <a:gd name="T7" fmla="*/ 0 h 167"/>
                <a:gd name="T8" fmla="*/ 0 60000 65536"/>
                <a:gd name="T9" fmla="*/ 0 60000 65536"/>
                <a:gd name="T10" fmla="*/ 0 60000 65536"/>
                <a:gd name="T11" fmla="*/ 0 60000 65536"/>
                <a:gd name="T12" fmla="*/ 0 w 202"/>
                <a:gd name="T13" fmla="*/ 0 h 167"/>
                <a:gd name="T14" fmla="*/ 202 w 202"/>
                <a:gd name="T15" fmla="*/ 167 h 167"/>
              </a:gdLst>
              <a:ahLst/>
              <a:cxnLst>
                <a:cxn ang="T8">
                  <a:pos x="T0" y="T1"/>
                </a:cxn>
                <a:cxn ang="T9">
                  <a:pos x="T2" y="T3"/>
                </a:cxn>
                <a:cxn ang="T10">
                  <a:pos x="T4" y="T5"/>
                </a:cxn>
                <a:cxn ang="T11">
                  <a:pos x="T6" y="T7"/>
                </a:cxn>
              </a:cxnLst>
              <a:rect l="T12" t="T13" r="T14" b="T15"/>
              <a:pathLst>
                <a:path w="202" h="167">
                  <a:moveTo>
                    <a:pt x="201" y="0"/>
                  </a:moveTo>
                  <a:lnTo>
                    <a:pt x="0" y="47"/>
                  </a:lnTo>
                  <a:lnTo>
                    <a:pt x="201" y="166"/>
                  </a:lnTo>
                  <a:lnTo>
                    <a:pt x="201"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89" name="Freeform 1283"/>
            <p:cNvSpPr>
              <a:spLocks/>
            </p:cNvSpPr>
            <p:nvPr/>
          </p:nvSpPr>
          <p:spPr bwMode="auto">
            <a:xfrm>
              <a:off x="3963" y="2486"/>
              <a:ext cx="205" cy="138"/>
            </a:xfrm>
            <a:custGeom>
              <a:avLst/>
              <a:gdLst>
                <a:gd name="T0" fmla="*/ 204 w 205"/>
                <a:gd name="T1" fmla="*/ 0 h 138"/>
                <a:gd name="T2" fmla="*/ 0 w 205"/>
                <a:gd name="T3" fmla="*/ 38 h 138"/>
                <a:gd name="T4" fmla="*/ 204 w 205"/>
                <a:gd name="T5" fmla="*/ 137 h 138"/>
                <a:gd name="T6" fmla="*/ 204 w 205"/>
                <a:gd name="T7" fmla="*/ 0 h 138"/>
                <a:gd name="T8" fmla="*/ 0 60000 65536"/>
                <a:gd name="T9" fmla="*/ 0 60000 65536"/>
                <a:gd name="T10" fmla="*/ 0 60000 65536"/>
                <a:gd name="T11" fmla="*/ 0 60000 65536"/>
                <a:gd name="T12" fmla="*/ 0 w 205"/>
                <a:gd name="T13" fmla="*/ 0 h 138"/>
                <a:gd name="T14" fmla="*/ 205 w 205"/>
                <a:gd name="T15" fmla="*/ 138 h 138"/>
              </a:gdLst>
              <a:ahLst/>
              <a:cxnLst>
                <a:cxn ang="T8">
                  <a:pos x="T0" y="T1"/>
                </a:cxn>
                <a:cxn ang="T9">
                  <a:pos x="T2" y="T3"/>
                </a:cxn>
                <a:cxn ang="T10">
                  <a:pos x="T4" y="T5"/>
                </a:cxn>
                <a:cxn ang="T11">
                  <a:pos x="T6" y="T7"/>
                </a:cxn>
              </a:cxnLst>
              <a:rect l="T12" t="T13" r="T14" b="T15"/>
              <a:pathLst>
                <a:path w="205" h="138">
                  <a:moveTo>
                    <a:pt x="204" y="0"/>
                  </a:moveTo>
                  <a:lnTo>
                    <a:pt x="0" y="38"/>
                  </a:lnTo>
                  <a:lnTo>
                    <a:pt x="204" y="137"/>
                  </a:lnTo>
                  <a:lnTo>
                    <a:pt x="20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190" name="Freeform 1284"/>
            <p:cNvSpPr>
              <a:spLocks/>
            </p:cNvSpPr>
            <p:nvPr/>
          </p:nvSpPr>
          <p:spPr bwMode="auto">
            <a:xfrm>
              <a:off x="3960" y="2248"/>
              <a:ext cx="748" cy="160"/>
            </a:xfrm>
            <a:custGeom>
              <a:avLst/>
              <a:gdLst>
                <a:gd name="T0" fmla="*/ 0 w 748"/>
                <a:gd name="T1" fmla="*/ 72 h 160"/>
                <a:gd name="T2" fmla="*/ 208 w 748"/>
                <a:gd name="T3" fmla="*/ 159 h 160"/>
                <a:gd name="T4" fmla="*/ 747 w 748"/>
                <a:gd name="T5" fmla="*/ 64 h 160"/>
                <a:gd name="T6" fmla="*/ 472 w 748"/>
                <a:gd name="T7" fmla="*/ 0 h 160"/>
                <a:gd name="T8" fmla="*/ 0 w 748"/>
                <a:gd name="T9" fmla="*/ 72 h 160"/>
                <a:gd name="T10" fmla="*/ 0 60000 65536"/>
                <a:gd name="T11" fmla="*/ 0 60000 65536"/>
                <a:gd name="T12" fmla="*/ 0 60000 65536"/>
                <a:gd name="T13" fmla="*/ 0 60000 65536"/>
                <a:gd name="T14" fmla="*/ 0 60000 65536"/>
                <a:gd name="T15" fmla="*/ 0 w 748"/>
                <a:gd name="T16" fmla="*/ 0 h 160"/>
                <a:gd name="T17" fmla="*/ 748 w 748"/>
                <a:gd name="T18" fmla="*/ 160 h 160"/>
              </a:gdLst>
              <a:ahLst/>
              <a:cxnLst>
                <a:cxn ang="T10">
                  <a:pos x="T0" y="T1"/>
                </a:cxn>
                <a:cxn ang="T11">
                  <a:pos x="T2" y="T3"/>
                </a:cxn>
                <a:cxn ang="T12">
                  <a:pos x="T4" y="T5"/>
                </a:cxn>
                <a:cxn ang="T13">
                  <a:pos x="T6" y="T7"/>
                </a:cxn>
                <a:cxn ang="T14">
                  <a:pos x="T8" y="T9"/>
                </a:cxn>
              </a:cxnLst>
              <a:rect l="T15" t="T16" r="T17" b="T18"/>
              <a:pathLst>
                <a:path w="748" h="160">
                  <a:moveTo>
                    <a:pt x="0" y="72"/>
                  </a:moveTo>
                  <a:lnTo>
                    <a:pt x="208" y="159"/>
                  </a:lnTo>
                  <a:lnTo>
                    <a:pt x="747" y="64"/>
                  </a:lnTo>
                  <a:lnTo>
                    <a:pt x="472" y="0"/>
                  </a:lnTo>
                  <a:lnTo>
                    <a:pt x="0" y="7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191" name="Freeform 1285"/>
            <p:cNvSpPr>
              <a:spLocks/>
            </p:cNvSpPr>
            <p:nvPr/>
          </p:nvSpPr>
          <p:spPr bwMode="auto">
            <a:xfrm>
              <a:off x="3954" y="2329"/>
              <a:ext cx="14" cy="779"/>
            </a:xfrm>
            <a:custGeom>
              <a:avLst/>
              <a:gdLst>
                <a:gd name="T0" fmla="*/ 13 w 14"/>
                <a:gd name="T1" fmla="*/ 778 h 779"/>
                <a:gd name="T2" fmla="*/ 13 w 14"/>
                <a:gd name="T3" fmla="*/ 3 h 779"/>
                <a:gd name="T4" fmla="*/ 0 w 14"/>
                <a:gd name="T5" fmla="*/ 0 h 779"/>
                <a:gd name="T6" fmla="*/ 0 w 14"/>
                <a:gd name="T7" fmla="*/ 769 h 779"/>
                <a:gd name="T8" fmla="*/ 13 w 14"/>
                <a:gd name="T9" fmla="*/ 778 h 779"/>
                <a:gd name="T10" fmla="*/ 0 60000 65536"/>
                <a:gd name="T11" fmla="*/ 0 60000 65536"/>
                <a:gd name="T12" fmla="*/ 0 60000 65536"/>
                <a:gd name="T13" fmla="*/ 0 60000 65536"/>
                <a:gd name="T14" fmla="*/ 0 60000 65536"/>
                <a:gd name="T15" fmla="*/ 0 w 14"/>
                <a:gd name="T16" fmla="*/ 0 h 779"/>
                <a:gd name="T17" fmla="*/ 14 w 14"/>
                <a:gd name="T18" fmla="*/ 779 h 779"/>
              </a:gdLst>
              <a:ahLst/>
              <a:cxnLst>
                <a:cxn ang="T10">
                  <a:pos x="T0" y="T1"/>
                </a:cxn>
                <a:cxn ang="T11">
                  <a:pos x="T2" y="T3"/>
                </a:cxn>
                <a:cxn ang="T12">
                  <a:pos x="T4" y="T5"/>
                </a:cxn>
                <a:cxn ang="T13">
                  <a:pos x="T6" y="T7"/>
                </a:cxn>
                <a:cxn ang="T14">
                  <a:pos x="T8" y="T9"/>
                </a:cxn>
              </a:cxnLst>
              <a:rect l="T15" t="T16" r="T17" b="T18"/>
              <a:pathLst>
                <a:path w="14" h="779">
                  <a:moveTo>
                    <a:pt x="13" y="778"/>
                  </a:moveTo>
                  <a:lnTo>
                    <a:pt x="13" y="3"/>
                  </a:lnTo>
                  <a:lnTo>
                    <a:pt x="0" y="0"/>
                  </a:lnTo>
                  <a:lnTo>
                    <a:pt x="0" y="769"/>
                  </a:lnTo>
                  <a:lnTo>
                    <a:pt x="13" y="77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192" name="Freeform 1286"/>
            <p:cNvSpPr>
              <a:spLocks/>
            </p:cNvSpPr>
            <p:nvPr/>
          </p:nvSpPr>
          <p:spPr bwMode="auto">
            <a:xfrm>
              <a:off x="3954" y="2329"/>
              <a:ext cx="14" cy="786"/>
            </a:xfrm>
            <a:custGeom>
              <a:avLst/>
              <a:gdLst>
                <a:gd name="T0" fmla="*/ 13 w 14"/>
                <a:gd name="T1" fmla="*/ 785 h 786"/>
                <a:gd name="T2" fmla="*/ 13 w 14"/>
                <a:gd name="T3" fmla="*/ 3 h 786"/>
                <a:gd name="T4" fmla="*/ 0 w 14"/>
                <a:gd name="T5" fmla="*/ 0 h 786"/>
                <a:gd name="T6" fmla="*/ 0 w 14"/>
                <a:gd name="T7" fmla="*/ 776 h 786"/>
                <a:gd name="T8" fmla="*/ 13 w 14"/>
                <a:gd name="T9" fmla="*/ 785 h 786"/>
                <a:gd name="T10" fmla="*/ 0 60000 65536"/>
                <a:gd name="T11" fmla="*/ 0 60000 65536"/>
                <a:gd name="T12" fmla="*/ 0 60000 65536"/>
                <a:gd name="T13" fmla="*/ 0 60000 65536"/>
                <a:gd name="T14" fmla="*/ 0 60000 65536"/>
                <a:gd name="T15" fmla="*/ 0 w 14"/>
                <a:gd name="T16" fmla="*/ 0 h 786"/>
                <a:gd name="T17" fmla="*/ 14 w 14"/>
                <a:gd name="T18" fmla="*/ 786 h 786"/>
              </a:gdLst>
              <a:ahLst/>
              <a:cxnLst>
                <a:cxn ang="T10">
                  <a:pos x="T0" y="T1"/>
                </a:cxn>
                <a:cxn ang="T11">
                  <a:pos x="T2" y="T3"/>
                </a:cxn>
                <a:cxn ang="T12">
                  <a:pos x="T4" y="T5"/>
                </a:cxn>
                <a:cxn ang="T13">
                  <a:pos x="T6" y="T7"/>
                </a:cxn>
                <a:cxn ang="T14">
                  <a:pos x="T8" y="T9"/>
                </a:cxn>
              </a:cxnLst>
              <a:rect l="T15" t="T16" r="T17" b="T18"/>
              <a:pathLst>
                <a:path w="14" h="786">
                  <a:moveTo>
                    <a:pt x="13" y="785"/>
                  </a:moveTo>
                  <a:lnTo>
                    <a:pt x="13" y="3"/>
                  </a:lnTo>
                  <a:lnTo>
                    <a:pt x="0" y="0"/>
                  </a:lnTo>
                  <a:lnTo>
                    <a:pt x="0" y="776"/>
                  </a:lnTo>
                  <a:lnTo>
                    <a:pt x="13" y="78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93" name="Freeform 1287"/>
            <p:cNvSpPr>
              <a:spLocks/>
            </p:cNvSpPr>
            <p:nvPr/>
          </p:nvSpPr>
          <p:spPr bwMode="auto">
            <a:xfrm>
              <a:off x="3962" y="3100"/>
              <a:ext cx="199" cy="190"/>
            </a:xfrm>
            <a:custGeom>
              <a:avLst/>
              <a:gdLst>
                <a:gd name="T0" fmla="*/ 198 w 199"/>
                <a:gd name="T1" fmla="*/ 189 h 190"/>
                <a:gd name="T2" fmla="*/ 198 w 199"/>
                <a:gd name="T3" fmla="*/ 178 h 190"/>
                <a:gd name="T4" fmla="*/ 0 w 199"/>
                <a:gd name="T5" fmla="*/ 0 h 190"/>
                <a:gd name="T6" fmla="*/ 0 w 199"/>
                <a:gd name="T7" fmla="*/ 10 h 190"/>
                <a:gd name="T8" fmla="*/ 198 w 199"/>
                <a:gd name="T9" fmla="*/ 189 h 190"/>
                <a:gd name="T10" fmla="*/ 0 60000 65536"/>
                <a:gd name="T11" fmla="*/ 0 60000 65536"/>
                <a:gd name="T12" fmla="*/ 0 60000 65536"/>
                <a:gd name="T13" fmla="*/ 0 60000 65536"/>
                <a:gd name="T14" fmla="*/ 0 60000 65536"/>
                <a:gd name="T15" fmla="*/ 0 w 199"/>
                <a:gd name="T16" fmla="*/ 0 h 190"/>
                <a:gd name="T17" fmla="*/ 199 w 199"/>
                <a:gd name="T18" fmla="*/ 190 h 190"/>
              </a:gdLst>
              <a:ahLst/>
              <a:cxnLst>
                <a:cxn ang="T10">
                  <a:pos x="T0" y="T1"/>
                </a:cxn>
                <a:cxn ang="T11">
                  <a:pos x="T2" y="T3"/>
                </a:cxn>
                <a:cxn ang="T12">
                  <a:pos x="T4" y="T5"/>
                </a:cxn>
                <a:cxn ang="T13">
                  <a:pos x="T6" y="T7"/>
                </a:cxn>
                <a:cxn ang="T14">
                  <a:pos x="T8" y="T9"/>
                </a:cxn>
              </a:cxnLst>
              <a:rect l="T15" t="T16" r="T17" b="T18"/>
              <a:pathLst>
                <a:path w="199" h="190">
                  <a:moveTo>
                    <a:pt x="198" y="189"/>
                  </a:moveTo>
                  <a:lnTo>
                    <a:pt x="198" y="178"/>
                  </a:lnTo>
                  <a:lnTo>
                    <a:pt x="0" y="0"/>
                  </a:lnTo>
                  <a:lnTo>
                    <a:pt x="0" y="10"/>
                  </a:lnTo>
                  <a:lnTo>
                    <a:pt x="198" y="18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194" name="Freeform 1288"/>
            <p:cNvSpPr>
              <a:spLocks/>
            </p:cNvSpPr>
            <p:nvPr/>
          </p:nvSpPr>
          <p:spPr bwMode="auto">
            <a:xfrm>
              <a:off x="3962" y="3100"/>
              <a:ext cx="206" cy="197"/>
            </a:xfrm>
            <a:custGeom>
              <a:avLst/>
              <a:gdLst>
                <a:gd name="T0" fmla="*/ 205 w 206"/>
                <a:gd name="T1" fmla="*/ 196 h 197"/>
                <a:gd name="T2" fmla="*/ 205 w 206"/>
                <a:gd name="T3" fmla="*/ 185 h 197"/>
                <a:gd name="T4" fmla="*/ 0 w 206"/>
                <a:gd name="T5" fmla="*/ 0 h 197"/>
                <a:gd name="T6" fmla="*/ 0 w 206"/>
                <a:gd name="T7" fmla="*/ 10 h 197"/>
                <a:gd name="T8" fmla="*/ 205 w 206"/>
                <a:gd name="T9" fmla="*/ 196 h 197"/>
                <a:gd name="T10" fmla="*/ 0 60000 65536"/>
                <a:gd name="T11" fmla="*/ 0 60000 65536"/>
                <a:gd name="T12" fmla="*/ 0 60000 65536"/>
                <a:gd name="T13" fmla="*/ 0 60000 65536"/>
                <a:gd name="T14" fmla="*/ 0 60000 65536"/>
                <a:gd name="T15" fmla="*/ 0 w 206"/>
                <a:gd name="T16" fmla="*/ 0 h 197"/>
                <a:gd name="T17" fmla="*/ 206 w 206"/>
                <a:gd name="T18" fmla="*/ 197 h 197"/>
              </a:gdLst>
              <a:ahLst/>
              <a:cxnLst>
                <a:cxn ang="T10">
                  <a:pos x="T0" y="T1"/>
                </a:cxn>
                <a:cxn ang="T11">
                  <a:pos x="T2" y="T3"/>
                </a:cxn>
                <a:cxn ang="T12">
                  <a:pos x="T4" y="T5"/>
                </a:cxn>
                <a:cxn ang="T13">
                  <a:pos x="T6" y="T7"/>
                </a:cxn>
                <a:cxn ang="T14">
                  <a:pos x="T8" y="T9"/>
                </a:cxn>
              </a:cxnLst>
              <a:rect l="T15" t="T16" r="T17" b="T18"/>
              <a:pathLst>
                <a:path w="206" h="197">
                  <a:moveTo>
                    <a:pt x="205" y="196"/>
                  </a:moveTo>
                  <a:lnTo>
                    <a:pt x="205" y="185"/>
                  </a:lnTo>
                  <a:lnTo>
                    <a:pt x="0" y="0"/>
                  </a:lnTo>
                  <a:lnTo>
                    <a:pt x="0" y="10"/>
                  </a:lnTo>
                  <a:lnTo>
                    <a:pt x="205" y="19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95" name="Freeform 1289"/>
            <p:cNvSpPr>
              <a:spLocks/>
            </p:cNvSpPr>
            <p:nvPr/>
          </p:nvSpPr>
          <p:spPr bwMode="auto">
            <a:xfrm>
              <a:off x="3963" y="2917"/>
              <a:ext cx="198" cy="150"/>
            </a:xfrm>
            <a:custGeom>
              <a:avLst/>
              <a:gdLst>
                <a:gd name="T0" fmla="*/ 197 w 198"/>
                <a:gd name="T1" fmla="*/ 149 h 150"/>
                <a:gd name="T2" fmla="*/ 197 w 198"/>
                <a:gd name="T3" fmla="*/ 138 h 150"/>
                <a:gd name="T4" fmla="*/ 0 w 198"/>
                <a:gd name="T5" fmla="*/ 0 h 150"/>
                <a:gd name="T6" fmla="*/ 0 w 198"/>
                <a:gd name="T7" fmla="*/ 11 h 150"/>
                <a:gd name="T8" fmla="*/ 197 w 198"/>
                <a:gd name="T9" fmla="*/ 149 h 150"/>
                <a:gd name="T10" fmla="*/ 0 60000 65536"/>
                <a:gd name="T11" fmla="*/ 0 60000 65536"/>
                <a:gd name="T12" fmla="*/ 0 60000 65536"/>
                <a:gd name="T13" fmla="*/ 0 60000 65536"/>
                <a:gd name="T14" fmla="*/ 0 60000 65536"/>
                <a:gd name="T15" fmla="*/ 0 w 198"/>
                <a:gd name="T16" fmla="*/ 0 h 150"/>
                <a:gd name="T17" fmla="*/ 198 w 198"/>
                <a:gd name="T18" fmla="*/ 150 h 150"/>
              </a:gdLst>
              <a:ahLst/>
              <a:cxnLst>
                <a:cxn ang="T10">
                  <a:pos x="T0" y="T1"/>
                </a:cxn>
                <a:cxn ang="T11">
                  <a:pos x="T2" y="T3"/>
                </a:cxn>
                <a:cxn ang="T12">
                  <a:pos x="T4" y="T5"/>
                </a:cxn>
                <a:cxn ang="T13">
                  <a:pos x="T6" y="T7"/>
                </a:cxn>
                <a:cxn ang="T14">
                  <a:pos x="T8" y="T9"/>
                </a:cxn>
              </a:cxnLst>
              <a:rect l="T15" t="T16" r="T17" b="T18"/>
              <a:pathLst>
                <a:path w="198" h="150">
                  <a:moveTo>
                    <a:pt x="197" y="149"/>
                  </a:moveTo>
                  <a:lnTo>
                    <a:pt x="197" y="138"/>
                  </a:lnTo>
                  <a:lnTo>
                    <a:pt x="0" y="0"/>
                  </a:lnTo>
                  <a:lnTo>
                    <a:pt x="0" y="11"/>
                  </a:lnTo>
                  <a:lnTo>
                    <a:pt x="197" y="14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196" name="Freeform 1290"/>
            <p:cNvSpPr>
              <a:spLocks/>
            </p:cNvSpPr>
            <p:nvPr/>
          </p:nvSpPr>
          <p:spPr bwMode="auto">
            <a:xfrm>
              <a:off x="3963" y="2917"/>
              <a:ext cx="205" cy="157"/>
            </a:xfrm>
            <a:custGeom>
              <a:avLst/>
              <a:gdLst>
                <a:gd name="T0" fmla="*/ 204 w 205"/>
                <a:gd name="T1" fmla="*/ 156 h 157"/>
                <a:gd name="T2" fmla="*/ 204 w 205"/>
                <a:gd name="T3" fmla="*/ 145 h 157"/>
                <a:gd name="T4" fmla="*/ 0 w 205"/>
                <a:gd name="T5" fmla="*/ 0 h 157"/>
                <a:gd name="T6" fmla="*/ 0 w 205"/>
                <a:gd name="T7" fmla="*/ 11 h 157"/>
                <a:gd name="T8" fmla="*/ 204 w 205"/>
                <a:gd name="T9" fmla="*/ 156 h 157"/>
                <a:gd name="T10" fmla="*/ 0 60000 65536"/>
                <a:gd name="T11" fmla="*/ 0 60000 65536"/>
                <a:gd name="T12" fmla="*/ 0 60000 65536"/>
                <a:gd name="T13" fmla="*/ 0 60000 65536"/>
                <a:gd name="T14" fmla="*/ 0 60000 65536"/>
                <a:gd name="T15" fmla="*/ 0 w 205"/>
                <a:gd name="T16" fmla="*/ 0 h 157"/>
                <a:gd name="T17" fmla="*/ 205 w 205"/>
                <a:gd name="T18" fmla="*/ 157 h 157"/>
              </a:gdLst>
              <a:ahLst/>
              <a:cxnLst>
                <a:cxn ang="T10">
                  <a:pos x="T0" y="T1"/>
                </a:cxn>
                <a:cxn ang="T11">
                  <a:pos x="T2" y="T3"/>
                </a:cxn>
                <a:cxn ang="T12">
                  <a:pos x="T4" y="T5"/>
                </a:cxn>
                <a:cxn ang="T13">
                  <a:pos x="T6" y="T7"/>
                </a:cxn>
                <a:cxn ang="T14">
                  <a:pos x="T8" y="T9"/>
                </a:cxn>
              </a:cxnLst>
              <a:rect l="T15" t="T16" r="T17" b="T18"/>
              <a:pathLst>
                <a:path w="205" h="157">
                  <a:moveTo>
                    <a:pt x="204" y="156"/>
                  </a:moveTo>
                  <a:lnTo>
                    <a:pt x="204" y="145"/>
                  </a:lnTo>
                  <a:lnTo>
                    <a:pt x="0" y="0"/>
                  </a:lnTo>
                  <a:lnTo>
                    <a:pt x="0" y="11"/>
                  </a:lnTo>
                  <a:lnTo>
                    <a:pt x="204" y="1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97" name="Freeform 1291"/>
            <p:cNvSpPr>
              <a:spLocks/>
            </p:cNvSpPr>
            <p:nvPr/>
          </p:nvSpPr>
          <p:spPr bwMode="auto">
            <a:xfrm>
              <a:off x="3963" y="2711"/>
              <a:ext cx="198" cy="127"/>
            </a:xfrm>
            <a:custGeom>
              <a:avLst/>
              <a:gdLst>
                <a:gd name="T0" fmla="*/ 197 w 198"/>
                <a:gd name="T1" fmla="*/ 126 h 127"/>
                <a:gd name="T2" fmla="*/ 197 w 198"/>
                <a:gd name="T3" fmla="*/ 115 h 127"/>
                <a:gd name="T4" fmla="*/ 0 w 198"/>
                <a:gd name="T5" fmla="*/ 0 h 127"/>
                <a:gd name="T6" fmla="*/ 0 w 198"/>
                <a:gd name="T7" fmla="*/ 10 h 127"/>
                <a:gd name="T8" fmla="*/ 197 w 198"/>
                <a:gd name="T9" fmla="*/ 126 h 127"/>
                <a:gd name="T10" fmla="*/ 0 60000 65536"/>
                <a:gd name="T11" fmla="*/ 0 60000 65536"/>
                <a:gd name="T12" fmla="*/ 0 60000 65536"/>
                <a:gd name="T13" fmla="*/ 0 60000 65536"/>
                <a:gd name="T14" fmla="*/ 0 60000 65536"/>
                <a:gd name="T15" fmla="*/ 0 w 198"/>
                <a:gd name="T16" fmla="*/ 0 h 127"/>
                <a:gd name="T17" fmla="*/ 198 w 198"/>
                <a:gd name="T18" fmla="*/ 127 h 127"/>
              </a:gdLst>
              <a:ahLst/>
              <a:cxnLst>
                <a:cxn ang="T10">
                  <a:pos x="T0" y="T1"/>
                </a:cxn>
                <a:cxn ang="T11">
                  <a:pos x="T2" y="T3"/>
                </a:cxn>
                <a:cxn ang="T12">
                  <a:pos x="T4" y="T5"/>
                </a:cxn>
                <a:cxn ang="T13">
                  <a:pos x="T6" y="T7"/>
                </a:cxn>
                <a:cxn ang="T14">
                  <a:pos x="T8" y="T9"/>
                </a:cxn>
              </a:cxnLst>
              <a:rect l="T15" t="T16" r="T17" b="T18"/>
              <a:pathLst>
                <a:path w="198" h="127">
                  <a:moveTo>
                    <a:pt x="197" y="126"/>
                  </a:moveTo>
                  <a:lnTo>
                    <a:pt x="197" y="115"/>
                  </a:lnTo>
                  <a:lnTo>
                    <a:pt x="0" y="0"/>
                  </a:lnTo>
                  <a:lnTo>
                    <a:pt x="0" y="10"/>
                  </a:lnTo>
                  <a:lnTo>
                    <a:pt x="197" y="12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198" name="Freeform 1292"/>
            <p:cNvSpPr>
              <a:spLocks/>
            </p:cNvSpPr>
            <p:nvPr/>
          </p:nvSpPr>
          <p:spPr bwMode="auto">
            <a:xfrm>
              <a:off x="3963" y="2711"/>
              <a:ext cx="205" cy="133"/>
            </a:xfrm>
            <a:custGeom>
              <a:avLst/>
              <a:gdLst>
                <a:gd name="T0" fmla="*/ 204 w 205"/>
                <a:gd name="T1" fmla="*/ 132 h 133"/>
                <a:gd name="T2" fmla="*/ 204 w 205"/>
                <a:gd name="T3" fmla="*/ 121 h 133"/>
                <a:gd name="T4" fmla="*/ 0 w 205"/>
                <a:gd name="T5" fmla="*/ 0 h 133"/>
                <a:gd name="T6" fmla="*/ 0 w 205"/>
                <a:gd name="T7" fmla="*/ 10 h 133"/>
                <a:gd name="T8" fmla="*/ 204 w 205"/>
                <a:gd name="T9" fmla="*/ 132 h 133"/>
                <a:gd name="T10" fmla="*/ 0 60000 65536"/>
                <a:gd name="T11" fmla="*/ 0 60000 65536"/>
                <a:gd name="T12" fmla="*/ 0 60000 65536"/>
                <a:gd name="T13" fmla="*/ 0 60000 65536"/>
                <a:gd name="T14" fmla="*/ 0 60000 65536"/>
                <a:gd name="T15" fmla="*/ 0 w 205"/>
                <a:gd name="T16" fmla="*/ 0 h 133"/>
                <a:gd name="T17" fmla="*/ 205 w 205"/>
                <a:gd name="T18" fmla="*/ 133 h 133"/>
              </a:gdLst>
              <a:ahLst/>
              <a:cxnLst>
                <a:cxn ang="T10">
                  <a:pos x="T0" y="T1"/>
                </a:cxn>
                <a:cxn ang="T11">
                  <a:pos x="T2" y="T3"/>
                </a:cxn>
                <a:cxn ang="T12">
                  <a:pos x="T4" y="T5"/>
                </a:cxn>
                <a:cxn ang="T13">
                  <a:pos x="T6" y="T7"/>
                </a:cxn>
                <a:cxn ang="T14">
                  <a:pos x="T8" y="T9"/>
                </a:cxn>
              </a:cxnLst>
              <a:rect l="T15" t="T16" r="T17" b="T18"/>
              <a:pathLst>
                <a:path w="205" h="133">
                  <a:moveTo>
                    <a:pt x="204" y="132"/>
                  </a:moveTo>
                  <a:lnTo>
                    <a:pt x="204" y="121"/>
                  </a:lnTo>
                  <a:lnTo>
                    <a:pt x="0" y="0"/>
                  </a:lnTo>
                  <a:lnTo>
                    <a:pt x="0" y="10"/>
                  </a:lnTo>
                  <a:lnTo>
                    <a:pt x="204" y="1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199" name="Freeform 1293"/>
            <p:cNvSpPr>
              <a:spLocks/>
            </p:cNvSpPr>
            <p:nvPr/>
          </p:nvSpPr>
          <p:spPr bwMode="auto">
            <a:xfrm>
              <a:off x="3966" y="2524"/>
              <a:ext cx="195" cy="103"/>
            </a:xfrm>
            <a:custGeom>
              <a:avLst/>
              <a:gdLst>
                <a:gd name="T0" fmla="*/ 194 w 195"/>
                <a:gd name="T1" fmla="*/ 102 h 103"/>
                <a:gd name="T2" fmla="*/ 194 w 195"/>
                <a:gd name="T3" fmla="*/ 93 h 103"/>
                <a:gd name="T4" fmla="*/ 0 w 195"/>
                <a:gd name="T5" fmla="*/ 0 h 103"/>
                <a:gd name="T6" fmla="*/ 0 w 195"/>
                <a:gd name="T7" fmla="*/ 11 h 103"/>
                <a:gd name="T8" fmla="*/ 194 w 195"/>
                <a:gd name="T9" fmla="*/ 102 h 103"/>
                <a:gd name="T10" fmla="*/ 0 60000 65536"/>
                <a:gd name="T11" fmla="*/ 0 60000 65536"/>
                <a:gd name="T12" fmla="*/ 0 60000 65536"/>
                <a:gd name="T13" fmla="*/ 0 60000 65536"/>
                <a:gd name="T14" fmla="*/ 0 60000 65536"/>
                <a:gd name="T15" fmla="*/ 0 w 195"/>
                <a:gd name="T16" fmla="*/ 0 h 103"/>
                <a:gd name="T17" fmla="*/ 195 w 195"/>
                <a:gd name="T18" fmla="*/ 103 h 103"/>
              </a:gdLst>
              <a:ahLst/>
              <a:cxnLst>
                <a:cxn ang="T10">
                  <a:pos x="T0" y="T1"/>
                </a:cxn>
                <a:cxn ang="T11">
                  <a:pos x="T2" y="T3"/>
                </a:cxn>
                <a:cxn ang="T12">
                  <a:pos x="T4" y="T5"/>
                </a:cxn>
                <a:cxn ang="T13">
                  <a:pos x="T6" y="T7"/>
                </a:cxn>
                <a:cxn ang="T14">
                  <a:pos x="T8" y="T9"/>
                </a:cxn>
              </a:cxnLst>
              <a:rect l="T15" t="T16" r="T17" b="T18"/>
              <a:pathLst>
                <a:path w="195" h="103">
                  <a:moveTo>
                    <a:pt x="194" y="102"/>
                  </a:moveTo>
                  <a:lnTo>
                    <a:pt x="194" y="93"/>
                  </a:lnTo>
                  <a:lnTo>
                    <a:pt x="0" y="0"/>
                  </a:lnTo>
                  <a:lnTo>
                    <a:pt x="0" y="11"/>
                  </a:lnTo>
                  <a:lnTo>
                    <a:pt x="194" y="10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00" name="Freeform 1294"/>
            <p:cNvSpPr>
              <a:spLocks/>
            </p:cNvSpPr>
            <p:nvPr/>
          </p:nvSpPr>
          <p:spPr bwMode="auto">
            <a:xfrm>
              <a:off x="3966" y="2524"/>
              <a:ext cx="202" cy="110"/>
            </a:xfrm>
            <a:custGeom>
              <a:avLst/>
              <a:gdLst>
                <a:gd name="T0" fmla="*/ 201 w 202"/>
                <a:gd name="T1" fmla="*/ 109 h 110"/>
                <a:gd name="T2" fmla="*/ 201 w 202"/>
                <a:gd name="T3" fmla="*/ 100 h 110"/>
                <a:gd name="T4" fmla="*/ 0 w 202"/>
                <a:gd name="T5" fmla="*/ 0 h 110"/>
                <a:gd name="T6" fmla="*/ 0 w 202"/>
                <a:gd name="T7" fmla="*/ 11 h 110"/>
                <a:gd name="T8" fmla="*/ 201 w 202"/>
                <a:gd name="T9" fmla="*/ 109 h 110"/>
                <a:gd name="T10" fmla="*/ 0 60000 65536"/>
                <a:gd name="T11" fmla="*/ 0 60000 65536"/>
                <a:gd name="T12" fmla="*/ 0 60000 65536"/>
                <a:gd name="T13" fmla="*/ 0 60000 65536"/>
                <a:gd name="T14" fmla="*/ 0 60000 65536"/>
                <a:gd name="T15" fmla="*/ 0 w 202"/>
                <a:gd name="T16" fmla="*/ 0 h 110"/>
                <a:gd name="T17" fmla="*/ 202 w 202"/>
                <a:gd name="T18" fmla="*/ 110 h 110"/>
              </a:gdLst>
              <a:ahLst/>
              <a:cxnLst>
                <a:cxn ang="T10">
                  <a:pos x="T0" y="T1"/>
                </a:cxn>
                <a:cxn ang="T11">
                  <a:pos x="T2" y="T3"/>
                </a:cxn>
                <a:cxn ang="T12">
                  <a:pos x="T4" y="T5"/>
                </a:cxn>
                <a:cxn ang="T13">
                  <a:pos x="T6" y="T7"/>
                </a:cxn>
                <a:cxn ang="T14">
                  <a:pos x="T8" y="T9"/>
                </a:cxn>
              </a:cxnLst>
              <a:rect l="T15" t="T16" r="T17" b="T18"/>
              <a:pathLst>
                <a:path w="202" h="110">
                  <a:moveTo>
                    <a:pt x="201" y="109"/>
                  </a:moveTo>
                  <a:lnTo>
                    <a:pt x="201" y="100"/>
                  </a:lnTo>
                  <a:lnTo>
                    <a:pt x="0" y="0"/>
                  </a:lnTo>
                  <a:lnTo>
                    <a:pt x="0" y="11"/>
                  </a:lnTo>
                  <a:lnTo>
                    <a:pt x="201" y="10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01" name="Freeform 1295"/>
            <p:cNvSpPr>
              <a:spLocks/>
            </p:cNvSpPr>
            <p:nvPr/>
          </p:nvSpPr>
          <p:spPr bwMode="auto">
            <a:xfrm>
              <a:off x="3963" y="2930"/>
              <a:ext cx="78" cy="69"/>
            </a:xfrm>
            <a:custGeom>
              <a:avLst/>
              <a:gdLst>
                <a:gd name="T0" fmla="*/ 77 w 78"/>
                <a:gd name="T1" fmla="*/ 53 h 69"/>
                <a:gd name="T2" fmla="*/ 0 w 78"/>
                <a:gd name="T3" fmla="*/ 0 h 69"/>
                <a:gd name="T4" fmla="*/ 0 w 78"/>
                <a:gd name="T5" fmla="*/ 68 h 69"/>
                <a:gd name="T6" fmla="*/ 77 w 78"/>
                <a:gd name="T7" fmla="*/ 53 h 69"/>
                <a:gd name="T8" fmla="*/ 0 60000 65536"/>
                <a:gd name="T9" fmla="*/ 0 60000 65536"/>
                <a:gd name="T10" fmla="*/ 0 60000 65536"/>
                <a:gd name="T11" fmla="*/ 0 60000 65536"/>
                <a:gd name="T12" fmla="*/ 0 w 78"/>
                <a:gd name="T13" fmla="*/ 0 h 69"/>
                <a:gd name="T14" fmla="*/ 78 w 78"/>
                <a:gd name="T15" fmla="*/ 69 h 69"/>
              </a:gdLst>
              <a:ahLst/>
              <a:cxnLst>
                <a:cxn ang="T8">
                  <a:pos x="T0" y="T1"/>
                </a:cxn>
                <a:cxn ang="T9">
                  <a:pos x="T2" y="T3"/>
                </a:cxn>
                <a:cxn ang="T10">
                  <a:pos x="T4" y="T5"/>
                </a:cxn>
                <a:cxn ang="T11">
                  <a:pos x="T6" y="T7"/>
                </a:cxn>
              </a:cxnLst>
              <a:rect l="T12" t="T13" r="T14" b="T15"/>
              <a:pathLst>
                <a:path w="78" h="69">
                  <a:moveTo>
                    <a:pt x="77" y="53"/>
                  </a:moveTo>
                  <a:lnTo>
                    <a:pt x="0" y="0"/>
                  </a:lnTo>
                  <a:lnTo>
                    <a:pt x="0" y="68"/>
                  </a:lnTo>
                  <a:lnTo>
                    <a:pt x="77" y="53"/>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202" name="Freeform 1296"/>
            <p:cNvSpPr>
              <a:spLocks/>
            </p:cNvSpPr>
            <p:nvPr/>
          </p:nvSpPr>
          <p:spPr bwMode="auto">
            <a:xfrm>
              <a:off x="4179" y="3203"/>
              <a:ext cx="84" cy="84"/>
            </a:xfrm>
            <a:custGeom>
              <a:avLst/>
              <a:gdLst>
                <a:gd name="T0" fmla="*/ 83 w 84"/>
                <a:gd name="T1" fmla="*/ 0 h 84"/>
                <a:gd name="T2" fmla="*/ 0 w 84"/>
                <a:gd name="T3" fmla="*/ 21 h 84"/>
                <a:gd name="T4" fmla="*/ 0 w 84"/>
                <a:gd name="T5" fmla="*/ 83 h 84"/>
                <a:gd name="T6" fmla="*/ 83 w 84"/>
                <a:gd name="T7" fmla="*/ 59 h 84"/>
                <a:gd name="T8" fmla="*/ 8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83" y="0"/>
                  </a:moveTo>
                  <a:lnTo>
                    <a:pt x="0" y="21"/>
                  </a:lnTo>
                  <a:lnTo>
                    <a:pt x="0" y="83"/>
                  </a:lnTo>
                  <a:lnTo>
                    <a:pt x="83" y="59"/>
                  </a:lnTo>
                  <a:lnTo>
                    <a:pt x="83"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03" name="Freeform 1297"/>
            <p:cNvSpPr>
              <a:spLocks/>
            </p:cNvSpPr>
            <p:nvPr/>
          </p:nvSpPr>
          <p:spPr bwMode="auto">
            <a:xfrm>
              <a:off x="4271" y="3178"/>
              <a:ext cx="83" cy="83"/>
            </a:xfrm>
            <a:custGeom>
              <a:avLst/>
              <a:gdLst>
                <a:gd name="T0" fmla="*/ 82 w 83"/>
                <a:gd name="T1" fmla="*/ 0 h 83"/>
                <a:gd name="T2" fmla="*/ 0 w 83"/>
                <a:gd name="T3" fmla="*/ 20 h 83"/>
                <a:gd name="T4" fmla="*/ 0 w 83"/>
                <a:gd name="T5" fmla="*/ 82 h 83"/>
                <a:gd name="T6" fmla="*/ 82 w 83"/>
                <a:gd name="T7" fmla="*/ 59 h 83"/>
                <a:gd name="T8" fmla="*/ 82 w 83"/>
                <a:gd name="T9" fmla="*/ 0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82" y="0"/>
                  </a:moveTo>
                  <a:lnTo>
                    <a:pt x="0" y="20"/>
                  </a:lnTo>
                  <a:lnTo>
                    <a:pt x="0" y="82"/>
                  </a:lnTo>
                  <a:lnTo>
                    <a:pt x="82" y="59"/>
                  </a:lnTo>
                  <a:lnTo>
                    <a:pt x="82"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04" name="Freeform 1298"/>
            <p:cNvSpPr>
              <a:spLocks/>
            </p:cNvSpPr>
            <p:nvPr/>
          </p:nvSpPr>
          <p:spPr bwMode="auto">
            <a:xfrm>
              <a:off x="4271" y="3107"/>
              <a:ext cx="83" cy="87"/>
            </a:xfrm>
            <a:custGeom>
              <a:avLst/>
              <a:gdLst>
                <a:gd name="T0" fmla="*/ 82 w 83"/>
                <a:gd name="T1" fmla="*/ 0 h 87"/>
                <a:gd name="T2" fmla="*/ 0 w 83"/>
                <a:gd name="T3" fmla="*/ 22 h 87"/>
                <a:gd name="T4" fmla="*/ 0 w 83"/>
                <a:gd name="T5" fmla="*/ 86 h 87"/>
                <a:gd name="T6" fmla="*/ 82 w 83"/>
                <a:gd name="T7" fmla="*/ 61 h 87"/>
                <a:gd name="T8" fmla="*/ 82 w 83"/>
                <a:gd name="T9" fmla="*/ 0 h 87"/>
                <a:gd name="T10" fmla="*/ 0 60000 65536"/>
                <a:gd name="T11" fmla="*/ 0 60000 65536"/>
                <a:gd name="T12" fmla="*/ 0 60000 65536"/>
                <a:gd name="T13" fmla="*/ 0 60000 65536"/>
                <a:gd name="T14" fmla="*/ 0 60000 65536"/>
                <a:gd name="T15" fmla="*/ 0 w 83"/>
                <a:gd name="T16" fmla="*/ 0 h 87"/>
                <a:gd name="T17" fmla="*/ 83 w 83"/>
                <a:gd name="T18" fmla="*/ 87 h 87"/>
              </a:gdLst>
              <a:ahLst/>
              <a:cxnLst>
                <a:cxn ang="T10">
                  <a:pos x="T0" y="T1"/>
                </a:cxn>
                <a:cxn ang="T11">
                  <a:pos x="T2" y="T3"/>
                </a:cxn>
                <a:cxn ang="T12">
                  <a:pos x="T4" y="T5"/>
                </a:cxn>
                <a:cxn ang="T13">
                  <a:pos x="T6" y="T7"/>
                </a:cxn>
                <a:cxn ang="T14">
                  <a:pos x="T8" y="T9"/>
                </a:cxn>
              </a:cxnLst>
              <a:rect l="T15" t="T16" r="T17" b="T18"/>
              <a:pathLst>
                <a:path w="83" h="87">
                  <a:moveTo>
                    <a:pt x="82" y="0"/>
                  </a:moveTo>
                  <a:lnTo>
                    <a:pt x="0" y="22"/>
                  </a:lnTo>
                  <a:lnTo>
                    <a:pt x="0" y="86"/>
                  </a:lnTo>
                  <a:lnTo>
                    <a:pt x="82" y="61"/>
                  </a:lnTo>
                  <a:lnTo>
                    <a:pt x="82"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05" name="Freeform 1299"/>
            <p:cNvSpPr>
              <a:spLocks/>
            </p:cNvSpPr>
            <p:nvPr/>
          </p:nvSpPr>
          <p:spPr bwMode="auto">
            <a:xfrm>
              <a:off x="4181" y="3131"/>
              <a:ext cx="82" cy="85"/>
            </a:xfrm>
            <a:custGeom>
              <a:avLst/>
              <a:gdLst>
                <a:gd name="T0" fmla="*/ 81 w 82"/>
                <a:gd name="T1" fmla="*/ 0 h 85"/>
                <a:gd name="T2" fmla="*/ 0 w 82"/>
                <a:gd name="T3" fmla="*/ 22 h 85"/>
                <a:gd name="T4" fmla="*/ 0 w 82"/>
                <a:gd name="T5" fmla="*/ 84 h 85"/>
                <a:gd name="T6" fmla="*/ 81 w 82"/>
                <a:gd name="T7" fmla="*/ 60 h 85"/>
                <a:gd name="T8" fmla="*/ 81 w 82"/>
                <a:gd name="T9" fmla="*/ 0 h 85"/>
                <a:gd name="T10" fmla="*/ 0 60000 65536"/>
                <a:gd name="T11" fmla="*/ 0 60000 65536"/>
                <a:gd name="T12" fmla="*/ 0 60000 65536"/>
                <a:gd name="T13" fmla="*/ 0 60000 65536"/>
                <a:gd name="T14" fmla="*/ 0 60000 65536"/>
                <a:gd name="T15" fmla="*/ 0 w 82"/>
                <a:gd name="T16" fmla="*/ 0 h 85"/>
                <a:gd name="T17" fmla="*/ 82 w 82"/>
                <a:gd name="T18" fmla="*/ 85 h 85"/>
              </a:gdLst>
              <a:ahLst/>
              <a:cxnLst>
                <a:cxn ang="T10">
                  <a:pos x="T0" y="T1"/>
                </a:cxn>
                <a:cxn ang="T11">
                  <a:pos x="T2" y="T3"/>
                </a:cxn>
                <a:cxn ang="T12">
                  <a:pos x="T4" y="T5"/>
                </a:cxn>
                <a:cxn ang="T13">
                  <a:pos x="T6" y="T7"/>
                </a:cxn>
                <a:cxn ang="T14">
                  <a:pos x="T8" y="T9"/>
                </a:cxn>
              </a:cxnLst>
              <a:rect l="T15" t="T16" r="T17" b="T18"/>
              <a:pathLst>
                <a:path w="82" h="85">
                  <a:moveTo>
                    <a:pt x="81" y="0"/>
                  </a:moveTo>
                  <a:lnTo>
                    <a:pt x="0" y="22"/>
                  </a:lnTo>
                  <a:lnTo>
                    <a:pt x="0" y="84"/>
                  </a:lnTo>
                  <a:lnTo>
                    <a:pt x="81" y="60"/>
                  </a:lnTo>
                  <a:lnTo>
                    <a:pt x="8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06" name="Freeform 1300"/>
            <p:cNvSpPr>
              <a:spLocks/>
            </p:cNvSpPr>
            <p:nvPr/>
          </p:nvSpPr>
          <p:spPr bwMode="auto">
            <a:xfrm>
              <a:off x="4181" y="3054"/>
              <a:ext cx="81" cy="89"/>
            </a:xfrm>
            <a:custGeom>
              <a:avLst/>
              <a:gdLst>
                <a:gd name="T0" fmla="*/ 80 w 81"/>
                <a:gd name="T1" fmla="*/ 0 h 89"/>
                <a:gd name="T2" fmla="*/ 0 w 81"/>
                <a:gd name="T3" fmla="*/ 21 h 89"/>
                <a:gd name="T4" fmla="*/ 0 w 81"/>
                <a:gd name="T5" fmla="*/ 88 h 89"/>
                <a:gd name="T6" fmla="*/ 80 w 81"/>
                <a:gd name="T7" fmla="*/ 65 h 89"/>
                <a:gd name="T8" fmla="*/ 80 w 81"/>
                <a:gd name="T9" fmla="*/ 0 h 89"/>
                <a:gd name="T10" fmla="*/ 0 60000 65536"/>
                <a:gd name="T11" fmla="*/ 0 60000 65536"/>
                <a:gd name="T12" fmla="*/ 0 60000 65536"/>
                <a:gd name="T13" fmla="*/ 0 60000 65536"/>
                <a:gd name="T14" fmla="*/ 0 60000 65536"/>
                <a:gd name="T15" fmla="*/ 0 w 81"/>
                <a:gd name="T16" fmla="*/ 0 h 89"/>
                <a:gd name="T17" fmla="*/ 81 w 81"/>
                <a:gd name="T18" fmla="*/ 89 h 89"/>
              </a:gdLst>
              <a:ahLst/>
              <a:cxnLst>
                <a:cxn ang="T10">
                  <a:pos x="T0" y="T1"/>
                </a:cxn>
                <a:cxn ang="T11">
                  <a:pos x="T2" y="T3"/>
                </a:cxn>
                <a:cxn ang="T12">
                  <a:pos x="T4" y="T5"/>
                </a:cxn>
                <a:cxn ang="T13">
                  <a:pos x="T6" y="T7"/>
                </a:cxn>
                <a:cxn ang="T14">
                  <a:pos x="T8" y="T9"/>
                </a:cxn>
              </a:cxnLst>
              <a:rect l="T15" t="T16" r="T17" b="T18"/>
              <a:pathLst>
                <a:path w="81" h="89">
                  <a:moveTo>
                    <a:pt x="80" y="0"/>
                  </a:moveTo>
                  <a:lnTo>
                    <a:pt x="0" y="21"/>
                  </a:lnTo>
                  <a:lnTo>
                    <a:pt x="0" y="88"/>
                  </a:lnTo>
                  <a:lnTo>
                    <a:pt x="80" y="65"/>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07" name="Freeform 1301"/>
            <p:cNvSpPr>
              <a:spLocks/>
            </p:cNvSpPr>
            <p:nvPr/>
          </p:nvSpPr>
          <p:spPr bwMode="auto">
            <a:xfrm>
              <a:off x="4181" y="2970"/>
              <a:ext cx="81" cy="97"/>
            </a:xfrm>
            <a:custGeom>
              <a:avLst/>
              <a:gdLst>
                <a:gd name="T0" fmla="*/ 80 w 81"/>
                <a:gd name="T1" fmla="*/ 0 h 97"/>
                <a:gd name="T2" fmla="*/ 0 w 81"/>
                <a:gd name="T3" fmla="*/ 20 h 97"/>
                <a:gd name="T4" fmla="*/ 0 w 81"/>
                <a:gd name="T5" fmla="*/ 96 h 97"/>
                <a:gd name="T6" fmla="*/ 80 w 81"/>
                <a:gd name="T7" fmla="*/ 74 h 97"/>
                <a:gd name="T8" fmla="*/ 80 w 81"/>
                <a:gd name="T9" fmla="*/ 0 h 97"/>
                <a:gd name="T10" fmla="*/ 0 60000 65536"/>
                <a:gd name="T11" fmla="*/ 0 60000 65536"/>
                <a:gd name="T12" fmla="*/ 0 60000 65536"/>
                <a:gd name="T13" fmla="*/ 0 60000 65536"/>
                <a:gd name="T14" fmla="*/ 0 60000 65536"/>
                <a:gd name="T15" fmla="*/ 0 w 81"/>
                <a:gd name="T16" fmla="*/ 0 h 97"/>
                <a:gd name="T17" fmla="*/ 81 w 81"/>
                <a:gd name="T18" fmla="*/ 97 h 97"/>
              </a:gdLst>
              <a:ahLst/>
              <a:cxnLst>
                <a:cxn ang="T10">
                  <a:pos x="T0" y="T1"/>
                </a:cxn>
                <a:cxn ang="T11">
                  <a:pos x="T2" y="T3"/>
                </a:cxn>
                <a:cxn ang="T12">
                  <a:pos x="T4" y="T5"/>
                </a:cxn>
                <a:cxn ang="T13">
                  <a:pos x="T6" y="T7"/>
                </a:cxn>
                <a:cxn ang="T14">
                  <a:pos x="T8" y="T9"/>
                </a:cxn>
              </a:cxnLst>
              <a:rect l="T15" t="T16" r="T17" b="T18"/>
              <a:pathLst>
                <a:path w="81" h="97">
                  <a:moveTo>
                    <a:pt x="80" y="0"/>
                  </a:moveTo>
                  <a:lnTo>
                    <a:pt x="0" y="20"/>
                  </a:lnTo>
                  <a:lnTo>
                    <a:pt x="0" y="96"/>
                  </a:lnTo>
                  <a:lnTo>
                    <a:pt x="80" y="74"/>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08" name="Freeform 1302"/>
            <p:cNvSpPr>
              <a:spLocks/>
            </p:cNvSpPr>
            <p:nvPr/>
          </p:nvSpPr>
          <p:spPr bwMode="auto">
            <a:xfrm>
              <a:off x="4271" y="2946"/>
              <a:ext cx="83" cy="98"/>
            </a:xfrm>
            <a:custGeom>
              <a:avLst/>
              <a:gdLst>
                <a:gd name="T0" fmla="*/ 82 w 83"/>
                <a:gd name="T1" fmla="*/ 0 h 98"/>
                <a:gd name="T2" fmla="*/ 0 w 83"/>
                <a:gd name="T3" fmla="*/ 20 h 98"/>
                <a:gd name="T4" fmla="*/ 0 w 83"/>
                <a:gd name="T5" fmla="*/ 97 h 98"/>
                <a:gd name="T6" fmla="*/ 82 w 83"/>
                <a:gd name="T7" fmla="*/ 74 h 98"/>
                <a:gd name="T8" fmla="*/ 82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82" y="0"/>
                  </a:moveTo>
                  <a:lnTo>
                    <a:pt x="0" y="20"/>
                  </a:lnTo>
                  <a:lnTo>
                    <a:pt x="0" y="97"/>
                  </a:lnTo>
                  <a:lnTo>
                    <a:pt x="82" y="74"/>
                  </a:lnTo>
                  <a:lnTo>
                    <a:pt x="82"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09" name="Freeform 1303"/>
            <p:cNvSpPr>
              <a:spLocks/>
            </p:cNvSpPr>
            <p:nvPr/>
          </p:nvSpPr>
          <p:spPr bwMode="auto">
            <a:xfrm>
              <a:off x="4359" y="2928"/>
              <a:ext cx="81" cy="92"/>
            </a:xfrm>
            <a:custGeom>
              <a:avLst/>
              <a:gdLst>
                <a:gd name="T0" fmla="*/ 80 w 81"/>
                <a:gd name="T1" fmla="*/ 0 h 92"/>
                <a:gd name="T2" fmla="*/ 0 w 81"/>
                <a:gd name="T3" fmla="*/ 19 h 92"/>
                <a:gd name="T4" fmla="*/ 0 w 81"/>
                <a:gd name="T5" fmla="*/ 91 h 92"/>
                <a:gd name="T6" fmla="*/ 80 w 81"/>
                <a:gd name="T7" fmla="*/ 69 h 92"/>
                <a:gd name="T8" fmla="*/ 80 w 81"/>
                <a:gd name="T9" fmla="*/ 0 h 92"/>
                <a:gd name="T10" fmla="*/ 0 60000 65536"/>
                <a:gd name="T11" fmla="*/ 0 60000 65536"/>
                <a:gd name="T12" fmla="*/ 0 60000 65536"/>
                <a:gd name="T13" fmla="*/ 0 60000 65536"/>
                <a:gd name="T14" fmla="*/ 0 60000 65536"/>
                <a:gd name="T15" fmla="*/ 0 w 81"/>
                <a:gd name="T16" fmla="*/ 0 h 92"/>
                <a:gd name="T17" fmla="*/ 81 w 81"/>
                <a:gd name="T18" fmla="*/ 92 h 92"/>
              </a:gdLst>
              <a:ahLst/>
              <a:cxnLst>
                <a:cxn ang="T10">
                  <a:pos x="T0" y="T1"/>
                </a:cxn>
                <a:cxn ang="T11">
                  <a:pos x="T2" y="T3"/>
                </a:cxn>
                <a:cxn ang="T12">
                  <a:pos x="T4" y="T5"/>
                </a:cxn>
                <a:cxn ang="T13">
                  <a:pos x="T6" y="T7"/>
                </a:cxn>
                <a:cxn ang="T14">
                  <a:pos x="T8" y="T9"/>
                </a:cxn>
              </a:cxnLst>
              <a:rect l="T15" t="T16" r="T17" b="T18"/>
              <a:pathLst>
                <a:path w="81" h="92">
                  <a:moveTo>
                    <a:pt x="80" y="0"/>
                  </a:moveTo>
                  <a:lnTo>
                    <a:pt x="0" y="19"/>
                  </a:lnTo>
                  <a:lnTo>
                    <a:pt x="0" y="91"/>
                  </a:lnTo>
                  <a:lnTo>
                    <a:pt x="80" y="69"/>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10" name="Freeform 1304"/>
            <p:cNvSpPr>
              <a:spLocks/>
            </p:cNvSpPr>
            <p:nvPr/>
          </p:nvSpPr>
          <p:spPr bwMode="auto">
            <a:xfrm>
              <a:off x="4450" y="2904"/>
              <a:ext cx="80" cy="92"/>
            </a:xfrm>
            <a:custGeom>
              <a:avLst/>
              <a:gdLst>
                <a:gd name="T0" fmla="*/ 79 w 80"/>
                <a:gd name="T1" fmla="*/ 0 h 92"/>
                <a:gd name="T2" fmla="*/ 0 w 80"/>
                <a:gd name="T3" fmla="*/ 20 h 92"/>
                <a:gd name="T4" fmla="*/ 0 w 80"/>
                <a:gd name="T5" fmla="*/ 91 h 92"/>
                <a:gd name="T6" fmla="*/ 79 w 80"/>
                <a:gd name="T7" fmla="*/ 67 h 92"/>
                <a:gd name="T8" fmla="*/ 79 w 80"/>
                <a:gd name="T9" fmla="*/ 0 h 92"/>
                <a:gd name="T10" fmla="*/ 0 60000 65536"/>
                <a:gd name="T11" fmla="*/ 0 60000 65536"/>
                <a:gd name="T12" fmla="*/ 0 60000 65536"/>
                <a:gd name="T13" fmla="*/ 0 60000 65536"/>
                <a:gd name="T14" fmla="*/ 0 60000 65536"/>
                <a:gd name="T15" fmla="*/ 0 w 80"/>
                <a:gd name="T16" fmla="*/ 0 h 92"/>
                <a:gd name="T17" fmla="*/ 80 w 80"/>
                <a:gd name="T18" fmla="*/ 92 h 92"/>
              </a:gdLst>
              <a:ahLst/>
              <a:cxnLst>
                <a:cxn ang="T10">
                  <a:pos x="T0" y="T1"/>
                </a:cxn>
                <a:cxn ang="T11">
                  <a:pos x="T2" y="T3"/>
                </a:cxn>
                <a:cxn ang="T12">
                  <a:pos x="T4" y="T5"/>
                </a:cxn>
                <a:cxn ang="T13">
                  <a:pos x="T6" y="T7"/>
                </a:cxn>
                <a:cxn ang="T14">
                  <a:pos x="T8" y="T9"/>
                </a:cxn>
              </a:cxnLst>
              <a:rect l="T15" t="T16" r="T17" b="T18"/>
              <a:pathLst>
                <a:path w="80" h="92">
                  <a:moveTo>
                    <a:pt x="79" y="0"/>
                  </a:moveTo>
                  <a:lnTo>
                    <a:pt x="0" y="20"/>
                  </a:lnTo>
                  <a:lnTo>
                    <a:pt x="0" y="91"/>
                  </a:lnTo>
                  <a:lnTo>
                    <a:pt x="79" y="67"/>
                  </a:lnTo>
                  <a:lnTo>
                    <a:pt x="79"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11" name="Freeform 1305"/>
            <p:cNvSpPr>
              <a:spLocks/>
            </p:cNvSpPr>
            <p:nvPr/>
          </p:nvSpPr>
          <p:spPr bwMode="auto">
            <a:xfrm>
              <a:off x="4271" y="3031"/>
              <a:ext cx="83" cy="88"/>
            </a:xfrm>
            <a:custGeom>
              <a:avLst/>
              <a:gdLst>
                <a:gd name="T0" fmla="*/ 82 w 83"/>
                <a:gd name="T1" fmla="*/ 0 h 88"/>
                <a:gd name="T2" fmla="*/ 0 w 83"/>
                <a:gd name="T3" fmla="*/ 20 h 88"/>
                <a:gd name="T4" fmla="*/ 0 w 83"/>
                <a:gd name="T5" fmla="*/ 87 h 88"/>
                <a:gd name="T6" fmla="*/ 82 w 83"/>
                <a:gd name="T7" fmla="*/ 64 h 88"/>
                <a:gd name="T8" fmla="*/ 82 w 83"/>
                <a:gd name="T9" fmla="*/ 0 h 88"/>
                <a:gd name="T10" fmla="*/ 0 60000 65536"/>
                <a:gd name="T11" fmla="*/ 0 60000 65536"/>
                <a:gd name="T12" fmla="*/ 0 60000 65536"/>
                <a:gd name="T13" fmla="*/ 0 60000 65536"/>
                <a:gd name="T14" fmla="*/ 0 60000 65536"/>
                <a:gd name="T15" fmla="*/ 0 w 83"/>
                <a:gd name="T16" fmla="*/ 0 h 88"/>
                <a:gd name="T17" fmla="*/ 83 w 83"/>
                <a:gd name="T18" fmla="*/ 88 h 88"/>
              </a:gdLst>
              <a:ahLst/>
              <a:cxnLst>
                <a:cxn ang="T10">
                  <a:pos x="T0" y="T1"/>
                </a:cxn>
                <a:cxn ang="T11">
                  <a:pos x="T2" y="T3"/>
                </a:cxn>
                <a:cxn ang="T12">
                  <a:pos x="T4" y="T5"/>
                </a:cxn>
                <a:cxn ang="T13">
                  <a:pos x="T6" y="T7"/>
                </a:cxn>
                <a:cxn ang="T14">
                  <a:pos x="T8" y="T9"/>
                </a:cxn>
              </a:cxnLst>
              <a:rect l="T15" t="T16" r="T17" b="T18"/>
              <a:pathLst>
                <a:path w="83" h="88">
                  <a:moveTo>
                    <a:pt x="82" y="0"/>
                  </a:moveTo>
                  <a:lnTo>
                    <a:pt x="0" y="20"/>
                  </a:lnTo>
                  <a:lnTo>
                    <a:pt x="0" y="87"/>
                  </a:lnTo>
                  <a:lnTo>
                    <a:pt x="82" y="64"/>
                  </a:lnTo>
                  <a:lnTo>
                    <a:pt x="82"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12" name="Freeform 1306"/>
            <p:cNvSpPr>
              <a:spLocks/>
            </p:cNvSpPr>
            <p:nvPr/>
          </p:nvSpPr>
          <p:spPr bwMode="auto">
            <a:xfrm>
              <a:off x="4359" y="3005"/>
              <a:ext cx="81" cy="91"/>
            </a:xfrm>
            <a:custGeom>
              <a:avLst/>
              <a:gdLst>
                <a:gd name="T0" fmla="*/ 80 w 81"/>
                <a:gd name="T1" fmla="*/ 0 h 91"/>
                <a:gd name="T2" fmla="*/ 0 w 81"/>
                <a:gd name="T3" fmla="*/ 22 h 91"/>
                <a:gd name="T4" fmla="*/ 0 w 81"/>
                <a:gd name="T5" fmla="*/ 90 h 91"/>
                <a:gd name="T6" fmla="*/ 80 w 81"/>
                <a:gd name="T7" fmla="*/ 68 h 91"/>
                <a:gd name="T8" fmla="*/ 80 w 81"/>
                <a:gd name="T9" fmla="*/ 0 h 91"/>
                <a:gd name="T10" fmla="*/ 0 60000 65536"/>
                <a:gd name="T11" fmla="*/ 0 60000 65536"/>
                <a:gd name="T12" fmla="*/ 0 60000 65536"/>
                <a:gd name="T13" fmla="*/ 0 60000 65536"/>
                <a:gd name="T14" fmla="*/ 0 60000 65536"/>
                <a:gd name="T15" fmla="*/ 0 w 81"/>
                <a:gd name="T16" fmla="*/ 0 h 91"/>
                <a:gd name="T17" fmla="*/ 81 w 81"/>
                <a:gd name="T18" fmla="*/ 91 h 91"/>
              </a:gdLst>
              <a:ahLst/>
              <a:cxnLst>
                <a:cxn ang="T10">
                  <a:pos x="T0" y="T1"/>
                </a:cxn>
                <a:cxn ang="T11">
                  <a:pos x="T2" y="T3"/>
                </a:cxn>
                <a:cxn ang="T12">
                  <a:pos x="T4" y="T5"/>
                </a:cxn>
                <a:cxn ang="T13">
                  <a:pos x="T6" y="T7"/>
                </a:cxn>
                <a:cxn ang="T14">
                  <a:pos x="T8" y="T9"/>
                </a:cxn>
              </a:cxnLst>
              <a:rect l="T15" t="T16" r="T17" b="T18"/>
              <a:pathLst>
                <a:path w="81" h="91">
                  <a:moveTo>
                    <a:pt x="80" y="0"/>
                  </a:moveTo>
                  <a:lnTo>
                    <a:pt x="0" y="22"/>
                  </a:lnTo>
                  <a:lnTo>
                    <a:pt x="0" y="90"/>
                  </a:lnTo>
                  <a:lnTo>
                    <a:pt x="80" y="68"/>
                  </a:lnTo>
                  <a:lnTo>
                    <a:pt x="80"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13" name="Freeform 1307"/>
            <p:cNvSpPr>
              <a:spLocks/>
            </p:cNvSpPr>
            <p:nvPr/>
          </p:nvSpPr>
          <p:spPr bwMode="auto">
            <a:xfrm>
              <a:off x="4448" y="2985"/>
              <a:ext cx="80" cy="89"/>
            </a:xfrm>
            <a:custGeom>
              <a:avLst/>
              <a:gdLst>
                <a:gd name="T0" fmla="*/ 79 w 80"/>
                <a:gd name="T1" fmla="*/ 0 h 89"/>
                <a:gd name="T2" fmla="*/ 0 w 80"/>
                <a:gd name="T3" fmla="*/ 20 h 89"/>
                <a:gd name="T4" fmla="*/ 0 w 80"/>
                <a:gd name="T5" fmla="*/ 88 h 89"/>
                <a:gd name="T6" fmla="*/ 79 w 80"/>
                <a:gd name="T7" fmla="*/ 65 h 89"/>
                <a:gd name="T8" fmla="*/ 79 w 80"/>
                <a:gd name="T9" fmla="*/ 0 h 89"/>
                <a:gd name="T10" fmla="*/ 0 60000 65536"/>
                <a:gd name="T11" fmla="*/ 0 60000 65536"/>
                <a:gd name="T12" fmla="*/ 0 60000 65536"/>
                <a:gd name="T13" fmla="*/ 0 60000 65536"/>
                <a:gd name="T14" fmla="*/ 0 60000 65536"/>
                <a:gd name="T15" fmla="*/ 0 w 80"/>
                <a:gd name="T16" fmla="*/ 0 h 89"/>
                <a:gd name="T17" fmla="*/ 80 w 80"/>
                <a:gd name="T18" fmla="*/ 89 h 89"/>
              </a:gdLst>
              <a:ahLst/>
              <a:cxnLst>
                <a:cxn ang="T10">
                  <a:pos x="T0" y="T1"/>
                </a:cxn>
                <a:cxn ang="T11">
                  <a:pos x="T2" y="T3"/>
                </a:cxn>
                <a:cxn ang="T12">
                  <a:pos x="T4" y="T5"/>
                </a:cxn>
                <a:cxn ang="T13">
                  <a:pos x="T6" y="T7"/>
                </a:cxn>
                <a:cxn ang="T14">
                  <a:pos x="T8" y="T9"/>
                </a:cxn>
              </a:cxnLst>
              <a:rect l="T15" t="T16" r="T17" b="T18"/>
              <a:pathLst>
                <a:path w="80" h="89">
                  <a:moveTo>
                    <a:pt x="79" y="0"/>
                  </a:moveTo>
                  <a:lnTo>
                    <a:pt x="0" y="20"/>
                  </a:lnTo>
                  <a:lnTo>
                    <a:pt x="0" y="88"/>
                  </a:lnTo>
                  <a:lnTo>
                    <a:pt x="79" y="65"/>
                  </a:lnTo>
                  <a:lnTo>
                    <a:pt x="79"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14" name="Freeform 1308"/>
            <p:cNvSpPr>
              <a:spLocks/>
            </p:cNvSpPr>
            <p:nvPr/>
          </p:nvSpPr>
          <p:spPr bwMode="auto">
            <a:xfrm>
              <a:off x="4359" y="3083"/>
              <a:ext cx="81" cy="87"/>
            </a:xfrm>
            <a:custGeom>
              <a:avLst/>
              <a:gdLst>
                <a:gd name="T0" fmla="*/ 80 w 81"/>
                <a:gd name="T1" fmla="*/ 0 h 87"/>
                <a:gd name="T2" fmla="*/ 0 w 81"/>
                <a:gd name="T3" fmla="*/ 22 h 87"/>
                <a:gd name="T4" fmla="*/ 0 w 81"/>
                <a:gd name="T5" fmla="*/ 86 h 87"/>
                <a:gd name="T6" fmla="*/ 80 w 81"/>
                <a:gd name="T7" fmla="*/ 61 h 87"/>
                <a:gd name="T8" fmla="*/ 80 w 81"/>
                <a:gd name="T9" fmla="*/ 0 h 87"/>
                <a:gd name="T10" fmla="*/ 0 60000 65536"/>
                <a:gd name="T11" fmla="*/ 0 60000 65536"/>
                <a:gd name="T12" fmla="*/ 0 60000 65536"/>
                <a:gd name="T13" fmla="*/ 0 60000 65536"/>
                <a:gd name="T14" fmla="*/ 0 60000 65536"/>
                <a:gd name="T15" fmla="*/ 0 w 81"/>
                <a:gd name="T16" fmla="*/ 0 h 87"/>
                <a:gd name="T17" fmla="*/ 81 w 81"/>
                <a:gd name="T18" fmla="*/ 87 h 87"/>
              </a:gdLst>
              <a:ahLst/>
              <a:cxnLst>
                <a:cxn ang="T10">
                  <a:pos x="T0" y="T1"/>
                </a:cxn>
                <a:cxn ang="T11">
                  <a:pos x="T2" y="T3"/>
                </a:cxn>
                <a:cxn ang="T12">
                  <a:pos x="T4" y="T5"/>
                </a:cxn>
                <a:cxn ang="T13">
                  <a:pos x="T6" y="T7"/>
                </a:cxn>
                <a:cxn ang="T14">
                  <a:pos x="T8" y="T9"/>
                </a:cxn>
              </a:cxnLst>
              <a:rect l="T15" t="T16" r="T17" b="T18"/>
              <a:pathLst>
                <a:path w="81" h="87">
                  <a:moveTo>
                    <a:pt x="80" y="0"/>
                  </a:moveTo>
                  <a:lnTo>
                    <a:pt x="0" y="22"/>
                  </a:lnTo>
                  <a:lnTo>
                    <a:pt x="0" y="86"/>
                  </a:lnTo>
                  <a:lnTo>
                    <a:pt x="80" y="61"/>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15" name="Freeform 1309"/>
            <p:cNvSpPr>
              <a:spLocks/>
            </p:cNvSpPr>
            <p:nvPr/>
          </p:nvSpPr>
          <p:spPr bwMode="auto">
            <a:xfrm>
              <a:off x="4450" y="3062"/>
              <a:ext cx="82" cy="84"/>
            </a:xfrm>
            <a:custGeom>
              <a:avLst/>
              <a:gdLst>
                <a:gd name="T0" fmla="*/ 81 w 82"/>
                <a:gd name="T1" fmla="*/ 0 h 84"/>
                <a:gd name="T2" fmla="*/ 0 w 82"/>
                <a:gd name="T3" fmla="*/ 20 h 84"/>
                <a:gd name="T4" fmla="*/ 0 w 82"/>
                <a:gd name="T5" fmla="*/ 83 h 84"/>
                <a:gd name="T6" fmla="*/ 81 w 82"/>
                <a:gd name="T7" fmla="*/ 59 h 84"/>
                <a:gd name="T8" fmla="*/ 81 w 82"/>
                <a:gd name="T9" fmla="*/ 0 h 84"/>
                <a:gd name="T10" fmla="*/ 0 60000 65536"/>
                <a:gd name="T11" fmla="*/ 0 60000 65536"/>
                <a:gd name="T12" fmla="*/ 0 60000 65536"/>
                <a:gd name="T13" fmla="*/ 0 60000 65536"/>
                <a:gd name="T14" fmla="*/ 0 60000 65536"/>
                <a:gd name="T15" fmla="*/ 0 w 82"/>
                <a:gd name="T16" fmla="*/ 0 h 84"/>
                <a:gd name="T17" fmla="*/ 82 w 82"/>
                <a:gd name="T18" fmla="*/ 84 h 84"/>
              </a:gdLst>
              <a:ahLst/>
              <a:cxnLst>
                <a:cxn ang="T10">
                  <a:pos x="T0" y="T1"/>
                </a:cxn>
                <a:cxn ang="T11">
                  <a:pos x="T2" y="T3"/>
                </a:cxn>
                <a:cxn ang="T12">
                  <a:pos x="T4" y="T5"/>
                </a:cxn>
                <a:cxn ang="T13">
                  <a:pos x="T6" y="T7"/>
                </a:cxn>
                <a:cxn ang="T14">
                  <a:pos x="T8" y="T9"/>
                </a:cxn>
              </a:cxnLst>
              <a:rect l="T15" t="T16" r="T17" b="T18"/>
              <a:pathLst>
                <a:path w="82" h="84">
                  <a:moveTo>
                    <a:pt x="81" y="0"/>
                  </a:moveTo>
                  <a:lnTo>
                    <a:pt x="0" y="20"/>
                  </a:lnTo>
                  <a:lnTo>
                    <a:pt x="0" y="83"/>
                  </a:lnTo>
                  <a:lnTo>
                    <a:pt x="81" y="59"/>
                  </a:lnTo>
                  <a:lnTo>
                    <a:pt x="81"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16" name="Freeform 1310"/>
            <p:cNvSpPr>
              <a:spLocks/>
            </p:cNvSpPr>
            <p:nvPr/>
          </p:nvSpPr>
          <p:spPr bwMode="auto">
            <a:xfrm>
              <a:off x="4450" y="3133"/>
              <a:ext cx="82" cy="81"/>
            </a:xfrm>
            <a:custGeom>
              <a:avLst/>
              <a:gdLst>
                <a:gd name="T0" fmla="*/ 81 w 82"/>
                <a:gd name="T1" fmla="*/ 0 h 81"/>
                <a:gd name="T2" fmla="*/ 0 w 82"/>
                <a:gd name="T3" fmla="*/ 20 h 81"/>
                <a:gd name="T4" fmla="*/ 0 w 82"/>
                <a:gd name="T5" fmla="*/ 80 h 81"/>
                <a:gd name="T6" fmla="*/ 81 w 82"/>
                <a:gd name="T7" fmla="*/ 57 h 81"/>
                <a:gd name="T8" fmla="*/ 81 w 82"/>
                <a:gd name="T9" fmla="*/ 0 h 81"/>
                <a:gd name="T10" fmla="*/ 0 60000 65536"/>
                <a:gd name="T11" fmla="*/ 0 60000 65536"/>
                <a:gd name="T12" fmla="*/ 0 60000 65536"/>
                <a:gd name="T13" fmla="*/ 0 60000 65536"/>
                <a:gd name="T14" fmla="*/ 0 60000 65536"/>
                <a:gd name="T15" fmla="*/ 0 w 82"/>
                <a:gd name="T16" fmla="*/ 0 h 81"/>
                <a:gd name="T17" fmla="*/ 82 w 82"/>
                <a:gd name="T18" fmla="*/ 81 h 81"/>
              </a:gdLst>
              <a:ahLst/>
              <a:cxnLst>
                <a:cxn ang="T10">
                  <a:pos x="T0" y="T1"/>
                </a:cxn>
                <a:cxn ang="T11">
                  <a:pos x="T2" y="T3"/>
                </a:cxn>
                <a:cxn ang="T12">
                  <a:pos x="T4" y="T5"/>
                </a:cxn>
                <a:cxn ang="T13">
                  <a:pos x="T6" y="T7"/>
                </a:cxn>
                <a:cxn ang="T14">
                  <a:pos x="T8" y="T9"/>
                </a:cxn>
              </a:cxnLst>
              <a:rect l="T15" t="T16" r="T17" b="T18"/>
              <a:pathLst>
                <a:path w="82" h="81">
                  <a:moveTo>
                    <a:pt x="81" y="0"/>
                  </a:moveTo>
                  <a:lnTo>
                    <a:pt x="0" y="20"/>
                  </a:lnTo>
                  <a:lnTo>
                    <a:pt x="0" y="80"/>
                  </a:lnTo>
                  <a:lnTo>
                    <a:pt x="81" y="57"/>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17" name="Freeform 1311"/>
            <p:cNvSpPr>
              <a:spLocks/>
            </p:cNvSpPr>
            <p:nvPr/>
          </p:nvSpPr>
          <p:spPr bwMode="auto">
            <a:xfrm>
              <a:off x="4358" y="3156"/>
              <a:ext cx="82" cy="83"/>
            </a:xfrm>
            <a:custGeom>
              <a:avLst/>
              <a:gdLst>
                <a:gd name="T0" fmla="*/ 81 w 82"/>
                <a:gd name="T1" fmla="*/ 0 h 83"/>
                <a:gd name="T2" fmla="*/ 0 w 82"/>
                <a:gd name="T3" fmla="*/ 22 h 83"/>
                <a:gd name="T4" fmla="*/ 0 w 82"/>
                <a:gd name="T5" fmla="*/ 82 h 83"/>
                <a:gd name="T6" fmla="*/ 81 w 82"/>
                <a:gd name="T7" fmla="*/ 57 h 83"/>
                <a:gd name="T8" fmla="*/ 81 w 82"/>
                <a:gd name="T9" fmla="*/ 0 h 83"/>
                <a:gd name="T10" fmla="*/ 0 60000 65536"/>
                <a:gd name="T11" fmla="*/ 0 60000 65536"/>
                <a:gd name="T12" fmla="*/ 0 60000 65536"/>
                <a:gd name="T13" fmla="*/ 0 60000 65536"/>
                <a:gd name="T14" fmla="*/ 0 60000 65536"/>
                <a:gd name="T15" fmla="*/ 0 w 82"/>
                <a:gd name="T16" fmla="*/ 0 h 83"/>
                <a:gd name="T17" fmla="*/ 82 w 82"/>
                <a:gd name="T18" fmla="*/ 83 h 83"/>
              </a:gdLst>
              <a:ahLst/>
              <a:cxnLst>
                <a:cxn ang="T10">
                  <a:pos x="T0" y="T1"/>
                </a:cxn>
                <a:cxn ang="T11">
                  <a:pos x="T2" y="T3"/>
                </a:cxn>
                <a:cxn ang="T12">
                  <a:pos x="T4" y="T5"/>
                </a:cxn>
                <a:cxn ang="T13">
                  <a:pos x="T6" y="T7"/>
                </a:cxn>
                <a:cxn ang="T14">
                  <a:pos x="T8" y="T9"/>
                </a:cxn>
              </a:cxnLst>
              <a:rect l="T15" t="T16" r="T17" b="T18"/>
              <a:pathLst>
                <a:path w="82" h="83">
                  <a:moveTo>
                    <a:pt x="81" y="0"/>
                  </a:moveTo>
                  <a:lnTo>
                    <a:pt x="0" y="22"/>
                  </a:lnTo>
                  <a:lnTo>
                    <a:pt x="0" y="82"/>
                  </a:lnTo>
                  <a:lnTo>
                    <a:pt x="81" y="57"/>
                  </a:lnTo>
                  <a:lnTo>
                    <a:pt x="8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18" name="Freeform 1312"/>
            <p:cNvSpPr>
              <a:spLocks/>
            </p:cNvSpPr>
            <p:nvPr/>
          </p:nvSpPr>
          <p:spPr bwMode="auto">
            <a:xfrm>
              <a:off x="4181" y="2897"/>
              <a:ext cx="82" cy="81"/>
            </a:xfrm>
            <a:custGeom>
              <a:avLst/>
              <a:gdLst>
                <a:gd name="T0" fmla="*/ 81 w 82"/>
                <a:gd name="T1" fmla="*/ 0 h 81"/>
                <a:gd name="T2" fmla="*/ 0 w 82"/>
                <a:gd name="T3" fmla="*/ 18 h 81"/>
                <a:gd name="T4" fmla="*/ 0 w 82"/>
                <a:gd name="T5" fmla="*/ 80 h 81"/>
                <a:gd name="T6" fmla="*/ 81 w 82"/>
                <a:gd name="T7" fmla="*/ 60 h 81"/>
                <a:gd name="T8" fmla="*/ 81 w 82"/>
                <a:gd name="T9" fmla="*/ 0 h 81"/>
                <a:gd name="T10" fmla="*/ 0 60000 65536"/>
                <a:gd name="T11" fmla="*/ 0 60000 65536"/>
                <a:gd name="T12" fmla="*/ 0 60000 65536"/>
                <a:gd name="T13" fmla="*/ 0 60000 65536"/>
                <a:gd name="T14" fmla="*/ 0 60000 65536"/>
                <a:gd name="T15" fmla="*/ 0 w 82"/>
                <a:gd name="T16" fmla="*/ 0 h 81"/>
                <a:gd name="T17" fmla="*/ 82 w 82"/>
                <a:gd name="T18" fmla="*/ 81 h 81"/>
              </a:gdLst>
              <a:ahLst/>
              <a:cxnLst>
                <a:cxn ang="T10">
                  <a:pos x="T0" y="T1"/>
                </a:cxn>
                <a:cxn ang="T11">
                  <a:pos x="T2" y="T3"/>
                </a:cxn>
                <a:cxn ang="T12">
                  <a:pos x="T4" y="T5"/>
                </a:cxn>
                <a:cxn ang="T13">
                  <a:pos x="T6" y="T7"/>
                </a:cxn>
                <a:cxn ang="T14">
                  <a:pos x="T8" y="T9"/>
                </a:cxn>
              </a:cxnLst>
              <a:rect l="T15" t="T16" r="T17" b="T18"/>
              <a:pathLst>
                <a:path w="82" h="81">
                  <a:moveTo>
                    <a:pt x="81" y="0"/>
                  </a:moveTo>
                  <a:lnTo>
                    <a:pt x="0" y="18"/>
                  </a:lnTo>
                  <a:lnTo>
                    <a:pt x="0" y="80"/>
                  </a:lnTo>
                  <a:lnTo>
                    <a:pt x="81" y="60"/>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19" name="Freeform 1313"/>
            <p:cNvSpPr>
              <a:spLocks/>
            </p:cNvSpPr>
            <p:nvPr/>
          </p:nvSpPr>
          <p:spPr bwMode="auto">
            <a:xfrm>
              <a:off x="4271" y="2874"/>
              <a:ext cx="83" cy="83"/>
            </a:xfrm>
            <a:custGeom>
              <a:avLst/>
              <a:gdLst>
                <a:gd name="T0" fmla="*/ 82 w 83"/>
                <a:gd name="T1" fmla="*/ 0 h 83"/>
                <a:gd name="T2" fmla="*/ 0 w 83"/>
                <a:gd name="T3" fmla="*/ 18 h 83"/>
                <a:gd name="T4" fmla="*/ 0 w 83"/>
                <a:gd name="T5" fmla="*/ 82 h 83"/>
                <a:gd name="T6" fmla="*/ 82 w 83"/>
                <a:gd name="T7" fmla="*/ 62 h 83"/>
                <a:gd name="T8" fmla="*/ 82 w 83"/>
                <a:gd name="T9" fmla="*/ 0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82" y="0"/>
                  </a:moveTo>
                  <a:lnTo>
                    <a:pt x="0" y="18"/>
                  </a:lnTo>
                  <a:lnTo>
                    <a:pt x="0" y="82"/>
                  </a:lnTo>
                  <a:lnTo>
                    <a:pt x="82" y="62"/>
                  </a:lnTo>
                  <a:lnTo>
                    <a:pt x="82"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20" name="Freeform 1314"/>
            <p:cNvSpPr>
              <a:spLocks/>
            </p:cNvSpPr>
            <p:nvPr/>
          </p:nvSpPr>
          <p:spPr bwMode="auto">
            <a:xfrm>
              <a:off x="4271" y="2804"/>
              <a:ext cx="83" cy="81"/>
            </a:xfrm>
            <a:custGeom>
              <a:avLst/>
              <a:gdLst>
                <a:gd name="T0" fmla="*/ 82 w 83"/>
                <a:gd name="T1" fmla="*/ 0 h 81"/>
                <a:gd name="T2" fmla="*/ 0 w 83"/>
                <a:gd name="T3" fmla="*/ 18 h 81"/>
                <a:gd name="T4" fmla="*/ 0 w 83"/>
                <a:gd name="T5" fmla="*/ 80 h 81"/>
                <a:gd name="T6" fmla="*/ 82 w 83"/>
                <a:gd name="T7" fmla="*/ 60 h 81"/>
                <a:gd name="T8" fmla="*/ 82 w 83"/>
                <a:gd name="T9" fmla="*/ 0 h 81"/>
                <a:gd name="T10" fmla="*/ 0 60000 65536"/>
                <a:gd name="T11" fmla="*/ 0 60000 65536"/>
                <a:gd name="T12" fmla="*/ 0 60000 65536"/>
                <a:gd name="T13" fmla="*/ 0 60000 65536"/>
                <a:gd name="T14" fmla="*/ 0 60000 65536"/>
                <a:gd name="T15" fmla="*/ 0 w 83"/>
                <a:gd name="T16" fmla="*/ 0 h 81"/>
                <a:gd name="T17" fmla="*/ 83 w 83"/>
                <a:gd name="T18" fmla="*/ 81 h 81"/>
              </a:gdLst>
              <a:ahLst/>
              <a:cxnLst>
                <a:cxn ang="T10">
                  <a:pos x="T0" y="T1"/>
                </a:cxn>
                <a:cxn ang="T11">
                  <a:pos x="T2" y="T3"/>
                </a:cxn>
                <a:cxn ang="T12">
                  <a:pos x="T4" y="T5"/>
                </a:cxn>
                <a:cxn ang="T13">
                  <a:pos x="T6" y="T7"/>
                </a:cxn>
                <a:cxn ang="T14">
                  <a:pos x="T8" y="T9"/>
                </a:cxn>
              </a:cxnLst>
              <a:rect l="T15" t="T16" r="T17" b="T18"/>
              <a:pathLst>
                <a:path w="83" h="81">
                  <a:moveTo>
                    <a:pt x="82" y="0"/>
                  </a:moveTo>
                  <a:lnTo>
                    <a:pt x="0" y="18"/>
                  </a:lnTo>
                  <a:lnTo>
                    <a:pt x="0" y="80"/>
                  </a:lnTo>
                  <a:lnTo>
                    <a:pt x="82" y="60"/>
                  </a:lnTo>
                  <a:lnTo>
                    <a:pt x="82"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1" name="Freeform 1315"/>
            <p:cNvSpPr>
              <a:spLocks/>
            </p:cNvSpPr>
            <p:nvPr/>
          </p:nvSpPr>
          <p:spPr bwMode="auto">
            <a:xfrm>
              <a:off x="4181" y="2824"/>
              <a:ext cx="84" cy="81"/>
            </a:xfrm>
            <a:custGeom>
              <a:avLst/>
              <a:gdLst>
                <a:gd name="T0" fmla="*/ 83 w 84"/>
                <a:gd name="T1" fmla="*/ 0 h 81"/>
                <a:gd name="T2" fmla="*/ 0 w 84"/>
                <a:gd name="T3" fmla="*/ 20 h 81"/>
                <a:gd name="T4" fmla="*/ 0 w 84"/>
                <a:gd name="T5" fmla="*/ 80 h 81"/>
                <a:gd name="T6" fmla="*/ 83 w 84"/>
                <a:gd name="T7" fmla="*/ 60 h 81"/>
                <a:gd name="T8" fmla="*/ 83 w 84"/>
                <a:gd name="T9" fmla="*/ 0 h 81"/>
                <a:gd name="T10" fmla="*/ 0 60000 65536"/>
                <a:gd name="T11" fmla="*/ 0 60000 65536"/>
                <a:gd name="T12" fmla="*/ 0 60000 65536"/>
                <a:gd name="T13" fmla="*/ 0 60000 65536"/>
                <a:gd name="T14" fmla="*/ 0 60000 65536"/>
                <a:gd name="T15" fmla="*/ 0 w 84"/>
                <a:gd name="T16" fmla="*/ 0 h 81"/>
                <a:gd name="T17" fmla="*/ 84 w 84"/>
                <a:gd name="T18" fmla="*/ 81 h 81"/>
              </a:gdLst>
              <a:ahLst/>
              <a:cxnLst>
                <a:cxn ang="T10">
                  <a:pos x="T0" y="T1"/>
                </a:cxn>
                <a:cxn ang="T11">
                  <a:pos x="T2" y="T3"/>
                </a:cxn>
                <a:cxn ang="T12">
                  <a:pos x="T4" y="T5"/>
                </a:cxn>
                <a:cxn ang="T13">
                  <a:pos x="T6" y="T7"/>
                </a:cxn>
                <a:cxn ang="T14">
                  <a:pos x="T8" y="T9"/>
                </a:cxn>
              </a:cxnLst>
              <a:rect l="T15" t="T16" r="T17" b="T18"/>
              <a:pathLst>
                <a:path w="84" h="81">
                  <a:moveTo>
                    <a:pt x="83" y="0"/>
                  </a:moveTo>
                  <a:lnTo>
                    <a:pt x="0" y="20"/>
                  </a:lnTo>
                  <a:lnTo>
                    <a:pt x="0" y="80"/>
                  </a:lnTo>
                  <a:lnTo>
                    <a:pt x="83" y="60"/>
                  </a:lnTo>
                  <a:lnTo>
                    <a:pt x="83"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22" name="Freeform 1316"/>
            <p:cNvSpPr>
              <a:spLocks/>
            </p:cNvSpPr>
            <p:nvPr/>
          </p:nvSpPr>
          <p:spPr bwMode="auto">
            <a:xfrm>
              <a:off x="4181" y="2750"/>
              <a:ext cx="82" cy="88"/>
            </a:xfrm>
            <a:custGeom>
              <a:avLst/>
              <a:gdLst>
                <a:gd name="T0" fmla="*/ 81 w 82"/>
                <a:gd name="T1" fmla="*/ 0 h 88"/>
                <a:gd name="T2" fmla="*/ 0 w 82"/>
                <a:gd name="T3" fmla="*/ 18 h 88"/>
                <a:gd name="T4" fmla="*/ 0 w 82"/>
                <a:gd name="T5" fmla="*/ 87 h 88"/>
                <a:gd name="T6" fmla="*/ 81 w 82"/>
                <a:gd name="T7" fmla="*/ 67 h 88"/>
                <a:gd name="T8" fmla="*/ 81 w 82"/>
                <a:gd name="T9" fmla="*/ 0 h 88"/>
                <a:gd name="T10" fmla="*/ 0 60000 65536"/>
                <a:gd name="T11" fmla="*/ 0 60000 65536"/>
                <a:gd name="T12" fmla="*/ 0 60000 65536"/>
                <a:gd name="T13" fmla="*/ 0 60000 65536"/>
                <a:gd name="T14" fmla="*/ 0 60000 65536"/>
                <a:gd name="T15" fmla="*/ 0 w 82"/>
                <a:gd name="T16" fmla="*/ 0 h 88"/>
                <a:gd name="T17" fmla="*/ 82 w 82"/>
                <a:gd name="T18" fmla="*/ 88 h 88"/>
              </a:gdLst>
              <a:ahLst/>
              <a:cxnLst>
                <a:cxn ang="T10">
                  <a:pos x="T0" y="T1"/>
                </a:cxn>
                <a:cxn ang="T11">
                  <a:pos x="T2" y="T3"/>
                </a:cxn>
                <a:cxn ang="T12">
                  <a:pos x="T4" y="T5"/>
                </a:cxn>
                <a:cxn ang="T13">
                  <a:pos x="T6" y="T7"/>
                </a:cxn>
                <a:cxn ang="T14">
                  <a:pos x="T8" y="T9"/>
                </a:cxn>
              </a:cxnLst>
              <a:rect l="T15" t="T16" r="T17" b="T18"/>
              <a:pathLst>
                <a:path w="82" h="88">
                  <a:moveTo>
                    <a:pt x="81" y="0"/>
                  </a:moveTo>
                  <a:lnTo>
                    <a:pt x="0" y="18"/>
                  </a:lnTo>
                  <a:lnTo>
                    <a:pt x="0" y="87"/>
                  </a:lnTo>
                  <a:lnTo>
                    <a:pt x="81" y="67"/>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3" name="Freeform 1317"/>
            <p:cNvSpPr>
              <a:spLocks/>
            </p:cNvSpPr>
            <p:nvPr/>
          </p:nvSpPr>
          <p:spPr bwMode="auto">
            <a:xfrm>
              <a:off x="4181" y="2682"/>
              <a:ext cx="82" cy="77"/>
            </a:xfrm>
            <a:custGeom>
              <a:avLst/>
              <a:gdLst>
                <a:gd name="T0" fmla="*/ 81 w 82"/>
                <a:gd name="T1" fmla="*/ 0 h 77"/>
                <a:gd name="T2" fmla="*/ 0 w 82"/>
                <a:gd name="T3" fmla="*/ 13 h 77"/>
                <a:gd name="T4" fmla="*/ 0 w 82"/>
                <a:gd name="T5" fmla="*/ 76 h 77"/>
                <a:gd name="T6" fmla="*/ 81 w 82"/>
                <a:gd name="T7" fmla="*/ 60 h 77"/>
                <a:gd name="T8" fmla="*/ 81 w 82"/>
                <a:gd name="T9" fmla="*/ 0 h 77"/>
                <a:gd name="T10" fmla="*/ 0 60000 65536"/>
                <a:gd name="T11" fmla="*/ 0 60000 65536"/>
                <a:gd name="T12" fmla="*/ 0 60000 65536"/>
                <a:gd name="T13" fmla="*/ 0 60000 65536"/>
                <a:gd name="T14" fmla="*/ 0 60000 65536"/>
                <a:gd name="T15" fmla="*/ 0 w 82"/>
                <a:gd name="T16" fmla="*/ 0 h 77"/>
                <a:gd name="T17" fmla="*/ 82 w 82"/>
                <a:gd name="T18" fmla="*/ 77 h 77"/>
              </a:gdLst>
              <a:ahLst/>
              <a:cxnLst>
                <a:cxn ang="T10">
                  <a:pos x="T0" y="T1"/>
                </a:cxn>
                <a:cxn ang="T11">
                  <a:pos x="T2" y="T3"/>
                </a:cxn>
                <a:cxn ang="T12">
                  <a:pos x="T4" y="T5"/>
                </a:cxn>
                <a:cxn ang="T13">
                  <a:pos x="T6" y="T7"/>
                </a:cxn>
                <a:cxn ang="T14">
                  <a:pos x="T8" y="T9"/>
                </a:cxn>
              </a:cxnLst>
              <a:rect l="T15" t="T16" r="T17" b="T18"/>
              <a:pathLst>
                <a:path w="82" h="77">
                  <a:moveTo>
                    <a:pt x="81" y="0"/>
                  </a:moveTo>
                  <a:lnTo>
                    <a:pt x="0" y="13"/>
                  </a:lnTo>
                  <a:lnTo>
                    <a:pt x="0" y="76"/>
                  </a:lnTo>
                  <a:lnTo>
                    <a:pt x="81" y="60"/>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4" name="Freeform 1318"/>
            <p:cNvSpPr>
              <a:spLocks/>
            </p:cNvSpPr>
            <p:nvPr/>
          </p:nvSpPr>
          <p:spPr bwMode="auto">
            <a:xfrm>
              <a:off x="4271" y="2667"/>
              <a:ext cx="77" cy="72"/>
            </a:xfrm>
            <a:custGeom>
              <a:avLst/>
              <a:gdLst>
                <a:gd name="T0" fmla="*/ 76 w 77"/>
                <a:gd name="T1" fmla="*/ 0 h 72"/>
                <a:gd name="T2" fmla="*/ 0 w 77"/>
                <a:gd name="T3" fmla="*/ 13 h 72"/>
                <a:gd name="T4" fmla="*/ 0 w 77"/>
                <a:gd name="T5" fmla="*/ 71 h 72"/>
                <a:gd name="T6" fmla="*/ 76 w 77"/>
                <a:gd name="T7" fmla="*/ 55 h 72"/>
                <a:gd name="T8" fmla="*/ 76 w 77"/>
                <a:gd name="T9" fmla="*/ 0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6" y="0"/>
                  </a:moveTo>
                  <a:lnTo>
                    <a:pt x="0" y="13"/>
                  </a:lnTo>
                  <a:lnTo>
                    <a:pt x="0" y="71"/>
                  </a:lnTo>
                  <a:lnTo>
                    <a:pt x="76" y="55"/>
                  </a:lnTo>
                  <a:lnTo>
                    <a:pt x="76"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5" name="Freeform 1319"/>
            <p:cNvSpPr>
              <a:spLocks/>
            </p:cNvSpPr>
            <p:nvPr/>
          </p:nvSpPr>
          <p:spPr bwMode="auto">
            <a:xfrm>
              <a:off x="4359" y="2645"/>
              <a:ext cx="81" cy="77"/>
            </a:xfrm>
            <a:custGeom>
              <a:avLst/>
              <a:gdLst>
                <a:gd name="T0" fmla="*/ 80 w 81"/>
                <a:gd name="T1" fmla="*/ 0 h 77"/>
                <a:gd name="T2" fmla="*/ 0 w 81"/>
                <a:gd name="T3" fmla="*/ 17 h 77"/>
                <a:gd name="T4" fmla="*/ 0 w 81"/>
                <a:gd name="T5" fmla="*/ 76 h 77"/>
                <a:gd name="T6" fmla="*/ 80 w 81"/>
                <a:gd name="T7" fmla="*/ 56 h 77"/>
                <a:gd name="T8" fmla="*/ 80 w 81"/>
                <a:gd name="T9" fmla="*/ 0 h 77"/>
                <a:gd name="T10" fmla="*/ 0 60000 65536"/>
                <a:gd name="T11" fmla="*/ 0 60000 65536"/>
                <a:gd name="T12" fmla="*/ 0 60000 65536"/>
                <a:gd name="T13" fmla="*/ 0 60000 65536"/>
                <a:gd name="T14" fmla="*/ 0 60000 65536"/>
                <a:gd name="T15" fmla="*/ 0 w 81"/>
                <a:gd name="T16" fmla="*/ 0 h 77"/>
                <a:gd name="T17" fmla="*/ 81 w 81"/>
                <a:gd name="T18" fmla="*/ 77 h 77"/>
              </a:gdLst>
              <a:ahLst/>
              <a:cxnLst>
                <a:cxn ang="T10">
                  <a:pos x="T0" y="T1"/>
                </a:cxn>
                <a:cxn ang="T11">
                  <a:pos x="T2" y="T3"/>
                </a:cxn>
                <a:cxn ang="T12">
                  <a:pos x="T4" y="T5"/>
                </a:cxn>
                <a:cxn ang="T13">
                  <a:pos x="T6" y="T7"/>
                </a:cxn>
                <a:cxn ang="T14">
                  <a:pos x="T8" y="T9"/>
                </a:cxn>
              </a:cxnLst>
              <a:rect l="T15" t="T16" r="T17" b="T18"/>
              <a:pathLst>
                <a:path w="81" h="77">
                  <a:moveTo>
                    <a:pt x="80" y="0"/>
                  </a:moveTo>
                  <a:lnTo>
                    <a:pt x="0" y="17"/>
                  </a:lnTo>
                  <a:lnTo>
                    <a:pt x="0" y="76"/>
                  </a:lnTo>
                  <a:lnTo>
                    <a:pt x="80" y="56"/>
                  </a:lnTo>
                  <a:lnTo>
                    <a:pt x="8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26" name="Freeform 1320"/>
            <p:cNvSpPr>
              <a:spLocks/>
            </p:cNvSpPr>
            <p:nvPr/>
          </p:nvSpPr>
          <p:spPr bwMode="auto">
            <a:xfrm>
              <a:off x="4271" y="2730"/>
              <a:ext cx="79" cy="87"/>
            </a:xfrm>
            <a:custGeom>
              <a:avLst/>
              <a:gdLst>
                <a:gd name="T0" fmla="*/ 78 w 79"/>
                <a:gd name="T1" fmla="*/ 0 h 87"/>
                <a:gd name="T2" fmla="*/ 0 w 79"/>
                <a:gd name="T3" fmla="*/ 18 h 87"/>
                <a:gd name="T4" fmla="*/ 0 w 79"/>
                <a:gd name="T5" fmla="*/ 86 h 87"/>
                <a:gd name="T6" fmla="*/ 78 w 79"/>
                <a:gd name="T7" fmla="*/ 64 h 87"/>
                <a:gd name="T8" fmla="*/ 78 w 79"/>
                <a:gd name="T9" fmla="*/ 0 h 87"/>
                <a:gd name="T10" fmla="*/ 0 60000 65536"/>
                <a:gd name="T11" fmla="*/ 0 60000 65536"/>
                <a:gd name="T12" fmla="*/ 0 60000 65536"/>
                <a:gd name="T13" fmla="*/ 0 60000 65536"/>
                <a:gd name="T14" fmla="*/ 0 60000 65536"/>
                <a:gd name="T15" fmla="*/ 0 w 79"/>
                <a:gd name="T16" fmla="*/ 0 h 87"/>
                <a:gd name="T17" fmla="*/ 79 w 79"/>
                <a:gd name="T18" fmla="*/ 87 h 87"/>
              </a:gdLst>
              <a:ahLst/>
              <a:cxnLst>
                <a:cxn ang="T10">
                  <a:pos x="T0" y="T1"/>
                </a:cxn>
                <a:cxn ang="T11">
                  <a:pos x="T2" y="T3"/>
                </a:cxn>
                <a:cxn ang="T12">
                  <a:pos x="T4" y="T5"/>
                </a:cxn>
                <a:cxn ang="T13">
                  <a:pos x="T6" y="T7"/>
                </a:cxn>
                <a:cxn ang="T14">
                  <a:pos x="T8" y="T9"/>
                </a:cxn>
              </a:cxnLst>
              <a:rect l="T15" t="T16" r="T17" b="T18"/>
              <a:pathLst>
                <a:path w="79" h="87">
                  <a:moveTo>
                    <a:pt x="78" y="0"/>
                  </a:moveTo>
                  <a:lnTo>
                    <a:pt x="0" y="18"/>
                  </a:lnTo>
                  <a:lnTo>
                    <a:pt x="0" y="86"/>
                  </a:lnTo>
                  <a:lnTo>
                    <a:pt x="78" y="64"/>
                  </a:lnTo>
                  <a:lnTo>
                    <a:pt x="78"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27" name="Freeform 1321"/>
            <p:cNvSpPr>
              <a:spLocks/>
            </p:cNvSpPr>
            <p:nvPr/>
          </p:nvSpPr>
          <p:spPr bwMode="auto">
            <a:xfrm>
              <a:off x="4358" y="2710"/>
              <a:ext cx="82" cy="82"/>
            </a:xfrm>
            <a:custGeom>
              <a:avLst/>
              <a:gdLst>
                <a:gd name="T0" fmla="*/ 81 w 82"/>
                <a:gd name="T1" fmla="*/ 0 h 82"/>
                <a:gd name="T2" fmla="*/ 0 w 82"/>
                <a:gd name="T3" fmla="*/ 20 h 82"/>
                <a:gd name="T4" fmla="*/ 0 w 82"/>
                <a:gd name="T5" fmla="*/ 81 h 82"/>
                <a:gd name="T6" fmla="*/ 81 w 82"/>
                <a:gd name="T7" fmla="*/ 65 h 82"/>
                <a:gd name="T8" fmla="*/ 81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81" y="0"/>
                  </a:moveTo>
                  <a:lnTo>
                    <a:pt x="0" y="20"/>
                  </a:lnTo>
                  <a:lnTo>
                    <a:pt x="0" y="81"/>
                  </a:lnTo>
                  <a:lnTo>
                    <a:pt x="81" y="65"/>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8" name="Freeform 1322"/>
            <p:cNvSpPr>
              <a:spLocks/>
            </p:cNvSpPr>
            <p:nvPr/>
          </p:nvSpPr>
          <p:spPr bwMode="auto">
            <a:xfrm>
              <a:off x="4359" y="2782"/>
              <a:ext cx="81" cy="85"/>
            </a:xfrm>
            <a:custGeom>
              <a:avLst/>
              <a:gdLst>
                <a:gd name="T0" fmla="*/ 80 w 81"/>
                <a:gd name="T1" fmla="*/ 0 h 85"/>
                <a:gd name="T2" fmla="*/ 0 w 81"/>
                <a:gd name="T3" fmla="*/ 19 h 85"/>
                <a:gd name="T4" fmla="*/ 0 w 81"/>
                <a:gd name="T5" fmla="*/ 84 h 85"/>
                <a:gd name="T6" fmla="*/ 80 w 81"/>
                <a:gd name="T7" fmla="*/ 62 h 85"/>
                <a:gd name="T8" fmla="*/ 80 w 81"/>
                <a:gd name="T9" fmla="*/ 0 h 85"/>
                <a:gd name="T10" fmla="*/ 0 60000 65536"/>
                <a:gd name="T11" fmla="*/ 0 60000 65536"/>
                <a:gd name="T12" fmla="*/ 0 60000 65536"/>
                <a:gd name="T13" fmla="*/ 0 60000 65536"/>
                <a:gd name="T14" fmla="*/ 0 60000 65536"/>
                <a:gd name="T15" fmla="*/ 0 w 81"/>
                <a:gd name="T16" fmla="*/ 0 h 85"/>
                <a:gd name="T17" fmla="*/ 81 w 81"/>
                <a:gd name="T18" fmla="*/ 85 h 85"/>
              </a:gdLst>
              <a:ahLst/>
              <a:cxnLst>
                <a:cxn ang="T10">
                  <a:pos x="T0" y="T1"/>
                </a:cxn>
                <a:cxn ang="T11">
                  <a:pos x="T2" y="T3"/>
                </a:cxn>
                <a:cxn ang="T12">
                  <a:pos x="T4" y="T5"/>
                </a:cxn>
                <a:cxn ang="T13">
                  <a:pos x="T6" y="T7"/>
                </a:cxn>
                <a:cxn ang="T14">
                  <a:pos x="T8" y="T9"/>
                </a:cxn>
              </a:cxnLst>
              <a:rect l="T15" t="T16" r="T17" b="T18"/>
              <a:pathLst>
                <a:path w="81" h="85">
                  <a:moveTo>
                    <a:pt x="80" y="0"/>
                  </a:moveTo>
                  <a:lnTo>
                    <a:pt x="0" y="19"/>
                  </a:lnTo>
                  <a:lnTo>
                    <a:pt x="0" y="84"/>
                  </a:lnTo>
                  <a:lnTo>
                    <a:pt x="80" y="62"/>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29" name="Freeform 1323"/>
            <p:cNvSpPr>
              <a:spLocks/>
            </p:cNvSpPr>
            <p:nvPr/>
          </p:nvSpPr>
          <p:spPr bwMode="auto">
            <a:xfrm>
              <a:off x="4358" y="2854"/>
              <a:ext cx="82" cy="81"/>
            </a:xfrm>
            <a:custGeom>
              <a:avLst/>
              <a:gdLst>
                <a:gd name="T0" fmla="*/ 81 w 82"/>
                <a:gd name="T1" fmla="*/ 0 h 81"/>
                <a:gd name="T2" fmla="*/ 0 w 82"/>
                <a:gd name="T3" fmla="*/ 17 h 81"/>
                <a:gd name="T4" fmla="*/ 0 w 82"/>
                <a:gd name="T5" fmla="*/ 80 h 81"/>
                <a:gd name="T6" fmla="*/ 81 w 82"/>
                <a:gd name="T7" fmla="*/ 61 h 81"/>
                <a:gd name="T8" fmla="*/ 81 w 82"/>
                <a:gd name="T9" fmla="*/ 0 h 81"/>
                <a:gd name="T10" fmla="*/ 0 60000 65536"/>
                <a:gd name="T11" fmla="*/ 0 60000 65536"/>
                <a:gd name="T12" fmla="*/ 0 60000 65536"/>
                <a:gd name="T13" fmla="*/ 0 60000 65536"/>
                <a:gd name="T14" fmla="*/ 0 60000 65536"/>
                <a:gd name="T15" fmla="*/ 0 w 82"/>
                <a:gd name="T16" fmla="*/ 0 h 81"/>
                <a:gd name="T17" fmla="*/ 82 w 82"/>
                <a:gd name="T18" fmla="*/ 81 h 81"/>
              </a:gdLst>
              <a:ahLst/>
              <a:cxnLst>
                <a:cxn ang="T10">
                  <a:pos x="T0" y="T1"/>
                </a:cxn>
                <a:cxn ang="T11">
                  <a:pos x="T2" y="T3"/>
                </a:cxn>
                <a:cxn ang="T12">
                  <a:pos x="T4" y="T5"/>
                </a:cxn>
                <a:cxn ang="T13">
                  <a:pos x="T6" y="T7"/>
                </a:cxn>
                <a:cxn ang="T14">
                  <a:pos x="T8" y="T9"/>
                </a:cxn>
              </a:cxnLst>
              <a:rect l="T15" t="T16" r="T17" b="T18"/>
              <a:pathLst>
                <a:path w="82" h="81">
                  <a:moveTo>
                    <a:pt x="81" y="0"/>
                  </a:moveTo>
                  <a:lnTo>
                    <a:pt x="0" y="17"/>
                  </a:lnTo>
                  <a:lnTo>
                    <a:pt x="0" y="80"/>
                  </a:lnTo>
                  <a:lnTo>
                    <a:pt x="81" y="61"/>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30" name="Freeform 1324"/>
            <p:cNvSpPr>
              <a:spLocks/>
            </p:cNvSpPr>
            <p:nvPr/>
          </p:nvSpPr>
          <p:spPr bwMode="auto">
            <a:xfrm>
              <a:off x="4450" y="2833"/>
              <a:ext cx="82" cy="80"/>
            </a:xfrm>
            <a:custGeom>
              <a:avLst/>
              <a:gdLst>
                <a:gd name="T0" fmla="*/ 81 w 82"/>
                <a:gd name="T1" fmla="*/ 0 h 80"/>
                <a:gd name="T2" fmla="*/ 0 w 82"/>
                <a:gd name="T3" fmla="*/ 18 h 80"/>
                <a:gd name="T4" fmla="*/ 0 w 82"/>
                <a:gd name="T5" fmla="*/ 79 h 80"/>
                <a:gd name="T6" fmla="*/ 81 w 82"/>
                <a:gd name="T7" fmla="*/ 60 h 80"/>
                <a:gd name="T8" fmla="*/ 81 w 82"/>
                <a:gd name="T9" fmla="*/ 0 h 80"/>
                <a:gd name="T10" fmla="*/ 0 60000 65536"/>
                <a:gd name="T11" fmla="*/ 0 60000 65536"/>
                <a:gd name="T12" fmla="*/ 0 60000 65536"/>
                <a:gd name="T13" fmla="*/ 0 60000 65536"/>
                <a:gd name="T14" fmla="*/ 0 60000 65536"/>
                <a:gd name="T15" fmla="*/ 0 w 82"/>
                <a:gd name="T16" fmla="*/ 0 h 80"/>
                <a:gd name="T17" fmla="*/ 82 w 82"/>
                <a:gd name="T18" fmla="*/ 80 h 80"/>
              </a:gdLst>
              <a:ahLst/>
              <a:cxnLst>
                <a:cxn ang="T10">
                  <a:pos x="T0" y="T1"/>
                </a:cxn>
                <a:cxn ang="T11">
                  <a:pos x="T2" y="T3"/>
                </a:cxn>
                <a:cxn ang="T12">
                  <a:pos x="T4" y="T5"/>
                </a:cxn>
                <a:cxn ang="T13">
                  <a:pos x="T6" y="T7"/>
                </a:cxn>
                <a:cxn ang="T14">
                  <a:pos x="T8" y="T9"/>
                </a:cxn>
              </a:cxnLst>
              <a:rect l="T15" t="T16" r="T17" b="T18"/>
              <a:pathLst>
                <a:path w="82" h="80">
                  <a:moveTo>
                    <a:pt x="81" y="0"/>
                  </a:moveTo>
                  <a:lnTo>
                    <a:pt x="0" y="18"/>
                  </a:lnTo>
                  <a:lnTo>
                    <a:pt x="0" y="79"/>
                  </a:lnTo>
                  <a:lnTo>
                    <a:pt x="81" y="60"/>
                  </a:lnTo>
                  <a:lnTo>
                    <a:pt x="8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31" name="Freeform 1325"/>
            <p:cNvSpPr>
              <a:spLocks/>
            </p:cNvSpPr>
            <p:nvPr/>
          </p:nvSpPr>
          <p:spPr bwMode="auto">
            <a:xfrm>
              <a:off x="4537" y="2814"/>
              <a:ext cx="83" cy="80"/>
            </a:xfrm>
            <a:custGeom>
              <a:avLst/>
              <a:gdLst>
                <a:gd name="T0" fmla="*/ 82 w 83"/>
                <a:gd name="T1" fmla="*/ 0 h 80"/>
                <a:gd name="T2" fmla="*/ 0 w 83"/>
                <a:gd name="T3" fmla="*/ 18 h 80"/>
                <a:gd name="T4" fmla="*/ 0 w 83"/>
                <a:gd name="T5" fmla="*/ 79 h 80"/>
                <a:gd name="T6" fmla="*/ 82 w 83"/>
                <a:gd name="T7" fmla="*/ 62 h 80"/>
                <a:gd name="T8" fmla="*/ 82 w 83"/>
                <a:gd name="T9" fmla="*/ 0 h 80"/>
                <a:gd name="T10" fmla="*/ 0 60000 65536"/>
                <a:gd name="T11" fmla="*/ 0 60000 65536"/>
                <a:gd name="T12" fmla="*/ 0 60000 65536"/>
                <a:gd name="T13" fmla="*/ 0 60000 65536"/>
                <a:gd name="T14" fmla="*/ 0 60000 65536"/>
                <a:gd name="T15" fmla="*/ 0 w 83"/>
                <a:gd name="T16" fmla="*/ 0 h 80"/>
                <a:gd name="T17" fmla="*/ 83 w 83"/>
                <a:gd name="T18" fmla="*/ 80 h 80"/>
              </a:gdLst>
              <a:ahLst/>
              <a:cxnLst>
                <a:cxn ang="T10">
                  <a:pos x="T0" y="T1"/>
                </a:cxn>
                <a:cxn ang="T11">
                  <a:pos x="T2" y="T3"/>
                </a:cxn>
                <a:cxn ang="T12">
                  <a:pos x="T4" y="T5"/>
                </a:cxn>
                <a:cxn ang="T13">
                  <a:pos x="T6" y="T7"/>
                </a:cxn>
                <a:cxn ang="T14">
                  <a:pos x="T8" y="T9"/>
                </a:cxn>
              </a:cxnLst>
              <a:rect l="T15" t="T16" r="T17" b="T18"/>
              <a:pathLst>
                <a:path w="83" h="80">
                  <a:moveTo>
                    <a:pt x="82" y="0"/>
                  </a:moveTo>
                  <a:lnTo>
                    <a:pt x="0" y="18"/>
                  </a:lnTo>
                  <a:lnTo>
                    <a:pt x="0" y="79"/>
                  </a:lnTo>
                  <a:lnTo>
                    <a:pt x="82" y="62"/>
                  </a:lnTo>
                  <a:lnTo>
                    <a:pt x="82"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32" name="Freeform 1326"/>
            <p:cNvSpPr>
              <a:spLocks/>
            </p:cNvSpPr>
            <p:nvPr/>
          </p:nvSpPr>
          <p:spPr bwMode="auto">
            <a:xfrm>
              <a:off x="4540" y="2743"/>
              <a:ext cx="74" cy="81"/>
            </a:xfrm>
            <a:custGeom>
              <a:avLst/>
              <a:gdLst>
                <a:gd name="T0" fmla="*/ 73 w 74"/>
                <a:gd name="T1" fmla="*/ 0 h 81"/>
                <a:gd name="T2" fmla="*/ 0 w 74"/>
                <a:gd name="T3" fmla="*/ 17 h 81"/>
                <a:gd name="T4" fmla="*/ 0 w 74"/>
                <a:gd name="T5" fmla="*/ 80 h 81"/>
                <a:gd name="T6" fmla="*/ 73 w 74"/>
                <a:gd name="T7" fmla="*/ 64 h 81"/>
                <a:gd name="T8" fmla="*/ 73 w 74"/>
                <a:gd name="T9" fmla="*/ 0 h 81"/>
                <a:gd name="T10" fmla="*/ 0 60000 65536"/>
                <a:gd name="T11" fmla="*/ 0 60000 65536"/>
                <a:gd name="T12" fmla="*/ 0 60000 65536"/>
                <a:gd name="T13" fmla="*/ 0 60000 65536"/>
                <a:gd name="T14" fmla="*/ 0 60000 65536"/>
                <a:gd name="T15" fmla="*/ 0 w 74"/>
                <a:gd name="T16" fmla="*/ 0 h 81"/>
                <a:gd name="T17" fmla="*/ 74 w 74"/>
                <a:gd name="T18" fmla="*/ 81 h 81"/>
              </a:gdLst>
              <a:ahLst/>
              <a:cxnLst>
                <a:cxn ang="T10">
                  <a:pos x="T0" y="T1"/>
                </a:cxn>
                <a:cxn ang="T11">
                  <a:pos x="T2" y="T3"/>
                </a:cxn>
                <a:cxn ang="T12">
                  <a:pos x="T4" y="T5"/>
                </a:cxn>
                <a:cxn ang="T13">
                  <a:pos x="T6" y="T7"/>
                </a:cxn>
                <a:cxn ang="T14">
                  <a:pos x="T8" y="T9"/>
                </a:cxn>
              </a:cxnLst>
              <a:rect l="T15" t="T16" r="T17" b="T18"/>
              <a:pathLst>
                <a:path w="74" h="81">
                  <a:moveTo>
                    <a:pt x="73" y="0"/>
                  </a:moveTo>
                  <a:lnTo>
                    <a:pt x="0" y="17"/>
                  </a:lnTo>
                  <a:lnTo>
                    <a:pt x="0" y="80"/>
                  </a:lnTo>
                  <a:lnTo>
                    <a:pt x="73" y="64"/>
                  </a:lnTo>
                  <a:lnTo>
                    <a:pt x="73"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33" name="Freeform 1327"/>
            <p:cNvSpPr>
              <a:spLocks/>
            </p:cNvSpPr>
            <p:nvPr/>
          </p:nvSpPr>
          <p:spPr bwMode="auto">
            <a:xfrm>
              <a:off x="4450" y="2762"/>
              <a:ext cx="82" cy="82"/>
            </a:xfrm>
            <a:custGeom>
              <a:avLst/>
              <a:gdLst>
                <a:gd name="T0" fmla="*/ 81 w 82"/>
                <a:gd name="T1" fmla="*/ 0 h 82"/>
                <a:gd name="T2" fmla="*/ 0 w 82"/>
                <a:gd name="T3" fmla="*/ 18 h 82"/>
                <a:gd name="T4" fmla="*/ 0 w 82"/>
                <a:gd name="T5" fmla="*/ 81 h 82"/>
                <a:gd name="T6" fmla="*/ 81 w 82"/>
                <a:gd name="T7" fmla="*/ 61 h 82"/>
                <a:gd name="T8" fmla="*/ 81 w 82"/>
                <a:gd name="T9" fmla="*/ 0 h 82"/>
                <a:gd name="T10" fmla="*/ 0 60000 65536"/>
                <a:gd name="T11" fmla="*/ 0 60000 65536"/>
                <a:gd name="T12" fmla="*/ 0 60000 65536"/>
                <a:gd name="T13" fmla="*/ 0 60000 65536"/>
                <a:gd name="T14" fmla="*/ 0 60000 65536"/>
                <a:gd name="T15" fmla="*/ 0 w 82"/>
                <a:gd name="T16" fmla="*/ 0 h 82"/>
                <a:gd name="T17" fmla="*/ 82 w 82"/>
                <a:gd name="T18" fmla="*/ 82 h 82"/>
              </a:gdLst>
              <a:ahLst/>
              <a:cxnLst>
                <a:cxn ang="T10">
                  <a:pos x="T0" y="T1"/>
                </a:cxn>
                <a:cxn ang="T11">
                  <a:pos x="T2" y="T3"/>
                </a:cxn>
                <a:cxn ang="T12">
                  <a:pos x="T4" y="T5"/>
                </a:cxn>
                <a:cxn ang="T13">
                  <a:pos x="T6" y="T7"/>
                </a:cxn>
                <a:cxn ang="T14">
                  <a:pos x="T8" y="T9"/>
                </a:cxn>
              </a:cxnLst>
              <a:rect l="T15" t="T16" r="T17" b="T18"/>
              <a:pathLst>
                <a:path w="82" h="82">
                  <a:moveTo>
                    <a:pt x="81" y="0"/>
                  </a:moveTo>
                  <a:lnTo>
                    <a:pt x="0" y="18"/>
                  </a:lnTo>
                  <a:lnTo>
                    <a:pt x="0" y="81"/>
                  </a:lnTo>
                  <a:lnTo>
                    <a:pt x="81" y="61"/>
                  </a:lnTo>
                  <a:lnTo>
                    <a:pt x="81"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34" name="Freeform 1328"/>
            <p:cNvSpPr>
              <a:spLocks/>
            </p:cNvSpPr>
            <p:nvPr/>
          </p:nvSpPr>
          <p:spPr bwMode="auto">
            <a:xfrm>
              <a:off x="4450" y="2694"/>
              <a:ext cx="82" cy="80"/>
            </a:xfrm>
            <a:custGeom>
              <a:avLst/>
              <a:gdLst>
                <a:gd name="T0" fmla="*/ 81 w 82"/>
                <a:gd name="T1" fmla="*/ 0 h 80"/>
                <a:gd name="T2" fmla="*/ 0 w 82"/>
                <a:gd name="T3" fmla="*/ 15 h 80"/>
                <a:gd name="T4" fmla="*/ 0 w 82"/>
                <a:gd name="T5" fmla="*/ 79 h 80"/>
                <a:gd name="T6" fmla="*/ 81 w 82"/>
                <a:gd name="T7" fmla="*/ 61 h 80"/>
                <a:gd name="T8" fmla="*/ 81 w 82"/>
                <a:gd name="T9" fmla="*/ 0 h 80"/>
                <a:gd name="T10" fmla="*/ 0 60000 65536"/>
                <a:gd name="T11" fmla="*/ 0 60000 65536"/>
                <a:gd name="T12" fmla="*/ 0 60000 65536"/>
                <a:gd name="T13" fmla="*/ 0 60000 65536"/>
                <a:gd name="T14" fmla="*/ 0 60000 65536"/>
                <a:gd name="T15" fmla="*/ 0 w 82"/>
                <a:gd name="T16" fmla="*/ 0 h 80"/>
                <a:gd name="T17" fmla="*/ 82 w 82"/>
                <a:gd name="T18" fmla="*/ 80 h 80"/>
              </a:gdLst>
              <a:ahLst/>
              <a:cxnLst>
                <a:cxn ang="T10">
                  <a:pos x="T0" y="T1"/>
                </a:cxn>
                <a:cxn ang="T11">
                  <a:pos x="T2" y="T3"/>
                </a:cxn>
                <a:cxn ang="T12">
                  <a:pos x="T4" y="T5"/>
                </a:cxn>
                <a:cxn ang="T13">
                  <a:pos x="T6" y="T7"/>
                </a:cxn>
                <a:cxn ang="T14">
                  <a:pos x="T8" y="T9"/>
                </a:cxn>
              </a:cxnLst>
              <a:rect l="T15" t="T16" r="T17" b="T18"/>
              <a:pathLst>
                <a:path w="82" h="80">
                  <a:moveTo>
                    <a:pt x="81" y="0"/>
                  </a:moveTo>
                  <a:lnTo>
                    <a:pt x="0" y="15"/>
                  </a:lnTo>
                  <a:lnTo>
                    <a:pt x="0" y="79"/>
                  </a:lnTo>
                  <a:lnTo>
                    <a:pt x="81" y="61"/>
                  </a:lnTo>
                  <a:lnTo>
                    <a:pt x="81"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35" name="Freeform 1329"/>
            <p:cNvSpPr>
              <a:spLocks/>
            </p:cNvSpPr>
            <p:nvPr/>
          </p:nvSpPr>
          <p:spPr bwMode="auto">
            <a:xfrm>
              <a:off x="4450" y="2626"/>
              <a:ext cx="82" cy="78"/>
            </a:xfrm>
            <a:custGeom>
              <a:avLst/>
              <a:gdLst>
                <a:gd name="T0" fmla="*/ 81 w 82"/>
                <a:gd name="T1" fmla="*/ 0 h 78"/>
                <a:gd name="T2" fmla="*/ 0 w 82"/>
                <a:gd name="T3" fmla="*/ 18 h 78"/>
                <a:gd name="T4" fmla="*/ 0 w 82"/>
                <a:gd name="T5" fmla="*/ 77 h 78"/>
                <a:gd name="T6" fmla="*/ 81 w 82"/>
                <a:gd name="T7" fmla="*/ 61 h 78"/>
                <a:gd name="T8" fmla="*/ 81 w 82"/>
                <a:gd name="T9" fmla="*/ 0 h 78"/>
                <a:gd name="T10" fmla="*/ 0 60000 65536"/>
                <a:gd name="T11" fmla="*/ 0 60000 65536"/>
                <a:gd name="T12" fmla="*/ 0 60000 65536"/>
                <a:gd name="T13" fmla="*/ 0 60000 65536"/>
                <a:gd name="T14" fmla="*/ 0 60000 65536"/>
                <a:gd name="T15" fmla="*/ 0 w 82"/>
                <a:gd name="T16" fmla="*/ 0 h 78"/>
                <a:gd name="T17" fmla="*/ 82 w 82"/>
                <a:gd name="T18" fmla="*/ 78 h 78"/>
              </a:gdLst>
              <a:ahLst/>
              <a:cxnLst>
                <a:cxn ang="T10">
                  <a:pos x="T0" y="T1"/>
                </a:cxn>
                <a:cxn ang="T11">
                  <a:pos x="T2" y="T3"/>
                </a:cxn>
                <a:cxn ang="T12">
                  <a:pos x="T4" y="T5"/>
                </a:cxn>
                <a:cxn ang="T13">
                  <a:pos x="T6" y="T7"/>
                </a:cxn>
                <a:cxn ang="T14">
                  <a:pos x="T8" y="T9"/>
                </a:cxn>
              </a:cxnLst>
              <a:rect l="T15" t="T16" r="T17" b="T18"/>
              <a:pathLst>
                <a:path w="82" h="78">
                  <a:moveTo>
                    <a:pt x="81" y="0"/>
                  </a:moveTo>
                  <a:lnTo>
                    <a:pt x="0" y="18"/>
                  </a:lnTo>
                  <a:lnTo>
                    <a:pt x="0" y="77"/>
                  </a:lnTo>
                  <a:lnTo>
                    <a:pt x="81" y="61"/>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36" name="Freeform 1330"/>
            <p:cNvSpPr>
              <a:spLocks/>
            </p:cNvSpPr>
            <p:nvPr/>
          </p:nvSpPr>
          <p:spPr bwMode="auto">
            <a:xfrm>
              <a:off x="4540" y="2610"/>
              <a:ext cx="74" cy="73"/>
            </a:xfrm>
            <a:custGeom>
              <a:avLst/>
              <a:gdLst>
                <a:gd name="T0" fmla="*/ 73 w 74"/>
                <a:gd name="T1" fmla="*/ 0 h 73"/>
                <a:gd name="T2" fmla="*/ 0 w 74"/>
                <a:gd name="T3" fmla="*/ 15 h 73"/>
                <a:gd name="T4" fmla="*/ 0 w 74"/>
                <a:gd name="T5" fmla="*/ 72 h 73"/>
                <a:gd name="T6" fmla="*/ 73 w 74"/>
                <a:gd name="T7" fmla="*/ 56 h 73"/>
                <a:gd name="T8" fmla="*/ 73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73" y="0"/>
                  </a:moveTo>
                  <a:lnTo>
                    <a:pt x="0" y="15"/>
                  </a:lnTo>
                  <a:lnTo>
                    <a:pt x="0" y="72"/>
                  </a:lnTo>
                  <a:lnTo>
                    <a:pt x="73" y="56"/>
                  </a:lnTo>
                  <a:lnTo>
                    <a:pt x="73"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37" name="Freeform 1331"/>
            <p:cNvSpPr>
              <a:spLocks/>
            </p:cNvSpPr>
            <p:nvPr/>
          </p:nvSpPr>
          <p:spPr bwMode="auto">
            <a:xfrm>
              <a:off x="4624" y="2590"/>
              <a:ext cx="77" cy="78"/>
            </a:xfrm>
            <a:custGeom>
              <a:avLst/>
              <a:gdLst>
                <a:gd name="T0" fmla="*/ 76 w 77"/>
                <a:gd name="T1" fmla="*/ 0 h 78"/>
                <a:gd name="T2" fmla="*/ 0 w 77"/>
                <a:gd name="T3" fmla="*/ 17 h 78"/>
                <a:gd name="T4" fmla="*/ 0 w 77"/>
                <a:gd name="T5" fmla="*/ 77 h 78"/>
                <a:gd name="T6" fmla="*/ 76 w 77"/>
                <a:gd name="T7" fmla="*/ 59 h 78"/>
                <a:gd name="T8" fmla="*/ 76 w 77"/>
                <a:gd name="T9" fmla="*/ 0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76" y="0"/>
                  </a:moveTo>
                  <a:lnTo>
                    <a:pt x="0" y="17"/>
                  </a:lnTo>
                  <a:lnTo>
                    <a:pt x="0" y="77"/>
                  </a:lnTo>
                  <a:lnTo>
                    <a:pt x="76" y="59"/>
                  </a:lnTo>
                  <a:lnTo>
                    <a:pt x="76"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38" name="Freeform 1332"/>
            <p:cNvSpPr>
              <a:spLocks/>
            </p:cNvSpPr>
            <p:nvPr/>
          </p:nvSpPr>
          <p:spPr bwMode="auto">
            <a:xfrm>
              <a:off x="4540" y="2674"/>
              <a:ext cx="80" cy="82"/>
            </a:xfrm>
            <a:custGeom>
              <a:avLst/>
              <a:gdLst>
                <a:gd name="T0" fmla="*/ 79 w 80"/>
                <a:gd name="T1" fmla="*/ 0 h 82"/>
                <a:gd name="T2" fmla="*/ 0 w 80"/>
                <a:gd name="T3" fmla="*/ 17 h 82"/>
                <a:gd name="T4" fmla="*/ 0 w 80"/>
                <a:gd name="T5" fmla="*/ 81 h 82"/>
                <a:gd name="T6" fmla="*/ 79 w 80"/>
                <a:gd name="T7" fmla="*/ 61 h 82"/>
                <a:gd name="T8" fmla="*/ 79 w 80"/>
                <a:gd name="T9" fmla="*/ 0 h 82"/>
                <a:gd name="T10" fmla="*/ 0 60000 65536"/>
                <a:gd name="T11" fmla="*/ 0 60000 65536"/>
                <a:gd name="T12" fmla="*/ 0 60000 65536"/>
                <a:gd name="T13" fmla="*/ 0 60000 65536"/>
                <a:gd name="T14" fmla="*/ 0 60000 65536"/>
                <a:gd name="T15" fmla="*/ 0 w 80"/>
                <a:gd name="T16" fmla="*/ 0 h 82"/>
                <a:gd name="T17" fmla="*/ 80 w 80"/>
                <a:gd name="T18" fmla="*/ 82 h 82"/>
              </a:gdLst>
              <a:ahLst/>
              <a:cxnLst>
                <a:cxn ang="T10">
                  <a:pos x="T0" y="T1"/>
                </a:cxn>
                <a:cxn ang="T11">
                  <a:pos x="T2" y="T3"/>
                </a:cxn>
                <a:cxn ang="T12">
                  <a:pos x="T4" y="T5"/>
                </a:cxn>
                <a:cxn ang="T13">
                  <a:pos x="T6" y="T7"/>
                </a:cxn>
                <a:cxn ang="T14">
                  <a:pos x="T8" y="T9"/>
                </a:cxn>
              </a:cxnLst>
              <a:rect l="T15" t="T16" r="T17" b="T18"/>
              <a:pathLst>
                <a:path w="80" h="82">
                  <a:moveTo>
                    <a:pt x="79" y="0"/>
                  </a:moveTo>
                  <a:lnTo>
                    <a:pt x="0" y="17"/>
                  </a:lnTo>
                  <a:lnTo>
                    <a:pt x="0" y="81"/>
                  </a:lnTo>
                  <a:lnTo>
                    <a:pt x="79" y="61"/>
                  </a:lnTo>
                  <a:lnTo>
                    <a:pt x="79"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39" name="Freeform 1333"/>
            <p:cNvSpPr>
              <a:spLocks/>
            </p:cNvSpPr>
            <p:nvPr/>
          </p:nvSpPr>
          <p:spPr bwMode="auto">
            <a:xfrm>
              <a:off x="4624" y="2657"/>
              <a:ext cx="78" cy="78"/>
            </a:xfrm>
            <a:custGeom>
              <a:avLst/>
              <a:gdLst>
                <a:gd name="T0" fmla="*/ 77 w 78"/>
                <a:gd name="T1" fmla="*/ 0 h 78"/>
                <a:gd name="T2" fmla="*/ 0 w 78"/>
                <a:gd name="T3" fmla="*/ 17 h 78"/>
                <a:gd name="T4" fmla="*/ 0 w 78"/>
                <a:gd name="T5" fmla="*/ 77 h 78"/>
                <a:gd name="T6" fmla="*/ 77 w 78"/>
                <a:gd name="T7" fmla="*/ 60 h 78"/>
                <a:gd name="T8" fmla="*/ 77 w 78"/>
                <a:gd name="T9" fmla="*/ 0 h 78"/>
                <a:gd name="T10" fmla="*/ 0 60000 65536"/>
                <a:gd name="T11" fmla="*/ 0 60000 65536"/>
                <a:gd name="T12" fmla="*/ 0 60000 65536"/>
                <a:gd name="T13" fmla="*/ 0 60000 65536"/>
                <a:gd name="T14" fmla="*/ 0 60000 65536"/>
                <a:gd name="T15" fmla="*/ 0 w 78"/>
                <a:gd name="T16" fmla="*/ 0 h 78"/>
                <a:gd name="T17" fmla="*/ 78 w 78"/>
                <a:gd name="T18" fmla="*/ 78 h 78"/>
              </a:gdLst>
              <a:ahLst/>
              <a:cxnLst>
                <a:cxn ang="T10">
                  <a:pos x="T0" y="T1"/>
                </a:cxn>
                <a:cxn ang="T11">
                  <a:pos x="T2" y="T3"/>
                </a:cxn>
                <a:cxn ang="T12">
                  <a:pos x="T4" y="T5"/>
                </a:cxn>
                <a:cxn ang="T13">
                  <a:pos x="T6" y="T7"/>
                </a:cxn>
                <a:cxn ang="T14">
                  <a:pos x="T8" y="T9"/>
                </a:cxn>
              </a:cxnLst>
              <a:rect l="T15" t="T16" r="T17" b="T18"/>
              <a:pathLst>
                <a:path w="78" h="78">
                  <a:moveTo>
                    <a:pt x="77" y="0"/>
                  </a:moveTo>
                  <a:lnTo>
                    <a:pt x="0" y="17"/>
                  </a:lnTo>
                  <a:lnTo>
                    <a:pt x="0" y="77"/>
                  </a:lnTo>
                  <a:lnTo>
                    <a:pt x="77" y="60"/>
                  </a:lnTo>
                  <a:lnTo>
                    <a:pt x="77"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40" name="Freeform 1334"/>
            <p:cNvSpPr>
              <a:spLocks/>
            </p:cNvSpPr>
            <p:nvPr/>
          </p:nvSpPr>
          <p:spPr bwMode="auto">
            <a:xfrm>
              <a:off x="4621" y="2723"/>
              <a:ext cx="81" cy="82"/>
            </a:xfrm>
            <a:custGeom>
              <a:avLst/>
              <a:gdLst>
                <a:gd name="T0" fmla="*/ 80 w 81"/>
                <a:gd name="T1" fmla="*/ 0 h 82"/>
                <a:gd name="T2" fmla="*/ 0 w 81"/>
                <a:gd name="T3" fmla="*/ 20 h 82"/>
                <a:gd name="T4" fmla="*/ 0 w 81"/>
                <a:gd name="T5" fmla="*/ 81 h 82"/>
                <a:gd name="T6" fmla="*/ 80 w 81"/>
                <a:gd name="T7" fmla="*/ 59 h 82"/>
                <a:gd name="T8" fmla="*/ 8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0" y="0"/>
                  </a:moveTo>
                  <a:lnTo>
                    <a:pt x="0" y="20"/>
                  </a:lnTo>
                  <a:lnTo>
                    <a:pt x="0" y="81"/>
                  </a:lnTo>
                  <a:lnTo>
                    <a:pt x="80" y="59"/>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1" name="Freeform 1335"/>
            <p:cNvSpPr>
              <a:spLocks/>
            </p:cNvSpPr>
            <p:nvPr/>
          </p:nvSpPr>
          <p:spPr bwMode="auto">
            <a:xfrm>
              <a:off x="4621" y="2796"/>
              <a:ext cx="85" cy="79"/>
            </a:xfrm>
            <a:custGeom>
              <a:avLst/>
              <a:gdLst>
                <a:gd name="T0" fmla="*/ 84 w 85"/>
                <a:gd name="T1" fmla="*/ 0 h 79"/>
                <a:gd name="T2" fmla="*/ 0 w 85"/>
                <a:gd name="T3" fmla="*/ 17 h 79"/>
                <a:gd name="T4" fmla="*/ 0 w 85"/>
                <a:gd name="T5" fmla="*/ 78 h 79"/>
                <a:gd name="T6" fmla="*/ 84 w 85"/>
                <a:gd name="T7" fmla="*/ 58 h 79"/>
                <a:gd name="T8" fmla="*/ 84 w 85"/>
                <a:gd name="T9" fmla="*/ 0 h 79"/>
                <a:gd name="T10" fmla="*/ 0 60000 65536"/>
                <a:gd name="T11" fmla="*/ 0 60000 65536"/>
                <a:gd name="T12" fmla="*/ 0 60000 65536"/>
                <a:gd name="T13" fmla="*/ 0 60000 65536"/>
                <a:gd name="T14" fmla="*/ 0 60000 65536"/>
                <a:gd name="T15" fmla="*/ 0 w 85"/>
                <a:gd name="T16" fmla="*/ 0 h 79"/>
                <a:gd name="T17" fmla="*/ 85 w 85"/>
                <a:gd name="T18" fmla="*/ 79 h 79"/>
              </a:gdLst>
              <a:ahLst/>
              <a:cxnLst>
                <a:cxn ang="T10">
                  <a:pos x="T0" y="T1"/>
                </a:cxn>
                <a:cxn ang="T11">
                  <a:pos x="T2" y="T3"/>
                </a:cxn>
                <a:cxn ang="T12">
                  <a:pos x="T4" y="T5"/>
                </a:cxn>
                <a:cxn ang="T13">
                  <a:pos x="T6" y="T7"/>
                </a:cxn>
                <a:cxn ang="T14">
                  <a:pos x="T8" y="T9"/>
                </a:cxn>
              </a:cxnLst>
              <a:rect l="T15" t="T16" r="T17" b="T18"/>
              <a:pathLst>
                <a:path w="85" h="79">
                  <a:moveTo>
                    <a:pt x="84" y="0"/>
                  </a:moveTo>
                  <a:lnTo>
                    <a:pt x="0" y="17"/>
                  </a:lnTo>
                  <a:lnTo>
                    <a:pt x="0" y="78"/>
                  </a:lnTo>
                  <a:lnTo>
                    <a:pt x="84" y="58"/>
                  </a:lnTo>
                  <a:lnTo>
                    <a:pt x="84"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2" name="Freeform 1336"/>
            <p:cNvSpPr>
              <a:spLocks/>
            </p:cNvSpPr>
            <p:nvPr/>
          </p:nvSpPr>
          <p:spPr bwMode="auto">
            <a:xfrm>
              <a:off x="4181" y="2616"/>
              <a:ext cx="82" cy="75"/>
            </a:xfrm>
            <a:custGeom>
              <a:avLst/>
              <a:gdLst>
                <a:gd name="T0" fmla="*/ 81 w 82"/>
                <a:gd name="T1" fmla="*/ 0 h 75"/>
                <a:gd name="T2" fmla="*/ 0 w 82"/>
                <a:gd name="T3" fmla="*/ 15 h 75"/>
                <a:gd name="T4" fmla="*/ 0 w 82"/>
                <a:gd name="T5" fmla="*/ 74 h 75"/>
                <a:gd name="T6" fmla="*/ 81 w 82"/>
                <a:gd name="T7" fmla="*/ 58 h 75"/>
                <a:gd name="T8" fmla="*/ 81 w 82"/>
                <a:gd name="T9" fmla="*/ 0 h 75"/>
                <a:gd name="T10" fmla="*/ 0 60000 65536"/>
                <a:gd name="T11" fmla="*/ 0 60000 65536"/>
                <a:gd name="T12" fmla="*/ 0 60000 65536"/>
                <a:gd name="T13" fmla="*/ 0 60000 65536"/>
                <a:gd name="T14" fmla="*/ 0 60000 65536"/>
                <a:gd name="T15" fmla="*/ 0 w 82"/>
                <a:gd name="T16" fmla="*/ 0 h 75"/>
                <a:gd name="T17" fmla="*/ 82 w 82"/>
                <a:gd name="T18" fmla="*/ 75 h 75"/>
              </a:gdLst>
              <a:ahLst/>
              <a:cxnLst>
                <a:cxn ang="T10">
                  <a:pos x="T0" y="T1"/>
                </a:cxn>
                <a:cxn ang="T11">
                  <a:pos x="T2" y="T3"/>
                </a:cxn>
                <a:cxn ang="T12">
                  <a:pos x="T4" y="T5"/>
                </a:cxn>
                <a:cxn ang="T13">
                  <a:pos x="T6" y="T7"/>
                </a:cxn>
                <a:cxn ang="T14">
                  <a:pos x="T8" y="T9"/>
                </a:cxn>
              </a:cxnLst>
              <a:rect l="T15" t="T16" r="T17" b="T18"/>
              <a:pathLst>
                <a:path w="82" h="75">
                  <a:moveTo>
                    <a:pt x="81" y="0"/>
                  </a:moveTo>
                  <a:lnTo>
                    <a:pt x="0" y="15"/>
                  </a:lnTo>
                  <a:lnTo>
                    <a:pt x="0" y="74"/>
                  </a:lnTo>
                  <a:lnTo>
                    <a:pt x="81" y="58"/>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3" name="Freeform 1337"/>
            <p:cNvSpPr>
              <a:spLocks/>
            </p:cNvSpPr>
            <p:nvPr/>
          </p:nvSpPr>
          <p:spPr bwMode="auto">
            <a:xfrm>
              <a:off x="4271" y="2600"/>
              <a:ext cx="79" cy="73"/>
            </a:xfrm>
            <a:custGeom>
              <a:avLst/>
              <a:gdLst>
                <a:gd name="T0" fmla="*/ 78 w 79"/>
                <a:gd name="T1" fmla="*/ 0 h 73"/>
                <a:gd name="T2" fmla="*/ 0 w 79"/>
                <a:gd name="T3" fmla="*/ 15 h 73"/>
                <a:gd name="T4" fmla="*/ 0 w 79"/>
                <a:gd name="T5" fmla="*/ 72 h 73"/>
                <a:gd name="T6" fmla="*/ 78 w 79"/>
                <a:gd name="T7" fmla="*/ 55 h 73"/>
                <a:gd name="T8" fmla="*/ 78 w 79"/>
                <a:gd name="T9" fmla="*/ 0 h 73"/>
                <a:gd name="T10" fmla="*/ 0 60000 65536"/>
                <a:gd name="T11" fmla="*/ 0 60000 65536"/>
                <a:gd name="T12" fmla="*/ 0 60000 65536"/>
                <a:gd name="T13" fmla="*/ 0 60000 65536"/>
                <a:gd name="T14" fmla="*/ 0 60000 65536"/>
                <a:gd name="T15" fmla="*/ 0 w 79"/>
                <a:gd name="T16" fmla="*/ 0 h 73"/>
                <a:gd name="T17" fmla="*/ 79 w 79"/>
                <a:gd name="T18" fmla="*/ 73 h 73"/>
              </a:gdLst>
              <a:ahLst/>
              <a:cxnLst>
                <a:cxn ang="T10">
                  <a:pos x="T0" y="T1"/>
                </a:cxn>
                <a:cxn ang="T11">
                  <a:pos x="T2" y="T3"/>
                </a:cxn>
                <a:cxn ang="T12">
                  <a:pos x="T4" y="T5"/>
                </a:cxn>
                <a:cxn ang="T13">
                  <a:pos x="T6" y="T7"/>
                </a:cxn>
                <a:cxn ang="T14">
                  <a:pos x="T8" y="T9"/>
                </a:cxn>
              </a:cxnLst>
              <a:rect l="T15" t="T16" r="T17" b="T18"/>
              <a:pathLst>
                <a:path w="79" h="73">
                  <a:moveTo>
                    <a:pt x="78" y="0"/>
                  </a:moveTo>
                  <a:lnTo>
                    <a:pt x="0" y="15"/>
                  </a:lnTo>
                  <a:lnTo>
                    <a:pt x="0" y="72"/>
                  </a:lnTo>
                  <a:lnTo>
                    <a:pt x="78" y="55"/>
                  </a:lnTo>
                  <a:lnTo>
                    <a:pt x="78"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4" name="Freeform 1338"/>
            <p:cNvSpPr>
              <a:spLocks/>
            </p:cNvSpPr>
            <p:nvPr/>
          </p:nvSpPr>
          <p:spPr bwMode="auto">
            <a:xfrm>
              <a:off x="4271" y="2525"/>
              <a:ext cx="83" cy="84"/>
            </a:xfrm>
            <a:custGeom>
              <a:avLst/>
              <a:gdLst>
                <a:gd name="T0" fmla="*/ 82 w 83"/>
                <a:gd name="T1" fmla="*/ 0 h 84"/>
                <a:gd name="T2" fmla="*/ 0 w 83"/>
                <a:gd name="T3" fmla="*/ 17 h 84"/>
                <a:gd name="T4" fmla="*/ 0 w 83"/>
                <a:gd name="T5" fmla="*/ 83 h 84"/>
                <a:gd name="T6" fmla="*/ 82 w 83"/>
                <a:gd name="T7" fmla="*/ 68 h 84"/>
                <a:gd name="T8" fmla="*/ 82 w 83"/>
                <a:gd name="T9" fmla="*/ 0 h 84"/>
                <a:gd name="T10" fmla="*/ 0 60000 65536"/>
                <a:gd name="T11" fmla="*/ 0 60000 65536"/>
                <a:gd name="T12" fmla="*/ 0 60000 65536"/>
                <a:gd name="T13" fmla="*/ 0 60000 65536"/>
                <a:gd name="T14" fmla="*/ 0 60000 65536"/>
                <a:gd name="T15" fmla="*/ 0 w 83"/>
                <a:gd name="T16" fmla="*/ 0 h 84"/>
                <a:gd name="T17" fmla="*/ 83 w 83"/>
                <a:gd name="T18" fmla="*/ 84 h 84"/>
              </a:gdLst>
              <a:ahLst/>
              <a:cxnLst>
                <a:cxn ang="T10">
                  <a:pos x="T0" y="T1"/>
                </a:cxn>
                <a:cxn ang="T11">
                  <a:pos x="T2" y="T3"/>
                </a:cxn>
                <a:cxn ang="T12">
                  <a:pos x="T4" y="T5"/>
                </a:cxn>
                <a:cxn ang="T13">
                  <a:pos x="T6" y="T7"/>
                </a:cxn>
                <a:cxn ang="T14">
                  <a:pos x="T8" y="T9"/>
                </a:cxn>
              </a:cxnLst>
              <a:rect l="T15" t="T16" r="T17" b="T18"/>
              <a:pathLst>
                <a:path w="83" h="84">
                  <a:moveTo>
                    <a:pt x="82" y="0"/>
                  </a:moveTo>
                  <a:lnTo>
                    <a:pt x="0" y="17"/>
                  </a:lnTo>
                  <a:lnTo>
                    <a:pt x="0" y="83"/>
                  </a:lnTo>
                  <a:lnTo>
                    <a:pt x="82" y="68"/>
                  </a:lnTo>
                  <a:lnTo>
                    <a:pt x="82"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5" name="Freeform 1339"/>
            <p:cNvSpPr>
              <a:spLocks/>
            </p:cNvSpPr>
            <p:nvPr/>
          </p:nvSpPr>
          <p:spPr bwMode="auto">
            <a:xfrm>
              <a:off x="4181" y="2540"/>
              <a:ext cx="84" cy="87"/>
            </a:xfrm>
            <a:custGeom>
              <a:avLst/>
              <a:gdLst>
                <a:gd name="T0" fmla="*/ 83 w 84"/>
                <a:gd name="T1" fmla="*/ 0 h 87"/>
                <a:gd name="T2" fmla="*/ 0 w 84"/>
                <a:gd name="T3" fmla="*/ 15 h 87"/>
                <a:gd name="T4" fmla="*/ 0 w 84"/>
                <a:gd name="T5" fmla="*/ 86 h 87"/>
                <a:gd name="T6" fmla="*/ 83 w 84"/>
                <a:gd name="T7" fmla="*/ 71 h 87"/>
                <a:gd name="T8" fmla="*/ 83 w 84"/>
                <a:gd name="T9" fmla="*/ 0 h 87"/>
                <a:gd name="T10" fmla="*/ 0 60000 65536"/>
                <a:gd name="T11" fmla="*/ 0 60000 65536"/>
                <a:gd name="T12" fmla="*/ 0 60000 65536"/>
                <a:gd name="T13" fmla="*/ 0 60000 65536"/>
                <a:gd name="T14" fmla="*/ 0 60000 65536"/>
                <a:gd name="T15" fmla="*/ 0 w 84"/>
                <a:gd name="T16" fmla="*/ 0 h 87"/>
                <a:gd name="T17" fmla="*/ 84 w 84"/>
                <a:gd name="T18" fmla="*/ 87 h 87"/>
              </a:gdLst>
              <a:ahLst/>
              <a:cxnLst>
                <a:cxn ang="T10">
                  <a:pos x="T0" y="T1"/>
                </a:cxn>
                <a:cxn ang="T11">
                  <a:pos x="T2" y="T3"/>
                </a:cxn>
                <a:cxn ang="T12">
                  <a:pos x="T4" y="T5"/>
                </a:cxn>
                <a:cxn ang="T13">
                  <a:pos x="T6" y="T7"/>
                </a:cxn>
                <a:cxn ang="T14">
                  <a:pos x="T8" y="T9"/>
                </a:cxn>
              </a:cxnLst>
              <a:rect l="T15" t="T16" r="T17" b="T18"/>
              <a:pathLst>
                <a:path w="84" h="87">
                  <a:moveTo>
                    <a:pt x="83" y="0"/>
                  </a:moveTo>
                  <a:lnTo>
                    <a:pt x="0" y="15"/>
                  </a:lnTo>
                  <a:lnTo>
                    <a:pt x="0" y="86"/>
                  </a:lnTo>
                  <a:lnTo>
                    <a:pt x="83" y="71"/>
                  </a:lnTo>
                  <a:lnTo>
                    <a:pt x="83"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6" name="Freeform 1340"/>
            <p:cNvSpPr>
              <a:spLocks/>
            </p:cNvSpPr>
            <p:nvPr/>
          </p:nvSpPr>
          <p:spPr bwMode="auto">
            <a:xfrm>
              <a:off x="4181" y="2473"/>
              <a:ext cx="82" cy="79"/>
            </a:xfrm>
            <a:custGeom>
              <a:avLst/>
              <a:gdLst>
                <a:gd name="T0" fmla="*/ 81 w 82"/>
                <a:gd name="T1" fmla="*/ 0 h 79"/>
                <a:gd name="T2" fmla="*/ 0 w 82"/>
                <a:gd name="T3" fmla="*/ 13 h 79"/>
                <a:gd name="T4" fmla="*/ 0 w 82"/>
                <a:gd name="T5" fmla="*/ 78 h 79"/>
                <a:gd name="T6" fmla="*/ 81 w 82"/>
                <a:gd name="T7" fmla="*/ 62 h 79"/>
                <a:gd name="T8" fmla="*/ 81 w 82"/>
                <a:gd name="T9" fmla="*/ 0 h 79"/>
                <a:gd name="T10" fmla="*/ 0 60000 65536"/>
                <a:gd name="T11" fmla="*/ 0 60000 65536"/>
                <a:gd name="T12" fmla="*/ 0 60000 65536"/>
                <a:gd name="T13" fmla="*/ 0 60000 65536"/>
                <a:gd name="T14" fmla="*/ 0 60000 65536"/>
                <a:gd name="T15" fmla="*/ 0 w 82"/>
                <a:gd name="T16" fmla="*/ 0 h 79"/>
                <a:gd name="T17" fmla="*/ 82 w 82"/>
                <a:gd name="T18" fmla="*/ 79 h 79"/>
              </a:gdLst>
              <a:ahLst/>
              <a:cxnLst>
                <a:cxn ang="T10">
                  <a:pos x="T0" y="T1"/>
                </a:cxn>
                <a:cxn ang="T11">
                  <a:pos x="T2" y="T3"/>
                </a:cxn>
                <a:cxn ang="T12">
                  <a:pos x="T4" y="T5"/>
                </a:cxn>
                <a:cxn ang="T13">
                  <a:pos x="T6" y="T7"/>
                </a:cxn>
                <a:cxn ang="T14">
                  <a:pos x="T8" y="T9"/>
                </a:cxn>
              </a:cxnLst>
              <a:rect l="T15" t="T16" r="T17" b="T18"/>
              <a:pathLst>
                <a:path w="82" h="79">
                  <a:moveTo>
                    <a:pt x="81" y="0"/>
                  </a:moveTo>
                  <a:lnTo>
                    <a:pt x="0" y="13"/>
                  </a:lnTo>
                  <a:lnTo>
                    <a:pt x="0" y="78"/>
                  </a:lnTo>
                  <a:lnTo>
                    <a:pt x="81" y="62"/>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7" name="Freeform 1341"/>
            <p:cNvSpPr>
              <a:spLocks/>
            </p:cNvSpPr>
            <p:nvPr/>
          </p:nvSpPr>
          <p:spPr bwMode="auto">
            <a:xfrm>
              <a:off x="4181" y="2404"/>
              <a:ext cx="81" cy="79"/>
            </a:xfrm>
            <a:custGeom>
              <a:avLst/>
              <a:gdLst>
                <a:gd name="T0" fmla="*/ 80 w 81"/>
                <a:gd name="T1" fmla="*/ 0 h 79"/>
                <a:gd name="T2" fmla="*/ 0 w 81"/>
                <a:gd name="T3" fmla="*/ 15 h 79"/>
                <a:gd name="T4" fmla="*/ 0 w 81"/>
                <a:gd name="T5" fmla="*/ 78 h 79"/>
                <a:gd name="T6" fmla="*/ 80 w 81"/>
                <a:gd name="T7" fmla="*/ 63 h 79"/>
                <a:gd name="T8" fmla="*/ 80 w 81"/>
                <a:gd name="T9" fmla="*/ 0 h 79"/>
                <a:gd name="T10" fmla="*/ 0 60000 65536"/>
                <a:gd name="T11" fmla="*/ 0 60000 65536"/>
                <a:gd name="T12" fmla="*/ 0 60000 65536"/>
                <a:gd name="T13" fmla="*/ 0 60000 65536"/>
                <a:gd name="T14" fmla="*/ 0 60000 65536"/>
                <a:gd name="T15" fmla="*/ 0 w 81"/>
                <a:gd name="T16" fmla="*/ 0 h 79"/>
                <a:gd name="T17" fmla="*/ 81 w 81"/>
                <a:gd name="T18" fmla="*/ 79 h 79"/>
              </a:gdLst>
              <a:ahLst/>
              <a:cxnLst>
                <a:cxn ang="T10">
                  <a:pos x="T0" y="T1"/>
                </a:cxn>
                <a:cxn ang="T11">
                  <a:pos x="T2" y="T3"/>
                </a:cxn>
                <a:cxn ang="T12">
                  <a:pos x="T4" y="T5"/>
                </a:cxn>
                <a:cxn ang="T13">
                  <a:pos x="T6" y="T7"/>
                </a:cxn>
                <a:cxn ang="T14">
                  <a:pos x="T8" y="T9"/>
                </a:cxn>
              </a:cxnLst>
              <a:rect l="T15" t="T16" r="T17" b="T18"/>
              <a:pathLst>
                <a:path w="81" h="79">
                  <a:moveTo>
                    <a:pt x="80" y="0"/>
                  </a:moveTo>
                  <a:lnTo>
                    <a:pt x="0" y="15"/>
                  </a:lnTo>
                  <a:lnTo>
                    <a:pt x="0" y="78"/>
                  </a:lnTo>
                  <a:lnTo>
                    <a:pt x="80" y="63"/>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8" name="Freeform 1342"/>
            <p:cNvSpPr>
              <a:spLocks/>
            </p:cNvSpPr>
            <p:nvPr/>
          </p:nvSpPr>
          <p:spPr bwMode="auto">
            <a:xfrm>
              <a:off x="4271" y="2389"/>
              <a:ext cx="77" cy="77"/>
            </a:xfrm>
            <a:custGeom>
              <a:avLst/>
              <a:gdLst>
                <a:gd name="T0" fmla="*/ 76 w 77"/>
                <a:gd name="T1" fmla="*/ 0 h 77"/>
                <a:gd name="T2" fmla="*/ 0 w 77"/>
                <a:gd name="T3" fmla="*/ 11 h 77"/>
                <a:gd name="T4" fmla="*/ 0 w 77"/>
                <a:gd name="T5" fmla="*/ 76 h 77"/>
                <a:gd name="T6" fmla="*/ 76 w 77"/>
                <a:gd name="T7" fmla="*/ 61 h 77"/>
                <a:gd name="T8" fmla="*/ 76 w 77"/>
                <a:gd name="T9" fmla="*/ 0 h 77"/>
                <a:gd name="T10" fmla="*/ 0 60000 65536"/>
                <a:gd name="T11" fmla="*/ 0 60000 65536"/>
                <a:gd name="T12" fmla="*/ 0 60000 65536"/>
                <a:gd name="T13" fmla="*/ 0 60000 65536"/>
                <a:gd name="T14" fmla="*/ 0 60000 65536"/>
                <a:gd name="T15" fmla="*/ 0 w 77"/>
                <a:gd name="T16" fmla="*/ 0 h 77"/>
                <a:gd name="T17" fmla="*/ 77 w 77"/>
                <a:gd name="T18" fmla="*/ 77 h 77"/>
              </a:gdLst>
              <a:ahLst/>
              <a:cxnLst>
                <a:cxn ang="T10">
                  <a:pos x="T0" y="T1"/>
                </a:cxn>
                <a:cxn ang="T11">
                  <a:pos x="T2" y="T3"/>
                </a:cxn>
                <a:cxn ang="T12">
                  <a:pos x="T4" y="T5"/>
                </a:cxn>
                <a:cxn ang="T13">
                  <a:pos x="T6" y="T7"/>
                </a:cxn>
                <a:cxn ang="T14">
                  <a:pos x="T8" y="T9"/>
                </a:cxn>
              </a:cxnLst>
              <a:rect l="T15" t="T16" r="T17" b="T18"/>
              <a:pathLst>
                <a:path w="77" h="77">
                  <a:moveTo>
                    <a:pt x="76" y="0"/>
                  </a:moveTo>
                  <a:lnTo>
                    <a:pt x="0" y="11"/>
                  </a:lnTo>
                  <a:lnTo>
                    <a:pt x="0" y="76"/>
                  </a:lnTo>
                  <a:lnTo>
                    <a:pt x="76" y="61"/>
                  </a:lnTo>
                  <a:lnTo>
                    <a:pt x="76"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49" name="Freeform 1343"/>
            <p:cNvSpPr>
              <a:spLocks/>
            </p:cNvSpPr>
            <p:nvPr/>
          </p:nvSpPr>
          <p:spPr bwMode="auto">
            <a:xfrm>
              <a:off x="4359" y="2368"/>
              <a:ext cx="81" cy="82"/>
            </a:xfrm>
            <a:custGeom>
              <a:avLst/>
              <a:gdLst>
                <a:gd name="T0" fmla="*/ 80 w 81"/>
                <a:gd name="T1" fmla="*/ 0 h 82"/>
                <a:gd name="T2" fmla="*/ 0 w 81"/>
                <a:gd name="T3" fmla="*/ 18 h 82"/>
                <a:gd name="T4" fmla="*/ 0 w 81"/>
                <a:gd name="T5" fmla="*/ 81 h 82"/>
                <a:gd name="T6" fmla="*/ 80 w 81"/>
                <a:gd name="T7" fmla="*/ 65 h 82"/>
                <a:gd name="T8" fmla="*/ 8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0" y="0"/>
                  </a:moveTo>
                  <a:lnTo>
                    <a:pt x="0" y="18"/>
                  </a:lnTo>
                  <a:lnTo>
                    <a:pt x="0" y="81"/>
                  </a:lnTo>
                  <a:lnTo>
                    <a:pt x="80" y="65"/>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50" name="Freeform 1344"/>
            <p:cNvSpPr>
              <a:spLocks/>
            </p:cNvSpPr>
            <p:nvPr/>
          </p:nvSpPr>
          <p:spPr bwMode="auto">
            <a:xfrm>
              <a:off x="4271" y="2460"/>
              <a:ext cx="79" cy="77"/>
            </a:xfrm>
            <a:custGeom>
              <a:avLst/>
              <a:gdLst>
                <a:gd name="T0" fmla="*/ 78 w 79"/>
                <a:gd name="T1" fmla="*/ 0 h 77"/>
                <a:gd name="T2" fmla="*/ 0 w 79"/>
                <a:gd name="T3" fmla="*/ 13 h 77"/>
                <a:gd name="T4" fmla="*/ 0 w 79"/>
                <a:gd name="T5" fmla="*/ 76 h 77"/>
                <a:gd name="T6" fmla="*/ 78 w 79"/>
                <a:gd name="T7" fmla="*/ 61 h 77"/>
                <a:gd name="T8" fmla="*/ 78 w 79"/>
                <a:gd name="T9" fmla="*/ 0 h 77"/>
                <a:gd name="T10" fmla="*/ 0 60000 65536"/>
                <a:gd name="T11" fmla="*/ 0 60000 65536"/>
                <a:gd name="T12" fmla="*/ 0 60000 65536"/>
                <a:gd name="T13" fmla="*/ 0 60000 65536"/>
                <a:gd name="T14" fmla="*/ 0 60000 65536"/>
                <a:gd name="T15" fmla="*/ 0 w 79"/>
                <a:gd name="T16" fmla="*/ 0 h 77"/>
                <a:gd name="T17" fmla="*/ 79 w 79"/>
                <a:gd name="T18" fmla="*/ 77 h 77"/>
              </a:gdLst>
              <a:ahLst/>
              <a:cxnLst>
                <a:cxn ang="T10">
                  <a:pos x="T0" y="T1"/>
                </a:cxn>
                <a:cxn ang="T11">
                  <a:pos x="T2" y="T3"/>
                </a:cxn>
                <a:cxn ang="T12">
                  <a:pos x="T4" y="T5"/>
                </a:cxn>
                <a:cxn ang="T13">
                  <a:pos x="T6" y="T7"/>
                </a:cxn>
                <a:cxn ang="T14">
                  <a:pos x="T8" y="T9"/>
                </a:cxn>
              </a:cxnLst>
              <a:rect l="T15" t="T16" r="T17" b="T18"/>
              <a:pathLst>
                <a:path w="79" h="77">
                  <a:moveTo>
                    <a:pt x="78" y="0"/>
                  </a:moveTo>
                  <a:lnTo>
                    <a:pt x="0" y="13"/>
                  </a:lnTo>
                  <a:lnTo>
                    <a:pt x="0" y="76"/>
                  </a:lnTo>
                  <a:lnTo>
                    <a:pt x="78" y="61"/>
                  </a:lnTo>
                  <a:lnTo>
                    <a:pt x="78"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51" name="Freeform 1345"/>
            <p:cNvSpPr>
              <a:spLocks/>
            </p:cNvSpPr>
            <p:nvPr/>
          </p:nvSpPr>
          <p:spPr bwMode="auto">
            <a:xfrm>
              <a:off x="4359" y="2442"/>
              <a:ext cx="81" cy="78"/>
            </a:xfrm>
            <a:custGeom>
              <a:avLst/>
              <a:gdLst>
                <a:gd name="T0" fmla="*/ 80 w 81"/>
                <a:gd name="T1" fmla="*/ 0 h 78"/>
                <a:gd name="T2" fmla="*/ 0 w 81"/>
                <a:gd name="T3" fmla="*/ 17 h 78"/>
                <a:gd name="T4" fmla="*/ 0 w 81"/>
                <a:gd name="T5" fmla="*/ 77 h 78"/>
                <a:gd name="T6" fmla="*/ 80 w 81"/>
                <a:gd name="T7" fmla="*/ 60 h 78"/>
                <a:gd name="T8" fmla="*/ 80 w 81"/>
                <a:gd name="T9" fmla="*/ 0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80" y="0"/>
                  </a:moveTo>
                  <a:lnTo>
                    <a:pt x="0" y="17"/>
                  </a:lnTo>
                  <a:lnTo>
                    <a:pt x="0" y="77"/>
                  </a:lnTo>
                  <a:lnTo>
                    <a:pt x="80" y="60"/>
                  </a:lnTo>
                  <a:lnTo>
                    <a:pt x="8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52" name="Freeform 1346"/>
            <p:cNvSpPr>
              <a:spLocks/>
            </p:cNvSpPr>
            <p:nvPr/>
          </p:nvSpPr>
          <p:spPr bwMode="auto">
            <a:xfrm>
              <a:off x="4359" y="2508"/>
              <a:ext cx="81" cy="83"/>
            </a:xfrm>
            <a:custGeom>
              <a:avLst/>
              <a:gdLst>
                <a:gd name="T0" fmla="*/ 80 w 81"/>
                <a:gd name="T1" fmla="*/ 0 h 83"/>
                <a:gd name="T2" fmla="*/ 0 w 81"/>
                <a:gd name="T3" fmla="*/ 18 h 83"/>
                <a:gd name="T4" fmla="*/ 0 w 81"/>
                <a:gd name="T5" fmla="*/ 82 h 83"/>
                <a:gd name="T6" fmla="*/ 80 w 81"/>
                <a:gd name="T7" fmla="*/ 66 h 83"/>
                <a:gd name="T8" fmla="*/ 80 w 81"/>
                <a:gd name="T9" fmla="*/ 0 h 83"/>
                <a:gd name="T10" fmla="*/ 0 60000 65536"/>
                <a:gd name="T11" fmla="*/ 0 60000 65536"/>
                <a:gd name="T12" fmla="*/ 0 60000 65536"/>
                <a:gd name="T13" fmla="*/ 0 60000 65536"/>
                <a:gd name="T14" fmla="*/ 0 60000 65536"/>
                <a:gd name="T15" fmla="*/ 0 w 81"/>
                <a:gd name="T16" fmla="*/ 0 h 83"/>
                <a:gd name="T17" fmla="*/ 81 w 81"/>
                <a:gd name="T18" fmla="*/ 83 h 83"/>
              </a:gdLst>
              <a:ahLst/>
              <a:cxnLst>
                <a:cxn ang="T10">
                  <a:pos x="T0" y="T1"/>
                </a:cxn>
                <a:cxn ang="T11">
                  <a:pos x="T2" y="T3"/>
                </a:cxn>
                <a:cxn ang="T12">
                  <a:pos x="T4" y="T5"/>
                </a:cxn>
                <a:cxn ang="T13">
                  <a:pos x="T6" y="T7"/>
                </a:cxn>
                <a:cxn ang="T14">
                  <a:pos x="T8" y="T9"/>
                </a:cxn>
              </a:cxnLst>
              <a:rect l="T15" t="T16" r="T17" b="T18"/>
              <a:pathLst>
                <a:path w="81" h="83">
                  <a:moveTo>
                    <a:pt x="80" y="0"/>
                  </a:moveTo>
                  <a:lnTo>
                    <a:pt x="0" y="18"/>
                  </a:lnTo>
                  <a:lnTo>
                    <a:pt x="0" y="82"/>
                  </a:lnTo>
                  <a:lnTo>
                    <a:pt x="80" y="66"/>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53" name="Freeform 1347"/>
            <p:cNvSpPr>
              <a:spLocks/>
            </p:cNvSpPr>
            <p:nvPr/>
          </p:nvSpPr>
          <p:spPr bwMode="auto">
            <a:xfrm>
              <a:off x="4358" y="2580"/>
              <a:ext cx="82" cy="77"/>
            </a:xfrm>
            <a:custGeom>
              <a:avLst/>
              <a:gdLst>
                <a:gd name="T0" fmla="*/ 81 w 82"/>
                <a:gd name="T1" fmla="*/ 0 h 77"/>
                <a:gd name="T2" fmla="*/ 0 w 82"/>
                <a:gd name="T3" fmla="*/ 18 h 77"/>
                <a:gd name="T4" fmla="*/ 0 w 82"/>
                <a:gd name="T5" fmla="*/ 76 h 77"/>
                <a:gd name="T6" fmla="*/ 81 w 82"/>
                <a:gd name="T7" fmla="*/ 58 h 77"/>
                <a:gd name="T8" fmla="*/ 81 w 82"/>
                <a:gd name="T9" fmla="*/ 0 h 77"/>
                <a:gd name="T10" fmla="*/ 0 60000 65536"/>
                <a:gd name="T11" fmla="*/ 0 60000 65536"/>
                <a:gd name="T12" fmla="*/ 0 60000 65536"/>
                <a:gd name="T13" fmla="*/ 0 60000 65536"/>
                <a:gd name="T14" fmla="*/ 0 60000 65536"/>
                <a:gd name="T15" fmla="*/ 0 w 82"/>
                <a:gd name="T16" fmla="*/ 0 h 77"/>
                <a:gd name="T17" fmla="*/ 82 w 82"/>
                <a:gd name="T18" fmla="*/ 77 h 77"/>
              </a:gdLst>
              <a:ahLst/>
              <a:cxnLst>
                <a:cxn ang="T10">
                  <a:pos x="T0" y="T1"/>
                </a:cxn>
                <a:cxn ang="T11">
                  <a:pos x="T2" y="T3"/>
                </a:cxn>
                <a:cxn ang="T12">
                  <a:pos x="T4" y="T5"/>
                </a:cxn>
                <a:cxn ang="T13">
                  <a:pos x="T6" y="T7"/>
                </a:cxn>
                <a:cxn ang="T14">
                  <a:pos x="T8" y="T9"/>
                </a:cxn>
              </a:cxnLst>
              <a:rect l="T15" t="T16" r="T17" b="T18"/>
              <a:pathLst>
                <a:path w="82" h="77">
                  <a:moveTo>
                    <a:pt x="81" y="0"/>
                  </a:moveTo>
                  <a:lnTo>
                    <a:pt x="0" y="18"/>
                  </a:lnTo>
                  <a:lnTo>
                    <a:pt x="0" y="76"/>
                  </a:lnTo>
                  <a:lnTo>
                    <a:pt x="81" y="58"/>
                  </a:lnTo>
                  <a:lnTo>
                    <a:pt x="81"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54" name="Freeform 1348"/>
            <p:cNvSpPr>
              <a:spLocks/>
            </p:cNvSpPr>
            <p:nvPr/>
          </p:nvSpPr>
          <p:spPr bwMode="auto">
            <a:xfrm>
              <a:off x="4450" y="2564"/>
              <a:ext cx="82" cy="74"/>
            </a:xfrm>
            <a:custGeom>
              <a:avLst/>
              <a:gdLst>
                <a:gd name="T0" fmla="*/ 81 w 82"/>
                <a:gd name="T1" fmla="*/ 0 h 74"/>
                <a:gd name="T2" fmla="*/ 0 w 82"/>
                <a:gd name="T3" fmla="*/ 15 h 74"/>
                <a:gd name="T4" fmla="*/ 0 w 82"/>
                <a:gd name="T5" fmla="*/ 73 h 74"/>
                <a:gd name="T6" fmla="*/ 81 w 82"/>
                <a:gd name="T7" fmla="*/ 57 h 74"/>
                <a:gd name="T8" fmla="*/ 81 w 82"/>
                <a:gd name="T9" fmla="*/ 0 h 74"/>
                <a:gd name="T10" fmla="*/ 0 60000 65536"/>
                <a:gd name="T11" fmla="*/ 0 60000 65536"/>
                <a:gd name="T12" fmla="*/ 0 60000 65536"/>
                <a:gd name="T13" fmla="*/ 0 60000 65536"/>
                <a:gd name="T14" fmla="*/ 0 60000 65536"/>
                <a:gd name="T15" fmla="*/ 0 w 82"/>
                <a:gd name="T16" fmla="*/ 0 h 74"/>
                <a:gd name="T17" fmla="*/ 82 w 82"/>
                <a:gd name="T18" fmla="*/ 74 h 74"/>
              </a:gdLst>
              <a:ahLst/>
              <a:cxnLst>
                <a:cxn ang="T10">
                  <a:pos x="T0" y="T1"/>
                </a:cxn>
                <a:cxn ang="T11">
                  <a:pos x="T2" y="T3"/>
                </a:cxn>
                <a:cxn ang="T12">
                  <a:pos x="T4" y="T5"/>
                </a:cxn>
                <a:cxn ang="T13">
                  <a:pos x="T6" y="T7"/>
                </a:cxn>
                <a:cxn ang="T14">
                  <a:pos x="T8" y="T9"/>
                </a:cxn>
              </a:cxnLst>
              <a:rect l="T15" t="T16" r="T17" b="T18"/>
              <a:pathLst>
                <a:path w="82" h="74">
                  <a:moveTo>
                    <a:pt x="81" y="0"/>
                  </a:moveTo>
                  <a:lnTo>
                    <a:pt x="0" y="15"/>
                  </a:lnTo>
                  <a:lnTo>
                    <a:pt x="0" y="73"/>
                  </a:lnTo>
                  <a:lnTo>
                    <a:pt x="81" y="57"/>
                  </a:lnTo>
                  <a:lnTo>
                    <a:pt x="81"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55" name="Freeform 1349"/>
            <p:cNvSpPr>
              <a:spLocks/>
            </p:cNvSpPr>
            <p:nvPr/>
          </p:nvSpPr>
          <p:spPr bwMode="auto">
            <a:xfrm>
              <a:off x="4537" y="2543"/>
              <a:ext cx="77" cy="75"/>
            </a:xfrm>
            <a:custGeom>
              <a:avLst/>
              <a:gdLst>
                <a:gd name="T0" fmla="*/ 76 w 77"/>
                <a:gd name="T1" fmla="*/ 0 h 75"/>
                <a:gd name="T2" fmla="*/ 0 w 77"/>
                <a:gd name="T3" fmla="*/ 18 h 75"/>
                <a:gd name="T4" fmla="*/ 0 w 77"/>
                <a:gd name="T5" fmla="*/ 74 h 75"/>
                <a:gd name="T6" fmla="*/ 76 w 77"/>
                <a:gd name="T7" fmla="*/ 58 h 75"/>
                <a:gd name="T8" fmla="*/ 76 w 77"/>
                <a:gd name="T9" fmla="*/ 0 h 75"/>
                <a:gd name="T10" fmla="*/ 0 60000 65536"/>
                <a:gd name="T11" fmla="*/ 0 60000 65536"/>
                <a:gd name="T12" fmla="*/ 0 60000 65536"/>
                <a:gd name="T13" fmla="*/ 0 60000 65536"/>
                <a:gd name="T14" fmla="*/ 0 60000 65536"/>
                <a:gd name="T15" fmla="*/ 0 w 77"/>
                <a:gd name="T16" fmla="*/ 0 h 75"/>
                <a:gd name="T17" fmla="*/ 77 w 77"/>
                <a:gd name="T18" fmla="*/ 75 h 75"/>
              </a:gdLst>
              <a:ahLst/>
              <a:cxnLst>
                <a:cxn ang="T10">
                  <a:pos x="T0" y="T1"/>
                </a:cxn>
                <a:cxn ang="T11">
                  <a:pos x="T2" y="T3"/>
                </a:cxn>
                <a:cxn ang="T12">
                  <a:pos x="T4" y="T5"/>
                </a:cxn>
                <a:cxn ang="T13">
                  <a:pos x="T6" y="T7"/>
                </a:cxn>
                <a:cxn ang="T14">
                  <a:pos x="T8" y="T9"/>
                </a:cxn>
              </a:cxnLst>
              <a:rect l="T15" t="T16" r="T17" b="T18"/>
              <a:pathLst>
                <a:path w="77" h="75">
                  <a:moveTo>
                    <a:pt x="76" y="0"/>
                  </a:moveTo>
                  <a:lnTo>
                    <a:pt x="0" y="18"/>
                  </a:lnTo>
                  <a:lnTo>
                    <a:pt x="0" y="74"/>
                  </a:lnTo>
                  <a:lnTo>
                    <a:pt x="76" y="58"/>
                  </a:lnTo>
                  <a:lnTo>
                    <a:pt x="76"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56" name="Freeform 1350"/>
            <p:cNvSpPr>
              <a:spLocks/>
            </p:cNvSpPr>
            <p:nvPr/>
          </p:nvSpPr>
          <p:spPr bwMode="auto">
            <a:xfrm>
              <a:off x="4540" y="2473"/>
              <a:ext cx="74" cy="81"/>
            </a:xfrm>
            <a:custGeom>
              <a:avLst/>
              <a:gdLst>
                <a:gd name="T0" fmla="*/ 73 w 74"/>
                <a:gd name="T1" fmla="*/ 0 h 81"/>
                <a:gd name="T2" fmla="*/ 0 w 74"/>
                <a:gd name="T3" fmla="*/ 15 h 81"/>
                <a:gd name="T4" fmla="*/ 0 w 74"/>
                <a:gd name="T5" fmla="*/ 80 h 81"/>
                <a:gd name="T6" fmla="*/ 73 w 74"/>
                <a:gd name="T7" fmla="*/ 64 h 81"/>
                <a:gd name="T8" fmla="*/ 73 w 74"/>
                <a:gd name="T9" fmla="*/ 0 h 81"/>
                <a:gd name="T10" fmla="*/ 0 60000 65536"/>
                <a:gd name="T11" fmla="*/ 0 60000 65536"/>
                <a:gd name="T12" fmla="*/ 0 60000 65536"/>
                <a:gd name="T13" fmla="*/ 0 60000 65536"/>
                <a:gd name="T14" fmla="*/ 0 60000 65536"/>
                <a:gd name="T15" fmla="*/ 0 w 74"/>
                <a:gd name="T16" fmla="*/ 0 h 81"/>
                <a:gd name="T17" fmla="*/ 74 w 74"/>
                <a:gd name="T18" fmla="*/ 81 h 81"/>
              </a:gdLst>
              <a:ahLst/>
              <a:cxnLst>
                <a:cxn ang="T10">
                  <a:pos x="T0" y="T1"/>
                </a:cxn>
                <a:cxn ang="T11">
                  <a:pos x="T2" y="T3"/>
                </a:cxn>
                <a:cxn ang="T12">
                  <a:pos x="T4" y="T5"/>
                </a:cxn>
                <a:cxn ang="T13">
                  <a:pos x="T6" y="T7"/>
                </a:cxn>
                <a:cxn ang="T14">
                  <a:pos x="T8" y="T9"/>
                </a:cxn>
              </a:cxnLst>
              <a:rect l="T15" t="T16" r="T17" b="T18"/>
              <a:pathLst>
                <a:path w="74" h="81">
                  <a:moveTo>
                    <a:pt x="73" y="0"/>
                  </a:moveTo>
                  <a:lnTo>
                    <a:pt x="0" y="15"/>
                  </a:lnTo>
                  <a:lnTo>
                    <a:pt x="0" y="80"/>
                  </a:lnTo>
                  <a:lnTo>
                    <a:pt x="73" y="64"/>
                  </a:lnTo>
                  <a:lnTo>
                    <a:pt x="73"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57" name="Freeform 1351"/>
            <p:cNvSpPr>
              <a:spLocks/>
            </p:cNvSpPr>
            <p:nvPr/>
          </p:nvSpPr>
          <p:spPr bwMode="auto">
            <a:xfrm>
              <a:off x="4450" y="2492"/>
              <a:ext cx="82" cy="81"/>
            </a:xfrm>
            <a:custGeom>
              <a:avLst/>
              <a:gdLst>
                <a:gd name="T0" fmla="*/ 81 w 82"/>
                <a:gd name="T1" fmla="*/ 0 h 81"/>
                <a:gd name="T2" fmla="*/ 0 w 82"/>
                <a:gd name="T3" fmla="*/ 17 h 81"/>
                <a:gd name="T4" fmla="*/ 0 w 82"/>
                <a:gd name="T5" fmla="*/ 80 h 81"/>
                <a:gd name="T6" fmla="*/ 81 w 82"/>
                <a:gd name="T7" fmla="*/ 60 h 81"/>
                <a:gd name="T8" fmla="*/ 81 w 82"/>
                <a:gd name="T9" fmla="*/ 0 h 81"/>
                <a:gd name="T10" fmla="*/ 0 60000 65536"/>
                <a:gd name="T11" fmla="*/ 0 60000 65536"/>
                <a:gd name="T12" fmla="*/ 0 60000 65536"/>
                <a:gd name="T13" fmla="*/ 0 60000 65536"/>
                <a:gd name="T14" fmla="*/ 0 60000 65536"/>
                <a:gd name="T15" fmla="*/ 0 w 82"/>
                <a:gd name="T16" fmla="*/ 0 h 81"/>
                <a:gd name="T17" fmla="*/ 82 w 82"/>
                <a:gd name="T18" fmla="*/ 81 h 81"/>
              </a:gdLst>
              <a:ahLst/>
              <a:cxnLst>
                <a:cxn ang="T10">
                  <a:pos x="T0" y="T1"/>
                </a:cxn>
                <a:cxn ang="T11">
                  <a:pos x="T2" y="T3"/>
                </a:cxn>
                <a:cxn ang="T12">
                  <a:pos x="T4" y="T5"/>
                </a:cxn>
                <a:cxn ang="T13">
                  <a:pos x="T6" y="T7"/>
                </a:cxn>
                <a:cxn ang="T14">
                  <a:pos x="T8" y="T9"/>
                </a:cxn>
              </a:cxnLst>
              <a:rect l="T15" t="T16" r="T17" b="T18"/>
              <a:pathLst>
                <a:path w="82" h="81">
                  <a:moveTo>
                    <a:pt x="81" y="0"/>
                  </a:moveTo>
                  <a:lnTo>
                    <a:pt x="0" y="17"/>
                  </a:lnTo>
                  <a:lnTo>
                    <a:pt x="0" y="80"/>
                  </a:lnTo>
                  <a:lnTo>
                    <a:pt x="81" y="60"/>
                  </a:lnTo>
                  <a:lnTo>
                    <a:pt x="8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58" name="Freeform 1352"/>
            <p:cNvSpPr>
              <a:spLocks/>
            </p:cNvSpPr>
            <p:nvPr/>
          </p:nvSpPr>
          <p:spPr bwMode="auto">
            <a:xfrm>
              <a:off x="4450" y="2424"/>
              <a:ext cx="82" cy="79"/>
            </a:xfrm>
            <a:custGeom>
              <a:avLst/>
              <a:gdLst>
                <a:gd name="T0" fmla="*/ 81 w 82"/>
                <a:gd name="T1" fmla="*/ 0 h 79"/>
                <a:gd name="T2" fmla="*/ 0 w 82"/>
                <a:gd name="T3" fmla="*/ 17 h 79"/>
                <a:gd name="T4" fmla="*/ 0 w 82"/>
                <a:gd name="T5" fmla="*/ 78 h 79"/>
                <a:gd name="T6" fmla="*/ 81 w 82"/>
                <a:gd name="T7" fmla="*/ 60 h 79"/>
                <a:gd name="T8" fmla="*/ 81 w 82"/>
                <a:gd name="T9" fmla="*/ 0 h 79"/>
                <a:gd name="T10" fmla="*/ 0 60000 65536"/>
                <a:gd name="T11" fmla="*/ 0 60000 65536"/>
                <a:gd name="T12" fmla="*/ 0 60000 65536"/>
                <a:gd name="T13" fmla="*/ 0 60000 65536"/>
                <a:gd name="T14" fmla="*/ 0 60000 65536"/>
                <a:gd name="T15" fmla="*/ 0 w 82"/>
                <a:gd name="T16" fmla="*/ 0 h 79"/>
                <a:gd name="T17" fmla="*/ 82 w 82"/>
                <a:gd name="T18" fmla="*/ 79 h 79"/>
              </a:gdLst>
              <a:ahLst/>
              <a:cxnLst>
                <a:cxn ang="T10">
                  <a:pos x="T0" y="T1"/>
                </a:cxn>
                <a:cxn ang="T11">
                  <a:pos x="T2" y="T3"/>
                </a:cxn>
                <a:cxn ang="T12">
                  <a:pos x="T4" y="T5"/>
                </a:cxn>
                <a:cxn ang="T13">
                  <a:pos x="T6" y="T7"/>
                </a:cxn>
                <a:cxn ang="T14">
                  <a:pos x="T8" y="T9"/>
                </a:cxn>
              </a:cxnLst>
              <a:rect l="T15" t="T16" r="T17" b="T18"/>
              <a:pathLst>
                <a:path w="82" h="79">
                  <a:moveTo>
                    <a:pt x="81" y="0"/>
                  </a:moveTo>
                  <a:lnTo>
                    <a:pt x="0" y="17"/>
                  </a:lnTo>
                  <a:lnTo>
                    <a:pt x="0" y="78"/>
                  </a:lnTo>
                  <a:lnTo>
                    <a:pt x="81" y="60"/>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59" name="Freeform 1353"/>
            <p:cNvSpPr>
              <a:spLocks/>
            </p:cNvSpPr>
            <p:nvPr/>
          </p:nvSpPr>
          <p:spPr bwMode="auto">
            <a:xfrm>
              <a:off x="4450" y="2351"/>
              <a:ext cx="82" cy="84"/>
            </a:xfrm>
            <a:custGeom>
              <a:avLst/>
              <a:gdLst>
                <a:gd name="T0" fmla="*/ 81 w 82"/>
                <a:gd name="T1" fmla="*/ 0 h 84"/>
                <a:gd name="T2" fmla="*/ 0 w 82"/>
                <a:gd name="T3" fmla="*/ 16 h 84"/>
                <a:gd name="T4" fmla="*/ 0 w 82"/>
                <a:gd name="T5" fmla="*/ 83 h 84"/>
                <a:gd name="T6" fmla="*/ 81 w 82"/>
                <a:gd name="T7" fmla="*/ 68 h 84"/>
                <a:gd name="T8" fmla="*/ 81 w 82"/>
                <a:gd name="T9" fmla="*/ 0 h 84"/>
                <a:gd name="T10" fmla="*/ 0 60000 65536"/>
                <a:gd name="T11" fmla="*/ 0 60000 65536"/>
                <a:gd name="T12" fmla="*/ 0 60000 65536"/>
                <a:gd name="T13" fmla="*/ 0 60000 65536"/>
                <a:gd name="T14" fmla="*/ 0 60000 65536"/>
                <a:gd name="T15" fmla="*/ 0 w 82"/>
                <a:gd name="T16" fmla="*/ 0 h 84"/>
                <a:gd name="T17" fmla="*/ 82 w 82"/>
                <a:gd name="T18" fmla="*/ 84 h 84"/>
              </a:gdLst>
              <a:ahLst/>
              <a:cxnLst>
                <a:cxn ang="T10">
                  <a:pos x="T0" y="T1"/>
                </a:cxn>
                <a:cxn ang="T11">
                  <a:pos x="T2" y="T3"/>
                </a:cxn>
                <a:cxn ang="T12">
                  <a:pos x="T4" y="T5"/>
                </a:cxn>
                <a:cxn ang="T13">
                  <a:pos x="T6" y="T7"/>
                </a:cxn>
                <a:cxn ang="T14">
                  <a:pos x="T8" y="T9"/>
                </a:cxn>
              </a:cxnLst>
              <a:rect l="T15" t="T16" r="T17" b="T18"/>
              <a:pathLst>
                <a:path w="82" h="84">
                  <a:moveTo>
                    <a:pt x="81" y="0"/>
                  </a:moveTo>
                  <a:lnTo>
                    <a:pt x="0" y="16"/>
                  </a:lnTo>
                  <a:lnTo>
                    <a:pt x="0" y="83"/>
                  </a:lnTo>
                  <a:lnTo>
                    <a:pt x="81" y="68"/>
                  </a:lnTo>
                  <a:lnTo>
                    <a:pt x="8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60" name="Freeform 1354"/>
            <p:cNvSpPr>
              <a:spLocks/>
            </p:cNvSpPr>
            <p:nvPr/>
          </p:nvSpPr>
          <p:spPr bwMode="auto">
            <a:xfrm>
              <a:off x="4538" y="2338"/>
              <a:ext cx="76" cy="83"/>
            </a:xfrm>
            <a:custGeom>
              <a:avLst/>
              <a:gdLst>
                <a:gd name="T0" fmla="*/ 75 w 76"/>
                <a:gd name="T1" fmla="*/ 0 h 83"/>
                <a:gd name="T2" fmla="*/ 0 w 76"/>
                <a:gd name="T3" fmla="*/ 15 h 83"/>
                <a:gd name="T4" fmla="*/ 0 w 76"/>
                <a:gd name="T5" fmla="*/ 82 h 83"/>
                <a:gd name="T6" fmla="*/ 75 w 76"/>
                <a:gd name="T7" fmla="*/ 66 h 83"/>
                <a:gd name="T8" fmla="*/ 75 w 76"/>
                <a:gd name="T9" fmla="*/ 0 h 83"/>
                <a:gd name="T10" fmla="*/ 0 60000 65536"/>
                <a:gd name="T11" fmla="*/ 0 60000 65536"/>
                <a:gd name="T12" fmla="*/ 0 60000 65536"/>
                <a:gd name="T13" fmla="*/ 0 60000 65536"/>
                <a:gd name="T14" fmla="*/ 0 60000 65536"/>
                <a:gd name="T15" fmla="*/ 0 w 76"/>
                <a:gd name="T16" fmla="*/ 0 h 83"/>
                <a:gd name="T17" fmla="*/ 76 w 76"/>
                <a:gd name="T18" fmla="*/ 83 h 83"/>
              </a:gdLst>
              <a:ahLst/>
              <a:cxnLst>
                <a:cxn ang="T10">
                  <a:pos x="T0" y="T1"/>
                </a:cxn>
                <a:cxn ang="T11">
                  <a:pos x="T2" y="T3"/>
                </a:cxn>
                <a:cxn ang="T12">
                  <a:pos x="T4" y="T5"/>
                </a:cxn>
                <a:cxn ang="T13">
                  <a:pos x="T6" y="T7"/>
                </a:cxn>
                <a:cxn ang="T14">
                  <a:pos x="T8" y="T9"/>
                </a:cxn>
              </a:cxnLst>
              <a:rect l="T15" t="T16" r="T17" b="T18"/>
              <a:pathLst>
                <a:path w="76" h="83">
                  <a:moveTo>
                    <a:pt x="75" y="0"/>
                  </a:moveTo>
                  <a:lnTo>
                    <a:pt x="0" y="15"/>
                  </a:lnTo>
                  <a:lnTo>
                    <a:pt x="0" y="82"/>
                  </a:lnTo>
                  <a:lnTo>
                    <a:pt x="75" y="66"/>
                  </a:lnTo>
                  <a:lnTo>
                    <a:pt x="75"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1" name="Freeform 1355"/>
            <p:cNvSpPr>
              <a:spLocks/>
            </p:cNvSpPr>
            <p:nvPr/>
          </p:nvSpPr>
          <p:spPr bwMode="auto">
            <a:xfrm>
              <a:off x="4621" y="2318"/>
              <a:ext cx="80" cy="83"/>
            </a:xfrm>
            <a:custGeom>
              <a:avLst/>
              <a:gdLst>
                <a:gd name="T0" fmla="*/ 79 w 80"/>
                <a:gd name="T1" fmla="*/ 0 h 83"/>
                <a:gd name="T2" fmla="*/ 0 w 80"/>
                <a:gd name="T3" fmla="*/ 13 h 83"/>
                <a:gd name="T4" fmla="*/ 0 w 80"/>
                <a:gd name="T5" fmla="*/ 82 h 83"/>
                <a:gd name="T6" fmla="*/ 79 w 80"/>
                <a:gd name="T7" fmla="*/ 67 h 83"/>
                <a:gd name="T8" fmla="*/ 79 w 80"/>
                <a:gd name="T9" fmla="*/ 0 h 83"/>
                <a:gd name="T10" fmla="*/ 0 60000 65536"/>
                <a:gd name="T11" fmla="*/ 0 60000 65536"/>
                <a:gd name="T12" fmla="*/ 0 60000 65536"/>
                <a:gd name="T13" fmla="*/ 0 60000 65536"/>
                <a:gd name="T14" fmla="*/ 0 60000 65536"/>
                <a:gd name="T15" fmla="*/ 0 w 80"/>
                <a:gd name="T16" fmla="*/ 0 h 83"/>
                <a:gd name="T17" fmla="*/ 80 w 80"/>
                <a:gd name="T18" fmla="*/ 83 h 83"/>
              </a:gdLst>
              <a:ahLst/>
              <a:cxnLst>
                <a:cxn ang="T10">
                  <a:pos x="T0" y="T1"/>
                </a:cxn>
                <a:cxn ang="T11">
                  <a:pos x="T2" y="T3"/>
                </a:cxn>
                <a:cxn ang="T12">
                  <a:pos x="T4" y="T5"/>
                </a:cxn>
                <a:cxn ang="T13">
                  <a:pos x="T6" y="T7"/>
                </a:cxn>
                <a:cxn ang="T14">
                  <a:pos x="T8" y="T9"/>
                </a:cxn>
              </a:cxnLst>
              <a:rect l="T15" t="T16" r="T17" b="T18"/>
              <a:pathLst>
                <a:path w="80" h="83">
                  <a:moveTo>
                    <a:pt x="79" y="0"/>
                  </a:moveTo>
                  <a:lnTo>
                    <a:pt x="0" y="13"/>
                  </a:lnTo>
                  <a:lnTo>
                    <a:pt x="0" y="82"/>
                  </a:lnTo>
                  <a:lnTo>
                    <a:pt x="79" y="67"/>
                  </a:lnTo>
                  <a:lnTo>
                    <a:pt x="79"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62" name="Freeform 1356"/>
            <p:cNvSpPr>
              <a:spLocks/>
            </p:cNvSpPr>
            <p:nvPr/>
          </p:nvSpPr>
          <p:spPr bwMode="auto">
            <a:xfrm>
              <a:off x="4538" y="2407"/>
              <a:ext cx="78" cy="78"/>
            </a:xfrm>
            <a:custGeom>
              <a:avLst/>
              <a:gdLst>
                <a:gd name="T0" fmla="*/ 77 w 78"/>
                <a:gd name="T1" fmla="*/ 0 h 78"/>
                <a:gd name="T2" fmla="*/ 0 w 78"/>
                <a:gd name="T3" fmla="*/ 17 h 78"/>
                <a:gd name="T4" fmla="*/ 0 w 78"/>
                <a:gd name="T5" fmla="*/ 77 h 78"/>
                <a:gd name="T6" fmla="*/ 77 w 78"/>
                <a:gd name="T7" fmla="*/ 60 h 78"/>
                <a:gd name="T8" fmla="*/ 77 w 78"/>
                <a:gd name="T9" fmla="*/ 0 h 78"/>
                <a:gd name="T10" fmla="*/ 0 60000 65536"/>
                <a:gd name="T11" fmla="*/ 0 60000 65536"/>
                <a:gd name="T12" fmla="*/ 0 60000 65536"/>
                <a:gd name="T13" fmla="*/ 0 60000 65536"/>
                <a:gd name="T14" fmla="*/ 0 60000 65536"/>
                <a:gd name="T15" fmla="*/ 0 w 78"/>
                <a:gd name="T16" fmla="*/ 0 h 78"/>
                <a:gd name="T17" fmla="*/ 78 w 78"/>
                <a:gd name="T18" fmla="*/ 78 h 78"/>
              </a:gdLst>
              <a:ahLst/>
              <a:cxnLst>
                <a:cxn ang="T10">
                  <a:pos x="T0" y="T1"/>
                </a:cxn>
                <a:cxn ang="T11">
                  <a:pos x="T2" y="T3"/>
                </a:cxn>
                <a:cxn ang="T12">
                  <a:pos x="T4" y="T5"/>
                </a:cxn>
                <a:cxn ang="T13">
                  <a:pos x="T6" y="T7"/>
                </a:cxn>
                <a:cxn ang="T14">
                  <a:pos x="T8" y="T9"/>
                </a:cxn>
              </a:cxnLst>
              <a:rect l="T15" t="T16" r="T17" b="T18"/>
              <a:pathLst>
                <a:path w="78" h="78">
                  <a:moveTo>
                    <a:pt x="77" y="0"/>
                  </a:moveTo>
                  <a:lnTo>
                    <a:pt x="0" y="17"/>
                  </a:lnTo>
                  <a:lnTo>
                    <a:pt x="0" y="77"/>
                  </a:lnTo>
                  <a:lnTo>
                    <a:pt x="77" y="60"/>
                  </a:lnTo>
                  <a:lnTo>
                    <a:pt x="77"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63" name="Freeform 1357"/>
            <p:cNvSpPr>
              <a:spLocks/>
            </p:cNvSpPr>
            <p:nvPr/>
          </p:nvSpPr>
          <p:spPr bwMode="auto">
            <a:xfrm>
              <a:off x="4621" y="2393"/>
              <a:ext cx="80" cy="74"/>
            </a:xfrm>
            <a:custGeom>
              <a:avLst/>
              <a:gdLst>
                <a:gd name="T0" fmla="*/ 79 w 80"/>
                <a:gd name="T1" fmla="*/ 0 h 74"/>
                <a:gd name="T2" fmla="*/ 0 w 80"/>
                <a:gd name="T3" fmla="*/ 15 h 74"/>
                <a:gd name="T4" fmla="*/ 0 w 80"/>
                <a:gd name="T5" fmla="*/ 73 h 74"/>
                <a:gd name="T6" fmla="*/ 79 w 80"/>
                <a:gd name="T7" fmla="*/ 60 h 74"/>
                <a:gd name="T8" fmla="*/ 79 w 80"/>
                <a:gd name="T9" fmla="*/ 0 h 74"/>
                <a:gd name="T10" fmla="*/ 0 60000 65536"/>
                <a:gd name="T11" fmla="*/ 0 60000 65536"/>
                <a:gd name="T12" fmla="*/ 0 60000 65536"/>
                <a:gd name="T13" fmla="*/ 0 60000 65536"/>
                <a:gd name="T14" fmla="*/ 0 60000 65536"/>
                <a:gd name="T15" fmla="*/ 0 w 80"/>
                <a:gd name="T16" fmla="*/ 0 h 74"/>
                <a:gd name="T17" fmla="*/ 80 w 80"/>
                <a:gd name="T18" fmla="*/ 74 h 74"/>
              </a:gdLst>
              <a:ahLst/>
              <a:cxnLst>
                <a:cxn ang="T10">
                  <a:pos x="T0" y="T1"/>
                </a:cxn>
                <a:cxn ang="T11">
                  <a:pos x="T2" y="T3"/>
                </a:cxn>
                <a:cxn ang="T12">
                  <a:pos x="T4" y="T5"/>
                </a:cxn>
                <a:cxn ang="T13">
                  <a:pos x="T6" y="T7"/>
                </a:cxn>
                <a:cxn ang="T14">
                  <a:pos x="T8" y="T9"/>
                </a:cxn>
              </a:cxnLst>
              <a:rect l="T15" t="T16" r="T17" b="T18"/>
              <a:pathLst>
                <a:path w="80" h="74">
                  <a:moveTo>
                    <a:pt x="79" y="0"/>
                  </a:moveTo>
                  <a:lnTo>
                    <a:pt x="0" y="15"/>
                  </a:lnTo>
                  <a:lnTo>
                    <a:pt x="0" y="73"/>
                  </a:lnTo>
                  <a:lnTo>
                    <a:pt x="79" y="60"/>
                  </a:lnTo>
                  <a:lnTo>
                    <a:pt x="79"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4" name="Freeform 1358"/>
            <p:cNvSpPr>
              <a:spLocks/>
            </p:cNvSpPr>
            <p:nvPr/>
          </p:nvSpPr>
          <p:spPr bwMode="auto">
            <a:xfrm>
              <a:off x="4621" y="2460"/>
              <a:ext cx="81" cy="77"/>
            </a:xfrm>
            <a:custGeom>
              <a:avLst/>
              <a:gdLst>
                <a:gd name="T0" fmla="*/ 80 w 81"/>
                <a:gd name="T1" fmla="*/ 0 h 77"/>
                <a:gd name="T2" fmla="*/ 0 w 81"/>
                <a:gd name="T3" fmla="*/ 14 h 77"/>
                <a:gd name="T4" fmla="*/ 0 w 81"/>
                <a:gd name="T5" fmla="*/ 76 h 77"/>
                <a:gd name="T6" fmla="*/ 80 w 81"/>
                <a:gd name="T7" fmla="*/ 61 h 77"/>
                <a:gd name="T8" fmla="*/ 80 w 81"/>
                <a:gd name="T9" fmla="*/ 0 h 77"/>
                <a:gd name="T10" fmla="*/ 0 60000 65536"/>
                <a:gd name="T11" fmla="*/ 0 60000 65536"/>
                <a:gd name="T12" fmla="*/ 0 60000 65536"/>
                <a:gd name="T13" fmla="*/ 0 60000 65536"/>
                <a:gd name="T14" fmla="*/ 0 60000 65536"/>
                <a:gd name="T15" fmla="*/ 0 w 81"/>
                <a:gd name="T16" fmla="*/ 0 h 77"/>
                <a:gd name="T17" fmla="*/ 81 w 81"/>
                <a:gd name="T18" fmla="*/ 77 h 77"/>
              </a:gdLst>
              <a:ahLst/>
              <a:cxnLst>
                <a:cxn ang="T10">
                  <a:pos x="T0" y="T1"/>
                </a:cxn>
                <a:cxn ang="T11">
                  <a:pos x="T2" y="T3"/>
                </a:cxn>
                <a:cxn ang="T12">
                  <a:pos x="T4" y="T5"/>
                </a:cxn>
                <a:cxn ang="T13">
                  <a:pos x="T6" y="T7"/>
                </a:cxn>
                <a:cxn ang="T14">
                  <a:pos x="T8" y="T9"/>
                </a:cxn>
              </a:cxnLst>
              <a:rect l="T15" t="T16" r="T17" b="T18"/>
              <a:pathLst>
                <a:path w="81" h="77">
                  <a:moveTo>
                    <a:pt x="80" y="0"/>
                  </a:moveTo>
                  <a:lnTo>
                    <a:pt x="0" y="14"/>
                  </a:lnTo>
                  <a:lnTo>
                    <a:pt x="0" y="76"/>
                  </a:lnTo>
                  <a:lnTo>
                    <a:pt x="80" y="61"/>
                  </a:lnTo>
                  <a:lnTo>
                    <a:pt x="80"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5" name="Freeform 1359"/>
            <p:cNvSpPr>
              <a:spLocks/>
            </p:cNvSpPr>
            <p:nvPr/>
          </p:nvSpPr>
          <p:spPr bwMode="auto">
            <a:xfrm>
              <a:off x="4621" y="2525"/>
              <a:ext cx="80" cy="76"/>
            </a:xfrm>
            <a:custGeom>
              <a:avLst/>
              <a:gdLst>
                <a:gd name="T0" fmla="*/ 79 w 80"/>
                <a:gd name="T1" fmla="*/ 0 h 76"/>
                <a:gd name="T2" fmla="*/ 0 w 80"/>
                <a:gd name="T3" fmla="*/ 18 h 76"/>
                <a:gd name="T4" fmla="*/ 0 w 80"/>
                <a:gd name="T5" fmla="*/ 75 h 76"/>
                <a:gd name="T6" fmla="*/ 79 w 80"/>
                <a:gd name="T7" fmla="*/ 55 h 76"/>
                <a:gd name="T8" fmla="*/ 79 w 80"/>
                <a:gd name="T9" fmla="*/ 0 h 76"/>
                <a:gd name="T10" fmla="*/ 0 60000 65536"/>
                <a:gd name="T11" fmla="*/ 0 60000 65536"/>
                <a:gd name="T12" fmla="*/ 0 60000 65536"/>
                <a:gd name="T13" fmla="*/ 0 60000 65536"/>
                <a:gd name="T14" fmla="*/ 0 60000 65536"/>
                <a:gd name="T15" fmla="*/ 0 w 80"/>
                <a:gd name="T16" fmla="*/ 0 h 76"/>
                <a:gd name="T17" fmla="*/ 80 w 80"/>
                <a:gd name="T18" fmla="*/ 76 h 76"/>
              </a:gdLst>
              <a:ahLst/>
              <a:cxnLst>
                <a:cxn ang="T10">
                  <a:pos x="T0" y="T1"/>
                </a:cxn>
                <a:cxn ang="T11">
                  <a:pos x="T2" y="T3"/>
                </a:cxn>
                <a:cxn ang="T12">
                  <a:pos x="T4" y="T5"/>
                </a:cxn>
                <a:cxn ang="T13">
                  <a:pos x="T6" y="T7"/>
                </a:cxn>
                <a:cxn ang="T14">
                  <a:pos x="T8" y="T9"/>
                </a:cxn>
              </a:cxnLst>
              <a:rect l="T15" t="T16" r="T17" b="T18"/>
              <a:pathLst>
                <a:path w="80" h="76">
                  <a:moveTo>
                    <a:pt x="79" y="0"/>
                  </a:moveTo>
                  <a:lnTo>
                    <a:pt x="0" y="18"/>
                  </a:lnTo>
                  <a:lnTo>
                    <a:pt x="0" y="75"/>
                  </a:lnTo>
                  <a:lnTo>
                    <a:pt x="79" y="55"/>
                  </a:lnTo>
                  <a:lnTo>
                    <a:pt x="79"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6" name="Freeform 1360"/>
            <p:cNvSpPr>
              <a:spLocks/>
            </p:cNvSpPr>
            <p:nvPr/>
          </p:nvSpPr>
          <p:spPr bwMode="auto">
            <a:xfrm>
              <a:off x="4538" y="2884"/>
              <a:ext cx="76" cy="87"/>
            </a:xfrm>
            <a:custGeom>
              <a:avLst/>
              <a:gdLst>
                <a:gd name="T0" fmla="*/ 75 w 76"/>
                <a:gd name="T1" fmla="*/ 0 h 87"/>
                <a:gd name="T2" fmla="*/ 0 w 76"/>
                <a:gd name="T3" fmla="*/ 20 h 87"/>
                <a:gd name="T4" fmla="*/ 0 w 76"/>
                <a:gd name="T5" fmla="*/ 86 h 87"/>
                <a:gd name="T6" fmla="*/ 75 w 76"/>
                <a:gd name="T7" fmla="*/ 64 h 87"/>
                <a:gd name="T8" fmla="*/ 75 w 76"/>
                <a:gd name="T9" fmla="*/ 0 h 87"/>
                <a:gd name="T10" fmla="*/ 0 60000 65536"/>
                <a:gd name="T11" fmla="*/ 0 60000 65536"/>
                <a:gd name="T12" fmla="*/ 0 60000 65536"/>
                <a:gd name="T13" fmla="*/ 0 60000 65536"/>
                <a:gd name="T14" fmla="*/ 0 60000 65536"/>
                <a:gd name="T15" fmla="*/ 0 w 76"/>
                <a:gd name="T16" fmla="*/ 0 h 87"/>
                <a:gd name="T17" fmla="*/ 76 w 76"/>
                <a:gd name="T18" fmla="*/ 87 h 87"/>
              </a:gdLst>
              <a:ahLst/>
              <a:cxnLst>
                <a:cxn ang="T10">
                  <a:pos x="T0" y="T1"/>
                </a:cxn>
                <a:cxn ang="T11">
                  <a:pos x="T2" y="T3"/>
                </a:cxn>
                <a:cxn ang="T12">
                  <a:pos x="T4" y="T5"/>
                </a:cxn>
                <a:cxn ang="T13">
                  <a:pos x="T6" y="T7"/>
                </a:cxn>
                <a:cxn ang="T14">
                  <a:pos x="T8" y="T9"/>
                </a:cxn>
              </a:cxnLst>
              <a:rect l="T15" t="T16" r="T17" b="T18"/>
              <a:pathLst>
                <a:path w="76" h="87">
                  <a:moveTo>
                    <a:pt x="75" y="0"/>
                  </a:moveTo>
                  <a:lnTo>
                    <a:pt x="0" y="20"/>
                  </a:lnTo>
                  <a:lnTo>
                    <a:pt x="0" y="86"/>
                  </a:lnTo>
                  <a:lnTo>
                    <a:pt x="75" y="64"/>
                  </a:lnTo>
                  <a:lnTo>
                    <a:pt x="75"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267" name="Freeform 1361"/>
            <p:cNvSpPr>
              <a:spLocks/>
            </p:cNvSpPr>
            <p:nvPr/>
          </p:nvSpPr>
          <p:spPr bwMode="auto">
            <a:xfrm>
              <a:off x="4624" y="2864"/>
              <a:ext cx="78" cy="84"/>
            </a:xfrm>
            <a:custGeom>
              <a:avLst/>
              <a:gdLst>
                <a:gd name="T0" fmla="*/ 77 w 78"/>
                <a:gd name="T1" fmla="*/ 0 h 84"/>
                <a:gd name="T2" fmla="*/ 0 w 78"/>
                <a:gd name="T3" fmla="*/ 19 h 84"/>
                <a:gd name="T4" fmla="*/ 0 w 78"/>
                <a:gd name="T5" fmla="*/ 83 h 84"/>
                <a:gd name="T6" fmla="*/ 77 w 78"/>
                <a:gd name="T7" fmla="*/ 61 h 84"/>
                <a:gd name="T8" fmla="*/ 77 w 78"/>
                <a:gd name="T9" fmla="*/ 0 h 84"/>
                <a:gd name="T10" fmla="*/ 0 60000 65536"/>
                <a:gd name="T11" fmla="*/ 0 60000 65536"/>
                <a:gd name="T12" fmla="*/ 0 60000 65536"/>
                <a:gd name="T13" fmla="*/ 0 60000 65536"/>
                <a:gd name="T14" fmla="*/ 0 60000 65536"/>
                <a:gd name="T15" fmla="*/ 0 w 78"/>
                <a:gd name="T16" fmla="*/ 0 h 84"/>
                <a:gd name="T17" fmla="*/ 78 w 78"/>
                <a:gd name="T18" fmla="*/ 84 h 84"/>
              </a:gdLst>
              <a:ahLst/>
              <a:cxnLst>
                <a:cxn ang="T10">
                  <a:pos x="T0" y="T1"/>
                </a:cxn>
                <a:cxn ang="T11">
                  <a:pos x="T2" y="T3"/>
                </a:cxn>
                <a:cxn ang="T12">
                  <a:pos x="T4" y="T5"/>
                </a:cxn>
                <a:cxn ang="T13">
                  <a:pos x="T6" y="T7"/>
                </a:cxn>
                <a:cxn ang="T14">
                  <a:pos x="T8" y="T9"/>
                </a:cxn>
              </a:cxnLst>
              <a:rect l="T15" t="T16" r="T17" b="T18"/>
              <a:pathLst>
                <a:path w="78" h="84">
                  <a:moveTo>
                    <a:pt x="77" y="0"/>
                  </a:moveTo>
                  <a:lnTo>
                    <a:pt x="0" y="19"/>
                  </a:lnTo>
                  <a:lnTo>
                    <a:pt x="0" y="83"/>
                  </a:lnTo>
                  <a:lnTo>
                    <a:pt x="77" y="61"/>
                  </a:lnTo>
                  <a:lnTo>
                    <a:pt x="77"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8" name="Freeform 1362"/>
            <p:cNvSpPr>
              <a:spLocks/>
            </p:cNvSpPr>
            <p:nvPr/>
          </p:nvSpPr>
          <p:spPr bwMode="auto">
            <a:xfrm>
              <a:off x="4538" y="2961"/>
              <a:ext cx="82" cy="89"/>
            </a:xfrm>
            <a:custGeom>
              <a:avLst/>
              <a:gdLst>
                <a:gd name="T0" fmla="*/ 81 w 82"/>
                <a:gd name="T1" fmla="*/ 0 h 89"/>
                <a:gd name="T2" fmla="*/ 0 w 82"/>
                <a:gd name="T3" fmla="*/ 20 h 89"/>
                <a:gd name="T4" fmla="*/ 0 w 82"/>
                <a:gd name="T5" fmla="*/ 88 h 89"/>
                <a:gd name="T6" fmla="*/ 81 w 82"/>
                <a:gd name="T7" fmla="*/ 65 h 89"/>
                <a:gd name="T8" fmla="*/ 81 w 82"/>
                <a:gd name="T9" fmla="*/ 0 h 89"/>
                <a:gd name="T10" fmla="*/ 0 60000 65536"/>
                <a:gd name="T11" fmla="*/ 0 60000 65536"/>
                <a:gd name="T12" fmla="*/ 0 60000 65536"/>
                <a:gd name="T13" fmla="*/ 0 60000 65536"/>
                <a:gd name="T14" fmla="*/ 0 60000 65536"/>
                <a:gd name="T15" fmla="*/ 0 w 82"/>
                <a:gd name="T16" fmla="*/ 0 h 89"/>
                <a:gd name="T17" fmla="*/ 82 w 82"/>
                <a:gd name="T18" fmla="*/ 89 h 89"/>
              </a:gdLst>
              <a:ahLst/>
              <a:cxnLst>
                <a:cxn ang="T10">
                  <a:pos x="T0" y="T1"/>
                </a:cxn>
                <a:cxn ang="T11">
                  <a:pos x="T2" y="T3"/>
                </a:cxn>
                <a:cxn ang="T12">
                  <a:pos x="T4" y="T5"/>
                </a:cxn>
                <a:cxn ang="T13">
                  <a:pos x="T6" y="T7"/>
                </a:cxn>
                <a:cxn ang="T14">
                  <a:pos x="T8" y="T9"/>
                </a:cxn>
              </a:cxnLst>
              <a:rect l="T15" t="T16" r="T17" b="T18"/>
              <a:pathLst>
                <a:path w="82" h="89">
                  <a:moveTo>
                    <a:pt x="81" y="0"/>
                  </a:moveTo>
                  <a:lnTo>
                    <a:pt x="0" y="20"/>
                  </a:lnTo>
                  <a:lnTo>
                    <a:pt x="0" y="88"/>
                  </a:lnTo>
                  <a:lnTo>
                    <a:pt x="81" y="65"/>
                  </a:lnTo>
                  <a:lnTo>
                    <a:pt x="81"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69" name="Freeform 1363"/>
            <p:cNvSpPr>
              <a:spLocks/>
            </p:cNvSpPr>
            <p:nvPr/>
          </p:nvSpPr>
          <p:spPr bwMode="auto">
            <a:xfrm>
              <a:off x="4624" y="2936"/>
              <a:ext cx="78" cy="92"/>
            </a:xfrm>
            <a:custGeom>
              <a:avLst/>
              <a:gdLst>
                <a:gd name="T0" fmla="*/ 77 w 78"/>
                <a:gd name="T1" fmla="*/ 0 h 92"/>
                <a:gd name="T2" fmla="*/ 0 w 78"/>
                <a:gd name="T3" fmla="*/ 22 h 92"/>
                <a:gd name="T4" fmla="*/ 0 w 78"/>
                <a:gd name="T5" fmla="*/ 91 h 92"/>
                <a:gd name="T6" fmla="*/ 77 w 78"/>
                <a:gd name="T7" fmla="*/ 68 h 92"/>
                <a:gd name="T8" fmla="*/ 7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77" y="0"/>
                  </a:moveTo>
                  <a:lnTo>
                    <a:pt x="0" y="22"/>
                  </a:lnTo>
                  <a:lnTo>
                    <a:pt x="0" y="91"/>
                  </a:lnTo>
                  <a:lnTo>
                    <a:pt x="77" y="68"/>
                  </a:lnTo>
                  <a:lnTo>
                    <a:pt x="77"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70" name="Freeform 1364"/>
            <p:cNvSpPr>
              <a:spLocks/>
            </p:cNvSpPr>
            <p:nvPr/>
          </p:nvSpPr>
          <p:spPr bwMode="auto">
            <a:xfrm>
              <a:off x="4537" y="3040"/>
              <a:ext cx="83" cy="82"/>
            </a:xfrm>
            <a:custGeom>
              <a:avLst/>
              <a:gdLst>
                <a:gd name="T0" fmla="*/ 82 w 83"/>
                <a:gd name="T1" fmla="*/ 0 h 82"/>
                <a:gd name="T2" fmla="*/ 0 w 83"/>
                <a:gd name="T3" fmla="*/ 21 h 82"/>
                <a:gd name="T4" fmla="*/ 0 w 83"/>
                <a:gd name="T5" fmla="*/ 81 h 82"/>
                <a:gd name="T6" fmla="*/ 82 w 83"/>
                <a:gd name="T7" fmla="*/ 59 h 82"/>
                <a:gd name="T8" fmla="*/ 82 w 83"/>
                <a:gd name="T9" fmla="*/ 0 h 82"/>
                <a:gd name="T10" fmla="*/ 0 60000 65536"/>
                <a:gd name="T11" fmla="*/ 0 60000 65536"/>
                <a:gd name="T12" fmla="*/ 0 60000 65536"/>
                <a:gd name="T13" fmla="*/ 0 60000 65536"/>
                <a:gd name="T14" fmla="*/ 0 60000 65536"/>
                <a:gd name="T15" fmla="*/ 0 w 83"/>
                <a:gd name="T16" fmla="*/ 0 h 82"/>
                <a:gd name="T17" fmla="*/ 83 w 83"/>
                <a:gd name="T18" fmla="*/ 82 h 82"/>
              </a:gdLst>
              <a:ahLst/>
              <a:cxnLst>
                <a:cxn ang="T10">
                  <a:pos x="T0" y="T1"/>
                </a:cxn>
                <a:cxn ang="T11">
                  <a:pos x="T2" y="T3"/>
                </a:cxn>
                <a:cxn ang="T12">
                  <a:pos x="T4" y="T5"/>
                </a:cxn>
                <a:cxn ang="T13">
                  <a:pos x="T6" y="T7"/>
                </a:cxn>
                <a:cxn ang="T14">
                  <a:pos x="T8" y="T9"/>
                </a:cxn>
              </a:cxnLst>
              <a:rect l="T15" t="T16" r="T17" b="T18"/>
              <a:pathLst>
                <a:path w="83" h="82">
                  <a:moveTo>
                    <a:pt x="82" y="0"/>
                  </a:moveTo>
                  <a:lnTo>
                    <a:pt x="0" y="21"/>
                  </a:lnTo>
                  <a:lnTo>
                    <a:pt x="0" y="81"/>
                  </a:lnTo>
                  <a:lnTo>
                    <a:pt x="82" y="59"/>
                  </a:lnTo>
                  <a:lnTo>
                    <a:pt x="82"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271" name="Freeform 1365"/>
            <p:cNvSpPr>
              <a:spLocks/>
            </p:cNvSpPr>
            <p:nvPr/>
          </p:nvSpPr>
          <p:spPr bwMode="auto">
            <a:xfrm>
              <a:off x="4624" y="3016"/>
              <a:ext cx="78" cy="83"/>
            </a:xfrm>
            <a:custGeom>
              <a:avLst/>
              <a:gdLst>
                <a:gd name="T0" fmla="*/ 77 w 78"/>
                <a:gd name="T1" fmla="*/ 0 h 83"/>
                <a:gd name="T2" fmla="*/ 0 w 78"/>
                <a:gd name="T3" fmla="*/ 21 h 83"/>
                <a:gd name="T4" fmla="*/ 0 w 78"/>
                <a:gd name="T5" fmla="*/ 82 h 83"/>
                <a:gd name="T6" fmla="*/ 77 w 78"/>
                <a:gd name="T7" fmla="*/ 59 h 83"/>
                <a:gd name="T8" fmla="*/ 77 w 78"/>
                <a:gd name="T9" fmla="*/ 0 h 83"/>
                <a:gd name="T10" fmla="*/ 0 60000 65536"/>
                <a:gd name="T11" fmla="*/ 0 60000 65536"/>
                <a:gd name="T12" fmla="*/ 0 60000 65536"/>
                <a:gd name="T13" fmla="*/ 0 60000 65536"/>
                <a:gd name="T14" fmla="*/ 0 60000 65536"/>
                <a:gd name="T15" fmla="*/ 0 w 78"/>
                <a:gd name="T16" fmla="*/ 0 h 83"/>
                <a:gd name="T17" fmla="*/ 78 w 78"/>
                <a:gd name="T18" fmla="*/ 83 h 83"/>
              </a:gdLst>
              <a:ahLst/>
              <a:cxnLst>
                <a:cxn ang="T10">
                  <a:pos x="T0" y="T1"/>
                </a:cxn>
                <a:cxn ang="T11">
                  <a:pos x="T2" y="T3"/>
                </a:cxn>
                <a:cxn ang="T12">
                  <a:pos x="T4" y="T5"/>
                </a:cxn>
                <a:cxn ang="T13">
                  <a:pos x="T6" y="T7"/>
                </a:cxn>
                <a:cxn ang="T14">
                  <a:pos x="T8" y="T9"/>
                </a:cxn>
              </a:cxnLst>
              <a:rect l="T15" t="T16" r="T17" b="T18"/>
              <a:pathLst>
                <a:path w="78" h="83">
                  <a:moveTo>
                    <a:pt x="77" y="0"/>
                  </a:moveTo>
                  <a:lnTo>
                    <a:pt x="0" y="21"/>
                  </a:lnTo>
                  <a:lnTo>
                    <a:pt x="0" y="82"/>
                  </a:lnTo>
                  <a:lnTo>
                    <a:pt x="77" y="59"/>
                  </a:lnTo>
                  <a:lnTo>
                    <a:pt x="77"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72" name="Freeform 1366"/>
            <p:cNvSpPr>
              <a:spLocks/>
            </p:cNvSpPr>
            <p:nvPr/>
          </p:nvSpPr>
          <p:spPr bwMode="auto">
            <a:xfrm>
              <a:off x="4624" y="3086"/>
              <a:ext cx="78" cy="82"/>
            </a:xfrm>
            <a:custGeom>
              <a:avLst/>
              <a:gdLst>
                <a:gd name="T0" fmla="*/ 77 w 78"/>
                <a:gd name="T1" fmla="*/ 0 h 82"/>
                <a:gd name="T2" fmla="*/ 0 w 78"/>
                <a:gd name="T3" fmla="*/ 22 h 82"/>
                <a:gd name="T4" fmla="*/ 0 w 78"/>
                <a:gd name="T5" fmla="*/ 81 h 82"/>
                <a:gd name="T6" fmla="*/ 77 w 78"/>
                <a:gd name="T7" fmla="*/ 58 h 82"/>
                <a:gd name="T8" fmla="*/ 77 w 78"/>
                <a:gd name="T9" fmla="*/ 0 h 82"/>
                <a:gd name="T10" fmla="*/ 0 60000 65536"/>
                <a:gd name="T11" fmla="*/ 0 60000 65536"/>
                <a:gd name="T12" fmla="*/ 0 60000 65536"/>
                <a:gd name="T13" fmla="*/ 0 60000 65536"/>
                <a:gd name="T14" fmla="*/ 0 60000 65536"/>
                <a:gd name="T15" fmla="*/ 0 w 78"/>
                <a:gd name="T16" fmla="*/ 0 h 82"/>
                <a:gd name="T17" fmla="*/ 78 w 78"/>
                <a:gd name="T18" fmla="*/ 82 h 82"/>
              </a:gdLst>
              <a:ahLst/>
              <a:cxnLst>
                <a:cxn ang="T10">
                  <a:pos x="T0" y="T1"/>
                </a:cxn>
                <a:cxn ang="T11">
                  <a:pos x="T2" y="T3"/>
                </a:cxn>
                <a:cxn ang="T12">
                  <a:pos x="T4" y="T5"/>
                </a:cxn>
                <a:cxn ang="T13">
                  <a:pos x="T6" y="T7"/>
                </a:cxn>
                <a:cxn ang="T14">
                  <a:pos x="T8" y="T9"/>
                </a:cxn>
              </a:cxnLst>
              <a:rect l="T15" t="T16" r="T17" b="T18"/>
              <a:pathLst>
                <a:path w="78" h="82">
                  <a:moveTo>
                    <a:pt x="77" y="0"/>
                  </a:moveTo>
                  <a:lnTo>
                    <a:pt x="0" y="22"/>
                  </a:lnTo>
                  <a:lnTo>
                    <a:pt x="0" y="81"/>
                  </a:lnTo>
                  <a:lnTo>
                    <a:pt x="77" y="58"/>
                  </a:lnTo>
                  <a:lnTo>
                    <a:pt x="77"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273" name="Freeform 1367"/>
            <p:cNvSpPr>
              <a:spLocks/>
            </p:cNvSpPr>
            <p:nvPr/>
          </p:nvSpPr>
          <p:spPr bwMode="auto">
            <a:xfrm>
              <a:off x="4535" y="3109"/>
              <a:ext cx="85" cy="85"/>
            </a:xfrm>
            <a:custGeom>
              <a:avLst/>
              <a:gdLst>
                <a:gd name="T0" fmla="*/ 84 w 85"/>
                <a:gd name="T1" fmla="*/ 0 h 85"/>
                <a:gd name="T2" fmla="*/ 0 w 85"/>
                <a:gd name="T3" fmla="*/ 22 h 85"/>
                <a:gd name="T4" fmla="*/ 0 w 85"/>
                <a:gd name="T5" fmla="*/ 84 h 85"/>
                <a:gd name="T6" fmla="*/ 84 w 85"/>
                <a:gd name="T7" fmla="*/ 60 h 85"/>
                <a:gd name="T8" fmla="*/ 84 w 85"/>
                <a:gd name="T9" fmla="*/ 0 h 85"/>
                <a:gd name="T10" fmla="*/ 0 60000 65536"/>
                <a:gd name="T11" fmla="*/ 0 60000 65536"/>
                <a:gd name="T12" fmla="*/ 0 60000 65536"/>
                <a:gd name="T13" fmla="*/ 0 60000 65536"/>
                <a:gd name="T14" fmla="*/ 0 60000 65536"/>
                <a:gd name="T15" fmla="*/ 0 w 85"/>
                <a:gd name="T16" fmla="*/ 0 h 85"/>
                <a:gd name="T17" fmla="*/ 85 w 85"/>
                <a:gd name="T18" fmla="*/ 85 h 85"/>
              </a:gdLst>
              <a:ahLst/>
              <a:cxnLst>
                <a:cxn ang="T10">
                  <a:pos x="T0" y="T1"/>
                </a:cxn>
                <a:cxn ang="T11">
                  <a:pos x="T2" y="T3"/>
                </a:cxn>
                <a:cxn ang="T12">
                  <a:pos x="T4" y="T5"/>
                </a:cxn>
                <a:cxn ang="T13">
                  <a:pos x="T6" y="T7"/>
                </a:cxn>
                <a:cxn ang="T14">
                  <a:pos x="T8" y="T9"/>
                </a:cxn>
              </a:cxnLst>
              <a:rect l="T15" t="T16" r="T17" b="T18"/>
              <a:pathLst>
                <a:path w="85" h="85">
                  <a:moveTo>
                    <a:pt x="84" y="0"/>
                  </a:moveTo>
                  <a:lnTo>
                    <a:pt x="0" y="22"/>
                  </a:lnTo>
                  <a:lnTo>
                    <a:pt x="0" y="84"/>
                  </a:lnTo>
                  <a:lnTo>
                    <a:pt x="84" y="60"/>
                  </a:lnTo>
                  <a:lnTo>
                    <a:pt x="84"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274" name="Freeform 1368"/>
            <p:cNvSpPr>
              <a:spLocks/>
            </p:cNvSpPr>
            <p:nvPr/>
          </p:nvSpPr>
          <p:spPr bwMode="auto">
            <a:xfrm>
              <a:off x="4261" y="2389"/>
              <a:ext cx="14" cy="868"/>
            </a:xfrm>
            <a:custGeom>
              <a:avLst/>
              <a:gdLst>
                <a:gd name="T0" fmla="*/ 13 w 14"/>
                <a:gd name="T1" fmla="*/ 865 h 868"/>
                <a:gd name="T2" fmla="*/ 13 w 14"/>
                <a:gd name="T3" fmla="*/ 0 h 868"/>
                <a:gd name="T4" fmla="*/ 0 w 14"/>
                <a:gd name="T5" fmla="*/ 2 h 868"/>
                <a:gd name="T6" fmla="*/ 0 w 14"/>
                <a:gd name="T7" fmla="*/ 867 h 868"/>
                <a:gd name="T8" fmla="*/ 13 w 14"/>
                <a:gd name="T9" fmla="*/ 865 h 868"/>
                <a:gd name="T10" fmla="*/ 0 60000 65536"/>
                <a:gd name="T11" fmla="*/ 0 60000 65536"/>
                <a:gd name="T12" fmla="*/ 0 60000 65536"/>
                <a:gd name="T13" fmla="*/ 0 60000 65536"/>
                <a:gd name="T14" fmla="*/ 0 60000 65536"/>
                <a:gd name="T15" fmla="*/ 0 w 14"/>
                <a:gd name="T16" fmla="*/ 0 h 868"/>
                <a:gd name="T17" fmla="*/ 14 w 14"/>
                <a:gd name="T18" fmla="*/ 868 h 868"/>
              </a:gdLst>
              <a:ahLst/>
              <a:cxnLst>
                <a:cxn ang="T10">
                  <a:pos x="T0" y="T1"/>
                </a:cxn>
                <a:cxn ang="T11">
                  <a:pos x="T2" y="T3"/>
                </a:cxn>
                <a:cxn ang="T12">
                  <a:pos x="T4" y="T5"/>
                </a:cxn>
                <a:cxn ang="T13">
                  <a:pos x="T6" y="T7"/>
                </a:cxn>
                <a:cxn ang="T14">
                  <a:pos x="T8" y="T9"/>
                </a:cxn>
              </a:cxnLst>
              <a:rect l="T15" t="T16" r="T17" b="T18"/>
              <a:pathLst>
                <a:path w="14" h="868">
                  <a:moveTo>
                    <a:pt x="13" y="865"/>
                  </a:moveTo>
                  <a:lnTo>
                    <a:pt x="13" y="0"/>
                  </a:lnTo>
                  <a:lnTo>
                    <a:pt x="0" y="2"/>
                  </a:lnTo>
                  <a:lnTo>
                    <a:pt x="0" y="867"/>
                  </a:lnTo>
                  <a:lnTo>
                    <a:pt x="13" y="86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75" name="Freeform 1369"/>
            <p:cNvSpPr>
              <a:spLocks/>
            </p:cNvSpPr>
            <p:nvPr/>
          </p:nvSpPr>
          <p:spPr bwMode="auto">
            <a:xfrm>
              <a:off x="4261" y="2389"/>
              <a:ext cx="14" cy="872"/>
            </a:xfrm>
            <a:custGeom>
              <a:avLst/>
              <a:gdLst>
                <a:gd name="T0" fmla="*/ 13 w 14"/>
                <a:gd name="T1" fmla="*/ 869 h 872"/>
                <a:gd name="T2" fmla="*/ 13 w 14"/>
                <a:gd name="T3" fmla="*/ 0 h 872"/>
                <a:gd name="T4" fmla="*/ 0 w 14"/>
                <a:gd name="T5" fmla="*/ 2 h 872"/>
                <a:gd name="T6" fmla="*/ 0 w 14"/>
                <a:gd name="T7" fmla="*/ 871 h 872"/>
                <a:gd name="T8" fmla="*/ 13 w 14"/>
                <a:gd name="T9" fmla="*/ 869 h 872"/>
                <a:gd name="T10" fmla="*/ 0 60000 65536"/>
                <a:gd name="T11" fmla="*/ 0 60000 65536"/>
                <a:gd name="T12" fmla="*/ 0 60000 65536"/>
                <a:gd name="T13" fmla="*/ 0 60000 65536"/>
                <a:gd name="T14" fmla="*/ 0 60000 65536"/>
                <a:gd name="T15" fmla="*/ 0 w 14"/>
                <a:gd name="T16" fmla="*/ 0 h 872"/>
                <a:gd name="T17" fmla="*/ 14 w 14"/>
                <a:gd name="T18" fmla="*/ 872 h 872"/>
              </a:gdLst>
              <a:ahLst/>
              <a:cxnLst>
                <a:cxn ang="T10">
                  <a:pos x="T0" y="T1"/>
                </a:cxn>
                <a:cxn ang="T11">
                  <a:pos x="T2" y="T3"/>
                </a:cxn>
                <a:cxn ang="T12">
                  <a:pos x="T4" y="T5"/>
                </a:cxn>
                <a:cxn ang="T13">
                  <a:pos x="T6" y="T7"/>
                </a:cxn>
                <a:cxn ang="T14">
                  <a:pos x="T8" y="T9"/>
                </a:cxn>
              </a:cxnLst>
              <a:rect l="T15" t="T16" r="T17" b="T18"/>
              <a:pathLst>
                <a:path w="14" h="872">
                  <a:moveTo>
                    <a:pt x="13" y="869"/>
                  </a:moveTo>
                  <a:lnTo>
                    <a:pt x="13" y="0"/>
                  </a:lnTo>
                  <a:lnTo>
                    <a:pt x="0" y="2"/>
                  </a:lnTo>
                  <a:lnTo>
                    <a:pt x="0" y="871"/>
                  </a:lnTo>
                  <a:lnTo>
                    <a:pt x="13" y="86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76" name="Freeform 1370"/>
            <p:cNvSpPr>
              <a:spLocks/>
            </p:cNvSpPr>
            <p:nvPr/>
          </p:nvSpPr>
          <p:spPr bwMode="auto">
            <a:xfrm>
              <a:off x="4167" y="2407"/>
              <a:ext cx="15" cy="884"/>
            </a:xfrm>
            <a:custGeom>
              <a:avLst/>
              <a:gdLst>
                <a:gd name="T0" fmla="*/ 14 w 15"/>
                <a:gd name="T1" fmla="*/ 880 h 884"/>
                <a:gd name="T2" fmla="*/ 14 w 15"/>
                <a:gd name="T3" fmla="*/ 0 h 884"/>
                <a:gd name="T4" fmla="*/ 0 w 15"/>
                <a:gd name="T5" fmla="*/ 2 h 884"/>
                <a:gd name="T6" fmla="*/ 0 w 15"/>
                <a:gd name="T7" fmla="*/ 883 h 884"/>
                <a:gd name="T8" fmla="*/ 14 w 15"/>
                <a:gd name="T9" fmla="*/ 880 h 884"/>
                <a:gd name="T10" fmla="*/ 0 60000 65536"/>
                <a:gd name="T11" fmla="*/ 0 60000 65536"/>
                <a:gd name="T12" fmla="*/ 0 60000 65536"/>
                <a:gd name="T13" fmla="*/ 0 60000 65536"/>
                <a:gd name="T14" fmla="*/ 0 60000 65536"/>
                <a:gd name="T15" fmla="*/ 0 w 15"/>
                <a:gd name="T16" fmla="*/ 0 h 884"/>
                <a:gd name="T17" fmla="*/ 15 w 15"/>
                <a:gd name="T18" fmla="*/ 884 h 884"/>
              </a:gdLst>
              <a:ahLst/>
              <a:cxnLst>
                <a:cxn ang="T10">
                  <a:pos x="T0" y="T1"/>
                </a:cxn>
                <a:cxn ang="T11">
                  <a:pos x="T2" y="T3"/>
                </a:cxn>
                <a:cxn ang="T12">
                  <a:pos x="T4" y="T5"/>
                </a:cxn>
                <a:cxn ang="T13">
                  <a:pos x="T6" y="T7"/>
                </a:cxn>
                <a:cxn ang="T14">
                  <a:pos x="T8" y="T9"/>
                </a:cxn>
              </a:cxnLst>
              <a:rect l="T15" t="T16" r="T17" b="T18"/>
              <a:pathLst>
                <a:path w="15" h="884">
                  <a:moveTo>
                    <a:pt x="14" y="880"/>
                  </a:moveTo>
                  <a:lnTo>
                    <a:pt x="14" y="0"/>
                  </a:lnTo>
                  <a:lnTo>
                    <a:pt x="0" y="2"/>
                  </a:lnTo>
                  <a:lnTo>
                    <a:pt x="0" y="883"/>
                  </a:lnTo>
                  <a:lnTo>
                    <a:pt x="14" y="88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77" name="Freeform 1371"/>
            <p:cNvSpPr>
              <a:spLocks/>
            </p:cNvSpPr>
            <p:nvPr/>
          </p:nvSpPr>
          <p:spPr bwMode="auto">
            <a:xfrm>
              <a:off x="4167" y="2407"/>
              <a:ext cx="15" cy="892"/>
            </a:xfrm>
            <a:custGeom>
              <a:avLst/>
              <a:gdLst>
                <a:gd name="T0" fmla="*/ 14 w 15"/>
                <a:gd name="T1" fmla="*/ 888 h 892"/>
                <a:gd name="T2" fmla="*/ 14 w 15"/>
                <a:gd name="T3" fmla="*/ 0 h 892"/>
                <a:gd name="T4" fmla="*/ 0 w 15"/>
                <a:gd name="T5" fmla="*/ 2 h 892"/>
                <a:gd name="T6" fmla="*/ 0 w 15"/>
                <a:gd name="T7" fmla="*/ 891 h 892"/>
                <a:gd name="T8" fmla="*/ 14 w 15"/>
                <a:gd name="T9" fmla="*/ 888 h 892"/>
                <a:gd name="T10" fmla="*/ 0 60000 65536"/>
                <a:gd name="T11" fmla="*/ 0 60000 65536"/>
                <a:gd name="T12" fmla="*/ 0 60000 65536"/>
                <a:gd name="T13" fmla="*/ 0 60000 65536"/>
                <a:gd name="T14" fmla="*/ 0 60000 65536"/>
                <a:gd name="T15" fmla="*/ 0 w 15"/>
                <a:gd name="T16" fmla="*/ 0 h 892"/>
                <a:gd name="T17" fmla="*/ 15 w 15"/>
                <a:gd name="T18" fmla="*/ 892 h 892"/>
              </a:gdLst>
              <a:ahLst/>
              <a:cxnLst>
                <a:cxn ang="T10">
                  <a:pos x="T0" y="T1"/>
                </a:cxn>
                <a:cxn ang="T11">
                  <a:pos x="T2" y="T3"/>
                </a:cxn>
                <a:cxn ang="T12">
                  <a:pos x="T4" y="T5"/>
                </a:cxn>
                <a:cxn ang="T13">
                  <a:pos x="T6" y="T7"/>
                </a:cxn>
                <a:cxn ang="T14">
                  <a:pos x="T8" y="T9"/>
                </a:cxn>
              </a:cxnLst>
              <a:rect l="T15" t="T16" r="T17" b="T18"/>
              <a:pathLst>
                <a:path w="15" h="892">
                  <a:moveTo>
                    <a:pt x="14" y="888"/>
                  </a:moveTo>
                  <a:lnTo>
                    <a:pt x="14" y="0"/>
                  </a:lnTo>
                  <a:lnTo>
                    <a:pt x="0" y="2"/>
                  </a:lnTo>
                  <a:lnTo>
                    <a:pt x="0" y="891"/>
                  </a:lnTo>
                  <a:lnTo>
                    <a:pt x="14" y="88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78" name="Freeform 1372"/>
            <p:cNvSpPr>
              <a:spLocks/>
            </p:cNvSpPr>
            <p:nvPr/>
          </p:nvSpPr>
          <p:spPr bwMode="auto">
            <a:xfrm>
              <a:off x="4347" y="2378"/>
              <a:ext cx="15" cy="861"/>
            </a:xfrm>
            <a:custGeom>
              <a:avLst/>
              <a:gdLst>
                <a:gd name="T0" fmla="*/ 14 w 15"/>
                <a:gd name="T1" fmla="*/ 858 h 861"/>
                <a:gd name="T2" fmla="*/ 14 w 15"/>
                <a:gd name="T3" fmla="*/ 0 h 861"/>
                <a:gd name="T4" fmla="*/ 0 w 15"/>
                <a:gd name="T5" fmla="*/ 2 h 861"/>
                <a:gd name="T6" fmla="*/ 0 w 15"/>
                <a:gd name="T7" fmla="*/ 860 h 861"/>
                <a:gd name="T8" fmla="*/ 14 w 15"/>
                <a:gd name="T9" fmla="*/ 858 h 861"/>
                <a:gd name="T10" fmla="*/ 0 60000 65536"/>
                <a:gd name="T11" fmla="*/ 0 60000 65536"/>
                <a:gd name="T12" fmla="*/ 0 60000 65536"/>
                <a:gd name="T13" fmla="*/ 0 60000 65536"/>
                <a:gd name="T14" fmla="*/ 0 60000 65536"/>
                <a:gd name="T15" fmla="*/ 0 w 15"/>
                <a:gd name="T16" fmla="*/ 0 h 861"/>
                <a:gd name="T17" fmla="*/ 15 w 15"/>
                <a:gd name="T18" fmla="*/ 861 h 861"/>
              </a:gdLst>
              <a:ahLst/>
              <a:cxnLst>
                <a:cxn ang="T10">
                  <a:pos x="T0" y="T1"/>
                </a:cxn>
                <a:cxn ang="T11">
                  <a:pos x="T2" y="T3"/>
                </a:cxn>
                <a:cxn ang="T12">
                  <a:pos x="T4" y="T5"/>
                </a:cxn>
                <a:cxn ang="T13">
                  <a:pos x="T6" y="T7"/>
                </a:cxn>
                <a:cxn ang="T14">
                  <a:pos x="T8" y="T9"/>
                </a:cxn>
              </a:cxnLst>
              <a:rect l="T15" t="T16" r="T17" b="T18"/>
              <a:pathLst>
                <a:path w="15" h="861">
                  <a:moveTo>
                    <a:pt x="14" y="858"/>
                  </a:moveTo>
                  <a:lnTo>
                    <a:pt x="14" y="0"/>
                  </a:lnTo>
                  <a:lnTo>
                    <a:pt x="0" y="2"/>
                  </a:lnTo>
                  <a:lnTo>
                    <a:pt x="0" y="860"/>
                  </a:lnTo>
                  <a:lnTo>
                    <a:pt x="14" y="85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79" name="Freeform 1373"/>
            <p:cNvSpPr>
              <a:spLocks/>
            </p:cNvSpPr>
            <p:nvPr/>
          </p:nvSpPr>
          <p:spPr bwMode="auto">
            <a:xfrm>
              <a:off x="4347" y="2378"/>
              <a:ext cx="15" cy="868"/>
            </a:xfrm>
            <a:custGeom>
              <a:avLst/>
              <a:gdLst>
                <a:gd name="T0" fmla="*/ 14 w 15"/>
                <a:gd name="T1" fmla="*/ 865 h 868"/>
                <a:gd name="T2" fmla="*/ 14 w 15"/>
                <a:gd name="T3" fmla="*/ 0 h 868"/>
                <a:gd name="T4" fmla="*/ 0 w 15"/>
                <a:gd name="T5" fmla="*/ 2 h 868"/>
                <a:gd name="T6" fmla="*/ 0 w 15"/>
                <a:gd name="T7" fmla="*/ 867 h 868"/>
                <a:gd name="T8" fmla="*/ 14 w 15"/>
                <a:gd name="T9" fmla="*/ 865 h 868"/>
                <a:gd name="T10" fmla="*/ 0 60000 65536"/>
                <a:gd name="T11" fmla="*/ 0 60000 65536"/>
                <a:gd name="T12" fmla="*/ 0 60000 65536"/>
                <a:gd name="T13" fmla="*/ 0 60000 65536"/>
                <a:gd name="T14" fmla="*/ 0 60000 65536"/>
                <a:gd name="T15" fmla="*/ 0 w 15"/>
                <a:gd name="T16" fmla="*/ 0 h 868"/>
                <a:gd name="T17" fmla="*/ 15 w 15"/>
                <a:gd name="T18" fmla="*/ 868 h 868"/>
              </a:gdLst>
              <a:ahLst/>
              <a:cxnLst>
                <a:cxn ang="T10">
                  <a:pos x="T0" y="T1"/>
                </a:cxn>
                <a:cxn ang="T11">
                  <a:pos x="T2" y="T3"/>
                </a:cxn>
                <a:cxn ang="T12">
                  <a:pos x="T4" y="T5"/>
                </a:cxn>
                <a:cxn ang="T13">
                  <a:pos x="T6" y="T7"/>
                </a:cxn>
                <a:cxn ang="T14">
                  <a:pos x="T8" y="T9"/>
                </a:cxn>
              </a:cxnLst>
              <a:rect l="T15" t="T16" r="T17" b="T18"/>
              <a:pathLst>
                <a:path w="15" h="868">
                  <a:moveTo>
                    <a:pt x="14" y="865"/>
                  </a:moveTo>
                  <a:lnTo>
                    <a:pt x="14" y="0"/>
                  </a:lnTo>
                  <a:lnTo>
                    <a:pt x="0" y="2"/>
                  </a:lnTo>
                  <a:lnTo>
                    <a:pt x="0" y="867"/>
                  </a:lnTo>
                  <a:lnTo>
                    <a:pt x="14" y="86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80" name="Freeform 1374"/>
            <p:cNvSpPr>
              <a:spLocks/>
            </p:cNvSpPr>
            <p:nvPr/>
          </p:nvSpPr>
          <p:spPr bwMode="auto">
            <a:xfrm>
              <a:off x="4437" y="2357"/>
              <a:ext cx="15" cy="857"/>
            </a:xfrm>
            <a:custGeom>
              <a:avLst/>
              <a:gdLst>
                <a:gd name="T0" fmla="*/ 14 w 15"/>
                <a:gd name="T1" fmla="*/ 853 h 857"/>
                <a:gd name="T2" fmla="*/ 14 w 15"/>
                <a:gd name="T3" fmla="*/ 0 h 857"/>
                <a:gd name="T4" fmla="*/ 0 w 15"/>
                <a:gd name="T5" fmla="*/ 2 h 857"/>
                <a:gd name="T6" fmla="*/ 0 w 15"/>
                <a:gd name="T7" fmla="*/ 856 h 857"/>
                <a:gd name="T8" fmla="*/ 14 w 15"/>
                <a:gd name="T9" fmla="*/ 853 h 857"/>
                <a:gd name="T10" fmla="*/ 0 60000 65536"/>
                <a:gd name="T11" fmla="*/ 0 60000 65536"/>
                <a:gd name="T12" fmla="*/ 0 60000 65536"/>
                <a:gd name="T13" fmla="*/ 0 60000 65536"/>
                <a:gd name="T14" fmla="*/ 0 60000 65536"/>
                <a:gd name="T15" fmla="*/ 0 w 15"/>
                <a:gd name="T16" fmla="*/ 0 h 857"/>
                <a:gd name="T17" fmla="*/ 15 w 15"/>
                <a:gd name="T18" fmla="*/ 857 h 857"/>
              </a:gdLst>
              <a:ahLst/>
              <a:cxnLst>
                <a:cxn ang="T10">
                  <a:pos x="T0" y="T1"/>
                </a:cxn>
                <a:cxn ang="T11">
                  <a:pos x="T2" y="T3"/>
                </a:cxn>
                <a:cxn ang="T12">
                  <a:pos x="T4" y="T5"/>
                </a:cxn>
                <a:cxn ang="T13">
                  <a:pos x="T6" y="T7"/>
                </a:cxn>
                <a:cxn ang="T14">
                  <a:pos x="T8" y="T9"/>
                </a:cxn>
              </a:cxnLst>
              <a:rect l="T15" t="T16" r="T17" b="T18"/>
              <a:pathLst>
                <a:path w="15" h="857">
                  <a:moveTo>
                    <a:pt x="14" y="853"/>
                  </a:moveTo>
                  <a:lnTo>
                    <a:pt x="14" y="0"/>
                  </a:lnTo>
                  <a:lnTo>
                    <a:pt x="0" y="2"/>
                  </a:lnTo>
                  <a:lnTo>
                    <a:pt x="0" y="856"/>
                  </a:lnTo>
                  <a:lnTo>
                    <a:pt x="14" y="853"/>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81" name="Freeform 1375"/>
            <p:cNvSpPr>
              <a:spLocks/>
            </p:cNvSpPr>
            <p:nvPr/>
          </p:nvSpPr>
          <p:spPr bwMode="auto">
            <a:xfrm>
              <a:off x="4437" y="2357"/>
              <a:ext cx="15" cy="863"/>
            </a:xfrm>
            <a:custGeom>
              <a:avLst/>
              <a:gdLst>
                <a:gd name="T0" fmla="*/ 14 w 15"/>
                <a:gd name="T1" fmla="*/ 859 h 863"/>
                <a:gd name="T2" fmla="*/ 14 w 15"/>
                <a:gd name="T3" fmla="*/ 0 h 863"/>
                <a:gd name="T4" fmla="*/ 0 w 15"/>
                <a:gd name="T5" fmla="*/ 2 h 863"/>
                <a:gd name="T6" fmla="*/ 0 w 15"/>
                <a:gd name="T7" fmla="*/ 862 h 863"/>
                <a:gd name="T8" fmla="*/ 14 w 15"/>
                <a:gd name="T9" fmla="*/ 859 h 863"/>
                <a:gd name="T10" fmla="*/ 0 60000 65536"/>
                <a:gd name="T11" fmla="*/ 0 60000 65536"/>
                <a:gd name="T12" fmla="*/ 0 60000 65536"/>
                <a:gd name="T13" fmla="*/ 0 60000 65536"/>
                <a:gd name="T14" fmla="*/ 0 60000 65536"/>
                <a:gd name="T15" fmla="*/ 0 w 15"/>
                <a:gd name="T16" fmla="*/ 0 h 863"/>
                <a:gd name="T17" fmla="*/ 15 w 15"/>
                <a:gd name="T18" fmla="*/ 863 h 863"/>
              </a:gdLst>
              <a:ahLst/>
              <a:cxnLst>
                <a:cxn ang="T10">
                  <a:pos x="T0" y="T1"/>
                </a:cxn>
                <a:cxn ang="T11">
                  <a:pos x="T2" y="T3"/>
                </a:cxn>
                <a:cxn ang="T12">
                  <a:pos x="T4" y="T5"/>
                </a:cxn>
                <a:cxn ang="T13">
                  <a:pos x="T6" y="T7"/>
                </a:cxn>
                <a:cxn ang="T14">
                  <a:pos x="T8" y="T9"/>
                </a:cxn>
              </a:cxnLst>
              <a:rect l="T15" t="T16" r="T17" b="T18"/>
              <a:pathLst>
                <a:path w="15" h="863">
                  <a:moveTo>
                    <a:pt x="14" y="859"/>
                  </a:moveTo>
                  <a:lnTo>
                    <a:pt x="14" y="0"/>
                  </a:lnTo>
                  <a:lnTo>
                    <a:pt x="0" y="2"/>
                  </a:lnTo>
                  <a:lnTo>
                    <a:pt x="0" y="862"/>
                  </a:lnTo>
                  <a:lnTo>
                    <a:pt x="14" y="85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82" name="Freeform 1376"/>
            <p:cNvSpPr>
              <a:spLocks/>
            </p:cNvSpPr>
            <p:nvPr/>
          </p:nvSpPr>
          <p:spPr bwMode="auto">
            <a:xfrm>
              <a:off x="4527" y="2342"/>
              <a:ext cx="1" cy="846"/>
            </a:xfrm>
            <a:custGeom>
              <a:avLst/>
              <a:gdLst>
                <a:gd name="T0" fmla="*/ 0 w 1"/>
                <a:gd name="T1" fmla="*/ 842 h 846"/>
                <a:gd name="T2" fmla="*/ 0 w 1"/>
                <a:gd name="T3" fmla="*/ 0 h 846"/>
                <a:gd name="T4" fmla="*/ 0 w 1"/>
                <a:gd name="T5" fmla="*/ 2 h 846"/>
                <a:gd name="T6" fmla="*/ 0 w 1"/>
                <a:gd name="T7" fmla="*/ 845 h 846"/>
                <a:gd name="T8" fmla="*/ 0 w 1"/>
                <a:gd name="T9" fmla="*/ 842 h 846"/>
                <a:gd name="T10" fmla="*/ 0 60000 65536"/>
                <a:gd name="T11" fmla="*/ 0 60000 65536"/>
                <a:gd name="T12" fmla="*/ 0 60000 65536"/>
                <a:gd name="T13" fmla="*/ 0 60000 65536"/>
                <a:gd name="T14" fmla="*/ 0 60000 65536"/>
                <a:gd name="T15" fmla="*/ 0 w 1"/>
                <a:gd name="T16" fmla="*/ 0 h 846"/>
                <a:gd name="T17" fmla="*/ 1 w 1"/>
                <a:gd name="T18" fmla="*/ 846 h 846"/>
              </a:gdLst>
              <a:ahLst/>
              <a:cxnLst>
                <a:cxn ang="T10">
                  <a:pos x="T0" y="T1"/>
                </a:cxn>
                <a:cxn ang="T11">
                  <a:pos x="T2" y="T3"/>
                </a:cxn>
                <a:cxn ang="T12">
                  <a:pos x="T4" y="T5"/>
                </a:cxn>
                <a:cxn ang="T13">
                  <a:pos x="T6" y="T7"/>
                </a:cxn>
                <a:cxn ang="T14">
                  <a:pos x="T8" y="T9"/>
                </a:cxn>
              </a:cxnLst>
              <a:rect l="T15" t="T16" r="T17" b="T18"/>
              <a:pathLst>
                <a:path w="1" h="846">
                  <a:moveTo>
                    <a:pt x="0" y="842"/>
                  </a:moveTo>
                  <a:lnTo>
                    <a:pt x="0" y="0"/>
                  </a:lnTo>
                  <a:lnTo>
                    <a:pt x="0" y="2"/>
                  </a:lnTo>
                  <a:lnTo>
                    <a:pt x="0" y="845"/>
                  </a:lnTo>
                  <a:lnTo>
                    <a:pt x="0" y="8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83" name="Freeform 1377"/>
            <p:cNvSpPr>
              <a:spLocks/>
            </p:cNvSpPr>
            <p:nvPr/>
          </p:nvSpPr>
          <p:spPr bwMode="auto">
            <a:xfrm>
              <a:off x="4527" y="2342"/>
              <a:ext cx="14" cy="852"/>
            </a:xfrm>
            <a:custGeom>
              <a:avLst/>
              <a:gdLst>
                <a:gd name="T0" fmla="*/ 13 w 14"/>
                <a:gd name="T1" fmla="*/ 848 h 852"/>
                <a:gd name="T2" fmla="*/ 13 w 14"/>
                <a:gd name="T3" fmla="*/ 0 h 852"/>
                <a:gd name="T4" fmla="*/ 0 w 14"/>
                <a:gd name="T5" fmla="*/ 2 h 852"/>
                <a:gd name="T6" fmla="*/ 0 w 14"/>
                <a:gd name="T7" fmla="*/ 851 h 852"/>
                <a:gd name="T8" fmla="*/ 13 w 14"/>
                <a:gd name="T9" fmla="*/ 848 h 852"/>
                <a:gd name="T10" fmla="*/ 0 60000 65536"/>
                <a:gd name="T11" fmla="*/ 0 60000 65536"/>
                <a:gd name="T12" fmla="*/ 0 60000 65536"/>
                <a:gd name="T13" fmla="*/ 0 60000 65536"/>
                <a:gd name="T14" fmla="*/ 0 60000 65536"/>
                <a:gd name="T15" fmla="*/ 0 w 14"/>
                <a:gd name="T16" fmla="*/ 0 h 852"/>
                <a:gd name="T17" fmla="*/ 14 w 14"/>
                <a:gd name="T18" fmla="*/ 852 h 852"/>
              </a:gdLst>
              <a:ahLst/>
              <a:cxnLst>
                <a:cxn ang="T10">
                  <a:pos x="T0" y="T1"/>
                </a:cxn>
                <a:cxn ang="T11">
                  <a:pos x="T2" y="T3"/>
                </a:cxn>
                <a:cxn ang="T12">
                  <a:pos x="T4" y="T5"/>
                </a:cxn>
                <a:cxn ang="T13">
                  <a:pos x="T6" y="T7"/>
                </a:cxn>
                <a:cxn ang="T14">
                  <a:pos x="T8" y="T9"/>
                </a:cxn>
              </a:cxnLst>
              <a:rect l="T15" t="T16" r="T17" b="T18"/>
              <a:pathLst>
                <a:path w="14" h="852">
                  <a:moveTo>
                    <a:pt x="13" y="848"/>
                  </a:moveTo>
                  <a:lnTo>
                    <a:pt x="13" y="0"/>
                  </a:lnTo>
                  <a:lnTo>
                    <a:pt x="0" y="2"/>
                  </a:lnTo>
                  <a:lnTo>
                    <a:pt x="0" y="851"/>
                  </a:lnTo>
                  <a:lnTo>
                    <a:pt x="13" y="84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84" name="Freeform 1378"/>
            <p:cNvSpPr>
              <a:spLocks/>
            </p:cNvSpPr>
            <p:nvPr/>
          </p:nvSpPr>
          <p:spPr bwMode="auto">
            <a:xfrm>
              <a:off x="4607" y="2327"/>
              <a:ext cx="14" cy="837"/>
            </a:xfrm>
            <a:custGeom>
              <a:avLst/>
              <a:gdLst>
                <a:gd name="T0" fmla="*/ 13 w 14"/>
                <a:gd name="T1" fmla="*/ 833 h 837"/>
                <a:gd name="T2" fmla="*/ 13 w 14"/>
                <a:gd name="T3" fmla="*/ 0 h 837"/>
                <a:gd name="T4" fmla="*/ 0 w 14"/>
                <a:gd name="T5" fmla="*/ 2 h 837"/>
                <a:gd name="T6" fmla="*/ 0 w 14"/>
                <a:gd name="T7" fmla="*/ 836 h 837"/>
                <a:gd name="T8" fmla="*/ 13 w 14"/>
                <a:gd name="T9" fmla="*/ 833 h 837"/>
                <a:gd name="T10" fmla="*/ 0 60000 65536"/>
                <a:gd name="T11" fmla="*/ 0 60000 65536"/>
                <a:gd name="T12" fmla="*/ 0 60000 65536"/>
                <a:gd name="T13" fmla="*/ 0 60000 65536"/>
                <a:gd name="T14" fmla="*/ 0 60000 65536"/>
                <a:gd name="T15" fmla="*/ 0 w 14"/>
                <a:gd name="T16" fmla="*/ 0 h 837"/>
                <a:gd name="T17" fmla="*/ 14 w 14"/>
                <a:gd name="T18" fmla="*/ 837 h 837"/>
              </a:gdLst>
              <a:ahLst/>
              <a:cxnLst>
                <a:cxn ang="T10">
                  <a:pos x="T0" y="T1"/>
                </a:cxn>
                <a:cxn ang="T11">
                  <a:pos x="T2" y="T3"/>
                </a:cxn>
                <a:cxn ang="T12">
                  <a:pos x="T4" y="T5"/>
                </a:cxn>
                <a:cxn ang="T13">
                  <a:pos x="T6" y="T7"/>
                </a:cxn>
                <a:cxn ang="T14">
                  <a:pos x="T8" y="T9"/>
                </a:cxn>
              </a:cxnLst>
              <a:rect l="T15" t="T16" r="T17" b="T18"/>
              <a:pathLst>
                <a:path w="14" h="837">
                  <a:moveTo>
                    <a:pt x="13" y="833"/>
                  </a:moveTo>
                  <a:lnTo>
                    <a:pt x="13" y="0"/>
                  </a:lnTo>
                  <a:lnTo>
                    <a:pt x="0" y="2"/>
                  </a:lnTo>
                  <a:lnTo>
                    <a:pt x="0" y="836"/>
                  </a:lnTo>
                  <a:lnTo>
                    <a:pt x="13" y="833"/>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85" name="Freeform 1379"/>
            <p:cNvSpPr>
              <a:spLocks/>
            </p:cNvSpPr>
            <p:nvPr/>
          </p:nvSpPr>
          <p:spPr bwMode="auto">
            <a:xfrm>
              <a:off x="4607" y="2327"/>
              <a:ext cx="14" cy="844"/>
            </a:xfrm>
            <a:custGeom>
              <a:avLst/>
              <a:gdLst>
                <a:gd name="T0" fmla="*/ 13 w 14"/>
                <a:gd name="T1" fmla="*/ 840 h 844"/>
                <a:gd name="T2" fmla="*/ 13 w 14"/>
                <a:gd name="T3" fmla="*/ 0 h 844"/>
                <a:gd name="T4" fmla="*/ 0 w 14"/>
                <a:gd name="T5" fmla="*/ 2 h 844"/>
                <a:gd name="T6" fmla="*/ 0 w 14"/>
                <a:gd name="T7" fmla="*/ 843 h 844"/>
                <a:gd name="T8" fmla="*/ 13 w 14"/>
                <a:gd name="T9" fmla="*/ 840 h 844"/>
                <a:gd name="T10" fmla="*/ 0 60000 65536"/>
                <a:gd name="T11" fmla="*/ 0 60000 65536"/>
                <a:gd name="T12" fmla="*/ 0 60000 65536"/>
                <a:gd name="T13" fmla="*/ 0 60000 65536"/>
                <a:gd name="T14" fmla="*/ 0 60000 65536"/>
                <a:gd name="T15" fmla="*/ 0 w 14"/>
                <a:gd name="T16" fmla="*/ 0 h 844"/>
                <a:gd name="T17" fmla="*/ 14 w 14"/>
                <a:gd name="T18" fmla="*/ 844 h 844"/>
              </a:gdLst>
              <a:ahLst/>
              <a:cxnLst>
                <a:cxn ang="T10">
                  <a:pos x="T0" y="T1"/>
                </a:cxn>
                <a:cxn ang="T11">
                  <a:pos x="T2" y="T3"/>
                </a:cxn>
                <a:cxn ang="T12">
                  <a:pos x="T4" y="T5"/>
                </a:cxn>
                <a:cxn ang="T13">
                  <a:pos x="T6" y="T7"/>
                </a:cxn>
                <a:cxn ang="T14">
                  <a:pos x="T8" y="T9"/>
                </a:cxn>
              </a:cxnLst>
              <a:rect l="T15" t="T16" r="T17" b="T18"/>
              <a:pathLst>
                <a:path w="14" h="844">
                  <a:moveTo>
                    <a:pt x="13" y="840"/>
                  </a:moveTo>
                  <a:lnTo>
                    <a:pt x="13" y="0"/>
                  </a:lnTo>
                  <a:lnTo>
                    <a:pt x="0" y="2"/>
                  </a:lnTo>
                  <a:lnTo>
                    <a:pt x="0" y="843"/>
                  </a:lnTo>
                  <a:lnTo>
                    <a:pt x="13" y="84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86" name="Freeform 1380"/>
            <p:cNvSpPr>
              <a:spLocks/>
            </p:cNvSpPr>
            <p:nvPr/>
          </p:nvSpPr>
          <p:spPr bwMode="auto">
            <a:xfrm>
              <a:off x="4699" y="2311"/>
              <a:ext cx="15" cy="832"/>
            </a:xfrm>
            <a:custGeom>
              <a:avLst/>
              <a:gdLst>
                <a:gd name="T0" fmla="*/ 14 w 15"/>
                <a:gd name="T1" fmla="*/ 828 h 832"/>
                <a:gd name="T2" fmla="*/ 14 w 15"/>
                <a:gd name="T3" fmla="*/ 0 h 832"/>
                <a:gd name="T4" fmla="*/ 0 w 15"/>
                <a:gd name="T5" fmla="*/ 2 h 832"/>
                <a:gd name="T6" fmla="*/ 0 w 15"/>
                <a:gd name="T7" fmla="*/ 831 h 832"/>
                <a:gd name="T8" fmla="*/ 14 w 15"/>
                <a:gd name="T9" fmla="*/ 828 h 832"/>
                <a:gd name="T10" fmla="*/ 0 60000 65536"/>
                <a:gd name="T11" fmla="*/ 0 60000 65536"/>
                <a:gd name="T12" fmla="*/ 0 60000 65536"/>
                <a:gd name="T13" fmla="*/ 0 60000 65536"/>
                <a:gd name="T14" fmla="*/ 0 60000 65536"/>
                <a:gd name="T15" fmla="*/ 0 w 15"/>
                <a:gd name="T16" fmla="*/ 0 h 832"/>
                <a:gd name="T17" fmla="*/ 15 w 15"/>
                <a:gd name="T18" fmla="*/ 832 h 832"/>
              </a:gdLst>
              <a:ahLst/>
              <a:cxnLst>
                <a:cxn ang="T10">
                  <a:pos x="T0" y="T1"/>
                </a:cxn>
                <a:cxn ang="T11">
                  <a:pos x="T2" y="T3"/>
                </a:cxn>
                <a:cxn ang="T12">
                  <a:pos x="T4" y="T5"/>
                </a:cxn>
                <a:cxn ang="T13">
                  <a:pos x="T6" y="T7"/>
                </a:cxn>
                <a:cxn ang="T14">
                  <a:pos x="T8" y="T9"/>
                </a:cxn>
              </a:cxnLst>
              <a:rect l="T15" t="T16" r="T17" b="T18"/>
              <a:pathLst>
                <a:path w="15" h="832">
                  <a:moveTo>
                    <a:pt x="14" y="828"/>
                  </a:moveTo>
                  <a:lnTo>
                    <a:pt x="14" y="0"/>
                  </a:lnTo>
                  <a:lnTo>
                    <a:pt x="0" y="2"/>
                  </a:lnTo>
                  <a:lnTo>
                    <a:pt x="0" y="831"/>
                  </a:lnTo>
                  <a:lnTo>
                    <a:pt x="14" y="8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87" name="Freeform 1381"/>
            <p:cNvSpPr>
              <a:spLocks/>
            </p:cNvSpPr>
            <p:nvPr/>
          </p:nvSpPr>
          <p:spPr bwMode="auto">
            <a:xfrm>
              <a:off x="4699" y="2311"/>
              <a:ext cx="15" cy="839"/>
            </a:xfrm>
            <a:custGeom>
              <a:avLst/>
              <a:gdLst>
                <a:gd name="T0" fmla="*/ 14 w 15"/>
                <a:gd name="T1" fmla="*/ 835 h 839"/>
                <a:gd name="T2" fmla="*/ 14 w 15"/>
                <a:gd name="T3" fmla="*/ 0 h 839"/>
                <a:gd name="T4" fmla="*/ 0 w 15"/>
                <a:gd name="T5" fmla="*/ 2 h 839"/>
                <a:gd name="T6" fmla="*/ 0 w 15"/>
                <a:gd name="T7" fmla="*/ 838 h 839"/>
                <a:gd name="T8" fmla="*/ 14 w 15"/>
                <a:gd name="T9" fmla="*/ 835 h 839"/>
                <a:gd name="T10" fmla="*/ 0 60000 65536"/>
                <a:gd name="T11" fmla="*/ 0 60000 65536"/>
                <a:gd name="T12" fmla="*/ 0 60000 65536"/>
                <a:gd name="T13" fmla="*/ 0 60000 65536"/>
                <a:gd name="T14" fmla="*/ 0 60000 65536"/>
                <a:gd name="T15" fmla="*/ 0 w 15"/>
                <a:gd name="T16" fmla="*/ 0 h 839"/>
                <a:gd name="T17" fmla="*/ 15 w 15"/>
                <a:gd name="T18" fmla="*/ 839 h 839"/>
              </a:gdLst>
              <a:ahLst/>
              <a:cxnLst>
                <a:cxn ang="T10">
                  <a:pos x="T0" y="T1"/>
                </a:cxn>
                <a:cxn ang="T11">
                  <a:pos x="T2" y="T3"/>
                </a:cxn>
                <a:cxn ang="T12">
                  <a:pos x="T4" y="T5"/>
                </a:cxn>
                <a:cxn ang="T13">
                  <a:pos x="T6" y="T7"/>
                </a:cxn>
                <a:cxn ang="T14">
                  <a:pos x="T8" y="T9"/>
                </a:cxn>
              </a:cxnLst>
              <a:rect l="T15" t="T16" r="T17" b="T18"/>
              <a:pathLst>
                <a:path w="15" h="839">
                  <a:moveTo>
                    <a:pt x="14" y="835"/>
                  </a:moveTo>
                  <a:lnTo>
                    <a:pt x="14" y="0"/>
                  </a:lnTo>
                  <a:lnTo>
                    <a:pt x="0" y="2"/>
                  </a:lnTo>
                  <a:lnTo>
                    <a:pt x="0" y="838"/>
                  </a:lnTo>
                  <a:lnTo>
                    <a:pt x="14" y="8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88" name="Freeform 1382"/>
            <p:cNvSpPr>
              <a:spLocks/>
            </p:cNvSpPr>
            <p:nvPr/>
          </p:nvSpPr>
          <p:spPr bwMode="auto">
            <a:xfrm>
              <a:off x="4177" y="2384"/>
              <a:ext cx="516" cy="99"/>
            </a:xfrm>
            <a:custGeom>
              <a:avLst/>
              <a:gdLst>
                <a:gd name="T0" fmla="*/ 515 w 516"/>
                <a:gd name="T1" fmla="*/ 8 h 99"/>
                <a:gd name="T2" fmla="*/ 515 w 516"/>
                <a:gd name="T3" fmla="*/ 0 h 99"/>
                <a:gd name="T4" fmla="*/ 0 w 516"/>
                <a:gd name="T5" fmla="*/ 90 h 99"/>
                <a:gd name="T6" fmla="*/ 0 w 516"/>
                <a:gd name="T7" fmla="*/ 98 h 99"/>
                <a:gd name="T8" fmla="*/ 515 w 516"/>
                <a:gd name="T9" fmla="*/ 8 h 99"/>
                <a:gd name="T10" fmla="*/ 0 60000 65536"/>
                <a:gd name="T11" fmla="*/ 0 60000 65536"/>
                <a:gd name="T12" fmla="*/ 0 60000 65536"/>
                <a:gd name="T13" fmla="*/ 0 60000 65536"/>
                <a:gd name="T14" fmla="*/ 0 60000 65536"/>
                <a:gd name="T15" fmla="*/ 0 w 516"/>
                <a:gd name="T16" fmla="*/ 0 h 99"/>
                <a:gd name="T17" fmla="*/ 516 w 516"/>
                <a:gd name="T18" fmla="*/ 99 h 99"/>
              </a:gdLst>
              <a:ahLst/>
              <a:cxnLst>
                <a:cxn ang="T10">
                  <a:pos x="T0" y="T1"/>
                </a:cxn>
                <a:cxn ang="T11">
                  <a:pos x="T2" y="T3"/>
                </a:cxn>
                <a:cxn ang="T12">
                  <a:pos x="T4" y="T5"/>
                </a:cxn>
                <a:cxn ang="T13">
                  <a:pos x="T6" y="T7"/>
                </a:cxn>
                <a:cxn ang="T14">
                  <a:pos x="T8" y="T9"/>
                </a:cxn>
              </a:cxnLst>
              <a:rect l="T15" t="T16" r="T17" b="T18"/>
              <a:pathLst>
                <a:path w="516" h="99">
                  <a:moveTo>
                    <a:pt x="515" y="8"/>
                  </a:moveTo>
                  <a:lnTo>
                    <a:pt x="515" y="0"/>
                  </a:lnTo>
                  <a:lnTo>
                    <a:pt x="0" y="90"/>
                  </a:lnTo>
                  <a:lnTo>
                    <a:pt x="0" y="98"/>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89" name="Freeform 1383"/>
            <p:cNvSpPr>
              <a:spLocks/>
            </p:cNvSpPr>
            <p:nvPr/>
          </p:nvSpPr>
          <p:spPr bwMode="auto">
            <a:xfrm>
              <a:off x="4177" y="2384"/>
              <a:ext cx="523" cy="106"/>
            </a:xfrm>
            <a:custGeom>
              <a:avLst/>
              <a:gdLst>
                <a:gd name="T0" fmla="*/ 522 w 523"/>
                <a:gd name="T1" fmla="*/ 8 h 106"/>
                <a:gd name="T2" fmla="*/ 522 w 523"/>
                <a:gd name="T3" fmla="*/ 0 h 106"/>
                <a:gd name="T4" fmla="*/ 0 w 523"/>
                <a:gd name="T5" fmla="*/ 97 h 106"/>
                <a:gd name="T6" fmla="*/ 0 w 523"/>
                <a:gd name="T7" fmla="*/ 105 h 106"/>
                <a:gd name="T8" fmla="*/ 522 w 523"/>
                <a:gd name="T9" fmla="*/ 8 h 106"/>
                <a:gd name="T10" fmla="*/ 0 60000 65536"/>
                <a:gd name="T11" fmla="*/ 0 60000 65536"/>
                <a:gd name="T12" fmla="*/ 0 60000 65536"/>
                <a:gd name="T13" fmla="*/ 0 60000 65536"/>
                <a:gd name="T14" fmla="*/ 0 60000 65536"/>
                <a:gd name="T15" fmla="*/ 0 w 523"/>
                <a:gd name="T16" fmla="*/ 0 h 106"/>
                <a:gd name="T17" fmla="*/ 523 w 523"/>
                <a:gd name="T18" fmla="*/ 106 h 106"/>
              </a:gdLst>
              <a:ahLst/>
              <a:cxnLst>
                <a:cxn ang="T10">
                  <a:pos x="T0" y="T1"/>
                </a:cxn>
                <a:cxn ang="T11">
                  <a:pos x="T2" y="T3"/>
                </a:cxn>
                <a:cxn ang="T12">
                  <a:pos x="T4" y="T5"/>
                </a:cxn>
                <a:cxn ang="T13">
                  <a:pos x="T6" y="T7"/>
                </a:cxn>
                <a:cxn ang="T14">
                  <a:pos x="T8" y="T9"/>
                </a:cxn>
              </a:cxnLst>
              <a:rect l="T15" t="T16" r="T17" b="T18"/>
              <a:pathLst>
                <a:path w="523" h="106">
                  <a:moveTo>
                    <a:pt x="522" y="8"/>
                  </a:moveTo>
                  <a:lnTo>
                    <a:pt x="522" y="0"/>
                  </a:lnTo>
                  <a:lnTo>
                    <a:pt x="0" y="97"/>
                  </a:lnTo>
                  <a:lnTo>
                    <a:pt x="0" y="105"/>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90" name="Freeform 1384"/>
            <p:cNvSpPr>
              <a:spLocks/>
            </p:cNvSpPr>
            <p:nvPr/>
          </p:nvSpPr>
          <p:spPr bwMode="auto">
            <a:xfrm>
              <a:off x="4170" y="2311"/>
              <a:ext cx="531" cy="101"/>
            </a:xfrm>
            <a:custGeom>
              <a:avLst/>
              <a:gdLst>
                <a:gd name="T0" fmla="*/ 530 w 531"/>
                <a:gd name="T1" fmla="*/ 8 h 101"/>
                <a:gd name="T2" fmla="*/ 530 w 531"/>
                <a:gd name="T3" fmla="*/ 0 h 101"/>
                <a:gd name="T4" fmla="*/ 0 w 531"/>
                <a:gd name="T5" fmla="*/ 89 h 101"/>
                <a:gd name="T6" fmla="*/ 0 w 531"/>
                <a:gd name="T7" fmla="*/ 100 h 101"/>
                <a:gd name="T8" fmla="*/ 530 w 531"/>
                <a:gd name="T9" fmla="*/ 8 h 101"/>
                <a:gd name="T10" fmla="*/ 0 60000 65536"/>
                <a:gd name="T11" fmla="*/ 0 60000 65536"/>
                <a:gd name="T12" fmla="*/ 0 60000 65536"/>
                <a:gd name="T13" fmla="*/ 0 60000 65536"/>
                <a:gd name="T14" fmla="*/ 0 60000 65536"/>
                <a:gd name="T15" fmla="*/ 0 w 531"/>
                <a:gd name="T16" fmla="*/ 0 h 101"/>
                <a:gd name="T17" fmla="*/ 531 w 531"/>
                <a:gd name="T18" fmla="*/ 101 h 101"/>
              </a:gdLst>
              <a:ahLst/>
              <a:cxnLst>
                <a:cxn ang="T10">
                  <a:pos x="T0" y="T1"/>
                </a:cxn>
                <a:cxn ang="T11">
                  <a:pos x="T2" y="T3"/>
                </a:cxn>
                <a:cxn ang="T12">
                  <a:pos x="T4" y="T5"/>
                </a:cxn>
                <a:cxn ang="T13">
                  <a:pos x="T6" y="T7"/>
                </a:cxn>
                <a:cxn ang="T14">
                  <a:pos x="T8" y="T9"/>
                </a:cxn>
              </a:cxnLst>
              <a:rect l="T15" t="T16" r="T17" b="T18"/>
              <a:pathLst>
                <a:path w="531" h="101">
                  <a:moveTo>
                    <a:pt x="530" y="8"/>
                  </a:moveTo>
                  <a:lnTo>
                    <a:pt x="530" y="0"/>
                  </a:lnTo>
                  <a:lnTo>
                    <a:pt x="0" y="89"/>
                  </a:lnTo>
                  <a:lnTo>
                    <a:pt x="0" y="100"/>
                  </a:lnTo>
                  <a:lnTo>
                    <a:pt x="530"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91" name="Freeform 1385"/>
            <p:cNvSpPr>
              <a:spLocks/>
            </p:cNvSpPr>
            <p:nvPr/>
          </p:nvSpPr>
          <p:spPr bwMode="auto">
            <a:xfrm>
              <a:off x="4170" y="2311"/>
              <a:ext cx="538" cy="108"/>
            </a:xfrm>
            <a:custGeom>
              <a:avLst/>
              <a:gdLst>
                <a:gd name="T0" fmla="*/ 537 w 538"/>
                <a:gd name="T1" fmla="*/ 9 h 108"/>
                <a:gd name="T2" fmla="*/ 537 w 538"/>
                <a:gd name="T3" fmla="*/ 0 h 108"/>
                <a:gd name="T4" fmla="*/ 0 w 538"/>
                <a:gd name="T5" fmla="*/ 96 h 108"/>
                <a:gd name="T6" fmla="*/ 0 w 538"/>
                <a:gd name="T7" fmla="*/ 107 h 108"/>
                <a:gd name="T8" fmla="*/ 537 w 538"/>
                <a:gd name="T9" fmla="*/ 9 h 108"/>
                <a:gd name="T10" fmla="*/ 0 60000 65536"/>
                <a:gd name="T11" fmla="*/ 0 60000 65536"/>
                <a:gd name="T12" fmla="*/ 0 60000 65536"/>
                <a:gd name="T13" fmla="*/ 0 60000 65536"/>
                <a:gd name="T14" fmla="*/ 0 60000 65536"/>
                <a:gd name="T15" fmla="*/ 0 w 538"/>
                <a:gd name="T16" fmla="*/ 0 h 108"/>
                <a:gd name="T17" fmla="*/ 538 w 538"/>
                <a:gd name="T18" fmla="*/ 108 h 108"/>
              </a:gdLst>
              <a:ahLst/>
              <a:cxnLst>
                <a:cxn ang="T10">
                  <a:pos x="T0" y="T1"/>
                </a:cxn>
                <a:cxn ang="T11">
                  <a:pos x="T2" y="T3"/>
                </a:cxn>
                <a:cxn ang="T12">
                  <a:pos x="T4" y="T5"/>
                </a:cxn>
                <a:cxn ang="T13">
                  <a:pos x="T6" y="T7"/>
                </a:cxn>
                <a:cxn ang="T14">
                  <a:pos x="T8" y="T9"/>
                </a:cxn>
              </a:cxnLst>
              <a:rect l="T15" t="T16" r="T17" b="T18"/>
              <a:pathLst>
                <a:path w="538" h="108">
                  <a:moveTo>
                    <a:pt x="537" y="9"/>
                  </a:moveTo>
                  <a:lnTo>
                    <a:pt x="537" y="0"/>
                  </a:lnTo>
                  <a:lnTo>
                    <a:pt x="0" y="96"/>
                  </a:lnTo>
                  <a:lnTo>
                    <a:pt x="0" y="107"/>
                  </a:lnTo>
                  <a:lnTo>
                    <a:pt x="537"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92" name="Freeform 1386"/>
            <p:cNvSpPr>
              <a:spLocks/>
            </p:cNvSpPr>
            <p:nvPr/>
          </p:nvSpPr>
          <p:spPr bwMode="auto">
            <a:xfrm>
              <a:off x="4179" y="2449"/>
              <a:ext cx="514" cy="103"/>
            </a:xfrm>
            <a:custGeom>
              <a:avLst/>
              <a:gdLst>
                <a:gd name="T0" fmla="*/ 513 w 514"/>
                <a:gd name="T1" fmla="*/ 8 h 103"/>
                <a:gd name="T2" fmla="*/ 513 w 514"/>
                <a:gd name="T3" fmla="*/ 0 h 103"/>
                <a:gd name="T4" fmla="*/ 0 w 514"/>
                <a:gd name="T5" fmla="*/ 94 h 103"/>
                <a:gd name="T6" fmla="*/ 0 w 514"/>
                <a:gd name="T7" fmla="*/ 102 h 103"/>
                <a:gd name="T8" fmla="*/ 513 w 514"/>
                <a:gd name="T9" fmla="*/ 8 h 103"/>
                <a:gd name="T10" fmla="*/ 0 60000 65536"/>
                <a:gd name="T11" fmla="*/ 0 60000 65536"/>
                <a:gd name="T12" fmla="*/ 0 60000 65536"/>
                <a:gd name="T13" fmla="*/ 0 60000 65536"/>
                <a:gd name="T14" fmla="*/ 0 60000 65536"/>
                <a:gd name="T15" fmla="*/ 0 w 514"/>
                <a:gd name="T16" fmla="*/ 0 h 103"/>
                <a:gd name="T17" fmla="*/ 514 w 514"/>
                <a:gd name="T18" fmla="*/ 103 h 103"/>
              </a:gdLst>
              <a:ahLst/>
              <a:cxnLst>
                <a:cxn ang="T10">
                  <a:pos x="T0" y="T1"/>
                </a:cxn>
                <a:cxn ang="T11">
                  <a:pos x="T2" y="T3"/>
                </a:cxn>
                <a:cxn ang="T12">
                  <a:pos x="T4" y="T5"/>
                </a:cxn>
                <a:cxn ang="T13">
                  <a:pos x="T6" y="T7"/>
                </a:cxn>
                <a:cxn ang="T14">
                  <a:pos x="T8" y="T9"/>
                </a:cxn>
              </a:cxnLst>
              <a:rect l="T15" t="T16" r="T17" b="T18"/>
              <a:pathLst>
                <a:path w="514" h="103">
                  <a:moveTo>
                    <a:pt x="513" y="8"/>
                  </a:moveTo>
                  <a:lnTo>
                    <a:pt x="513" y="0"/>
                  </a:lnTo>
                  <a:lnTo>
                    <a:pt x="0" y="94"/>
                  </a:lnTo>
                  <a:lnTo>
                    <a:pt x="0" y="102"/>
                  </a:lnTo>
                  <a:lnTo>
                    <a:pt x="513"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93" name="Freeform 1387"/>
            <p:cNvSpPr>
              <a:spLocks/>
            </p:cNvSpPr>
            <p:nvPr/>
          </p:nvSpPr>
          <p:spPr bwMode="auto">
            <a:xfrm>
              <a:off x="4179" y="2449"/>
              <a:ext cx="521" cy="111"/>
            </a:xfrm>
            <a:custGeom>
              <a:avLst/>
              <a:gdLst>
                <a:gd name="T0" fmla="*/ 520 w 521"/>
                <a:gd name="T1" fmla="*/ 9 h 111"/>
                <a:gd name="T2" fmla="*/ 520 w 521"/>
                <a:gd name="T3" fmla="*/ 0 h 111"/>
                <a:gd name="T4" fmla="*/ 0 w 521"/>
                <a:gd name="T5" fmla="*/ 101 h 111"/>
                <a:gd name="T6" fmla="*/ 0 w 521"/>
                <a:gd name="T7" fmla="*/ 110 h 111"/>
                <a:gd name="T8" fmla="*/ 520 w 521"/>
                <a:gd name="T9" fmla="*/ 9 h 111"/>
                <a:gd name="T10" fmla="*/ 0 60000 65536"/>
                <a:gd name="T11" fmla="*/ 0 60000 65536"/>
                <a:gd name="T12" fmla="*/ 0 60000 65536"/>
                <a:gd name="T13" fmla="*/ 0 60000 65536"/>
                <a:gd name="T14" fmla="*/ 0 60000 65536"/>
                <a:gd name="T15" fmla="*/ 0 w 521"/>
                <a:gd name="T16" fmla="*/ 0 h 111"/>
                <a:gd name="T17" fmla="*/ 521 w 521"/>
                <a:gd name="T18" fmla="*/ 111 h 111"/>
              </a:gdLst>
              <a:ahLst/>
              <a:cxnLst>
                <a:cxn ang="T10">
                  <a:pos x="T0" y="T1"/>
                </a:cxn>
                <a:cxn ang="T11">
                  <a:pos x="T2" y="T3"/>
                </a:cxn>
                <a:cxn ang="T12">
                  <a:pos x="T4" y="T5"/>
                </a:cxn>
                <a:cxn ang="T13">
                  <a:pos x="T6" y="T7"/>
                </a:cxn>
                <a:cxn ang="T14">
                  <a:pos x="T8" y="T9"/>
                </a:cxn>
              </a:cxnLst>
              <a:rect l="T15" t="T16" r="T17" b="T18"/>
              <a:pathLst>
                <a:path w="521" h="111">
                  <a:moveTo>
                    <a:pt x="520" y="9"/>
                  </a:moveTo>
                  <a:lnTo>
                    <a:pt x="520" y="0"/>
                  </a:lnTo>
                  <a:lnTo>
                    <a:pt x="0" y="101"/>
                  </a:lnTo>
                  <a:lnTo>
                    <a:pt x="0" y="110"/>
                  </a:lnTo>
                  <a:lnTo>
                    <a:pt x="520"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94" name="Freeform 1388"/>
            <p:cNvSpPr>
              <a:spLocks/>
            </p:cNvSpPr>
            <p:nvPr/>
          </p:nvSpPr>
          <p:spPr bwMode="auto">
            <a:xfrm>
              <a:off x="4177" y="2519"/>
              <a:ext cx="516" cy="108"/>
            </a:xfrm>
            <a:custGeom>
              <a:avLst/>
              <a:gdLst>
                <a:gd name="T0" fmla="*/ 515 w 516"/>
                <a:gd name="T1" fmla="*/ 8 h 108"/>
                <a:gd name="T2" fmla="*/ 515 w 516"/>
                <a:gd name="T3" fmla="*/ 0 h 108"/>
                <a:gd name="T4" fmla="*/ 0 w 516"/>
                <a:gd name="T5" fmla="*/ 99 h 108"/>
                <a:gd name="T6" fmla="*/ 0 w 516"/>
                <a:gd name="T7" fmla="*/ 107 h 108"/>
                <a:gd name="T8" fmla="*/ 515 w 516"/>
                <a:gd name="T9" fmla="*/ 8 h 108"/>
                <a:gd name="T10" fmla="*/ 0 60000 65536"/>
                <a:gd name="T11" fmla="*/ 0 60000 65536"/>
                <a:gd name="T12" fmla="*/ 0 60000 65536"/>
                <a:gd name="T13" fmla="*/ 0 60000 65536"/>
                <a:gd name="T14" fmla="*/ 0 60000 65536"/>
                <a:gd name="T15" fmla="*/ 0 w 516"/>
                <a:gd name="T16" fmla="*/ 0 h 108"/>
                <a:gd name="T17" fmla="*/ 516 w 516"/>
                <a:gd name="T18" fmla="*/ 108 h 108"/>
              </a:gdLst>
              <a:ahLst/>
              <a:cxnLst>
                <a:cxn ang="T10">
                  <a:pos x="T0" y="T1"/>
                </a:cxn>
                <a:cxn ang="T11">
                  <a:pos x="T2" y="T3"/>
                </a:cxn>
                <a:cxn ang="T12">
                  <a:pos x="T4" y="T5"/>
                </a:cxn>
                <a:cxn ang="T13">
                  <a:pos x="T6" y="T7"/>
                </a:cxn>
                <a:cxn ang="T14">
                  <a:pos x="T8" y="T9"/>
                </a:cxn>
              </a:cxnLst>
              <a:rect l="T15" t="T16" r="T17" b="T18"/>
              <a:pathLst>
                <a:path w="516" h="108">
                  <a:moveTo>
                    <a:pt x="515" y="8"/>
                  </a:moveTo>
                  <a:lnTo>
                    <a:pt x="515" y="0"/>
                  </a:lnTo>
                  <a:lnTo>
                    <a:pt x="0" y="99"/>
                  </a:lnTo>
                  <a:lnTo>
                    <a:pt x="0" y="107"/>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95" name="Freeform 1389"/>
            <p:cNvSpPr>
              <a:spLocks/>
            </p:cNvSpPr>
            <p:nvPr/>
          </p:nvSpPr>
          <p:spPr bwMode="auto">
            <a:xfrm>
              <a:off x="4177" y="2519"/>
              <a:ext cx="523" cy="115"/>
            </a:xfrm>
            <a:custGeom>
              <a:avLst/>
              <a:gdLst>
                <a:gd name="T0" fmla="*/ 522 w 523"/>
                <a:gd name="T1" fmla="*/ 8 h 115"/>
                <a:gd name="T2" fmla="*/ 522 w 523"/>
                <a:gd name="T3" fmla="*/ 0 h 115"/>
                <a:gd name="T4" fmla="*/ 0 w 523"/>
                <a:gd name="T5" fmla="*/ 106 h 115"/>
                <a:gd name="T6" fmla="*/ 0 w 523"/>
                <a:gd name="T7" fmla="*/ 114 h 115"/>
                <a:gd name="T8" fmla="*/ 522 w 523"/>
                <a:gd name="T9" fmla="*/ 8 h 115"/>
                <a:gd name="T10" fmla="*/ 0 60000 65536"/>
                <a:gd name="T11" fmla="*/ 0 60000 65536"/>
                <a:gd name="T12" fmla="*/ 0 60000 65536"/>
                <a:gd name="T13" fmla="*/ 0 60000 65536"/>
                <a:gd name="T14" fmla="*/ 0 60000 65536"/>
                <a:gd name="T15" fmla="*/ 0 w 523"/>
                <a:gd name="T16" fmla="*/ 0 h 115"/>
                <a:gd name="T17" fmla="*/ 523 w 523"/>
                <a:gd name="T18" fmla="*/ 115 h 115"/>
              </a:gdLst>
              <a:ahLst/>
              <a:cxnLst>
                <a:cxn ang="T10">
                  <a:pos x="T0" y="T1"/>
                </a:cxn>
                <a:cxn ang="T11">
                  <a:pos x="T2" y="T3"/>
                </a:cxn>
                <a:cxn ang="T12">
                  <a:pos x="T4" y="T5"/>
                </a:cxn>
                <a:cxn ang="T13">
                  <a:pos x="T6" y="T7"/>
                </a:cxn>
                <a:cxn ang="T14">
                  <a:pos x="T8" y="T9"/>
                </a:cxn>
              </a:cxnLst>
              <a:rect l="T15" t="T16" r="T17" b="T18"/>
              <a:pathLst>
                <a:path w="523" h="115">
                  <a:moveTo>
                    <a:pt x="522" y="8"/>
                  </a:moveTo>
                  <a:lnTo>
                    <a:pt x="522" y="0"/>
                  </a:lnTo>
                  <a:lnTo>
                    <a:pt x="0" y="106"/>
                  </a:lnTo>
                  <a:lnTo>
                    <a:pt x="0" y="114"/>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96" name="Freeform 1390"/>
            <p:cNvSpPr>
              <a:spLocks/>
            </p:cNvSpPr>
            <p:nvPr/>
          </p:nvSpPr>
          <p:spPr bwMode="auto">
            <a:xfrm>
              <a:off x="4177" y="2582"/>
              <a:ext cx="516" cy="111"/>
            </a:xfrm>
            <a:custGeom>
              <a:avLst/>
              <a:gdLst>
                <a:gd name="T0" fmla="*/ 515 w 516"/>
                <a:gd name="T1" fmla="*/ 8 h 111"/>
                <a:gd name="T2" fmla="*/ 513 w 516"/>
                <a:gd name="T3" fmla="*/ 0 h 111"/>
                <a:gd name="T4" fmla="*/ 0 w 516"/>
                <a:gd name="T5" fmla="*/ 102 h 111"/>
                <a:gd name="T6" fmla="*/ 0 w 516"/>
                <a:gd name="T7" fmla="*/ 110 h 111"/>
                <a:gd name="T8" fmla="*/ 515 w 516"/>
                <a:gd name="T9" fmla="*/ 8 h 111"/>
                <a:gd name="T10" fmla="*/ 0 60000 65536"/>
                <a:gd name="T11" fmla="*/ 0 60000 65536"/>
                <a:gd name="T12" fmla="*/ 0 60000 65536"/>
                <a:gd name="T13" fmla="*/ 0 60000 65536"/>
                <a:gd name="T14" fmla="*/ 0 60000 65536"/>
                <a:gd name="T15" fmla="*/ 0 w 516"/>
                <a:gd name="T16" fmla="*/ 0 h 111"/>
                <a:gd name="T17" fmla="*/ 516 w 516"/>
                <a:gd name="T18" fmla="*/ 111 h 111"/>
              </a:gdLst>
              <a:ahLst/>
              <a:cxnLst>
                <a:cxn ang="T10">
                  <a:pos x="T0" y="T1"/>
                </a:cxn>
                <a:cxn ang="T11">
                  <a:pos x="T2" y="T3"/>
                </a:cxn>
                <a:cxn ang="T12">
                  <a:pos x="T4" y="T5"/>
                </a:cxn>
                <a:cxn ang="T13">
                  <a:pos x="T6" y="T7"/>
                </a:cxn>
                <a:cxn ang="T14">
                  <a:pos x="T8" y="T9"/>
                </a:cxn>
              </a:cxnLst>
              <a:rect l="T15" t="T16" r="T17" b="T18"/>
              <a:pathLst>
                <a:path w="516" h="111">
                  <a:moveTo>
                    <a:pt x="515" y="8"/>
                  </a:moveTo>
                  <a:lnTo>
                    <a:pt x="513" y="0"/>
                  </a:lnTo>
                  <a:lnTo>
                    <a:pt x="0" y="102"/>
                  </a:lnTo>
                  <a:lnTo>
                    <a:pt x="0" y="110"/>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97" name="Freeform 1391"/>
            <p:cNvSpPr>
              <a:spLocks/>
            </p:cNvSpPr>
            <p:nvPr/>
          </p:nvSpPr>
          <p:spPr bwMode="auto">
            <a:xfrm>
              <a:off x="4177" y="2582"/>
              <a:ext cx="523" cy="116"/>
            </a:xfrm>
            <a:custGeom>
              <a:avLst/>
              <a:gdLst>
                <a:gd name="T0" fmla="*/ 522 w 523"/>
                <a:gd name="T1" fmla="*/ 8 h 116"/>
                <a:gd name="T2" fmla="*/ 520 w 523"/>
                <a:gd name="T3" fmla="*/ 0 h 116"/>
                <a:gd name="T4" fmla="*/ 0 w 523"/>
                <a:gd name="T5" fmla="*/ 107 h 116"/>
                <a:gd name="T6" fmla="*/ 0 w 523"/>
                <a:gd name="T7" fmla="*/ 115 h 116"/>
                <a:gd name="T8" fmla="*/ 522 w 523"/>
                <a:gd name="T9" fmla="*/ 8 h 116"/>
                <a:gd name="T10" fmla="*/ 0 60000 65536"/>
                <a:gd name="T11" fmla="*/ 0 60000 65536"/>
                <a:gd name="T12" fmla="*/ 0 60000 65536"/>
                <a:gd name="T13" fmla="*/ 0 60000 65536"/>
                <a:gd name="T14" fmla="*/ 0 60000 65536"/>
                <a:gd name="T15" fmla="*/ 0 w 523"/>
                <a:gd name="T16" fmla="*/ 0 h 116"/>
                <a:gd name="T17" fmla="*/ 523 w 523"/>
                <a:gd name="T18" fmla="*/ 116 h 116"/>
              </a:gdLst>
              <a:ahLst/>
              <a:cxnLst>
                <a:cxn ang="T10">
                  <a:pos x="T0" y="T1"/>
                </a:cxn>
                <a:cxn ang="T11">
                  <a:pos x="T2" y="T3"/>
                </a:cxn>
                <a:cxn ang="T12">
                  <a:pos x="T4" y="T5"/>
                </a:cxn>
                <a:cxn ang="T13">
                  <a:pos x="T6" y="T7"/>
                </a:cxn>
                <a:cxn ang="T14">
                  <a:pos x="T8" y="T9"/>
                </a:cxn>
              </a:cxnLst>
              <a:rect l="T15" t="T16" r="T17" b="T18"/>
              <a:pathLst>
                <a:path w="523" h="116">
                  <a:moveTo>
                    <a:pt x="522" y="8"/>
                  </a:moveTo>
                  <a:lnTo>
                    <a:pt x="520" y="0"/>
                  </a:lnTo>
                  <a:lnTo>
                    <a:pt x="0" y="107"/>
                  </a:lnTo>
                  <a:lnTo>
                    <a:pt x="0" y="115"/>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298" name="Freeform 1392"/>
            <p:cNvSpPr>
              <a:spLocks/>
            </p:cNvSpPr>
            <p:nvPr/>
          </p:nvSpPr>
          <p:spPr bwMode="auto">
            <a:xfrm>
              <a:off x="4177" y="2645"/>
              <a:ext cx="516" cy="114"/>
            </a:xfrm>
            <a:custGeom>
              <a:avLst/>
              <a:gdLst>
                <a:gd name="T0" fmla="*/ 515 w 516"/>
                <a:gd name="T1" fmla="*/ 8 h 114"/>
                <a:gd name="T2" fmla="*/ 515 w 516"/>
                <a:gd name="T3" fmla="*/ 0 h 114"/>
                <a:gd name="T4" fmla="*/ 0 w 516"/>
                <a:gd name="T5" fmla="*/ 105 h 114"/>
                <a:gd name="T6" fmla="*/ 0 w 516"/>
                <a:gd name="T7" fmla="*/ 113 h 114"/>
                <a:gd name="T8" fmla="*/ 515 w 516"/>
                <a:gd name="T9" fmla="*/ 8 h 114"/>
                <a:gd name="T10" fmla="*/ 0 60000 65536"/>
                <a:gd name="T11" fmla="*/ 0 60000 65536"/>
                <a:gd name="T12" fmla="*/ 0 60000 65536"/>
                <a:gd name="T13" fmla="*/ 0 60000 65536"/>
                <a:gd name="T14" fmla="*/ 0 60000 65536"/>
                <a:gd name="T15" fmla="*/ 0 w 516"/>
                <a:gd name="T16" fmla="*/ 0 h 114"/>
                <a:gd name="T17" fmla="*/ 516 w 516"/>
                <a:gd name="T18" fmla="*/ 114 h 114"/>
              </a:gdLst>
              <a:ahLst/>
              <a:cxnLst>
                <a:cxn ang="T10">
                  <a:pos x="T0" y="T1"/>
                </a:cxn>
                <a:cxn ang="T11">
                  <a:pos x="T2" y="T3"/>
                </a:cxn>
                <a:cxn ang="T12">
                  <a:pos x="T4" y="T5"/>
                </a:cxn>
                <a:cxn ang="T13">
                  <a:pos x="T6" y="T7"/>
                </a:cxn>
                <a:cxn ang="T14">
                  <a:pos x="T8" y="T9"/>
                </a:cxn>
              </a:cxnLst>
              <a:rect l="T15" t="T16" r="T17" b="T18"/>
              <a:pathLst>
                <a:path w="516" h="114">
                  <a:moveTo>
                    <a:pt x="515" y="8"/>
                  </a:moveTo>
                  <a:lnTo>
                    <a:pt x="515" y="0"/>
                  </a:lnTo>
                  <a:lnTo>
                    <a:pt x="0" y="105"/>
                  </a:lnTo>
                  <a:lnTo>
                    <a:pt x="0" y="113"/>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299" name="Freeform 1393"/>
            <p:cNvSpPr>
              <a:spLocks/>
            </p:cNvSpPr>
            <p:nvPr/>
          </p:nvSpPr>
          <p:spPr bwMode="auto">
            <a:xfrm>
              <a:off x="4177" y="2645"/>
              <a:ext cx="523" cy="122"/>
            </a:xfrm>
            <a:custGeom>
              <a:avLst/>
              <a:gdLst>
                <a:gd name="T0" fmla="*/ 522 w 523"/>
                <a:gd name="T1" fmla="*/ 9 h 122"/>
                <a:gd name="T2" fmla="*/ 522 w 523"/>
                <a:gd name="T3" fmla="*/ 0 h 122"/>
                <a:gd name="T4" fmla="*/ 0 w 523"/>
                <a:gd name="T5" fmla="*/ 112 h 122"/>
                <a:gd name="T6" fmla="*/ 0 w 523"/>
                <a:gd name="T7" fmla="*/ 121 h 122"/>
                <a:gd name="T8" fmla="*/ 522 w 523"/>
                <a:gd name="T9" fmla="*/ 9 h 122"/>
                <a:gd name="T10" fmla="*/ 0 60000 65536"/>
                <a:gd name="T11" fmla="*/ 0 60000 65536"/>
                <a:gd name="T12" fmla="*/ 0 60000 65536"/>
                <a:gd name="T13" fmla="*/ 0 60000 65536"/>
                <a:gd name="T14" fmla="*/ 0 60000 65536"/>
                <a:gd name="T15" fmla="*/ 0 w 523"/>
                <a:gd name="T16" fmla="*/ 0 h 122"/>
                <a:gd name="T17" fmla="*/ 523 w 523"/>
                <a:gd name="T18" fmla="*/ 122 h 122"/>
              </a:gdLst>
              <a:ahLst/>
              <a:cxnLst>
                <a:cxn ang="T10">
                  <a:pos x="T0" y="T1"/>
                </a:cxn>
                <a:cxn ang="T11">
                  <a:pos x="T2" y="T3"/>
                </a:cxn>
                <a:cxn ang="T12">
                  <a:pos x="T4" y="T5"/>
                </a:cxn>
                <a:cxn ang="T13">
                  <a:pos x="T6" y="T7"/>
                </a:cxn>
                <a:cxn ang="T14">
                  <a:pos x="T8" y="T9"/>
                </a:cxn>
              </a:cxnLst>
              <a:rect l="T15" t="T16" r="T17" b="T18"/>
              <a:pathLst>
                <a:path w="523" h="122">
                  <a:moveTo>
                    <a:pt x="522" y="9"/>
                  </a:moveTo>
                  <a:lnTo>
                    <a:pt x="522" y="0"/>
                  </a:lnTo>
                  <a:lnTo>
                    <a:pt x="0" y="112"/>
                  </a:lnTo>
                  <a:lnTo>
                    <a:pt x="0" y="121"/>
                  </a:lnTo>
                  <a:lnTo>
                    <a:pt x="522"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00" name="Freeform 1394"/>
            <p:cNvSpPr>
              <a:spLocks/>
            </p:cNvSpPr>
            <p:nvPr/>
          </p:nvSpPr>
          <p:spPr bwMode="auto">
            <a:xfrm>
              <a:off x="4177" y="2713"/>
              <a:ext cx="516" cy="125"/>
            </a:xfrm>
            <a:custGeom>
              <a:avLst/>
              <a:gdLst>
                <a:gd name="T0" fmla="*/ 515 w 516"/>
                <a:gd name="T1" fmla="*/ 8 h 125"/>
                <a:gd name="T2" fmla="*/ 515 w 516"/>
                <a:gd name="T3" fmla="*/ 0 h 125"/>
                <a:gd name="T4" fmla="*/ 0 w 516"/>
                <a:gd name="T5" fmla="*/ 115 h 125"/>
                <a:gd name="T6" fmla="*/ 0 w 516"/>
                <a:gd name="T7" fmla="*/ 124 h 125"/>
                <a:gd name="T8" fmla="*/ 515 w 516"/>
                <a:gd name="T9" fmla="*/ 8 h 125"/>
                <a:gd name="T10" fmla="*/ 0 60000 65536"/>
                <a:gd name="T11" fmla="*/ 0 60000 65536"/>
                <a:gd name="T12" fmla="*/ 0 60000 65536"/>
                <a:gd name="T13" fmla="*/ 0 60000 65536"/>
                <a:gd name="T14" fmla="*/ 0 60000 65536"/>
                <a:gd name="T15" fmla="*/ 0 w 516"/>
                <a:gd name="T16" fmla="*/ 0 h 125"/>
                <a:gd name="T17" fmla="*/ 516 w 516"/>
                <a:gd name="T18" fmla="*/ 125 h 125"/>
              </a:gdLst>
              <a:ahLst/>
              <a:cxnLst>
                <a:cxn ang="T10">
                  <a:pos x="T0" y="T1"/>
                </a:cxn>
                <a:cxn ang="T11">
                  <a:pos x="T2" y="T3"/>
                </a:cxn>
                <a:cxn ang="T12">
                  <a:pos x="T4" y="T5"/>
                </a:cxn>
                <a:cxn ang="T13">
                  <a:pos x="T6" y="T7"/>
                </a:cxn>
                <a:cxn ang="T14">
                  <a:pos x="T8" y="T9"/>
                </a:cxn>
              </a:cxnLst>
              <a:rect l="T15" t="T16" r="T17" b="T18"/>
              <a:pathLst>
                <a:path w="516" h="125">
                  <a:moveTo>
                    <a:pt x="515" y="8"/>
                  </a:moveTo>
                  <a:lnTo>
                    <a:pt x="515" y="0"/>
                  </a:lnTo>
                  <a:lnTo>
                    <a:pt x="0" y="115"/>
                  </a:lnTo>
                  <a:lnTo>
                    <a:pt x="0" y="124"/>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01" name="Freeform 1395"/>
            <p:cNvSpPr>
              <a:spLocks/>
            </p:cNvSpPr>
            <p:nvPr/>
          </p:nvSpPr>
          <p:spPr bwMode="auto">
            <a:xfrm>
              <a:off x="4177" y="2713"/>
              <a:ext cx="523" cy="131"/>
            </a:xfrm>
            <a:custGeom>
              <a:avLst/>
              <a:gdLst>
                <a:gd name="T0" fmla="*/ 522 w 523"/>
                <a:gd name="T1" fmla="*/ 9 h 131"/>
                <a:gd name="T2" fmla="*/ 522 w 523"/>
                <a:gd name="T3" fmla="*/ 0 h 131"/>
                <a:gd name="T4" fmla="*/ 0 w 523"/>
                <a:gd name="T5" fmla="*/ 121 h 131"/>
                <a:gd name="T6" fmla="*/ 0 w 523"/>
                <a:gd name="T7" fmla="*/ 130 h 131"/>
                <a:gd name="T8" fmla="*/ 522 w 523"/>
                <a:gd name="T9" fmla="*/ 9 h 131"/>
                <a:gd name="T10" fmla="*/ 0 60000 65536"/>
                <a:gd name="T11" fmla="*/ 0 60000 65536"/>
                <a:gd name="T12" fmla="*/ 0 60000 65536"/>
                <a:gd name="T13" fmla="*/ 0 60000 65536"/>
                <a:gd name="T14" fmla="*/ 0 60000 65536"/>
                <a:gd name="T15" fmla="*/ 0 w 523"/>
                <a:gd name="T16" fmla="*/ 0 h 131"/>
                <a:gd name="T17" fmla="*/ 523 w 523"/>
                <a:gd name="T18" fmla="*/ 131 h 131"/>
              </a:gdLst>
              <a:ahLst/>
              <a:cxnLst>
                <a:cxn ang="T10">
                  <a:pos x="T0" y="T1"/>
                </a:cxn>
                <a:cxn ang="T11">
                  <a:pos x="T2" y="T3"/>
                </a:cxn>
                <a:cxn ang="T12">
                  <a:pos x="T4" y="T5"/>
                </a:cxn>
                <a:cxn ang="T13">
                  <a:pos x="T6" y="T7"/>
                </a:cxn>
                <a:cxn ang="T14">
                  <a:pos x="T8" y="T9"/>
                </a:cxn>
              </a:cxnLst>
              <a:rect l="T15" t="T16" r="T17" b="T18"/>
              <a:pathLst>
                <a:path w="523" h="131">
                  <a:moveTo>
                    <a:pt x="522" y="9"/>
                  </a:moveTo>
                  <a:lnTo>
                    <a:pt x="522" y="0"/>
                  </a:lnTo>
                  <a:lnTo>
                    <a:pt x="0" y="121"/>
                  </a:lnTo>
                  <a:lnTo>
                    <a:pt x="0" y="130"/>
                  </a:lnTo>
                  <a:lnTo>
                    <a:pt x="522"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02" name="Freeform 1396"/>
            <p:cNvSpPr>
              <a:spLocks/>
            </p:cNvSpPr>
            <p:nvPr/>
          </p:nvSpPr>
          <p:spPr bwMode="auto">
            <a:xfrm>
              <a:off x="4177" y="2785"/>
              <a:ext cx="516" cy="120"/>
            </a:xfrm>
            <a:custGeom>
              <a:avLst/>
              <a:gdLst>
                <a:gd name="T0" fmla="*/ 515 w 516"/>
                <a:gd name="T1" fmla="*/ 8 h 120"/>
                <a:gd name="T2" fmla="*/ 513 w 516"/>
                <a:gd name="T3" fmla="*/ 0 h 120"/>
                <a:gd name="T4" fmla="*/ 0 w 516"/>
                <a:gd name="T5" fmla="*/ 111 h 120"/>
                <a:gd name="T6" fmla="*/ 2 w 516"/>
                <a:gd name="T7" fmla="*/ 119 h 120"/>
                <a:gd name="T8" fmla="*/ 515 w 516"/>
                <a:gd name="T9" fmla="*/ 8 h 120"/>
                <a:gd name="T10" fmla="*/ 0 60000 65536"/>
                <a:gd name="T11" fmla="*/ 0 60000 65536"/>
                <a:gd name="T12" fmla="*/ 0 60000 65536"/>
                <a:gd name="T13" fmla="*/ 0 60000 65536"/>
                <a:gd name="T14" fmla="*/ 0 60000 65536"/>
                <a:gd name="T15" fmla="*/ 0 w 516"/>
                <a:gd name="T16" fmla="*/ 0 h 120"/>
                <a:gd name="T17" fmla="*/ 516 w 516"/>
                <a:gd name="T18" fmla="*/ 120 h 120"/>
              </a:gdLst>
              <a:ahLst/>
              <a:cxnLst>
                <a:cxn ang="T10">
                  <a:pos x="T0" y="T1"/>
                </a:cxn>
                <a:cxn ang="T11">
                  <a:pos x="T2" y="T3"/>
                </a:cxn>
                <a:cxn ang="T12">
                  <a:pos x="T4" y="T5"/>
                </a:cxn>
                <a:cxn ang="T13">
                  <a:pos x="T6" y="T7"/>
                </a:cxn>
                <a:cxn ang="T14">
                  <a:pos x="T8" y="T9"/>
                </a:cxn>
              </a:cxnLst>
              <a:rect l="T15" t="T16" r="T17" b="T18"/>
              <a:pathLst>
                <a:path w="516" h="120">
                  <a:moveTo>
                    <a:pt x="515" y="8"/>
                  </a:moveTo>
                  <a:lnTo>
                    <a:pt x="513" y="0"/>
                  </a:lnTo>
                  <a:lnTo>
                    <a:pt x="0" y="111"/>
                  </a:lnTo>
                  <a:lnTo>
                    <a:pt x="2" y="119"/>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03" name="Freeform 1397"/>
            <p:cNvSpPr>
              <a:spLocks/>
            </p:cNvSpPr>
            <p:nvPr/>
          </p:nvSpPr>
          <p:spPr bwMode="auto">
            <a:xfrm>
              <a:off x="4177" y="2785"/>
              <a:ext cx="523" cy="124"/>
            </a:xfrm>
            <a:custGeom>
              <a:avLst/>
              <a:gdLst>
                <a:gd name="T0" fmla="*/ 522 w 523"/>
                <a:gd name="T1" fmla="*/ 8 h 124"/>
                <a:gd name="T2" fmla="*/ 520 w 523"/>
                <a:gd name="T3" fmla="*/ 0 h 124"/>
                <a:gd name="T4" fmla="*/ 0 w 523"/>
                <a:gd name="T5" fmla="*/ 115 h 124"/>
                <a:gd name="T6" fmla="*/ 2 w 523"/>
                <a:gd name="T7" fmla="*/ 123 h 124"/>
                <a:gd name="T8" fmla="*/ 522 w 523"/>
                <a:gd name="T9" fmla="*/ 8 h 124"/>
                <a:gd name="T10" fmla="*/ 0 60000 65536"/>
                <a:gd name="T11" fmla="*/ 0 60000 65536"/>
                <a:gd name="T12" fmla="*/ 0 60000 65536"/>
                <a:gd name="T13" fmla="*/ 0 60000 65536"/>
                <a:gd name="T14" fmla="*/ 0 60000 65536"/>
                <a:gd name="T15" fmla="*/ 0 w 523"/>
                <a:gd name="T16" fmla="*/ 0 h 124"/>
                <a:gd name="T17" fmla="*/ 523 w 523"/>
                <a:gd name="T18" fmla="*/ 124 h 124"/>
              </a:gdLst>
              <a:ahLst/>
              <a:cxnLst>
                <a:cxn ang="T10">
                  <a:pos x="T0" y="T1"/>
                </a:cxn>
                <a:cxn ang="T11">
                  <a:pos x="T2" y="T3"/>
                </a:cxn>
                <a:cxn ang="T12">
                  <a:pos x="T4" y="T5"/>
                </a:cxn>
                <a:cxn ang="T13">
                  <a:pos x="T6" y="T7"/>
                </a:cxn>
                <a:cxn ang="T14">
                  <a:pos x="T8" y="T9"/>
                </a:cxn>
              </a:cxnLst>
              <a:rect l="T15" t="T16" r="T17" b="T18"/>
              <a:pathLst>
                <a:path w="523" h="124">
                  <a:moveTo>
                    <a:pt x="522" y="8"/>
                  </a:moveTo>
                  <a:lnTo>
                    <a:pt x="520" y="0"/>
                  </a:lnTo>
                  <a:lnTo>
                    <a:pt x="0" y="115"/>
                  </a:lnTo>
                  <a:lnTo>
                    <a:pt x="2" y="123"/>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04" name="Freeform 1398"/>
            <p:cNvSpPr>
              <a:spLocks/>
            </p:cNvSpPr>
            <p:nvPr/>
          </p:nvSpPr>
          <p:spPr bwMode="auto">
            <a:xfrm>
              <a:off x="4177" y="2852"/>
              <a:ext cx="516" cy="129"/>
            </a:xfrm>
            <a:custGeom>
              <a:avLst/>
              <a:gdLst>
                <a:gd name="T0" fmla="*/ 515 w 516"/>
                <a:gd name="T1" fmla="*/ 10 h 129"/>
                <a:gd name="T2" fmla="*/ 515 w 516"/>
                <a:gd name="T3" fmla="*/ 0 h 129"/>
                <a:gd name="T4" fmla="*/ 0 w 516"/>
                <a:gd name="T5" fmla="*/ 120 h 129"/>
                <a:gd name="T6" fmla="*/ 0 w 516"/>
                <a:gd name="T7" fmla="*/ 128 h 129"/>
                <a:gd name="T8" fmla="*/ 515 w 516"/>
                <a:gd name="T9" fmla="*/ 10 h 129"/>
                <a:gd name="T10" fmla="*/ 0 60000 65536"/>
                <a:gd name="T11" fmla="*/ 0 60000 65536"/>
                <a:gd name="T12" fmla="*/ 0 60000 65536"/>
                <a:gd name="T13" fmla="*/ 0 60000 65536"/>
                <a:gd name="T14" fmla="*/ 0 60000 65536"/>
                <a:gd name="T15" fmla="*/ 0 w 516"/>
                <a:gd name="T16" fmla="*/ 0 h 129"/>
                <a:gd name="T17" fmla="*/ 516 w 516"/>
                <a:gd name="T18" fmla="*/ 129 h 129"/>
              </a:gdLst>
              <a:ahLst/>
              <a:cxnLst>
                <a:cxn ang="T10">
                  <a:pos x="T0" y="T1"/>
                </a:cxn>
                <a:cxn ang="T11">
                  <a:pos x="T2" y="T3"/>
                </a:cxn>
                <a:cxn ang="T12">
                  <a:pos x="T4" y="T5"/>
                </a:cxn>
                <a:cxn ang="T13">
                  <a:pos x="T6" y="T7"/>
                </a:cxn>
                <a:cxn ang="T14">
                  <a:pos x="T8" y="T9"/>
                </a:cxn>
              </a:cxnLst>
              <a:rect l="T15" t="T16" r="T17" b="T18"/>
              <a:pathLst>
                <a:path w="516" h="129">
                  <a:moveTo>
                    <a:pt x="515" y="10"/>
                  </a:moveTo>
                  <a:lnTo>
                    <a:pt x="515" y="0"/>
                  </a:lnTo>
                  <a:lnTo>
                    <a:pt x="0" y="120"/>
                  </a:lnTo>
                  <a:lnTo>
                    <a:pt x="0" y="128"/>
                  </a:lnTo>
                  <a:lnTo>
                    <a:pt x="515" y="1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05" name="Freeform 1399"/>
            <p:cNvSpPr>
              <a:spLocks/>
            </p:cNvSpPr>
            <p:nvPr/>
          </p:nvSpPr>
          <p:spPr bwMode="auto">
            <a:xfrm>
              <a:off x="4177" y="2852"/>
              <a:ext cx="523" cy="134"/>
            </a:xfrm>
            <a:custGeom>
              <a:avLst/>
              <a:gdLst>
                <a:gd name="T0" fmla="*/ 522 w 523"/>
                <a:gd name="T1" fmla="*/ 10 h 134"/>
                <a:gd name="T2" fmla="*/ 522 w 523"/>
                <a:gd name="T3" fmla="*/ 0 h 134"/>
                <a:gd name="T4" fmla="*/ 0 w 523"/>
                <a:gd name="T5" fmla="*/ 125 h 134"/>
                <a:gd name="T6" fmla="*/ 0 w 523"/>
                <a:gd name="T7" fmla="*/ 133 h 134"/>
                <a:gd name="T8" fmla="*/ 522 w 523"/>
                <a:gd name="T9" fmla="*/ 10 h 134"/>
                <a:gd name="T10" fmla="*/ 0 60000 65536"/>
                <a:gd name="T11" fmla="*/ 0 60000 65536"/>
                <a:gd name="T12" fmla="*/ 0 60000 65536"/>
                <a:gd name="T13" fmla="*/ 0 60000 65536"/>
                <a:gd name="T14" fmla="*/ 0 60000 65536"/>
                <a:gd name="T15" fmla="*/ 0 w 523"/>
                <a:gd name="T16" fmla="*/ 0 h 134"/>
                <a:gd name="T17" fmla="*/ 523 w 523"/>
                <a:gd name="T18" fmla="*/ 134 h 134"/>
              </a:gdLst>
              <a:ahLst/>
              <a:cxnLst>
                <a:cxn ang="T10">
                  <a:pos x="T0" y="T1"/>
                </a:cxn>
                <a:cxn ang="T11">
                  <a:pos x="T2" y="T3"/>
                </a:cxn>
                <a:cxn ang="T12">
                  <a:pos x="T4" y="T5"/>
                </a:cxn>
                <a:cxn ang="T13">
                  <a:pos x="T6" y="T7"/>
                </a:cxn>
                <a:cxn ang="T14">
                  <a:pos x="T8" y="T9"/>
                </a:cxn>
              </a:cxnLst>
              <a:rect l="T15" t="T16" r="T17" b="T18"/>
              <a:pathLst>
                <a:path w="523" h="134">
                  <a:moveTo>
                    <a:pt x="522" y="10"/>
                  </a:moveTo>
                  <a:lnTo>
                    <a:pt x="522" y="0"/>
                  </a:lnTo>
                  <a:lnTo>
                    <a:pt x="0" y="125"/>
                  </a:lnTo>
                  <a:lnTo>
                    <a:pt x="0" y="133"/>
                  </a:lnTo>
                  <a:lnTo>
                    <a:pt x="522" y="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06" name="Freeform 1400"/>
            <p:cNvSpPr>
              <a:spLocks/>
            </p:cNvSpPr>
            <p:nvPr/>
          </p:nvSpPr>
          <p:spPr bwMode="auto">
            <a:xfrm>
              <a:off x="4177" y="2925"/>
              <a:ext cx="516" cy="142"/>
            </a:xfrm>
            <a:custGeom>
              <a:avLst/>
              <a:gdLst>
                <a:gd name="T0" fmla="*/ 515 w 516"/>
                <a:gd name="T1" fmla="*/ 7 h 142"/>
                <a:gd name="T2" fmla="*/ 515 w 516"/>
                <a:gd name="T3" fmla="*/ 0 h 142"/>
                <a:gd name="T4" fmla="*/ 0 w 516"/>
                <a:gd name="T5" fmla="*/ 133 h 142"/>
                <a:gd name="T6" fmla="*/ 0 w 516"/>
                <a:gd name="T7" fmla="*/ 141 h 142"/>
                <a:gd name="T8" fmla="*/ 515 w 516"/>
                <a:gd name="T9" fmla="*/ 7 h 142"/>
                <a:gd name="T10" fmla="*/ 0 60000 65536"/>
                <a:gd name="T11" fmla="*/ 0 60000 65536"/>
                <a:gd name="T12" fmla="*/ 0 60000 65536"/>
                <a:gd name="T13" fmla="*/ 0 60000 65536"/>
                <a:gd name="T14" fmla="*/ 0 60000 65536"/>
                <a:gd name="T15" fmla="*/ 0 w 516"/>
                <a:gd name="T16" fmla="*/ 0 h 142"/>
                <a:gd name="T17" fmla="*/ 516 w 516"/>
                <a:gd name="T18" fmla="*/ 142 h 142"/>
              </a:gdLst>
              <a:ahLst/>
              <a:cxnLst>
                <a:cxn ang="T10">
                  <a:pos x="T0" y="T1"/>
                </a:cxn>
                <a:cxn ang="T11">
                  <a:pos x="T2" y="T3"/>
                </a:cxn>
                <a:cxn ang="T12">
                  <a:pos x="T4" y="T5"/>
                </a:cxn>
                <a:cxn ang="T13">
                  <a:pos x="T6" y="T7"/>
                </a:cxn>
                <a:cxn ang="T14">
                  <a:pos x="T8" y="T9"/>
                </a:cxn>
              </a:cxnLst>
              <a:rect l="T15" t="T16" r="T17" b="T18"/>
              <a:pathLst>
                <a:path w="516" h="142">
                  <a:moveTo>
                    <a:pt x="515" y="7"/>
                  </a:moveTo>
                  <a:lnTo>
                    <a:pt x="515" y="0"/>
                  </a:lnTo>
                  <a:lnTo>
                    <a:pt x="0" y="133"/>
                  </a:lnTo>
                  <a:lnTo>
                    <a:pt x="0" y="141"/>
                  </a:lnTo>
                  <a:lnTo>
                    <a:pt x="515"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07" name="Freeform 1401"/>
            <p:cNvSpPr>
              <a:spLocks/>
            </p:cNvSpPr>
            <p:nvPr/>
          </p:nvSpPr>
          <p:spPr bwMode="auto">
            <a:xfrm>
              <a:off x="4177" y="2925"/>
              <a:ext cx="523" cy="149"/>
            </a:xfrm>
            <a:custGeom>
              <a:avLst/>
              <a:gdLst>
                <a:gd name="T0" fmla="*/ 522 w 523"/>
                <a:gd name="T1" fmla="*/ 8 h 149"/>
                <a:gd name="T2" fmla="*/ 522 w 523"/>
                <a:gd name="T3" fmla="*/ 0 h 149"/>
                <a:gd name="T4" fmla="*/ 0 w 523"/>
                <a:gd name="T5" fmla="*/ 140 h 149"/>
                <a:gd name="T6" fmla="*/ 0 w 523"/>
                <a:gd name="T7" fmla="*/ 148 h 149"/>
                <a:gd name="T8" fmla="*/ 522 w 523"/>
                <a:gd name="T9" fmla="*/ 8 h 149"/>
                <a:gd name="T10" fmla="*/ 0 60000 65536"/>
                <a:gd name="T11" fmla="*/ 0 60000 65536"/>
                <a:gd name="T12" fmla="*/ 0 60000 65536"/>
                <a:gd name="T13" fmla="*/ 0 60000 65536"/>
                <a:gd name="T14" fmla="*/ 0 60000 65536"/>
                <a:gd name="T15" fmla="*/ 0 w 523"/>
                <a:gd name="T16" fmla="*/ 0 h 149"/>
                <a:gd name="T17" fmla="*/ 523 w 523"/>
                <a:gd name="T18" fmla="*/ 149 h 149"/>
              </a:gdLst>
              <a:ahLst/>
              <a:cxnLst>
                <a:cxn ang="T10">
                  <a:pos x="T0" y="T1"/>
                </a:cxn>
                <a:cxn ang="T11">
                  <a:pos x="T2" y="T3"/>
                </a:cxn>
                <a:cxn ang="T12">
                  <a:pos x="T4" y="T5"/>
                </a:cxn>
                <a:cxn ang="T13">
                  <a:pos x="T6" y="T7"/>
                </a:cxn>
                <a:cxn ang="T14">
                  <a:pos x="T8" y="T9"/>
                </a:cxn>
              </a:cxnLst>
              <a:rect l="T15" t="T16" r="T17" b="T18"/>
              <a:pathLst>
                <a:path w="523" h="149">
                  <a:moveTo>
                    <a:pt x="522" y="8"/>
                  </a:moveTo>
                  <a:lnTo>
                    <a:pt x="522" y="0"/>
                  </a:lnTo>
                  <a:lnTo>
                    <a:pt x="0" y="140"/>
                  </a:lnTo>
                  <a:lnTo>
                    <a:pt x="0" y="148"/>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08" name="Freeform 1402"/>
            <p:cNvSpPr>
              <a:spLocks/>
            </p:cNvSpPr>
            <p:nvPr/>
          </p:nvSpPr>
          <p:spPr bwMode="auto">
            <a:xfrm>
              <a:off x="4177" y="3003"/>
              <a:ext cx="516" cy="140"/>
            </a:xfrm>
            <a:custGeom>
              <a:avLst/>
              <a:gdLst>
                <a:gd name="T0" fmla="*/ 515 w 516"/>
                <a:gd name="T1" fmla="*/ 10 h 140"/>
                <a:gd name="T2" fmla="*/ 515 w 516"/>
                <a:gd name="T3" fmla="*/ 0 h 140"/>
                <a:gd name="T4" fmla="*/ 2 w 516"/>
                <a:gd name="T5" fmla="*/ 131 h 140"/>
                <a:gd name="T6" fmla="*/ 0 w 516"/>
                <a:gd name="T7" fmla="*/ 139 h 140"/>
                <a:gd name="T8" fmla="*/ 515 w 516"/>
                <a:gd name="T9" fmla="*/ 10 h 140"/>
                <a:gd name="T10" fmla="*/ 0 60000 65536"/>
                <a:gd name="T11" fmla="*/ 0 60000 65536"/>
                <a:gd name="T12" fmla="*/ 0 60000 65536"/>
                <a:gd name="T13" fmla="*/ 0 60000 65536"/>
                <a:gd name="T14" fmla="*/ 0 60000 65536"/>
                <a:gd name="T15" fmla="*/ 0 w 516"/>
                <a:gd name="T16" fmla="*/ 0 h 140"/>
                <a:gd name="T17" fmla="*/ 516 w 516"/>
                <a:gd name="T18" fmla="*/ 140 h 140"/>
              </a:gdLst>
              <a:ahLst/>
              <a:cxnLst>
                <a:cxn ang="T10">
                  <a:pos x="T0" y="T1"/>
                </a:cxn>
                <a:cxn ang="T11">
                  <a:pos x="T2" y="T3"/>
                </a:cxn>
                <a:cxn ang="T12">
                  <a:pos x="T4" y="T5"/>
                </a:cxn>
                <a:cxn ang="T13">
                  <a:pos x="T6" y="T7"/>
                </a:cxn>
                <a:cxn ang="T14">
                  <a:pos x="T8" y="T9"/>
                </a:cxn>
              </a:cxnLst>
              <a:rect l="T15" t="T16" r="T17" b="T18"/>
              <a:pathLst>
                <a:path w="516" h="140">
                  <a:moveTo>
                    <a:pt x="515" y="10"/>
                  </a:moveTo>
                  <a:lnTo>
                    <a:pt x="515" y="0"/>
                  </a:lnTo>
                  <a:lnTo>
                    <a:pt x="2" y="131"/>
                  </a:lnTo>
                  <a:lnTo>
                    <a:pt x="0" y="139"/>
                  </a:lnTo>
                  <a:lnTo>
                    <a:pt x="515" y="1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09" name="Freeform 1403"/>
            <p:cNvSpPr>
              <a:spLocks/>
            </p:cNvSpPr>
            <p:nvPr/>
          </p:nvSpPr>
          <p:spPr bwMode="auto">
            <a:xfrm>
              <a:off x="4177" y="3003"/>
              <a:ext cx="523" cy="148"/>
            </a:xfrm>
            <a:custGeom>
              <a:avLst/>
              <a:gdLst>
                <a:gd name="T0" fmla="*/ 522 w 523"/>
                <a:gd name="T1" fmla="*/ 10 h 148"/>
                <a:gd name="T2" fmla="*/ 522 w 523"/>
                <a:gd name="T3" fmla="*/ 0 h 148"/>
                <a:gd name="T4" fmla="*/ 2 w 523"/>
                <a:gd name="T5" fmla="*/ 139 h 148"/>
                <a:gd name="T6" fmla="*/ 0 w 523"/>
                <a:gd name="T7" fmla="*/ 147 h 148"/>
                <a:gd name="T8" fmla="*/ 522 w 523"/>
                <a:gd name="T9" fmla="*/ 10 h 148"/>
                <a:gd name="T10" fmla="*/ 0 60000 65536"/>
                <a:gd name="T11" fmla="*/ 0 60000 65536"/>
                <a:gd name="T12" fmla="*/ 0 60000 65536"/>
                <a:gd name="T13" fmla="*/ 0 60000 65536"/>
                <a:gd name="T14" fmla="*/ 0 60000 65536"/>
                <a:gd name="T15" fmla="*/ 0 w 523"/>
                <a:gd name="T16" fmla="*/ 0 h 148"/>
                <a:gd name="T17" fmla="*/ 523 w 523"/>
                <a:gd name="T18" fmla="*/ 148 h 148"/>
              </a:gdLst>
              <a:ahLst/>
              <a:cxnLst>
                <a:cxn ang="T10">
                  <a:pos x="T0" y="T1"/>
                </a:cxn>
                <a:cxn ang="T11">
                  <a:pos x="T2" y="T3"/>
                </a:cxn>
                <a:cxn ang="T12">
                  <a:pos x="T4" y="T5"/>
                </a:cxn>
                <a:cxn ang="T13">
                  <a:pos x="T6" y="T7"/>
                </a:cxn>
                <a:cxn ang="T14">
                  <a:pos x="T8" y="T9"/>
                </a:cxn>
              </a:cxnLst>
              <a:rect l="T15" t="T16" r="T17" b="T18"/>
              <a:pathLst>
                <a:path w="523" h="148">
                  <a:moveTo>
                    <a:pt x="522" y="10"/>
                  </a:moveTo>
                  <a:lnTo>
                    <a:pt x="522" y="0"/>
                  </a:lnTo>
                  <a:lnTo>
                    <a:pt x="2" y="139"/>
                  </a:lnTo>
                  <a:lnTo>
                    <a:pt x="0" y="147"/>
                  </a:lnTo>
                  <a:lnTo>
                    <a:pt x="522" y="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10" name="Freeform 1404"/>
            <p:cNvSpPr>
              <a:spLocks/>
            </p:cNvSpPr>
            <p:nvPr/>
          </p:nvSpPr>
          <p:spPr bwMode="auto">
            <a:xfrm>
              <a:off x="4177" y="3078"/>
              <a:ext cx="516" cy="139"/>
            </a:xfrm>
            <a:custGeom>
              <a:avLst/>
              <a:gdLst>
                <a:gd name="T0" fmla="*/ 515 w 516"/>
                <a:gd name="T1" fmla="*/ 8 h 139"/>
                <a:gd name="T2" fmla="*/ 515 w 516"/>
                <a:gd name="T3" fmla="*/ 0 h 139"/>
                <a:gd name="T4" fmla="*/ 0 w 516"/>
                <a:gd name="T5" fmla="*/ 130 h 139"/>
                <a:gd name="T6" fmla="*/ 0 w 516"/>
                <a:gd name="T7" fmla="*/ 138 h 139"/>
                <a:gd name="T8" fmla="*/ 515 w 516"/>
                <a:gd name="T9" fmla="*/ 8 h 139"/>
                <a:gd name="T10" fmla="*/ 0 60000 65536"/>
                <a:gd name="T11" fmla="*/ 0 60000 65536"/>
                <a:gd name="T12" fmla="*/ 0 60000 65536"/>
                <a:gd name="T13" fmla="*/ 0 60000 65536"/>
                <a:gd name="T14" fmla="*/ 0 60000 65536"/>
                <a:gd name="T15" fmla="*/ 0 w 516"/>
                <a:gd name="T16" fmla="*/ 0 h 139"/>
                <a:gd name="T17" fmla="*/ 516 w 516"/>
                <a:gd name="T18" fmla="*/ 139 h 139"/>
              </a:gdLst>
              <a:ahLst/>
              <a:cxnLst>
                <a:cxn ang="T10">
                  <a:pos x="T0" y="T1"/>
                </a:cxn>
                <a:cxn ang="T11">
                  <a:pos x="T2" y="T3"/>
                </a:cxn>
                <a:cxn ang="T12">
                  <a:pos x="T4" y="T5"/>
                </a:cxn>
                <a:cxn ang="T13">
                  <a:pos x="T6" y="T7"/>
                </a:cxn>
                <a:cxn ang="T14">
                  <a:pos x="T8" y="T9"/>
                </a:cxn>
              </a:cxnLst>
              <a:rect l="T15" t="T16" r="T17" b="T18"/>
              <a:pathLst>
                <a:path w="516" h="139">
                  <a:moveTo>
                    <a:pt x="515" y="8"/>
                  </a:moveTo>
                  <a:lnTo>
                    <a:pt x="515" y="0"/>
                  </a:lnTo>
                  <a:lnTo>
                    <a:pt x="0" y="130"/>
                  </a:lnTo>
                  <a:lnTo>
                    <a:pt x="0" y="138"/>
                  </a:lnTo>
                  <a:lnTo>
                    <a:pt x="515"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11" name="Freeform 1405"/>
            <p:cNvSpPr>
              <a:spLocks/>
            </p:cNvSpPr>
            <p:nvPr/>
          </p:nvSpPr>
          <p:spPr bwMode="auto">
            <a:xfrm>
              <a:off x="4177" y="3078"/>
              <a:ext cx="523" cy="147"/>
            </a:xfrm>
            <a:custGeom>
              <a:avLst/>
              <a:gdLst>
                <a:gd name="T0" fmla="*/ 522 w 523"/>
                <a:gd name="T1" fmla="*/ 8 h 147"/>
                <a:gd name="T2" fmla="*/ 522 w 523"/>
                <a:gd name="T3" fmla="*/ 0 h 147"/>
                <a:gd name="T4" fmla="*/ 0 w 523"/>
                <a:gd name="T5" fmla="*/ 138 h 147"/>
                <a:gd name="T6" fmla="*/ 0 w 523"/>
                <a:gd name="T7" fmla="*/ 146 h 147"/>
                <a:gd name="T8" fmla="*/ 522 w 523"/>
                <a:gd name="T9" fmla="*/ 8 h 147"/>
                <a:gd name="T10" fmla="*/ 0 60000 65536"/>
                <a:gd name="T11" fmla="*/ 0 60000 65536"/>
                <a:gd name="T12" fmla="*/ 0 60000 65536"/>
                <a:gd name="T13" fmla="*/ 0 60000 65536"/>
                <a:gd name="T14" fmla="*/ 0 60000 65536"/>
                <a:gd name="T15" fmla="*/ 0 w 523"/>
                <a:gd name="T16" fmla="*/ 0 h 147"/>
                <a:gd name="T17" fmla="*/ 523 w 523"/>
                <a:gd name="T18" fmla="*/ 147 h 147"/>
              </a:gdLst>
              <a:ahLst/>
              <a:cxnLst>
                <a:cxn ang="T10">
                  <a:pos x="T0" y="T1"/>
                </a:cxn>
                <a:cxn ang="T11">
                  <a:pos x="T2" y="T3"/>
                </a:cxn>
                <a:cxn ang="T12">
                  <a:pos x="T4" y="T5"/>
                </a:cxn>
                <a:cxn ang="T13">
                  <a:pos x="T6" y="T7"/>
                </a:cxn>
                <a:cxn ang="T14">
                  <a:pos x="T8" y="T9"/>
                </a:cxn>
              </a:cxnLst>
              <a:rect l="T15" t="T16" r="T17" b="T18"/>
              <a:pathLst>
                <a:path w="523" h="147">
                  <a:moveTo>
                    <a:pt x="522" y="8"/>
                  </a:moveTo>
                  <a:lnTo>
                    <a:pt x="522" y="0"/>
                  </a:lnTo>
                  <a:lnTo>
                    <a:pt x="0" y="138"/>
                  </a:lnTo>
                  <a:lnTo>
                    <a:pt x="0" y="146"/>
                  </a:lnTo>
                  <a:lnTo>
                    <a:pt x="522"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12" name="Freeform 1406"/>
            <p:cNvSpPr>
              <a:spLocks/>
            </p:cNvSpPr>
            <p:nvPr/>
          </p:nvSpPr>
          <p:spPr bwMode="auto">
            <a:xfrm>
              <a:off x="4170" y="3136"/>
              <a:ext cx="531" cy="155"/>
            </a:xfrm>
            <a:custGeom>
              <a:avLst/>
              <a:gdLst>
                <a:gd name="T0" fmla="*/ 530 w 531"/>
                <a:gd name="T1" fmla="*/ 10 h 155"/>
                <a:gd name="T2" fmla="*/ 530 w 531"/>
                <a:gd name="T3" fmla="*/ 0 h 155"/>
                <a:gd name="T4" fmla="*/ 0 w 531"/>
                <a:gd name="T5" fmla="*/ 145 h 155"/>
                <a:gd name="T6" fmla="*/ 0 w 531"/>
                <a:gd name="T7" fmla="*/ 154 h 155"/>
                <a:gd name="T8" fmla="*/ 530 w 531"/>
                <a:gd name="T9" fmla="*/ 10 h 155"/>
                <a:gd name="T10" fmla="*/ 0 60000 65536"/>
                <a:gd name="T11" fmla="*/ 0 60000 65536"/>
                <a:gd name="T12" fmla="*/ 0 60000 65536"/>
                <a:gd name="T13" fmla="*/ 0 60000 65536"/>
                <a:gd name="T14" fmla="*/ 0 60000 65536"/>
                <a:gd name="T15" fmla="*/ 0 w 531"/>
                <a:gd name="T16" fmla="*/ 0 h 155"/>
                <a:gd name="T17" fmla="*/ 531 w 531"/>
                <a:gd name="T18" fmla="*/ 155 h 155"/>
              </a:gdLst>
              <a:ahLst/>
              <a:cxnLst>
                <a:cxn ang="T10">
                  <a:pos x="T0" y="T1"/>
                </a:cxn>
                <a:cxn ang="T11">
                  <a:pos x="T2" y="T3"/>
                </a:cxn>
                <a:cxn ang="T12">
                  <a:pos x="T4" y="T5"/>
                </a:cxn>
                <a:cxn ang="T13">
                  <a:pos x="T6" y="T7"/>
                </a:cxn>
                <a:cxn ang="T14">
                  <a:pos x="T8" y="T9"/>
                </a:cxn>
              </a:cxnLst>
              <a:rect l="T15" t="T16" r="T17" b="T18"/>
              <a:pathLst>
                <a:path w="531" h="155">
                  <a:moveTo>
                    <a:pt x="530" y="10"/>
                  </a:moveTo>
                  <a:lnTo>
                    <a:pt x="530" y="0"/>
                  </a:lnTo>
                  <a:lnTo>
                    <a:pt x="0" y="145"/>
                  </a:lnTo>
                  <a:lnTo>
                    <a:pt x="0" y="154"/>
                  </a:lnTo>
                  <a:lnTo>
                    <a:pt x="530" y="1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13" name="Freeform 1407"/>
            <p:cNvSpPr>
              <a:spLocks/>
            </p:cNvSpPr>
            <p:nvPr/>
          </p:nvSpPr>
          <p:spPr bwMode="auto">
            <a:xfrm>
              <a:off x="4170" y="3136"/>
              <a:ext cx="538" cy="163"/>
            </a:xfrm>
            <a:custGeom>
              <a:avLst/>
              <a:gdLst>
                <a:gd name="T0" fmla="*/ 537 w 538"/>
                <a:gd name="T1" fmla="*/ 10 h 163"/>
                <a:gd name="T2" fmla="*/ 537 w 538"/>
                <a:gd name="T3" fmla="*/ 0 h 163"/>
                <a:gd name="T4" fmla="*/ 0 w 538"/>
                <a:gd name="T5" fmla="*/ 153 h 163"/>
                <a:gd name="T6" fmla="*/ 0 w 538"/>
                <a:gd name="T7" fmla="*/ 162 h 163"/>
                <a:gd name="T8" fmla="*/ 537 w 538"/>
                <a:gd name="T9" fmla="*/ 10 h 163"/>
                <a:gd name="T10" fmla="*/ 0 60000 65536"/>
                <a:gd name="T11" fmla="*/ 0 60000 65536"/>
                <a:gd name="T12" fmla="*/ 0 60000 65536"/>
                <a:gd name="T13" fmla="*/ 0 60000 65536"/>
                <a:gd name="T14" fmla="*/ 0 60000 65536"/>
                <a:gd name="T15" fmla="*/ 0 w 538"/>
                <a:gd name="T16" fmla="*/ 0 h 163"/>
                <a:gd name="T17" fmla="*/ 538 w 538"/>
                <a:gd name="T18" fmla="*/ 163 h 163"/>
              </a:gdLst>
              <a:ahLst/>
              <a:cxnLst>
                <a:cxn ang="T10">
                  <a:pos x="T0" y="T1"/>
                </a:cxn>
                <a:cxn ang="T11">
                  <a:pos x="T2" y="T3"/>
                </a:cxn>
                <a:cxn ang="T12">
                  <a:pos x="T4" y="T5"/>
                </a:cxn>
                <a:cxn ang="T13">
                  <a:pos x="T6" y="T7"/>
                </a:cxn>
                <a:cxn ang="T14">
                  <a:pos x="T8" y="T9"/>
                </a:cxn>
              </a:cxnLst>
              <a:rect l="T15" t="T16" r="T17" b="T18"/>
              <a:pathLst>
                <a:path w="538" h="163">
                  <a:moveTo>
                    <a:pt x="537" y="10"/>
                  </a:moveTo>
                  <a:lnTo>
                    <a:pt x="537" y="0"/>
                  </a:lnTo>
                  <a:lnTo>
                    <a:pt x="0" y="153"/>
                  </a:lnTo>
                  <a:lnTo>
                    <a:pt x="0" y="162"/>
                  </a:lnTo>
                  <a:lnTo>
                    <a:pt x="537" y="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14" name="Freeform 1408"/>
            <p:cNvSpPr>
              <a:spLocks/>
            </p:cNvSpPr>
            <p:nvPr/>
          </p:nvSpPr>
          <p:spPr bwMode="auto">
            <a:xfrm>
              <a:off x="3963" y="2721"/>
              <a:ext cx="205" cy="197"/>
            </a:xfrm>
            <a:custGeom>
              <a:avLst/>
              <a:gdLst>
                <a:gd name="T0" fmla="*/ 0 w 205"/>
                <a:gd name="T1" fmla="*/ 0 h 197"/>
                <a:gd name="T2" fmla="*/ 0 w 205"/>
                <a:gd name="T3" fmla="*/ 196 h 197"/>
                <a:gd name="T4" fmla="*/ 204 w 205"/>
                <a:gd name="T5" fmla="*/ 148 h 197"/>
                <a:gd name="T6" fmla="*/ 204 w 205"/>
                <a:gd name="T7" fmla="*/ 121 h 197"/>
                <a:gd name="T8" fmla="*/ 0 w 205"/>
                <a:gd name="T9" fmla="*/ 0 h 197"/>
                <a:gd name="T10" fmla="*/ 0 60000 65536"/>
                <a:gd name="T11" fmla="*/ 0 60000 65536"/>
                <a:gd name="T12" fmla="*/ 0 60000 65536"/>
                <a:gd name="T13" fmla="*/ 0 60000 65536"/>
                <a:gd name="T14" fmla="*/ 0 60000 65536"/>
                <a:gd name="T15" fmla="*/ 0 w 205"/>
                <a:gd name="T16" fmla="*/ 0 h 197"/>
                <a:gd name="T17" fmla="*/ 205 w 205"/>
                <a:gd name="T18" fmla="*/ 197 h 197"/>
              </a:gdLst>
              <a:ahLst/>
              <a:cxnLst>
                <a:cxn ang="T10">
                  <a:pos x="T0" y="T1"/>
                </a:cxn>
                <a:cxn ang="T11">
                  <a:pos x="T2" y="T3"/>
                </a:cxn>
                <a:cxn ang="T12">
                  <a:pos x="T4" y="T5"/>
                </a:cxn>
                <a:cxn ang="T13">
                  <a:pos x="T6" y="T7"/>
                </a:cxn>
                <a:cxn ang="T14">
                  <a:pos x="T8" y="T9"/>
                </a:cxn>
              </a:cxnLst>
              <a:rect l="T15" t="T16" r="T17" b="T18"/>
              <a:pathLst>
                <a:path w="205" h="197">
                  <a:moveTo>
                    <a:pt x="0" y="0"/>
                  </a:moveTo>
                  <a:lnTo>
                    <a:pt x="0" y="196"/>
                  </a:lnTo>
                  <a:lnTo>
                    <a:pt x="204" y="148"/>
                  </a:lnTo>
                  <a:lnTo>
                    <a:pt x="204" y="121"/>
                  </a:lnTo>
                  <a:lnTo>
                    <a:pt x="0"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15" name="Freeform 1409"/>
            <p:cNvSpPr>
              <a:spLocks/>
            </p:cNvSpPr>
            <p:nvPr/>
          </p:nvSpPr>
          <p:spPr bwMode="auto">
            <a:xfrm>
              <a:off x="3963" y="2536"/>
              <a:ext cx="205" cy="176"/>
            </a:xfrm>
            <a:custGeom>
              <a:avLst/>
              <a:gdLst>
                <a:gd name="T0" fmla="*/ 0 w 205"/>
                <a:gd name="T1" fmla="*/ 0 h 176"/>
                <a:gd name="T2" fmla="*/ 0 w 205"/>
                <a:gd name="T3" fmla="*/ 175 h 176"/>
                <a:gd name="T4" fmla="*/ 204 w 205"/>
                <a:gd name="T5" fmla="*/ 129 h 176"/>
                <a:gd name="T6" fmla="*/ 204 w 205"/>
                <a:gd name="T7" fmla="*/ 99 h 176"/>
                <a:gd name="T8" fmla="*/ 0 w 205"/>
                <a:gd name="T9" fmla="*/ 0 h 176"/>
                <a:gd name="T10" fmla="*/ 0 60000 65536"/>
                <a:gd name="T11" fmla="*/ 0 60000 65536"/>
                <a:gd name="T12" fmla="*/ 0 60000 65536"/>
                <a:gd name="T13" fmla="*/ 0 60000 65536"/>
                <a:gd name="T14" fmla="*/ 0 60000 65536"/>
                <a:gd name="T15" fmla="*/ 0 w 205"/>
                <a:gd name="T16" fmla="*/ 0 h 176"/>
                <a:gd name="T17" fmla="*/ 205 w 205"/>
                <a:gd name="T18" fmla="*/ 176 h 176"/>
              </a:gdLst>
              <a:ahLst/>
              <a:cxnLst>
                <a:cxn ang="T10">
                  <a:pos x="T0" y="T1"/>
                </a:cxn>
                <a:cxn ang="T11">
                  <a:pos x="T2" y="T3"/>
                </a:cxn>
                <a:cxn ang="T12">
                  <a:pos x="T4" y="T5"/>
                </a:cxn>
                <a:cxn ang="T13">
                  <a:pos x="T6" y="T7"/>
                </a:cxn>
                <a:cxn ang="T14">
                  <a:pos x="T8" y="T9"/>
                </a:cxn>
              </a:cxnLst>
              <a:rect l="T15" t="T16" r="T17" b="T18"/>
              <a:pathLst>
                <a:path w="205" h="176">
                  <a:moveTo>
                    <a:pt x="0" y="0"/>
                  </a:moveTo>
                  <a:lnTo>
                    <a:pt x="0" y="175"/>
                  </a:lnTo>
                  <a:lnTo>
                    <a:pt x="204" y="129"/>
                  </a:lnTo>
                  <a:lnTo>
                    <a:pt x="204" y="99"/>
                  </a:lnTo>
                  <a:lnTo>
                    <a:pt x="0"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16" name="Freeform 1410"/>
            <p:cNvSpPr>
              <a:spLocks/>
            </p:cNvSpPr>
            <p:nvPr/>
          </p:nvSpPr>
          <p:spPr bwMode="auto">
            <a:xfrm>
              <a:off x="3963" y="2334"/>
              <a:ext cx="205" cy="190"/>
            </a:xfrm>
            <a:custGeom>
              <a:avLst/>
              <a:gdLst>
                <a:gd name="T0" fmla="*/ 0 w 205"/>
                <a:gd name="T1" fmla="*/ 0 h 190"/>
                <a:gd name="T2" fmla="*/ 0 w 205"/>
                <a:gd name="T3" fmla="*/ 189 h 190"/>
                <a:gd name="T4" fmla="*/ 204 w 205"/>
                <a:gd name="T5" fmla="*/ 153 h 190"/>
                <a:gd name="T6" fmla="*/ 204 w 205"/>
                <a:gd name="T7" fmla="*/ 84 h 190"/>
                <a:gd name="T8" fmla="*/ 0 w 205"/>
                <a:gd name="T9" fmla="*/ 0 h 190"/>
                <a:gd name="T10" fmla="*/ 0 60000 65536"/>
                <a:gd name="T11" fmla="*/ 0 60000 65536"/>
                <a:gd name="T12" fmla="*/ 0 60000 65536"/>
                <a:gd name="T13" fmla="*/ 0 60000 65536"/>
                <a:gd name="T14" fmla="*/ 0 60000 65536"/>
                <a:gd name="T15" fmla="*/ 0 w 205"/>
                <a:gd name="T16" fmla="*/ 0 h 190"/>
                <a:gd name="T17" fmla="*/ 205 w 205"/>
                <a:gd name="T18" fmla="*/ 190 h 190"/>
              </a:gdLst>
              <a:ahLst/>
              <a:cxnLst>
                <a:cxn ang="T10">
                  <a:pos x="T0" y="T1"/>
                </a:cxn>
                <a:cxn ang="T11">
                  <a:pos x="T2" y="T3"/>
                </a:cxn>
                <a:cxn ang="T12">
                  <a:pos x="T4" y="T5"/>
                </a:cxn>
                <a:cxn ang="T13">
                  <a:pos x="T6" y="T7"/>
                </a:cxn>
                <a:cxn ang="T14">
                  <a:pos x="T8" y="T9"/>
                </a:cxn>
              </a:cxnLst>
              <a:rect l="T15" t="T16" r="T17" b="T18"/>
              <a:pathLst>
                <a:path w="205" h="190">
                  <a:moveTo>
                    <a:pt x="0" y="0"/>
                  </a:moveTo>
                  <a:lnTo>
                    <a:pt x="0" y="189"/>
                  </a:lnTo>
                  <a:lnTo>
                    <a:pt x="204" y="153"/>
                  </a:lnTo>
                  <a:lnTo>
                    <a:pt x="204" y="84"/>
                  </a:lnTo>
                  <a:lnTo>
                    <a:pt x="0" y="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17" name="Freeform 1411"/>
            <p:cNvSpPr>
              <a:spLocks/>
            </p:cNvSpPr>
            <p:nvPr/>
          </p:nvSpPr>
          <p:spPr bwMode="auto">
            <a:xfrm>
              <a:off x="3973" y="2437"/>
              <a:ext cx="83" cy="80"/>
            </a:xfrm>
            <a:custGeom>
              <a:avLst/>
              <a:gdLst>
                <a:gd name="T0" fmla="*/ 82 w 83"/>
                <a:gd name="T1" fmla="*/ 0 h 80"/>
                <a:gd name="T2" fmla="*/ 0 w 83"/>
                <a:gd name="T3" fmla="*/ 17 h 80"/>
                <a:gd name="T4" fmla="*/ 0 w 83"/>
                <a:gd name="T5" fmla="*/ 79 h 80"/>
                <a:gd name="T6" fmla="*/ 82 w 83"/>
                <a:gd name="T7" fmla="*/ 64 h 80"/>
                <a:gd name="T8" fmla="*/ 82 w 83"/>
                <a:gd name="T9" fmla="*/ 0 h 80"/>
                <a:gd name="T10" fmla="*/ 0 60000 65536"/>
                <a:gd name="T11" fmla="*/ 0 60000 65536"/>
                <a:gd name="T12" fmla="*/ 0 60000 65536"/>
                <a:gd name="T13" fmla="*/ 0 60000 65536"/>
                <a:gd name="T14" fmla="*/ 0 60000 65536"/>
                <a:gd name="T15" fmla="*/ 0 w 83"/>
                <a:gd name="T16" fmla="*/ 0 h 80"/>
                <a:gd name="T17" fmla="*/ 83 w 83"/>
                <a:gd name="T18" fmla="*/ 80 h 80"/>
              </a:gdLst>
              <a:ahLst/>
              <a:cxnLst>
                <a:cxn ang="T10">
                  <a:pos x="T0" y="T1"/>
                </a:cxn>
                <a:cxn ang="T11">
                  <a:pos x="T2" y="T3"/>
                </a:cxn>
                <a:cxn ang="T12">
                  <a:pos x="T4" y="T5"/>
                </a:cxn>
                <a:cxn ang="T13">
                  <a:pos x="T6" y="T7"/>
                </a:cxn>
                <a:cxn ang="T14">
                  <a:pos x="T8" y="T9"/>
                </a:cxn>
              </a:cxnLst>
              <a:rect l="T15" t="T16" r="T17" b="T18"/>
              <a:pathLst>
                <a:path w="83" h="80">
                  <a:moveTo>
                    <a:pt x="82" y="0"/>
                  </a:moveTo>
                  <a:lnTo>
                    <a:pt x="0" y="17"/>
                  </a:lnTo>
                  <a:lnTo>
                    <a:pt x="0" y="79"/>
                  </a:lnTo>
                  <a:lnTo>
                    <a:pt x="82" y="64"/>
                  </a:lnTo>
                  <a:lnTo>
                    <a:pt x="82"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18" name="Freeform 1412"/>
            <p:cNvSpPr>
              <a:spLocks/>
            </p:cNvSpPr>
            <p:nvPr/>
          </p:nvSpPr>
          <p:spPr bwMode="auto">
            <a:xfrm>
              <a:off x="3973" y="2370"/>
              <a:ext cx="82" cy="76"/>
            </a:xfrm>
            <a:custGeom>
              <a:avLst/>
              <a:gdLst>
                <a:gd name="T0" fmla="*/ 81 w 82"/>
                <a:gd name="T1" fmla="*/ 0 h 76"/>
                <a:gd name="T2" fmla="*/ 0 w 82"/>
                <a:gd name="T3" fmla="*/ 14 h 76"/>
                <a:gd name="T4" fmla="*/ 0 w 82"/>
                <a:gd name="T5" fmla="*/ 75 h 76"/>
                <a:gd name="T6" fmla="*/ 81 w 82"/>
                <a:gd name="T7" fmla="*/ 59 h 76"/>
                <a:gd name="T8" fmla="*/ 81 w 82"/>
                <a:gd name="T9" fmla="*/ 0 h 76"/>
                <a:gd name="T10" fmla="*/ 0 60000 65536"/>
                <a:gd name="T11" fmla="*/ 0 60000 65536"/>
                <a:gd name="T12" fmla="*/ 0 60000 65536"/>
                <a:gd name="T13" fmla="*/ 0 60000 65536"/>
                <a:gd name="T14" fmla="*/ 0 60000 65536"/>
                <a:gd name="T15" fmla="*/ 0 w 82"/>
                <a:gd name="T16" fmla="*/ 0 h 76"/>
                <a:gd name="T17" fmla="*/ 82 w 82"/>
                <a:gd name="T18" fmla="*/ 76 h 76"/>
              </a:gdLst>
              <a:ahLst/>
              <a:cxnLst>
                <a:cxn ang="T10">
                  <a:pos x="T0" y="T1"/>
                </a:cxn>
                <a:cxn ang="T11">
                  <a:pos x="T2" y="T3"/>
                </a:cxn>
                <a:cxn ang="T12">
                  <a:pos x="T4" y="T5"/>
                </a:cxn>
                <a:cxn ang="T13">
                  <a:pos x="T6" y="T7"/>
                </a:cxn>
                <a:cxn ang="T14">
                  <a:pos x="T8" y="T9"/>
                </a:cxn>
              </a:cxnLst>
              <a:rect l="T15" t="T16" r="T17" b="T18"/>
              <a:pathLst>
                <a:path w="82" h="76">
                  <a:moveTo>
                    <a:pt x="81" y="0"/>
                  </a:moveTo>
                  <a:lnTo>
                    <a:pt x="0" y="14"/>
                  </a:lnTo>
                  <a:lnTo>
                    <a:pt x="0" y="75"/>
                  </a:lnTo>
                  <a:lnTo>
                    <a:pt x="81" y="59"/>
                  </a:lnTo>
                  <a:lnTo>
                    <a:pt x="81"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19" name="Freeform 1413"/>
            <p:cNvSpPr>
              <a:spLocks/>
            </p:cNvSpPr>
            <p:nvPr/>
          </p:nvSpPr>
          <p:spPr bwMode="auto">
            <a:xfrm>
              <a:off x="4068" y="2420"/>
              <a:ext cx="83" cy="77"/>
            </a:xfrm>
            <a:custGeom>
              <a:avLst/>
              <a:gdLst>
                <a:gd name="T0" fmla="*/ 82 w 83"/>
                <a:gd name="T1" fmla="*/ 0 h 77"/>
                <a:gd name="T2" fmla="*/ 0 w 83"/>
                <a:gd name="T3" fmla="*/ 15 h 77"/>
                <a:gd name="T4" fmla="*/ 0 w 83"/>
                <a:gd name="T5" fmla="*/ 76 h 77"/>
                <a:gd name="T6" fmla="*/ 82 w 83"/>
                <a:gd name="T7" fmla="*/ 63 h 77"/>
                <a:gd name="T8" fmla="*/ 82 w 83"/>
                <a:gd name="T9" fmla="*/ 0 h 77"/>
                <a:gd name="T10" fmla="*/ 0 60000 65536"/>
                <a:gd name="T11" fmla="*/ 0 60000 65536"/>
                <a:gd name="T12" fmla="*/ 0 60000 65536"/>
                <a:gd name="T13" fmla="*/ 0 60000 65536"/>
                <a:gd name="T14" fmla="*/ 0 60000 65536"/>
                <a:gd name="T15" fmla="*/ 0 w 83"/>
                <a:gd name="T16" fmla="*/ 0 h 77"/>
                <a:gd name="T17" fmla="*/ 83 w 83"/>
                <a:gd name="T18" fmla="*/ 77 h 77"/>
              </a:gdLst>
              <a:ahLst/>
              <a:cxnLst>
                <a:cxn ang="T10">
                  <a:pos x="T0" y="T1"/>
                </a:cxn>
                <a:cxn ang="T11">
                  <a:pos x="T2" y="T3"/>
                </a:cxn>
                <a:cxn ang="T12">
                  <a:pos x="T4" y="T5"/>
                </a:cxn>
                <a:cxn ang="T13">
                  <a:pos x="T6" y="T7"/>
                </a:cxn>
                <a:cxn ang="T14">
                  <a:pos x="T8" y="T9"/>
                </a:cxn>
              </a:cxnLst>
              <a:rect l="T15" t="T16" r="T17" b="T18"/>
              <a:pathLst>
                <a:path w="83" h="77">
                  <a:moveTo>
                    <a:pt x="82" y="0"/>
                  </a:moveTo>
                  <a:lnTo>
                    <a:pt x="0" y="15"/>
                  </a:lnTo>
                  <a:lnTo>
                    <a:pt x="0" y="76"/>
                  </a:lnTo>
                  <a:lnTo>
                    <a:pt x="82" y="63"/>
                  </a:lnTo>
                  <a:lnTo>
                    <a:pt x="82"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0" name="Freeform 1414"/>
            <p:cNvSpPr>
              <a:spLocks/>
            </p:cNvSpPr>
            <p:nvPr/>
          </p:nvSpPr>
          <p:spPr bwMode="auto">
            <a:xfrm>
              <a:off x="4161" y="2420"/>
              <a:ext cx="15" cy="63"/>
            </a:xfrm>
            <a:custGeom>
              <a:avLst/>
              <a:gdLst>
                <a:gd name="T0" fmla="*/ 14 w 15"/>
                <a:gd name="T1" fmla="*/ 3 h 63"/>
                <a:gd name="T2" fmla="*/ 0 w 15"/>
                <a:gd name="T3" fmla="*/ 0 h 63"/>
                <a:gd name="T4" fmla="*/ 0 w 15"/>
                <a:gd name="T5" fmla="*/ 62 h 63"/>
                <a:gd name="T6" fmla="*/ 14 w 15"/>
                <a:gd name="T7" fmla="*/ 60 h 63"/>
                <a:gd name="T8" fmla="*/ 14 w 15"/>
                <a:gd name="T9" fmla="*/ 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14" y="3"/>
                  </a:moveTo>
                  <a:lnTo>
                    <a:pt x="0" y="0"/>
                  </a:lnTo>
                  <a:lnTo>
                    <a:pt x="0" y="62"/>
                  </a:lnTo>
                  <a:lnTo>
                    <a:pt x="14" y="60"/>
                  </a:lnTo>
                  <a:lnTo>
                    <a:pt x="14" y="3"/>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1" name="Freeform 1415"/>
            <p:cNvSpPr>
              <a:spLocks/>
            </p:cNvSpPr>
            <p:nvPr/>
          </p:nvSpPr>
          <p:spPr bwMode="auto">
            <a:xfrm>
              <a:off x="4068" y="2380"/>
              <a:ext cx="74" cy="47"/>
            </a:xfrm>
            <a:custGeom>
              <a:avLst/>
              <a:gdLst>
                <a:gd name="T0" fmla="*/ 0 w 74"/>
                <a:gd name="T1" fmla="*/ 0 h 47"/>
                <a:gd name="T2" fmla="*/ 0 w 74"/>
                <a:gd name="T3" fmla="*/ 46 h 47"/>
                <a:gd name="T4" fmla="*/ 73 w 74"/>
                <a:gd name="T5" fmla="*/ 33 h 47"/>
                <a:gd name="T6" fmla="*/ 0 w 74"/>
                <a:gd name="T7" fmla="*/ 0 h 47"/>
                <a:gd name="T8" fmla="*/ 0 60000 65536"/>
                <a:gd name="T9" fmla="*/ 0 60000 65536"/>
                <a:gd name="T10" fmla="*/ 0 60000 65536"/>
                <a:gd name="T11" fmla="*/ 0 60000 65536"/>
                <a:gd name="T12" fmla="*/ 0 w 74"/>
                <a:gd name="T13" fmla="*/ 0 h 47"/>
                <a:gd name="T14" fmla="*/ 74 w 74"/>
                <a:gd name="T15" fmla="*/ 47 h 47"/>
              </a:gdLst>
              <a:ahLst/>
              <a:cxnLst>
                <a:cxn ang="T8">
                  <a:pos x="T0" y="T1"/>
                </a:cxn>
                <a:cxn ang="T9">
                  <a:pos x="T2" y="T3"/>
                </a:cxn>
                <a:cxn ang="T10">
                  <a:pos x="T4" y="T5"/>
                </a:cxn>
                <a:cxn ang="T11">
                  <a:pos x="T6" y="T7"/>
                </a:cxn>
              </a:cxnLst>
              <a:rect l="T12" t="T13" r="T14" b="T15"/>
              <a:pathLst>
                <a:path w="74" h="47">
                  <a:moveTo>
                    <a:pt x="0" y="0"/>
                  </a:moveTo>
                  <a:lnTo>
                    <a:pt x="0" y="46"/>
                  </a:lnTo>
                  <a:lnTo>
                    <a:pt x="73" y="33"/>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2" name="Freeform 1416"/>
            <p:cNvSpPr>
              <a:spLocks/>
            </p:cNvSpPr>
            <p:nvPr/>
          </p:nvSpPr>
          <p:spPr bwMode="auto">
            <a:xfrm>
              <a:off x="3973" y="2339"/>
              <a:ext cx="64" cy="36"/>
            </a:xfrm>
            <a:custGeom>
              <a:avLst/>
              <a:gdLst>
                <a:gd name="T0" fmla="*/ 0 w 64"/>
                <a:gd name="T1" fmla="*/ 0 h 36"/>
                <a:gd name="T2" fmla="*/ 0 w 64"/>
                <a:gd name="T3" fmla="*/ 35 h 36"/>
                <a:gd name="T4" fmla="*/ 63 w 64"/>
                <a:gd name="T5" fmla="*/ 26 h 36"/>
                <a:gd name="T6" fmla="*/ 0 w 64"/>
                <a:gd name="T7" fmla="*/ 0 h 36"/>
                <a:gd name="T8" fmla="*/ 0 60000 65536"/>
                <a:gd name="T9" fmla="*/ 0 60000 65536"/>
                <a:gd name="T10" fmla="*/ 0 60000 65536"/>
                <a:gd name="T11" fmla="*/ 0 60000 65536"/>
                <a:gd name="T12" fmla="*/ 0 w 64"/>
                <a:gd name="T13" fmla="*/ 0 h 36"/>
                <a:gd name="T14" fmla="*/ 64 w 64"/>
                <a:gd name="T15" fmla="*/ 36 h 36"/>
              </a:gdLst>
              <a:ahLst/>
              <a:cxnLst>
                <a:cxn ang="T8">
                  <a:pos x="T0" y="T1"/>
                </a:cxn>
                <a:cxn ang="T9">
                  <a:pos x="T2" y="T3"/>
                </a:cxn>
                <a:cxn ang="T10">
                  <a:pos x="T4" y="T5"/>
                </a:cxn>
                <a:cxn ang="T11">
                  <a:pos x="T6" y="T7"/>
                </a:cxn>
              </a:cxnLst>
              <a:rect l="T12" t="T13" r="T14" b="T15"/>
              <a:pathLst>
                <a:path w="64" h="36">
                  <a:moveTo>
                    <a:pt x="0" y="0"/>
                  </a:moveTo>
                  <a:lnTo>
                    <a:pt x="0" y="35"/>
                  </a:lnTo>
                  <a:lnTo>
                    <a:pt x="63" y="26"/>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3" name="Freeform 1417"/>
            <p:cNvSpPr>
              <a:spLocks/>
            </p:cNvSpPr>
            <p:nvPr/>
          </p:nvSpPr>
          <p:spPr bwMode="auto">
            <a:xfrm>
              <a:off x="3973" y="2624"/>
              <a:ext cx="82" cy="80"/>
            </a:xfrm>
            <a:custGeom>
              <a:avLst/>
              <a:gdLst>
                <a:gd name="T0" fmla="*/ 81 w 82"/>
                <a:gd name="T1" fmla="*/ 0 h 80"/>
                <a:gd name="T2" fmla="*/ 0 w 82"/>
                <a:gd name="T3" fmla="*/ 15 h 80"/>
                <a:gd name="T4" fmla="*/ 0 w 82"/>
                <a:gd name="T5" fmla="*/ 79 h 80"/>
                <a:gd name="T6" fmla="*/ 81 w 82"/>
                <a:gd name="T7" fmla="*/ 61 h 80"/>
                <a:gd name="T8" fmla="*/ 81 w 82"/>
                <a:gd name="T9" fmla="*/ 0 h 80"/>
                <a:gd name="T10" fmla="*/ 0 60000 65536"/>
                <a:gd name="T11" fmla="*/ 0 60000 65536"/>
                <a:gd name="T12" fmla="*/ 0 60000 65536"/>
                <a:gd name="T13" fmla="*/ 0 60000 65536"/>
                <a:gd name="T14" fmla="*/ 0 60000 65536"/>
                <a:gd name="T15" fmla="*/ 0 w 82"/>
                <a:gd name="T16" fmla="*/ 0 h 80"/>
                <a:gd name="T17" fmla="*/ 82 w 82"/>
                <a:gd name="T18" fmla="*/ 80 h 80"/>
              </a:gdLst>
              <a:ahLst/>
              <a:cxnLst>
                <a:cxn ang="T10">
                  <a:pos x="T0" y="T1"/>
                </a:cxn>
                <a:cxn ang="T11">
                  <a:pos x="T2" y="T3"/>
                </a:cxn>
                <a:cxn ang="T12">
                  <a:pos x="T4" y="T5"/>
                </a:cxn>
                <a:cxn ang="T13">
                  <a:pos x="T6" y="T7"/>
                </a:cxn>
                <a:cxn ang="T14">
                  <a:pos x="T8" y="T9"/>
                </a:cxn>
              </a:cxnLst>
              <a:rect l="T15" t="T16" r="T17" b="T18"/>
              <a:pathLst>
                <a:path w="82" h="80">
                  <a:moveTo>
                    <a:pt x="81" y="0"/>
                  </a:moveTo>
                  <a:lnTo>
                    <a:pt x="0" y="15"/>
                  </a:lnTo>
                  <a:lnTo>
                    <a:pt x="0" y="79"/>
                  </a:lnTo>
                  <a:lnTo>
                    <a:pt x="81" y="61"/>
                  </a:lnTo>
                  <a:lnTo>
                    <a:pt x="81"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4" name="Freeform 1418"/>
            <p:cNvSpPr>
              <a:spLocks/>
            </p:cNvSpPr>
            <p:nvPr/>
          </p:nvSpPr>
          <p:spPr bwMode="auto">
            <a:xfrm>
              <a:off x="3973" y="2564"/>
              <a:ext cx="80" cy="67"/>
            </a:xfrm>
            <a:custGeom>
              <a:avLst/>
              <a:gdLst>
                <a:gd name="T0" fmla="*/ 79 w 80"/>
                <a:gd name="T1" fmla="*/ 18 h 67"/>
                <a:gd name="T2" fmla="*/ 41 w 80"/>
                <a:gd name="T3" fmla="*/ 0 h 67"/>
                <a:gd name="T4" fmla="*/ 0 w 80"/>
                <a:gd name="T5" fmla="*/ 7 h 67"/>
                <a:gd name="T6" fmla="*/ 0 w 80"/>
                <a:gd name="T7" fmla="*/ 66 h 67"/>
                <a:gd name="T8" fmla="*/ 79 w 80"/>
                <a:gd name="T9" fmla="*/ 51 h 67"/>
                <a:gd name="T10" fmla="*/ 79 w 80"/>
                <a:gd name="T11" fmla="*/ 18 h 67"/>
                <a:gd name="T12" fmla="*/ 0 60000 65536"/>
                <a:gd name="T13" fmla="*/ 0 60000 65536"/>
                <a:gd name="T14" fmla="*/ 0 60000 65536"/>
                <a:gd name="T15" fmla="*/ 0 60000 65536"/>
                <a:gd name="T16" fmla="*/ 0 60000 65536"/>
                <a:gd name="T17" fmla="*/ 0 60000 65536"/>
                <a:gd name="T18" fmla="*/ 0 w 80"/>
                <a:gd name="T19" fmla="*/ 0 h 67"/>
                <a:gd name="T20" fmla="*/ 80 w 8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0" h="67">
                  <a:moveTo>
                    <a:pt x="79" y="18"/>
                  </a:moveTo>
                  <a:lnTo>
                    <a:pt x="41" y="0"/>
                  </a:lnTo>
                  <a:lnTo>
                    <a:pt x="0" y="7"/>
                  </a:lnTo>
                  <a:lnTo>
                    <a:pt x="0" y="66"/>
                  </a:lnTo>
                  <a:lnTo>
                    <a:pt x="79" y="51"/>
                  </a:lnTo>
                  <a:lnTo>
                    <a:pt x="79" y="18"/>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5" name="Freeform 1419"/>
            <p:cNvSpPr>
              <a:spLocks/>
            </p:cNvSpPr>
            <p:nvPr/>
          </p:nvSpPr>
          <p:spPr bwMode="auto">
            <a:xfrm>
              <a:off x="4068" y="2612"/>
              <a:ext cx="80" cy="71"/>
            </a:xfrm>
            <a:custGeom>
              <a:avLst/>
              <a:gdLst>
                <a:gd name="T0" fmla="*/ 79 w 80"/>
                <a:gd name="T1" fmla="*/ 16 h 71"/>
                <a:gd name="T2" fmla="*/ 46 w 80"/>
                <a:gd name="T3" fmla="*/ 0 h 71"/>
                <a:gd name="T4" fmla="*/ 0 w 80"/>
                <a:gd name="T5" fmla="*/ 8 h 71"/>
                <a:gd name="T6" fmla="*/ 0 w 80"/>
                <a:gd name="T7" fmla="*/ 70 h 71"/>
                <a:gd name="T8" fmla="*/ 79 w 80"/>
                <a:gd name="T9" fmla="*/ 52 h 71"/>
                <a:gd name="T10" fmla="*/ 79 w 80"/>
                <a:gd name="T11" fmla="*/ 16 h 71"/>
                <a:gd name="T12" fmla="*/ 0 60000 65536"/>
                <a:gd name="T13" fmla="*/ 0 60000 65536"/>
                <a:gd name="T14" fmla="*/ 0 60000 65536"/>
                <a:gd name="T15" fmla="*/ 0 60000 65536"/>
                <a:gd name="T16" fmla="*/ 0 60000 65536"/>
                <a:gd name="T17" fmla="*/ 0 60000 65536"/>
                <a:gd name="T18" fmla="*/ 0 w 80"/>
                <a:gd name="T19" fmla="*/ 0 h 71"/>
                <a:gd name="T20" fmla="*/ 80 w 8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80" h="71">
                  <a:moveTo>
                    <a:pt x="79" y="16"/>
                  </a:moveTo>
                  <a:lnTo>
                    <a:pt x="46" y="0"/>
                  </a:lnTo>
                  <a:lnTo>
                    <a:pt x="0" y="8"/>
                  </a:lnTo>
                  <a:lnTo>
                    <a:pt x="0" y="70"/>
                  </a:lnTo>
                  <a:lnTo>
                    <a:pt x="79" y="52"/>
                  </a:lnTo>
                  <a:lnTo>
                    <a:pt x="79" y="16"/>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6" name="Freeform 1420"/>
            <p:cNvSpPr>
              <a:spLocks/>
            </p:cNvSpPr>
            <p:nvPr/>
          </p:nvSpPr>
          <p:spPr bwMode="auto">
            <a:xfrm>
              <a:off x="4068" y="2588"/>
              <a:ext cx="34" cy="25"/>
            </a:xfrm>
            <a:custGeom>
              <a:avLst/>
              <a:gdLst>
                <a:gd name="T0" fmla="*/ 0 w 34"/>
                <a:gd name="T1" fmla="*/ 0 h 25"/>
                <a:gd name="T2" fmla="*/ 0 w 34"/>
                <a:gd name="T3" fmla="*/ 24 h 25"/>
                <a:gd name="T4" fmla="*/ 33 w 34"/>
                <a:gd name="T5" fmla="*/ 17 h 25"/>
                <a:gd name="T6" fmla="*/ 0 w 34"/>
                <a:gd name="T7" fmla="*/ 0 h 25"/>
                <a:gd name="T8" fmla="*/ 0 60000 65536"/>
                <a:gd name="T9" fmla="*/ 0 60000 65536"/>
                <a:gd name="T10" fmla="*/ 0 60000 65536"/>
                <a:gd name="T11" fmla="*/ 0 60000 65536"/>
                <a:gd name="T12" fmla="*/ 0 w 34"/>
                <a:gd name="T13" fmla="*/ 0 h 25"/>
                <a:gd name="T14" fmla="*/ 34 w 34"/>
                <a:gd name="T15" fmla="*/ 25 h 25"/>
              </a:gdLst>
              <a:ahLst/>
              <a:cxnLst>
                <a:cxn ang="T8">
                  <a:pos x="T0" y="T1"/>
                </a:cxn>
                <a:cxn ang="T9">
                  <a:pos x="T2" y="T3"/>
                </a:cxn>
                <a:cxn ang="T10">
                  <a:pos x="T4" y="T5"/>
                </a:cxn>
                <a:cxn ang="T11">
                  <a:pos x="T6" y="T7"/>
                </a:cxn>
              </a:cxnLst>
              <a:rect l="T12" t="T13" r="T14" b="T15"/>
              <a:pathLst>
                <a:path w="34" h="25">
                  <a:moveTo>
                    <a:pt x="0" y="0"/>
                  </a:moveTo>
                  <a:lnTo>
                    <a:pt x="0" y="24"/>
                  </a:lnTo>
                  <a:lnTo>
                    <a:pt x="33" y="17"/>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7" name="Freeform 1421"/>
            <p:cNvSpPr>
              <a:spLocks/>
            </p:cNvSpPr>
            <p:nvPr/>
          </p:nvSpPr>
          <p:spPr bwMode="auto">
            <a:xfrm>
              <a:off x="3971" y="2542"/>
              <a:ext cx="34" cy="19"/>
            </a:xfrm>
            <a:custGeom>
              <a:avLst/>
              <a:gdLst>
                <a:gd name="T0" fmla="*/ 0 w 34"/>
                <a:gd name="T1" fmla="*/ 0 h 19"/>
                <a:gd name="T2" fmla="*/ 0 w 34"/>
                <a:gd name="T3" fmla="*/ 18 h 19"/>
                <a:gd name="T4" fmla="*/ 33 w 34"/>
                <a:gd name="T5" fmla="*/ 15 h 19"/>
                <a:gd name="T6" fmla="*/ 0 w 34"/>
                <a:gd name="T7" fmla="*/ 0 h 19"/>
                <a:gd name="T8" fmla="*/ 0 60000 65536"/>
                <a:gd name="T9" fmla="*/ 0 60000 65536"/>
                <a:gd name="T10" fmla="*/ 0 60000 65536"/>
                <a:gd name="T11" fmla="*/ 0 60000 65536"/>
                <a:gd name="T12" fmla="*/ 0 w 34"/>
                <a:gd name="T13" fmla="*/ 0 h 19"/>
                <a:gd name="T14" fmla="*/ 34 w 34"/>
                <a:gd name="T15" fmla="*/ 19 h 19"/>
              </a:gdLst>
              <a:ahLst/>
              <a:cxnLst>
                <a:cxn ang="T8">
                  <a:pos x="T0" y="T1"/>
                </a:cxn>
                <a:cxn ang="T9">
                  <a:pos x="T2" y="T3"/>
                </a:cxn>
                <a:cxn ang="T10">
                  <a:pos x="T4" y="T5"/>
                </a:cxn>
                <a:cxn ang="T11">
                  <a:pos x="T6" y="T7"/>
                </a:cxn>
              </a:cxnLst>
              <a:rect l="T12" t="T13" r="T14" b="T15"/>
              <a:pathLst>
                <a:path w="34" h="19">
                  <a:moveTo>
                    <a:pt x="0" y="0"/>
                  </a:moveTo>
                  <a:lnTo>
                    <a:pt x="0" y="18"/>
                  </a:lnTo>
                  <a:lnTo>
                    <a:pt x="33" y="15"/>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8" name="Freeform 1422"/>
            <p:cNvSpPr>
              <a:spLocks/>
            </p:cNvSpPr>
            <p:nvPr/>
          </p:nvSpPr>
          <p:spPr bwMode="auto">
            <a:xfrm>
              <a:off x="3973" y="2830"/>
              <a:ext cx="83" cy="79"/>
            </a:xfrm>
            <a:custGeom>
              <a:avLst/>
              <a:gdLst>
                <a:gd name="T0" fmla="*/ 82 w 83"/>
                <a:gd name="T1" fmla="*/ 0 h 79"/>
                <a:gd name="T2" fmla="*/ 0 w 83"/>
                <a:gd name="T3" fmla="*/ 16 h 79"/>
                <a:gd name="T4" fmla="*/ 0 w 83"/>
                <a:gd name="T5" fmla="*/ 78 h 79"/>
                <a:gd name="T6" fmla="*/ 82 w 83"/>
                <a:gd name="T7" fmla="*/ 61 h 79"/>
                <a:gd name="T8" fmla="*/ 82 w 83"/>
                <a:gd name="T9" fmla="*/ 0 h 79"/>
                <a:gd name="T10" fmla="*/ 0 60000 65536"/>
                <a:gd name="T11" fmla="*/ 0 60000 65536"/>
                <a:gd name="T12" fmla="*/ 0 60000 65536"/>
                <a:gd name="T13" fmla="*/ 0 60000 65536"/>
                <a:gd name="T14" fmla="*/ 0 60000 65536"/>
                <a:gd name="T15" fmla="*/ 0 w 83"/>
                <a:gd name="T16" fmla="*/ 0 h 79"/>
                <a:gd name="T17" fmla="*/ 83 w 83"/>
                <a:gd name="T18" fmla="*/ 79 h 79"/>
              </a:gdLst>
              <a:ahLst/>
              <a:cxnLst>
                <a:cxn ang="T10">
                  <a:pos x="T0" y="T1"/>
                </a:cxn>
                <a:cxn ang="T11">
                  <a:pos x="T2" y="T3"/>
                </a:cxn>
                <a:cxn ang="T12">
                  <a:pos x="T4" y="T5"/>
                </a:cxn>
                <a:cxn ang="T13">
                  <a:pos x="T6" y="T7"/>
                </a:cxn>
                <a:cxn ang="T14">
                  <a:pos x="T8" y="T9"/>
                </a:cxn>
              </a:cxnLst>
              <a:rect l="T15" t="T16" r="T17" b="T18"/>
              <a:pathLst>
                <a:path w="83" h="79">
                  <a:moveTo>
                    <a:pt x="82" y="0"/>
                  </a:moveTo>
                  <a:lnTo>
                    <a:pt x="0" y="16"/>
                  </a:lnTo>
                  <a:lnTo>
                    <a:pt x="0" y="78"/>
                  </a:lnTo>
                  <a:lnTo>
                    <a:pt x="82" y="61"/>
                  </a:lnTo>
                  <a:lnTo>
                    <a:pt x="82"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29" name="Freeform 1423"/>
            <p:cNvSpPr>
              <a:spLocks/>
            </p:cNvSpPr>
            <p:nvPr/>
          </p:nvSpPr>
          <p:spPr bwMode="auto">
            <a:xfrm>
              <a:off x="3973" y="2768"/>
              <a:ext cx="82" cy="70"/>
            </a:xfrm>
            <a:custGeom>
              <a:avLst/>
              <a:gdLst>
                <a:gd name="T0" fmla="*/ 81 w 82"/>
                <a:gd name="T1" fmla="*/ 11 h 70"/>
                <a:gd name="T2" fmla="*/ 62 w 82"/>
                <a:gd name="T3" fmla="*/ 0 h 70"/>
                <a:gd name="T4" fmla="*/ 0 w 82"/>
                <a:gd name="T5" fmla="*/ 9 h 70"/>
                <a:gd name="T6" fmla="*/ 0 w 82"/>
                <a:gd name="T7" fmla="*/ 69 h 70"/>
                <a:gd name="T8" fmla="*/ 81 w 82"/>
                <a:gd name="T9" fmla="*/ 54 h 70"/>
                <a:gd name="T10" fmla="*/ 81 w 82"/>
                <a:gd name="T11" fmla="*/ 11 h 70"/>
                <a:gd name="T12" fmla="*/ 0 60000 65536"/>
                <a:gd name="T13" fmla="*/ 0 60000 65536"/>
                <a:gd name="T14" fmla="*/ 0 60000 65536"/>
                <a:gd name="T15" fmla="*/ 0 60000 65536"/>
                <a:gd name="T16" fmla="*/ 0 60000 65536"/>
                <a:gd name="T17" fmla="*/ 0 60000 65536"/>
                <a:gd name="T18" fmla="*/ 0 w 82"/>
                <a:gd name="T19" fmla="*/ 0 h 70"/>
                <a:gd name="T20" fmla="*/ 82 w 8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2" h="70">
                  <a:moveTo>
                    <a:pt x="81" y="11"/>
                  </a:moveTo>
                  <a:lnTo>
                    <a:pt x="62" y="0"/>
                  </a:lnTo>
                  <a:lnTo>
                    <a:pt x="0" y="9"/>
                  </a:lnTo>
                  <a:lnTo>
                    <a:pt x="0" y="69"/>
                  </a:lnTo>
                  <a:lnTo>
                    <a:pt x="81" y="54"/>
                  </a:lnTo>
                  <a:lnTo>
                    <a:pt x="81" y="11"/>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30" name="Freeform 1424"/>
            <p:cNvSpPr>
              <a:spLocks/>
            </p:cNvSpPr>
            <p:nvPr/>
          </p:nvSpPr>
          <p:spPr bwMode="auto">
            <a:xfrm>
              <a:off x="4068" y="2818"/>
              <a:ext cx="83" cy="71"/>
            </a:xfrm>
            <a:custGeom>
              <a:avLst/>
              <a:gdLst>
                <a:gd name="T0" fmla="*/ 82 w 83"/>
                <a:gd name="T1" fmla="*/ 18 h 71"/>
                <a:gd name="T2" fmla="*/ 49 w 83"/>
                <a:gd name="T3" fmla="*/ 0 h 71"/>
                <a:gd name="T4" fmla="*/ 0 w 83"/>
                <a:gd name="T5" fmla="*/ 8 h 71"/>
                <a:gd name="T6" fmla="*/ 0 w 83"/>
                <a:gd name="T7" fmla="*/ 70 h 71"/>
                <a:gd name="T8" fmla="*/ 82 w 83"/>
                <a:gd name="T9" fmla="*/ 52 h 71"/>
                <a:gd name="T10" fmla="*/ 82 w 83"/>
                <a:gd name="T11" fmla="*/ 18 h 71"/>
                <a:gd name="T12" fmla="*/ 0 60000 65536"/>
                <a:gd name="T13" fmla="*/ 0 60000 65536"/>
                <a:gd name="T14" fmla="*/ 0 60000 65536"/>
                <a:gd name="T15" fmla="*/ 0 60000 65536"/>
                <a:gd name="T16" fmla="*/ 0 60000 65536"/>
                <a:gd name="T17" fmla="*/ 0 60000 65536"/>
                <a:gd name="T18" fmla="*/ 0 w 83"/>
                <a:gd name="T19" fmla="*/ 0 h 71"/>
                <a:gd name="T20" fmla="*/ 83 w 8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83" h="71">
                  <a:moveTo>
                    <a:pt x="82" y="18"/>
                  </a:moveTo>
                  <a:lnTo>
                    <a:pt x="49" y="0"/>
                  </a:lnTo>
                  <a:lnTo>
                    <a:pt x="0" y="8"/>
                  </a:lnTo>
                  <a:lnTo>
                    <a:pt x="0" y="70"/>
                  </a:lnTo>
                  <a:lnTo>
                    <a:pt x="82" y="52"/>
                  </a:lnTo>
                  <a:lnTo>
                    <a:pt x="82" y="18"/>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31" name="Freeform 1425"/>
            <p:cNvSpPr>
              <a:spLocks/>
            </p:cNvSpPr>
            <p:nvPr/>
          </p:nvSpPr>
          <p:spPr bwMode="auto">
            <a:xfrm>
              <a:off x="4068" y="2790"/>
              <a:ext cx="38" cy="29"/>
            </a:xfrm>
            <a:custGeom>
              <a:avLst/>
              <a:gdLst>
                <a:gd name="T0" fmla="*/ 0 w 38"/>
                <a:gd name="T1" fmla="*/ 0 h 29"/>
                <a:gd name="T2" fmla="*/ 0 w 38"/>
                <a:gd name="T3" fmla="*/ 28 h 29"/>
                <a:gd name="T4" fmla="*/ 37 w 38"/>
                <a:gd name="T5" fmla="*/ 21 h 29"/>
                <a:gd name="T6" fmla="*/ 0 w 38"/>
                <a:gd name="T7" fmla="*/ 0 h 29"/>
                <a:gd name="T8" fmla="*/ 0 60000 65536"/>
                <a:gd name="T9" fmla="*/ 0 60000 65536"/>
                <a:gd name="T10" fmla="*/ 0 60000 65536"/>
                <a:gd name="T11" fmla="*/ 0 60000 65536"/>
                <a:gd name="T12" fmla="*/ 0 w 38"/>
                <a:gd name="T13" fmla="*/ 0 h 29"/>
                <a:gd name="T14" fmla="*/ 38 w 38"/>
                <a:gd name="T15" fmla="*/ 29 h 29"/>
              </a:gdLst>
              <a:ahLst/>
              <a:cxnLst>
                <a:cxn ang="T8">
                  <a:pos x="T0" y="T1"/>
                </a:cxn>
                <a:cxn ang="T9">
                  <a:pos x="T2" y="T3"/>
                </a:cxn>
                <a:cxn ang="T10">
                  <a:pos x="T4" y="T5"/>
                </a:cxn>
                <a:cxn ang="T11">
                  <a:pos x="T6" y="T7"/>
                </a:cxn>
              </a:cxnLst>
              <a:rect l="T12" t="T13" r="T14" b="T15"/>
              <a:pathLst>
                <a:path w="38" h="29">
                  <a:moveTo>
                    <a:pt x="0" y="0"/>
                  </a:moveTo>
                  <a:lnTo>
                    <a:pt x="0" y="28"/>
                  </a:lnTo>
                  <a:lnTo>
                    <a:pt x="37" y="21"/>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32" name="Freeform 1426"/>
            <p:cNvSpPr>
              <a:spLocks/>
            </p:cNvSpPr>
            <p:nvPr/>
          </p:nvSpPr>
          <p:spPr bwMode="auto">
            <a:xfrm>
              <a:off x="3973" y="2731"/>
              <a:ext cx="52" cy="36"/>
            </a:xfrm>
            <a:custGeom>
              <a:avLst/>
              <a:gdLst>
                <a:gd name="T0" fmla="*/ 0 w 52"/>
                <a:gd name="T1" fmla="*/ 0 h 36"/>
                <a:gd name="T2" fmla="*/ 0 w 52"/>
                <a:gd name="T3" fmla="*/ 35 h 36"/>
                <a:gd name="T4" fmla="*/ 51 w 52"/>
                <a:gd name="T5" fmla="*/ 30 h 36"/>
                <a:gd name="T6" fmla="*/ 0 w 52"/>
                <a:gd name="T7" fmla="*/ 0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0" y="0"/>
                  </a:moveTo>
                  <a:lnTo>
                    <a:pt x="0" y="35"/>
                  </a:lnTo>
                  <a:lnTo>
                    <a:pt x="51" y="30"/>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33" name="Freeform 1427"/>
            <p:cNvSpPr>
              <a:spLocks/>
            </p:cNvSpPr>
            <p:nvPr/>
          </p:nvSpPr>
          <p:spPr bwMode="auto">
            <a:xfrm>
              <a:off x="3971" y="2939"/>
              <a:ext cx="43" cy="37"/>
            </a:xfrm>
            <a:custGeom>
              <a:avLst/>
              <a:gdLst>
                <a:gd name="T0" fmla="*/ 0 w 43"/>
                <a:gd name="T1" fmla="*/ 0 h 37"/>
                <a:gd name="T2" fmla="*/ 0 w 43"/>
                <a:gd name="T3" fmla="*/ 36 h 37"/>
                <a:gd name="T4" fmla="*/ 42 w 43"/>
                <a:gd name="T5" fmla="*/ 29 h 37"/>
                <a:gd name="T6" fmla="*/ 0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0" y="0"/>
                  </a:moveTo>
                  <a:lnTo>
                    <a:pt x="0" y="36"/>
                  </a:lnTo>
                  <a:lnTo>
                    <a:pt x="42" y="29"/>
                  </a:lnTo>
                  <a:lnTo>
                    <a:pt x="0" y="0"/>
                  </a:lnTo>
                </a:path>
              </a:pathLst>
            </a:custGeom>
            <a:solidFill>
              <a:srgbClr val="4C4C4C"/>
            </a:solidFill>
            <a:ln w="12700" cap="rnd">
              <a:solidFill>
                <a:srgbClr val="4C4C4C"/>
              </a:solidFill>
              <a:round/>
              <a:headEnd type="none" w="sm" len="sm"/>
              <a:tailEnd type="none" w="sm" len="sm"/>
            </a:ln>
          </p:spPr>
          <p:txBody>
            <a:bodyPr/>
            <a:lstStyle/>
            <a:p>
              <a:endParaRPr lang="zh-CN" altLang="en-US"/>
            </a:p>
          </p:txBody>
        </p:sp>
        <p:sp>
          <p:nvSpPr>
            <p:cNvPr id="84334" name="Freeform 1428"/>
            <p:cNvSpPr>
              <a:spLocks/>
            </p:cNvSpPr>
            <p:nvPr/>
          </p:nvSpPr>
          <p:spPr bwMode="auto">
            <a:xfrm>
              <a:off x="3985" y="2588"/>
              <a:ext cx="150" cy="48"/>
            </a:xfrm>
            <a:custGeom>
              <a:avLst/>
              <a:gdLst>
                <a:gd name="T0" fmla="*/ 89 w 150"/>
                <a:gd name="T1" fmla="*/ 0 h 48"/>
                <a:gd name="T2" fmla="*/ 0 w 150"/>
                <a:gd name="T3" fmla="*/ 21 h 48"/>
                <a:gd name="T4" fmla="*/ 53 w 150"/>
                <a:gd name="T5" fmla="*/ 47 h 48"/>
                <a:gd name="T6" fmla="*/ 149 w 150"/>
                <a:gd name="T7" fmla="*/ 26 h 48"/>
                <a:gd name="T8" fmla="*/ 89 w 150"/>
                <a:gd name="T9" fmla="*/ 0 h 48"/>
                <a:gd name="T10" fmla="*/ 0 60000 65536"/>
                <a:gd name="T11" fmla="*/ 0 60000 65536"/>
                <a:gd name="T12" fmla="*/ 0 60000 65536"/>
                <a:gd name="T13" fmla="*/ 0 60000 65536"/>
                <a:gd name="T14" fmla="*/ 0 60000 65536"/>
                <a:gd name="T15" fmla="*/ 0 w 150"/>
                <a:gd name="T16" fmla="*/ 0 h 48"/>
                <a:gd name="T17" fmla="*/ 150 w 150"/>
                <a:gd name="T18" fmla="*/ 48 h 48"/>
              </a:gdLst>
              <a:ahLst/>
              <a:cxnLst>
                <a:cxn ang="T10">
                  <a:pos x="T0" y="T1"/>
                </a:cxn>
                <a:cxn ang="T11">
                  <a:pos x="T2" y="T3"/>
                </a:cxn>
                <a:cxn ang="T12">
                  <a:pos x="T4" y="T5"/>
                </a:cxn>
                <a:cxn ang="T13">
                  <a:pos x="T6" y="T7"/>
                </a:cxn>
                <a:cxn ang="T14">
                  <a:pos x="T8" y="T9"/>
                </a:cxn>
              </a:cxnLst>
              <a:rect l="T15" t="T16" r="T17" b="T18"/>
              <a:pathLst>
                <a:path w="150" h="48">
                  <a:moveTo>
                    <a:pt x="89" y="0"/>
                  </a:moveTo>
                  <a:lnTo>
                    <a:pt x="0" y="21"/>
                  </a:lnTo>
                  <a:lnTo>
                    <a:pt x="53" y="47"/>
                  </a:lnTo>
                  <a:lnTo>
                    <a:pt x="149" y="26"/>
                  </a:lnTo>
                  <a:lnTo>
                    <a:pt x="89" y="0"/>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335" name="Freeform 1429"/>
            <p:cNvSpPr>
              <a:spLocks/>
            </p:cNvSpPr>
            <p:nvPr/>
          </p:nvSpPr>
          <p:spPr bwMode="auto">
            <a:xfrm>
              <a:off x="3954" y="2321"/>
              <a:ext cx="207" cy="91"/>
            </a:xfrm>
            <a:custGeom>
              <a:avLst/>
              <a:gdLst>
                <a:gd name="T0" fmla="*/ 206 w 207"/>
                <a:gd name="T1" fmla="*/ 90 h 91"/>
                <a:gd name="T2" fmla="*/ 206 w 207"/>
                <a:gd name="T3" fmla="*/ 80 h 91"/>
                <a:gd name="T4" fmla="*/ 0 w 207"/>
                <a:gd name="T5" fmla="*/ 0 h 91"/>
                <a:gd name="T6" fmla="*/ 0 w 207"/>
                <a:gd name="T7" fmla="*/ 10 h 91"/>
                <a:gd name="T8" fmla="*/ 206 w 207"/>
                <a:gd name="T9" fmla="*/ 90 h 91"/>
                <a:gd name="T10" fmla="*/ 0 60000 65536"/>
                <a:gd name="T11" fmla="*/ 0 60000 65536"/>
                <a:gd name="T12" fmla="*/ 0 60000 65536"/>
                <a:gd name="T13" fmla="*/ 0 60000 65536"/>
                <a:gd name="T14" fmla="*/ 0 60000 65536"/>
                <a:gd name="T15" fmla="*/ 0 w 207"/>
                <a:gd name="T16" fmla="*/ 0 h 91"/>
                <a:gd name="T17" fmla="*/ 207 w 207"/>
                <a:gd name="T18" fmla="*/ 91 h 91"/>
              </a:gdLst>
              <a:ahLst/>
              <a:cxnLst>
                <a:cxn ang="T10">
                  <a:pos x="T0" y="T1"/>
                </a:cxn>
                <a:cxn ang="T11">
                  <a:pos x="T2" y="T3"/>
                </a:cxn>
                <a:cxn ang="T12">
                  <a:pos x="T4" y="T5"/>
                </a:cxn>
                <a:cxn ang="T13">
                  <a:pos x="T6" y="T7"/>
                </a:cxn>
                <a:cxn ang="T14">
                  <a:pos x="T8" y="T9"/>
                </a:cxn>
              </a:cxnLst>
              <a:rect l="T15" t="T16" r="T17" b="T18"/>
              <a:pathLst>
                <a:path w="207" h="91">
                  <a:moveTo>
                    <a:pt x="206" y="90"/>
                  </a:moveTo>
                  <a:lnTo>
                    <a:pt x="206" y="80"/>
                  </a:lnTo>
                  <a:lnTo>
                    <a:pt x="0" y="0"/>
                  </a:lnTo>
                  <a:lnTo>
                    <a:pt x="0" y="10"/>
                  </a:lnTo>
                  <a:lnTo>
                    <a:pt x="206" y="9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336" name="Freeform 1430"/>
            <p:cNvSpPr>
              <a:spLocks/>
            </p:cNvSpPr>
            <p:nvPr/>
          </p:nvSpPr>
          <p:spPr bwMode="auto">
            <a:xfrm>
              <a:off x="3954" y="2321"/>
              <a:ext cx="214" cy="98"/>
            </a:xfrm>
            <a:custGeom>
              <a:avLst/>
              <a:gdLst>
                <a:gd name="T0" fmla="*/ 213 w 214"/>
                <a:gd name="T1" fmla="*/ 97 h 98"/>
                <a:gd name="T2" fmla="*/ 213 w 214"/>
                <a:gd name="T3" fmla="*/ 87 h 98"/>
                <a:gd name="T4" fmla="*/ 0 w 214"/>
                <a:gd name="T5" fmla="*/ 0 h 98"/>
                <a:gd name="T6" fmla="*/ 0 w 214"/>
                <a:gd name="T7" fmla="*/ 10 h 98"/>
                <a:gd name="T8" fmla="*/ 213 w 214"/>
                <a:gd name="T9" fmla="*/ 97 h 98"/>
                <a:gd name="T10" fmla="*/ 0 60000 65536"/>
                <a:gd name="T11" fmla="*/ 0 60000 65536"/>
                <a:gd name="T12" fmla="*/ 0 60000 65536"/>
                <a:gd name="T13" fmla="*/ 0 60000 65536"/>
                <a:gd name="T14" fmla="*/ 0 60000 65536"/>
                <a:gd name="T15" fmla="*/ 0 w 214"/>
                <a:gd name="T16" fmla="*/ 0 h 98"/>
                <a:gd name="T17" fmla="*/ 214 w 214"/>
                <a:gd name="T18" fmla="*/ 98 h 98"/>
              </a:gdLst>
              <a:ahLst/>
              <a:cxnLst>
                <a:cxn ang="T10">
                  <a:pos x="T0" y="T1"/>
                </a:cxn>
                <a:cxn ang="T11">
                  <a:pos x="T2" y="T3"/>
                </a:cxn>
                <a:cxn ang="T12">
                  <a:pos x="T4" y="T5"/>
                </a:cxn>
                <a:cxn ang="T13">
                  <a:pos x="T6" y="T7"/>
                </a:cxn>
                <a:cxn ang="T14">
                  <a:pos x="T8" y="T9"/>
                </a:cxn>
              </a:cxnLst>
              <a:rect l="T15" t="T16" r="T17" b="T18"/>
              <a:pathLst>
                <a:path w="214" h="98">
                  <a:moveTo>
                    <a:pt x="213" y="97"/>
                  </a:moveTo>
                  <a:lnTo>
                    <a:pt x="213" y="87"/>
                  </a:lnTo>
                  <a:lnTo>
                    <a:pt x="0" y="0"/>
                  </a:lnTo>
                  <a:lnTo>
                    <a:pt x="0" y="10"/>
                  </a:lnTo>
                  <a:lnTo>
                    <a:pt x="213" y="9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337" name="Freeform 1431"/>
            <p:cNvSpPr>
              <a:spLocks/>
            </p:cNvSpPr>
            <p:nvPr/>
          </p:nvSpPr>
          <p:spPr bwMode="auto">
            <a:xfrm>
              <a:off x="3770" y="1450"/>
              <a:ext cx="39" cy="297"/>
            </a:xfrm>
            <a:custGeom>
              <a:avLst/>
              <a:gdLst>
                <a:gd name="T0" fmla="*/ 0 w 39"/>
                <a:gd name="T1" fmla="*/ 0 h 297"/>
                <a:gd name="T2" fmla="*/ 38 w 39"/>
                <a:gd name="T3" fmla="*/ 46 h 297"/>
                <a:gd name="T4" fmla="*/ 38 w 39"/>
                <a:gd name="T5" fmla="*/ 238 h 297"/>
                <a:gd name="T6" fmla="*/ 0 w 39"/>
                <a:gd name="T7" fmla="*/ 296 h 297"/>
                <a:gd name="T8" fmla="*/ 0 w 39"/>
                <a:gd name="T9" fmla="*/ 0 h 297"/>
                <a:gd name="T10" fmla="*/ 0 60000 65536"/>
                <a:gd name="T11" fmla="*/ 0 60000 65536"/>
                <a:gd name="T12" fmla="*/ 0 60000 65536"/>
                <a:gd name="T13" fmla="*/ 0 60000 65536"/>
                <a:gd name="T14" fmla="*/ 0 60000 65536"/>
                <a:gd name="T15" fmla="*/ 0 w 39"/>
                <a:gd name="T16" fmla="*/ 0 h 297"/>
                <a:gd name="T17" fmla="*/ 39 w 39"/>
                <a:gd name="T18" fmla="*/ 297 h 297"/>
              </a:gdLst>
              <a:ahLst/>
              <a:cxnLst>
                <a:cxn ang="T10">
                  <a:pos x="T0" y="T1"/>
                </a:cxn>
                <a:cxn ang="T11">
                  <a:pos x="T2" y="T3"/>
                </a:cxn>
                <a:cxn ang="T12">
                  <a:pos x="T4" y="T5"/>
                </a:cxn>
                <a:cxn ang="T13">
                  <a:pos x="T6" y="T7"/>
                </a:cxn>
                <a:cxn ang="T14">
                  <a:pos x="T8" y="T9"/>
                </a:cxn>
              </a:cxnLst>
              <a:rect l="T15" t="T16" r="T17" b="T18"/>
              <a:pathLst>
                <a:path w="39" h="297">
                  <a:moveTo>
                    <a:pt x="0" y="0"/>
                  </a:moveTo>
                  <a:lnTo>
                    <a:pt x="38" y="46"/>
                  </a:lnTo>
                  <a:lnTo>
                    <a:pt x="38" y="238"/>
                  </a:lnTo>
                  <a:lnTo>
                    <a:pt x="0" y="296"/>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38" name="Freeform 1432"/>
            <p:cNvSpPr>
              <a:spLocks/>
            </p:cNvSpPr>
            <p:nvPr/>
          </p:nvSpPr>
          <p:spPr bwMode="auto">
            <a:xfrm>
              <a:off x="3864" y="1462"/>
              <a:ext cx="43" cy="278"/>
            </a:xfrm>
            <a:custGeom>
              <a:avLst/>
              <a:gdLst>
                <a:gd name="T0" fmla="*/ 42 w 43"/>
                <a:gd name="T1" fmla="*/ 0 h 278"/>
                <a:gd name="T2" fmla="*/ 0 w 43"/>
                <a:gd name="T3" fmla="*/ 38 h 278"/>
                <a:gd name="T4" fmla="*/ 0 w 43"/>
                <a:gd name="T5" fmla="*/ 224 h 278"/>
                <a:gd name="T6" fmla="*/ 42 w 43"/>
                <a:gd name="T7" fmla="*/ 277 h 278"/>
                <a:gd name="T8" fmla="*/ 42 w 43"/>
                <a:gd name="T9" fmla="*/ 0 h 278"/>
                <a:gd name="T10" fmla="*/ 0 60000 65536"/>
                <a:gd name="T11" fmla="*/ 0 60000 65536"/>
                <a:gd name="T12" fmla="*/ 0 60000 65536"/>
                <a:gd name="T13" fmla="*/ 0 60000 65536"/>
                <a:gd name="T14" fmla="*/ 0 60000 65536"/>
                <a:gd name="T15" fmla="*/ 0 w 43"/>
                <a:gd name="T16" fmla="*/ 0 h 278"/>
                <a:gd name="T17" fmla="*/ 43 w 43"/>
                <a:gd name="T18" fmla="*/ 278 h 278"/>
              </a:gdLst>
              <a:ahLst/>
              <a:cxnLst>
                <a:cxn ang="T10">
                  <a:pos x="T0" y="T1"/>
                </a:cxn>
                <a:cxn ang="T11">
                  <a:pos x="T2" y="T3"/>
                </a:cxn>
                <a:cxn ang="T12">
                  <a:pos x="T4" y="T5"/>
                </a:cxn>
                <a:cxn ang="T13">
                  <a:pos x="T6" y="T7"/>
                </a:cxn>
                <a:cxn ang="T14">
                  <a:pos x="T8" y="T9"/>
                </a:cxn>
              </a:cxnLst>
              <a:rect l="T15" t="T16" r="T17" b="T18"/>
              <a:pathLst>
                <a:path w="43" h="278">
                  <a:moveTo>
                    <a:pt x="42" y="0"/>
                  </a:moveTo>
                  <a:lnTo>
                    <a:pt x="0" y="38"/>
                  </a:lnTo>
                  <a:lnTo>
                    <a:pt x="0" y="224"/>
                  </a:lnTo>
                  <a:lnTo>
                    <a:pt x="42" y="277"/>
                  </a:lnTo>
                  <a:lnTo>
                    <a:pt x="42"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39" name="Freeform 1433"/>
            <p:cNvSpPr>
              <a:spLocks/>
            </p:cNvSpPr>
            <p:nvPr/>
          </p:nvSpPr>
          <p:spPr bwMode="auto">
            <a:xfrm>
              <a:off x="3775" y="1451"/>
              <a:ext cx="132" cy="50"/>
            </a:xfrm>
            <a:custGeom>
              <a:avLst/>
              <a:gdLst>
                <a:gd name="T0" fmla="*/ 0 w 132"/>
                <a:gd name="T1" fmla="*/ 0 h 50"/>
                <a:gd name="T2" fmla="*/ 131 w 132"/>
                <a:gd name="T3" fmla="*/ 11 h 50"/>
                <a:gd name="T4" fmla="*/ 92 w 132"/>
                <a:gd name="T5" fmla="*/ 49 h 50"/>
                <a:gd name="T6" fmla="*/ 33 w 132"/>
                <a:gd name="T7" fmla="*/ 46 h 50"/>
                <a:gd name="T8" fmla="*/ 0 w 132"/>
                <a:gd name="T9" fmla="*/ 0 h 50"/>
                <a:gd name="T10" fmla="*/ 0 60000 65536"/>
                <a:gd name="T11" fmla="*/ 0 60000 65536"/>
                <a:gd name="T12" fmla="*/ 0 60000 65536"/>
                <a:gd name="T13" fmla="*/ 0 60000 65536"/>
                <a:gd name="T14" fmla="*/ 0 60000 65536"/>
                <a:gd name="T15" fmla="*/ 0 w 132"/>
                <a:gd name="T16" fmla="*/ 0 h 50"/>
                <a:gd name="T17" fmla="*/ 132 w 132"/>
                <a:gd name="T18" fmla="*/ 50 h 50"/>
              </a:gdLst>
              <a:ahLst/>
              <a:cxnLst>
                <a:cxn ang="T10">
                  <a:pos x="T0" y="T1"/>
                </a:cxn>
                <a:cxn ang="T11">
                  <a:pos x="T2" y="T3"/>
                </a:cxn>
                <a:cxn ang="T12">
                  <a:pos x="T4" y="T5"/>
                </a:cxn>
                <a:cxn ang="T13">
                  <a:pos x="T6" y="T7"/>
                </a:cxn>
                <a:cxn ang="T14">
                  <a:pos x="T8" y="T9"/>
                </a:cxn>
              </a:cxnLst>
              <a:rect l="T15" t="T16" r="T17" b="T18"/>
              <a:pathLst>
                <a:path w="132" h="50">
                  <a:moveTo>
                    <a:pt x="0" y="0"/>
                  </a:moveTo>
                  <a:lnTo>
                    <a:pt x="131" y="11"/>
                  </a:lnTo>
                  <a:lnTo>
                    <a:pt x="92" y="49"/>
                  </a:lnTo>
                  <a:lnTo>
                    <a:pt x="33" y="46"/>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40" name="Freeform 1434"/>
            <p:cNvSpPr>
              <a:spLocks/>
            </p:cNvSpPr>
            <p:nvPr/>
          </p:nvSpPr>
          <p:spPr bwMode="auto">
            <a:xfrm>
              <a:off x="3775" y="1687"/>
              <a:ext cx="132" cy="59"/>
            </a:xfrm>
            <a:custGeom>
              <a:avLst/>
              <a:gdLst>
                <a:gd name="T0" fmla="*/ 131 w 132"/>
                <a:gd name="T1" fmla="*/ 53 h 59"/>
                <a:gd name="T2" fmla="*/ 95 w 132"/>
                <a:gd name="T3" fmla="*/ 0 h 59"/>
                <a:gd name="T4" fmla="*/ 33 w 132"/>
                <a:gd name="T5" fmla="*/ 2 h 59"/>
                <a:gd name="T6" fmla="*/ 0 w 132"/>
                <a:gd name="T7" fmla="*/ 58 h 59"/>
                <a:gd name="T8" fmla="*/ 131 w 132"/>
                <a:gd name="T9" fmla="*/ 53 h 59"/>
                <a:gd name="T10" fmla="*/ 0 60000 65536"/>
                <a:gd name="T11" fmla="*/ 0 60000 65536"/>
                <a:gd name="T12" fmla="*/ 0 60000 65536"/>
                <a:gd name="T13" fmla="*/ 0 60000 65536"/>
                <a:gd name="T14" fmla="*/ 0 60000 65536"/>
                <a:gd name="T15" fmla="*/ 0 w 132"/>
                <a:gd name="T16" fmla="*/ 0 h 59"/>
                <a:gd name="T17" fmla="*/ 132 w 132"/>
                <a:gd name="T18" fmla="*/ 59 h 59"/>
              </a:gdLst>
              <a:ahLst/>
              <a:cxnLst>
                <a:cxn ang="T10">
                  <a:pos x="T0" y="T1"/>
                </a:cxn>
                <a:cxn ang="T11">
                  <a:pos x="T2" y="T3"/>
                </a:cxn>
                <a:cxn ang="T12">
                  <a:pos x="T4" y="T5"/>
                </a:cxn>
                <a:cxn ang="T13">
                  <a:pos x="T6" y="T7"/>
                </a:cxn>
                <a:cxn ang="T14">
                  <a:pos x="T8" y="T9"/>
                </a:cxn>
              </a:cxnLst>
              <a:rect l="T15" t="T16" r="T17" b="T18"/>
              <a:pathLst>
                <a:path w="132" h="59">
                  <a:moveTo>
                    <a:pt x="131" y="53"/>
                  </a:moveTo>
                  <a:lnTo>
                    <a:pt x="95" y="0"/>
                  </a:lnTo>
                  <a:lnTo>
                    <a:pt x="33" y="2"/>
                  </a:lnTo>
                  <a:lnTo>
                    <a:pt x="0" y="58"/>
                  </a:lnTo>
                  <a:lnTo>
                    <a:pt x="131" y="5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41" name="Freeform 1435"/>
            <p:cNvSpPr>
              <a:spLocks/>
            </p:cNvSpPr>
            <p:nvPr/>
          </p:nvSpPr>
          <p:spPr bwMode="auto">
            <a:xfrm>
              <a:off x="3806" y="1496"/>
              <a:ext cx="62" cy="192"/>
            </a:xfrm>
            <a:custGeom>
              <a:avLst/>
              <a:gdLst>
                <a:gd name="T0" fmla="*/ 61 w 62"/>
                <a:gd name="T1" fmla="*/ 3 h 192"/>
                <a:gd name="T2" fmla="*/ 0 w 62"/>
                <a:gd name="T3" fmla="*/ 0 h 192"/>
                <a:gd name="T4" fmla="*/ 0 w 62"/>
                <a:gd name="T5" fmla="*/ 191 h 192"/>
                <a:gd name="T6" fmla="*/ 61 w 62"/>
                <a:gd name="T7" fmla="*/ 189 h 192"/>
                <a:gd name="T8" fmla="*/ 61 w 62"/>
                <a:gd name="T9" fmla="*/ 3 h 192"/>
                <a:gd name="T10" fmla="*/ 0 60000 65536"/>
                <a:gd name="T11" fmla="*/ 0 60000 65536"/>
                <a:gd name="T12" fmla="*/ 0 60000 65536"/>
                <a:gd name="T13" fmla="*/ 0 60000 65536"/>
                <a:gd name="T14" fmla="*/ 0 60000 65536"/>
                <a:gd name="T15" fmla="*/ 0 w 62"/>
                <a:gd name="T16" fmla="*/ 0 h 192"/>
                <a:gd name="T17" fmla="*/ 62 w 62"/>
                <a:gd name="T18" fmla="*/ 192 h 192"/>
              </a:gdLst>
              <a:ahLst/>
              <a:cxnLst>
                <a:cxn ang="T10">
                  <a:pos x="T0" y="T1"/>
                </a:cxn>
                <a:cxn ang="T11">
                  <a:pos x="T2" y="T3"/>
                </a:cxn>
                <a:cxn ang="T12">
                  <a:pos x="T4" y="T5"/>
                </a:cxn>
                <a:cxn ang="T13">
                  <a:pos x="T6" y="T7"/>
                </a:cxn>
                <a:cxn ang="T14">
                  <a:pos x="T8" y="T9"/>
                </a:cxn>
              </a:cxnLst>
              <a:rect l="T15" t="T16" r="T17" b="T18"/>
              <a:pathLst>
                <a:path w="62" h="192">
                  <a:moveTo>
                    <a:pt x="61" y="3"/>
                  </a:moveTo>
                  <a:lnTo>
                    <a:pt x="0" y="0"/>
                  </a:lnTo>
                  <a:lnTo>
                    <a:pt x="0" y="191"/>
                  </a:lnTo>
                  <a:lnTo>
                    <a:pt x="61" y="189"/>
                  </a:lnTo>
                  <a:lnTo>
                    <a:pt x="61" y="3"/>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42" name="Freeform 1436"/>
            <p:cNvSpPr>
              <a:spLocks/>
            </p:cNvSpPr>
            <p:nvPr/>
          </p:nvSpPr>
          <p:spPr bwMode="auto">
            <a:xfrm>
              <a:off x="3926" y="1466"/>
              <a:ext cx="25" cy="273"/>
            </a:xfrm>
            <a:custGeom>
              <a:avLst/>
              <a:gdLst>
                <a:gd name="T0" fmla="*/ 0 w 25"/>
                <a:gd name="T1" fmla="*/ 0 h 273"/>
                <a:gd name="T2" fmla="*/ 24 w 25"/>
                <a:gd name="T3" fmla="*/ 42 h 273"/>
                <a:gd name="T4" fmla="*/ 24 w 25"/>
                <a:gd name="T5" fmla="*/ 215 h 273"/>
                <a:gd name="T6" fmla="*/ 0 w 25"/>
                <a:gd name="T7" fmla="*/ 272 h 273"/>
                <a:gd name="T8" fmla="*/ 0 w 25"/>
                <a:gd name="T9" fmla="*/ 0 h 273"/>
                <a:gd name="T10" fmla="*/ 0 60000 65536"/>
                <a:gd name="T11" fmla="*/ 0 60000 65536"/>
                <a:gd name="T12" fmla="*/ 0 60000 65536"/>
                <a:gd name="T13" fmla="*/ 0 60000 65536"/>
                <a:gd name="T14" fmla="*/ 0 60000 65536"/>
                <a:gd name="T15" fmla="*/ 0 w 25"/>
                <a:gd name="T16" fmla="*/ 0 h 273"/>
                <a:gd name="T17" fmla="*/ 25 w 25"/>
                <a:gd name="T18" fmla="*/ 273 h 273"/>
              </a:gdLst>
              <a:ahLst/>
              <a:cxnLst>
                <a:cxn ang="T10">
                  <a:pos x="T0" y="T1"/>
                </a:cxn>
                <a:cxn ang="T11">
                  <a:pos x="T2" y="T3"/>
                </a:cxn>
                <a:cxn ang="T12">
                  <a:pos x="T4" y="T5"/>
                </a:cxn>
                <a:cxn ang="T13">
                  <a:pos x="T6" y="T7"/>
                </a:cxn>
                <a:cxn ang="T14">
                  <a:pos x="T8" y="T9"/>
                </a:cxn>
              </a:cxnLst>
              <a:rect l="T15" t="T16" r="T17" b="T18"/>
              <a:pathLst>
                <a:path w="25" h="273">
                  <a:moveTo>
                    <a:pt x="0" y="0"/>
                  </a:moveTo>
                  <a:lnTo>
                    <a:pt x="24" y="42"/>
                  </a:lnTo>
                  <a:lnTo>
                    <a:pt x="24" y="215"/>
                  </a:lnTo>
                  <a:lnTo>
                    <a:pt x="0" y="272"/>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43" name="Freeform 1437"/>
            <p:cNvSpPr>
              <a:spLocks/>
            </p:cNvSpPr>
            <p:nvPr/>
          </p:nvSpPr>
          <p:spPr bwMode="auto">
            <a:xfrm>
              <a:off x="3927" y="1465"/>
              <a:ext cx="108" cy="46"/>
            </a:xfrm>
            <a:custGeom>
              <a:avLst/>
              <a:gdLst>
                <a:gd name="T0" fmla="*/ 0 w 108"/>
                <a:gd name="T1" fmla="*/ 0 h 46"/>
                <a:gd name="T2" fmla="*/ 107 w 108"/>
                <a:gd name="T3" fmla="*/ 8 h 46"/>
                <a:gd name="T4" fmla="*/ 75 w 108"/>
                <a:gd name="T5" fmla="*/ 45 h 46"/>
                <a:gd name="T6" fmla="*/ 23 w 108"/>
                <a:gd name="T7" fmla="*/ 41 h 46"/>
                <a:gd name="T8" fmla="*/ 0 w 108"/>
                <a:gd name="T9" fmla="*/ 0 h 46"/>
                <a:gd name="T10" fmla="*/ 0 60000 65536"/>
                <a:gd name="T11" fmla="*/ 0 60000 65536"/>
                <a:gd name="T12" fmla="*/ 0 60000 65536"/>
                <a:gd name="T13" fmla="*/ 0 60000 65536"/>
                <a:gd name="T14" fmla="*/ 0 60000 65536"/>
                <a:gd name="T15" fmla="*/ 0 w 108"/>
                <a:gd name="T16" fmla="*/ 0 h 46"/>
                <a:gd name="T17" fmla="*/ 108 w 108"/>
                <a:gd name="T18" fmla="*/ 46 h 46"/>
              </a:gdLst>
              <a:ahLst/>
              <a:cxnLst>
                <a:cxn ang="T10">
                  <a:pos x="T0" y="T1"/>
                </a:cxn>
                <a:cxn ang="T11">
                  <a:pos x="T2" y="T3"/>
                </a:cxn>
                <a:cxn ang="T12">
                  <a:pos x="T4" y="T5"/>
                </a:cxn>
                <a:cxn ang="T13">
                  <a:pos x="T6" y="T7"/>
                </a:cxn>
                <a:cxn ang="T14">
                  <a:pos x="T8" y="T9"/>
                </a:cxn>
              </a:cxnLst>
              <a:rect l="T15" t="T16" r="T17" b="T18"/>
              <a:pathLst>
                <a:path w="108" h="46">
                  <a:moveTo>
                    <a:pt x="0" y="0"/>
                  </a:moveTo>
                  <a:lnTo>
                    <a:pt x="107" y="8"/>
                  </a:lnTo>
                  <a:lnTo>
                    <a:pt x="75" y="45"/>
                  </a:lnTo>
                  <a:lnTo>
                    <a:pt x="23" y="41"/>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44" name="Freeform 1438"/>
            <p:cNvSpPr>
              <a:spLocks/>
            </p:cNvSpPr>
            <p:nvPr/>
          </p:nvSpPr>
          <p:spPr bwMode="auto">
            <a:xfrm>
              <a:off x="3948" y="1505"/>
              <a:ext cx="57" cy="177"/>
            </a:xfrm>
            <a:custGeom>
              <a:avLst/>
              <a:gdLst>
                <a:gd name="T0" fmla="*/ 56 w 57"/>
                <a:gd name="T1" fmla="*/ 5 h 177"/>
                <a:gd name="T2" fmla="*/ 0 w 57"/>
                <a:gd name="T3" fmla="*/ 0 h 177"/>
                <a:gd name="T4" fmla="*/ 0 w 57"/>
                <a:gd name="T5" fmla="*/ 176 h 177"/>
                <a:gd name="T6" fmla="*/ 56 w 57"/>
                <a:gd name="T7" fmla="*/ 174 h 177"/>
                <a:gd name="T8" fmla="*/ 56 w 57"/>
                <a:gd name="T9" fmla="*/ 5 h 177"/>
                <a:gd name="T10" fmla="*/ 0 60000 65536"/>
                <a:gd name="T11" fmla="*/ 0 60000 65536"/>
                <a:gd name="T12" fmla="*/ 0 60000 65536"/>
                <a:gd name="T13" fmla="*/ 0 60000 65536"/>
                <a:gd name="T14" fmla="*/ 0 60000 65536"/>
                <a:gd name="T15" fmla="*/ 0 w 57"/>
                <a:gd name="T16" fmla="*/ 0 h 177"/>
                <a:gd name="T17" fmla="*/ 57 w 57"/>
                <a:gd name="T18" fmla="*/ 177 h 177"/>
              </a:gdLst>
              <a:ahLst/>
              <a:cxnLst>
                <a:cxn ang="T10">
                  <a:pos x="T0" y="T1"/>
                </a:cxn>
                <a:cxn ang="T11">
                  <a:pos x="T2" y="T3"/>
                </a:cxn>
                <a:cxn ang="T12">
                  <a:pos x="T4" y="T5"/>
                </a:cxn>
                <a:cxn ang="T13">
                  <a:pos x="T6" y="T7"/>
                </a:cxn>
                <a:cxn ang="T14">
                  <a:pos x="T8" y="T9"/>
                </a:cxn>
              </a:cxnLst>
              <a:rect l="T15" t="T16" r="T17" b="T18"/>
              <a:pathLst>
                <a:path w="57" h="177">
                  <a:moveTo>
                    <a:pt x="56" y="5"/>
                  </a:moveTo>
                  <a:lnTo>
                    <a:pt x="0" y="0"/>
                  </a:lnTo>
                  <a:lnTo>
                    <a:pt x="0" y="176"/>
                  </a:lnTo>
                  <a:lnTo>
                    <a:pt x="56" y="174"/>
                  </a:lnTo>
                  <a:lnTo>
                    <a:pt x="56" y="5"/>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45" name="Freeform 1439"/>
            <p:cNvSpPr>
              <a:spLocks/>
            </p:cNvSpPr>
            <p:nvPr/>
          </p:nvSpPr>
          <p:spPr bwMode="auto">
            <a:xfrm>
              <a:off x="4004" y="1472"/>
              <a:ext cx="31" cy="261"/>
            </a:xfrm>
            <a:custGeom>
              <a:avLst/>
              <a:gdLst>
                <a:gd name="T0" fmla="*/ 30 w 31"/>
                <a:gd name="T1" fmla="*/ 0 h 261"/>
                <a:gd name="T2" fmla="*/ 0 w 31"/>
                <a:gd name="T3" fmla="*/ 40 h 261"/>
                <a:gd name="T4" fmla="*/ 0 w 31"/>
                <a:gd name="T5" fmla="*/ 209 h 261"/>
                <a:gd name="T6" fmla="*/ 30 w 31"/>
                <a:gd name="T7" fmla="*/ 260 h 261"/>
                <a:gd name="T8" fmla="*/ 30 w 31"/>
                <a:gd name="T9" fmla="*/ 0 h 261"/>
                <a:gd name="T10" fmla="*/ 0 60000 65536"/>
                <a:gd name="T11" fmla="*/ 0 60000 65536"/>
                <a:gd name="T12" fmla="*/ 0 60000 65536"/>
                <a:gd name="T13" fmla="*/ 0 60000 65536"/>
                <a:gd name="T14" fmla="*/ 0 60000 65536"/>
                <a:gd name="T15" fmla="*/ 0 w 31"/>
                <a:gd name="T16" fmla="*/ 0 h 261"/>
                <a:gd name="T17" fmla="*/ 31 w 31"/>
                <a:gd name="T18" fmla="*/ 261 h 261"/>
              </a:gdLst>
              <a:ahLst/>
              <a:cxnLst>
                <a:cxn ang="T10">
                  <a:pos x="T0" y="T1"/>
                </a:cxn>
                <a:cxn ang="T11">
                  <a:pos x="T2" y="T3"/>
                </a:cxn>
                <a:cxn ang="T12">
                  <a:pos x="T4" y="T5"/>
                </a:cxn>
                <a:cxn ang="T13">
                  <a:pos x="T6" y="T7"/>
                </a:cxn>
                <a:cxn ang="T14">
                  <a:pos x="T8" y="T9"/>
                </a:cxn>
              </a:cxnLst>
              <a:rect l="T15" t="T16" r="T17" b="T18"/>
              <a:pathLst>
                <a:path w="31" h="261">
                  <a:moveTo>
                    <a:pt x="30" y="0"/>
                  </a:moveTo>
                  <a:lnTo>
                    <a:pt x="0" y="40"/>
                  </a:lnTo>
                  <a:lnTo>
                    <a:pt x="0" y="209"/>
                  </a:lnTo>
                  <a:lnTo>
                    <a:pt x="30" y="260"/>
                  </a:lnTo>
                  <a:lnTo>
                    <a:pt x="3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46" name="Freeform 1440"/>
            <p:cNvSpPr>
              <a:spLocks/>
            </p:cNvSpPr>
            <p:nvPr/>
          </p:nvSpPr>
          <p:spPr bwMode="auto">
            <a:xfrm>
              <a:off x="3926" y="1680"/>
              <a:ext cx="107" cy="59"/>
            </a:xfrm>
            <a:custGeom>
              <a:avLst/>
              <a:gdLst>
                <a:gd name="T0" fmla="*/ 106 w 107"/>
                <a:gd name="T1" fmla="*/ 53 h 59"/>
                <a:gd name="T2" fmla="*/ 78 w 107"/>
                <a:gd name="T3" fmla="*/ 0 h 59"/>
                <a:gd name="T4" fmla="*/ 22 w 107"/>
                <a:gd name="T5" fmla="*/ 2 h 59"/>
                <a:gd name="T6" fmla="*/ 0 w 107"/>
                <a:gd name="T7" fmla="*/ 58 h 59"/>
                <a:gd name="T8" fmla="*/ 106 w 107"/>
                <a:gd name="T9" fmla="*/ 53 h 59"/>
                <a:gd name="T10" fmla="*/ 0 60000 65536"/>
                <a:gd name="T11" fmla="*/ 0 60000 65536"/>
                <a:gd name="T12" fmla="*/ 0 60000 65536"/>
                <a:gd name="T13" fmla="*/ 0 60000 65536"/>
                <a:gd name="T14" fmla="*/ 0 60000 65536"/>
                <a:gd name="T15" fmla="*/ 0 w 107"/>
                <a:gd name="T16" fmla="*/ 0 h 59"/>
                <a:gd name="T17" fmla="*/ 107 w 107"/>
                <a:gd name="T18" fmla="*/ 59 h 59"/>
              </a:gdLst>
              <a:ahLst/>
              <a:cxnLst>
                <a:cxn ang="T10">
                  <a:pos x="T0" y="T1"/>
                </a:cxn>
                <a:cxn ang="T11">
                  <a:pos x="T2" y="T3"/>
                </a:cxn>
                <a:cxn ang="T12">
                  <a:pos x="T4" y="T5"/>
                </a:cxn>
                <a:cxn ang="T13">
                  <a:pos x="T6" y="T7"/>
                </a:cxn>
                <a:cxn ang="T14">
                  <a:pos x="T8" y="T9"/>
                </a:cxn>
              </a:cxnLst>
              <a:rect l="T15" t="T16" r="T17" b="T18"/>
              <a:pathLst>
                <a:path w="107" h="59">
                  <a:moveTo>
                    <a:pt x="106" y="53"/>
                  </a:moveTo>
                  <a:lnTo>
                    <a:pt x="78" y="0"/>
                  </a:lnTo>
                  <a:lnTo>
                    <a:pt x="22" y="2"/>
                  </a:lnTo>
                  <a:lnTo>
                    <a:pt x="0" y="58"/>
                  </a:lnTo>
                  <a:lnTo>
                    <a:pt x="106" y="5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47" name="Freeform 1441"/>
            <p:cNvSpPr>
              <a:spLocks/>
            </p:cNvSpPr>
            <p:nvPr/>
          </p:nvSpPr>
          <p:spPr bwMode="auto">
            <a:xfrm>
              <a:off x="4049" y="1472"/>
              <a:ext cx="20" cy="259"/>
            </a:xfrm>
            <a:custGeom>
              <a:avLst/>
              <a:gdLst>
                <a:gd name="T0" fmla="*/ 0 w 20"/>
                <a:gd name="T1" fmla="*/ 0 h 259"/>
                <a:gd name="T2" fmla="*/ 19 w 20"/>
                <a:gd name="T3" fmla="*/ 45 h 259"/>
                <a:gd name="T4" fmla="*/ 19 w 20"/>
                <a:gd name="T5" fmla="*/ 206 h 259"/>
                <a:gd name="T6" fmla="*/ 0 w 20"/>
                <a:gd name="T7" fmla="*/ 258 h 259"/>
                <a:gd name="T8" fmla="*/ 0 w 20"/>
                <a:gd name="T9" fmla="*/ 0 h 259"/>
                <a:gd name="T10" fmla="*/ 0 60000 65536"/>
                <a:gd name="T11" fmla="*/ 0 60000 65536"/>
                <a:gd name="T12" fmla="*/ 0 60000 65536"/>
                <a:gd name="T13" fmla="*/ 0 60000 65536"/>
                <a:gd name="T14" fmla="*/ 0 60000 65536"/>
                <a:gd name="T15" fmla="*/ 0 w 20"/>
                <a:gd name="T16" fmla="*/ 0 h 259"/>
                <a:gd name="T17" fmla="*/ 20 w 20"/>
                <a:gd name="T18" fmla="*/ 259 h 259"/>
              </a:gdLst>
              <a:ahLst/>
              <a:cxnLst>
                <a:cxn ang="T10">
                  <a:pos x="T0" y="T1"/>
                </a:cxn>
                <a:cxn ang="T11">
                  <a:pos x="T2" y="T3"/>
                </a:cxn>
                <a:cxn ang="T12">
                  <a:pos x="T4" y="T5"/>
                </a:cxn>
                <a:cxn ang="T13">
                  <a:pos x="T6" y="T7"/>
                </a:cxn>
                <a:cxn ang="T14">
                  <a:pos x="T8" y="T9"/>
                </a:cxn>
              </a:cxnLst>
              <a:rect l="T15" t="T16" r="T17" b="T18"/>
              <a:pathLst>
                <a:path w="20" h="259">
                  <a:moveTo>
                    <a:pt x="0" y="0"/>
                  </a:moveTo>
                  <a:lnTo>
                    <a:pt x="19" y="45"/>
                  </a:lnTo>
                  <a:lnTo>
                    <a:pt x="19" y="206"/>
                  </a:lnTo>
                  <a:lnTo>
                    <a:pt x="0" y="258"/>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48" name="Freeform 1442"/>
            <p:cNvSpPr>
              <a:spLocks/>
            </p:cNvSpPr>
            <p:nvPr/>
          </p:nvSpPr>
          <p:spPr bwMode="auto">
            <a:xfrm>
              <a:off x="4049" y="1472"/>
              <a:ext cx="92" cy="45"/>
            </a:xfrm>
            <a:custGeom>
              <a:avLst/>
              <a:gdLst>
                <a:gd name="T0" fmla="*/ 0 w 92"/>
                <a:gd name="T1" fmla="*/ 0 h 45"/>
                <a:gd name="T2" fmla="*/ 91 w 92"/>
                <a:gd name="T3" fmla="*/ 7 h 45"/>
                <a:gd name="T4" fmla="*/ 68 w 92"/>
                <a:gd name="T5" fmla="*/ 44 h 45"/>
                <a:gd name="T6" fmla="*/ 15 w 92"/>
                <a:gd name="T7" fmla="*/ 42 h 45"/>
                <a:gd name="T8" fmla="*/ 0 w 92"/>
                <a:gd name="T9" fmla="*/ 0 h 45"/>
                <a:gd name="T10" fmla="*/ 0 60000 65536"/>
                <a:gd name="T11" fmla="*/ 0 60000 65536"/>
                <a:gd name="T12" fmla="*/ 0 60000 65536"/>
                <a:gd name="T13" fmla="*/ 0 60000 65536"/>
                <a:gd name="T14" fmla="*/ 0 60000 65536"/>
                <a:gd name="T15" fmla="*/ 0 w 92"/>
                <a:gd name="T16" fmla="*/ 0 h 45"/>
                <a:gd name="T17" fmla="*/ 92 w 92"/>
                <a:gd name="T18" fmla="*/ 45 h 45"/>
              </a:gdLst>
              <a:ahLst/>
              <a:cxnLst>
                <a:cxn ang="T10">
                  <a:pos x="T0" y="T1"/>
                </a:cxn>
                <a:cxn ang="T11">
                  <a:pos x="T2" y="T3"/>
                </a:cxn>
                <a:cxn ang="T12">
                  <a:pos x="T4" y="T5"/>
                </a:cxn>
                <a:cxn ang="T13">
                  <a:pos x="T6" y="T7"/>
                </a:cxn>
                <a:cxn ang="T14">
                  <a:pos x="T8" y="T9"/>
                </a:cxn>
              </a:cxnLst>
              <a:rect l="T15" t="T16" r="T17" b="T18"/>
              <a:pathLst>
                <a:path w="92" h="45">
                  <a:moveTo>
                    <a:pt x="0" y="0"/>
                  </a:moveTo>
                  <a:lnTo>
                    <a:pt x="91" y="7"/>
                  </a:lnTo>
                  <a:lnTo>
                    <a:pt x="68" y="44"/>
                  </a:lnTo>
                  <a:lnTo>
                    <a:pt x="15" y="42"/>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49" name="Freeform 1443"/>
            <p:cNvSpPr>
              <a:spLocks/>
            </p:cNvSpPr>
            <p:nvPr/>
          </p:nvSpPr>
          <p:spPr bwMode="auto">
            <a:xfrm>
              <a:off x="4068" y="1514"/>
              <a:ext cx="52" cy="163"/>
            </a:xfrm>
            <a:custGeom>
              <a:avLst/>
              <a:gdLst>
                <a:gd name="T0" fmla="*/ 51 w 52"/>
                <a:gd name="T1" fmla="*/ 2 h 163"/>
                <a:gd name="T2" fmla="*/ 0 w 52"/>
                <a:gd name="T3" fmla="*/ 0 h 163"/>
                <a:gd name="T4" fmla="*/ 0 w 52"/>
                <a:gd name="T5" fmla="*/ 162 h 163"/>
                <a:gd name="T6" fmla="*/ 49 w 52"/>
                <a:gd name="T7" fmla="*/ 162 h 163"/>
                <a:gd name="T8" fmla="*/ 51 w 52"/>
                <a:gd name="T9" fmla="*/ 2 h 163"/>
                <a:gd name="T10" fmla="*/ 0 60000 65536"/>
                <a:gd name="T11" fmla="*/ 0 60000 65536"/>
                <a:gd name="T12" fmla="*/ 0 60000 65536"/>
                <a:gd name="T13" fmla="*/ 0 60000 65536"/>
                <a:gd name="T14" fmla="*/ 0 60000 65536"/>
                <a:gd name="T15" fmla="*/ 0 w 52"/>
                <a:gd name="T16" fmla="*/ 0 h 163"/>
                <a:gd name="T17" fmla="*/ 52 w 52"/>
                <a:gd name="T18" fmla="*/ 163 h 163"/>
              </a:gdLst>
              <a:ahLst/>
              <a:cxnLst>
                <a:cxn ang="T10">
                  <a:pos x="T0" y="T1"/>
                </a:cxn>
                <a:cxn ang="T11">
                  <a:pos x="T2" y="T3"/>
                </a:cxn>
                <a:cxn ang="T12">
                  <a:pos x="T4" y="T5"/>
                </a:cxn>
                <a:cxn ang="T13">
                  <a:pos x="T6" y="T7"/>
                </a:cxn>
                <a:cxn ang="T14">
                  <a:pos x="T8" y="T9"/>
                </a:cxn>
              </a:cxnLst>
              <a:rect l="T15" t="T16" r="T17" b="T18"/>
              <a:pathLst>
                <a:path w="52" h="163">
                  <a:moveTo>
                    <a:pt x="51" y="2"/>
                  </a:moveTo>
                  <a:lnTo>
                    <a:pt x="0" y="0"/>
                  </a:lnTo>
                  <a:lnTo>
                    <a:pt x="0" y="162"/>
                  </a:lnTo>
                  <a:lnTo>
                    <a:pt x="49" y="162"/>
                  </a:lnTo>
                  <a:lnTo>
                    <a:pt x="51" y="2"/>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50" name="Freeform 1444"/>
            <p:cNvSpPr>
              <a:spLocks/>
            </p:cNvSpPr>
            <p:nvPr/>
          </p:nvSpPr>
          <p:spPr bwMode="auto">
            <a:xfrm>
              <a:off x="4119" y="1480"/>
              <a:ext cx="22" cy="246"/>
            </a:xfrm>
            <a:custGeom>
              <a:avLst/>
              <a:gdLst>
                <a:gd name="T0" fmla="*/ 21 w 22"/>
                <a:gd name="T1" fmla="*/ 0 h 246"/>
                <a:gd name="T2" fmla="*/ 0 w 22"/>
                <a:gd name="T3" fmla="*/ 37 h 246"/>
                <a:gd name="T4" fmla="*/ 0 w 22"/>
                <a:gd name="T5" fmla="*/ 197 h 246"/>
                <a:gd name="T6" fmla="*/ 21 w 22"/>
                <a:gd name="T7" fmla="*/ 245 h 246"/>
                <a:gd name="T8" fmla="*/ 21 w 22"/>
                <a:gd name="T9" fmla="*/ 0 h 246"/>
                <a:gd name="T10" fmla="*/ 0 60000 65536"/>
                <a:gd name="T11" fmla="*/ 0 60000 65536"/>
                <a:gd name="T12" fmla="*/ 0 60000 65536"/>
                <a:gd name="T13" fmla="*/ 0 60000 65536"/>
                <a:gd name="T14" fmla="*/ 0 60000 65536"/>
                <a:gd name="T15" fmla="*/ 0 w 22"/>
                <a:gd name="T16" fmla="*/ 0 h 246"/>
                <a:gd name="T17" fmla="*/ 22 w 22"/>
                <a:gd name="T18" fmla="*/ 246 h 246"/>
              </a:gdLst>
              <a:ahLst/>
              <a:cxnLst>
                <a:cxn ang="T10">
                  <a:pos x="T0" y="T1"/>
                </a:cxn>
                <a:cxn ang="T11">
                  <a:pos x="T2" y="T3"/>
                </a:cxn>
                <a:cxn ang="T12">
                  <a:pos x="T4" y="T5"/>
                </a:cxn>
                <a:cxn ang="T13">
                  <a:pos x="T6" y="T7"/>
                </a:cxn>
                <a:cxn ang="T14">
                  <a:pos x="T8" y="T9"/>
                </a:cxn>
              </a:cxnLst>
              <a:rect l="T15" t="T16" r="T17" b="T18"/>
              <a:pathLst>
                <a:path w="22" h="246">
                  <a:moveTo>
                    <a:pt x="21" y="0"/>
                  </a:moveTo>
                  <a:lnTo>
                    <a:pt x="0" y="37"/>
                  </a:lnTo>
                  <a:lnTo>
                    <a:pt x="0" y="197"/>
                  </a:lnTo>
                  <a:lnTo>
                    <a:pt x="21" y="245"/>
                  </a:lnTo>
                  <a:lnTo>
                    <a:pt x="21"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51" name="Freeform 1445"/>
            <p:cNvSpPr>
              <a:spLocks/>
            </p:cNvSpPr>
            <p:nvPr/>
          </p:nvSpPr>
          <p:spPr bwMode="auto">
            <a:xfrm>
              <a:off x="4052" y="1676"/>
              <a:ext cx="89" cy="56"/>
            </a:xfrm>
            <a:custGeom>
              <a:avLst/>
              <a:gdLst>
                <a:gd name="T0" fmla="*/ 88 w 89"/>
                <a:gd name="T1" fmla="*/ 48 h 56"/>
                <a:gd name="T2" fmla="*/ 65 w 89"/>
                <a:gd name="T3" fmla="*/ 0 h 56"/>
                <a:gd name="T4" fmla="*/ 15 w 89"/>
                <a:gd name="T5" fmla="*/ 3 h 56"/>
                <a:gd name="T6" fmla="*/ 0 w 89"/>
                <a:gd name="T7" fmla="*/ 55 h 56"/>
                <a:gd name="T8" fmla="*/ 88 w 89"/>
                <a:gd name="T9" fmla="*/ 48 h 56"/>
                <a:gd name="T10" fmla="*/ 0 60000 65536"/>
                <a:gd name="T11" fmla="*/ 0 60000 65536"/>
                <a:gd name="T12" fmla="*/ 0 60000 65536"/>
                <a:gd name="T13" fmla="*/ 0 60000 65536"/>
                <a:gd name="T14" fmla="*/ 0 60000 65536"/>
                <a:gd name="T15" fmla="*/ 0 w 89"/>
                <a:gd name="T16" fmla="*/ 0 h 56"/>
                <a:gd name="T17" fmla="*/ 89 w 89"/>
                <a:gd name="T18" fmla="*/ 56 h 56"/>
              </a:gdLst>
              <a:ahLst/>
              <a:cxnLst>
                <a:cxn ang="T10">
                  <a:pos x="T0" y="T1"/>
                </a:cxn>
                <a:cxn ang="T11">
                  <a:pos x="T2" y="T3"/>
                </a:cxn>
                <a:cxn ang="T12">
                  <a:pos x="T4" y="T5"/>
                </a:cxn>
                <a:cxn ang="T13">
                  <a:pos x="T6" y="T7"/>
                </a:cxn>
                <a:cxn ang="T14">
                  <a:pos x="T8" y="T9"/>
                </a:cxn>
              </a:cxnLst>
              <a:rect l="T15" t="T16" r="T17" b="T18"/>
              <a:pathLst>
                <a:path w="89" h="56">
                  <a:moveTo>
                    <a:pt x="88" y="48"/>
                  </a:moveTo>
                  <a:lnTo>
                    <a:pt x="65" y="0"/>
                  </a:lnTo>
                  <a:lnTo>
                    <a:pt x="15" y="3"/>
                  </a:lnTo>
                  <a:lnTo>
                    <a:pt x="0" y="55"/>
                  </a:lnTo>
                  <a:lnTo>
                    <a:pt x="88" y="48"/>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52" name="Freeform 1446"/>
            <p:cNvSpPr>
              <a:spLocks/>
            </p:cNvSpPr>
            <p:nvPr/>
          </p:nvSpPr>
          <p:spPr bwMode="auto">
            <a:xfrm>
              <a:off x="4155" y="1480"/>
              <a:ext cx="15" cy="247"/>
            </a:xfrm>
            <a:custGeom>
              <a:avLst/>
              <a:gdLst>
                <a:gd name="T0" fmla="*/ 0 w 15"/>
                <a:gd name="T1" fmla="*/ 0 h 247"/>
                <a:gd name="T2" fmla="*/ 14 w 15"/>
                <a:gd name="T3" fmla="*/ 40 h 247"/>
                <a:gd name="T4" fmla="*/ 14 w 15"/>
                <a:gd name="T5" fmla="*/ 201 h 247"/>
                <a:gd name="T6" fmla="*/ 0 w 15"/>
                <a:gd name="T7" fmla="*/ 246 h 247"/>
                <a:gd name="T8" fmla="*/ 0 w 15"/>
                <a:gd name="T9" fmla="*/ 0 h 247"/>
                <a:gd name="T10" fmla="*/ 0 60000 65536"/>
                <a:gd name="T11" fmla="*/ 0 60000 65536"/>
                <a:gd name="T12" fmla="*/ 0 60000 65536"/>
                <a:gd name="T13" fmla="*/ 0 60000 65536"/>
                <a:gd name="T14" fmla="*/ 0 60000 65536"/>
                <a:gd name="T15" fmla="*/ 0 w 15"/>
                <a:gd name="T16" fmla="*/ 0 h 247"/>
                <a:gd name="T17" fmla="*/ 15 w 15"/>
                <a:gd name="T18" fmla="*/ 247 h 247"/>
              </a:gdLst>
              <a:ahLst/>
              <a:cxnLst>
                <a:cxn ang="T10">
                  <a:pos x="T0" y="T1"/>
                </a:cxn>
                <a:cxn ang="T11">
                  <a:pos x="T2" y="T3"/>
                </a:cxn>
                <a:cxn ang="T12">
                  <a:pos x="T4" y="T5"/>
                </a:cxn>
                <a:cxn ang="T13">
                  <a:pos x="T6" y="T7"/>
                </a:cxn>
                <a:cxn ang="T14">
                  <a:pos x="T8" y="T9"/>
                </a:cxn>
              </a:cxnLst>
              <a:rect l="T15" t="T16" r="T17" b="T18"/>
              <a:pathLst>
                <a:path w="15" h="247">
                  <a:moveTo>
                    <a:pt x="0" y="0"/>
                  </a:moveTo>
                  <a:lnTo>
                    <a:pt x="14" y="40"/>
                  </a:lnTo>
                  <a:lnTo>
                    <a:pt x="14" y="201"/>
                  </a:lnTo>
                  <a:lnTo>
                    <a:pt x="0" y="246"/>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53" name="Freeform 1447"/>
            <p:cNvSpPr>
              <a:spLocks/>
            </p:cNvSpPr>
            <p:nvPr/>
          </p:nvSpPr>
          <p:spPr bwMode="auto">
            <a:xfrm>
              <a:off x="4150" y="1480"/>
              <a:ext cx="81" cy="46"/>
            </a:xfrm>
            <a:custGeom>
              <a:avLst/>
              <a:gdLst>
                <a:gd name="T0" fmla="*/ 0 w 81"/>
                <a:gd name="T1" fmla="*/ 0 h 46"/>
                <a:gd name="T2" fmla="*/ 80 w 81"/>
                <a:gd name="T3" fmla="*/ 7 h 46"/>
                <a:gd name="T4" fmla="*/ 57 w 81"/>
                <a:gd name="T5" fmla="*/ 45 h 46"/>
                <a:gd name="T6" fmla="*/ 17 w 81"/>
                <a:gd name="T7" fmla="*/ 43 h 46"/>
                <a:gd name="T8" fmla="*/ 0 w 81"/>
                <a:gd name="T9" fmla="*/ 0 h 46"/>
                <a:gd name="T10" fmla="*/ 0 60000 65536"/>
                <a:gd name="T11" fmla="*/ 0 60000 65536"/>
                <a:gd name="T12" fmla="*/ 0 60000 65536"/>
                <a:gd name="T13" fmla="*/ 0 60000 65536"/>
                <a:gd name="T14" fmla="*/ 0 60000 65536"/>
                <a:gd name="T15" fmla="*/ 0 w 81"/>
                <a:gd name="T16" fmla="*/ 0 h 46"/>
                <a:gd name="T17" fmla="*/ 81 w 81"/>
                <a:gd name="T18" fmla="*/ 46 h 46"/>
              </a:gdLst>
              <a:ahLst/>
              <a:cxnLst>
                <a:cxn ang="T10">
                  <a:pos x="T0" y="T1"/>
                </a:cxn>
                <a:cxn ang="T11">
                  <a:pos x="T2" y="T3"/>
                </a:cxn>
                <a:cxn ang="T12">
                  <a:pos x="T4" y="T5"/>
                </a:cxn>
                <a:cxn ang="T13">
                  <a:pos x="T6" y="T7"/>
                </a:cxn>
                <a:cxn ang="T14">
                  <a:pos x="T8" y="T9"/>
                </a:cxn>
              </a:cxnLst>
              <a:rect l="T15" t="T16" r="T17" b="T18"/>
              <a:pathLst>
                <a:path w="81" h="46">
                  <a:moveTo>
                    <a:pt x="0" y="0"/>
                  </a:moveTo>
                  <a:lnTo>
                    <a:pt x="80" y="7"/>
                  </a:lnTo>
                  <a:lnTo>
                    <a:pt x="57" y="45"/>
                  </a:lnTo>
                  <a:lnTo>
                    <a:pt x="17" y="43"/>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54" name="Freeform 1448"/>
            <p:cNvSpPr>
              <a:spLocks/>
            </p:cNvSpPr>
            <p:nvPr/>
          </p:nvSpPr>
          <p:spPr bwMode="auto">
            <a:xfrm>
              <a:off x="4203" y="1490"/>
              <a:ext cx="28" cy="232"/>
            </a:xfrm>
            <a:custGeom>
              <a:avLst/>
              <a:gdLst>
                <a:gd name="T0" fmla="*/ 27 w 28"/>
                <a:gd name="T1" fmla="*/ 0 h 232"/>
                <a:gd name="T2" fmla="*/ 0 w 28"/>
                <a:gd name="T3" fmla="*/ 35 h 232"/>
                <a:gd name="T4" fmla="*/ 0 w 28"/>
                <a:gd name="T5" fmla="*/ 185 h 232"/>
                <a:gd name="T6" fmla="*/ 27 w 28"/>
                <a:gd name="T7" fmla="*/ 231 h 232"/>
                <a:gd name="T8" fmla="*/ 27 w 28"/>
                <a:gd name="T9" fmla="*/ 0 h 232"/>
                <a:gd name="T10" fmla="*/ 0 60000 65536"/>
                <a:gd name="T11" fmla="*/ 0 60000 65536"/>
                <a:gd name="T12" fmla="*/ 0 60000 65536"/>
                <a:gd name="T13" fmla="*/ 0 60000 65536"/>
                <a:gd name="T14" fmla="*/ 0 60000 65536"/>
                <a:gd name="T15" fmla="*/ 0 w 28"/>
                <a:gd name="T16" fmla="*/ 0 h 232"/>
                <a:gd name="T17" fmla="*/ 28 w 28"/>
                <a:gd name="T18" fmla="*/ 232 h 232"/>
              </a:gdLst>
              <a:ahLst/>
              <a:cxnLst>
                <a:cxn ang="T10">
                  <a:pos x="T0" y="T1"/>
                </a:cxn>
                <a:cxn ang="T11">
                  <a:pos x="T2" y="T3"/>
                </a:cxn>
                <a:cxn ang="T12">
                  <a:pos x="T4" y="T5"/>
                </a:cxn>
                <a:cxn ang="T13">
                  <a:pos x="T6" y="T7"/>
                </a:cxn>
                <a:cxn ang="T14">
                  <a:pos x="T8" y="T9"/>
                </a:cxn>
              </a:cxnLst>
              <a:rect l="T15" t="T16" r="T17" b="T18"/>
              <a:pathLst>
                <a:path w="28" h="232">
                  <a:moveTo>
                    <a:pt x="27" y="0"/>
                  </a:moveTo>
                  <a:lnTo>
                    <a:pt x="0" y="35"/>
                  </a:lnTo>
                  <a:lnTo>
                    <a:pt x="0" y="185"/>
                  </a:lnTo>
                  <a:lnTo>
                    <a:pt x="27" y="231"/>
                  </a:lnTo>
                  <a:lnTo>
                    <a:pt x="27"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55" name="Freeform 1449"/>
            <p:cNvSpPr>
              <a:spLocks/>
            </p:cNvSpPr>
            <p:nvPr/>
          </p:nvSpPr>
          <p:spPr bwMode="auto">
            <a:xfrm>
              <a:off x="4155" y="1674"/>
              <a:ext cx="74" cy="53"/>
            </a:xfrm>
            <a:custGeom>
              <a:avLst/>
              <a:gdLst>
                <a:gd name="T0" fmla="*/ 73 w 74"/>
                <a:gd name="T1" fmla="*/ 47 h 53"/>
                <a:gd name="T2" fmla="*/ 52 w 74"/>
                <a:gd name="T3" fmla="*/ 0 h 53"/>
                <a:gd name="T4" fmla="*/ 11 w 74"/>
                <a:gd name="T5" fmla="*/ 0 h 53"/>
                <a:gd name="T6" fmla="*/ 0 w 74"/>
                <a:gd name="T7" fmla="*/ 52 h 53"/>
                <a:gd name="T8" fmla="*/ 73 w 74"/>
                <a:gd name="T9" fmla="*/ 47 h 53"/>
                <a:gd name="T10" fmla="*/ 0 60000 65536"/>
                <a:gd name="T11" fmla="*/ 0 60000 65536"/>
                <a:gd name="T12" fmla="*/ 0 60000 65536"/>
                <a:gd name="T13" fmla="*/ 0 60000 65536"/>
                <a:gd name="T14" fmla="*/ 0 60000 65536"/>
                <a:gd name="T15" fmla="*/ 0 w 74"/>
                <a:gd name="T16" fmla="*/ 0 h 53"/>
                <a:gd name="T17" fmla="*/ 74 w 74"/>
                <a:gd name="T18" fmla="*/ 53 h 53"/>
              </a:gdLst>
              <a:ahLst/>
              <a:cxnLst>
                <a:cxn ang="T10">
                  <a:pos x="T0" y="T1"/>
                </a:cxn>
                <a:cxn ang="T11">
                  <a:pos x="T2" y="T3"/>
                </a:cxn>
                <a:cxn ang="T12">
                  <a:pos x="T4" y="T5"/>
                </a:cxn>
                <a:cxn ang="T13">
                  <a:pos x="T6" y="T7"/>
                </a:cxn>
                <a:cxn ang="T14">
                  <a:pos x="T8" y="T9"/>
                </a:cxn>
              </a:cxnLst>
              <a:rect l="T15" t="T16" r="T17" b="T18"/>
              <a:pathLst>
                <a:path w="74" h="53">
                  <a:moveTo>
                    <a:pt x="73" y="47"/>
                  </a:moveTo>
                  <a:lnTo>
                    <a:pt x="52" y="0"/>
                  </a:lnTo>
                  <a:lnTo>
                    <a:pt x="11" y="0"/>
                  </a:lnTo>
                  <a:lnTo>
                    <a:pt x="0" y="52"/>
                  </a:lnTo>
                  <a:lnTo>
                    <a:pt x="73" y="47"/>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56" name="Freeform 1450"/>
            <p:cNvSpPr>
              <a:spLocks/>
            </p:cNvSpPr>
            <p:nvPr/>
          </p:nvSpPr>
          <p:spPr bwMode="auto">
            <a:xfrm>
              <a:off x="4167" y="1522"/>
              <a:ext cx="37" cy="151"/>
            </a:xfrm>
            <a:custGeom>
              <a:avLst/>
              <a:gdLst>
                <a:gd name="T0" fmla="*/ 36 w 37"/>
                <a:gd name="T1" fmla="*/ 3 h 151"/>
                <a:gd name="T2" fmla="*/ 0 w 37"/>
                <a:gd name="T3" fmla="*/ 0 h 151"/>
                <a:gd name="T4" fmla="*/ 0 w 37"/>
                <a:gd name="T5" fmla="*/ 150 h 151"/>
                <a:gd name="T6" fmla="*/ 36 w 37"/>
                <a:gd name="T7" fmla="*/ 150 h 151"/>
                <a:gd name="T8" fmla="*/ 36 w 37"/>
                <a:gd name="T9" fmla="*/ 3 h 151"/>
                <a:gd name="T10" fmla="*/ 0 60000 65536"/>
                <a:gd name="T11" fmla="*/ 0 60000 65536"/>
                <a:gd name="T12" fmla="*/ 0 60000 65536"/>
                <a:gd name="T13" fmla="*/ 0 60000 65536"/>
                <a:gd name="T14" fmla="*/ 0 60000 65536"/>
                <a:gd name="T15" fmla="*/ 0 w 37"/>
                <a:gd name="T16" fmla="*/ 0 h 151"/>
                <a:gd name="T17" fmla="*/ 37 w 37"/>
                <a:gd name="T18" fmla="*/ 151 h 151"/>
              </a:gdLst>
              <a:ahLst/>
              <a:cxnLst>
                <a:cxn ang="T10">
                  <a:pos x="T0" y="T1"/>
                </a:cxn>
                <a:cxn ang="T11">
                  <a:pos x="T2" y="T3"/>
                </a:cxn>
                <a:cxn ang="T12">
                  <a:pos x="T4" y="T5"/>
                </a:cxn>
                <a:cxn ang="T13">
                  <a:pos x="T6" y="T7"/>
                </a:cxn>
                <a:cxn ang="T14">
                  <a:pos x="T8" y="T9"/>
                </a:cxn>
              </a:cxnLst>
              <a:rect l="T15" t="T16" r="T17" b="T18"/>
              <a:pathLst>
                <a:path w="37" h="151">
                  <a:moveTo>
                    <a:pt x="36" y="3"/>
                  </a:moveTo>
                  <a:lnTo>
                    <a:pt x="0" y="0"/>
                  </a:lnTo>
                  <a:lnTo>
                    <a:pt x="0" y="150"/>
                  </a:lnTo>
                  <a:lnTo>
                    <a:pt x="36" y="150"/>
                  </a:lnTo>
                  <a:lnTo>
                    <a:pt x="36" y="3"/>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57" name="Freeform 1451"/>
            <p:cNvSpPr>
              <a:spLocks/>
            </p:cNvSpPr>
            <p:nvPr/>
          </p:nvSpPr>
          <p:spPr bwMode="auto">
            <a:xfrm>
              <a:off x="4245" y="1491"/>
              <a:ext cx="61" cy="40"/>
            </a:xfrm>
            <a:custGeom>
              <a:avLst/>
              <a:gdLst>
                <a:gd name="T0" fmla="*/ 0 w 61"/>
                <a:gd name="T1" fmla="*/ 0 h 40"/>
                <a:gd name="T2" fmla="*/ 60 w 61"/>
                <a:gd name="T3" fmla="*/ 5 h 40"/>
                <a:gd name="T4" fmla="*/ 41 w 61"/>
                <a:gd name="T5" fmla="*/ 39 h 40"/>
                <a:gd name="T6" fmla="*/ 8 w 61"/>
                <a:gd name="T7" fmla="*/ 37 h 40"/>
                <a:gd name="T8" fmla="*/ 0 w 61"/>
                <a:gd name="T9" fmla="*/ 0 h 40"/>
                <a:gd name="T10" fmla="*/ 0 60000 65536"/>
                <a:gd name="T11" fmla="*/ 0 60000 65536"/>
                <a:gd name="T12" fmla="*/ 0 60000 65536"/>
                <a:gd name="T13" fmla="*/ 0 60000 65536"/>
                <a:gd name="T14" fmla="*/ 0 60000 65536"/>
                <a:gd name="T15" fmla="*/ 0 w 61"/>
                <a:gd name="T16" fmla="*/ 0 h 40"/>
                <a:gd name="T17" fmla="*/ 61 w 61"/>
                <a:gd name="T18" fmla="*/ 40 h 40"/>
              </a:gdLst>
              <a:ahLst/>
              <a:cxnLst>
                <a:cxn ang="T10">
                  <a:pos x="T0" y="T1"/>
                </a:cxn>
                <a:cxn ang="T11">
                  <a:pos x="T2" y="T3"/>
                </a:cxn>
                <a:cxn ang="T12">
                  <a:pos x="T4" y="T5"/>
                </a:cxn>
                <a:cxn ang="T13">
                  <a:pos x="T6" y="T7"/>
                </a:cxn>
                <a:cxn ang="T14">
                  <a:pos x="T8" y="T9"/>
                </a:cxn>
              </a:cxnLst>
              <a:rect l="T15" t="T16" r="T17" b="T18"/>
              <a:pathLst>
                <a:path w="61" h="40">
                  <a:moveTo>
                    <a:pt x="0" y="0"/>
                  </a:moveTo>
                  <a:lnTo>
                    <a:pt x="60" y="5"/>
                  </a:lnTo>
                  <a:lnTo>
                    <a:pt x="41" y="39"/>
                  </a:lnTo>
                  <a:lnTo>
                    <a:pt x="8" y="37"/>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58" name="Freeform 1452"/>
            <p:cNvSpPr>
              <a:spLocks/>
            </p:cNvSpPr>
            <p:nvPr/>
          </p:nvSpPr>
          <p:spPr bwMode="auto">
            <a:xfrm>
              <a:off x="4285" y="1496"/>
              <a:ext cx="21" cy="223"/>
            </a:xfrm>
            <a:custGeom>
              <a:avLst/>
              <a:gdLst>
                <a:gd name="T0" fmla="*/ 20 w 21"/>
                <a:gd name="T1" fmla="*/ 0 h 223"/>
                <a:gd name="T2" fmla="*/ 0 w 21"/>
                <a:gd name="T3" fmla="*/ 35 h 223"/>
                <a:gd name="T4" fmla="*/ 0 w 21"/>
                <a:gd name="T5" fmla="*/ 182 h 223"/>
                <a:gd name="T6" fmla="*/ 20 w 21"/>
                <a:gd name="T7" fmla="*/ 222 h 223"/>
                <a:gd name="T8" fmla="*/ 20 w 21"/>
                <a:gd name="T9" fmla="*/ 0 h 223"/>
                <a:gd name="T10" fmla="*/ 0 60000 65536"/>
                <a:gd name="T11" fmla="*/ 0 60000 65536"/>
                <a:gd name="T12" fmla="*/ 0 60000 65536"/>
                <a:gd name="T13" fmla="*/ 0 60000 65536"/>
                <a:gd name="T14" fmla="*/ 0 60000 65536"/>
                <a:gd name="T15" fmla="*/ 0 w 21"/>
                <a:gd name="T16" fmla="*/ 0 h 223"/>
                <a:gd name="T17" fmla="*/ 21 w 21"/>
                <a:gd name="T18" fmla="*/ 223 h 223"/>
              </a:gdLst>
              <a:ahLst/>
              <a:cxnLst>
                <a:cxn ang="T10">
                  <a:pos x="T0" y="T1"/>
                </a:cxn>
                <a:cxn ang="T11">
                  <a:pos x="T2" y="T3"/>
                </a:cxn>
                <a:cxn ang="T12">
                  <a:pos x="T4" y="T5"/>
                </a:cxn>
                <a:cxn ang="T13">
                  <a:pos x="T6" y="T7"/>
                </a:cxn>
                <a:cxn ang="T14">
                  <a:pos x="T8" y="T9"/>
                </a:cxn>
              </a:cxnLst>
              <a:rect l="T15" t="T16" r="T17" b="T18"/>
              <a:pathLst>
                <a:path w="21" h="223">
                  <a:moveTo>
                    <a:pt x="20" y="0"/>
                  </a:moveTo>
                  <a:lnTo>
                    <a:pt x="0" y="35"/>
                  </a:lnTo>
                  <a:lnTo>
                    <a:pt x="0" y="182"/>
                  </a:lnTo>
                  <a:lnTo>
                    <a:pt x="20" y="222"/>
                  </a:lnTo>
                  <a:lnTo>
                    <a:pt x="2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59" name="Freeform 1453"/>
            <p:cNvSpPr>
              <a:spLocks/>
            </p:cNvSpPr>
            <p:nvPr/>
          </p:nvSpPr>
          <p:spPr bwMode="auto">
            <a:xfrm>
              <a:off x="4245" y="1674"/>
              <a:ext cx="61" cy="48"/>
            </a:xfrm>
            <a:custGeom>
              <a:avLst/>
              <a:gdLst>
                <a:gd name="T0" fmla="*/ 60 w 61"/>
                <a:gd name="T1" fmla="*/ 44 h 48"/>
                <a:gd name="T2" fmla="*/ 40 w 61"/>
                <a:gd name="T3" fmla="*/ 0 h 48"/>
                <a:gd name="T4" fmla="*/ 0 w 61"/>
                <a:gd name="T5" fmla="*/ 2 h 48"/>
                <a:gd name="T6" fmla="*/ 0 w 61"/>
                <a:gd name="T7" fmla="*/ 47 h 48"/>
                <a:gd name="T8" fmla="*/ 60 w 61"/>
                <a:gd name="T9" fmla="*/ 44 h 48"/>
                <a:gd name="T10" fmla="*/ 0 60000 65536"/>
                <a:gd name="T11" fmla="*/ 0 60000 65536"/>
                <a:gd name="T12" fmla="*/ 0 60000 65536"/>
                <a:gd name="T13" fmla="*/ 0 60000 65536"/>
                <a:gd name="T14" fmla="*/ 0 60000 65536"/>
                <a:gd name="T15" fmla="*/ 0 w 61"/>
                <a:gd name="T16" fmla="*/ 0 h 48"/>
                <a:gd name="T17" fmla="*/ 61 w 61"/>
                <a:gd name="T18" fmla="*/ 48 h 48"/>
              </a:gdLst>
              <a:ahLst/>
              <a:cxnLst>
                <a:cxn ang="T10">
                  <a:pos x="T0" y="T1"/>
                </a:cxn>
                <a:cxn ang="T11">
                  <a:pos x="T2" y="T3"/>
                </a:cxn>
                <a:cxn ang="T12">
                  <a:pos x="T4" y="T5"/>
                </a:cxn>
                <a:cxn ang="T13">
                  <a:pos x="T6" y="T7"/>
                </a:cxn>
                <a:cxn ang="T14">
                  <a:pos x="T8" y="T9"/>
                </a:cxn>
              </a:cxnLst>
              <a:rect l="T15" t="T16" r="T17" b="T18"/>
              <a:pathLst>
                <a:path w="61" h="48">
                  <a:moveTo>
                    <a:pt x="60" y="44"/>
                  </a:moveTo>
                  <a:lnTo>
                    <a:pt x="40" y="0"/>
                  </a:lnTo>
                  <a:lnTo>
                    <a:pt x="0" y="2"/>
                  </a:lnTo>
                  <a:lnTo>
                    <a:pt x="0" y="47"/>
                  </a:lnTo>
                  <a:lnTo>
                    <a:pt x="60" y="44"/>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60" name="Freeform 1454"/>
            <p:cNvSpPr>
              <a:spLocks/>
            </p:cNvSpPr>
            <p:nvPr/>
          </p:nvSpPr>
          <p:spPr bwMode="auto">
            <a:xfrm>
              <a:off x="4247" y="1527"/>
              <a:ext cx="37" cy="146"/>
            </a:xfrm>
            <a:custGeom>
              <a:avLst/>
              <a:gdLst>
                <a:gd name="T0" fmla="*/ 36 w 37"/>
                <a:gd name="T1" fmla="*/ 3 h 146"/>
                <a:gd name="T2" fmla="*/ 0 w 37"/>
                <a:gd name="T3" fmla="*/ 0 h 146"/>
                <a:gd name="T4" fmla="*/ 0 w 37"/>
                <a:gd name="T5" fmla="*/ 145 h 146"/>
                <a:gd name="T6" fmla="*/ 36 w 37"/>
                <a:gd name="T7" fmla="*/ 145 h 146"/>
                <a:gd name="T8" fmla="*/ 36 w 37"/>
                <a:gd name="T9" fmla="*/ 3 h 146"/>
                <a:gd name="T10" fmla="*/ 0 60000 65536"/>
                <a:gd name="T11" fmla="*/ 0 60000 65536"/>
                <a:gd name="T12" fmla="*/ 0 60000 65536"/>
                <a:gd name="T13" fmla="*/ 0 60000 65536"/>
                <a:gd name="T14" fmla="*/ 0 60000 65536"/>
                <a:gd name="T15" fmla="*/ 0 w 37"/>
                <a:gd name="T16" fmla="*/ 0 h 146"/>
                <a:gd name="T17" fmla="*/ 37 w 37"/>
                <a:gd name="T18" fmla="*/ 146 h 146"/>
              </a:gdLst>
              <a:ahLst/>
              <a:cxnLst>
                <a:cxn ang="T10">
                  <a:pos x="T0" y="T1"/>
                </a:cxn>
                <a:cxn ang="T11">
                  <a:pos x="T2" y="T3"/>
                </a:cxn>
                <a:cxn ang="T12">
                  <a:pos x="T4" y="T5"/>
                </a:cxn>
                <a:cxn ang="T13">
                  <a:pos x="T6" y="T7"/>
                </a:cxn>
                <a:cxn ang="T14">
                  <a:pos x="T8" y="T9"/>
                </a:cxn>
              </a:cxnLst>
              <a:rect l="T15" t="T16" r="T17" b="T18"/>
              <a:pathLst>
                <a:path w="37" h="146">
                  <a:moveTo>
                    <a:pt x="36" y="3"/>
                  </a:moveTo>
                  <a:lnTo>
                    <a:pt x="0" y="0"/>
                  </a:lnTo>
                  <a:lnTo>
                    <a:pt x="0" y="145"/>
                  </a:lnTo>
                  <a:lnTo>
                    <a:pt x="36" y="145"/>
                  </a:lnTo>
                  <a:lnTo>
                    <a:pt x="36" y="3"/>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61" name="Freeform 1455"/>
            <p:cNvSpPr>
              <a:spLocks/>
            </p:cNvSpPr>
            <p:nvPr/>
          </p:nvSpPr>
          <p:spPr bwMode="auto">
            <a:xfrm>
              <a:off x="4245" y="1491"/>
              <a:ext cx="15" cy="228"/>
            </a:xfrm>
            <a:custGeom>
              <a:avLst/>
              <a:gdLst>
                <a:gd name="T0" fmla="*/ 0 w 15"/>
                <a:gd name="T1" fmla="*/ 0 h 228"/>
                <a:gd name="T2" fmla="*/ 14 w 15"/>
                <a:gd name="T3" fmla="*/ 35 h 228"/>
                <a:gd name="T4" fmla="*/ 14 w 15"/>
                <a:gd name="T5" fmla="*/ 179 h 228"/>
                <a:gd name="T6" fmla="*/ 0 w 15"/>
                <a:gd name="T7" fmla="*/ 227 h 228"/>
                <a:gd name="T8" fmla="*/ 0 w 15"/>
                <a:gd name="T9" fmla="*/ 0 h 228"/>
                <a:gd name="T10" fmla="*/ 0 60000 65536"/>
                <a:gd name="T11" fmla="*/ 0 60000 65536"/>
                <a:gd name="T12" fmla="*/ 0 60000 65536"/>
                <a:gd name="T13" fmla="*/ 0 60000 65536"/>
                <a:gd name="T14" fmla="*/ 0 60000 65536"/>
                <a:gd name="T15" fmla="*/ 0 w 15"/>
                <a:gd name="T16" fmla="*/ 0 h 228"/>
                <a:gd name="T17" fmla="*/ 15 w 15"/>
                <a:gd name="T18" fmla="*/ 228 h 228"/>
              </a:gdLst>
              <a:ahLst/>
              <a:cxnLst>
                <a:cxn ang="T10">
                  <a:pos x="T0" y="T1"/>
                </a:cxn>
                <a:cxn ang="T11">
                  <a:pos x="T2" y="T3"/>
                </a:cxn>
                <a:cxn ang="T12">
                  <a:pos x="T4" y="T5"/>
                </a:cxn>
                <a:cxn ang="T13">
                  <a:pos x="T6" y="T7"/>
                </a:cxn>
                <a:cxn ang="T14">
                  <a:pos x="T8" y="T9"/>
                </a:cxn>
              </a:cxnLst>
              <a:rect l="T15" t="T16" r="T17" b="T18"/>
              <a:pathLst>
                <a:path w="15" h="228">
                  <a:moveTo>
                    <a:pt x="0" y="0"/>
                  </a:moveTo>
                  <a:lnTo>
                    <a:pt x="14" y="35"/>
                  </a:lnTo>
                  <a:lnTo>
                    <a:pt x="14" y="179"/>
                  </a:lnTo>
                  <a:lnTo>
                    <a:pt x="0" y="227"/>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62" name="Freeform 1456"/>
            <p:cNvSpPr>
              <a:spLocks/>
            </p:cNvSpPr>
            <p:nvPr/>
          </p:nvSpPr>
          <p:spPr bwMode="auto">
            <a:xfrm>
              <a:off x="3773" y="1124"/>
              <a:ext cx="30" cy="305"/>
            </a:xfrm>
            <a:custGeom>
              <a:avLst/>
              <a:gdLst>
                <a:gd name="T0" fmla="*/ 0 w 30"/>
                <a:gd name="T1" fmla="*/ 0 h 305"/>
                <a:gd name="T2" fmla="*/ 29 w 30"/>
                <a:gd name="T3" fmla="*/ 57 h 305"/>
                <a:gd name="T4" fmla="*/ 29 w 30"/>
                <a:gd name="T5" fmla="*/ 249 h 305"/>
                <a:gd name="T6" fmla="*/ 0 w 30"/>
                <a:gd name="T7" fmla="*/ 304 h 305"/>
                <a:gd name="T8" fmla="*/ 0 w 30"/>
                <a:gd name="T9" fmla="*/ 0 h 305"/>
                <a:gd name="T10" fmla="*/ 0 60000 65536"/>
                <a:gd name="T11" fmla="*/ 0 60000 65536"/>
                <a:gd name="T12" fmla="*/ 0 60000 65536"/>
                <a:gd name="T13" fmla="*/ 0 60000 65536"/>
                <a:gd name="T14" fmla="*/ 0 60000 65536"/>
                <a:gd name="T15" fmla="*/ 0 w 30"/>
                <a:gd name="T16" fmla="*/ 0 h 305"/>
                <a:gd name="T17" fmla="*/ 30 w 30"/>
                <a:gd name="T18" fmla="*/ 305 h 305"/>
              </a:gdLst>
              <a:ahLst/>
              <a:cxnLst>
                <a:cxn ang="T10">
                  <a:pos x="T0" y="T1"/>
                </a:cxn>
                <a:cxn ang="T11">
                  <a:pos x="T2" y="T3"/>
                </a:cxn>
                <a:cxn ang="T12">
                  <a:pos x="T4" y="T5"/>
                </a:cxn>
                <a:cxn ang="T13">
                  <a:pos x="T6" y="T7"/>
                </a:cxn>
                <a:cxn ang="T14">
                  <a:pos x="T8" y="T9"/>
                </a:cxn>
              </a:cxnLst>
              <a:rect l="T15" t="T16" r="T17" b="T18"/>
              <a:pathLst>
                <a:path w="30" h="305">
                  <a:moveTo>
                    <a:pt x="0" y="0"/>
                  </a:moveTo>
                  <a:lnTo>
                    <a:pt x="29" y="57"/>
                  </a:lnTo>
                  <a:lnTo>
                    <a:pt x="29" y="249"/>
                  </a:lnTo>
                  <a:lnTo>
                    <a:pt x="0" y="304"/>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63" name="Freeform 1457"/>
            <p:cNvSpPr>
              <a:spLocks/>
            </p:cNvSpPr>
            <p:nvPr/>
          </p:nvSpPr>
          <p:spPr bwMode="auto">
            <a:xfrm>
              <a:off x="3864" y="1156"/>
              <a:ext cx="43" cy="283"/>
            </a:xfrm>
            <a:custGeom>
              <a:avLst/>
              <a:gdLst>
                <a:gd name="T0" fmla="*/ 42 w 43"/>
                <a:gd name="T1" fmla="*/ 0 h 283"/>
                <a:gd name="T2" fmla="*/ 0 w 43"/>
                <a:gd name="T3" fmla="*/ 38 h 283"/>
                <a:gd name="T4" fmla="*/ 0 w 43"/>
                <a:gd name="T5" fmla="*/ 223 h 283"/>
                <a:gd name="T6" fmla="*/ 42 w 43"/>
                <a:gd name="T7" fmla="*/ 282 h 283"/>
                <a:gd name="T8" fmla="*/ 42 w 43"/>
                <a:gd name="T9" fmla="*/ 0 h 283"/>
                <a:gd name="T10" fmla="*/ 0 60000 65536"/>
                <a:gd name="T11" fmla="*/ 0 60000 65536"/>
                <a:gd name="T12" fmla="*/ 0 60000 65536"/>
                <a:gd name="T13" fmla="*/ 0 60000 65536"/>
                <a:gd name="T14" fmla="*/ 0 60000 65536"/>
                <a:gd name="T15" fmla="*/ 0 w 43"/>
                <a:gd name="T16" fmla="*/ 0 h 283"/>
                <a:gd name="T17" fmla="*/ 43 w 43"/>
                <a:gd name="T18" fmla="*/ 283 h 283"/>
              </a:gdLst>
              <a:ahLst/>
              <a:cxnLst>
                <a:cxn ang="T10">
                  <a:pos x="T0" y="T1"/>
                </a:cxn>
                <a:cxn ang="T11">
                  <a:pos x="T2" y="T3"/>
                </a:cxn>
                <a:cxn ang="T12">
                  <a:pos x="T4" y="T5"/>
                </a:cxn>
                <a:cxn ang="T13">
                  <a:pos x="T6" y="T7"/>
                </a:cxn>
                <a:cxn ang="T14">
                  <a:pos x="T8" y="T9"/>
                </a:cxn>
              </a:cxnLst>
              <a:rect l="T15" t="T16" r="T17" b="T18"/>
              <a:pathLst>
                <a:path w="43" h="283">
                  <a:moveTo>
                    <a:pt x="42" y="0"/>
                  </a:moveTo>
                  <a:lnTo>
                    <a:pt x="0" y="38"/>
                  </a:lnTo>
                  <a:lnTo>
                    <a:pt x="0" y="223"/>
                  </a:lnTo>
                  <a:lnTo>
                    <a:pt x="42" y="282"/>
                  </a:lnTo>
                  <a:lnTo>
                    <a:pt x="42"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64" name="Freeform 1458"/>
            <p:cNvSpPr>
              <a:spLocks/>
            </p:cNvSpPr>
            <p:nvPr/>
          </p:nvSpPr>
          <p:spPr bwMode="auto">
            <a:xfrm>
              <a:off x="3775" y="1127"/>
              <a:ext cx="130" cy="71"/>
            </a:xfrm>
            <a:custGeom>
              <a:avLst/>
              <a:gdLst>
                <a:gd name="T0" fmla="*/ 0 w 130"/>
                <a:gd name="T1" fmla="*/ 0 h 71"/>
                <a:gd name="T2" fmla="*/ 129 w 130"/>
                <a:gd name="T3" fmla="*/ 32 h 71"/>
                <a:gd name="T4" fmla="*/ 88 w 130"/>
                <a:gd name="T5" fmla="*/ 70 h 71"/>
                <a:gd name="T6" fmla="*/ 31 w 130"/>
                <a:gd name="T7" fmla="*/ 59 h 71"/>
                <a:gd name="T8" fmla="*/ 0 w 130"/>
                <a:gd name="T9" fmla="*/ 0 h 71"/>
                <a:gd name="T10" fmla="*/ 0 60000 65536"/>
                <a:gd name="T11" fmla="*/ 0 60000 65536"/>
                <a:gd name="T12" fmla="*/ 0 60000 65536"/>
                <a:gd name="T13" fmla="*/ 0 60000 65536"/>
                <a:gd name="T14" fmla="*/ 0 60000 65536"/>
                <a:gd name="T15" fmla="*/ 0 w 130"/>
                <a:gd name="T16" fmla="*/ 0 h 71"/>
                <a:gd name="T17" fmla="*/ 130 w 130"/>
                <a:gd name="T18" fmla="*/ 71 h 71"/>
              </a:gdLst>
              <a:ahLst/>
              <a:cxnLst>
                <a:cxn ang="T10">
                  <a:pos x="T0" y="T1"/>
                </a:cxn>
                <a:cxn ang="T11">
                  <a:pos x="T2" y="T3"/>
                </a:cxn>
                <a:cxn ang="T12">
                  <a:pos x="T4" y="T5"/>
                </a:cxn>
                <a:cxn ang="T13">
                  <a:pos x="T6" y="T7"/>
                </a:cxn>
                <a:cxn ang="T14">
                  <a:pos x="T8" y="T9"/>
                </a:cxn>
              </a:cxnLst>
              <a:rect l="T15" t="T16" r="T17" b="T18"/>
              <a:pathLst>
                <a:path w="130" h="71">
                  <a:moveTo>
                    <a:pt x="0" y="0"/>
                  </a:moveTo>
                  <a:lnTo>
                    <a:pt x="129" y="32"/>
                  </a:lnTo>
                  <a:lnTo>
                    <a:pt x="88" y="70"/>
                  </a:lnTo>
                  <a:lnTo>
                    <a:pt x="31" y="59"/>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65" name="Freeform 1459"/>
            <p:cNvSpPr>
              <a:spLocks/>
            </p:cNvSpPr>
            <p:nvPr/>
          </p:nvSpPr>
          <p:spPr bwMode="auto">
            <a:xfrm>
              <a:off x="3773" y="1373"/>
              <a:ext cx="134" cy="67"/>
            </a:xfrm>
            <a:custGeom>
              <a:avLst/>
              <a:gdLst>
                <a:gd name="T0" fmla="*/ 133 w 134"/>
                <a:gd name="T1" fmla="*/ 66 h 67"/>
                <a:gd name="T2" fmla="*/ 94 w 134"/>
                <a:gd name="T3" fmla="*/ 8 h 67"/>
                <a:gd name="T4" fmla="*/ 29 w 134"/>
                <a:gd name="T5" fmla="*/ 0 h 67"/>
                <a:gd name="T6" fmla="*/ 0 w 134"/>
                <a:gd name="T7" fmla="*/ 55 h 67"/>
                <a:gd name="T8" fmla="*/ 133 w 134"/>
                <a:gd name="T9" fmla="*/ 66 h 67"/>
                <a:gd name="T10" fmla="*/ 0 60000 65536"/>
                <a:gd name="T11" fmla="*/ 0 60000 65536"/>
                <a:gd name="T12" fmla="*/ 0 60000 65536"/>
                <a:gd name="T13" fmla="*/ 0 60000 65536"/>
                <a:gd name="T14" fmla="*/ 0 60000 65536"/>
                <a:gd name="T15" fmla="*/ 0 w 134"/>
                <a:gd name="T16" fmla="*/ 0 h 67"/>
                <a:gd name="T17" fmla="*/ 134 w 134"/>
                <a:gd name="T18" fmla="*/ 67 h 67"/>
              </a:gdLst>
              <a:ahLst/>
              <a:cxnLst>
                <a:cxn ang="T10">
                  <a:pos x="T0" y="T1"/>
                </a:cxn>
                <a:cxn ang="T11">
                  <a:pos x="T2" y="T3"/>
                </a:cxn>
                <a:cxn ang="T12">
                  <a:pos x="T4" y="T5"/>
                </a:cxn>
                <a:cxn ang="T13">
                  <a:pos x="T6" y="T7"/>
                </a:cxn>
                <a:cxn ang="T14">
                  <a:pos x="T8" y="T9"/>
                </a:cxn>
              </a:cxnLst>
              <a:rect l="T15" t="T16" r="T17" b="T18"/>
              <a:pathLst>
                <a:path w="134" h="67">
                  <a:moveTo>
                    <a:pt x="133" y="66"/>
                  </a:moveTo>
                  <a:lnTo>
                    <a:pt x="94" y="8"/>
                  </a:lnTo>
                  <a:lnTo>
                    <a:pt x="29" y="0"/>
                  </a:lnTo>
                  <a:lnTo>
                    <a:pt x="0" y="55"/>
                  </a:lnTo>
                  <a:lnTo>
                    <a:pt x="133" y="66"/>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66" name="Freeform 1460"/>
            <p:cNvSpPr>
              <a:spLocks/>
            </p:cNvSpPr>
            <p:nvPr/>
          </p:nvSpPr>
          <p:spPr bwMode="auto">
            <a:xfrm>
              <a:off x="3802" y="1185"/>
              <a:ext cx="60" cy="194"/>
            </a:xfrm>
            <a:custGeom>
              <a:avLst/>
              <a:gdLst>
                <a:gd name="T0" fmla="*/ 59 w 60"/>
                <a:gd name="T1" fmla="*/ 11 h 194"/>
                <a:gd name="T2" fmla="*/ 0 w 60"/>
                <a:gd name="T3" fmla="*/ 0 h 194"/>
                <a:gd name="T4" fmla="*/ 0 w 60"/>
                <a:gd name="T5" fmla="*/ 186 h 194"/>
                <a:gd name="T6" fmla="*/ 59 w 60"/>
                <a:gd name="T7" fmla="*/ 193 h 194"/>
                <a:gd name="T8" fmla="*/ 59 w 60"/>
                <a:gd name="T9" fmla="*/ 11 h 194"/>
                <a:gd name="T10" fmla="*/ 0 60000 65536"/>
                <a:gd name="T11" fmla="*/ 0 60000 65536"/>
                <a:gd name="T12" fmla="*/ 0 60000 65536"/>
                <a:gd name="T13" fmla="*/ 0 60000 65536"/>
                <a:gd name="T14" fmla="*/ 0 60000 65536"/>
                <a:gd name="T15" fmla="*/ 0 w 60"/>
                <a:gd name="T16" fmla="*/ 0 h 194"/>
                <a:gd name="T17" fmla="*/ 60 w 60"/>
                <a:gd name="T18" fmla="*/ 194 h 194"/>
              </a:gdLst>
              <a:ahLst/>
              <a:cxnLst>
                <a:cxn ang="T10">
                  <a:pos x="T0" y="T1"/>
                </a:cxn>
                <a:cxn ang="T11">
                  <a:pos x="T2" y="T3"/>
                </a:cxn>
                <a:cxn ang="T12">
                  <a:pos x="T4" y="T5"/>
                </a:cxn>
                <a:cxn ang="T13">
                  <a:pos x="T6" y="T7"/>
                </a:cxn>
                <a:cxn ang="T14">
                  <a:pos x="T8" y="T9"/>
                </a:cxn>
              </a:cxnLst>
              <a:rect l="T15" t="T16" r="T17" b="T18"/>
              <a:pathLst>
                <a:path w="60" h="194">
                  <a:moveTo>
                    <a:pt x="59" y="11"/>
                  </a:moveTo>
                  <a:lnTo>
                    <a:pt x="0" y="0"/>
                  </a:lnTo>
                  <a:lnTo>
                    <a:pt x="0" y="186"/>
                  </a:lnTo>
                  <a:lnTo>
                    <a:pt x="59" y="193"/>
                  </a:lnTo>
                  <a:lnTo>
                    <a:pt x="59" y="11"/>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67" name="Freeform 1461"/>
            <p:cNvSpPr>
              <a:spLocks/>
            </p:cNvSpPr>
            <p:nvPr/>
          </p:nvSpPr>
          <p:spPr bwMode="auto">
            <a:xfrm>
              <a:off x="3927" y="1162"/>
              <a:ext cx="24" cy="278"/>
            </a:xfrm>
            <a:custGeom>
              <a:avLst/>
              <a:gdLst>
                <a:gd name="T0" fmla="*/ 0 w 24"/>
                <a:gd name="T1" fmla="*/ 0 h 278"/>
                <a:gd name="T2" fmla="*/ 23 w 24"/>
                <a:gd name="T3" fmla="*/ 50 h 278"/>
                <a:gd name="T4" fmla="*/ 23 w 24"/>
                <a:gd name="T5" fmla="*/ 221 h 278"/>
                <a:gd name="T6" fmla="*/ 0 w 24"/>
                <a:gd name="T7" fmla="*/ 277 h 278"/>
                <a:gd name="T8" fmla="*/ 0 w 24"/>
                <a:gd name="T9" fmla="*/ 0 h 278"/>
                <a:gd name="T10" fmla="*/ 0 60000 65536"/>
                <a:gd name="T11" fmla="*/ 0 60000 65536"/>
                <a:gd name="T12" fmla="*/ 0 60000 65536"/>
                <a:gd name="T13" fmla="*/ 0 60000 65536"/>
                <a:gd name="T14" fmla="*/ 0 60000 65536"/>
                <a:gd name="T15" fmla="*/ 0 w 24"/>
                <a:gd name="T16" fmla="*/ 0 h 278"/>
                <a:gd name="T17" fmla="*/ 24 w 24"/>
                <a:gd name="T18" fmla="*/ 278 h 278"/>
              </a:gdLst>
              <a:ahLst/>
              <a:cxnLst>
                <a:cxn ang="T10">
                  <a:pos x="T0" y="T1"/>
                </a:cxn>
                <a:cxn ang="T11">
                  <a:pos x="T2" y="T3"/>
                </a:cxn>
                <a:cxn ang="T12">
                  <a:pos x="T4" y="T5"/>
                </a:cxn>
                <a:cxn ang="T13">
                  <a:pos x="T6" y="T7"/>
                </a:cxn>
                <a:cxn ang="T14">
                  <a:pos x="T8" y="T9"/>
                </a:cxn>
              </a:cxnLst>
              <a:rect l="T15" t="T16" r="T17" b="T18"/>
              <a:pathLst>
                <a:path w="24" h="278">
                  <a:moveTo>
                    <a:pt x="0" y="0"/>
                  </a:moveTo>
                  <a:lnTo>
                    <a:pt x="23" y="50"/>
                  </a:lnTo>
                  <a:lnTo>
                    <a:pt x="23" y="221"/>
                  </a:lnTo>
                  <a:lnTo>
                    <a:pt x="0" y="277"/>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68" name="Freeform 1462"/>
            <p:cNvSpPr>
              <a:spLocks/>
            </p:cNvSpPr>
            <p:nvPr/>
          </p:nvSpPr>
          <p:spPr bwMode="auto">
            <a:xfrm>
              <a:off x="3929" y="1162"/>
              <a:ext cx="108" cy="60"/>
            </a:xfrm>
            <a:custGeom>
              <a:avLst/>
              <a:gdLst>
                <a:gd name="T0" fmla="*/ 0 w 108"/>
                <a:gd name="T1" fmla="*/ 0 h 60"/>
                <a:gd name="T2" fmla="*/ 107 w 108"/>
                <a:gd name="T3" fmla="*/ 23 h 60"/>
                <a:gd name="T4" fmla="*/ 76 w 108"/>
                <a:gd name="T5" fmla="*/ 59 h 60"/>
                <a:gd name="T6" fmla="*/ 23 w 108"/>
                <a:gd name="T7" fmla="*/ 50 h 60"/>
                <a:gd name="T8" fmla="*/ 0 w 108"/>
                <a:gd name="T9" fmla="*/ 0 h 60"/>
                <a:gd name="T10" fmla="*/ 0 60000 65536"/>
                <a:gd name="T11" fmla="*/ 0 60000 65536"/>
                <a:gd name="T12" fmla="*/ 0 60000 65536"/>
                <a:gd name="T13" fmla="*/ 0 60000 65536"/>
                <a:gd name="T14" fmla="*/ 0 60000 65536"/>
                <a:gd name="T15" fmla="*/ 0 w 108"/>
                <a:gd name="T16" fmla="*/ 0 h 60"/>
                <a:gd name="T17" fmla="*/ 108 w 108"/>
                <a:gd name="T18" fmla="*/ 60 h 60"/>
              </a:gdLst>
              <a:ahLst/>
              <a:cxnLst>
                <a:cxn ang="T10">
                  <a:pos x="T0" y="T1"/>
                </a:cxn>
                <a:cxn ang="T11">
                  <a:pos x="T2" y="T3"/>
                </a:cxn>
                <a:cxn ang="T12">
                  <a:pos x="T4" y="T5"/>
                </a:cxn>
                <a:cxn ang="T13">
                  <a:pos x="T6" y="T7"/>
                </a:cxn>
                <a:cxn ang="T14">
                  <a:pos x="T8" y="T9"/>
                </a:cxn>
              </a:cxnLst>
              <a:rect l="T15" t="T16" r="T17" b="T18"/>
              <a:pathLst>
                <a:path w="108" h="60">
                  <a:moveTo>
                    <a:pt x="0" y="0"/>
                  </a:moveTo>
                  <a:lnTo>
                    <a:pt x="107" y="23"/>
                  </a:lnTo>
                  <a:lnTo>
                    <a:pt x="76" y="59"/>
                  </a:lnTo>
                  <a:lnTo>
                    <a:pt x="23" y="50"/>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69" name="Freeform 1463"/>
            <p:cNvSpPr>
              <a:spLocks/>
            </p:cNvSpPr>
            <p:nvPr/>
          </p:nvSpPr>
          <p:spPr bwMode="auto">
            <a:xfrm>
              <a:off x="3950" y="1211"/>
              <a:ext cx="56" cy="184"/>
            </a:xfrm>
            <a:custGeom>
              <a:avLst/>
              <a:gdLst>
                <a:gd name="T0" fmla="*/ 55 w 56"/>
                <a:gd name="T1" fmla="*/ 10 h 184"/>
                <a:gd name="T2" fmla="*/ 0 w 56"/>
                <a:gd name="T3" fmla="*/ 0 h 184"/>
                <a:gd name="T4" fmla="*/ 0 w 56"/>
                <a:gd name="T5" fmla="*/ 176 h 184"/>
                <a:gd name="T6" fmla="*/ 55 w 56"/>
                <a:gd name="T7" fmla="*/ 183 h 184"/>
                <a:gd name="T8" fmla="*/ 55 w 56"/>
                <a:gd name="T9" fmla="*/ 10 h 184"/>
                <a:gd name="T10" fmla="*/ 0 60000 65536"/>
                <a:gd name="T11" fmla="*/ 0 60000 65536"/>
                <a:gd name="T12" fmla="*/ 0 60000 65536"/>
                <a:gd name="T13" fmla="*/ 0 60000 65536"/>
                <a:gd name="T14" fmla="*/ 0 60000 65536"/>
                <a:gd name="T15" fmla="*/ 0 w 56"/>
                <a:gd name="T16" fmla="*/ 0 h 184"/>
                <a:gd name="T17" fmla="*/ 56 w 56"/>
                <a:gd name="T18" fmla="*/ 184 h 184"/>
              </a:gdLst>
              <a:ahLst/>
              <a:cxnLst>
                <a:cxn ang="T10">
                  <a:pos x="T0" y="T1"/>
                </a:cxn>
                <a:cxn ang="T11">
                  <a:pos x="T2" y="T3"/>
                </a:cxn>
                <a:cxn ang="T12">
                  <a:pos x="T4" y="T5"/>
                </a:cxn>
                <a:cxn ang="T13">
                  <a:pos x="T6" y="T7"/>
                </a:cxn>
                <a:cxn ang="T14">
                  <a:pos x="T8" y="T9"/>
                </a:cxn>
              </a:cxnLst>
              <a:rect l="T15" t="T16" r="T17" b="T18"/>
              <a:pathLst>
                <a:path w="56" h="184">
                  <a:moveTo>
                    <a:pt x="55" y="10"/>
                  </a:moveTo>
                  <a:lnTo>
                    <a:pt x="0" y="0"/>
                  </a:lnTo>
                  <a:lnTo>
                    <a:pt x="0" y="176"/>
                  </a:lnTo>
                  <a:lnTo>
                    <a:pt x="55" y="183"/>
                  </a:lnTo>
                  <a:lnTo>
                    <a:pt x="55" y="1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70" name="Freeform 1464"/>
            <p:cNvSpPr>
              <a:spLocks/>
            </p:cNvSpPr>
            <p:nvPr/>
          </p:nvSpPr>
          <p:spPr bwMode="auto">
            <a:xfrm>
              <a:off x="4005" y="1185"/>
              <a:ext cx="32" cy="267"/>
            </a:xfrm>
            <a:custGeom>
              <a:avLst/>
              <a:gdLst>
                <a:gd name="T0" fmla="*/ 31 w 32"/>
                <a:gd name="T1" fmla="*/ 0 h 267"/>
                <a:gd name="T2" fmla="*/ 0 w 32"/>
                <a:gd name="T3" fmla="*/ 37 h 267"/>
                <a:gd name="T4" fmla="*/ 0 w 32"/>
                <a:gd name="T5" fmla="*/ 210 h 267"/>
                <a:gd name="T6" fmla="*/ 31 w 32"/>
                <a:gd name="T7" fmla="*/ 266 h 267"/>
                <a:gd name="T8" fmla="*/ 31 w 32"/>
                <a:gd name="T9" fmla="*/ 0 h 267"/>
                <a:gd name="T10" fmla="*/ 0 60000 65536"/>
                <a:gd name="T11" fmla="*/ 0 60000 65536"/>
                <a:gd name="T12" fmla="*/ 0 60000 65536"/>
                <a:gd name="T13" fmla="*/ 0 60000 65536"/>
                <a:gd name="T14" fmla="*/ 0 60000 65536"/>
                <a:gd name="T15" fmla="*/ 0 w 32"/>
                <a:gd name="T16" fmla="*/ 0 h 267"/>
                <a:gd name="T17" fmla="*/ 32 w 32"/>
                <a:gd name="T18" fmla="*/ 267 h 267"/>
              </a:gdLst>
              <a:ahLst/>
              <a:cxnLst>
                <a:cxn ang="T10">
                  <a:pos x="T0" y="T1"/>
                </a:cxn>
                <a:cxn ang="T11">
                  <a:pos x="T2" y="T3"/>
                </a:cxn>
                <a:cxn ang="T12">
                  <a:pos x="T4" y="T5"/>
                </a:cxn>
                <a:cxn ang="T13">
                  <a:pos x="T6" y="T7"/>
                </a:cxn>
                <a:cxn ang="T14">
                  <a:pos x="T8" y="T9"/>
                </a:cxn>
              </a:cxnLst>
              <a:rect l="T15" t="T16" r="T17" b="T18"/>
              <a:pathLst>
                <a:path w="32" h="267">
                  <a:moveTo>
                    <a:pt x="31" y="0"/>
                  </a:moveTo>
                  <a:lnTo>
                    <a:pt x="0" y="37"/>
                  </a:lnTo>
                  <a:lnTo>
                    <a:pt x="0" y="210"/>
                  </a:lnTo>
                  <a:lnTo>
                    <a:pt x="31" y="266"/>
                  </a:lnTo>
                  <a:lnTo>
                    <a:pt x="31"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71" name="Freeform 1465"/>
            <p:cNvSpPr>
              <a:spLocks/>
            </p:cNvSpPr>
            <p:nvPr/>
          </p:nvSpPr>
          <p:spPr bwMode="auto">
            <a:xfrm>
              <a:off x="3927" y="1389"/>
              <a:ext cx="108" cy="62"/>
            </a:xfrm>
            <a:custGeom>
              <a:avLst/>
              <a:gdLst>
                <a:gd name="T0" fmla="*/ 107 w 108"/>
                <a:gd name="T1" fmla="*/ 61 h 62"/>
                <a:gd name="T2" fmla="*/ 79 w 108"/>
                <a:gd name="T3" fmla="*/ 7 h 62"/>
                <a:gd name="T4" fmla="*/ 23 w 108"/>
                <a:gd name="T5" fmla="*/ 0 h 62"/>
                <a:gd name="T6" fmla="*/ 0 w 108"/>
                <a:gd name="T7" fmla="*/ 53 h 62"/>
                <a:gd name="T8" fmla="*/ 107 w 108"/>
                <a:gd name="T9" fmla="*/ 61 h 62"/>
                <a:gd name="T10" fmla="*/ 0 60000 65536"/>
                <a:gd name="T11" fmla="*/ 0 60000 65536"/>
                <a:gd name="T12" fmla="*/ 0 60000 65536"/>
                <a:gd name="T13" fmla="*/ 0 60000 65536"/>
                <a:gd name="T14" fmla="*/ 0 60000 65536"/>
                <a:gd name="T15" fmla="*/ 0 w 108"/>
                <a:gd name="T16" fmla="*/ 0 h 62"/>
                <a:gd name="T17" fmla="*/ 108 w 108"/>
                <a:gd name="T18" fmla="*/ 62 h 62"/>
              </a:gdLst>
              <a:ahLst/>
              <a:cxnLst>
                <a:cxn ang="T10">
                  <a:pos x="T0" y="T1"/>
                </a:cxn>
                <a:cxn ang="T11">
                  <a:pos x="T2" y="T3"/>
                </a:cxn>
                <a:cxn ang="T12">
                  <a:pos x="T4" y="T5"/>
                </a:cxn>
                <a:cxn ang="T13">
                  <a:pos x="T6" y="T7"/>
                </a:cxn>
                <a:cxn ang="T14">
                  <a:pos x="T8" y="T9"/>
                </a:cxn>
              </a:cxnLst>
              <a:rect l="T15" t="T16" r="T17" b="T18"/>
              <a:pathLst>
                <a:path w="108" h="62">
                  <a:moveTo>
                    <a:pt x="107" y="61"/>
                  </a:moveTo>
                  <a:lnTo>
                    <a:pt x="79" y="7"/>
                  </a:lnTo>
                  <a:lnTo>
                    <a:pt x="23" y="0"/>
                  </a:lnTo>
                  <a:lnTo>
                    <a:pt x="0" y="53"/>
                  </a:lnTo>
                  <a:lnTo>
                    <a:pt x="107" y="61"/>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72" name="Freeform 1466"/>
            <p:cNvSpPr>
              <a:spLocks/>
            </p:cNvSpPr>
            <p:nvPr/>
          </p:nvSpPr>
          <p:spPr bwMode="auto">
            <a:xfrm>
              <a:off x="4049" y="1190"/>
              <a:ext cx="20" cy="262"/>
            </a:xfrm>
            <a:custGeom>
              <a:avLst/>
              <a:gdLst>
                <a:gd name="T0" fmla="*/ 0 w 20"/>
                <a:gd name="T1" fmla="*/ 0 h 262"/>
                <a:gd name="T2" fmla="*/ 19 w 20"/>
                <a:gd name="T3" fmla="*/ 46 h 262"/>
                <a:gd name="T4" fmla="*/ 19 w 20"/>
                <a:gd name="T5" fmla="*/ 212 h 262"/>
                <a:gd name="T6" fmla="*/ 0 w 20"/>
                <a:gd name="T7" fmla="*/ 261 h 262"/>
                <a:gd name="T8" fmla="*/ 0 w 20"/>
                <a:gd name="T9" fmla="*/ 0 h 262"/>
                <a:gd name="T10" fmla="*/ 0 60000 65536"/>
                <a:gd name="T11" fmla="*/ 0 60000 65536"/>
                <a:gd name="T12" fmla="*/ 0 60000 65536"/>
                <a:gd name="T13" fmla="*/ 0 60000 65536"/>
                <a:gd name="T14" fmla="*/ 0 60000 65536"/>
                <a:gd name="T15" fmla="*/ 0 w 20"/>
                <a:gd name="T16" fmla="*/ 0 h 262"/>
                <a:gd name="T17" fmla="*/ 20 w 20"/>
                <a:gd name="T18" fmla="*/ 262 h 262"/>
              </a:gdLst>
              <a:ahLst/>
              <a:cxnLst>
                <a:cxn ang="T10">
                  <a:pos x="T0" y="T1"/>
                </a:cxn>
                <a:cxn ang="T11">
                  <a:pos x="T2" y="T3"/>
                </a:cxn>
                <a:cxn ang="T12">
                  <a:pos x="T4" y="T5"/>
                </a:cxn>
                <a:cxn ang="T13">
                  <a:pos x="T6" y="T7"/>
                </a:cxn>
                <a:cxn ang="T14">
                  <a:pos x="T8" y="T9"/>
                </a:cxn>
              </a:cxnLst>
              <a:rect l="T15" t="T16" r="T17" b="T18"/>
              <a:pathLst>
                <a:path w="20" h="262">
                  <a:moveTo>
                    <a:pt x="0" y="0"/>
                  </a:moveTo>
                  <a:lnTo>
                    <a:pt x="19" y="46"/>
                  </a:lnTo>
                  <a:lnTo>
                    <a:pt x="19" y="212"/>
                  </a:lnTo>
                  <a:lnTo>
                    <a:pt x="0" y="261"/>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73" name="Freeform 1467"/>
            <p:cNvSpPr>
              <a:spLocks/>
            </p:cNvSpPr>
            <p:nvPr/>
          </p:nvSpPr>
          <p:spPr bwMode="auto">
            <a:xfrm>
              <a:off x="4052" y="1189"/>
              <a:ext cx="89" cy="54"/>
            </a:xfrm>
            <a:custGeom>
              <a:avLst/>
              <a:gdLst>
                <a:gd name="T0" fmla="*/ 0 w 89"/>
                <a:gd name="T1" fmla="*/ 0 h 54"/>
                <a:gd name="T2" fmla="*/ 88 w 89"/>
                <a:gd name="T3" fmla="*/ 19 h 54"/>
                <a:gd name="T4" fmla="*/ 65 w 89"/>
                <a:gd name="T5" fmla="*/ 53 h 54"/>
                <a:gd name="T6" fmla="*/ 14 w 89"/>
                <a:gd name="T7" fmla="*/ 44 h 54"/>
                <a:gd name="T8" fmla="*/ 0 w 89"/>
                <a:gd name="T9" fmla="*/ 0 h 54"/>
                <a:gd name="T10" fmla="*/ 0 60000 65536"/>
                <a:gd name="T11" fmla="*/ 0 60000 65536"/>
                <a:gd name="T12" fmla="*/ 0 60000 65536"/>
                <a:gd name="T13" fmla="*/ 0 60000 65536"/>
                <a:gd name="T14" fmla="*/ 0 60000 65536"/>
                <a:gd name="T15" fmla="*/ 0 w 89"/>
                <a:gd name="T16" fmla="*/ 0 h 54"/>
                <a:gd name="T17" fmla="*/ 89 w 89"/>
                <a:gd name="T18" fmla="*/ 54 h 54"/>
              </a:gdLst>
              <a:ahLst/>
              <a:cxnLst>
                <a:cxn ang="T10">
                  <a:pos x="T0" y="T1"/>
                </a:cxn>
                <a:cxn ang="T11">
                  <a:pos x="T2" y="T3"/>
                </a:cxn>
                <a:cxn ang="T12">
                  <a:pos x="T4" y="T5"/>
                </a:cxn>
                <a:cxn ang="T13">
                  <a:pos x="T6" y="T7"/>
                </a:cxn>
                <a:cxn ang="T14">
                  <a:pos x="T8" y="T9"/>
                </a:cxn>
              </a:cxnLst>
              <a:rect l="T15" t="T16" r="T17" b="T18"/>
              <a:pathLst>
                <a:path w="89" h="54">
                  <a:moveTo>
                    <a:pt x="0" y="0"/>
                  </a:moveTo>
                  <a:lnTo>
                    <a:pt x="88" y="19"/>
                  </a:lnTo>
                  <a:lnTo>
                    <a:pt x="65" y="53"/>
                  </a:lnTo>
                  <a:lnTo>
                    <a:pt x="14" y="44"/>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74" name="Freeform 1468"/>
            <p:cNvSpPr>
              <a:spLocks/>
            </p:cNvSpPr>
            <p:nvPr/>
          </p:nvSpPr>
          <p:spPr bwMode="auto">
            <a:xfrm>
              <a:off x="4068" y="1231"/>
              <a:ext cx="52" cy="177"/>
            </a:xfrm>
            <a:custGeom>
              <a:avLst/>
              <a:gdLst>
                <a:gd name="T0" fmla="*/ 49 w 52"/>
                <a:gd name="T1" fmla="*/ 10 h 177"/>
                <a:gd name="T2" fmla="*/ 0 w 52"/>
                <a:gd name="T3" fmla="*/ 0 h 177"/>
                <a:gd name="T4" fmla="*/ 0 w 52"/>
                <a:gd name="T5" fmla="*/ 169 h 177"/>
                <a:gd name="T6" fmla="*/ 51 w 52"/>
                <a:gd name="T7" fmla="*/ 176 h 177"/>
                <a:gd name="T8" fmla="*/ 49 w 52"/>
                <a:gd name="T9" fmla="*/ 10 h 177"/>
                <a:gd name="T10" fmla="*/ 0 60000 65536"/>
                <a:gd name="T11" fmla="*/ 0 60000 65536"/>
                <a:gd name="T12" fmla="*/ 0 60000 65536"/>
                <a:gd name="T13" fmla="*/ 0 60000 65536"/>
                <a:gd name="T14" fmla="*/ 0 60000 65536"/>
                <a:gd name="T15" fmla="*/ 0 w 52"/>
                <a:gd name="T16" fmla="*/ 0 h 177"/>
                <a:gd name="T17" fmla="*/ 52 w 52"/>
                <a:gd name="T18" fmla="*/ 177 h 177"/>
              </a:gdLst>
              <a:ahLst/>
              <a:cxnLst>
                <a:cxn ang="T10">
                  <a:pos x="T0" y="T1"/>
                </a:cxn>
                <a:cxn ang="T11">
                  <a:pos x="T2" y="T3"/>
                </a:cxn>
                <a:cxn ang="T12">
                  <a:pos x="T4" y="T5"/>
                </a:cxn>
                <a:cxn ang="T13">
                  <a:pos x="T6" y="T7"/>
                </a:cxn>
                <a:cxn ang="T14">
                  <a:pos x="T8" y="T9"/>
                </a:cxn>
              </a:cxnLst>
              <a:rect l="T15" t="T16" r="T17" b="T18"/>
              <a:pathLst>
                <a:path w="52" h="177">
                  <a:moveTo>
                    <a:pt x="49" y="10"/>
                  </a:moveTo>
                  <a:lnTo>
                    <a:pt x="0" y="0"/>
                  </a:lnTo>
                  <a:lnTo>
                    <a:pt x="0" y="169"/>
                  </a:lnTo>
                  <a:lnTo>
                    <a:pt x="51" y="176"/>
                  </a:lnTo>
                  <a:lnTo>
                    <a:pt x="49" y="10"/>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75" name="Freeform 1469"/>
            <p:cNvSpPr>
              <a:spLocks/>
            </p:cNvSpPr>
            <p:nvPr/>
          </p:nvSpPr>
          <p:spPr bwMode="auto">
            <a:xfrm>
              <a:off x="4119" y="1208"/>
              <a:ext cx="22" cy="250"/>
            </a:xfrm>
            <a:custGeom>
              <a:avLst/>
              <a:gdLst>
                <a:gd name="T0" fmla="*/ 21 w 22"/>
                <a:gd name="T1" fmla="*/ 0 h 250"/>
                <a:gd name="T2" fmla="*/ 0 w 22"/>
                <a:gd name="T3" fmla="*/ 33 h 250"/>
                <a:gd name="T4" fmla="*/ 0 w 22"/>
                <a:gd name="T5" fmla="*/ 199 h 250"/>
                <a:gd name="T6" fmla="*/ 21 w 22"/>
                <a:gd name="T7" fmla="*/ 249 h 250"/>
                <a:gd name="T8" fmla="*/ 21 w 22"/>
                <a:gd name="T9" fmla="*/ 0 h 250"/>
                <a:gd name="T10" fmla="*/ 0 60000 65536"/>
                <a:gd name="T11" fmla="*/ 0 60000 65536"/>
                <a:gd name="T12" fmla="*/ 0 60000 65536"/>
                <a:gd name="T13" fmla="*/ 0 60000 65536"/>
                <a:gd name="T14" fmla="*/ 0 60000 65536"/>
                <a:gd name="T15" fmla="*/ 0 w 22"/>
                <a:gd name="T16" fmla="*/ 0 h 250"/>
                <a:gd name="T17" fmla="*/ 22 w 22"/>
                <a:gd name="T18" fmla="*/ 250 h 250"/>
              </a:gdLst>
              <a:ahLst/>
              <a:cxnLst>
                <a:cxn ang="T10">
                  <a:pos x="T0" y="T1"/>
                </a:cxn>
                <a:cxn ang="T11">
                  <a:pos x="T2" y="T3"/>
                </a:cxn>
                <a:cxn ang="T12">
                  <a:pos x="T4" y="T5"/>
                </a:cxn>
                <a:cxn ang="T13">
                  <a:pos x="T6" y="T7"/>
                </a:cxn>
                <a:cxn ang="T14">
                  <a:pos x="T8" y="T9"/>
                </a:cxn>
              </a:cxnLst>
              <a:rect l="T15" t="T16" r="T17" b="T18"/>
              <a:pathLst>
                <a:path w="22" h="250">
                  <a:moveTo>
                    <a:pt x="21" y="0"/>
                  </a:moveTo>
                  <a:lnTo>
                    <a:pt x="0" y="33"/>
                  </a:lnTo>
                  <a:lnTo>
                    <a:pt x="0" y="199"/>
                  </a:lnTo>
                  <a:lnTo>
                    <a:pt x="21" y="249"/>
                  </a:lnTo>
                  <a:lnTo>
                    <a:pt x="21"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76" name="Freeform 1470"/>
            <p:cNvSpPr>
              <a:spLocks/>
            </p:cNvSpPr>
            <p:nvPr/>
          </p:nvSpPr>
          <p:spPr bwMode="auto">
            <a:xfrm>
              <a:off x="4049" y="1402"/>
              <a:ext cx="92" cy="58"/>
            </a:xfrm>
            <a:custGeom>
              <a:avLst/>
              <a:gdLst>
                <a:gd name="T0" fmla="*/ 91 w 92"/>
                <a:gd name="T1" fmla="*/ 57 h 58"/>
                <a:gd name="T2" fmla="*/ 68 w 92"/>
                <a:gd name="T3" fmla="*/ 7 h 58"/>
                <a:gd name="T4" fmla="*/ 15 w 92"/>
                <a:gd name="T5" fmla="*/ 0 h 58"/>
                <a:gd name="T6" fmla="*/ 0 w 92"/>
                <a:gd name="T7" fmla="*/ 49 h 58"/>
                <a:gd name="T8" fmla="*/ 91 w 92"/>
                <a:gd name="T9" fmla="*/ 57 h 58"/>
                <a:gd name="T10" fmla="*/ 0 60000 65536"/>
                <a:gd name="T11" fmla="*/ 0 60000 65536"/>
                <a:gd name="T12" fmla="*/ 0 60000 65536"/>
                <a:gd name="T13" fmla="*/ 0 60000 65536"/>
                <a:gd name="T14" fmla="*/ 0 60000 65536"/>
                <a:gd name="T15" fmla="*/ 0 w 92"/>
                <a:gd name="T16" fmla="*/ 0 h 58"/>
                <a:gd name="T17" fmla="*/ 92 w 92"/>
                <a:gd name="T18" fmla="*/ 58 h 58"/>
              </a:gdLst>
              <a:ahLst/>
              <a:cxnLst>
                <a:cxn ang="T10">
                  <a:pos x="T0" y="T1"/>
                </a:cxn>
                <a:cxn ang="T11">
                  <a:pos x="T2" y="T3"/>
                </a:cxn>
                <a:cxn ang="T12">
                  <a:pos x="T4" y="T5"/>
                </a:cxn>
                <a:cxn ang="T13">
                  <a:pos x="T6" y="T7"/>
                </a:cxn>
                <a:cxn ang="T14">
                  <a:pos x="T8" y="T9"/>
                </a:cxn>
              </a:cxnLst>
              <a:rect l="T15" t="T16" r="T17" b="T18"/>
              <a:pathLst>
                <a:path w="92" h="58">
                  <a:moveTo>
                    <a:pt x="91" y="57"/>
                  </a:moveTo>
                  <a:lnTo>
                    <a:pt x="68" y="7"/>
                  </a:lnTo>
                  <a:lnTo>
                    <a:pt x="15" y="0"/>
                  </a:lnTo>
                  <a:lnTo>
                    <a:pt x="0" y="49"/>
                  </a:lnTo>
                  <a:lnTo>
                    <a:pt x="91" y="57"/>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77" name="Freeform 1471"/>
            <p:cNvSpPr>
              <a:spLocks/>
            </p:cNvSpPr>
            <p:nvPr/>
          </p:nvSpPr>
          <p:spPr bwMode="auto">
            <a:xfrm>
              <a:off x="4155" y="1212"/>
              <a:ext cx="15" cy="248"/>
            </a:xfrm>
            <a:custGeom>
              <a:avLst/>
              <a:gdLst>
                <a:gd name="T0" fmla="*/ 0 w 15"/>
                <a:gd name="T1" fmla="*/ 0 h 248"/>
                <a:gd name="T2" fmla="*/ 14 w 15"/>
                <a:gd name="T3" fmla="*/ 38 h 248"/>
                <a:gd name="T4" fmla="*/ 14 w 15"/>
                <a:gd name="T5" fmla="*/ 203 h 248"/>
                <a:gd name="T6" fmla="*/ 0 w 15"/>
                <a:gd name="T7" fmla="*/ 247 h 248"/>
                <a:gd name="T8" fmla="*/ 0 w 15"/>
                <a:gd name="T9" fmla="*/ 0 h 248"/>
                <a:gd name="T10" fmla="*/ 0 60000 65536"/>
                <a:gd name="T11" fmla="*/ 0 60000 65536"/>
                <a:gd name="T12" fmla="*/ 0 60000 65536"/>
                <a:gd name="T13" fmla="*/ 0 60000 65536"/>
                <a:gd name="T14" fmla="*/ 0 60000 65536"/>
                <a:gd name="T15" fmla="*/ 0 w 15"/>
                <a:gd name="T16" fmla="*/ 0 h 248"/>
                <a:gd name="T17" fmla="*/ 15 w 15"/>
                <a:gd name="T18" fmla="*/ 248 h 248"/>
              </a:gdLst>
              <a:ahLst/>
              <a:cxnLst>
                <a:cxn ang="T10">
                  <a:pos x="T0" y="T1"/>
                </a:cxn>
                <a:cxn ang="T11">
                  <a:pos x="T2" y="T3"/>
                </a:cxn>
                <a:cxn ang="T12">
                  <a:pos x="T4" y="T5"/>
                </a:cxn>
                <a:cxn ang="T13">
                  <a:pos x="T6" y="T7"/>
                </a:cxn>
                <a:cxn ang="T14">
                  <a:pos x="T8" y="T9"/>
                </a:cxn>
              </a:cxnLst>
              <a:rect l="T15" t="T16" r="T17" b="T18"/>
              <a:pathLst>
                <a:path w="15" h="248">
                  <a:moveTo>
                    <a:pt x="0" y="0"/>
                  </a:moveTo>
                  <a:lnTo>
                    <a:pt x="14" y="38"/>
                  </a:lnTo>
                  <a:lnTo>
                    <a:pt x="14" y="203"/>
                  </a:lnTo>
                  <a:lnTo>
                    <a:pt x="0" y="247"/>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78" name="Freeform 1472"/>
            <p:cNvSpPr>
              <a:spLocks/>
            </p:cNvSpPr>
            <p:nvPr/>
          </p:nvSpPr>
          <p:spPr bwMode="auto">
            <a:xfrm>
              <a:off x="4156" y="1212"/>
              <a:ext cx="76" cy="47"/>
            </a:xfrm>
            <a:custGeom>
              <a:avLst/>
              <a:gdLst>
                <a:gd name="T0" fmla="*/ 0 w 76"/>
                <a:gd name="T1" fmla="*/ 0 h 47"/>
                <a:gd name="T2" fmla="*/ 75 w 76"/>
                <a:gd name="T3" fmla="*/ 15 h 47"/>
                <a:gd name="T4" fmla="*/ 52 w 76"/>
                <a:gd name="T5" fmla="*/ 46 h 47"/>
                <a:gd name="T6" fmla="*/ 12 w 76"/>
                <a:gd name="T7" fmla="*/ 39 h 47"/>
                <a:gd name="T8" fmla="*/ 0 w 76"/>
                <a:gd name="T9" fmla="*/ 0 h 47"/>
                <a:gd name="T10" fmla="*/ 0 60000 65536"/>
                <a:gd name="T11" fmla="*/ 0 60000 65536"/>
                <a:gd name="T12" fmla="*/ 0 60000 65536"/>
                <a:gd name="T13" fmla="*/ 0 60000 65536"/>
                <a:gd name="T14" fmla="*/ 0 60000 65536"/>
                <a:gd name="T15" fmla="*/ 0 w 76"/>
                <a:gd name="T16" fmla="*/ 0 h 47"/>
                <a:gd name="T17" fmla="*/ 76 w 76"/>
                <a:gd name="T18" fmla="*/ 47 h 47"/>
              </a:gdLst>
              <a:ahLst/>
              <a:cxnLst>
                <a:cxn ang="T10">
                  <a:pos x="T0" y="T1"/>
                </a:cxn>
                <a:cxn ang="T11">
                  <a:pos x="T2" y="T3"/>
                </a:cxn>
                <a:cxn ang="T12">
                  <a:pos x="T4" y="T5"/>
                </a:cxn>
                <a:cxn ang="T13">
                  <a:pos x="T6" y="T7"/>
                </a:cxn>
                <a:cxn ang="T14">
                  <a:pos x="T8" y="T9"/>
                </a:cxn>
              </a:cxnLst>
              <a:rect l="T15" t="T16" r="T17" b="T18"/>
              <a:pathLst>
                <a:path w="76" h="47">
                  <a:moveTo>
                    <a:pt x="0" y="0"/>
                  </a:moveTo>
                  <a:lnTo>
                    <a:pt x="75" y="15"/>
                  </a:lnTo>
                  <a:lnTo>
                    <a:pt x="52" y="46"/>
                  </a:lnTo>
                  <a:lnTo>
                    <a:pt x="12" y="39"/>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79" name="Freeform 1473"/>
            <p:cNvSpPr>
              <a:spLocks/>
            </p:cNvSpPr>
            <p:nvPr/>
          </p:nvSpPr>
          <p:spPr bwMode="auto">
            <a:xfrm>
              <a:off x="4206" y="1228"/>
              <a:ext cx="26" cy="238"/>
            </a:xfrm>
            <a:custGeom>
              <a:avLst/>
              <a:gdLst>
                <a:gd name="T0" fmla="*/ 25 w 26"/>
                <a:gd name="T1" fmla="*/ 0 h 238"/>
                <a:gd name="T2" fmla="*/ 0 w 26"/>
                <a:gd name="T3" fmla="*/ 30 h 238"/>
                <a:gd name="T4" fmla="*/ 0 w 26"/>
                <a:gd name="T5" fmla="*/ 190 h 238"/>
                <a:gd name="T6" fmla="*/ 25 w 26"/>
                <a:gd name="T7" fmla="*/ 237 h 238"/>
                <a:gd name="T8" fmla="*/ 25 w 26"/>
                <a:gd name="T9" fmla="*/ 0 h 238"/>
                <a:gd name="T10" fmla="*/ 0 60000 65536"/>
                <a:gd name="T11" fmla="*/ 0 60000 65536"/>
                <a:gd name="T12" fmla="*/ 0 60000 65536"/>
                <a:gd name="T13" fmla="*/ 0 60000 65536"/>
                <a:gd name="T14" fmla="*/ 0 60000 65536"/>
                <a:gd name="T15" fmla="*/ 0 w 26"/>
                <a:gd name="T16" fmla="*/ 0 h 238"/>
                <a:gd name="T17" fmla="*/ 26 w 26"/>
                <a:gd name="T18" fmla="*/ 238 h 238"/>
              </a:gdLst>
              <a:ahLst/>
              <a:cxnLst>
                <a:cxn ang="T10">
                  <a:pos x="T0" y="T1"/>
                </a:cxn>
                <a:cxn ang="T11">
                  <a:pos x="T2" y="T3"/>
                </a:cxn>
                <a:cxn ang="T12">
                  <a:pos x="T4" y="T5"/>
                </a:cxn>
                <a:cxn ang="T13">
                  <a:pos x="T6" y="T7"/>
                </a:cxn>
                <a:cxn ang="T14">
                  <a:pos x="T8" y="T9"/>
                </a:cxn>
              </a:cxnLst>
              <a:rect l="T15" t="T16" r="T17" b="T18"/>
              <a:pathLst>
                <a:path w="26" h="238">
                  <a:moveTo>
                    <a:pt x="25" y="0"/>
                  </a:moveTo>
                  <a:lnTo>
                    <a:pt x="0" y="30"/>
                  </a:lnTo>
                  <a:lnTo>
                    <a:pt x="0" y="190"/>
                  </a:lnTo>
                  <a:lnTo>
                    <a:pt x="25" y="237"/>
                  </a:lnTo>
                  <a:lnTo>
                    <a:pt x="25"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80" name="Freeform 1474"/>
            <p:cNvSpPr>
              <a:spLocks/>
            </p:cNvSpPr>
            <p:nvPr/>
          </p:nvSpPr>
          <p:spPr bwMode="auto">
            <a:xfrm>
              <a:off x="4156" y="1416"/>
              <a:ext cx="76" cy="51"/>
            </a:xfrm>
            <a:custGeom>
              <a:avLst/>
              <a:gdLst>
                <a:gd name="T0" fmla="*/ 75 w 76"/>
                <a:gd name="T1" fmla="*/ 50 h 51"/>
                <a:gd name="T2" fmla="*/ 54 w 76"/>
                <a:gd name="T3" fmla="*/ 5 h 51"/>
                <a:gd name="T4" fmla="*/ 12 w 76"/>
                <a:gd name="T5" fmla="*/ 0 h 51"/>
                <a:gd name="T6" fmla="*/ 0 w 76"/>
                <a:gd name="T7" fmla="*/ 45 h 51"/>
                <a:gd name="T8" fmla="*/ 75 w 76"/>
                <a:gd name="T9" fmla="*/ 50 h 51"/>
                <a:gd name="T10" fmla="*/ 0 60000 65536"/>
                <a:gd name="T11" fmla="*/ 0 60000 65536"/>
                <a:gd name="T12" fmla="*/ 0 60000 65536"/>
                <a:gd name="T13" fmla="*/ 0 60000 65536"/>
                <a:gd name="T14" fmla="*/ 0 60000 65536"/>
                <a:gd name="T15" fmla="*/ 0 w 76"/>
                <a:gd name="T16" fmla="*/ 0 h 51"/>
                <a:gd name="T17" fmla="*/ 76 w 76"/>
                <a:gd name="T18" fmla="*/ 51 h 51"/>
              </a:gdLst>
              <a:ahLst/>
              <a:cxnLst>
                <a:cxn ang="T10">
                  <a:pos x="T0" y="T1"/>
                </a:cxn>
                <a:cxn ang="T11">
                  <a:pos x="T2" y="T3"/>
                </a:cxn>
                <a:cxn ang="T12">
                  <a:pos x="T4" y="T5"/>
                </a:cxn>
                <a:cxn ang="T13">
                  <a:pos x="T6" y="T7"/>
                </a:cxn>
                <a:cxn ang="T14">
                  <a:pos x="T8" y="T9"/>
                </a:cxn>
              </a:cxnLst>
              <a:rect l="T15" t="T16" r="T17" b="T18"/>
              <a:pathLst>
                <a:path w="76" h="51">
                  <a:moveTo>
                    <a:pt x="75" y="50"/>
                  </a:moveTo>
                  <a:lnTo>
                    <a:pt x="54" y="5"/>
                  </a:lnTo>
                  <a:lnTo>
                    <a:pt x="12" y="0"/>
                  </a:lnTo>
                  <a:lnTo>
                    <a:pt x="0" y="45"/>
                  </a:lnTo>
                  <a:lnTo>
                    <a:pt x="75" y="5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81" name="Freeform 1475"/>
            <p:cNvSpPr>
              <a:spLocks/>
            </p:cNvSpPr>
            <p:nvPr/>
          </p:nvSpPr>
          <p:spPr bwMode="auto">
            <a:xfrm>
              <a:off x="4170" y="1249"/>
              <a:ext cx="37" cy="168"/>
            </a:xfrm>
            <a:custGeom>
              <a:avLst/>
              <a:gdLst>
                <a:gd name="T0" fmla="*/ 36 w 37"/>
                <a:gd name="T1" fmla="*/ 7 h 168"/>
                <a:gd name="T2" fmla="*/ 0 w 37"/>
                <a:gd name="T3" fmla="*/ 0 h 168"/>
                <a:gd name="T4" fmla="*/ 0 w 37"/>
                <a:gd name="T5" fmla="*/ 164 h 168"/>
                <a:gd name="T6" fmla="*/ 36 w 37"/>
                <a:gd name="T7" fmla="*/ 167 h 168"/>
                <a:gd name="T8" fmla="*/ 36 w 37"/>
                <a:gd name="T9" fmla="*/ 7 h 168"/>
                <a:gd name="T10" fmla="*/ 0 60000 65536"/>
                <a:gd name="T11" fmla="*/ 0 60000 65536"/>
                <a:gd name="T12" fmla="*/ 0 60000 65536"/>
                <a:gd name="T13" fmla="*/ 0 60000 65536"/>
                <a:gd name="T14" fmla="*/ 0 60000 65536"/>
                <a:gd name="T15" fmla="*/ 0 w 37"/>
                <a:gd name="T16" fmla="*/ 0 h 168"/>
                <a:gd name="T17" fmla="*/ 37 w 37"/>
                <a:gd name="T18" fmla="*/ 168 h 168"/>
              </a:gdLst>
              <a:ahLst/>
              <a:cxnLst>
                <a:cxn ang="T10">
                  <a:pos x="T0" y="T1"/>
                </a:cxn>
                <a:cxn ang="T11">
                  <a:pos x="T2" y="T3"/>
                </a:cxn>
                <a:cxn ang="T12">
                  <a:pos x="T4" y="T5"/>
                </a:cxn>
                <a:cxn ang="T13">
                  <a:pos x="T6" y="T7"/>
                </a:cxn>
                <a:cxn ang="T14">
                  <a:pos x="T8" y="T9"/>
                </a:cxn>
              </a:cxnLst>
              <a:rect l="T15" t="T16" r="T17" b="T18"/>
              <a:pathLst>
                <a:path w="37" h="168">
                  <a:moveTo>
                    <a:pt x="36" y="7"/>
                  </a:moveTo>
                  <a:lnTo>
                    <a:pt x="0" y="0"/>
                  </a:lnTo>
                  <a:lnTo>
                    <a:pt x="0" y="164"/>
                  </a:lnTo>
                  <a:lnTo>
                    <a:pt x="36" y="167"/>
                  </a:lnTo>
                  <a:lnTo>
                    <a:pt x="36" y="7"/>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82" name="Freeform 1476"/>
            <p:cNvSpPr>
              <a:spLocks/>
            </p:cNvSpPr>
            <p:nvPr/>
          </p:nvSpPr>
          <p:spPr bwMode="auto">
            <a:xfrm>
              <a:off x="4247" y="1230"/>
              <a:ext cx="62" cy="42"/>
            </a:xfrm>
            <a:custGeom>
              <a:avLst/>
              <a:gdLst>
                <a:gd name="T0" fmla="*/ 0 w 62"/>
                <a:gd name="T1" fmla="*/ 0 h 42"/>
                <a:gd name="T2" fmla="*/ 61 w 62"/>
                <a:gd name="T3" fmla="*/ 15 h 42"/>
                <a:gd name="T4" fmla="*/ 39 w 62"/>
                <a:gd name="T5" fmla="*/ 41 h 42"/>
                <a:gd name="T6" fmla="*/ 6 w 62"/>
                <a:gd name="T7" fmla="*/ 34 h 42"/>
                <a:gd name="T8" fmla="*/ 0 w 62"/>
                <a:gd name="T9" fmla="*/ 0 h 42"/>
                <a:gd name="T10" fmla="*/ 0 60000 65536"/>
                <a:gd name="T11" fmla="*/ 0 60000 65536"/>
                <a:gd name="T12" fmla="*/ 0 60000 65536"/>
                <a:gd name="T13" fmla="*/ 0 60000 65536"/>
                <a:gd name="T14" fmla="*/ 0 60000 65536"/>
                <a:gd name="T15" fmla="*/ 0 w 62"/>
                <a:gd name="T16" fmla="*/ 0 h 42"/>
                <a:gd name="T17" fmla="*/ 62 w 62"/>
                <a:gd name="T18" fmla="*/ 42 h 42"/>
              </a:gdLst>
              <a:ahLst/>
              <a:cxnLst>
                <a:cxn ang="T10">
                  <a:pos x="T0" y="T1"/>
                </a:cxn>
                <a:cxn ang="T11">
                  <a:pos x="T2" y="T3"/>
                </a:cxn>
                <a:cxn ang="T12">
                  <a:pos x="T4" y="T5"/>
                </a:cxn>
                <a:cxn ang="T13">
                  <a:pos x="T6" y="T7"/>
                </a:cxn>
                <a:cxn ang="T14">
                  <a:pos x="T8" y="T9"/>
                </a:cxn>
              </a:cxnLst>
              <a:rect l="T15" t="T16" r="T17" b="T18"/>
              <a:pathLst>
                <a:path w="62" h="42">
                  <a:moveTo>
                    <a:pt x="0" y="0"/>
                  </a:moveTo>
                  <a:lnTo>
                    <a:pt x="61" y="15"/>
                  </a:lnTo>
                  <a:lnTo>
                    <a:pt x="39" y="41"/>
                  </a:lnTo>
                  <a:lnTo>
                    <a:pt x="6" y="34"/>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83" name="Freeform 1477"/>
            <p:cNvSpPr>
              <a:spLocks/>
            </p:cNvSpPr>
            <p:nvPr/>
          </p:nvSpPr>
          <p:spPr bwMode="auto">
            <a:xfrm>
              <a:off x="4285" y="1247"/>
              <a:ext cx="21" cy="229"/>
            </a:xfrm>
            <a:custGeom>
              <a:avLst/>
              <a:gdLst>
                <a:gd name="T0" fmla="*/ 20 w 21"/>
                <a:gd name="T1" fmla="*/ 0 h 229"/>
                <a:gd name="T2" fmla="*/ 0 w 21"/>
                <a:gd name="T3" fmla="*/ 25 h 229"/>
                <a:gd name="T4" fmla="*/ 0 w 21"/>
                <a:gd name="T5" fmla="*/ 180 h 229"/>
                <a:gd name="T6" fmla="*/ 20 w 21"/>
                <a:gd name="T7" fmla="*/ 228 h 229"/>
                <a:gd name="T8" fmla="*/ 20 w 21"/>
                <a:gd name="T9" fmla="*/ 0 h 229"/>
                <a:gd name="T10" fmla="*/ 0 60000 65536"/>
                <a:gd name="T11" fmla="*/ 0 60000 65536"/>
                <a:gd name="T12" fmla="*/ 0 60000 65536"/>
                <a:gd name="T13" fmla="*/ 0 60000 65536"/>
                <a:gd name="T14" fmla="*/ 0 60000 65536"/>
                <a:gd name="T15" fmla="*/ 0 w 21"/>
                <a:gd name="T16" fmla="*/ 0 h 229"/>
                <a:gd name="T17" fmla="*/ 21 w 21"/>
                <a:gd name="T18" fmla="*/ 229 h 229"/>
              </a:gdLst>
              <a:ahLst/>
              <a:cxnLst>
                <a:cxn ang="T10">
                  <a:pos x="T0" y="T1"/>
                </a:cxn>
                <a:cxn ang="T11">
                  <a:pos x="T2" y="T3"/>
                </a:cxn>
                <a:cxn ang="T12">
                  <a:pos x="T4" y="T5"/>
                </a:cxn>
                <a:cxn ang="T13">
                  <a:pos x="T6" y="T7"/>
                </a:cxn>
                <a:cxn ang="T14">
                  <a:pos x="T8" y="T9"/>
                </a:cxn>
              </a:cxnLst>
              <a:rect l="T15" t="T16" r="T17" b="T18"/>
              <a:pathLst>
                <a:path w="21" h="229">
                  <a:moveTo>
                    <a:pt x="20" y="0"/>
                  </a:moveTo>
                  <a:lnTo>
                    <a:pt x="0" y="25"/>
                  </a:lnTo>
                  <a:lnTo>
                    <a:pt x="0" y="180"/>
                  </a:lnTo>
                  <a:lnTo>
                    <a:pt x="20" y="228"/>
                  </a:lnTo>
                  <a:lnTo>
                    <a:pt x="2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384" name="Freeform 1478"/>
            <p:cNvSpPr>
              <a:spLocks/>
            </p:cNvSpPr>
            <p:nvPr/>
          </p:nvSpPr>
          <p:spPr bwMode="auto">
            <a:xfrm>
              <a:off x="4245" y="1423"/>
              <a:ext cx="63" cy="50"/>
            </a:xfrm>
            <a:custGeom>
              <a:avLst/>
              <a:gdLst>
                <a:gd name="T0" fmla="*/ 62 w 63"/>
                <a:gd name="T1" fmla="*/ 49 h 50"/>
                <a:gd name="T2" fmla="*/ 41 w 63"/>
                <a:gd name="T3" fmla="*/ 5 h 50"/>
                <a:gd name="T4" fmla="*/ 6 w 63"/>
                <a:gd name="T5" fmla="*/ 0 h 50"/>
                <a:gd name="T6" fmla="*/ 0 w 63"/>
                <a:gd name="T7" fmla="*/ 42 h 50"/>
                <a:gd name="T8" fmla="*/ 62 w 63"/>
                <a:gd name="T9" fmla="*/ 49 h 50"/>
                <a:gd name="T10" fmla="*/ 0 60000 65536"/>
                <a:gd name="T11" fmla="*/ 0 60000 65536"/>
                <a:gd name="T12" fmla="*/ 0 60000 65536"/>
                <a:gd name="T13" fmla="*/ 0 60000 65536"/>
                <a:gd name="T14" fmla="*/ 0 60000 65536"/>
                <a:gd name="T15" fmla="*/ 0 w 63"/>
                <a:gd name="T16" fmla="*/ 0 h 50"/>
                <a:gd name="T17" fmla="*/ 63 w 63"/>
                <a:gd name="T18" fmla="*/ 50 h 50"/>
              </a:gdLst>
              <a:ahLst/>
              <a:cxnLst>
                <a:cxn ang="T10">
                  <a:pos x="T0" y="T1"/>
                </a:cxn>
                <a:cxn ang="T11">
                  <a:pos x="T2" y="T3"/>
                </a:cxn>
                <a:cxn ang="T12">
                  <a:pos x="T4" y="T5"/>
                </a:cxn>
                <a:cxn ang="T13">
                  <a:pos x="T6" y="T7"/>
                </a:cxn>
                <a:cxn ang="T14">
                  <a:pos x="T8" y="T9"/>
                </a:cxn>
              </a:cxnLst>
              <a:rect l="T15" t="T16" r="T17" b="T18"/>
              <a:pathLst>
                <a:path w="63" h="50">
                  <a:moveTo>
                    <a:pt x="62" y="49"/>
                  </a:moveTo>
                  <a:lnTo>
                    <a:pt x="41" y="5"/>
                  </a:lnTo>
                  <a:lnTo>
                    <a:pt x="6" y="0"/>
                  </a:lnTo>
                  <a:lnTo>
                    <a:pt x="0" y="42"/>
                  </a:lnTo>
                  <a:lnTo>
                    <a:pt x="62" y="49"/>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385" name="Freeform 1479"/>
            <p:cNvSpPr>
              <a:spLocks/>
            </p:cNvSpPr>
            <p:nvPr/>
          </p:nvSpPr>
          <p:spPr bwMode="auto">
            <a:xfrm>
              <a:off x="4248" y="1265"/>
              <a:ext cx="36" cy="159"/>
            </a:xfrm>
            <a:custGeom>
              <a:avLst/>
              <a:gdLst>
                <a:gd name="T0" fmla="*/ 35 w 36"/>
                <a:gd name="T1" fmla="*/ 7 h 159"/>
                <a:gd name="T2" fmla="*/ 0 w 36"/>
                <a:gd name="T3" fmla="*/ 0 h 159"/>
                <a:gd name="T4" fmla="*/ 0 w 36"/>
                <a:gd name="T5" fmla="*/ 155 h 159"/>
                <a:gd name="T6" fmla="*/ 35 w 36"/>
                <a:gd name="T7" fmla="*/ 158 h 159"/>
                <a:gd name="T8" fmla="*/ 35 w 36"/>
                <a:gd name="T9" fmla="*/ 7 h 159"/>
                <a:gd name="T10" fmla="*/ 0 60000 65536"/>
                <a:gd name="T11" fmla="*/ 0 60000 65536"/>
                <a:gd name="T12" fmla="*/ 0 60000 65536"/>
                <a:gd name="T13" fmla="*/ 0 60000 65536"/>
                <a:gd name="T14" fmla="*/ 0 60000 65536"/>
                <a:gd name="T15" fmla="*/ 0 w 36"/>
                <a:gd name="T16" fmla="*/ 0 h 159"/>
                <a:gd name="T17" fmla="*/ 36 w 36"/>
                <a:gd name="T18" fmla="*/ 159 h 159"/>
              </a:gdLst>
              <a:ahLst/>
              <a:cxnLst>
                <a:cxn ang="T10">
                  <a:pos x="T0" y="T1"/>
                </a:cxn>
                <a:cxn ang="T11">
                  <a:pos x="T2" y="T3"/>
                </a:cxn>
                <a:cxn ang="T12">
                  <a:pos x="T4" y="T5"/>
                </a:cxn>
                <a:cxn ang="T13">
                  <a:pos x="T6" y="T7"/>
                </a:cxn>
                <a:cxn ang="T14">
                  <a:pos x="T8" y="T9"/>
                </a:cxn>
              </a:cxnLst>
              <a:rect l="T15" t="T16" r="T17" b="T18"/>
              <a:pathLst>
                <a:path w="36" h="159">
                  <a:moveTo>
                    <a:pt x="35" y="7"/>
                  </a:moveTo>
                  <a:lnTo>
                    <a:pt x="0" y="0"/>
                  </a:lnTo>
                  <a:lnTo>
                    <a:pt x="0" y="155"/>
                  </a:lnTo>
                  <a:lnTo>
                    <a:pt x="35" y="158"/>
                  </a:lnTo>
                  <a:lnTo>
                    <a:pt x="35" y="7"/>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386" name="Freeform 1480"/>
            <p:cNvSpPr>
              <a:spLocks/>
            </p:cNvSpPr>
            <p:nvPr/>
          </p:nvSpPr>
          <p:spPr bwMode="auto">
            <a:xfrm>
              <a:off x="4245" y="1230"/>
              <a:ext cx="15" cy="235"/>
            </a:xfrm>
            <a:custGeom>
              <a:avLst/>
              <a:gdLst>
                <a:gd name="T0" fmla="*/ 0 w 15"/>
                <a:gd name="T1" fmla="*/ 0 h 235"/>
                <a:gd name="T2" fmla="*/ 14 w 15"/>
                <a:gd name="T3" fmla="*/ 35 h 235"/>
                <a:gd name="T4" fmla="*/ 14 w 15"/>
                <a:gd name="T5" fmla="*/ 194 h 235"/>
                <a:gd name="T6" fmla="*/ 0 w 15"/>
                <a:gd name="T7" fmla="*/ 234 h 235"/>
                <a:gd name="T8" fmla="*/ 0 w 15"/>
                <a:gd name="T9" fmla="*/ 0 h 235"/>
                <a:gd name="T10" fmla="*/ 0 60000 65536"/>
                <a:gd name="T11" fmla="*/ 0 60000 65536"/>
                <a:gd name="T12" fmla="*/ 0 60000 65536"/>
                <a:gd name="T13" fmla="*/ 0 60000 65536"/>
                <a:gd name="T14" fmla="*/ 0 60000 65536"/>
                <a:gd name="T15" fmla="*/ 0 w 15"/>
                <a:gd name="T16" fmla="*/ 0 h 235"/>
                <a:gd name="T17" fmla="*/ 15 w 15"/>
                <a:gd name="T18" fmla="*/ 235 h 235"/>
              </a:gdLst>
              <a:ahLst/>
              <a:cxnLst>
                <a:cxn ang="T10">
                  <a:pos x="T0" y="T1"/>
                </a:cxn>
                <a:cxn ang="T11">
                  <a:pos x="T2" y="T3"/>
                </a:cxn>
                <a:cxn ang="T12">
                  <a:pos x="T4" y="T5"/>
                </a:cxn>
                <a:cxn ang="T13">
                  <a:pos x="T6" y="T7"/>
                </a:cxn>
                <a:cxn ang="T14">
                  <a:pos x="T8" y="T9"/>
                </a:cxn>
              </a:cxnLst>
              <a:rect l="T15" t="T16" r="T17" b="T18"/>
              <a:pathLst>
                <a:path w="15" h="235">
                  <a:moveTo>
                    <a:pt x="0" y="0"/>
                  </a:moveTo>
                  <a:lnTo>
                    <a:pt x="14" y="35"/>
                  </a:lnTo>
                  <a:lnTo>
                    <a:pt x="14" y="194"/>
                  </a:lnTo>
                  <a:lnTo>
                    <a:pt x="0" y="234"/>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87" name="Freeform 1481"/>
            <p:cNvSpPr>
              <a:spLocks/>
            </p:cNvSpPr>
            <p:nvPr/>
          </p:nvSpPr>
          <p:spPr bwMode="auto">
            <a:xfrm>
              <a:off x="4245" y="1745"/>
              <a:ext cx="15" cy="234"/>
            </a:xfrm>
            <a:custGeom>
              <a:avLst/>
              <a:gdLst>
                <a:gd name="T0" fmla="*/ 0 w 15"/>
                <a:gd name="T1" fmla="*/ 0 h 234"/>
                <a:gd name="T2" fmla="*/ 14 w 15"/>
                <a:gd name="T3" fmla="*/ 35 h 234"/>
                <a:gd name="T4" fmla="*/ 14 w 15"/>
                <a:gd name="T5" fmla="*/ 187 h 234"/>
                <a:gd name="T6" fmla="*/ 0 w 15"/>
                <a:gd name="T7" fmla="*/ 233 h 234"/>
                <a:gd name="T8" fmla="*/ 0 w 15"/>
                <a:gd name="T9" fmla="*/ 0 h 234"/>
                <a:gd name="T10" fmla="*/ 0 60000 65536"/>
                <a:gd name="T11" fmla="*/ 0 60000 65536"/>
                <a:gd name="T12" fmla="*/ 0 60000 65536"/>
                <a:gd name="T13" fmla="*/ 0 60000 65536"/>
                <a:gd name="T14" fmla="*/ 0 60000 65536"/>
                <a:gd name="T15" fmla="*/ 0 w 15"/>
                <a:gd name="T16" fmla="*/ 0 h 234"/>
                <a:gd name="T17" fmla="*/ 15 w 15"/>
                <a:gd name="T18" fmla="*/ 234 h 234"/>
              </a:gdLst>
              <a:ahLst/>
              <a:cxnLst>
                <a:cxn ang="T10">
                  <a:pos x="T0" y="T1"/>
                </a:cxn>
                <a:cxn ang="T11">
                  <a:pos x="T2" y="T3"/>
                </a:cxn>
                <a:cxn ang="T12">
                  <a:pos x="T4" y="T5"/>
                </a:cxn>
                <a:cxn ang="T13">
                  <a:pos x="T6" y="T7"/>
                </a:cxn>
                <a:cxn ang="T14">
                  <a:pos x="T8" y="T9"/>
                </a:cxn>
              </a:cxnLst>
              <a:rect l="T15" t="T16" r="T17" b="T18"/>
              <a:pathLst>
                <a:path w="15" h="234">
                  <a:moveTo>
                    <a:pt x="0" y="0"/>
                  </a:moveTo>
                  <a:lnTo>
                    <a:pt x="14" y="35"/>
                  </a:lnTo>
                  <a:lnTo>
                    <a:pt x="14" y="187"/>
                  </a:lnTo>
                  <a:lnTo>
                    <a:pt x="0" y="233"/>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88" name="Freeform 1482"/>
            <p:cNvSpPr>
              <a:spLocks/>
            </p:cNvSpPr>
            <p:nvPr/>
          </p:nvSpPr>
          <p:spPr bwMode="auto">
            <a:xfrm>
              <a:off x="4247" y="2000"/>
              <a:ext cx="15" cy="259"/>
            </a:xfrm>
            <a:custGeom>
              <a:avLst/>
              <a:gdLst>
                <a:gd name="T0" fmla="*/ 0 w 15"/>
                <a:gd name="T1" fmla="*/ 0 h 259"/>
                <a:gd name="T2" fmla="*/ 14 w 15"/>
                <a:gd name="T3" fmla="*/ 42 h 259"/>
                <a:gd name="T4" fmla="*/ 14 w 15"/>
                <a:gd name="T5" fmla="*/ 219 h 259"/>
                <a:gd name="T6" fmla="*/ 0 w 15"/>
                <a:gd name="T7" fmla="*/ 258 h 259"/>
                <a:gd name="T8" fmla="*/ 0 w 15"/>
                <a:gd name="T9" fmla="*/ 0 h 259"/>
                <a:gd name="T10" fmla="*/ 0 60000 65536"/>
                <a:gd name="T11" fmla="*/ 0 60000 65536"/>
                <a:gd name="T12" fmla="*/ 0 60000 65536"/>
                <a:gd name="T13" fmla="*/ 0 60000 65536"/>
                <a:gd name="T14" fmla="*/ 0 60000 65536"/>
                <a:gd name="T15" fmla="*/ 0 w 15"/>
                <a:gd name="T16" fmla="*/ 0 h 259"/>
                <a:gd name="T17" fmla="*/ 15 w 15"/>
                <a:gd name="T18" fmla="*/ 259 h 259"/>
              </a:gdLst>
              <a:ahLst/>
              <a:cxnLst>
                <a:cxn ang="T10">
                  <a:pos x="T0" y="T1"/>
                </a:cxn>
                <a:cxn ang="T11">
                  <a:pos x="T2" y="T3"/>
                </a:cxn>
                <a:cxn ang="T12">
                  <a:pos x="T4" y="T5"/>
                </a:cxn>
                <a:cxn ang="T13">
                  <a:pos x="T6" y="T7"/>
                </a:cxn>
                <a:cxn ang="T14">
                  <a:pos x="T8" y="T9"/>
                </a:cxn>
              </a:cxnLst>
              <a:rect l="T15" t="T16" r="T17" b="T18"/>
              <a:pathLst>
                <a:path w="15" h="259">
                  <a:moveTo>
                    <a:pt x="0" y="0"/>
                  </a:moveTo>
                  <a:lnTo>
                    <a:pt x="14" y="42"/>
                  </a:lnTo>
                  <a:lnTo>
                    <a:pt x="14" y="219"/>
                  </a:lnTo>
                  <a:lnTo>
                    <a:pt x="0" y="258"/>
                  </a:lnTo>
                  <a:lnTo>
                    <a:pt x="0" y="0"/>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389" name="Freeform 1483"/>
            <p:cNvSpPr>
              <a:spLocks/>
            </p:cNvSpPr>
            <p:nvPr/>
          </p:nvSpPr>
          <p:spPr bwMode="auto">
            <a:xfrm>
              <a:off x="2004" y="1940"/>
              <a:ext cx="15" cy="147"/>
            </a:xfrm>
            <a:custGeom>
              <a:avLst/>
              <a:gdLst>
                <a:gd name="T0" fmla="*/ 0 w 15"/>
                <a:gd name="T1" fmla="*/ 0 h 147"/>
                <a:gd name="T2" fmla="*/ 0 w 15"/>
                <a:gd name="T3" fmla="*/ 143 h 147"/>
                <a:gd name="T4" fmla="*/ 14 w 15"/>
                <a:gd name="T5" fmla="*/ 146 h 147"/>
                <a:gd name="T6" fmla="*/ 14 w 15"/>
                <a:gd name="T7" fmla="*/ 2 h 147"/>
                <a:gd name="T8" fmla="*/ 0 w 15"/>
                <a:gd name="T9" fmla="*/ 0 h 147"/>
                <a:gd name="T10" fmla="*/ 0 60000 65536"/>
                <a:gd name="T11" fmla="*/ 0 60000 65536"/>
                <a:gd name="T12" fmla="*/ 0 60000 65536"/>
                <a:gd name="T13" fmla="*/ 0 60000 65536"/>
                <a:gd name="T14" fmla="*/ 0 60000 65536"/>
                <a:gd name="T15" fmla="*/ 0 w 15"/>
                <a:gd name="T16" fmla="*/ 0 h 147"/>
                <a:gd name="T17" fmla="*/ 15 w 15"/>
                <a:gd name="T18" fmla="*/ 147 h 147"/>
              </a:gdLst>
              <a:ahLst/>
              <a:cxnLst>
                <a:cxn ang="T10">
                  <a:pos x="T0" y="T1"/>
                </a:cxn>
                <a:cxn ang="T11">
                  <a:pos x="T2" y="T3"/>
                </a:cxn>
                <a:cxn ang="T12">
                  <a:pos x="T4" y="T5"/>
                </a:cxn>
                <a:cxn ang="T13">
                  <a:pos x="T6" y="T7"/>
                </a:cxn>
                <a:cxn ang="T14">
                  <a:pos x="T8" y="T9"/>
                </a:cxn>
              </a:cxnLst>
              <a:rect l="T15" t="T16" r="T17" b="T18"/>
              <a:pathLst>
                <a:path w="15" h="147">
                  <a:moveTo>
                    <a:pt x="0" y="0"/>
                  </a:moveTo>
                  <a:lnTo>
                    <a:pt x="0" y="143"/>
                  </a:lnTo>
                  <a:lnTo>
                    <a:pt x="14" y="146"/>
                  </a:lnTo>
                  <a:lnTo>
                    <a:pt x="14"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0" name="Freeform 1484"/>
            <p:cNvSpPr>
              <a:spLocks/>
            </p:cNvSpPr>
            <p:nvPr/>
          </p:nvSpPr>
          <p:spPr bwMode="auto">
            <a:xfrm>
              <a:off x="2004" y="1794"/>
              <a:ext cx="16" cy="135"/>
            </a:xfrm>
            <a:custGeom>
              <a:avLst/>
              <a:gdLst>
                <a:gd name="T0" fmla="*/ 0 w 16"/>
                <a:gd name="T1" fmla="*/ 0 h 135"/>
                <a:gd name="T2" fmla="*/ 0 w 16"/>
                <a:gd name="T3" fmla="*/ 132 h 135"/>
                <a:gd name="T4" fmla="*/ 15 w 16"/>
                <a:gd name="T5" fmla="*/ 134 h 135"/>
                <a:gd name="T6" fmla="*/ 15 w 16"/>
                <a:gd name="T7" fmla="*/ 2 h 135"/>
                <a:gd name="T8" fmla="*/ 0 w 16"/>
                <a:gd name="T9" fmla="*/ 0 h 135"/>
                <a:gd name="T10" fmla="*/ 0 60000 65536"/>
                <a:gd name="T11" fmla="*/ 0 60000 65536"/>
                <a:gd name="T12" fmla="*/ 0 60000 65536"/>
                <a:gd name="T13" fmla="*/ 0 60000 65536"/>
                <a:gd name="T14" fmla="*/ 0 60000 65536"/>
                <a:gd name="T15" fmla="*/ 0 w 16"/>
                <a:gd name="T16" fmla="*/ 0 h 135"/>
                <a:gd name="T17" fmla="*/ 16 w 16"/>
                <a:gd name="T18" fmla="*/ 135 h 135"/>
              </a:gdLst>
              <a:ahLst/>
              <a:cxnLst>
                <a:cxn ang="T10">
                  <a:pos x="T0" y="T1"/>
                </a:cxn>
                <a:cxn ang="T11">
                  <a:pos x="T2" y="T3"/>
                </a:cxn>
                <a:cxn ang="T12">
                  <a:pos x="T4" y="T5"/>
                </a:cxn>
                <a:cxn ang="T13">
                  <a:pos x="T6" y="T7"/>
                </a:cxn>
                <a:cxn ang="T14">
                  <a:pos x="T8" y="T9"/>
                </a:cxn>
              </a:cxnLst>
              <a:rect l="T15" t="T16" r="T17" b="T18"/>
              <a:pathLst>
                <a:path w="16" h="135">
                  <a:moveTo>
                    <a:pt x="0" y="0"/>
                  </a:moveTo>
                  <a:lnTo>
                    <a:pt x="0" y="132"/>
                  </a:lnTo>
                  <a:lnTo>
                    <a:pt x="15" y="134"/>
                  </a:lnTo>
                  <a:lnTo>
                    <a:pt x="15"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1" name="Freeform 1485"/>
            <p:cNvSpPr>
              <a:spLocks/>
            </p:cNvSpPr>
            <p:nvPr/>
          </p:nvSpPr>
          <p:spPr bwMode="auto">
            <a:xfrm>
              <a:off x="2303" y="2000"/>
              <a:ext cx="15" cy="154"/>
            </a:xfrm>
            <a:custGeom>
              <a:avLst/>
              <a:gdLst>
                <a:gd name="T0" fmla="*/ 0 w 15"/>
                <a:gd name="T1" fmla="*/ 0 h 154"/>
                <a:gd name="T2" fmla="*/ 0 w 15"/>
                <a:gd name="T3" fmla="*/ 151 h 154"/>
                <a:gd name="T4" fmla="*/ 14 w 15"/>
                <a:gd name="T5" fmla="*/ 153 h 154"/>
                <a:gd name="T6" fmla="*/ 14 w 15"/>
                <a:gd name="T7" fmla="*/ 3 h 154"/>
                <a:gd name="T8" fmla="*/ 0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0" y="0"/>
                  </a:moveTo>
                  <a:lnTo>
                    <a:pt x="0" y="151"/>
                  </a:lnTo>
                  <a:lnTo>
                    <a:pt x="14" y="153"/>
                  </a:lnTo>
                  <a:lnTo>
                    <a:pt x="14" y="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2" name="Freeform 1486"/>
            <p:cNvSpPr>
              <a:spLocks/>
            </p:cNvSpPr>
            <p:nvPr/>
          </p:nvSpPr>
          <p:spPr bwMode="auto">
            <a:xfrm>
              <a:off x="2015" y="1880"/>
              <a:ext cx="289" cy="108"/>
            </a:xfrm>
            <a:custGeom>
              <a:avLst/>
              <a:gdLst>
                <a:gd name="T0" fmla="*/ 288 w 289"/>
                <a:gd name="T1" fmla="*/ 0 h 108"/>
                <a:gd name="T2" fmla="*/ 0 w 289"/>
                <a:gd name="T3" fmla="*/ 47 h 108"/>
                <a:gd name="T4" fmla="*/ 288 w 289"/>
                <a:gd name="T5" fmla="*/ 107 h 108"/>
                <a:gd name="T6" fmla="*/ 288 w 289"/>
                <a:gd name="T7" fmla="*/ 0 h 108"/>
                <a:gd name="T8" fmla="*/ 0 60000 65536"/>
                <a:gd name="T9" fmla="*/ 0 60000 65536"/>
                <a:gd name="T10" fmla="*/ 0 60000 65536"/>
                <a:gd name="T11" fmla="*/ 0 60000 65536"/>
                <a:gd name="T12" fmla="*/ 0 w 289"/>
                <a:gd name="T13" fmla="*/ 0 h 108"/>
                <a:gd name="T14" fmla="*/ 289 w 289"/>
                <a:gd name="T15" fmla="*/ 108 h 108"/>
              </a:gdLst>
              <a:ahLst/>
              <a:cxnLst>
                <a:cxn ang="T8">
                  <a:pos x="T0" y="T1"/>
                </a:cxn>
                <a:cxn ang="T9">
                  <a:pos x="T2" y="T3"/>
                </a:cxn>
                <a:cxn ang="T10">
                  <a:pos x="T4" y="T5"/>
                </a:cxn>
                <a:cxn ang="T11">
                  <a:pos x="T6" y="T7"/>
                </a:cxn>
              </a:cxnLst>
              <a:rect l="T12" t="T13" r="T14" b="T15"/>
              <a:pathLst>
                <a:path w="289" h="108">
                  <a:moveTo>
                    <a:pt x="288" y="0"/>
                  </a:moveTo>
                  <a:lnTo>
                    <a:pt x="0" y="47"/>
                  </a:lnTo>
                  <a:lnTo>
                    <a:pt x="288" y="107"/>
                  </a:lnTo>
                  <a:lnTo>
                    <a:pt x="288"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3" name="Freeform 1487"/>
            <p:cNvSpPr>
              <a:spLocks/>
            </p:cNvSpPr>
            <p:nvPr/>
          </p:nvSpPr>
          <p:spPr bwMode="auto">
            <a:xfrm>
              <a:off x="2016" y="1795"/>
              <a:ext cx="288" cy="131"/>
            </a:xfrm>
            <a:custGeom>
              <a:avLst/>
              <a:gdLst>
                <a:gd name="T0" fmla="*/ 287 w 288"/>
                <a:gd name="T1" fmla="*/ 84 h 131"/>
                <a:gd name="T2" fmla="*/ 287 w 288"/>
                <a:gd name="T3" fmla="*/ 36 h 131"/>
                <a:gd name="T4" fmla="*/ 0 w 288"/>
                <a:gd name="T5" fmla="*/ 0 h 131"/>
                <a:gd name="T6" fmla="*/ 0 w 288"/>
                <a:gd name="T7" fmla="*/ 130 h 131"/>
                <a:gd name="T8" fmla="*/ 287 w 288"/>
                <a:gd name="T9" fmla="*/ 84 h 131"/>
                <a:gd name="T10" fmla="*/ 0 60000 65536"/>
                <a:gd name="T11" fmla="*/ 0 60000 65536"/>
                <a:gd name="T12" fmla="*/ 0 60000 65536"/>
                <a:gd name="T13" fmla="*/ 0 60000 65536"/>
                <a:gd name="T14" fmla="*/ 0 60000 65536"/>
                <a:gd name="T15" fmla="*/ 0 w 288"/>
                <a:gd name="T16" fmla="*/ 0 h 131"/>
                <a:gd name="T17" fmla="*/ 288 w 288"/>
                <a:gd name="T18" fmla="*/ 131 h 131"/>
              </a:gdLst>
              <a:ahLst/>
              <a:cxnLst>
                <a:cxn ang="T10">
                  <a:pos x="T0" y="T1"/>
                </a:cxn>
                <a:cxn ang="T11">
                  <a:pos x="T2" y="T3"/>
                </a:cxn>
                <a:cxn ang="T12">
                  <a:pos x="T4" y="T5"/>
                </a:cxn>
                <a:cxn ang="T13">
                  <a:pos x="T6" y="T7"/>
                </a:cxn>
                <a:cxn ang="T14">
                  <a:pos x="T8" y="T9"/>
                </a:cxn>
              </a:cxnLst>
              <a:rect l="T15" t="T16" r="T17" b="T18"/>
              <a:pathLst>
                <a:path w="288" h="131">
                  <a:moveTo>
                    <a:pt x="287" y="84"/>
                  </a:moveTo>
                  <a:lnTo>
                    <a:pt x="287" y="36"/>
                  </a:lnTo>
                  <a:lnTo>
                    <a:pt x="0" y="0"/>
                  </a:lnTo>
                  <a:lnTo>
                    <a:pt x="0" y="130"/>
                  </a:lnTo>
                  <a:lnTo>
                    <a:pt x="287" y="84"/>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394" name="Freeform 1488"/>
            <p:cNvSpPr>
              <a:spLocks/>
            </p:cNvSpPr>
            <p:nvPr/>
          </p:nvSpPr>
          <p:spPr bwMode="auto">
            <a:xfrm>
              <a:off x="2303" y="1831"/>
              <a:ext cx="15" cy="159"/>
            </a:xfrm>
            <a:custGeom>
              <a:avLst/>
              <a:gdLst>
                <a:gd name="T0" fmla="*/ 0 w 15"/>
                <a:gd name="T1" fmla="*/ 0 h 159"/>
                <a:gd name="T2" fmla="*/ 0 w 15"/>
                <a:gd name="T3" fmla="*/ 155 h 159"/>
                <a:gd name="T4" fmla="*/ 14 w 15"/>
                <a:gd name="T5" fmla="*/ 158 h 159"/>
                <a:gd name="T6" fmla="*/ 14 w 15"/>
                <a:gd name="T7" fmla="*/ 0 h 159"/>
                <a:gd name="T8" fmla="*/ 0 w 15"/>
                <a:gd name="T9" fmla="*/ 0 h 159"/>
                <a:gd name="T10" fmla="*/ 0 60000 65536"/>
                <a:gd name="T11" fmla="*/ 0 60000 65536"/>
                <a:gd name="T12" fmla="*/ 0 60000 65536"/>
                <a:gd name="T13" fmla="*/ 0 60000 65536"/>
                <a:gd name="T14" fmla="*/ 0 60000 65536"/>
                <a:gd name="T15" fmla="*/ 0 w 15"/>
                <a:gd name="T16" fmla="*/ 0 h 159"/>
                <a:gd name="T17" fmla="*/ 15 w 15"/>
                <a:gd name="T18" fmla="*/ 159 h 159"/>
              </a:gdLst>
              <a:ahLst/>
              <a:cxnLst>
                <a:cxn ang="T10">
                  <a:pos x="T0" y="T1"/>
                </a:cxn>
                <a:cxn ang="T11">
                  <a:pos x="T2" y="T3"/>
                </a:cxn>
                <a:cxn ang="T12">
                  <a:pos x="T4" y="T5"/>
                </a:cxn>
                <a:cxn ang="T13">
                  <a:pos x="T6" y="T7"/>
                </a:cxn>
                <a:cxn ang="T14">
                  <a:pos x="T8" y="T9"/>
                </a:cxn>
              </a:cxnLst>
              <a:rect l="T15" t="T16" r="T17" b="T18"/>
              <a:pathLst>
                <a:path w="15" h="159">
                  <a:moveTo>
                    <a:pt x="0" y="0"/>
                  </a:moveTo>
                  <a:lnTo>
                    <a:pt x="0" y="155"/>
                  </a:lnTo>
                  <a:lnTo>
                    <a:pt x="14" y="158"/>
                  </a:lnTo>
                  <a:lnTo>
                    <a:pt x="14"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5" name="Freeform 1489"/>
            <p:cNvSpPr>
              <a:spLocks/>
            </p:cNvSpPr>
            <p:nvPr/>
          </p:nvSpPr>
          <p:spPr bwMode="auto">
            <a:xfrm>
              <a:off x="2004" y="1644"/>
              <a:ext cx="15" cy="137"/>
            </a:xfrm>
            <a:custGeom>
              <a:avLst/>
              <a:gdLst>
                <a:gd name="T0" fmla="*/ 0 w 15"/>
                <a:gd name="T1" fmla="*/ 0 h 137"/>
                <a:gd name="T2" fmla="*/ 0 w 15"/>
                <a:gd name="T3" fmla="*/ 134 h 137"/>
                <a:gd name="T4" fmla="*/ 14 w 15"/>
                <a:gd name="T5" fmla="*/ 136 h 137"/>
                <a:gd name="T6" fmla="*/ 14 w 15"/>
                <a:gd name="T7" fmla="*/ 2 h 137"/>
                <a:gd name="T8" fmla="*/ 0 w 15"/>
                <a:gd name="T9" fmla="*/ 0 h 137"/>
                <a:gd name="T10" fmla="*/ 0 60000 65536"/>
                <a:gd name="T11" fmla="*/ 0 60000 65536"/>
                <a:gd name="T12" fmla="*/ 0 60000 65536"/>
                <a:gd name="T13" fmla="*/ 0 60000 65536"/>
                <a:gd name="T14" fmla="*/ 0 60000 65536"/>
                <a:gd name="T15" fmla="*/ 0 w 15"/>
                <a:gd name="T16" fmla="*/ 0 h 137"/>
                <a:gd name="T17" fmla="*/ 15 w 15"/>
                <a:gd name="T18" fmla="*/ 137 h 137"/>
              </a:gdLst>
              <a:ahLst/>
              <a:cxnLst>
                <a:cxn ang="T10">
                  <a:pos x="T0" y="T1"/>
                </a:cxn>
                <a:cxn ang="T11">
                  <a:pos x="T2" y="T3"/>
                </a:cxn>
                <a:cxn ang="T12">
                  <a:pos x="T4" y="T5"/>
                </a:cxn>
                <a:cxn ang="T13">
                  <a:pos x="T6" y="T7"/>
                </a:cxn>
                <a:cxn ang="T14">
                  <a:pos x="T8" y="T9"/>
                </a:cxn>
              </a:cxnLst>
              <a:rect l="T15" t="T16" r="T17" b="T18"/>
              <a:pathLst>
                <a:path w="15" h="137">
                  <a:moveTo>
                    <a:pt x="0" y="0"/>
                  </a:moveTo>
                  <a:lnTo>
                    <a:pt x="0" y="134"/>
                  </a:lnTo>
                  <a:lnTo>
                    <a:pt x="14" y="136"/>
                  </a:lnTo>
                  <a:lnTo>
                    <a:pt x="14" y="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6" name="Freeform 1490"/>
            <p:cNvSpPr>
              <a:spLocks/>
            </p:cNvSpPr>
            <p:nvPr/>
          </p:nvSpPr>
          <p:spPr bwMode="auto">
            <a:xfrm>
              <a:off x="2019" y="1751"/>
              <a:ext cx="285" cy="67"/>
            </a:xfrm>
            <a:custGeom>
              <a:avLst/>
              <a:gdLst>
                <a:gd name="T0" fmla="*/ 284 w 285"/>
                <a:gd name="T1" fmla="*/ 0 h 67"/>
                <a:gd name="T2" fmla="*/ 0 w 285"/>
                <a:gd name="T3" fmla="*/ 30 h 67"/>
                <a:gd name="T4" fmla="*/ 284 w 285"/>
                <a:gd name="T5" fmla="*/ 66 h 67"/>
                <a:gd name="T6" fmla="*/ 284 w 285"/>
                <a:gd name="T7" fmla="*/ 0 h 67"/>
                <a:gd name="T8" fmla="*/ 0 60000 65536"/>
                <a:gd name="T9" fmla="*/ 0 60000 65536"/>
                <a:gd name="T10" fmla="*/ 0 60000 65536"/>
                <a:gd name="T11" fmla="*/ 0 60000 65536"/>
                <a:gd name="T12" fmla="*/ 0 w 285"/>
                <a:gd name="T13" fmla="*/ 0 h 67"/>
                <a:gd name="T14" fmla="*/ 285 w 285"/>
                <a:gd name="T15" fmla="*/ 67 h 67"/>
              </a:gdLst>
              <a:ahLst/>
              <a:cxnLst>
                <a:cxn ang="T8">
                  <a:pos x="T0" y="T1"/>
                </a:cxn>
                <a:cxn ang="T9">
                  <a:pos x="T2" y="T3"/>
                </a:cxn>
                <a:cxn ang="T10">
                  <a:pos x="T4" y="T5"/>
                </a:cxn>
                <a:cxn ang="T11">
                  <a:pos x="T6" y="T7"/>
                </a:cxn>
              </a:cxnLst>
              <a:rect l="T12" t="T13" r="T14" b="T15"/>
              <a:pathLst>
                <a:path w="285" h="67">
                  <a:moveTo>
                    <a:pt x="284" y="0"/>
                  </a:moveTo>
                  <a:lnTo>
                    <a:pt x="0" y="30"/>
                  </a:lnTo>
                  <a:lnTo>
                    <a:pt x="284" y="66"/>
                  </a:lnTo>
                  <a:lnTo>
                    <a:pt x="28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7" name="Freeform 1491"/>
            <p:cNvSpPr>
              <a:spLocks/>
            </p:cNvSpPr>
            <p:nvPr/>
          </p:nvSpPr>
          <p:spPr bwMode="auto">
            <a:xfrm>
              <a:off x="2016" y="1646"/>
              <a:ext cx="288" cy="135"/>
            </a:xfrm>
            <a:custGeom>
              <a:avLst/>
              <a:gdLst>
                <a:gd name="T0" fmla="*/ 287 w 288"/>
                <a:gd name="T1" fmla="*/ 105 h 135"/>
                <a:gd name="T2" fmla="*/ 287 w 288"/>
                <a:gd name="T3" fmla="*/ 25 h 135"/>
                <a:gd name="T4" fmla="*/ 0 w 288"/>
                <a:gd name="T5" fmla="*/ 0 h 135"/>
                <a:gd name="T6" fmla="*/ 0 w 288"/>
                <a:gd name="T7" fmla="*/ 134 h 135"/>
                <a:gd name="T8" fmla="*/ 287 w 288"/>
                <a:gd name="T9" fmla="*/ 105 h 135"/>
                <a:gd name="T10" fmla="*/ 0 60000 65536"/>
                <a:gd name="T11" fmla="*/ 0 60000 65536"/>
                <a:gd name="T12" fmla="*/ 0 60000 65536"/>
                <a:gd name="T13" fmla="*/ 0 60000 65536"/>
                <a:gd name="T14" fmla="*/ 0 60000 65536"/>
                <a:gd name="T15" fmla="*/ 0 w 288"/>
                <a:gd name="T16" fmla="*/ 0 h 135"/>
                <a:gd name="T17" fmla="*/ 288 w 288"/>
                <a:gd name="T18" fmla="*/ 135 h 135"/>
              </a:gdLst>
              <a:ahLst/>
              <a:cxnLst>
                <a:cxn ang="T10">
                  <a:pos x="T0" y="T1"/>
                </a:cxn>
                <a:cxn ang="T11">
                  <a:pos x="T2" y="T3"/>
                </a:cxn>
                <a:cxn ang="T12">
                  <a:pos x="T4" y="T5"/>
                </a:cxn>
                <a:cxn ang="T13">
                  <a:pos x="T6" y="T7"/>
                </a:cxn>
                <a:cxn ang="T14">
                  <a:pos x="T8" y="T9"/>
                </a:cxn>
              </a:cxnLst>
              <a:rect l="T15" t="T16" r="T17" b="T18"/>
              <a:pathLst>
                <a:path w="288" h="135">
                  <a:moveTo>
                    <a:pt x="287" y="105"/>
                  </a:moveTo>
                  <a:lnTo>
                    <a:pt x="287" y="25"/>
                  </a:lnTo>
                  <a:lnTo>
                    <a:pt x="0" y="0"/>
                  </a:lnTo>
                  <a:lnTo>
                    <a:pt x="0" y="134"/>
                  </a:lnTo>
                  <a:lnTo>
                    <a:pt x="287" y="105"/>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398" name="Freeform 1492"/>
            <p:cNvSpPr>
              <a:spLocks/>
            </p:cNvSpPr>
            <p:nvPr/>
          </p:nvSpPr>
          <p:spPr bwMode="auto">
            <a:xfrm>
              <a:off x="2303" y="1672"/>
              <a:ext cx="15" cy="147"/>
            </a:xfrm>
            <a:custGeom>
              <a:avLst/>
              <a:gdLst>
                <a:gd name="T0" fmla="*/ 0 w 15"/>
                <a:gd name="T1" fmla="*/ 0 h 147"/>
                <a:gd name="T2" fmla="*/ 0 w 15"/>
                <a:gd name="T3" fmla="*/ 143 h 147"/>
                <a:gd name="T4" fmla="*/ 14 w 15"/>
                <a:gd name="T5" fmla="*/ 146 h 147"/>
                <a:gd name="T6" fmla="*/ 14 w 15"/>
                <a:gd name="T7" fmla="*/ 0 h 147"/>
                <a:gd name="T8" fmla="*/ 0 w 15"/>
                <a:gd name="T9" fmla="*/ 0 h 147"/>
                <a:gd name="T10" fmla="*/ 0 60000 65536"/>
                <a:gd name="T11" fmla="*/ 0 60000 65536"/>
                <a:gd name="T12" fmla="*/ 0 60000 65536"/>
                <a:gd name="T13" fmla="*/ 0 60000 65536"/>
                <a:gd name="T14" fmla="*/ 0 60000 65536"/>
                <a:gd name="T15" fmla="*/ 0 w 15"/>
                <a:gd name="T16" fmla="*/ 0 h 147"/>
                <a:gd name="T17" fmla="*/ 15 w 15"/>
                <a:gd name="T18" fmla="*/ 147 h 147"/>
              </a:gdLst>
              <a:ahLst/>
              <a:cxnLst>
                <a:cxn ang="T10">
                  <a:pos x="T0" y="T1"/>
                </a:cxn>
                <a:cxn ang="T11">
                  <a:pos x="T2" y="T3"/>
                </a:cxn>
                <a:cxn ang="T12">
                  <a:pos x="T4" y="T5"/>
                </a:cxn>
                <a:cxn ang="T13">
                  <a:pos x="T6" y="T7"/>
                </a:cxn>
                <a:cxn ang="T14">
                  <a:pos x="T8" y="T9"/>
                </a:cxn>
              </a:cxnLst>
              <a:rect l="T15" t="T16" r="T17" b="T18"/>
              <a:pathLst>
                <a:path w="15" h="147">
                  <a:moveTo>
                    <a:pt x="0" y="0"/>
                  </a:moveTo>
                  <a:lnTo>
                    <a:pt x="0" y="143"/>
                  </a:lnTo>
                  <a:lnTo>
                    <a:pt x="14" y="146"/>
                  </a:lnTo>
                  <a:lnTo>
                    <a:pt x="14"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399" name="Freeform 1493"/>
            <p:cNvSpPr>
              <a:spLocks/>
            </p:cNvSpPr>
            <p:nvPr/>
          </p:nvSpPr>
          <p:spPr bwMode="auto">
            <a:xfrm>
              <a:off x="2332" y="1831"/>
              <a:ext cx="39" cy="152"/>
            </a:xfrm>
            <a:custGeom>
              <a:avLst/>
              <a:gdLst>
                <a:gd name="T0" fmla="*/ 0 w 39"/>
                <a:gd name="T1" fmla="*/ 5 h 152"/>
                <a:gd name="T2" fmla="*/ 0 w 39"/>
                <a:gd name="T3" fmla="*/ 151 h 152"/>
                <a:gd name="T4" fmla="*/ 38 w 39"/>
                <a:gd name="T5" fmla="*/ 144 h 152"/>
                <a:gd name="T6" fmla="*/ 38 w 39"/>
                <a:gd name="T7" fmla="*/ 0 h 152"/>
                <a:gd name="T8" fmla="*/ 0 w 39"/>
                <a:gd name="T9" fmla="*/ 5 h 152"/>
                <a:gd name="T10" fmla="*/ 0 60000 65536"/>
                <a:gd name="T11" fmla="*/ 0 60000 65536"/>
                <a:gd name="T12" fmla="*/ 0 60000 65536"/>
                <a:gd name="T13" fmla="*/ 0 60000 65536"/>
                <a:gd name="T14" fmla="*/ 0 60000 65536"/>
                <a:gd name="T15" fmla="*/ 0 w 39"/>
                <a:gd name="T16" fmla="*/ 0 h 152"/>
                <a:gd name="T17" fmla="*/ 39 w 39"/>
                <a:gd name="T18" fmla="*/ 152 h 152"/>
              </a:gdLst>
              <a:ahLst/>
              <a:cxnLst>
                <a:cxn ang="T10">
                  <a:pos x="T0" y="T1"/>
                </a:cxn>
                <a:cxn ang="T11">
                  <a:pos x="T2" y="T3"/>
                </a:cxn>
                <a:cxn ang="T12">
                  <a:pos x="T4" y="T5"/>
                </a:cxn>
                <a:cxn ang="T13">
                  <a:pos x="T6" y="T7"/>
                </a:cxn>
                <a:cxn ang="T14">
                  <a:pos x="T8" y="T9"/>
                </a:cxn>
              </a:cxnLst>
              <a:rect l="T15" t="T16" r="T17" b="T18"/>
              <a:pathLst>
                <a:path w="39" h="152">
                  <a:moveTo>
                    <a:pt x="0" y="5"/>
                  </a:moveTo>
                  <a:lnTo>
                    <a:pt x="0" y="151"/>
                  </a:lnTo>
                  <a:lnTo>
                    <a:pt x="38" y="144"/>
                  </a:lnTo>
                  <a:lnTo>
                    <a:pt x="38"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0" name="Freeform 1494"/>
            <p:cNvSpPr>
              <a:spLocks/>
            </p:cNvSpPr>
            <p:nvPr/>
          </p:nvSpPr>
          <p:spPr bwMode="auto">
            <a:xfrm>
              <a:off x="2332" y="1870"/>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1" name="Freeform 1495"/>
            <p:cNvSpPr>
              <a:spLocks/>
            </p:cNvSpPr>
            <p:nvPr/>
          </p:nvSpPr>
          <p:spPr bwMode="auto">
            <a:xfrm>
              <a:off x="2332" y="1905"/>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2" name="Freeform 1496"/>
            <p:cNvSpPr>
              <a:spLocks/>
            </p:cNvSpPr>
            <p:nvPr/>
          </p:nvSpPr>
          <p:spPr bwMode="auto">
            <a:xfrm>
              <a:off x="2334" y="1940"/>
              <a:ext cx="35" cy="15"/>
            </a:xfrm>
            <a:custGeom>
              <a:avLst/>
              <a:gdLst>
                <a:gd name="T0" fmla="*/ 0 w 35"/>
                <a:gd name="T1" fmla="*/ 14 h 15"/>
                <a:gd name="T2" fmla="*/ 34 w 35"/>
                <a:gd name="T3" fmla="*/ 0 h 15"/>
                <a:gd name="T4" fmla="*/ 0 w 35"/>
                <a:gd name="T5" fmla="*/ 14 h 15"/>
                <a:gd name="T6" fmla="*/ 0 60000 65536"/>
                <a:gd name="T7" fmla="*/ 0 60000 65536"/>
                <a:gd name="T8" fmla="*/ 0 60000 65536"/>
                <a:gd name="T9" fmla="*/ 0 w 35"/>
                <a:gd name="T10" fmla="*/ 0 h 15"/>
                <a:gd name="T11" fmla="*/ 35 w 35"/>
                <a:gd name="T12" fmla="*/ 15 h 15"/>
              </a:gdLst>
              <a:ahLst/>
              <a:cxnLst>
                <a:cxn ang="T6">
                  <a:pos x="T0" y="T1"/>
                </a:cxn>
                <a:cxn ang="T7">
                  <a:pos x="T2" y="T3"/>
                </a:cxn>
                <a:cxn ang="T8">
                  <a:pos x="T4" y="T5"/>
                </a:cxn>
              </a:cxnLst>
              <a:rect l="T9" t="T10" r="T11" b="T12"/>
              <a:pathLst>
                <a:path w="35" h="15">
                  <a:moveTo>
                    <a:pt x="0" y="14"/>
                  </a:moveTo>
                  <a:lnTo>
                    <a:pt x="34"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3" name="Freeform 1497"/>
            <p:cNvSpPr>
              <a:spLocks/>
            </p:cNvSpPr>
            <p:nvPr/>
          </p:nvSpPr>
          <p:spPr bwMode="auto">
            <a:xfrm>
              <a:off x="2402" y="1823"/>
              <a:ext cx="40" cy="147"/>
            </a:xfrm>
            <a:custGeom>
              <a:avLst/>
              <a:gdLst>
                <a:gd name="T0" fmla="*/ 0 w 40"/>
                <a:gd name="T1" fmla="*/ 5 h 147"/>
                <a:gd name="T2" fmla="*/ 0 w 40"/>
                <a:gd name="T3" fmla="*/ 146 h 147"/>
                <a:gd name="T4" fmla="*/ 39 w 40"/>
                <a:gd name="T5" fmla="*/ 138 h 147"/>
                <a:gd name="T6" fmla="*/ 39 w 40"/>
                <a:gd name="T7" fmla="*/ 0 h 147"/>
                <a:gd name="T8" fmla="*/ 0 w 40"/>
                <a:gd name="T9" fmla="*/ 5 h 147"/>
                <a:gd name="T10" fmla="*/ 0 60000 65536"/>
                <a:gd name="T11" fmla="*/ 0 60000 65536"/>
                <a:gd name="T12" fmla="*/ 0 60000 65536"/>
                <a:gd name="T13" fmla="*/ 0 60000 65536"/>
                <a:gd name="T14" fmla="*/ 0 60000 65536"/>
                <a:gd name="T15" fmla="*/ 0 w 40"/>
                <a:gd name="T16" fmla="*/ 0 h 147"/>
                <a:gd name="T17" fmla="*/ 40 w 40"/>
                <a:gd name="T18" fmla="*/ 147 h 147"/>
              </a:gdLst>
              <a:ahLst/>
              <a:cxnLst>
                <a:cxn ang="T10">
                  <a:pos x="T0" y="T1"/>
                </a:cxn>
                <a:cxn ang="T11">
                  <a:pos x="T2" y="T3"/>
                </a:cxn>
                <a:cxn ang="T12">
                  <a:pos x="T4" y="T5"/>
                </a:cxn>
                <a:cxn ang="T13">
                  <a:pos x="T6" y="T7"/>
                </a:cxn>
                <a:cxn ang="T14">
                  <a:pos x="T8" y="T9"/>
                </a:cxn>
              </a:cxnLst>
              <a:rect l="T15" t="T16" r="T17" b="T18"/>
              <a:pathLst>
                <a:path w="40" h="147">
                  <a:moveTo>
                    <a:pt x="0" y="5"/>
                  </a:moveTo>
                  <a:lnTo>
                    <a:pt x="0" y="146"/>
                  </a:lnTo>
                  <a:lnTo>
                    <a:pt x="39" y="138"/>
                  </a:lnTo>
                  <a:lnTo>
                    <a:pt x="39"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4" name="Freeform 1498"/>
            <p:cNvSpPr>
              <a:spLocks/>
            </p:cNvSpPr>
            <p:nvPr/>
          </p:nvSpPr>
          <p:spPr bwMode="auto">
            <a:xfrm>
              <a:off x="2403" y="185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5" name="Freeform 1499"/>
            <p:cNvSpPr>
              <a:spLocks/>
            </p:cNvSpPr>
            <p:nvPr/>
          </p:nvSpPr>
          <p:spPr bwMode="auto">
            <a:xfrm>
              <a:off x="2403" y="1891"/>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6" name="Freeform 1500"/>
            <p:cNvSpPr>
              <a:spLocks/>
            </p:cNvSpPr>
            <p:nvPr/>
          </p:nvSpPr>
          <p:spPr bwMode="auto">
            <a:xfrm>
              <a:off x="2403" y="1926"/>
              <a:ext cx="36" cy="14"/>
            </a:xfrm>
            <a:custGeom>
              <a:avLst/>
              <a:gdLst>
                <a:gd name="T0" fmla="*/ 0 w 36"/>
                <a:gd name="T1" fmla="*/ 13 h 14"/>
                <a:gd name="T2" fmla="*/ 35 w 36"/>
                <a:gd name="T3" fmla="*/ 0 h 14"/>
                <a:gd name="T4" fmla="*/ 0 w 36"/>
                <a:gd name="T5" fmla="*/ 13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0" y="13"/>
                  </a:moveTo>
                  <a:lnTo>
                    <a:pt x="35"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7" name="Freeform 1501"/>
            <p:cNvSpPr>
              <a:spLocks/>
            </p:cNvSpPr>
            <p:nvPr/>
          </p:nvSpPr>
          <p:spPr bwMode="auto">
            <a:xfrm>
              <a:off x="2470" y="1816"/>
              <a:ext cx="38" cy="144"/>
            </a:xfrm>
            <a:custGeom>
              <a:avLst/>
              <a:gdLst>
                <a:gd name="T0" fmla="*/ 0 w 38"/>
                <a:gd name="T1" fmla="*/ 5 h 144"/>
                <a:gd name="T2" fmla="*/ 0 w 38"/>
                <a:gd name="T3" fmla="*/ 143 h 144"/>
                <a:gd name="T4" fmla="*/ 37 w 38"/>
                <a:gd name="T5" fmla="*/ 136 h 144"/>
                <a:gd name="T6" fmla="*/ 37 w 38"/>
                <a:gd name="T7" fmla="*/ 0 h 144"/>
                <a:gd name="T8" fmla="*/ 0 w 38"/>
                <a:gd name="T9" fmla="*/ 5 h 144"/>
                <a:gd name="T10" fmla="*/ 0 60000 65536"/>
                <a:gd name="T11" fmla="*/ 0 60000 65536"/>
                <a:gd name="T12" fmla="*/ 0 60000 65536"/>
                <a:gd name="T13" fmla="*/ 0 60000 65536"/>
                <a:gd name="T14" fmla="*/ 0 60000 65536"/>
                <a:gd name="T15" fmla="*/ 0 w 38"/>
                <a:gd name="T16" fmla="*/ 0 h 144"/>
                <a:gd name="T17" fmla="*/ 38 w 38"/>
                <a:gd name="T18" fmla="*/ 144 h 144"/>
              </a:gdLst>
              <a:ahLst/>
              <a:cxnLst>
                <a:cxn ang="T10">
                  <a:pos x="T0" y="T1"/>
                </a:cxn>
                <a:cxn ang="T11">
                  <a:pos x="T2" y="T3"/>
                </a:cxn>
                <a:cxn ang="T12">
                  <a:pos x="T4" y="T5"/>
                </a:cxn>
                <a:cxn ang="T13">
                  <a:pos x="T6" y="T7"/>
                </a:cxn>
                <a:cxn ang="T14">
                  <a:pos x="T8" y="T9"/>
                </a:cxn>
              </a:cxnLst>
              <a:rect l="T15" t="T16" r="T17" b="T18"/>
              <a:pathLst>
                <a:path w="38" h="144">
                  <a:moveTo>
                    <a:pt x="0" y="5"/>
                  </a:moveTo>
                  <a:lnTo>
                    <a:pt x="0" y="143"/>
                  </a:lnTo>
                  <a:lnTo>
                    <a:pt x="37" y="136"/>
                  </a:lnTo>
                  <a:lnTo>
                    <a:pt x="37"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8" name="Freeform 1502"/>
            <p:cNvSpPr>
              <a:spLocks/>
            </p:cNvSpPr>
            <p:nvPr/>
          </p:nvSpPr>
          <p:spPr bwMode="auto">
            <a:xfrm>
              <a:off x="2471" y="1849"/>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09" name="Freeform 1503"/>
            <p:cNvSpPr>
              <a:spLocks/>
            </p:cNvSpPr>
            <p:nvPr/>
          </p:nvSpPr>
          <p:spPr bwMode="auto">
            <a:xfrm>
              <a:off x="2471" y="1884"/>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0" name="Freeform 1504"/>
            <p:cNvSpPr>
              <a:spLocks/>
            </p:cNvSpPr>
            <p:nvPr/>
          </p:nvSpPr>
          <p:spPr bwMode="auto">
            <a:xfrm>
              <a:off x="2470" y="1917"/>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1" name="Freeform 1505"/>
            <p:cNvSpPr>
              <a:spLocks/>
            </p:cNvSpPr>
            <p:nvPr/>
          </p:nvSpPr>
          <p:spPr bwMode="auto">
            <a:xfrm>
              <a:off x="2539" y="1809"/>
              <a:ext cx="38" cy="138"/>
            </a:xfrm>
            <a:custGeom>
              <a:avLst/>
              <a:gdLst>
                <a:gd name="T0" fmla="*/ 0 w 38"/>
                <a:gd name="T1" fmla="*/ 5 h 138"/>
                <a:gd name="T2" fmla="*/ 0 w 38"/>
                <a:gd name="T3" fmla="*/ 137 h 138"/>
                <a:gd name="T4" fmla="*/ 37 w 38"/>
                <a:gd name="T5" fmla="*/ 130 h 138"/>
                <a:gd name="T6" fmla="*/ 37 w 38"/>
                <a:gd name="T7" fmla="*/ 0 h 138"/>
                <a:gd name="T8" fmla="*/ 0 w 38"/>
                <a:gd name="T9" fmla="*/ 5 h 138"/>
                <a:gd name="T10" fmla="*/ 0 60000 65536"/>
                <a:gd name="T11" fmla="*/ 0 60000 65536"/>
                <a:gd name="T12" fmla="*/ 0 60000 65536"/>
                <a:gd name="T13" fmla="*/ 0 60000 65536"/>
                <a:gd name="T14" fmla="*/ 0 60000 65536"/>
                <a:gd name="T15" fmla="*/ 0 w 38"/>
                <a:gd name="T16" fmla="*/ 0 h 138"/>
                <a:gd name="T17" fmla="*/ 38 w 38"/>
                <a:gd name="T18" fmla="*/ 138 h 138"/>
              </a:gdLst>
              <a:ahLst/>
              <a:cxnLst>
                <a:cxn ang="T10">
                  <a:pos x="T0" y="T1"/>
                </a:cxn>
                <a:cxn ang="T11">
                  <a:pos x="T2" y="T3"/>
                </a:cxn>
                <a:cxn ang="T12">
                  <a:pos x="T4" y="T5"/>
                </a:cxn>
                <a:cxn ang="T13">
                  <a:pos x="T6" y="T7"/>
                </a:cxn>
                <a:cxn ang="T14">
                  <a:pos x="T8" y="T9"/>
                </a:cxn>
              </a:cxnLst>
              <a:rect l="T15" t="T16" r="T17" b="T18"/>
              <a:pathLst>
                <a:path w="38" h="138">
                  <a:moveTo>
                    <a:pt x="0" y="5"/>
                  </a:moveTo>
                  <a:lnTo>
                    <a:pt x="0" y="137"/>
                  </a:lnTo>
                  <a:lnTo>
                    <a:pt x="37" y="130"/>
                  </a:lnTo>
                  <a:lnTo>
                    <a:pt x="37"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2" name="Freeform 1506"/>
            <p:cNvSpPr>
              <a:spLocks/>
            </p:cNvSpPr>
            <p:nvPr/>
          </p:nvSpPr>
          <p:spPr bwMode="auto">
            <a:xfrm>
              <a:off x="2540" y="1842"/>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3" name="Freeform 1507"/>
            <p:cNvSpPr>
              <a:spLocks/>
            </p:cNvSpPr>
            <p:nvPr/>
          </p:nvSpPr>
          <p:spPr bwMode="auto">
            <a:xfrm>
              <a:off x="2540" y="1875"/>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4" name="Freeform 1508"/>
            <p:cNvSpPr>
              <a:spLocks/>
            </p:cNvSpPr>
            <p:nvPr/>
          </p:nvSpPr>
          <p:spPr bwMode="auto">
            <a:xfrm>
              <a:off x="2539" y="190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15" name="Freeform 1509"/>
            <p:cNvSpPr>
              <a:spLocks/>
            </p:cNvSpPr>
            <p:nvPr/>
          </p:nvSpPr>
          <p:spPr bwMode="auto">
            <a:xfrm>
              <a:off x="2031" y="1799"/>
              <a:ext cx="37" cy="123"/>
            </a:xfrm>
            <a:custGeom>
              <a:avLst/>
              <a:gdLst>
                <a:gd name="T0" fmla="*/ 0 w 37"/>
                <a:gd name="T1" fmla="*/ 0 h 123"/>
                <a:gd name="T2" fmla="*/ 0 w 37"/>
                <a:gd name="T3" fmla="*/ 122 h 123"/>
                <a:gd name="T4" fmla="*/ 36 w 37"/>
                <a:gd name="T5" fmla="*/ 115 h 123"/>
                <a:gd name="T6" fmla="*/ 36 w 37"/>
                <a:gd name="T7" fmla="*/ 5 h 123"/>
                <a:gd name="T8" fmla="*/ 0 w 37"/>
                <a:gd name="T9" fmla="*/ 0 h 123"/>
                <a:gd name="T10" fmla="*/ 0 60000 65536"/>
                <a:gd name="T11" fmla="*/ 0 60000 65536"/>
                <a:gd name="T12" fmla="*/ 0 60000 65536"/>
                <a:gd name="T13" fmla="*/ 0 60000 65536"/>
                <a:gd name="T14" fmla="*/ 0 60000 65536"/>
                <a:gd name="T15" fmla="*/ 0 w 37"/>
                <a:gd name="T16" fmla="*/ 0 h 123"/>
                <a:gd name="T17" fmla="*/ 37 w 37"/>
                <a:gd name="T18" fmla="*/ 123 h 123"/>
              </a:gdLst>
              <a:ahLst/>
              <a:cxnLst>
                <a:cxn ang="T10">
                  <a:pos x="T0" y="T1"/>
                </a:cxn>
                <a:cxn ang="T11">
                  <a:pos x="T2" y="T3"/>
                </a:cxn>
                <a:cxn ang="T12">
                  <a:pos x="T4" y="T5"/>
                </a:cxn>
                <a:cxn ang="T13">
                  <a:pos x="T6" y="T7"/>
                </a:cxn>
                <a:cxn ang="T14">
                  <a:pos x="T8" y="T9"/>
                </a:cxn>
              </a:cxnLst>
              <a:rect l="T15" t="T16" r="T17" b="T18"/>
              <a:pathLst>
                <a:path w="37" h="123">
                  <a:moveTo>
                    <a:pt x="0" y="0"/>
                  </a:moveTo>
                  <a:lnTo>
                    <a:pt x="0" y="122"/>
                  </a:lnTo>
                  <a:lnTo>
                    <a:pt x="36" y="115"/>
                  </a:lnTo>
                  <a:lnTo>
                    <a:pt x="36" y="5"/>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16" name="Group 1510"/>
            <p:cNvGrpSpPr>
              <a:grpSpLocks/>
            </p:cNvGrpSpPr>
            <p:nvPr/>
          </p:nvGrpSpPr>
          <p:grpSpPr bwMode="auto">
            <a:xfrm>
              <a:off x="2031" y="1809"/>
              <a:ext cx="36" cy="15"/>
              <a:chOff x="2031" y="1809"/>
              <a:chExt cx="36" cy="15"/>
            </a:xfrm>
          </p:grpSpPr>
          <p:sp>
            <p:nvSpPr>
              <p:cNvPr id="84828" name="Freeform 1511"/>
              <p:cNvSpPr>
                <a:spLocks/>
              </p:cNvSpPr>
              <p:nvPr/>
            </p:nvSpPr>
            <p:spPr bwMode="auto">
              <a:xfrm>
                <a:off x="2031" y="1809"/>
                <a:ext cx="31" cy="15"/>
              </a:xfrm>
              <a:custGeom>
                <a:avLst/>
                <a:gdLst>
                  <a:gd name="T0" fmla="*/ 0 w 31"/>
                  <a:gd name="T1" fmla="*/ 0 h 15"/>
                  <a:gd name="T2" fmla="*/ 30 w 31"/>
                  <a:gd name="T3" fmla="*/ 14 h 15"/>
                  <a:gd name="T4" fmla="*/ 0 w 31"/>
                  <a:gd name="T5" fmla="*/ 0 h 15"/>
                  <a:gd name="T6" fmla="*/ 0 60000 65536"/>
                  <a:gd name="T7" fmla="*/ 0 60000 65536"/>
                  <a:gd name="T8" fmla="*/ 0 60000 65536"/>
                  <a:gd name="T9" fmla="*/ 0 w 31"/>
                  <a:gd name="T10" fmla="*/ 0 h 15"/>
                  <a:gd name="T11" fmla="*/ 31 w 31"/>
                  <a:gd name="T12" fmla="*/ 15 h 15"/>
                </a:gdLst>
                <a:ahLst/>
                <a:cxnLst>
                  <a:cxn ang="T6">
                    <a:pos x="T0" y="T1"/>
                  </a:cxn>
                  <a:cxn ang="T7">
                    <a:pos x="T2" y="T3"/>
                  </a:cxn>
                  <a:cxn ang="T8">
                    <a:pos x="T4" y="T5"/>
                  </a:cxn>
                </a:cxnLst>
                <a:rect l="T9" t="T10" r="T11" b="T12"/>
                <a:pathLst>
                  <a:path w="31" h="15">
                    <a:moveTo>
                      <a:pt x="0" y="0"/>
                    </a:moveTo>
                    <a:lnTo>
                      <a:pt x="30"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29" name="Freeform 1512"/>
              <p:cNvSpPr>
                <a:spLocks/>
              </p:cNvSpPr>
              <p:nvPr/>
            </p:nvSpPr>
            <p:spPr bwMode="auto">
              <a:xfrm>
                <a:off x="2031" y="1809"/>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17" name="Group 1513"/>
            <p:cNvGrpSpPr>
              <a:grpSpLocks/>
            </p:cNvGrpSpPr>
            <p:nvPr/>
          </p:nvGrpSpPr>
          <p:grpSpPr bwMode="auto">
            <a:xfrm>
              <a:off x="2031" y="1845"/>
              <a:ext cx="36" cy="16"/>
              <a:chOff x="2031" y="1845"/>
              <a:chExt cx="36" cy="16"/>
            </a:xfrm>
          </p:grpSpPr>
          <p:sp>
            <p:nvSpPr>
              <p:cNvPr id="84826" name="Freeform 1514"/>
              <p:cNvSpPr>
                <a:spLocks/>
              </p:cNvSpPr>
              <p:nvPr/>
            </p:nvSpPr>
            <p:spPr bwMode="auto">
              <a:xfrm>
                <a:off x="2034" y="1846"/>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27" name="Freeform 1515"/>
              <p:cNvSpPr>
                <a:spLocks/>
              </p:cNvSpPr>
              <p:nvPr/>
            </p:nvSpPr>
            <p:spPr bwMode="auto">
              <a:xfrm>
                <a:off x="2031" y="1845"/>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18" name="Group 1516"/>
            <p:cNvGrpSpPr>
              <a:grpSpLocks/>
            </p:cNvGrpSpPr>
            <p:nvPr/>
          </p:nvGrpSpPr>
          <p:grpSpPr bwMode="auto">
            <a:xfrm>
              <a:off x="2031" y="1880"/>
              <a:ext cx="36" cy="17"/>
              <a:chOff x="2031" y="1880"/>
              <a:chExt cx="36" cy="17"/>
            </a:xfrm>
          </p:grpSpPr>
          <p:sp>
            <p:nvSpPr>
              <p:cNvPr id="84824" name="Freeform 1517"/>
              <p:cNvSpPr>
                <a:spLocks/>
              </p:cNvSpPr>
              <p:nvPr/>
            </p:nvSpPr>
            <p:spPr bwMode="auto">
              <a:xfrm>
                <a:off x="2034" y="1882"/>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25" name="Freeform 1518"/>
              <p:cNvSpPr>
                <a:spLocks/>
              </p:cNvSpPr>
              <p:nvPr/>
            </p:nvSpPr>
            <p:spPr bwMode="auto">
              <a:xfrm>
                <a:off x="2031" y="1880"/>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19" name="Freeform 1519"/>
            <p:cNvSpPr>
              <a:spLocks/>
            </p:cNvSpPr>
            <p:nvPr/>
          </p:nvSpPr>
          <p:spPr bwMode="auto">
            <a:xfrm>
              <a:off x="2098" y="1808"/>
              <a:ext cx="41" cy="101"/>
            </a:xfrm>
            <a:custGeom>
              <a:avLst/>
              <a:gdLst>
                <a:gd name="T0" fmla="*/ 0 w 41"/>
                <a:gd name="T1" fmla="*/ 0 h 101"/>
                <a:gd name="T2" fmla="*/ 0 w 41"/>
                <a:gd name="T3" fmla="*/ 100 h 101"/>
                <a:gd name="T4" fmla="*/ 40 w 41"/>
                <a:gd name="T5" fmla="*/ 93 h 101"/>
                <a:gd name="T6" fmla="*/ 40 w 41"/>
                <a:gd name="T7" fmla="*/ 7 h 101"/>
                <a:gd name="T8" fmla="*/ 0 w 41"/>
                <a:gd name="T9" fmla="*/ 0 h 101"/>
                <a:gd name="T10" fmla="*/ 0 60000 65536"/>
                <a:gd name="T11" fmla="*/ 0 60000 65536"/>
                <a:gd name="T12" fmla="*/ 0 60000 65536"/>
                <a:gd name="T13" fmla="*/ 0 60000 65536"/>
                <a:gd name="T14" fmla="*/ 0 60000 65536"/>
                <a:gd name="T15" fmla="*/ 0 w 41"/>
                <a:gd name="T16" fmla="*/ 0 h 101"/>
                <a:gd name="T17" fmla="*/ 41 w 41"/>
                <a:gd name="T18" fmla="*/ 101 h 101"/>
              </a:gdLst>
              <a:ahLst/>
              <a:cxnLst>
                <a:cxn ang="T10">
                  <a:pos x="T0" y="T1"/>
                </a:cxn>
                <a:cxn ang="T11">
                  <a:pos x="T2" y="T3"/>
                </a:cxn>
                <a:cxn ang="T12">
                  <a:pos x="T4" y="T5"/>
                </a:cxn>
                <a:cxn ang="T13">
                  <a:pos x="T6" y="T7"/>
                </a:cxn>
                <a:cxn ang="T14">
                  <a:pos x="T8" y="T9"/>
                </a:cxn>
              </a:cxnLst>
              <a:rect l="T15" t="T16" r="T17" b="T18"/>
              <a:pathLst>
                <a:path w="41" h="101">
                  <a:moveTo>
                    <a:pt x="0" y="0"/>
                  </a:moveTo>
                  <a:lnTo>
                    <a:pt x="0" y="100"/>
                  </a:lnTo>
                  <a:lnTo>
                    <a:pt x="40" y="93"/>
                  </a:lnTo>
                  <a:lnTo>
                    <a:pt x="40" y="7"/>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20" name="Group 1520"/>
            <p:cNvGrpSpPr>
              <a:grpSpLocks/>
            </p:cNvGrpSpPr>
            <p:nvPr/>
          </p:nvGrpSpPr>
          <p:grpSpPr bwMode="auto">
            <a:xfrm>
              <a:off x="2101" y="1834"/>
              <a:ext cx="37" cy="15"/>
              <a:chOff x="2101" y="1834"/>
              <a:chExt cx="37" cy="15"/>
            </a:xfrm>
          </p:grpSpPr>
          <p:sp>
            <p:nvSpPr>
              <p:cNvPr id="84822" name="Freeform 1521"/>
              <p:cNvSpPr>
                <a:spLocks/>
              </p:cNvSpPr>
              <p:nvPr/>
            </p:nvSpPr>
            <p:spPr bwMode="auto">
              <a:xfrm>
                <a:off x="2105" y="1836"/>
                <a:ext cx="30" cy="1"/>
              </a:xfrm>
              <a:custGeom>
                <a:avLst/>
                <a:gdLst>
                  <a:gd name="T0" fmla="*/ 0 w 30"/>
                  <a:gd name="T1" fmla="*/ 0 h 1"/>
                  <a:gd name="T2" fmla="*/ 29 w 30"/>
                  <a:gd name="T3" fmla="*/ 0 h 1"/>
                  <a:gd name="T4" fmla="*/ 0 w 30"/>
                  <a:gd name="T5" fmla="*/ 0 h 1"/>
                  <a:gd name="T6" fmla="*/ 0 60000 65536"/>
                  <a:gd name="T7" fmla="*/ 0 60000 65536"/>
                  <a:gd name="T8" fmla="*/ 0 60000 65536"/>
                  <a:gd name="T9" fmla="*/ 0 w 30"/>
                  <a:gd name="T10" fmla="*/ 0 h 1"/>
                  <a:gd name="T11" fmla="*/ 30 w 30"/>
                  <a:gd name="T12" fmla="*/ 1 h 1"/>
                </a:gdLst>
                <a:ahLst/>
                <a:cxnLst>
                  <a:cxn ang="T6">
                    <a:pos x="T0" y="T1"/>
                  </a:cxn>
                  <a:cxn ang="T7">
                    <a:pos x="T2" y="T3"/>
                  </a:cxn>
                  <a:cxn ang="T8">
                    <a:pos x="T4" y="T5"/>
                  </a:cxn>
                </a:cxnLst>
                <a:rect l="T9" t="T10" r="T11" b="T12"/>
                <a:pathLst>
                  <a:path w="30" h="1">
                    <a:moveTo>
                      <a:pt x="0" y="0"/>
                    </a:moveTo>
                    <a:lnTo>
                      <a:pt x="29" y="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23" name="Freeform 1522"/>
              <p:cNvSpPr>
                <a:spLocks/>
              </p:cNvSpPr>
              <p:nvPr/>
            </p:nvSpPr>
            <p:spPr bwMode="auto">
              <a:xfrm>
                <a:off x="2101" y="1834"/>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21" name="Group 1523"/>
            <p:cNvGrpSpPr>
              <a:grpSpLocks/>
            </p:cNvGrpSpPr>
            <p:nvPr/>
          </p:nvGrpSpPr>
          <p:grpSpPr bwMode="auto">
            <a:xfrm>
              <a:off x="2101" y="1868"/>
              <a:ext cx="35" cy="15"/>
              <a:chOff x="2101" y="1868"/>
              <a:chExt cx="35" cy="15"/>
            </a:xfrm>
          </p:grpSpPr>
          <p:sp>
            <p:nvSpPr>
              <p:cNvPr id="84820" name="Freeform 1524"/>
              <p:cNvSpPr>
                <a:spLocks/>
              </p:cNvSpPr>
              <p:nvPr/>
            </p:nvSpPr>
            <p:spPr bwMode="auto">
              <a:xfrm>
                <a:off x="2103" y="1870"/>
                <a:ext cx="29" cy="1"/>
              </a:xfrm>
              <a:custGeom>
                <a:avLst/>
                <a:gdLst>
                  <a:gd name="T0" fmla="*/ 0 w 29"/>
                  <a:gd name="T1" fmla="*/ 0 h 1"/>
                  <a:gd name="T2" fmla="*/ 28 w 29"/>
                  <a:gd name="T3" fmla="*/ 0 h 1"/>
                  <a:gd name="T4" fmla="*/ 0 w 29"/>
                  <a:gd name="T5" fmla="*/ 0 h 1"/>
                  <a:gd name="T6" fmla="*/ 0 60000 65536"/>
                  <a:gd name="T7" fmla="*/ 0 60000 65536"/>
                  <a:gd name="T8" fmla="*/ 0 60000 65536"/>
                  <a:gd name="T9" fmla="*/ 0 w 29"/>
                  <a:gd name="T10" fmla="*/ 0 h 1"/>
                  <a:gd name="T11" fmla="*/ 29 w 29"/>
                  <a:gd name="T12" fmla="*/ 1 h 1"/>
                </a:gdLst>
                <a:ahLst/>
                <a:cxnLst>
                  <a:cxn ang="T6">
                    <a:pos x="T0" y="T1"/>
                  </a:cxn>
                  <a:cxn ang="T7">
                    <a:pos x="T2" y="T3"/>
                  </a:cxn>
                  <a:cxn ang="T8">
                    <a:pos x="T4" y="T5"/>
                  </a:cxn>
                </a:cxnLst>
                <a:rect l="T9" t="T10" r="T11" b="T12"/>
                <a:pathLst>
                  <a:path w="29" h="1">
                    <a:moveTo>
                      <a:pt x="0" y="0"/>
                    </a:moveTo>
                    <a:lnTo>
                      <a:pt x="28" y="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21" name="Freeform 1525"/>
              <p:cNvSpPr>
                <a:spLocks/>
              </p:cNvSpPr>
              <p:nvPr/>
            </p:nvSpPr>
            <p:spPr bwMode="auto">
              <a:xfrm>
                <a:off x="2101" y="1868"/>
                <a:ext cx="35" cy="15"/>
              </a:xfrm>
              <a:custGeom>
                <a:avLst/>
                <a:gdLst>
                  <a:gd name="T0" fmla="*/ 0 w 35"/>
                  <a:gd name="T1" fmla="*/ 14 h 15"/>
                  <a:gd name="T2" fmla="*/ 34 w 35"/>
                  <a:gd name="T3" fmla="*/ 0 h 15"/>
                  <a:gd name="T4" fmla="*/ 0 w 35"/>
                  <a:gd name="T5" fmla="*/ 14 h 15"/>
                  <a:gd name="T6" fmla="*/ 0 60000 65536"/>
                  <a:gd name="T7" fmla="*/ 0 60000 65536"/>
                  <a:gd name="T8" fmla="*/ 0 60000 65536"/>
                  <a:gd name="T9" fmla="*/ 0 w 35"/>
                  <a:gd name="T10" fmla="*/ 0 h 15"/>
                  <a:gd name="T11" fmla="*/ 35 w 35"/>
                  <a:gd name="T12" fmla="*/ 15 h 15"/>
                </a:gdLst>
                <a:ahLst/>
                <a:cxnLst>
                  <a:cxn ang="T6">
                    <a:pos x="T0" y="T1"/>
                  </a:cxn>
                  <a:cxn ang="T7">
                    <a:pos x="T2" y="T3"/>
                  </a:cxn>
                  <a:cxn ang="T8">
                    <a:pos x="T4" y="T5"/>
                  </a:cxn>
                </a:cxnLst>
                <a:rect l="T9" t="T10" r="T11" b="T12"/>
                <a:pathLst>
                  <a:path w="35" h="15">
                    <a:moveTo>
                      <a:pt x="0" y="14"/>
                    </a:moveTo>
                    <a:lnTo>
                      <a:pt x="34"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22" name="Freeform 1526"/>
            <p:cNvSpPr>
              <a:spLocks/>
            </p:cNvSpPr>
            <p:nvPr/>
          </p:nvSpPr>
          <p:spPr bwMode="auto">
            <a:xfrm>
              <a:off x="2167" y="1817"/>
              <a:ext cx="40" cy="81"/>
            </a:xfrm>
            <a:custGeom>
              <a:avLst/>
              <a:gdLst>
                <a:gd name="T0" fmla="*/ 0 w 40"/>
                <a:gd name="T1" fmla="*/ 0 h 81"/>
                <a:gd name="T2" fmla="*/ 0 w 40"/>
                <a:gd name="T3" fmla="*/ 80 h 81"/>
                <a:gd name="T4" fmla="*/ 39 w 40"/>
                <a:gd name="T5" fmla="*/ 73 h 81"/>
                <a:gd name="T6" fmla="*/ 39 w 40"/>
                <a:gd name="T7" fmla="*/ 5 h 81"/>
                <a:gd name="T8" fmla="*/ 0 w 40"/>
                <a:gd name="T9" fmla="*/ 0 h 81"/>
                <a:gd name="T10" fmla="*/ 0 60000 65536"/>
                <a:gd name="T11" fmla="*/ 0 60000 65536"/>
                <a:gd name="T12" fmla="*/ 0 60000 65536"/>
                <a:gd name="T13" fmla="*/ 0 60000 65536"/>
                <a:gd name="T14" fmla="*/ 0 60000 65536"/>
                <a:gd name="T15" fmla="*/ 0 w 40"/>
                <a:gd name="T16" fmla="*/ 0 h 81"/>
                <a:gd name="T17" fmla="*/ 40 w 40"/>
                <a:gd name="T18" fmla="*/ 81 h 81"/>
              </a:gdLst>
              <a:ahLst/>
              <a:cxnLst>
                <a:cxn ang="T10">
                  <a:pos x="T0" y="T1"/>
                </a:cxn>
                <a:cxn ang="T11">
                  <a:pos x="T2" y="T3"/>
                </a:cxn>
                <a:cxn ang="T12">
                  <a:pos x="T4" y="T5"/>
                </a:cxn>
                <a:cxn ang="T13">
                  <a:pos x="T6" y="T7"/>
                </a:cxn>
                <a:cxn ang="T14">
                  <a:pos x="T8" y="T9"/>
                </a:cxn>
              </a:cxnLst>
              <a:rect l="T15" t="T16" r="T17" b="T18"/>
              <a:pathLst>
                <a:path w="40" h="81">
                  <a:moveTo>
                    <a:pt x="0" y="0"/>
                  </a:moveTo>
                  <a:lnTo>
                    <a:pt x="0" y="80"/>
                  </a:lnTo>
                  <a:lnTo>
                    <a:pt x="39" y="73"/>
                  </a:lnTo>
                  <a:lnTo>
                    <a:pt x="39" y="5"/>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23" name="Group 1527"/>
            <p:cNvGrpSpPr>
              <a:grpSpLocks/>
            </p:cNvGrpSpPr>
            <p:nvPr/>
          </p:nvGrpSpPr>
          <p:grpSpPr bwMode="auto">
            <a:xfrm>
              <a:off x="2170" y="1826"/>
              <a:ext cx="37" cy="15"/>
              <a:chOff x="2170" y="1826"/>
              <a:chExt cx="37" cy="15"/>
            </a:xfrm>
          </p:grpSpPr>
          <p:sp>
            <p:nvSpPr>
              <p:cNvPr id="84818" name="Freeform 1528"/>
              <p:cNvSpPr>
                <a:spLocks/>
              </p:cNvSpPr>
              <p:nvPr/>
            </p:nvSpPr>
            <p:spPr bwMode="auto">
              <a:xfrm>
                <a:off x="2173" y="1828"/>
                <a:ext cx="28" cy="1"/>
              </a:xfrm>
              <a:custGeom>
                <a:avLst/>
                <a:gdLst>
                  <a:gd name="T0" fmla="*/ 0 w 28"/>
                  <a:gd name="T1" fmla="*/ 0 h 1"/>
                  <a:gd name="T2" fmla="*/ 2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19" name="Freeform 1529"/>
              <p:cNvSpPr>
                <a:spLocks/>
              </p:cNvSpPr>
              <p:nvPr/>
            </p:nvSpPr>
            <p:spPr bwMode="auto">
              <a:xfrm>
                <a:off x="2170" y="1826"/>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24" name="Group 1530"/>
            <p:cNvGrpSpPr>
              <a:grpSpLocks/>
            </p:cNvGrpSpPr>
            <p:nvPr/>
          </p:nvGrpSpPr>
          <p:grpSpPr bwMode="auto">
            <a:xfrm>
              <a:off x="2167" y="1859"/>
              <a:ext cx="38" cy="15"/>
              <a:chOff x="2167" y="1859"/>
              <a:chExt cx="38" cy="15"/>
            </a:xfrm>
          </p:grpSpPr>
          <p:sp>
            <p:nvSpPr>
              <p:cNvPr id="84816" name="Freeform 1531"/>
              <p:cNvSpPr>
                <a:spLocks/>
              </p:cNvSpPr>
              <p:nvPr/>
            </p:nvSpPr>
            <p:spPr bwMode="auto">
              <a:xfrm>
                <a:off x="2172" y="1859"/>
                <a:ext cx="29" cy="1"/>
              </a:xfrm>
              <a:custGeom>
                <a:avLst/>
                <a:gdLst>
                  <a:gd name="T0" fmla="*/ 0 w 29"/>
                  <a:gd name="T1" fmla="*/ 0 h 1"/>
                  <a:gd name="T2" fmla="*/ 28 w 29"/>
                  <a:gd name="T3" fmla="*/ 0 h 1"/>
                  <a:gd name="T4" fmla="*/ 0 w 29"/>
                  <a:gd name="T5" fmla="*/ 0 h 1"/>
                  <a:gd name="T6" fmla="*/ 0 60000 65536"/>
                  <a:gd name="T7" fmla="*/ 0 60000 65536"/>
                  <a:gd name="T8" fmla="*/ 0 60000 65536"/>
                  <a:gd name="T9" fmla="*/ 0 w 29"/>
                  <a:gd name="T10" fmla="*/ 0 h 1"/>
                  <a:gd name="T11" fmla="*/ 29 w 29"/>
                  <a:gd name="T12" fmla="*/ 1 h 1"/>
                </a:gdLst>
                <a:ahLst/>
                <a:cxnLst>
                  <a:cxn ang="T6">
                    <a:pos x="T0" y="T1"/>
                  </a:cxn>
                  <a:cxn ang="T7">
                    <a:pos x="T2" y="T3"/>
                  </a:cxn>
                  <a:cxn ang="T8">
                    <a:pos x="T4" y="T5"/>
                  </a:cxn>
                </a:cxnLst>
                <a:rect l="T9" t="T10" r="T11" b="T12"/>
                <a:pathLst>
                  <a:path w="29" h="1">
                    <a:moveTo>
                      <a:pt x="0" y="0"/>
                    </a:moveTo>
                    <a:lnTo>
                      <a:pt x="28" y="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17" name="Freeform 1532"/>
              <p:cNvSpPr>
                <a:spLocks/>
              </p:cNvSpPr>
              <p:nvPr/>
            </p:nvSpPr>
            <p:spPr bwMode="auto">
              <a:xfrm>
                <a:off x="2167" y="1859"/>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25" name="Freeform 1533"/>
            <p:cNvSpPr>
              <a:spLocks/>
            </p:cNvSpPr>
            <p:nvPr/>
          </p:nvSpPr>
          <p:spPr bwMode="auto">
            <a:xfrm>
              <a:off x="2237" y="1825"/>
              <a:ext cx="38" cy="60"/>
            </a:xfrm>
            <a:custGeom>
              <a:avLst/>
              <a:gdLst>
                <a:gd name="T0" fmla="*/ 0 w 38"/>
                <a:gd name="T1" fmla="*/ 0 h 60"/>
                <a:gd name="T2" fmla="*/ 0 w 38"/>
                <a:gd name="T3" fmla="*/ 59 h 60"/>
                <a:gd name="T4" fmla="*/ 37 w 38"/>
                <a:gd name="T5" fmla="*/ 53 h 60"/>
                <a:gd name="T6" fmla="*/ 37 w 38"/>
                <a:gd name="T7" fmla="*/ 6 h 60"/>
                <a:gd name="T8" fmla="*/ 0 w 38"/>
                <a:gd name="T9" fmla="*/ 0 h 60"/>
                <a:gd name="T10" fmla="*/ 0 60000 65536"/>
                <a:gd name="T11" fmla="*/ 0 60000 65536"/>
                <a:gd name="T12" fmla="*/ 0 60000 65536"/>
                <a:gd name="T13" fmla="*/ 0 60000 65536"/>
                <a:gd name="T14" fmla="*/ 0 60000 65536"/>
                <a:gd name="T15" fmla="*/ 0 w 38"/>
                <a:gd name="T16" fmla="*/ 0 h 60"/>
                <a:gd name="T17" fmla="*/ 38 w 38"/>
                <a:gd name="T18" fmla="*/ 60 h 60"/>
              </a:gdLst>
              <a:ahLst/>
              <a:cxnLst>
                <a:cxn ang="T10">
                  <a:pos x="T0" y="T1"/>
                </a:cxn>
                <a:cxn ang="T11">
                  <a:pos x="T2" y="T3"/>
                </a:cxn>
                <a:cxn ang="T12">
                  <a:pos x="T4" y="T5"/>
                </a:cxn>
                <a:cxn ang="T13">
                  <a:pos x="T6" y="T7"/>
                </a:cxn>
                <a:cxn ang="T14">
                  <a:pos x="T8" y="T9"/>
                </a:cxn>
              </a:cxnLst>
              <a:rect l="T15" t="T16" r="T17" b="T18"/>
              <a:pathLst>
                <a:path w="38" h="60">
                  <a:moveTo>
                    <a:pt x="0" y="0"/>
                  </a:moveTo>
                  <a:lnTo>
                    <a:pt x="0" y="59"/>
                  </a:lnTo>
                  <a:lnTo>
                    <a:pt x="37" y="53"/>
                  </a:lnTo>
                  <a:lnTo>
                    <a:pt x="37" y="6"/>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26" name="Group 1534"/>
            <p:cNvGrpSpPr>
              <a:grpSpLocks/>
            </p:cNvGrpSpPr>
            <p:nvPr/>
          </p:nvGrpSpPr>
          <p:grpSpPr bwMode="auto">
            <a:xfrm>
              <a:off x="2237" y="1849"/>
              <a:ext cx="37" cy="15"/>
              <a:chOff x="2237" y="1849"/>
              <a:chExt cx="37" cy="15"/>
            </a:xfrm>
          </p:grpSpPr>
          <p:sp>
            <p:nvSpPr>
              <p:cNvPr id="84814" name="Freeform 1535"/>
              <p:cNvSpPr>
                <a:spLocks/>
              </p:cNvSpPr>
              <p:nvPr/>
            </p:nvSpPr>
            <p:spPr bwMode="auto">
              <a:xfrm>
                <a:off x="2240" y="1850"/>
                <a:ext cx="28" cy="1"/>
              </a:xfrm>
              <a:custGeom>
                <a:avLst/>
                <a:gdLst>
                  <a:gd name="T0" fmla="*/ 0 w 28"/>
                  <a:gd name="T1" fmla="*/ 0 h 1"/>
                  <a:gd name="T2" fmla="*/ 2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15" name="Freeform 1536"/>
              <p:cNvSpPr>
                <a:spLocks/>
              </p:cNvSpPr>
              <p:nvPr/>
            </p:nvSpPr>
            <p:spPr bwMode="auto">
              <a:xfrm>
                <a:off x="2237" y="1849"/>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27" name="Freeform 1537"/>
            <p:cNvSpPr>
              <a:spLocks/>
            </p:cNvSpPr>
            <p:nvPr/>
          </p:nvSpPr>
          <p:spPr bwMode="auto">
            <a:xfrm>
              <a:off x="2603" y="1802"/>
              <a:ext cx="39" cy="135"/>
            </a:xfrm>
            <a:custGeom>
              <a:avLst/>
              <a:gdLst>
                <a:gd name="T0" fmla="*/ 0 w 39"/>
                <a:gd name="T1" fmla="*/ 5 h 135"/>
                <a:gd name="T2" fmla="*/ 0 w 39"/>
                <a:gd name="T3" fmla="*/ 134 h 135"/>
                <a:gd name="T4" fmla="*/ 38 w 39"/>
                <a:gd name="T5" fmla="*/ 128 h 135"/>
                <a:gd name="T6" fmla="*/ 38 w 39"/>
                <a:gd name="T7" fmla="*/ 0 h 135"/>
                <a:gd name="T8" fmla="*/ 0 w 39"/>
                <a:gd name="T9" fmla="*/ 5 h 135"/>
                <a:gd name="T10" fmla="*/ 0 60000 65536"/>
                <a:gd name="T11" fmla="*/ 0 60000 65536"/>
                <a:gd name="T12" fmla="*/ 0 60000 65536"/>
                <a:gd name="T13" fmla="*/ 0 60000 65536"/>
                <a:gd name="T14" fmla="*/ 0 60000 65536"/>
                <a:gd name="T15" fmla="*/ 0 w 39"/>
                <a:gd name="T16" fmla="*/ 0 h 135"/>
                <a:gd name="T17" fmla="*/ 39 w 39"/>
                <a:gd name="T18" fmla="*/ 135 h 135"/>
              </a:gdLst>
              <a:ahLst/>
              <a:cxnLst>
                <a:cxn ang="T10">
                  <a:pos x="T0" y="T1"/>
                </a:cxn>
                <a:cxn ang="T11">
                  <a:pos x="T2" y="T3"/>
                </a:cxn>
                <a:cxn ang="T12">
                  <a:pos x="T4" y="T5"/>
                </a:cxn>
                <a:cxn ang="T13">
                  <a:pos x="T6" y="T7"/>
                </a:cxn>
                <a:cxn ang="T14">
                  <a:pos x="T8" y="T9"/>
                </a:cxn>
              </a:cxnLst>
              <a:rect l="T15" t="T16" r="T17" b="T18"/>
              <a:pathLst>
                <a:path w="39" h="135">
                  <a:moveTo>
                    <a:pt x="0" y="5"/>
                  </a:moveTo>
                  <a:lnTo>
                    <a:pt x="0" y="134"/>
                  </a:lnTo>
                  <a:lnTo>
                    <a:pt x="38" y="128"/>
                  </a:lnTo>
                  <a:lnTo>
                    <a:pt x="38"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28" name="Freeform 1538"/>
            <p:cNvSpPr>
              <a:spLocks/>
            </p:cNvSpPr>
            <p:nvPr/>
          </p:nvSpPr>
          <p:spPr bwMode="auto">
            <a:xfrm>
              <a:off x="2606" y="1831"/>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29" name="Freeform 1539"/>
            <p:cNvSpPr>
              <a:spLocks/>
            </p:cNvSpPr>
            <p:nvPr/>
          </p:nvSpPr>
          <p:spPr bwMode="auto">
            <a:xfrm>
              <a:off x="2606" y="1868"/>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0" name="Freeform 1540"/>
            <p:cNvSpPr>
              <a:spLocks/>
            </p:cNvSpPr>
            <p:nvPr/>
          </p:nvSpPr>
          <p:spPr bwMode="auto">
            <a:xfrm>
              <a:off x="2603" y="189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1" name="Freeform 1541"/>
            <p:cNvSpPr>
              <a:spLocks/>
            </p:cNvSpPr>
            <p:nvPr/>
          </p:nvSpPr>
          <p:spPr bwMode="auto">
            <a:xfrm>
              <a:off x="2666" y="1794"/>
              <a:ext cx="41" cy="132"/>
            </a:xfrm>
            <a:custGeom>
              <a:avLst/>
              <a:gdLst>
                <a:gd name="T0" fmla="*/ 0 w 41"/>
                <a:gd name="T1" fmla="*/ 3 h 132"/>
                <a:gd name="T2" fmla="*/ 0 w 41"/>
                <a:gd name="T3" fmla="*/ 131 h 132"/>
                <a:gd name="T4" fmla="*/ 40 w 41"/>
                <a:gd name="T5" fmla="*/ 124 h 132"/>
                <a:gd name="T6" fmla="*/ 40 w 41"/>
                <a:gd name="T7" fmla="*/ 0 h 132"/>
                <a:gd name="T8" fmla="*/ 0 w 41"/>
                <a:gd name="T9" fmla="*/ 3 h 132"/>
                <a:gd name="T10" fmla="*/ 0 60000 65536"/>
                <a:gd name="T11" fmla="*/ 0 60000 65536"/>
                <a:gd name="T12" fmla="*/ 0 60000 65536"/>
                <a:gd name="T13" fmla="*/ 0 60000 65536"/>
                <a:gd name="T14" fmla="*/ 0 60000 65536"/>
                <a:gd name="T15" fmla="*/ 0 w 41"/>
                <a:gd name="T16" fmla="*/ 0 h 132"/>
                <a:gd name="T17" fmla="*/ 41 w 41"/>
                <a:gd name="T18" fmla="*/ 132 h 132"/>
              </a:gdLst>
              <a:ahLst/>
              <a:cxnLst>
                <a:cxn ang="T10">
                  <a:pos x="T0" y="T1"/>
                </a:cxn>
                <a:cxn ang="T11">
                  <a:pos x="T2" y="T3"/>
                </a:cxn>
                <a:cxn ang="T12">
                  <a:pos x="T4" y="T5"/>
                </a:cxn>
                <a:cxn ang="T13">
                  <a:pos x="T6" y="T7"/>
                </a:cxn>
                <a:cxn ang="T14">
                  <a:pos x="T8" y="T9"/>
                </a:cxn>
              </a:cxnLst>
              <a:rect l="T15" t="T16" r="T17" b="T18"/>
              <a:pathLst>
                <a:path w="41" h="132">
                  <a:moveTo>
                    <a:pt x="0" y="3"/>
                  </a:moveTo>
                  <a:lnTo>
                    <a:pt x="0" y="131"/>
                  </a:lnTo>
                  <a:lnTo>
                    <a:pt x="40" y="124"/>
                  </a:lnTo>
                  <a:lnTo>
                    <a:pt x="40" y="0"/>
                  </a:lnTo>
                  <a:lnTo>
                    <a:pt x="0" y="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2" name="Freeform 1542"/>
            <p:cNvSpPr>
              <a:spLocks/>
            </p:cNvSpPr>
            <p:nvPr/>
          </p:nvSpPr>
          <p:spPr bwMode="auto">
            <a:xfrm>
              <a:off x="2666" y="1826"/>
              <a:ext cx="39" cy="15"/>
            </a:xfrm>
            <a:custGeom>
              <a:avLst/>
              <a:gdLst>
                <a:gd name="T0" fmla="*/ 0 w 39"/>
                <a:gd name="T1" fmla="*/ 14 h 15"/>
                <a:gd name="T2" fmla="*/ 38 w 39"/>
                <a:gd name="T3" fmla="*/ 0 h 15"/>
                <a:gd name="T4" fmla="*/ 0 w 39"/>
                <a:gd name="T5" fmla="*/ 14 h 15"/>
                <a:gd name="T6" fmla="*/ 0 60000 65536"/>
                <a:gd name="T7" fmla="*/ 0 60000 65536"/>
                <a:gd name="T8" fmla="*/ 0 60000 65536"/>
                <a:gd name="T9" fmla="*/ 0 w 39"/>
                <a:gd name="T10" fmla="*/ 0 h 15"/>
                <a:gd name="T11" fmla="*/ 39 w 39"/>
                <a:gd name="T12" fmla="*/ 15 h 15"/>
              </a:gdLst>
              <a:ahLst/>
              <a:cxnLst>
                <a:cxn ang="T6">
                  <a:pos x="T0" y="T1"/>
                </a:cxn>
                <a:cxn ang="T7">
                  <a:pos x="T2" y="T3"/>
                </a:cxn>
                <a:cxn ang="T8">
                  <a:pos x="T4" y="T5"/>
                </a:cxn>
              </a:cxnLst>
              <a:rect l="T9" t="T10" r="T11" b="T12"/>
              <a:pathLst>
                <a:path w="39" h="15">
                  <a:moveTo>
                    <a:pt x="0" y="14"/>
                  </a:moveTo>
                  <a:lnTo>
                    <a:pt x="38"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3" name="Freeform 1543"/>
            <p:cNvSpPr>
              <a:spLocks/>
            </p:cNvSpPr>
            <p:nvPr/>
          </p:nvSpPr>
          <p:spPr bwMode="auto">
            <a:xfrm>
              <a:off x="2666" y="1857"/>
              <a:ext cx="39" cy="15"/>
            </a:xfrm>
            <a:custGeom>
              <a:avLst/>
              <a:gdLst>
                <a:gd name="T0" fmla="*/ 0 w 39"/>
                <a:gd name="T1" fmla="*/ 14 h 15"/>
                <a:gd name="T2" fmla="*/ 38 w 39"/>
                <a:gd name="T3" fmla="*/ 0 h 15"/>
                <a:gd name="T4" fmla="*/ 0 w 39"/>
                <a:gd name="T5" fmla="*/ 14 h 15"/>
                <a:gd name="T6" fmla="*/ 0 60000 65536"/>
                <a:gd name="T7" fmla="*/ 0 60000 65536"/>
                <a:gd name="T8" fmla="*/ 0 60000 65536"/>
                <a:gd name="T9" fmla="*/ 0 w 39"/>
                <a:gd name="T10" fmla="*/ 0 h 15"/>
                <a:gd name="T11" fmla="*/ 39 w 39"/>
                <a:gd name="T12" fmla="*/ 15 h 15"/>
              </a:gdLst>
              <a:ahLst/>
              <a:cxnLst>
                <a:cxn ang="T6">
                  <a:pos x="T0" y="T1"/>
                </a:cxn>
                <a:cxn ang="T7">
                  <a:pos x="T2" y="T3"/>
                </a:cxn>
                <a:cxn ang="T8">
                  <a:pos x="T4" y="T5"/>
                </a:cxn>
              </a:cxnLst>
              <a:rect l="T9" t="T10" r="T11" b="T12"/>
              <a:pathLst>
                <a:path w="39" h="15">
                  <a:moveTo>
                    <a:pt x="0" y="14"/>
                  </a:moveTo>
                  <a:lnTo>
                    <a:pt x="38"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4" name="Freeform 1544"/>
            <p:cNvSpPr>
              <a:spLocks/>
            </p:cNvSpPr>
            <p:nvPr/>
          </p:nvSpPr>
          <p:spPr bwMode="auto">
            <a:xfrm>
              <a:off x="2332" y="1674"/>
              <a:ext cx="39" cy="136"/>
            </a:xfrm>
            <a:custGeom>
              <a:avLst/>
              <a:gdLst>
                <a:gd name="T0" fmla="*/ 0 w 39"/>
                <a:gd name="T1" fmla="*/ 3 h 136"/>
                <a:gd name="T2" fmla="*/ 0 w 39"/>
                <a:gd name="T3" fmla="*/ 135 h 136"/>
                <a:gd name="T4" fmla="*/ 38 w 39"/>
                <a:gd name="T5" fmla="*/ 132 h 136"/>
                <a:gd name="T6" fmla="*/ 38 w 39"/>
                <a:gd name="T7" fmla="*/ 0 h 136"/>
                <a:gd name="T8" fmla="*/ 0 w 39"/>
                <a:gd name="T9" fmla="*/ 3 h 136"/>
                <a:gd name="T10" fmla="*/ 0 60000 65536"/>
                <a:gd name="T11" fmla="*/ 0 60000 65536"/>
                <a:gd name="T12" fmla="*/ 0 60000 65536"/>
                <a:gd name="T13" fmla="*/ 0 60000 65536"/>
                <a:gd name="T14" fmla="*/ 0 60000 65536"/>
                <a:gd name="T15" fmla="*/ 0 w 39"/>
                <a:gd name="T16" fmla="*/ 0 h 136"/>
                <a:gd name="T17" fmla="*/ 39 w 39"/>
                <a:gd name="T18" fmla="*/ 136 h 136"/>
              </a:gdLst>
              <a:ahLst/>
              <a:cxnLst>
                <a:cxn ang="T10">
                  <a:pos x="T0" y="T1"/>
                </a:cxn>
                <a:cxn ang="T11">
                  <a:pos x="T2" y="T3"/>
                </a:cxn>
                <a:cxn ang="T12">
                  <a:pos x="T4" y="T5"/>
                </a:cxn>
                <a:cxn ang="T13">
                  <a:pos x="T6" y="T7"/>
                </a:cxn>
                <a:cxn ang="T14">
                  <a:pos x="T8" y="T9"/>
                </a:cxn>
              </a:cxnLst>
              <a:rect l="T15" t="T16" r="T17" b="T18"/>
              <a:pathLst>
                <a:path w="39" h="136">
                  <a:moveTo>
                    <a:pt x="0" y="3"/>
                  </a:moveTo>
                  <a:lnTo>
                    <a:pt x="0" y="135"/>
                  </a:lnTo>
                  <a:lnTo>
                    <a:pt x="38" y="132"/>
                  </a:lnTo>
                  <a:lnTo>
                    <a:pt x="38" y="0"/>
                  </a:lnTo>
                  <a:lnTo>
                    <a:pt x="0" y="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5" name="Freeform 1545"/>
            <p:cNvSpPr>
              <a:spLocks/>
            </p:cNvSpPr>
            <p:nvPr/>
          </p:nvSpPr>
          <p:spPr bwMode="auto">
            <a:xfrm>
              <a:off x="2332" y="1705"/>
              <a:ext cx="39" cy="14"/>
            </a:xfrm>
            <a:custGeom>
              <a:avLst/>
              <a:gdLst>
                <a:gd name="T0" fmla="*/ 0 w 39"/>
                <a:gd name="T1" fmla="*/ 13 h 14"/>
                <a:gd name="T2" fmla="*/ 38 w 39"/>
                <a:gd name="T3" fmla="*/ 0 h 14"/>
                <a:gd name="T4" fmla="*/ 0 w 39"/>
                <a:gd name="T5" fmla="*/ 13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13"/>
                  </a:moveTo>
                  <a:lnTo>
                    <a:pt x="38"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6" name="Freeform 1546"/>
            <p:cNvSpPr>
              <a:spLocks/>
            </p:cNvSpPr>
            <p:nvPr/>
          </p:nvSpPr>
          <p:spPr bwMode="auto">
            <a:xfrm>
              <a:off x="2334" y="1738"/>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7" name="Freeform 1547"/>
            <p:cNvSpPr>
              <a:spLocks/>
            </p:cNvSpPr>
            <p:nvPr/>
          </p:nvSpPr>
          <p:spPr bwMode="auto">
            <a:xfrm>
              <a:off x="2332" y="1772"/>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8" name="Freeform 1548"/>
            <p:cNvSpPr>
              <a:spLocks/>
            </p:cNvSpPr>
            <p:nvPr/>
          </p:nvSpPr>
          <p:spPr bwMode="auto">
            <a:xfrm>
              <a:off x="2402" y="1664"/>
              <a:ext cx="40" cy="140"/>
            </a:xfrm>
            <a:custGeom>
              <a:avLst/>
              <a:gdLst>
                <a:gd name="T0" fmla="*/ 0 w 40"/>
                <a:gd name="T1" fmla="*/ 3 h 140"/>
                <a:gd name="T2" fmla="*/ 0 w 40"/>
                <a:gd name="T3" fmla="*/ 139 h 140"/>
                <a:gd name="T4" fmla="*/ 39 w 40"/>
                <a:gd name="T5" fmla="*/ 134 h 140"/>
                <a:gd name="T6" fmla="*/ 39 w 40"/>
                <a:gd name="T7" fmla="*/ 0 h 140"/>
                <a:gd name="T8" fmla="*/ 0 w 40"/>
                <a:gd name="T9" fmla="*/ 3 h 140"/>
                <a:gd name="T10" fmla="*/ 0 60000 65536"/>
                <a:gd name="T11" fmla="*/ 0 60000 65536"/>
                <a:gd name="T12" fmla="*/ 0 60000 65536"/>
                <a:gd name="T13" fmla="*/ 0 60000 65536"/>
                <a:gd name="T14" fmla="*/ 0 60000 65536"/>
                <a:gd name="T15" fmla="*/ 0 w 40"/>
                <a:gd name="T16" fmla="*/ 0 h 140"/>
                <a:gd name="T17" fmla="*/ 40 w 40"/>
                <a:gd name="T18" fmla="*/ 140 h 140"/>
              </a:gdLst>
              <a:ahLst/>
              <a:cxnLst>
                <a:cxn ang="T10">
                  <a:pos x="T0" y="T1"/>
                </a:cxn>
                <a:cxn ang="T11">
                  <a:pos x="T2" y="T3"/>
                </a:cxn>
                <a:cxn ang="T12">
                  <a:pos x="T4" y="T5"/>
                </a:cxn>
                <a:cxn ang="T13">
                  <a:pos x="T6" y="T7"/>
                </a:cxn>
                <a:cxn ang="T14">
                  <a:pos x="T8" y="T9"/>
                </a:cxn>
              </a:cxnLst>
              <a:rect l="T15" t="T16" r="T17" b="T18"/>
              <a:pathLst>
                <a:path w="40" h="140">
                  <a:moveTo>
                    <a:pt x="0" y="3"/>
                  </a:moveTo>
                  <a:lnTo>
                    <a:pt x="0" y="139"/>
                  </a:lnTo>
                  <a:lnTo>
                    <a:pt x="39" y="134"/>
                  </a:lnTo>
                  <a:lnTo>
                    <a:pt x="39" y="0"/>
                  </a:lnTo>
                  <a:lnTo>
                    <a:pt x="0" y="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39" name="Freeform 1549"/>
            <p:cNvSpPr>
              <a:spLocks/>
            </p:cNvSpPr>
            <p:nvPr/>
          </p:nvSpPr>
          <p:spPr bwMode="auto">
            <a:xfrm>
              <a:off x="2403" y="1699"/>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0" name="Freeform 1550"/>
            <p:cNvSpPr>
              <a:spLocks/>
            </p:cNvSpPr>
            <p:nvPr/>
          </p:nvSpPr>
          <p:spPr bwMode="auto">
            <a:xfrm>
              <a:off x="2403" y="1733"/>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1" name="Freeform 1551"/>
            <p:cNvSpPr>
              <a:spLocks/>
            </p:cNvSpPr>
            <p:nvPr/>
          </p:nvSpPr>
          <p:spPr bwMode="auto">
            <a:xfrm>
              <a:off x="2403" y="1765"/>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2" name="Freeform 1552"/>
            <p:cNvSpPr>
              <a:spLocks/>
            </p:cNvSpPr>
            <p:nvPr/>
          </p:nvSpPr>
          <p:spPr bwMode="auto">
            <a:xfrm>
              <a:off x="2470" y="1661"/>
              <a:ext cx="38" cy="134"/>
            </a:xfrm>
            <a:custGeom>
              <a:avLst/>
              <a:gdLst>
                <a:gd name="T0" fmla="*/ 0 w 38"/>
                <a:gd name="T1" fmla="*/ 4 h 134"/>
                <a:gd name="T2" fmla="*/ 0 w 38"/>
                <a:gd name="T3" fmla="*/ 133 h 134"/>
                <a:gd name="T4" fmla="*/ 37 w 38"/>
                <a:gd name="T5" fmla="*/ 130 h 134"/>
                <a:gd name="T6" fmla="*/ 37 w 38"/>
                <a:gd name="T7" fmla="*/ 0 h 134"/>
                <a:gd name="T8" fmla="*/ 0 w 38"/>
                <a:gd name="T9" fmla="*/ 4 h 134"/>
                <a:gd name="T10" fmla="*/ 0 60000 65536"/>
                <a:gd name="T11" fmla="*/ 0 60000 65536"/>
                <a:gd name="T12" fmla="*/ 0 60000 65536"/>
                <a:gd name="T13" fmla="*/ 0 60000 65536"/>
                <a:gd name="T14" fmla="*/ 0 60000 65536"/>
                <a:gd name="T15" fmla="*/ 0 w 38"/>
                <a:gd name="T16" fmla="*/ 0 h 134"/>
                <a:gd name="T17" fmla="*/ 38 w 38"/>
                <a:gd name="T18" fmla="*/ 134 h 134"/>
              </a:gdLst>
              <a:ahLst/>
              <a:cxnLst>
                <a:cxn ang="T10">
                  <a:pos x="T0" y="T1"/>
                </a:cxn>
                <a:cxn ang="T11">
                  <a:pos x="T2" y="T3"/>
                </a:cxn>
                <a:cxn ang="T12">
                  <a:pos x="T4" y="T5"/>
                </a:cxn>
                <a:cxn ang="T13">
                  <a:pos x="T6" y="T7"/>
                </a:cxn>
                <a:cxn ang="T14">
                  <a:pos x="T8" y="T9"/>
                </a:cxn>
              </a:cxnLst>
              <a:rect l="T15" t="T16" r="T17" b="T18"/>
              <a:pathLst>
                <a:path w="38" h="134">
                  <a:moveTo>
                    <a:pt x="0" y="4"/>
                  </a:moveTo>
                  <a:lnTo>
                    <a:pt x="0" y="133"/>
                  </a:lnTo>
                  <a:lnTo>
                    <a:pt x="37" y="130"/>
                  </a:lnTo>
                  <a:lnTo>
                    <a:pt x="37" y="0"/>
                  </a:lnTo>
                  <a:lnTo>
                    <a:pt x="0" y="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3" name="Freeform 1553"/>
            <p:cNvSpPr>
              <a:spLocks/>
            </p:cNvSpPr>
            <p:nvPr/>
          </p:nvSpPr>
          <p:spPr bwMode="auto">
            <a:xfrm>
              <a:off x="2471" y="1693"/>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4" name="Freeform 1554"/>
            <p:cNvSpPr>
              <a:spLocks/>
            </p:cNvSpPr>
            <p:nvPr/>
          </p:nvSpPr>
          <p:spPr bwMode="auto">
            <a:xfrm>
              <a:off x="2471" y="1725"/>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5" name="Freeform 1555"/>
            <p:cNvSpPr>
              <a:spLocks/>
            </p:cNvSpPr>
            <p:nvPr/>
          </p:nvSpPr>
          <p:spPr bwMode="auto">
            <a:xfrm>
              <a:off x="2471" y="1760"/>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6" name="Freeform 1556"/>
            <p:cNvSpPr>
              <a:spLocks/>
            </p:cNvSpPr>
            <p:nvPr/>
          </p:nvSpPr>
          <p:spPr bwMode="auto">
            <a:xfrm>
              <a:off x="2539" y="1657"/>
              <a:ext cx="38" cy="132"/>
            </a:xfrm>
            <a:custGeom>
              <a:avLst/>
              <a:gdLst>
                <a:gd name="T0" fmla="*/ 0 w 38"/>
                <a:gd name="T1" fmla="*/ 2 h 132"/>
                <a:gd name="T2" fmla="*/ 0 w 38"/>
                <a:gd name="T3" fmla="*/ 131 h 132"/>
                <a:gd name="T4" fmla="*/ 37 w 38"/>
                <a:gd name="T5" fmla="*/ 126 h 132"/>
                <a:gd name="T6" fmla="*/ 37 w 38"/>
                <a:gd name="T7" fmla="*/ 0 h 132"/>
                <a:gd name="T8" fmla="*/ 0 w 38"/>
                <a:gd name="T9" fmla="*/ 2 h 132"/>
                <a:gd name="T10" fmla="*/ 0 60000 65536"/>
                <a:gd name="T11" fmla="*/ 0 60000 65536"/>
                <a:gd name="T12" fmla="*/ 0 60000 65536"/>
                <a:gd name="T13" fmla="*/ 0 60000 65536"/>
                <a:gd name="T14" fmla="*/ 0 60000 65536"/>
                <a:gd name="T15" fmla="*/ 0 w 38"/>
                <a:gd name="T16" fmla="*/ 0 h 132"/>
                <a:gd name="T17" fmla="*/ 38 w 38"/>
                <a:gd name="T18" fmla="*/ 132 h 132"/>
              </a:gdLst>
              <a:ahLst/>
              <a:cxnLst>
                <a:cxn ang="T10">
                  <a:pos x="T0" y="T1"/>
                </a:cxn>
                <a:cxn ang="T11">
                  <a:pos x="T2" y="T3"/>
                </a:cxn>
                <a:cxn ang="T12">
                  <a:pos x="T4" y="T5"/>
                </a:cxn>
                <a:cxn ang="T13">
                  <a:pos x="T6" y="T7"/>
                </a:cxn>
                <a:cxn ang="T14">
                  <a:pos x="T8" y="T9"/>
                </a:cxn>
              </a:cxnLst>
              <a:rect l="T15" t="T16" r="T17" b="T18"/>
              <a:pathLst>
                <a:path w="38" h="132">
                  <a:moveTo>
                    <a:pt x="0" y="2"/>
                  </a:moveTo>
                  <a:lnTo>
                    <a:pt x="0" y="131"/>
                  </a:lnTo>
                  <a:lnTo>
                    <a:pt x="37" y="126"/>
                  </a:lnTo>
                  <a:lnTo>
                    <a:pt x="37" y="0"/>
                  </a:lnTo>
                  <a:lnTo>
                    <a:pt x="0" y="2"/>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7" name="Freeform 1557"/>
            <p:cNvSpPr>
              <a:spLocks/>
            </p:cNvSpPr>
            <p:nvPr/>
          </p:nvSpPr>
          <p:spPr bwMode="auto">
            <a:xfrm>
              <a:off x="2540" y="168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8" name="Freeform 1558"/>
            <p:cNvSpPr>
              <a:spLocks/>
            </p:cNvSpPr>
            <p:nvPr/>
          </p:nvSpPr>
          <p:spPr bwMode="auto">
            <a:xfrm>
              <a:off x="2540" y="1718"/>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49" name="Freeform 1559"/>
            <p:cNvSpPr>
              <a:spLocks/>
            </p:cNvSpPr>
            <p:nvPr/>
          </p:nvSpPr>
          <p:spPr bwMode="auto">
            <a:xfrm>
              <a:off x="2540" y="1751"/>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50" name="Freeform 1560"/>
            <p:cNvSpPr>
              <a:spLocks/>
            </p:cNvSpPr>
            <p:nvPr/>
          </p:nvSpPr>
          <p:spPr bwMode="auto">
            <a:xfrm>
              <a:off x="2603" y="1650"/>
              <a:ext cx="42" cy="130"/>
            </a:xfrm>
            <a:custGeom>
              <a:avLst/>
              <a:gdLst>
                <a:gd name="T0" fmla="*/ 0 w 42"/>
                <a:gd name="T1" fmla="*/ 3 h 130"/>
                <a:gd name="T2" fmla="*/ 0 w 42"/>
                <a:gd name="T3" fmla="*/ 129 h 130"/>
                <a:gd name="T4" fmla="*/ 41 w 42"/>
                <a:gd name="T5" fmla="*/ 126 h 130"/>
                <a:gd name="T6" fmla="*/ 41 w 42"/>
                <a:gd name="T7" fmla="*/ 0 h 130"/>
                <a:gd name="T8" fmla="*/ 0 w 42"/>
                <a:gd name="T9" fmla="*/ 3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0" y="3"/>
                  </a:moveTo>
                  <a:lnTo>
                    <a:pt x="0" y="129"/>
                  </a:lnTo>
                  <a:lnTo>
                    <a:pt x="41" y="126"/>
                  </a:lnTo>
                  <a:lnTo>
                    <a:pt x="41" y="0"/>
                  </a:lnTo>
                  <a:lnTo>
                    <a:pt x="0" y="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51" name="Freeform 1561"/>
            <p:cNvSpPr>
              <a:spLocks/>
            </p:cNvSpPr>
            <p:nvPr/>
          </p:nvSpPr>
          <p:spPr bwMode="auto">
            <a:xfrm>
              <a:off x="2606" y="1681"/>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52" name="Freeform 1562"/>
            <p:cNvSpPr>
              <a:spLocks/>
            </p:cNvSpPr>
            <p:nvPr/>
          </p:nvSpPr>
          <p:spPr bwMode="auto">
            <a:xfrm>
              <a:off x="2607" y="1713"/>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53" name="Freeform 1563"/>
            <p:cNvSpPr>
              <a:spLocks/>
            </p:cNvSpPr>
            <p:nvPr/>
          </p:nvSpPr>
          <p:spPr bwMode="auto">
            <a:xfrm>
              <a:off x="2606" y="1745"/>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54" name="Freeform 1564"/>
            <p:cNvSpPr>
              <a:spLocks/>
            </p:cNvSpPr>
            <p:nvPr/>
          </p:nvSpPr>
          <p:spPr bwMode="auto">
            <a:xfrm>
              <a:off x="2031" y="1651"/>
              <a:ext cx="37" cy="124"/>
            </a:xfrm>
            <a:custGeom>
              <a:avLst/>
              <a:gdLst>
                <a:gd name="T0" fmla="*/ 0 w 37"/>
                <a:gd name="T1" fmla="*/ 0 h 124"/>
                <a:gd name="T2" fmla="*/ 0 w 37"/>
                <a:gd name="T3" fmla="*/ 123 h 124"/>
                <a:gd name="T4" fmla="*/ 36 w 37"/>
                <a:gd name="T5" fmla="*/ 120 h 124"/>
                <a:gd name="T6" fmla="*/ 36 w 37"/>
                <a:gd name="T7" fmla="*/ 3 h 124"/>
                <a:gd name="T8" fmla="*/ 0 w 37"/>
                <a:gd name="T9" fmla="*/ 0 h 124"/>
                <a:gd name="T10" fmla="*/ 0 60000 65536"/>
                <a:gd name="T11" fmla="*/ 0 60000 65536"/>
                <a:gd name="T12" fmla="*/ 0 60000 65536"/>
                <a:gd name="T13" fmla="*/ 0 60000 65536"/>
                <a:gd name="T14" fmla="*/ 0 60000 65536"/>
                <a:gd name="T15" fmla="*/ 0 w 37"/>
                <a:gd name="T16" fmla="*/ 0 h 124"/>
                <a:gd name="T17" fmla="*/ 37 w 37"/>
                <a:gd name="T18" fmla="*/ 124 h 124"/>
              </a:gdLst>
              <a:ahLst/>
              <a:cxnLst>
                <a:cxn ang="T10">
                  <a:pos x="T0" y="T1"/>
                </a:cxn>
                <a:cxn ang="T11">
                  <a:pos x="T2" y="T3"/>
                </a:cxn>
                <a:cxn ang="T12">
                  <a:pos x="T4" y="T5"/>
                </a:cxn>
                <a:cxn ang="T13">
                  <a:pos x="T6" y="T7"/>
                </a:cxn>
                <a:cxn ang="T14">
                  <a:pos x="T8" y="T9"/>
                </a:cxn>
              </a:cxnLst>
              <a:rect l="T15" t="T16" r="T17" b="T18"/>
              <a:pathLst>
                <a:path w="37" h="124">
                  <a:moveTo>
                    <a:pt x="0" y="0"/>
                  </a:moveTo>
                  <a:lnTo>
                    <a:pt x="0" y="123"/>
                  </a:lnTo>
                  <a:lnTo>
                    <a:pt x="36" y="120"/>
                  </a:lnTo>
                  <a:lnTo>
                    <a:pt x="36" y="3"/>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55" name="Group 1565"/>
            <p:cNvGrpSpPr>
              <a:grpSpLocks/>
            </p:cNvGrpSpPr>
            <p:nvPr/>
          </p:nvGrpSpPr>
          <p:grpSpPr bwMode="auto">
            <a:xfrm>
              <a:off x="2031" y="1667"/>
              <a:ext cx="37" cy="15"/>
              <a:chOff x="2031" y="1667"/>
              <a:chExt cx="37" cy="15"/>
            </a:xfrm>
          </p:grpSpPr>
          <p:sp>
            <p:nvSpPr>
              <p:cNvPr id="84812" name="Freeform 1566"/>
              <p:cNvSpPr>
                <a:spLocks/>
              </p:cNvSpPr>
              <p:nvPr/>
            </p:nvSpPr>
            <p:spPr bwMode="auto">
              <a:xfrm>
                <a:off x="2034" y="1667"/>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13" name="Freeform 1567"/>
              <p:cNvSpPr>
                <a:spLocks/>
              </p:cNvSpPr>
              <p:nvPr/>
            </p:nvSpPr>
            <p:spPr bwMode="auto">
              <a:xfrm>
                <a:off x="2031" y="166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56" name="Group 1568"/>
            <p:cNvGrpSpPr>
              <a:grpSpLocks/>
            </p:cNvGrpSpPr>
            <p:nvPr/>
          </p:nvGrpSpPr>
          <p:grpSpPr bwMode="auto">
            <a:xfrm>
              <a:off x="2031" y="1700"/>
              <a:ext cx="37" cy="15"/>
              <a:chOff x="2031" y="1700"/>
              <a:chExt cx="37" cy="15"/>
            </a:xfrm>
          </p:grpSpPr>
          <p:sp>
            <p:nvSpPr>
              <p:cNvPr id="84810" name="Freeform 1569"/>
              <p:cNvSpPr>
                <a:spLocks/>
              </p:cNvSpPr>
              <p:nvPr/>
            </p:nvSpPr>
            <p:spPr bwMode="auto">
              <a:xfrm>
                <a:off x="2034" y="1700"/>
                <a:ext cx="31" cy="15"/>
              </a:xfrm>
              <a:custGeom>
                <a:avLst/>
                <a:gdLst>
                  <a:gd name="T0" fmla="*/ 0 w 31"/>
                  <a:gd name="T1" fmla="*/ 0 h 15"/>
                  <a:gd name="T2" fmla="*/ 30 w 31"/>
                  <a:gd name="T3" fmla="*/ 14 h 15"/>
                  <a:gd name="T4" fmla="*/ 0 w 31"/>
                  <a:gd name="T5" fmla="*/ 0 h 15"/>
                  <a:gd name="T6" fmla="*/ 0 60000 65536"/>
                  <a:gd name="T7" fmla="*/ 0 60000 65536"/>
                  <a:gd name="T8" fmla="*/ 0 60000 65536"/>
                  <a:gd name="T9" fmla="*/ 0 w 31"/>
                  <a:gd name="T10" fmla="*/ 0 h 15"/>
                  <a:gd name="T11" fmla="*/ 31 w 31"/>
                  <a:gd name="T12" fmla="*/ 15 h 15"/>
                </a:gdLst>
                <a:ahLst/>
                <a:cxnLst>
                  <a:cxn ang="T6">
                    <a:pos x="T0" y="T1"/>
                  </a:cxn>
                  <a:cxn ang="T7">
                    <a:pos x="T2" y="T3"/>
                  </a:cxn>
                  <a:cxn ang="T8">
                    <a:pos x="T4" y="T5"/>
                  </a:cxn>
                </a:cxnLst>
                <a:rect l="T9" t="T10" r="T11" b="T12"/>
                <a:pathLst>
                  <a:path w="31" h="15">
                    <a:moveTo>
                      <a:pt x="0" y="0"/>
                    </a:moveTo>
                    <a:lnTo>
                      <a:pt x="30"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11" name="Freeform 1570"/>
              <p:cNvSpPr>
                <a:spLocks/>
              </p:cNvSpPr>
              <p:nvPr/>
            </p:nvSpPr>
            <p:spPr bwMode="auto">
              <a:xfrm>
                <a:off x="2031" y="1700"/>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57" name="Group 1571"/>
            <p:cNvGrpSpPr>
              <a:grpSpLocks/>
            </p:cNvGrpSpPr>
            <p:nvPr/>
          </p:nvGrpSpPr>
          <p:grpSpPr bwMode="auto">
            <a:xfrm>
              <a:off x="2031" y="1734"/>
              <a:ext cx="36" cy="18"/>
              <a:chOff x="2031" y="1734"/>
              <a:chExt cx="36" cy="18"/>
            </a:xfrm>
          </p:grpSpPr>
          <p:sp>
            <p:nvSpPr>
              <p:cNvPr id="84808" name="Freeform 1572"/>
              <p:cNvSpPr>
                <a:spLocks/>
              </p:cNvSpPr>
              <p:nvPr/>
            </p:nvSpPr>
            <p:spPr bwMode="auto">
              <a:xfrm>
                <a:off x="2031" y="1737"/>
                <a:ext cx="30" cy="15"/>
              </a:xfrm>
              <a:custGeom>
                <a:avLst/>
                <a:gdLst>
                  <a:gd name="T0" fmla="*/ 0 w 30"/>
                  <a:gd name="T1" fmla="*/ 0 h 15"/>
                  <a:gd name="T2" fmla="*/ 29 w 30"/>
                  <a:gd name="T3" fmla="*/ 14 h 15"/>
                  <a:gd name="T4" fmla="*/ 0 w 30"/>
                  <a:gd name="T5" fmla="*/ 0 h 15"/>
                  <a:gd name="T6" fmla="*/ 0 60000 65536"/>
                  <a:gd name="T7" fmla="*/ 0 60000 65536"/>
                  <a:gd name="T8" fmla="*/ 0 60000 65536"/>
                  <a:gd name="T9" fmla="*/ 0 w 30"/>
                  <a:gd name="T10" fmla="*/ 0 h 15"/>
                  <a:gd name="T11" fmla="*/ 30 w 30"/>
                  <a:gd name="T12" fmla="*/ 15 h 15"/>
                </a:gdLst>
                <a:ahLst/>
                <a:cxnLst>
                  <a:cxn ang="T6">
                    <a:pos x="T0" y="T1"/>
                  </a:cxn>
                  <a:cxn ang="T7">
                    <a:pos x="T2" y="T3"/>
                  </a:cxn>
                  <a:cxn ang="T8">
                    <a:pos x="T4" y="T5"/>
                  </a:cxn>
                </a:cxnLst>
                <a:rect l="T9" t="T10" r="T11" b="T12"/>
                <a:pathLst>
                  <a:path w="30" h="15">
                    <a:moveTo>
                      <a:pt x="0" y="0"/>
                    </a:moveTo>
                    <a:lnTo>
                      <a:pt x="29"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09" name="Freeform 1573"/>
              <p:cNvSpPr>
                <a:spLocks/>
              </p:cNvSpPr>
              <p:nvPr/>
            </p:nvSpPr>
            <p:spPr bwMode="auto">
              <a:xfrm>
                <a:off x="2031" y="1734"/>
                <a:ext cx="36" cy="15"/>
              </a:xfrm>
              <a:custGeom>
                <a:avLst/>
                <a:gdLst>
                  <a:gd name="T0" fmla="*/ 0 w 36"/>
                  <a:gd name="T1" fmla="*/ 14 h 15"/>
                  <a:gd name="T2" fmla="*/ 35 w 36"/>
                  <a:gd name="T3" fmla="*/ 0 h 15"/>
                  <a:gd name="T4" fmla="*/ 0 w 36"/>
                  <a:gd name="T5" fmla="*/ 14 h 15"/>
                  <a:gd name="T6" fmla="*/ 0 60000 65536"/>
                  <a:gd name="T7" fmla="*/ 0 60000 65536"/>
                  <a:gd name="T8" fmla="*/ 0 60000 65536"/>
                  <a:gd name="T9" fmla="*/ 0 w 36"/>
                  <a:gd name="T10" fmla="*/ 0 h 15"/>
                  <a:gd name="T11" fmla="*/ 36 w 36"/>
                  <a:gd name="T12" fmla="*/ 15 h 15"/>
                </a:gdLst>
                <a:ahLst/>
                <a:cxnLst>
                  <a:cxn ang="T6">
                    <a:pos x="T0" y="T1"/>
                  </a:cxn>
                  <a:cxn ang="T7">
                    <a:pos x="T2" y="T3"/>
                  </a:cxn>
                  <a:cxn ang="T8">
                    <a:pos x="T4" y="T5"/>
                  </a:cxn>
                </a:cxnLst>
                <a:rect l="T9" t="T10" r="T11" b="T12"/>
                <a:pathLst>
                  <a:path w="36" h="15">
                    <a:moveTo>
                      <a:pt x="0" y="14"/>
                    </a:moveTo>
                    <a:lnTo>
                      <a:pt x="35"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58" name="Freeform 1574"/>
            <p:cNvSpPr>
              <a:spLocks/>
            </p:cNvSpPr>
            <p:nvPr/>
          </p:nvSpPr>
          <p:spPr bwMode="auto">
            <a:xfrm>
              <a:off x="2098" y="1658"/>
              <a:ext cx="41" cy="111"/>
            </a:xfrm>
            <a:custGeom>
              <a:avLst/>
              <a:gdLst>
                <a:gd name="T0" fmla="*/ 0 w 41"/>
                <a:gd name="T1" fmla="*/ 0 h 111"/>
                <a:gd name="T2" fmla="*/ 0 w 41"/>
                <a:gd name="T3" fmla="*/ 110 h 111"/>
                <a:gd name="T4" fmla="*/ 40 w 41"/>
                <a:gd name="T5" fmla="*/ 105 h 111"/>
                <a:gd name="T6" fmla="*/ 40 w 41"/>
                <a:gd name="T7" fmla="*/ 3 h 111"/>
                <a:gd name="T8" fmla="*/ 0 w 41"/>
                <a:gd name="T9" fmla="*/ 0 h 111"/>
                <a:gd name="T10" fmla="*/ 0 60000 65536"/>
                <a:gd name="T11" fmla="*/ 0 60000 65536"/>
                <a:gd name="T12" fmla="*/ 0 60000 65536"/>
                <a:gd name="T13" fmla="*/ 0 60000 65536"/>
                <a:gd name="T14" fmla="*/ 0 60000 65536"/>
                <a:gd name="T15" fmla="*/ 0 w 41"/>
                <a:gd name="T16" fmla="*/ 0 h 111"/>
                <a:gd name="T17" fmla="*/ 41 w 41"/>
                <a:gd name="T18" fmla="*/ 111 h 111"/>
              </a:gdLst>
              <a:ahLst/>
              <a:cxnLst>
                <a:cxn ang="T10">
                  <a:pos x="T0" y="T1"/>
                </a:cxn>
                <a:cxn ang="T11">
                  <a:pos x="T2" y="T3"/>
                </a:cxn>
                <a:cxn ang="T12">
                  <a:pos x="T4" y="T5"/>
                </a:cxn>
                <a:cxn ang="T13">
                  <a:pos x="T6" y="T7"/>
                </a:cxn>
                <a:cxn ang="T14">
                  <a:pos x="T8" y="T9"/>
                </a:cxn>
              </a:cxnLst>
              <a:rect l="T15" t="T16" r="T17" b="T18"/>
              <a:pathLst>
                <a:path w="41" h="111">
                  <a:moveTo>
                    <a:pt x="0" y="0"/>
                  </a:moveTo>
                  <a:lnTo>
                    <a:pt x="0" y="110"/>
                  </a:lnTo>
                  <a:lnTo>
                    <a:pt x="40" y="105"/>
                  </a:lnTo>
                  <a:lnTo>
                    <a:pt x="40" y="3"/>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59" name="Group 1575"/>
            <p:cNvGrpSpPr>
              <a:grpSpLocks/>
            </p:cNvGrpSpPr>
            <p:nvPr/>
          </p:nvGrpSpPr>
          <p:grpSpPr bwMode="auto">
            <a:xfrm>
              <a:off x="2101" y="1661"/>
              <a:ext cx="37" cy="15"/>
              <a:chOff x="2101" y="1661"/>
              <a:chExt cx="37" cy="15"/>
            </a:xfrm>
          </p:grpSpPr>
          <p:sp>
            <p:nvSpPr>
              <p:cNvPr id="84806" name="Freeform 1576"/>
              <p:cNvSpPr>
                <a:spLocks/>
              </p:cNvSpPr>
              <p:nvPr/>
            </p:nvSpPr>
            <p:spPr bwMode="auto">
              <a:xfrm>
                <a:off x="2105" y="1661"/>
                <a:ext cx="30" cy="15"/>
              </a:xfrm>
              <a:custGeom>
                <a:avLst/>
                <a:gdLst>
                  <a:gd name="T0" fmla="*/ 0 w 30"/>
                  <a:gd name="T1" fmla="*/ 0 h 15"/>
                  <a:gd name="T2" fmla="*/ 29 w 30"/>
                  <a:gd name="T3" fmla="*/ 14 h 15"/>
                  <a:gd name="T4" fmla="*/ 0 w 30"/>
                  <a:gd name="T5" fmla="*/ 0 h 15"/>
                  <a:gd name="T6" fmla="*/ 0 60000 65536"/>
                  <a:gd name="T7" fmla="*/ 0 60000 65536"/>
                  <a:gd name="T8" fmla="*/ 0 60000 65536"/>
                  <a:gd name="T9" fmla="*/ 0 w 30"/>
                  <a:gd name="T10" fmla="*/ 0 h 15"/>
                  <a:gd name="T11" fmla="*/ 30 w 30"/>
                  <a:gd name="T12" fmla="*/ 15 h 15"/>
                </a:gdLst>
                <a:ahLst/>
                <a:cxnLst>
                  <a:cxn ang="T6">
                    <a:pos x="T0" y="T1"/>
                  </a:cxn>
                  <a:cxn ang="T7">
                    <a:pos x="T2" y="T3"/>
                  </a:cxn>
                  <a:cxn ang="T8">
                    <a:pos x="T4" y="T5"/>
                  </a:cxn>
                </a:cxnLst>
                <a:rect l="T9" t="T10" r="T11" b="T12"/>
                <a:pathLst>
                  <a:path w="30" h="15">
                    <a:moveTo>
                      <a:pt x="0" y="0"/>
                    </a:moveTo>
                    <a:lnTo>
                      <a:pt x="29"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07" name="Freeform 1577"/>
              <p:cNvSpPr>
                <a:spLocks/>
              </p:cNvSpPr>
              <p:nvPr/>
            </p:nvSpPr>
            <p:spPr bwMode="auto">
              <a:xfrm>
                <a:off x="2101" y="1661"/>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60" name="Group 1578"/>
            <p:cNvGrpSpPr>
              <a:grpSpLocks/>
            </p:cNvGrpSpPr>
            <p:nvPr/>
          </p:nvGrpSpPr>
          <p:grpSpPr bwMode="auto">
            <a:xfrm>
              <a:off x="2101" y="1696"/>
              <a:ext cx="37" cy="15"/>
              <a:chOff x="2101" y="1696"/>
              <a:chExt cx="37" cy="15"/>
            </a:xfrm>
          </p:grpSpPr>
          <p:sp>
            <p:nvSpPr>
              <p:cNvPr id="84804" name="Freeform 1579"/>
              <p:cNvSpPr>
                <a:spLocks/>
              </p:cNvSpPr>
              <p:nvPr/>
            </p:nvSpPr>
            <p:spPr bwMode="auto">
              <a:xfrm>
                <a:off x="2103" y="1696"/>
                <a:ext cx="29" cy="15"/>
              </a:xfrm>
              <a:custGeom>
                <a:avLst/>
                <a:gdLst>
                  <a:gd name="T0" fmla="*/ 0 w 29"/>
                  <a:gd name="T1" fmla="*/ 0 h 15"/>
                  <a:gd name="T2" fmla="*/ 28 w 29"/>
                  <a:gd name="T3" fmla="*/ 14 h 15"/>
                  <a:gd name="T4" fmla="*/ 0 w 29"/>
                  <a:gd name="T5" fmla="*/ 0 h 15"/>
                  <a:gd name="T6" fmla="*/ 0 60000 65536"/>
                  <a:gd name="T7" fmla="*/ 0 60000 65536"/>
                  <a:gd name="T8" fmla="*/ 0 60000 65536"/>
                  <a:gd name="T9" fmla="*/ 0 w 29"/>
                  <a:gd name="T10" fmla="*/ 0 h 15"/>
                  <a:gd name="T11" fmla="*/ 29 w 29"/>
                  <a:gd name="T12" fmla="*/ 15 h 15"/>
                </a:gdLst>
                <a:ahLst/>
                <a:cxnLst>
                  <a:cxn ang="T6">
                    <a:pos x="T0" y="T1"/>
                  </a:cxn>
                  <a:cxn ang="T7">
                    <a:pos x="T2" y="T3"/>
                  </a:cxn>
                  <a:cxn ang="T8">
                    <a:pos x="T4" y="T5"/>
                  </a:cxn>
                </a:cxnLst>
                <a:rect l="T9" t="T10" r="T11" b="T12"/>
                <a:pathLst>
                  <a:path w="29" h="15">
                    <a:moveTo>
                      <a:pt x="0" y="0"/>
                    </a:moveTo>
                    <a:lnTo>
                      <a:pt x="28"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05" name="Freeform 1580"/>
              <p:cNvSpPr>
                <a:spLocks/>
              </p:cNvSpPr>
              <p:nvPr/>
            </p:nvSpPr>
            <p:spPr bwMode="auto">
              <a:xfrm>
                <a:off x="2101" y="1696"/>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61" name="Group 1581"/>
            <p:cNvGrpSpPr>
              <a:grpSpLocks/>
            </p:cNvGrpSpPr>
            <p:nvPr/>
          </p:nvGrpSpPr>
          <p:grpSpPr bwMode="auto">
            <a:xfrm>
              <a:off x="2101" y="1727"/>
              <a:ext cx="37" cy="15"/>
              <a:chOff x="2101" y="1727"/>
              <a:chExt cx="37" cy="15"/>
            </a:xfrm>
          </p:grpSpPr>
          <p:sp>
            <p:nvSpPr>
              <p:cNvPr id="84802" name="Freeform 1582"/>
              <p:cNvSpPr>
                <a:spLocks/>
              </p:cNvSpPr>
              <p:nvPr/>
            </p:nvSpPr>
            <p:spPr bwMode="auto">
              <a:xfrm>
                <a:off x="2105" y="1727"/>
                <a:ext cx="27" cy="15"/>
              </a:xfrm>
              <a:custGeom>
                <a:avLst/>
                <a:gdLst>
                  <a:gd name="T0" fmla="*/ 0 w 27"/>
                  <a:gd name="T1" fmla="*/ 0 h 15"/>
                  <a:gd name="T2" fmla="*/ 26 w 27"/>
                  <a:gd name="T3" fmla="*/ 14 h 15"/>
                  <a:gd name="T4" fmla="*/ 0 w 27"/>
                  <a:gd name="T5" fmla="*/ 0 h 15"/>
                  <a:gd name="T6" fmla="*/ 0 60000 65536"/>
                  <a:gd name="T7" fmla="*/ 0 60000 65536"/>
                  <a:gd name="T8" fmla="*/ 0 60000 65536"/>
                  <a:gd name="T9" fmla="*/ 0 w 27"/>
                  <a:gd name="T10" fmla="*/ 0 h 15"/>
                  <a:gd name="T11" fmla="*/ 27 w 27"/>
                  <a:gd name="T12" fmla="*/ 15 h 15"/>
                </a:gdLst>
                <a:ahLst/>
                <a:cxnLst>
                  <a:cxn ang="T6">
                    <a:pos x="T0" y="T1"/>
                  </a:cxn>
                  <a:cxn ang="T7">
                    <a:pos x="T2" y="T3"/>
                  </a:cxn>
                  <a:cxn ang="T8">
                    <a:pos x="T4" y="T5"/>
                  </a:cxn>
                </a:cxnLst>
                <a:rect l="T9" t="T10" r="T11" b="T12"/>
                <a:pathLst>
                  <a:path w="27" h="15">
                    <a:moveTo>
                      <a:pt x="0" y="0"/>
                    </a:moveTo>
                    <a:lnTo>
                      <a:pt x="26"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03" name="Freeform 1583"/>
              <p:cNvSpPr>
                <a:spLocks/>
              </p:cNvSpPr>
              <p:nvPr/>
            </p:nvSpPr>
            <p:spPr bwMode="auto">
              <a:xfrm>
                <a:off x="2101" y="172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62" name="Freeform 1584"/>
            <p:cNvSpPr>
              <a:spLocks/>
            </p:cNvSpPr>
            <p:nvPr/>
          </p:nvSpPr>
          <p:spPr bwMode="auto">
            <a:xfrm>
              <a:off x="2167" y="1664"/>
              <a:ext cx="40" cy="97"/>
            </a:xfrm>
            <a:custGeom>
              <a:avLst/>
              <a:gdLst>
                <a:gd name="T0" fmla="*/ 0 w 40"/>
                <a:gd name="T1" fmla="*/ 0 h 97"/>
                <a:gd name="T2" fmla="*/ 0 w 40"/>
                <a:gd name="T3" fmla="*/ 96 h 97"/>
                <a:gd name="T4" fmla="*/ 39 w 40"/>
                <a:gd name="T5" fmla="*/ 91 h 97"/>
                <a:gd name="T6" fmla="*/ 39 w 40"/>
                <a:gd name="T7" fmla="*/ 3 h 97"/>
                <a:gd name="T8" fmla="*/ 0 w 40"/>
                <a:gd name="T9" fmla="*/ 0 h 97"/>
                <a:gd name="T10" fmla="*/ 0 60000 65536"/>
                <a:gd name="T11" fmla="*/ 0 60000 65536"/>
                <a:gd name="T12" fmla="*/ 0 60000 65536"/>
                <a:gd name="T13" fmla="*/ 0 60000 65536"/>
                <a:gd name="T14" fmla="*/ 0 60000 65536"/>
                <a:gd name="T15" fmla="*/ 0 w 40"/>
                <a:gd name="T16" fmla="*/ 0 h 97"/>
                <a:gd name="T17" fmla="*/ 40 w 40"/>
                <a:gd name="T18" fmla="*/ 97 h 97"/>
              </a:gdLst>
              <a:ahLst/>
              <a:cxnLst>
                <a:cxn ang="T10">
                  <a:pos x="T0" y="T1"/>
                </a:cxn>
                <a:cxn ang="T11">
                  <a:pos x="T2" y="T3"/>
                </a:cxn>
                <a:cxn ang="T12">
                  <a:pos x="T4" y="T5"/>
                </a:cxn>
                <a:cxn ang="T13">
                  <a:pos x="T6" y="T7"/>
                </a:cxn>
                <a:cxn ang="T14">
                  <a:pos x="T8" y="T9"/>
                </a:cxn>
              </a:cxnLst>
              <a:rect l="T15" t="T16" r="T17" b="T18"/>
              <a:pathLst>
                <a:path w="40" h="97">
                  <a:moveTo>
                    <a:pt x="0" y="0"/>
                  </a:moveTo>
                  <a:lnTo>
                    <a:pt x="0" y="96"/>
                  </a:lnTo>
                  <a:lnTo>
                    <a:pt x="39" y="91"/>
                  </a:lnTo>
                  <a:lnTo>
                    <a:pt x="39" y="3"/>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63" name="Group 1585"/>
            <p:cNvGrpSpPr>
              <a:grpSpLocks/>
            </p:cNvGrpSpPr>
            <p:nvPr/>
          </p:nvGrpSpPr>
          <p:grpSpPr bwMode="auto">
            <a:xfrm>
              <a:off x="2170" y="1687"/>
              <a:ext cx="37" cy="15"/>
              <a:chOff x="2170" y="1687"/>
              <a:chExt cx="37" cy="15"/>
            </a:xfrm>
          </p:grpSpPr>
          <p:sp>
            <p:nvSpPr>
              <p:cNvPr id="84800" name="Freeform 1586"/>
              <p:cNvSpPr>
                <a:spLocks/>
              </p:cNvSpPr>
              <p:nvPr/>
            </p:nvSpPr>
            <p:spPr bwMode="auto">
              <a:xfrm>
                <a:off x="2173" y="1687"/>
                <a:ext cx="31" cy="15"/>
              </a:xfrm>
              <a:custGeom>
                <a:avLst/>
                <a:gdLst>
                  <a:gd name="T0" fmla="*/ 0 w 31"/>
                  <a:gd name="T1" fmla="*/ 0 h 15"/>
                  <a:gd name="T2" fmla="*/ 30 w 31"/>
                  <a:gd name="T3" fmla="*/ 14 h 15"/>
                  <a:gd name="T4" fmla="*/ 0 w 31"/>
                  <a:gd name="T5" fmla="*/ 0 h 15"/>
                  <a:gd name="T6" fmla="*/ 0 60000 65536"/>
                  <a:gd name="T7" fmla="*/ 0 60000 65536"/>
                  <a:gd name="T8" fmla="*/ 0 60000 65536"/>
                  <a:gd name="T9" fmla="*/ 0 w 31"/>
                  <a:gd name="T10" fmla="*/ 0 h 15"/>
                  <a:gd name="T11" fmla="*/ 31 w 31"/>
                  <a:gd name="T12" fmla="*/ 15 h 15"/>
                </a:gdLst>
                <a:ahLst/>
                <a:cxnLst>
                  <a:cxn ang="T6">
                    <a:pos x="T0" y="T1"/>
                  </a:cxn>
                  <a:cxn ang="T7">
                    <a:pos x="T2" y="T3"/>
                  </a:cxn>
                  <a:cxn ang="T8">
                    <a:pos x="T4" y="T5"/>
                  </a:cxn>
                </a:cxnLst>
                <a:rect l="T9" t="T10" r="T11" b="T12"/>
                <a:pathLst>
                  <a:path w="31" h="15">
                    <a:moveTo>
                      <a:pt x="0" y="0"/>
                    </a:moveTo>
                    <a:lnTo>
                      <a:pt x="30"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801" name="Freeform 1587"/>
              <p:cNvSpPr>
                <a:spLocks/>
              </p:cNvSpPr>
              <p:nvPr/>
            </p:nvSpPr>
            <p:spPr bwMode="auto">
              <a:xfrm>
                <a:off x="2170" y="1687"/>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64" name="Group 1588"/>
            <p:cNvGrpSpPr>
              <a:grpSpLocks/>
            </p:cNvGrpSpPr>
            <p:nvPr/>
          </p:nvGrpSpPr>
          <p:grpSpPr bwMode="auto">
            <a:xfrm>
              <a:off x="2170" y="1723"/>
              <a:ext cx="37" cy="17"/>
              <a:chOff x="2170" y="1723"/>
              <a:chExt cx="37" cy="17"/>
            </a:xfrm>
          </p:grpSpPr>
          <p:sp>
            <p:nvSpPr>
              <p:cNvPr id="84798" name="Freeform 1589"/>
              <p:cNvSpPr>
                <a:spLocks/>
              </p:cNvSpPr>
              <p:nvPr/>
            </p:nvSpPr>
            <p:spPr bwMode="auto">
              <a:xfrm>
                <a:off x="2173" y="1725"/>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99" name="Freeform 1590"/>
              <p:cNvSpPr>
                <a:spLocks/>
              </p:cNvSpPr>
              <p:nvPr/>
            </p:nvSpPr>
            <p:spPr bwMode="auto">
              <a:xfrm>
                <a:off x="2170" y="1723"/>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65" name="Freeform 1591"/>
            <p:cNvSpPr>
              <a:spLocks/>
            </p:cNvSpPr>
            <p:nvPr/>
          </p:nvSpPr>
          <p:spPr bwMode="auto">
            <a:xfrm>
              <a:off x="2237" y="1670"/>
              <a:ext cx="38" cy="84"/>
            </a:xfrm>
            <a:custGeom>
              <a:avLst/>
              <a:gdLst>
                <a:gd name="T0" fmla="*/ 0 w 38"/>
                <a:gd name="T1" fmla="*/ 0 h 84"/>
                <a:gd name="T2" fmla="*/ 0 w 38"/>
                <a:gd name="T3" fmla="*/ 83 h 84"/>
                <a:gd name="T4" fmla="*/ 37 w 38"/>
                <a:gd name="T5" fmla="*/ 80 h 84"/>
                <a:gd name="T6" fmla="*/ 37 w 38"/>
                <a:gd name="T7" fmla="*/ 3 h 84"/>
                <a:gd name="T8" fmla="*/ 0 w 38"/>
                <a:gd name="T9" fmla="*/ 0 h 84"/>
                <a:gd name="T10" fmla="*/ 0 60000 65536"/>
                <a:gd name="T11" fmla="*/ 0 60000 65536"/>
                <a:gd name="T12" fmla="*/ 0 60000 65536"/>
                <a:gd name="T13" fmla="*/ 0 60000 65536"/>
                <a:gd name="T14" fmla="*/ 0 60000 65536"/>
                <a:gd name="T15" fmla="*/ 0 w 38"/>
                <a:gd name="T16" fmla="*/ 0 h 84"/>
                <a:gd name="T17" fmla="*/ 38 w 38"/>
                <a:gd name="T18" fmla="*/ 84 h 84"/>
              </a:gdLst>
              <a:ahLst/>
              <a:cxnLst>
                <a:cxn ang="T10">
                  <a:pos x="T0" y="T1"/>
                </a:cxn>
                <a:cxn ang="T11">
                  <a:pos x="T2" y="T3"/>
                </a:cxn>
                <a:cxn ang="T12">
                  <a:pos x="T4" y="T5"/>
                </a:cxn>
                <a:cxn ang="T13">
                  <a:pos x="T6" y="T7"/>
                </a:cxn>
                <a:cxn ang="T14">
                  <a:pos x="T8" y="T9"/>
                </a:cxn>
              </a:cxnLst>
              <a:rect l="T15" t="T16" r="T17" b="T18"/>
              <a:pathLst>
                <a:path w="38" h="84">
                  <a:moveTo>
                    <a:pt x="0" y="0"/>
                  </a:moveTo>
                  <a:lnTo>
                    <a:pt x="0" y="83"/>
                  </a:lnTo>
                  <a:lnTo>
                    <a:pt x="37" y="80"/>
                  </a:lnTo>
                  <a:lnTo>
                    <a:pt x="37" y="3"/>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grpSp>
          <p:nvGrpSpPr>
            <p:cNvPr id="84466" name="Group 1592"/>
            <p:cNvGrpSpPr>
              <a:grpSpLocks/>
            </p:cNvGrpSpPr>
            <p:nvPr/>
          </p:nvGrpSpPr>
          <p:grpSpPr bwMode="auto">
            <a:xfrm>
              <a:off x="2238" y="1681"/>
              <a:ext cx="38" cy="15"/>
              <a:chOff x="2238" y="1681"/>
              <a:chExt cx="38" cy="15"/>
            </a:xfrm>
          </p:grpSpPr>
          <p:sp>
            <p:nvSpPr>
              <p:cNvPr id="84796" name="Freeform 1593"/>
              <p:cNvSpPr>
                <a:spLocks/>
              </p:cNvSpPr>
              <p:nvPr/>
            </p:nvSpPr>
            <p:spPr bwMode="auto">
              <a:xfrm>
                <a:off x="2242" y="1681"/>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97" name="Freeform 1594"/>
              <p:cNvSpPr>
                <a:spLocks/>
              </p:cNvSpPr>
              <p:nvPr/>
            </p:nvSpPr>
            <p:spPr bwMode="auto">
              <a:xfrm>
                <a:off x="2238" y="1681"/>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467" name="Group 1595"/>
            <p:cNvGrpSpPr>
              <a:grpSpLocks/>
            </p:cNvGrpSpPr>
            <p:nvPr/>
          </p:nvGrpSpPr>
          <p:grpSpPr bwMode="auto">
            <a:xfrm>
              <a:off x="2238" y="1715"/>
              <a:ext cx="37" cy="17"/>
              <a:chOff x="2238" y="1715"/>
              <a:chExt cx="37" cy="17"/>
            </a:xfrm>
          </p:grpSpPr>
          <p:sp>
            <p:nvSpPr>
              <p:cNvPr id="84794" name="Freeform 1596"/>
              <p:cNvSpPr>
                <a:spLocks/>
              </p:cNvSpPr>
              <p:nvPr/>
            </p:nvSpPr>
            <p:spPr bwMode="auto">
              <a:xfrm>
                <a:off x="2240" y="1717"/>
                <a:ext cx="28" cy="15"/>
              </a:xfrm>
              <a:custGeom>
                <a:avLst/>
                <a:gdLst>
                  <a:gd name="T0" fmla="*/ 0 w 28"/>
                  <a:gd name="T1" fmla="*/ 0 h 15"/>
                  <a:gd name="T2" fmla="*/ 27 w 28"/>
                  <a:gd name="T3" fmla="*/ 14 h 15"/>
                  <a:gd name="T4" fmla="*/ 0 w 28"/>
                  <a:gd name="T5" fmla="*/ 0 h 15"/>
                  <a:gd name="T6" fmla="*/ 0 60000 65536"/>
                  <a:gd name="T7" fmla="*/ 0 60000 65536"/>
                  <a:gd name="T8" fmla="*/ 0 60000 65536"/>
                  <a:gd name="T9" fmla="*/ 0 w 28"/>
                  <a:gd name="T10" fmla="*/ 0 h 15"/>
                  <a:gd name="T11" fmla="*/ 28 w 28"/>
                  <a:gd name="T12" fmla="*/ 15 h 15"/>
                </a:gdLst>
                <a:ahLst/>
                <a:cxnLst>
                  <a:cxn ang="T6">
                    <a:pos x="T0" y="T1"/>
                  </a:cxn>
                  <a:cxn ang="T7">
                    <a:pos x="T2" y="T3"/>
                  </a:cxn>
                  <a:cxn ang="T8">
                    <a:pos x="T4" y="T5"/>
                  </a:cxn>
                </a:cxnLst>
                <a:rect l="T9" t="T10" r="T11" b="T12"/>
                <a:pathLst>
                  <a:path w="28" h="15">
                    <a:moveTo>
                      <a:pt x="0" y="0"/>
                    </a:moveTo>
                    <a:lnTo>
                      <a:pt x="27"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95" name="Freeform 1597"/>
              <p:cNvSpPr>
                <a:spLocks/>
              </p:cNvSpPr>
              <p:nvPr/>
            </p:nvSpPr>
            <p:spPr bwMode="auto">
              <a:xfrm>
                <a:off x="2238" y="1715"/>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468" name="Freeform 1598"/>
            <p:cNvSpPr>
              <a:spLocks/>
            </p:cNvSpPr>
            <p:nvPr/>
          </p:nvSpPr>
          <p:spPr bwMode="auto">
            <a:xfrm>
              <a:off x="2666" y="1644"/>
              <a:ext cx="41" cy="130"/>
            </a:xfrm>
            <a:custGeom>
              <a:avLst/>
              <a:gdLst>
                <a:gd name="T0" fmla="*/ 0 w 41"/>
                <a:gd name="T1" fmla="*/ 2 h 130"/>
                <a:gd name="T2" fmla="*/ 0 w 41"/>
                <a:gd name="T3" fmla="*/ 129 h 130"/>
                <a:gd name="T4" fmla="*/ 40 w 41"/>
                <a:gd name="T5" fmla="*/ 124 h 130"/>
                <a:gd name="T6" fmla="*/ 40 w 41"/>
                <a:gd name="T7" fmla="*/ 0 h 130"/>
                <a:gd name="T8" fmla="*/ 0 w 41"/>
                <a:gd name="T9" fmla="*/ 2 h 130"/>
                <a:gd name="T10" fmla="*/ 0 60000 65536"/>
                <a:gd name="T11" fmla="*/ 0 60000 65536"/>
                <a:gd name="T12" fmla="*/ 0 60000 65536"/>
                <a:gd name="T13" fmla="*/ 0 60000 65536"/>
                <a:gd name="T14" fmla="*/ 0 60000 65536"/>
                <a:gd name="T15" fmla="*/ 0 w 41"/>
                <a:gd name="T16" fmla="*/ 0 h 130"/>
                <a:gd name="T17" fmla="*/ 41 w 41"/>
                <a:gd name="T18" fmla="*/ 130 h 130"/>
              </a:gdLst>
              <a:ahLst/>
              <a:cxnLst>
                <a:cxn ang="T10">
                  <a:pos x="T0" y="T1"/>
                </a:cxn>
                <a:cxn ang="T11">
                  <a:pos x="T2" y="T3"/>
                </a:cxn>
                <a:cxn ang="T12">
                  <a:pos x="T4" y="T5"/>
                </a:cxn>
                <a:cxn ang="T13">
                  <a:pos x="T6" y="T7"/>
                </a:cxn>
                <a:cxn ang="T14">
                  <a:pos x="T8" y="T9"/>
                </a:cxn>
              </a:cxnLst>
              <a:rect l="T15" t="T16" r="T17" b="T18"/>
              <a:pathLst>
                <a:path w="41" h="130">
                  <a:moveTo>
                    <a:pt x="0" y="2"/>
                  </a:moveTo>
                  <a:lnTo>
                    <a:pt x="0" y="129"/>
                  </a:lnTo>
                  <a:lnTo>
                    <a:pt x="40" y="124"/>
                  </a:lnTo>
                  <a:lnTo>
                    <a:pt x="40" y="0"/>
                  </a:lnTo>
                  <a:lnTo>
                    <a:pt x="0" y="2"/>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69" name="Freeform 1599"/>
            <p:cNvSpPr>
              <a:spLocks/>
            </p:cNvSpPr>
            <p:nvPr/>
          </p:nvSpPr>
          <p:spPr bwMode="auto">
            <a:xfrm>
              <a:off x="2666" y="1678"/>
              <a:ext cx="39" cy="14"/>
            </a:xfrm>
            <a:custGeom>
              <a:avLst/>
              <a:gdLst>
                <a:gd name="T0" fmla="*/ 0 w 39"/>
                <a:gd name="T1" fmla="*/ 13 h 14"/>
                <a:gd name="T2" fmla="*/ 38 w 39"/>
                <a:gd name="T3" fmla="*/ 0 h 14"/>
                <a:gd name="T4" fmla="*/ 0 w 39"/>
                <a:gd name="T5" fmla="*/ 13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13"/>
                  </a:moveTo>
                  <a:lnTo>
                    <a:pt x="38"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0" name="Freeform 1600"/>
            <p:cNvSpPr>
              <a:spLocks/>
            </p:cNvSpPr>
            <p:nvPr/>
          </p:nvSpPr>
          <p:spPr bwMode="auto">
            <a:xfrm>
              <a:off x="2669" y="1706"/>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1" name="Freeform 1601"/>
            <p:cNvSpPr>
              <a:spLocks/>
            </p:cNvSpPr>
            <p:nvPr/>
          </p:nvSpPr>
          <p:spPr bwMode="auto">
            <a:xfrm>
              <a:off x="2669" y="1738"/>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2" name="Freeform 1602"/>
            <p:cNvSpPr>
              <a:spLocks/>
            </p:cNvSpPr>
            <p:nvPr/>
          </p:nvSpPr>
          <p:spPr bwMode="auto">
            <a:xfrm>
              <a:off x="2334" y="2000"/>
              <a:ext cx="38" cy="145"/>
            </a:xfrm>
            <a:custGeom>
              <a:avLst/>
              <a:gdLst>
                <a:gd name="T0" fmla="*/ 0 w 38"/>
                <a:gd name="T1" fmla="*/ 5 h 145"/>
                <a:gd name="T2" fmla="*/ 0 w 38"/>
                <a:gd name="T3" fmla="*/ 144 h 145"/>
                <a:gd name="T4" fmla="*/ 37 w 38"/>
                <a:gd name="T5" fmla="*/ 135 h 145"/>
                <a:gd name="T6" fmla="*/ 37 w 38"/>
                <a:gd name="T7" fmla="*/ 0 h 145"/>
                <a:gd name="T8" fmla="*/ 0 w 38"/>
                <a:gd name="T9" fmla="*/ 5 h 145"/>
                <a:gd name="T10" fmla="*/ 0 60000 65536"/>
                <a:gd name="T11" fmla="*/ 0 60000 65536"/>
                <a:gd name="T12" fmla="*/ 0 60000 65536"/>
                <a:gd name="T13" fmla="*/ 0 60000 65536"/>
                <a:gd name="T14" fmla="*/ 0 60000 65536"/>
                <a:gd name="T15" fmla="*/ 0 w 38"/>
                <a:gd name="T16" fmla="*/ 0 h 145"/>
                <a:gd name="T17" fmla="*/ 38 w 38"/>
                <a:gd name="T18" fmla="*/ 145 h 145"/>
              </a:gdLst>
              <a:ahLst/>
              <a:cxnLst>
                <a:cxn ang="T10">
                  <a:pos x="T0" y="T1"/>
                </a:cxn>
                <a:cxn ang="T11">
                  <a:pos x="T2" y="T3"/>
                </a:cxn>
                <a:cxn ang="T12">
                  <a:pos x="T4" y="T5"/>
                </a:cxn>
                <a:cxn ang="T13">
                  <a:pos x="T6" y="T7"/>
                </a:cxn>
                <a:cxn ang="T14">
                  <a:pos x="T8" y="T9"/>
                </a:cxn>
              </a:cxnLst>
              <a:rect l="T15" t="T16" r="T17" b="T18"/>
              <a:pathLst>
                <a:path w="38" h="145">
                  <a:moveTo>
                    <a:pt x="0" y="5"/>
                  </a:moveTo>
                  <a:lnTo>
                    <a:pt x="0" y="144"/>
                  </a:lnTo>
                  <a:lnTo>
                    <a:pt x="37" y="135"/>
                  </a:lnTo>
                  <a:lnTo>
                    <a:pt x="37"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3" name="Freeform 1603"/>
            <p:cNvSpPr>
              <a:spLocks/>
            </p:cNvSpPr>
            <p:nvPr/>
          </p:nvSpPr>
          <p:spPr bwMode="auto">
            <a:xfrm>
              <a:off x="2334" y="2036"/>
              <a:ext cx="38" cy="14"/>
            </a:xfrm>
            <a:custGeom>
              <a:avLst/>
              <a:gdLst>
                <a:gd name="T0" fmla="*/ 0 w 38"/>
                <a:gd name="T1" fmla="*/ 13 h 14"/>
                <a:gd name="T2" fmla="*/ 37 w 38"/>
                <a:gd name="T3" fmla="*/ 0 h 14"/>
                <a:gd name="T4" fmla="*/ 0 w 38"/>
                <a:gd name="T5" fmla="*/ 13 h 14"/>
                <a:gd name="T6" fmla="*/ 0 60000 65536"/>
                <a:gd name="T7" fmla="*/ 0 60000 65536"/>
                <a:gd name="T8" fmla="*/ 0 60000 65536"/>
                <a:gd name="T9" fmla="*/ 0 w 38"/>
                <a:gd name="T10" fmla="*/ 0 h 14"/>
                <a:gd name="T11" fmla="*/ 38 w 38"/>
                <a:gd name="T12" fmla="*/ 14 h 14"/>
              </a:gdLst>
              <a:ahLst/>
              <a:cxnLst>
                <a:cxn ang="T6">
                  <a:pos x="T0" y="T1"/>
                </a:cxn>
                <a:cxn ang="T7">
                  <a:pos x="T2" y="T3"/>
                </a:cxn>
                <a:cxn ang="T8">
                  <a:pos x="T4" y="T5"/>
                </a:cxn>
              </a:cxnLst>
              <a:rect l="T9" t="T10" r="T11" b="T12"/>
              <a:pathLst>
                <a:path w="38" h="14">
                  <a:moveTo>
                    <a:pt x="0" y="13"/>
                  </a:moveTo>
                  <a:lnTo>
                    <a:pt x="37"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4" name="Freeform 1604"/>
            <p:cNvSpPr>
              <a:spLocks/>
            </p:cNvSpPr>
            <p:nvPr/>
          </p:nvSpPr>
          <p:spPr bwMode="auto">
            <a:xfrm>
              <a:off x="2334" y="2064"/>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5" name="Freeform 1605"/>
            <p:cNvSpPr>
              <a:spLocks/>
            </p:cNvSpPr>
            <p:nvPr/>
          </p:nvSpPr>
          <p:spPr bwMode="auto">
            <a:xfrm>
              <a:off x="2334" y="2093"/>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6" name="Freeform 1606"/>
            <p:cNvSpPr>
              <a:spLocks/>
            </p:cNvSpPr>
            <p:nvPr/>
          </p:nvSpPr>
          <p:spPr bwMode="auto">
            <a:xfrm>
              <a:off x="2404" y="1988"/>
              <a:ext cx="40" cy="139"/>
            </a:xfrm>
            <a:custGeom>
              <a:avLst/>
              <a:gdLst>
                <a:gd name="T0" fmla="*/ 0 w 40"/>
                <a:gd name="T1" fmla="*/ 5 h 139"/>
                <a:gd name="T2" fmla="*/ 0 w 40"/>
                <a:gd name="T3" fmla="*/ 138 h 139"/>
                <a:gd name="T4" fmla="*/ 39 w 40"/>
                <a:gd name="T5" fmla="*/ 130 h 139"/>
                <a:gd name="T6" fmla="*/ 39 w 40"/>
                <a:gd name="T7" fmla="*/ 0 h 139"/>
                <a:gd name="T8" fmla="*/ 0 w 40"/>
                <a:gd name="T9" fmla="*/ 5 h 139"/>
                <a:gd name="T10" fmla="*/ 0 60000 65536"/>
                <a:gd name="T11" fmla="*/ 0 60000 65536"/>
                <a:gd name="T12" fmla="*/ 0 60000 65536"/>
                <a:gd name="T13" fmla="*/ 0 60000 65536"/>
                <a:gd name="T14" fmla="*/ 0 60000 65536"/>
                <a:gd name="T15" fmla="*/ 0 w 40"/>
                <a:gd name="T16" fmla="*/ 0 h 139"/>
                <a:gd name="T17" fmla="*/ 40 w 40"/>
                <a:gd name="T18" fmla="*/ 139 h 139"/>
              </a:gdLst>
              <a:ahLst/>
              <a:cxnLst>
                <a:cxn ang="T10">
                  <a:pos x="T0" y="T1"/>
                </a:cxn>
                <a:cxn ang="T11">
                  <a:pos x="T2" y="T3"/>
                </a:cxn>
                <a:cxn ang="T12">
                  <a:pos x="T4" y="T5"/>
                </a:cxn>
                <a:cxn ang="T13">
                  <a:pos x="T6" y="T7"/>
                </a:cxn>
                <a:cxn ang="T14">
                  <a:pos x="T8" y="T9"/>
                </a:cxn>
              </a:cxnLst>
              <a:rect l="T15" t="T16" r="T17" b="T18"/>
              <a:pathLst>
                <a:path w="40" h="139">
                  <a:moveTo>
                    <a:pt x="0" y="5"/>
                  </a:moveTo>
                  <a:lnTo>
                    <a:pt x="0" y="138"/>
                  </a:lnTo>
                  <a:lnTo>
                    <a:pt x="39" y="130"/>
                  </a:lnTo>
                  <a:lnTo>
                    <a:pt x="39"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7" name="Freeform 1607"/>
            <p:cNvSpPr>
              <a:spLocks/>
            </p:cNvSpPr>
            <p:nvPr/>
          </p:nvSpPr>
          <p:spPr bwMode="auto">
            <a:xfrm>
              <a:off x="2406" y="2023"/>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8" name="Freeform 1608"/>
            <p:cNvSpPr>
              <a:spLocks/>
            </p:cNvSpPr>
            <p:nvPr/>
          </p:nvSpPr>
          <p:spPr bwMode="auto">
            <a:xfrm>
              <a:off x="2404" y="2053"/>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79" name="Freeform 1609"/>
            <p:cNvSpPr>
              <a:spLocks/>
            </p:cNvSpPr>
            <p:nvPr/>
          </p:nvSpPr>
          <p:spPr bwMode="auto">
            <a:xfrm>
              <a:off x="2404" y="2080"/>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0" name="Freeform 1610"/>
            <p:cNvSpPr>
              <a:spLocks/>
            </p:cNvSpPr>
            <p:nvPr/>
          </p:nvSpPr>
          <p:spPr bwMode="auto">
            <a:xfrm>
              <a:off x="2471" y="1976"/>
              <a:ext cx="40" cy="136"/>
            </a:xfrm>
            <a:custGeom>
              <a:avLst/>
              <a:gdLst>
                <a:gd name="T0" fmla="*/ 0 w 40"/>
                <a:gd name="T1" fmla="*/ 5 h 136"/>
                <a:gd name="T2" fmla="*/ 0 w 40"/>
                <a:gd name="T3" fmla="*/ 135 h 136"/>
                <a:gd name="T4" fmla="*/ 39 w 40"/>
                <a:gd name="T5" fmla="*/ 126 h 136"/>
                <a:gd name="T6" fmla="*/ 39 w 40"/>
                <a:gd name="T7" fmla="*/ 0 h 136"/>
                <a:gd name="T8" fmla="*/ 0 w 40"/>
                <a:gd name="T9" fmla="*/ 5 h 136"/>
                <a:gd name="T10" fmla="*/ 0 60000 65536"/>
                <a:gd name="T11" fmla="*/ 0 60000 65536"/>
                <a:gd name="T12" fmla="*/ 0 60000 65536"/>
                <a:gd name="T13" fmla="*/ 0 60000 65536"/>
                <a:gd name="T14" fmla="*/ 0 60000 65536"/>
                <a:gd name="T15" fmla="*/ 0 w 40"/>
                <a:gd name="T16" fmla="*/ 0 h 136"/>
                <a:gd name="T17" fmla="*/ 40 w 40"/>
                <a:gd name="T18" fmla="*/ 136 h 136"/>
              </a:gdLst>
              <a:ahLst/>
              <a:cxnLst>
                <a:cxn ang="T10">
                  <a:pos x="T0" y="T1"/>
                </a:cxn>
                <a:cxn ang="T11">
                  <a:pos x="T2" y="T3"/>
                </a:cxn>
                <a:cxn ang="T12">
                  <a:pos x="T4" y="T5"/>
                </a:cxn>
                <a:cxn ang="T13">
                  <a:pos x="T6" y="T7"/>
                </a:cxn>
                <a:cxn ang="T14">
                  <a:pos x="T8" y="T9"/>
                </a:cxn>
              </a:cxnLst>
              <a:rect l="T15" t="T16" r="T17" b="T18"/>
              <a:pathLst>
                <a:path w="40" h="136">
                  <a:moveTo>
                    <a:pt x="0" y="5"/>
                  </a:moveTo>
                  <a:lnTo>
                    <a:pt x="0" y="135"/>
                  </a:lnTo>
                  <a:lnTo>
                    <a:pt x="39" y="126"/>
                  </a:lnTo>
                  <a:lnTo>
                    <a:pt x="39"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1" name="Freeform 1611"/>
            <p:cNvSpPr>
              <a:spLocks/>
            </p:cNvSpPr>
            <p:nvPr/>
          </p:nvSpPr>
          <p:spPr bwMode="auto">
            <a:xfrm>
              <a:off x="2474" y="2015"/>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2" name="Freeform 1612"/>
            <p:cNvSpPr>
              <a:spLocks/>
            </p:cNvSpPr>
            <p:nvPr/>
          </p:nvSpPr>
          <p:spPr bwMode="auto">
            <a:xfrm>
              <a:off x="2474" y="2042"/>
              <a:ext cx="37" cy="14"/>
            </a:xfrm>
            <a:custGeom>
              <a:avLst/>
              <a:gdLst>
                <a:gd name="T0" fmla="*/ 0 w 37"/>
                <a:gd name="T1" fmla="*/ 13 h 14"/>
                <a:gd name="T2" fmla="*/ 36 w 37"/>
                <a:gd name="T3" fmla="*/ 0 h 14"/>
                <a:gd name="T4" fmla="*/ 0 w 37"/>
                <a:gd name="T5" fmla="*/ 13 h 14"/>
                <a:gd name="T6" fmla="*/ 0 60000 65536"/>
                <a:gd name="T7" fmla="*/ 0 60000 65536"/>
                <a:gd name="T8" fmla="*/ 0 60000 65536"/>
                <a:gd name="T9" fmla="*/ 0 w 37"/>
                <a:gd name="T10" fmla="*/ 0 h 14"/>
                <a:gd name="T11" fmla="*/ 37 w 37"/>
                <a:gd name="T12" fmla="*/ 14 h 14"/>
              </a:gdLst>
              <a:ahLst/>
              <a:cxnLst>
                <a:cxn ang="T6">
                  <a:pos x="T0" y="T1"/>
                </a:cxn>
                <a:cxn ang="T7">
                  <a:pos x="T2" y="T3"/>
                </a:cxn>
                <a:cxn ang="T8">
                  <a:pos x="T4" y="T5"/>
                </a:cxn>
              </a:cxnLst>
              <a:rect l="T9" t="T10" r="T11" b="T12"/>
              <a:pathLst>
                <a:path w="37" h="14">
                  <a:moveTo>
                    <a:pt x="0" y="13"/>
                  </a:moveTo>
                  <a:lnTo>
                    <a:pt x="36"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3" name="Freeform 1613"/>
            <p:cNvSpPr>
              <a:spLocks/>
            </p:cNvSpPr>
            <p:nvPr/>
          </p:nvSpPr>
          <p:spPr bwMode="auto">
            <a:xfrm>
              <a:off x="2471" y="2072"/>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4" name="Freeform 1614"/>
            <p:cNvSpPr>
              <a:spLocks/>
            </p:cNvSpPr>
            <p:nvPr/>
          </p:nvSpPr>
          <p:spPr bwMode="auto">
            <a:xfrm>
              <a:off x="2540" y="1966"/>
              <a:ext cx="38" cy="131"/>
            </a:xfrm>
            <a:custGeom>
              <a:avLst/>
              <a:gdLst>
                <a:gd name="T0" fmla="*/ 0 w 38"/>
                <a:gd name="T1" fmla="*/ 5 h 131"/>
                <a:gd name="T2" fmla="*/ 0 w 38"/>
                <a:gd name="T3" fmla="*/ 130 h 131"/>
                <a:gd name="T4" fmla="*/ 37 w 38"/>
                <a:gd name="T5" fmla="*/ 122 h 131"/>
                <a:gd name="T6" fmla="*/ 37 w 38"/>
                <a:gd name="T7" fmla="*/ 0 h 131"/>
                <a:gd name="T8" fmla="*/ 0 w 38"/>
                <a:gd name="T9" fmla="*/ 5 h 131"/>
                <a:gd name="T10" fmla="*/ 0 60000 65536"/>
                <a:gd name="T11" fmla="*/ 0 60000 65536"/>
                <a:gd name="T12" fmla="*/ 0 60000 65536"/>
                <a:gd name="T13" fmla="*/ 0 60000 65536"/>
                <a:gd name="T14" fmla="*/ 0 60000 65536"/>
                <a:gd name="T15" fmla="*/ 0 w 38"/>
                <a:gd name="T16" fmla="*/ 0 h 131"/>
                <a:gd name="T17" fmla="*/ 38 w 38"/>
                <a:gd name="T18" fmla="*/ 131 h 131"/>
              </a:gdLst>
              <a:ahLst/>
              <a:cxnLst>
                <a:cxn ang="T10">
                  <a:pos x="T0" y="T1"/>
                </a:cxn>
                <a:cxn ang="T11">
                  <a:pos x="T2" y="T3"/>
                </a:cxn>
                <a:cxn ang="T12">
                  <a:pos x="T4" y="T5"/>
                </a:cxn>
                <a:cxn ang="T13">
                  <a:pos x="T6" y="T7"/>
                </a:cxn>
                <a:cxn ang="T14">
                  <a:pos x="T8" y="T9"/>
                </a:cxn>
              </a:cxnLst>
              <a:rect l="T15" t="T16" r="T17" b="T18"/>
              <a:pathLst>
                <a:path w="38" h="131">
                  <a:moveTo>
                    <a:pt x="0" y="5"/>
                  </a:moveTo>
                  <a:lnTo>
                    <a:pt x="0" y="130"/>
                  </a:lnTo>
                  <a:lnTo>
                    <a:pt x="37" y="122"/>
                  </a:lnTo>
                  <a:lnTo>
                    <a:pt x="37" y="0"/>
                  </a:lnTo>
                  <a:lnTo>
                    <a:pt x="0" y="5"/>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5" name="Freeform 1615"/>
            <p:cNvSpPr>
              <a:spLocks/>
            </p:cNvSpPr>
            <p:nvPr/>
          </p:nvSpPr>
          <p:spPr bwMode="auto">
            <a:xfrm>
              <a:off x="2539" y="2002"/>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6" name="Freeform 1616"/>
            <p:cNvSpPr>
              <a:spLocks/>
            </p:cNvSpPr>
            <p:nvPr/>
          </p:nvSpPr>
          <p:spPr bwMode="auto">
            <a:xfrm>
              <a:off x="2541" y="2028"/>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7" name="Freeform 1617"/>
            <p:cNvSpPr>
              <a:spLocks/>
            </p:cNvSpPr>
            <p:nvPr/>
          </p:nvSpPr>
          <p:spPr bwMode="auto">
            <a:xfrm>
              <a:off x="2540" y="2056"/>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488" name="Freeform 1618"/>
            <p:cNvSpPr>
              <a:spLocks/>
            </p:cNvSpPr>
            <p:nvPr/>
          </p:nvSpPr>
          <p:spPr bwMode="auto">
            <a:xfrm>
              <a:off x="2031" y="1949"/>
              <a:ext cx="40" cy="132"/>
            </a:xfrm>
            <a:custGeom>
              <a:avLst/>
              <a:gdLst>
                <a:gd name="T0" fmla="*/ 0 w 40"/>
                <a:gd name="T1" fmla="*/ 0 h 132"/>
                <a:gd name="T2" fmla="*/ 0 w 40"/>
                <a:gd name="T3" fmla="*/ 131 h 132"/>
                <a:gd name="T4" fmla="*/ 39 w 40"/>
                <a:gd name="T5" fmla="*/ 122 h 132"/>
                <a:gd name="T6" fmla="*/ 39 w 40"/>
                <a:gd name="T7" fmla="*/ 10 h 132"/>
                <a:gd name="T8" fmla="*/ 0 w 40"/>
                <a:gd name="T9" fmla="*/ 0 h 132"/>
                <a:gd name="T10" fmla="*/ 0 60000 65536"/>
                <a:gd name="T11" fmla="*/ 0 60000 65536"/>
                <a:gd name="T12" fmla="*/ 0 60000 65536"/>
                <a:gd name="T13" fmla="*/ 0 60000 65536"/>
                <a:gd name="T14" fmla="*/ 0 60000 65536"/>
                <a:gd name="T15" fmla="*/ 0 w 40"/>
                <a:gd name="T16" fmla="*/ 0 h 132"/>
                <a:gd name="T17" fmla="*/ 40 w 40"/>
                <a:gd name="T18" fmla="*/ 132 h 132"/>
              </a:gdLst>
              <a:ahLst/>
              <a:cxnLst>
                <a:cxn ang="T10">
                  <a:pos x="T0" y="T1"/>
                </a:cxn>
                <a:cxn ang="T11">
                  <a:pos x="T2" y="T3"/>
                </a:cxn>
                <a:cxn ang="T12">
                  <a:pos x="T4" y="T5"/>
                </a:cxn>
                <a:cxn ang="T13">
                  <a:pos x="T6" y="T7"/>
                </a:cxn>
                <a:cxn ang="T14">
                  <a:pos x="T8" y="T9"/>
                </a:cxn>
              </a:cxnLst>
              <a:rect l="T15" t="T16" r="T17" b="T18"/>
              <a:pathLst>
                <a:path w="40" h="132">
                  <a:moveTo>
                    <a:pt x="0" y="0"/>
                  </a:moveTo>
                  <a:lnTo>
                    <a:pt x="0" y="131"/>
                  </a:lnTo>
                  <a:lnTo>
                    <a:pt x="39" y="122"/>
                  </a:lnTo>
                  <a:lnTo>
                    <a:pt x="39" y="10"/>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489" name="Freeform 1619"/>
            <p:cNvSpPr>
              <a:spLocks/>
            </p:cNvSpPr>
            <p:nvPr/>
          </p:nvSpPr>
          <p:spPr bwMode="auto">
            <a:xfrm>
              <a:off x="2031" y="1975"/>
              <a:ext cx="40" cy="15"/>
            </a:xfrm>
            <a:custGeom>
              <a:avLst/>
              <a:gdLst>
                <a:gd name="T0" fmla="*/ 0 w 40"/>
                <a:gd name="T1" fmla="*/ 14 h 15"/>
                <a:gd name="T2" fmla="*/ 39 w 40"/>
                <a:gd name="T3" fmla="*/ 0 h 15"/>
                <a:gd name="T4" fmla="*/ 0 w 40"/>
                <a:gd name="T5" fmla="*/ 14 h 15"/>
                <a:gd name="T6" fmla="*/ 0 60000 65536"/>
                <a:gd name="T7" fmla="*/ 0 60000 65536"/>
                <a:gd name="T8" fmla="*/ 0 60000 65536"/>
                <a:gd name="T9" fmla="*/ 0 w 40"/>
                <a:gd name="T10" fmla="*/ 0 h 15"/>
                <a:gd name="T11" fmla="*/ 40 w 40"/>
                <a:gd name="T12" fmla="*/ 15 h 15"/>
              </a:gdLst>
              <a:ahLst/>
              <a:cxnLst>
                <a:cxn ang="T6">
                  <a:pos x="T0" y="T1"/>
                </a:cxn>
                <a:cxn ang="T7">
                  <a:pos x="T2" y="T3"/>
                </a:cxn>
                <a:cxn ang="T8">
                  <a:pos x="T4" y="T5"/>
                </a:cxn>
              </a:cxnLst>
              <a:rect l="T9" t="T10" r="T11" b="T12"/>
              <a:pathLst>
                <a:path w="40" h="15">
                  <a:moveTo>
                    <a:pt x="0" y="14"/>
                  </a:moveTo>
                  <a:lnTo>
                    <a:pt x="39" y="0"/>
                  </a:lnTo>
                  <a:lnTo>
                    <a:pt x="0" y="14"/>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490" name="Freeform 1620"/>
            <p:cNvSpPr>
              <a:spLocks/>
            </p:cNvSpPr>
            <p:nvPr/>
          </p:nvSpPr>
          <p:spPr bwMode="auto">
            <a:xfrm>
              <a:off x="2031" y="2002"/>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491" name="Freeform 1621"/>
            <p:cNvSpPr>
              <a:spLocks/>
            </p:cNvSpPr>
            <p:nvPr/>
          </p:nvSpPr>
          <p:spPr bwMode="auto">
            <a:xfrm>
              <a:off x="2031" y="2033"/>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492" name="Freeform 1622"/>
            <p:cNvSpPr>
              <a:spLocks/>
            </p:cNvSpPr>
            <p:nvPr/>
          </p:nvSpPr>
          <p:spPr bwMode="auto">
            <a:xfrm>
              <a:off x="2102" y="1965"/>
              <a:ext cx="40" cy="99"/>
            </a:xfrm>
            <a:custGeom>
              <a:avLst/>
              <a:gdLst>
                <a:gd name="T0" fmla="*/ 0 w 40"/>
                <a:gd name="T1" fmla="*/ 0 h 99"/>
                <a:gd name="T2" fmla="*/ 0 w 40"/>
                <a:gd name="T3" fmla="*/ 98 h 99"/>
                <a:gd name="T4" fmla="*/ 39 w 40"/>
                <a:gd name="T5" fmla="*/ 90 h 99"/>
                <a:gd name="T6" fmla="*/ 39 w 40"/>
                <a:gd name="T7" fmla="*/ 8 h 99"/>
                <a:gd name="T8" fmla="*/ 0 w 40"/>
                <a:gd name="T9" fmla="*/ 0 h 99"/>
                <a:gd name="T10" fmla="*/ 0 60000 65536"/>
                <a:gd name="T11" fmla="*/ 0 60000 65536"/>
                <a:gd name="T12" fmla="*/ 0 60000 65536"/>
                <a:gd name="T13" fmla="*/ 0 60000 65536"/>
                <a:gd name="T14" fmla="*/ 0 60000 65536"/>
                <a:gd name="T15" fmla="*/ 0 w 40"/>
                <a:gd name="T16" fmla="*/ 0 h 99"/>
                <a:gd name="T17" fmla="*/ 40 w 40"/>
                <a:gd name="T18" fmla="*/ 99 h 99"/>
              </a:gdLst>
              <a:ahLst/>
              <a:cxnLst>
                <a:cxn ang="T10">
                  <a:pos x="T0" y="T1"/>
                </a:cxn>
                <a:cxn ang="T11">
                  <a:pos x="T2" y="T3"/>
                </a:cxn>
                <a:cxn ang="T12">
                  <a:pos x="T4" y="T5"/>
                </a:cxn>
                <a:cxn ang="T13">
                  <a:pos x="T6" y="T7"/>
                </a:cxn>
                <a:cxn ang="T14">
                  <a:pos x="T8" y="T9"/>
                </a:cxn>
              </a:cxnLst>
              <a:rect l="T15" t="T16" r="T17" b="T18"/>
              <a:pathLst>
                <a:path w="40" h="99">
                  <a:moveTo>
                    <a:pt x="0" y="0"/>
                  </a:moveTo>
                  <a:lnTo>
                    <a:pt x="0" y="98"/>
                  </a:lnTo>
                  <a:lnTo>
                    <a:pt x="39" y="90"/>
                  </a:lnTo>
                  <a:lnTo>
                    <a:pt x="39" y="8"/>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493" name="Freeform 1623"/>
            <p:cNvSpPr>
              <a:spLocks/>
            </p:cNvSpPr>
            <p:nvPr/>
          </p:nvSpPr>
          <p:spPr bwMode="auto">
            <a:xfrm>
              <a:off x="2102" y="1989"/>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009797"/>
              </a:solidFill>
              <a:round/>
              <a:headEnd type="none" w="sm" len="sm"/>
              <a:tailEnd type="none" w="sm" len="sm"/>
            </a:ln>
          </p:spPr>
          <p:txBody>
            <a:bodyPr/>
            <a:lstStyle/>
            <a:p>
              <a:endParaRPr lang="zh-CN" altLang="en-US"/>
            </a:p>
          </p:txBody>
        </p:sp>
        <p:sp>
          <p:nvSpPr>
            <p:cNvPr id="84494" name="Freeform 1624"/>
            <p:cNvSpPr>
              <a:spLocks/>
            </p:cNvSpPr>
            <p:nvPr/>
          </p:nvSpPr>
          <p:spPr bwMode="auto">
            <a:xfrm>
              <a:off x="2102" y="2021"/>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009797"/>
              </a:solidFill>
              <a:round/>
              <a:headEnd type="none" w="sm" len="sm"/>
              <a:tailEnd type="none" w="sm" len="sm"/>
            </a:ln>
          </p:spPr>
          <p:txBody>
            <a:bodyPr/>
            <a:lstStyle/>
            <a:p>
              <a:endParaRPr lang="zh-CN" altLang="en-US"/>
            </a:p>
          </p:txBody>
        </p:sp>
        <p:sp>
          <p:nvSpPr>
            <p:cNvPr id="84495" name="Freeform 1625"/>
            <p:cNvSpPr>
              <a:spLocks/>
            </p:cNvSpPr>
            <p:nvPr/>
          </p:nvSpPr>
          <p:spPr bwMode="auto">
            <a:xfrm>
              <a:off x="2170" y="1978"/>
              <a:ext cx="39" cy="71"/>
            </a:xfrm>
            <a:custGeom>
              <a:avLst/>
              <a:gdLst>
                <a:gd name="T0" fmla="*/ 0 w 39"/>
                <a:gd name="T1" fmla="*/ 0 h 71"/>
                <a:gd name="T2" fmla="*/ 0 w 39"/>
                <a:gd name="T3" fmla="*/ 70 h 71"/>
                <a:gd name="T4" fmla="*/ 38 w 39"/>
                <a:gd name="T5" fmla="*/ 61 h 71"/>
                <a:gd name="T6" fmla="*/ 38 w 39"/>
                <a:gd name="T7" fmla="*/ 9 h 71"/>
                <a:gd name="T8" fmla="*/ 0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0" y="0"/>
                  </a:moveTo>
                  <a:lnTo>
                    <a:pt x="0" y="70"/>
                  </a:lnTo>
                  <a:lnTo>
                    <a:pt x="38" y="61"/>
                  </a:lnTo>
                  <a:lnTo>
                    <a:pt x="38" y="9"/>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496" name="Freeform 1626"/>
            <p:cNvSpPr>
              <a:spLocks/>
            </p:cNvSpPr>
            <p:nvPr/>
          </p:nvSpPr>
          <p:spPr bwMode="auto">
            <a:xfrm>
              <a:off x="2170" y="2009"/>
              <a:ext cx="40" cy="15"/>
            </a:xfrm>
            <a:custGeom>
              <a:avLst/>
              <a:gdLst>
                <a:gd name="T0" fmla="*/ 0 w 40"/>
                <a:gd name="T1" fmla="*/ 14 h 15"/>
                <a:gd name="T2" fmla="*/ 39 w 40"/>
                <a:gd name="T3" fmla="*/ 0 h 15"/>
                <a:gd name="T4" fmla="*/ 0 w 40"/>
                <a:gd name="T5" fmla="*/ 14 h 15"/>
                <a:gd name="T6" fmla="*/ 0 60000 65536"/>
                <a:gd name="T7" fmla="*/ 0 60000 65536"/>
                <a:gd name="T8" fmla="*/ 0 60000 65536"/>
                <a:gd name="T9" fmla="*/ 0 w 40"/>
                <a:gd name="T10" fmla="*/ 0 h 15"/>
                <a:gd name="T11" fmla="*/ 40 w 40"/>
                <a:gd name="T12" fmla="*/ 15 h 15"/>
              </a:gdLst>
              <a:ahLst/>
              <a:cxnLst>
                <a:cxn ang="T6">
                  <a:pos x="T0" y="T1"/>
                </a:cxn>
                <a:cxn ang="T7">
                  <a:pos x="T2" y="T3"/>
                </a:cxn>
                <a:cxn ang="T8">
                  <a:pos x="T4" y="T5"/>
                </a:cxn>
              </a:cxnLst>
              <a:rect l="T9" t="T10" r="T11" b="T12"/>
              <a:pathLst>
                <a:path w="40" h="15">
                  <a:moveTo>
                    <a:pt x="0" y="14"/>
                  </a:moveTo>
                  <a:lnTo>
                    <a:pt x="39" y="0"/>
                  </a:lnTo>
                  <a:lnTo>
                    <a:pt x="0" y="14"/>
                  </a:lnTo>
                </a:path>
              </a:pathLst>
            </a:custGeom>
            <a:solidFill>
              <a:srgbClr val="009797"/>
            </a:solidFill>
            <a:ln w="12700" cap="rnd">
              <a:solidFill>
                <a:srgbClr val="000000"/>
              </a:solidFill>
              <a:round/>
              <a:headEnd type="none" w="sm" len="sm"/>
              <a:tailEnd type="none" w="sm" len="sm"/>
            </a:ln>
          </p:spPr>
          <p:txBody>
            <a:bodyPr/>
            <a:lstStyle/>
            <a:p>
              <a:endParaRPr lang="zh-CN" altLang="en-US"/>
            </a:p>
          </p:txBody>
        </p:sp>
        <p:sp>
          <p:nvSpPr>
            <p:cNvPr id="84497" name="Freeform 1627"/>
            <p:cNvSpPr>
              <a:spLocks/>
            </p:cNvSpPr>
            <p:nvPr/>
          </p:nvSpPr>
          <p:spPr bwMode="auto">
            <a:xfrm>
              <a:off x="2239" y="1991"/>
              <a:ext cx="40" cy="44"/>
            </a:xfrm>
            <a:custGeom>
              <a:avLst/>
              <a:gdLst>
                <a:gd name="T0" fmla="*/ 0 w 40"/>
                <a:gd name="T1" fmla="*/ 0 h 44"/>
                <a:gd name="T2" fmla="*/ 0 w 40"/>
                <a:gd name="T3" fmla="*/ 43 h 44"/>
                <a:gd name="T4" fmla="*/ 39 w 40"/>
                <a:gd name="T5" fmla="*/ 34 h 44"/>
                <a:gd name="T6" fmla="*/ 39 w 40"/>
                <a:gd name="T7" fmla="*/ 9 h 44"/>
                <a:gd name="T8" fmla="*/ 0 w 40"/>
                <a:gd name="T9" fmla="*/ 0 h 44"/>
                <a:gd name="T10" fmla="*/ 0 60000 65536"/>
                <a:gd name="T11" fmla="*/ 0 60000 65536"/>
                <a:gd name="T12" fmla="*/ 0 60000 65536"/>
                <a:gd name="T13" fmla="*/ 0 60000 65536"/>
                <a:gd name="T14" fmla="*/ 0 60000 65536"/>
                <a:gd name="T15" fmla="*/ 0 w 40"/>
                <a:gd name="T16" fmla="*/ 0 h 44"/>
                <a:gd name="T17" fmla="*/ 40 w 40"/>
                <a:gd name="T18" fmla="*/ 44 h 44"/>
              </a:gdLst>
              <a:ahLst/>
              <a:cxnLst>
                <a:cxn ang="T10">
                  <a:pos x="T0" y="T1"/>
                </a:cxn>
                <a:cxn ang="T11">
                  <a:pos x="T2" y="T3"/>
                </a:cxn>
                <a:cxn ang="T12">
                  <a:pos x="T4" y="T5"/>
                </a:cxn>
                <a:cxn ang="T13">
                  <a:pos x="T6" y="T7"/>
                </a:cxn>
                <a:cxn ang="T14">
                  <a:pos x="T8" y="T9"/>
                </a:cxn>
              </a:cxnLst>
              <a:rect l="T15" t="T16" r="T17" b="T18"/>
              <a:pathLst>
                <a:path w="40" h="44">
                  <a:moveTo>
                    <a:pt x="0" y="0"/>
                  </a:moveTo>
                  <a:lnTo>
                    <a:pt x="0" y="43"/>
                  </a:lnTo>
                  <a:lnTo>
                    <a:pt x="39" y="34"/>
                  </a:lnTo>
                  <a:lnTo>
                    <a:pt x="39" y="9"/>
                  </a:lnTo>
                  <a:lnTo>
                    <a:pt x="0" y="0"/>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498" name="Freeform 1628"/>
            <p:cNvSpPr>
              <a:spLocks/>
            </p:cNvSpPr>
            <p:nvPr/>
          </p:nvSpPr>
          <p:spPr bwMode="auto">
            <a:xfrm>
              <a:off x="2238" y="1997"/>
              <a:ext cx="25" cy="15"/>
            </a:xfrm>
            <a:custGeom>
              <a:avLst/>
              <a:gdLst>
                <a:gd name="T0" fmla="*/ 0 w 25"/>
                <a:gd name="T1" fmla="*/ 14 h 15"/>
                <a:gd name="T2" fmla="*/ 24 w 25"/>
                <a:gd name="T3" fmla="*/ 0 h 15"/>
                <a:gd name="T4" fmla="*/ 0 w 25"/>
                <a:gd name="T5" fmla="*/ 14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0" y="14"/>
                  </a:moveTo>
                  <a:lnTo>
                    <a:pt x="24" y="0"/>
                  </a:lnTo>
                  <a:lnTo>
                    <a:pt x="0" y="14"/>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499" name="Freeform 1629"/>
            <p:cNvSpPr>
              <a:spLocks/>
            </p:cNvSpPr>
            <p:nvPr/>
          </p:nvSpPr>
          <p:spPr bwMode="auto">
            <a:xfrm>
              <a:off x="2606" y="1955"/>
              <a:ext cx="40" cy="126"/>
            </a:xfrm>
            <a:custGeom>
              <a:avLst/>
              <a:gdLst>
                <a:gd name="T0" fmla="*/ 0 w 40"/>
                <a:gd name="T1" fmla="*/ 6 h 126"/>
                <a:gd name="T2" fmla="*/ 0 w 40"/>
                <a:gd name="T3" fmla="*/ 125 h 126"/>
                <a:gd name="T4" fmla="*/ 39 w 40"/>
                <a:gd name="T5" fmla="*/ 117 h 126"/>
                <a:gd name="T6" fmla="*/ 39 w 40"/>
                <a:gd name="T7" fmla="*/ 0 h 126"/>
                <a:gd name="T8" fmla="*/ 0 w 40"/>
                <a:gd name="T9" fmla="*/ 6 h 126"/>
                <a:gd name="T10" fmla="*/ 0 60000 65536"/>
                <a:gd name="T11" fmla="*/ 0 60000 65536"/>
                <a:gd name="T12" fmla="*/ 0 60000 65536"/>
                <a:gd name="T13" fmla="*/ 0 60000 65536"/>
                <a:gd name="T14" fmla="*/ 0 60000 65536"/>
                <a:gd name="T15" fmla="*/ 0 w 40"/>
                <a:gd name="T16" fmla="*/ 0 h 126"/>
                <a:gd name="T17" fmla="*/ 40 w 40"/>
                <a:gd name="T18" fmla="*/ 126 h 126"/>
              </a:gdLst>
              <a:ahLst/>
              <a:cxnLst>
                <a:cxn ang="T10">
                  <a:pos x="T0" y="T1"/>
                </a:cxn>
                <a:cxn ang="T11">
                  <a:pos x="T2" y="T3"/>
                </a:cxn>
                <a:cxn ang="T12">
                  <a:pos x="T4" y="T5"/>
                </a:cxn>
                <a:cxn ang="T13">
                  <a:pos x="T6" y="T7"/>
                </a:cxn>
                <a:cxn ang="T14">
                  <a:pos x="T8" y="T9"/>
                </a:cxn>
              </a:cxnLst>
              <a:rect l="T15" t="T16" r="T17" b="T18"/>
              <a:pathLst>
                <a:path w="40" h="126">
                  <a:moveTo>
                    <a:pt x="0" y="6"/>
                  </a:moveTo>
                  <a:lnTo>
                    <a:pt x="0" y="125"/>
                  </a:lnTo>
                  <a:lnTo>
                    <a:pt x="39" y="117"/>
                  </a:lnTo>
                  <a:lnTo>
                    <a:pt x="39" y="0"/>
                  </a:lnTo>
                  <a:lnTo>
                    <a:pt x="0" y="6"/>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0" name="Freeform 1630"/>
            <p:cNvSpPr>
              <a:spLocks/>
            </p:cNvSpPr>
            <p:nvPr/>
          </p:nvSpPr>
          <p:spPr bwMode="auto">
            <a:xfrm>
              <a:off x="2607" y="1991"/>
              <a:ext cx="39" cy="15"/>
            </a:xfrm>
            <a:custGeom>
              <a:avLst/>
              <a:gdLst>
                <a:gd name="T0" fmla="*/ 0 w 39"/>
                <a:gd name="T1" fmla="*/ 14 h 15"/>
                <a:gd name="T2" fmla="*/ 38 w 39"/>
                <a:gd name="T3" fmla="*/ 0 h 15"/>
                <a:gd name="T4" fmla="*/ 0 w 39"/>
                <a:gd name="T5" fmla="*/ 14 h 15"/>
                <a:gd name="T6" fmla="*/ 0 60000 65536"/>
                <a:gd name="T7" fmla="*/ 0 60000 65536"/>
                <a:gd name="T8" fmla="*/ 0 60000 65536"/>
                <a:gd name="T9" fmla="*/ 0 w 39"/>
                <a:gd name="T10" fmla="*/ 0 h 15"/>
                <a:gd name="T11" fmla="*/ 39 w 39"/>
                <a:gd name="T12" fmla="*/ 15 h 15"/>
              </a:gdLst>
              <a:ahLst/>
              <a:cxnLst>
                <a:cxn ang="T6">
                  <a:pos x="T0" y="T1"/>
                </a:cxn>
                <a:cxn ang="T7">
                  <a:pos x="T2" y="T3"/>
                </a:cxn>
                <a:cxn ang="T8">
                  <a:pos x="T4" y="T5"/>
                </a:cxn>
              </a:cxnLst>
              <a:rect l="T9" t="T10" r="T11" b="T12"/>
              <a:pathLst>
                <a:path w="39" h="15">
                  <a:moveTo>
                    <a:pt x="0" y="14"/>
                  </a:moveTo>
                  <a:lnTo>
                    <a:pt x="38"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1" name="Freeform 1631"/>
            <p:cNvSpPr>
              <a:spLocks/>
            </p:cNvSpPr>
            <p:nvPr/>
          </p:nvSpPr>
          <p:spPr bwMode="auto">
            <a:xfrm>
              <a:off x="2607" y="2019"/>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2" name="Freeform 1632"/>
            <p:cNvSpPr>
              <a:spLocks/>
            </p:cNvSpPr>
            <p:nvPr/>
          </p:nvSpPr>
          <p:spPr bwMode="auto">
            <a:xfrm>
              <a:off x="2606" y="2043"/>
              <a:ext cx="36" cy="14"/>
            </a:xfrm>
            <a:custGeom>
              <a:avLst/>
              <a:gdLst>
                <a:gd name="T0" fmla="*/ 0 w 36"/>
                <a:gd name="T1" fmla="*/ 13 h 14"/>
                <a:gd name="T2" fmla="*/ 35 w 36"/>
                <a:gd name="T3" fmla="*/ 0 h 14"/>
                <a:gd name="T4" fmla="*/ 0 w 36"/>
                <a:gd name="T5" fmla="*/ 13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0" y="13"/>
                  </a:moveTo>
                  <a:lnTo>
                    <a:pt x="35" y="0"/>
                  </a:lnTo>
                  <a:lnTo>
                    <a:pt x="0" y="13"/>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3" name="Freeform 1633"/>
            <p:cNvSpPr>
              <a:spLocks/>
            </p:cNvSpPr>
            <p:nvPr/>
          </p:nvSpPr>
          <p:spPr bwMode="auto">
            <a:xfrm>
              <a:off x="2669" y="1945"/>
              <a:ext cx="38" cy="124"/>
            </a:xfrm>
            <a:custGeom>
              <a:avLst/>
              <a:gdLst>
                <a:gd name="T0" fmla="*/ 0 w 38"/>
                <a:gd name="T1" fmla="*/ 8 h 124"/>
                <a:gd name="T2" fmla="*/ 0 w 38"/>
                <a:gd name="T3" fmla="*/ 123 h 124"/>
                <a:gd name="T4" fmla="*/ 37 w 38"/>
                <a:gd name="T5" fmla="*/ 115 h 124"/>
                <a:gd name="T6" fmla="*/ 37 w 38"/>
                <a:gd name="T7" fmla="*/ 0 h 124"/>
                <a:gd name="T8" fmla="*/ 0 w 38"/>
                <a:gd name="T9" fmla="*/ 8 h 124"/>
                <a:gd name="T10" fmla="*/ 0 60000 65536"/>
                <a:gd name="T11" fmla="*/ 0 60000 65536"/>
                <a:gd name="T12" fmla="*/ 0 60000 65536"/>
                <a:gd name="T13" fmla="*/ 0 60000 65536"/>
                <a:gd name="T14" fmla="*/ 0 60000 65536"/>
                <a:gd name="T15" fmla="*/ 0 w 38"/>
                <a:gd name="T16" fmla="*/ 0 h 124"/>
                <a:gd name="T17" fmla="*/ 38 w 38"/>
                <a:gd name="T18" fmla="*/ 124 h 124"/>
              </a:gdLst>
              <a:ahLst/>
              <a:cxnLst>
                <a:cxn ang="T10">
                  <a:pos x="T0" y="T1"/>
                </a:cxn>
                <a:cxn ang="T11">
                  <a:pos x="T2" y="T3"/>
                </a:cxn>
                <a:cxn ang="T12">
                  <a:pos x="T4" y="T5"/>
                </a:cxn>
                <a:cxn ang="T13">
                  <a:pos x="T6" y="T7"/>
                </a:cxn>
                <a:cxn ang="T14">
                  <a:pos x="T8" y="T9"/>
                </a:cxn>
              </a:cxnLst>
              <a:rect l="T15" t="T16" r="T17" b="T18"/>
              <a:pathLst>
                <a:path w="38" h="124">
                  <a:moveTo>
                    <a:pt x="0" y="8"/>
                  </a:moveTo>
                  <a:lnTo>
                    <a:pt x="0" y="123"/>
                  </a:lnTo>
                  <a:lnTo>
                    <a:pt x="37" y="115"/>
                  </a:lnTo>
                  <a:lnTo>
                    <a:pt x="37" y="0"/>
                  </a:lnTo>
                  <a:lnTo>
                    <a:pt x="0" y="8"/>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4" name="Freeform 1634"/>
            <p:cNvSpPr>
              <a:spLocks/>
            </p:cNvSpPr>
            <p:nvPr/>
          </p:nvSpPr>
          <p:spPr bwMode="auto">
            <a:xfrm>
              <a:off x="2669" y="1982"/>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5" name="Freeform 1635"/>
            <p:cNvSpPr>
              <a:spLocks/>
            </p:cNvSpPr>
            <p:nvPr/>
          </p:nvSpPr>
          <p:spPr bwMode="auto">
            <a:xfrm>
              <a:off x="2669" y="2011"/>
              <a:ext cx="38" cy="15"/>
            </a:xfrm>
            <a:custGeom>
              <a:avLst/>
              <a:gdLst>
                <a:gd name="T0" fmla="*/ 0 w 38"/>
                <a:gd name="T1" fmla="*/ 14 h 15"/>
                <a:gd name="T2" fmla="*/ 37 w 38"/>
                <a:gd name="T3" fmla="*/ 0 h 15"/>
                <a:gd name="T4" fmla="*/ 0 w 38"/>
                <a:gd name="T5" fmla="*/ 14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0" y="14"/>
                  </a:moveTo>
                  <a:lnTo>
                    <a:pt x="37"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6" name="Freeform 1636"/>
            <p:cNvSpPr>
              <a:spLocks/>
            </p:cNvSpPr>
            <p:nvPr/>
          </p:nvSpPr>
          <p:spPr bwMode="auto">
            <a:xfrm>
              <a:off x="2670" y="2034"/>
              <a:ext cx="37" cy="15"/>
            </a:xfrm>
            <a:custGeom>
              <a:avLst/>
              <a:gdLst>
                <a:gd name="T0" fmla="*/ 0 w 37"/>
                <a:gd name="T1" fmla="*/ 14 h 15"/>
                <a:gd name="T2" fmla="*/ 36 w 37"/>
                <a:gd name="T3" fmla="*/ 0 h 15"/>
                <a:gd name="T4" fmla="*/ 0 w 37"/>
                <a:gd name="T5" fmla="*/ 14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0" y="14"/>
                  </a:moveTo>
                  <a:lnTo>
                    <a:pt x="36"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507" name="Freeform 1637"/>
            <p:cNvSpPr>
              <a:spLocks/>
            </p:cNvSpPr>
            <p:nvPr/>
          </p:nvSpPr>
          <p:spPr bwMode="auto">
            <a:xfrm>
              <a:off x="2049" y="2005"/>
              <a:ext cx="72" cy="102"/>
            </a:xfrm>
            <a:custGeom>
              <a:avLst/>
              <a:gdLst>
                <a:gd name="T0" fmla="*/ 0 w 72"/>
                <a:gd name="T1" fmla="*/ 0 h 102"/>
                <a:gd name="T2" fmla="*/ 0 w 72"/>
                <a:gd name="T3" fmla="*/ 86 h 102"/>
                <a:gd name="T4" fmla="*/ 71 w 72"/>
                <a:gd name="T5" fmla="*/ 101 h 102"/>
                <a:gd name="T6" fmla="*/ 71 w 72"/>
                <a:gd name="T7" fmla="*/ 11 h 102"/>
                <a:gd name="T8" fmla="*/ 0 w 72"/>
                <a:gd name="T9" fmla="*/ 0 h 102"/>
                <a:gd name="T10" fmla="*/ 0 60000 65536"/>
                <a:gd name="T11" fmla="*/ 0 60000 65536"/>
                <a:gd name="T12" fmla="*/ 0 60000 65536"/>
                <a:gd name="T13" fmla="*/ 0 60000 65536"/>
                <a:gd name="T14" fmla="*/ 0 60000 65536"/>
                <a:gd name="T15" fmla="*/ 0 w 72"/>
                <a:gd name="T16" fmla="*/ 0 h 102"/>
                <a:gd name="T17" fmla="*/ 72 w 72"/>
                <a:gd name="T18" fmla="*/ 102 h 102"/>
              </a:gdLst>
              <a:ahLst/>
              <a:cxnLst>
                <a:cxn ang="T10">
                  <a:pos x="T0" y="T1"/>
                </a:cxn>
                <a:cxn ang="T11">
                  <a:pos x="T2" y="T3"/>
                </a:cxn>
                <a:cxn ang="T12">
                  <a:pos x="T4" y="T5"/>
                </a:cxn>
                <a:cxn ang="T13">
                  <a:pos x="T6" y="T7"/>
                </a:cxn>
                <a:cxn ang="T14">
                  <a:pos x="T8" y="T9"/>
                </a:cxn>
              </a:cxnLst>
              <a:rect l="T15" t="T16" r="T17" b="T18"/>
              <a:pathLst>
                <a:path w="72" h="102">
                  <a:moveTo>
                    <a:pt x="0" y="0"/>
                  </a:moveTo>
                  <a:lnTo>
                    <a:pt x="0" y="86"/>
                  </a:lnTo>
                  <a:lnTo>
                    <a:pt x="71" y="101"/>
                  </a:lnTo>
                  <a:lnTo>
                    <a:pt x="71" y="11"/>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508" name="Freeform 1638"/>
            <p:cNvSpPr>
              <a:spLocks/>
            </p:cNvSpPr>
            <p:nvPr/>
          </p:nvSpPr>
          <p:spPr bwMode="auto">
            <a:xfrm>
              <a:off x="2120" y="2000"/>
              <a:ext cx="68" cy="107"/>
            </a:xfrm>
            <a:custGeom>
              <a:avLst/>
              <a:gdLst>
                <a:gd name="T0" fmla="*/ 67 w 68"/>
                <a:gd name="T1" fmla="*/ 0 h 107"/>
                <a:gd name="T2" fmla="*/ 0 w 68"/>
                <a:gd name="T3" fmla="*/ 17 h 107"/>
                <a:gd name="T4" fmla="*/ 0 w 68"/>
                <a:gd name="T5" fmla="*/ 106 h 107"/>
                <a:gd name="T6" fmla="*/ 67 w 68"/>
                <a:gd name="T7" fmla="*/ 86 h 107"/>
                <a:gd name="T8" fmla="*/ 67 w 68"/>
                <a:gd name="T9" fmla="*/ 0 h 107"/>
                <a:gd name="T10" fmla="*/ 0 60000 65536"/>
                <a:gd name="T11" fmla="*/ 0 60000 65536"/>
                <a:gd name="T12" fmla="*/ 0 60000 65536"/>
                <a:gd name="T13" fmla="*/ 0 60000 65536"/>
                <a:gd name="T14" fmla="*/ 0 60000 65536"/>
                <a:gd name="T15" fmla="*/ 0 w 68"/>
                <a:gd name="T16" fmla="*/ 0 h 107"/>
                <a:gd name="T17" fmla="*/ 68 w 68"/>
                <a:gd name="T18" fmla="*/ 107 h 107"/>
              </a:gdLst>
              <a:ahLst/>
              <a:cxnLst>
                <a:cxn ang="T10">
                  <a:pos x="T0" y="T1"/>
                </a:cxn>
                <a:cxn ang="T11">
                  <a:pos x="T2" y="T3"/>
                </a:cxn>
                <a:cxn ang="T12">
                  <a:pos x="T4" y="T5"/>
                </a:cxn>
                <a:cxn ang="T13">
                  <a:pos x="T6" y="T7"/>
                </a:cxn>
                <a:cxn ang="T14">
                  <a:pos x="T8" y="T9"/>
                </a:cxn>
              </a:cxnLst>
              <a:rect l="T15" t="T16" r="T17" b="T18"/>
              <a:pathLst>
                <a:path w="68" h="107">
                  <a:moveTo>
                    <a:pt x="67" y="0"/>
                  </a:moveTo>
                  <a:lnTo>
                    <a:pt x="0" y="17"/>
                  </a:lnTo>
                  <a:lnTo>
                    <a:pt x="0" y="106"/>
                  </a:lnTo>
                  <a:lnTo>
                    <a:pt x="67" y="86"/>
                  </a:lnTo>
                  <a:lnTo>
                    <a:pt x="67"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09" name="Freeform 1639"/>
            <p:cNvSpPr>
              <a:spLocks/>
            </p:cNvSpPr>
            <p:nvPr/>
          </p:nvSpPr>
          <p:spPr bwMode="auto">
            <a:xfrm>
              <a:off x="2052" y="1988"/>
              <a:ext cx="137" cy="30"/>
            </a:xfrm>
            <a:custGeom>
              <a:avLst/>
              <a:gdLst>
                <a:gd name="T0" fmla="*/ 0 w 137"/>
                <a:gd name="T1" fmla="*/ 16 h 30"/>
                <a:gd name="T2" fmla="*/ 65 w 137"/>
                <a:gd name="T3" fmla="*/ 0 h 30"/>
                <a:gd name="T4" fmla="*/ 136 w 137"/>
                <a:gd name="T5" fmla="*/ 11 h 30"/>
                <a:gd name="T6" fmla="*/ 70 w 137"/>
                <a:gd name="T7" fmla="*/ 29 h 30"/>
                <a:gd name="T8" fmla="*/ 0 w 137"/>
                <a:gd name="T9" fmla="*/ 16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16"/>
                  </a:moveTo>
                  <a:lnTo>
                    <a:pt x="65" y="0"/>
                  </a:lnTo>
                  <a:lnTo>
                    <a:pt x="136" y="11"/>
                  </a:lnTo>
                  <a:lnTo>
                    <a:pt x="70" y="29"/>
                  </a:lnTo>
                  <a:lnTo>
                    <a:pt x="0" y="16"/>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510" name="Freeform 1640"/>
            <p:cNvSpPr>
              <a:spLocks/>
            </p:cNvSpPr>
            <p:nvPr/>
          </p:nvSpPr>
          <p:spPr bwMode="auto">
            <a:xfrm>
              <a:off x="1560" y="2700"/>
              <a:ext cx="715" cy="271"/>
            </a:xfrm>
            <a:custGeom>
              <a:avLst/>
              <a:gdLst>
                <a:gd name="T0" fmla="*/ 714 w 715"/>
                <a:gd name="T1" fmla="*/ 74 h 271"/>
                <a:gd name="T2" fmla="*/ 338 w 715"/>
                <a:gd name="T3" fmla="*/ 0 h 271"/>
                <a:gd name="T4" fmla="*/ 0 w 715"/>
                <a:gd name="T5" fmla="*/ 127 h 271"/>
                <a:gd name="T6" fmla="*/ 714 w 715"/>
                <a:gd name="T7" fmla="*/ 270 h 271"/>
                <a:gd name="T8" fmla="*/ 714 w 715"/>
                <a:gd name="T9" fmla="*/ 74 h 271"/>
                <a:gd name="T10" fmla="*/ 0 60000 65536"/>
                <a:gd name="T11" fmla="*/ 0 60000 65536"/>
                <a:gd name="T12" fmla="*/ 0 60000 65536"/>
                <a:gd name="T13" fmla="*/ 0 60000 65536"/>
                <a:gd name="T14" fmla="*/ 0 60000 65536"/>
                <a:gd name="T15" fmla="*/ 0 w 715"/>
                <a:gd name="T16" fmla="*/ 0 h 271"/>
                <a:gd name="T17" fmla="*/ 715 w 715"/>
                <a:gd name="T18" fmla="*/ 271 h 271"/>
              </a:gdLst>
              <a:ahLst/>
              <a:cxnLst>
                <a:cxn ang="T10">
                  <a:pos x="T0" y="T1"/>
                </a:cxn>
                <a:cxn ang="T11">
                  <a:pos x="T2" y="T3"/>
                </a:cxn>
                <a:cxn ang="T12">
                  <a:pos x="T4" y="T5"/>
                </a:cxn>
                <a:cxn ang="T13">
                  <a:pos x="T6" y="T7"/>
                </a:cxn>
                <a:cxn ang="T14">
                  <a:pos x="T8" y="T9"/>
                </a:cxn>
              </a:cxnLst>
              <a:rect l="T15" t="T16" r="T17" b="T18"/>
              <a:pathLst>
                <a:path w="715" h="271">
                  <a:moveTo>
                    <a:pt x="714" y="74"/>
                  </a:moveTo>
                  <a:lnTo>
                    <a:pt x="338" y="0"/>
                  </a:lnTo>
                  <a:lnTo>
                    <a:pt x="0" y="127"/>
                  </a:lnTo>
                  <a:lnTo>
                    <a:pt x="714" y="270"/>
                  </a:lnTo>
                  <a:lnTo>
                    <a:pt x="714" y="7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1" name="Freeform 1641"/>
            <p:cNvSpPr>
              <a:spLocks/>
            </p:cNvSpPr>
            <p:nvPr/>
          </p:nvSpPr>
          <p:spPr bwMode="auto">
            <a:xfrm>
              <a:off x="1558" y="2483"/>
              <a:ext cx="717" cy="271"/>
            </a:xfrm>
            <a:custGeom>
              <a:avLst/>
              <a:gdLst>
                <a:gd name="T0" fmla="*/ 716 w 717"/>
                <a:gd name="T1" fmla="*/ 78 h 271"/>
                <a:gd name="T2" fmla="*/ 330 w 717"/>
                <a:gd name="T3" fmla="*/ 0 h 271"/>
                <a:gd name="T4" fmla="*/ 0 w 717"/>
                <a:gd name="T5" fmla="*/ 127 h 271"/>
                <a:gd name="T6" fmla="*/ 716 w 717"/>
                <a:gd name="T7" fmla="*/ 270 h 271"/>
                <a:gd name="T8" fmla="*/ 716 w 717"/>
                <a:gd name="T9" fmla="*/ 78 h 271"/>
                <a:gd name="T10" fmla="*/ 0 60000 65536"/>
                <a:gd name="T11" fmla="*/ 0 60000 65536"/>
                <a:gd name="T12" fmla="*/ 0 60000 65536"/>
                <a:gd name="T13" fmla="*/ 0 60000 65536"/>
                <a:gd name="T14" fmla="*/ 0 60000 65536"/>
                <a:gd name="T15" fmla="*/ 0 w 717"/>
                <a:gd name="T16" fmla="*/ 0 h 271"/>
                <a:gd name="T17" fmla="*/ 717 w 717"/>
                <a:gd name="T18" fmla="*/ 271 h 271"/>
              </a:gdLst>
              <a:ahLst/>
              <a:cxnLst>
                <a:cxn ang="T10">
                  <a:pos x="T0" y="T1"/>
                </a:cxn>
                <a:cxn ang="T11">
                  <a:pos x="T2" y="T3"/>
                </a:cxn>
                <a:cxn ang="T12">
                  <a:pos x="T4" y="T5"/>
                </a:cxn>
                <a:cxn ang="T13">
                  <a:pos x="T6" y="T7"/>
                </a:cxn>
                <a:cxn ang="T14">
                  <a:pos x="T8" y="T9"/>
                </a:cxn>
              </a:cxnLst>
              <a:rect l="T15" t="T16" r="T17" b="T18"/>
              <a:pathLst>
                <a:path w="717" h="271">
                  <a:moveTo>
                    <a:pt x="716" y="78"/>
                  </a:moveTo>
                  <a:lnTo>
                    <a:pt x="330" y="0"/>
                  </a:lnTo>
                  <a:lnTo>
                    <a:pt x="0" y="127"/>
                  </a:lnTo>
                  <a:lnTo>
                    <a:pt x="716" y="270"/>
                  </a:lnTo>
                  <a:lnTo>
                    <a:pt x="716" y="78"/>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2" name="Freeform 1642"/>
            <p:cNvSpPr>
              <a:spLocks/>
            </p:cNvSpPr>
            <p:nvPr/>
          </p:nvSpPr>
          <p:spPr bwMode="auto">
            <a:xfrm>
              <a:off x="1539" y="2248"/>
              <a:ext cx="1087" cy="295"/>
            </a:xfrm>
            <a:custGeom>
              <a:avLst/>
              <a:gdLst>
                <a:gd name="T0" fmla="*/ 1086 w 1087"/>
                <a:gd name="T1" fmla="*/ 122 h 295"/>
                <a:gd name="T2" fmla="*/ 374 w 1087"/>
                <a:gd name="T3" fmla="*/ 0 h 295"/>
                <a:gd name="T4" fmla="*/ 0 w 1087"/>
                <a:gd name="T5" fmla="*/ 141 h 295"/>
                <a:gd name="T6" fmla="*/ 758 w 1087"/>
                <a:gd name="T7" fmla="*/ 294 h 295"/>
                <a:gd name="T8" fmla="*/ 1086 w 1087"/>
                <a:gd name="T9" fmla="*/ 122 h 295"/>
                <a:gd name="T10" fmla="*/ 0 60000 65536"/>
                <a:gd name="T11" fmla="*/ 0 60000 65536"/>
                <a:gd name="T12" fmla="*/ 0 60000 65536"/>
                <a:gd name="T13" fmla="*/ 0 60000 65536"/>
                <a:gd name="T14" fmla="*/ 0 60000 65536"/>
                <a:gd name="T15" fmla="*/ 0 w 1087"/>
                <a:gd name="T16" fmla="*/ 0 h 295"/>
                <a:gd name="T17" fmla="*/ 1087 w 1087"/>
                <a:gd name="T18" fmla="*/ 295 h 295"/>
              </a:gdLst>
              <a:ahLst/>
              <a:cxnLst>
                <a:cxn ang="T10">
                  <a:pos x="T0" y="T1"/>
                </a:cxn>
                <a:cxn ang="T11">
                  <a:pos x="T2" y="T3"/>
                </a:cxn>
                <a:cxn ang="T12">
                  <a:pos x="T4" y="T5"/>
                </a:cxn>
                <a:cxn ang="T13">
                  <a:pos x="T6" y="T7"/>
                </a:cxn>
                <a:cxn ang="T14">
                  <a:pos x="T8" y="T9"/>
                </a:cxn>
              </a:cxnLst>
              <a:rect l="T15" t="T16" r="T17" b="T18"/>
              <a:pathLst>
                <a:path w="1087" h="295">
                  <a:moveTo>
                    <a:pt x="1086" y="122"/>
                  </a:moveTo>
                  <a:lnTo>
                    <a:pt x="374" y="0"/>
                  </a:lnTo>
                  <a:lnTo>
                    <a:pt x="0" y="141"/>
                  </a:lnTo>
                  <a:lnTo>
                    <a:pt x="758" y="294"/>
                  </a:lnTo>
                  <a:lnTo>
                    <a:pt x="1086" y="122"/>
                  </a:lnTo>
                </a:path>
              </a:pathLst>
            </a:custGeom>
            <a:solidFill>
              <a:srgbClr val="4C4C4C"/>
            </a:solidFill>
            <a:ln w="12700" cap="rnd">
              <a:solidFill>
                <a:srgbClr val="000000"/>
              </a:solidFill>
              <a:round/>
              <a:headEnd type="none" w="sm" len="sm"/>
              <a:tailEnd type="none" w="sm" len="sm"/>
            </a:ln>
          </p:spPr>
          <p:txBody>
            <a:bodyPr/>
            <a:lstStyle/>
            <a:p>
              <a:endParaRPr lang="zh-CN" altLang="en-US"/>
            </a:p>
          </p:txBody>
        </p:sp>
        <p:sp>
          <p:nvSpPr>
            <p:cNvPr id="84513" name="Freeform 1643"/>
            <p:cNvSpPr>
              <a:spLocks/>
            </p:cNvSpPr>
            <p:nvPr/>
          </p:nvSpPr>
          <p:spPr bwMode="auto">
            <a:xfrm>
              <a:off x="2274" y="2995"/>
              <a:ext cx="26" cy="199"/>
            </a:xfrm>
            <a:custGeom>
              <a:avLst/>
              <a:gdLst>
                <a:gd name="T0" fmla="*/ 25 w 26"/>
                <a:gd name="T1" fmla="*/ 5 h 199"/>
                <a:gd name="T2" fmla="*/ 0 w 26"/>
                <a:gd name="T3" fmla="*/ 0 h 199"/>
                <a:gd name="T4" fmla="*/ 0 w 26"/>
                <a:gd name="T5" fmla="*/ 193 h 199"/>
                <a:gd name="T6" fmla="*/ 25 w 26"/>
                <a:gd name="T7" fmla="*/ 198 h 199"/>
                <a:gd name="T8" fmla="*/ 25 w 26"/>
                <a:gd name="T9" fmla="*/ 5 h 199"/>
                <a:gd name="T10" fmla="*/ 0 60000 65536"/>
                <a:gd name="T11" fmla="*/ 0 60000 65536"/>
                <a:gd name="T12" fmla="*/ 0 60000 65536"/>
                <a:gd name="T13" fmla="*/ 0 60000 65536"/>
                <a:gd name="T14" fmla="*/ 0 60000 65536"/>
                <a:gd name="T15" fmla="*/ 0 w 26"/>
                <a:gd name="T16" fmla="*/ 0 h 199"/>
                <a:gd name="T17" fmla="*/ 26 w 26"/>
                <a:gd name="T18" fmla="*/ 199 h 199"/>
              </a:gdLst>
              <a:ahLst/>
              <a:cxnLst>
                <a:cxn ang="T10">
                  <a:pos x="T0" y="T1"/>
                </a:cxn>
                <a:cxn ang="T11">
                  <a:pos x="T2" y="T3"/>
                </a:cxn>
                <a:cxn ang="T12">
                  <a:pos x="T4" y="T5"/>
                </a:cxn>
                <a:cxn ang="T13">
                  <a:pos x="T6" y="T7"/>
                </a:cxn>
                <a:cxn ang="T14">
                  <a:pos x="T8" y="T9"/>
                </a:cxn>
              </a:cxnLst>
              <a:rect l="T15" t="T16" r="T17" b="T18"/>
              <a:pathLst>
                <a:path w="26" h="199">
                  <a:moveTo>
                    <a:pt x="25" y="5"/>
                  </a:moveTo>
                  <a:lnTo>
                    <a:pt x="0" y="0"/>
                  </a:lnTo>
                  <a:lnTo>
                    <a:pt x="0" y="193"/>
                  </a:lnTo>
                  <a:lnTo>
                    <a:pt x="25" y="198"/>
                  </a:lnTo>
                  <a:lnTo>
                    <a:pt x="25"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4" name="Freeform 1644"/>
            <p:cNvSpPr>
              <a:spLocks/>
            </p:cNvSpPr>
            <p:nvPr/>
          </p:nvSpPr>
          <p:spPr bwMode="auto">
            <a:xfrm>
              <a:off x="2274" y="2777"/>
              <a:ext cx="24" cy="199"/>
            </a:xfrm>
            <a:custGeom>
              <a:avLst/>
              <a:gdLst>
                <a:gd name="T0" fmla="*/ 23 w 24"/>
                <a:gd name="T1" fmla="*/ 8 h 199"/>
                <a:gd name="T2" fmla="*/ 0 w 24"/>
                <a:gd name="T3" fmla="*/ 0 h 199"/>
                <a:gd name="T4" fmla="*/ 0 w 24"/>
                <a:gd name="T5" fmla="*/ 193 h 199"/>
                <a:gd name="T6" fmla="*/ 23 w 24"/>
                <a:gd name="T7" fmla="*/ 198 h 199"/>
                <a:gd name="T8" fmla="*/ 23 w 24"/>
                <a:gd name="T9" fmla="*/ 8 h 199"/>
                <a:gd name="T10" fmla="*/ 0 60000 65536"/>
                <a:gd name="T11" fmla="*/ 0 60000 65536"/>
                <a:gd name="T12" fmla="*/ 0 60000 65536"/>
                <a:gd name="T13" fmla="*/ 0 60000 65536"/>
                <a:gd name="T14" fmla="*/ 0 60000 65536"/>
                <a:gd name="T15" fmla="*/ 0 w 24"/>
                <a:gd name="T16" fmla="*/ 0 h 199"/>
                <a:gd name="T17" fmla="*/ 24 w 24"/>
                <a:gd name="T18" fmla="*/ 199 h 199"/>
              </a:gdLst>
              <a:ahLst/>
              <a:cxnLst>
                <a:cxn ang="T10">
                  <a:pos x="T0" y="T1"/>
                </a:cxn>
                <a:cxn ang="T11">
                  <a:pos x="T2" y="T3"/>
                </a:cxn>
                <a:cxn ang="T12">
                  <a:pos x="T4" y="T5"/>
                </a:cxn>
                <a:cxn ang="T13">
                  <a:pos x="T6" y="T7"/>
                </a:cxn>
                <a:cxn ang="T14">
                  <a:pos x="T8" y="T9"/>
                </a:cxn>
              </a:cxnLst>
              <a:rect l="T15" t="T16" r="T17" b="T18"/>
              <a:pathLst>
                <a:path w="24" h="199">
                  <a:moveTo>
                    <a:pt x="23" y="8"/>
                  </a:moveTo>
                  <a:lnTo>
                    <a:pt x="0" y="0"/>
                  </a:lnTo>
                  <a:lnTo>
                    <a:pt x="0" y="193"/>
                  </a:lnTo>
                  <a:lnTo>
                    <a:pt x="23" y="198"/>
                  </a:lnTo>
                  <a:lnTo>
                    <a:pt x="23" y="8"/>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5" name="Freeform 1645"/>
            <p:cNvSpPr>
              <a:spLocks/>
            </p:cNvSpPr>
            <p:nvPr/>
          </p:nvSpPr>
          <p:spPr bwMode="auto">
            <a:xfrm>
              <a:off x="2274" y="2560"/>
              <a:ext cx="23" cy="198"/>
            </a:xfrm>
            <a:custGeom>
              <a:avLst/>
              <a:gdLst>
                <a:gd name="T0" fmla="*/ 22 w 23"/>
                <a:gd name="T1" fmla="*/ 5 h 198"/>
                <a:gd name="T2" fmla="*/ 0 w 23"/>
                <a:gd name="T3" fmla="*/ 0 h 198"/>
                <a:gd name="T4" fmla="*/ 0 w 23"/>
                <a:gd name="T5" fmla="*/ 194 h 198"/>
                <a:gd name="T6" fmla="*/ 22 w 23"/>
                <a:gd name="T7" fmla="*/ 197 h 198"/>
                <a:gd name="T8" fmla="*/ 22 w 23"/>
                <a:gd name="T9" fmla="*/ 5 h 198"/>
                <a:gd name="T10" fmla="*/ 0 60000 65536"/>
                <a:gd name="T11" fmla="*/ 0 60000 65536"/>
                <a:gd name="T12" fmla="*/ 0 60000 65536"/>
                <a:gd name="T13" fmla="*/ 0 60000 65536"/>
                <a:gd name="T14" fmla="*/ 0 60000 65536"/>
                <a:gd name="T15" fmla="*/ 0 w 23"/>
                <a:gd name="T16" fmla="*/ 0 h 198"/>
                <a:gd name="T17" fmla="*/ 23 w 23"/>
                <a:gd name="T18" fmla="*/ 198 h 198"/>
              </a:gdLst>
              <a:ahLst/>
              <a:cxnLst>
                <a:cxn ang="T10">
                  <a:pos x="T0" y="T1"/>
                </a:cxn>
                <a:cxn ang="T11">
                  <a:pos x="T2" y="T3"/>
                </a:cxn>
                <a:cxn ang="T12">
                  <a:pos x="T4" y="T5"/>
                </a:cxn>
                <a:cxn ang="T13">
                  <a:pos x="T6" y="T7"/>
                </a:cxn>
                <a:cxn ang="T14">
                  <a:pos x="T8" y="T9"/>
                </a:cxn>
              </a:cxnLst>
              <a:rect l="T15" t="T16" r="T17" b="T18"/>
              <a:pathLst>
                <a:path w="23" h="198">
                  <a:moveTo>
                    <a:pt x="22" y="5"/>
                  </a:moveTo>
                  <a:lnTo>
                    <a:pt x="0" y="0"/>
                  </a:lnTo>
                  <a:lnTo>
                    <a:pt x="0" y="194"/>
                  </a:lnTo>
                  <a:lnTo>
                    <a:pt x="22" y="197"/>
                  </a:lnTo>
                  <a:lnTo>
                    <a:pt x="22"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6" name="Freeform 1646"/>
            <p:cNvSpPr>
              <a:spLocks/>
            </p:cNvSpPr>
            <p:nvPr/>
          </p:nvSpPr>
          <p:spPr bwMode="auto">
            <a:xfrm>
              <a:off x="2296" y="2553"/>
              <a:ext cx="21" cy="206"/>
            </a:xfrm>
            <a:custGeom>
              <a:avLst/>
              <a:gdLst>
                <a:gd name="T0" fmla="*/ 20 w 21"/>
                <a:gd name="T1" fmla="*/ 0 h 206"/>
                <a:gd name="T2" fmla="*/ 0 w 21"/>
                <a:gd name="T3" fmla="*/ 11 h 206"/>
                <a:gd name="T4" fmla="*/ 0 w 21"/>
                <a:gd name="T5" fmla="*/ 205 h 206"/>
                <a:gd name="T6" fmla="*/ 20 w 21"/>
                <a:gd name="T7" fmla="*/ 194 h 206"/>
                <a:gd name="T8" fmla="*/ 20 w 21"/>
                <a:gd name="T9" fmla="*/ 0 h 206"/>
                <a:gd name="T10" fmla="*/ 0 60000 65536"/>
                <a:gd name="T11" fmla="*/ 0 60000 65536"/>
                <a:gd name="T12" fmla="*/ 0 60000 65536"/>
                <a:gd name="T13" fmla="*/ 0 60000 65536"/>
                <a:gd name="T14" fmla="*/ 0 60000 65536"/>
                <a:gd name="T15" fmla="*/ 0 w 21"/>
                <a:gd name="T16" fmla="*/ 0 h 206"/>
                <a:gd name="T17" fmla="*/ 21 w 21"/>
                <a:gd name="T18" fmla="*/ 206 h 206"/>
              </a:gdLst>
              <a:ahLst/>
              <a:cxnLst>
                <a:cxn ang="T10">
                  <a:pos x="T0" y="T1"/>
                </a:cxn>
                <a:cxn ang="T11">
                  <a:pos x="T2" y="T3"/>
                </a:cxn>
                <a:cxn ang="T12">
                  <a:pos x="T4" y="T5"/>
                </a:cxn>
                <a:cxn ang="T13">
                  <a:pos x="T6" y="T7"/>
                </a:cxn>
                <a:cxn ang="T14">
                  <a:pos x="T8" y="T9"/>
                </a:cxn>
              </a:cxnLst>
              <a:rect l="T15" t="T16" r="T17" b="T18"/>
              <a:pathLst>
                <a:path w="21" h="206">
                  <a:moveTo>
                    <a:pt x="20" y="0"/>
                  </a:moveTo>
                  <a:lnTo>
                    <a:pt x="0" y="11"/>
                  </a:lnTo>
                  <a:lnTo>
                    <a:pt x="0" y="205"/>
                  </a:lnTo>
                  <a:lnTo>
                    <a:pt x="20" y="194"/>
                  </a:lnTo>
                  <a:lnTo>
                    <a:pt x="2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7" name="Freeform 1647"/>
            <p:cNvSpPr>
              <a:spLocks/>
            </p:cNvSpPr>
            <p:nvPr/>
          </p:nvSpPr>
          <p:spPr bwMode="auto">
            <a:xfrm>
              <a:off x="2316" y="2531"/>
              <a:ext cx="51" cy="220"/>
            </a:xfrm>
            <a:custGeom>
              <a:avLst/>
              <a:gdLst>
                <a:gd name="T0" fmla="*/ 50 w 51"/>
                <a:gd name="T1" fmla="*/ 0 h 220"/>
                <a:gd name="T2" fmla="*/ 0 w 51"/>
                <a:gd name="T3" fmla="*/ 24 h 220"/>
                <a:gd name="T4" fmla="*/ 0 w 51"/>
                <a:gd name="T5" fmla="*/ 219 h 220"/>
                <a:gd name="T6" fmla="*/ 50 w 51"/>
                <a:gd name="T7" fmla="*/ 193 h 220"/>
                <a:gd name="T8" fmla="*/ 50 w 51"/>
                <a:gd name="T9" fmla="*/ 0 h 220"/>
                <a:gd name="T10" fmla="*/ 0 60000 65536"/>
                <a:gd name="T11" fmla="*/ 0 60000 65536"/>
                <a:gd name="T12" fmla="*/ 0 60000 65536"/>
                <a:gd name="T13" fmla="*/ 0 60000 65536"/>
                <a:gd name="T14" fmla="*/ 0 60000 65536"/>
                <a:gd name="T15" fmla="*/ 0 w 51"/>
                <a:gd name="T16" fmla="*/ 0 h 220"/>
                <a:gd name="T17" fmla="*/ 51 w 51"/>
                <a:gd name="T18" fmla="*/ 220 h 220"/>
              </a:gdLst>
              <a:ahLst/>
              <a:cxnLst>
                <a:cxn ang="T10">
                  <a:pos x="T0" y="T1"/>
                </a:cxn>
                <a:cxn ang="T11">
                  <a:pos x="T2" y="T3"/>
                </a:cxn>
                <a:cxn ang="T12">
                  <a:pos x="T4" y="T5"/>
                </a:cxn>
                <a:cxn ang="T13">
                  <a:pos x="T6" y="T7"/>
                </a:cxn>
                <a:cxn ang="T14">
                  <a:pos x="T8" y="T9"/>
                </a:cxn>
              </a:cxnLst>
              <a:rect l="T15" t="T16" r="T17" b="T18"/>
              <a:pathLst>
                <a:path w="51" h="220">
                  <a:moveTo>
                    <a:pt x="50" y="0"/>
                  </a:moveTo>
                  <a:lnTo>
                    <a:pt x="0" y="24"/>
                  </a:lnTo>
                  <a:lnTo>
                    <a:pt x="0" y="219"/>
                  </a:lnTo>
                  <a:lnTo>
                    <a:pt x="50" y="193"/>
                  </a:lnTo>
                  <a:lnTo>
                    <a:pt x="5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18" name="Freeform 1648"/>
            <p:cNvSpPr>
              <a:spLocks/>
            </p:cNvSpPr>
            <p:nvPr/>
          </p:nvSpPr>
          <p:spPr bwMode="auto">
            <a:xfrm>
              <a:off x="2366" y="2525"/>
              <a:ext cx="14" cy="202"/>
            </a:xfrm>
            <a:custGeom>
              <a:avLst/>
              <a:gdLst>
                <a:gd name="T0" fmla="*/ 13 w 14"/>
                <a:gd name="T1" fmla="*/ 0 h 202"/>
                <a:gd name="T2" fmla="*/ 0 w 14"/>
                <a:gd name="T3" fmla="*/ 5 h 202"/>
                <a:gd name="T4" fmla="*/ 0 w 14"/>
                <a:gd name="T5" fmla="*/ 201 h 202"/>
                <a:gd name="T6" fmla="*/ 13 w 14"/>
                <a:gd name="T7" fmla="*/ 194 h 202"/>
                <a:gd name="T8" fmla="*/ 13 w 14"/>
                <a:gd name="T9" fmla="*/ 0 h 202"/>
                <a:gd name="T10" fmla="*/ 0 60000 65536"/>
                <a:gd name="T11" fmla="*/ 0 60000 65536"/>
                <a:gd name="T12" fmla="*/ 0 60000 65536"/>
                <a:gd name="T13" fmla="*/ 0 60000 65536"/>
                <a:gd name="T14" fmla="*/ 0 60000 65536"/>
                <a:gd name="T15" fmla="*/ 0 w 14"/>
                <a:gd name="T16" fmla="*/ 0 h 202"/>
                <a:gd name="T17" fmla="*/ 14 w 14"/>
                <a:gd name="T18" fmla="*/ 202 h 202"/>
              </a:gdLst>
              <a:ahLst/>
              <a:cxnLst>
                <a:cxn ang="T10">
                  <a:pos x="T0" y="T1"/>
                </a:cxn>
                <a:cxn ang="T11">
                  <a:pos x="T2" y="T3"/>
                </a:cxn>
                <a:cxn ang="T12">
                  <a:pos x="T4" y="T5"/>
                </a:cxn>
                <a:cxn ang="T13">
                  <a:pos x="T6" y="T7"/>
                </a:cxn>
                <a:cxn ang="T14">
                  <a:pos x="T8" y="T9"/>
                </a:cxn>
              </a:cxnLst>
              <a:rect l="T15" t="T16" r="T17" b="T18"/>
              <a:pathLst>
                <a:path w="14" h="202">
                  <a:moveTo>
                    <a:pt x="13" y="0"/>
                  </a:moveTo>
                  <a:lnTo>
                    <a:pt x="0" y="5"/>
                  </a:lnTo>
                  <a:lnTo>
                    <a:pt x="0" y="201"/>
                  </a:lnTo>
                  <a:lnTo>
                    <a:pt x="13" y="194"/>
                  </a:lnTo>
                  <a:lnTo>
                    <a:pt x="1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19" name="Freeform 1649"/>
            <p:cNvSpPr>
              <a:spLocks/>
            </p:cNvSpPr>
            <p:nvPr/>
          </p:nvSpPr>
          <p:spPr bwMode="auto">
            <a:xfrm>
              <a:off x="2378" y="2496"/>
              <a:ext cx="50" cy="220"/>
            </a:xfrm>
            <a:custGeom>
              <a:avLst/>
              <a:gdLst>
                <a:gd name="T0" fmla="*/ 49 w 50"/>
                <a:gd name="T1" fmla="*/ 0 h 220"/>
                <a:gd name="T2" fmla="*/ 0 w 50"/>
                <a:gd name="T3" fmla="*/ 25 h 220"/>
                <a:gd name="T4" fmla="*/ 0 w 50"/>
                <a:gd name="T5" fmla="*/ 219 h 220"/>
                <a:gd name="T6" fmla="*/ 49 w 50"/>
                <a:gd name="T7" fmla="*/ 193 h 220"/>
                <a:gd name="T8" fmla="*/ 49 w 50"/>
                <a:gd name="T9" fmla="*/ 0 h 220"/>
                <a:gd name="T10" fmla="*/ 0 60000 65536"/>
                <a:gd name="T11" fmla="*/ 0 60000 65536"/>
                <a:gd name="T12" fmla="*/ 0 60000 65536"/>
                <a:gd name="T13" fmla="*/ 0 60000 65536"/>
                <a:gd name="T14" fmla="*/ 0 60000 65536"/>
                <a:gd name="T15" fmla="*/ 0 w 50"/>
                <a:gd name="T16" fmla="*/ 0 h 220"/>
                <a:gd name="T17" fmla="*/ 50 w 50"/>
                <a:gd name="T18" fmla="*/ 220 h 220"/>
              </a:gdLst>
              <a:ahLst/>
              <a:cxnLst>
                <a:cxn ang="T10">
                  <a:pos x="T0" y="T1"/>
                </a:cxn>
                <a:cxn ang="T11">
                  <a:pos x="T2" y="T3"/>
                </a:cxn>
                <a:cxn ang="T12">
                  <a:pos x="T4" y="T5"/>
                </a:cxn>
                <a:cxn ang="T13">
                  <a:pos x="T6" y="T7"/>
                </a:cxn>
                <a:cxn ang="T14">
                  <a:pos x="T8" y="T9"/>
                </a:cxn>
              </a:cxnLst>
              <a:rect l="T15" t="T16" r="T17" b="T18"/>
              <a:pathLst>
                <a:path w="50" h="220">
                  <a:moveTo>
                    <a:pt x="49" y="0"/>
                  </a:moveTo>
                  <a:lnTo>
                    <a:pt x="0" y="25"/>
                  </a:lnTo>
                  <a:lnTo>
                    <a:pt x="0" y="219"/>
                  </a:lnTo>
                  <a:lnTo>
                    <a:pt x="49" y="193"/>
                  </a:lnTo>
                  <a:lnTo>
                    <a:pt x="49"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0" name="Freeform 1650"/>
            <p:cNvSpPr>
              <a:spLocks/>
            </p:cNvSpPr>
            <p:nvPr/>
          </p:nvSpPr>
          <p:spPr bwMode="auto">
            <a:xfrm>
              <a:off x="2427" y="2493"/>
              <a:ext cx="15" cy="200"/>
            </a:xfrm>
            <a:custGeom>
              <a:avLst/>
              <a:gdLst>
                <a:gd name="T0" fmla="*/ 14 w 15"/>
                <a:gd name="T1" fmla="*/ 0 h 200"/>
                <a:gd name="T2" fmla="*/ 0 w 15"/>
                <a:gd name="T3" fmla="*/ 5 h 200"/>
                <a:gd name="T4" fmla="*/ 0 w 15"/>
                <a:gd name="T5" fmla="*/ 199 h 200"/>
                <a:gd name="T6" fmla="*/ 14 w 15"/>
                <a:gd name="T7" fmla="*/ 192 h 200"/>
                <a:gd name="T8" fmla="*/ 14 w 15"/>
                <a:gd name="T9" fmla="*/ 0 h 200"/>
                <a:gd name="T10" fmla="*/ 0 60000 65536"/>
                <a:gd name="T11" fmla="*/ 0 60000 65536"/>
                <a:gd name="T12" fmla="*/ 0 60000 65536"/>
                <a:gd name="T13" fmla="*/ 0 60000 65536"/>
                <a:gd name="T14" fmla="*/ 0 60000 65536"/>
                <a:gd name="T15" fmla="*/ 0 w 15"/>
                <a:gd name="T16" fmla="*/ 0 h 200"/>
                <a:gd name="T17" fmla="*/ 15 w 15"/>
                <a:gd name="T18" fmla="*/ 200 h 200"/>
              </a:gdLst>
              <a:ahLst/>
              <a:cxnLst>
                <a:cxn ang="T10">
                  <a:pos x="T0" y="T1"/>
                </a:cxn>
                <a:cxn ang="T11">
                  <a:pos x="T2" y="T3"/>
                </a:cxn>
                <a:cxn ang="T12">
                  <a:pos x="T4" y="T5"/>
                </a:cxn>
                <a:cxn ang="T13">
                  <a:pos x="T6" y="T7"/>
                </a:cxn>
                <a:cxn ang="T14">
                  <a:pos x="T8" y="T9"/>
                </a:cxn>
              </a:cxnLst>
              <a:rect l="T15" t="T16" r="T17" b="T18"/>
              <a:pathLst>
                <a:path w="15" h="200">
                  <a:moveTo>
                    <a:pt x="14" y="0"/>
                  </a:moveTo>
                  <a:lnTo>
                    <a:pt x="0" y="5"/>
                  </a:lnTo>
                  <a:lnTo>
                    <a:pt x="0" y="199"/>
                  </a:lnTo>
                  <a:lnTo>
                    <a:pt x="14" y="192"/>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21" name="Freeform 1651"/>
            <p:cNvSpPr>
              <a:spLocks/>
            </p:cNvSpPr>
            <p:nvPr/>
          </p:nvSpPr>
          <p:spPr bwMode="auto">
            <a:xfrm>
              <a:off x="2438" y="2469"/>
              <a:ext cx="52" cy="218"/>
            </a:xfrm>
            <a:custGeom>
              <a:avLst/>
              <a:gdLst>
                <a:gd name="T0" fmla="*/ 51 w 52"/>
                <a:gd name="T1" fmla="*/ 0 h 218"/>
                <a:gd name="T2" fmla="*/ 0 w 52"/>
                <a:gd name="T3" fmla="*/ 24 h 218"/>
                <a:gd name="T4" fmla="*/ 0 w 52"/>
                <a:gd name="T5" fmla="*/ 217 h 218"/>
                <a:gd name="T6" fmla="*/ 51 w 52"/>
                <a:gd name="T7" fmla="*/ 191 h 218"/>
                <a:gd name="T8" fmla="*/ 51 w 52"/>
                <a:gd name="T9" fmla="*/ 0 h 218"/>
                <a:gd name="T10" fmla="*/ 0 60000 65536"/>
                <a:gd name="T11" fmla="*/ 0 60000 65536"/>
                <a:gd name="T12" fmla="*/ 0 60000 65536"/>
                <a:gd name="T13" fmla="*/ 0 60000 65536"/>
                <a:gd name="T14" fmla="*/ 0 60000 65536"/>
                <a:gd name="T15" fmla="*/ 0 w 52"/>
                <a:gd name="T16" fmla="*/ 0 h 218"/>
                <a:gd name="T17" fmla="*/ 52 w 52"/>
                <a:gd name="T18" fmla="*/ 218 h 218"/>
              </a:gdLst>
              <a:ahLst/>
              <a:cxnLst>
                <a:cxn ang="T10">
                  <a:pos x="T0" y="T1"/>
                </a:cxn>
                <a:cxn ang="T11">
                  <a:pos x="T2" y="T3"/>
                </a:cxn>
                <a:cxn ang="T12">
                  <a:pos x="T4" y="T5"/>
                </a:cxn>
                <a:cxn ang="T13">
                  <a:pos x="T6" y="T7"/>
                </a:cxn>
                <a:cxn ang="T14">
                  <a:pos x="T8" y="T9"/>
                </a:cxn>
              </a:cxnLst>
              <a:rect l="T15" t="T16" r="T17" b="T18"/>
              <a:pathLst>
                <a:path w="52" h="218">
                  <a:moveTo>
                    <a:pt x="51" y="0"/>
                  </a:moveTo>
                  <a:lnTo>
                    <a:pt x="0" y="24"/>
                  </a:lnTo>
                  <a:lnTo>
                    <a:pt x="0" y="217"/>
                  </a:lnTo>
                  <a:lnTo>
                    <a:pt x="51" y="191"/>
                  </a:lnTo>
                  <a:lnTo>
                    <a:pt x="5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2" name="Freeform 1652"/>
            <p:cNvSpPr>
              <a:spLocks/>
            </p:cNvSpPr>
            <p:nvPr/>
          </p:nvSpPr>
          <p:spPr bwMode="auto">
            <a:xfrm>
              <a:off x="2485" y="2462"/>
              <a:ext cx="15" cy="201"/>
            </a:xfrm>
            <a:custGeom>
              <a:avLst/>
              <a:gdLst>
                <a:gd name="T0" fmla="*/ 14 w 15"/>
                <a:gd name="T1" fmla="*/ 0 h 201"/>
                <a:gd name="T2" fmla="*/ 0 w 15"/>
                <a:gd name="T3" fmla="*/ 5 h 201"/>
                <a:gd name="T4" fmla="*/ 0 w 15"/>
                <a:gd name="T5" fmla="*/ 200 h 201"/>
                <a:gd name="T6" fmla="*/ 14 w 15"/>
                <a:gd name="T7" fmla="*/ 191 h 201"/>
                <a:gd name="T8" fmla="*/ 14 w 15"/>
                <a:gd name="T9" fmla="*/ 0 h 201"/>
                <a:gd name="T10" fmla="*/ 0 60000 65536"/>
                <a:gd name="T11" fmla="*/ 0 60000 65536"/>
                <a:gd name="T12" fmla="*/ 0 60000 65536"/>
                <a:gd name="T13" fmla="*/ 0 60000 65536"/>
                <a:gd name="T14" fmla="*/ 0 60000 65536"/>
                <a:gd name="T15" fmla="*/ 0 w 15"/>
                <a:gd name="T16" fmla="*/ 0 h 201"/>
                <a:gd name="T17" fmla="*/ 15 w 15"/>
                <a:gd name="T18" fmla="*/ 201 h 201"/>
              </a:gdLst>
              <a:ahLst/>
              <a:cxnLst>
                <a:cxn ang="T10">
                  <a:pos x="T0" y="T1"/>
                </a:cxn>
                <a:cxn ang="T11">
                  <a:pos x="T2" y="T3"/>
                </a:cxn>
                <a:cxn ang="T12">
                  <a:pos x="T4" y="T5"/>
                </a:cxn>
                <a:cxn ang="T13">
                  <a:pos x="T6" y="T7"/>
                </a:cxn>
                <a:cxn ang="T14">
                  <a:pos x="T8" y="T9"/>
                </a:cxn>
              </a:cxnLst>
              <a:rect l="T15" t="T16" r="T17" b="T18"/>
              <a:pathLst>
                <a:path w="15" h="201">
                  <a:moveTo>
                    <a:pt x="14" y="0"/>
                  </a:moveTo>
                  <a:lnTo>
                    <a:pt x="0" y="5"/>
                  </a:lnTo>
                  <a:lnTo>
                    <a:pt x="0" y="200"/>
                  </a:lnTo>
                  <a:lnTo>
                    <a:pt x="14" y="191"/>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23" name="Freeform 1653"/>
            <p:cNvSpPr>
              <a:spLocks/>
            </p:cNvSpPr>
            <p:nvPr/>
          </p:nvSpPr>
          <p:spPr bwMode="auto">
            <a:xfrm>
              <a:off x="2497" y="2437"/>
              <a:ext cx="51" cy="220"/>
            </a:xfrm>
            <a:custGeom>
              <a:avLst/>
              <a:gdLst>
                <a:gd name="T0" fmla="*/ 50 w 51"/>
                <a:gd name="T1" fmla="*/ 0 h 220"/>
                <a:gd name="T2" fmla="*/ 0 w 51"/>
                <a:gd name="T3" fmla="*/ 25 h 220"/>
                <a:gd name="T4" fmla="*/ 0 w 51"/>
                <a:gd name="T5" fmla="*/ 219 h 220"/>
                <a:gd name="T6" fmla="*/ 50 w 51"/>
                <a:gd name="T7" fmla="*/ 192 h 220"/>
                <a:gd name="T8" fmla="*/ 50 w 51"/>
                <a:gd name="T9" fmla="*/ 0 h 220"/>
                <a:gd name="T10" fmla="*/ 0 60000 65536"/>
                <a:gd name="T11" fmla="*/ 0 60000 65536"/>
                <a:gd name="T12" fmla="*/ 0 60000 65536"/>
                <a:gd name="T13" fmla="*/ 0 60000 65536"/>
                <a:gd name="T14" fmla="*/ 0 60000 65536"/>
                <a:gd name="T15" fmla="*/ 0 w 51"/>
                <a:gd name="T16" fmla="*/ 0 h 220"/>
                <a:gd name="T17" fmla="*/ 51 w 51"/>
                <a:gd name="T18" fmla="*/ 220 h 220"/>
              </a:gdLst>
              <a:ahLst/>
              <a:cxnLst>
                <a:cxn ang="T10">
                  <a:pos x="T0" y="T1"/>
                </a:cxn>
                <a:cxn ang="T11">
                  <a:pos x="T2" y="T3"/>
                </a:cxn>
                <a:cxn ang="T12">
                  <a:pos x="T4" y="T5"/>
                </a:cxn>
                <a:cxn ang="T13">
                  <a:pos x="T6" y="T7"/>
                </a:cxn>
                <a:cxn ang="T14">
                  <a:pos x="T8" y="T9"/>
                </a:cxn>
              </a:cxnLst>
              <a:rect l="T15" t="T16" r="T17" b="T18"/>
              <a:pathLst>
                <a:path w="51" h="220">
                  <a:moveTo>
                    <a:pt x="50" y="0"/>
                  </a:moveTo>
                  <a:lnTo>
                    <a:pt x="0" y="25"/>
                  </a:lnTo>
                  <a:lnTo>
                    <a:pt x="0" y="219"/>
                  </a:lnTo>
                  <a:lnTo>
                    <a:pt x="50" y="192"/>
                  </a:lnTo>
                  <a:lnTo>
                    <a:pt x="5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4" name="Freeform 1654"/>
            <p:cNvSpPr>
              <a:spLocks/>
            </p:cNvSpPr>
            <p:nvPr/>
          </p:nvSpPr>
          <p:spPr bwMode="auto">
            <a:xfrm>
              <a:off x="2546" y="2431"/>
              <a:ext cx="14" cy="200"/>
            </a:xfrm>
            <a:custGeom>
              <a:avLst/>
              <a:gdLst>
                <a:gd name="T0" fmla="*/ 13 w 14"/>
                <a:gd name="T1" fmla="*/ 0 h 200"/>
                <a:gd name="T2" fmla="*/ 0 w 14"/>
                <a:gd name="T3" fmla="*/ 5 h 200"/>
                <a:gd name="T4" fmla="*/ 0 w 14"/>
                <a:gd name="T5" fmla="*/ 199 h 200"/>
                <a:gd name="T6" fmla="*/ 13 w 14"/>
                <a:gd name="T7" fmla="*/ 192 h 200"/>
                <a:gd name="T8" fmla="*/ 13 w 14"/>
                <a:gd name="T9" fmla="*/ 0 h 200"/>
                <a:gd name="T10" fmla="*/ 0 60000 65536"/>
                <a:gd name="T11" fmla="*/ 0 60000 65536"/>
                <a:gd name="T12" fmla="*/ 0 60000 65536"/>
                <a:gd name="T13" fmla="*/ 0 60000 65536"/>
                <a:gd name="T14" fmla="*/ 0 60000 65536"/>
                <a:gd name="T15" fmla="*/ 0 w 14"/>
                <a:gd name="T16" fmla="*/ 0 h 200"/>
                <a:gd name="T17" fmla="*/ 14 w 14"/>
                <a:gd name="T18" fmla="*/ 200 h 200"/>
              </a:gdLst>
              <a:ahLst/>
              <a:cxnLst>
                <a:cxn ang="T10">
                  <a:pos x="T0" y="T1"/>
                </a:cxn>
                <a:cxn ang="T11">
                  <a:pos x="T2" y="T3"/>
                </a:cxn>
                <a:cxn ang="T12">
                  <a:pos x="T4" y="T5"/>
                </a:cxn>
                <a:cxn ang="T13">
                  <a:pos x="T6" y="T7"/>
                </a:cxn>
                <a:cxn ang="T14">
                  <a:pos x="T8" y="T9"/>
                </a:cxn>
              </a:cxnLst>
              <a:rect l="T15" t="T16" r="T17" b="T18"/>
              <a:pathLst>
                <a:path w="14" h="200">
                  <a:moveTo>
                    <a:pt x="13" y="0"/>
                  </a:moveTo>
                  <a:lnTo>
                    <a:pt x="0" y="5"/>
                  </a:lnTo>
                  <a:lnTo>
                    <a:pt x="0" y="199"/>
                  </a:lnTo>
                  <a:lnTo>
                    <a:pt x="13" y="192"/>
                  </a:lnTo>
                  <a:lnTo>
                    <a:pt x="1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25" name="Freeform 1655"/>
            <p:cNvSpPr>
              <a:spLocks/>
            </p:cNvSpPr>
            <p:nvPr/>
          </p:nvSpPr>
          <p:spPr bwMode="auto">
            <a:xfrm>
              <a:off x="2557" y="2406"/>
              <a:ext cx="50" cy="219"/>
            </a:xfrm>
            <a:custGeom>
              <a:avLst/>
              <a:gdLst>
                <a:gd name="T0" fmla="*/ 49 w 50"/>
                <a:gd name="T1" fmla="*/ 0 h 219"/>
                <a:gd name="T2" fmla="*/ 0 w 50"/>
                <a:gd name="T3" fmla="*/ 25 h 219"/>
                <a:gd name="T4" fmla="*/ 0 w 50"/>
                <a:gd name="T5" fmla="*/ 218 h 219"/>
                <a:gd name="T6" fmla="*/ 49 w 50"/>
                <a:gd name="T7" fmla="*/ 192 h 219"/>
                <a:gd name="T8" fmla="*/ 49 w 50"/>
                <a:gd name="T9" fmla="*/ 0 h 219"/>
                <a:gd name="T10" fmla="*/ 0 60000 65536"/>
                <a:gd name="T11" fmla="*/ 0 60000 65536"/>
                <a:gd name="T12" fmla="*/ 0 60000 65536"/>
                <a:gd name="T13" fmla="*/ 0 60000 65536"/>
                <a:gd name="T14" fmla="*/ 0 60000 65536"/>
                <a:gd name="T15" fmla="*/ 0 w 50"/>
                <a:gd name="T16" fmla="*/ 0 h 219"/>
                <a:gd name="T17" fmla="*/ 50 w 50"/>
                <a:gd name="T18" fmla="*/ 219 h 219"/>
              </a:gdLst>
              <a:ahLst/>
              <a:cxnLst>
                <a:cxn ang="T10">
                  <a:pos x="T0" y="T1"/>
                </a:cxn>
                <a:cxn ang="T11">
                  <a:pos x="T2" y="T3"/>
                </a:cxn>
                <a:cxn ang="T12">
                  <a:pos x="T4" y="T5"/>
                </a:cxn>
                <a:cxn ang="T13">
                  <a:pos x="T6" y="T7"/>
                </a:cxn>
                <a:cxn ang="T14">
                  <a:pos x="T8" y="T9"/>
                </a:cxn>
              </a:cxnLst>
              <a:rect l="T15" t="T16" r="T17" b="T18"/>
              <a:pathLst>
                <a:path w="50" h="219">
                  <a:moveTo>
                    <a:pt x="49" y="0"/>
                  </a:moveTo>
                  <a:lnTo>
                    <a:pt x="0" y="25"/>
                  </a:lnTo>
                  <a:lnTo>
                    <a:pt x="0" y="218"/>
                  </a:lnTo>
                  <a:lnTo>
                    <a:pt x="49" y="192"/>
                  </a:lnTo>
                  <a:lnTo>
                    <a:pt x="49"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6" name="Freeform 1656"/>
            <p:cNvSpPr>
              <a:spLocks/>
            </p:cNvSpPr>
            <p:nvPr/>
          </p:nvSpPr>
          <p:spPr bwMode="auto">
            <a:xfrm>
              <a:off x="2318" y="2748"/>
              <a:ext cx="51" cy="218"/>
            </a:xfrm>
            <a:custGeom>
              <a:avLst/>
              <a:gdLst>
                <a:gd name="T0" fmla="*/ 50 w 51"/>
                <a:gd name="T1" fmla="*/ 0 h 218"/>
                <a:gd name="T2" fmla="*/ 0 w 51"/>
                <a:gd name="T3" fmla="*/ 24 h 218"/>
                <a:gd name="T4" fmla="*/ 0 w 51"/>
                <a:gd name="T5" fmla="*/ 217 h 218"/>
                <a:gd name="T6" fmla="*/ 50 w 51"/>
                <a:gd name="T7" fmla="*/ 191 h 218"/>
                <a:gd name="T8" fmla="*/ 50 w 51"/>
                <a:gd name="T9" fmla="*/ 0 h 218"/>
                <a:gd name="T10" fmla="*/ 0 60000 65536"/>
                <a:gd name="T11" fmla="*/ 0 60000 65536"/>
                <a:gd name="T12" fmla="*/ 0 60000 65536"/>
                <a:gd name="T13" fmla="*/ 0 60000 65536"/>
                <a:gd name="T14" fmla="*/ 0 60000 65536"/>
                <a:gd name="T15" fmla="*/ 0 w 51"/>
                <a:gd name="T16" fmla="*/ 0 h 218"/>
                <a:gd name="T17" fmla="*/ 51 w 51"/>
                <a:gd name="T18" fmla="*/ 218 h 218"/>
              </a:gdLst>
              <a:ahLst/>
              <a:cxnLst>
                <a:cxn ang="T10">
                  <a:pos x="T0" y="T1"/>
                </a:cxn>
                <a:cxn ang="T11">
                  <a:pos x="T2" y="T3"/>
                </a:cxn>
                <a:cxn ang="T12">
                  <a:pos x="T4" y="T5"/>
                </a:cxn>
                <a:cxn ang="T13">
                  <a:pos x="T6" y="T7"/>
                </a:cxn>
                <a:cxn ang="T14">
                  <a:pos x="T8" y="T9"/>
                </a:cxn>
              </a:cxnLst>
              <a:rect l="T15" t="T16" r="T17" b="T18"/>
              <a:pathLst>
                <a:path w="51" h="218">
                  <a:moveTo>
                    <a:pt x="50" y="0"/>
                  </a:moveTo>
                  <a:lnTo>
                    <a:pt x="0" y="24"/>
                  </a:lnTo>
                  <a:lnTo>
                    <a:pt x="0" y="217"/>
                  </a:lnTo>
                  <a:lnTo>
                    <a:pt x="50" y="191"/>
                  </a:lnTo>
                  <a:lnTo>
                    <a:pt x="5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7" name="Freeform 1657"/>
            <p:cNvSpPr>
              <a:spLocks/>
            </p:cNvSpPr>
            <p:nvPr/>
          </p:nvSpPr>
          <p:spPr bwMode="auto">
            <a:xfrm>
              <a:off x="2368" y="2743"/>
              <a:ext cx="15" cy="200"/>
            </a:xfrm>
            <a:custGeom>
              <a:avLst/>
              <a:gdLst>
                <a:gd name="T0" fmla="*/ 14 w 15"/>
                <a:gd name="T1" fmla="*/ 0 h 200"/>
                <a:gd name="T2" fmla="*/ 0 w 15"/>
                <a:gd name="T3" fmla="*/ 5 h 200"/>
                <a:gd name="T4" fmla="*/ 0 w 15"/>
                <a:gd name="T5" fmla="*/ 199 h 200"/>
                <a:gd name="T6" fmla="*/ 14 w 15"/>
                <a:gd name="T7" fmla="*/ 192 h 200"/>
                <a:gd name="T8" fmla="*/ 14 w 15"/>
                <a:gd name="T9" fmla="*/ 0 h 200"/>
                <a:gd name="T10" fmla="*/ 0 60000 65536"/>
                <a:gd name="T11" fmla="*/ 0 60000 65536"/>
                <a:gd name="T12" fmla="*/ 0 60000 65536"/>
                <a:gd name="T13" fmla="*/ 0 60000 65536"/>
                <a:gd name="T14" fmla="*/ 0 60000 65536"/>
                <a:gd name="T15" fmla="*/ 0 w 15"/>
                <a:gd name="T16" fmla="*/ 0 h 200"/>
                <a:gd name="T17" fmla="*/ 15 w 15"/>
                <a:gd name="T18" fmla="*/ 200 h 200"/>
              </a:gdLst>
              <a:ahLst/>
              <a:cxnLst>
                <a:cxn ang="T10">
                  <a:pos x="T0" y="T1"/>
                </a:cxn>
                <a:cxn ang="T11">
                  <a:pos x="T2" y="T3"/>
                </a:cxn>
                <a:cxn ang="T12">
                  <a:pos x="T4" y="T5"/>
                </a:cxn>
                <a:cxn ang="T13">
                  <a:pos x="T6" y="T7"/>
                </a:cxn>
                <a:cxn ang="T14">
                  <a:pos x="T8" y="T9"/>
                </a:cxn>
              </a:cxnLst>
              <a:rect l="T15" t="T16" r="T17" b="T18"/>
              <a:pathLst>
                <a:path w="15" h="200">
                  <a:moveTo>
                    <a:pt x="14" y="0"/>
                  </a:moveTo>
                  <a:lnTo>
                    <a:pt x="0" y="5"/>
                  </a:lnTo>
                  <a:lnTo>
                    <a:pt x="0" y="199"/>
                  </a:lnTo>
                  <a:lnTo>
                    <a:pt x="14" y="192"/>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28" name="Freeform 1658"/>
            <p:cNvSpPr>
              <a:spLocks/>
            </p:cNvSpPr>
            <p:nvPr/>
          </p:nvSpPr>
          <p:spPr bwMode="auto">
            <a:xfrm>
              <a:off x="2379" y="2715"/>
              <a:ext cx="52" cy="217"/>
            </a:xfrm>
            <a:custGeom>
              <a:avLst/>
              <a:gdLst>
                <a:gd name="T0" fmla="*/ 51 w 52"/>
                <a:gd name="T1" fmla="*/ 0 h 217"/>
                <a:gd name="T2" fmla="*/ 0 w 52"/>
                <a:gd name="T3" fmla="*/ 24 h 217"/>
                <a:gd name="T4" fmla="*/ 0 w 52"/>
                <a:gd name="T5" fmla="*/ 216 h 217"/>
                <a:gd name="T6" fmla="*/ 51 w 52"/>
                <a:gd name="T7" fmla="*/ 191 h 217"/>
                <a:gd name="T8" fmla="*/ 51 w 52"/>
                <a:gd name="T9" fmla="*/ 0 h 217"/>
                <a:gd name="T10" fmla="*/ 0 60000 65536"/>
                <a:gd name="T11" fmla="*/ 0 60000 65536"/>
                <a:gd name="T12" fmla="*/ 0 60000 65536"/>
                <a:gd name="T13" fmla="*/ 0 60000 65536"/>
                <a:gd name="T14" fmla="*/ 0 60000 65536"/>
                <a:gd name="T15" fmla="*/ 0 w 52"/>
                <a:gd name="T16" fmla="*/ 0 h 217"/>
                <a:gd name="T17" fmla="*/ 52 w 52"/>
                <a:gd name="T18" fmla="*/ 217 h 217"/>
              </a:gdLst>
              <a:ahLst/>
              <a:cxnLst>
                <a:cxn ang="T10">
                  <a:pos x="T0" y="T1"/>
                </a:cxn>
                <a:cxn ang="T11">
                  <a:pos x="T2" y="T3"/>
                </a:cxn>
                <a:cxn ang="T12">
                  <a:pos x="T4" y="T5"/>
                </a:cxn>
                <a:cxn ang="T13">
                  <a:pos x="T6" y="T7"/>
                </a:cxn>
                <a:cxn ang="T14">
                  <a:pos x="T8" y="T9"/>
                </a:cxn>
              </a:cxnLst>
              <a:rect l="T15" t="T16" r="T17" b="T18"/>
              <a:pathLst>
                <a:path w="52" h="217">
                  <a:moveTo>
                    <a:pt x="51" y="0"/>
                  </a:moveTo>
                  <a:lnTo>
                    <a:pt x="0" y="24"/>
                  </a:lnTo>
                  <a:lnTo>
                    <a:pt x="0" y="216"/>
                  </a:lnTo>
                  <a:lnTo>
                    <a:pt x="51" y="191"/>
                  </a:lnTo>
                  <a:lnTo>
                    <a:pt x="5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29" name="Freeform 1659"/>
            <p:cNvSpPr>
              <a:spLocks/>
            </p:cNvSpPr>
            <p:nvPr/>
          </p:nvSpPr>
          <p:spPr bwMode="auto">
            <a:xfrm>
              <a:off x="2430" y="2708"/>
              <a:ext cx="15" cy="201"/>
            </a:xfrm>
            <a:custGeom>
              <a:avLst/>
              <a:gdLst>
                <a:gd name="T0" fmla="*/ 14 w 15"/>
                <a:gd name="T1" fmla="*/ 0 h 201"/>
                <a:gd name="T2" fmla="*/ 0 w 15"/>
                <a:gd name="T3" fmla="*/ 7 h 201"/>
                <a:gd name="T4" fmla="*/ 0 w 15"/>
                <a:gd name="T5" fmla="*/ 200 h 201"/>
                <a:gd name="T6" fmla="*/ 14 w 15"/>
                <a:gd name="T7" fmla="*/ 193 h 201"/>
                <a:gd name="T8" fmla="*/ 14 w 15"/>
                <a:gd name="T9" fmla="*/ 0 h 201"/>
                <a:gd name="T10" fmla="*/ 0 60000 65536"/>
                <a:gd name="T11" fmla="*/ 0 60000 65536"/>
                <a:gd name="T12" fmla="*/ 0 60000 65536"/>
                <a:gd name="T13" fmla="*/ 0 60000 65536"/>
                <a:gd name="T14" fmla="*/ 0 60000 65536"/>
                <a:gd name="T15" fmla="*/ 0 w 15"/>
                <a:gd name="T16" fmla="*/ 0 h 201"/>
                <a:gd name="T17" fmla="*/ 15 w 15"/>
                <a:gd name="T18" fmla="*/ 201 h 201"/>
              </a:gdLst>
              <a:ahLst/>
              <a:cxnLst>
                <a:cxn ang="T10">
                  <a:pos x="T0" y="T1"/>
                </a:cxn>
                <a:cxn ang="T11">
                  <a:pos x="T2" y="T3"/>
                </a:cxn>
                <a:cxn ang="T12">
                  <a:pos x="T4" y="T5"/>
                </a:cxn>
                <a:cxn ang="T13">
                  <a:pos x="T6" y="T7"/>
                </a:cxn>
                <a:cxn ang="T14">
                  <a:pos x="T8" y="T9"/>
                </a:cxn>
              </a:cxnLst>
              <a:rect l="T15" t="T16" r="T17" b="T18"/>
              <a:pathLst>
                <a:path w="15" h="201">
                  <a:moveTo>
                    <a:pt x="14" y="0"/>
                  </a:moveTo>
                  <a:lnTo>
                    <a:pt x="0" y="7"/>
                  </a:lnTo>
                  <a:lnTo>
                    <a:pt x="0" y="200"/>
                  </a:lnTo>
                  <a:lnTo>
                    <a:pt x="14" y="193"/>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30" name="Freeform 1660"/>
            <p:cNvSpPr>
              <a:spLocks/>
            </p:cNvSpPr>
            <p:nvPr/>
          </p:nvSpPr>
          <p:spPr bwMode="auto">
            <a:xfrm>
              <a:off x="2439" y="2682"/>
              <a:ext cx="52" cy="220"/>
            </a:xfrm>
            <a:custGeom>
              <a:avLst/>
              <a:gdLst>
                <a:gd name="T0" fmla="*/ 51 w 52"/>
                <a:gd name="T1" fmla="*/ 0 h 220"/>
                <a:gd name="T2" fmla="*/ 2 w 52"/>
                <a:gd name="T3" fmla="*/ 25 h 220"/>
                <a:gd name="T4" fmla="*/ 0 w 52"/>
                <a:gd name="T5" fmla="*/ 219 h 220"/>
                <a:gd name="T6" fmla="*/ 51 w 52"/>
                <a:gd name="T7" fmla="*/ 193 h 220"/>
                <a:gd name="T8" fmla="*/ 51 w 52"/>
                <a:gd name="T9" fmla="*/ 0 h 220"/>
                <a:gd name="T10" fmla="*/ 0 60000 65536"/>
                <a:gd name="T11" fmla="*/ 0 60000 65536"/>
                <a:gd name="T12" fmla="*/ 0 60000 65536"/>
                <a:gd name="T13" fmla="*/ 0 60000 65536"/>
                <a:gd name="T14" fmla="*/ 0 60000 65536"/>
                <a:gd name="T15" fmla="*/ 0 w 52"/>
                <a:gd name="T16" fmla="*/ 0 h 220"/>
                <a:gd name="T17" fmla="*/ 52 w 52"/>
                <a:gd name="T18" fmla="*/ 220 h 220"/>
              </a:gdLst>
              <a:ahLst/>
              <a:cxnLst>
                <a:cxn ang="T10">
                  <a:pos x="T0" y="T1"/>
                </a:cxn>
                <a:cxn ang="T11">
                  <a:pos x="T2" y="T3"/>
                </a:cxn>
                <a:cxn ang="T12">
                  <a:pos x="T4" y="T5"/>
                </a:cxn>
                <a:cxn ang="T13">
                  <a:pos x="T6" y="T7"/>
                </a:cxn>
                <a:cxn ang="T14">
                  <a:pos x="T8" y="T9"/>
                </a:cxn>
              </a:cxnLst>
              <a:rect l="T15" t="T16" r="T17" b="T18"/>
              <a:pathLst>
                <a:path w="52" h="220">
                  <a:moveTo>
                    <a:pt x="51" y="0"/>
                  </a:moveTo>
                  <a:lnTo>
                    <a:pt x="2" y="25"/>
                  </a:lnTo>
                  <a:lnTo>
                    <a:pt x="0" y="219"/>
                  </a:lnTo>
                  <a:lnTo>
                    <a:pt x="51" y="193"/>
                  </a:lnTo>
                  <a:lnTo>
                    <a:pt x="5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31" name="Freeform 1661"/>
            <p:cNvSpPr>
              <a:spLocks/>
            </p:cNvSpPr>
            <p:nvPr/>
          </p:nvSpPr>
          <p:spPr bwMode="auto">
            <a:xfrm>
              <a:off x="2490" y="2676"/>
              <a:ext cx="14" cy="202"/>
            </a:xfrm>
            <a:custGeom>
              <a:avLst/>
              <a:gdLst>
                <a:gd name="T0" fmla="*/ 13 w 14"/>
                <a:gd name="T1" fmla="*/ 0 h 202"/>
                <a:gd name="T2" fmla="*/ 0 w 14"/>
                <a:gd name="T3" fmla="*/ 7 h 202"/>
                <a:gd name="T4" fmla="*/ 0 w 14"/>
                <a:gd name="T5" fmla="*/ 201 h 202"/>
                <a:gd name="T6" fmla="*/ 13 w 14"/>
                <a:gd name="T7" fmla="*/ 194 h 202"/>
                <a:gd name="T8" fmla="*/ 13 w 14"/>
                <a:gd name="T9" fmla="*/ 0 h 202"/>
                <a:gd name="T10" fmla="*/ 0 60000 65536"/>
                <a:gd name="T11" fmla="*/ 0 60000 65536"/>
                <a:gd name="T12" fmla="*/ 0 60000 65536"/>
                <a:gd name="T13" fmla="*/ 0 60000 65536"/>
                <a:gd name="T14" fmla="*/ 0 60000 65536"/>
                <a:gd name="T15" fmla="*/ 0 w 14"/>
                <a:gd name="T16" fmla="*/ 0 h 202"/>
                <a:gd name="T17" fmla="*/ 14 w 14"/>
                <a:gd name="T18" fmla="*/ 202 h 202"/>
              </a:gdLst>
              <a:ahLst/>
              <a:cxnLst>
                <a:cxn ang="T10">
                  <a:pos x="T0" y="T1"/>
                </a:cxn>
                <a:cxn ang="T11">
                  <a:pos x="T2" y="T3"/>
                </a:cxn>
                <a:cxn ang="T12">
                  <a:pos x="T4" y="T5"/>
                </a:cxn>
                <a:cxn ang="T13">
                  <a:pos x="T6" y="T7"/>
                </a:cxn>
                <a:cxn ang="T14">
                  <a:pos x="T8" y="T9"/>
                </a:cxn>
              </a:cxnLst>
              <a:rect l="T15" t="T16" r="T17" b="T18"/>
              <a:pathLst>
                <a:path w="14" h="202">
                  <a:moveTo>
                    <a:pt x="13" y="0"/>
                  </a:moveTo>
                  <a:lnTo>
                    <a:pt x="0" y="7"/>
                  </a:lnTo>
                  <a:lnTo>
                    <a:pt x="0" y="201"/>
                  </a:lnTo>
                  <a:lnTo>
                    <a:pt x="13" y="194"/>
                  </a:lnTo>
                  <a:lnTo>
                    <a:pt x="1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32" name="Freeform 1662"/>
            <p:cNvSpPr>
              <a:spLocks/>
            </p:cNvSpPr>
            <p:nvPr/>
          </p:nvSpPr>
          <p:spPr bwMode="auto">
            <a:xfrm>
              <a:off x="2499" y="2651"/>
              <a:ext cx="51" cy="221"/>
            </a:xfrm>
            <a:custGeom>
              <a:avLst/>
              <a:gdLst>
                <a:gd name="T0" fmla="*/ 50 w 51"/>
                <a:gd name="T1" fmla="*/ 0 h 221"/>
                <a:gd name="T2" fmla="*/ 0 w 51"/>
                <a:gd name="T3" fmla="*/ 25 h 221"/>
                <a:gd name="T4" fmla="*/ 0 w 51"/>
                <a:gd name="T5" fmla="*/ 220 h 221"/>
                <a:gd name="T6" fmla="*/ 50 w 51"/>
                <a:gd name="T7" fmla="*/ 193 h 221"/>
                <a:gd name="T8" fmla="*/ 50 w 51"/>
                <a:gd name="T9" fmla="*/ 0 h 221"/>
                <a:gd name="T10" fmla="*/ 0 60000 65536"/>
                <a:gd name="T11" fmla="*/ 0 60000 65536"/>
                <a:gd name="T12" fmla="*/ 0 60000 65536"/>
                <a:gd name="T13" fmla="*/ 0 60000 65536"/>
                <a:gd name="T14" fmla="*/ 0 60000 65536"/>
                <a:gd name="T15" fmla="*/ 0 w 51"/>
                <a:gd name="T16" fmla="*/ 0 h 221"/>
                <a:gd name="T17" fmla="*/ 51 w 51"/>
                <a:gd name="T18" fmla="*/ 221 h 221"/>
              </a:gdLst>
              <a:ahLst/>
              <a:cxnLst>
                <a:cxn ang="T10">
                  <a:pos x="T0" y="T1"/>
                </a:cxn>
                <a:cxn ang="T11">
                  <a:pos x="T2" y="T3"/>
                </a:cxn>
                <a:cxn ang="T12">
                  <a:pos x="T4" y="T5"/>
                </a:cxn>
                <a:cxn ang="T13">
                  <a:pos x="T6" y="T7"/>
                </a:cxn>
                <a:cxn ang="T14">
                  <a:pos x="T8" y="T9"/>
                </a:cxn>
              </a:cxnLst>
              <a:rect l="T15" t="T16" r="T17" b="T18"/>
              <a:pathLst>
                <a:path w="51" h="221">
                  <a:moveTo>
                    <a:pt x="50" y="0"/>
                  </a:moveTo>
                  <a:lnTo>
                    <a:pt x="0" y="25"/>
                  </a:lnTo>
                  <a:lnTo>
                    <a:pt x="0" y="220"/>
                  </a:lnTo>
                  <a:lnTo>
                    <a:pt x="50" y="193"/>
                  </a:lnTo>
                  <a:lnTo>
                    <a:pt x="5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33" name="Freeform 1663"/>
            <p:cNvSpPr>
              <a:spLocks/>
            </p:cNvSpPr>
            <p:nvPr/>
          </p:nvSpPr>
          <p:spPr bwMode="auto">
            <a:xfrm>
              <a:off x="2547" y="2646"/>
              <a:ext cx="15" cy="200"/>
            </a:xfrm>
            <a:custGeom>
              <a:avLst/>
              <a:gdLst>
                <a:gd name="T0" fmla="*/ 14 w 15"/>
                <a:gd name="T1" fmla="*/ 0 h 200"/>
                <a:gd name="T2" fmla="*/ 0 w 15"/>
                <a:gd name="T3" fmla="*/ 5 h 200"/>
                <a:gd name="T4" fmla="*/ 0 w 15"/>
                <a:gd name="T5" fmla="*/ 199 h 200"/>
                <a:gd name="T6" fmla="*/ 14 w 15"/>
                <a:gd name="T7" fmla="*/ 192 h 200"/>
                <a:gd name="T8" fmla="*/ 14 w 15"/>
                <a:gd name="T9" fmla="*/ 0 h 200"/>
                <a:gd name="T10" fmla="*/ 0 60000 65536"/>
                <a:gd name="T11" fmla="*/ 0 60000 65536"/>
                <a:gd name="T12" fmla="*/ 0 60000 65536"/>
                <a:gd name="T13" fmla="*/ 0 60000 65536"/>
                <a:gd name="T14" fmla="*/ 0 60000 65536"/>
                <a:gd name="T15" fmla="*/ 0 w 15"/>
                <a:gd name="T16" fmla="*/ 0 h 200"/>
                <a:gd name="T17" fmla="*/ 15 w 15"/>
                <a:gd name="T18" fmla="*/ 200 h 200"/>
              </a:gdLst>
              <a:ahLst/>
              <a:cxnLst>
                <a:cxn ang="T10">
                  <a:pos x="T0" y="T1"/>
                </a:cxn>
                <a:cxn ang="T11">
                  <a:pos x="T2" y="T3"/>
                </a:cxn>
                <a:cxn ang="T12">
                  <a:pos x="T4" y="T5"/>
                </a:cxn>
                <a:cxn ang="T13">
                  <a:pos x="T6" y="T7"/>
                </a:cxn>
                <a:cxn ang="T14">
                  <a:pos x="T8" y="T9"/>
                </a:cxn>
              </a:cxnLst>
              <a:rect l="T15" t="T16" r="T17" b="T18"/>
              <a:pathLst>
                <a:path w="15" h="200">
                  <a:moveTo>
                    <a:pt x="14" y="0"/>
                  </a:moveTo>
                  <a:lnTo>
                    <a:pt x="0" y="5"/>
                  </a:lnTo>
                  <a:lnTo>
                    <a:pt x="0" y="199"/>
                  </a:lnTo>
                  <a:lnTo>
                    <a:pt x="14" y="192"/>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34" name="Freeform 1664"/>
            <p:cNvSpPr>
              <a:spLocks/>
            </p:cNvSpPr>
            <p:nvPr/>
          </p:nvSpPr>
          <p:spPr bwMode="auto">
            <a:xfrm>
              <a:off x="2558" y="2623"/>
              <a:ext cx="50" cy="219"/>
            </a:xfrm>
            <a:custGeom>
              <a:avLst/>
              <a:gdLst>
                <a:gd name="T0" fmla="*/ 49 w 50"/>
                <a:gd name="T1" fmla="*/ 0 h 219"/>
                <a:gd name="T2" fmla="*/ 0 w 50"/>
                <a:gd name="T3" fmla="*/ 24 h 219"/>
                <a:gd name="T4" fmla="*/ 0 w 50"/>
                <a:gd name="T5" fmla="*/ 218 h 219"/>
                <a:gd name="T6" fmla="*/ 49 w 50"/>
                <a:gd name="T7" fmla="*/ 192 h 219"/>
                <a:gd name="T8" fmla="*/ 49 w 50"/>
                <a:gd name="T9" fmla="*/ 0 h 219"/>
                <a:gd name="T10" fmla="*/ 0 60000 65536"/>
                <a:gd name="T11" fmla="*/ 0 60000 65536"/>
                <a:gd name="T12" fmla="*/ 0 60000 65536"/>
                <a:gd name="T13" fmla="*/ 0 60000 65536"/>
                <a:gd name="T14" fmla="*/ 0 60000 65536"/>
                <a:gd name="T15" fmla="*/ 0 w 50"/>
                <a:gd name="T16" fmla="*/ 0 h 219"/>
                <a:gd name="T17" fmla="*/ 50 w 50"/>
                <a:gd name="T18" fmla="*/ 219 h 219"/>
              </a:gdLst>
              <a:ahLst/>
              <a:cxnLst>
                <a:cxn ang="T10">
                  <a:pos x="T0" y="T1"/>
                </a:cxn>
                <a:cxn ang="T11">
                  <a:pos x="T2" y="T3"/>
                </a:cxn>
                <a:cxn ang="T12">
                  <a:pos x="T4" y="T5"/>
                </a:cxn>
                <a:cxn ang="T13">
                  <a:pos x="T6" y="T7"/>
                </a:cxn>
                <a:cxn ang="T14">
                  <a:pos x="T8" y="T9"/>
                </a:cxn>
              </a:cxnLst>
              <a:rect l="T15" t="T16" r="T17" b="T18"/>
              <a:pathLst>
                <a:path w="50" h="219">
                  <a:moveTo>
                    <a:pt x="49" y="0"/>
                  </a:moveTo>
                  <a:lnTo>
                    <a:pt x="0" y="24"/>
                  </a:lnTo>
                  <a:lnTo>
                    <a:pt x="0" y="218"/>
                  </a:lnTo>
                  <a:lnTo>
                    <a:pt x="49" y="192"/>
                  </a:lnTo>
                  <a:lnTo>
                    <a:pt x="49"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35" name="Freeform 1665"/>
            <p:cNvSpPr>
              <a:spLocks/>
            </p:cNvSpPr>
            <p:nvPr/>
          </p:nvSpPr>
          <p:spPr bwMode="auto">
            <a:xfrm>
              <a:off x="1560" y="2630"/>
              <a:ext cx="51" cy="196"/>
            </a:xfrm>
            <a:custGeom>
              <a:avLst/>
              <a:gdLst>
                <a:gd name="T0" fmla="*/ 50 w 51"/>
                <a:gd name="T1" fmla="*/ 11 h 196"/>
                <a:gd name="T2" fmla="*/ 0 w 51"/>
                <a:gd name="T3" fmla="*/ 0 h 196"/>
                <a:gd name="T4" fmla="*/ 0 w 51"/>
                <a:gd name="T5" fmla="*/ 195 h 196"/>
                <a:gd name="T6" fmla="*/ 50 w 51"/>
                <a:gd name="T7" fmla="*/ 177 h 196"/>
                <a:gd name="T8" fmla="*/ 50 w 51"/>
                <a:gd name="T9" fmla="*/ 11 h 196"/>
                <a:gd name="T10" fmla="*/ 0 60000 65536"/>
                <a:gd name="T11" fmla="*/ 0 60000 65536"/>
                <a:gd name="T12" fmla="*/ 0 60000 65536"/>
                <a:gd name="T13" fmla="*/ 0 60000 65536"/>
                <a:gd name="T14" fmla="*/ 0 60000 65536"/>
                <a:gd name="T15" fmla="*/ 0 w 51"/>
                <a:gd name="T16" fmla="*/ 0 h 196"/>
                <a:gd name="T17" fmla="*/ 51 w 51"/>
                <a:gd name="T18" fmla="*/ 196 h 196"/>
              </a:gdLst>
              <a:ahLst/>
              <a:cxnLst>
                <a:cxn ang="T10">
                  <a:pos x="T0" y="T1"/>
                </a:cxn>
                <a:cxn ang="T11">
                  <a:pos x="T2" y="T3"/>
                </a:cxn>
                <a:cxn ang="T12">
                  <a:pos x="T4" y="T5"/>
                </a:cxn>
                <a:cxn ang="T13">
                  <a:pos x="T6" y="T7"/>
                </a:cxn>
                <a:cxn ang="T14">
                  <a:pos x="T8" y="T9"/>
                </a:cxn>
              </a:cxnLst>
              <a:rect l="T15" t="T16" r="T17" b="T18"/>
              <a:pathLst>
                <a:path w="51" h="196">
                  <a:moveTo>
                    <a:pt x="50" y="11"/>
                  </a:moveTo>
                  <a:lnTo>
                    <a:pt x="0" y="0"/>
                  </a:lnTo>
                  <a:lnTo>
                    <a:pt x="0" y="195"/>
                  </a:lnTo>
                  <a:lnTo>
                    <a:pt x="50" y="177"/>
                  </a:lnTo>
                  <a:lnTo>
                    <a:pt x="50" y="11"/>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36" name="Freeform 1666"/>
            <p:cNvSpPr>
              <a:spLocks/>
            </p:cNvSpPr>
            <p:nvPr/>
          </p:nvSpPr>
          <p:spPr bwMode="auto">
            <a:xfrm>
              <a:off x="1610" y="2643"/>
              <a:ext cx="15" cy="164"/>
            </a:xfrm>
            <a:custGeom>
              <a:avLst/>
              <a:gdLst>
                <a:gd name="T0" fmla="*/ 14 w 15"/>
                <a:gd name="T1" fmla="*/ 3 h 164"/>
                <a:gd name="T2" fmla="*/ 0 w 15"/>
                <a:gd name="T3" fmla="*/ 0 h 164"/>
                <a:gd name="T4" fmla="*/ 0 w 15"/>
                <a:gd name="T5" fmla="*/ 163 h 164"/>
                <a:gd name="T6" fmla="*/ 14 w 15"/>
                <a:gd name="T7" fmla="*/ 158 h 164"/>
                <a:gd name="T8" fmla="*/ 14 w 15"/>
                <a:gd name="T9" fmla="*/ 3 h 164"/>
                <a:gd name="T10" fmla="*/ 0 60000 65536"/>
                <a:gd name="T11" fmla="*/ 0 60000 65536"/>
                <a:gd name="T12" fmla="*/ 0 60000 65536"/>
                <a:gd name="T13" fmla="*/ 0 60000 65536"/>
                <a:gd name="T14" fmla="*/ 0 60000 65536"/>
                <a:gd name="T15" fmla="*/ 0 w 15"/>
                <a:gd name="T16" fmla="*/ 0 h 164"/>
                <a:gd name="T17" fmla="*/ 15 w 15"/>
                <a:gd name="T18" fmla="*/ 164 h 164"/>
              </a:gdLst>
              <a:ahLst/>
              <a:cxnLst>
                <a:cxn ang="T10">
                  <a:pos x="T0" y="T1"/>
                </a:cxn>
                <a:cxn ang="T11">
                  <a:pos x="T2" y="T3"/>
                </a:cxn>
                <a:cxn ang="T12">
                  <a:pos x="T4" y="T5"/>
                </a:cxn>
                <a:cxn ang="T13">
                  <a:pos x="T6" y="T7"/>
                </a:cxn>
                <a:cxn ang="T14">
                  <a:pos x="T8" y="T9"/>
                </a:cxn>
              </a:cxnLst>
              <a:rect l="T15" t="T16" r="T17" b="T18"/>
              <a:pathLst>
                <a:path w="15" h="164">
                  <a:moveTo>
                    <a:pt x="14" y="3"/>
                  </a:moveTo>
                  <a:lnTo>
                    <a:pt x="0" y="0"/>
                  </a:lnTo>
                  <a:lnTo>
                    <a:pt x="0" y="163"/>
                  </a:lnTo>
                  <a:lnTo>
                    <a:pt x="14" y="158"/>
                  </a:lnTo>
                  <a:lnTo>
                    <a:pt x="14"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37" name="Freeform 1667"/>
            <p:cNvSpPr>
              <a:spLocks/>
            </p:cNvSpPr>
            <p:nvPr/>
          </p:nvSpPr>
          <p:spPr bwMode="auto">
            <a:xfrm>
              <a:off x="1626" y="2644"/>
              <a:ext cx="48" cy="158"/>
            </a:xfrm>
            <a:custGeom>
              <a:avLst/>
              <a:gdLst>
                <a:gd name="T0" fmla="*/ 47 w 48"/>
                <a:gd name="T1" fmla="*/ 10 h 158"/>
                <a:gd name="T2" fmla="*/ 0 w 48"/>
                <a:gd name="T3" fmla="*/ 0 h 158"/>
                <a:gd name="T4" fmla="*/ 0 w 48"/>
                <a:gd name="T5" fmla="*/ 157 h 158"/>
                <a:gd name="T6" fmla="*/ 47 w 48"/>
                <a:gd name="T7" fmla="*/ 139 h 158"/>
                <a:gd name="T8" fmla="*/ 47 w 48"/>
                <a:gd name="T9" fmla="*/ 10 h 158"/>
                <a:gd name="T10" fmla="*/ 0 60000 65536"/>
                <a:gd name="T11" fmla="*/ 0 60000 65536"/>
                <a:gd name="T12" fmla="*/ 0 60000 65536"/>
                <a:gd name="T13" fmla="*/ 0 60000 65536"/>
                <a:gd name="T14" fmla="*/ 0 60000 65536"/>
                <a:gd name="T15" fmla="*/ 0 w 48"/>
                <a:gd name="T16" fmla="*/ 0 h 158"/>
                <a:gd name="T17" fmla="*/ 48 w 48"/>
                <a:gd name="T18" fmla="*/ 158 h 158"/>
              </a:gdLst>
              <a:ahLst/>
              <a:cxnLst>
                <a:cxn ang="T10">
                  <a:pos x="T0" y="T1"/>
                </a:cxn>
                <a:cxn ang="T11">
                  <a:pos x="T2" y="T3"/>
                </a:cxn>
                <a:cxn ang="T12">
                  <a:pos x="T4" y="T5"/>
                </a:cxn>
                <a:cxn ang="T13">
                  <a:pos x="T6" y="T7"/>
                </a:cxn>
                <a:cxn ang="T14">
                  <a:pos x="T8" y="T9"/>
                </a:cxn>
              </a:cxnLst>
              <a:rect l="T15" t="T16" r="T17" b="T18"/>
              <a:pathLst>
                <a:path w="48" h="158">
                  <a:moveTo>
                    <a:pt x="47" y="10"/>
                  </a:moveTo>
                  <a:lnTo>
                    <a:pt x="0" y="0"/>
                  </a:lnTo>
                  <a:lnTo>
                    <a:pt x="0" y="157"/>
                  </a:lnTo>
                  <a:lnTo>
                    <a:pt x="47" y="139"/>
                  </a:lnTo>
                  <a:lnTo>
                    <a:pt x="47"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38" name="Freeform 1668"/>
            <p:cNvSpPr>
              <a:spLocks/>
            </p:cNvSpPr>
            <p:nvPr/>
          </p:nvSpPr>
          <p:spPr bwMode="auto">
            <a:xfrm>
              <a:off x="1676" y="2654"/>
              <a:ext cx="14" cy="129"/>
            </a:xfrm>
            <a:custGeom>
              <a:avLst/>
              <a:gdLst>
                <a:gd name="T0" fmla="*/ 13 w 14"/>
                <a:gd name="T1" fmla="*/ 3 h 129"/>
                <a:gd name="T2" fmla="*/ 0 w 14"/>
                <a:gd name="T3" fmla="*/ 0 h 129"/>
                <a:gd name="T4" fmla="*/ 0 w 14"/>
                <a:gd name="T5" fmla="*/ 128 h 129"/>
                <a:gd name="T6" fmla="*/ 13 w 14"/>
                <a:gd name="T7" fmla="*/ 121 h 129"/>
                <a:gd name="T8" fmla="*/ 13 w 14"/>
                <a:gd name="T9" fmla="*/ 3 h 129"/>
                <a:gd name="T10" fmla="*/ 0 60000 65536"/>
                <a:gd name="T11" fmla="*/ 0 60000 65536"/>
                <a:gd name="T12" fmla="*/ 0 60000 65536"/>
                <a:gd name="T13" fmla="*/ 0 60000 65536"/>
                <a:gd name="T14" fmla="*/ 0 60000 65536"/>
                <a:gd name="T15" fmla="*/ 0 w 14"/>
                <a:gd name="T16" fmla="*/ 0 h 129"/>
                <a:gd name="T17" fmla="*/ 14 w 14"/>
                <a:gd name="T18" fmla="*/ 129 h 129"/>
              </a:gdLst>
              <a:ahLst/>
              <a:cxnLst>
                <a:cxn ang="T10">
                  <a:pos x="T0" y="T1"/>
                </a:cxn>
                <a:cxn ang="T11">
                  <a:pos x="T2" y="T3"/>
                </a:cxn>
                <a:cxn ang="T12">
                  <a:pos x="T4" y="T5"/>
                </a:cxn>
                <a:cxn ang="T13">
                  <a:pos x="T6" y="T7"/>
                </a:cxn>
                <a:cxn ang="T14">
                  <a:pos x="T8" y="T9"/>
                </a:cxn>
              </a:cxnLst>
              <a:rect l="T15" t="T16" r="T17" b="T18"/>
              <a:pathLst>
                <a:path w="14" h="129">
                  <a:moveTo>
                    <a:pt x="13" y="3"/>
                  </a:moveTo>
                  <a:lnTo>
                    <a:pt x="0" y="0"/>
                  </a:lnTo>
                  <a:lnTo>
                    <a:pt x="0" y="128"/>
                  </a:lnTo>
                  <a:lnTo>
                    <a:pt x="13" y="121"/>
                  </a:lnTo>
                  <a:lnTo>
                    <a:pt x="13"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39" name="Freeform 1669"/>
            <p:cNvSpPr>
              <a:spLocks/>
            </p:cNvSpPr>
            <p:nvPr/>
          </p:nvSpPr>
          <p:spPr bwMode="auto">
            <a:xfrm>
              <a:off x="1689" y="2657"/>
              <a:ext cx="52" cy="121"/>
            </a:xfrm>
            <a:custGeom>
              <a:avLst/>
              <a:gdLst>
                <a:gd name="T0" fmla="*/ 51 w 52"/>
                <a:gd name="T1" fmla="*/ 10 h 121"/>
                <a:gd name="T2" fmla="*/ 0 w 52"/>
                <a:gd name="T3" fmla="*/ 0 h 121"/>
                <a:gd name="T4" fmla="*/ 0 w 52"/>
                <a:gd name="T5" fmla="*/ 120 h 121"/>
                <a:gd name="T6" fmla="*/ 51 w 52"/>
                <a:gd name="T7" fmla="*/ 102 h 121"/>
                <a:gd name="T8" fmla="*/ 51 w 52"/>
                <a:gd name="T9" fmla="*/ 10 h 121"/>
                <a:gd name="T10" fmla="*/ 0 60000 65536"/>
                <a:gd name="T11" fmla="*/ 0 60000 65536"/>
                <a:gd name="T12" fmla="*/ 0 60000 65536"/>
                <a:gd name="T13" fmla="*/ 0 60000 65536"/>
                <a:gd name="T14" fmla="*/ 0 60000 65536"/>
                <a:gd name="T15" fmla="*/ 0 w 52"/>
                <a:gd name="T16" fmla="*/ 0 h 121"/>
                <a:gd name="T17" fmla="*/ 52 w 52"/>
                <a:gd name="T18" fmla="*/ 121 h 121"/>
              </a:gdLst>
              <a:ahLst/>
              <a:cxnLst>
                <a:cxn ang="T10">
                  <a:pos x="T0" y="T1"/>
                </a:cxn>
                <a:cxn ang="T11">
                  <a:pos x="T2" y="T3"/>
                </a:cxn>
                <a:cxn ang="T12">
                  <a:pos x="T4" y="T5"/>
                </a:cxn>
                <a:cxn ang="T13">
                  <a:pos x="T6" y="T7"/>
                </a:cxn>
                <a:cxn ang="T14">
                  <a:pos x="T8" y="T9"/>
                </a:cxn>
              </a:cxnLst>
              <a:rect l="T15" t="T16" r="T17" b="T18"/>
              <a:pathLst>
                <a:path w="52" h="121">
                  <a:moveTo>
                    <a:pt x="51" y="10"/>
                  </a:moveTo>
                  <a:lnTo>
                    <a:pt x="0" y="0"/>
                  </a:lnTo>
                  <a:lnTo>
                    <a:pt x="0" y="120"/>
                  </a:lnTo>
                  <a:lnTo>
                    <a:pt x="51" y="102"/>
                  </a:lnTo>
                  <a:lnTo>
                    <a:pt x="51"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0" name="Freeform 1670"/>
            <p:cNvSpPr>
              <a:spLocks/>
            </p:cNvSpPr>
            <p:nvPr/>
          </p:nvSpPr>
          <p:spPr bwMode="auto">
            <a:xfrm>
              <a:off x="1740" y="2667"/>
              <a:ext cx="15" cy="91"/>
            </a:xfrm>
            <a:custGeom>
              <a:avLst/>
              <a:gdLst>
                <a:gd name="T0" fmla="*/ 14 w 15"/>
                <a:gd name="T1" fmla="*/ 3 h 91"/>
                <a:gd name="T2" fmla="*/ 0 w 15"/>
                <a:gd name="T3" fmla="*/ 0 h 91"/>
                <a:gd name="T4" fmla="*/ 0 w 15"/>
                <a:gd name="T5" fmla="*/ 90 h 91"/>
                <a:gd name="T6" fmla="*/ 14 w 15"/>
                <a:gd name="T7" fmla="*/ 85 h 91"/>
                <a:gd name="T8" fmla="*/ 14 w 15"/>
                <a:gd name="T9" fmla="*/ 3 h 91"/>
                <a:gd name="T10" fmla="*/ 0 60000 65536"/>
                <a:gd name="T11" fmla="*/ 0 60000 65536"/>
                <a:gd name="T12" fmla="*/ 0 60000 65536"/>
                <a:gd name="T13" fmla="*/ 0 60000 65536"/>
                <a:gd name="T14" fmla="*/ 0 60000 65536"/>
                <a:gd name="T15" fmla="*/ 0 w 15"/>
                <a:gd name="T16" fmla="*/ 0 h 91"/>
                <a:gd name="T17" fmla="*/ 15 w 15"/>
                <a:gd name="T18" fmla="*/ 91 h 91"/>
              </a:gdLst>
              <a:ahLst/>
              <a:cxnLst>
                <a:cxn ang="T10">
                  <a:pos x="T0" y="T1"/>
                </a:cxn>
                <a:cxn ang="T11">
                  <a:pos x="T2" y="T3"/>
                </a:cxn>
                <a:cxn ang="T12">
                  <a:pos x="T4" y="T5"/>
                </a:cxn>
                <a:cxn ang="T13">
                  <a:pos x="T6" y="T7"/>
                </a:cxn>
                <a:cxn ang="T14">
                  <a:pos x="T8" y="T9"/>
                </a:cxn>
              </a:cxnLst>
              <a:rect l="T15" t="T16" r="T17" b="T18"/>
              <a:pathLst>
                <a:path w="15" h="91">
                  <a:moveTo>
                    <a:pt x="14" y="3"/>
                  </a:moveTo>
                  <a:lnTo>
                    <a:pt x="0" y="0"/>
                  </a:lnTo>
                  <a:lnTo>
                    <a:pt x="0" y="90"/>
                  </a:lnTo>
                  <a:lnTo>
                    <a:pt x="14" y="85"/>
                  </a:lnTo>
                  <a:lnTo>
                    <a:pt x="14"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41" name="Freeform 1671"/>
            <p:cNvSpPr>
              <a:spLocks/>
            </p:cNvSpPr>
            <p:nvPr/>
          </p:nvSpPr>
          <p:spPr bwMode="auto">
            <a:xfrm>
              <a:off x="1753" y="2669"/>
              <a:ext cx="48" cy="85"/>
            </a:xfrm>
            <a:custGeom>
              <a:avLst/>
              <a:gdLst>
                <a:gd name="T0" fmla="*/ 47 w 48"/>
                <a:gd name="T1" fmla="*/ 10 h 85"/>
                <a:gd name="T2" fmla="*/ 0 w 48"/>
                <a:gd name="T3" fmla="*/ 0 h 85"/>
                <a:gd name="T4" fmla="*/ 0 w 48"/>
                <a:gd name="T5" fmla="*/ 84 h 85"/>
                <a:gd name="T6" fmla="*/ 47 w 48"/>
                <a:gd name="T7" fmla="*/ 67 h 85"/>
                <a:gd name="T8" fmla="*/ 47 w 48"/>
                <a:gd name="T9" fmla="*/ 10 h 85"/>
                <a:gd name="T10" fmla="*/ 0 60000 65536"/>
                <a:gd name="T11" fmla="*/ 0 60000 65536"/>
                <a:gd name="T12" fmla="*/ 0 60000 65536"/>
                <a:gd name="T13" fmla="*/ 0 60000 65536"/>
                <a:gd name="T14" fmla="*/ 0 60000 65536"/>
                <a:gd name="T15" fmla="*/ 0 w 48"/>
                <a:gd name="T16" fmla="*/ 0 h 85"/>
                <a:gd name="T17" fmla="*/ 48 w 48"/>
                <a:gd name="T18" fmla="*/ 85 h 85"/>
              </a:gdLst>
              <a:ahLst/>
              <a:cxnLst>
                <a:cxn ang="T10">
                  <a:pos x="T0" y="T1"/>
                </a:cxn>
                <a:cxn ang="T11">
                  <a:pos x="T2" y="T3"/>
                </a:cxn>
                <a:cxn ang="T12">
                  <a:pos x="T4" y="T5"/>
                </a:cxn>
                <a:cxn ang="T13">
                  <a:pos x="T6" y="T7"/>
                </a:cxn>
                <a:cxn ang="T14">
                  <a:pos x="T8" y="T9"/>
                </a:cxn>
              </a:cxnLst>
              <a:rect l="T15" t="T16" r="T17" b="T18"/>
              <a:pathLst>
                <a:path w="48" h="85">
                  <a:moveTo>
                    <a:pt x="47" y="10"/>
                  </a:moveTo>
                  <a:lnTo>
                    <a:pt x="0" y="0"/>
                  </a:lnTo>
                  <a:lnTo>
                    <a:pt x="0" y="84"/>
                  </a:lnTo>
                  <a:lnTo>
                    <a:pt x="47" y="67"/>
                  </a:lnTo>
                  <a:lnTo>
                    <a:pt x="47"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2" name="Freeform 1672"/>
            <p:cNvSpPr>
              <a:spLocks/>
            </p:cNvSpPr>
            <p:nvPr/>
          </p:nvSpPr>
          <p:spPr bwMode="auto">
            <a:xfrm>
              <a:off x="1801" y="2681"/>
              <a:ext cx="15" cy="54"/>
            </a:xfrm>
            <a:custGeom>
              <a:avLst/>
              <a:gdLst>
                <a:gd name="T0" fmla="*/ 14 w 15"/>
                <a:gd name="T1" fmla="*/ 3 h 54"/>
                <a:gd name="T2" fmla="*/ 0 w 15"/>
                <a:gd name="T3" fmla="*/ 0 h 54"/>
                <a:gd name="T4" fmla="*/ 0 w 15"/>
                <a:gd name="T5" fmla="*/ 53 h 54"/>
                <a:gd name="T6" fmla="*/ 14 w 15"/>
                <a:gd name="T7" fmla="*/ 48 h 54"/>
                <a:gd name="T8" fmla="*/ 14 w 15"/>
                <a:gd name="T9" fmla="*/ 3 h 54"/>
                <a:gd name="T10" fmla="*/ 0 60000 65536"/>
                <a:gd name="T11" fmla="*/ 0 60000 65536"/>
                <a:gd name="T12" fmla="*/ 0 60000 65536"/>
                <a:gd name="T13" fmla="*/ 0 60000 65536"/>
                <a:gd name="T14" fmla="*/ 0 60000 65536"/>
                <a:gd name="T15" fmla="*/ 0 w 15"/>
                <a:gd name="T16" fmla="*/ 0 h 54"/>
                <a:gd name="T17" fmla="*/ 15 w 15"/>
                <a:gd name="T18" fmla="*/ 54 h 54"/>
              </a:gdLst>
              <a:ahLst/>
              <a:cxnLst>
                <a:cxn ang="T10">
                  <a:pos x="T0" y="T1"/>
                </a:cxn>
                <a:cxn ang="T11">
                  <a:pos x="T2" y="T3"/>
                </a:cxn>
                <a:cxn ang="T12">
                  <a:pos x="T4" y="T5"/>
                </a:cxn>
                <a:cxn ang="T13">
                  <a:pos x="T6" y="T7"/>
                </a:cxn>
                <a:cxn ang="T14">
                  <a:pos x="T8" y="T9"/>
                </a:cxn>
              </a:cxnLst>
              <a:rect l="T15" t="T16" r="T17" b="T18"/>
              <a:pathLst>
                <a:path w="15" h="54">
                  <a:moveTo>
                    <a:pt x="14" y="3"/>
                  </a:moveTo>
                  <a:lnTo>
                    <a:pt x="0" y="0"/>
                  </a:lnTo>
                  <a:lnTo>
                    <a:pt x="0" y="53"/>
                  </a:lnTo>
                  <a:lnTo>
                    <a:pt x="14" y="48"/>
                  </a:lnTo>
                  <a:lnTo>
                    <a:pt x="14"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43" name="Freeform 1673"/>
            <p:cNvSpPr>
              <a:spLocks/>
            </p:cNvSpPr>
            <p:nvPr/>
          </p:nvSpPr>
          <p:spPr bwMode="auto">
            <a:xfrm>
              <a:off x="1818" y="2682"/>
              <a:ext cx="77" cy="46"/>
            </a:xfrm>
            <a:custGeom>
              <a:avLst/>
              <a:gdLst>
                <a:gd name="T0" fmla="*/ 76 w 77"/>
                <a:gd name="T1" fmla="*/ 15 h 46"/>
                <a:gd name="T2" fmla="*/ 0 w 77"/>
                <a:gd name="T3" fmla="*/ 0 h 46"/>
                <a:gd name="T4" fmla="*/ 0 w 77"/>
                <a:gd name="T5" fmla="*/ 45 h 46"/>
                <a:gd name="T6" fmla="*/ 76 w 77"/>
                <a:gd name="T7" fmla="*/ 19 h 46"/>
                <a:gd name="T8" fmla="*/ 76 w 77"/>
                <a:gd name="T9" fmla="*/ 15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76" y="15"/>
                  </a:moveTo>
                  <a:lnTo>
                    <a:pt x="0" y="0"/>
                  </a:lnTo>
                  <a:lnTo>
                    <a:pt x="0" y="45"/>
                  </a:lnTo>
                  <a:lnTo>
                    <a:pt x="76" y="19"/>
                  </a:lnTo>
                  <a:lnTo>
                    <a:pt x="76" y="15"/>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4" name="Freeform 1674"/>
            <p:cNvSpPr>
              <a:spLocks/>
            </p:cNvSpPr>
            <p:nvPr/>
          </p:nvSpPr>
          <p:spPr bwMode="auto">
            <a:xfrm>
              <a:off x="1558" y="2415"/>
              <a:ext cx="50" cy="194"/>
            </a:xfrm>
            <a:custGeom>
              <a:avLst/>
              <a:gdLst>
                <a:gd name="T0" fmla="*/ 49 w 50"/>
                <a:gd name="T1" fmla="*/ 10 h 194"/>
                <a:gd name="T2" fmla="*/ 0 w 50"/>
                <a:gd name="T3" fmla="*/ 0 h 194"/>
                <a:gd name="T4" fmla="*/ 0 w 50"/>
                <a:gd name="T5" fmla="*/ 193 h 194"/>
                <a:gd name="T6" fmla="*/ 49 w 50"/>
                <a:gd name="T7" fmla="*/ 175 h 194"/>
                <a:gd name="T8" fmla="*/ 49 w 50"/>
                <a:gd name="T9" fmla="*/ 10 h 194"/>
                <a:gd name="T10" fmla="*/ 0 60000 65536"/>
                <a:gd name="T11" fmla="*/ 0 60000 65536"/>
                <a:gd name="T12" fmla="*/ 0 60000 65536"/>
                <a:gd name="T13" fmla="*/ 0 60000 65536"/>
                <a:gd name="T14" fmla="*/ 0 60000 65536"/>
                <a:gd name="T15" fmla="*/ 0 w 50"/>
                <a:gd name="T16" fmla="*/ 0 h 194"/>
                <a:gd name="T17" fmla="*/ 50 w 50"/>
                <a:gd name="T18" fmla="*/ 194 h 194"/>
              </a:gdLst>
              <a:ahLst/>
              <a:cxnLst>
                <a:cxn ang="T10">
                  <a:pos x="T0" y="T1"/>
                </a:cxn>
                <a:cxn ang="T11">
                  <a:pos x="T2" y="T3"/>
                </a:cxn>
                <a:cxn ang="T12">
                  <a:pos x="T4" y="T5"/>
                </a:cxn>
                <a:cxn ang="T13">
                  <a:pos x="T6" y="T7"/>
                </a:cxn>
                <a:cxn ang="T14">
                  <a:pos x="T8" y="T9"/>
                </a:cxn>
              </a:cxnLst>
              <a:rect l="T15" t="T16" r="T17" b="T18"/>
              <a:pathLst>
                <a:path w="50" h="194">
                  <a:moveTo>
                    <a:pt x="49" y="10"/>
                  </a:moveTo>
                  <a:lnTo>
                    <a:pt x="0" y="0"/>
                  </a:lnTo>
                  <a:lnTo>
                    <a:pt x="0" y="193"/>
                  </a:lnTo>
                  <a:lnTo>
                    <a:pt x="49" y="175"/>
                  </a:lnTo>
                  <a:lnTo>
                    <a:pt x="49"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5" name="Freeform 1675"/>
            <p:cNvSpPr>
              <a:spLocks/>
            </p:cNvSpPr>
            <p:nvPr/>
          </p:nvSpPr>
          <p:spPr bwMode="auto">
            <a:xfrm>
              <a:off x="1609" y="2426"/>
              <a:ext cx="14" cy="163"/>
            </a:xfrm>
            <a:custGeom>
              <a:avLst/>
              <a:gdLst>
                <a:gd name="T0" fmla="*/ 13 w 14"/>
                <a:gd name="T1" fmla="*/ 3 h 163"/>
                <a:gd name="T2" fmla="*/ 0 w 14"/>
                <a:gd name="T3" fmla="*/ 0 h 163"/>
                <a:gd name="T4" fmla="*/ 0 w 14"/>
                <a:gd name="T5" fmla="*/ 162 h 163"/>
                <a:gd name="T6" fmla="*/ 13 w 14"/>
                <a:gd name="T7" fmla="*/ 157 h 163"/>
                <a:gd name="T8" fmla="*/ 13 w 14"/>
                <a:gd name="T9" fmla="*/ 3 h 163"/>
                <a:gd name="T10" fmla="*/ 0 60000 65536"/>
                <a:gd name="T11" fmla="*/ 0 60000 65536"/>
                <a:gd name="T12" fmla="*/ 0 60000 65536"/>
                <a:gd name="T13" fmla="*/ 0 60000 65536"/>
                <a:gd name="T14" fmla="*/ 0 60000 65536"/>
                <a:gd name="T15" fmla="*/ 0 w 14"/>
                <a:gd name="T16" fmla="*/ 0 h 163"/>
                <a:gd name="T17" fmla="*/ 14 w 14"/>
                <a:gd name="T18" fmla="*/ 163 h 163"/>
              </a:gdLst>
              <a:ahLst/>
              <a:cxnLst>
                <a:cxn ang="T10">
                  <a:pos x="T0" y="T1"/>
                </a:cxn>
                <a:cxn ang="T11">
                  <a:pos x="T2" y="T3"/>
                </a:cxn>
                <a:cxn ang="T12">
                  <a:pos x="T4" y="T5"/>
                </a:cxn>
                <a:cxn ang="T13">
                  <a:pos x="T6" y="T7"/>
                </a:cxn>
                <a:cxn ang="T14">
                  <a:pos x="T8" y="T9"/>
                </a:cxn>
              </a:cxnLst>
              <a:rect l="T15" t="T16" r="T17" b="T18"/>
              <a:pathLst>
                <a:path w="14" h="163">
                  <a:moveTo>
                    <a:pt x="13" y="3"/>
                  </a:moveTo>
                  <a:lnTo>
                    <a:pt x="0" y="0"/>
                  </a:lnTo>
                  <a:lnTo>
                    <a:pt x="0" y="162"/>
                  </a:lnTo>
                  <a:lnTo>
                    <a:pt x="13" y="157"/>
                  </a:lnTo>
                  <a:lnTo>
                    <a:pt x="13"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46" name="Freeform 1676"/>
            <p:cNvSpPr>
              <a:spLocks/>
            </p:cNvSpPr>
            <p:nvPr/>
          </p:nvSpPr>
          <p:spPr bwMode="auto">
            <a:xfrm>
              <a:off x="1623" y="2428"/>
              <a:ext cx="50" cy="158"/>
            </a:xfrm>
            <a:custGeom>
              <a:avLst/>
              <a:gdLst>
                <a:gd name="T0" fmla="*/ 49 w 50"/>
                <a:gd name="T1" fmla="*/ 10 h 158"/>
                <a:gd name="T2" fmla="*/ 0 w 50"/>
                <a:gd name="T3" fmla="*/ 0 h 158"/>
                <a:gd name="T4" fmla="*/ 0 w 50"/>
                <a:gd name="T5" fmla="*/ 157 h 158"/>
                <a:gd name="T6" fmla="*/ 49 w 50"/>
                <a:gd name="T7" fmla="*/ 137 h 158"/>
                <a:gd name="T8" fmla="*/ 49 w 50"/>
                <a:gd name="T9" fmla="*/ 10 h 158"/>
                <a:gd name="T10" fmla="*/ 0 60000 65536"/>
                <a:gd name="T11" fmla="*/ 0 60000 65536"/>
                <a:gd name="T12" fmla="*/ 0 60000 65536"/>
                <a:gd name="T13" fmla="*/ 0 60000 65536"/>
                <a:gd name="T14" fmla="*/ 0 60000 65536"/>
                <a:gd name="T15" fmla="*/ 0 w 50"/>
                <a:gd name="T16" fmla="*/ 0 h 158"/>
                <a:gd name="T17" fmla="*/ 50 w 50"/>
                <a:gd name="T18" fmla="*/ 158 h 158"/>
              </a:gdLst>
              <a:ahLst/>
              <a:cxnLst>
                <a:cxn ang="T10">
                  <a:pos x="T0" y="T1"/>
                </a:cxn>
                <a:cxn ang="T11">
                  <a:pos x="T2" y="T3"/>
                </a:cxn>
                <a:cxn ang="T12">
                  <a:pos x="T4" y="T5"/>
                </a:cxn>
                <a:cxn ang="T13">
                  <a:pos x="T6" y="T7"/>
                </a:cxn>
                <a:cxn ang="T14">
                  <a:pos x="T8" y="T9"/>
                </a:cxn>
              </a:cxnLst>
              <a:rect l="T15" t="T16" r="T17" b="T18"/>
              <a:pathLst>
                <a:path w="50" h="158">
                  <a:moveTo>
                    <a:pt x="49" y="10"/>
                  </a:moveTo>
                  <a:lnTo>
                    <a:pt x="0" y="0"/>
                  </a:lnTo>
                  <a:lnTo>
                    <a:pt x="0" y="157"/>
                  </a:lnTo>
                  <a:lnTo>
                    <a:pt x="49" y="137"/>
                  </a:lnTo>
                  <a:lnTo>
                    <a:pt x="49"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7" name="Freeform 1677"/>
            <p:cNvSpPr>
              <a:spLocks/>
            </p:cNvSpPr>
            <p:nvPr/>
          </p:nvSpPr>
          <p:spPr bwMode="auto">
            <a:xfrm>
              <a:off x="1673" y="2437"/>
              <a:ext cx="15" cy="128"/>
            </a:xfrm>
            <a:custGeom>
              <a:avLst/>
              <a:gdLst>
                <a:gd name="T0" fmla="*/ 14 w 15"/>
                <a:gd name="T1" fmla="*/ 3 h 128"/>
                <a:gd name="T2" fmla="*/ 0 w 15"/>
                <a:gd name="T3" fmla="*/ 0 h 128"/>
                <a:gd name="T4" fmla="*/ 0 w 15"/>
                <a:gd name="T5" fmla="*/ 127 h 128"/>
                <a:gd name="T6" fmla="*/ 14 w 15"/>
                <a:gd name="T7" fmla="*/ 122 h 128"/>
                <a:gd name="T8" fmla="*/ 14 w 15"/>
                <a:gd name="T9" fmla="*/ 3 h 128"/>
                <a:gd name="T10" fmla="*/ 0 60000 65536"/>
                <a:gd name="T11" fmla="*/ 0 60000 65536"/>
                <a:gd name="T12" fmla="*/ 0 60000 65536"/>
                <a:gd name="T13" fmla="*/ 0 60000 65536"/>
                <a:gd name="T14" fmla="*/ 0 60000 65536"/>
                <a:gd name="T15" fmla="*/ 0 w 15"/>
                <a:gd name="T16" fmla="*/ 0 h 128"/>
                <a:gd name="T17" fmla="*/ 15 w 15"/>
                <a:gd name="T18" fmla="*/ 128 h 128"/>
              </a:gdLst>
              <a:ahLst/>
              <a:cxnLst>
                <a:cxn ang="T10">
                  <a:pos x="T0" y="T1"/>
                </a:cxn>
                <a:cxn ang="T11">
                  <a:pos x="T2" y="T3"/>
                </a:cxn>
                <a:cxn ang="T12">
                  <a:pos x="T4" y="T5"/>
                </a:cxn>
                <a:cxn ang="T13">
                  <a:pos x="T6" y="T7"/>
                </a:cxn>
                <a:cxn ang="T14">
                  <a:pos x="T8" y="T9"/>
                </a:cxn>
              </a:cxnLst>
              <a:rect l="T15" t="T16" r="T17" b="T18"/>
              <a:pathLst>
                <a:path w="15" h="128">
                  <a:moveTo>
                    <a:pt x="14" y="3"/>
                  </a:moveTo>
                  <a:lnTo>
                    <a:pt x="0" y="0"/>
                  </a:lnTo>
                  <a:lnTo>
                    <a:pt x="0" y="127"/>
                  </a:lnTo>
                  <a:lnTo>
                    <a:pt x="14" y="122"/>
                  </a:lnTo>
                  <a:lnTo>
                    <a:pt x="14"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48" name="Freeform 1678"/>
            <p:cNvSpPr>
              <a:spLocks/>
            </p:cNvSpPr>
            <p:nvPr/>
          </p:nvSpPr>
          <p:spPr bwMode="auto">
            <a:xfrm>
              <a:off x="1687" y="2442"/>
              <a:ext cx="50" cy="119"/>
            </a:xfrm>
            <a:custGeom>
              <a:avLst/>
              <a:gdLst>
                <a:gd name="T0" fmla="*/ 49 w 50"/>
                <a:gd name="T1" fmla="*/ 10 h 119"/>
                <a:gd name="T2" fmla="*/ 0 w 50"/>
                <a:gd name="T3" fmla="*/ 0 h 119"/>
                <a:gd name="T4" fmla="*/ 0 w 50"/>
                <a:gd name="T5" fmla="*/ 118 h 119"/>
                <a:gd name="T6" fmla="*/ 49 w 50"/>
                <a:gd name="T7" fmla="*/ 100 h 119"/>
                <a:gd name="T8" fmla="*/ 49 w 50"/>
                <a:gd name="T9" fmla="*/ 10 h 119"/>
                <a:gd name="T10" fmla="*/ 0 60000 65536"/>
                <a:gd name="T11" fmla="*/ 0 60000 65536"/>
                <a:gd name="T12" fmla="*/ 0 60000 65536"/>
                <a:gd name="T13" fmla="*/ 0 60000 65536"/>
                <a:gd name="T14" fmla="*/ 0 60000 65536"/>
                <a:gd name="T15" fmla="*/ 0 w 50"/>
                <a:gd name="T16" fmla="*/ 0 h 119"/>
                <a:gd name="T17" fmla="*/ 50 w 50"/>
                <a:gd name="T18" fmla="*/ 119 h 119"/>
              </a:gdLst>
              <a:ahLst/>
              <a:cxnLst>
                <a:cxn ang="T10">
                  <a:pos x="T0" y="T1"/>
                </a:cxn>
                <a:cxn ang="T11">
                  <a:pos x="T2" y="T3"/>
                </a:cxn>
                <a:cxn ang="T12">
                  <a:pos x="T4" y="T5"/>
                </a:cxn>
                <a:cxn ang="T13">
                  <a:pos x="T6" y="T7"/>
                </a:cxn>
                <a:cxn ang="T14">
                  <a:pos x="T8" y="T9"/>
                </a:cxn>
              </a:cxnLst>
              <a:rect l="T15" t="T16" r="T17" b="T18"/>
              <a:pathLst>
                <a:path w="50" h="119">
                  <a:moveTo>
                    <a:pt x="49" y="10"/>
                  </a:moveTo>
                  <a:lnTo>
                    <a:pt x="0" y="0"/>
                  </a:lnTo>
                  <a:lnTo>
                    <a:pt x="0" y="118"/>
                  </a:lnTo>
                  <a:lnTo>
                    <a:pt x="49" y="100"/>
                  </a:lnTo>
                  <a:lnTo>
                    <a:pt x="49"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49" name="Freeform 1679"/>
            <p:cNvSpPr>
              <a:spLocks/>
            </p:cNvSpPr>
            <p:nvPr/>
          </p:nvSpPr>
          <p:spPr bwMode="auto">
            <a:xfrm>
              <a:off x="1738" y="2452"/>
              <a:ext cx="14" cy="89"/>
            </a:xfrm>
            <a:custGeom>
              <a:avLst/>
              <a:gdLst>
                <a:gd name="T0" fmla="*/ 11 w 14"/>
                <a:gd name="T1" fmla="*/ 3 h 89"/>
                <a:gd name="T2" fmla="*/ 0 w 14"/>
                <a:gd name="T3" fmla="*/ 0 h 89"/>
                <a:gd name="T4" fmla="*/ 0 w 14"/>
                <a:gd name="T5" fmla="*/ 88 h 89"/>
                <a:gd name="T6" fmla="*/ 13 w 14"/>
                <a:gd name="T7" fmla="*/ 83 h 89"/>
                <a:gd name="T8" fmla="*/ 11 w 14"/>
                <a:gd name="T9" fmla="*/ 3 h 89"/>
                <a:gd name="T10" fmla="*/ 0 60000 65536"/>
                <a:gd name="T11" fmla="*/ 0 60000 65536"/>
                <a:gd name="T12" fmla="*/ 0 60000 65536"/>
                <a:gd name="T13" fmla="*/ 0 60000 65536"/>
                <a:gd name="T14" fmla="*/ 0 60000 65536"/>
                <a:gd name="T15" fmla="*/ 0 w 14"/>
                <a:gd name="T16" fmla="*/ 0 h 89"/>
                <a:gd name="T17" fmla="*/ 14 w 14"/>
                <a:gd name="T18" fmla="*/ 89 h 89"/>
              </a:gdLst>
              <a:ahLst/>
              <a:cxnLst>
                <a:cxn ang="T10">
                  <a:pos x="T0" y="T1"/>
                </a:cxn>
                <a:cxn ang="T11">
                  <a:pos x="T2" y="T3"/>
                </a:cxn>
                <a:cxn ang="T12">
                  <a:pos x="T4" y="T5"/>
                </a:cxn>
                <a:cxn ang="T13">
                  <a:pos x="T6" y="T7"/>
                </a:cxn>
                <a:cxn ang="T14">
                  <a:pos x="T8" y="T9"/>
                </a:cxn>
              </a:cxnLst>
              <a:rect l="T15" t="T16" r="T17" b="T18"/>
              <a:pathLst>
                <a:path w="14" h="89">
                  <a:moveTo>
                    <a:pt x="11" y="3"/>
                  </a:moveTo>
                  <a:lnTo>
                    <a:pt x="0" y="0"/>
                  </a:lnTo>
                  <a:lnTo>
                    <a:pt x="0" y="88"/>
                  </a:lnTo>
                  <a:lnTo>
                    <a:pt x="13" y="83"/>
                  </a:lnTo>
                  <a:lnTo>
                    <a:pt x="11"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50" name="Freeform 1680"/>
            <p:cNvSpPr>
              <a:spLocks/>
            </p:cNvSpPr>
            <p:nvPr/>
          </p:nvSpPr>
          <p:spPr bwMode="auto">
            <a:xfrm>
              <a:off x="1751" y="2452"/>
              <a:ext cx="48" cy="84"/>
            </a:xfrm>
            <a:custGeom>
              <a:avLst/>
              <a:gdLst>
                <a:gd name="T0" fmla="*/ 47 w 48"/>
                <a:gd name="T1" fmla="*/ 10 h 84"/>
                <a:gd name="T2" fmla="*/ 0 w 48"/>
                <a:gd name="T3" fmla="*/ 0 h 84"/>
                <a:gd name="T4" fmla="*/ 0 w 48"/>
                <a:gd name="T5" fmla="*/ 83 h 84"/>
                <a:gd name="T6" fmla="*/ 47 w 48"/>
                <a:gd name="T7" fmla="*/ 65 h 84"/>
                <a:gd name="T8" fmla="*/ 47 w 48"/>
                <a:gd name="T9" fmla="*/ 10 h 84"/>
                <a:gd name="T10" fmla="*/ 0 60000 65536"/>
                <a:gd name="T11" fmla="*/ 0 60000 65536"/>
                <a:gd name="T12" fmla="*/ 0 60000 65536"/>
                <a:gd name="T13" fmla="*/ 0 60000 65536"/>
                <a:gd name="T14" fmla="*/ 0 60000 65536"/>
                <a:gd name="T15" fmla="*/ 0 w 48"/>
                <a:gd name="T16" fmla="*/ 0 h 84"/>
                <a:gd name="T17" fmla="*/ 48 w 48"/>
                <a:gd name="T18" fmla="*/ 84 h 84"/>
              </a:gdLst>
              <a:ahLst/>
              <a:cxnLst>
                <a:cxn ang="T10">
                  <a:pos x="T0" y="T1"/>
                </a:cxn>
                <a:cxn ang="T11">
                  <a:pos x="T2" y="T3"/>
                </a:cxn>
                <a:cxn ang="T12">
                  <a:pos x="T4" y="T5"/>
                </a:cxn>
                <a:cxn ang="T13">
                  <a:pos x="T6" y="T7"/>
                </a:cxn>
                <a:cxn ang="T14">
                  <a:pos x="T8" y="T9"/>
                </a:cxn>
              </a:cxnLst>
              <a:rect l="T15" t="T16" r="T17" b="T18"/>
              <a:pathLst>
                <a:path w="48" h="84">
                  <a:moveTo>
                    <a:pt x="47" y="10"/>
                  </a:moveTo>
                  <a:lnTo>
                    <a:pt x="0" y="0"/>
                  </a:lnTo>
                  <a:lnTo>
                    <a:pt x="0" y="83"/>
                  </a:lnTo>
                  <a:lnTo>
                    <a:pt x="47" y="65"/>
                  </a:lnTo>
                  <a:lnTo>
                    <a:pt x="47"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51" name="Freeform 1681"/>
            <p:cNvSpPr>
              <a:spLocks/>
            </p:cNvSpPr>
            <p:nvPr/>
          </p:nvSpPr>
          <p:spPr bwMode="auto">
            <a:xfrm>
              <a:off x="1800" y="2462"/>
              <a:ext cx="16" cy="54"/>
            </a:xfrm>
            <a:custGeom>
              <a:avLst/>
              <a:gdLst>
                <a:gd name="T0" fmla="*/ 15 w 16"/>
                <a:gd name="T1" fmla="*/ 4 h 54"/>
                <a:gd name="T2" fmla="*/ 0 w 16"/>
                <a:gd name="T3" fmla="*/ 0 h 54"/>
                <a:gd name="T4" fmla="*/ 0 w 16"/>
                <a:gd name="T5" fmla="*/ 53 h 54"/>
                <a:gd name="T6" fmla="*/ 15 w 16"/>
                <a:gd name="T7" fmla="*/ 48 h 54"/>
                <a:gd name="T8" fmla="*/ 15 w 16"/>
                <a:gd name="T9" fmla="*/ 4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15" y="4"/>
                  </a:moveTo>
                  <a:lnTo>
                    <a:pt x="0" y="0"/>
                  </a:lnTo>
                  <a:lnTo>
                    <a:pt x="0" y="53"/>
                  </a:lnTo>
                  <a:lnTo>
                    <a:pt x="15" y="48"/>
                  </a:lnTo>
                  <a:lnTo>
                    <a:pt x="15" y="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52" name="Freeform 1682"/>
            <p:cNvSpPr>
              <a:spLocks/>
            </p:cNvSpPr>
            <p:nvPr/>
          </p:nvSpPr>
          <p:spPr bwMode="auto">
            <a:xfrm>
              <a:off x="1815" y="2466"/>
              <a:ext cx="77" cy="44"/>
            </a:xfrm>
            <a:custGeom>
              <a:avLst/>
              <a:gdLst>
                <a:gd name="T0" fmla="*/ 76 w 77"/>
                <a:gd name="T1" fmla="*/ 14 h 44"/>
                <a:gd name="T2" fmla="*/ 0 w 77"/>
                <a:gd name="T3" fmla="*/ 0 h 44"/>
                <a:gd name="T4" fmla="*/ 0 w 77"/>
                <a:gd name="T5" fmla="*/ 43 h 44"/>
                <a:gd name="T6" fmla="*/ 76 w 77"/>
                <a:gd name="T7" fmla="*/ 16 h 44"/>
                <a:gd name="T8" fmla="*/ 76 w 77"/>
                <a:gd name="T9" fmla="*/ 14 h 44"/>
                <a:gd name="T10" fmla="*/ 0 60000 65536"/>
                <a:gd name="T11" fmla="*/ 0 60000 65536"/>
                <a:gd name="T12" fmla="*/ 0 60000 65536"/>
                <a:gd name="T13" fmla="*/ 0 60000 65536"/>
                <a:gd name="T14" fmla="*/ 0 60000 65536"/>
                <a:gd name="T15" fmla="*/ 0 w 77"/>
                <a:gd name="T16" fmla="*/ 0 h 44"/>
                <a:gd name="T17" fmla="*/ 77 w 77"/>
                <a:gd name="T18" fmla="*/ 44 h 44"/>
              </a:gdLst>
              <a:ahLst/>
              <a:cxnLst>
                <a:cxn ang="T10">
                  <a:pos x="T0" y="T1"/>
                </a:cxn>
                <a:cxn ang="T11">
                  <a:pos x="T2" y="T3"/>
                </a:cxn>
                <a:cxn ang="T12">
                  <a:pos x="T4" y="T5"/>
                </a:cxn>
                <a:cxn ang="T13">
                  <a:pos x="T6" y="T7"/>
                </a:cxn>
                <a:cxn ang="T14">
                  <a:pos x="T8" y="T9"/>
                </a:cxn>
              </a:cxnLst>
              <a:rect l="T15" t="T16" r="T17" b="T18"/>
              <a:pathLst>
                <a:path w="77" h="44">
                  <a:moveTo>
                    <a:pt x="76" y="14"/>
                  </a:moveTo>
                  <a:lnTo>
                    <a:pt x="0" y="0"/>
                  </a:lnTo>
                  <a:lnTo>
                    <a:pt x="0" y="43"/>
                  </a:lnTo>
                  <a:lnTo>
                    <a:pt x="76" y="16"/>
                  </a:lnTo>
                  <a:lnTo>
                    <a:pt x="76" y="14"/>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53" name="Freeform 1683"/>
            <p:cNvSpPr>
              <a:spLocks/>
            </p:cNvSpPr>
            <p:nvPr/>
          </p:nvSpPr>
          <p:spPr bwMode="auto">
            <a:xfrm>
              <a:off x="2320" y="2963"/>
              <a:ext cx="49" cy="218"/>
            </a:xfrm>
            <a:custGeom>
              <a:avLst/>
              <a:gdLst>
                <a:gd name="T0" fmla="*/ 48 w 49"/>
                <a:gd name="T1" fmla="*/ 0 h 218"/>
                <a:gd name="T2" fmla="*/ 0 w 49"/>
                <a:gd name="T3" fmla="*/ 24 h 218"/>
                <a:gd name="T4" fmla="*/ 0 w 49"/>
                <a:gd name="T5" fmla="*/ 217 h 218"/>
                <a:gd name="T6" fmla="*/ 48 w 49"/>
                <a:gd name="T7" fmla="*/ 191 h 218"/>
                <a:gd name="T8" fmla="*/ 48 w 49"/>
                <a:gd name="T9" fmla="*/ 0 h 218"/>
                <a:gd name="T10" fmla="*/ 0 60000 65536"/>
                <a:gd name="T11" fmla="*/ 0 60000 65536"/>
                <a:gd name="T12" fmla="*/ 0 60000 65536"/>
                <a:gd name="T13" fmla="*/ 0 60000 65536"/>
                <a:gd name="T14" fmla="*/ 0 60000 65536"/>
                <a:gd name="T15" fmla="*/ 0 w 49"/>
                <a:gd name="T16" fmla="*/ 0 h 218"/>
                <a:gd name="T17" fmla="*/ 49 w 49"/>
                <a:gd name="T18" fmla="*/ 218 h 218"/>
              </a:gdLst>
              <a:ahLst/>
              <a:cxnLst>
                <a:cxn ang="T10">
                  <a:pos x="T0" y="T1"/>
                </a:cxn>
                <a:cxn ang="T11">
                  <a:pos x="T2" y="T3"/>
                </a:cxn>
                <a:cxn ang="T12">
                  <a:pos x="T4" y="T5"/>
                </a:cxn>
                <a:cxn ang="T13">
                  <a:pos x="T6" y="T7"/>
                </a:cxn>
                <a:cxn ang="T14">
                  <a:pos x="T8" y="T9"/>
                </a:cxn>
              </a:cxnLst>
              <a:rect l="T15" t="T16" r="T17" b="T18"/>
              <a:pathLst>
                <a:path w="49" h="218">
                  <a:moveTo>
                    <a:pt x="48" y="0"/>
                  </a:moveTo>
                  <a:lnTo>
                    <a:pt x="0" y="24"/>
                  </a:lnTo>
                  <a:lnTo>
                    <a:pt x="0" y="217"/>
                  </a:lnTo>
                  <a:lnTo>
                    <a:pt x="48" y="191"/>
                  </a:lnTo>
                  <a:lnTo>
                    <a:pt x="48"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54" name="Freeform 1684"/>
            <p:cNvSpPr>
              <a:spLocks/>
            </p:cNvSpPr>
            <p:nvPr/>
          </p:nvSpPr>
          <p:spPr bwMode="auto">
            <a:xfrm>
              <a:off x="2370" y="2957"/>
              <a:ext cx="15" cy="199"/>
            </a:xfrm>
            <a:custGeom>
              <a:avLst/>
              <a:gdLst>
                <a:gd name="T0" fmla="*/ 14 w 15"/>
                <a:gd name="T1" fmla="*/ 0 h 199"/>
                <a:gd name="T2" fmla="*/ 0 w 15"/>
                <a:gd name="T3" fmla="*/ 5 h 199"/>
                <a:gd name="T4" fmla="*/ 0 w 15"/>
                <a:gd name="T5" fmla="*/ 198 h 199"/>
                <a:gd name="T6" fmla="*/ 14 w 15"/>
                <a:gd name="T7" fmla="*/ 191 h 199"/>
                <a:gd name="T8" fmla="*/ 14 w 15"/>
                <a:gd name="T9" fmla="*/ 0 h 199"/>
                <a:gd name="T10" fmla="*/ 0 60000 65536"/>
                <a:gd name="T11" fmla="*/ 0 60000 65536"/>
                <a:gd name="T12" fmla="*/ 0 60000 65536"/>
                <a:gd name="T13" fmla="*/ 0 60000 65536"/>
                <a:gd name="T14" fmla="*/ 0 60000 65536"/>
                <a:gd name="T15" fmla="*/ 0 w 15"/>
                <a:gd name="T16" fmla="*/ 0 h 199"/>
                <a:gd name="T17" fmla="*/ 15 w 15"/>
                <a:gd name="T18" fmla="*/ 199 h 199"/>
              </a:gdLst>
              <a:ahLst/>
              <a:cxnLst>
                <a:cxn ang="T10">
                  <a:pos x="T0" y="T1"/>
                </a:cxn>
                <a:cxn ang="T11">
                  <a:pos x="T2" y="T3"/>
                </a:cxn>
                <a:cxn ang="T12">
                  <a:pos x="T4" y="T5"/>
                </a:cxn>
                <a:cxn ang="T13">
                  <a:pos x="T6" y="T7"/>
                </a:cxn>
                <a:cxn ang="T14">
                  <a:pos x="T8" y="T9"/>
                </a:cxn>
              </a:cxnLst>
              <a:rect l="T15" t="T16" r="T17" b="T18"/>
              <a:pathLst>
                <a:path w="15" h="199">
                  <a:moveTo>
                    <a:pt x="14" y="0"/>
                  </a:moveTo>
                  <a:lnTo>
                    <a:pt x="0" y="5"/>
                  </a:lnTo>
                  <a:lnTo>
                    <a:pt x="0" y="198"/>
                  </a:lnTo>
                  <a:lnTo>
                    <a:pt x="14" y="191"/>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55" name="Freeform 1685"/>
            <p:cNvSpPr>
              <a:spLocks/>
            </p:cNvSpPr>
            <p:nvPr/>
          </p:nvSpPr>
          <p:spPr bwMode="auto">
            <a:xfrm>
              <a:off x="2382" y="2930"/>
              <a:ext cx="49" cy="220"/>
            </a:xfrm>
            <a:custGeom>
              <a:avLst/>
              <a:gdLst>
                <a:gd name="T0" fmla="*/ 48 w 49"/>
                <a:gd name="T1" fmla="*/ 0 h 220"/>
                <a:gd name="T2" fmla="*/ 0 w 49"/>
                <a:gd name="T3" fmla="*/ 25 h 220"/>
                <a:gd name="T4" fmla="*/ 0 w 49"/>
                <a:gd name="T5" fmla="*/ 219 h 220"/>
                <a:gd name="T6" fmla="*/ 48 w 49"/>
                <a:gd name="T7" fmla="*/ 193 h 220"/>
                <a:gd name="T8" fmla="*/ 48 w 49"/>
                <a:gd name="T9" fmla="*/ 0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48" y="0"/>
                  </a:moveTo>
                  <a:lnTo>
                    <a:pt x="0" y="25"/>
                  </a:lnTo>
                  <a:lnTo>
                    <a:pt x="0" y="219"/>
                  </a:lnTo>
                  <a:lnTo>
                    <a:pt x="48" y="193"/>
                  </a:lnTo>
                  <a:lnTo>
                    <a:pt x="48"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56" name="Freeform 1686"/>
            <p:cNvSpPr>
              <a:spLocks/>
            </p:cNvSpPr>
            <p:nvPr/>
          </p:nvSpPr>
          <p:spPr bwMode="auto">
            <a:xfrm>
              <a:off x="2430" y="2923"/>
              <a:ext cx="15" cy="201"/>
            </a:xfrm>
            <a:custGeom>
              <a:avLst/>
              <a:gdLst>
                <a:gd name="T0" fmla="*/ 14 w 15"/>
                <a:gd name="T1" fmla="*/ 0 h 201"/>
                <a:gd name="T2" fmla="*/ 0 w 15"/>
                <a:gd name="T3" fmla="*/ 6 h 201"/>
                <a:gd name="T4" fmla="*/ 0 w 15"/>
                <a:gd name="T5" fmla="*/ 200 h 201"/>
                <a:gd name="T6" fmla="*/ 14 w 15"/>
                <a:gd name="T7" fmla="*/ 193 h 201"/>
                <a:gd name="T8" fmla="*/ 14 w 15"/>
                <a:gd name="T9" fmla="*/ 0 h 201"/>
                <a:gd name="T10" fmla="*/ 0 60000 65536"/>
                <a:gd name="T11" fmla="*/ 0 60000 65536"/>
                <a:gd name="T12" fmla="*/ 0 60000 65536"/>
                <a:gd name="T13" fmla="*/ 0 60000 65536"/>
                <a:gd name="T14" fmla="*/ 0 60000 65536"/>
                <a:gd name="T15" fmla="*/ 0 w 15"/>
                <a:gd name="T16" fmla="*/ 0 h 201"/>
                <a:gd name="T17" fmla="*/ 15 w 15"/>
                <a:gd name="T18" fmla="*/ 201 h 201"/>
              </a:gdLst>
              <a:ahLst/>
              <a:cxnLst>
                <a:cxn ang="T10">
                  <a:pos x="T0" y="T1"/>
                </a:cxn>
                <a:cxn ang="T11">
                  <a:pos x="T2" y="T3"/>
                </a:cxn>
                <a:cxn ang="T12">
                  <a:pos x="T4" y="T5"/>
                </a:cxn>
                <a:cxn ang="T13">
                  <a:pos x="T6" y="T7"/>
                </a:cxn>
                <a:cxn ang="T14">
                  <a:pos x="T8" y="T9"/>
                </a:cxn>
              </a:cxnLst>
              <a:rect l="T15" t="T16" r="T17" b="T18"/>
              <a:pathLst>
                <a:path w="15" h="201">
                  <a:moveTo>
                    <a:pt x="14" y="0"/>
                  </a:moveTo>
                  <a:lnTo>
                    <a:pt x="0" y="6"/>
                  </a:lnTo>
                  <a:lnTo>
                    <a:pt x="0" y="200"/>
                  </a:lnTo>
                  <a:lnTo>
                    <a:pt x="14" y="193"/>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57" name="Freeform 1687"/>
            <p:cNvSpPr>
              <a:spLocks/>
            </p:cNvSpPr>
            <p:nvPr/>
          </p:nvSpPr>
          <p:spPr bwMode="auto">
            <a:xfrm>
              <a:off x="2441" y="2899"/>
              <a:ext cx="50" cy="218"/>
            </a:xfrm>
            <a:custGeom>
              <a:avLst/>
              <a:gdLst>
                <a:gd name="T0" fmla="*/ 49 w 50"/>
                <a:gd name="T1" fmla="*/ 0 h 218"/>
                <a:gd name="T2" fmla="*/ 0 w 50"/>
                <a:gd name="T3" fmla="*/ 24 h 218"/>
                <a:gd name="T4" fmla="*/ 0 w 50"/>
                <a:gd name="T5" fmla="*/ 217 h 218"/>
                <a:gd name="T6" fmla="*/ 49 w 50"/>
                <a:gd name="T7" fmla="*/ 191 h 218"/>
                <a:gd name="T8" fmla="*/ 49 w 50"/>
                <a:gd name="T9" fmla="*/ 0 h 218"/>
                <a:gd name="T10" fmla="*/ 0 60000 65536"/>
                <a:gd name="T11" fmla="*/ 0 60000 65536"/>
                <a:gd name="T12" fmla="*/ 0 60000 65536"/>
                <a:gd name="T13" fmla="*/ 0 60000 65536"/>
                <a:gd name="T14" fmla="*/ 0 60000 65536"/>
                <a:gd name="T15" fmla="*/ 0 w 50"/>
                <a:gd name="T16" fmla="*/ 0 h 218"/>
                <a:gd name="T17" fmla="*/ 50 w 50"/>
                <a:gd name="T18" fmla="*/ 218 h 218"/>
              </a:gdLst>
              <a:ahLst/>
              <a:cxnLst>
                <a:cxn ang="T10">
                  <a:pos x="T0" y="T1"/>
                </a:cxn>
                <a:cxn ang="T11">
                  <a:pos x="T2" y="T3"/>
                </a:cxn>
                <a:cxn ang="T12">
                  <a:pos x="T4" y="T5"/>
                </a:cxn>
                <a:cxn ang="T13">
                  <a:pos x="T6" y="T7"/>
                </a:cxn>
                <a:cxn ang="T14">
                  <a:pos x="T8" y="T9"/>
                </a:cxn>
              </a:cxnLst>
              <a:rect l="T15" t="T16" r="T17" b="T18"/>
              <a:pathLst>
                <a:path w="50" h="218">
                  <a:moveTo>
                    <a:pt x="49" y="0"/>
                  </a:moveTo>
                  <a:lnTo>
                    <a:pt x="0" y="24"/>
                  </a:lnTo>
                  <a:lnTo>
                    <a:pt x="0" y="217"/>
                  </a:lnTo>
                  <a:lnTo>
                    <a:pt x="49" y="191"/>
                  </a:lnTo>
                  <a:lnTo>
                    <a:pt x="49"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58" name="Freeform 1688"/>
            <p:cNvSpPr>
              <a:spLocks/>
            </p:cNvSpPr>
            <p:nvPr/>
          </p:nvSpPr>
          <p:spPr bwMode="auto">
            <a:xfrm>
              <a:off x="2490" y="2893"/>
              <a:ext cx="14" cy="200"/>
            </a:xfrm>
            <a:custGeom>
              <a:avLst/>
              <a:gdLst>
                <a:gd name="T0" fmla="*/ 13 w 14"/>
                <a:gd name="T1" fmla="*/ 0 h 200"/>
                <a:gd name="T2" fmla="*/ 0 w 14"/>
                <a:gd name="T3" fmla="*/ 5 h 200"/>
                <a:gd name="T4" fmla="*/ 0 w 14"/>
                <a:gd name="T5" fmla="*/ 199 h 200"/>
                <a:gd name="T6" fmla="*/ 13 w 14"/>
                <a:gd name="T7" fmla="*/ 192 h 200"/>
                <a:gd name="T8" fmla="*/ 13 w 14"/>
                <a:gd name="T9" fmla="*/ 0 h 200"/>
                <a:gd name="T10" fmla="*/ 0 60000 65536"/>
                <a:gd name="T11" fmla="*/ 0 60000 65536"/>
                <a:gd name="T12" fmla="*/ 0 60000 65536"/>
                <a:gd name="T13" fmla="*/ 0 60000 65536"/>
                <a:gd name="T14" fmla="*/ 0 60000 65536"/>
                <a:gd name="T15" fmla="*/ 0 w 14"/>
                <a:gd name="T16" fmla="*/ 0 h 200"/>
                <a:gd name="T17" fmla="*/ 14 w 14"/>
                <a:gd name="T18" fmla="*/ 200 h 200"/>
              </a:gdLst>
              <a:ahLst/>
              <a:cxnLst>
                <a:cxn ang="T10">
                  <a:pos x="T0" y="T1"/>
                </a:cxn>
                <a:cxn ang="T11">
                  <a:pos x="T2" y="T3"/>
                </a:cxn>
                <a:cxn ang="T12">
                  <a:pos x="T4" y="T5"/>
                </a:cxn>
                <a:cxn ang="T13">
                  <a:pos x="T6" y="T7"/>
                </a:cxn>
                <a:cxn ang="T14">
                  <a:pos x="T8" y="T9"/>
                </a:cxn>
              </a:cxnLst>
              <a:rect l="T15" t="T16" r="T17" b="T18"/>
              <a:pathLst>
                <a:path w="14" h="200">
                  <a:moveTo>
                    <a:pt x="13" y="0"/>
                  </a:moveTo>
                  <a:lnTo>
                    <a:pt x="0" y="5"/>
                  </a:lnTo>
                  <a:lnTo>
                    <a:pt x="0" y="199"/>
                  </a:lnTo>
                  <a:lnTo>
                    <a:pt x="13" y="192"/>
                  </a:lnTo>
                  <a:lnTo>
                    <a:pt x="13"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59" name="Freeform 1689"/>
            <p:cNvSpPr>
              <a:spLocks/>
            </p:cNvSpPr>
            <p:nvPr/>
          </p:nvSpPr>
          <p:spPr bwMode="auto">
            <a:xfrm>
              <a:off x="2503" y="2868"/>
              <a:ext cx="47" cy="218"/>
            </a:xfrm>
            <a:custGeom>
              <a:avLst/>
              <a:gdLst>
                <a:gd name="T0" fmla="*/ 46 w 47"/>
                <a:gd name="T1" fmla="*/ 0 h 218"/>
                <a:gd name="T2" fmla="*/ 0 w 47"/>
                <a:gd name="T3" fmla="*/ 25 h 218"/>
                <a:gd name="T4" fmla="*/ 0 w 47"/>
                <a:gd name="T5" fmla="*/ 217 h 218"/>
                <a:gd name="T6" fmla="*/ 46 w 47"/>
                <a:gd name="T7" fmla="*/ 192 h 218"/>
                <a:gd name="T8" fmla="*/ 46 w 47"/>
                <a:gd name="T9" fmla="*/ 0 h 218"/>
                <a:gd name="T10" fmla="*/ 0 60000 65536"/>
                <a:gd name="T11" fmla="*/ 0 60000 65536"/>
                <a:gd name="T12" fmla="*/ 0 60000 65536"/>
                <a:gd name="T13" fmla="*/ 0 60000 65536"/>
                <a:gd name="T14" fmla="*/ 0 60000 65536"/>
                <a:gd name="T15" fmla="*/ 0 w 47"/>
                <a:gd name="T16" fmla="*/ 0 h 218"/>
                <a:gd name="T17" fmla="*/ 47 w 47"/>
                <a:gd name="T18" fmla="*/ 218 h 218"/>
              </a:gdLst>
              <a:ahLst/>
              <a:cxnLst>
                <a:cxn ang="T10">
                  <a:pos x="T0" y="T1"/>
                </a:cxn>
                <a:cxn ang="T11">
                  <a:pos x="T2" y="T3"/>
                </a:cxn>
                <a:cxn ang="T12">
                  <a:pos x="T4" y="T5"/>
                </a:cxn>
                <a:cxn ang="T13">
                  <a:pos x="T6" y="T7"/>
                </a:cxn>
                <a:cxn ang="T14">
                  <a:pos x="T8" y="T9"/>
                </a:cxn>
              </a:cxnLst>
              <a:rect l="T15" t="T16" r="T17" b="T18"/>
              <a:pathLst>
                <a:path w="47" h="218">
                  <a:moveTo>
                    <a:pt x="46" y="0"/>
                  </a:moveTo>
                  <a:lnTo>
                    <a:pt x="0" y="25"/>
                  </a:lnTo>
                  <a:lnTo>
                    <a:pt x="0" y="217"/>
                  </a:lnTo>
                  <a:lnTo>
                    <a:pt x="46" y="192"/>
                  </a:lnTo>
                  <a:lnTo>
                    <a:pt x="46"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60" name="Freeform 1690"/>
            <p:cNvSpPr>
              <a:spLocks/>
            </p:cNvSpPr>
            <p:nvPr/>
          </p:nvSpPr>
          <p:spPr bwMode="auto">
            <a:xfrm>
              <a:off x="2547" y="2864"/>
              <a:ext cx="15" cy="198"/>
            </a:xfrm>
            <a:custGeom>
              <a:avLst/>
              <a:gdLst>
                <a:gd name="T0" fmla="*/ 14 w 15"/>
                <a:gd name="T1" fmla="*/ 0 h 198"/>
                <a:gd name="T2" fmla="*/ 2 w 15"/>
                <a:gd name="T3" fmla="*/ 5 h 198"/>
                <a:gd name="T4" fmla="*/ 0 w 15"/>
                <a:gd name="T5" fmla="*/ 197 h 198"/>
                <a:gd name="T6" fmla="*/ 14 w 15"/>
                <a:gd name="T7" fmla="*/ 190 h 198"/>
                <a:gd name="T8" fmla="*/ 14 w 15"/>
                <a:gd name="T9" fmla="*/ 0 h 198"/>
                <a:gd name="T10" fmla="*/ 0 60000 65536"/>
                <a:gd name="T11" fmla="*/ 0 60000 65536"/>
                <a:gd name="T12" fmla="*/ 0 60000 65536"/>
                <a:gd name="T13" fmla="*/ 0 60000 65536"/>
                <a:gd name="T14" fmla="*/ 0 60000 65536"/>
                <a:gd name="T15" fmla="*/ 0 w 15"/>
                <a:gd name="T16" fmla="*/ 0 h 198"/>
                <a:gd name="T17" fmla="*/ 15 w 15"/>
                <a:gd name="T18" fmla="*/ 198 h 198"/>
              </a:gdLst>
              <a:ahLst/>
              <a:cxnLst>
                <a:cxn ang="T10">
                  <a:pos x="T0" y="T1"/>
                </a:cxn>
                <a:cxn ang="T11">
                  <a:pos x="T2" y="T3"/>
                </a:cxn>
                <a:cxn ang="T12">
                  <a:pos x="T4" y="T5"/>
                </a:cxn>
                <a:cxn ang="T13">
                  <a:pos x="T6" y="T7"/>
                </a:cxn>
                <a:cxn ang="T14">
                  <a:pos x="T8" y="T9"/>
                </a:cxn>
              </a:cxnLst>
              <a:rect l="T15" t="T16" r="T17" b="T18"/>
              <a:pathLst>
                <a:path w="15" h="198">
                  <a:moveTo>
                    <a:pt x="14" y="0"/>
                  </a:moveTo>
                  <a:lnTo>
                    <a:pt x="2" y="5"/>
                  </a:lnTo>
                  <a:lnTo>
                    <a:pt x="0" y="197"/>
                  </a:lnTo>
                  <a:lnTo>
                    <a:pt x="14" y="190"/>
                  </a:lnTo>
                  <a:lnTo>
                    <a:pt x="1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61" name="Freeform 1691"/>
            <p:cNvSpPr>
              <a:spLocks/>
            </p:cNvSpPr>
            <p:nvPr/>
          </p:nvSpPr>
          <p:spPr bwMode="auto">
            <a:xfrm>
              <a:off x="2558" y="2838"/>
              <a:ext cx="51" cy="219"/>
            </a:xfrm>
            <a:custGeom>
              <a:avLst/>
              <a:gdLst>
                <a:gd name="T0" fmla="*/ 50 w 51"/>
                <a:gd name="T1" fmla="*/ 0 h 219"/>
                <a:gd name="T2" fmla="*/ 0 w 51"/>
                <a:gd name="T3" fmla="*/ 25 h 219"/>
                <a:gd name="T4" fmla="*/ 0 w 51"/>
                <a:gd name="T5" fmla="*/ 218 h 219"/>
                <a:gd name="T6" fmla="*/ 50 w 51"/>
                <a:gd name="T7" fmla="*/ 192 h 219"/>
                <a:gd name="T8" fmla="*/ 50 w 51"/>
                <a:gd name="T9" fmla="*/ 0 h 219"/>
                <a:gd name="T10" fmla="*/ 0 60000 65536"/>
                <a:gd name="T11" fmla="*/ 0 60000 65536"/>
                <a:gd name="T12" fmla="*/ 0 60000 65536"/>
                <a:gd name="T13" fmla="*/ 0 60000 65536"/>
                <a:gd name="T14" fmla="*/ 0 60000 65536"/>
                <a:gd name="T15" fmla="*/ 0 w 51"/>
                <a:gd name="T16" fmla="*/ 0 h 219"/>
                <a:gd name="T17" fmla="*/ 51 w 51"/>
                <a:gd name="T18" fmla="*/ 219 h 219"/>
              </a:gdLst>
              <a:ahLst/>
              <a:cxnLst>
                <a:cxn ang="T10">
                  <a:pos x="T0" y="T1"/>
                </a:cxn>
                <a:cxn ang="T11">
                  <a:pos x="T2" y="T3"/>
                </a:cxn>
                <a:cxn ang="T12">
                  <a:pos x="T4" y="T5"/>
                </a:cxn>
                <a:cxn ang="T13">
                  <a:pos x="T6" y="T7"/>
                </a:cxn>
                <a:cxn ang="T14">
                  <a:pos x="T8" y="T9"/>
                </a:cxn>
              </a:cxnLst>
              <a:rect l="T15" t="T16" r="T17" b="T18"/>
              <a:pathLst>
                <a:path w="51" h="219">
                  <a:moveTo>
                    <a:pt x="50" y="0"/>
                  </a:moveTo>
                  <a:lnTo>
                    <a:pt x="0" y="25"/>
                  </a:lnTo>
                  <a:lnTo>
                    <a:pt x="0" y="218"/>
                  </a:lnTo>
                  <a:lnTo>
                    <a:pt x="50" y="192"/>
                  </a:lnTo>
                  <a:lnTo>
                    <a:pt x="5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62" name="Freeform 1692"/>
            <p:cNvSpPr>
              <a:spLocks/>
            </p:cNvSpPr>
            <p:nvPr/>
          </p:nvSpPr>
          <p:spPr bwMode="auto">
            <a:xfrm>
              <a:off x="2297" y="2773"/>
              <a:ext cx="22" cy="203"/>
            </a:xfrm>
            <a:custGeom>
              <a:avLst/>
              <a:gdLst>
                <a:gd name="T0" fmla="*/ 21 w 22"/>
                <a:gd name="T1" fmla="*/ 0 h 203"/>
                <a:gd name="T2" fmla="*/ 0 w 22"/>
                <a:gd name="T3" fmla="*/ 10 h 203"/>
                <a:gd name="T4" fmla="*/ 0 w 22"/>
                <a:gd name="T5" fmla="*/ 202 h 203"/>
                <a:gd name="T6" fmla="*/ 21 w 22"/>
                <a:gd name="T7" fmla="*/ 191 h 203"/>
                <a:gd name="T8" fmla="*/ 21 w 22"/>
                <a:gd name="T9" fmla="*/ 0 h 203"/>
                <a:gd name="T10" fmla="*/ 0 60000 65536"/>
                <a:gd name="T11" fmla="*/ 0 60000 65536"/>
                <a:gd name="T12" fmla="*/ 0 60000 65536"/>
                <a:gd name="T13" fmla="*/ 0 60000 65536"/>
                <a:gd name="T14" fmla="*/ 0 60000 65536"/>
                <a:gd name="T15" fmla="*/ 0 w 22"/>
                <a:gd name="T16" fmla="*/ 0 h 203"/>
                <a:gd name="T17" fmla="*/ 22 w 22"/>
                <a:gd name="T18" fmla="*/ 203 h 203"/>
              </a:gdLst>
              <a:ahLst/>
              <a:cxnLst>
                <a:cxn ang="T10">
                  <a:pos x="T0" y="T1"/>
                </a:cxn>
                <a:cxn ang="T11">
                  <a:pos x="T2" y="T3"/>
                </a:cxn>
                <a:cxn ang="T12">
                  <a:pos x="T4" y="T5"/>
                </a:cxn>
                <a:cxn ang="T13">
                  <a:pos x="T6" y="T7"/>
                </a:cxn>
                <a:cxn ang="T14">
                  <a:pos x="T8" y="T9"/>
                </a:cxn>
              </a:cxnLst>
              <a:rect l="T15" t="T16" r="T17" b="T18"/>
              <a:pathLst>
                <a:path w="22" h="203">
                  <a:moveTo>
                    <a:pt x="21" y="0"/>
                  </a:moveTo>
                  <a:lnTo>
                    <a:pt x="0" y="10"/>
                  </a:lnTo>
                  <a:lnTo>
                    <a:pt x="0" y="202"/>
                  </a:lnTo>
                  <a:lnTo>
                    <a:pt x="21" y="191"/>
                  </a:lnTo>
                  <a:lnTo>
                    <a:pt x="21"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63" name="Freeform 1693"/>
            <p:cNvSpPr>
              <a:spLocks/>
            </p:cNvSpPr>
            <p:nvPr/>
          </p:nvSpPr>
          <p:spPr bwMode="auto">
            <a:xfrm>
              <a:off x="2299" y="2989"/>
              <a:ext cx="22" cy="207"/>
            </a:xfrm>
            <a:custGeom>
              <a:avLst/>
              <a:gdLst>
                <a:gd name="T0" fmla="*/ 21 w 22"/>
                <a:gd name="T1" fmla="*/ 0 h 207"/>
                <a:gd name="T2" fmla="*/ 0 w 22"/>
                <a:gd name="T3" fmla="*/ 10 h 207"/>
                <a:gd name="T4" fmla="*/ 0 w 22"/>
                <a:gd name="T5" fmla="*/ 206 h 207"/>
                <a:gd name="T6" fmla="*/ 21 w 22"/>
                <a:gd name="T7" fmla="*/ 193 h 207"/>
                <a:gd name="T8" fmla="*/ 21 w 22"/>
                <a:gd name="T9" fmla="*/ 0 h 207"/>
                <a:gd name="T10" fmla="*/ 0 60000 65536"/>
                <a:gd name="T11" fmla="*/ 0 60000 65536"/>
                <a:gd name="T12" fmla="*/ 0 60000 65536"/>
                <a:gd name="T13" fmla="*/ 0 60000 65536"/>
                <a:gd name="T14" fmla="*/ 0 60000 65536"/>
                <a:gd name="T15" fmla="*/ 0 w 22"/>
                <a:gd name="T16" fmla="*/ 0 h 207"/>
                <a:gd name="T17" fmla="*/ 22 w 22"/>
                <a:gd name="T18" fmla="*/ 207 h 207"/>
              </a:gdLst>
              <a:ahLst/>
              <a:cxnLst>
                <a:cxn ang="T10">
                  <a:pos x="T0" y="T1"/>
                </a:cxn>
                <a:cxn ang="T11">
                  <a:pos x="T2" y="T3"/>
                </a:cxn>
                <a:cxn ang="T12">
                  <a:pos x="T4" y="T5"/>
                </a:cxn>
                <a:cxn ang="T13">
                  <a:pos x="T6" y="T7"/>
                </a:cxn>
                <a:cxn ang="T14">
                  <a:pos x="T8" y="T9"/>
                </a:cxn>
              </a:cxnLst>
              <a:rect l="T15" t="T16" r="T17" b="T18"/>
              <a:pathLst>
                <a:path w="22" h="207">
                  <a:moveTo>
                    <a:pt x="21" y="0"/>
                  </a:moveTo>
                  <a:lnTo>
                    <a:pt x="0" y="10"/>
                  </a:lnTo>
                  <a:lnTo>
                    <a:pt x="0" y="206"/>
                  </a:lnTo>
                  <a:lnTo>
                    <a:pt x="21" y="193"/>
                  </a:lnTo>
                  <a:lnTo>
                    <a:pt x="21"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64" name="Freeform 1694"/>
            <p:cNvSpPr>
              <a:spLocks/>
            </p:cNvSpPr>
            <p:nvPr/>
          </p:nvSpPr>
          <p:spPr bwMode="auto">
            <a:xfrm>
              <a:off x="1554" y="2849"/>
              <a:ext cx="54" cy="195"/>
            </a:xfrm>
            <a:custGeom>
              <a:avLst/>
              <a:gdLst>
                <a:gd name="T0" fmla="*/ 53 w 54"/>
                <a:gd name="T1" fmla="*/ 11 h 195"/>
                <a:gd name="T2" fmla="*/ 0 w 54"/>
                <a:gd name="T3" fmla="*/ 0 h 195"/>
                <a:gd name="T4" fmla="*/ 0 w 54"/>
                <a:gd name="T5" fmla="*/ 194 h 195"/>
                <a:gd name="T6" fmla="*/ 53 w 54"/>
                <a:gd name="T7" fmla="*/ 168 h 195"/>
                <a:gd name="T8" fmla="*/ 53 w 54"/>
                <a:gd name="T9" fmla="*/ 11 h 195"/>
                <a:gd name="T10" fmla="*/ 0 60000 65536"/>
                <a:gd name="T11" fmla="*/ 0 60000 65536"/>
                <a:gd name="T12" fmla="*/ 0 60000 65536"/>
                <a:gd name="T13" fmla="*/ 0 60000 65536"/>
                <a:gd name="T14" fmla="*/ 0 60000 65536"/>
                <a:gd name="T15" fmla="*/ 0 w 54"/>
                <a:gd name="T16" fmla="*/ 0 h 195"/>
                <a:gd name="T17" fmla="*/ 54 w 54"/>
                <a:gd name="T18" fmla="*/ 195 h 195"/>
              </a:gdLst>
              <a:ahLst/>
              <a:cxnLst>
                <a:cxn ang="T10">
                  <a:pos x="T0" y="T1"/>
                </a:cxn>
                <a:cxn ang="T11">
                  <a:pos x="T2" y="T3"/>
                </a:cxn>
                <a:cxn ang="T12">
                  <a:pos x="T4" y="T5"/>
                </a:cxn>
                <a:cxn ang="T13">
                  <a:pos x="T6" y="T7"/>
                </a:cxn>
                <a:cxn ang="T14">
                  <a:pos x="T8" y="T9"/>
                </a:cxn>
              </a:cxnLst>
              <a:rect l="T15" t="T16" r="T17" b="T18"/>
              <a:pathLst>
                <a:path w="54" h="195">
                  <a:moveTo>
                    <a:pt x="53" y="11"/>
                  </a:moveTo>
                  <a:lnTo>
                    <a:pt x="0" y="0"/>
                  </a:lnTo>
                  <a:lnTo>
                    <a:pt x="0" y="194"/>
                  </a:lnTo>
                  <a:lnTo>
                    <a:pt x="53" y="168"/>
                  </a:lnTo>
                  <a:lnTo>
                    <a:pt x="53" y="11"/>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65" name="Freeform 1695"/>
            <p:cNvSpPr>
              <a:spLocks/>
            </p:cNvSpPr>
            <p:nvPr/>
          </p:nvSpPr>
          <p:spPr bwMode="auto">
            <a:xfrm>
              <a:off x="1607" y="2864"/>
              <a:ext cx="14" cy="156"/>
            </a:xfrm>
            <a:custGeom>
              <a:avLst/>
              <a:gdLst>
                <a:gd name="T0" fmla="*/ 13 w 14"/>
                <a:gd name="T1" fmla="*/ 2 h 156"/>
                <a:gd name="T2" fmla="*/ 0 w 14"/>
                <a:gd name="T3" fmla="*/ 0 h 156"/>
                <a:gd name="T4" fmla="*/ 0 w 14"/>
                <a:gd name="T5" fmla="*/ 155 h 156"/>
                <a:gd name="T6" fmla="*/ 13 w 14"/>
                <a:gd name="T7" fmla="*/ 148 h 156"/>
                <a:gd name="T8" fmla="*/ 13 w 14"/>
                <a:gd name="T9" fmla="*/ 2 h 156"/>
                <a:gd name="T10" fmla="*/ 0 60000 65536"/>
                <a:gd name="T11" fmla="*/ 0 60000 65536"/>
                <a:gd name="T12" fmla="*/ 0 60000 65536"/>
                <a:gd name="T13" fmla="*/ 0 60000 65536"/>
                <a:gd name="T14" fmla="*/ 0 60000 65536"/>
                <a:gd name="T15" fmla="*/ 0 w 14"/>
                <a:gd name="T16" fmla="*/ 0 h 156"/>
                <a:gd name="T17" fmla="*/ 14 w 14"/>
                <a:gd name="T18" fmla="*/ 156 h 156"/>
              </a:gdLst>
              <a:ahLst/>
              <a:cxnLst>
                <a:cxn ang="T10">
                  <a:pos x="T0" y="T1"/>
                </a:cxn>
                <a:cxn ang="T11">
                  <a:pos x="T2" y="T3"/>
                </a:cxn>
                <a:cxn ang="T12">
                  <a:pos x="T4" y="T5"/>
                </a:cxn>
                <a:cxn ang="T13">
                  <a:pos x="T6" y="T7"/>
                </a:cxn>
                <a:cxn ang="T14">
                  <a:pos x="T8" y="T9"/>
                </a:cxn>
              </a:cxnLst>
              <a:rect l="T15" t="T16" r="T17" b="T18"/>
              <a:pathLst>
                <a:path w="14" h="156">
                  <a:moveTo>
                    <a:pt x="13" y="2"/>
                  </a:moveTo>
                  <a:lnTo>
                    <a:pt x="0" y="0"/>
                  </a:lnTo>
                  <a:lnTo>
                    <a:pt x="0" y="155"/>
                  </a:lnTo>
                  <a:lnTo>
                    <a:pt x="13" y="148"/>
                  </a:lnTo>
                  <a:lnTo>
                    <a:pt x="13"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66" name="Freeform 1696"/>
            <p:cNvSpPr>
              <a:spLocks/>
            </p:cNvSpPr>
            <p:nvPr/>
          </p:nvSpPr>
          <p:spPr bwMode="auto">
            <a:xfrm>
              <a:off x="1616" y="2864"/>
              <a:ext cx="51" cy="152"/>
            </a:xfrm>
            <a:custGeom>
              <a:avLst/>
              <a:gdLst>
                <a:gd name="T0" fmla="*/ 50 w 51"/>
                <a:gd name="T1" fmla="*/ 10 h 152"/>
                <a:gd name="T2" fmla="*/ 0 w 51"/>
                <a:gd name="T3" fmla="*/ 0 h 152"/>
                <a:gd name="T4" fmla="*/ 0 w 51"/>
                <a:gd name="T5" fmla="*/ 151 h 152"/>
                <a:gd name="T6" fmla="*/ 50 w 51"/>
                <a:gd name="T7" fmla="*/ 125 h 152"/>
                <a:gd name="T8" fmla="*/ 50 w 51"/>
                <a:gd name="T9" fmla="*/ 10 h 152"/>
                <a:gd name="T10" fmla="*/ 0 60000 65536"/>
                <a:gd name="T11" fmla="*/ 0 60000 65536"/>
                <a:gd name="T12" fmla="*/ 0 60000 65536"/>
                <a:gd name="T13" fmla="*/ 0 60000 65536"/>
                <a:gd name="T14" fmla="*/ 0 60000 65536"/>
                <a:gd name="T15" fmla="*/ 0 w 51"/>
                <a:gd name="T16" fmla="*/ 0 h 152"/>
                <a:gd name="T17" fmla="*/ 51 w 51"/>
                <a:gd name="T18" fmla="*/ 152 h 152"/>
              </a:gdLst>
              <a:ahLst/>
              <a:cxnLst>
                <a:cxn ang="T10">
                  <a:pos x="T0" y="T1"/>
                </a:cxn>
                <a:cxn ang="T11">
                  <a:pos x="T2" y="T3"/>
                </a:cxn>
                <a:cxn ang="T12">
                  <a:pos x="T4" y="T5"/>
                </a:cxn>
                <a:cxn ang="T13">
                  <a:pos x="T6" y="T7"/>
                </a:cxn>
                <a:cxn ang="T14">
                  <a:pos x="T8" y="T9"/>
                </a:cxn>
              </a:cxnLst>
              <a:rect l="T15" t="T16" r="T17" b="T18"/>
              <a:pathLst>
                <a:path w="51" h="152">
                  <a:moveTo>
                    <a:pt x="50" y="10"/>
                  </a:moveTo>
                  <a:lnTo>
                    <a:pt x="0" y="0"/>
                  </a:lnTo>
                  <a:lnTo>
                    <a:pt x="0" y="151"/>
                  </a:lnTo>
                  <a:lnTo>
                    <a:pt x="50" y="125"/>
                  </a:lnTo>
                  <a:lnTo>
                    <a:pt x="50"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67" name="Freeform 1697"/>
            <p:cNvSpPr>
              <a:spLocks/>
            </p:cNvSpPr>
            <p:nvPr/>
          </p:nvSpPr>
          <p:spPr bwMode="auto">
            <a:xfrm>
              <a:off x="1667" y="2874"/>
              <a:ext cx="15" cy="112"/>
            </a:xfrm>
            <a:custGeom>
              <a:avLst/>
              <a:gdLst>
                <a:gd name="T0" fmla="*/ 14 w 15"/>
                <a:gd name="T1" fmla="*/ 2 h 112"/>
                <a:gd name="T2" fmla="*/ 0 w 15"/>
                <a:gd name="T3" fmla="*/ 0 h 112"/>
                <a:gd name="T4" fmla="*/ 0 w 15"/>
                <a:gd name="T5" fmla="*/ 111 h 112"/>
                <a:gd name="T6" fmla="*/ 14 w 15"/>
                <a:gd name="T7" fmla="*/ 103 h 112"/>
                <a:gd name="T8" fmla="*/ 14 w 15"/>
                <a:gd name="T9" fmla="*/ 2 h 112"/>
                <a:gd name="T10" fmla="*/ 0 60000 65536"/>
                <a:gd name="T11" fmla="*/ 0 60000 65536"/>
                <a:gd name="T12" fmla="*/ 0 60000 65536"/>
                <a:gd name="T13" fmla="*/ 0 60000 65536"/>
                <a:gd name="T14" fmla="*/ 0 60000 65536"/>
                <a:gd name="T15" fmla="*/ 0 w 15"/>
                <a:gd name="T16" fmla="*/ 0 h 112"/>
                <a:gd name="T17" fmla="*/ 15 w 15"/>
                <a:gd name="T18" fmla="*/ 112 h 112"/>
              </a:gdLst>
              <a:ahLst/>
              <a:cxnLst>
                <a:cxn ang="T10">
                  <a:pos x="T0" y="T1"/>
                </a:cxn>
                <a:cxn ang="T11">
                  <a:pos x="T2" y="T3"/>
                </a:cxn>
                <a:cxn ang="T12">
                  <a:pos x="T4" y="T5"/>
                </a:cxn>
                <a:cxn ang="T13">
                  <a:pos x="T6" y="T7"/>
                </a:cxn>
                <a:cxn ang="T14">
                  <a:pos x="T8" y="T9"/>
                </a:cxn>
              </a:cxnLst>
              <a:rect l="T15" t="T16" r="T17" b="T18"/>
              <a:pathLst>
                <a:path w="15" h="112">
                  <a:moveTo>
                    <a:pt x="14" y="2"/>
                  </a:moveTo>
                  <a:lnTo>
                    <a:pt x="0" y="0"/>
                  </a:lnTo>
                  <a:lnTo>
                    <a:pt x="0" y="111"/>
                  </a:lnTo>
                  <a:lnTo>
                    <a:pt x="14" y="103"/>
                  </a:lnTo>
                  <a:lnTo>
                    <a:pt x="14"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68" name="Freeform 1698"/>
            <p:cNvSpPr>
              <a:spLocks/>
            </p:cNvSpPr>
            <p:nvPr/>
          </p:nvSpPr>
          <p:spPr bwMode="auto">
            <a:xfrm>
              <a:off x="1679" y="2874"/>
              <a:ext cx="48" cy="107"/>
            </a:xfrm>
            <a:custGeom>
              <a:avLst/>
              <a:gdLst>
                <a:gd name="T0" fmla="*/ 47 w 48"/>
                <a:gd name="T1" fmla="*/ 10 h 107"/>
                <a:gd name="T2" fmla="*/ 0 w 48"/>
                <a:gd name="T3" fmla="*/ 0 h 107"/>
                <a:gd name="T4" fmla="*/ 0 w 48"/>
                <a:gd name="T5" fmla="*/ 106 h 107"/>
                <a:gd name="T6" fmla="*/ 47 w 48"/>
                <a:gd name="T7" fmla="*/ 79 h 107"/>
                <a:gd name="T8" fmla="*/ 47 w 48"/>
                <a:gd name="T9" fmla="*/ 10 h 107"/>
                <a:gd name="T10" fmla="*/ 0 60000 65536"/>
                <a:gd name="T11" fmla="*/ 0 60000 65536"/>
                <a:gd name="T12" fmla="*/ 0 60000 65536"/>
                <a:gd name="T13" fmla="*/ 0 60000 65536"/>
                <a:gd name="T14" fmla="*/ 0 60000 65536"/>
                <a:gd name="T15" fmla="*/ 0 w 48"/>
                <a:gd name="T16" fmla="*/ 0 h 107"/>
                <a:gd name="T17" fmla="*/ 48 w 48"/>
                <a:gd name="T18" fmla="*/ 107 h 107"/>
              </a:gdLst>
              <a:ahLst/>
              <a:cxnLst>
                <a:cxn ang="T10">
                  <a:pos x="T0" y="T1"/>
                </a:cxn>
                <a:cxn ang="T11">
                  <a:pos x="T2" y="T3"/>
                </a:cxn>
                <a:cxn ang="T12">
                  <a:pos x="T4" y="T5"/>
                </a:cxn>
                <a:cxn ang="T13">
                  <a:pos x="T6" y="T7"/>
                </a:cxn>
                <a:cxn ang="T14">
                  <a:pos x="T8" y="T9"/>
                </a:cxn>
              </a:cxnLst>
              <a:rect l="T15" t="T16" r="T17" b="T18"/>
              <a:pathLst>
                <a:path w="48" h="107">
                  <a:moveTo>
                    <a:pt x="47" y="10"/>
                  </a:moveTo>
                  <a:lnTo>
                    <a:pt x="0" y="0"/>
                  </a:lnTo>
                  <a:lnTo>
                    <a:pt x="0" y="106"/>
                  </a:lnTo>
                  <a:lnTo>
                    <a:pt x="47" y="79"/>
                  </a:lnTo>
                  <a:lnTo>
                    <a:pt x="47"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69" name="Freeform 1699"/>
            <p:cNvSpPr>
              <a:spLocks/>
            </p:cNvSpPr>
            <p:nvPr/>
          </p:nvSpPr>
          <p:spPr bwMode="auto">
            <a:xfrm>
              <a:off x="1726" y="2886"/>
              <a:ext cx="15" cy="69"/>
            </a:xfrm>
            <a:custGeom>
              <a:avLst/>
              <a:gdLst>
                <a:gd name="T0" fmla="*/ 14 w 15"/>
                <a:gd name="T1" fmla="*/ 2 h 69"/>
                <a:gd name="T2" fmla="*/ 0 w 15"/>
                <a:gd name="T3" fmla="*/ 0 h 69"/>
                <a:gd name="T4" fmla="*/ 0 w 15"/>
                <a:gd name="T5" fmla="*/ 68 h 69"/>
                <a:gd name="T6" fmla="*/ 14 w 15"/>
                <a:gd name="T7" fmla="*/ 60 h 69"/>
                <a:gd name="T8" fmla="*/ 14 w 15"/>
                <a:gd name="T9" fmla="*/ 2 h 69"/>
                <a:gd name="T10" fmla="*/ 0 60000 65536"/>
                <a:gd name="T11" fmla="*/ 0 60000 65536"/>
                <a:gd name="T12" fmla="*/ 0 60000 65536"/>
                <a:gd name="T13" fmla="*/ 0 60000 65536"/>
                <a:gd name="T14" fmla="*/ 0 60000 65536"/>
                <a:gd name="T15" fmla="*/ 0 w 15"/>
                <a:gd name="T16" fmla="*/ 0 h 69"/>
                <a:gd name="T17" fmla="*/ 15 w 15"/>
                <a:gd name="T18" fmla="*/ 69 h 69"/>
              </a:gdLst>
              <a:ahLst/>
              <a:cxnLst>
                <a:cxn ang="T10">
                  <a:pos x="T0" y="T1"/>
                </a:cxn>
                <a:cxn ang="T11">
                  <a:pos x="T2" y="T3"/>
                </a:cxn>
                <a:cxn ang="T12">
                  <a:pos x="T4" y="T5"/>
                </a:cxn>
                <a:cxn ang="T13">
                  <a:pos x="T6" y="T7"/>
                </a:cxn>
                <a:cxn ang="T14">
                  <a:pos x="T8" y="T9"/>
                </a:cxn>
              </a:cxnLst>
              <a:rect l="T15" t="T16" r="T17" b="T18"/>
              <a:pathLst>
                <a:path w="15" h="69">
                  <a:moveTo>
                    <a:pt x="14" y="2"/>
                  </a:moveTo>
                  <a:lnTo>
                    <a:pt x="0" y="0"/>
                  </a:lnTo>
                  <a:lnTo>
                    <a:pt x="0" y="68"/>
                  </a:lnTo>
                  <a:lnTo>
                    <a:pt x="14" y="60"/>
                  </a:lnTo>
                  <a:lnTo>
                    <a:pt x="14" y="2"/>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0" name="Freeform 1700"/>
            <p:cNvSpPr>
              <a:spLocks/>
            </p:cNvSpPr>
            <p:nvPr/>
          </p:nvSpPr>
          <p:spPr bwMode="auto">
            <a:xfrm>
              <a:off x="1738" y="2886"/>
              <a:ext cx="50" cy="80"/>
            </a:xfrm>
            <a:custGeom>
              <a:avLst/>
              <a:gdLst>
                <a:gd name="T0" fmla="*/ 49 w 50"/>
                <a:gd name="T1" fmla="*/ 10 h 80"/>
                <a:gd name="T2" fmla="*/ 0 w 50"/>
                <a:gd name="T3" fmla="*/ 0 h 80"/>
                <a:gd name="T4" fmla="*/ 0 w 50"/>
                <a:gd name="T5" fmla="*/ 79 h 80"/>
                <a:gd name="T6" fmla="*/ 49 w 50"/>
                <a:gd name="T7" fmla="*/ 58 h 80"/>
                <a:gd name="T8" fmla="*/ 49 w 50"/>
                <a:gd name="T9" fmla="*/ 10 h 80"/>
                <a:gd name="T10" fmla="*/ 0 60000 65536"/>
                <a:gd name="T11" fmla="*/ 0 60000 65536"/>
                <a:gd name="T12" fmla="*/ 0 60000 65536"/>
                <a:gd name="T13" fmla="*/ 0 60000 65536"/>
                <a:gd name="T14" fmla="*/ 0 60000 65536"/>
                <a:gd name="T15" fmla="*/ 0 w 50"/>
                <a:gd name="T16" fmla="*/ 0 h 80"/>
                <a:gd name="T17" fmla="*/ 50 w 50"/>
                <a:gd name="T18" fmla="*/ 80 h 80"/>
              </a:gdLst>
              <a:ahLst/>
              <a:cxnLst>
                <a:cxn ang="T10">
                  <a:pos x="T0" y="T1"/>
                </a:cxn>
                <a:cxn ang="T11">
                  <a:pos x="T2" y="T3"/>
                </a:cxn>
                <a:cxn ang="T12">
                  <a:pos x="T4" y="T5"/>
                </a:cxn>
                <a:cxn ang="T13">
                  <a:pos x="T6" y="T7"/>
                </a:cxn>
                <a:cxn ang="T14">
                  <a:pos x="T8" y="T9"/>
                </a:cxn>
              </a:cxnLst>
              <a:rect l="T15" t="T16" r="T17" b="T18"/>
              <a:pathLst>
                <a:path w="50" h="80">
                  <a:moveTo>
                    <a:pt x="49" y="10"/>
                  </a:moveTo>
                  <a:lnTo>
                    <a:pt x="0" y="0"/>
                  </a:lnTo>
                  <a:lnTo>
                    <a:pt x="0" y="79"/>
                  </a:lnTo>
                  <a:lnTo>
                    <a:pt x="49" y="58"/>
                  </a:lnTo>
                  <a:lnTo>
                    <a:pt x="49" y="10"/>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71" name="Freeform 1701"/>
            <p:cNvSpPr>
              <a:spLocks/>
            </p:cNvSpPr>
            <p:nvPr/>
          </p:nvSpPr>
          <p:spPr bwMode="auto">
            <a:xfrm>
              <a:off x="1786" y="2895"/>
              <a:ext cx="14" cy="52"/>
            </a:xfrm>
            <a:custGeom>
              <a:avLst/>
              <a:gdLst>
                <a:gd name="T0" fmla="*/ 13 w 14"/>
                <a:gd name="T1" fmla="*/ 3 h 52"/>
                <a:gd name="T2" fmla="*/ 0 w 14"/>
                <a:gd name="T3" fmla="*/ 0 h 52"/>
                <a:gd name="T4" fmla="*/ 0 w 14"/>
                <a:gd name="T5" fmla="*/ 51 h 52"/>
                <a:gd name="T6" fmla="*/ 13 w 14"/>
                <a:gd name="T7" fmla="*/ 44 h 52"/>
                <a:gd name="T8" fmla="*/ 13 w 14"/>
                <a:gd name="T9" fmla="*/ 3 h 52"/>
                <a:gd name="T10" fmla="*/ 0 60000 65536"/>
                <a:gd name="T11" fmla="*/ 0 60000 65536"/>
                <a:gd name="T12" fmla="*/ 0 60000 65536"/>
                <a:gd name="T13" fmla="*/ 0 60000 65536"/>
                <a:gd name="T14" fmla="*/ 0 60000 65536"/>
                <a:gd name="T15" fmla="*/ 0 w 14"/>
                <a:gd name="T16" fmla="*/ 0 h 52"/>
                <a:gd name="T17" fmla="*/ 14 w 14"/>
                <a:gd name="T18" fmla="*/ 52 h 52"/>
              </a:gdLst>
              <a:ahLst/>
              <a:cxnLst>
                <a:cxn ang="T10">
                  <a:pos x="T0" y="T1"/>
                </a:cxn>
                <a:cxn ang="T11">
                  <a:pos x="T2" y="T3"/>
                </a:cxn>
                <a:cxn ang="T12">
                  <a:pos x="T4" y="T5"/>
                </a:cxn>
                <a:cxn ang="T13">
                  <a:pos x="T6" y="T7"/>
                </a:cxn>
                <a:cxn ang="T14">
                  <a:pos x="T8" y="T9"/>
                </a:cxn>
              </a:cxnLst>
              <a:rect l="T15" t="T16" r="T17" b="T18"/>
              <a:pathLst>
                <a:path w="14" h="52">
                  <a:moveTo>
                    <a:pt x="13" y="3"/>
                  </a:moveTo>
                  <a:lnTo>
                    <a:pt x="0" y="0"/>
                  </a:lnTo>
                  <a:lnTo>
                    <a:pt x="0" y="51"/>
                  </a:lnTo>
                  <a:lnTo>
                    <a:pt x="13" y="44"/>
                  </a:lnTo>
                  <a:lnTo>
                    <a:pt x="13"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2" name="Freeform 1702"/>
            <p:cNvSpPr>
              <a:spLocks/>
            </p:cNvSpPr>
            <p:nvPr/>
          </p:nvSpPr>
          <p:spPr bwMode="auto">
            <a:xfrm>
              <a:off x="1846" y="2909"/>
              <a:ext cx="15" cy="14"/>
            </a:xfrm>
            <a:custGeom>
              <a:avLst/>
              <a:gdLst>
                <a:gd name="T0" fmla="*/ 14 w 15"/>
                <a:gd name="T1" fmla="*/ 3 h 14"/>
                <a:gd name="T2" fmla="*/ 0 w 15"/>
                <a:gd name="T3" fmla="*/ 0 h 14"/>
                <a:gd name="T4" fmla="*/ 0 w 15"/>
                <a:gd name="T5" fmla="*/ 13 h 14"/>
                <a:gd name="T6" fmla="*/ 14 w 15"/>
                <a:gd name="T7" fmla="*/ 6 h 14"/>
                <a:gd name="T8" fmla="*/ 14 w 15"/>
                <a:gd name="T9" fmla="*/ 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4" y="3"/>
                  </a:moveTo>
                  <a:lnTo>
                    <a:pt x="0" y="0"/>
                  </a:lnTo>
                  <a:lnTo>
                    <a:pt x="0" y="13"/>
                  </a:lnTo>
                  <a:lnTo>
                    <a:pt x="14" y="6"/>
                  </a:lnTo>
                  <a:lnTo>
                    <a:pt x="14" y="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3" name="Freeform 1703"/>
            <p:cNvSpPr>
              <a:spLocks/>
            </p:cNvSpPr>
            <p:nvPr/>
          </p:nvSpPr>
          <p:spPr bwMode="auto">
            <a:xfrm>
              <a:off x="1795" y="2897"/>
              <a:ext cx="52" cy="46"/>
            </a:xfrm>
            <a:custGeom>
              <a:avLst/>
              <a:gdLst>
                <a:gd name="T0" fmla="*/ 49 w 52"/>
                <a:gd name="T1" fmla="*/ 11 h 46"/>
                <a:gd name="T2" fmla="*/ 0 w 52"/>
                <a:gd name="T3" fmla="*/ 0 h 46"/>
                <a:gd name="T4" fmla="*/ 0 w 52"/>
                <a:gd name="T5" fmla="*/ 45 h 46"/>
                <a:gd name="T6" fmla="*/ 51 w 52"/>
                <a:gd name="T7" fmla="*/ 20 h 46"/>
                <a:gd name="T8" fmla="*/ 49 w 52"/>
                <a:gd name="T9" fmla="*/ 11 h 46"/>
                <a:gd name="T10" fmla="*/ 0 60000 65536"/>
                <a:gd name="T11" fmla="*/ 0 60000 65536"/>
                <a:gd name="T12" fmla="*/ 0 60000 65536"/>
                <a:gd name="T13" fmla="*/ 0 60000 65536"/>
                <a:gd name="T14" fmla="*/ 0 60000 65536"/>
                <a:gd name="T15" fmla="*/ 0 w 52"/>
                <a:gd name="T16" fmla="*/ 0 h 46"/>
                <a:gd name="T17" fmla="*/ 52 w 52"/>
                <a:gd name="T18" fmla="*/ 46 h 46"/>
              </a:gdLst>
              <a:ahLst/>
              <a:cxnLst>
                <a:cxn ang="T10">
                  <a:pos x="T0" y="T1"/>
                </a:cxn>
                <a:cxn ang="T11">
                  <a:pos x="T2" y="T3"/>
                </a:cxn>
                <a:cxn ang="T12">
                  <a:pos x="T4" y="T5"/>
                </a:cxn>
                <a:cxn ang="T13">
                  <a:pos x="T6" y="T7"/>
                </a:cxn>
                <a:cxn ang="T14">
                  <a:pos x="T8" y="T9"/>
                </a:cxn>
              </a:cxnLst>
              <a:rect l="T15" t="T16" r="T17" b="T18"/>
              <a:pathLst>
                <a:path w="52" h="46">
                  <a:moveTo>
                    <a:pt x="49" y="11"/>
                  </a:moveTo>
                  <a:lnTo>
                    <a:pt x="0" y="0"/>
                  </a:lnTo>
                  <a:lnTo>
                    <a:pt x="0" y="45"/>
                  </a:lnTo>
                  <a:lnTo>
                    <a:pt x="51" y="20"/>
                  </a:lnTo>
                  <a:lnTo>
                    <a:pt x="49" y="11"/>
                  </a:lnTo>
                </a:path>
              </a:pathLst>
            </a:custGeom>
            <a:solidFill>
              <a:srgbClr val="B8B8B8"/>
            </a:solidFill>
            <a:ln w="12700" cap="rnd">
              <a:solidFill>
                <a:srgbClr val="000000"/>
              </a:solidFill>
              <a:round/>
              <a:headEnd type="none" w="sm" len="sm"/>
              <a:tailEnd type="none" w="sm" len="sm"/>
            </a:ln>
          </p:spPr>
          <p:txBody>
            <a:bodyPr/>
            <a:lstStyle/>
            <a:p>
              <a:endParaRPr lang="zh-CN" altLang="en-US"/>
            </a:p>
          </p:txBody>
        </p:sp>
        <p:sp>
          <p:nvSpPr>
            <p:cNvPr id="84574" name="Freeform 1704"/>
            <p:cNvSpPr>
              <a:spLocks/>
            </p:cNvSpPr>
            <p:nvPr/>
          </p:nvSpPr>
          <p:spPr bwMode="auto">
            <a:xfrm>
              <a:off x="2606" y="2394"/>
              <a:ext cx="21" cy="206"/>
            </a:xfrm>
            <a:custGeom>
              <a:avLst/>
              <a:gdLst>
                <a:gd name="T0" fmla="*/ 20 w 21"/>
                <a:gd name="T1" fmla="*/ 0 h 206"/>
                <a:gd name="T2" fmla="*/ 0 w 21"/>
                <a:gd name="T3" fmla="*/ 11 h 206"/>
                <a:gd name="T4" fmla="*/ 0 w 21"/>
                <a:gd name="T5" fmla="*/ 205 h 206"/>
                <a:gd name="T6" fmla="*/ 20 w 21"/>
                <a:gd name="T7" fmla="*/ 194 h 206"/>
                <a:gd name="T8" fmla="*/ 20 w 21"/>
                <a:gd name="T9" fmla="*/ 0 h 206"/>
                <a:gd name="T10" fmla="*/ 0 60000 65536"/>
                <a:gd name="T11" fmla="*/ 0 60000 65536"/>
                <a:gd name="T12" fmla="*/ 0 60000 65536"/>
                <a:gd name="T13" fmla="*/ 0 60000 65536"/>
                <a:gd name="T14" fmla="*/ 0 60000 65536"/>
                <a:gd name="T15" fmla="*/ 0 w 21"/>
                <a:gd name="T16" fmla="*/ 0 h 206"/>
                <a:gd name="T17" fmla="*/ 21 w 21"/>
                <a:gd name="T18" fmla="*/ 206 h 206"/>
              </a:gdLst>
              <a:ahLst/>
              <a:cxnLst>
                <a:cxn ang="T10">
                  <a:pos x="T0" y="T1"/>
                </a:cxn>
                <a:cxn ang="T11">
                  <a:pos x="T2" y="T3"/>
                </a:cxn>
                <a:cxn ang="T12">
                  <a:pos x="T4" y="T5"/>
                </a:cxn>
                <a:cxn ang="T13">
                  <a:pos x="T6" y="T7"/>
                </a:cxn>
                <a:cxn ang="T14">
                  <a:pos x="T8" y="T9"/>
                </a:cxn>
              </a:cxnLst>
              <a:rect l="T15" t="T16" r="T17" b="T18"/>
              <a:pathLst>
                <a:path w="21" h="206">
                  <a:moveTo>
                    <a:pt x="20" y="0"/>
                  </a:moveTo>
                  <a:lnTo>
                    <a:pt x="0" y="11"/>
                  </a:lnTo>
                  <a:lnTo>
                    <a:pt x="0" y="205"/>
                  </a:lnTo>
                  <a:lnTo>
                    <a:pt x="20" y="194"/>
                  </a:lnTo>
                  <a:lnTo>
                    <a:pt x="2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5" name="Freeform 1705"/>
            <p:cNvSpPr>
              <a:spLocks/>
            </p:cNvSpPr>
            <p:nvPr/>
          </p:nvSpPr>
          <p:spPr bwMode="auto">
            <a:xfrm>
              <a:off x="2606" y="2608"/>
              <a:ext cx="21" cy="205"/>
            </a:xfrm>
            <a:custGeom>
              <a:avLst/>
              <a:gdLst>
                <a:gd name="T0" fmla="*/ 20 w 21"/>
                <a:gd name="T1" fmla="*/ 0 h 205"/>
                <a:gd name="T2" fmla="*/ 0 w 21"/>
                <a:gd name="T3" fmla="*/ 10 h 205"/>
                <a:gd name="T4" fmla="*/ 0 w 21"/>
                <a:gd name="T5" fmla="*/ 204 h 205"/>
                <a:gd name="T6" fmla="*/ 20 w 21"/>
                <a:gd name="T7" fmla="*/ 193 h 205"/>
                <a:gd name="T8" fmla="*/ 20 w 21"/>
                <a:gd name="T9" fmla="*/ 0 h 205"/>
                <a:gd name="T10" fmla="*/ 0 60000 65536"/>
                <a:gd name="T11" fmla="*/ 0 60000 65536"/>
                <a:gd name="T12" fmla="*/ 0 60000 65536"/>
                <a:gd name="T13" fmla="*/ 0 60000 65536"/>
                <a:gd name="T14" fmla="*/ 0 60000 65536"/>
                <a:gd name="T15" fmla="*/ 0 w 21"/>
                <a:gd name="T16" fmla="*/ 0 h 205"/>
                <a:gd name="T17" fmla="*/ 21 w 21"/>
                <a:gd name="T18" fmla="*/ 205 h 205"/>
              </a:gdLst>
              <a:ahLst/>
              <a:cxnLst>
                <a:cxn ang="T10">
                  <a:pos x="T0" y="T1"/>
                </a:cxn>
                <a:cxn ang="T11">
                  <a:pos x="T2" y="T3"/>
                </a:cxn>
                <a:cxn ang="T12">
                  <a:pos x="T4" y="T5"/>
                </a:cxn>
                <a:cxn ang="T13">
                  <a:pos x="T6" y="T7"/>
                </a:cxn>
                <a:cxn ang="T14">
                  <a:pos x="T8" y="T9"/>
                </a:cxn>
              </a:cxnLst>
              <a:rect l="T15" t="T16" r="T17" b="T18"/>
              <a:pathLst>
                <a:path w="21" h="205">
                  <a:moveTo>
                    <a:pt x="20" y="0"/>
                  </a:moveTo>
                  <a:lnTo>
                    <a:pt x="0" y="10"/>
                  </a:lnTo>
                  <a:lnTo>
                    <a:pt x="0" y="204"/>
                  </a:lnTo>
                  <a:lnTo>
                    <a:pt x="20" y="193"/>
                  </a:lnTo>
                  <a:lnTo>
                    <a:pt x="2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6" name="Freeform 1706"/>
            <p:cNvSpPr>
              <a:spLocks/>
            </p:cNvSpPr>
            <p:nvPr/>
          </p:nvSpPr>
          <p:spPr bwMode="auto">
            <a:xfrm>
              <a:off x="2606" y="2826"/>
              <a:ext cx="21" cy="206"/>
            </a:xfrm>
            <a:custGeom>
              <a:avLst/>
              <a:gdLst>
                <a:gd name="T0" fmla="*/ 20 w 21"/>
                <a:gd name="T1" fmla="*/ 0 h 206"/>
                <a:gd name="T2" fmla="*/ 0 w 21"/>
                <a:gd name="T3" fmla="*/ 10 h 206"/>
                <a:gd name="T4" fmla="*/ 0 w 21"/>
                <a:gd name="T5" fmla="*/ 205 h 206"/>
                <a:gd name="T6" fmla="*/ 20 w 21"/>
                <a:gd name="T7" fmla="*/ 192 h 206"/>
                <a:gd name="T8" fmla="*/ 20 w 21"/>
                <a:gd name="T9" fmla="*/ 0 h 206"/>
                <a:gd name="T10" fmla="*/ 0 60000 65536"/>
                <a:gd name="T11" fmla="*/ 0 60000 65536"/>
                <a:gd name="T12" fmla="*/ 0 60000 65536"/>
                <a:gd name="T13" fmla="*/ 0 60000 65536"/>
                <a:gd name="T14" fmla="*/ 0 60000 65536"/>
                <a:gd name="T15" fmla="*/ 0 w 21"/>
                <a:gd name="T16" fmla="*/ 0 h 206"/>
                <a:gd name="T17" fmla="*/ 21 w 21"/>
                <a:gd name="T18" fmla="*/ 206 h 206"/>
              </a:gdLst>
              <a:ahLst/>
              <a:cxnLst>
                <a:cxn ang="T10">
                  <a:pos x="T0" y="T1"/>
                </a:cxn>
                <a:cxn ang="T11">
                  <a:pos x="T2" y="T3"/>
                </a:cxn>
                <a:cxn ang="T12">
                  <a:pos x="T4" y="T5"/>
                </a:cxn>
                <a:cxn ang="T13">
                  <a:pos x="T6" y="T7"/>
                </a:cxn>
                <a:cxn ang="T14">
                  <a:pos x="T8" y="T9"/>
                </a:cxn>
              </a:cxnLst>
              <a:rect l="T15" t="T16" r="T17" b="T18"/>
              <a:pathLst>
                <a:path w="21" h="206">
                  <a:moveTo>
                    <a:pt x="20" y="0"/>
                  </a:moveTo>
                  <a:lnTo>
                    <a:pt x="0" y="10"/>
                  </a:lnTo>
                  <a:lnTo>
                    <a:pt x="0" y="205"/>
                  </a:lnTo>
                  <a:lnTo>
                    <a:pt x="20" y="192"/>
                  </a:lnTo>
                  <a:lnTo>
                    <a:pt x="2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7" name="Freeform 1707"/>
            <p:cNvSpPr>
              <a:spLocks/>
            </p:cNvSpPr>
            <p:nvPr/>
          </p:nvSpPr>
          <p:spPr bwMode="auto">
            <a:xfrm>
              <a:off x="1534" y="2844"/>
              <a:ext cx="21" cy="198"/>
            </a:xfrm>
            <a:custGeom>
              <a:avLst/>
              <a:gdLst>
                <a:gd name="T0" fmla="*/ 20 w 21"/>
                <a:gd name="T1" fmla="*/ 5 h 198"/>
                <a:gd name="T2" fmla="*/ 0 w 21"/>
                <a:gd name="T3" fmla="*/ 0 h 198"/>
                <a:gd name="T4" fmla="*/ 0 w 21"/>
                <a:gd name="T5" fmla="*/ 192 h 198"/>
                <a:gd name="T6" fmla="*/ 20 w 21"/>
                <a:gd name="T7" fmla="*/ 197 h 198"/>
                <a:gd name="T8" fmla="*/ 20 w 21"/>
                <a:gd name="T9" fmla="*/ 5 h 198"/>
                <a:gd name="T10" fmla="*/ 0 60000 65536"/>
                <a:gd name="T11" fmla="*/ 0 60000 65536"/>
                <a:gd name="T12" fmla="*/ 0 60000 65536"/>
                <a:gd name="T13" fmla="*/ 0 60000 65536"/>
                <a:gd name="T14" fmla="*/ 0 60000 65536"/>
                <a:gd name="T15" fmla="*/ 0 w 21"/>
                <a:gd name="T16" fmla="*/ 0 h 198"/>
                <a:gd name="T17" fmla="*/ 21 w 21"/>
                <a:gd name="T18" fmla="*/ 198 h 198"/>
              </a:gdLst>
              <a:ahLst/>
              <a:cxnLst>
                <a:cxn ang="T10">
                  <a:pos x="T0" y="T1"/>
                </a:cxn>
                <a:cxn ang="T11">
                  <a:pos x="T2" y="T3"/>
                </a:cxn>
                <a:cxn ang="T12">
                  <a:pos x="T4" y="T5"/>
                </a:cxn>
                <a:cxn ang="T13">
                  <a:pos x="T6" y="T7"/>
                </a:cxn>
                <a:cxn ang="T14">
                  <a:pos x="T8" y="T9"/>
                </a:cxn>
              </a:cxnLst>
              <a:rect l="T15" t="T16" r="T17" b="T18"/>
              <a:pathLst>
                <a:path w="21" h="198">
                  <a:moveTo>
                    <a:pt x="20" y="5"/>
                  </a:moveTo>
                  <a:lnTo>
                    <a:pt x="0" y="0"/>
                  </a:lnTo>
                  <a:lnTo>
                    <a:pt x="0" y="192"/>
                  </a:lnTo>
                  <a:lnTo>
                    <a:pt x="20" y="197"/>
                  </a:lnTo>
                  <a:lnTo>
                    <a:pt x="20"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8" name="Freeform 1708"/>
            <p:cNvSpPr>
              <a:spLocks/>
            </p:cNvSpPr>
            <p:nvPr/>
          </p:nvSpPr>
          <p:spPr bwMode="auto">
            <a:xfrm>
              <a:off x="1534" y="2626"/>
              <a:ext cx="21" cy="200"/>
            </a:xfrm>
            <a:custGeom>
              <a:avLst/>
              <a:gdLst>
                <a:gd name="T0" fmla="*/ 20 w 21"/>
                <a:gd name="T1" fmla="*/ 5 h 200"/>
                <a:gd name="T2" fmla="*/ 0 w 21"/>
                <a:gd name="T3" fmla="*/ 0 h 200"/>
                <a:gd name="T4" fmla="*/ 0 w 21"/>
                <a:gd name="T5" fmla="*/ 196 h 200"/>
                <a:gd name="T6" fmla="*/ 20 w 21"/>
                <a:gd name="T7" fmla="*/ 199 h 200"/>
                <a:gd name="T8" fmla="*/ 20 w 21"/>
                <a:gd name="T9" fmla="*/ 5 h 200"/>
                <a:gd name="T10" fmla="*/ 0 60000 65536"/>
                <a:gd name="T11" fmla="*/ 0 60000 65536"/>
                <a:gd name="T12" fmla="*/ 0 60000 65536"/>
                <a:gd name="T13" fmla="*/ 0 60000 65536"/>
                <a:gd name="T14" fmla="*/ 0 60000 65536"/>
                <a:gd name="T15" fmla="*/ 0 w 21"/>
                <a:gd name="T16" fmla="*/ 0 h 200"/>
                <a:gd name="T17" fmla="*/ 21 w 21"/>
                <a:gd name="T18" fmla="*/ 200 h 200"/>
              </a:gdLst>
              <a:ahLst/>
              <a:cxnLst>
                <a:cxn ang="T10">
                  <a:pos x="T0" y="T1"/>
                </a:cxn>
                <a:cxn ang="T11">
                  <a:pos x="T2" y="T3"/>
                </a:cxn>
                <a:cxn ang="T12">
                  <a:pos x="T4" y="T5"/>
                </a:cxn>
                <a:cxn ang="T13">
                  <a:pos x="T6" y="T7"/>
                </a:cxn>
                <a:cxn ang="T14">
                  <a:pos x="T8" y="T9"/>
                </a:cxn>
              </a:cxnLst>
              <a:rect l="T15" t="T16" r="T17" b="T18"/>
              <a:pathLst>
                <a:path w="21" h="200">
                  <a:moveTo>
                    <a:pt x="20" y="5"/>
                  </a:moveTo>
                  <a:lnTo>
                    <a:pt x="0" y="0"/>
                  </a:lnTo>
                  <a:lnTo>
                    <a:pt x="0" y="196"/>
                  </a:lnTo>
                  <a:lnTo>
                    <a:pt x="20" y="199"/>
                  </a:lnTo>
                  <a:lnTo>
                    <a:pt x="20" y="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79" name="Freeform 1709"/>
            <p:cNvSpPr>
              <a:spLocks/>
            </p:cNvSpPr>
            <p:nvPr/>
          </p:nvSpPr>
          <p:spPr bwMode="auto">
            <a:xfrm>
              <a:off x="1534" y="2412"/>
              <a:ext cx="21" cy="199"/>
            </a:xfrm>
            <a:custGeom>
              <a:avLst/>
              <a:gdLst>
                <a:gd name="T0" fmla="*/ 20 w 21"/>
                <a:gd name="T1" fmla="*/ 7 h 199"/>
                <a:gd name="T2" fmla="*/ 0 w 21"/>
                <a:gd name="T3" fmla="*/ 0 h 199"/>
                <a:gd name="T4" fmla="*/ 0 w 21"/>
                <a:gd name="T5" fmla="*/ 195 h 199"/>
                <a:gd name="T6" fmla="*/ 20 w 21"/>
                <a:gd name="T7" fmla="*/ 198 h 199"/>
                <a:gd name="T8" fmla="*/ 20 w 21"/>
                <a:gd name="T9" fmla="*/ 7 h 199"/>
                <a:gd name="T10" fmla="*/ 0 60000 65536"/>
                <a:gd name="T11" fmla="*/ 0 60000 65536"/>
                <a:gd name="T12" fmla="*/ 0 60000 65536"/>
                <a:gd name="T13" fmla="*/ 0 60000 65536"/>
                <a:gd name="T14" fmla="*/ 0 60000 65536"/>
                <a:gd name="T15" fmla="*/ 0 w 21"/>
                <a:gd name="T16" fmla="*/ 0 h 199"/>
                <a:gd name="T17" fmla="*/ 21 w 21"/>
                <a:gd name="T18" fmla="*/ 199 h 199"/>
              </a:gdLst>
              <a:ahLst/>
              <a:cxnLst>
                <a:cxn ang="T10">
                  <a:pos x="T0" y="T1"/>
                </a:cxn>
                <a:cxn ang="T11">
                  <a:pos x="T2" y="T3"/>
                </a:cxn>
                <a:cxn ang="T12">
                  <a:pos x="T4" y="T5"/>
                </a:cxn>
                <a:cxn ang="T13">
                  <a:pos x="T6" y="T7"/>
                </a:cxn>
                <a:cxn ang="T14">
                  <a:pos x="T8" y="T9"/>
                </a:cxn>
              </a:cxnLst>
              <a:rect l="T15" t="T16" r="T17" b="T18"/>
              <a:pathLst>
                <a:path w="21" h="199">
                  <a:moveTo>
                    <a:pt x="20" y="7"/>
                  </a:moveTo>
                  <a:lnTo>
                    <a:pt x="0" y="0"/>
                  </a:lnTo>
                  <a:lnTo>
                    <a:pt x="0" y="195"/>
                  </a:lnTo>
                  <a:lnTo>
                    <a:pt x="20" y="198"/>
                  </a:lnTo>
                  <a:lnTo>
                    <a:pt x="20" y="7"/>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0" name="Freeform 1710"/>
            <p:cNvSpPr>
              <a:spLocks/>
            </p:cNvSpPr>
            <p:nvPr/>
          </p:nvSpPr>
          <p:spPr bwMode="auto">
            <a:xfrm>
              <a:off x="1534" y="3040"/>
              <a:ext cx="763" cy="176"/>
            </a:xfrm>
            <a:custGeom>
              <a:avLst/>
              <a:gdLst>
                <a:gd name="T0" fmla="*/ 0 w 763"/>
                <a:gd name="T1" fmla="*/ 0 h 176"/>
                <a:gd name="T2" fmla="*/ 0 w 763"/>
                <a:gd name="T3" fmla="*/ 18 h 176"/>
                <a:gd name="T4" fmla="*/ 762 w 763"/>
                <a:gd name="T5" fmla="*/ 175 h 176"/>
                <a:gd name="T6" fmla="*/ 762 w 763"/>
                <a:gd name="T7" fmla="*/ 155 h 176"/>
                <a:gd name="T8" fmla="*/ 0 w 763"/>
                <a:gd name="T9" fmla="*/ 0 h 176"/>
                <a:gd name="T10" fmla="*/ 0 60000 65536"/>
                <a:gd name="T11" fmla="*/ 0 60000 65536"/>
                <a:gd name="T12" fmla="*/ 0 60000 65536"/>
                <a:gd name="T13" fmla="*/ 0 60000 65536"/>
                <a:gd name="T14" fmla="*/ 0 60000 65536"/>
                <a:gd name="T15" fmla="*/ 0 w 763"/>
                <a:gd name="T16" fmla="*/ 0 h 176"/>
                <a:gd name="T17" fmla="*/ 763 w 763"/>
                <a:gd name="T18" fmla="*/ 176 h 176"/>
              </a:gdLst>
              <a:ahLst/>
              <a:cxnLst>
                <a:cxn ang="T10">
                  <a:pos x="T0" y="T1"/>
                </a:cxn>
                <a:cxn ang="T11">
                  <a:pos x="T2" y="T3"/>
                </a:cxn>
                <a:cxn ang="T12">
                  <a:pos x="T4" y="T5"/>
                </a:cxn>
                <a:cxn ang="T13">
                  <a:pos x="T6" y="T7"/>
                </a:cxn>
                <a:cxn ang="T14">
                  <a:pos x="T8" y="T9"/>
                </a:cxn>
              </a:cxnLst>
              <a:rect l="T15" t="T16" r="T17" b="T18"/>
              <a:pathLst>
                <a:path w="763" h="176">
                  <a:moveTo>
                    <a:pt x="0" y="0"/>
                  </a:moveTo>
                  <a:lnTo>
                    <a:pt x="0" y="18"/>
                  </a:lnTo>
                  <a:lnTo>
                    <a:pt x="762" y="175"/>
                  </a:lnTo>
                  <a:lnTo>
                    <a:pt x="762" y="155"/>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1" name="Freeform 1711"/>
            <p:cNvSpPr>
              <a:spLocks/>
            </p:cNvSpPr>
            <p:nvPr/>
          </p:nvSpPr>
          <p:spPr bwMode="auto">
            <a:xfrm>
              <a:off x="1534" y="2824"/>
              <a:ext cx="764" cy="174"/>
            </a:xfrm>
            <a:custGeom>
              <a:avLst/>
              <a:gdLst>
                <a:gd name="T0" fmla="*/ 0 w 764"/>
                <a:gd name="T1" fmla="*/ 0 h 174"/>
                <a:gd name="T2" fmla="*/ 0 w 764"/>
                <a:gd name="T3" fmla="*/ 18 h 174"/>
                <a:gd name="T4" fmla="*/ 763 w 764"/>
                <a:gd name="T5" fmla="*/ 173 h 174"/>
                <a:gd name="T6" fmla="*/ 763 w 764"/>
                <a:gd name="T7" fmla="*/ 151 h 174"/>
                <a:gd name="T8" fmla="*/ 0 w 764"/>
                <a:gd name="T9" fmla="*/ 0 h 174"/>
                <a:gd name="T10" fmla="*/ 0 60000 65536"/>
                <a:gd name="T11" fmla="*/ 0 60000 65536"/>
                <a:gd name="T12" fmla="*/ 0 60000 65536"/>
                <a:gd name="T13" fmla="*/ 0 60000 65536"/>
                <a:gd name="T14" fmla="*/ 0 60000 65536"/>
                <a:gd name="T15" fmla="*/ 0 w 764"/>
                <a:gd name="T16" fmla="*/ 0 h 174"/>
                <a:gd name="T17" fmla="*/ 764 w 764"/>
                <a:gd name="T18" fmla="*/ 174 h 174"/>
              </a:gdLst>
              <a:ahLst/>
              <a:cxnLst>
                <a:cxn ang="T10">
                  <a:pos x="T0" y="T1"/>
                </a:cxn>
                <a:cxn ang="T11">
                  <a:pos x="T2" y="T3"/>
                </a:cxn>
                <a:cxn ang="T12">
                  <a:pos x="T4" y="T5"/>
                </a:cxn>
                <a:cxn ang="T13">
                  <a:pos x="T6" y="T7"/>
                </a:cxn>
                <a:cxn ang="T14">
                  <a:pos x="T8" y="T9"/>
                </a:cxn>
              </a:cxnLst>
              <a:rect l="T15" t="T16" r="T17" b="T18"/>
              <a:pathLst>
                <a:path w="764" h="174">
                  <a:moveTo>
                    <a:pt x="0" y="0"/>
                  </a:moveTo>
                  <a:lnTo>
                    <a:pt x="0" y="18"/>
                  </a:lnTo>
                  <a:lnTo>
                    <a:pt x="763" y="173"/>
                  </a:lnTo>
                  <a:lnTo>
                    <a:pt x="763" y="151"/>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2" name="Freeform 1712"/>
            <p:cNvSpPr>
              <a:spLocks/>
            </p:cNvSpPr>
            <p:nvPr/>
          </p:nvSpPr>
          <p:spPr bwMode="auto">
            <a:xfrm>
              <a:off x="1534" y="2606"/>
              <a:ext cx="764" cy="174"/>
            </a:xfrm>
            <a:custGeom>
              <a:avLst/>
              <a:gdLst>
                <a:gd name="T0" fmla="*/ 0 w 764"/>
                <a:gd name="T1" fmla="*/ 0 h 174"/>
                <a:gd name="T2" fmla="*/ 0 w 764"/>
                <a:gd name="T3" fmla="*/ 18 h 174"/>
                <a:gd name="T4" fmla="*/ 763 w 764"/>
                <a:gd name="T5" fmla="*/ 173 h 174"/>
                <a:gd name="T6" fmla="*/ 763 w 764"/>
                <a:gd name="T7" fmla="*/ 151 h 174"/>
                <a:gd name="T8" fmla="*/ 0 w 764"/>
                <a:gd name="T9" fmla="*/ 0 h 174"/>
                <a:gd name="T10" fmla="*/ 0 60000 65536"/>
                <a:gd name="T11" fmla="*/ 0 60000 65536"/>
                <a:gd name="T12" fmla="*/ 0 60000 65536"/>
                <a:gd name="T13" fmla="*/ 0 60000 65536"/>
                <a:gd name="T14" fmla="*/ 0 60000 65536"/>
                <a:gd name="T15" fmla="*/ 0 w 764"/>
                <a:gd name="T16" fmla="*/ 0 h 174"/>
                <a:gd name="T17" fmla="*/ 764 w 764"/>
                <a:gd name="T18" fmla="*/ 174 h 174"/>
              </a:gdLst>
              <a:ahLst/>
              <a:cxnLst>
                <a:cxn ang="T10">
                  <a:pos x="T0" y="T1"/>
                </a:cxn>
                <a:cxn ang="T11">
                  <a:pos x="T2" y="T3"/>
                </a:cxn>
                <a:cxn ang="T12">
                  <a:pos x="T4" y="T5"/>
                </a:cxn>
                <a:cxn ang="T13">
                  <a:pos x="T6" y="T7"/>
                </a:cxn>
                <a:cxn ang="T14">
                  <a:pos x="T8" y="T9"/>
                </a:cxn>
              </a:cxnLst>
              <a:rect l="T15" t="T16" r="T17" b="T18"/>
              <a:pathLst>
                <a:path w="764" h="174">
                  <a:moveTo>
                    <a:pt x="0" y="0"/>
                  </a:moveTo>
                  <a:lnTo>
                    <a:pt x="0" y="18"/>
                  </a:lnTo>
                  <a:lnTo>
                    <a:pt x="763" y="173"/>
                  </a:lnTo>
                  <a:lnTo>
                    <a:pt x="763" y="151"/>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3" name="Freeform 1713"/>
            <p:cNvSpPr>
              <a:spLocks/>
            </p:cNvSpPr>
            <p:nvPr/>
          </p:nvSpPr>
          <p:spPr bwMode="auto">
            <a:xfrm>
              <a:off x="1534" y="2393"/>
              <a:ext cx="763" cy="172"/>
            </a:xfrm>
            <a:custGeom>
              <a:avLst/>
              <a:gdLst>
                <a:gd name="T0" fmla="*/ 0 w 763"/>
                <a:gd name="T1" fmla="*/ 0 h 172"/>
                <a:gd name="T2" fmla="*/ 0 w 763"/>
                <a:gd name="T3" fmla="*/ 18 h 172"/>
                <a:gd name="T4" fmla="*/ 762 w 763"/>
                <a:gd name="T5" fmla="*/ 171 h 172"/>
                <a:gd name="T6" fmla="*/ 762 w 763"/>
                <a:gd name="T7" fmla="*/ 149 h 172"/>
                <a:gd name="T8" fmla="*/ 0 w 763"/>
                <a:gd name="T9" fmla="*/ 0 h 172"/>
                <a:gd name="T10" fmla="*/ 0 60000 65536"/>
                <a:gd name="T11" fmla="*/ 0 60000 65536"/>
                <a:gd name="T12" fmla="*/ 0 60000 65536"/>
                <a:gd name="T13" fmla="*/ 0 60000 65536"/>
                <a:gd name="T14" fmla="*/ 0 60000 65536"/>
                <a:gd name="T15" fmla="*/ 0 w 763"/>
                <a:gd name="T16" fmla="*/ 0 h 172"/>
                <a:gd name="T17" fmla="*/ 763 w 763"/>
                <a:gd name="T18" fmla="*/ 172 h 172"/>
              </a:gdLst>
              <a:ahLst/>
              <a:cxnLst>
                <a:cxn ang="T10">
                  <a:pos x="T0" y="T1"/>
                </a:cxn>
                <a:cxn ang="T11">
                  <a:pos x="T2" y="T3"/>
                </a:cxn>
                <a:cxn ang="T12">
                  <a:pos x="T4" y="T5"/>
                </a:cxn>
                <a:cxn ang="T13">
                  <a:pos x="T6" y="T7"/>
                </a:cxn>
                <a:cxn ang="T14">
                  <a:pos x="T8" y="T9"/>
                </a:cxn>
              </a:cxnLst>
              <a:rect l="T15" t="T16" r="T17" b="T18"/>
              <a:pathLst>
                <a:path w="763" h="172">
                  <a:moveTo>
                    <a:pt x="0" y="0"/>
                  </a:moveTo>
                  <a:lnTo>
                    <a:pt x="0" y="18"/>
                  </a:lnTo>
                  <a:lnTo>
                    <a:pt x="762" y="171"/>
                  </a:lnTo>
                  <a:lnTo>
                    <a:pt x="762" y="149"/>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4" name="Freeform 1714"/>
            <p:cNvSpPr>
              <a:spLocks/>
            </p:cNvSpPr>
            <p:nvPr/>
          </p:nvSpPr>
          <p:spPr bwMode="auto">
            <a:xfrm>
              <a:off x="2297" y="3019"/>
              <a:ext cx="330" cy="197"/>
            </a:xfrm>
            <a:custGeom>
              <a:avLst/>
              <a:gdLst>
                <a:gd name="T0" fmla="*/ 329 w 330"/>
                <a:gd name="T1" fmla="*/ 0 h 197"/>
                <a:gd name="T2" fmla="*/ 0 w 330"/>
                <a:gd name="T3" fmla="*/ 174 h 197"/>
                <a:gd name="T4" fmla="*/ 0 w 330"/>
                <a:gd name="T5" fmla="*/ 196 h 197"/>
                <a:gd name="T6" fmla="*/ 329 w 330"/>
                <a:gd name="T7" fmla="*/ 20 h 197"/>
                <a:gd name="T8" fmla="*/ 329 w 330"/>
                <a:gd name="T9" fmla="*/ 0 h 197"/>
                <a:gd name="T10" fmla="*/ 0 60000 65536"/>
                <a:gd name="T11" fmla="*/ 0 60000 65536"/>
                <a:gd name="T12" fmla="*/ 0 60000 65536"/>
                <a:gd name="T13" fmla="*/ 0 60000 65536"/>
                <a:gd name="T14" fmla="*/ 0 60000 65536"/>
                <a:gd name="T15" fmla="*/ 0 w 330"/>
                <a:gd name="T16" fmla="*/ 0 h 197"/>
                <a:gd name="T17" fmla="*/ 330 w 330"/>
                <a:gd name="T18" fmla="*/ 197 h 197"/>
              </a:gdLst>
              <a:ahLst/>
              <a:cxnLst>
                <a:cxn ang="T10">
                  <a:pos x="T0" y="T1"/>
                </a:cxn>
                <a:cxn ang="T11">
                  <a:pos x="T2" y="T3"/>
                </a:cxn>
                <a:cxn ang="T12">
                  <a:pos x="T4" y="T5"/>
                </a:cxn>
                <a:cxn ang="T13">
                  <a:pos x="T6" y="T7"/>
                </a:cxn>
                <a:cxn ang="T14">
                  <a:pos x="T8" y="T9"/>
                </a:cxn>
              </a:cxnLst>
              <a:rect l="T15" t="T16" r="T17" b="T18"/>
              <a:pathLst>
                <a:path w="330" h="197">
                  <a:moveTo>
                    <a:pt x="329" y="0"/>
                  </a:moveTo>
                  <a:lnTo>
                    <a:pt x="0" y="174"/>
                  </a:lnTo>
                  <a:lnTo>
                    <a:pt x="0" y="196"/>
                  </a:lnTo>
                  <a:lnTo>
                    <a:pt x="329" y="20"/>
                  </a:lnTo>
                  <a:lnTo>
                    <a:pt x="329"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5" name="Freeform 1715"/>
            <p:cNvSpPr>
              <a:spLocks/>
            </p:cNvSpPr>
            <p:nvPr/>
          </p:nvSpPr>
          <p:spPr bwMode="auto">
            <a:xfrm>
              <a:off x="2302" y="2800"/>
              <a:ext cx="325" cy="198"/>
            </a:xfrm>
            <a:custGeom>
              <a:avLst/>
              <a:gdLst>
                <a:gd name="T0" fmla="*/ 324 w 325"/>
                <a:gd name="T1" fmla="*/ 0 h 198"/>
                <a:gd name="T2" fmla="*/ 0 w 325"/>
                <a:gd name="T3" fmla="*/ 173 h 198"/>
                <a:gd name="T4" fmla="*/ 0 w 325"/>
                <a:gd name="T5" fmla="*/ 197 h 198"/>
                <a:gd name="T6" fmla="*/ 324 w 325"/>
                <a:gd name="T7" fmla="*/ 24 h 198"/>
                <a:gd name="T8" fmla="*/ 324 w 325"/>
                <a:gd name="T9" fmla="*/ 0 h 198"/>
                <a:gd name="T10" fmla="*/ 0 60000 65536"/>
                <a:gd name="T11" fmla="*/ 0 60000 65536"/>
                <a:gd name="T12" fmla="*/ 0 60000 65536"/>
                <a:gd name="T13" fmla="*/ 0 60000 65536"/>
                <a:gd name="T14" fmla="*/ 0 60000 65536"/>
                <a:gd name="T15" fmla="*/ 0 w 325"/>
                <a:gd name="T16" fmla="*/ 0 h 198"/>
                <a:gd name="T17" fmla="*/ 325 w 325"/>
                <a:gd name="T18" fmla="*/ 198 h 198"/>
              </a:gdLst>
              <a:ahLst/>
              <a:cxnLst>
                <a:cxn ang="T10">
                  <a:pos x="T0" y="T1"/>
                </a:cxn>
                <a:cxn ang="T11">
                  <a:pos x="T2" y="T3"/>
                </a:cxn>
                <a:cxn ang="T12">
                  <a:pos x="T4" y="T5"/>
                </a:cxn>
                <a:cxn ang="T13">
                  <a:pos x="T6" y="T7"/>
                </a:cxn>
                <a:cxn ang="T14">
                  <a:pos x="T8" y="T9"/>
                </a:cxn>
              </a:cxnLst>
              <a:rect l="T15" t="T16" r="T17" b="T18"/>
              <a:pathLst>
                <a:path w="325" h="198">
                  <a:moveTo>
                    <a:pt x="324" y="0"/>
                  </a:moveTo>
                  <a:lnTo>
                    <a:pt x="0" y="173"/>
                  </a:lnTo>
                  <a:lnTo>
                    <a:pt x="0" y="197"/>
                  </a:lnTo>
                  <a:lnTo>
                    <a:pt x="324" y="24"/>
                  </a:lnTo>
                  <a:lnTo>
                    <a:pt x="324"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6" name="Freeform 1716"/>
            <p:cNvSpPr>
              <a:spLocks/>
            </p:cNvSpPr>
            <p:nvPr/>
          </p:nvSpPr>
          <p:spPr bwMode="auto">
            <a:xfrm>
              <a:off x="2297" y="2587"/>
              <a:ext cx="330" cy="196"/>
            </a:xfrm>
            <a:custGeom>
              <a:avLst/>
              <a:gdLst>
                <a:gd name="T0" fmla="*/ 329 w 330"/>
                <a:gd name="T1" fmla="*/ 0 h 196"/>
                <a:gd name="T2" fmla="*/ 0 w 330"/>
                <a:gd name="T3" fmla="*/ 172 h 196"/>
                <a:gd name="T4" fmla="*/ 0 w 330"/>
                <a:gd name="T5" fmla="*/ 195 h 196"/>
                <a:gd name="T6" fmla="*/ 329 w 330"/>
                <a:gd name="T7" fmla="*/ 20 h 196"/>
                <a:gd name="T8" fmla="*/ 329 w 330"/>
                <a:gd name="T9" fmla="*/ 0 h 196"/>
                <a:gd name="T10" fmla="*/ 0 60000 65536"/>
                <a:gd name="T11" fmla="*/ 0 60000 65536"/>
                <a:gd name="T12" fmla="*/ 0 60000 65536"/>
                <a:gd name="T13" fmla="*/ 0 60000 65536"/>
                <a:gd name="T14" fmla="*/ 0 60000 65536"/>
                <a:gd name="T15" fmla="*/ 0 w 330"/>
                <a:gd name="T16" fmla="*/ 0 h 196"/>
                <a:gd name="T17" fmla="*/ 330 w 330"/>
                <a:gd name="T18" fmla="*/ 196 h 196"/>
              </a:gdLst>
              <a:ahLst/>
              <a:cxnLst>
                <a:cxn ang="T10">
                  <a:pos x="T0" y="T1"/>
                </a:cxn>
                <a:cxn ang="T11">
                  <a:pos x="T2" y="T3"/>
                </a:cxn>
                <a:cxn ang="T12">
                  <a:pos x="T4" y="T5"/>
                </a:cxn>
                <a:cxn ang="T13">
                  <a:pos x="T6" y="T7"/>
                </a:cxn>
                <a:cxn ang="T14">
                  <a:pos x="T8" y="T9"/>
                </a:cxn>
              </a:cxnLst>
              <a:rect l="T15" t="T16" r="T17" b="T18"/>
              <a:pathLst>
                <a:path w="330" h="196">
                  <a:moveTo>
                    <a:pt x="329" y="0"/>
                  </a:moveTo>
                  <a:lnTo>
                    <a:pt x="0" y="172"/>
                  </a:lnTo>
                  <a:lnTo>
                    <a:pt x="0" y="195"/>
                  </a:lnTo>
                  <a:lnTo>
                    <a:pt x="329" y="20"/>
                  </a:lnTo>
                  <a:lnTo>
                    <a:pt x="329"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7" name="Freeform 1717"/>
            <p:cNvSpPr>
              <a:spLocks/>
            </p:cNvSpPr>
            <p:nvPr/>
          </p:nvSpPr>
          <p:spPr bwMode="auto">
            <a:xfrm>
              <a:off x="2297" y="2372"/>
              <a:ext cx="330" cy="193"/>
            </a:xfrm>
            <a:custGeom>
              <a:avLst/>
              <a:gdLst>
                <a:gd name="T0" fmla="*/ 329 w 330"/>
                <a:gd name="T1" fmla="*/ 0 h 193"/>
                <a:gd name="T2" fmla="*/ 0 w 330"/>
                <a:gd name="T3" fmla="*/ 169 h 193"/>
                <a:gd name="T4" fmla="*/ 0 w 330"/>
                <a:gd name="T5" fmla="*/ 192 h 193"/>
                <a:gd name="T6" fmla="*/ 329 w 330"/>
                <a:gd name="T7" fmla="*/ 22 h 193"/>
                <a:gd name="T8" fmla="*/ 329 w 330"/>
                <a:gd name="T9" fmla="*/ 0 h 193"/>
                <a:gd name="T10" fmla="*/ 0 60000 65536"/>
                <a:gd name="T11" fmla="*/ 0 60000 65536"/>
                <a:gd name="T12" fmla="*/ 0 60000 65536"/>
                <a:gd name="T13" fmla="*/ 0 60000 65536"/>
                <a:gd name="T14" fmla="*/ 0 60000 65536"/>
                <a:gd name="T15" fmla="*/ 0 w 330"/>
                <a:gd name="T16" fmla="*/ 0 h 193"/>
                <a:gd name="T17" fmla="*/ 330 w 330"/>
                <a:gd name="T18" fmla="*/ 193 h 193"/>
              </a:gdLst>
              <a:ahLst/>
              <a:cxnLst>
                <a:cxn ang="T10">
                  <a:pos x="T0" y="T1"/>
                </a:cxn>
                <a:cxn ang="T11">
                  <a:pos x="T2" y="T3"/>
                </a:cxn>
                <a:cxn ang="T12">
                  <a:pos x="T4" y="T5"/>
                </a:cxn>
                <a:cxn ang="T13">
                  <a:pos x="T6" y="T7"/>
                </a:cxn>
                <a:cxn ang="T14">
                  <a:pos x="T8" y="T9"/>
                </a:cxn>
              </a:cxnLst>
              <a:rect l="T15" t="T16" r="T17" b="T18"/>
              <a:pathLst>
                <a:path w="330" h="193">
                  <a:moveTo>
                    <a:pt x="329" y="0"/>
                  </a:moveTo>
                  <a:lnTo>
                    <a:pt x="0" y="169"/>
                  </a:lnTo>
                  <a:lnTo>
                    <a:pt x="0" y="192"/>
                  </a:lnTo>
                  <a:lnTo>
                    <a:pt x="329" y="22"/>
                  </a:lnTo>
                  <a:lnTo>
                    <a:pt x="329"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88" name="Freeform 1718"/>
            <p:cNvSpPr>
              <a:spLocks/>
            </p:cNvSpPr>
            <p:nvPr/>
          </p:nvSpPr>
          <p:spPr bwMode="auto">
            <a:xfrm>
              <a:off x="1534" y="3046"/>
              <a:ext cx="166" cy="97"/>
            </a:xfrm>
            <a:custGeom>
              <a:avLst/>
              <a:gdLst>
                <a:gd name="T0" fmla="*/ 53 w 166"/>
                <a:gd name="T1" fmla="*/ 23 h 97"/>
                <a:gd name="T2" fmla="*/ 48 w 166"/>
                <a:gd name="T3" fmla="*/ 28 h 97"/>
                <a:gd name="T4" fmla="*/ 39 w 166"/>
                <a:gd name="T5" fmla="*/ 29 h 97"/>
                <a:gd name="T6" fmla="*/ 31 w 166"/>
                <a:gd name="T7" fmla="*/ 31 h 97"/>
                <a:gd name="T8" fmla="*/ 31 w 166"/>
                <a:gd name="T9" fmla="*/ 36 h 97"/>
                <a:gd name="T10" fmla="*/ 25 w 166"/>
                <a:gd name="T11" fmla="*/ 37 h 97"/>
                <a:gd name="T12" fmla="*/ 16 w 166"/>
                <a:gd name="T13" fmla="*/ 41 h 97"/>
                <a:gd name="T14" fmla="*/ 6 w 166"/>
                <a:gd name="T15" fmla="*/ 48 h 97"/>
                <a:gd name="T16" fmla="*/ 0 w 166"/>
                <a:gd name="T17" fmla="*/ 59 h 97"/>
                <a:gd name="T18" fmla="*/ 2 w 166"/>
                <a:gd name="T19" fmla="*/ 61 h 97"/>
                <a:gd name="T20" fmla="*/ 10 w 166"/>
                <a:gd name="T21" fmla="*/ 65 h 97"/>
                <a:gd name="T22" fmla="*/ 19 w 166"/>
                <a:gd name="T23" fmla="*/ 67 h 97"/>
                <a:gd name="T24" fmla="*/ 27 w 166"/>
                <a:gd name="T25" fmla="*/ 67 h 97"/>
                <a:gd name="T26" fmla="*/ 33 w 166"/>
                <a:gd name="T27" fmla="*/ 67 h 97"/>
                <a:gd name="T28" fmla="*/ 37 w 166"/>
                <a:gd name="T29" fmla="*/ 72 h 97"/>
                <a:gd name="T30" fmla="*/ 42 w 166"/>
                <a:gd name="T31" fmla="*/ 81 h 97"/>
                <a:gd name="T32" fmla="*/ 47 w 166"/>
                <a:gd name="T33" fmla="*/ 91 h 97"/>
                <a:gd name="T34" fmla="*/ 58 w 166"/>
                <a:gd name="T35" fmla="*/ 91 h 97"/>
                <a:gd name="T36" fmla="*/ 68 w 166"/>
                <a:gd name="T37" fmla="*/ 89 h 97"/>
                <a:gd name="T38" fmla="*/ 73 w 166"/>
                <a:gd name="T39" fmla="*/ 91 h 97"/>
                <a:gd name="T40" fmla="*/ 80 w 166"/>
                <a:gd name="T41" fmla="*/ 94 h 97"/>
                <a:gd name="T42" fmla="*/ 84 w 166"/>
                <a:gd name="T43" fmla="*/ 96 h 97"/>
                <a:gd name="T44" fmla="*/ 92 w 166"/>
                <a:gd name="T45" fmla="*/ 93 h 97"/>
                <a:gd name="T46" fmla="*/ 99 w 166"/>
                <a:gd name="T47" fmla="*/ 88 h 97"/>
                <a:gd name="T48" fmla="*/ 107 w 166"/>
                <a:gd name="T49" fmla="*/ 88 h 97"/>
                <a:gd name="T50" fmla="*/ 118 w 166"/>
                <a:gd name="T51" fmla="*/ 83 h 97"/>
                <a:gd name="T52" fmla="*/ 131 w 166"/>
                <a:gd name="T53" fmla="*/ 81 h 97"/>
                <a:gd name="T54" fmla="*/ 142 w 166"/>
                <a:gd name="T55" fmla="*/ 75 h 97"/>
                <a:gd name="T56" fmla="*/ 150 w 166"/>
                <a:gd name="T57" fmla="*/ 70 h 97"/>
                <a:gd name="T58" fmla="*/ 159 w 166"/>
                <a:gd name="T59" fmla="*/ 68 h 97"/>
                <a:gd name="T60" fmla="*/ 165 w 166"/>
                <a:gd name="T61" fmla="*/ 70 h 97"/>
                <a:gd name="T62" fmla="*/ 162 w 166"/>
                <a:gd name="T63" fmla="*/ 61 h 97"/>
                <a:gd name="T64" fmla="*/ 156 w 166"/>
                <a:gd name="T65" fmla="*/ 52 h 97"/>
                <a:gd name="T66" fmla="*/ 146 w 166"/>
                <a:gd name="T67" fmla="*/ 48 h 97"/>
                <a:gd name="T68" fmla="*/ 138 w 166"/>
                <a:gd name="T69" fmla="*/ 46 h 97"/>
                <a:gd name="T70" fmla="*/ 131 w 166"/>
                <a:gd name="T71" fmla="*/ 42 h 97"/>
                <a:gd name="T72" fmla="*/ 131 w 166"/>
                <a:gd name="T73" fmla="*/ 33 h 97"/>
                <a:gd name="T74" fmla="*/ 132 w 166"/>
                <a:gd name="T75" fmla="*/ 21 h 97"/>
                <a:gd name="T76" fmla="*/ 132 w 166"/>
                <a:gd name="T77" fmla="*/ 18 h 97"/>
                <a:gd name="T78" fmla="*/ 132 w 166"/>
                <a:gd name="T79" fmla="*/ 15 h 97"/>
                <a:gd name="T80" fmla="*/ 131 w 166"/>
                <a:gd name="T81" fmla="*/ 8 h 97"/>
                <a:gd name="T82" fmla="*/ 128 w 166"/>
                <a:gd name="T83" fmla="*/ 5 h 97"/>
                <a:gd name="T84" fmla="*/ 120 w 166"/>
                <a:gd name="T85" fmla="*/ 3 h 97"/>
                <a:gd name="T86" fmla="*/ 105 w 166"/>
                <a:gd name="T87" fmla="*/ 5 h 97"/>
                <a:gd name="T88" fmla="*/ 93 w 166"/>
                <a:gd name="T89" fmla="*/ 2 h 97"/>
                <a:gd name="T90" fmla="*/ 81 w 166"/>
                <a:gd name="T91" fmla="*/ 0 h 97"/>
                <a:gd name="T92" fmla="*/ 66 w 166"/>
                <a:gd name="T93" fmla="*/ 2 h 97"/>
                <a:gd name="T94" fmla="*/ 54 w 166"/>
                <a:gd name="T95" fmla="*/ 5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6"/>
                <a:gd name="T145" fmla="*/ 0 h 97"/>
                <a:gd name="T146" fmla="*/ 166 w 166"/>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6" h="97">
                  <a:moveTo>
                    <a:pt x="53" y="8"/>
                  </a:moveTo>
                  <a:lnTo>
                    <a:pt x="53" y="23"/>
                  </a:lnTo>
                  <a:lnTo>
                    <a:pt x="53" y="26"/>
                  </a:lnTo>
                  <a:lnTo>
                    <a:pt x="48" y="28"/>
                  </a:lnTo>
                  <a:lnTo>
                    <a:pt x="45" y="29"/>
                  </a:lnTo>
                  <a:lnTo>
                    <a:pt x="39" y="29"/>
                  </a:lnTo>
                  <a:lnTo>
                    <a:pt x="35" y="31"/>
                  </a:lnTo>
                  <a:lnTo>
                    <a:pt x="31" y="31"/>
                  </a:lnTo>
                  <a:lnTo>
                    <a:pt x="31" y="35"/>
                  </a:lnTo>
                  <a:lnTo>
                    <a:pt x="31" y="36"/>
                  </a:lnTo>
                  <a:lnTo>
                    <a:pt x="29" y="36"/>
                  </a:lnTo>
                  <a:lnTo>
                    <a:pt x="25" y="37"/>
                  </a:lnTo>
                  <a:lnTo>
                    <a:pt x="23" y="39"/>
                  </a:lnTo>
                  <a:lnTo>
                    <a:pt x="16" y="41"/>
                  </a:lnTo>
                  <a:lnTo>
                    <a:pt x="10" y="42"/>
                  </a:lnTo>
                  <a:lnTo>
                    <a:pt x="6" y="48"/>
                  </a:lnTo>
                  <a:lnTo>
                    <a:pt x="2" y="54"/>
                  </a:lnTo>
                  <a:lnTo>
                    <a:pt x="0" y="59"/>
                  </a:lnTo>
                  <a:lnTo>
                    <a:pt x="0" y="61"/>
                  </a:lnTo>
                  <a:lnTo>
                    <a:pt x="2" y="61"/>
                  </a:lnTo>
                  <a:lnTo>
                    <a:pt x="6" y="63"/>
                  </a:lnTo>
                  <a:lnTo>
                    <a:pt x="10" y="65"/>
                  </a:lnTo>
                  <a:lnTo>
                    <a:pt x="14" y="65"/>
                  </a:lnTo>
                  <a:lnTo>
                    <a:pt x="19" y="67"/>
                  </a:lnTo>
                  <a:lnTo>
                    <a:pt x="23" y="67"/>
                  </a:lnTo>
                  <a:lnTo>
                    <a:pt x="27" y="67"/>
                  </a:lnTo>
                  <a:lnTo>
                    <a:pt x="31" y="67"/>
                  </a:lnTo>
                  <a:lnTo>
                    <a:pt x="33" y="67"/>
                  </a:lnTo>
                  <a:lnTo>
                    <a:pt x="35" y="68"/>
                  </a:lnTo>
                  <a:lnTo>
                    <a:pt x="37" y="72"/>
                  </a:lnTo>
                  <a:lnTo>
                    <a:pt x="39" y="75"/>
                  </a:lnTo>
                  <a:lnTo>
                    <a:pt x="42" y="81"/>
                  </a:lnTo>
                  <a:lnTo>
                    <a:pt x="42" y="88"/>
                  </a:lnTo>
                  <a:lnTo>
                    <a:pt x="47" y="91"/>
                  </a:lnTo>
                  <a:lnTo>
                    <a:pt x="53" y="91"/>
                  </a:lnTo>
                  <a:lnTo>
                    <a:pt x="58" y="91"/>
                  </a:lnTo>
                  <a:lnTo>
                    <a:pt x="66" y="89"/>
                  </a:lnTo>
                  <a:lnTo>
                    <a:pt x="68" y="89"/>
                  </a:lnTo>
                  <a:lnTo>
                    <a:pt x="72" y="89"/>
                  </a:lnTo>
                  <a:lnTo>
                    <a:pt x="73" y="91"/>
                  </a:lnTo>
                  <a:lnTo>
                    <a:pt x="76" y="93"/>
                  </a:lnTo>
                  <a:lnTo>
                    <a:pt x="80" y="94"/>
                  </a:lnTo>
                  <a:lnTo>
                    <a:pt x="81" y="96"/>
                  </a:lnTo>
                  <a:lnTo>
                    <a:pt x="84" y="96"/>
                  </a:lnTo>
                  <a:lnTo>
                    <a:pt x="86" y="96"/>
                  </a:lnTo>
                  <a:lnTo>
                    <a:pt x="92" y="93"/>
                  </a:lnTo>
                  <a:lnTo>
                    <a:pt x="95" y="89"/>
                  </a:lnTo>
                  <a:lnTo>
                    <a:pt x="99" y="88"/>
                  </a:lnTo>
                  <a:lnTo>
                    <a:pt x="103" y="88"/>
                  </a:lnTo>
                  <a:lnTo>
                    <a:pt x="107" y="88"/>
                  </a:lnTo>
                  <a:lnTo>
                    <a:pt x="112" y="85"/>
                  </a:lnTo>
                  <a:lnTo>
                    <a:pt x="118" y="83"/>
                  </a:lnTo>
                  <a:lnTo>
                    <a:pt x="124" y="81"/>
                  </a:lnTo>
                  <a:lnTo>
                    <a:pt x="131" y="81"/>
                  </a:lnTo>
                  <a:lnTo>
                    <a:pt x="136" y="78"/>
                  </a:lnTo>
                  <a:lnTo>
                    <a:pt x="142" y="75"/>
                  </a:lnTo>
                  <a:lnTo>
                    <a:pt x="146" y="72"/>
                  </a:lnTo>
                  <a:lnTo>
                    <a:pt x="150" y="70"/>
                  </a:lnTo>
                  <a:lnTo>
                    <a:pt x="156" y="68"/>
                  </a:lnTo>
                  <a:lnTo>
                    <a:pt x="159" y="68"/>
                  </a:lnTo>
                  <a:lnTo>
                    <a:pt x="163" y="70"/>
                  </a:lnTo>
                  <a:lnTo>
                    <a:pt x="165" y="70"/>
                  </a:lnTo>
                  <a:lnTo>
                    <a:pt x="163" y="65"/>
                  </a:lnTo>
                  <a:lnTo>
                    <a:pt x="162" y="61"/>
                  </a:lnTo>
                  <a:lnTo>
                    <a:pt x="157" y="55"/>
                  </a:lnTo>
                  <a:lnTo>
                    <a:pt x="156" y="52"/>
                  </a:lnTo>
                  <a:lnTo>
                    <a:pt x="151" y="50"/>
                  </a:lnTo>
                  <a:lnTo>
                    <a:pt x="146" y="48"/>
                  </a:lnTo>
                  <a:lnTo>
                    <a:pt x="142" y="48"/>
                  </a:lnTo>
                  <a:lnTo>
                    <a:pt x="138" y="46"/>
                  </a:lnTo>
                  <a:lnTo>
                    <a:pt x="134" y="44"/>
                  </a:lnTo>
                  <a:lnTo>
                    <a:pt x="131" y="42"/>
                  </a:lnTo>
                  <a:lnTo>
                    <a:pt x="131" y="41"/>
                  </a:lnTo>
                  <a:lnTo>
                    <a:pt x="131" y="33"/>
                  </a:lnTo>
                  <a:lnTo>
                    <a:pt x="131" y="26"/>
                  </a:lnTo>
                  <a:lnTo>
                    <a:pt x="132" y="21"/>
                  </a:lnTo>
                  <a:lnTo>
                    <a:pt x="132" y="20"/>
                  </a:lnTo>
                  <a:lnTo>
                    <a:pt x="132" y="18"/>
                  </a:lnTo>
                  <a:lnTo>
                    <a:pt x="132" y="16"/>
                  </a:lnTo>
                  <a:lnTo>
                    <a:pt x="132" y="15"/>
                  </a:lnTo>
                  <a:lnTo>
                    <a:pt x="132" y="11"/>
                  </a:lnTo>
                  <a:lnTo>
                    <a:pt x="131" y="8"/>
                  </a:lnTo>
                  <a:lnTo>
                    <a:pt x="131" y="7"/>
                  </a:lnTo>
                  <a:lnTo>
                    <a:pt x="128" y="5"/>
                  </a:lnTo>
                  <a:lnTo>
                    <a:pt x="126" y="3"/>
                  </a:lnTo>
                  <a:lnTo>
                    <a:pt x="120" y="3"/>
                  </a:lnTo>
                  <a:lnTo>
                    <a:pt x="112" y="5"/>
                  </a:lnTo>
                  <a:lnTo>
                    <a:pt x="105" y="5"/>
                  </a:lnTo>
                  <a:lnTo>
                    <a:pt x="99" y="3"/>
                  </a:lnTo>
                  <a:lnTo>
                    <a:pt x="93" y="2"/>
                  </a:lnTo>
                  <a:lnTo>
                    <a:pt x="87" y="2"/>
                  </a:lnTo>
                  <a:lnTo>
                    <a:pt x="81" y="0"/>
                  </a:lnTo>
                  <a:lnTo>
                    <a:pt x="73" y="0"/>
                  </a:lnTo>
                  <a:lnTo>
                    <a:pt x="66" y="2"/>
                  </a:lnTo>
                  <a:lnTo>
                    <a:pt x="61" y="2"/>
                  </a:lnTo>
                  <a:lnTo>
                    <a:pt x="54" y="5"/>
                  </a:lnTo>
                  <a:lnTo>
                    <a:pt x="53" y="8"/>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589" name="Freeform 1719"/>
            <p:cNvSpPr>
              <a:spLocks/>
            </p:cNvSpPr>
            <p:nvPr/>
          </p:nvSpPr>
          <p:spPr bwMode="auto">
            <a:xfrm>
              <a:off x="1585" y="3043"/>
              <a:ext cx="82" cy="44"/>
            </a:xfrm>
            <a:custGeom>
              <a:avLst/>
              <a:gdLst>
                <a:gd name="T0" fmla="*/ 0 w 82"/>
                <a:gd name="T1" fmla="*/ 23 h 44"/>
                <a:gd name="T2" fmla="*/ 0 w 82"/>
                <a:gd name="T3" fmla="*/ 8 h 44"/>
                <a:gd name="T4" fmla="*/ 2 w 82"/>
                <a:gd name="T5" fmla="*/ 7 h 44"/>
                <a:gd name="T6" fmla="*/ 8 w 82"/>
                <a:gd name="T7" fmla="*/ 4 h 44"/>
                <a:gd name="T8" fmla="*/ 9 w 82"/>
                <a:gd name="T9" fmla="*/ 2 h 44"/>
                <a:gd name="T10" fmla="*/ 14 w 82"/>
                <a:gd name="T11" fmla="*/ 0 h 44"/>
                <a:gd name="T12" fmla="*/ 16 w 82"/>
                <a:gd name="T13" fmla="*/ 0 h 44"/>
                <a:gd name="T14" fmla="*/ 17 w 82"/>
                <a:gd name="T15" fmla="*/ 0 h 44"/>
                <a:gd name="T16" fmla="*/ 19 w 82"/>
                <a:gd name="T17" fmla="*/ 4 h 44"/>
                <a:gd name="T18" fmla="*/ 23 w 82"/>
                <a:gd name="T19" fmla="*/ 5 h 44"/>
                <a:gd name="T20" fmla="*/ 27 w 82"/>
                <a:gd name="T21" fmla="*/ 7 h 44"/>
                <a:gd name="T22" fmla="*/ 31 w 82"/>
                <a:gd name="T23" fmla="*/ 5 h 44"/>
                <a:gd name="T24" fmla="*/ 35 w 82"/>
                <a:gd name="T25" fmla="*/ 4 h 44"/>
                <a:gd name="T26" fmla="*/ 41 w 82"/>
                <a:gd name="T27" fmla="*/ 0 h 44"/>
                <a:gd name="T28" fmla="*/ 42 w 82"/>
                <a:gd name="T29" fmla="*/ 0 h 44"/>
                <a:gd name="T30" fmla="*/ 47 w 82"/>
                <a:gd name="T31" fmla="*/ 0 h 44"/>
                <a:gd name="T32" fmla="*/ 48 w 82"/>
                <a:gd name="T33" fmla="*/ 2 h 44"/>
                <a:gd name="T34" fmla="*/ 48 w 82"/>
                <a:gd name="T35" fmla="*/ 4 h 44"/>
                <a:gd name="T36" fmla="*/ 50 w 82"/>
                <a:gd name="T37" fmla="*/ 10 h 44"/>
                <a:gd name="T38" fmla="*/ 52 w 82"/>
                <a:gd name="T39" fmla="*/ 15 h 44"/>
                <a:gd name="T40" fmla="*/ 54 w 82"/>
                <a:gd name="T41" fmla="*/ 18 h 44"/>
                <a:gd name="T42" fmla="*/ 60 w 82"/>
                <a:gd name="T43" fmla="*/ 20 h 44"/>
                <a:gd name="T44" fmla="*/ 66 w 82"/>
                <a:gd name="T45" fmla="*/ 18 h 44"/>
                <a:gd name="T46" fmla="*/ 72 w 82"/>
                <a:gd name="T47" fmla="*/ 17 h 44"/>
                <a:gd name="T48" fmla="*/ 73 w 82"/>
                <a:gd name="T49" fmla="*/ 17 h 44"/>
                <a:gd name="T50" fmla="*/ 78 w 82"/>
                <a:gd name="T51" fmla="*/ 18 h 44"/>
                <a:gd name="T52" fmla="*/ 79 w 82"/>
                <a:gd name="T53" fmla="*/ 20 h 44"/>
                <a:gd name="T54" fmla="*/ 79 w 82"/>
                <a:gd name="T55" fmla="*/ 22 h 44"/>
                <a:gd name="T56" fmla="*/ 81 w 82"/>
                <a:gd name="T57" fmla="*/ 28 h 44"/>
                <a:gd name="T58" fmla="*/ 81 w 82"/>
                <a:gd name="T59" fmla="*/ 35 h 44"/>
                <a:gd name="T60" fmla="*/ 79 w 82"/>
                <a:gd name="T61" fmla="*/ 40 h 44"/>
                <a:gd name="T62" fmla="*/ 79 w 82"/>
                <a:gd name="T63" fmla="*/ 43 h 44"/>
                <a:gd name="T64" fmla="*/ 78 w 82"/>
                <a:gd name="T65" fmla="*/ 41 h 44"/>
                <a:gd name="T66" fmla="*/ 75 w 82"/>
                <a:gd name="T67" fmla="*/ 40 h 44"/>
                <a:gd name="T68" fmla="*/ 73 w 82"/>
                <a:gd name="T69" fmla="*/ 36 h 44"/>
                <a:gd name="T70" fmla="*/ 70 w 82"/>
                <a:gd name="T71" fmla="*/ 35 h 44"/>
                <a:gd name="T72" fmla="*/ 70 w 82"/>
                <a:gd name="T73" fmla="*/ 33 h 44"/>
                <a:gd name="T74" fmla="*/ 70 w 82"/>
                <a:gd name="T75" fmla="*/ 30 h 44"/>
                <a:gd name="T76" fmla="*/ 70 w 82"/>
                <a:gd name="T77" fmla="*/ 28 h 44"/>
                <a:gd name="T78" fmla="*/ 67 w 82"/>
                <a:gd name="T79" fmla="*/ 28 h 44"/>
                <a:gd name="T80" fmla="*/ 66 w 82"/>
                <a:gd name="T81" fmla="*/ 30 h 44"/>
                <a:gd name="T82" fmla="*/ 62 w 82"/>
                <a:gd name="T83" fmla="*/ 32 h 44"/>
                <a:gd name="T84" fmla="*/ 60 w 82"/>
                <a:gd name="T85" fmla="*/ 32 h 44"/>
                <a:gd name="T86" fmla="*/ 56 w 82"/>
                <a:gd name="T87" fmla="*/ 33 h 44"/>
                <a:gd name="T88" fmla="*/ 56 w 82"/>
                <a:gd name="T89" fmla="*/ 32 h 44"/>
                <a:gd name="T90" fmla="*/ 56 w 82"/>
                <a:gd name="T91" fmla="*/ 30 h 44"/>
                <a:gd name="T92" fmla="*/ 54 w 82"/>
                <a:gd name="T93" fmla="*/ 28 h 44"/>
                <a:gd name="T94" fmla="*/ 52 w 82"/>
                <a:gd name="T95" fmla="*/ 28 h 44"/>
                <a:gd name="T96" fmla="*/ 50 w 82"/>
                <a:gd name="T97" fmla="*/ 26 h 44"/>
                <a:gd name="T98" fmla="*/ 50 w 82"/>
                <a:gd name="T99" fmla="*/ 25 h 44"/>
                <a:gd name="T100" fmla="*/ 48 w 82"/>
                <a:gd name="T101" fmla="*/ 23 h 44"/>
                <a:gd name="T102" fmla="*/ 47 w 82"/>
                <a:gd name="T103" fmla="*/ 18 h 44"/>
                <a:gd name="T104" fmla="*/ 42 w 82"/>
                <a:gd name="T105" fmla="*/ 18 h 44"/>
                <a:gd name="T106" fmla="*/ 37 w 82"/>
                <a:gd name="T107" fmla="*/ 18 h 44"/>
                <a:gd name="T108" fmla="*/ 31 w 82"/>
                <a:gd name="T109" fmla="*/ 20 h 44"/>
                <a:gd name="T110" fmla="*/ 27 w 82"/>
                <a:gd name="T111" fmla="*/ 22 h 44"/>
                <a:gd name="T112" fmla="*/ 22 w 82"/>
                <a:gd name="T113" fmla="*/ 22 h 44"/>
                <a:gd name="T114" fmla="*/ 19 w 82"/>
                <a:gd name="T115" fmla="*/ 22 h 44"/>
                <a:gd name="T116" fmla="*/ 17 w 82"/>
                <a:gd name="T117" fmla="*/ 20 h 44"/>
                <a:gd name="T118" fmla="*/ 14 w 82"/>
                <a:gd name="T119" fmla="*/ 20 h 44"/>
                <a:gd name="T120" fmla="*/ 8 w 82"/>
                <a:gd name="T121" fmla="*/ 22 h 44"/>
                <a:gd name="T122" fmla="*/ 2 w 82"/>
                <a:gd name="T123" fmla="*/ 23 h 44"/>
                <a:gd name="T124" fmla="*/ 0 w 82"/>
                <a:gd name="T125" fmla="*/ 23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
                <a:gd name="T190" fmla="*/ 0 h 44"/>
                <a:gd name="T191" fmla="*/ 82 w 82"/>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 h="44">
                  <a:moveTo>
                    <a:pt x="0" y="23"/>
                  </a:moveTo>
                  <a:lnTo>
                    <a:pt x="0" y="8"/>
                  </a:lnTo>
                  <a:lnTo>
                    <a:pt x="2" y="7"/>
                  </a:lnTo>
                  <a:lnTo>
                    <a:pt x="8" y="4"/>
                  </a:lnTo>
                  <a:lnTo>
                    <a:pt x="9" y="2"/>
                  </a:lnTo>
                  <a:lnTo>
                    <a:pt x="14" y="0"/>
                  </a:lnTo>
                  <a:lnTo>
                    <a:pt x="16" y="0"/>
                  </a:lnTo>
                  <a:lnTo>
                    <a:pt x="17" y="0"/>
                  </a:lnTo>
                  <a:lnTo>
                    <a:pt x="19" y="4"/>
                  </a:lnTo>
                  <a:lnTo>
                    <a:pt x="23" y="5"/>
                  </a:lnTo>
                  <a:lnTo>
                    <a:pt x="27" y="7"/>
                  </a:lnTo>
                  <a:lnTo>
                    <a:pt x="31" y="5"/>
                  </a:lnTo>
                  <a:lnTo>
                    <a:pt x="35" y="4"/>
                  </a:lnTo>
                  <a:lnTo>
                    <a:pt x="41" y="0"/>
                  </a:lnTo>
                  <a:lnTo>
                    <a:pt x="42" y="0"/>
                  </a:lnTo>
                  <a:lnTo>
                    <a:pt x="47" y="0"/>
                  </a:lnTo>
                  <a:lnTo>
                    <a:pt x="48" y="2"/>
                  </a:lnTo>
                  <a:lnTo>
                    <a:pt x="48" y="4"/>
                  </a:lnTo>
                  <a:lnTo>
                    <a:pt x="50" y="10"/>
                  </a:lnTo>
                  <a:lnTo>
                    <a:pt x="52" y="15"/>
                  </a:lnTo>
                  <a:lnTo>
                    <a:pt x="54" y="18"/>
                  </a:lnTo>
                  <a:lnTo>
                    <a:pt x="60" y="20"/>
                  </a:lnTo>
                  <a:lnTo>
                    <a:pt x="66" y="18"/>
                  </a:lnTo>
                  <a:lnTo>
                    <a:pt x="72" y="17"/>
                  </a:lnTo>
                  <a:lnTo>
                    <a:pt x="73" y="17"/>
                  </a:lnTo>
                  <a:lnTo>
                    <a:pt x="78" y="18"/>
                  </a:lnTo>
                  <a:lnTo>
                    <a:pt x="79" y="20"/>
                  </a:lnTo>
                  <a:lnTo>
                    <a:pt x="79" y="22"/>
                  </a:lnTo>
                  <a:lnTo>
                    <a:pt x="81" y="28"/>
                  </a:lnTo>
                  <a:lnTo>
                    <a:pt x="81" y="35"/>
                  </a:lnTo>
                  <a:lnTo>
                    <a:pt x="79" y="40"/>
                  </a:lnTo>
                  <a:lnTo>
                    <a:pt x="79" y="43"/>
                  </a:lnTo>
                  <a:lnTo>
                    <a:pt x="78" y="41"/>
                  </a:lnTo>
                  <a:lnTo>
                    <a:pt x="75" y="40"/>
                  </a:lnTo>
                  <a:lnTo>
                    <a:pt x="73" y="36"/>
                  </a:lnTo>
                  <a:lnTo>
                    <a:pt x="70" y="35"/>
                  </a:lnTo>
                  <a:lnTo>
                    <a:pt x="70" y="33"/>
                  </a:lnTo>
                  <a:lnTo>
                    <a:pt x="70" y="30"/>
                  </a:lnTo>
                  <a:lnTo>
                    <a:pt x="70" y="28"/>
                  </a:lnTo>
                  <a:lnTo>
                    <a:pt x="67" y="28"/>
                  </a:lnTo>
                  <a:lnTo>
                    <a:pt x="66" y="30"/>
                  </a:lnTo>
                  <a:lnTo>
                    <a:pt x="62" y="32"/>
                  </a:lnTo>
                  <a:lnTo>
                    <a:pt x="60" y="32"/>
                  </a:lnTo>
                  <a:lnTo>
                    <a:pt x="56" y="33"/>
                  </a:lnTo>
                  <a:lnTo>
                    <a:pt x="56" y="32"/>
                  </a:lnTo>
                  <a:lnTo>
                    <a:pt x="56" y="30"/>
                  </a:lnTo>
                  <a:lnTo>
                    <a:pt x="54" y="28"/>
                  </a:lnTo>
                  <a:lnTo>
                    <a:pt x="52" y="28"/>
                  </a:lnTo>
                  <a:lnTo>
                    <a:pt x="50" y="26"/>
                  </a:lnTo>
                  <a:lnTo>
                    <a:pt x="50" y="25"/>
                  </a:lnTo>
                  <a:lnTo>
                    <a:pt x="48" y="23"/>
                  </a:lnTo>
                  <a:lnTo>
                    <a:pt x="47" y="18"/>
                  </a:lnTo>
                  <a:lnTo>
                    <a:pt x="42" y="18"/>
                  </a:lnTo>
                  <a:lnTo>
                    <a:pt x="37" y="18"/>
                  </a:lnTo>
                  <a:lnTo>
                    <a:pt x="31" y="20"/>
                  </a:lnTo>
                  <a:lnTo>
                    <a:pt x="27" y="22"/>
                  </a:lnTo>
                  <a:lnTo>
                    <a:pt x="22" y="22"/>
                  </a:lnTo>
                  <a:lnTo>
                    <a:pt x="19" y="22"/>
                  </a:lnTo>
                  <a:lnTo>
                    <a:pt x="17" y="20"/>
                  </a:lnTo>
                  <a:lnTo>
                    <a:pt x="14" y="20"/>
                  </a:lnTo>
                  <a:lnTo>
                    <a:pt x="8" y="22"/>
                  </a:lnTo>
                  <a:lnTo>
                    <a:pt x="2" y="23"/>
                  </a:lnTo>
                  <a:lnTo>
                    <a:pt x="0" y="23"/>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590" name="Freeform 1720"/>
            <p:cNvSpPr>
              <a:spLocks/>
            </p:cNvSpPr>
            <p:nvPr/>
          </p:nvSpPr>
          <p:spPr bwMode="auto">
            <a:xfrm>
              <a:off x="1594" y="2949"/>
              <a:ext cx="1286" cy="382"/>
            </a:xfrm>
            <a:custGeom>
              <a:avLst/>
              <a:gdLst>
                <a:gd name="T0" fmla="*/ 42 w 1286"/>
                <a:gd name="T1" fmla="*/ 182 h 382"/>
                <a:gd name="T2" fmla="*/ 46 w 1286"/>
                <a:gd name="T3" fmla="*/ 208 h 382"/>
                <a:gd name="T4" fmla="*/ 70 w 1286"/>
                <a:gd name="T5" fmla="*/ 230 h 382"/>
                <a:gd name="T6" fmla="*/ 87 w 1286"/>
                <a:gd name="T7" fmla="*/ 234 h 382"/>
                <a:gd name="T8" fmla="*/ 118 w 1286"/>
                <a:gd name="T9" fmla="*/ 242 h 382"/>
                <a:gd name="T10" fmla="*/ 191 w 1286"/>
                <a:gd name="T11" fmla="*/ 258 h 382"/>
                <a:gd name="T12" fmla="*/ 364 w 1286"/>
                <a:gd name="T13" fmla="*/ 298 h 382"/>
                <a:gd name="T14" fmla="*/ 492 w 1286"/>
                <a:gd name="T15" fmla="*/ 324 h 382"/>
                <a:gd name="T16" fmla="*/ 560 w 1286"/>
                <a:gd name="T17" fmla="*/ 338 h 382"/>
                <a:gd name="T18" fmla="*/ 592 w 1286"/>
                <a:gd name="T19" fmla="*/ 344 h 382"/>
                <a:gd name="T20" fmla="*/ 606 w 1286"/>
                <a:gd name="T21" fmla="*/ 348 h 382"/>
                <a:gd name="T22" fmla="*/ 631 w 1286"/>
                <a:gd name="T23" fmla="*/ 343 h 382"/>
                <a:gd name="T24" fmla="*/ 673 w 1286"/>
                <a:gd name="T25" fmla="*/ 330 h 382"/>
                <a:gd name="T26" fmla="*/ 702 w 1286"/>
                <a:gd name="T27" fmla="*/ 315 h 382"/>
                <a:gd name="T28" fmla="*/ 741 w 1286"/>
                <a:gd name="T29" fmla="*/ 293 h 382"/>
                <a:gd name="T30" fmla="*/ 793 w 1286"/>
                <a:gd name="T31" fmla="*/ 263 h 382"/>
                <a:gd name="T32" fmla="*/ 930 w 1286"/>
                <a:gd name="T33" fmla="*/ 186 h 382"/>
                <a:gd name="T34" fmla="*/ 1076 w 1286"/>
                <a:gd name="T35" fmla="*/ 101 h 382"/>
                <a:gd name="T36" fmla="*/ 1140 w 1286"/>
                <a:gd name="T37" fmla="*/ 63 h 382"/>
                <a:gd name="T38" fmla="*/ 1194 w 1286"/>
                <a:gd name="T39" fmla="*/ 33 h 382"/>
                <a:gd name="T40" fmla="*/ 1230 w 1286"/>
                <a:gd name="T41" fmla="*/ 11 h 382"/>
                <a:gd name="T42" fmla="*/ 1246 w 1286"/>
                <a:gd name="T43" fmla="*/ 2 h 382"/>
                <a:gd name="T44" fmla="*/ 1271 w 1286"/>
                <a:gd name="T45" fmla="*/ 2 h 382"/>
                <a:gd name="T46" fmla="*/ 1285 w 1286"/>
                <a:gd name="T47" fmla="*/ 17 h 382"/>
                <a:gd name="T48" fmla="*/ 1279 w 1286"/>
                <a:gd name="T49" fmla="*/ 28 h 382"/>
                <a:gd name="T50" fmla="*/ 1252 w 1286"/>
                <a:gd name="T51" fmla="*/ 43 h 382"/>
                <a:gd name="T52" fmla="*/ 1207 w 1286"/>
                <a:gd name="T53" fmla="*/ 70 h 382"/>
                <a:gd name="T54" fmla="*/ 1143 w 1286"/>
                <a:gd name="T55" fmla="*/ 106 h 382"/>
                <a:gd name="T56" fmla="*/ 1048 w 1286"/>
                <a:gd name="T57" fmla="*/ 160 h 382"/>
                <a:gd name="T58" fmla="*/ 893 w 1286"/>
                <a:gd name="T59" fmla="*/ 249 h 382"/>
                <a:gd name="T60" fmla="*/ 825 w 1286"/>
                <a:gd name="T61" fmla="*/ 287 h 382"/>
                <a:gd name="T62" fmla="*/ 771 w 1286"/>
                <a:gd name="T63" fmla="*/ 318 h 382"/>
                <a:gd name="T64" fmla="*/ 735 w 1286"/>
                <a:gd name="T65" fmla="*/ 340 h 382"/>
                <a:gd name="T66" fmla="*/ 721 w 1286"/>
                <a:gd name="T67" fmla="*/ 348 h 382"/>
                <a:gd name="T68" fmla="*/ 679 w 1286"/>
                <a:gd name="T69" fmla="*/ 368 h 382"/>
                <a:gd name="T70" fmla="*/ 621 w 1286"/>
                <a:gd name="T71" fmla="*/ 381 h 382"/>
                <a:gd name="T72" fmla="*/ 587 w 1286"/>
                <a:gd name="T73" fmla="*/ 379 h 382"/>
                <a:gd name="T74" fmla="*/ 572 w 1286"/>
                <a:gd name="T75" fmla="*/ 378 h 382"/>
                <a:gd name="T76" fmla="*/ 541 w 1286"/>
                <a:gd name="T77" fmla="*/ 372 h 382"/>
                <a:gd name="T78" fmla="*/ 476 w 1286"/>
                <a:gd name="T79" fmla="*/ 358 h 382"/>
                <a:gd name="T80" fmla="*/ 353 w 1286"/>
                <a:gd name="T81" fmla="*/ 331 h 382"/>
                <a:gd name="T82" fmla="*/ 166 w 1286"/>
                <a:gd name="T83" fmla="*/ 290 h 382"/>
                <a:gd name="T84" fmla="*/ 90 w 1286"/>
                <a:gd name="T85" fmla="*/ 272 h 382"/>
                <a:gd name="T86" fmla="*/ 58 w 1286"/>
                <a:gd name="T87" fmla="*/ 265 h 382"/>
                <a:gd name="T88" fmla="*/ 40 w 1286"/>
                <a:gd name="T89" fmla="*/ 260 h 382"/>
                <a:gd name="T90" fmla="*/ 23 w 1286"/>
                <a:gd name="T91" fmla="*/ 250 h 382"/>
                <a:gd name="T92" fmla="*/ 6 w 1286"/>
                <a:gd name="T93" fmla="*/ 224 h 382"/>
                <a:gd name="T94" fmla="*/ 0 w 1286"/>
                <a:gd name="T95" fmla="*/ 174 h 3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6"/>
                <a:gd name="T145" fmla="*/ 0 h 382"/>
                <a:gd name="T146" fmla="*/ 1286 w 1286"/>
                <a:gd name="T147" fmla="*/ 382 h 3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6" h="382">
                  <a:moveTo>
                    <a:pt x="42" y="174"/>
                  </a:moveTo>
                  <a:lnTo>
                    <a:pt x="42" y="177"/>
                  </a:lnTo>
                  <a:lnTo>
                    <a:pt x="42" y="182"/>
                  </a:lnTo>
                  <a:lnTo>
                    <a:pt x="42" y="189"/>
                  </a:lnTo>
                  <a:lnTo>
                    <a:pt x="44" y="199"/>
                  </a:lnTo>
                  <a:lnTo>
                    <a:pt x="46" y="208"/>
                  </a:lnTo>
                  <a:lnTo>
                    <a:pt x="50" y="217"/>
                  </a:lnTo>
                  <a:lnTo>
                    <a:pt x="58" y="225"/>
                  </a:lnTo>
                  <a:lnTo>
                    <a:pt x="70" y="230"/>
                  </a:lnTo>
                  <a:lnTo>
                    <a:pt x="73" y="230"/>
                  </a:lnTo>
                  <a:lnTo>
                    <a:pt x="79" y="232"/>
                  </a:lnTo>
                  <a:lnTo>
                    <a:pt x="87" y="234"/>
                  </a:lnTo>
                  <a:lnTo>
                    <a:pt x="96" y="237"/>
                  </a:lnTo>
                  <a:lnTo>
                    <a:pt x="106" y="239"/>
                  </a:lnTo>
                  <a:lnTo>
                    <a:pt x="118" y="242"/>
                  </a:lnTo>
                  <a:lnTo>
                    <a:pt x="131" y="245"/>
                  </a:lnTo>
                  <a:lnTo>
                    <a:pt x="160" y="252"/>
                  </a:lnTo>
                  <a:lnTo>
                    <a:pt x="191" y="258"/>
                  </a:lnTo>
                  <a:lnTo>
                    <a:pt x="219" y="265"/>
                  </a:lnTo>
                  <a:lnTo>
                    <a:pt x="249" y="272"/>
                  </a:lnTo>
                  <a:lnTo>
                    <a:pt x="364" y="298"/>
                  </a:lnTo>
                  <a:lnTo>
                    <a:pt x="409" y="307"/>
                  </a:lnTo>
                  <a:lnTo>
                    <a:pt x="451" y="315"/>
                  </a:lnTo>
                  <a:lnTo>
                    <a:pt x="492" y="324"/>
                  </a:lnTo>
                  <a:lnTo>
                    <a:pt x="528" y="331"/>
                  </a:lnTo>
                  <a:lnTo>
                    <a:pt x="544" y="335"/>
                  </a:lnTo>
                  <a:lnTo>
                    <a:pt x="560" y="338"/>
                  </a:lnTo>
                  <a:lnTo>
                    <a:pt x="572" y="341"/>
                  </a:lnTo>
                  <a:lnTo>
                    <a:pt x="583" y="343"/>
                  </a:lnTo>
                  <a:lnTo>
                    <a:pt x="592" y="344"/>
                  </a:lnTo>
                  <a:lnTo>
                    <a:pt x="600" y="346"/>
                  </a:lnTo>
                  <a:lnTo>
                    <a:pt x="604" y="346"/>
                  </a:lnTo>
                  <a:lnTo>
                    <a:pt x="606" y="348"/>
                  </a:lnTo>
                  <a:lnTo>
                    <a:pt x="612" y="346"/>
                  </a:lnTo>
                  <a:lnTo>
                    <a:pt x="620" y="344"/>
                  </a:lnTo>
                  <a:lnTo>
                    <a:pt x="631" y="343"/>
                  </a:lnTo>
                  <a:lnTo>
                    <a:pt x="643" y="340"/>
                  </a:lnTo>
                  <a:lnTo>
                    <a:pt x="658" y="335"/>
                  </a:lnTo>
                  <a:lnTo>
                    <a:pt x="673" y="330"/>
                  </a:lnTo>
                  <a:lnTo>
                    <a:pt x="689" y="322"/>
                  </a:lnTo>
                  <a:lnTo>
                    <a:pt x="695" y="318"/>
                  </a:lnTo>
                  <a:lnTo>
                    <a:pt x="702" y="315"/>
                  </a:lnTo>
                  <a:lnTo>
                    <a:pt x="714" y="308"/>
                  </a:lnTo>
                  <a:lnTo>
                    <a:pt x="726" y="302"/>
                  </a:lnTo>
                  <a:lnTo>
                    <a:pt x="741" y="293"/>
                  </a:lnTo>
                  <a:lnTo>
                    <a:pt x="757" y="283"/>
                  </a:lnTo>
                  <a:lnTo>
                    <a:pt x="774" y="274"/>
                  </a:lnTo>
                  <a:lnTo>
                    <a:pt x="793" y="263"/>
                  </a:lnTo>
                  <a:lnTo>
                    <a:pt x="835" y="239"/>
                  </a:lnTo>
                  <a:lnTo>
                    <a:pt x="881" y="212"/>
                  </a:lnTo>
                  <a:lnTo>
                    <a:pt x="930" y="186"/>
                  </a:lnTo>
                  <a:lnTo>
                    <a:pt x="980" y="156"/>
                  </a:lnTo>
                  <a:lnTo>
                    <a:pt x="1028" y="127"/>
                  </a:lnTo>
                  <a:lnTo>
                    <a:pt x="1076" y="101"/>
                  </a:lnTo>
                  <a:lnTo>
                    <a:pt x="1097" y="88"/>
                  </a:lnTo>
                  <a:lnTo>
                    <a:pt x="1121" y="76"/>
                  </a:lnTo>
                  <a:lnTo>
                    <a:pt x="1140" y="63"/>
                  </a:lnTo>
                  <a:lnTo>
                    <a:pt x="1159" y="53"/>
                  </a:lnTo>
                  <a:lnTo>
                    <a:pt x="1178" y="43"/>
                  </a:lnTo>
                  <a:lnTo>
                    <a:pt x="1194" y="33"/>
                  </a:lnTo>
                  <a:lnTo>
                    <a:pt x="1209" y="25"/>
                  </a:lnTo>
                  <a:lnTo>
                    <a:pt x="1221" y="18"/>
                  </a:lnTo>
                  <a:lnTo>
                    <a:pt x="1230" y="11"/>
                  </a:lnTo>
                  <a:lnTo>
                    <a:pt x="1240" y="7"/>
                  </a:lnTo>
                  <a:lnTo>
                    <a:pt x="1244" y="3"/>
                  </a:lnTo>
                  <a:lnTo>
                    <a:pt x="1246" y="2"/>
                  </a:lnTo>
                  <a:lnTo>
                    <a:pt x="1254" y="0"/>
                  </a:lnTo>
                  <a:lnTo>
                    <a:pt x="1264" y="0"/>
                  </a:lnTo>
                  <a:lnTo>
                    <a:pt x="1271" y="2"/>
                  </a:lnTo>
                  <a:lnTo>
                    <a:pt x="1277" y="7"/>
                  </a:lnTo>
                  <a:lnTo>
                    <a:pt x="1283" y="11"/>
                  </a:lnTo>
                  <a:lnTo>
                    <a:pt x="1285" y="17"/>
                  </a:lnTo>
                  <a:lnTo>
                    <a:pt x="1285" y="22"/>
                  </a:lnTo>
                  <a:lnTo>
                    <a:pt x="1283" y="26"/>
                  </a:lnTo>
                  <a:lnTo>
                    <a:pt x="1279" y="28"/>
                  </a:lnTo>
                  <a:lnTo>
                    <a:pt x="1274" y="31"/>
                  </a:lnTo>
                  <a:lnTo>
                    <a:pt x="1264" y="37"/>
                  </a:lnTo>
                  <a:lnTo>
                    <a:pt x="1252" y="43"/>
                  </a:lnTo>
                  <a:lnTo>
                    <a:pt x="1240" y="51"/>
                  </a:lnTo>
                  <a:lnTo>
                    <a:pt x="1224" y="59"/>
                  </a:lnTo>
                  <a:lnTo>
                    <a:pt x="1207" y="70"/>
                  </a:lnTo>
                  <a:lnTo>
                    <a:pt x="1188" y="81"/>
                  </a:lnTo>
                  <a:lnTo>
                    <a:pt x="1166" y="92"/>
                  </a:lnTo>
                  <a:lnTo>
                    <a:pt x="1143" y="106"/>
                  </a:lnTo>
                  <a:lnTo>
                    <a:pt x="1121" y="119"/>
                  </a:lnTo>
                  <a:lnTo>
                    <a:pt x="1097" y="133"/>
                  </a:lnTo>
                  <a:lnTo>
                    <a:pt x="1048" y="160"/>
                  </a:lnTo>
                  <a:lnTo>
                    <a:pt x="995" y="191"/>
                  </a:lnTo>
                  <a:lnTo>
                    <a:pt x="943" y="221"/>
                  </a:lnTo>
                  <a:lnTo>
                    <a:pt x="893" y="249"/>
                  </a:lnTo>
                  <a:lnTo>
                    <a:pt x="870" y="262"/>
                  </a:lnTo>
                  <a:lnTo>
                    <a:pt x="847" y="275"/>
                  </a:lnTo>
                  <a:lnTo>
                    <a:pt x="825" y="287"/>
                  </a:lnTo>
                  <a:lnTo>
                    <a:pt x="807" y="298"/>
                  </a:lnTo>
                  <a:lnTo>
                    <a:pt x="787" y="310"/>
                  </a:lnTo>
                  <a:lnTo>
                    <a:pt x="771" y="318"/>
                  </a:lnTo>
                  <a:lnTo>
                    <a:pt x="757" y="326"/>
                  </a:lnTo>
                  <a:lnTo>
                    <a:pt x="745" y="333"/>
                  </a:lnTo>
                  <a:lnTo>
                    <a:pt x="735" y="340"/>
                  </a:lnTo>
                  <a:lnTo>
                    <a:pt x="727" y="343"/>
                  </a:lnTo>
                  <a:lnTo>
                    <a:pt x="724" y="346"/>
                  </a:lnTo>
                  <a:lnTo>
                    <a:pt x="721" y="348"/>
                  </a:lnTo>
                  <a:lnTo>
                    <a:pt x="706" y="355"/>
                  </a:lnTo>
                  <a:lnTo>
                    <a:pt x="693" y="361"/>
                  </a:lnTo>
                  <a:lnTo>
                    <a:pt x="679" y="368"/>
                  </a:lnTo>
                  <a:lnTo>
                    <a:pt x="665" y="372"/>
                  </a:lnTo>
                  <a:lnTo>
                    <a:pt x="643" y="378"/>
                  </a:lnTo>
                  <a:lnTo>
                    <a:pt x="621" y="381"/>
                  </a:lnTo>
                  <a:lnTo>
                    <a:pt x="606" y="381"/>
                  </a:lnTo>
                  <a:lnTo>
                    <a:pt x="595" y="381"/>
                  </a:lnTo>
                  <a:lnTo>
                    <a:pt x="587" y="379"/>
                  </a:lnTo>
                  <a:lnTo>
                    <a:pt x="583" y="379"/>
                  </a:lnTo>
                  <a:lnTo>
                    <a:pt x="579" y="379"/>
                  </a:lnTo>
                  <a:lnTo>
                    <a:pt x="572" y="378"/>
                  </a:lnTo>
                  <a:lnTo>
                    <a:pt x="564" y="376"/>
                  </a:lnTo>
                  <a:lnTo>
                    <a:pt x="552" y="373"/>
                  </a:lnTo>
                  <a:lnTo>
                    <a:pt x="541" y="372"/>
                  </a:lnTo>
                  <a:lnTo>
                    <a:pt x="526" y="368"/>
                  </a:lnTo>
                  <a:lnTo>
                    <a:pt x="510" y="365"/>
                  </a:lnTo>
                  <a:lnTo>
                    <a:pt x="476" y="358"/>
                  </a:lnTo>
                  <a:lnTo>
                    <a:pt x="437" y="350"/>
                  </a:lnTo>
                  <a:lnTo>
                    <a:pt x="395" y="340"/>
                  </a:lnTo>
                  <a:lnTo>
                    <a:pt x="353" y="331"/>
                  </a:lnTo>
                  <a:lnTo>
                    <a:pt x="237" y="305"/>
                  </a:lnTo>
                  <a:lnTo>
                    <a:pt x="201" y="297"/>
                  </a:lnTo>
                  <a:lnTo>
                    <a:pt x="166" y="290"/>
                  </a:lnTo>
                  <a:lnTo>
                    <a:pt x="133" y="282"/>
                  </a:lnTo>
                  <a:lnTo>
                    <a:pt x="104" y="275"/>
                  </a:lnTo>
                  <a:lnTo>
                    <a:pt x="90" y="272"/>
                  </a:lnTo>
                  <a:lnTo>
                    <a:pt x="77" y="270"/>
                  </a:lnTo>
                  <a:lnTo>
                    <a:pt x="67" y="267"/>
                  </a:lnTo>
                  <a:lnTo>
                    <a:pt x="58" y="265"/>
                  </a:lnTo>
                  <a:lnTo>
                    <a:pt x="50" y="263"/>
                  </a:lnTo>
                  <a:lnTo>
                    <a:pt x="44" y="262"/>
                  </a:lnTo>
                  <a:lnTo>
                    <a:pt x="40" y="260"/>
                  </a:lnTo>
                  <a:lnTo>
                    <a:pt x="39" y="260"/>
                  </a:lnTo>
                  <a:lnTo>
                    <a:pt x="31" y="256"/>
                  </a:lnTo>
                  <a:lnTo>
                    <a:pt x="23" y="250"/>
                  </a:lnTo>
                  <a:lnTo>
                    <a:pt x="17" y="243"/>
                  </a:lnTo>
                  <a:lnTo>
                    <a:pt x="11" y="234"/>
                  </a:lnTo>
                  <a:lnTo>
                    <a:pt x="6" y="224"/>
                  </a:lnTo>
                  <a:lnTo>
                    <a:pt x="2" y="210"/>
                  </a:lnTo>
                  <a:lnTo>
                    <a:pt x="0" y="194"/>
                  </a:lnTo>
                  <a:lnTo>
                    <a:pt x="0" y="174"/>
                  </a:lnTo>
                  <a:lnTo>
                    <a:pt x="42" y="174"/>
                  </a:lnTo>
                </a:path>
              </a:pathLst>
            </a:custGeom>
            <a:solidFill>
              <a:srgbClr val="B3B3B3"/>
            </a:solidFill>
            <a:ln w="12700" cap="rnd">
              <a:solidFill>
                <a:srgbClr val="B3B3B3"/>
              </a:solidFill>
              <a:round/>
              <a:headEnd type="none" w="sm" len="sm"/>
              <a:tailEnd type="none" w="sm" len="sm"/>
            </a:ln>
          </p:spPr>
          <p:txBody>
            <a:bodyPr/>
            <a:lstStyle/>
            <a:p>
              <a:endParaRPr lang="zh-CN" altLang="en-US"/>
            </a:p>
          </p:txBody>
        </p:sp>
        <p:sp>
          <p:nvSpPr>
            <p:cNvPr id="84591" name="Line 1721"/>
            <p:cNvSpPr>
              <a:spLocks noChangeShapeType="1"/>
            </p:cNvSpPr>
            <p:nvPr/>
          </p:nvSpPr>
          <p:spPr bwMode="auto">
            <a:xfrm flipV="1">
              <a:off x="1640" y="3092"/>
              <a:ext cx="0"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592" name="Freeform 1722"/>
            <p:cNvSpPr>
              <a:spLocks/>
            </p:cNvSpPr>
            <p:nvPr/>
          </p:nvSpPr>
          <p:spPr bwMode="auto">
            <a:xfrm>
              <a:off x="1637" y="3128"/>
              <a:ext cx="567" cy="171"/>
            </a:xfrm>
            <a:custGeom>
              <a:avLst/>
              <a:gdLst>
                <a:gd name="T0" fmla="*/ 0 w 567"/>
                <a:gd name="T1" fmla="*/ 0 h 171"/>
                <a:gd name="T2" fmla="*/ 0 w 567"/>
                <a:gd name="T3" fmla="*/ 5 h 171"/>
                <a:gd name="T4" fmla="*/ 0 w 567"/>
                <a:gd name="T5" fmla="*/ 11 h 171"/>
                <a:gd name="T6" fmla="*/ 2 w 567"/>
                <a:gd name="T7" fmla="*/ 22 h 171"/>
                <a:gd name="T8" fmla="*/ 3 w 567"/>
                <a:gd name="T9" fmla="*/ 31 h 171"/>
                <a:gd name="T10" fmla="*/ 8 w 567"/>
                <a:gd name="T11" fmla="*/ 39 h 171"/>
                <a:gd name="T12" fmla="*/ 15 w 567"/>
                <a:gd name="T13" fmla="*/ 48 h 171"/>
                <a:gd name="T14" fmla="*/ 27 w 567"/>
                <a:gd name="T15" fmla="*/ 53 h 171"/>
                <a:gd name="T16" fmla="*/ 31 w 567"/>
                <a:gd name="T17" fmla="*/ 53 h 171"/>
                <a:gd name="T18" fmla="*/ 37 w 567"/>
                <a:gd name="T19" fmla="*/ 54 h 171"/>
                <a:gd name="T20" fmla="*/ 45 w 567"/>
                <a:gd name="T21" fmla="*/ 56 h 171"/>
                <a:gd name="T22" fmla="*/ 54 w 567"/>
                <a:gd name="T23" fmla="*/ 59 h 171"/>
                <a:gd name="T24" fmla="*/ 64 w 567"/>
                <a:gd name="T25" fmla="*/ 61 h 171"/>
                <a:gd name="T26" fmla="*/ 75 w 567"/>
                <a:gd name="T27" fmla="*/ 65 h 171"/>
                <a:gd name="T28" fmla="*/ 89 w 567"/>
                <a:gd name="T29" fmla="*/ 68 h 171"/>
                <a:gd name="T30" fmla="*/ 118 w 567"/>
                <a:gd name="T31" fmla="*/ 74 h 171"/>
                <a:gd name="T32" fmla="*/ 149 w 567"/>
                <a:gd name="T33" fmla="*/ 81 h 171"/>
                <a:gd name="T34" fmla="*/ 177 w 567"/>
                <a:gd name="T35" fmla="*/ 87 h 171"/>
                <a:gd name="T36" fmla="*/ 206 w 567"/>
                <a:gd name="T37" fmla="*/ 94 h 171"/>
                <a:gd name="T38" fmla="*/ 322 w 567"/>
                <a:gd name="T39" fmla="*/ 120 h 171"/>
                <a:gd name="T40" fmla="*/ 367 w 567"/>
                <a:gd name="T41" fmla="*/ 129 h 171"/>
                <a:gd name="T42" fmla="*/ 409 w 567"/>
                <a:gd name="T43" fmla="*/ 137 h 171"/>
                <a:gd name="T44" fmla="*/ 449 w 567"/>
                <a:gd name="T45" fmla="*/ 147 h 171"/>
                <a:gd name="T46" fmla="*/ 486 w 567"/>
                <a:gd name="T47" fmla="*/ 154 h 171"/>
                <a:gd name="T48" fmla="*/ 502 w 567"/>
                <a:gd name="T49" fmla="*/ 157 h 171"/>
                <a:gd name="T50" fmla="*/ 518 w 567"/>
                <a:gd name="T51" fmla="*/ 161 h 171"/>
                <a:gd name="T52" fmla="*/ 529 w 567"/>
                <a:gd name="T53" fmla="*/ 163 h 171"/>
                <a:gd name="T54" fmla="*/ 541 w 567"/>
                <a:gd name="T55" fmla="*/ 165 h 171"/>
                <a:gd name="T56" fmla="*/ 551 w 567"/>
                <a:gd name="T57" fmla="*/ 167 h 171"/>
                <a:gd name="T58" fmla="*/ 558 w 567"/>
                <a:gd name="T59" fmla="*/ 168 h 171"/>
                <a:gd name="T60" fmla="*/ 563 w 567"/>
                <a:gd name="T61" fmla="*/ 168 h 171"/>
                <a:gd name="T62" fmla="*/ 564 w 567"/>
                <a:gd name="T63" fmla="*/ 170 h 171"/>
                <a:gd name="T64" fmla="*/ 566 w 567"/>
                <a:gd name="T65" fmla="*/ 170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7"/>
                <a:gd name="T100" fmla="*/ 0 h 171"/>
                <a:gd name="T101" fmla="*/ 567 w 567"/>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7" h="171">
                  <a:moveTo>
                    <a:pt x="0" y="0"/>
                  </a:moveTo>
                  <a:lnTo>
                    <a:pt x="0" y="5"/>
                  </a:lnTo>
                  <a:lnTo>
                    <a:pt x="0" y="11"/>
                  </a:lnTo>
                  <a:lnTo>
                    <a:pt x="2" y="22"/>
                  </a:lnTo>
                  <a:lnTo>
                    <a:pt x="3" y="31"/>
                  </a:lnTo>
                  <a:lnTo>
                    <a:pt x="8" y="39"/>
                  </a:lnTo>
                  <a:lnTo>
                    <a:pt x="15" y="48"/>
                  </a:lnTo>
                  <a:lnTo>
                    <a:pt x="27" y="53"/>
                  </a:lnTo>
                  <a:lnTo>
                    <a:pt x="31" y="53"/>
                  </a:lnTo>
                  <a:lnTo>
                    <a:pt x="37" y="54"/>
                  </a:lnTo>
                  <a:lnTo>
                    <a:pt x="45" y="56"/>
                  </a:lnTo>
                  <a:lnTo>
                    <a:pt x="54" y="59"/>
                  </a:lnTo>
                  <a:lnTo>
                    <a:pt x="64" y="61"/>
                  </a:lnTo>
                  <a:lnTo>
                    <a:pt x="75" y="65"/>
                  </a:lnTo>
                  <a:lnTo>
                    <a:pt x="89" y="68"/>
                  </a:lnTo>
                  <a:lnTo>
                    <a:pt x="118" y="74"/>
                  </a:lnTo>
                  <a:lnTo>
                    <a:pt x="149" y="81"/>
                  </a:lnTo>
                  <a:lnTo>
                    <a:pt x="177" y="87"/>
                  </a:lnTo>
                  <a:lnTo>
                    <a:pt x="206" y="94"/>
                  </a:lnTo>
                  <a:lnTo>
                    <a:pt x="322" y="120"/>
                  </a:lnTo>
                  <a:lnTo>
                    <a:pt x="367" y="129"/>
                  </a:lnTo>
                  <a:lnTo>
                    <a:pt x="409" y="137"/>
                  </a:lnTo>
                  <a:lnTo>
                    <a:pt x="449" y="147"/>
                  </a:lnTo>
                  <a:lnTo>
                    <a:pt x="486" y="154"/>
                  </a:lnTo>
                  <a:lnTo>
                    <a:pt x="502" y="157"/>
                  </a:lnTo>
                  <a:lnTo>
                    <a:pt x="518" y="161"/>
                  </a:lnTo>
                  <a:lnTo>
                    <a:pt x="529" y="163"/>
                  </a:lnTo>
                  <a:lnTo>
                    <a:pt x="541" y="165"/>
                  </a:lnTo>
                  <a:lnTo>
                    <a:pt x="551" y="167"/>
                  </a:lnTo>
                  <a:lnTo>
                    <a:pt x="558" y="168"/>
                  </a:lnTo>
                  <a:lnTo>
                    <a:pt x="563" y="168"/>
                  </a:lnTo>
                  <a:lnTo>
                    <a:pt x="564" y="170"/>
                  </a:lnTo>
                  <a:lnTo>
                    <a:pt x="566" y="17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593" name="Freeform 1723"/>
            <p:cNvSpPr>
              <a:spLocks/>
            </p:cNvSpPr>
            <p:nvPr/>
          </p:nvSpPr>
          <p:spPr bwMode="auto">
            <a:xfrm>
              <a:off x="1594" y="2949"/>
              <a:ext cx="1286" cy="382"/>
            </a:xfrm>
            <a:custGeom>
              <a:avLst/>
              <a:gdLst>
                <a:gd name="T0" fmla="*/ 612 w 1286"/>
                <a:gd name="T1" fmla="*/ 346 h 382"/>
                <a:gd name="T2" fmla="*/ 631 w 1286"/>
                <a:gd name="T3" fmla="*/ 343 h 382"/>
                <a:gd name="T4" fmla="*/ 658 w 1286"/>
                <a:gd name="T5" fmla="*/ 335 h 382"/>
                <a:gd name="T6" fmla="*/ 689 w 1286"/>
                <a:gd name="T7" fmla="*/ 322 h 382"/>
                <a:gd name="T8" fmla="*/ 702 w 1286"/>
                <a:gd name="T9" fmla="*/ 315 h 382"/>
                <a:gd name="T10" fmla="*/ 726 w 1286"/>
                <a:gd name="T11" fmla="*/ 302 h 382"/>
                <a:gd name="T12" fmla="*/ 757 w 1286"/>
                <a:gd name="T13" fmla="*/ 283 h 382"/>
                <a:gd name="T14" fmla="*/ 793 w 1286"/>
                <a:gd name="T15" fmla="*/ 263 h 382"/>
                <a:gd name="T16" fmla="*/ 881 w 1286"/>
                <a:gd name="T17" fmla="*/ 212 h 382"/>
                <a:gd name="T18" fmla="*/ 980 w 1286"/>
                <a:gd name="T19" fmla="*/ 156 h 382"/>
                <a:gd name="T20" fmla="*/ 1076 w 1286"/>
                <a:gd name="T21" fmla="*/ 101 h 382"/>
                <a:gd name="T22" fmla="*/ 1121 w 1286"/>
                <a:gd name="T23" fmla="*/ 76 h 382"/>
                <a:gd name="T24" fmla="*/ 1159 w 1286"/>
                <a:gd name="T25" fmla="*/ 53 h 382"/>
                <a:gd name="T26" fmla="*/ 1194 w 1286"/>
                <a:gd name="T27" fmla="*/ 33 h 382"/>
                <a:gd name="T28" fmla="*/ 1221 w 1286"/>
                <a:gd name="T29" fmla="*/ 18 h 382"/>
                <a:gd name="T30" fmla="*/ 1240 w 1286"/>
                <a:gd name="T31" fmla="*/ 7 h 382"/>
                <a:gd name="T32" fmla="*/ 1246 w 1286"/>
                <a:gd name="T33" fmla="*/ 2 h 382"/>
                <a:gd name="T34" fmla="*/ 1264 w 1286"/>
                <a:gd name="T35" fmla="*/ 0 h 382"/>
                <a:gd name="T36" fmla="*/ 1277 w 1286"/>
                <a:gd name="T37" fmla="*/ 7 h 382"/>
                <a:gd name="T38" fmla="*/ 1285 w 1286"/>
                <a:gd name="T39" fmla="*/ 17 h 382"/>
                <a:gd name="T40" fmla="*/ 1283 w 1286"/>
                <a:gd name="T41" fmla="*/ 26 h 382"/>
                <a:gd name="T42" fmla="*/ 1274 w 1286"/>
                <a:gd name="T43" fmla="*/ 31 h 382"/>
                <a:gd name="T44" fmla="*/ 1252 w 1286"/>
                <a:gd name="T45" fmla="*/ 43 h 382"/>
                <a:gd name="T46" fmla="*/ 1224 w 1286"/>
                <a:gd name="T47" fmla="*/ 59 h 382"/>
                <a:gd name="T48" fmla="*/ 1188 w 1286"/>
                <a:gd name="T49" fmla="*/ 81 h 382"/>
                <a:gd name="T50" fmla="*/ 1143 w 1286"/>
                <a:gd name="T51" fmla="*/ 106 h 382"/>
                <a:gd name="T52" fmla="*/ 1097 w 1286"/>
                <a:gd name="T53" fmla="*/ 133 h 382"/>
                <a:gd name="T54" fmla="*/ 995 w 1286"/>
                <a:gd name="T55" fmla="*/ 191 h 382"/>
                <a:gd name="T56" fmla="*/ 893 w 1286"/>
                <a:gd name="T57" fmla="*/ 249 h 382"/>
                <a:gd name="T58" fmla="*/ 847 w 1286"/>
                <a:gd name="T59" fmla="*/ 275 h 382"/>
                <a:gd name="T60" fmla="*/ 807 w 1286"/>
                <a:gd name="T61" fmla="*/ 298 h 382"/>
                <a:gd name="T62" fmla="*/ 771 w 1286"/>
                <a:gd name="T63" fmla="*/ 318 h 382"/>
                <a:gd name="T64" fmla="*/ 745 w 1286"/>
                <a:gd name="T65" fmla="*/ 333 h 382"/>
                <a:gd name="T66" fmla="*/ 727 w 1286"/>
                <a:gd name="T67" fmla="*/ 343 h 382"/>
                <a:gd name="T68" fmla="*/ 721 w 1286"/>
                <a:gd name="T69" fmla="*/ 348 h 382"/>
                <a:gd name="T70" fmla="*/ 693 w 1286"/>
                <a:gd name="T71" fmla="*/ 361 h 382"/>
                <a:gd name="T72" fmla="*/ 665 w 1286"/>
                <a:gd name="T73" fmla="*/ 372 h 382"/>
                <a:gd name="T74" fmla="*/ 621 w 1286"/>
                <a:gd name="T75" fmla="*/ 381 h 382"/>
                <a:gd name="T76" fmla="*/ 595 w 1286"/>
                <a:gd name="T77" fmla="*/ 381 h 382"/>
                <a:gd name="T78" fmla="*/ 583 w 1286"/>
                <a:gd name="T79" fmla="*/ 379 h 382"/>
                <a:gd name="T80" fmla="*/ 572 w 1286"/>
                <a:gd name="T81" fmla="*/ 378 h 382"/>
                <a:gd name="T82" fmla="*/ 552 w 1286"/>
                <a:gd name="T83" fmla="*/ 373 h 382"/>
                <a:gd name="T84" fmla="*/ 526 w 1286"/>
                <a:gd name="T85" fmla="*/ 368 h 382"/>
                <a:gd name="T86" fmla="*/ 476 w 1286"/>
                <a:gd name="T87" fmla="*/ 358 h 382"/>
                <a:gd name="T88" fmla="*/ 395 w 1286"/>
                <a:gd name="T89" fmla="*/ 340 h 382"/>
                <a:gd name="T90" fmla="*/ 237 w 1286"/>
                <a:gd name="T91" fmla="*/ 305 h 382"/>
                <a:gd name="T92" fmla="*/ 166 w 1286"/>
                <a:gd name="T93" fmla="*/ 290 h 382"/>
                <a:gd name="T94" fmla="*/ 104 w 1286"/>
                <a:gd name="T95" fmla="*/ 275 h 382"/>
                <a:gd name="T96" fmla="*/ 77 w 1286"/>
                <a:gd name="T97" fmla="*/ 270 h 382"/>
                <a:gd name="T98" fmla="*/ 58 w 1286"/>
                <a:gd name="T99" fmla="*/ 265 h 382"/>
                <a:gd name="T100" fmla="*/ 44 w 1286"/>
                <a:gd name="T101" fmla="*/ 262 h 382"/>
                <a:gd name="T102" fmla="*/ 39 w 1286"/>
                <a:gd name="T103" fmla="*/ 260 h 382"/>
                <a:gd name="T104" fmla="*/ 23 w 1286"/>
                <a:gd name="T105" fmla="*/ 250 h 382"/>
                <a:gd name="T106" fmla="*/ 11 w 1286"/>
                <a:gd name="T107" fmla="*/ 234 h 382"/>
                <a:gd name="T108" fmla="*/ 2 w 1286"/>
                <a:gd name="T109" fmla="*/ 210 h 382"/>
                <a:gd name="T110" fmla="*/ 0 w 1286"/>
                <a:gd name="T111" fmla="*/ 174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6"/>
                <a:gd name="T169" fmla="*/ 0 h 382"/>
                <a:gd name="T170" fmla="*/ 1286 w 1286"/>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6" h="382">
                  <a:moveTo>
                    <a:pt x="606" y="348"/>
                  </a:moveTo>
                  <a:lnTo>
                    <a:pt x="612" y="346"/>
                  </a:lnTo>
                  <a:lnTo>
                    <a:pt x="620" y="344"/>
                  </a:lnTo>
                  <a:lnTo>
                    <a:pt x="631" y="343"/>
                  </a:lnTo>
                  <a:lnTo>
                    <a:pt x="643" y="340"/>
                  </a:lnTo>
                  <a:lnTo>
                    <a:pt x="658" y="335"/>
                  </a:lnTo>
                  <a:lnTo>
                    <a:pt x="673" y="330"/>
                  </a:lnTo>
                  <a:lnTo>
                    <a:pt x="689" y="322"/>
                  </a:lnTo>
                  <a:lnTo>
                    <a:pt x="695" y="318"/>
                  </a:lnTo>
                  <a:lnTo>
                    <a:pt x="702" y="315"/>
                  </a:lnTo>
                  <a:lnTo>
                    <a:pt x="714" y="308"/>
                  </a:lnTo>
                  <a:lnTo>
                    <a:pt x="726" y="302"/>
                  </a:lnTo>
                  <a:lnTo>
                    <a:pt x="741" y="293"/>
                  </a:lnTo>
                  <a:lnTo>
                    <a:pt x="757" y="283"/>
                  </a:lnTo>
                  <a:lnTo>
                    <a:pt x="774" y="274"/>
                  </a:lnTo>
                  <a:lnTo>
                    <a:pt x="793" y="263"/>
                  </a:lnTo>
                  <a:lnTo>
                    <a:pt x="835" y="239"/>
                  </a:lnTo>
                  <a:lnTo>
                    <a:pt x="881" y="212"/>
                  </a:lnTo>
                  <a:lnTo>
                    <a:pt x="930" y="186"/>
                  </a:lnTo>
                  <a:lnTo>
                    <a:pt x="980" y="156"/>
                  </a:lnTo>
                  <a:lnTo>
                    <a:pt x="1028" y="127"/>
                  </a:lnTo>
                  <a:lnTo>
                    <a:pt x="1076" y="101"/>
                  </a:lnTo>
                  <a:lnTo>
                    <a:pt x="1097" y="88"/>
                  </a:lnTo>
                  <a:lnTo>
                    <a:pt x="1121" y="76"/>
                  </a:lnTo>
                  <a:lnTo>
                    <a:pt x="1140" y="63"/>
                  </a:lnTo>
                  <a:lnTo>
                    <a:pt x="1159" y="53"/>
                  </a:lnTo>
                  <a:lnTo>
                    <a:pt x="1178" y="43"/>
                  </a:lnTo>
                  <a:lnTo>
                    <a:pt x="1194" y="33"/>
                  </a:lnTo>
                  <a:lnTo>
                    <a:pt x="1209" y="25"/>
                  </a:lnTo>
                  <a:lnTo>
                    <a:pt x="1221" y="18"/>
                  </a:lnTo>
                  <a:lnTo>
                    <a:pt x="1230" y="11"/>
                  </a:lnTo>
                  <a:lnTo>
                    <a:pt x="1240" y="7"/>
                  </a:lnTo>
                  <a:lnTo>
                    <a:pt x="1244" y="3"/>
                  </a:lnTo>
                  <a:lnTo>
                    <a:pt x="1246" y="2"/>
                  </a:lnTo>
                  <a:lnTo>
                    <a:pt x="1254" y="0"/>
                  </a:lnTo>
                  <a:lnTo>
                    <a:pt x="1264" y="0"/>
                  </a:lnTo>
                  <a:lnTo>
                    <a:pt x="1271" y="2"/>
                  </a:lnTo>
                  <a:lnTo>
                    <a:pt x="1277" y="7"/>
                  </a:lnTo>
                  <a:lnTo>
                    <a:pt x="1283" y="11"/>
                  </a:lnTo>
                  <a:lnTo>
                    <a:pt x="1285" y="17"/>
                  </a:lnTo>
                  <a:lnTo>
                    <a:pt x="1285" y="22"/>
                  </a:lnTo>
                  <a:lnTo>
                    <a:pt x="1283" y="26"/>
                  </a:lnTo>
                  <a:lnTo>
                    <a:pt x="1279" y="28"/>
                  </a:lnTo>
                  <a:lnTo>
                    <a:pt x="1274" y="31"/>
                  </a:lnTo>
                  <a:lnTo>
                    <a:pt x="1264" y="37"/>
                  </a:lnTo>
                  <a:lnTo>
                    <a:pt x="1252" y="43"/>
                  </a:lnTo>
                  <a:lnTo>
                    <a:pt x="1240" y="51"/>
                  </a:lnTo>
                  <a:lnTo>
                    <a:pt x="1224" y="59"/>
                  </a:lnTo>
                  <a:lnTo>
                    <a:pt x="1207" y="70"/>
                  </a:lnTo>
                  <a:lnTo>
                    <a:pt x="1188" y="81"/>
                  </a:lnTo>
                  <a:lnTo>
                    <a:pt x="1166" y="92"/>
                  </a:lnTo>
                  <a:lnTo>
                    <a:pt x="1143" y="106"/>
                  </a:lnTo>
                  <a:lnTo>
                    <a:pt x="1121" y="119"/>
                  </a:lnTo>
                  <a:lnTo>
                    <a:pt x="1097" y="133"/>
                  </a:lnTo>
                  <a:lnTo>
                    <a:pt x="1048" y="160"/>
                  </a:lnTo>
                  <a:lnTo>
                    <a:pt x="995" y="191"/>
                  </a:lnTo>
                  <a:lnTo>
                    <a:pt x="943" y="221"/>
                  </a:lnTo>
                  <a:lnTo>
                    <a:pt x="893" y="249"/>
                  </a:lnTo>
                  <a:lnTo>
                    <a:pt x="870" y="262"/>
                  </a:lnTo>
                  <a:lnTo>
                    <a:pt x="847" y="275"/>
                  </a:lnTo>
                  <a:lnTo>
                    <a:pt x="825" y="287"/>
                  </a:lnTo>
                  <a:lnTo>
                    <a:pt x="807" y="298"/>
                  </a:lnTo>
                  <a:lnTo>
                    <a:pt x="787" y="310"/>
                  </a:lnTo>
                  <a:lnTo>
                    <a:pt x="771" y="318"/>
                  </a:lnTo>
                  <a:lnTo>
                    <a:pt x="757" y="326"/>
                  </a:lnTo>
                  <a:lnTo>
                    <a:pt x="745" y="333"/>
                  </a:lnTo>
                  <a:lnTo>
                    <a:pt x="735" y="340"/>
                  </a:lnTo>
                  <a:lnTo>
                    <a:pt x="727" y="343"/>
                  </a:lnTo>
                  <a:lnTo>
                    <a:pt x="724" y="346"/>
                  </a:lnTo>
                  <a:lnTo>
                    <a:pt x="721" y="348"/>
                  </a:lnTo>
                  <a:lnTo>
                    <a:pt x="706" y="355"/>
                  </a:lnTo>
                  <a:lnTo>
                    <a:pt x="693" y="361"/>
                  </a:lnTo>
                  <a:lnTo>
                    <a:pt x="679" y="368"/>
                  </a:lnTo>
                  <a:lnTo>
                    <a:pt x="665" y="372"/>
                  </a:lnTo>
                  <a:lnTo>
                    <a:pt x="643" y="378"/>
                  </a:lnTo>
                  <a:lnTo>
                    <a:pt x="621" y="381"/>
                  </a:lnTo>
                  <a:lnTo>
                    <a:pt x="606" y="381"/>
                  </a:lnTo>
                  <a:lnTo>
                    <a:pt x="595" y="381"/>
                  </a:lnTo>
                  <a:lnTo>
                    <a:pt x="587" y="379"/>
                  </a:lnTo>
                  <a:lnTo>
                    <a:pt x="583" y="379"/>
                  </a:lnTo>
                  <a:lnTo>
                    <a:pt x="579" y="379"/>
                  </a:lnTo>
                  <a:lnTo>
                    <a:pt x="572" y="378"/>
                  </a:lnTo>
                  <a:lnTo>
                    <a:pt x="564" y="376"/>
                  </a:lnTo>
                  <a:lnTo>
                    <a:pt x="552" y="373"/>
                  </a:lnTo>
                  <a:lnTo>
                    <a:pt x="541" y="372"/>
                  </a:lnTo>
                  <a:lnTo>
                    <a:pt x="526" y="368"/>
                  </a:lnTo>
                  <a:lnTo>
                    <a:pt x="510" y="365"/>
                  </a:lnTo>
                  <a:lnTo>
                    <a:pt x="476" y="358"/>
                  </a:lnTo>
                  <a:lnTo>
                    <a:pt x="437" y="350"/>
                  </a:lnTo>
                  <a:lnTo>
                    <a:pt x="395" y="340"/>
                  </a:lnTo>
                  <a:lnTo>
                    <a:pt x="353" y="331"/>
                  </a:lnTo>
                  <a:lnTo>
                    <a:pt x="237" y="305"/>
                  </a:lnTo>
                  <a:lnTo>
                    <a:pt x="201" y="297"/>
                  </a:lnTo>
                  <a:lnTo>
                    <a:pt x="166" y="290"/>
                  </a:lnTo>
                  <a:lnTo>
                    <a:pt x="133" y="282"/>
                  </a:lnTo>
                  <a:lnTo>
                    <a:pt x="104" y="275"/>
                  </a:lnTo>
                  <a:lnTo>
                    <a:pt x="90" y="272"/>
                  </a:lnTo>
                  <a:lnTo>
                    <a:pt x="77" y="270"/>
                  </a:lnTo>
                  <a:lnTo>
                    <a:pt x="67" y="267"/>
                  </a:lnTo>
                  <a:lnTo>
                    <a:pt x="58" y="265"/>
                  </a:lnTo>
                  <a:lnTo>
                    <a:pt x="50" y="263"/>
                  </a:lnTo>
                  <a:lnTo>
                    <a:pt x="44" y="262"/>
                  </a:lnTo>
                  <a:lnTo>
                    <a:pt x="40" y="260"/>
                  </a:lnTo>
                  <a:lnTo>
                    <a:pt x="39" y="260"/>
                  </a:lnTo>
                  <a:lnTo>
                    <a:pt x="31" y="256"/>
                  </a:lnTo>
                  <a:lnTo>
                    <a:pt x="23" y="250"/>
                  </a:lnTo>
                  <a:lnTo>
                    <a:pt x="17" y="243"/>
                  </a:lnTo>
                  <a:lnTo>
                    <a:pt x="11" y="234"/>
                  </a:lnTo>
                  <a:lnTo>
                    <a:pt x="6" y="224"/>
                  </a:lnTo>
                  <a:lnTo>
                    <a:pt x="2" y="210"/>
                  </a:lnTo>
                  <a:lnTo>
                    <a:pt x="0" y="194"/>
                  </a:lnTo>
                  <a:lnTo>
                    <a:pt x="0" y="17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594" name="Freeform 1724"/>
            <p:cNvSpPr>
              <a:spLocks/>
            </p:cNvSpPr>
            <p:nvPr/>
          </p:nvSpPr>
          <p:spPr bwMode="auto">
            <a:xfrm>
              <a:off x="1591" y="3078"/>
              <a:ext cx="47" cy="15"/>
            </a:xfrm>
            <a:custGeom>
              <a:avLst/>
              <a:gdLst>
                <a:gd name="T0" fmla="*/ 24 w 47"/>
                <a:gd name="T1" fmla="*/ 14 h 15"/>
                <a:gd name="T2" fmla="*/ 14 w 47"/>
                <a:gd name="T3" fmla="*/ 11 h 15"/>
                <a:gd name="T4" fmla="*/ 6 w 47"/>
                <a:gd name="T5" fmla="*/ 11 h 15"/>
                <a:gd name="T6" fmla="*/ 2 w 47"/>
                <a:gd name="T7" fmla="*/ 11 h 15"/>
                <a:gd name="T8" fmla="*/ 0 w 47"/>
                <a:gd name="T9" fmla="*/ 7 h 15"/>
                <a:gd name="T10" fmla="*/ 2 w 47"/>
                <a:gd name="T11" fmla="*/ 3 h 15"/>
                <a:gd name="T12" fmla="*/ 6 w 47"/>
                <a:gd name="T13" fmla="*/ 2 h 15"/>
                <a:gd name="T14" fmla="*/ 12 w 47"/>
                <a:gd name="T15" fmla="*/ 0 h 15"/>
                <a:gd name="T16" fmla="*/ 24 w 47"/>
                <a:gd name="T17" fmla="*/ 0 h 15"/>
                <a:gd name="T18" fmla="*/ 34 w 47"/>
                <a:gd name="T19" fmla="*/ 0 h 15"/>
                <a:gd name="T20" fmla="*/ 42 w 47"/>
                <a:gd name="T21" fmla="*/ 2 h 15"/>
                <a:gd name="T22" fmla="*/ 46 w 47"/>
                <a:gd name="T23" fmla="*/ 3 h 15"/>
                <a:gd name="T24" fmla="*/ 46 w 47"/>
                <a:gd name="T25" fmla="*/ 7 h 15"/>
                <a:gd name="T26" fmla="*/ 46 w 47"/>
                <a:gd name="T27" fmla="*/ 8 h 15"/>
                <a:gd name="T28" fmla="*/ 42 w 47"/>
                <a:gd name="T29" fmla="*/ 11 h 15"/>
                <a:gd name="T30" fmla="*/ 34 w 47"/>
                <a:gd name="T31" fmla="*/ 11 h 15"/>
                <a:gd name="T32" fmla="*/ 24 w 47"/>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5"/>
                <a:gd name="T53" fmla="*/ 47 w 4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5">
                  <a:moveTo>
                    <a:pt x="24" y="14"/>
                  </a:moveTo>
                  <a:lnTo>
                    <a:pt x="14" y="11"/>
                  </a:lnTo>
                  <a:lnTo>
                    <a:pt x="6" y="11"/>
                  </a:lnTo>
                  <a:lnTo>
                    <a:pt x="2" y="11"/>
                  </a:lnTo>
                  <a:lnTo>
                    <a:pt x="0" y="7"/>
                  </a:lnTo>
                  <a:lnTo>
                    <a:pt x="2" y="3"/>
                  </a:lnTo>
                  <a:lnTo>
                    <a:pt x="6" y="2"/>
                  </a:lnTo>
                  <a:lnTo>
                    <a:pt x="12" y="0"/>
                  </a:lnTo>
                  <a:lnTo>
                    <a:pt x="24" y="0"/>
                  </a:lnTo>
                  <a:lnTo>
                    <a:pt x="34" y="0"/>
                  </a:lnTo>
                  <a:lnTo>
                    <a:pt x="42" y="2"/>
                  </a:lnTo>
                  <a:lnTo>
                    <a:pt x="46" y="3"/>
                  </a:lnTo>
                  <a:lnTo>
                    <a:pt x="46" y="7"/>
                  </a:lnTo>
                  <a:lnTo>
                    <a:pt x="46" y="8"/>
                  </a:lnTo>
                  <a:lnTo>
                    <a:pt x="42" y="11"/>
                  </a:lnTo>
                  <a:lnTo>
                    <a:pt x="34" y="11"/>
                  </a:lnTo>
                  <a:lnTo>
                    <a:pt x="24" y="14"/>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595" name="Freeform 1725"/>
            <p:cNvSpPr>
              <a:spLocks/>
            </p:cNvSpPr>
            <p:nvPr/>
          </p:nvSpPr>
          <p:spPr bwMode="auto">
            <a:xfrm>
              <a:off x="1591" y="3082"/>
              <a:ext cx="49" cy="61"/>
            </a:xfrm>
            <a:custGeom>
              <a:avLst/>
              <a:gdLst>
                <a:gd name="T0" fmla="*/ 0 w 49"/>
                <a:gd name="T1" fmla="*/ 55 h 61"/>
                <a:gd name="T2" fmla="*/ 0 w 49"/>
                <a:gd name="T3" fmla="*/ 50 h 61"/>
                <a:gd name="T4" fmla="*/ 0 w 49"/>
                <a:gd name="T5" fmla="*/ 42 h 61"/>
                <a:gd name="T6" fmla="*/ 0 w 49"/>
                <a:gd name="T7" fmla="*/ 32 h 61"/>
                <a:gd name="T8" fmla="*/ 0 w 49"/>
                <a:gd name="T9" fmla="*/ 22 h 61"/>
                <a:gd name="T10" fmla="*/ 0 w 49"/>
                <a:gd name="T11" fmla="*/ 11 h 61"/>
                <a:gd name="T12" fmla="*/ 0 w 49"/>
                <a:gd name="T13" fmla="*/ 5 h 61"/>
                <a:gd name="T14" fmla="*/ 0 w 49"/>
                <a:gd name="T15" fmla="*/ 2 h 61"/>
                <a:gd name="T16" fmla="*/ 0 w 49"/>
                <a:gd name="T17" fmla="*/ 0 h 61"/>
                <a:gd name="T18" fmla="*/ 0 w 49"/>
                <a:gd name="T19" fmla="*/ 2 h 61"/>
                <a:gd name="T20" fmla="*/ 2 w 49"/>
                <a:gd name="T21" fmla="*/ 5 h 61"/>
                <a:gd name="T22" fmla="*/ 8 w 49"/>
                <a:gd name="T23" fmla="*/ 7 h 61"/>
                <a:gd name="T24" fmla="*/ 14 w 49"/>
                <a:gd name="T25" fmla="*/ 8 h 61"/>
                <a:gd name="T26" fmla="*/ 24 w 49"/>
                <a:gd name="T27" fmla="*/ 10 h 61"/>
                <a:gd name="T28" fmla="*/ 32 w 49"/>
                <a:gd name="T29" fmla="*/ 8 h 61"/>
                <a:gd name="T30" fmla="*/ 40 w 49"/>
                <a:gd name="T31" fmla="*/ 8 h 61"/>
                <a:gd name="T32" fmla="*/ 46 w 49"/>
                <a:gd name="T33" fmla="*/ 5 h 61"/>
                <a:gd name="T34" fmla="*/ 48 w 49"/>
                <a:gd name="T35" fmla="*/ 2 h 61"/>
                <a:gd name="T36" fmla="*/ 48 w 49"/>
                <a:gd name="T37" fmla="*/ 0 h 61"/>
                <a:gd name="T38" fmla="*/ 48 w 49"/>
                <a:gd name="T39" fmla="*/ 2 h 61"/>
                <a:gd name="T40" fmla="*/ 48 w 49"/>
                <a:gd name="T41" fmla="*/ 10 h 61"/>
                <a:gd name="T42" fmla="*/ 48 w 49"/>
                <a:gd name="T43" fmla="*/ 19 h 61"/>
                <a:gd name="T44" fmla="*/ 46 w 49"/>
                <a:gd name="T45" fmla="*/ 28 h 61"/>
                <a:gd name="T46" fmla="*/ 48 w 49"/>
                <a:gd name="T47" fmla="*/ 38 h 61"/>
                <a:gd name="T48" fmla="*/ 48 w 49"/>
                <a:gd name="T49" fmla="*/ 47 h 61"/>
                <a:gd name="T50" fmla="*/ 48 w 49"/>
                <a:gd name="T51" fmla="*/ 50 h 61"/>
                <a:gd name="T52" fmla="*/ 46 w 49"/>
                <a:gd name="T53" fmla="*/ 53 h 61"/>
                <a:gd name="T54" fmla="*/ 40 w 49"/>
                <a:gd name="T55" fmla="*/ 55 h 61"/>
                <a:gd name="T56" fmla="*/ 32 w 49"/>
                <a:gd name="T57" fmla="*/ 57 h 61"/>
                <a:gd name="T58" fmla="*/ 24 w 49"/>
                <a:gd name="T59" fmla="*/ 58 h 61"/>
                <a:gd name="T60" fmla="*/ 14 w 49"/>
                <a:gd name="T61" fmla="*/ 60 h 61"/>
                <a:gd name="T62" fmla="*/ 8 w 49"/>
                <a:gd name="T63" fmla="*/ 58 h 61"/>
                <a:gd name="T64" fmla="*/ 2 w 49"/>
                <a:gd name="T65" fmla="*/ 58 h 61"/>
                <a:gd name="T66" fmla="*/ 0 w 49"/>
                <a:gd name="T67" fmla="*/ 55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61"/>
                <a:gd name="T104" fmla="*/ 49 w 4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61">
                  <a:moveTo>
                    <a:pt x="0" y="55"/>
                  </a:moveTo>
                  <a:lnTo>
                    <a:pt x="0" y="50"/>
                  </a:lnTo>
                  <a:lnTo>
                    <a:pt x="0" y="42"/>
                  </a:lnTo>
                  <a:lnTo>
                    <a:pt x="0" y="32"/>
                  </a:lnTo>
                  <a:lnTo>
                    <a:pt x="0" y="22"/>
                  </a:lnTo>
                  <a:lnTo>
                    <a:pt x="0" y="11"/>
                  </a:lnTo>
                  <a:lnTo>
                    <a:pt x="0" y="5"/>
                  </a:lnTo>
                  <a:lnTo>
                    <a:pt x="0" y="2"/>
                  </a:lnTo>
                  <a:lnTo>
                    <a:pt x="0" y="0"/>
                  </a:lnTo>
                  <a:lnTo>
                    <a:pt x="0" y="2"/>
                  </a:lnTo>
                  <a:lnTo>
                    <a:pt x="2" y="5"/>
                  </a:lnTo>
                  <a:lnTo>
                    <a:pt x="8" y="7"/>
                  </a:lnTo>
                  <a:lnTo>
                    <a:pt x="14" y="8"/>
                  </a:lnTo>
                  <a:lnTo>
                    <a:pt x="24" y="10"/>
                  </a:lnTo>
                  <a:lnTo>
                    <a:pt x="32" y="8"/>
                  </a:lnTo>
                  <a:lnTo>
                    <a:pt x="40" y="8"/>
                  </a:lnTo>
                  <a:lnTo>
                    <a:pt x="46" y="5"/>
                  </a:lnTo>
                  <a:lnTo>
                    <a:pt x="48" y="2"/>
                  </a:lnTo>
                  <a:lnTo>
                    <a:pt x="48" y="0"/>
                  </a:lnTo>
                  <a:lnTo>
                    <a:pt x="48" y="2"/>
                  </a:lnTo>
                  <a:lnTo>
                    <a:pt x="48" y="10"/>
                  </a:lnTo>
                  <a:lnTo>
                    <a:pt x="48" y="19"/>
                  </a:lnTo>
                  <a:lnTo>
                    <a:pt x="46" y="28"/>
                  </a:lnTo>
                  <a:lnTo>
                    <a:pt x="48" y="38"/>
                  </a:lnTo>
                  <a:lnTo>
                    <a:pt x="48" y="47"/>
                  </a:lnTo>
                  <a:lnTo>
                    <a:pt x="48" y="50"/>
                  </a:lnTo>
                  <a:lnTo>
                    <a:pt x="46" y="53"/>
                  </a:lnTo>
                  <a:lnTo>
                    <a:pt x="40" y="55"/>
                  </a:lnTo>
                  <a:lnTo>
                    <a:pt x="32" y="57"/>
                  </a:lnTo>
                  <a:lnTo>
                    <a:pt x="24" y="58"/>
                  </a:lnTo>
                  <a:lnTo>
                    <a:pt x="14" y="60"/>
                  </a:lnTo>
                  <a:lnTo>
                    <a:pt x="8" y="58"/>
                  </a:lnTo>
                  <a:lnTo>
                    <a:pt x="2" y="58"/>
                  </a:lnTo>
                  <a:lnTo>
                    <a:pt x="0" y="55"/>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596" name="Freeform 1726"/>
            <p:cNvSpPr>
              <a:spLocks/>
            </p:cNvSpPr>
            <p:nvPr/>
          </p:nvSpPr>
          <p:spPr bwMode="auto">
            <a:xfrm>
              <a:off x="1617" y="3056"/>
              <a:ext cx="1" cy="40"/>
            </a:xfrm>
            <a:custGeom>
              <a:avLst/>
              <a:gdLst>
                <a:gd name="T0" fmla="*/ 0 w 1"/>
                <a:gd name="T1" fmla="*/ 39 h 40"/>
                <a:gd name="T2" fmla="*/ 0 w 1"/>
                <a:gd name="T3" fmla="*/ 0 h 40"/>
                <a:gd name="T4" fmla="*/ 0 w 1"/>
                <a:gd name="T5" fmla="*/ 39 h 40"/>
                <a:gd name="T6" fmla="*/ 0 60000 65536"/>
                <a:gd name="T7" fmla="*/ 0 60000 65536"/>
                <a:gd name="T8" fmla="*/ 0 60000 65536"/>
                <a:gd name="T9" fmla="*/ 0 w 1"/>
                <a:gd name="T10" fmla="*/ 0 h 40"/>
                <a:gd name="T11" fmla="*/ 1 w 1"/>
                <a:gd name="T12" fmla="*/ 40 h 40"/>
              </a:gdLst>
              <a:ahLst/>
              <a:cxnLst>
                <a:cxn ang="T6">
                  <a:pos x="T0" y="T1"/>
                </a:cxn>
                <a:cxn ang="T7">
                  <a:pos x="T2" y="T3"/>
                </a:cxn>
                <a:cxn ang="T8">
                  <a:pos x="T4" y="T5"/>
                </a:cxn>
              </a:cxnLst>
              <a:rect l="T9" t="T10" r="T11" b="T12"/>
              <a:pathLst>
                <a:path w="1" h="40">
                  <a:moveTo>
                    <a:pt x="0" y="39"/>
                  </a:moveTo>
                  <a:lnTo>
                    <a:pt x="0" y="0"/>
                  </a:lnTo>
                  <a:lnTo>
                    <a:pt x="0" y="39"/>
                  </a:lnTo>
                </a:path>
              </a:pathLst>
            </a:custGeom>
            <a:solidFill>
              <a:srgbClr val="000000"/>
            </a:solidFill>
            <a:ln w="25400" cap="rnd">
              <a:solidFill>
                <a:srgbClr val="FF8700"/>
              </a:solidFill>
              <a:round/>
              <a:headEnd type="none" w="sm" len="sm"/>
              <a:tailEnd type="none" w="sm" len="sm"/>
            </a:ln>
          </p:spPr>
          <p:txBody>
            <a:bodyPr/>
            <a:lstStyle/>
            <a:p>
              <a:endParaRPr lang="zh-CN" altLang="en-US"/>
            </a:p>
          </p:txBody>
        </p:sp>
        <p:sp>
          <p:nvSpPr>
            <p:cNvPr id="84597" name="Freeform 1727"/>
            <p:cNvSpPr>
              <a:spLocks/>
            </p:cNvSpPr>
            <p:nvPr/>
          </p:nvSpPr>
          <p:spPr bwMode="auto">
            <a:xfrm>
              <a:off x="1579" y="2937"/>
              <a:ext cx="86" cy="123"/>
            </a:xfrm>
            <a:custGeom>
              <a:avLst/>
              <a:gdLst>
                <a:gd name="T0" fmla="*/ 0 w 86"/>
                <a:gd name="T1" fmla="*/ 0 h 123"/>
                <a:gd name="T2" fmla="*/ 0 w 86"/>
                <a:gd name="T3" fmla="*/ 104 h 123"/>
                <a:gd name="T4" fmla="*/ 85 w 86"/>
                <a:gd name="T5" fmla="*/ 122 h 123"/>
                <a:gd name="T6" fmla="*/ 85 w 86"/>
                <a:gd name="T7" fmla="*/ 22 h 123"/>
                <a:gd name="T8" fmla="*/ 0 w 86"/>
                <a:gd name="T9" fmla="*/ 0 h 123"/>
                <a:gd name="T10" fmla="*/ 0 60000 65536"/>
                <a:gd name="T11" fmla="*/ 0 60000 65536"/>
                <a:gd name="T12" fmla="*/ 0 60000 65536"/>
                <a:gd name="T13" fmla="*/ 0 60000 65536"/>
                <a:gd name="T14" fmla="*/ 0 60000 65536"/>
                <a:gd name="T15" fmla="*/ 0 w 86"/>
                <a:gd name="T16" fmla="*/ 0 h 123"/>
                <a:gd name="T17" fmla="*/ 86 w 86"/>
                <a:gd name="T18" fmla="*/ 123 h 123"/>
              </a:gdLst>
              <a:ahLst/>
              <a:cxnLst>
                <a:cxn ang="T10">
                  <a:pos x="T0" y="T1"/>
                </a:cxn>
                <a:cxn ang="T11">
                  <a:pos x="T2" y="T3"/>
                </a:cxn>
                <a:cxn ang="T12">
                  <a:pos x="T4" y="T5"/>
                </a:cxn>
                <a:cxn ang="T13">
                  <a:pos x="T6" y="T7"/>
                </a:cxn>
                <a:cxn ang="T14">
                  <a:pos x="T8" y="T9"/>
                </a:cxn>
              </a:cxnLst>
              <a:rect l="T15" t="T16" r="T17" b="T18"/>
              <a:pathLst>
                <a:path w="86" h="123">
                  <a:moveTo>
                    <a:pt x="0" y="0"/>
                  </a:moveTo>
                  <a:lnTo>
                    <a:pt x="0" y="104"/>
                  </a:lnTo>
                  <a:lnTo>
                    <a:pt x="85" y="122"/>
                  </a:lnTo>
                  <a:lnTo>
                    <a:pt x="85" y="22"/>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598" name="Freeform 1728"/>
            <p:cNvSpPr>
              <a:spLocks/>
            </p:cNvSpPr>
            <p:nvPr/>
          </p:nvSpPr>
          <p:spPr bwMode="auto">
            <a:xfrm>
              <a:off x="1664" y="2931"/>
              <a:ext cx="72" cy="129"/>
            </a:xfrm>
            <a:custGeom>
              <a:avLst/>
              <a:gdLst>
                <a:gd name="T0" fmla="*/ 71 w 72"/>
                <a:gd name="T1" fmla="*/ 0 h 129"/>
                <a:gd name="T2" fmla="*/ 0 w 72"/>
                <a:gd name="T3" fmla="*/ 27 h 129"/>
                <a:gd name="T4" fmla="*/ 2 w 72"/>
                <a:gd name="T5" fmla="*/ 128 h 129"/>
                <a:gd name="T6" fmla="*/ 71 w 72"/>
                <a:gd name="T7" fmla="*/ 94 h 129"/>
                <a:gd name="T8" fmla="*/ 71 w 72"/>
                <a:gd name="T9" fmla="*/ 0 h 129"/>
                <a:gd name="T10" fmla="*/ 0 60000 65536"/>
                <a:gd name="T11" fmla="*/ 0 60000 65536"/>
                <a:gd name="T12" fmla="*/ 0 60000 65536"/>
                <a:gd name="T13" fmla="*/ 0 60000 65536"/>
                <a:gd name="T14" fmla="*/ 0 60000 65536"/>
                <a:gd name="T15" fmla="*/ 0 w 72"/>
                <a:gd name="T16" fmla="*/ 0 h 129"/>
                <a:gd name="T17" fmla="*/ 72 w 72"/>
                <a:gd name="T18" fmla="*/ 129 h 129"/>
              </a:gdLst>
              <a:ahLst/>
              <a:cxnLst>
                <a:cxn ang="T10">
                  <a:pos x="T0" y="T1"/>
                </a:cxn>
                <a:cxn ang="T11">
                  <a:pos x="T2" y="T3"/>
                </a:cxn>
                <a:cxn ang="T12">
                  <a:pos x="T4" y="T5"/>
                </a:cxn>
                <a:cxn ang="T13">
                  <a:pos x="T6" y="T7"/>
                </a:cxn>
                <a:cxn ang="T14">
                  <a:pos x="T8" y="T9"/>
                </a:cxn>
              </a:cxnLst>
              <a:rect l="T15" t="T16" r="T17" b="T18"/>
              <a:pathLst>
                <a:path w="72" h="129">
                  <a:moveTo>
                    <a:pt x="71" y="0"/>
                  </a:moveTo>
                  <a:lnTo>
                    <a:pt x="0" y="27"/>
                  </a:lnTo>
                  <a:lnTo>
                    <a:pt x="2" y="128"/>
                  </a:lnTo>
                  <a:lnTo>
                    <a:pt x="71" y="94"/>
                  </a:lnTo>
                  <a:lnTo>
                    <a:pt x="71"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599" name="Freeform 1729"/>
            <p:cNvSpPr>
              <a:spLocks/>
            </p:cNvSpPr>
            <p:nvPr/>
          </p:nvSpPr>
          <p:spPr bwMode="auto">
            <a:xfrm>
              <a:off x="1584" y="2918"/>
              <a:ext cx="146" cy="40"/>
            </a:xfrm>
            <a:custGeom>
              <a:avLst/>
              <a:gdLst>
                <a:gd name="T0" fmla="*/ 0 w 146"/>
                <a:gd name="T1" fmla="*/ 19 h 40"/>
                <a:gd name="T2" fmla="*/ 63 w 146"/>
                <a:gd name="T3" fmla="*/ 0 h 40"/>
                <a:gd name="T4" fmla="*/ 145 w 146"/>
                <a:gd name="T5" fmla="*/ 14 h 40"/>
                <a:gd name="T6" fmla="*/ 80 w 146"/>
                <a:gd name="T7" fmla="*/ 39 h 40"/>
                <a:gd name="T8" fmla="*/ 0 w 146"/>
                <a:gd name="T9" fmla="*/ 19 h 40"/>
                <a:gd name="T10" fmla="*/ 0 60000 65536"/>
                <a:gd name="T11" fmla="*/ 0 60000 65536"/>
                <a:gd name="T12" fmla="*/ 0 60000 65536"/>
                <a:gd name="T13" fmla="*/ 0 60000 65536"/>
                <a:gd name="T14" fmla="*/ 0 60000 65536"/>
                <a:gd name="T15" fmla="*/ 0 w 146"/>
                <a:gd name="T16" fmla="*/ 0 h 40"/>
                <a:gd name="T17" fmla="*/ 146 w 146"/>
                <a:gd name="T18" fmla="*/ 40 h 40"/>
              </a:gdLst>
              <a:ahLst/>
              <a:cxnLst>
                <a:cxn ang="T10">
                  <a:pos x="T0" y="T1"/>
                </a:cxn>
                <a:cxn ang="T11">
                  <a:pos x="T2" y="T3"/>
                </a:cxn>
                <a:cxn ang="T12">
                  <a:pos x="T4" y="T5"/>
                </a:cxn>
                <a:cxn ang="T13">
                  <a:pos x="T6" y="T7"/>
                </a:cxn>
                <a:cxn ang="T14">
                  <a:pos x="T8" y="T9"/>
                </a:cxn>
              </a:cxnLst>
              <a:rect l="T15" t="T16" r="T17" b="T18"/>
              <a:pathLst>
                <a:path w="146" h="40">
                  <a:moveTo>
                    <a:pt x="0" y="19"/>
                  </a:moveTo>
                  <a:lnTo>
                    <a:pt x="63" y="0"/>
                  </a:lnTo>
                  <a:lnTo>
                    <a:pt x="145" y="14"/>
                  </a:lnTo>
                  <a:lnTo>
                    <a:pt x="80" y="39"/>
                  </a:lnTo>
                  <a:lnTo>
                    <a:pt x="0" y="19"/>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600" name="Freeform 1730"/>
            <p:cNvSpPr>
              <a:spLocks/>
            </p:cNvSpPr>
            <p:nvPr/>
          </p:nvSpPr>
          <p:spPr bwMode="auto">
            <a:xfrm>
              <a:off x="1683" y="3209"/>
              <a:ext cx="33" cy="15"/>
            </a:xfrm>
            <a:custGeom>
              <a:avLst/>
              <a:gdLst>
                <a:gd name="T0" fmla="*/ 32 w 33"/>
                <a:gd name="T1" fmla="*/ 14 h 15"/>
                <a:gd name="T2" fmla="*/ 0 w 33"/>
                <a:gd name="T3" fmla="*/ 0 h 15"/>
                <a:gd name="T4" fmla="*/ 32 w 33"/>
                <a:gd name="T5" fmla="*/ 14 h 15"/>
                <a:gd name="T6" fmla="*/ 0 60000 65536"/>
                <a:gd name="T7" fmla="*/ 0 60000 65536"/>
                <a:gd name="T8" fmla="*/ 0 60000 65536"/>
                <a:gd name="T9" fmla="*/ 0 w 33"/>
                <a:gd name="T10" fmla="*/ 0 h 15"/>
                <a:gd name="T11" fmla="*/ 33 w 33"/>
                <a:gd name="T12" fmla="*/ 15 h 15"/>
              </a:gdLst>
              <a:ahLst/>
              <a:cxnLst>
                <a:cxn ang="T6">
                  <a:pos x="T0" y="T1"/>
                </a:cxn>
                <a:cxn ang="T7">
                  <a:pos x="T2" y="T3"/>
                </a:cxn>
                <a:cxn ang="T8">
                  <a:pos x="T4" y="T5"/>
                </a:cxn>
              </a:cxnLst>
              <a:rect l="T9" t="T10" r="T11" b="T12"/>
              <a:pathLst>
                <a:path w="33" h="15">
                  <a:moveTo>
                    <a:pt x="32" y="14"/>
                  </a:moveTo>
                  <a:lnTo>
                    <a:pt x="0" y="0"/>
                  </a:lnTo>
                  <a:lnTo>
                    <a:pt x="32"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1" name="Freeform 1731"/>
            <p:cNvSpPr>
              <a:spLocks/>
            </p:cNvSpPr>
            <p:nvPr/>
          </p:nvSpPr>
          <p:spPr bwMode="auto">
            <a:xfrm>
              <a:off x="1738" y="3219"/>
              <a:ext cx="34" cy="15"/>
            </a:xfrm>
            <a:custGeom>
              <a:avLst/>
              <a:gdLst>
                <a:gd name="T0" fmla="*/ 33 w 34"/>
                <a:gd name="T1" fmla="*/ 14 h 15"/>
                <a:gd name="T2" fmla="*/ 0 w 34"/>
                <a:gd name="T3" fmla="*/ 0 h 15"/>
                <a:gd name="T4" fmla="*/ 33 w 34"/>
                <a:gd name="T5" fmla="*/ 14 h 15"/>
                <a:gd name="T6" fmla="*/ 0 60000 65536"/>
                <a:gd name="T7" fmla="*/ 0 60000 65536"/>
                <a:gd name="T8" fmla="*/ 0 60000 65536"/>
                <a:gd name="T9" fmla="*/ 0 w 34"/>
                <a:gd name="T10" fmla="*/ 0 h 15"/>
                <a:gd name="T11" fmla="*/ 34 w 34"/>
                <a:gd name="T12" fmla="*/ 15 h 15"/>
              </a:gdLst>
              <a:ahLst/>
              <a:cxnLst>
                <a:cxn ang="T6">
                  <a:pos x="T0" y="T1"/>
                </a:cxn>
                <a:cxn ang="T7">
                  <a:pos x="T2" y="T3"/>
                </a:cxn>
                <a:cxn ang="T8">
                  <a:pos x="T4" y="T5"/>
                </a:cxn>
              </a:cxnLst>
              <a:rect l="T9" t="T10" r="T11" b="T12"/>
              <a:pathLst>
                <a:path w="34" h="15">
                  <a:moveTo>
                    <a:pt x="33" y="14"/>
                  </a:moveTo>
                  <a:lnTo>
                    <a:pt x="0" y="0"/>
                  </a:lnTo>
                  <a:lnTo>
                    <a:pt x="33"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2" name="Freeform 1732"/>
            <p:cNvSpPr>
              <a:spLocks/>
            </p:cNvSpPr>
            <p:nvPr/>
          </p:nvSpPr>
          <p:spPr bwMode="auto">
            <a:xfrm>
              <a:off x="1795" y="3232"/>
              <a:ext cx="34" cy="15"/>
            </a:xfrm>
            <a:custGeom>
              <a:avLst/>
              <a:gdLst>
                <a:gd name="T0" fmla="*/ 33 w 34"/>
                <a:gd name="T1" fmla="*/ 14 h 15"/>
                <a:gd name="T2" fmla="*/ 0 w 34"/>
                <a:gd name="T3" fmla="*/ 0 h 15"/>
                <a:gd name="T4" fmla="*/ 33 w 34"/>
                <a:gd name="T5" fmla="*/ 14 h 15"/>
                <a:gd name="T6" fmla="*/ 0 60000 65536"/>
                <a:gd name="T7" fmla="*/ 0 60000 65536"/>
                <a:gd name="T8" fmla="*/ 0 60000 65536"/>
                <a:gd name="T9" fmla="*/ 0 w 34"/>
                <a:gd name="T10" fmla="*/ 0 h 15"/>
                <a:gd name="T11" fmla="*/ 34 w 34"/>
                <a:gd name="T12" fmla="*/ 15 h 15"/>
              </a:gdLst>
              <a:ahLst/>
              <a:cxnLst>
                <a:cxn ang="T6">
                  <a:pos x="T0" y="T1"/>
                </a:cxn>
                <a:cxn ang="T7">
                  <a:pos x="T2" y="T3"/>
                </a:cxn>
                <a:cxn ang="T8">
                  <a:pos x="T4" y="T5"/>
                </a:cxn>
              </a:cxnLst>
              <a:rect l="T9" t="T10" r="T11" b="T12"/>
              <a:pathLst>
                <a:path w="34" h="15">
                  <a:moveTo>
                    <a:pt x="33" y="14"/>
                  </a:moveTo>
                  <a:lnTo>
                    <a:pt x="0" y="0"/>
                  </a:lnTo>
                  <a:lnTo>
                    <a:pt x="33"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3" name="Freeform 1733"/>
            <p:cNvSpPr>
              <a:spLocks/>
            </p:cNvSpPr>
            <p:nvPr/>
          </p:nvSpPr>
          <p:spPr bwMode="auto">
            <a:xfrm>
              <a:off x="1969" y="3269"/>
              <a:ext cx="34" cy="15"/>
            </a:xfrm>
            <a:custGeom>
              <a:avLst/>
              <a:gdLst>
                <a:gd name="T0" fmla="*/ 33 w 34"/>
                <a:gd name="T1" fmla="*/ 14 h 15"/>
                <a:gd name="T2" fmla="*/ 0 w 34"/>
                <a:gd name="T3" fmla="*/ 0 h 15"/>
                <a:gd name="T4" fmla="*/ 33 w 34"/>
                <a:gd name="T5" fmla="*/ 14 h 15"/>
                <a:gd name="T6" fmla="*/ 0 60000 65536"/>
                <a:gd name="T7" fmla="*/ 0 60000 65536"/>
                <a:gd name="T8" fmla="*/ 0 60000 65536"/>
                <a:gd name="T9" fmla="*/ 0 w 34"/>
                <a:gd name="T10" fmla="*/ 0 h 15"/>
                <a:gd name="T11" fmla="*/ 34 w 34"/>
                <a:gd name="T12" fmla="*/ 15 h 15"/>
              </a:gdLst>
              <a:ahLst/>
              <a:cxnLst>
                <a:cxn ang="T6">
                  <a:pos x="T0" y="T1"/>
                </a:cxn>
                <a:cxn ang="T7">
                  <a:pos x="T2" y="T3"/>
                </a:cxn>
                <a:cxn ang="T8">
                  <a:pos x="T4" y="T5"/>
                </a:cxn>
              </a:cxnLst>
              <a:rect l="T9" t="T10" r="T11" b="T12"/>
              <a:pathLst>
                <a:path w="34" h="15">
                  <a:moveTo>
                    <a:pt x="33" y="14"/>
                  </a:moveTo>
                  <a:lnTo>
                    <a:pt x="0" y="0"/>
                  </a:lnTo>
                  <a:lnTo>
                    <a:pt x="33"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4" name="Freeform 1734"/>
            <p:cNvSpPr>
              <a:spLocks/>
            </p:cNvSpPr>
            <p:nvPr/>
          </p:nvSpPr>
          <p:spPr bwMode="auto">
            <a:xfrm>
              <a:off x="2028" y="3281"/>
              <a:ext cx="33" cy="15"/>
            </a:xfrm>
            <a:custGeom>
              <a:avLst/>
              <a:gdLst>
                <a:gd name="T0" fmla="*/ 32 w 33"/>
                <a:gd name="T1" fmla="*/ 14 h 15"/>
                <a:gd name="T2" fmla="*/ 0 w 33"/>
                <a:gd name="T3" fmla="*/ 0 h 15"/>
                <a:gd name="T4" fmla="*/ 32 w 33"/>
                <a:gd name="T5" fmla="*/ 14 h 15"/>
                <a:gd name="T6" fmla="*/ 0 60000 65536"/>
                <a:gd name="T7" fmla="*/ 0 60000 65536"/>
                <a:gd name="T8" fmla="*/ 0 60000 65536"/>
                <a:gd name="T9" fmla="*/ 0 w 33"/>
                <a:gd name="T10" fmla="*/ 0 h 15"/>
                <a:gd name="T11" fmla="*/ 33 w 33"/>
                <a:gd name="T12" fmla="*/ 15 h 15"/>
              </a:gdLst>
              <a:ahLst/>
              <a:cxnLst>
                <a:cxn ang="T6">
                  <a:pos x="T0" y="T1"/>
                </a:cxn>
                <a:cxn ang="T7">
                  <a:pos x="T2" y="T3"/>
                </a:cxn>
                <a:cxn ang="T8">
                  <a:pos x="T4" y="T5"/>
                </a:cxn>
              </a:cxnLst>
              <a:rect l="T9" t="T10" r="T11" b="T12"/>
              <a:pathLst>
                <a:path w="33" h="15">
                  <a:moveTo>
                    <a:pt x="32" y="14"/>
                  </a:moveTo>
                  <a:lnTo>
                    <a:pt x="0" y="0"/>
                  </a:lnTo>
                  <a:lnTo>
                    <a:pt x="32"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5" name="Freeform 1735"/>
            <p:cNvSpPr>
              <a:spLocks/>
            </p:cNvSpPr>
            <p:nvPr/>
          </p:nvSpPr>
          <p:spPr bwMode="auto">
            <a:xfrm>
              <a:off x="2092" y="3294"/>
              <a:ext cx="32" cy="14"/>
            </a:xfrm>
            <a:custGeom>
              <a:avLst/>
              <a:gdLst>
                <a:gd name="T0" fmla="*/ 31 w 32"/>
                <a:gd name="T1" fmla="*/ 13 h 14"/>
                <a:gd name="T2" fmla="*/ 0 w 32"/>
                <a:gd name="T3" fmla="*/ 0 h 14"/>
                <a:gd name="T4" fmla="*/ 31 w 32"/>
                <a:gd name="T5" fmla="*/ 13 h 14"/>
                <a:gd name="T6" fmla="*/ 0 60000 65536"/>
                <a:gd name="T7" fmla="*/ 0 60000 65536"/>
                <a:gd name="T8" fmla="*/ 0 60000 65536"/>
                <a:gd name="T9" fmla="*/ 0 w 32"/>
                <a:gd name="T10" fmla="*/ 0 h 14"/>
                <a:gd name="T11" fmla="*/ 32 w 32"/>
                <a:gd name="T12" fmla="*/ 14 h 14"/>
              </a:gdLst>
              <a:ahLst/>
              <a:cxnLst>
                <a:cxn ang="T6">
                  <a:pos x="T0" y="T1"/>
                </a:cxn>
                <a:cxn ang="T7">
                  <a:pos x="T2" y="T3"/>
                </a:cxn>
                <a:cxn ang="T8">
                  <a:pos x="T4" y="T5"/>
                </a:cxn>
              </a:cxnLst>
              <a:rect l="T9" t="T10" r="T11" b="T12"/>
              <a:pathLst>
                <a:path w="32" h="14">
                  <a:moveTo>
                    <a:pt x="31" y="13"/>
                  </a:moveTo>
                  <a:lnTo>
                    <a:pt x="0" y="0"/>
                  </a:lnTo>
                  <a:lnTo>
                    <a:pt x="31" y="13"/>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6" name="Freeform 1736"/>
            <p:cNvSpPr>
              <a:spLocks/>
            </p:cNvSpPr>
            <p:nvPr/>
          </p:nvSpPr>
          <p:spPr bwMode="auto">
            <a:xfrm>
              <a:off x="1854" y="3246"/>
              <a:ext cx="35" cy="14"/>
            </a:xfrm>
            <a:custGeom>
              <a:avLst/>
              <a:gdLst>
                <a:gd name="T0" fmla="*/ 34 w 35"/>
                <a:gd name="T1" fmla="*/ 13 h 14"/>
                <a:gd name="T2" fmla="*/ 0 w 35"/>
                <a:gd name="T3" fmla="*/ 0 h 14"/>
                <a:gd name="T4" fmla="*/ 34 w 35"/>
                <a:gd name="T5" fmla="*/ 13 h 14"/>
                <a:gd name="T6" fmla="*/ 0 60000 65536"/>
                <a:gd name="T7" fmla="*/ 0 60000 65536"/>
                <a:gd name="T8" fmla="*/ 0 60000 65536"/>
                <a:gd name="T9" fmla="*/ 0 w 35"/>
                <a:gd name="T10" fmla="*/ 0 h 14"/>
                <a:gd name="T11" fmla="*/ 35 w 35"/>
                <a:gd name="T12" fmla="*/ 14 h 14"/>
              </a:gdLst>
              <a:ahLst/>
              <a:cxnLst>
                <a:cxn ang="T6">
                  <a:pos x="T0" y="T1"/>
                </a:cxn>
                <a:cxn ang="T7">
                  <a:pos x="T2" y="T3"/>
                </a:cxn>
                <a:cxn ang="T8">
                  <a:pos x="T4" y="T5"/>
                </a:cxn>
              </a:cxnLst>
              <a:rect l="T9" t="T10" r="T11" b="T12"/>
              <a:pathLst>
                <a:path w="35" h="14">
                  <a:moveTo>
                    <a:pt x="34" y="13"/>
                  </a:moveTo>
                  <a:lnTo>
                    <a:pt x="0" y="0"/>
                  </a:lnTo>
                  <a:lnTo>
                    <a:pt x="34" y="13"/>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7" name="Freeform 1737"/>
            <p:cNvSpPr>
              <a:spLocks/>
            </p:cNvSpPr>
            <p:nvPr/>
          </p:nvSpPr>
          <p:spPr bwMode="auto">
            <a:xfrm>
              <a:off x="1912" y="3258"/>
              <a:ext cx="34" cy="15"/>
            </a:xfrm>
            <a:custGeom>
              <a:avLst/>
              <a:gdLst>
                <a:gd name="T0" fmla="*/ 33 w 34"/>
                <a:gd name="T1" fmla="*/ 14 h 15"/>
                <a:gd name="T2" fmla="*/ 0 w 34"/>
                <a:gd name="T3" fmla="*/ 0 h 15"/>
                <a:gd name="T4" fmla="*/ 33 w 34"/>
                <a:gd name="T5" fmla="*/ 14 h 15"/>
                <a:gd name="T6" fmla="*/ 0 60000 65536"/>
                <a:gd name="T7" fmla="*/ 0 60000 65536"/>
                <a:gd name="T8" fmla="*/ 0 60000 65536"/>
                <a:gd name="T9" fmla="*/ 0 w 34"/>
                <a:gd name="T10" fmla="*/ 0 h 15"/>
                <a:gd name="T11" fmla="*/ 34 w 34"/>
                <a:gd name="T12" fmla="*/ 15 h 15"/>
              </a:gdLst>
              <a:ahLst/>
              <a:cxnLst>
                <a:cxn ang="T6">
                  <a:pos x="T0" y="T1"/>
                </a:cxn>
                <a:cxn ang="T7">
                  <a:pos x="T2" y="T3"/>
                </a:cxn>
                <a:cxn ang="T8">
                  <a:pos x="T4" y="T5"/>
                </a:cxn>
              </a:cxnLst>
              <a:rect l="T9" t="T10" r="T11" b="T12"/>
              <a:pathLst>
                <a:path w="34" h="15">
                  <a:moveTo>
                    <a:pt x="33" y="14"/>
                  </a:moveTo>
                  <a:lnTo>
                    <a:pt x="0" y="0"/>
                  </a:lnTo>
                  <a:lnTo>
                    <a:pt x="33"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8" name="Freeform 1738"/>
            <p:cNvSpPr>
              <a:spLocks/>
            </p:cNvSpPr>
            <p:nvPr/>
          </p:nvSpPr>
          <p:spPr bwMode="auto">
            <a:xfrm>
              <a:off x="2151" y="3307"/>
              <a:ext cx="32" cy="15"/>
            </a:xfrm>
            <a:custGeom>
              <a:avLst/>
              <a:gdLst>
                <a:gd name="T0" fmla="*/ 31 w 32"/>
                <a:gd name="T1" fmla="*/ 14 h 15"/>
                <a:gd name="T2" fmla="*/ 0 w 32"/>
                <a:gd name="T3" fmla="*/ 0 h 15"/>
                <a:gd name="T4" fmla="*/ 31 w 32"/>
                <a:gd name="T5" fmla="*/ 14 h 15"/>
                <a:gd name="T6" fmla="*/ 0 60000 65536"/>
                <a:gd name="T7" fmla="*/ 0 60000 65536"/>
                <a:gd name="T8" fmla="*/ 0 60000 65536"/>
                <a:gd name="T9" fmla="*/ 0 w 32"/>
                <a:gd name="T10" fmla="*/ 0 h 15"/>
                <a:gd name="T11" fmla="*/ 32 w 32"/>
                <a:gd name="T12" fmla="*/ 15 h 15"/>
              </a:gdLst>
              <a:ahLst/>
              <a:cxnLst>
                <a:cxn ang="T6">
                  <a:pos x="T0" y="T1"/>
                </a:cxn>
                <a:cxn ang="T7">
                  <a:pos x="T2" y="T3"/>
                </a:cxn>
                <a:cxn ang="T8">
                  <a:pos x="T4" y="T5"/>
                </a:cxn>
              </a:cxnLst>
              <a:rect l="T9" t="T10" r="T11" b="T12"/>
              <a:pathLst>
                <a:path w="32" h="15">
                  <a:moveTo>
                    <a:pt x="31" y="14"/>
                  </a:moveTo>
                  <a:lnTo>
                    <a:pt x="0" y="0"/>
                  </a:lnTo>
                  <a:lnTo>
                    <a:pt x="31" y="14"/>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09" name="Freeform 1739"/>
            <p:cNvSpPr>
              <a:spLocks/>
            </p:cNvSpPr>
            <p:nvPr/>
          </p:nvSpPr>
          <p:spPr bwMode="auto">
            <a:xfrm>
              <a:off x="2207" y="3311"/>
              <a:ext cx="25" cy="15"/>
            </a:xfrm>
            <a:custGeom>
              <a:avLst/>
              <a:gdLst>
                <a:gd name="T0" fmla="*/ 24 w 25"/>
                <a:gd name="T1" fmla="*/ 0 h 15"/>
                <a:gd name="T2" fmla="*/ 0 w 25"/>
                <a:gd name="T3" fmla="*/ 14 h 15"/>
                <a:gd name="T4" fmla="*/ 24 w 25"/>
                <a:gd name="T5" fmla="*/ 0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24" y="0"/>
                  </a:moveTo>
                  <a:lnTo>
                    <a:pt x="0" y="14"/>
                  </a:lnTo>
                  <a:lnTo>
                    <a:pt x="24"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0" name="Freeform 1740"/>
            <p:cNvSpPr>
              <a:spLocks/>
            </p:cNvSpPr>
            <p:nvPr/>
          </p:nvSpPr>
          <p:spPr bwMode="auto">
            <a:xfrm>
              <a:off x="2433" y="3193"/>
              <a:ext cx="38" cy="21"/>
            </a:xfrm>
            <a:custGeom>
              <a:avLst/>
              <a:gdLst>
                <a:gd name="T0" fmla="*/ 37 w 38"/>
                <a:gd name="T1" fmla="*/ 0 h 21"/>
                <a:gd name="T2" fmla="*/ 0 w 38"/>
                <a:gd name="T3" fmla="*/ 20 h 21"/>
                <a:gd name="T4" fmla="*/ 37 w 38"/>
                <a:gd name="T5" fmla="*/ 0 h 21"/>
                <a:gd name="T6" fmla="*/ 0 60000 65536"/>
                <a:gd name="T7" fmla="*/ 0 60000 65536"/>
                <a:gd name="T8" fmla="*/ 0 60000 65536"/>
                <a:gd name="T9" fmla="*/ 0 w 38"/>
                <a:gd name="T10" fmla="*/ 0 h 21"/>
                <a:gd name="T11" fmla="*/ 38 w 38"/>
                <a:gd name="T12" fmla="*/ 21 h 21"/>
              </a:gdLst>
              <a:ahLst/>
              <a:cxnLst>
                <a:cxn ang="T6">
                  <a:pos x="T0" y="T1"/>
                </a:cxn>
                <a:cxn ang="T7">
                  <a:pos x="T2" y="T3"/>
                </a:cxn>
                <a:cxn ang="T8">
                  <a:pos x="T4" y="T5"/>
                </a:cxn>
              </a:cxnLst>
              <a:rect l="T9" t="T10" r="T11" b="T12"/>
              <a:pathLst>
                <a:path w="38" h="21">
                  <a:moveTo>
                    <a:pt x="37" y="0"/>
                  </a:moveTo>
                  <a:lnTo>
                    <a:pt x="0" y="20"/>
                  </a:lnTo>
                  <a:lnTo>
                    <a:pt x="37"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1" name="Freeform 1741"/>
            <p:cNvSpPr>
              <a:spLocks/>
            </p:cNvSpPr>
            <p:nvPr/>
          </p:nvSpPr>
          <p:spPr bwMode="auto">
            <a:xfrm>
              <a:off x="2493" y="3156"/>
              <a:ext cx="37" cy="23"/>
            </a:xfrm>
            <a:custGeom>
              <a:avLst/>
              <a:gdLst>
                <a:gd name="T0" fmla="*/ 36 w 37"/>
                <a:gd name="T1" fmla="*/ 0 h 23"/>
                <a:gd name="T2" fmla="*/ 0 w 37"/>
                <a:gd name="T3" fmla="*/ 22 h 23"/>
                <a:gd name="T4" fmla="*/ 36 w 37"/>
                <a:gd name="T5" fmla="*/ 0 h 23"/>
                <a:gd name="T6" fmla="*/ 0 60000 65536"/>
                <a:gd name="T7" fmla="*/ 0 60000 65536"/>
                <a:gd name="T8" fmla="*/ 0 60000 65536"/>
                <a:gd name="T9" fmla="*/ 0 w 37"/>
                <a:gd name="T10" fmla="*/ 0 h 23"/>
                <a:gd name="T11" fmla="*/ 37 w 37"/>
                <a:gd name="T12" fmla="*/ 23 h 23"/>
              </a:gdLst>
              <a:ahLst/>
              <a:cxnLst>
                <a:cxn ang="T6">
                  <a:pos x="T0" y="T1"/>
                </a:cxn>
                <a:cxn ang="T7">
                  <a:pos x="T2" y="T3"/>
                </a:cxn>
                <a:cxn ang="T8">
                  <a:pos x="T4" y="T5"/>
                </a:cxn>
              </a:cxnLst>
              <a:rect l="T9" t="T10" r="T11" b="T12"/>
              <a:pathLst>
                <a:path w="37" h="23">
                  <a:moveTo>
                    <a:pt x="36" y="0"/>
                  </a:moveTo>
                  <a:lnTo>
                    <a:pt x="0" y="22"/>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2" name="Freeform 1742"/>
            <p:cNvSpPr>
              <a:spLocks/>
            </p:cNvSpPr>
            <p:nvPr/>
          </p:nvSpPr>
          <p:spPr bwMode="auto">
            <a:xfrm>
              <a:off x="2553" y="3122"/>
              <a:ext cx="37" cy="21"/>
            </a:xfrm>
            <a:custGeom>
              <a:avLst/>
              <a:gdLst>
                <a:gd name="T0" fmla="*/ 36 w 37"/>
                <a:gd name="T1" fmla="*/ 0 h 21"/>
                <a:gd name="T2" fmla="*/ 0 w 37"/>
                <a:gd name="T3" fmla="*/ 20 h 21"/>
                <a:gd name="T4" fmla="*/ 36 w 37"/>
                <a:gd name="T5" fmla="*/ 0 h 21"/>
                <a:gd name="T6" fmla="*/ 0 60000 65536"/>
                <a:gd name="T7" fmla="*/ 0 60000 65536"/>
                <a:gd name="T8" fmla="*/ 0 60000 65536"/>
                <a:gd name="T9" fmla="*/ 0 w 37"/>
                <a:gd name="T10" fmla="*/ 0 h 21"/>
                <a:gd name="T11" fmla="*/ 37 w 37"/>
                <a:gd name="T12" fmla="*/ 21 h 21"/>
              </a:gdLst>
              <a:ahLst/>
              <a:cxnLst>
                <a:cxn ang="T6">
                  <a:pos x="T0" y="T1"/>
                </a:cxn>
                <a:cxn ang="T7">
                  <a:pos x="T2" y="T3"/>
                </a:cxn>
                <a:cxn ang="T8">
                  <a:pos x="T4" y="T5"/>
                </a:cxn>
              </a:cxnLst>
              <a:rect l="T9" t="T10" r="T11" b="T12"/>
              <a:pathLst>
                <a:path w="37" h="21">
                  <a:moveTo>
                    <a:pt x="36" y="0"/>
                  </a:moveTo>
                  <a:lnTo>
                    <a:pt x="0" y="20"/>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3" name="Freeform 1743"/>
            <p:cNvSpPr>
              <a:spLocks/>
            </p:cNvSpPr>
            <p:nvPr/>
          </p:nvSpPr>
          <p:spPr bwMode="auto">
            <a:xfrm>
              <a:off x="2617" y="3085"/>
              <a:ext cx="38" cy="23"/>
            </a:xfrm>
            <a:custGeom>
              <a:avLst/>
              <a:gdLst>
                <a:gd name="T0" fmla="*/ 37 w 38"/>
                <a:gd name="T1" fmla="*/ 0 h 23"/>
                <a:gd name="T2" fmla="*/ 0 w 38"/>
                <a:gd name="T3" fmla="*/ 22 h 23"/>
                <a:gd name="T4" fmla="*/ 37 w 38"/>
                <a:gd name="T5" fmla="*/ 0 h 23"/>
                <a:gd name="T6" fmla="*/ 0 60000 65536"/>
                <a:gd name="T7" fmla="*/ 0 60000 65536"/>
                <a:gd name="T8" fmla="*/ 0 60000 65536"/>
                <a:gd name="T9" fmla="*/ 0 w 38"/>
                <a:gd name="T10" fmla="*/ 0 h 23"/>
                <a:gd name="T11" fmla="*/ 38 w 38"/>
                <a:gd name="T12" fmla="*/ 23 h 23"/>
              </a:gdLst>
              <a:ahLst/>
              <a:cxnLst>
                <a:cxn ang="T6">
                  <a:pos x="T0" y="T1"/>
                </a:cxn>
                <a:cxn ang="T7">
                  <a:pos x="T2" y="T3"/>
                </a:cxn>
                <a:cxn ang="T8">
                  <a:pos x="T4" y="T5"/>
                </a:cxn>
              </a:cxnLst>
              <a:rect l="T9" t="T10" r="T11" b="T12"/>
              <a:pathLst>
                <a:path w="38" h="23">
                  <a:moveTo>
                    <a:pt x="37" y="0"/>
                  </a:moveTo>
                  <a:lnTo>
                    <a:pt x="0" y="22"/>
                  </a:lnTo>
                  <a:lnTo>
                    <a:pt x="37"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4" name="Freeform 1744"/>
            <p:cNvSpPr>
              <a:spLocks/>
            </p:cNvSpPr>
            <p:nvPr/>
          </p:nvSpPr>
          <p:spPr bwMode="auto">
            <a:xfrm>
              <a:off x="2677" y="3052"/>
              <a:ext cx="37" cy="22"/>
            </a:xfrm>
            <a:custGeom>
              <a:avLst/>
              <a:gdLst>
                <a:gd name="T0" fmla="*/ 36 w 37"/>
                <a:gd name="T1" fmla="*/ 0 h 22"/>
                <a:gd name="T2" fmla="*/ 0 w 37"/>
                <a:gd name="T3" fmla="*/ 21 h 22"/>
                <a:gd name="T4" fmla="*/ 36 w 37"/>
                <a:gd name="T5" fmla="*/ 0 h 22"/>
                <a:gd name="T6" fmla="*/ 0 60000 65536"/>
                <a:gd name="T7" fmla="*/ 0 60000 65536"/>
                <a:gd name="T8" fmla="*/ 0 60000 65536"/>
                <a:gd name="T9" fmla="*/ 0 w 37"/>
                <a:gd name="T10" fmla="*/ 0 h 22"/>
                <a:gd name="T11" fmla="*/ 37 w 37"/>
                <a:gd name="T12" fmla="*/ 22 h 22"/>
              </a:gdLst>
              <a:ahLst/>
              <a:cxnLst>
                <a:cxn ang="T6">
                  <a:pos x="T0" y="T1"/>
                </a:cxn>
                <a:cxn ang="T7">
                  <a:pos x="T2" y="T3"/>
                </a:cxn>
                <a:cxn ang="T8">
                  <a:pos x="T4" y="T5"/>
                </a:cxn>
              </a:cxnLst>
              <a:rect l="T9" t="T10" r="T11" b="T12"/>
              <a:pathLst>
                <a:path w="37" h="22">
                  <a:moveTo>
                    <a:pt x="36" y="0"/>
                  </a:moveTo>
                  <a:lnTo>
                    <a:pt x="0" y="21"/>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5" name="Freeform 1745"/>
            <p:cNvSpPr>
              <a:spLocks/>
            </p:cNvSpPr>
            <p:nvPr/>
          </p:nvSpPr>
          <p:spPr bwMode="auto">
            <a:xfrm>
              <a:off x="2737" y="3019"/>
              <a:ext cx="37" cy="21"/>
            </a:xfrm>
            <a:custGeom>
              <a:avLst/>
              <a:gdLst>
                <a:gd name="T0" fmla="*/ 36 w 37"/>
                <a:gd name="T1" fmla="*/ 0 h 21"/>
                <a:gd name="T2" fmla="*/ 0 w 37"/>
                <a:gd name="T3" fmla="*/ 20 h 21"/>
                <a:gd name="T4" fmla="*/ 36 w 37"/>
                <a:gd name="T5" fmla="*/ 0 h 21"/>
                <a:gd name="T6" fmla="*/ 0 60000 65536"/>
                <a:gd name="T7" fmla="*/ 0 60000 65536"/>
                <a:gd name="T8" fmla="*/ 0 60000 65536"/>
                <a:gd name="T9" fmla="*/ 0 w 37"/>
                <a:gd name="T10" fmla="*/ 0 h 21"/>
                <a:gd name="T11" fmla="*/ 37 w 37"/>
                <a:gd name="T12" fmla="*/ 21 h 21"/>
              </a:gdLst>
              <a:ahLst/>
              <a:cxnLst>
                <a:cxn ang="T6">
                  <a:pos x="T0" y="T1"/>
                </a:cxn>
                <a:cxn ang="T7">
                  <a:pos x="T2" y="T3"/>
                </a:cxn>
                <a:cxn ang="T8">
                  <a:pos x="T4" y="T5"/>
                </a:cxn>
              </a:cxnLst>
              <a:rect l="T9" t="T10" r="T11" b="T12"/>
              <a:pathLst>
                <a:path w="37" h="21">
                  <a:moveTo>
                    <a:pt x="36" y="0"/>
                  </a:moveTo>
                  <a:lnTo>
                    <a:pt x="0" y="20"/>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6" name="Freeform 1746"/>
            <p:cNvSpPr>
              <a:spLocks/>
            </p:cNvSpPr>
            <p:nvPr/>
          </p:nvSpPr>
          <p:spPr bwMode="auto">
            <a:xfrm>
              <a:off x="2793" y="2985"/>
              <a:ext cx="37" cy="21"/>
            </a:xfrm>
            <a:custGeom>
              <a:avLst/>
              <a:gdLst>
                <a:gd name="T0" fmla="*/ 36 w 37"/>
                <a:gd name="T1" fmla="*/ 0 h 21"/>
                <a:gd name="T2" fmla="*/ 0 w 37"/>
                <a:gd name="T3" fmla="*/ 20 h 21"/>
                <a:gd name="T4" fmla="*/ 36 w 37"/>
                <a:gd name="T5" fmla="*/ 0 h 21"/>
                <a:gd name="T6" fmla="*/ 0 60000 65536"/>
                <a:gd name="T7" fmla="*/ 0 60000 65536"/>
                <a:gd name="T8" fmla="*/ 0 60000 65536"/>
                <a:gd name="T9" fmla="*/ 0 w 37"/>
                <a:gd name="T10" fmla="*/ 0 h 21"/>
                <a:gd name="T11" fmla="*/ 37 w 37"/>
                <a:gd name="T12" fmla="*/ 21 h 21"/>
              </a:gdLst>
              <a:ahLst/>
              <a:cxnLst>
                <a:cxn ang="T6">
                  <a:pos x="T0" y="T1"/>
                </a:cxn>
                <a:cxn ang="T7">
                  <a:pos x="T2" y="T3"/>
                </a:cxn>
                <a:cxn ang="T8">
                  <a:pos x="T4" y="T5"/>
                </a:cxn>
              </a:cxnLst>
              <a:rect l="T9" t="T10" r="T11" b="T12"/>
              <a:pathLst>
                <a:path w="37" h="21">
                  <a:moveTo>
                    <a:pt x="36" y="0"/>
                  </a:moveTo>
                  <a:lnTo>
                    <a:pt x="0" y="20"/>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7" name="Freeform 1747"/>
            <p:cNvSpPr>
              <a:spLocks/>
            </p:cNvSpPr>
            <p:nvPr/>
          </p:nvSpPr>
          <p:spPr bwMode="auto">
            <a:xfrm>
              <a:off x="2850" y="2954"/>
              <a:ext cx="36" cy="22"/>
            </a:xfrm>
            <a:custGeom>
              <a:avLst/>
              <a:gdLst>
                <a:gd name="T0" fmla="*/ 35 w 36"/>
                <a:gd name="T1" fmla="*/ 0 h 22"/>
                <a:gd name="T2" fmla="*/ 0 w 36"/>
                <a:gd name="T3" fmla="*/ 21 h 22"/>
                <a:gd name="T4" fmla="*/ 35 w 36"/>
                <a:gd name="T5" fmla="*/ 0 h 22"/>
                <a:gd name="T6" fmla="*/ 0 60000 65536"/>
                <a:gd name="T7" fmla="*/ 0 60000 65536"/>
                <a:gd name="T8" fmla="*/ 0 60000 65536"/>
                <a:gd name="T9" fmla="*/ 0 w 36"/>
                <a:gd name="T10" fmla="*/ 0 h 22"/>
                <a:gd name="T11" fmla="*/ 36 w 36"/>
                <a:gd name="T12" fmla="*/ 22 h 22"/>
              </a:gdLst>
              <a:ahLst/>
              <a:cxnLst>
                <a:cxn ang="T6">
                  <a:pos x="T0" y="T1"/>
                </a:cxn>
                <a:cxn ang="T7">
                  <a:pos x="T2" y="T3"/>
                </a:cxn>
                <a:cxn ang="T8">
                  <a:pos x="T4" y="T5"/>
                </a:cxn>
              </a:cxnLst>
              <a:rect l="T9" t="T10" r="T11" b="T12"/>
              <a:pathLst>
                <a:path w="36" h="22">
                  <a:moveTo>
                    <a:pt x="35" y="0"/>
                  </a:moveTo>
                  <a:lnTo>
                    <a:pt x="0" y="21"/>
                  </a:lnTo>
                  <a:lnTo>
                    <a:pt x="35"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8" name="Freeform 1748"/>
            <p:cNvSpPr>
              <a:spLocks/>
            </p:cNvSpPr>
            <p:nvPr/>
          </p:nvSpPr>
          <p:spPr bwMode="auto">
            <a:xfrm>
              <a:off x="2903" y="2917"/>
              <a:ext cx="35" cy="26"/>
            </a:xfrm>
            <a:custGeom>
              <a:avLst/>
              <a:gdLst>
                <a:gd name="T0" fmla="*/ 34 w 35"/>
                <a:gd name="T1" fmla="*/ 0 h 26"/>
                <a:gd name="T2" fmla="*/ 0 w 35"/>
                <a:gd name="T3" fmla="*/ 25 h 26"/>
                <a:gd name="T4" fmla="*/ 34 w 35"/>
                <a:gd name="T5" fmla="*/ 0 h 26"/>
                <a:gd name="T6" fmla="*/ 0 60000 65536"/>
                <a:gd name="T7" fmla="*/ 0 60000 65536"/>
                <a:gd name="T8" fmla="*/ 0 60000 65536"/>
                <a:gd name="T9" fmla="*/ 0 w 35"/>
                <a:gd name="T10" fmla="*/ 0 h 26"/>
                <a:gd name="T11" fmla="*/ 35 w 35"/>
                <a:gd name="T12" fmla="*/ 26 h 26"/>
              </a:gdLst>
              <a:ahLst/>
              <a:cxnLst>
                <a:cxn ang="T6">
                  <a:pos x="T0" y="T1"/>
                </a:cxn>
                <a:cxn ang="T7">
                  <a:pos x="T2" y="T3"/>
                </a:cxn>
                <a:cxn ang="T8">
                  <a:pos x="T4" y="T5"/>
                </a:cxn>
              </a:cxnLst>
              <a:rect l="T9" t="T10" r="T11" b="T12"/>
              <a:pathLst>
                <a:path w="35" h="26">
                  <a:moveTo>
                    <a:pt x="34" y="0"/>
                  </a:moveTo>
                  <a:lnTo>
                    <a:pt x="0" y="25"/>
                  </a:lnTo>
                  <a:lnTo>
                    <a:pt x="34"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19" name="Freeform 1749"/>
            <p:cNvSpPr>
              <a:spLocks/>
            </p:cNvSpPr>
            <p:nvPr/>
          </p:nvSpPr>
          <p:spPr bwMode="auto">
            <a:xfrm>
              <a:off x="2960" y="2874"/>
              <a:ext cx="36" cy="26"/>
            </a:xfrm>
            <a:custGeom>
              <a:avLst/>
              <a:gdLst>
                <a:gd name="T0" fmla="*/ 35 w 36"/>
                <a:gd name="T1" fmla="*/ 0 h 26"/>
                <a:gd name="T2" fmla="*/ 0 w 36"/>
                <a:gd name="T3" fmla="*/ 25 h 26"/>
                <a:gd name="T4" fmla="*/ 35 w 36"/>
                <a:gd name="T5" fmla="*/ 0 h 26"/>
                <a:gd name="T6" fmla="*/ 0 60000 65536"/>
                <a:gd name="T7" fmla="*/ 0 60000 65536"/>
                <a:gd name="T8" fmla="*/ 0 60000 65536"/>
                <a:gd name="T9" fmla="*/ 0 w 36"/>
                <a:gd name="T10" fmla="*/ 0 h 26"/>
                <a:gd name="T11" fmla="*/ 36 w 36"/>
                <a:gd name="T12" fmla="*/ 26 h 26"/>
              </a:gdLst>
              <a:ahLst/>
              <a:cxnLst>
                <a:cxn ang="T6">
                  <a:pos x="T0" y="T1"/>
                </a:cxn>
                <a:cxn ang="T7">
                  <a:pos x="T2" y="T3"/>
                </a:cxn>
                <a:cxn ang="T8">
                  <a:pos x="T4" y="T5"/>
                </a:cxn>
              </a:cxnLst>
              <a:rect l="T9" t="T10" r="T11" b="T12"/>
              <a:pathLst>
                <a:path w="36" h="26">
                  <a:moveTo>
                    <a:pt x="35" y="0"/>
                  </a:moveTo>
                  <a:lnTo>
                    <a:pt x="0" y="25"/>
                  </a:lnTo>
                  <a:lnTo>
                    <a:pt x="35" y="0"/>
                  </a:lnTo>
                </a:path>
              </a:pathLst>
            </a:custGeom>
            <a:solidFill>
              <a:srgbClr val="666666"/>
            </a:solidFill>
            <a:ln w="25400" cap="rnd">
              <a:solidFill>
                <a:srgbClr val="009797"/>
              </a:solidFill>
              <a:round/>
              <a:headEnd type="none" w="sm" len="sm"/>
              <a:tailEnd type="none" w="sm" len="sm"/>
            </a:ln>
          </p:spPr>
          <p:txBody>
            <a:bodyPr/>
            <a:lstStyle/>
            <a:p>
              <a:endParaRPr lang="zh-CN" altLang="en-US"/>
            </a:p>
          </p:txBody>
        </p:sp>
        <p:sp>
          <p:nvSpPr>
            <p:cNvPr id="84620" name="Freeform 1750"/>
            <p:cNvSpPr>
              <a:spLocks/>
            </p:cNvSpPr>
            <p:nvPr/>
          </p:nvSpPr>
          <p:spPr bwMode="auto">
            <a:xfrm>
              <a:off x="3015" y="2833"/>
              <a:ext cx="36" cy="27"/>
            </a:xfrm>
            <a:custGeom>
              <a:avLst/>
              <a:gdLst>
                <a:gd name="T0" fmla="*/ 35 w 36"/>
                <a:gd name="T1" fmla="*/ 0 h 27"/>
                <a:gd name="T2" fmla="*/ 0 w 36"/>
                <a:gd name="T3" fmla="*/ 26 h 27"/>
                <a:gd name="T4" fmla="*/ 35 w 36"/>
                <a:gd name="T5" fmla="*/ 0 h 27"/>
                <a:gd name="T6" fmla="*/ 0 60000 65536"/>
                <a:gd name="T7" fmla="*/ 0 60000 65536"/>
                <a:gd name="T8" fmla="*/ 0 60000 65536"/>
                <a:gd name="T9" fmla="*/ 0 w 36"/>
                <a:gd name="T10" fmla="*/ 0 h 27"/>
                <a:gd name="T11" fmla="*/ 36 w 36"/>
                <a:gd name="T12" fmla="*/ 27 h 27"/>
              </a:gdLst>
              <a:ahLst/>
              <a:cxnLst>
                <a:cxn ang="T6">
                  <a:pos x="T0" y="T1"/>
                </a:cxn>
                <a:cxn ang="T7">
                  <a:pos x="T2" y="T3"/>
                </a:cxn>
                <a:cxn ang="T8">
                  <a:pos x="T4" y="T5"/>
                </a:cxn>
              </a:cxnLst>
              <a:rect l="T9" t="T10" r="T11" b="T12"/>
              <a:pathLst>
                <a:path w="36" h="27">
                  <a:moveTo>
                    <a:pt x="35" y="0"/>
                  </a:moveTo>
                  <a:lnTo>
                    <a:pt x="0" y="26"/>
                  </a:lnTo>
                  <a:lnTo>
                    <a:pt x="35" y="0"/>
                  </a:lnTo>
                </a:path>
              </a:pathLst>
            </a:custGeom>
            <a:solidFill>
              <a:srgbClr val="666666"/>
            </a:solidFill>
            <a:ln w="25400" cap="rnd">
              <a:solidFill>
                <a:srgbClr val="009797"/>
              </a:solidFill>
              <a:round/>
              <a:headEnd type="none" w="sm" len="sm"/>
              <a:tailEnd type="none" w="sm" len="sm"/>
            </a:ln>
          </p:spPr>
          <p:txBody>
            <a:bodyPr/>
            <a:lstStyle/>
            <a:p>
              <a:endParaRPr lang="zh-CN" altLang="en-US"/>
            </a:p>
          </p:txBody>
        </p:sp>
        <p:sp>
          <p:nvSpPr>
            <p:cNvPr id="84621" name="Freeform 1751"/>
            <p:cNvSpPr>
              <a:spLocks/>
            </p:cNvSpPr>
            <p:nvPr/>
          </p:nvSpPr>
          <p:spPr bwMode="auto">
            <a:xfrm>
              <a:off x="3071" y="2795"/>
              <a:ext cx="38" cy="25"/>
            </a:xfrm>
            <a:custGeom>
              <a:avLst/>
              <a:gdLst>
                <a:gd name="T0" fmla="*/ 37 w 38"/>
                <a:gd name="T1" fmla="*/ 0 h 25"/>
                <a:gd name="T2" fmla="*/ 0 w 38"/>
                <a:gd name="T3" fmla="*/ 24 h 25"/>
                <a:gd name="T4" fmla="*/ 37 w 38"/>
                <a:gd name="T5" fmla="*/ 0 h 25"/>
                <a:gd name="T6" fmla="*/ 0 60000 65536"/>
                <a:gd name="T7" fmla="*/ 0 60000 65536"/>
                <a:gd name="T8" fmla="*/ 0 60000 65536"/>
                <a:gd name="T9" fmla="*/ 0 w 38"/>
                <a:gd name="T10" fmla="*/ 0 h 25"/>
                <a:gd name="T11" fmla="*/ 38 w 38"/>
                <a:gd name="T12" fmla="*/ 25 h 25"/>
              </a:gdLst>
              <a:ahLst/>
              <a:cxnLst>
                <a:cxn ang="T6">
                  <a:pos x="T0" y="T1"/>
                </a:cxn>
                <a:cxn ang="T7">
                  <a:pos x="T2" y="T3"/>
                </a:cxn>
                <a:cxn ang="T8">
                  <a:pos x="T4" y="T5"/>
                </a:cxn>
              </a:cxnLst>
              <a:rect l="T9" t="T10" r="T11" b="T12"/>
              <a:pathLst>
                <a:path w="38" h="25">
                  <a:moveTo>
                    <a:pt x="37" y="0"/>
                  </a:moveTo>
                  <a:lnTo>
                    <a:pt x="0" y="24"/>
                  </a:lnTo>
                  <a:lnTo>
                    <a:pt x="37"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2" name="Freeform 1752"/>
            <p:cNvSpPr>
              <a:spLocks/>
            </p:cNvSpPr>
            <p:nvPr/>
          </p:nvSpPr>
          <p:spPr bwMode="auto">
            <a:xfrm>
              <a:off x="3122" y="2757"/>
              <a:ext cx="37" cy="24"/>
            </a:xfrm>
            <a:custGeom>
              <a:avLst/>
              <a:gdLst>
                <a:gd name="T0" fmla="*/ 36 w 37"/>
                <a:gd name="T1" fmla="*/ 0 h 24"/>
                <a:gd name="T2" fmla="*/ 0 w 37"/>
                <a:gd name="T3" fmla="*/ 23 h 24"/>
                <a:gd name="T4" fmla="*/ 36 w 37"/>
                <a:gd name="T5" fmla="*/ 0 h 24"/>
                <a:gd name="T6" fmla="*/ 0 60000 65536"/>
                <a:gd name="T7" fmla="*/ 0 60000 65536"/>
                <a:gd name="T8" fmla="*/ 0 60000 65536"/>
                <a:gd name="T9" fmla="*/ 0 w 37"/>
                <a:gd name="T10" fmla="*/ 0 h 24"/>
                <a:gd name="T11" fmla="*/ 37 w 37"/>
                <a:gd name="T12" fmla="*/ 24 h 24"/>
              </a:gdLst>
              <a:ahLst/>
              <a:cxnLst>
                <a:cxn ang="T6">
                  <a:pos x="T0" y="T1"/>
                </a:cxn>
                <a:cxn ang="T7">
                  <a:pos x="T2" y="T3"/>
                </a:cxn>
                <a:cxn ang="T8">
                  <a:pos x="T4" y="T5"/>
                </a:cxn>
              </a:cxnLst>
              <a:rect l="T9" t="T10" r="T11" b="T12"/>
              <a:pathLst>
                <a:path w="37" h="24">
                  <a:moveTo>
                    <a:pt x="36" y="0"/>
                  </a:moveTo>
                  <a:lnTo>
                    <a:pt x="0" y="23"/>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3" name="Freeform 1753"/>
            <p:cNvSpPr>
              <a:spLocks/>
            </p:cNvSpPr>
            <p:nvPr/>
          </p:nvSpPr>
          <p:spPr bwMode="auto">
            <a:xfrm>
              <a:off x="3174" y="2717"/>
              <a:ext cx="38" cy="27"/>
            </a:xfrm>
            <a:custGeom>
              <a:avLst/>
              <a:gdLst>
                <a:gd name="T0" fmla="*/ 37 w 38"/>
                <a:gd name="T1" fmla="*/ 0 h 27"/>
                <a:gd name="T2" fmla="*/ 0 w 38"/>
                <a:gd name="T3" fmla="*/ 26 h 27"/>
                <a:gd name="T4" fmla="*/ 37 w 38"/>
                <a:gd name="T5" fmla="*/ 0 h 27"/>
                <a:gd name="T6" fmla="*/ 0 60000 65536"/>
                <a:gd name="T7" fmla="*/ 0 60000 65536"/>
                <a:gd name="T8" fmla="*/ 0 60000 65536"/>
                <a:gd name="T9" fmla="*/ 0 w 38"/>
                <a:gd name="T10" fmla="*/ 0 h 27"/>
                <a:gd name="T11" fmla="*/ 38 w 38"/>
                <a:gd name="T12" fmla="*/ 27 h 27"/>
              </a:gdLst>
              <a:ahLst/>
              <a:cxnLst>
                <a:cxn ang="T6">
                  <a:pos x="T0" y="T1"/>
                </a:cxn>
                <a:cxn ang="T7">
                  <a:pos x="T2" y="T3"/>
                </a:cxn>
                <a:cxn ang="T8">
                  <a:pos x="T4" y="T5"/>
                </a:cxn>
              </a:cxnLst>
              <a:rect l="T9" t="T10" r="T11" b="T12"/>
              <a:pathLst>
                <a:path w="38" h="27">
                  <a:moveTo>
                    <a:pt x="37" y="0"/>
                  </a:moveTo>
                  <a:lnTo>
                    <a:pt x="0" y="26"/>
                  </a:lnTo>
                  <a:lnTo>
                    <a:pt x="37"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4" name="Freeform 1754"/>
            <p:cNvSpPr>
              <a:spLocks/>
            </p:cNvSpPr>
            <p:nvPr/>
          </p:nvSpPr>
          <p:spPr bwMode="auto">
            <a:xfrm>
              <a:off x="3224" y="2676"/>
              <a:ext cx="14" cy="28"/>
            </a:xfrm>
            <a:custGeom>
              <a:avLst/>
              <a:gdLst>
                <a:gd name="T0" fmla="*/ 13 w 14"/>
                <a:gd name="T1" fmla="*/ 0 h 28"/>
                <a:gd name="T2" fmla="*/ 0 w 14"/>
                <a:gd name="T3" fmla="*/ 27 h 28"/>
                <a:gd name="T4" fmla="*/ 13 w 14"/>
                <a:gd name="T5" fmla="*/ 0 h 28"/>
                <a:gd name="T6" fmla="*/ 0 60000 65536"/>
                <a:gd name="T7" fmla="*/ 0 60000 65536"/>
                <a:gd name="T8" fmla="*/ 0 60000 65536"/>
                <a:gd name="T9" fmla="*/ 0 w 14"/>
                <a:gd name="T10" fmla="*/ 0 h 28"/>
                <a:gd name="T11" fmla="*/ 14 w 14"/>
                <a:gd name="T12" fmla="*/ 28 h 28"/>
              </a:gdLst>
              <a:ahLst/>
              <a:cxnLst>
                <a:cxn ang="T6">
                  <a:pos x="T0" y="T1"/>
                </a:cxn>
                <a:cxn ang="T7">
                  <a:pos x="T2" y="T3"/>
                </a:cxn>
                <a:cxn ang="T8">
                  <a:pos x="T4" y="T5"/>
                </a:cxn>
              </a:cxnLst>
              <a:rect l="T9" t="T10" r="T11" b="T12"/>
              <a:pathLst>
                <a:path w="14" h="28">
                  <a:moveTo>
                    <a:pt x="13" y="0"/>
                  </a:moveTo>
                  <a:lnTo>
                    <a:pt x="0" y="27"/>
                  </a:lnTo>
                  <a:lnTo>
                    <a:pt x="13"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5" name="Freeform 1755"/>
            <p:cNvSpPr>
              <a:spLocks/>
            </p:cNvSpPr>
            <p:nvPr/>
          </p:nvSpPr>
          <p:spPr bwMode="auto">
            <a:xfrm>
              <a:off x="3238" y="2627"/>
              <a:ext cx="1" cy="31"/>
            </a:xfrm>
            <a:custGeom>
              <a:avLst/>
              <a:gdLst>
                <a:gd name="T0" fmla="*/ 0 w 1"/>
                <a:gd name="T1" fmla="*/ 0 h 31"/>
                <a:gd name="T2" fmla="*/ 0 w 1"/>
                <a:gd name="T3" fmla="*/ 30 h 31"/>
                <a:gd name="T4" fmla="*/ 0 w 1"/>
                <a:gd name="T5" fmla="*/ 0 h 31"/>
                <a:gd name="T6" fmla="*/ 0 60000 65536"/>
                <a:gd name="T7" fmla="*/ 0 60000 65536"/>
                <a:gd name="T8" fmla="*/ 0 60000 65536"/>
                <a:gd name="T9" fmla="*/ 0 w 1"/>
                <a:gd name="T10" fmla="*/ 0 h 31"/>
                <a:gd name="T11" fmla="*/ 1 w 1"/>
                <a:gd name="T12" fmla="*/ 31 h 31"/>
              </a:gdLst>
              <a:ahLst/>
              <a:cxnLst>
                <a:cxn ang="T6">
                  <a:pos x="T0" y="T1"/>
                </a:cxn>
                <a:cxn ang="T7">
                  <a:pos x="T2" y="T3"/>
                </a:cxn>
                <a:cxn ang="T8">
                  <a:pos x="T4" y="T5"/>
                </a:cxn>
              </a:cxnLst>
              <a:rect l="T9" t="T10" r="T11" b="T12"/>
              <a:pathLst>
                <a:path w="1" h="31">
                  <a:moveTo>
                    <a:pt x="0" y="0"/>
                  </a:moveTo>
                  <a:lnTo>
                    <a:pt x="0" y="30"/>
                  </a:lnTo>
                  <a:lnTo>
                    <a:pt x="0"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6" name="Freeform 1756"/>
            <p:cNvSpPr>
              <a:spLocks/>
            </p:cNvSpPr>
            <p:nvPr/>
          </p:nvSpPr>
          <p:spPr bwMode="auto">
            <a:xfrm>
              <a:off x="3238" y="2579"/>
              <a:ext cx="1" cy="30"/>
            </a:xfrm>
            <a:custGeom>
              <a:avLst/>
              <a:gdLst>
                <a:gd name="T0" fmla="*/ 0 w 1"/>
                <a:gd name="T1" fmla="*/ 0 h 30"/>
                <a:gd name="T2" fmla="*/ 0 w 1"/>
                <a:gd name="T3" fmla="*/ 29 h 30"/>
                <a:gd name="T4" fmla="*/ 0 w 1"/>
                <a:gd name="T5" fmla="*/ 0 h 30"/>
                <a:gd name="T6" fmla="*/ 0 60000 65536"/>
                <a:gd name="T7" fmla="*/ 0 60000 65536"/>
                <a:gd name="T8" fmla="*/ 0 60000 65536"/>
                <a:gd name="T9" fmla="*/ 0 w 1"/>
                <a:gd name="T10" fmla="*/ 0 h 30"/>
                <a:gd name="T11" fmla="*/ 1 w 1"/>
                <a:gd name="T12" fmla="*/ 30 h 30"/>
              </a:gdLst>
              <a:ahLst/>
              <a:cxnLst>
                <a:cxn ang="T6">
                  <a:pos x="T0" y="T1"/>
                </a:cxn>
                <a:cxn ang="T7">
                  <a:pos x="T2" y="T3"/>
                </a:cxn>
                <a:cxn ang="T8">
                  <a:pos x="T4" y="T5"/>
                </a:cxn>
              </a:cxnLst>
              <a:rect l="T9" t="T10" r="T11" b="T12"/>
              <a:pathLst>
                <a:path w="1" h="30">
                  <a:moveTo>
                    <a:pt x="0" y="0"/>
                  </a:moveTo>
                  <a:lnTo>
                    <a:pt x="0" y="29"/>
                  </a:lnTo>
                  <a:lnTo>
                    <a:pt x="0"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27" name="Freeform 1757"/>
            <p:cNvSpPr>
              <a:spLocks/>
            </p:cNvSpPr>
            <p:nvPr/>
          </p:nvSpPr>
          <p:spPr bwMode="auto">
            <a:xfrm>
              <a:off x="3238" y="2531"/>
              <a:ext cx="1" cy="34"/>
            </a:xfrm>
            <a:custGeom>
              <a:avLst/>
              <a:gdLst>
                <a:gd name="T0" fmla="*/ 0 w 1"/>
                <a:gd name="T1" fmla="*/ 0 h 34"/>
                <a:gd name="T2" fmla="*/ 0 w 1"/>
                <a:gd name="T3" fmla="*/ 33 h 34"/>
                <a:gd name="T4" fmla="*/ 0 w 1"/>
                <a:gd name="T5" fmla="*/ 0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3"/>
                  </a:lnTo>
                  <a:lnTo>
                    <a:pt x="0" y="0"/>
                  </a:lnTo>
                </a:path>
              </a:pathLst>
            </a:custGeom>
            <a:solidFill>
              <a:srgbClr val="666666"/>
            </a:solidFill>
            <a:ln w="25400" cap="rnd">
              <a:solidFill>
                <a:srgbClr val="000000"/>
              </a:solidFill>
              <a:round/>
              <a:headEnd type="none" w="sm" len="sm"/>
              <a:tailEnd type="none" w="sm" len="sm"/>
            </a:ln>
          </p:spPr>
          <p:txBody>
            <a:bodyPr/>
            <a:lstStyle/>
            <a:p>
              <a:endParaRPr lang="zh-CN" altLang="en-US"/>
            </a:p>
          </p:txBody>
        </p:sp>
        <p:sp>
          <p:nvSpPr>
            <p:cNvPr id="84628" name="Freeform 1758"/>
            <p:cNvSpPr>
              <a:spLocks/>
            </p:cNvSpPr>
            <p:nvPr/>
          </p:nvSpPr>
          <p:spPr bwMode="auto">
            <a:xfrm>
              <a:off x="3238" y="2479"/>
              <a:ext cx="1" cy="52"/>
            </a:xfrm>
            <a:custGeom>
              <a:avLst/>
              <a:gdLst>
                <a:gd name="T0" fmla="*/ 0 w 1"/>
                <a:gd name="T1" fmla="*/ 0 h 52"/>
                <a:gd name="T2" fmla="*/ 0 w 1"/>
                <a:gd name="T3" fmla="*/ 51 h 52"/>
                <a:gd name="T4" fmla="*/ 0 w 1"/>
                <a:gd name="T5" fmla="*/ 0 h 52"/>
                <a:gd name="T6" fmla="*/ 0 60000 65536"/>
                <a:gd name="T7" fmla="*/ 0 60000 65536"/>
                <a:gd name="T8" fmla="*/ 0 60000 65536"/>
                <a:gd name="T9" fmla="*/ 0 w 1"/>
                <a:gd name="T10" fmla="*/ 0 h 52"/>
                <a:gd name="T11" fmla="*/ 1 w 1"/>
                <a:gd name="T12" fmla="*/ 52 h 52"/>
              </a:gdLst>
              <a:ahLst/>
              <a:cxnLst>
                <a:cxn ang="T6">
                  <a:pos x="T0" y="T1"/>
                </a:cxn>
                <a:cxn ang="T7">
                  <a:pos x="T2" y="T3"/>
                </a:cxn>
                <a:cxn ang="T8">
                  <a:pos x="T4" y="T5"/>
                </a:cxn>
              </a:cxnLst>
              <a:rect l="T9" t="T10" r="T11" b="T12"/>
              <a:pathLst>
                <a:path w="1" h="52">
                  <a:moveTo>
                    <a:pt x="0" y="0"/>
                  </a:moveTo>
                  <a:lnTo>
                    <a:pt x="0" y="51"/>
                  </a:lnTo>
                  <a:lnTo>
                    <a:pt x="0" y="0"/>
                  </a:lnTo>
                </a:path>
              </a:pathLst>
            </a:custGeom>
            <a:solidFill>
              <a:srgbClr val="666666"/>
            </a:solidFill>
            <a:ln w="25400" cap="rnd">
              <a:solidFill>
                <a:srgbClr val="000000"/>
              </a:solidFill>
              <a:round/>
              <a:headEnd type="none" w="sm" len="sm"/>
              <a:tailEnd type="none" w="sm" len="sm"/>
            </a:ln>
          </p:spPr>
          <p:txBody>
            <a:bodyPr/>
            <a:lstStyle/>
            <a:p>
              <a:endParaRPr lang="zh-CN" altLang="en-US"/>
            </a:p>
          </p:txBody>
        </p:sp>
        <p:sp>
          <p:nvSpPr>
            <p:cNvPr id="84629" name="Freeform 1759"/>
            <p:cNvSpPr>
              <a:spLocks/>
            </p:cNvSpPr>
            <p:nvPr/>
          </p:nvSpPr>
          <p:spPr bwMode="auto">
            <a:xfrm>
              <a:off x="1617" y="3112"/>
              <a:ext cx="1" cy="31"/>
            </a:xfrm>
            <a:custGeom>
              <a:avLst/>
              <a:gdLst>
                <a:gd name="T0" fmla="*/ 0 w 1"/>
                <a:gd name="T1" fmla="*/ 30 h 31"/>
                <a:gd name="T2" fmla="*/ 0 w 1"/>
                <a:gd name="T3" fmla="*/ 0 h 31"/>
                <a:gd name="T4" fmla="*/ 0 w 1"/>
                <a:gd name="T5" fmla="*/ 30 h 31"/>
                <a:gd name="T6" fmla="*/ 0 60000 65536"/>
                <a:gd name="T7" fmla="*/ 0 60000 65536"/>
                <a:gd name="T8" fmla="*/ 0 60000 65536"/>
                <a:gd name="T9" fmla="*/ 0 w 1"/>
                <a:gd name="T10" fmla="*/ 0 h 31"/>
                <a:gd name="T11" fmla="*/ 1 w 1"/>
                <a:gd name="T12" fmla="*/ 31 h 31"/>
              </a:gdLst>
              <a:ahLst/>
              <a:cxnLst>
                <a:cxn ang="T6">
                  <a:pos x="T0" y="T1"/>
                </a:cxn>
                <a:cxn ang="T7">
                  <a:pos x="T2" y="T3"/>
                </a:cxn>
                <a:cxn ang="T8">
                  <a:pos x="T4" y="T5"/>
                </a:cxn>
              </a:cxnLst>
              <a:rect l="T9" t="T10" r="T11" b="T12"/>
              <a:pathLst>
                <a:path w="1" h="31">
                  <a:moveTo>
                    <a:pt x="0" y="30"/>
                  </a:moveTo>
                  <a:lnTo>
                    <a:pt x="0" y="0"/>
                  </a:lnTo>
                  <a:lnTo>
                    <a:pt x="0" y="30"/>
                  </a:lnTo>
                </a:path>
              </a:pathLst>
            </a:custGeom>
            <a:solidFill>
              <a:srgbClr val="000000"/>
            </a:solidFill>
            <a:ln w="25400" cap="rnd">
              <a:solidFill>
                <a:srgbClr val="FF8700"/>
              </a:solidFill>
              <a:round/>
              <a:headEnd type="none" w="sm" len="sm"/>
              <a:tailEnd type="none" w="sm" len="sm"/>
            </a:ln>
          </p:spPr>
          <p:txBody>
            <a:bodyPr/>
            <a:lstStyle/>
            <a:p>
              <a:endParaRPr lang="zh-CN" altLang="en-US"/>
            </a:p>
          </p:txBody>
        </p:sp>
        <p:sp>
          <p:nvSpPr>
            <p:cNvPr id="84630" name="Freeform 1760"/>
            <p:cNvSpPr>
              <a:spLocks/>
            </p:cNvSpPr>
            <p:nvPr/>
          </p:nvSpPr>
          <p:spPr bwMode="auto">
            <a:xfrm>
              <a:off x="1639" y="3191"/>
              <a:ext cx="15" cy="14"/>
            </a:xfrm>
            <a:custGeom>
              <a:avLst/>
              <a:gdLst>
                <a:gd name="T0" fmla="*/ 14 w 15"/>
                <a:gd name="T1" fmla="*/ 13 h 14"/>
                <a:gd name="T2" fmla="*/ 0 w 15"/>
                <a:gd name="T3" fmla="*/ 0 h 14"/>
                <a:gd name="T4" fmla="*/ 14 w 15"/>
                <a:gd name="T5" fmla="*/ 13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14" y="13"/>
                  </a:moveTo>
                  <a:lnTo>
                    <a:pt x="0" y="0"/>
                  </a:lnTo>
                  <a:lnTo>
                    <a:pt x="14" y="13"/>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31" name="Freeform 1761"/>
            <p:cNvSpPr>
              <a:spLocks/>
            </p:cNvSpPr>
            <p:nvPr/>
          </p:nvSpPr>
          <p:spPr bwMode="auto">
            <a:xfrm>
              <a:off x="1622" y="3163"/>
              <a:ext cx="15" cy="16"/>
            </a:xfrm>
            <a:custGeom>
              <a:avLst/>
              <a:gdLst>
                <a:gd name="T0" fmla="*/ 14 w 15"/>
                <a:gd name="T1" fmla="*/ 15 h 16"/>
                <a:gd name="T2" fmla="*/ 0 w 15"/>
                <a:gd name="T3" fmla="*/ 0 h 16"/>
                <a:gd name="T4" fmla="*/ 14 w 15"/>
                <a:gd name="T5" fmla="*/ 15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14" y="15"/>
                  </a:moveTo>
                  <a:lnTo>
                    <a:pt x="0" y="0"/>
                  </a:lnTo>
                  <a:lnTo>
                    <a:pt x="14" y="15"/>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632" name="Freeform 1762"/>
            <p:cNvSpPr>
              <a:spLocks/>
            </p:cNvSpPr>
            <p:nvPr/>
          </p:nvSpPr>
          <p:spPr bwMode="auto">
            <a:xfrm>
              <a:off x="1590" y="3136"/>
              <a:ext cx="50" cy="14"/>
            </a:xfrm>
            <a:custGeom>
              <a:avLst/>
              <a:gdLst>
                <a:gd name="T0" fmla="*/ 49 w 50"/>
                <a:gd name="T1" fmla="*/ 0 h 14"/>
                <a:gd name="T2" fmla="*/ 46 w 50"/>
                <a:gd name="T3" fmla="*/ 0 h 14"/>
                <a:gd name="T4" fmla="*/ 42 w 50"/>
                <a:gd name="T5" fmla="*/ 5 h 14"/>
                <a:gd name="T6" fmla="*/ 38 w 50"/>
                <a:gd name="T7" fmla="*/ 7 h 14"/>
                <a:gd name="T8" fmla="*/ 34 w 50"/>
                <a:gd name="T9" fmla="*/ 13 h 14"/>
                <a:gd name="T10" fmla="*/ 31 w 50"/>
                <a:gd name="T11" fmla="*/ 13 h 14"/>
                <a:gd name="T12" fmla="*/ 26 w 50"/>
                <a:gd name="T13" fmla="*/ 13 h 14"/>
                <a:gd name="T14" fmla="*/ 19 w 50"/>
                <a:gd name="T15" fmla="*/ 13 h 14"/>
                <a:gd name="T16" fmla="*/ 14 w 50"/>
                <a:gd name="T17" fmla="*/ 13 h 14"/>
                <a:gd name="T18" fmla="*/ 8 w 50"/>
                <a:gd name="T19" fmla="*/ 13 h 14"/>
                <a:gd name="T20" fmla="*/ 0 w 50"/>
                <a:gd name="T21" fmla="*/ 13 h 14"/>
                <a:gd name="T22" fmla="*/ 49 w 5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4"/>
                <a:gd name="T38" fmla="*/ 50 w 5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4">
                  <a:moveTo>
                    <a:pt x="49" y="0"/>
                  </a:moveTo>
                  <a:lnTo>
                    <a:pt x="46" y="0"/>
                  </a:lnTo>
                  <a:lnTo>
                    <a:pt x="42" y="5"/>
                  </a:lnTo>
                  <a:lnTo>
                    <a:pt x="38" y="7"/>
                  </a:lnTo>
                  <a:lnTo>
                    <a:pt x="34" y="13"/>
                  </a:lnTo>
                  <a:lnTo>
                    <a:pt x="31" y="13"/>
                  </a:lnTo>
                  <a:lnTo>
                    <a:pt x="26" y="13"/>
                  </a:lnTo>
                  <a:lnTo>
                    <a:pt x="19" y="13"/>
                  </a:lnTo>
                  <a:lnTo>
                    <a:pt x="14" y="13"/>
                  </a:lnTo>
                  <a:lnTo>
                    <a:pt x="8" y="13"/>
                  </a:lnTo>
                  <a:lnTo>
                    <a:pt x="0" y="13"/>
                  </a:lnTo>
                  <a:lnTo>
                    <a:pt x="49" y="0"/>
                  </a:lnTo>
                </a:path>
              </a:pathLst>
            </a:custGeom>
            <a:solidFill>
              <a:srgbClr val="999999"/>
            </a:solidFill>
            <a:ln w="12700" cap="rnd">
              <a:solidFill>
                <a:srgbClr val="000000"/>
              </a:solidFill>
              <a:round/>
              <a:headEnd type="none" w="sm" len="sm"/>
              <a:tailEnd type="none" w="sm" len="sm"/>
            </a:ln>
          </p:spPr>
          <p:txBody>
            <a:bodyPr/>
            <a:lstStyle/>
            <a:p>
              <a:endParaRPr lang="zh-CN" altLang="en-US"/>
            </a:p>
          </p:txBody>
        </p:sp>
        <p:sp>
          <p:nvSpPr>
            <p:cNvPr id="84633" name="Freeform 1763"/>
            <p:cNvSpPr>
              <a:spLocks/>
            </p:cNvSpPr>
            <p:nvPr/>
          </p:nvSpPr>
          <p:spPr bwMode="auto">
            <a:xfrm>
              <a:off x="2954" y="2833"/>
              <a:ext cx="130" cy="227"/>
            </a:xfrm>
            <a:custGeom>
              <a:avLst/>
              <a:gdLst>
                <a:gd name="T0" fmla="*/ 129 w 130"/>
                <a:gd name="T1" fmla="*/ 0 h 227"/>
                <a:gd name="T2" fmla="*/ 0 w 130"/>
                <a:gd name="T3" fmla="*/ 96 h 227"/>
                <a:gd name="T4" fmla="*/ 0 w 130"/>
                <a:gd name="T5" fmla="*/ 226 h 227"/>
                <a:gd name="T6" fmla="*/ 129 w 130"/>
                <a:gd name="T7" fmla="*/ 120 h 227"/>
                <a:gd name="T8" fmla="*/ 129 w 130"/>
                <a:gd name="T9" fmla="*/ 0 h 227"/>
                <a:gd name="T10" fmla="*/ 0 60000 65536"/>
                <a:gd name="T11" fmla="*/ 0 60000 65536"/>
                <a:gd name="T12" fmla="*/ 0 60000 65536"/>
                <a:gd name="T13" fmla="*/ 0 60000 65536"/>
                <a:gd name="T14" fmla="*/ 0 60000 65536"/>
                <a:gd name="T15" fmla="*/ 0 w 130"/>
                <a:gd name="T16" fmla="*/ 0 h 227"/>
                <a:gd name="T17" fmla="*/ 130 w 130"/>
                <a:gd name="T18" fmla="*/ 227 h 227"/>
              </a:gdLst>
              <a:ahLst/>
              <a:cxnLst>
                <a:cxn ang="T10">
                  <a:pos x="T0" y="T1"/>
                </a:cxn>
                <a:cxn ang="T11">
                  <a:pos x="T2" y="T3"/>
                </a:cxn>
                <a:cxn ang="T12">
                  <a:pos x="T4" y="T5"/>
                </a:cxn>
                <a:cxn ang="T13">
                  <a:pos x="T6" y="T7"/>
                </a:cxn>
                <a:cxn ang="T14">
                  <a:pos x="T8" y="T9"/>
                </a:cxn>
              </a:cxnLst>
              <a:rect l="T15" t="T16" r="T17" b="T18"/>
              <a:pathLst>
                <a:path w="130" h="227">
                  <a:moveTo>
                    <a:pt x="129" y="0"/>
                  </a:moveTo>
                  <a:lnTo>
                    <a:pt x="0" y="96"/>
                  </a:lnTo>
                  <a:lnTo>
                    <a:pt x="0" y="226"/>
                  </a:lnTo>
                  <a:lnTo>
                    <a:pt x="129" y="120"/>
                  </a:lnTo>
                  <a:lnTo>
                    <a:pt x="129" y="0"/>
                  </a:lnTo>
                </a:path>
              </a:pathLst>
            </a:custGeom>
            <a:solidFill>
              <a:srgbClr val="A6A6A6"/>
            </a:solidFill>
            <a:ln w="12700" cap="rnd">
              <a:solidFill>
                <a:srgbClr val="A6A6A6"/>
              </a:solidFill>
              <a:round/>
              <a:headEnd type="none" w="sm" len="sm"/>
              <a:tailEnd type="none" w="sm" len="sm"/>
            </a:ln>
          </p:spPr>
          <p:txBody>
            <a:bodyPr/>
            <a:lstStyle/>
            <a:p>
              <a:endParaRPr lang="zh-CN" altLang="en-US"/>
            </a:p>
          </p:txBody>
        </p:sp>
        <p:sp>
          <p:nvSpPr>
            <p:cNvPr id="84634" name="Freeform 1764"/>
            <p:cNvSpPr>
              <a:spLocks/>
            </p:cNvSpPr>
            <p:nvPr/>
          </p:nvSpPr>
          <p:spPr bwMode="auto">
            <a:xfrm>
              <a:off x="2954" y="2833"/>
              <a:ext cx="130" cy="227"/>
            </a:xfrm>
            <a:custGeom>
              <a:avLst/>
              <a:gdLst>
                <a:gd name="T0" fmla="*/ 129 w 130"/>
                <a:gd name="T1" fmla="*/ 0 h 227"/>
                <a:gd name="T2" fmla="*/ 0 w 130"/>
                <a:gd name="T3" fmla="*/ 96 h 227"/>
                <a:gd name="T4" fmla="*/ 0 w 130"/>
                <a:gd name="T5" fmla="*/ 226 h 227"/>
                <a:gd name="T6" fmla="*/ 129 w 130"/>
                <a:gd name="T7" fmla="*/ 120 h 227"/>
                <a:gd name="T8" fmla="*/ 129 w 130"/>
                <a:gd name="T9" fmla="*/ 0 h 227"/>
                <a:gd name="T10" fmla="*/ 0 60000 65536"/>
                <a:gd name="T11" fmla="*/ 0 60000 65536"/>
                <a:gd name="T12" fmla="*/ 0 60000 65536"/>
                <a:gd name="T13" fmla="*/ 0 60000 65536"/>
                <a:gd name="T14" fmla="*/ 0 60000 65536"/>
                <a:gd name="T15" fmla="*/ 0 w 130"/>
                <a:gd name="T16" fmla="*/ 0 h 227"/>
                <a:gd name="T17" fmla="*/ 130 w 130"/>
                <a:gd name="T18" fmla="*/ 227 h 227"/>
              </a:gdLst>
              <a:ahLst/>
              <a:cxnLst>
                <a:cxn ang="T10">
                  <a:pos x="T0" y="T1"/>
                </a:cxn>
                <a:cxn ang="T11">
                  <a:pos x="T2" y="T3"/>
                </a:cxn>
                <a:cxn ang="T12">
                  <a:pos x="T4" y="T5"/>
                </a:cxn>
                <a:cxn ang="T13">
                  <a:pos x="T6" y="T7"/>
                </a:cxn>
                <a:cxn ang="T14">
                  <a:pos x="T8" y="T9"/>
                </a:cxn>
              </a:cxnLst>
              <a:rect l="T15" t="T16" r="T17" b="T18"/>
              <a:pathLst>
                <a:path w="130" h="227">
                  <a:moveTo>
                    <a:pt x="129" y="0"/>
                  </a:moveTo>
                  <a:lnTo>
                    <a:pt x="0" y="96"/>
                  </a:lnTo>
                  <a:lnTo>
                    <a:pt x="0" y="226"/>
                  </a:lnTo>
                  <a:lnTo>
                    <a:pt x="129" y="120"/>
                  </a:lnTo>
                  <a:lnTo>
                    <a:pt x="12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635" name="Freeform 1765"/>
            <p:cNvSpPr>
              <a:spLocks/>
            </p:cNvSpPr>
            <p:nvPr/>
          </p:nvSpPr>
          <p:spPr bwMode="auto">
            <a:xfrm>
              <a:off x="2814" y="2787"/>
              <a:ext cx="234" cy="103"/>
            </a:xfrm>
            <a:custGeom>
              <a:avLst/>
              <a:gdLst>
                <a:gd name="T0" fmla="*/ 233 w 234"/>
                <a:gd name="T1" fmla="*/ 30 h 103"/>
                <a:gd name="T2" fmla="*/ 111 w 234"/>
                <a:gd name="T3" fmla="*/ 0 h 103"/>
                <a:gd name="T4" fmla="*/ 0 w 234"/>
                <a:gd name="T5" fmla="*/ 69 h 103"/>
                <a:gd name="T6" fmla="*/ 132 w 234"/>
                <a:gd name="T7" fmla="*/ 102 h 103"/>
                <a:gd name="T8" fmla="*/ 233 w 234"/>
                <a:gd name="T9" fmla="*/ 30 h 103"/>
                <a:gd name="T10" fmla="*/ 0 60000 65536"/>
                <a:gd name="T11" fmla="*/ 0 60000 65536"/>
                <a:gd name="T12" fmla="*/ 0 60000 65536"/>
                <a:gd name="T13" fmla="*/ 0 60000 65536"/>
                <a:gd name="T14" fmla="*/ 0 60000 65536"/>
                <a:gd name="T15" fmla="*/ 0 w 234"/>
                <a:gd name="T16" fmla="*/ 0 h 103"/>
                <a:gd name="T17" fmla="*/ 234 w 234"/>
                <a:gd name="T18" fmla="*/ 103 h 103"/>
              </a:gdLst>
              <a:ahLst/>
              <a:cxnLst>
                <a:cxn ang="T10">
                  <a:pos x="T0" y="T1"/>
                </a:cxn>
                <a:cxn ang="T11">
                  <a:pos x="T2" y="T3"/>
                </a:cxn>
                <a:cxn ang="T12">
                  <a:pos x="T4" y="T5"/>
                </a:cxn>
                <a:cxn ang="T13">
                  <a:pos x="T6" y="T7"/>
                </a:cxn>
                <a:cxn ang="T14">
                  <a:pos x="T8" y="T9"/>
                </a:cxn>
              </a:cxnLst>
              <a:rect l="T15" t="T16" r="T17" b="T18"/>
              <a:pathLst>
                <a:path w="234" h="103">
                  <a:moveTo>
                    <a:pt x="233" y="30"/>
                  </a:moveTo>
                  <a:lnTo>
                    <a:pt x="111" y="0"/>
                  </a:lnTo>
                  <a:lnTo>
                    <a:pt x="0" y="69"/>
                  </a:lnTo>
                  <a:lnTo>
                    <a:pt x="132" y="102"/>
                  </a:lnTo>
                  <a:lnTo>
                    <a:pt x="233" y="3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36" name="Freeform 1766"/>
            <p:cNvSpPr>
              <a:spLocks/>
            </p:cNvSpPr>
            <p:nvPr/>
          </p:nvSpPr>
          <p:spPr bwMode="auto">
            <a:xfrm>
              <a:off x="2790" y="2859"/>
              <a:ext cx="165" cy="71"/>
            </a:xfrm>
            <a:custGeom>
              <a:avLst/>
              <a:gdLst>
                <a:gd name="T0" fmla="*/ 25 w 165"/>
                <a:gd name="T1" fmla="*/ 0 h 71"/>
                <a:gd name="T2" fmla="*/ 0 w 165"/>
                <a:gd name="T3" fmla="*/ 30 h 71"/>
                <a:gd name="T4" fmla="*/ 164 w 165"/>
                <a:gd name="T5" fmla="*/ 70 h 71"/>
                <a:gd name="T6" fmla="*/ 158 w 165"/>
                <a:gd name="T7" fmla="*/ 32 h 71"/>
                <a:gd name="T8" fmla="*/ 25 w 165"/>
                <a:gd name="T9" fmla="*/ 0 h 71"/>
                <a:gd name="T10" fmla="*/ 0 60000 65536"/>
                <a:gd name="T11" fmla="*/ 0 60000 65536"/>
                <a:gd name="T12" fmla="*/ 0 60000 65536"/>
                <a:gd name="T13" fmla="*/ 0 60000 65536"/>
                <a:gd name="T14" fmla="*/ 0 60000 65536"/>
                <a:gd name="T15" fmla="*/ 0 w 165"/>
                <a:gd name="T16" fmla="*/ 0 h 71"/>
                <a:gd name="T17" fmla="*/ 165 w 165"/>
                <a:gd name="T18" fmla="*/ 71 h 71"/>
              </a:gdLst>
              <a:ahLst/>
              <a:cxnLst>
                <a:cxn ang="T10">
                  <a:pos x="T0" y="T1"/>
                </a:cxn>
                <a:cxn ang="T11">
                  <a:pos x="T2" y="T3"/>
                </a:cxn>
                <a:cxn ang="T12">
                  <a:pos x="T4" y="T5"/>
                </a:cxn>
                <a:cxn ang="T13">
                  <a:pos x="T6" y="T7"/>
                </a:cxn>
                <a:cxn ang="T14">
                  <a:pos x="T8" y="T9"/>
                </a:cxn>
              </a:cxnLst>
              <a:rect l="T15" t="T16" r="T17" b="T18"/>
              <a:pathLst>
                <a:path w="165" h="71">
                  <a:moveTo>
                    <a:pt x="25" y="0"/>
                  </a:moveTo>
                  <a:lnTo>
                    <a:pt x="0" y="30"/>
                  </a:lnTo>
                  <a:lnTo>
                    <a:pt x="164" y="70"/>
                  </a:lnTo>
                  <a:lnTo>
                    <a:pt x="158" y="32"/>
                  </a:lnTo>
                  <a:lnTo>
                    <a:pt x="25"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37" name="Freeform 1767"/>
            <p:cNvSpPr>
              <a:spLocks/>
            </p:cNvSpPr>
            <p:nvPr/>
          </p:nvSpPr>
          <p:spPr bwMode="auto">
            <a:xfrm>
              <a:off x="2948" y="2818"/>
              <a:ext cx="136" cy="111"/>
            </a:xfrm>
            <a:custGeom>
              <a:avLst/>
              <a:gdLst>
                <a:gd name="T0" fmla="*/ 135 w 136"/>
                <a:gd name="T1" fmla="*/ 13 h 111"/>
                <a:gd name="T2" fmla="*/ 99 w 136"/>
                <a:gd name="T3" fmla="*/ 0 h 111"/>
                <a:gd name="T4" fmla="*/ 0 w 136"/>
                <a:gd name="T5" fmla="*/ 73 h 111"/>
                <a:gd name="T6" fmla="*/ 6 w 136"/>
                <a:gd name="T7" fmla="*/ 110 h 111"/>
                <a:gd name="T8" fmla="*/ 135 w 136"/>
                <a:gd name="T9" fmla="*/ 13 h 111"/>
                <a:gd name="T10" fmla="*/ 0 60000 65536"/>
                <a:gd name="T11" fmla="*/ 0 60000 65536"/>
                <a:gd name="T12" fmla="*/ 0 60000 65536"/>
                <a:gd name="T13" fmla="*/ 0 60000 65536"/>
                <a:gd name="T14" fmla="*/ 0 60000 65536"/>
                <a:gd name="T15" fmla="*/ 0 w 136"/>
                <a:gd name="T16" fmla="*/ 0 h 111"/>
                <a:gd name="T17" fmla="*/ 136 w 136"/>
                <a:gd name="T18" fmla="*/ 111 h 111"/>
              </a:gdLst>
              <a:ahLst/>
              <a:cxnLst>
                <a:cxn ang="T10">
                  <a:pos x="T0" y="T1"/>
                </a:cxn>
                <a:cxn ang="T11">
                  <a:pos x="T2" y="T3"/>
                </a:cxn>
                <a:cxn ang="T12">
                  <a:pos x="T4" y="T5"/>
                </a:cxn>
                <a:cxn ang="T13">
                  <a:pos x="T6" y="T7"/>
                </a:cxn>
                <a:cxn ang="T14">
                  <a:pos x="T8" y="T9"/>
                </a:cxn>
              </a:cxnLst>
              <a:rect l="T15" t="T16" r="T17" b="T18"/>
              <a:pathLst>
                <a:path w="136" h="111">
                  <a:moveTo>
                    <a:pt x="135" y="13"/>
                  </a:moveTo>
                  <a:lnTo>
                    <a:pt x="99" y="0"/>
                  </a:lnTo>
                  <a:lnTo>
                    <a:pt x="0" y="73"/>
                  </a:lnTo>
                  <a:lnTo>
                    <a:pt x="6" y="110"/>
                  </a:lnTo>
                  <a:lnTo>
                    <a:pt x="135" y="13"/>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38" name="Freeform 1768"/>
            <p:cNvSpPr>
              <a:spLocks/>
            </p:cNvSpPr>
            <p:nvPr/>
          </p:nvSpPr>
          <p:spPr bwMode="auto">
            <a:xfrm>
              <a:off x="2859" y="2810"/>
              <a:ext cx="150" cy="57"/>
            </a:xfrm>
            <a:custGeom>
              <a:avLst/>
              <a:gdLst>
                <a:gd name="T0" fmla="*/ 79 w 150"/>
                <a:gd name="T1" fmla="*/ 54 h 57"/>
                <a:gd name="T2" fmla="*/ 95 w 150"/>
                <a:gd name="T3" fmla="*/ 51 h 57"/>
                <a:gd name="T4" fmla="*/ 109 w 150"/>
                <a:gd name="T5" fmla="*/ 48 h 57"/>
                <a:gd name="T6" fmla="*/ 120 w 150"/>
                <a:gd name="T7" fmla="*/ 45 h 57"/>
                <a:gd name="T8" fmla="*/ 132 w 150"/>
                <a:gd name="T9" fmla="*/ 39 h 57"/>
                <a:gd name="T10" fmla="*/ 140 w 150"/>
                <a:gd name="T11" fmla="*/ 35 h 57"/>
                <a:gd name="T12" fmla="*/ 146 w 150"/>
                <a:gd name="T13" fmla="*/ 30 h 57"/>
                <a:gd name="T14" fmla="*/ 149 w 150"/>
                <a:gd name="T15" fmla="*/ 23 h 57"/>
                <a:gd name="T16" fmla="*/ 149 w 150"/>
                <a:gd name="T17" fmla="*/ 18 h 57"/>
                <a:gd name="T18" fmla="*/ 147 w 150"/>
                <a:gd name="T19" fmla="*/ 13 h 57"/>
                <a:gd name="T20" fmla="*/ 141 w 150"/>
                <a:gd name="T21" fmla="*/ 8 h 57"/>
                <a:gd name="T22" fmla="*/ 134 w 150"/>
                <a:gd name="T23" fmla="*/ 5 h 57"/>
                <a:gd name="T24" fmla="*/ 124 w 150"/>
                <a:gd name="T25" fmla="*/ 4 h 57"/>
                <a:gd name="T26" fmla="*/ 112 w 150"/>
                <a:gd name="T27" fmla="*/ 2 h 57"/>
                <a:gd name="T28" fmla="*/ 99 w 150"/>
                <a:gd name="T29" fmla="*/ 0 h 57"/>
                <a:gd name="T30" fmla="*/ 85 w 150"/>
                <a:gd name="T31" fmla="*/ 2 h 57"/>
                <a:gd name="T32" fmla="*/ 70 w 150"/>
                <a:gd name="T33" fmla="*/ 4 h 57"/>
                <a:gd name="T34" fmla="*/ 54 w 150"/>
                <a:gd name="T35" fmla="*/ 5 h 57"/>
                <a:gd name="T36" fmla="*/ 41 w 150"/>
                <a:gd name="T37" fmla="*/ 8 h 57"/>
                <a:gd name="T38" fmla="*/ 29 w 150"/>
                <a:gd name="T39" fmla="*/ 13 h 57"/>
                <a:gd name="T40" fmla="*/ 17 w 150"/>
                <a:gd name="T41" fmla="*/ 18 h 57"/>
                <a:gd name="T42" fmla="*/ 9 w 150"/>
                <a:gd name="T43" fmla="*/ 23 h 57"/>
                <a:gd name="T44" fmla="*/ 3 w 150"/>
                <a:gd name="T45" fmla="*/ 28 h 57"/>
                <a:gd name="T46" fmla="*/ 0 w 150"/>
                <a:gd name="T47" fmla="*/ 33 h 57"/>
                <a:gd name="T48" fmla="*/ 0 w 150"/>
                <a:gd name="T49" fmla="*/ 39 h 57"/>
                <a:gd name="T50" fmla="*/ 2 w 150"/>
                <a:gd name="T51" fmla="*/ 45 h 57"/>
                <a:gd name="T52" fmla="*/ 8 w 150"/>
                <a:gd name="T53" fmla="*/ 48 h 57"/>
                <a:gd name="T54" fmla="*/ 16 w 150"/>
                <a:gd name="T55" fmla="*/ 51 h 57"/>
                <a:gd name="T56" fmla="*/ 25 w 150"/>
                <a:gd name="T57" fmla="*/ 54 h 57"/>
                <a:gd name="T58" fmla="*/ 37 w 150"/>
                <a:gd name="T59" fmla="*/ 56 h 57"/>
                <a:gd name="T60" fmla="*/ 50 w 150"/>
                <a:gd name="T61" fmla="*/ 56 h 57"/>
                <a:gd name="T62" fmla="*/ 64 w 150"/>
                <a:gd name="T63" fmla="*/ 56 h 57"/>
                <a:gd name="T64" fmla="*/ 79 w 150"/>
                <a:gd name="T65" fmla="*/ 5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57"/>
                <a:gd name="T101" fmla="*/ 150 w 1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57">
                  <a:moveTo>
                    <a:pt x="79" y="54"/>
                  </a:moveTo>
                  <a:lnTo>
                    <a:pt x="95" y="51"/>
                  </a:lnTo>
                  <a:lnTo>
                    <a:pt x="109" y="48"/>
                  </a:lnTo>
                  <a:lnTo>
                    <a:pt x="120" y="45"/>
                  </a:lnTo>
                  <a:lnTo>
                    <a:pt x="132" y="39"/>
                  </a:lnTo>
                  <a:lnTo>
                    <a:pt x="140" y="35"/>
                  </a:lnTo>
                  <a:lnTo>
                    <a:pt x="146" y="30"/>
                  </a:lnTo>
                  <a:lnTo>
                    <a:pt x="149" y="23"/>
                  </a:lnTo>
                  <a:lnTo>
                    <a:pt x="149" y="18"/>
                  </a:lnTo>
                  <a:lnTo>
                    <a:pt x="147" y="13"/>
                  </a:lnTo>
                  <a:lnTo>
                    <a:pt x="141" y="8"/>
                  </a:lnTo>
                  <a:lnTo>
                    <a:pt x="134" y="5"/>
                  </a:lnTo>
                  <a:lnTo>
                    <a:pt x="124" y="4"/>
                  </a:lnTo>
                  <a:lnTo>
                    <a:pt x="112" y="2"/>
                  </a:lnTo>
                  <a:lnTo>
                    <a:pt x="99" y="0"/>
                  </a:lnTo>
                  <a:lnTo>
                    <a:pt x="85" y="2"/>
                  </a:lnTo>
                  <a:lnTo>
                    <a:pt x="70" y="4"/>
                  </a:lnTo>
                  <a:lnTo>
                    <a:pt x="54" y="5"/>
                  </a:lnTo>
                  <a:lnTo>
                    <a:pt x="41" y="8"/>
                  </a:lnTo>
                  <a:lnTo>
                    <a:pt x="29" y="13"/>
                  </a:lnTo>
                  <a:lnTo>
                    <a:pt x="17" y="18"/>
                  </a:lnTo>
                  <a:lnTo>
                    <a:pt x="9" y="23"/>
                  </a:lnTo>
                  <a:lnTo>
                    <a:pt x="3" y="28"/>
                  </a:lnTo>
                  <a:lnTo>
                    <a:pt x="0" y="33"/>
                  </a:lnTo>
                  <a:lnTo>
                    <a:pt x="0" y="39"/>
                  </a:lnTo>
                  <a:lnTo>
                    <a:pt x="2" y="45"/>
                  </a:lnTo>
                  <a:lnTo>
                    <a:pt x="8" y="48"/>
                  </a:lnTo>
                  <a:lnTo>
                    <a:pt x="16" y="51"/>
                  </a:lnTo>
                  <a:lnTo>
                    <a:pt x="25" y="54"/>
                  </a:lnTo>
                  <a:lnTo>
                    <a:pt x="37" y="56"/>
                  </a:lnTo>
                  <a:lnTo>
                    <a:pt x="50" y="56"/>
                  </a:lnTo>
                  <a:lnTo>
                    <a:pt x="64" y="56"/>
                  </a:lnTo>
                  <a:lnTo>
                    <a:pt x="79" y="5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39" name="Freeform 1769"/>
            <p:cNvSpPr>
              <a:spLocks/>
            </p:cNvSpPr>
            <p:nvPr/>
          </p:nvSpPr>
          <p:spPr bwMode="auto">
            <a:xfrm>
              <a:off x="2867" y="2816"/>
              <a:ext cx="133" cy="46"/>
            </a:xfrm>
            <a:custGeom>
              <a:avLst/>
              <a:gdLst>
                <a:gd name="T0" fmla="*/ 72 w 133"/>
                <a:gd name="T1" fmla="*/ 42 h 46"/>
                <a:gd name="T2" fmla="*/ 83 w 133"/>
                <a:gd name="T3" fmla="*/ 40 h 46"/>
                <a:gd name="T4" fmla="*/ 95 w 133"/>
                <a:gd name="T5" fmla="*/ 36 h 46"/>
                <a:gd name="T6" fmla="*/ 107 w 133"/>
                <a:gd name="T7" fmla="*/ 35 h 46"/>
                <a:gd name="T8" fmla="*/ 117 w 133"/>
                <a:gd name="T9" fmla="*/ 30 h 46"/>
                <a:gd name="T10" fmla="*/ 123 w 133"/>
                <a:gd name="T11" fmla="*/ 27 h 46"/>
                <a:gd name="T12" fmla="*/ 128 w 133"/>
                <a:gd name="T13" fmla="*/ 22 h 46"/>
                <a:gd name="T14" fmla="*/ 132 w 133"/>
                <a:gd name="T15" fmla="*/ 18 h 46"/>
                <a:gd name="T16" fmla="*/ 132 w 133"/>
                <a:gd name="T17" fmla="*/ 13 h 46"/>
                <a:gd name="T18" fmla="*/ 130 w 133"/>
                <a:gd name="T19" fmla="*/ 10 h 46"/>
                <a:gd name="T20" fmla="*/ 126 w 133"/>
                <a:gd name="T21" fmla="*/ 5 h 46"/>
                <a:gd name="T22" fmla="*/ 118 w 133"/>
                <a:gd name="T23" fmla="*/ 3 h 46"/>
                <a:gd name="T24" fmla="*/ 111 w 133"/>
                <a:gd name="T25" fmla="*/ 2 h 46"/>
                <a:gd name="T26" fmla="*/ 100 w 133"/>
                <a:gd name="T27" fmla="*/ 0 h 46"/>
                <a:gd name="T28" fmla="*/ 88 w 133"/>
                <a:gd name="T29" fmla="*/ 0 h 46"/>
                <a:gd name="T30" fmla="*/ 76 w 133"/>
                <a:gd name="T31" fmla="*/ 0 h 46"/>
                <a:gd name="T32" fmla="*/ 62 w 133"/>
                <a:gd name="T33" fmla="*/ 2 h 46"/>
                <a:gd name="T34" fmla="*/ 51 w 133"/>
                <a:gd name="T35" fmla="*/ 3 h 46"/>
                <a:gd name="T36" fmla="*/ 37 w 133"/>
                <a:gd name="T37" fmla="*/ 7 h 46"/>
                <a:gd name="T38" fmla="*/ 27 w 133"/>
                <a:gd name="T39" fmla="*/ 10 h 46"/>
                <a:gd name="T40" fmla="*/ 17 w 133"/>
                <a:gd name="T41" fmla="*/ 13 h 46"/>
                <a:gd name="T42" fmla="*/ 9 w 133"/>
                <a:gd name="T43" fmla="*/ 18 h 46"/>
                <a:gd name="T44" fmla="*/ 4 w 133"/>
                <a:gd name="T45" fmla="*/ 23 h 46"/>
                <a:gd name="T46" fmla="*/ 0 w 133"/>
                <a:gd name="T47" fmla="*/ 29 h 46"/>
                <a:gd name="T48" fmla="*/ 0 w 133"/>
                <a:gd name="T49" fmla="*/ 32 h 46"/>
                <a:gd name="T50" fmla="*/ 2 w 133"/>
                <a:gd name="T51" fmla="*/ 36 h 46"/>
                <a:gd name="T52" fmla="*/ 6 w 133"/>
                <a:gd name="T53" fmla="*/ 40 h 46"/>
                <a:gd name="T54" fmla="*/ 14 w 133"/>
                <a:gd name="T55" fmla="*/ 42 h 46"/>
                <a:gd name="T56" fmla="*/ 23 w 133"/>
                <a:gd name="T57" fmla="*/ 43 h 46"/>
                <a:gd name="T58" fmla="*/ 33 w 133"/>
                <a:gd name="T59" fmla="*/ 45 h 46"/>
                <a:gd name="T60" fmla="*/ 45 w 133"/>
                <a:gd name="T61" fmla="*/ 45 h 46"/>
                <a:gd name="T62" fmla="*/ 58 w 133"/>
                <a:gd name="T63" fmla="*/ 43 h 46"/>
                <a:gd name="T64" fmla="*/ 72 w 133"/>
                <a:gd name="T65" fmla="*/ 42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46"/>
                <a:gd name="T101" fmla="*/ 133 w 13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46">
                  <a:moveTo>
                    <a:pt x="72" y="42"/>
                  </a:moveTo>
                  <a:lnTo>
                    <a:pt x="83" y="40"/>
                  </a:lnTo>
                  <a:lnTo>
                    <a:pt x="95" y="36"/>
                  </a:lnTo>
                  <a:lnTo>
                    <a:pt x="107" y="35"/>
                  </a:lnTo>
                  <a:lnTo>
                    <a:pt x="117" y="30"/>
                  </a:lnTo>
                  <a:lnTo>
                    <a:pt x="123" y="27"/>
                  </a:lnTo>
                  <a:lnTo>
                    <a:pt x="128" y="22"/>
                  </a:lnTo>
                  <a:lnTo>
                    <a:pt x="132" y="18"/>
                  </a:lnTo>
                  <a:lnTo>
                    <a:pt x="132" y="13"/>
                  </a:lnTo>
                  <a:lnTo>
                    <a:pt x="130" y="10"/>
                  </a:lnTo>
                  <a:lnTo>
                    <a:pt x="126" y="5"/>
                  </a:lnTo>
                  <a:lnTo>
                    <a:pt x="118" y="3"/>
                  </a:lnTo>
                  <a:lnTo>
                    <a:pt x="111" y="2"/>
                  </a:lnTo>
                  <a:lnTo>
                    <a:pt x="100" y="0"/>
                  </a:lnTo>
                  <a:lnTo>
                    <a:pt x="88" y="0"/>
                  </a:lnTo>
                  <a:lnTo>
                    <a:pt x="76" y="0"/>
                  </a:lnTo>
                  <a:lnTo>
                    <a:pt x="62" y="2"/>
                  </a:lnTo>
                  <a:lnTo>
                    <a:pt x="51" y="3"/>
                  </a:lnTo>
                  <a:lnTo>
                    <a:pt x="37" y="7"/>
                  </a:lnTo>
                  <a:lnTo>
                    <a:pt x="27" y="10"/>
                  </a:lnTo>
                  <a:lnTo>
                    <a:pt x="17" y="13"/>
                  </a:lnTo>
                  <a:lnTo>
                    <a:pt x="9" y="18"/>
                  </a:lnTo>
                  <a:lnTo>
                    <a:pt x="4" y="23"/>
                  </a:lnTo>
                  <a:lnTo>
                    <a:pt x="0" y="29"/>
                  </a:lnTo>
                  <a:lnTo>
                    <a:pt x="0" y="32"/>
                  </a:lnTo>
                  <a:lnTo>
                    <a:pt x="2" y="36"/>
                  </a:lnTo>
                  <a:lnTo>
                    <a:pt x="6" y="40"/>
                  </a:lnTo>
                  <a:lnTo>
                    <a:pt x="14" y="42"/>
                  </a:lnTo>
                  <a:lnTo>
                    <a:pt x="23" y="43"/>
                  </a:lnTo>
                  <a:lnTo>
                    <a:pt x="33" y="45"/>
                  </a:lnTo>
                  <a:lnTo>
                    <a:pt x="45" y="45"/>
                  </a:lnTo>
                  <a:lnTo>
                    <a:pt x="58" y="43"/>
                  </a:lnTo>
                  <a:lnTo>
                    <a:pt x="72" y="42"/>
                  </a:lnTo>
                </a:path>
              </a:pathLst>
            </a:custGeom>
            <a:solidFill>
              <a:srgbClr val="CCCCCC"/>
            </a:solidFill>
            <a:ln w="12700" cap="rnd">
              <a:solidFill>
                <a:srgbClr val="000000"/>
              </a:solidFill>
              <a:round/>
              <a:headEnd type="none" w="sm" len="sm"/>
              <a:tailEnd type="none" w="sm" len="sm"/>
            </a:ln>
          </p:spPr>
          <p:txBody>
            <a:bodyPr/>
            <a:lstStyle/>
            <a:p>
              <a:endParaRPr lang="zh-CN" altLang="en-US"/>
            </a:p>
          </p:txBody>
        </p:sp>
        <p:sp>
          <p:nvSpPr>
            <p:cNvPr id="84640" name="Freeform 1770"/>
            <p:cNvSpPr>
              <a:spLocks/>
            </p:cNvSpPr>
            <p:nvPr/>
          </p:nvSpPr>
          <p:spPr bwMode="auto">
            <a:xfrm>
              <a:off x="1591" y="3083"/>
              <a:ext cx="47" cy="15"/>
            </a:xfrm>
            <a:custGeom>
              <a:avLst/>
              <a:gdLst>
                <a:gd name="T0" fmla="*/ 46 w 47"/>
                <a:gd name="T1" fmla="*/ 0 h 15"/>
                <a:gd name="T2" fmla="*/ 46 w 47"/>
                <a:gd name="T3" fmla="*/ 8 h 15"/>
                <a:gd name="T4" fmla="*/ 42 w 47"/>
                <a:gd name="T5" fmla="*/ 10 h 15"/>
                <a:gd name="T6" fmla="*/ 34 w 47"/>
                <a:gd name="T7" fmla="*/ 14 h 15"/>
                <a:gd name="T8" fmla="*/ 24 w 47"/>
                <a:gd name="T9" fmla="*/ 14 h 15"/>
                <a:gd name="T10" fmla="*/ 12 w 47"/>
                <a:gd name="T11" fmla="*/ 14 h 15"/>
                <a:gd name="T12" fmla="*/ 6 w 47"/>
                <a:gd name="T13" fmla="*/ 10 h 15"/>
                <a:gd name="T14" fmla="*/ 0 w 47"/>
                <a:gd name="T15" fmla="*/ 8 h 15"/>
                <a:gd name="T16" fmla="*/ 0 w 47"/>
                <a:gd name="T17" fmla="*/ 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5"/>
                <a:gd name="T29" fmla="*/ 47 w 4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5">
                  <a:moveTo>
                    <a:pt x="46" y="0"/>
                  </a:moveTo>
                  <a:lnTo>
                    <a:pt x="46" y="8"/>
                  </a:lnTo>
                  <a:lnTo>
                    <a:pt x="42" y="10"/>
                  </a:lnTo>
                  <a:lnTo>
                    <a:pt x="34" y="14"/>
                  </a:lnTo>
                  <a:lnTo>
                    <a:pt x="24" y="14"/>
                  </a:lnTo>
                  <a:lnTo>
                    <a:pt x="12" y="14"/>
                  </a:lnTo>
                  <a:lnTo>
                    <a:pt x="6" y="10"/>
                  </a:lnTo>
                  <a:lnTo>
                    <a:pt x="0" y="8"/>
                  </a:lnTo>
                  <a:lnTo>
                    <a:pt x="0" y="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641" name="Freeform 1771"/>
            <p:cNvSpPr>
              <a:spLocks/>
            </p:cNvSpPr>
            <p:nvPr/>
          </p:nvSpPr>
          <p:spPr bwMode="auto">
            <a:xfrm>
              <a:off x="3225" y="2527"/>
              <a:ext cx="20" cy="15"/>
            </a:xfrm>
            <a:custGeom>
              <a:avLst/>
              <a:gdLst>
                <a:gd name="T0" fmla="*/ 19 w 20"/>
                <a:gd name="T1" fmla="*/ 0 h 15"/>
                <a:gd name="T2" fmla="*/ 17 w 20"/>
                <a:gd name="T3" fmla="*/ 0 h 15"/>
                <a:gd name="T4" fmla="*/ 12 w 20"/>
                <a:gd name="T5" fmla="*/ 14 h 15"/>
                <a:gd name="T6" fmla="*/ 8 w 20"/>
                <a:gd name="T7" fmla="*/ 14 h 15"/>
                <a:gd name="T8" fmla="*/ 0 w 20"/>
                <a:gd name="T9" fmla="*/ 0 h 15"/>
                <a:gd name="T10" fmla="*/ 19 w 20"/>
                <a:gd name="T11" fmla="*/ 0 h 15"/>
                <a:gd name="T12" fmla="*/ 0 60000 65536"/>
                <a:gd name="T13" fmla="*/ 0 60000 65536"/>
                <a:gd name="T14" fmla="*/ 0 60000 65536"/>
                <a:gd name="T15" fmla="*/ 0 60000 65536"/>
                <a:gd name="T16" fmla="*/ 0 60000 65536"/>
                <a:gd name="T17" fmla="*/ 0 60000 65536"/>
                <a:gd name="T18" fmla="*/ 0 w 20"/>
                <a:gd name="T19" fmla="*/ 0 h 15"/>
                <a:gd name="T20" fmla="*/ 20 w 2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0" h="15">
                  <a:moveTo>
                    <a:pt x="19" y="0"/>
                  </a:moveTo>
                  <a:lnTo>
                    <a:pt x="17" y="0"/>
                  </a:lnTo>
                  <a:lnTo>
                    <a:pt x="12" y="14"/>
                  </a:lnTo>
                  <a:lnTo>
                    <a:pt x="8" y="14"/>
                  </a:lnTo>
                  <a:lnTo>
                    <a:pt x="0" y="0"/>
                  </a:lnTo>
                  <a:lnTo>
                    <a:pt x="19"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642" name="Freeform 1772"/>
            <p:cNvSpPr>
              <a:spLocks/>
            </p:cNvSpPr>
            <p:nvPr/>
          </p:nvSpPr>
          <p:spPr bwMode="auto">
            <a:xfrm>
              <a:off x="3224" y="2600"/>
              <a:ext cx="21" cy="14"/>
            </a:xfrm>
            <a:custGeom>
              <a:avLst/>
              <a:gdLst>
                <a:gd name="T0" fmla="*/ 20 w 21"/>
                <a:gd name="T1" fmla="*/ 0 h 14"/>
                <a:gd name="T2" fmla="*/ 18 w 21"/>
                <a:gd name="T3" fmla="*/ 0 h 14"/>
                <a:gd name="T4" fmla="*/ 14 w 21"/>
                <a:gd name="T5" fmla="*/ 13 h 14"/>
                <a:gd name="T6" fmla="*/ 8 w 21"/>
                <a:gd name="T7" fmla="*/ 13 h 14"/>
                <a:gd name="T8" fmla="*/ 0 w 21"/>
                <a:gd name="T9" fmla="*/ 0 h 14"/>
                <a:gd name="T10" fmla="*/ 20 w 21"/>
                <a:gd name="T11" fmla="*/ 0 h 14"/>
                <a:gd name="T12" fmla="*/ 0 60000 65536"/>
                <a:gd name="T13" fmla="*/ 0 60000 65536"/>
                <a:gd name="T14" fmla="*/ 0 60000 65536"/>
                <a:gd name="T15" fmla="*/ 0 60000 65536"/>
                <a:gd name="T16" fmla="*/ 0 60000 65536"/>
                <a:gd name="T17" fmla="*/ 0 60000 65536"/>
                <a:gd name="T18" fmla="*/ 0 w 21"/>
                <a:gd name="T19" fmla="*/ 0 h 14"/>
                <a:gd name="T20" fmla="*/ 21 w 2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1" h="14">
                  <a:moveTo>
                    <a:pt x="20" y="0"/>
                  </a:moveTo>
                  <a:lnTo>
                    <a:pt x="18" y="0"/>
                  </a:lnTo>
                  <a:lnTo>
                    <a:pt x="14" y="13"/>
                  </a:lnTo>
                  <a:lnTo>
                    <a:pt x="8" y="13"/>
                  </a:lnTo>
                  <a:lnTo>
                    <a:pt x="0" y="0"/>
                  </a:lnTo>
                  <a:lnTo>
                    <a:pt x="20"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643" name="Freeform 1773"/>
            <p:cNvSpPr>
              <a:spLocks/>
            </p:cNvSpPr>
            <p:nvPr/>
          </p:nvSpPr>
          <p:spPr bwMode="auto">
            <a:xfrm>
              <a:off x="3295" y="2323"/>
              <a:ext cx="113" cy="171"/>
            </a:xfrm>
            <a:custGeom>
              <a:avLst/>
              <a:gdLst>
                <a:gd name="T0" fmla="*/ 112 w 113"/>
                <a:gd name="T1" fmla="*/ 0 h 171"/>
                <a:gd name="T2" fmla="*/ 0 w 113"/>
                <a:gd name="T3" fmla="*/ 26 h 171"/>
                <a:gd name="T4" fmla="*/ 0 w 113"/>
                <a:gd name="T5" fmla="*/ 170 h 171"/>
                <a:gd name="T6" fmla="*/ 112 w 113"/>
                <a:gd name="T7" fmla="*/ 136 h 171"/>
                <a:gd name="T8" fmla="*/ 112 w 113"/>
                <a:gd name="T9" fmla="*/ 0 h 171"/>
                <a:gd name="T10" fmla="*/ 0 60000 65536"/>
                <a:gd name="T11" fmla="*/ 0 60000 65536"/>
                <a:gd name="T12" fmla="*/ 0 60000 65536"/>
                <a:gd name="T13" fmla="*/ 0 60000 65536"/>
                <a:gd name="T14" fmla="*/ 0 60000 65536"/>
                <a:gd name="T15" fmla="*/ 0 w 113"/>
                <a:gd name="T16" fmla="*/ 0 h 171"/>
                <a:gd name="T17" fmla="*/ 113 w 113"/>
                <a:gd name="T18" fmla="*/ 171 h 171"/>
              </a:gdLst>
              <a:ahLst/>
              <a:cxnLst>
                <a:cxn ang="T10">
                  <a:pos x="T0" y="T1"/>
                </a:cxn>
                <a:cxn ang="T11">
                  <a:pos x="T2" y="T3"/>
                </a:cxn>
                <a:cxn ang="T12">
                  <a:pos x="T4" y="T5"/>
                </a:cxn>
                <a:cxn ang="T13">
                  <a:pos x="T6" y="T7"/>
                </a:cxn>
                <a:cxn ang="T14">
                  <a:pos x="T8" y="T9"/>
                </a:cxn>
              </a:cxnLst>
              <a:rect l="T15" t="T16" r="T17" b="T18"/>
              <a:pathLst>
                <a:path w="113" h="171">
                  <a:moveTo>
                    <a:pt x="112" y="0"/>
                  </a:moveTo>
                  <a:lnTo>
                    <a:pt x="0" y="26"/>
                  </a:lnTo>
                  <a:lnTo>
                    <a:pt x="0" y="170"/>
                  </a:lnTo>
                  <a:lnTo>
                    <a:pt x="112" y="136"/>
                  </a:lnTo>
                  <a:lnTo>
                    <a:pt x="112" y="0"/>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644" name="Freeform 1774"/>
            <p:cNvSpPr>
              <a:spLocks/>
            </p:cNvSpPr>
            <p:nvPr/>
          </p:nvSpPr>
          <p:spPr bwMode="auto">
            <a:xfrm>
              <a:off x="3156" y="2284"/>
              <a:ext cx="249" cy="64"/>
            </a:xfrm>
            <a:custGeom>
              <a:avLst/>
              <a:gdLst>
                <a:gd name="T0" fmla="*/ 0 w 249"/>
                <a:gd name="T1" fmla="*/ 25 h 64"/>
                <a:gd name="T2" fmla="*/ 113 w 249"/>
                <a:gd name="T3" fmla="*/ 0 h 64"/>
                <a:gd name="T4" fmla="*/ 248 w 249"/>
                <a:gd name="T5" fmla="*/ 37 h 64"/>
                <a:gd name="T6" fmla="*/ 141 w 249"/>
                <a:gd name="T7" fmla="*/ 63 h 64"/>
                <a:gd name="T8" fmla="*/ 0 w 249"/>
                <a:gd name="T9" fmla="*/ 25 h 64"/>
                <a:gd name="T10" fmla="*/ 0 60000 65536"/>
                <a:gd name="T11" fmla="*/ 0 60000 65536"/>
                <a:gd name="T12" fmla="*/ 0 60000 65536"/>
                <a:gd name="T13" fmla="*/ 0 60000 65536"/>
                <a:gd name="T14" fmla="*/ 0 60000 65536"/>
                <a:gd name="T15" fmla="*/ 0 w 249"/>
                <a:gd name="T16" fmla="*/ 0 h 64"/>
                <a:gd name="T17" fmla="*/ 249 w 249"/>
                <a:gd name="T18" fmla="*/ 64 h 64"/>
              </a:gdLst>
              <a:ahLst/>
              <a:cxnLst>
                <a:cxn ang="T10">
                  <a:pos x="T0" y="T1"/>
                </a:cxn>
                <a:cxn ang="T11">
                  <a:pos x="T2" y="T3"/>
                </a:cxn>
                <a:cxn ang="T12">
                  <a:pos x="T4" y="T5"/>
                </a:cxn>
                <a:cxn ang="T13">
                  <a:pos x="T6" y="T7"/>
                </a:cxn>
                <a:cxn ang="T14">
                  <a:pos x="T8" y="T9"/>
                </a:cxn>
              </a:cxnLst>
              <a:rect l="T15" t="T16" r="T17" b="T18"/>
              <a:pathLst>
                <a:path w="249" h="64">
                  <a:moveTo>
                    <a:pt x="0" y="25"/>
                  </a:moveTo>
                  <a:lnTo>
                    <a:pt x="113" y="0"/>
                  </a:lnTo>
                  <a:lnTo>
                    <a:pt x="248" y="37"/>
                  </a:lnTo>
                  <a:lnTo>
                    <a:pt x="141" y="63"/>
                  </a:lnTo>
                  <a:lnTo>
                    <a:pt x="0" y="25"/>
                  </a:lnTo>
                </a:path>
              </a:pathLst>
            </a:custGeom>
            <a:solidFill>
              <a:srgbClr val="333333"/>
            </a:solidFill>
            <a:ln w="12700" cap="rnd">
              <a:solidFill>
                <a:srgbClr val="000000"/>
              </a:solidFill>
              <a:round/>
              <a:headEnd type="none" w="sm" len="sm"/>
              <a:tailEnd type="none" w="sm" len="sm"/>
            </a:ln>
          </p:spPr>
          <p:txBody>
            <a:bodyPr/>
            <a:lstStyle/>
            <a:p>
              <a:endParaRPr lang="zh-CN" altLang="en-US"/>
            </a:p>
          </p:txBody>
        </p:sp>
        <p:sp>
          <p:nvSpPr>
            <p:cNvPr id="84645" name="Freeform 1775"/>
            <p:cNvSpPr>
              <a:spLocks/>
            </p:cNvSpPr>
            <p:nvPr/>
          </p:nvSpPr>
          <p:spPr bwMode="auto">
            <a:xfrm>
              <a:off x="3152" y="2311"/>
              <a:ext cx="144" cy="185"/>
            </a:xfrm>
            <a:custGeom>
              <a:avLst/>
              <a:gdLst>
                <a:gd name="T0" fmla="*/ 0 w 144"/>
                <a:gd name="T1" fmla="*/ 0 h 185"/>
                <a:gd name="T2" fmla="*/ 0 w 144"/>
                <a:gd name="T3" fmla="*/ 137 h 185"/>
                <a:gd name="T4" fmla="*/ 143 w 144"/>
                <a:gd name="T5" fmla="*/ 184 h 185"/>
                <a:gd name="T6" fmla="*/ 143 w 144"/>
                <a:gd name="T7" fmla="*/ 36 h 185"/>
                <a:gd name="T8" fmla="*/ 0 w 144"/>
                <a:gd name="T9" fmla="*/ 0 h 185"/>
                <a:gd name="T10" fmla="*/ 0 60000 65536"/>
                <a:gd name="T11" fmla="*/ 0 60000 65536"/>
                <a:gd name="T12" fmla="*/ 0 60000 65536"/>
                <a:gd name="T13" fmla="*/ 0 60000 65536"/>
                <a:gd name="T14" fmla="*/ 0 60000 65536"/>
                <a:gd name="T15" fmla="*/ 0 w 144"/>
                <a:gd name="T16" fmla="*/ 0 h 185"/>
                <a:gd name="T17" fmla="*/ 144 w 144"/>
                <a:gd name="T18" fmla="*/ 185 h 185"/>
              </a:gdLst>
              <a:ahLst/>
              <a:cxnLst>
                <a:cxn ang="T10">
                  <a:pos x="T0" y="T1"/>
                </a:cxn>
                <a:cxn ang="T11">
                  <a:pos x="T2" y="T3"/>
                </a:cxn>
                <a:cxn ang="T12">
                  <a:pos x="T4" y="T5"/>
                </a:cxn>
                <a:cxn ang="T13">
                  <a:pos x="T6" y="T7"/>
                </a:cxn>
                <a:cxn ang="T14">
                  <a:pos x="T8" y="T9"/>
                </a:cxn>
              </a:cxnLst>
              <a:rect l="T15" t="T16" r="T17" b="T18"/>
              <a:pathLst>
                <a:path w="144" h="185">
                  <a:moveTo>
                    <a:pt x="0" y="0"/>
                  </a:moveTo>
                  <a:lnTo>
                    <a:pt x="0" y="137"/>
                  </a:lnTo>
                  <a:lnTo>
                    <a:pt x="143" y="184"/>
                  </a:lnTo>
                  <a:lnTo>
                    <a:pt x="143" y="36"/>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646" name="Freeform 1776"/>
            <p:cNvSpPr>
              <a:spLocks/>
            </p:cNvSpPr>
            <p:nvPr/>
          </p:nvSpPr>
          <p:spPr bwMode="auto">
            <a:xfrm>
              <a:off x="3228" y="2476"/>
              <a:ext cx="1" cy="85"/>
            </a:xfrm>
            <a:custGeom>
              <a:avLst/>
              <a:gdLst>
                <a:gd name="T0" fmla="*/ 0 w 1"/>
                <a:gd name="T1" fmla="*/ 0 h 85"/>
                <a:gd name="T2" fmla="*/ 0 w 1"/>
                <a:gd name="T3" fmla="*/ 84 h 85"/>
                <a:gd name="T4" fmla="*/ 0 w 1"/>
                <a:gd name="T5" fmla="*/ 0 h 85"/>
                <a:gd name="T6" fmla="*/ 0 60000 65536"/>
                <a:gd name="T7" fmla="*/ 0 60000 65536"/>
                <a:gd name="T8" fmla="*/ 0 60000 65536"/>
                <a:gd name="T9" fmla="*/ 0 w 1"/>
                <a:gd name="T10" fmla="*/ 0 h 85"/>
                <a:gd name="T11" fmla="*/ 1 w 1"/>
                <a:gd name="T12" fmla="*/ 85 h 85"/>
              </a:gdLst>
              <a:ahLst/>
              <a:cxnLst>
                <a:cxn ang="T6">
                  <a:pos x="T0" y="T1"/>
                </a:cxn>
                <a:cxn ang="T7">
                  <a:pos x="T2" y="T3"/>
                </a:cxn>
                <a:cxn ang="T8">
                  <a:pos x="T4" y="T5"/>
                </a:cxn>
              </a:cxnLst>
              <a:rect l="T9" t="T10" r="T11" b="T12"/>
              <a:pathLst>
                <a:path w="1" h="85">
                  <a:moveTo>
                    <a:pt x="0" y="0"/>
                  </a:moveTo>
                  <a:lnTo>
                    <a:pt x="0" y="84"/>
                  </a:lnTo>
                  <a:lnTo>
                    <a:pt x="0" y="0"/>
                  </a:lnTo>
                </a:path>
              </a:pathLst>
            </a:custGeom>
            <a:solidFill>
              <a:srgbClr val="000000"/>
            </a:solidFill>
            <a:ln w="12700" cap="rnd">
              <a:solidFill>
                <a:srgbClr val="FF8700"/>
              </a:solidFill>
              <a:round/>
              <a:headEnd type="none" w="sm" len="sm"/>
              <a:tailEnd type="none" w="sm" len="sm"/>
            </a:ln>
          </p:spPr>
          <p:txBody>
            <a:bodyPr/>
            <a:lstStyle/>
            <a:p>
              <a:endParaRPr lang="zh-CN" altLang="en-US"/>
            </a:p>
          </p:txBody>
        </p:sp>
        <p:sp>
          <p:nvSpPr>
            <p:cNvPr id="84647" name="Freeform 1777"/>
            <p:cNvSpPr>
              <a:spLocks/>
            </p:cNvSpPr>
            <p:nvPr/>
          </p:nvSpPr>
          <p:spPr bwMode="auto">
            <a:xfrm>
              <a:off x="3238" y="2476"/>
              <a:ext cx="1" cy="85"/>
            </a:xfrm>
            <a:custGeom>
              <a:avLst/>
              <a:gdLst>
                <a:gd name="T0" fmla="*/ 0 w 1"/>
                <a:gd name="T1" fmla="*/ 0 h 85"/>
                <a:gd name="T2" fmla="*/ 0 w 1"/>
                <a:gd name="T3" fmla="*/ 84 h 85"/>
                <a:gd name="T4" fmla="*/ 0 w 1"/>
                <a:gd name="T5" fmla="*/ 0 h 85"/>
                <a:gd name="T6" fmla="*/ 0 60000 65536"/>
                <a:gd name="T7" fmla="*/ 0 60000 65536"/>
                <a:gd name="T8" fmla="*/ 0 60000 65536"/>
                <a:gd name="T9" fmla="*/ 0 w 1"/>
                <a:gd name="T10" fmla="*/ 0 h 85"/>
                <a:gd name="T11" fmla="*/ 1 w 1"/>
                <a:gd name="T12" fmla="*/ 85 h 85"/>
              </a:gdLst>
              <a:ahLst/>
              <a:cxnLst>
                <a:cxn ang="T6">
                  <a:pos x="T0" y="T1"/>
                </a:cxn>
                <a:cxn ang="T7">
                  <a:pos x="T2" y="T3"/>
                </a:cxn>
                <a:cxn ang="T8">
                  <a:pos x="T4" y="T5"/>
                </a:cxn>
              </a:cxnLst>
              <a:rect l="T9" t="T10" r="T11" b="T12"/>
              <a:pathLst>
                <a:path w="1" h="85">
                  <a:moveTo>
                    <a:pt x="0" y="0"/>
                  </a:moveTo>
                  <a:lnTo>
                    <a:pt x="0" y="84"/>
                  </a:lnTo>
                  <a:lnTo>
                    <a:pt x="0" y="0"/>
                  </a:lnTo>
                </a:path>
              </a:pathLst>
            </a:custGeom>
            <a:solidFill>
              <a:srgbClr val="000000"/>
            </a:solidFill>
            <a:ln w="12700" cap="rnd">
              <a:solidFill>
                <a:srgbClr val="FF8700"/>
              </a:solidFill>
              <a:round/>
              <a:headEnd type="none" w="sm" len="sm"/>
              <a:tailEnd type="none" w="sm" len="sm"/>
            </a:ln>
          </p:spPr>
          <p:txBody>
            <a:bodyPr/>
            <a:lstStyle/>
            <a:p>
              <a:endParaRPr lang="zh-CN" altLang="en-US"/>
            </a:p>
          </p:txBody>
        </p:sp>
        <p:sp>
          <p:nvSpPr>
            <p:cNvPr id="84648" name="Freeform 1778"/>
            <p:cNvSpPr>
              <a:spLocks/>
            </p:cNvSpPr>
            <p:nvPr/>
          </p:nvSpPr>
          <p:spPr bwMode="auto">
            <a:xfrm>
              <a:off x="3339" y="2198"/>
              <a:ext cx="15" cy="119"/>
            </a:xfrm>
            <a:custGeom>
              <a:avLst/>
              <a:gdLst>
                <a:gd name="T0" fmla="*/ 14 w 15"/>
                <a:gd name="T1" fmla="*/ 113 h 119"/>
                <a:gd name="T2" fmla="*/ 14 w 15"/>
                <a:gd name="T3" fmla="*/ 109 h 119"/>
                <a:gd name="T4" fmla="*/ 14 w 15"/>
                <a:gd name="T5" fmla="*/ 107 h 119"/>
                <a:gd name="T6" fmla="*/ 14 w 15"/>
                <a:gd name="T7" fmla="*/ 100 h 119"/>
                <a:gd name="T8" fmla="*/ 14 w 15"/>
                <a:gd name="T9" fmla="*/ 92 h 119"/>
                <a:gd name="T10" fmla="*/ 14 w 15"/>
                <a:gd name="T11" fmla="*/ 73 h 119"/>
                <a:gd name="T12" fmla="*/ 14 w 15"/>
                <a:gd name="T13" fmla="*/ 53 h 119"/>
                <a:gd name="T14" fmla="*/ 14 w 15"/>
                <a:gd name="T15" fmla="*/ 43 h 119"/>
                <a:gd name="T16" fmla="*/ 14 w 15"/>
                <a:gd name="T17" fmla="*/ 33 h 119"/>
                <a:gd name="T18" fmla="*/ 14 w 15"/>
                <a:gd name="T19" fmla="*/ 25 h 119"/>
                <a:gd name="T20" fmla="*/ 14 w 15"/>
                <a:gd name="T21" fmla="*/ 17 h 119"/>
                <a:gd name="T22" fmla="*/ 14 w 15"/>
                <a:gd name="T23" fmla="*/ 10 h 119"/>
                <a:gd name="T24" fmla="*/ 14 w 15"/>
                <a:gd name="T25" fmla="*/ 5 h 119"/>
                <a:gd name="T26" fmla="*/ 14 w 15"/>
                <a:gd name="T27" fmla="*/ 0 h 119"/>
                <a:gd name="T28" fmla="*/ 0 w 15"/>
                <a:gd name="T29" fmla="*/ 3 h 119"/>
                <a:gd name="T30" fmla="*/ 0 w 15"/>
                <a:gd name="T31" fmla="*/ 7 h 119"/>
                <a:gd name="T32" fmla="*/ 0 w 15"/>
                <a:gd name="T33" fmla="*/ 13 h 119"/>
                <a:gd name="T34" fmla="*/ 0 w 15"/>
                <a:gd name="T35" fmla="*/ 20 h 119"/>
                <a:gd name="T36" fmla="*/ 0 w 15"/>
                <a:gd name="T37" fmla="*/ 26 h 119"/>
                <a:gd name="T38" fmla="*/ 0 w 15"/>
                <a:gd name="T39" fmla="*/ 37 h 119"/>
                <a:gd name="T40" fmla="*/ 0 w 15"/>
                <a:gd name="T41" fmla="*/ 45 h 119"/>
                <a:gd name="T42" fmla="*/ 0 w 15"/>
                <a:gd name="T43" fmla="*/ 55 h 119"/>
                <a:gd name="T44" fmla="*/ 0 w 15"/>
                <a:gd name="T45" fmla="*/ 75 h 119"/>
                <a:gd name="T46" fmla="*/ 0 w 15"/>
                <a:gd name="T47" fmla="*/ 93 h 119"/>
                <a:gd name="T48" fmla="*/ 0 w 15"/>
                <a:gd name="T49" fmla="*/ 100 h 119"/>
                <a:gd name="T50" fmla="*/ 0 w 15"/>
                <a:gd name="T51" fmla="*/ 107 h 119"/>
                <a:gd name="T52" fmla="*/ 0 w 15"/>
                <a:gd name="T53" fmla="*/ 111 h 119"/>
                <a:gd name="T54" fmla="*/ 0 w 15"/>
                <a:gd name="T55" fmla="*/ 113 h 119"/>
                <a:gd name="T56" fmla="*/ 2 w 15"/>
                <a:gd name="T57" fmla="*/ 116 h 119"/>
                <a:gd name="T58" fmla="*/ 8 w 15"/>
                <a:gd name="T59" fmla="*/ 118 h 119"/>
                <a:gd name="T60" fmla="*/ 11 w 15"/>
                <a:gd name="T61" fmla="*/ 116 h 119"/>
                <a:gd name="T62" fmla="*/ 14 w 15"/>
                <a:gd name="T63" fmla="*/ 113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19"/>
                <a:gd name="T98" fmla="*/ 15 w 1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19">
                  <a:moveTo>
                    <a:pt x="14" y="113"/>
                  </a:moveTo>
                  <a:lnTo>
                    <a:pt x="14" y="109"/>
                  </a:lnTo>
                  <a:lnTo>
                    <a:pt x="14" y="107"/>
                  </a:lnTo>
                  <a:lnTo>
                    <a:pt x="14" y="100"/>
                  </a:lnTo>
                  <a:lnTo>
                    <a:pt x="14" y="92"/>
                  </a:lnTo>
                  <a:lnTo>
                    <a:pt x="14" y="73"/>
                  </a:lnTo>
                  <a:lnTo>
                    <a:pt x="14" y="53"/>
                  </a:lnTo>
                  <a:lnTo>
                    <a:pt x="14" y="43"/>
                  </a:lnTo>
                  <a:lnTo>
                    <a:pt x="14" y="33"/>
                  </a:lnTo>
                  <a:lnTo>
                    <a:pt x="14" y="25"/>
                  </a:lnTo>
                  <a:lnTo>
                    <a:pt x="14" y="17"/>
                  </a:lnTo>
                  <a:lnTo>
                    <a:pt x="14" y="10"/>
                  </a:lnTo>
                  <a:lnTo>
                    <a:pt x="14" y="5"/>
                  </a:lnTo>
                  <a:lnTo>
                    <a:pt x="14" y="0"/>
                  </a:lnTo>
                  <a:lnTo>
                    <a:pt x="0" y="3"/>
                  </a:lnTo>
                  <a:lnTo>
                    <a:pt x="0" y="7"/>
                  </a:lnTo>
                  <a:lnTo>
                    <a:pt x="0" y="13"/>
                  </a:lnTo>
                  <a:lnTo>
                    <a:pt x="0" y="20"/>
                  </a:lnTo>
                  <a:lnTo>
                    <a:pt x="0" y="26"/>
                  </a:lnTo>
                  <a:lnTo>
                    <a:pt x="0" y="37"/>
                  </a:lnTo>
                  <a:lnTo>
                    <a:pt x="0" y="45"/>
                  </a:lnTo>
                  <a:lnTo>
                    <a:pt x="0" y="55"/>
                  </a:lnTo>
                  <a:lnTo>
                    <a:pt x="0" y="75"/>
                  </a:lnTo>
                  <a:lnTo>
                    <a:pt x="0" y="93"/>
                  </a:lnTo>
                  <a:lnTo>
                    <a:pt x="0" y="100"/>
                  </a:lnTo>
                  <a:lnTo>
                    <a:pt x="0" y="107"/>
                  </a:lnTo>
                  <a:lnTo>
                    <a:pt x="0" y="111"/>
                  </a:lnTo>
                  <a:lnTo>
                    <a:pt x="0" y="113"/>
                  </a:lnTo>
                  <a:lnTo>
                    <a:pt x="2" y="116"/>
                  </a:lnTo>
                  <a:lnTo>
                    <a:pt x="8" y="118"/>
                  </a:lnTo>
                  <a:lnTo>
                    <a:pt x="11" y="116"/>
                  </a:lnTo>
                  <a:lnTo>
                    <a:pt x="14" y="113"/>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49" name="Freeform 1779"/>
            <p:cNvSpPr>
              <a:spLocks/>
            </p:cNvSpPr>
            <p:nvPr/>
          </p:nvSpPr>
          <p:spPr bwMode="auto">
            <a:xfrm>
              <a:off x="3318" y="1960"/>
              <a:ext cx="14" cy="364"/>
            </a:xfrm>
            <a:custGeom>
              <a:avLst/>
              <a:gdLst>
                <a:gd name="T0" fmla="*/ 13 w 14"/>
                <a:gd name="T1" fmla="*/ 358 h 364"/>
                <a:gd name="T2" fmla="*/ 13 w 14"/>
                <a:gd name="T3" fmla="*/ 356 h 364"/>
                <a:gd name="T4" fmla="*/ 13 w 14"/>
                <a:gd name="T5" fmla="*/ 354 h 364"/>
                <a:gd name="T6" fmla="*/ 13 w 14"/>
                <a:gd name="T7" fmla="*/ 348 h 364"/>
                <a:gd name="T8" fmla="*/ 13 w 14"/>
                <a:gd name="T9" fmla="*/ 341 h 364"/>
                <a:gd name="T10" fmla="*/ 13 w 14"/>
                <a:gd name="T11" fmla="*/ 333 h 364"/>
                <a:gd name="T12" fmla="*/ 13 w 14"/>
                <a:gd name="T13" fmla="*/ 324 h 364"/>
                <a:gd name="T14" fmla="*/ 13 w 14"/>
                <a:gd name="T15" fmla="*/ 312 h 364"/>
                <a:gd name="T16" fmla="*/ 13 w 14"/>
                <a:gd name="T17" fmla="*/ 299 h 364"/>
                <a:gd name="T18" fmla="*/ 13 w 14"/>
                <a:gd name="T19" fmla="*/ 272 h 364"/>
                <a:gd name="T20" fmla="*/ 13 w 14"/>
                <a:gd name="T21" fmla="*/ 243 h 364"/>
                <a:gd name="T22" fmla="*/ 13 w 14"/>
                <a:gd name="T23" fmla="*/ 209 h 364"/>
                <a:gd name="T24" fmla="*/ 13 w 14"/>
                <a:gd name="T25" fmla="*/ 176 h 364"/>
                <a:gd name="T26" fmla="*/ 13 w 14"/>
                <a:gd name="T27" fmla="*/ 143 h 364"/>
                <a:gd name="T28" fmla="*/ 13 w 14"/>
                <a:gd name="T29" fmla="*/ 112 h 364"/>
                <a:gd name="T30" fmla="*/ 13 w 14"/>
                <a:gd name="T31" fmla="*/ 82 h 364"/>
                <a:gd name="T32" fmla="*/ 13 w 14"/>
                <a:gd name="T33" fmla="*/ 55 h 364"/>
                <a:gd name="T34" fmla="*/ 13 w 14"/>
                <a:gd name="T35" fmla="*/ 43 h 364"/>
                <a:gd name="T36" fmla="*/ 13 w 14"/>
                <a:gd name="T37" fmla="*/ 33 h 364"/>
                <a:gd name="T38" fmla="*/ 13 w 14"/>
                <a:gd name="T39" fmla="*/ 24 h 364"/>
                <a:gd name="T40" fmla="*/ 13 w 14"/>
                <a:gd name="T41" fmla="*/ 15 h 364"/>
                <a:gd name="T42" fmla="*/ 13 w 14"/>
                <a:gd name="T43" fmla="*/ 8 h 364"/>
                <a:gd name="T44" fmla="*/ 13 w 14"/>
                <a:gd name="T45" fmla="*/ 5 h 364"/>
                <a:gd name="T46" fmla="*/ 13 w 14"/>
                <a:gd name="T47" fmla="*/ 2 h 364"/>
                <a:gd name="T48" fmla="*/ 13 w 14"/>
                <a:gd name="T49" fmla="*/ 0 h 364"/>
                <a:gd name="T50" fmla="*/ 0 w 14"/>
                <a:gd name="T51" fmla="*/ 3 h 364"/>
                <a:gd name="T52" fmla="*/ 0 w 14"/>
                <a:gd name="T53" fmla="*/ 5 h 364"/>
                <a:gd name="T54" fmla="*/ 0 w 14"/>
                <a:gd name="T55" fmla="*/ 8 h 364"/>
                <a:gd name="T56" fmla="*/ 0 w 14"/>
                <a:gd name="T57" fmla="*/ 11 h 364"/>
                <a:gd name="T58" fmla="*/ 0 w 14"/>
                <a:gd name="T59" fmla="*/ 18 h 364"/>
                <a:gd name="T60" fmla="*/ 0 w 14"/>
                <a:gd name="T61" fmla="*/ 26 h 364"/>
                <a:gd name="T62" fmla="*/ 0 w 14"/>
                <a:gd name="T63" fmla="*/ 37 h 364"/>
                <a:gd name="T64" fmla="*/ 0 w 14"/>
                <a:gd name="T65" fmla="*/ 46 h 364"/>
                <a:gd name="T66" fmla="*/ 0 w 14"/>
                <a:gd name="T67" fmla="*/ 58 h 364"/>
                <a:gd name="T68" fmla="*/ 0 w 14"/>
                <a:gd name="T69" fmla="*/ 84 h 364"/>
                <a:gd name="T70" fmla="*/ 0 w 14"/>
                <a:gd name="T71" fmla="*/ 113 h 364"/>
                <a:gd name="T72" fmla="*/ 0 w 14"/>
                <a:gd name="T73" fmla="*/ 145 h 364"/>
                <a:gd name="T74" fmla="*/ 0 w 14"/>
                <a:gd name="T75" fmla="*/ 178 h 364"/>
                <a:gd name="T76" fmla="*/ 0 w 14"/>
                <a:gd name="T77" fmla="*/ 211 h 364"/>
                <a:gd name="T78" fmla="*/ 0 w 14"/>
                <a:gd name="T79" fmla="*/ 243 h 364"/>
                <a:gd name="T80" fmla="*/ 0 w 14"/>
                <a:gd name="T81" fmla="*/ 274 h 364"/>
                <a:gd name="T82" fmla="*/ 0 w 14"/>
                <a:gd name="T83" fmla="*/ 300 h 364"/>
                <a:gd name="T84" fmla="*/ 0 w 14"/>
                <a:gd name="T85" fmla="*/ 312 h 364"/>
                <a:gd name="T86" fmla="*/ 0 w 14"/>
                <a:gd name="T87" fmla="*/ 324 h 364"/>
                <a:gd name="T88" fmla="*/ 0 w 14"/>
                <a:gd name="T89" fmla="*/ 333 h 364"/>
                <a:gd name="T90" fmla="*/ 0 w 14"/>
                <a:gd name="T91" fmla="*/ 341 h 364"/>
                <a:gd name="T92" fmla="*/ 0 w 14"/>
                <a:gd name="T93" fmla="*/ 348 h 364"/>
                <a:gd name="T94" fmla="*/ 0 w 14"/>
                <a:gd name="T95" fmla="*/ 354 h 364"/>
                <a:gd name="T96" fmla="*/ 0 w 14"/>
                <a:gd name="T97" fmla="*/ 356 h 364"/>
                <a:gd name="T98" fmla="*/ 0 w 14"/>
                <a:gd name="T99" fmla="*/ 358 h 364"/>
                <a:gd name="T100" fmla="*/ 2 w 14"/>
                <a:gd name="T101" fmla="*/ 363 h 364"/>
                <a:gd name="T102" fmla="*/ 7 w 14"/>
                <a:gd name="T103" fmla="*/ 363 h 364"/>
                <a:gd name="T104" fmla="*/ 11 w 14"/>
                <a:gd name="T105" fmla="*/ 363 h 364"/>
                <a:gd name="T106" fmla="*/ 13 w 14"/>
                <a:gd name="T107" fmla="*/ 358 h 3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
                <a:gd name="T163" fmla="*/ 0 h 364"/>
                <a:gd name="T164" fmla="*/ 14 w 14"/>
                <a:gd name="T165" fmla="*/ 364 h 3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 h="364">
                  <a:moveTo>
                    <a:pt x="13" y="358"/>
                  </a:moveTo>
                  <a:lnTo>
                    <a:pt x="13" y="356"/>
                  </a:lnTo>
                  <a:lnTo>
                    <a:pt x="13" y="354"/>
                  </a:lnTo>
                  <a:lnTo>
                    <a:pt x="13" y="348"/>
                  </a:lnTo>
                  <a:lnTo>
                    <a:pt x="13" y="341"/>
                  </a:lnTo>
                  <a:lnTo>
                    <a:pt x="13" y="333"/>
                  </a:lnTo>
                  <a:lnTo>
                    <a:pt x="13" y="324"/>
                  </a:lnTo>
                  <a:lnTo>
                    <a:pt x="13" y="312"/>
                  </a:lnTo>
                  <a:lnTo>
                    <a:pt x="13" y="299"/>
                  </a:lnTo>
                  <a:lnTo>
                    <a:pt x="13" y="272"/>
                  </a:lnTo>
                  <a:lnTo>
                    <a:pt x="13" y="243"/>
                  </a:lnTo>
                  <a:lnTo>
                    <a:pt x="13" y="209"/>
                  </a:lnTo>
                  <a:lnTo>
                    <a:pt x="13" y="176"/>
                  </a:lnTo>
                  <a:lnTo>
                    <a:pt x="13" y="143"/>
                  </a:lnTo>
                  <a:lnTo>
                    <a:pt x="13" y="112"/>
                  </a:lnTo>
                  <a:lnTo>
                    <a:pt x="13" y="82"/>
                  </a:lnTo>
                  <a:lnTo>
                    <a:pt x="13" y="55"/>
                  </a:lnTo>
                  <a:lnTo>
                    <a:pt x="13" y="43"/>
                  </a:lnTo>
                  <a:lnTo>
                    <a:pt x="13" y="33"/>
                  </a:lnTo>
                  <a:lnTo>
                    <a:pt x="13" y="24"/>
                  </a:lnTo>
                  <a:lnTo>
                    <a:pt x="13" y="15"/>
                  </a:lnTo>
                  <a:lnTo>
                    <a:pt x="13" y="8"/>
                  </a:lnTo>
                  <a:lnTo>
                    <a:pt x="13" y="5"/>
                  </a:lnTo>
                  <a:lnTo>
                    <a:pt x="13" y="2"/>
                  </a:lnTo>
                  <a:lnTo>
                    <a:pt x="13" y="0"/>
                  </a:lnTo>
                  <a:lnTo>
                    <a:pt x="0" y="3"/>
                  </a:lnTo>
                  <a:lnTo>
                    <a:pt x="0" y="5"/>
                  </a:lnTo>
                  <a:lnTo>
                    <a:pt x="0" y="8"/>
                  </a:lnTo>
                  <a:lnTo>
                    <a:pt x="0" y="11"/>
                  </a:lnTo>
                  <a:lnTo>
                    <a:pt x="0" y="18"/>
                  </a:lnTo>
                  <a:lnTo>
                    <a:pt x="0" y="26"/>
                  </a:lnTo>
                  <a:lnTo>
                    <a:pt x="0" y="37"/>
                  </a:lnTo>
                  <a:lnTo>
                    <a:pt x="0" y="46"/>
                  </a:lnTo>
                  <a:lnTo>
                    <a:pt x="0" y="58"/>
                  </a:lnTo>
                  <a:lnTo>
                    <a:pt x="0" y="84"/>
                  </a:lnTo>
                  <a:lnTo>
                    <a:pt x="0" y="113"/>
                  </a:lnTo>
                  <a:lnTo>
                    <a:pt x="0" y="145"/>
                  </a:lnTo>
                  <a:lnTo>
                    <a:pt x="0" y="178"/>
                  </a:lnTo>
                  <a:lnTo>
                    <a:pt x="0" y="211"/>
                  </a:lnTo>
                  <a:lnTo>
                    <a:pt x="0" y="243"/>
                  </a:lnTo>
                  <a:lnTo>
                    <a:pt x="0" y="274"/>
                  </a:lnTo>
                  <a:lnTo>
                    <a:pt x="0" y="300"/>
                  </a:lnTo>
                  <a:lnTo>
                    <a:pt x="0" y="312"/>
                  </a:lnTo>
                  <a:lnTo>
                    <a:pt x="0" y="324"/>
                  </a:lnTo>
                  <a:lnTo>
                    <a:pt x="0" y="333"/>
                  </a:lnTo>
                  <a:lnTo>
                    <a:pt x="0" y="341"/>
                  </a:lnTo>
                  <a:lnTo>
                    <a:pt x="0" y="348"/>
                  </a:lnTo>
                  <a:lnTo>
                    <a:pt x="0" y="354"/>
                  </a:lnTo>
                  <a:lnTo>
                    <a:pt x="0" y="356"/>
                  </a:lnTo>
                  <a:lnTo>
                    <a:pt x="0" y="358"/>
                  </a:lnTo>
                  <a:lnTo>
                    <a:pt x="2" y="363"/>
                  </a:lnTo>
                  <a:lnTo>
                    <a:pt x="7" y="363"/>
                  </a:lnTo>
                  <a:lnTo>
                    <a:pt x="11" y="363"/>
                  </a:lnTo>
                  <a:lnTo>
                    <a:pt x="13" y="358"/>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50" name="Freeform 1780"/>
            <p:cNvSpPr>
              <a:spLocks/>
            </p:cNvSpPr>
            <p:nvPr/>
          </p:nvSpPr>
          <p:spPr bwMode="auto">
            <a:xfrm>
              <a:off x="3295" y="1715"/>
              <a:ext cx="15" cy="616"/>
            </a:xfrm>
            <a:custGeom>
              <a:avLst/>
              <a:gdLst>
                <a:gd name="T0" fmla="*/ 14 w 15"/>
                <a:gd name="T1" fmla="*/ 610 h 616"/>
                <a:gd name="T2" fmla="*/ 14 w 15"/>
                <a:gd name="T3" fmla="*/ 607 h 616"/>
                <a:gd name="T4" fmla="*/ 14 w 15"/>
                <a:gd name="T5" fmla="*/ 602 h 616"/>
                <a:gd name="T6" fmla="*/ 14 w 15"/>
                <a:gd name="T7" fmla="*/ 592 h 616"/>
                <a:gd name="T8" fmla="*/ 14 w 15"/>
                <a:gd name="T9" fmla="*/ 582 h 616"/>
                <a:gd name="T10" fmla="*/ 14 w 15"/>
                <a:gd name="T11" fmla="*/ 567 h 616"/>
                <a:gd name="T12" fmla="*/ 14 w 15"/>
                <a:gd name="T13" fmla="*/ 551 h 616"/>
                <a:gd name="T14" fmla="*/ 14 w 15"/>
                <a:gd name="T15" fmla="*/ 532 h 616"/>
                <a:gd name="T16" fmla="*/ 14 w 15"/>
                <a:gd name="T17" fmla="*/ 510 h 616"/>
                <a:gd name="T18" fmla="*/ 14 w 15"/>
                <a:gd name="T19" fmla="*/ 489 h 616"/>
                <a:gd name="T20" fmla="*/ 14 w 15"/>
                <a:gd name="T21" fmla="*/ 464 h 616"/>
                <a:gd name="T22" fmla="*/ 14 w 15"/>
                <a:gd name="T23" fmla="*/ 440 h 616"/>
                <a:gd name="T24" fmla="*/ 14 w 15"/>
                <a:gd name="T25" fmla="*/ 413 h 616"/>
                <a:gd name="T26" fmla="*/ 14 w 15"/>
                <a:gd name="T27" fmla="*/ 359 h 616"/>
                <a:gd name="T28" fmla="*/ 14 w 15"/>
                <a:gd name="T29" fmla="*/ 303 h 616"/>
                <a:gd name="T30" fmla="*/ 14 w 15"/>
                <a:gd name="T31" fmla="*/ 247 h 616"/>
                <a:gd name="T32" fmla="*/ 14 w 15"/>
                <a:gd name="T33" fmla="*/ 192 h 616"/>
                <a:gd name="T34" fmla="*/ 14 w 15"/>
                <a:gd name="T35" fmla="*/ 166 h 616"/>
                <a:gd name="T36" fmla="*/ 14 w 15"/>
                <a:gd name="T37" fmla="*/ 140 h 616"/>
                <a:gd name="T38" fmla="*/ 14 w 15"/>
                <a:gd name="T39" fmla="*/ 116 h 616"/>
                <a:gd name="T40" fmla="*/ 14 w 15"/>
                <a:gd name="T41" fmla="*/ 94 h 616"/>
                <a:gd name="T42" fmla="*/ 14 w 15"/>
                <a:gd name="T43" fmla="*/ 74 h 616"/>
                <a:gd name="T44" fmla="*/ 14 w 15"/>
                <a:gd name="T45" fmla="*/ 57 h 616"/>
                <a:gd name="T46" fmla="*/ 14 w 15"/>
                <a:gd name="T47" fmla="*/ 40 h 616"/>
                <a:gd name="T48" fmla="*/ 14 w 15"/>
                <a:gd name="T49" fmla="*/ 26 h 616"/>
                <a:gd name="T50" fmla="*/ 14 w 15"/>
                <a:gd name="T51" fmla="*/ 15 h 616"/>
                <a:gd name="T52" fmla="*/ 14 w 15"/>
                <a:gd name="T53" fmla="*/ 7 h 616"/>
                <a:gd name="T54" fmla="*/ 14 w 15"/>
                <a:gd name="T55" fmla="*/ 2 h 616"/>
                <a:gd name="T56" fmla="*/ 14 w 15"/>
                <a:gd name="T57" fmla="*/ 0 h 616"/>
                <a:gd name="T58" fmla="*/ 0 w 15"/>
                <a:gd name="T59" fmla="*/ 0 h 616"/>
                <a:gd name="T60" fmla="*/ 0 w 15"/>
                <a:gd name="T61" fmla="*/ 2 h 616"/>
                <a:gd name="T62" fmla="*/ 0 w 15"/>
                <a:gd name="T63" fmla="*/ 7 h 616"/>
                <a:gd name="T64" fmla="*/ 0 w 15"/>
                <a:gd name="T65" fmla="*/ 15 h 616"/>
                <a:gd name="T66" fmla="*/ 0 w 15"/>
                <a:gd name="T67" fmla="*/ 26 h 616"/>
                <a:gd name="T68" fmla="*/ 0 w 15"/>
                <a:gd name="T69" fmla="*/ 40 h 616"/>
                <a:gd name="T70" fmla="*/ 0 w 15"/>
                <a:gd name="T71" fmla="*/ 57 h 616"/>
                <a:gd name="T72" fmla="*/ 0 w 15"/>
                <a:gd name="T73" fmla="*/ 74 h 616"/>
                <a:gd name="T74" fmla="*/ 0 w 15"/>
                <a:gd name="T75" fmla="*/ 94 h 616"/>
                <a:gd name="T76" fmla="*/ 0 w 15"/>
                <a:gd name="T77" fmla="*/ 118 h 616"/>
                <a:gd name="T78" fmla="*/ 0 w 15"/>
                <a:gd name="T79" fmla="*/ 140 h 616"/>
                <a:gd name="T80" fmla="*/ 0 w 15"/>
                <a:gd name="T81" fmla="*/ 166 h 616"/>
                <a:gd name="T82" fmla="*/ 0 w 15"/>
                <a:gd name="T83" fmla="*/ 192 h 616"/>
                <a:gd name="T84" fmla="*/ 0 w 15"/>
                <a:gd name="T85" fmla="*/ 247 h 616"/>
                <a:gd name="T86" fmla="*/ 0 w 15"/>
                <a:gd name="T87" fmla="*/ 303 h 616"/>
                <a:gd name="T88" fmla="*/ 0 w 15"/>
                <a:gd name="T89" fmla="*/ 359 h 616"/>
                <a:gd name="T90" fmla="*/ 0 w 15"/>
                <a:gd name="T91" fmla="*/ 413 h 616"/>
                <a:gd name="T92" fmla="*/ 0 w 15"/>
                <a:gd name="T93" fmla="*/ 440 h 616"/>
                <a:gd name="T94" fmla="*/ 0 w 15"/>
                <a:gd name="T95" fmla="*/ 464 h 616"/>
                <a:gd name="T96" fmla="*/ 0 w 15"/>
                <a:gd name="T97" fmla="*/ 489 h 616"/>
                <a:gd name="T98" fmla="*/ 0 w 15"/>
                <a:gd name="T99" fmla="*/ 510 h 616"/>
                <a:gd name="T100" fmla="*/ 0 w 15"/>
                <a:gd name="T101" fmla="*/ 532 h 616"/>
                <a:gd name="T102" fmla="*/ 0 w 15"/>
                <a:gd name="T103" fmla="*/ 551 h 616"/>
                <a:gd name="T104" fmla="*/ 0 w 15"/>
                <a:gd name="T105" fmla="*/ 567 h 616"/>
                <a:gd name="T106" fmla="*/ 0 w 15"/>
                <a:gd name="T107" fmla="*/ 582 h 616"/>
                <a:gd name="T108" fmla="*/ 0 w 15"/>
                <a:gd name="T109" fmla="*/ 593 h 616"/>
                <a:gd name="T110" fmla="*/ 0 w 15"/>
                <a:gd name="T111" fmla="*/ 602 h 616"/>
                <a:gd name="T112" fmla="*/ 0 w 15"/>
                <a:gd name="T113" fmla="*/ 607 h 616"/>
                <a:gd name="T114" fmla="*/ 0 w 15"/>
                <a:gd name="T115" fmla="*/ 610 h 616"/>
                <a:gd name="T116" fmla="*/ 2 w 15"/>
                <a:gd name="T117" fmla="*/ 613 h 616"/>
                <a:gd name="T118" fmla="*/ 7 w 15"/>
                <a:gd name="T119" fmla="*/ 615 h 616"/>
                <a:gd name="T120" fmla="*/ 11 w 15"/>
                <a:gd name="T121" fmla="*/ 613 h 616"/>
                <a:gd name="T122" fmla="*/ 14 w 15"/>
                <a:gd name="T123" fmla="*/ 610 h 6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
                <a:gd name="T187" fmla="*/ 0 h 616"/>
                <a:gd name="T188" fmla="*/ 15 w 15"/>
                <a:gd name="T189" fmla="*/ 616 h 6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 h="616">
                  <a:moveTo>
                    <a:pt x="14" y="610"/>
                  </a:moveTo>
                  <a:lnTo>
                    <a:pt x="14" y="607"/>
                  </a:lnTo>
                  <a:lnTo>
                    <a:pt x="14" y="602"/>
                  </a:lnTo>
                  <a:lnTo>
                    <a:pt x="14" y="592"/>
                  </a:lnTo>
                  <a:lnTo>
                    <a:pt x="14" y="582"/>
                  </a:lnTo>
                  <a:lnTo>
                    <a:pt x="14" y="567"/>
                  </a:lnTo>
                  <a:lnTo>
                    <a:pt x="14" y="551"/>
                  </a:lnTo>
                  <a:lnTo>
                    <a:pt x="14" y="532"/>
                  </a:lnTo>
                  <a:lnTo>
                    <a:pt x="14" y="510"/>
                  </a:lnTo>
                  <a:lnTo>
                    <a:pt x="14" y="489"/>
                  </a:lnTo>
                  <a:lnTo>
                    <a:pt x="14" y="464"/>
                  </a:lnTo>
                  <a:lnTo>
                    <a:pt x="14" y="440"/>
                  </a:lnTo>
                  <a:lnTo>
                    <a:pt x="14" y="413"/>
                  </a:lnTo>
                  <a:lnTo>
                    <a:pt x="14" y="359"/>
                  </a:lnTo>
                  <a:lnTo>
                    <a:pt x="14" y="303"/>
                  </a:lnTo>
                  <a:lnTo>
                    <a:pt x="14" y="247"/>
                  </a:lnTo>
                  <a:lnTo>
                    <a:pt x="14" y="192"/>
                  </a:lnTo>
                  <a:lnTo>
                    <a:pt x="14" y="166"/>
                  </a:lnTo>
                  <a:lnTo>
                    <a:pt x="14" y="140"/>
                  </a:lnTo>
                  <a:lnTo>
                    <a:pt x="14" y="116"/>
                  </a:lnTo>
                  <a:lnTo>
                    <a:pt x="14" y="94"/>
                  </a:lnTo>
                  <a:lnTo>
                    <a:pt x="14" y="74"/>
                  </a:lnTo>
                  <a:lnTo>
                    <a:pt x="14" y="57"/>
                  </a:lnTo>
                  <a:lnTo>
                    <a:pt x="14" y="40"/>
                  </a:lnTo>
                  <a:lnTo>
                    <a:pt x="14" y="26"/>
                  </a:lnTo>
                  <a:lnTo>
                    <a:pt x="14" y="15"/>
                  </a:lnTo>
                  <a:lnTo>
                    <a:pt x="14" y="7"/>
                  </a:lnTo>
                  <a:lnTo>
                    <a:pt x="14" y="2"/>
                  </a:lnTo>
                  <a:lnTo>
                    <a:pt x="14" y="0"/>
                  </a:lnTo>
                  <a:lnTo>
                    <a:pt x="0" y="0"/>
                  </a:lnTo>
                  <a:lnTo>
                    <a:pt x="0" y="2"/>
                  </a:lnTo>
                  <a:lnTo>
                    <a:pt x="0" y="7"/>
                  </a:lnTo>
                  <a:lnTo>
                    <a:pt x="0" y="15"/>
                  </a:lnTo>
                  <a:lnTo>
                    <a:pt x="0" y="26"/>
                  </a:lnTo>
                  <a:lnTo>
                    <a:pt x="0" y="40"/>
                  </a:lnTo>
                  <a:lnTo>
                    <a:pt x="0" y="57"/>
                  </a:lnTo>
                  <a:lnTo>
                    <a:pt x="0" y="74"/>
                  </a:lnTo>
                  <a:lnTo>
                    <a:pt x="0" y="94"/>
                  </a:lnTo>
                  <a:lnTo>
                    <a:pt x="0" y="118"/>
                  </a:lnTo>
                  <a:lnTo>
                    <a:pt x="0" y="140"/>
                  </a:lnTo>
                  <a:lnTo>
                    <a:pt x="0" y="166"/>
                  </a:lnTo>
                  <a:lnTo>
                    <a:pt x="0" y="192"/>
                  </a:lnTo>
                  <a:lnTo>
                    <a:pt x="0" y="247"/>
                  </a:lnTo>
                  <a:lnTo>
                    <a:pt x="0" y="303"/>
                  </a:lnTo>
                  <a:lnTo>
                    <a:pt x="0" y="359"/>
                  </a:lnTo>
                  <a:lnTo>
                    <a:pt x="0" y="413"/>
                  </a:lnTo>
                  <a:lnTo>
                    <a:pt x="0" y="440"/>
                  </a:lnTo>
                  <a:lnTo>
                    <a:pt x="0" y="464"/>
                  </a:lnTo>
                  <a:lnTo>
                    <a:pt x="0" y="489"/>
                  </a:lnTo>
                  <a:lnTo>
                    <a:pt x="0" y="510"/>
                  </a:lnTo>
                  <a:lnTo>
                    <a:pt x="0" y="532"/>
                  </a:lnTo>
                  <a:lnTo>
                    <a:pt x="0" y="551"/>
                  </a:lnTo>
                  <a:lnTo>
                    <a:pt x="0" y="567"/>
                  </a:lnTo>
                  <a:lnTo>
                    <a:pt x="0" y="582"/>
                  </a:lnTo>
                  <a:lnTo>
                    <a:pt x="0" y="593"/>
                  </a:lnTo>
                  <a:lnTo>
                    <a:pt x="0" y="602"/>
                  </a:lnTo>
                  <a:lnTo>
                    <a:pt x="0" y="607"/>
                  </a:lnTo>
                  <a:lnTo>
                    <a:pt x="0" y="610"/>
                  </a:lnTo>
                  <a:lnTo>
                    <a:pt x="2" y="613"/>
                  </a:lnTo>
                  <a:lnTo>
                    <a:pt x="7" y="615"/>
                  </a:lnTo>
                  <a:lnTo>
                    <a:pt x="11" y="613"/>
                  </a:lnTo>
                  <a:lnTo>
                    <a:pt x="14" y="610"/>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51" name="Freeform 1781"/>
            <p:cNvSpPr>
              <a:spLocks/>
            </p:cNvSpPr>
            <p:nvPr/>
          </p:nvSpPr>
          <p:spPr bwMode="auto">
            <a:xfrm>
              <a:off x="3275" y="1453"/>
              <a:ext cx="14" cy="882"/>
            </a:xfrm>
            <a:custGeom>
              <a:avLst/>
              <a:gdLst>
                <a:gd name="T0" fmla="*/ 13 w 14"/>
                <a:gd name="T1" fmla="*/ 874 h 882"/>
                <a:gd name="T2" fmla="*/ 13 w 14"/>
                <a:gd name="T3" fmla="*/ 870 h 882"/>
                <a:gd name="T4" fmla="*/ 13 w 14"/>
                <a:gd name="T5" fmla="*/ 853 h 882"/>
                <a:gd name="T6" fmla="*/ 13 w 14"/>
                <a:gd name="T7" fmla="*/ 817 h 882"/>
                <a:gd name="T8" fmla="*/ 13 w 14"/>
                <a:gd name="T9" fmla="*/ 765 h 882"/>
                <a:gd name="T10" fmla="*/ 13 w 14"/>
                <a:gd name="T11" fmla="*/ 704 h 882"/>
                <a:gd name="T12" fmla="*/ 13 w 14"/>
                <a:gd name="T13" fmla="*/ 632 h 882"/>
                <a:gd name="T14" fmla="*/ 13 w 14"/>
                <a:gd name="T15" fmla="*/ 557 h 882"/>
                <a:gd name="T16" fmla="*/ 13 w 14"/>
                <a:gd name="T17" fmla="*/ 475 h 882"/>
                <a:gd name="T18" fmla="*/ 13 w 14"/>
                <a:gd name="T19" fmla="*/ 394 h 882"/>
                <a:gd name="T20" fmla="*/ 13 w 14"/>
                <a:gd name="T21" fmla="*/ 314 h 882"/>
                <a:gd name="T22" fmla="*/ 13 w 14"/>
                <a:gd name="T23" fmla="*/ 238 h 882"/>
                <a:gd name="T24" fmla="*/ 13 w 14"/>
                <a:gd name="T25" fmla="*/ 167 h 882"/>
                <a:gd name="T26" fmla="*/ 13 w 14"/>
                <a:gd name="T27" fmla="*/ 107 h 882"/>
                <a:gd name="T28" fmla="*/ 13 w 14"/>
                <a:gd name="T29" fmla="*/ 59 h 882"/>
                <a:gd name="T30" fmla="*/ 13 w 14"/>
                <a:gd name="T31" fmla="*/ 22 h 882"/>
                <a:gd name="T32" fmla="*/ 13 w 14"/>
                <a:gd name="T33" fmla="*/ 5 h 882"/>
                <a:gd name="T34" fmla="*/ 13 w 14"/>
                <a:gd name="T35" fmla="*/ 2 h 882"/>
                <a:gd name="T36" fmla="*/ 0 w 14"/>
                <a:gd name="T37" fmla="*/ 2 h 882"/>
                <a:gd name="T38" fmla="*/ 0 w 14"/>
                <a:gd name="T39" fmla="*/ 7 h 882"/>
                <a:gd name="T40" fmla="*/ 0 w 14"/>
                <a:gd name="T41" fmla="*/ 24 h 882"/>
                <a:gd name="T42" fmla="*/ 0 w 14"/>
                <a:gd name="T43" fmla="*/ 59 h 882"/>
                <a:gd name="T44" fmla="*/ 0 w 14"/>
                <a:gd name="T45" fmla="*/ 108 h 882"/>
                <a:gd name="T46" fmla="*/ 0 w 14"/>
                <a:gd name="T47" fmla="*/ 169 h 882"/>
                <a:gd name="T48" fmla="*/ 0 w 14"/>
                <a:gd name="T49" fmla="*/ 238 h 882"/>
                <a:gd name="T50" fmla="*/ 0 w 14"/>
                <a:gd name="T51" fmla="*/ 314 h 882"/>
                <a:gd name="T52" fmla="*/ 0 w 14"/>
                <a:gd name="T53" fmla="*/ 394 h 882"/>
                <a:gd name="T54" fmla="*/ 0 w 14"/>
                <a:gd name="T55" fmla="*/ 517 h 882"/>
                <a:gd name="T56" fmla="*/ 0 w 14"/>
                <a:gd name="T57" fmla="*/ 632 h 882"/>
                <a:gd name="T58" fmla="*/ 0 w 14"/>
                <a:gd name="T59" fmla="*/ 704 h 882"/>
                <a:gd name="T60" fmla="*/ 0 w 14"/>
                <a:gd name="T61" fmla="*/ 765 h 882"/>
                <a:gd name="T62" fmla="*/ 0 w 14"/>
                <a:gd name="T63" fmla="*/ 817 h 882"/>
                <a:gd name="T64" fmla="*/ 0 w 14"/>
                <a:gd name="T65" fmla="*/ 853 h 882"/>
                <a:gd name="T66" fmla="*/ 0 w 14"/>
                <a:gd name="T67" fmla="*/ 870 h 882"/>
                <a:gd name="T68" fmla="*/ 0 w 14"/>
                <a:gd name="T69" fmla="*/ 874 h 882"/>
                <a:gd name="T70" fmla="*/ 2 w 14"/>
                <a:gd name="T71" fmla="*/ 879 h 882"/>
                <a:gd name="T72" fmla="*/ 11 w 14"/>
                <a:gd name="T73" fmla="*/ 879 h 8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882"/>
                <a:gd name="T113" fmla="*/ 14 w 14"/>
                <a:gd name="T114" fmla="*/ 882 h 8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882">
                  <a:moveTo>
                    <a:pt x="13" y="876"/>
                  </a:moveTo>
                  <a:lnTo>
                    <a:pt x="13" y="874"/>
                  </a:lnTo>
                  <a:lnTo>
                    <a:pt x="13" y="872"/>
                  </a:lnTo>
                  <a:lnTo>
                    <a:pt x="13" y="870"/>
                  </a:lnTo>
                  <a:lnTo>
                    <a:pt x="13" y="865"/>
                  </a:lnTo>
                  <a:lnTo>
                    <a:pt x="13" y="853"/>
                  </a:lnTo>
                  <a:lnTo>
                    <a:pt x="13" y="837"/>
                  </a:lnTo>
                  <a:lnTo>
                    <a:pt x="13" y="817"/>
                  </a:lnTo>
                  <a:lnTo>
                    <a:pt x="13" y="791"/>
                  </a:lnTo>
                  <a:lnTo>
                    <a:pt x="13" y="765"/>
                  </a:lnTo>
                  <a:lnTo>
                    <a:pt x="13" y="735"/>
                  </a:lnTo>
                  <a:lnTo>
                    <a:pt x="13" y="704"/>
                  </a:lnTo>
                  <a:lnTo>
                    <a:pt x="13" y="669"/>
                  </a:lnTo>
                  <a:lnTo>
                    <a:pt x="13" y="632"/>
                  </a:lnTo>
                  <a:lnTo>
                    <a:pt x="13" y="596"/>
                  </a:lnTo>
                  <a:lnTo>
                    <a:pt x="13" y="557"/>
                  </a:lnTo>
                  <a:lnTo>
                    <a:pt x="13" y="517"/>
                  </a:lnTo>
                  <a:lnTo>
                    <a:pt x="13" y="475"/>
                  </a:lnTo>
                  <a:lnTo>
                    <a:pt x="13" y="436"/>
                  </a:lnTo>
                  <a:lnTo>
                    <a:pt x="13" y="394"/>
                  </a:lnTo>
                  <a:lnTo>
                    <a:pt x="13" y="355"/>
                  </a:lnTo>
                  <a:lnTo>
                    <a:pt x="13" y="314"/>
                  </a:lnTo>
                  <a:lnTo>
                    <a:pt x="13" y="274"/>
                  </a:lnTo>
                  <a:lnTo>
                    <a:pt x="13" y="238"/>
                  </a:lnTo>
                  <a:lnTo>
                    <a:pt x="13" y="202"/>
                  </a:lnTo>
                  <a:lnTo>
                    <a:pt x="13" y="167"/>
                  </a:lnTo>
                  <a:lnTo>
                    <a:pt x="13" y="135"/>
                  </a:lnTo>
                  <a:lnTo>
                    <a:pt x="13" y="107"/>
                  </a:lnTo>
                  <a:lnTo>
                    <a:pt x="13" y="81"/>
                  </a:lnTo>
                  <a:lnTo>
                    <a:pt x="13" y="59"/>
                  </a:lnTo>
                  <a:lnTo>
                    <a:pt x="13" y="38"/>
                  </a:lnTo>
                  <a:lnTo>
                    <a:pt x="13" y="22"/>
                  </a:lnTo>
                  <a:lnTo>
                    <a:pt x="13" y="10"/>
                  </a:lnTo>
                  <a:lnTo>
                    <a:pt x="13" y="5"/>
                  </a:lnTo>
                  <a:lnTo>
                    <a:pt x="13" y="3"/>
                  </a:lnTo>
                  <a:lnTo>
                    <a:pt x="13" y="2"/>
                  </a:lnTo>
                  <a:lnTo>
                    <a:pt x="13" y="0"/>
                  </a:lnTo>
                  <a:lnTo>
                    <a:pt x="0" y="2"/>
                  </a:lnTo>
                  <a:lnTo>
                    <a:pt x="0" y="3"/>
                  </a:lnTo>
                  <a:lnTo>
                    <a:pt x="0" y="7"/>
                  </a:lnTo>
                  <a:lnTo>
                    <a:pt x="0" y="11"/>
                  </a:lnTo>
                  <a:lnTo>
                    <a:pt x="0" y="24"/>
                  </a:lnTo>
                  <a:lnTo>
                    <a:pt x="0" y="38"/>
                  </a:lnTo>
                  <a:lnTo>
                    <a:pt x="0" y="59"/>
                  </a:lnTo>
                  <a:lnTo>
                    <a:pt x="0" y="81"/>
                  </a:lnTo>
                  <a:lnTo>
                    <a:pt x="0" y="108"/>
                  </a:lnTo>
                  <a:lnTo>
                    <a:pt x="0" y="135"/>
                  </a:lnTo>
                  <a:lnTo>
                    <a:pt x="0" y="169"/>
                  </a:lnTo>
                  <a:lnTo>
                    <a:pt x="0" y="202"/>
                  </a:lnTo>
                  <a:lnTo>
                    <a:pt x="0" y="238"/>
                  </a:lnTo>
                  <a:lnTo>
                    <a:pt x="0" y="276"/>
                  </a:lnTo>
                  <a:lnTo>
                    <a:pt x="0" y="314"/>
                  </a:lnTo>
                  <a:lnTo>
                    <a:pt x="0" y="355"/>
                  </a:lnTo>
                  <a:lnTo>
                    <a:pt x="0" y="394"/>
                  </a:lnTo>
                  <a:lnTo>
                    <a:pt x="0" y="436"/>
                  </a:lnTo>
                  <a:lnTo>
                    <a:pt x="0" y="517"/>
                  </a:lnTo>
                  <a:lnTo>
                    <a:pt x="0" y="596"/>
                  </a:lnTo>
                  <a:lnTo>
                    <a:pt x="0" y="632"/>
                  </a:lnTo>
                  <a:lnTo>
                    <a:pt x="0" y="669"/>
                  </a:lnTo>
                  <a:lnTo>
                    <a:pt x="0" y="704"/>
                  </a:lnTo>
                  <a:lnTo>
                    <a:pt x="0" y="735"/>
                  </a:lnTo>
                  <a:lnTo>
                    <a:pt x="0" y="765"/>
                  </a:lnTo>
                  <a:lnTo>
                    <a:pt x="0" y="791"/>
                  </a:lnTo>
                  <a:lnTo>
                    <a:pt x="0" y="817"/>
                  </a:lnTo>
                  <a:lnTo>
                    <a:pt x="0" y="837"/>
                  </a:lnTo>
                  <a:lnTo>
                    <a:pt x="0" y="853"/>
                  </a:lnTo>
                  <a:lnTo>
                    <a:pt x="0" y="865"/>
                  </a:lnTo>
                  <a:lnTo>
                    <a:pt x="0" y="870"/>
                  </a:lnTo>
                  <a:lnTo>
                    <a:pt x="0" y="872"/>
                  </a:lnTo>
                  <a:lnTo>
                    <a:pt x="0" y="874"/>
                  </a:lnTo>
                  <a:lnTo>
                    <a:pt x="0" y="876"/>
                  </a:lnTo>
                  <a:lnTo>
                    <a:pt x="2" y="879"/>
                  </a:lnTo>
                  <a:lnTo>
                    <a:pt x="7" y="881"/>
                  </a:lnTo>
                  <a:lnTo>
                    <a:pt x="11" y="879"/>
                  </a:lnTo>
                  <a:lnTo>
                    <a:pt x="13" y="876"/>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52" name="Freeform 1782"/>
            <p:cNvSpPr>
              <a:spLocks/>
            </p:cNvSpPr>
            <p:nvPr/>
          </p:nvSpPr>
          <p:spPr bwMode="auto">
            <a:xfrm>
              <a:off x="2920" y="2339"/>
              <a:ext cx="926" cy="737"/>
            </a:xfrm>
            <a:custGeom>
              <a:avLst/>
              <a:gdLst>
                <a:gd name="T0" fmla="*/ 0 w 926"/>
                <a:gd name="T1" fmla="*/ 0 h 737"/>
                <a:gd name="T2" fmla="*/ 0 w 926"/>
                <a:gd name="T3" fmla="*/ 2 h 737"/>
                <a:gd name="T4" fmla="*/ 6 w 926"/>
                <a:gd name="T5" fmla="*/ 8 h 737"/>
                <a:gd name="T6" fmla="*/ 14 w 926"/>
                <a:gd name="T7" fmla="*/ 18 h 737"/>
                <a:gd name="T8" fmla="*/ 25 w 926"/>
                <a:gd name="T9" fmla="*/ 31 h 737"/>
                <a:gd name="T10" fmla="*/ 40 w 926"/>
                <a:gd name="T11" fmla="*/ 46 h 737"/>
                <a:gd name="T12" fmla="*/ 58 w 926"/>
                <a:gd name="T13" fmla="*/ 63 h 737"/>
                <a:gd name="T14" fmla="*/ 77 w 926"/>
                <a:gd name="T15" fmla="*/ 81 h 737"/>
                <a:gd name="T16" fmla="*/ 100 w 926"/>
                <a:gd name="T17" fmla="*/ 101 h 737"/>
                <a:gd name="T18" fmla="*/ 127 w 926"/>
                <a:gd name="T19" fmla="*/ 120 h 737"/>
                <a:gd name="T20" fmla="*/ 156 w 926"/>
                <a:gd name="T21" fmla="*/ 139 h 737"/>
                <a:gd name="T22" fmla="*/ 187 w 926"/>
                <a:gd name="T23" fmla="*/ 155 h 737"/>
                <a:gd name="T24" fmla="*/ 219 w 926"/>
                <a:gd name="T25" fmla="*/ 172 h 737"/>
                <a:gd name="T26" fmla="*/ 256 w 926"/>
                <a:gd name="T27" fmla="*/ 187 h 737"/>
                <a:gd name="T28" fmla="*/ 294 w 926"/>
                <a:gd name="T29" fmla="*/ 198 h 737"/>
                <a:gd name="T30" fmla="*/ 335 w 926"/>
                <a:gd name="T31" fmla="*/ 208 h 737"/>
                <a:gd name="T32" fmla="*/ 378 w 926"/>
                <a:gd name="T33" fmla="*/ 213 h 737"/>
                <a:gd name="T34" fmla="*/ 380 w 926"/>
                <a:gd name="T35" fmla="*/ 213 h 737"/>
                <a:gd name="T36" fmla="*/ 381 w 926"/>
                <a:gd name="T37" fmla="*/ 215 h 737"/>
                <a:gd name="T38" fmla="*/ 385 w 926"/>
                <a:gd name="T39" fmla="*/ 218 h 737"/>
                <a:gd name="T40" fmla="*/ 387 w 926"/>
                <a:gd name="T41" fmla="*/ 221 h 737"/>
                <a:gd name="T42" fmla="*/ 395 w 926"/>
                <a:gd name="T43" fmla="*/ 233 h 737"/>
                <a:gd name="T44" fmla="*/ 406 w 926"/>
                <a:gd name="T45" fmla="*/ 248 h 737"/>
                <a:gd name="T46" fmla="*/ 417 w 926"/>
                <a:gd name="T47" fmla="*/ 265 h 737"/>
                <a:gd name="T48" fmla="*/ 433 w 926"/>
                <a:gd name="T49" fmla="*/ 283 h 737"/>
                <a:gd name="T50" fmla="*/ 451 w 926"/>
                <a:gd name="T51" fmla="*/ 304 h 737"/>
                <a:gd name="T52" fmla="*/ 470 w 926"/>
                <a:gd name="T53" fmla="*/ 324 h 737"/>
                <a:gd name="T54" fmla="*/ 489 w 926"/>
                <a:gd name="T55" fmla="*/ 346 h 737"/>
                <a:gd name="T56" fmla="*/ 512 w 926"/>
                <a:gd name="T57" fmla="*/ 368 h 737"/>
                <a:gd name="T58" fmla="*/ 535 w 926"/>
                <a:gd name="T59" fmla="*/ 387 h 737"/>
                <a:gd name="T60" fmla="*/ 560 w 926"/>
                <a:gd name="T61" fmla="*/ 405 h 737"/>
                <a:gd name="T62" fmla="*/ 590 w 926"/>
                <a:gd name="T63" fmla="*/ 422 h 737"/>
                <a:gd name="T64" fmla="*/ 616 w 926"/>
                <a:gd name="T65" fmla="*/ 433 h 737"/>
                <a:gd name="T66" fmla="*/ 646 w 926"/>
                <a:gd name="T67" fmla="*/ 444 h 737"/>
                <a:gd name="T68" fmla="*/ 676 w 926"/>
                <a:gd name="T69" fmla="*/ 450 h 737"/>
                <a:gd name="T70" fmla="*/ 676 w 926"/>
                <a:gd name="T71" fmla="*/ 451 h 737"/>
                <a:gd name="T72" fmla="*/ 679 w 926"/>
                <a:gd name="T73" fmla="*/ 458 h 737"/>
                <a:gd name="T74" fmla="*/ 682 w 926"/>
                <a:gd name="T75" fmla="*/ 470 h 737"/>
                <a:gd name="T76" fmla="*/ 688 w 926"/>
                <a:gd name="T77" fmla="*/ 483 h 737"/>
                <a:gd name="T78" fmla="*/ 694 w 926"/>
                <a:gd name="T79" fmla="*/ 501 h 737"/>
                <a:gd name="T80" fmla="*/ 704 w 926"/>
                <a:gd name="T81" fmla="*/ 520 h 737"/>
                <a:gd name="T82" fmla="*/ 713 w 926"/>
                <a:gd name="T83" fmla="*/ 541 h 737"/>
                <a:gd name="T84" fmla="*/ 727 w 926"/>
                <a:gd name="T85" fmla="*/ 564 h 737"/>
                <a:gd name="T86" fmla="*/ 742 w 926"/>
                <a:gd name="T87" fmla="*/ 588 h 737"/>
                <a:gd name="T88" fmla="*/ 760 w 926"/>
                <a:gd name="T89" fmla="*/ 612 h 737"/>
                <a:gd name="T90" fmla="*/ 781 w 926"/>
                <a:gd name="T91" fmla="*/ 635 h 737"/>
                <a:gd name="T92" fmla="*/ 804 w 926"/>
                <a:gd name="T93" fmla="*/ 658 h 737"/>
                <a:gd name="T94" fmla="*/ 829 w 926"/>
                <a:gd name="T95" fmla="*/ 681 h 737"/>
                <a:gd name="T96" fmla="*/ 858 w 926"/>
                <a:gd name="T97" fmla="*/ 701 h 737"/>
                <a:gd name="T98" fmla="*/ 891 w 926"/>
                <a:gd name="T99" fmla="*/ 720 h 737"/>
                <a:gd name="T100" fmla="*/ 925 w 926"/>
                <a:gd name="T101" fmla="*/ 736 h 7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6"/>
                <a:gd name="T154" fmla="*/ 0 h 737"/>
                <a:gd name="T155" fmla="*/ 926 w 926"/>
                <a:gd name="T156" fmla="*/ 737 h 7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6" h="737">
                  <a:moveTo>
                    <a:pt x="0" y="0"/>
                  </a:moveTo>
                  <a:lnTo>
                    <a:pt x="0" y="2"/>
                  </a:lnTo>
                  <a:lnTo>
                    <a:pt x="6" y="8"/>
                  </a:lnTo>
                  <a:lnTo>
                    <a:pt x="14" y="18"/>
                  </a:lnTo>
                  <a:lnTo>
                    <a:pt x="25" y="31"/>
                  </a:lnTo>
                  <a:lnTo>
                    <a:pt x="40" y="46"/>
                  </a:lnTo>
                  <a:lnTo>
                    <a:pt x="58" y="63"/>
                  </a:lnTo>
                  <a:lnTo>
                    <a:pt x="77" y="81"/>
                  </a:lnTo>
                  <a:lnTo>
                    <a:pt x="100" y="101"/>
                  </a:lnTo>
                  <a:lnTo>
                    <a:pt x="127" y="120"/>
                  </a:lnTo>
                  <a:lnTo>
                    <a:pt x="156" y="139"/>
                  </a:lnTo>
                  <a:lnTo>
                    <a:pt x="187" y="155"/>
                  </a:lnTo>
                  <a:lnTo>
                    <a:pt x="219" y="172"/>
                  </a:lnTo>
                  <a:lnTo>
                    <a:pt x="256" y="187"/>
                  </a:lnTo>
                  <a:lnTo>
                    <a:pt x="294" y="198"/>
                  </a:lnTo>
                  <a:lnTo>
                    <a:pt x="335" y="208"/>
                  </a:lnTo>
                  <a:lnTo>
                    <a:pt x="378" y="213"/>
                  </a:lnTo>
                  <a:lnTo>
                    <a:pt x="380" y="213"/>
                  </a:lnTo>
                  <a:lnTo>
                    <a:pt x="381" y="215"/>
                  </a:lnTo>
                  <a:lnTo>
                    <a:pt x="385" y="218"/>
                  </a:lnTo>
                  <a:lnTo>
                    <a:pt x="387" y="221"/>
                  </a:lnTo>
                  <a:lnTo>
                    <a:pt x="395" y="233"/>
                  </a:lnTo>
                  <a:lnTo>
                    <a:pt x="406" y="248"/>
                  </a:lnTo>
                  <a:lnTo>
                    <a:pt x="417" y="265"/>
                  </a:lnTo>
                  <a:lnTo>
                    <a:pt x="433" y="283"/>
                  </a:lnTo>
                  <a:lnTo>
                    <a:pt x="451" y="304"/>
                  </a:lnTo>
                  <a:lnTo>
                    <a:pt x="470" y="324"/>
                  </a:lnTo>
                  <a:lnTo>
                    <a:pt x="489" y="346"/>
                  </a:lnTo>
                  <a:lnTo>
                    <a:pt x="512" y="368"/>
                  </a:lnTo>
                  <a:lnTo>
                    <a:pt x="535" y="387"/>
                  </a:lnTo>
                  <a:lnTo>
                    <a:pt x="560" y="405"/>
                  </a:lnTo>
                  <a:lnTo>
                    <a:pt x="590" y="422"/>
                  </a:lnTo>
                  <a:lnTo>
                    <a:pt x="616" y="433"/>
                  </a:lnTo>
                  <a:lnTo>
                    <a:pt x="646" y="444"/>
                  </a:lnTo>
                  <a:lnTo>
                    <a:pt x="676" y="450"/>
                  </a:lnTo>
                  <a:lnTo>
                    <a:pt x="676" y="451"/>
                  </a:lnTo>
                  <a:lnTo>
                    <a:pt x="679" y="458"/>
                  </a:lnTo>
                  <a:lnTo>
                    <a:pt x="682" y="470"/>
                  </a:lnTo>
                  <a:lnTo>
                    <a:pt x="688" y="483"/>
                  </a:lnTo>
                  <a:lnTo>
                    <a:pt x="694" y="501"/>
                  </a:lnTo>
                  <a:lnTo>
                    <a:pt x="704" y="520"/>
                  </a:lnTo>
                  <a:lnTo>
                    <a:pt x="713" y="541"/>
                  </a:lnTo>
                  <a:lnTo>
                    <a:pt x="727" y="564"/>
                  </a:lnTo>
                  <a:lnTo>
                    <a:pt x="742" y="588"/>
                  </a:lnTo>
                  <a:lnTo>
                    <a:pt x="760" y="612"/>
                  </a:lnTo>
                  <a:lnTo>
                    <a:pt x="781" y="635"/>
                  </a:lnTo>
                  <a:lnTo>
                    <a:pt x="804" y="658"/>
                  </a:lnTo>
                  <a:lnTo>
                    <a:pt x="829" y="681"/>
                  </a:lnTo>
                  <a:lnTo>
                    <a:pt x="858" y="701"/>
                  </a:lnTo>
                  <a:lnTo>
                    <a:pt x="891" y="720"/>
                  </a:lnTo>
                  <a:lnTo>
                    <a:pt x="925" y="736"/>
                  </a:lnTo>
                </a:path>
              </a:pathLst>
            </a:custGeom>
            <a:noFill/>
            <a:ln w="12700" cap="rnd">
              <a:solidFill>
                <a:srgbClr val="FF87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84653" name="Group 1783"/>
            <p:cNvGrpSpPr>
              <a:grpSpLocks/>
            </p:cNvGrpSpPr>
            <p:nvPr/>
          </p:nvGrpSpPr>
          <p:grpSpPr bwMode="auto">
            <a:xfrm>
              <a:off x="3815" y="3024"/>
              <a:ext cx="126" cy="230"/>
              <a:chOff x="3815" y="3024"/>
              <a:chExt cx="126" cy="230"/>
            </a:xfrm>
          </p:grpSpPr>
          <p:sp>
            <p:nvSpPr>
              <p:cNvPr id="84788" name="Freeform 1784"/>
              <p:cNvSpPr>
                <a:spLocks/>
              </p:cNvSpPr>
              <p:nvPr/>
            </p:nvSpPr>
            <p:spPr bwMode="auto">
              <a:xfrm>
                <a:off x="3819" y="3066"/>
                <a:ext cx="113" cy="24"/>
              </a:xfrm>
              <a:custGeom>
                <a:avLst/>
                <a:gdLst>
                  <a:gd name="T0" fmla="*/ 112 w 113"/>
                  <a:gd name="T1" fmla="*/ 9 h 24"/>
                  <a:gd name="T2" fmla="*/ 112 w 113"/>
                  <a:gd name="T3" fmla="*/ 0 h 24"/>
                  <a:gd name="T4" fmla="*/ 0 w 113"/>
                  <a:gd name="T5" fmla="*/ 15 h 24"/>
                  <a:gd name="T6" fmla="*/ 0 w 113"/>
                  <a:gd name="T7" fmla="*/ 23 h 24"/>
                  <a:gd name="T8" fmla="*/ 112 w 113"/>
                  <a:gd name="T9" fmla="*/ 9 h 24"/>
                  <a:gd name="T10" fmla="*/ 0 60000 65536"/>
                  <a:gd name="T11" fmla="*/ 0 60000 65536"/>
                  <a:gd name="T12" fmla="*/ 0 60000 65536"/>
                  <a:gd name="T13" fmla="*/ 0 60000 65536"/>
                  <a:gd name="T14" fmla="*/ 0 60000 65536"/>
                  <a:gd name="T15" fmla="*/ 0 w 113"/>
                  <a:gd name="T16" fmla="*/ 0 h 24"/>
                  <a:gd name="T17" fmla="*/ 113 w 113"/>
                  <a:gd name="T18" fmla="*/ 24 h 24"/>
                </a:gdLst>
                <a:ahLst/>
                <a:cxnLst>
                  <a:cxn ang="T10">
                    <a:pos x="T0" y="T1"/>
                  </a:cxn>
                  <a:cxn ang="T11">
                    <a:pos x="T2" y="T3"/>
                  </a:cxn>
                  <a:cxn ang="T12">
                    <a:pos x="T4" y="T5"/>
                  </a:cxn>
                  <a:cxn ang="T13">
                    <a:pos x="T6" y="T7"/>
                  </a:cxn>
                  <a:cxn ang="T14">
                    <a:pos x="T8" y="T9"/>
                  </a:cxn>
                </a:cxnLst>
                <a:rect l="T15" t="T16" r="T17" b="T18"/>
                <a:pathLst>
                  <a:path w="113" h="24">
                    <a:moveTo>
                      <a:pt x="112" y="9"/>
                    </a:moveTo>
                    <a:lnTo>
                      <a:pt x="112" y="0"/>
                    </a:lnTo>
                    <a:lnTo>
                      <a:pt x="0" y="15"/>
                    </a:lnTo>
                    <a:lnTo>
                      <a:pt x="0" y="23"/>
                    </a:lnTo>
                    <a:lnTo>
                      <a:pt x="112" y="9"/>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89" name="Freeform 1785"/>
              <p:cNvSpPr>
                <a:spLocks/>
              </p:cNvSpPr>
              <p:nvPr/>
            </p:nvSpPr>
            <p:spPr bwMode="auto">
              <a:xfrm>
                <a:off x="3819" y="3066"/>
                <a:ext cx="122" cy="32"/>
              </a:xfrm>
              <a:custGeom>
                <a:avLst/>
                <a:gdLst>
                  <a:gd name="T0" fmla="*/ 121 w 122"/>
                  <a:gd name="T1" fmla="*/ 11 h 32"/>
                  <a:gd name="T2" fmla="*/ 121 w 122"/>
                  <a:gd name="T3" fmla="*/ 0 h 32"/>
                  <a:gd name="T4" fmla="*/ 0 w 122"/>
                  <a:gd name="T5" fmla="*/ 20 h 32"/>
                  <a:gd name="T6" fmla="*/ 0 w 122"/>
                  <a:gd name="T7" fmla="*/ 31 h 32"/>
                  <a:gd name="T8" fmla="*/ 121 w 122"/>
                  <a:gd name="T9" fmla="*/ 11 h 32"/>
                  <a:gd name="T10" fmla="*/ 0 60000 65536"/>
                  <a:gd name="T11" fmla="*/ 0 60000 65536"/>
                  <a:gd name="T12" fmla="*/ 0 60000 65536"/>
                  <a:gd name="T13" fmla="*/ 0 60000 65536"/>
                  <a:gd name="T14" fmla="*/ 0 60000 65536"/>
                  <a:gd name="T15" fmla="*/ 0 w 122"/>
                  <a:gd name="T16" fmla="*/ 0 h 32"/>
                  <a:gd name="T17" fmla="*/ 122 w 122"/>
                  <a:gd name="T18" fmla="*/ 32 h 32"/>
                </a:gdLst>
                <a:ahLst/>
                <a:cxnLst>
                  <a:cxn ang="T10">
                    <a:pos x="T0" y="T1"/>
                  </a:cxn>
                  <a:cxn ang="T11">
                    <a:pos x="T2" y="T3"/>
                  </a:cxn>
                  <a:cxn ang="T12">
                    <a:pos x="T4" y="T5"/>
                  </a:cxn>
                  <a:cxn ang="T13">
                    <a:pos x="T6" y="T7"/>
                  </a:cxn>
                  <a:cxn ang="T14">
                    <a:pos x="T8" y="T9"/>
                  </a:cxn>
                </a:cxnLst>
                <a:rect l="T15" t="T16" r="T17" b="T18"/>
                <a:pathLst>
                  <a:path w="122" h="32">
                    <a:moveTo>
                      <a:pt x="121" y="11"/>
                    </a:moveTo>
                    <a:lnTo>
                      <a:pt x="121" y="0"/>
                    </a:lnTo>
                    <a:lnTo>
                      <a:pt x="0" y="20"/>
                    </a:lnTo>
                    <a:lnTo>
                      <a:pt x="0" y="31"/>
                    </a:lnTo>
                    <a:lnTo>
                      <a:pt x="121"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90" name="Freeform 1786"/>
              <p:cNvSpPr>
                <a:spLocks/>
              </p:cNvSpPr>
              <p:nvPr/>
            </p:nvSpPr>
            <p:spPr bwMode="auto">
              <a:xfrm>
                <a:off x="3815" y="3082"/>
                <a:ext cx="15" cy="16"/>
              </a:xfrm>
              <a:custGeom>
                <a:avLst/>
                <a:gdLst>
                  <a:gd name="T0" fmla="*/ 14 w 15"/>
                  <a:gd name="T1" fmla="*/ 4 h 16"/>
                  <a:gd name="T2" fmla="*/ 0 w 15"/>
                  <a:gd name="T3" fmla="*/ 0 h 16"/>
                  <a:gd name="T4" fmla="*/ 0 w 15"/>
                  <a:gd name="T5" fmla="*/ 12 h 16"/>
                  <a:gd name="T6" fmla="*/ 14 w 15"/>
                  <a:gd name="T7" fmla="*/ 15 h 16"/>
                  <a:gd name="T8" fmla="*/ 14 w 15"/>
                  <a:gd name="T9" fmla="*/ 4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4" y="4"/>
                    </a:moveTo>
                    <a:lnTo>
                      <a:pt x="0" y="0"/>
                    </a:lnTo>
                    <a:lnTo>
                      <a:pt x="0" y="12"/>
                    </a:lnTo>
                    <a:lnTo>
                      <a:pt x="14" y="15"/>
                    </a:lnTo>
                    <a:lnTo>
                      <a:pt x="14" y="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791" name="Freeform 1787"/>
              <p:cNvSpPr>
                <a:spLocks/>
              </p:cNvSpPr>
              <p:nvPr/>
            </p:nvSpPr>
            <p:spPr bwMode="auto">
              <a:xfrm>
                <a:off x="3815" y="3062"/>
                <a:ext cx="126" cy="24"/>
              </a:xfrm>
              <a:custGeom>
                <a:avLst/>
                <a:gdLst>
                  <a:gd name="T0" fmla="*/ 125 w 126"/>
                  <a:gd name="T1" fmla="*/ 2 h 24"/>
                  <a:gd name="T2" fmla="*/ 114 w 126"/>
                  <a:gd name="T3" fmla="*/ 0 h 24"/>
                  <a:gd name="T4" fmla="*/ 0 w 126"/>
                  <a:gd name="T5" fmla="*/ 20 h 24"/>
                  <a:gd name="T6" fmla="*/ 8 w 126"/>
                  <a:gd name="T7" fmla="*/ 23 h 24"/>
                  <a:gd name="T8" fmla="*/ 125 w 126"/>
                  <a:gd name="T9" fmla="*/ 2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5" y="2"/>
                    </a:moveTo>
                    <a:lnTo>
                      <a:pt x="114" y="0"/>
                    </a:lnTo>
                    <a:lnTo>
                      <a:pt x="0" y="20"/>
                    </a:lnTo>
                    <a:lnTo>
                      <a:pt x="8" y="23"/>
                    </a:lnTo>
                    <a:lnTo>
                      <a:pt x="125" y="2"/>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792" name="Freeform 1788"/>
              <p:cNvSpPr>
                <a:spLocks/>
              </p:cNvSpPr>
              <p:nvPr/>
            </p:nvSpPr>
            <p:spPr bwMode="auto">
              <a:xfrm>
                <a:off x="3868" y="3027"/>
                <a:ext cx="17" cy="227"/>
              </a:xfrm>
              <a:custGeom>
                <a:avLst/>
                <a:gdLst>
                  <a:gd name="T0" fmla="*/ 16 w 17"/>
                  <a:gd name="T1" fmla="*/ 219 h 227"/>
                  <a:gd name="T2" fmla="*/ 16 w 17"/>
                  <a:gd name="T3" fmla="*/ 215 h 227"/>
                  <a:gd name="T4" fmla="*/ 16 w 17"/>
                  <a:gd name="T5" fmla="*/ 206 h 227"/>
                  <a:gd name="T6" fmla="*/ 16 w 17"/>
                  <a:gd name="T7" fmla="*/ 195 h 227"/>
                  <a:gd name="T8" fmla="*/ 16 w 17"/>
                  <a:gd name="T9" fmla="*/ 180 h 227"/>
                  <a:gd name="T10" fmla="*/ 16 w 17"/>
                  <a:gd name="T11" fmla="*/ 163 h 227"/>
                  <a:gd name="T12" fmla="*/ 16 w 17"/>
                  <a:gd name="T13" fmla="*/ 145 h 227"/>
                  <a:gd name="T14" fmla="*/ 16 w 17"/>
                  <a:gd name="T15" fmla="*/ 125 h 227"/>
                  <a:gd name="T16" fmla="*/ 16 w 17"/>
                  <a:gd name="T17" fmla="*/ 105 h 227"/>
                  <a:gd name="T18" fmla="*/ 16 w 17"/>
                  <a:gd name="T19" fmla="*/ 86 h 227"/>
                  <a:gd name="T20" fmla="*/ 16 w 17"/>
                  <a:gd name="T21" fmla="*/ 66 h 227"/>
                  <a:gd name="T22" fmla="*/ 16 w 17"/>
                  <a:gd name="T23" fmla="*/ 48 h 227"/>
                  <a:gd name="T24" fmla="*/ 16 w 17"/>
                  <a:gd name="T25" fmla="*/ 33 h 227"/>
                  <a:gd name="T26" fmla="*/ 16 w 17"/>
                  <a:gd name="T27" fmla="*/ 20 h 227"/>
                  <a:gd name="T28" fmla="*/ 16 w 17"/>
                  <a:gd name="T29" fmla="*/ 10 h 227"/>
                  <a:gd name="T30" fmla="*/ 16 w 17"/>
                  <a:gd name="T31" fmla="*/ 3 h 227"/>
                  <a:gd name="T32" fmla="*/ 16 w 17"/>
                  <a:gd name="T33" fmla="*/ 0 h 227"/>
                  <a:gd name="T34" fmla="*/ 0 w 17"/>
                  <a:gd name="T35" fmla="*/ 0 h 227"/>
                  <a:gd name="T36" fmla="*/ 0 w 17"/>
                  <a:gd name="T37" fmla="*/ 3 h 227"/>
                  <a:gd name="T38" fmla="*/ 0 w 17"/>
                  <a:gd name="T39" fmla="*/ 10 h 227"/>
                  <a:gd name="T40" fmla="*/ 0 w 17"/>
                  <a:gd name="T41" fmla="*/ 20 h 227"/>
                  <a:gd name="T42" fmla="*/ 0 w 17"/>
                  <a:gd name="T43" fmla="*/ 33 h 227"/>
                  <a:gd name="T44" fmla="*/ 0 w 17"/>
                  <a:gd name="T45" fmla="*/ 48 h 227"/>
                  <a:gd name="T46" fmla="*/ 0 w 17"/>
                  <a:gd name="T47" fmla="*/ 66 h 227"/>
                  <a:gd name="T48" fmla="*/ 0 w 17"/>
                  <a:gd name="T49" fmla="*/ 85 h 227"/>
                  <a:gd name="T50" fmla="*/ 0 w 17"/>
                  <a:gd name="T51" fmla="*/ 105 h 227"/>
                  <a:gd name="T52" fmla="*/ 0 w 17"/>
                  <a:gd name="T53" fmla="*/ 125 h 227"/>
                  <a:gd name="T54" fmla="*/ 0 w 17"/>
                  <a:gd name="T55" fmla="*/ 145 h 227"/>
                  <a:gd name="T56" fmla="*/ 0 w 17"/>
                  <a:gd name="T57" fmla="*/ 163 h 227"/>
                  <a:gd name="T58" fmla="*/ 0 w 17"/>
                  <a:gd name="T59" fmla="*/ 180 h 227"/>
                  <a:gd name="T60" fmla="*/ 0 w 17"/>
                  <a:gd name="T61" fmla="*/ 195 h 227"/>
                  <a:gd name="T62" fmla="*/ 0 w 17"/>
                  <a:gd name="T63" fmla="*/ 206 h 227"/>
                  <a:gd name="T64" fmla="*/ 0 w 17"/>
                  <a:gd name="T65" fmla="*/ 215 h 227"/>
                  <a:gd name="T66" fmla="*/ 0 w 17"/>
                  <a:gd name="T67" fmla="*/ 219 h 227"/>
                  <a:gd name="T68" fmla="*/ 0 w 17"/>
                  <a:gd name="T69" fmla="*/ 221 h 227"/>
                  <a:gd name="T70" fmla="*/ 2 w 17"/>
                  <a:gd name="T71" fmla="*/ 224 h 227"/>
                  <a:gd name="T72" fmla="*/ 5 w 17"/>
                  <a:gd name="T73" fmla="*/ 226 h 227"/>
                  <a:gd name="T74" fmla="*/ 9 w 17"/>
                  <a:gd name="T75" fmla="*/ 226 h 227"/>
                  <a:gd name="T76" fmla="*/ 11 w 17"/>
                  <a:gd name="T77" fmla="*/ 224 h 227"/>
                  <a:gd name="T78" fmla="*/ 14 w 17"/>
                  <a:gd name="T79" fmla="*/ 224 h 227"/>
                  <a:gd name="T80" fmla="*/ 16 w 17"/>
                  <a:gd name="T81" fmla="*/ 221 h 227"/>
                  <a:gd name="T82" fmla="*/ 16 w 17"/>
                  <a:gd name="T83" fmla="*/ 219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227"/>
                  <a:gd name="T128" fmla="*/ 17 w 17"/>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227">
                    <a:moveTo>
                      <a:pt x="16" y="219"/>
                    </a:moveTo>
                    <a:lnTo>
                      <a:pt x="16" y="215"/>
                    </a:lnTo>
                    <a:lnTo>
                      <a:pt x="16" y="206"/>
                    </a:lnTo>
                    <a:lnTo>
                      <a:pt x="16" y="195"/>
                    </a:lnTo>
                    <a:lnTo>
                      <a:pt x="16" y="180"/>
                    </a:lnTo>
                    <a:lnTo>
                      <a:pt x="16" y="163"/>
                    </a:lnTo>
                    <a:lnTo>
                      <a:pt x="16" y="145"/>
                    </a:lnTo>
                    <a:lnTo>
                      <a:pt x="16" y="125"/>
                    </a:lnTo>
                    <a:lnTo>
                      <a:pt x="16" y="105"/>
                    </a:lnTo>
                    <a:lnTo>
                      <a:pt x="16" y="86"/>
                    </a:lnTo>
                    <a:lnTo>
                      <a:pt x="16" y="66"/>
                    </a:lnTo>
                    <a:lnTo>
                      <a:pt x="16" y="48"/>
                    </a:lnTo>
                    <a:lnTo>
                      <a:pt x="16" y="33"/>
                    </a:lnTo>
                    <a:lnTo>
                      <a:pt x="16" y="20"/>
                    </a:lnTo>
                    <a:lnTo>
                      <a:pt x="16" y="10"/>
                    </a:lnTo>
                    <a:lnTo>
                      <a:pt x="16" y="3"/>
                    </a:lnTo>
                    <a:lnTo>
                      <a:pt x="16" y="0"/>
                    </a:lnTo>
                    <a:lnTo>
                      <a:pt x="0" y="0"/>
                    </a:lnTo>
                    <a:lnTo>
                      <a:pt x="0" y="3"/>
                    </a:lnTo>
                    <a:lnTo>
                      <a:pt x="0" y="10"/>
                    </a:lnTo>
                    <a:lnTo>
                      <a:pt x="0" y="20"/>
                    </a:lnTo>
                    <a:lnTo>
                      <a:pt x="0" y="33"/>
                    </a:lnTo>
                    <a:lnTo>
                      <a:pt x="0" y="48"/>
                    </a:lnTo>
                    <a:lnTo>
                      <a:pt x="0" y="66"/>
                    </a:lnTo>
                    <a:lnTo>
                      <a:pt x="0" y="85"/>
                    </a:lnTo>
                    <a:lnTo>
                      <a:pt x="0" y="105"/>
                    </a:lnTo>
                    <a:lnTo>
                      <a:pt x="0" y="125"/>
                    </a:lnTo>
                    <a:lnTo>
                      <a:pt x="0" y="145"/>
                    </a:lnTo>
                    <a:lnTo>
                      <a:pt x="0" y="163"/>
                    </a:lnTo>
                    <a:lnTo>
                      <a:pt x="0" y="180"/>
                    </a:lnTo>
                    <a:lnTo>
                      <a:pt x="0" y="195"/>
                    </a:lnTo>
                    <a:lnTo>
                      <a:pt x="0" y="206"/>
                    </a:lnTo>
                    <a:lnTo>
                      <a:pt x="0" y="215"/>
                    </a:lnTo>
                    <a:lnTo>
                      <a:pt x="0" y="219"/>
                    </a:lnTo>
                    <a:lnTo>
                      <a:pt x="0" y="221"/>
                    </a:lnTo>
                    <a:lnTo>
                      <a:pt x="2" y="224"/>
                    </a:lnTo>
                    <a:lnTo>
                      <a:pt x="5" y="226"/>
                    </a:lnTo>
                    <a:lnTo>
                      <a:pt x="9" y="226"/>
                    </a:lnTo>
                    <a:lnTo>
                      <a:pt x="11" y="224"/>
                    </a:lnTo>
                    <a:lnTo>
                      <a:pt x="14" y="224"/>
                    </a:lnTo>
                    <a:lnTo>
                      <a:pt x="16" y="221"/>
                    </a:lnTo>
                    <a:lnTo>
                      <a:pt x="16" y="219"/>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793" name="Freeform 1789"/>
              <p:cNvSpPr>
                <a:spLocks/>
              </p:cNvSpPr>
              <p:nvPr/>
            </p:nvSpPr>
            <p:spPr bwMode="auto">
              <a:xfrm>
                <a:off x="3868" y="3024"/>
                <a:ext cx="17" cy="15"/>
              </a:xfrm>
              <a:custGeom>
                <a:avLst/>
                <a:gdLst>
                  <a:gd name="T0" fmla="*/ 9 w 17"/>
                  <a:gd name="T1" fmla="*/ 14 h 15"/>
                  <a:gd name="T2" fmla="*/ 11 w 17"/>
                  <a:gd name="T3" fmla="*/ 14 h 15"/>
                  <a:gd name="T4" fmla="*/ 14 w 17"/>
                  <a:gd name="T5" fmla="*/ 11 h 15"/>
                  <a:gd name="T6" fmla="*/ 16 w 17"/>
                  <a:gd name="T7" fmla="*/ 11 h 15"/>
                  <a:gd name="T8" fmla="*/ 16 w 17"/>
                  <a:gd name="T9" fmla="*/ 7 h 15"/>
                  <a:gd name="T10" fmla="*/ 16 w 17"/>
                  <a:gd name="T11" fmla="*/ 4 h 15"/>
                  <a:gd name="T12" fmla="*/ 14 w 17"/>
                  <a:gd name="T13" fmla="*/ 0 h 15"/>
                  <a:gd name="T14" fmla="*/ 11 w 17"/>
                  <a:gd name="T15" fmla="*/ 0 h 15"/>
                  <a:gd name="T16" fmla="*/ 9 w 17"/>
                  <a:gd name="T17" fmla="*/ 0 h 15"/>
                  <a:gd name="T18" fmla="*/ 5 w 17"/>
                  <a:gd name="T19" fmla="*/ 0 h 15"/>
                  <a:gd name="T20" fmla="*/ 2 w 17"/>
                  <a:gd name="T21" fmla="*/ 0 h 15"/>
                  <a:gd name="T22" fmla="*/ 0 w 17"/>
                  <a:gd name="T23" fmla="*/ 4 h 15"/>
                  <a:gd name="T24" fmla="*/ 0 w 17"/>
                  <a:gd name="T25" fmla="*/ 7 h 15"/>
                  <a:gd name="T26" fmla="*/ 0 w 17"/>
                  <a:gd name="T27" fmla="*/ 11 h 15"/>
                  <a:gd name="T28" fmla="*/ 2 w 17"/>
                  <a:gd name="T29" fmla="*/ 11 h 15"/>
                  <a:gd name="T30" fmla="*/ 5 w 17"/>
                  <a:gd name="T31" fmla="*/ 14 h 15"/>
                  <a:gd name="T32" fmla="*/ 9 w 17"/>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9" y="14"/>
                    </a:moveTo>
                    <a:lnTo>
                      <a:pt x="11" y="14"/>
                    </a:lnTo>
                    <a:lnTo>
                      <a:pt x="14" y="11"/>
                    </a:lnTo>
                    <a:lnTo>
                      <a:pt x="16" y="11"/>
                    </a:lnTo>
                    <a:lnTo>
                      <a:pt x="16" y="7"/>
                    </a:lnTo>
                    <a:lnTo>
                      <a:pt x="16" y="4"/>
                    </a:lnTo>
                    <a:lnTo>
                      <a:pt x="14" y="0"/>
                    </a:lnTo>
                    <a:lnTo>
                      <a:pt x="11" y="0"/>
                    </a:lnTo>
                    <a:lnTo>
                      <a:pt x="9" y="0"/>
                    </a:lnTo>
                    <a:lnTo>
                      <a:pt x="5" y="0"/>
                    </a:lnTo>
                    <a:lnTo>
                      <a:pt x="2" y="0"/>
                    </a:lnTo>
                    <a:lnTo>
                      <a:pt x="0" y="4"/>
                    </a:lnTo>
                    <a:lnTo>
                      <a:pt x="0" y="7"/>
                    </a:lnTo>
                    <a:lnTo>
                      <a:pt x="0" y="11"/>
                    </a:lnTo>
                    <a:lnTo>
                      <a:pt x="2" y="11"/>
                    </a:lnTo>
                    <a:lnTo>
                      <a:pt x="5" y="14"/>
                    </a:lnTo>
                    <a:lnTo>
                      <a:pt x="9" y="14"/>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grpSp>
        <p:grpSp>
          <p:nvGrpSpPr>
            <p:cNvPr id="84654" name="Group 1790"/>
            <p:cNvGrpSpPr>
              <a:grpSpLocks/>
            </p:cNvGrpSpPr>
            <p:nvPr/>
          </p:nvGrpSpPr>
          <p:grpSpPr bwMode="auto">
            <a:xfrm>
              <a:off x="2903" y="2816"/>
              <a:ext cx="38" cy="44"/>
              <a:chOff x="2903" y="2816"/>
              <a:chExt cx="38" cy="44"/>
            </a:xfrm>
          </p:grpSpPr>
          <p:sp>
            <p:nvSpPr>
              <p:cNvPr id="84786" name="Freeform 1791"/>
              <p:cNvSpPr>
                <a:spLocks/>
              </p:cNvSpPr>
              <p:nvPr/>
            </p:nvSpPr>
            <p:spPr bwMode="auto">
              <a:xfrm>
                <a:off x="2905" y="2818"/>
                <a:ext cx="27" cy="37"/>
              </a:xfrm>
              <a:custGeom>
                <a:avLst/>
                <a:gdLst>
                  <a:gd name="T0" fmla="*/ 26 w 27"/>
                  <a:gd name="T1" fmla="*/ 0 h 37"/>
                  <a:gd name="T2" fmla="*/ 0 w 27"/>
                  <a:gd name="T3" fmla="*/ 36 h 37"/>
                  <a:gd name="T4" fmla="*/ 26 w 27"/>
                  <a:gd name="T5" fmla="*/ 0 h 37"/>
                  <a:gd name="T6" fmla="*/ 0 60000 65536"/>
                  <a:gd name="T7" fmla="*/ 0 60000 65536"/>
                  <a:gd name="T8" fmla="*/ 0 60000 65536"/>
                  <a:gd name="T9" fmla="*/ 0 w 27"/>
                  <a:gd name="T10" fmla="*/ 0 h 37"/>
                  <a:gd name="T11" fmla="*/ 27 w 27"/>
                  <a:gd name="T12" fmla="*/ 37 h 37"/>
                </a:gdLst>
                <a:ahLst/>
                <a:cxnLst>
                  <a:cxn ang="T6">
                    <a:pos x="T0" y="T1"/>
                  </a:cxn>
                  <a:cxn ang="T7">
                    <a:pos x="T2" y="T3"/>
                  </a:cxn>
                  <a:cxn ang="T8">
                    <a:pos x="T4" y="T5"/>
                  </a:cxn>
                </a:cxnLst>
                <a:rect l="T9" t="T10" r="T11" b="T12"/>
                <a:pathLst>
                  <a:path w="27" h="37">
                    <a:moveTo>
                      <a:pt x="26" y="0"/>
                    </a:moveTo>
                    <a:lnTo>
                      <a:pt x="0" y="36"/>
                    </a:lnTo>
                    <a:lnTo>
                      <a:pt x="26"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87" name="Freeform 1792"/>
              <p:cNvSpPr>
                <a:spLocks/>
              </p:cNvSpPr>
              <p:nvPr/>
            </p:nvSpPr>
            <p:spPr bwMode="auto">
              <a:xfrm>
                <a:off x="2903" y="2816"/>
                <a:ext cx="38" cy="44"/>
              </a:xfrm>
              <a:custGeom>
                <a:avLst/>
                <a:gdLst>
                  <a:gd name="T0" fmla="*/ 37 w 38"/>
                  <a:gd name="T1" fmla="*/ 0 h 44"/>
                  <a:gd name="T2" fmla="*/ 0 w 38"/>
                  <a:gd name="T3" fmla="*/ 43 h 44"/>
                  <a:gd name="T4" fmla="*/ 37 w 38"/>
                  <a:gd name="T5" fmla="*/ 0 h 44"/>
                  <a:gd name="T6" fmla="*/ 0 60000 65536"/>
                  <a:gd name="T7" fmla="*/ 0 60000 65536"/>
                  <a:gd name="T8" fmla="*/ 0 60000 65536"/>
                  <a:gd name="T9" fmla="*/ 0 w 38"/>
                  <a:gd name="T10" fmla="*/ 0 h 44"/>
                  <a:gd name="T11" fmla="*/ 38 w 38"/>
                  <a:gd name="T12" fmla="*/ 44 h 44"/>
                </a:gdLst>
                <a:ahLst/>
                <a:cxnLst>
                  <a:cxn ang="T6">
                    <a:pos x="T0" y="T1"/>
                  </a:cxn>
                  <a:cxn ang="T7">
                    <a:pos x="T2" y="T3"/>
                  </a:cxn>
                  <a:cxn ang="T8">
                    <a:pos x="T4" y="T5"/>
                  </a:cxn>
                </a:cxnLst>
                <a:rect l="T9" t="T10" r="T11" b="T12"/>
                <a:pathLst>
                  <a:path w="38" h="44">
                    <a:moveTo>
                      <a:pt x="37" y="0"/>
                    </a:moveTo>
                    <a:lnTo>
                      <a:pt x="0" y="43"/>
                    </a:lnTo>
                    <a:lnTo>
                      <a:pt x="3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55" name="Group 1793"/>
            <p:cNvGrpSpPr>
              <a:grpSpLocks/>
            </p:cNvGrpSpPr>
            <p:nvPr/>
          </p:nvGrpSpPr>
          <p:grpSpPr bwMode="auto">
            <a:xfrm>
              <a:off x="2890" y="2820"/>
              <a:ext cx="32" cy="40"/>
              <a:chOff x="2890" y="2820"/>
              <a:chExt cx="32" cy="40"/>
            </a:xfrm>
          </p:grpSpPr>
          <p:sp>
            <p:nvSpPr>
              <p:cNvPr id="84784" name="Freeform 1794"/>
              <p:cNvSpPr>
                <a:spLocks/>
              </p:cNvSpPr>
              <p:nvPr/>
            </p:nvSpPr>
            <p:spPr bwMode="auto">
              <a:xfrm>
                <a:off x="2893" y="2822"/>
                <a:ext cx="24" cy="32"/>
              </a:xfrm>
              <a:custGeom>
                <a:avLst/>
                <a:gdLst>
                  <a:gd name="T0" fmla="*/ 23 w 24"/>
                  <a:gd name="T1" fmla="*/ 0 h 32"/>
                  <a:gd name="T2" fmla="*/ 0 w 24"/>
                  <a:gd name="T3" fmla="*/ 31 h 32"/>
                  <a:gd name="T4" fmla="*/ 23 w 24"/>
                  <a:gd name="T5" fmla="*/ 0 h 32"/>
                  <a:gd name="T6" fmla="*/ 0 60000 65536"/>
                  <a:gd name="T7" fmla="*/ 0 60000 65536"/>
                  <a:gd name="T8" fmla="*/ 0 60000 65536"/>
                  <a:gd name="T9" fmla="*/ 0 w 24"/>
                  <a:gd name="T10" fmla="*/ 0 h 32"/>
                  <a:gd name="T11" fmla="*/ 24 w 24"/>
                  <a:gd name="T12" fmla="*/ 32 h 32"/>
                </a:gdLst>
                <a:ahLst/>
                <a:cxnLst>
                  <a:cxn ang="T6">
                    <a:pos x="T0" y="T1"/>
                  </a:cxn>
                  <a:cxn ang="T7">
                    <a:pos x="T2" y="T3"/>
                  </a:cxn>
                  <a:cxn ang="T8">
                    <a:pos x="T4" y="T5"/>
                  </a:cxn>
                </a:cxnLst>
                <a:rect l="T9" t="T10" r="T11" b="T12"/>
                <a:pathLst>
                  <a:path w="24" h="32">
                    <a:moveTo>
                      <a:pt x="23" y="0"/>
                    </a:moveTo>
                    <a:lnTo>
                      <a:pt x="0" y="31"/>
                    </a:lnTo>
                    <a:lnTo>
                      <a:pt x="23"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85" name="Freeform 1795"/>
              <p:cNvSpPr>
                <a:spLocks/>
              </p:cNvSpPr>
              <p:nvPr/>
            </p:nvSpPr>
            <p:spPr bwMode="auto">
              <a:xfrm>
                <a:off x="2890" y="2820"/>
                <a:ext cx="32" cy="40"/>
              </a:xfrm>
              <a:custGeom>
                <a:avLst/>
                <a:gdLst>
                  <a:gd name="T0" fmla="*/ 31 w 32"/>
                  <a:gd name="T1" fmla="*/ 0 h 40"/>
                  <a:gd name="T2" fmla="*/ 0 w 32"/>
                  <a:gd name="T3" fmla="*/ 39 h 40"/>
                  <a:gd name="T4" fmla="*/ 31 w 32"/>
                  <a:gd name="T5" fmla="*/ 0 h 40"/>
                  <a:gd name="T6" fmla="*/ 0 60000 65536"/>
                  <a:gd name="T7" fmla="*/ 0 60000 65536"/>
                  <a:gd name="T8" fmla="*/ 0 60000 65536"/>
                  <a:gd name="T9" fmla="*/ 0 w 32"/>
                  <a:gd name="T10" fmla="*/ 0 h 40"/>
                  <a:gd name="T11" fmla="*/ 32 w 32"/>
                  <a:gd name="T12" fmla="*/ 40 h 40"/>
                </a:gdLst>
                <a:ahLst/>
                <a:cxnLst>
                  <a:cxn ang="T6">
                    <a:pos x="T0" y="T1"/>
                  </a:cxn>
                  <a:cxn ang="T7">
                    <a:pos x="T2" y="T3"/>
                  </a:cxn>
                  <a:cxn ang="T8">
                    <a:pos x="T4" y="T5"/>
                  </a:cxn>
                </a:cxnLst>
                <a:rect l="T9" t="T10" r="T11" b="T12"/>
                <a:pathLst>
                  <a:path w="32" h="40">
                    <a:moveTo>
                      <a:pt x="31" y="0"/>
                    </a:moveTo>
                    <a:lnTo>
                      <a:pt x="0" y="39"/>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56" name="Group 1796"/>
            <p:cNvGrpSpPr>
              <a:grpSpLocks/>
            </p:cNvGrpSpPr>
            <p:nvPr/>
          </p:nvGrpSpPr>
          <p:grpSpPr bwMode="auto">
            <a:xfrm>
              <a:off x="2876" y="2824"/>
              <a:ext cx="28" cy="33"/>
              <a:chOff x="2876" y="2824"/>
              <a:chExt cx="28" cy="33"/>
            </a:xfrm>
          </p:grpSpPr>
          <p:sp>
            <p:nvSpPr>
              <p:cNvPr id="84782" name="Freeform 1797"/>
              <p:cNvSpPr>
                <a:spLocks/>
              </p:cNvSpPr>
              <p:nvPr/>
            </p:nvSpPr>
            <p:spPr bwMode="auto">
              <a:xfrm>
                <a:off x="2879" y="2824"/>
                <a:ext cx="21" cy="29"/>
              </a:xfrm>
              <a:custGeom>
                <a:avLst/>
                <a:gdLst>
                  <a:gd name="T0" fmla="*/ 20 w 21"/>
                  <a:gd name="T1" fmla="*/ 0 h 29"/>
                  <a:gd name="T2" fmla="*/ 0 w 21"/>
                  <a:gd name="T3" fmla="*/ 28 h 29"/>
                  <a:gd name="T4" fmla="*/ 20 w 21"/>
                  <a:gd name="T5" fmla="*/ 0 h 29"/>
                  <a:gd name="T6" fmla="*/ 0 60000 65536"/>
                  <a:gd name="T7" fmla="*/ 0 60000 65536"/>
                  <a:gd name="T8" fmla="*/ 0 60000 65536"/>
                  <a:gd name="T9" fmla="*/ 0 w 21"/>
                  <a:gd name="T10" fmla="*/ 0 h 29"/>
                  <a:gd name="T11" fmla="*/ 21 w 21"/>
                  <a:gd name="T12" fmla="*/ 29 h 29"/>
                </a:gdLst>
                <a:ahLst/>
                <a:cxnLst>
                  <a:cxn ang="T6">
                    <a:pos x="T0" y="T1"/>
                  </a:cxn>
                  <a:cxn ang="T7">
                    <a:pos x="T2" y="T3"/>
                  </a:cxn>
                  <a:cxn ang="T8">
                    <a:pos x="T4" y="T5"/>
                  </a:cxn>
                </a:cxnLst>
                <a:rect l="T9" t="T10" r="T11" b="T12"/>
                <a:pathLst>
                  <a:path w="21" h="29">
                    <a:moveTo>
                      <a:pt x="20" y="0"/>
                    </a:moveTo>
                    <a:lnTo>
                      <a:pt x="0" y="28"/>
                    </a:lnTo>
                    <a:lnTo>
                      <a:pt x="2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83" name="Freeform 1798"/>
              <p:cNvSpPr>
                <a:spLocks/>
              </p:cNvSpPr>
              <p:nvPr/>
            </p:nvSpPr>
            <p:spPr bwMode="auto">
              <a:xfrm>
                <a:off x="2876" y="2824"/>
                <a:ext cx="28" cy="33"/>
              </a:xfrm>
              <a:custGeom>
                <a:avLst/>
                <a:gdLst>
                  <a:gd name="T0" fmla="*/ 27 w 28"/>
                  <a:gd name="T1" fmla="*/ 0 h 33"/>
                  <a:gd name="T2" fmla="*/ 0 w 28"/>
                  <a:gd name="T3" fmla="*/ 32 h 33"/>
                  <a:gd name="T4" fmla="*/ 27 w 28"/>
                  <a:gd name="T5" fmla="*/ 0 h 33"/>
                  <a:gd name="T6" fmla="*/ 0 60000 65536"/>
                  <a:gd name="T7" fmla="*/ 0 60000 65536"/>
                  <a:gd name="T8" fmla="*/ 0 60000 65536"/>
                  <a:gd name="T9" fmla="*/ 0 w 28"/>
                  <a:gd name="T10" fmla="*/ 0 h 33"/>
                  <a:gd name="T11" fmla="*/ 28 w 28"/>
                  <a:gd name="T12" fmla="*/ 33 h 33"/>
                </a:gdLst>
                <a:ahLst/>
                <a:cxnLst>
                  <a:cxn ang="T6">
                    <a:pos x="T0" y="T1"/>
                  </a:cxn>
                  <a:cxn ang="T7">
                    <a:pos x="T2" y="T3"/>
                  </a:cxn>
                  <a:cxn ang="T8">
                    <a:pos x="T4" y="T5"/>
                  </a:cxn>
                </a:cxnLst>
                <a:rect l="T9" t="T10" r="T11" b="T12"/>
                <a:pathLst>
                  <a:path w="28" h="33">
                    <a:moveTo>
                      <a:pt x="27" y="0"/>
                    </a:moveTo>
                    <a:lnTo>
                      <a:pt x="0" y="32"/>
                    </a:lnTo>
                    <a:lnTo>
                      <a:pt x="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57" name="Group 1799"/>
            <p:cNvGrpSpPr>
              <a:grpSpLocks/>
            </p:cNvGrpSpPr>
            <p:nvPr/>
          </p:nvGrpSpPr>
          <p:grpSpPr bwMode="auto">
            <a:xfrm>
              <a:off x="2867" y="2830"/>
              <a:ext cx="20" cy="23"/>
              <a:chOff x="2867" y="2830"/>
              <a:chExt cx="20" cy="23"/>
            </a:xfrm>
          </p:grpSpPr>
          <p:sp>
            <p:nvSpPr>
              <p:cNvPr id="84780" name="Freeform 1800"/>
              <p:cNvSpPr>
                <a:spLocks/>
              </p:cNvSpPr>
              <p:nvPr/>
            </p:nvSpPr>
            <p:spPr bwMode="auto">
              <a:xfrm>
                <a:off x="2870" y="2830"/>
                <a:ext cx="15" cy="16"/>
              </a:xfrm>
              <a:custGeom>
                <a:avLst/>
                <a:gdLst>
                  <a:gd name="T0" fmla="*/ 14 w 15"/>
                  <a:gd name="T1" fmla="*/ 0 h 16"/>
                  <a:gd name="T2" fmla="*/ 0 w 15"/>
                  <a:gd name="T3" fmla="*/ 15 h 16"/>
                  <a:gd name="T4" fmla="*/ 14 w 15"/>
                  <a:gd name="T5" fmla="*/ 0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14" y="0"/>
                    </a:moveTo>
                    <a:lnTo>
                      <a:pt x="0" y="15"/>
                    </a:lnTo>
                    <a:lnTo>
                      <a:pt x="14"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81" name="Freeform 1801"/>
              <p:cNvSpPr>
                <a:spLocks/>
              </p:cNvSpPr>
              <p:nvPr/>
            </p:nvSpPr>
            <p:spPr bwMode="auto">
              <a:xfrm>
                <a:off x="2867" y="2830"/>
                <a:ext cx="20" cy="23"/>
              </a:xfrm>
              <a:custGeom>
                <a:avLst/>
                <a:gdLst>
                  <a:gd name="T0" fmla="*/ 19 w 20"/>
                  <a:gd name="T1" fmla="*/ 0 h 23"/>
                  <a:gd name="T2" fmla="*/ 0 w 20"/>
                  <a:gd name="T3" fmla="*/ 22 h 23"/>
                  <a:gd name="T4" fmla="*/ 19 w 20"/>
                  <a:gd name="T5" fmla="*/ 0 h 23"/>
                  <a:gd name="T6" fmla="*/ 0 60000 65536"/>
                  <a:gd name="T7" fmla="*/ 0 60000 65536"/>
                  <a:gd name="T8" fmla="*/ 0 60000 65536"/>
                  <a:gd name="T9" fmla="*/ 0 w 20"/>
                  <a:gd name="T10" fmla="*/ 0 h 23"/>
                  <a:gd name="T11" fmla="*/ 20 w 20"/>
                  <a:gd name="T12" fmla="*/ 23 h 23"/>
                </a:gdLst>
                <a:ahLst/>
                <a:cxnLst>
                  <a:cxn ang="T6">
                    <a:pos x="T0" y="T1"/>
                  </a:cxn>
                  <a:cxn ang="T7">
                    <a:pos x="T2" y="T3"/>
                  </a:cxn>
                  <a:cxn ang="T8">
                    <a:pos x="T4" y="T5"/>
                  </a:cxn>
                </a:cxnLst>
                <a:rect l="T9" t="T10" r="T11" b="T12"/>
                <a:pathLst>
                  <a:path w="20" h="23">
                    <a:moveTo>
                      <a:pt x="19" y="0"/>
                    </a:moveTo>
                    <a:lnTo>
                      <a:pt x="0" y="22"/>
                    </a:lnTo>
                    <a:lnTo>
                      <a:pt x="1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58" name="Group 1802"/>
            <p:cNvGrpSpPr>
              <a:grpSpLocks/>
            </p:cNvGrpSpPr>
            <p:nvPr/>
          </p:nvGrpSpPr>
          <p:grpSpPr bwMode="auto">
            <a:xfrm>
              <a:off x="2916" y="2816"/>
              <a:ext cx="39" cy="44"/>
              <a:chOff x="2916" y="2816"/>
              <a:chExt cx="39" cy="44"/>
            </a:xfrm>
          </p:grpSpPr>
          <p:sp>
            <p:nvSpPr>
              <p:cNvPr id="84778" name="Freeform 1803"/>
              <p:cNvSpPr>
                <a:spLocks/>
              </p:cNvSpPr>
              <p:nvPr/>
            </p:nvSpPr>
            <p:spPr bwMode="auto">
              <a:xfrm>
                <a:off x="2919" y="2818"/>
                <a:ext cx="27" cy="37"/>
              </a:xfrm>
              <a:custGeom>
                <a:avLst/>
                <a:gdLst>
                  <a:gd name="T0" fmla="*/ 26 w 27"/>
                  <a:gd name="T1" fmla="*/ 0 h 37"/>
                  <a:gd name="T2" fmla="*/ 0 w 27"/>
                  <a:gd name="T3" fmla="*/ 36 h 37"/>
                  <a:gd name="T4" fmla="*/ 26 w 27"/>
                  <a:gd name="T5" fmla="*/ 0 h 37"/>
                  <a:gd name="T6" fmla="*/ 0 60000 65536"/>
                  <a:gd name="T7" fmla="*/ 0 60000 65536"/>
                  <a:gd name="T8" fmla="*/ 0 60000 65536"/>
                  <a:gd name="T9" fmla="*/ 0 w 27"/>
                  <a:gd name="T10" fmla="*/ 0 h 37"/>
                  <a:gd name="T11" fmla="*/ 27 w 27"/>
                  <a:gd name="T12" fmla="*/ 37 h 37"/>
                </a:gdLst>
                <a:ahLst/>
                <a:cxnLst>
                  <a:cxn ang="T6">
                    <a:pos x="T0" y="T1"/>
                  </a:cxn>
                  <a:cxn ang="T7">
                    <a:pos x="T2" y="T3"/>
                  </a:cxn>
                  <a:cxn ang="T8">
                    <a:pos x="T4" y="T5"/>
                  </a:cxn>
                </a:cxnLst>
                <a:rect l="T9" t="T10" r="T11" b="T12"/>
                <a:pathLst>
                  <a:path w="27" h="37">
                    <a:moveTo>
                      <a:pt x="26" y="0"/>
                    </a:moveTo>
                    <a:lnTo>
                      <a:pt x="0" y="36"/>
                    </a:lnTo>
                    <a:lnTo>
                      <a:pt x="26"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79" name="Freeform 1804"/>
              <p:cNvSpPr>
                <a:spLocks/>
              </p:cNvSpPr>
              <p:nvPr/>
            </p:nvSpPr>
            <p:spPr bwMode="auto">
              <a:xfrm>
                <a:off x="2916" y="2816"/>
                <a:ext cx="39" cy="44"/>
              </a:xfrm>
              <a:custGeom>
                <a:avLst/>
                <a:gdLst>
                  <a:gd name="T0" fmla="*/ 38 w 39"/>
                  <a:gd name="T1" fmla="*/ 0 h 44"/>
                  <a:gd name="T2" fmla="*/ 0 w 39"/>
                  <a:gd name="T3" fmla="*/ 43 h 44"/>
                  <a:gd name="T4" fmla="*/ 38 w 39"/>
                  <a:gd name="T5" fmla="*/ 0 h 44"/>
                  <a:gd name="T6" fmla="*/ 0 60000 65536"/>
                  <a:gd name="T7" fmla="*/ 0 60000 65536"/>
                  <a:gd name="T8" fmla="*/ 0 60000 65536"/>
                  <a:gd name="T9" fmla="*/ 0 w 39"/>
                  <a:gd name="T10" fmla="*/ 0 h 44"/>
                  <a:gd name="T11" fmla="*/ 39 w 39"/>
                  <a:gd name="T12" fmla="*/ 44 h 44"/>
                </a:gdLst>
                <a:ahLst/>
                <a:cxnLst>
                  <a:cxn ang="T6">
                    <a:pos x="T0" y="T1"/>
                  </a:cxn>
                  <a:cxn ang="T7">
                    <a:pos x="T2" y="T3"/>
                  </a:cxn>
                  <a:cxn ang="T8">
                    <a:pos x="T4" y="T5"/>
                  </a:cxn>
                </a:cxnLst>
                <a:rect l="T9" t="T10" r="T11" b="T12"/>
                <a:pathLst>
                  <a:path w="39" h="44">
                    <a:moveTo>
                      <a:pt x="38" y="0"/>
                    </a:moveTo>
                    <a:lnTo>
                      <a:pt x="0" y="43"/>
                    </a:lnTo>
                    <a:lnTo>
                      <a:pt x="3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59" name="Group 1805"/>
            <p:cNvGrpSpPr>
              <a:grpSpLocks/>
            </p:cNvGrpSpPr>
            <p:nvPr/>
          </p:nvGrpSpPr>
          <p:grpSpPr bwMode="auto">
            <a:xfrm>
              <a:off x="2929" y="2816"/>
              <a:ext cx="37" cy="44"/>
              <a:chOff x="2929" y="2816"/>
              <a:chExt cx="37" cy="44"/>
            </a:xfrm>
          </p:grpSpPr>
          <p:sp>
            <p:nvSpPr>
              <p:cNvPr id="84776" name="Freeform 1806"/>
              <p:cNvSpPr>
                <a:spLocks/>
              </p:cNvSpPr>
              <p:nvPr/>
            </p:nvSpPr>
            <p:spPr bwMode="auto">
              <a:xfrm>
                <a:off x="2932" y="2816"/>
                <a:ext cx="29" cy="39"/>
              </a:xfrm>
              <a:custGeom>
                <a:avLst/>
                <a:gdLst>
                  <a:gd name="T0" fmla="*/ 28 w 29"/>
                  <a:gd name="T1" fmla="*/ 0 h 39"/>
                  <a:gd name="T2" fmla="*/ 0 w 29"/>
                  <a:gd name="T3" fmla="*/ 38 h 39"/>
                  <a:gd name="T4" fmla="*/ 28 w 29"/>
                  <a:gd name="T5" fmla="*/ 0 h 39"/>
                  <a:gd name="T6" fmla="*/ 0 60000 65536"/>
                  <a:gd name="T7" fmla="*/ 0 60000 65536"/>
                  <a:gd name="T8" fmla="*/ 0 60000 65536"/>
                  <a:gd name="T9" fmla="*/ 0 w 29"/>
                  <a:gd name="T10" fmla="*/ 0 h 39"/>
                  <a:gd name="T11" fmla="*/ 29 w 29"/>
                  <a:gd name="T12" fmla="*/ 39 h 39"/>
                </a:gdLst>
                <a:ahLst/>
                <a:cxnLst>
                  <a:cxn ang="T6">
                    <a:pos x="T0" y="T1"/>
                  </a:cxn>
                  <a:cxn ang="T7">
                    <a:pos x="T2" y="T3"/>
                  </a:cxn>
                  <a:cxn ang="T8">
                    <a:pos x="T4" y="T5"/>
                  </a:cxn>
                </a:cxnLst>
                <a:rect l="T9" t="T10" r="T11" b="T12"/>
                <a:pathLst>
                  <a:path w="29" h="39">
                    <a:moveTo>
                      <a:pt x="28" y="0"/>
                    </a:moveTo>
                    <a:lnTo>
                      <a:pt x="0" y="38"/>
                    </a:lnTo>
                    <a:lnTo>
                      <a:pt x="28"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77" name="Freeform 1807"/>
              <p:cNvSpPr>
                <a:spLocks/>
              </p:cNvSpPr>
              <p:nvPr/>
            </p:nvSpPr>
            <p:spPr bwMode="auto">
              <a:xfrm>
                <a:off x="2929" y="2816"/>
                <a:ext cx="37" cy="44"/>
              </a:xfrm>
              <a:custGeom>
                <a:avLst/>
                <a:gdLst>
                  <a:gd name="T0" fmla="*/ 36 w 37"/>
                  <a:gd name="T1" fmla="*/ 0 h 44"/>
                  <a:gd name="T2" fmla="*/ 0 w 37"/>
                  <a:gd name="T3" fmla="*/ 43 h 44"/>
                  <a:gd name="T4" fmla="*/ 36 w 37"/>
                  <a:gd name="T5" fmla="*/ 0 h 44"/>
                  <a:gd name="T6" fmla="*/ 0 60000 65536"/>
                  <a:gd name="T7" fmla="*/ 0 60000 65536"/>
                  <a:gd name="T8" fmla="*/ 0 60000 65536"/>
                  <a:gd name="T9" fmla="*/ 0 w 37"/>
                  <a:gd name="T10" fmla="*/ 0 h 44"/>
                  <a:gd name="T11" fmla="*/ 37 w 37"/>
                  <a:gd name="T12" fmla="*/ 44 h 44"/>
                </a:gdLst>
                <a:ahLst/>
                <a:cxnLst>
                  <a:cxn ang="T6">
                    <a:pos x="T0" y="T1"/>
                  </a:cxn>
                  <a:cxn ang="T7">
                    <a:pos x="T2" y="T3"/>
                  </a:cxn>
                  <a:cxn ang="T8">
                    <a:pos x="T4" y="T5"/>
                  </a:cxn>
                </a:cxnLst>
                <a:rect l="T9" t="T10" r="T11" b="T12"/>
                <a:pathLst>
                  <a:path w="37" h="44">
                    <a:moveTo>
                      <a:pt x="36" y="0"/>
                    </a:moveTo>
                    <a:lnTo>
                      <a:pt x="0" y="43"/>
                    </a:lnTo>
                    <a:lnTo>
                      <a:pt x="3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0" name="Group 1808"/>
            <p:cNvGrpSpPr>
              <a:grpSpLocks/>
            </p:cNvGrpSpPr>
            <p:nvPr/>
          </p:nvGrpSpPr>
          <p:grpSpPr bwMode="auto">
            <a:xfrm>
              <a:off x="2945" y="2818"/>
              <a:ext cx="34" cy="40"/>
              <a:chOff x="2945" y="2818"/>
              <a:chExt cx="34" cy="40"/>
            </a:xfrm>
          </p:grpSpPr>
          <p:sp>
            <p:nvSpPr>
              <p:cNvPr id="84774" name="Freeform 1809"/>
              <p:cNvSpPr>
                <a:spLocks/>
              </p:cNvSpPr>
              <p:nvPr/>
            </p:nvSpPr>
            <p:spPr bwMode="auto">
              <a:xfrm>
                <a:off x="2948" y="2820"/>
                <a:ext cx="23" cy="33"/>
              </a:xfrm>
              <a:custGeom>
                <a:avLst/>
                <a:gdLst>
                  <a:gd name="T0" fmla="*/ 22 w 23"/>
                  <a:gd name="T1" fmla="*/ 0 h 33"/>
                  <a:gd name="T2" fmla="*/ 0 w 23"/>
                  <a:gd name="T3" fmla="*/ 32 h 33"/>
                  <a:gd name="T4" fmla="*/ 22 w 23"/>
                  <a:gd name="T5" fmla="*/ 0 h 33"/>
                  <a:gd name="T6" fmla="*/ 0 60000 65536"/>
                  <a:gd name="T7" fmla="*/ 0 60000 65536"/>
                  <a:gd name="T8" fmla="*/ 0 60000 65536"/>
                  <a:gd name="T9" fmla="*/ 0 w 23"/>
                  <a:gd name="T10" fmla="*/ 0 h 33"/>
                  <a:gd name="T11" fmla="*/ 23 w 23"/>
                  <a:gd name="T12" fmla="*/ 33 h 33"/>
                </a:gdLst>
                <a:ahLst/>
                <a:cxnLst>
                  <a:cxn ang="T6">
                    <a:pos x="T0" y="T1"/>
                  </a:cxn>
                  <a:cxn ang="T7">
                    <a:pos x="T2" y="T3"/>
                  </a:cxn>
                  <a:cxn ang="T8">
                    <a:pos x="T4" y="T5"/>
                  </a:cxn>
                </a:cxnLst>
                <a:rect l="T9" t="T10" r="T11" b="T12"/>
                <a:pathLst>
                  <a:path w="23" h="33">
                    <a:moveTo>
                      <a:pt x="22" y="0"/>
                    </a:moveTo>
                    <a:lnTo>
                      <a:pt x="0" y="32"/>
                    </a:lnTo>
                    <a:lnTo>
                      <a:pt x="22"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75" name="Freeform 1810"/>
              <p:cNvSpPr>
                <a:spLocks/>
              </p:cNvSpPr>
              <p:nvPr/>
            </p:nvSpPr>
            <p:spPr bwMode="auto">
              <a:xfrm>
                <a:off x="2945" y="2818"/>
                <a:ext cx="34" cy="40"/>
              </a:xfrm>
              <a:custGeom>
                <a:avLst/>
                <a:gdLst>
                  <a:gd name="T0" fmla="*/ 33 w 34"/>
                  <a:gd name="T1" fmla="*/ 0 h 40"/>
                  <a:gd name="T2" fmla="*/ 0 w 34"/>
                  <a:gd name="T3" fmla="*/ 39 h 40"/>
                  <a:gd name="T4" fmla="*/ 33 w 34"/>
                  <a:gd name="T5" fmla="*/ 0 h 40"/>
                  <a:gd name="T6" fmla="*/ 0 60000 65536"/>
                  <a:gd name="T7" fmla="*/ 0 60000 65536"/>
                  <a:gd name="T8" fmla="*/ 0 60000 65536"/>
                  <a:gd name="T9" fmla="*/ 0 w 34"/>
                  <a:gd name="T10" fmla="*/ 0 h 40"/>
                  <a:gd name="T11" fmla="*/ 34 w 34"/>
                  <a:gd name="T12" fmla="*/ 40 h 40"/>
                </a:gdLst>
                <a:ahLst/>
                <a:cxnLst>
                  <a:cxn ang="T6">
                    <a:pos x="T0" y="T1"/>
                  </a:cxn>
                  <a:cxn ang="T7">
                    <a:pos x="T2" y="T3"/>
                  </a:cxn>
                  <a:cxn ang="T8">
                    <a:pos x="T4" y="T5"/>
                  </a:cxn>
                </a:cxnLst>
                <a:rect l="T9" t="T10" r="T11" b="T12"/>
                <a:pathLst>
                  <a:path w="34" h="40">
                    <a:moveTo>
                      <a:pt x="33" y="0"/>
                    </a:moveTo>
                    <a:lnTo>
                      <a:pt x="0" y="39"/>
                    </a:lnTo>
                    <a:lnTo>
                      <a:pt x="3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1" name="Group 1811"/>
            <p:cNvGrpSpPr>
              <a:grpSpLocks/>
            </p:cNvGrpSpPr>
            <p:nvPr/>
          </p:nvGrpSpPr>
          <p:grpSpPr bwMode="auto">
            <a:xfrm>
              <a:off x="2960" y="2821"/>
              <a:ext cx="28" cy="33"/>
              <a:chOff x="2960" y="2821"/>
              <a:chExt cx="28" cy="33"/>
            </a:xfrm>
          </p:grpSpPr>
          <p:sp>
            <p:nvSpPr>
              <p:cNvPr id="84772" name="Freeform 1812"/>
              <p:cNvSpPr>
                <a:spLocks/>
              </p:cNvSpPr>
              <p:nvPr/>
            </p:nvSpPr>
            <p:spPr bwMode="auto">
              <a:xfrm>
                <a:off x="2963" y="2823"/>
                <a:ext cx="19" cy="25"/>
              </a:xfrm>
              <a:custGeom>
                <a:avLst/>
                <a:gdLst>
                  <a:gd name="T0" fmla="*/ 18 w 19"/>
                  <a:gd name="T1" fmla="*/ 0 h 25"/>
                  <a:gd name="T2" fmla="*/ 0 w 19"/>
                  <a:gd name="T3" fmla="*/ 24 h 25"/>
                  <a:gd name="T4" fmla="*/ 18 w 19"/>
                  <a:gd name="T5" fmla="*/ 0 h 25"/>
                  <a:gd name="T6" fmla="*/ 0 60000 65536"/>
                  <a:gd name="T7" fmla="*/ 0 60000 65536"/>
                  <a:gd name="T8" fmla="*/ 0 60000 65536"/>
                  <a:gd name="T9" fmla="*/ 0 w 19"/>
                  <a:gd name="T10" fmla="*/ 0 h 25"/>
                  <a:gd name="T11" fmla="*/ 19 w 19"/>
                  <a:gd name="T12" fmla="*/ 25 h 25"/>
                </a:gdLst>
                <a:ahLst/>
                <a:cxnLst>
                  <a:cxn ang="T6">
                    <a:pos x="T0" y="T1"/>
                  </a:cxn>
                  <a:cxn ang="T7">
                    <a:pos x="T2" y="T3"/>
                  </a:cxn>
                  <a:cxn ang="T8">
                    <a:pos x="T4" y="T5"/>
                  </a:cxn>
                </a:cxnLst>
                <a:rect l="T9" t="T10" r="T11" b="T12"/>
                <a:pathLst>
                  <a:path w="19" h="25">
                    <a:moveTo>
                      <a:pt x="18" y="0"/>
                    </a:moveTo>
                    <a:lnTo>
                      <a:pt x="0" y="24"/>
                    </a:lnTo>
                    <a:lnTo>
                      <a:pt x="18"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73" name="Freeform 1813"/>
              <p:cNvSpPr>
                <a:spLocks/>
              </p:cNvSpPr>
              <p:nvPr/>
            </p:nvSpPr>
            <p:spPr bwMode="auto">
              <a:xfrm>
                <a:off x="2960" y="2821"/>
                <a:ext cx="28" cy="33"/>
              </a:xfrm>
              <a:custGeom>
                <a:avLst/>
                <a:gdLst>
                  <a:gd name="T0" fmla="*/ 27 w 28"/>
                  <a:gd name="T1" fmla="*/ 0 h 33"/>
                  <a:gd name="T2" fmla="*/ 0 w 28"/>
                  <a:gd name="T3" fmla="*/ 32 h 33"/>
                  <a:gd name="T4" fmla="*/ 27 w 28"/>
                  <a:gd name="T5" fmla="*/ 0 h 33"/>
                  <a:gd name="T6" fmla="*/ 0 60000 65536"/>
                  <a:gd name="T7" fmla="*/ 0 60000 65536"/>
                  <a:gd name="T8" fmla="*/ 0 60000 65536"/>
                  <a:gd name="T9" fmla="*/ 0 w 28"/>
                  <a:gd name="T10" fmla="*/ 0 h 33"/>
                  <a:gd name="T11" fmla="*/ 28 w 28"/>
                  <a:gd name="T12" fmla="*/ 33 h 33"/>
                </a:gdLst>
                <a:ahLst/>
                <a:cxnLst>
                  <a:cxn ang="T6">
                    <a:pos x="T0" y="T1"/>
                  </a:cxn>
                  <a:cxn ang="T7">
                    <a:pos x="T2" y="T3"/>
                  </a:cxn>
                  <a:cxn ang="T8">
                    <a:pos x="T4" y="T5"/>
                  </a:cxn>
                </a:cxnLst>
                <a:rect l="T9" t="T10" r="T11" b="T12"/>
                <a:pathLst>
                  <a:path w="28" h="33">
                    <a:moveTo>
                      <a:pt x="27" y="0"/>
                    </a:moveTo>
                    <a:lnTo>
                      <a:pt x="0" y="32"/>
                    </a:lnTo>
                    <a:lnTo>
                      <a:pt x="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2" name="Group 1814"/>
            <p:cNvGrpSpPr>
              <a:grpSpLocks/>
            </p:cNvGrpSpPr>
            <p:nvPr/>
          </p:nvGrpSpPr>
          <p:grpSpPr bwMode="auto">
            <a:xfrm>
              <a:off x="2979" y="2824"/>
              <a:ext cx="18" cy="24"/>
              <a:chOff x="2979" y="2824"/>
              <a:chExt cx="18" cy="24"/>
            </a:xfrm>
          </p:grpSpPr>
          <p:sp>
            <p:nvSpPr>
              <p:cNvPr id="84770" name="Freeform 1815"/>
              <p:cNvSpPr>
                <a:spLocks/>
              </p:cNvSpPr>
              <p:nvPr/>
            </p:nvSpPr>
            <p:spPr bwMode="auto">
              <a:xfrm>
                <a:off x="2979" y="2826"/>
                <a:ext cx="15" cy="18"/>
              </a:xfrm>
              <a:custGeom>
                <a:avLst/>
                <a:gdLst>
                  <a:gd name="T0" fmla="*/ 14 w 15"/>
                  <a:gd name="T1" fmla="*/ 0 h 18"/>
                  <a:gd name="T2" fmla="*/ 0 w 15"/>
                  <a:gd name="T3" fmla="*/ 17 h 18"/>
                  <a:gd name="T4" fmla="*/ 14 w 15"/>
                  <a:gd name="T5" fmla="*/ 0 h 18"/>
                  <a:gd name="T6" fmla="*/ 0 60000 65536"/>
                  <a:gd name="T7" fmla="*/ 0 60000 65536"/>
                  <a:gd name="T8" fmla="*/ 0 60000 65536"/>
                  <a:gd name="T9" fmla="*/ 0 w 15"/>
                  <a:gd name="T10" fmla="*/ 0 h 18"/>
                  <a:gd name="T11" fmla="*/ 15 w 15"/>
                  <a:gd name="T12" fmla="*/ 18 h 18"/>
                </a:gdLst>
                <a:ahLst/>
                <a:cxnLst>
                  <a:cxn ang="T6">
                    <a:pos x="T0" y="T1"/>
                  </a:cxn>
                  <a:cxn ang="T7">
                    <a:pos x="T2" y="T3"/>
                  </a:cxn>
                  <a:cxn ang="T8">
                    <a:pos x="T4" y="T5"/>
                  </a:cxn>
                </a:cxnLst>
                <a:rect l="T9" t="T10" r="T11" b="T12"/>
                <a:pathLst>
                  <a:path w="15" h="18">
                    <a:moveTo>
                      <a:pt x="14" y="0"/>
                    </a:moveTo>
                    <a:lnTo>
                      <a:pt x="0" y="17"/>
                    </a:lnTo>
                    <a:lnTo>
                      <a:pt x="14"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71" name="Freeform 1816"/>
              <p:cNvSpPr>
                <a:spLocks/>
              </p:cNvSpPr>
              <p:nvPr/>
            </p:nvSpPr>
            <p:spPr bwMode="auto">
              <a:xfrm>
                <a:off x="2979" y="2824"/>
                <a:ext cx="18" cy="24"/>
              </a:xfrm>
              <a:custGeom>
                <a:avLst/>
                <a:gdLst>
                  <a:gd name="T0" fmla="*/ 17 w 18"/>
                  <a:gd name="T1" fmla="*/ 0 h 24"/>
                  <a:gd name="T2" fmla="*/ 0 w 18"/>
                  <a:gd name="T3" fmla="*/ 23 h 24"/>
                  <a:gd name="T4" fmla="*/ 17 w 18"/>
                  <a:gd name="T5" fmla="*/ 0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17" y="0"/>
                    </a:moveTo>
                    <a:lnTo>
                      <a:pt x="0" y="23"/>
                    </a:lnTo>
                    <a:lnTo>
                      <a:pt x="1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3" name="Group 1817"/>
            <p:cNvGrpSpPr>
              <a:grpSpLocks/>
            </p:cNvGrpSpPr>
            <p:nvPr/>
          </p:nvGrpSpPr>
          <p:grpSpPr bwMode="auto">
            <a:xfrm>
              <a:off x="2915" y="2820"/>
              <a:ext cx="44" cy="34"/>
              <a:chOff x="2915" y="2820"/>
              <a:chExt cx="44" cy="34"/>
            </a:xfrm>
          </p:grpSpPr>
          <p:sp>
            <p:nvSpPr>
              <p:cNvPr id="84768" name="Freeform 1818"/>
              <p:cNvSpPr>
                <a:spLocks/>
              </p:cNvSpPr>
              <p:nvPr/>
            </p:nvSpPr>
            <p:spPr bwMode="auto">
              <a:xfrm>
                <a:off x="2916" y="2822"/>
                <a:ext cx="34" cy="28"/>
              </a:xfrm>
              <a:custGeom>
                <a:avLst/>
                <a:gdLst>
                  <a:gd name="T0" fmla="*/ 0 w 34"/>
                  <a:gd name="T1" fmla="*/ 0 h 28"/>
                  <a:gd name="T2" fmla="*/ 33 w 34"/>
                  <a:gd name="T3" fmla="*/ 27 h 28"/>
                  <a:gd name="T4" fmla="*/ 0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0"/>
                    </a:moveTo>
                    <a:lnTo>
                      <a:pt x="33" y="27"/>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69" name="Freeform 1819"/>
              <p:cNvSpPr>
                <a:spLocks/>
              </p:cNvSpPr>
              <p:nvPr/>
            </p:nvSpPr>
            <p:spPr bwMode="auto">
              <a:xfrm>
                <a:off x="2915" y="2820"/>
                <a:ext cx="44" cy="34"/>
              </a:xfrm>
              <a:custGeom>
                <a:avLst/>
                <a:gdLst>
                  <a:gd name="T0" fmla="*/ 0 w 44"/>
                  <a:gd name="T1" fmla="*/ 0 h 34"/>
                  <a:gd name="T2" fmla="*/ 43 w 44"/>
                  <a:gd name="T3" fmla="*/ 33 h 34"/>
                  <a:gd name="T4" fmla="*/ 0 w 44"/>
                  <a:gd name="T5" fmla="*/ 0 h 34"/>
                  <a:gd name="T6" fmla="*/ 0 60000 65536"/>
                  <a:gd name="T7" fmla="*/ 0 60000 65536"/>
                  <a:gd name="T8" fmla="*/ 0 60000 65536"/>
                  <a:gd name="T9" fmla="*/ 0 w 44"/>
                  <a:gd name="T10" fmla="*/ 0 h 34"/>
                  <a:gd name="T11" fmla="*/ 44 w 44"/>
                  <a:gd name="T12" fmla="*/ 34 h 34"/>
                </a:gdLst>
                <a:ahLst/>
                <a:cxnLst>
                  <a:cxn ang="T6">
                    <a:pos x="T0" y="T1"/>
                  </a:cxn>
                  <a:cxn ang="T7">
                    <a:pos x="T2" y="T3"/>
                  </a:cxn>
                  <a:cxn ang="T8">
                    <a:pos x="T4" y="T5"/>
                  </a:cxn>
                </a:cxnLst>
                <a:rect l="T9" t="T10" r="T11" b="T12"/>
                <a:pathLst>
                  <a:path w="44" h="34">
                    <a:moveTo>
                      <a:pt x="0" y="0"/>
                    </a:moveTo>
                    <a:lnTo>
                      <a:pt x="43" y="33"/>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4" name="Group 1820"/>
            <p:cNvGrpSpPr>
              <a:grpSpLocks/>
            </p:cNvGrpSpPr>
            <p:nvPr/>
          </p:nvGrpSpPr>
          <p:grpSpPr bwMode="auto">
            <a:xfrm>
              <a:off x="2901" y="2823"/>
              <a:ext cx="41" cy="35"/>
              <a:chOff x="2901" y="2823"/>
              <a:chExt cx="41" cy="35"/>
            </a:xfrm>
          </p:grpSpPr>
          <p:sp>
            <p:nvSpPr>
              <p:cNvPr id="84766" name="Freeform 1821"/>
              <p:cNvSpPr>
                <a:spLocks/>
              </p:cNvSpPr>
              <p:nvPr/>
            </p:nvSpPr>
            <p:spPr bwMode="auto">
              <a:xfrm>
                <a:off x="2903" y="2824"/>
                <a:ext cx="33" cy="29"/>
              </a:xfrm>
              <a:custGeom>
                <a:avLst/>
                <a:gdLst>
                  <a:gd name="T0" fmla="*/ 0 w 33"/>
                  <a:gd name="T1" fmla="*/ 0 h 29"/>
                  <a:gd name="T2" fmla="*/ 32 w 33"/>
                  <a:gd name="T3" fmla="*/ 28 h 29"/>
                  <a:gd name="T4" fmla="*/ 0 w 33"/>
                  <a:gd name="T5" fmla="*/ 0 h 29"/>
                  <a:gd name="T6" fmla="*/ 0 60000 65536"/>
                  <a:gd name="T7" fmla="*/ 0 60000 65536"/>
                  <a:gd name="T8" fmla="*/ 0 60000 65536"/>
                  <a:gd name="T9" fmla="*/ 0 w 33"/>
                  <a:gd name="T10" fmla="*/ 0 h 29"/>
                  <a:gd name="T11" fmla="*/ 33 w 33"/>
                  <a:gd name="T12" fmla="*/ 29 h 29"/>
                </a:gdLst>
                <a:ahLst/>
                <a:cxnLst>
                  <a:cxn ang="T6">
                    <a:pos x="T0" y="T1"/>
                  </a:cxn>
                  <a:cxn ang="T7">
                    <a:pos x="T2" y="T3"/>
                  </a:cxn>
                  <a:cxn ang="T8">
                    <a:pos x="T4" y="T5"/>
                  </a:cxn>
                </a:cxnLst>
                <a:rect l="T9" t="T10" r="T11" b="T12"/>
                <a:pathLst>
                  <a:path w="33" h="29">
                    <a:moveTo>
                      <a:pt x="0" y="0"/>
                    </a:moveTo>
                    <a:lnTo>
                      <a:pt x="32" y="28"/>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67" name="Freeform 1822"/>
              <p:cNvSpPr>
                <a:spLocks/>
              </p:cNvSpPr>
              <p:nvPr/>
            </p:nvSpPr>
            <p:spPr bwMode="auto">
              <a:xfrm>
                <a:off x="2901" y="2823"/>
                <a:ext cx="41" cy="35"/>
              </a:xfrm>
              <a:custGeom>
                <a:avLst/>
                <a:gdLst>
                  <a:gd name="T0" fmla="*/ 0 w 41"/>
                  <a:gd name="T1" fmla="*/ 0 h 35"/>
                  <a:gd name="T2" fmla="*/ 40 w 41"/>
                  <a:gd name="T3" fmla="*/ 34 h 35"/>
                  <a:gd name="T4" fmla="*/ 0 w 41"/>
                  <a:gd name="T5" fmla="*/ 0 h 35"/>
                  <a:gd name="T6" fmla="*/ 0 60000 65536"/>
                  <a:gd name="T7" fmla="*/ 0 60000 65536"/>
                  <a:gd name="T8" fmla="*/ 0 60000 65536"/>
                  <a:gd name="T9" fmla="*/ 0 w 41"/>
                  <a:gd name="T10" fmla="*/ 0 h 35"/>
                  <a:gd name="T11" fmla="*/ 41 w 41"/>
                  <a:gd name="T12" fmla="*/ 35 h 35"/>
                </a:gdLst>
                <a:ahLst/>
                <a:cxnLst>
                  <a:cxn ang="T6">
                    <a:pos x="T0" y="T1"/>
                  </a:cxn>
                  <a:cxn ang="T7">
                    <a:pos x="T2" y="T3"/>
                  </a:cxn>
                  <a:cxn ang="T8">
                    <a:pos x="T4" y="T5"/>
                  </a:cxn>
                </a:cxnLst>
                <a:rect l="T9" t="T10" r="T11" b="T12"/>
                <a:pathLst>
                  <a:path w="41" h="35">
                    <a:moveTo>
                      <a:pt x="0" y="0"/>
                    </a:moveTo>
                    <a:lnTo>
                      <a:pt x="40" y="3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5" name="Group 1823"/>
            <p:cNvGrpSpPr>
              <a:grpSpLocks/>
            </p:cNvGrpSpPr>
            <p:nvPr/>
          </p:nvGrpSpPr>
          <p:grpSpPr bwMode="auto">
            <a:xfrm>
              <a:off x="2890" y="2827"/>
              <a:ext cx="37" cy="33"/>
              <a:chOff x="2890" y="2827"/>
              <a:chExt cx="37" cy="33"/>
            </a:xfrm>
          </p:grpSpPr>
          <p:sp>
            <p:nvSpPr>
              <p:cNvPr id="84764" name="Freeform 1824"/>
              <p:cNvSpPr>
                <a:spLocks/>
              </p:cNvSpPr>
              <p:nvPr/>
            </p:nvSpPr>
            <p:spPr bwMode="auto">
              <a:xfrm>
                <a:off x="2893" y="2830"/>
                <a:ext cx="28" cy="25"/>
              </a:xfrm>
              <a:custGeom>
                <a:avLst/>
                <a:gdLst>
                  <a:gd name="T0" fmla="*/ 0 w 28"/>
                  <a:gd name="T1" fmla="*/ 0 h 25"/>
                  <a:gd name="T2" fmla="*/ 27 w 28"/>
                  <a:gd name="T3" fmla="*/ 24 h 25"/>
                  <a:gd name="T4" fmla="*/ 0 w 28"/>
                  <a:gd name="T5" fmla="*/ 0 h 25"/>
                  <a:gd name="T6" fmla="*/ 0 60000 65536"/>
                  <a:gd name="T7" fmla="*/ 0 60000 65536"/>
                  <a:gd name="T8" fmla="*/ 0 60000 65536"/>
                  <a:gd name="T9" fmla="*/ 0 w 28"/>
                  <a:gd name="T10" fmla="*/ 0 h 25"/>
                  <a:gd name="T11" fmla="*/ 28 w 28"/>
                  <a:gd name="T12" fmla="*/ 25 h 25"/>
                </a:gdLst>
                <a:ahLst/>
                <a:cxnLst>
                  <a:cxn ang="T6">
                    <a:pos x="T0" y="T1"/>
                  </a:cxn>
                  <a:cxn ang="T7">
                    <a:pos x="T2" y="T3"/>
                  </a:cxn>
                  <a:cxn ang="T8">
                    <a:pos x="T4" y="T5"/>
                  </a:cxn>
                </a:cxnLst>
                <a:rect l="T9" t="T10" r="T11" b="T12"/>
                <a:pathLst>
                  <a:path w="28" h="25">
                    <a:moveTo>
                      <a:pt x="0" y="0"/>
                    </a:moveTo>
                    <a:lnTo>
                      <a:pt x="27" y="2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65" name="Freeform 1825"/>
              <p:cNvSpPr>
                <a:spLocks/>
              </p:cNvSpPr>
              <p:nvPr/>
            </p:nvSpPr>
            <p:spPr bwMode="auto">
              <a:xfrm>
                <a:off x="2890" y="2827"/>
                <a:ext cx="37" cy="33"/>
              </a:xfrm>
              <a:custGeom>
                <a:avLst/>
                <a:gdLst>
                  <a:gd name="T0" fmla="*/ 0 w 37"/>
                  <a:gd name="T1" fmla="*/ 0 h 33"/>
                  <a:gd name="T2" fmla="*/ 36 w 37"/>
                  <a:gd name="T3" fmla="*/ 32 h 33"/>
                  <a:gd name="T4" fmla="*/ 0 w 37"/>
                  <a:gd name="T5" fmla="*/ 0 h 33"/>
                  <a:gd name="T6" fmla="*/ 0 60000 65536"/>
                  <a:gd name="T7" fmla="*/ 0 60000 65536"/>
                  <a:gd name="T8" fmla="*/ 0 60000 65536"/>
                  <a:gd name="T9" fmla="*/ 0 w 37"/>
                  <a:gd name="T10" fmla="*/ 0 h 33"/>
                  <a:gd name="T11" fmla="*/ 37 w 37"/>
                  <a:gd name="T12" fmla="*/ 33 h 33"/>
                </a:gdLst>
                <a:ahLst/>
                <a:cxnLst>
                  <a:cxn ang="T6">
                    <a:pos x="T0" y="T1"/>
                  </a:cxn>
                  <a:cxn ang="T7">
                    <a:pos x="T2" y="T3"/>
                  </a:cxn>
                  <a:cxn ang="T8">
                    <a:pos x="T4" y="T5"/>
                  </a:cxn>
                </a:cxnLst>
                <a:rect l="T9" t="T10" r="T11" b="T12"/>
                <a:pathLst>
                  <a:path w="37" h="33">
                    <a:moveTo>
                      <a:pt x="0" y="0"/>
                    </a:moveTo>
                    <a:lnTo>
                      <a:pt x="36" y="32"/>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6" name="Group 1826"/>
            <p:cNvGrpSpPr>
              <a:grpSpLocks/>
            </p:cNvGrpSpPr>
            <p:nvPr/>
          </p:nvGrpSpPr>
          <p:grpSpPr bwMode="auto">
            <a:xfrm>
              <a:off x="2879" y="2833"/>
              <a:ext cx="34" cy="29"/>
              <a:chOff x="2879" y="2833"/>
              <a:chExt cx="34" cy="29"/>
            </a:xfrm>
          </p:grpSpPr>
          <p:sp>
            <p:nvSpPr>
              <p:cNvPr id="84762" name="Freeform 1827"/>
              <p:cNvSpPr>
                <a:spLocks/>
              </p:cNvSpPr>
              <p:nvPr/>
            </p:nvSpPr>
            <p:spPr bwMode="auto">
              <a:xfrm>
                <a:off x="2882" y="2833"/>
                <a:ext cx="23" cy="21"/>
              </a:xfrm>
              <a:custGeom>
                <a:avLst/>
                <a:gdLst>
                  <a:gd name="T0" fmla="*/ 0 w 23"/>
                  <a:gd name="T1" fmla="*/ 0 h 21"/>
                  <a:gd name="T2" fmla="*/ 22 w 23"/>
                  <a:gd name="T3" fmla="*/ 20 h 21"/>
                  <a:gd name="T4" fmla="*/ 0 w 23"/>
                  <a:gd name="T5" fmla="*/ 0 h 21"/>
                  <a:gd name="T6" fmla="*/ 0 60000 65536"/>
                  <a:gd name="T7" fmla="*/ 0 60000 65536"/>
                  <a:gd name="T8" fmla="*/ 0 60000 65536"/>
                  <a:gd name="T9" fmla="*/ 0 w 23"/>
                  <a:gd name="T10" fmla="*/ 0 h 21"/>
                  <a:gd name="T11" fmla="*/ 23 w 23"/>
                  <a:gd name="T12" fmla="*/ 21 h 21"/>
                </a:gdLst>
                <a:ahLst/>
                <a:cxnLst>
                  <a:cxn ang="T6">
                    <a:pos x="T0" y="T1"/>
                  </a:cxn>
                  <a:cxn ang="T7">
                    <a:pos x="T2" y="T3"/>
                  </a:cxn>
                  <a:cxn ang="T8">
                    <a:pos x="T4" y="T5"/>
                  </a:cxn>
                </a:cxnLst>
                <a:rect l="T9" t="T10" r="T11" b="T12"/>
                <a:pathLst>
                  <a:path w="23" h="21">
                    <a:moveTo>
                      <a:pt x="0" y="0"/>
                    </a:moveTo>
                    <a:lnTo>
                      <a:pt x="22" y="20"/>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63" name="Freeform 1828"/>
              <p:cNvSpPr>
                <a:spLocks/>
              </p:cNvSpPr>
              <p:nvPr/>
            </p:nvSpPr>
            <p:spPr bwMode="auto">
              <a:xfrm>
                <a:off x="2879" y="2833"/>
                <a:ext cx="34" cy="29"/>
              </a:xfrm>
              <a:custGeom>
                <a:avLst/>
                <a:gdLst>
                  <a:gd name="T0" fmla="*/ 0 w 34"/>
                  <a:gd name="T1" fmla="*/ 0 h 29"/>
                  <a:gd name="T2" fmla="*/ 33 w 34"/>
                  <a:gd name="T3" fmla="*/ 28 h 29"/>
                  <a:gd name="T4" fmla="*/ 0 w 34"/>
                  <a:gd name="T5" fmla="*/ 0 h 29"/>
                  <a:gd name="T6" fmla="*/ 0 60000 65536"/>
                  <a:gd name="T7" fmla="*/ 0 60000 65536"/>
                  <a:gd name="T8" fmla="*/ 0 60000 65536"/>
                  <a:gd name="T9" fmla="*/ 0 w 34"/>
                  <a:gd name="T10" fmla="*/ 0 h 29"/>
                  <a:gd name="T11" fmla="*/ 34 w 34"/>
                  <a:gd name="T12" fmla="*/ 29 h 29"/>
                </a:gdLst>
                <a:ahLst/>
                <a:cxnLst>
                  <a:cxn ang="T6">
                    <a:pos x="T0" y="T1"/>
                  </a:cxn>
                  <a:cxn ang="T7">
                    <a:pos x="T2" y="T3"/>
                  </a:cxn>
                  <a:cxn ang="T8">
                    <a:pos x="T4" y="T5"/>
                  </a:cxn>
                </a:cxnLst>
                <a:rect l="T9" t="T10" r="T11" b="T12"/>
                <a:pathLst>
                  <a:path w="34" h="29">
                    <a:moveTo>
                      <a:pt x="0" y="0"/>
                    </a:moveTo>
                    <a:lnTo>
                      <a:pt x="33" y="2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7" name="Group 1829"/>
            <p:cNvGrpSpPr>
              <a:grpSpLocks/>
            </p:cNvGrpSpPr>
            <p:nvPr/>
          </p:nvGrpSpPr>
          <p:grpSpPr bwMode="auto">
            <a:xfrm>
              <a:off x="2870" y="2840"/>
              <a:ext cx="26" cy="20"/>
              <a:chOff x="2870" y="2840"/>
              <a:chExt cx="26" cy="20"/>
            </a:xfrm>
          </p:grpSpPr>
          <p:sp>
            <p:nvSpPr>
              <p:cNvPr id="84760" name="Freeform 1830"/>
              <p:cNvSpPr>
                <a:spLocks/>
              </p:cNvSpPr>
              <p:nvPr/>
            </p:nvSpPr>
            <p:spPr bwMode="auto">
              <a:xfrm>
                <a:off x="2871" y="2842"/>
                <a:ext cx="20" cy="15"/>
              </a:xfrm>
              <a:custGeom>
                <a:avLst/>
                <a:gdLst>
                  <a:gd name="T0" fmla="*/ 0 w 20"/>
                  <a:gd name="T1" fmla="*/ 0 h 15"/>
                  <a:gd name="T2" fmla="*/ 19 w 20"/>
                  <a:gd name="T3" fmla="*/ 14 h 15"/>
                  <a:gd name="T4" fmla="*/ 0 w 20"/>
                  <a:gd name="T5" fmla="*/ 0 h 15"/>
                  <a:gd name="T6" fmla="*/ 0 60000 65536"/>
                  <a:gd name="T7" fmla="*/ 0 60000 65536"/>
                  <a:gd name="T8" fmla="*/ 0 60000 65536"/>
                  <a:gd name="T9" fmla="*/ 0 w 20"/>
                  <a:gd name="T10" fmla="*/ 0 h 15"/>
                  <a:gd name="T11" fmla="*/ 20 w 20"/>
                  <a:gd name="T12" fmla="*/ 15 h 15"/>
                </a:gdLst>
                <a:ahLst/>
                <a:cxnLst>
                  <a:cxn ang="T6">
                    <a:pos x="T0" y="T1"/>
                  </a:cxn>
                  <a:cxn ang="T7">
                    <a:pos x="T2" y="T3"/>
                  </a:cxn>
                  <a:cxn ang="T8">
                    <a:pos x="T4" y="T5"/>
                  </a:cxn>
                </a:cxnLst>
                <a:rect l="T9" t="T10" r="T11" b="T12"/>
                <a:pathLst>
                  <a:path w="20" h="15">
                    <a:moveTo>
                      <a:pt x="0" y="0"/>
                    </a:moveTo>
                    <a:lnTo>
                      <a:pt x="19" y="1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61" name="Freeform 1831"/>
              <p:cNvSpPr>
                <a:spLocks/>
              </p:cNvSpPr>
              <p:nvPr/>
            </p:nvSpPr>
            <p:spPr bwMode="auto">
              <a:xfrm>
                <a:off x="2870" y="2840"/>
                <a:ext cx="26" cy="20"/>
              </a:xfrm>
              <a:custGeom>
                <a:avLst/>
                <a:gdLst>
                  <a:gd name="T0" fmla="*/ 0 w 26"/>
                  <a:gd name="T1" fmla="*/ 0 h 20"/>
                  <a:gd name="T2" fmla="*/ 25 w 26"/>
                  <a:gd name="T3" fmla="*/ 19 h 20"/>
                  <a:gd name="T4" fmla="*/ 0 w 26"/>
                  <a:gd name="T5" fmla="*/ 0 h 20"/>
                  <a:gd name="T6" fmla="*/ 0 60000 65536"/>
                  <a:gd name="T7" fmla="*/ 0 60000 65536"/>
                  <a:gd name="T8" fmla="*/ 0 60000 65536"/>
                  <a:gd name="T9" fmla="*/ 0 w 26"/>
                  <a:gd name="T10" fmla="*/ 0 h 20"/>
                  <a:gd name="T11" fmla="*/ 26 w 26"/>
                  <a:gd name="T12" fmla="*/ 20 h 20"/>
                </a:gdLst>
                <a:ahLst/>
                <a:cxnLst>
                  <a:cxn ang="T6">
                    <a:pos x="T0" y="T1"/>
                  </a:cxn>
                  <a:cxn ang="T7">
                    <a:pos x="T2" y="T3"/>
                  </a:cxn>
                  <a:cxn ang="T8">
                    <a:pos x="T4" y="T5"/>
                  </a:cxn>
                </a:cxnLst>
                <a:rect l="T9" t="T10" r="T11" b="T12"/>
                <a:pathLst>
                  <a:path w="26" h="20">
                    <a:moveTo>
                      <a:pt x="0" y="0"/>
                    </a:moveTo>
                    <a:lnTo>
                      <a:pt x="25" y="19"/>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8" name="Group 1832"/>
            <p:cNvGrpSpPr>
              <a:grpSpLocks/>
            </p:cNvGrpSpPr>
            <p:nvPr/>
          </p:nvGrpSpPr>
          <p:grpSpPr bwMode="auto">
            <a:xfrm>
              <a:off x="2929" y="2818"/>
              <a:ext cx="37" cy="35"/>
              <a:chOff x="2929" y="2818"/>
              <a:chExt cx="37" cy="35"/>
            </a:xfrm>
          </p:grpSpPr>
          <p:sp>
            <p:nvSpPr>
              <p:cNvPr id="84758" name="Freeform 1833"/>
              <p:cNvSpPr>
                <a:spLocks/>
              </p:cNvSpPr>
              <p:nvPr/>
            </p:nvSpPr>
            <p:spPr bwMode="auto">
              <a:xfrm>
                <a:off x="2929" y="2820"/>
                <a:ext cx="32" cy="26"/>
              </a:xfrm>
              <a:custGeom>
                <a:avLst/>
                <a:gdLst>
                  <a:gd name="T0" fmla="*/ 0 w 32"/>
                  <a:gd name="T1" fmla="*/ 0 h 26"/>
                  <a:gd name="T2" fmla="*/ 31 w 32"/>
                  <a:gd name="T3" fmla="*/ 25 h 26"/>
                  <a:gd name="T4" fmla="*/ 0 w 32"/>
                  <a:gd name="T5" fmla="*/ 0 h 26"/>
                  <a:gd name="T6" fmla="*/ 0 60000 65536"/>
                  <a:gd name="T7" fmla="*/ 0 60000 65536"/>
                  <a:gd name="T8" fmla="*/ 0 60000 65536"/>
                  <a:gd name="T9" fmla="*/ 0 w 32"/>
                  <a:gd name="T10" fmla="*/ 0 h 26"/>
                  <a:gd name="T11" fmla="*/ 32 w 32"/>
                  <a:gd name="T12" fmla="*/ 26 h 26"/>
                </a:gdLst>
                <a:ahLst/>
                <a:cxnLst>
                  <a:cxn ang="T6">
                    <a:pos x="T0" y="T1"/>
                  </a:cxn>
                  <a:cxn ang="T7">
                    <a:pos x="T2" y="T3"/>
                  </a:cxn>
                  <a:cxn ang="T8">
                    <a:pos x="T4" y="T5"/>
                  </a:cxn>
                </a:cxnLst>
                <a:rect l="T9" t="T10" r="T11" b="T12"/>
                <a:pathLst>
                  <a:path w="32" h="26">
                    <a:moveTo>
                      <a:pt x="0" y="0"/>
                    </a:moveTo>
                    <a:lnTo>
                      <a:pt x="31" y="25"/>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59" name="Freeform 1834"/>
              <p:cNvSpPr>
                <a:spLocks/>
              </p:cNvSpPr>
              <p:nvPr/>
            </p:nvSpPr>
            <p:spPr bwMode="auto">
              <a:xfrm>
                <a:off x="2929" y="2818"/>
                <a:ext cx="37" cy="35"/>
              </a:xfrm>
              <a:custGeom>
                <a:avLst/>
                <a:gdLst>
                  <a:gd name="T0" fmla="*/ 0 w 37"/>
                  <a:gd name="T1" fmla="*/ 0 h 35"/>
                  <a:gd name="T2" fmla="*/ 36 w 37"/>
                  <a:gd name="T3" fmla="*/ 34 h 35"/>
                  <a:gd name="T4" fmla="*/ 0 w 37"/>
                  <a:gd name="T5" fmla="*/ 0 h 35"/>
                  <a:gd name="T6" fmla="*/ 0 60000 65536"/>
                  <a:gd name="T7" fmla="*/ 0 60000 65536"/>
                  <a:gd name="T8" fmla="*/ 0 60000 65536"/>
                  <a:gd name="T9" fmla="*/ 0 w 37"/>
                  <a:gd name="T10" fmla="*/ 0 h 35"/>
                  <a:gd name="T11" fmla="*/ 37 w 37"/>
                  <a:gd name="T12" fmla="*/ 35 h 35"/>
                </a:gdLst>
                <a:ahLst/>
                <a:cxnLst>
                  <a:cxn ang="T6">
                    <a:pos x="T0" y="T1"/>
                  </a:cxn>
                  <a:cxn ang="T7">
                    <a:pos x="T2" y="T3"/>
                  </a:cxn>
                  <a:cxn ang="T8">
                    <a:pos x="T4" y="T5"/>
                  </a:cxn>
                </a:cxnLst>
                <a:rect l="T9" t="T10" r="T11" b="T12"/>
                <a:pathLst>
                  <a:path w="37" h="35">
                    <a:moveTo>
                      <a:pt x="0" y="0"/>
                    </a:moveTo>
                    <a:lnTo>
                      <a:pt x="36" y="3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69" name="Group 1835"/>
            <p:cNvGrpSpPr>
              <a:grpSpLocks/>
            </p:cNvGrpSpPr>
            <p:nvPr/>
          </p:nvGrpSpPr>
          <p:grpSpPr bwMode="auto">
            <a:xfrm>
              <a:off x="2941" y="2816"/>
              <a:ext cx="38" cy="32"/>
              <a:chOff x="2941" y="2816"/>
              <a:chExt cx="38" cy="32"/>
            </a:xfrm>
          </p:grpSpPr>
          <p:sp>
            <p:nvSpPr>
              <p:cNvPr id="84756" name="Freeform 1836"/>
              <p:cNvSpPr>
                <a:spLocks/>
              </p:cNvSpPr>
              <p:nvPr/>
            </p:nvSpPr>
            <p:spPr bwMode="auto">
              <a:xfrm>
                <a:off x="2944" y="2818"/>
                <a:ext cx="28" cy="26"/>
              </a:xfrm>
              <a:custGeom>
                <a:avLst/>
                <a:gdLst>
                  <a:gd name="T0" fmla="*/ 0 w 28"/>
                  <a:gd name="T1" fmla="*/ 0 h 26"/>
                  <a:gd name="T2" fmla="*/ 27 w 28"/>
                  <a:gd name="T3" fmla="*/ 25 h 26"/>
                  <a:gd name="T4" fmla="*/ 0 w 28"/>
                  <a:gd name="T5" fmla="*/ 0 h 26"/>
                  <a:gd name="T6" fmla="*/ 0 60000 65536"/>
                  <a:gd name="T7" fmla="*/ 0 60000 65536"/>
                  <a:gd name="T8" fmla="*/ 0 60000 65536"/>
                  <a:gd name="T9" fmla="*/ 0 w 28"/>
                  <a:gd name="T10" fmla="*/ 0 h 26"/>
                  <a:gd name="T11" fmla="*/ 28 w 28"/>
                  <a:gd name="T12" fmla="*/ 26 h 26"/>
                </a:gdLst>
                <a:ahLst/>
                <a:cxnLst>
                  <a:cxn ang="T6">
                    <a:pos x="T0" y="T1"/>
                  </a:cxn>
                  <a:cxn ang="T7">
                    <a:pos x="T2" y="T3"/>
                  </a:cxn>
                  <a:cxn ang="T8">
                    <a:pos x="T4" y="T5"/>
                  </a:cxn>
                </a:cxnLst>
                <a:rect l="T9" t="T10" r="T11" b="T12"/>
                <a:pathLst>
                  <a:path w="28" h="26">
                    <a:moveTo>
                      <a:pt x="0" y="0"/>
                    </a:moveTo>
                    <a:lnTo>
                      <a:pt x="27" y="25"/>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57" name="Freeform 1837"/>
              <p:cNvSpPr>
                <a:spLocks/>
              </p:cNvSpPr>
              <p:nvPr/>
            </p:nvSpPr>
            <p:spPr bwMode="auto">
              <a:xfrm>
                <a:off x="2941" y="2816"/>
                <a:ext cx="38" cy="32"/>
              </a:xfrm>
              <a:custGeom>
                <a:avLst/>
                <a:gdLst>
                  <a:gd name="T0" fmla="*/ 0 w 38"/>
                  <a:gd name="T1" fmla="*/ 0 h 32"/>
                  <a:gd name="T2" fmla="*/ 37 w 38"/>
                  <a:gd name="T3" fmla="*/ 31 h 32"/>
                  <a:gd name="T4" fmla="*/ 0 w 38"/>
                  <a:gd name="T5" fmla="*/ 0 h 32"/>
                  <a:gd name="T6" fmla="*/ 0 60000 65536"/>
                  <a:gd name="T7" fmla="*/ 0 60000 65536"/>
                  <a:gd name="T8" fmla="*/ 0 60000 65536"/>
                  <a:gd name="T9" fmla="*/ 0 w 38"/>
                  <a:gd name="T10" fmla="*/ 0 h 32"/>
                  <a:gd name="T11" fmla="*/ 38 w 38"/>
                  <a:gd name="T12" fmla="*/ 32 h 32"/>
                </a:gdLst>
                <a:ahLst/>
                <a:cxnLst>
                  <a:cxn ang="T6">
                    <a:pos x="T0" y="T1"/>
                  </a:cxn>
                  <a:cxn ang="T7">
                    <a:pos x="T2" y="T3"/>
                  </a:cxn>
                  <a:cxn ang="T8">
                    <a:pos x="T4" y="T5"/>
                  </a:cxn>
                </a:cxnLst>
                <a:rect l="T9" t="T10" r="T11" b="T12"/>
                <a:pathLst>
                  <a:path w="38" h="32">
                    <a:moveTo>
                      <a:pt x="0" y="0"/>
                    </a:moveTo>
                    <a:lnTo>
                      <a:pt x="37" y="3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70" name="Group 1838"/>
            <p:cNvGrpSpPr>
              <a:grpSpLocks/>
            </p:cNvGrpSpPr>
            <p:nvPr/>
          </p:nvGrpSpPr>
          <p:grpSpPr bwMode="auto">
            <a:xfrm>
              <a:off x="2955" y="2816"/>
              <a:ext cx="33" cy="29"/>
              <a:chOff x="2955" y="2816"/>
              <a:chExt cx="33" cy="29"/>
            </a:xfrm>
          </p:grpSpPr>
          <p:sp>
            <p:nvSpPr>
              <p:cNvPr id="84754" name="Freeform 1839"/>
              <p:cNvSpPr>
                <a:spLocks/>
              </p:cNvSpPr>
              <p:nvPr/>
            </p:nvSpPr>
            <p:spPr bwMode="auto">
              <a:xfrm>
                <a:off x="2958" y="2816"/>
                <a:ext cx="24" cy="25"/>
              </a:xfrm>
              <a:custGeom>
                <a:avLst/>
                <a:gdLst>
                  <a:gd name="T0" fmla="*/ 0 w 24"/>
                  <a:gd name="T1" fmla="*/ 0 h 25"/>
                  <a:gd name="T2" fmla="*/ 23 w 24"/>
                  <a:gd name="T3" fmla="*/ 24 h 25"/>
                  <a:gd name="T4" fmla="*/ 0 w 24"/>
                  <a:gd name="T5" fmla="*/ 0 h 25"/>
                  <a:gd name="T6" fmla="*/ 0 60000 65536"/>
                  <a:gd name="T7" fmla="*/ 0 60000 65536"/>
                  <a:gd name="T8" fmla="*/ 0 60000 65536"/>
                  <a:gd name="T9" fmla="*/ 0 w 24"/>
                  <a:gd name="T10" fmla="*/ 0 h 25"/>
                  <a:gd name="T11" fmla="*/ 24 w 24"/>
                  <a:gd name="T12" fmla="*/ 25 h 25"/>
                </a:gdLst>
                <a:ahLst/>
                <a:cxnLst>
                  <a:cxn ang="T6">
                    <a:pos x="T0" y="T1"/>
                  </a:cxn>
                  <a:cxn ang="T7">
                    <a:pos x="T2" y="T3"/>
                  </a:cxn>
                  <a:cxn ang="T8">
                    <a:pos x="T4" y="T5"/>
                  </a:cxn>
                </a:cxnLst>
                <a:rect l="T9" t="T10" r="T11" b="T12"/>
                <a:pathLst>
                  <a:path w="24" h="25">
                    <a:moveTo>
                      <a:pt x="0" y="0"/>
                    </a:moveTo>
                    <a:lnTo>
                      <a:pt x="23" y="24"/>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55" name="Freeform 1840"/>
              <p:cNvSpPr>
                <a:spLocks/>
              </p:cNvSpPr>
              <p:nvPr/>
            </p:nvSpPr>
            <p:spPr bwMode="auto">
              <a:xfrm>
                <a:off x="2955" y="2816"/>
                <a:ext cx="33" cy="29"/>
              </a:xfrm>
              <a:custGeom>
                <a:avLst/>
                <a:gdLst>
                  <a:gd name="T0" fmla="*/ 0 w 33"/>
                  <a:gd name="T1" fmla="*/ 0 h 29"/>
                  <a:gd name="T2" fmla="*/ 32 w 33"/>
                  <a:gd name="T3" fmla="*/ 28 h 29"/>
                  <a:gd name="T4" fmla="*/ 0 w 33"/>
                  <a:gd name="T5" fmla="*/ 0 h 29"/>
                  <a:gd name="T6" fmla="*/ 0 60000 65536"/>
                  <a:gd name="T7" fmla="*/ 0 60000 65536"/>
                  <a:gd name="T8" fmla="*/ 0 60000 65536"/>
                  <a:gd name="T9" fmla="*/ 0 w 33"/>
                  <a:gd name="T10" fmla="*/ 0 h 29"/>
                  <a:gd name="T11" fmla="*/ 33 w 33"/>
                  <a:gd name="T12" fmla="*/ 29 h 29"/>
                </a:gdLst>
                <a:ahLst/>
                <a:cxnLst>
                  <a:cxn ang="T6">
                    <a:pos x="T0" y="T1"/>
                  </a:cxn>
                  <a:cxn ang="T7">
                    <a:pos x="T2" y="T3"/>
                  </a:cxn>
                  <a:cxn ang="T8">
                    <a:pos x="T4" y="T5"/>
                  </a:cxn>
                </a:cxnLst>
                <a:rect l="T9" t="T10" r="T11" b="T12"/>
                <a:pathLst>
                  <a:path w="33" h="29">
                    <a:moveTo>
                      <a:pt x="0" y="0"/>
                    </a:moveTo>
                    <a:lnTo>
                      <a:pt x="32" y="2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4671" name="Group 1841"/>
            <p:cNvGrpSpPr>
              <a:grpSpLocks/>
            </p:cNvGrpSpPr>
            <p:nvPr/>
          </p:nvGrpSpPr>
          <p:grpSpPr bwMode="auto">
            <a:xfrm>
              <a:off x="2972" y="2818"/>
              <a:ext cx="24" cy="21"/>
              <a:chOff x="2972" y="2818"/>
              <a:chExt cx="24" cy="21"/>
            </a:xfrm>
          </p:grpSpPr>
          <p:sp>
            <p:nvSpPr>
              <p:cNvPr id="84752" name="Freeform 1842"/>
              <p:cNvSpPr>
                <a:spLocks/>
              </p:cNvSpPr>
              <p:nvPr/>
            </p:nvSpPr>
            <p:spPr bwMode="auto">
              <a:xfrm>
                <a:off x="2974" y="2818"/>
                <a:ext cx="18" cy="17"/>
              </a:xfrm>
              <a:custGeom>
                <a:avLst/>
                <a:gdLst>
                  <a:gd name="T0" fmla="*/ 0 w 18"/>
                  <a:gd name="T1" fmla="*/ 0 h 17"/>
                  <a:gd name="T2" fmla="*/ 17 w 18"/>
                  <a:gd name="T3" fmla="*/ 16 h 17"/>
                  <a:gd name="T4" fmla="*/ 0 w 18"/>
                  <a:gd name="T5" fmla="*/ 0 h 17"/>
                  <a:gd name="T6" fmla="*/ 0 60000 65536"/>
                  <a:gd name="T7" fmla="*/ 0 60000 65536"/>
                  <a:gd name="T8" fmla="*/ 0 60000 65536"/>
                  <a:gd name="T9" fmla="*/ 0 w 18"/>
                  <a:gd name="T10" fmla="*/ 0 h 17"/>
                  <a:gd name="T11" fmla="*/ 18 w 18"/>
                  <a:gd name="T12" fmla="*/ 17 h 17"/>
                </a:gdLst>
                <a:ahLst/>
                <a:cxnLst>
                  <a:cxn ang="T6">
                    <a:pos x="T0" y="T1"/>
                  </a:cxn>
                  <a:cxn ang="T7">
                    <a:pos x="T2" y="T3"/>
                  </a:cxn>
                  <a:cxn ang="T8">
                    <a:pos x="T4" y="T5"/>
                  </a:cxn>
                </a:cxnLst>
                <a:rect l="T9" t="T10" r="T11" b="T12"/>
                <a:pathLst>
                  <a:path w="18" h="17">
                    <a:moveTo>
                      <a:pt x="0" y="0"/>
                    </a:moveTo>
                    <a:lnTo>
                      <a:pt x="17" y="16"/>
                    </a:lnTo>
                    <a:lnTo>
                      <a:pt x="0" y="0"/>
                    </a:lnTo>
                  </a:path>
                </a:pathLst>
              </a:custGeom>
              <a:solidFill>
                <a:srgbClr val="00979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53" name="Freeform 1843"/>
              <p:cNvSpPr>
                <a:spLocks/>
              </p:cNvSpPr>
              <p:nvPr/>
            </p:nvSpPr>
            <p:spPr bwMode="auto">
              <a:xfrm>
                <a:off x="2972" y="2818"/>
                <a:ext cx="24" cy="21"/>
              </a:xfrm>
              <a:custGeom>
                <a:avLst/>
                <a:gdLst>
                  <a:gd name="T0" fmla="*/ 0 w 24"/>
                  <a:gd name="T1" fmla="*/ 0 h 21"/>
                  <a:gd name="T2" fmla="*/ 23 w 24"/>
                  <a:gd name="T3" fmla="*/ 20 h 21"/>
                  <a:gd name="T4" fmla="*/ 0 w 24"/>
                  <a:gd name="T5" fmla="*/ 0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0" y="0"/>
                    </a:moveTo>
                    <a:lnTo>
                      <a:pt x="23" y="2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4672" name="Freeform 1844"/>
            <p:cNvSpPr>
              <a:spLocks/>
            </p:cNvSpPr>
            <p:nvPr/>
          </p:nvSpPr>
          <p:spPr bwMode="auto">
            <a:xfrm>
              <a:off x="2991" y="2329"/>
              <a:ext cx="174" cy="36"/>
            </a:xfrm>
            <a:custGeom>
              <a:avLst/>
              <a:gdLst>
                <a:gd name="T0" fmla="*/ 0 w 174"/>
                <a:gd name="T1" fmla="*/ 0 h 36"/>
                <a:gd name="T2" fmla="*/ 4 w 174"/>
                <a:gd name="T3" fmla="*/ 2 h 36"/>
                <a:gd name="T4" fmla="*/ 8 w 174"/>
                <a:gd name="T5" fmla="*/ 5 h 36"/>
                <a:gd name="T6" fmla="*/ 14 w 174"/>
                <a:gd name="T7" fmla="*/ 9 h 36"/>
                <a:gd name="T8" fmla="*/ 22 w 174"/>
                <a:gd name="T9" fmla="*/ 11 h 36"/>
                <a:gd name="T10" fmla="*/ 31 w 174"/>
                <a:gd name="T11" fmla="*/ 15 h 36"/>
                <a:gd name="T12" fmla="*/ 40 w 174"/>
                <a:gd name="T13" fmla="*/ 20 h 36"/>
                <a:gd name="T14" fmla="*/ 53 w 174"/>
                <a:gd name="T15" fmla="*/ 24 h 36"/>
                <a:gd name="T16" fmla="*/ 78 w 174"/>
                <a:gd name="T17" fmla="*/ 30 h 36"/>
                <a:gd name="T18" fmla="*/ 107 w 174"/>
                <a:gd name="T19" fmla="*/ 33 h 36"/>
                <a:gd name="T20" fmla="*/ 122 w 174"/>
                <a:gd name="T21" fmla="*/ 35 h 36"/>
                <a:gd name="T22" fmla="*/ 138 w 174"/>
                <a:gd name="T23" fmla="*/ 33 h 36"/>
                <a:gd name="T24" fmla="*/ 156 w 174"/>
                <a:gd name="T25" fmla="*/ 32 h 36"/>
                <a:gd name="T26" fmla="*/ 173 w 174"/>
                <a:gd name="T27" fmla="*/ 2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36"/>
                <a:gd name="T44" fmla="*/ 174 w 174"/>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36">
                  <a:moveTo>
                    <a:pt x="0" y="0"/>
                  </a:moveTo>
                  <a:lnTo>
                    <a:pt x="4" y="2"/>
                  </a:lnTo>
                  <a:lnTo>
                    <a:pt x="8" y="5"/>
                  </a:lnTo>
                  <a:lnTo>
                    <a:pt x="14" y="9"/>
                  </a:lnTo>
                  <a:lnTo>
                    <a:pt x="22" y="11"/>
                  </a:lnTo>
                  <a:lnTo>
                    <a:pt x="31" y="15"/>
                  </a:lnTo>
                  <a:lnTo>
                    <a:pt x="40" y="20"/>
                  </a:lnTo>
                  <a:lnTo>
                    <a:pt x="53" y="24"/>
                  </a:lnTo>
                  <a:lnTo>
                    <a:pt x="78" y="30"/>
                  </a:lnTo>
                  <a:lnTo>
                    <a:pt x="107" y="33"/>
                  </a:lnTo>
                  <a:lnTo>
                    <a:pt x="122" y="35"/>
                  </a:lnTo>
                  <a:lnTo>
                    <a:pt x="138" y="33"/>
                  </a:lnTo>
                  <a:lnTo>
                    <a:pt x="156" y="32"/>
                  </a:lnTo>
                  <a:lnTo>
                    <a:pt x="173" y="26"/>
                  </a:lnTo>
                </a:path>
              </a:pathLst>
            </a:custGeom>
            <a:noFill/>
            <a:ln w="12700" cap="rnd">
              <a:solidFill>
                <a:srgbClr val="FF87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673" name="Freeform 1845"/>
            <p:cNvSpPr>
              <a:spLocks/>
            </p:cNvSpPr>
            <p:nvPr/>
          </p:nvSpPr>
          <p:spPr bwMode="auto">
            <a:xfrm>
              <a:off x="3366" y="1314"/>
              <a:ext cx="101" cy="31"/>
            </a:xfrm>
            <a:custGeom>
              <a:avLst/>
              <a:gdLst>
                <a:gd name="T0" fmla="*/ 0 w 101"/>
                <a:gd name="T1" fmla="*/ 4 h 31"/>
                <a:gd name="T2" fmla="*/ 0 w 101"/>
                <a:gd name="T3" fmla="*/ 30 h 31"/>
                <a:gd name="T4" fmla="*/ 100 w 101"/>
                <a:gd name="T5" fmla="*/ 30 h 31"/>
                <a:gd name="T6" fmla="*/ 100 w 101"/>
                <a:gd name="T7" fmla="*/ 0 h 31"/>
                <a:gd name="T8" fmla="*/ 0 w 101"/>
                <a:gd name="T9" fmla="*/ 4 h 31"/>
                <a:gd name="T10" fmla="*/ 0 60000 65536"/>
                <a:gd name="T11" fmla="*/ 0 60000 65536"/>
                <a:gd name="T12" fmla="*/ 0 60000 65536"/>
                <a:gd name="T13" fmla="*/ 0 60000 65536"/>
                <a:gd name="T14" fmla="*/ 0 60000 65536"/>
                <a:gd name="T15" fmla="*/ 0 w 101"/>
                <a:gd name="T16" fmla="*/ 0 h 31"/>
                <a:gd name="T17" fmla="*/ 101 w 101"/>
                <a:gd name="T18" fmla="*/ 31 h 31"/>
              </a:gdLst>
              <a:ahLst/>
              <a:cxnLst>
                <a:cxn ang="T10">
                  <a:pos x="T0" y="T1"/>
                </a:cxn>
                <a:cxn ang="T11">
                  <a:pos x="T2" y="T3"/>
                </a:cxn>
                <a:cxn ang="T12">
                  <a:pos x="T4" y="T5"/>
                </a:cxn>
                <a:cxn ang="T13">
                  <a:pos x="T6" y="T7"/>
                </a:cxn>
                <a:cxn ang="T14">
                  <a:pos x="T8" y="T9"/>
                </a:cxn>
              </a:cxnLst>
              <a:rect l="T15" t="T16" r="T17" b="T18"/>
              <a:pathLst>
                <a:path w="101" h="31">
                  <a:moveTo>
                    <a:pt x="0" y="4"/>
                  </a:moveTo>
                  <a:lnTo>
                    <a:pt x="0" y="30"/>
                  </a:lnTo>
                  <a:lnTo>
                    <a:pt x="100" y="30"/>
                  </a:lnTo>
                  <a:lnTo>
                    <a:pt x="100" y="0"/>
                  </a:lnTo>
                  <a:lnTo>
                    <a:pt x="0" y="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74" name="Freeform 1846"/>
            <p:cNvSpPr>
              <a:spLocks/>
            </p:cNvSpPr>
            <p:nvPr/>
          </p:nvSpPr>
          <p:spPr bwMode="auto">
            <a:xfrm>
              <a:off x="3466" y="1314"/>
              <a:ext cx="75" cy="31"/>
            </a:xfrm>
            <a:custGeom>
              <a:avLst/>
              <a:gdLst>
                <a:gd name="T0" fmla="*/ 74 w 75"/>
                <a:gd name="T1" fmla="*/ 8 h 31"/>
                <a:gd name="T2" fmla="*/ 0 w 75"/>
                <a:gd name="T3" fmla="*/ 0 h 31"/>
                <a:gd name="T4" fmla="*/ 0 w 75"/>
                <a:gd name="T5" fmla="*/ 30 h 31"/>
                <a:gd name="T6" fmla="*/ 74 w 75"/>
                <a:gd name="T7" fmla="*/ 30 h 31"/>
                <a:gd name="T8" fmla="*/ 74 w 75"/>
                <a:gd name="T9" fmla="*/ 8 h 31"/>
                <a:gd name="T10" fmla="*/ 0 60000 65536"/>
                <a:gd name="T11" fmla="*/ 0 60000 65536"/>
                <a:gd name="T12" fmla="*/ 0 60000 65536"/>
                <a:gd name="T13" fmla="*/ 0 60000 65536"/>
                <a:gd name="T14" fmla="*/ 0 60000 65536"/>
                <a:gd name="T15" fmla="*/ 0 w 75"/>
                <a:gd name="T16" fmla="*/ 0 h 31"/>
                <a:gd name="T17" fmla="*/ 75 w 75"/>
                <a:gd name="T18" fmla="*/ 31 h 31"/>
              </a:gdLst>
              <a:ahLst/>
              <a:cxnLst>
                <a:cxn ang="T10">
                  <a:pos x="T0" y="T1"/>
                </a:cxn>
                <a:cxn ang="T11">
                  <a:pos x="T2" y="T3"/>
                </a:cxn>
                <a:cxn ang="T12">
                  <a:pos x="T4" y="T5"/>
                </a:cxn>
                <a:cxn ang="T13">
                  <a:pos x="T6" y="T7"/>
                </a:cxn>
                <a:cxn ang="T14">
                  <a:pos x="T8" y="T9"/>
                </a:cxn>
              </a:cxnLst>
              <a:rect l="T15" t="T16" r="T17" b="T18"/>
              <a:pathLst>
                <a:path w="75" h="31">
                  <a:moveTo>
                    <a:pt x="74" y="8"/>
                  </a:moveTo>
                  <a:lnTo>
                    <a:pt x="0" y="0"/>
                  </a:lnTo>
                  <a:lnTo>
                    <a:pt x="0" y="30"/>
                  </a:lnTo>
                  <a:lnTo>
                    <a:pt x="74" y="30"/>
                  </a:lnTo>
                  <a:lnTo>
                    <a:pt x="74" y="8"/>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75" name="Freeform 1847"/>
            <p:cNvSpPr>
              <a:spLocks/>
            </p:cNvSpPr>
            <p:nvPr/>
          </p:nvSpPr>
          <p:spPr bwMode="auto">
            <a:xfrm>
              <a:off x="3387" y="1227"/>
              <a:ext cx="82" cy="73"/>
            </a:xfrm>
            <a:custGeom>
              <a:avLst/>
              <a:gdLst>
                <a:gd name="T0" fmla="*/ 0 w 82"/>
                <a:gd name="T1" fmla="*/ 9 h 73"/>
                <a:gd name="T2" fmla="*/ 0 w 82"/>
                <a:gd name="T3" fmla="*/ 72 h 73"/>
                <a:gd name="T4" fmla="*/ 81 w 82"/>
                <a:gd name="T5" fmla="*/ 72 h 73"/>
                <a:gd name="T6" fmla="*/ 81 w 82"/>
                <a:gd name="T7" fmla="*/ 0 h 73"/>
                <a:gd name="T8" fmla="*/ 0 w 82"/>
                <a:gd name="T9" fmla="*/ 9 h 73"/>
                <a:gd name="T10" fmla="*/ 0 60000 65536"/>
                <a:gd name="T11" fmla="*/ 0 60000 65536"/>
                <a:gd name="T12" fmla="*/ 0 60000 65536"/>
                <a:gd name="T13" fmla="*/ 0 60000 65536"/>
                <a:gd name="T14" fmla="*/ 0 60000 65536"/>
                <a:gd name="T15" fmla="*/ 0 w 82"/>
                <a:gd name="T16" fmla="*/ 0 h 73"/>
                <a:gd name="T17" fmla="*/ 82 w 82"/>
                <a:gd name="T18" fmla="*/ 73 h 73"/>
              </a:gdLst>
              <a:ahLst/>
              <a:cxnLst>
                <a:cxn ang="T10">
                  <a:pos x="T0" y="T1"/>
                </a:cxn>
                <a:cxn ang="T11">
                  <a:pos x="T2" y="T3"/>
                </a:cxn>
                <a:cxn ang="T12">
                  <a:pos x="T4" y="T5"/>
                </a:cxn>
                <a:cxn ang="T13">
                  <a:pos x="T6" y="T7"/>
                </a:cxn>
                <a:cxn ang="T14">
                  <a:pos x="T8" y="T9"/>
                </a:cxn>
              </a:cxnLst>
              <a:rect l="T15" t="T16" r="T17" b="T18"/>
              <a:pathLst>
                <a:path w="82" h="73">
                  <a:moveTo>
                    <a:pt x="0" y="9"/>
                  </a:moveTo>
                  <a:lnTo>
                    <a:pt x="0" y="72"/>
                  </a:lnTo>
                  <a:lnTo>
                    <a:pt x="81" y="72"/>
                  </a:lnTo>
                  <a:lnTo>
                    <a:pt x="81" y="0"/>
                  </a:lnTo>
                  <a:lnTo>
                    <a:pt x="0" y="9"/>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76" name="Freeform 1848"/>
            <p:cNvSpPr>
              <a:spLocks/>
            </p:cNvSpPr>
            <p:nvPr/>
          </p:nvSpPr>
          <p:spPr bwMode="auto">
            <a:xfrm>
              <a:off x="3490" y="1247"/>
              <a:ext cx="33" cy="53"/>
            </a:xfrm>
            <a:custGeom>
              <a:avLst/>
              <a:gdLst>
                <a:gd name="T0" fmla="*/ 0 w 33"/>
                <a:gd name="T1" fmla="*/ 0 h 53"/>
                <a:gd name="T2" fmla="*/ 32 w 33"/>
                <a:gd name="T3" fmla="*/ 24 h 53"/>
                <a:gd name="T4" fmla="*/ 32 w 33"/>
                <a:gd name="T5" fmla="*/ 52 h 53"/>
                <a:gd name="T6" fmla="*/ 0 w 33"/>
                <a:gd name="T7" fmla="*/ 52 h 53"/>
                <a:gd name="T8" fmla="*/ 0 w 33"/>
                <a:gd name="T9" fmla="*/ 0 h 53"/>
                <a:gd name="T10" fmla="*/ 0 60000 65536"/>
                <a:gd name="T11" fmla="*/ 0 60000 65536"/>
                <a:gd name="T12" fmla="*/ 0 60000 65536"/>
                <a:gd name="T13" fmla="*/ 0 60000 65536"/>
                <a:gd name="T14" fmla="*/ 0 60000 65536"/>
                <a:gd name="T15" fmla="*/ 0 w 33"/>
                <a:gd name="T16" fmla="*/ 0 h 53"/>
                <a:gd name="T17" fmla="*/ 33 w 33"/>
                <a:gd name="T18" fmla="*/ 53 h 53"/>
              </a:gdLst>
              <a:ahLst/>
              <a:cxnLst>
                <a:cxn ang="T10">
                  <a:pos x="T0" y="T1"/>
                </a:cxn>
                <a:cxn ang="T11">
                  <a:pos x="T2" y="T3"/>
                </a:cxn>
                <a:cxn ang="T12">
                  <a:pos x="T4" y="T5"/>
                </a:cxn>
                <a:cxn ang="T13">
                  <a:pos x="T6" y="T7"/>
                </a:cxn>
                <a:cxn ang="T14">
                  <a:pos x="T8" y="T9"/>
                </a:cxn>
              </a:cxnLst>
              <a:rect l="T15" t="T16" r="T17" b="T18"/>
              <a:pathLst>
                <a:path w="33" h="53">
                  <a:moveTo>
                    <a:pt x="0" y="0"/>
                  </a:moveTo>
                  <a:lnTo>
                    <a:pt x="32" y="24"/>
                  </a:lnTo>
                  <a:lnTo>
                    <a:pt x="32" y="52"/>
                  </a:lnTo>
                  <a:lnTo>
                    <a:pt x="0" y="52"/>
                  </a:lnTo>
                  <a:lnTo>
                    <a:pt x="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77" name="Freeform 1849"/>
            <p:cNvSpPr>
              <a:spLocks/>
            </p:cNvSpPr>
            <p:nvPr/>
          </p:nvSpPr>
          <p:spPr bwMode="auto">
            <a:xfrm>
              <a:off x="3389" y="1299"/>
              <a:ext cx="109" cy="19"/>
            </a:xfrm>
            <a:custGeom>
              <a:avLst/>
              <a:gdLst>
                <a:gd name="T0" fmla="*/ 22 w 109"/>
                <a:gd name="T1" fmla="*/ 0 h 19"/>
                <a:gd name="T2" fmla="*/ 20 w 109"/>
                <a:gd name="T3" fmla="*/ 0 h 19"/>
                <a:gd name="T4" fmla="*/ 16 w 109"/>
                <a:gd name="T5" fmla="*/ 2 h 19"/>
                <a:gd name="T6" fmla="*/ 12 w 109"/>
                <a:gd name="T7" fmla="*/ 5 h 19"/>
                <a:gd name="T8" fmla="*/ 8 w 109"/>
                <a:gd name="T9" fmla="*/ 7 h 19"/>
                <a:gd name="T10" fmla="*/ 4 w 109"/>
                <a:gd name="T11" fmla="*/ 9 h 19"/>
                <a:gd name="T12" fmla="*/ 0 w 109"/>
                <a:gd name="T13" fmla="*/ 13 h 19"/>
                <a:gd name="T14" fmla="*/ 0 w 109"/>
                <a:gd name="T15" fmla="*/ 16 h 19"/>
                <a:gd name="T16" fmla="*/ 77 w 109"/>
                <a:gd name="T17" fmla="*/ 15 h 19"/>
                <a:gd name="T18" fmla="*/ 108 w 109"/>
                <a:gd name="T19" fmla="*/ 18 h 19"/>
                <a:gd name="T20" fmla="*/ 108 w 109"/>
                <a:gd name="T21" fmla="*/ 16 h 19"/>
                <a:gd name="T22" fmla="*/ 106 w 109"/>
                <a:gd name="T23" fmla="*/ 15 h 19"/>
                <a:gd name="T24" fmla="*/ 104 w 109"/>
                <a:gd name="T25" fmla="*/ 11 h 19"/>
                <a:gd name="T26" fmla="*/ 100 w 109"/>
                <a:gd name="T27" fmla="*/ 9 h 19"/>
                <a:gd name="T28" fmla="*/ 96 w 109"/>
                <a:gd name="T29" fmla="*/ 5 h 19"/>
                <a:gd name="T30" fmla="*/ 93 w 109"/>
                <a:gd name="T31" fmla="*/ 2 h 19"/>
                <a:gd name="T32" fmla="*/ 88 w 109"/>
                <a:gd name="T33" fmla="*/ 0 h 19"/>
                <a:gd name="T34" fmla="*/ 82 w 109"/>
                <a:gd name="T35" fmla="*/ 0 h 19"/>
                <a:gd name="T36" fmla="*/ 74 w 109"/>
                <a:gd name="T37" fmla="*/ 0 h 19"/>
                <a:gd name="T38" fmla="*/ 67 w 109"/>
                <a:gd name="T39" fmla="*/ 0 h 19"/>
                <a:gd name="T40" fmla="*/ 57 w 109"/>
                <a:gd name="T41" fmla="*/ 0 h 19"/>
                <a:gd name="T42" fmla="*/ 45 w 109"/>
                <a:gd name="T43" fmla="*/ 0 h 19"/>
                <a:gd name="T44" fmla="*/ 37 w 109"/>
                <a:gd name="T45" fmla="*/ 0 h 19"/>
                <a:gd name="T46" fmla="*/ 29 w 109"/>
                <a:gd name="T47" fmla="*/ 0 h 19"/>
                <a:gd name="T48" fmla="*/ 23 w 109"/>
                <a:gd name="T49" fmla="*/ 0 h 19"/>
                <a:gd name="T50" fmla="*/ 22 w 109"/>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19"/>
                <a:gd name="T80" fmla="*/ 109 w 10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19">
                  <a:moveTo>
                    <a:pt x="22" y="0"/>
                  </a:moveTo>
                  <a:lnTo>
                    <a:pt x="20" y="0"/>
                  </a:lnTo>
                  <a:lnTo>
                    <a:pt x="16" y="2"/>
                  </a:lnTo>
                  <a:lnTo>
                    <a:pt x="12" y="5"/>
                  </a:lnTo>
                  <a:lnTo>
                    <a:pt x="8" y="7"/>
                  </a:lnTo>
                  <a:lnTo>
                    <a:pt x="4" y="9"/>
                  </a:lnTo>
                  <a:lnTo>
                    <a:pt x="0" y="13"/>
                  </a:lnTo>
                  <a:lnTo>
                    <a:pt x="0" y="16"/>
                  </a:lnTo>
                  <a:lnTo>
                    <a:pt x="77" y="15"/>
                  </a:lnTo>
                  <a:lnTo>
                    <a:pt x="108" y="18"/>
                  </a:lnTo>
                  <a:lnTo>
                    <a:pt x="108" y="16"/>
                  </a:lnTo>
                  <a:lnTo>
                    <a:pt x="106" y="15"/>
                  </a:lnTo>
                  <a:lnTo>
                    <a:pt x="104" y="11"/>
                  </a:lnTo>
                  <a:lnTo>
                    <a:pt x="100" y="9"/>
                  </a:lnTo>
                  <a:lnTo>
                    <a:pt x="96" y="5"/>
                  </a:lnTo>
                  <a:lnTo>
                    <a:pt x="93" y="2"/>
                  </a:lnTo>
                  <a:lnTo>
                    <a:pt x="88" y="0"/>
                  </a:lnTo>
                  <a:lnTo>
                    <a:pt x="82" y="0"/>
                  </a:lnTo>
                  <a:lnTo>
                    <a:pt x="74" y="0"/>
                  </a:lnTo>
                  <a:lnTo>
                    <a:pt x="67" y="0"/>
                  </a:lnTo>
                  <a:lnTo>
                    <a:pt x="57" y="0"/>
                  </a:lnTo>
                  <a:lnTo>
                    <a:pt x="45" y="0"/>
                  </a:lnTo>
                  <a:lnTo>
                    <a:pt x="37" y="0"/>
                  </a:lnTo>
                  <a:lnTo>
                    <a:pt x="29" y="0"/>
                  </a:lnTo>
                  <a:lnTo>
                    <a:pt x="23" y="0"/>
                  </a:lnTo>
                  <a:lnTo>
                    <a:pt x="22"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78" name="Freeform 1850"/>
            <p:cNvSpPr>
              <a:spLocks/>
            </p:cNvSpPr>
            <p:nvPr/>
          </p:nvSpPr>
          <p:spPr bwMode="auto">
            <a:xfrm>
              <a:off x="3500" y="1266"/>
              <a:ext cx="1" cy="24"/>
            </a:xfrm>
            <a:custGeom>
              <a:avLst/>
              <a:gdLst>
                <a:gd name="T0" fmla="*/ 0 w 1"/>
                <a:gd name="T1" fmla="*/ 0 h 24"/>
                <a:gd name="T2" fmla="*/ 0 w 1"/>
                <a:gd name="T3" fmla="*/ 23 h 24"/>
                <a:gd name="T4" fmla="*/ 0 w 1"/>
                <a:gd name="T5" fmla="*/ 0 h 24"/>
                <a:gd name="T6" fmla="*/ 0 60000 65536"/>
                <a:gd name="T7" fmla="*/ 0 60000 65536"/>
                <a:gd name="T8" fmla="*/ 0 60000 65536"/>
                <a:gd name="T9" fmla="*/ 0 w 1"/>
                <a:gd name="T10" fmla="*/ 0 h 24"/>
                <a:gd name="T11" fmla="*/ 1 w 1"/>
                <a:gd name="T12" fmla="*/ 24 h 24"/>
              </a:gdLst>
              <a:ahLst/>
              <a:cxnLst>
                <a:cxn ang="T6">
                  <a:pos x="T0" y="T1"/>
                </a:cxn>
                <a:cxn ang="T7">
                  <a:pos x="T2" y="T3"/>
                </a:cxn>
                <a:cxn ang="T8">
                  <a:pos x="T4" y="T5"/>
                </a:cxn>
              </a:cxnLst>
              <a:rect l="T9" t="T10" r="T11" b="T12"/>
              <a:pathLst>
                <a:path w="1" h="24">
                  <a:moveTo>
                    <a:pt x="0" y="0"/>
                  </a:moveTo>
                  <a:lnTo>
                    <a:pt x="0" y="2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79" name="Freeform 1851"/>
            <p:cNvSpPr>
              <a:spLocks/>
            </p:cNvSpPr>
            <p:nvPr/>
          </p:nvSpPr>
          <p:spPr bwMode="auto">
            <a:xfrm>
              <a:off x="3504" y="1271"/>
              <a:ext cx="1" cy="22"/>
            </a:xfrm>
            <a:custGeom>
              <a:avLst/>
              <a:gdLst>
                <a:gd name="T0" fmla="*/ 0 w 1"/>
                <a:gd name="T1" fmla="*/ 0 h 22"/>
                <a:gd name="T2" fmla="*/ 0 w 1"/>
                <a:gd name="T3" fmla="*/ 21 h 22"/>
                <a:gd name="T4" fmla="*/ 0 w 1"/>
                <a:gd name="T5" fmla="*/ 0 h 22"/>
                <a:gd name="T6" fmla="*/ 0 60000 65536"/>
                <a:gd name="T7" fmla="*/ 0 60000 65536"/>
                <a:gd name="T8" fmla="*/ 0 60000 65536"/>
                <a:gd name="T9" fmla="*/ 0 w 1"/>
                <a:gd name="T10" fmla="*/ 0 h 22"/>
                <a:gd name="T11" fmla="*/ 1 w 1"/>
                <a:gd name="T12" fmla="*/ 22 h 22"/>
              </a:gdLst>
              <a:ahLst/>
              <a:cxnLst>
                <a:cxn ang="T6">
                  <a:pos x="T0" y="T1"/>
                </a:cxn>
                <a:cxn ang="T7">
                  <a:pos x="T2" y="T3"/>
                </a:cxn>
                <a:cxn ang="T8">
                  <a:pos x="T4" y="T5"/>
                </a:cxn>
              </a:cxnLst>
              <a:rect l="T9" t="T10" r="T11" b="T12"/>
              <a:pathLst>
                <a:path w="1" h="22">
                  <a:moveTo>
                    <a:pt x="0" y="0"/>
                  </a:moveTo>
                  <a:lnTo>
                    <a:pt x="0" y="21"/>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80" name="Freeform 1852"/>
            <p:cNvSpPr>
              <a:spLocks/>
            </p:cNvSpPr>
            <p:nvPr/>
          </p:nvSpPr>
          <p:spPr bwMode="auto">
            <a:xfrm>
              <a:off x="3514" y="1272"/>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81" name="Freeform 1853"/>
            <p:cNvSpPr>
              <a:spLocks/>
            </p:cNvSpPr>
            <p:nvPr/>
          </p:nvSpPr>
          <p:spPr bwMode="auto">
            <a:xfrm>
              <a:off x="3424" y="1328"/>
              <a:ext cx="31" cy="1"/>
            </a:xfrm>
            <a:custGeom>
              <a:avLst/>
              <a:gdLst>
                <a:gd name="T0" fmla="*/ 0 w 31"/>
                <a:gd name="T1" fmla="*/ 0 h 1"/>
                <a:gd name="T2" fmla="*/ 30 w 31"/>
                <a:gd name="T3" fmla="*/ 0 h 1"/>
                <a:gd name="T4" fmla="*/ 0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0" y="0"/>
                  </a:moveTo>
                  <a:lnTo>
                    <a:pt x="30"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82" name="Freeform 1854"/>
            <p:cNvSpPr>
              <a:spLocks/>
            </p:cNvSpPr>
            <p:nvPr/>
          </p:nvSpPr>
          <p:spPr bwMode="auto">
            <a:xfrm>
              <a:off x="3396" y="1239"/>
              <a:ext cx="59" cy="51"/>
            </a:xfrm>
            <a:custGeom>
              <a:avLst/>
              <a:gdLst>
                <a:gd name="T0" fmla="*/ 0 w 59"/>
                <a:gd name="T1" fmla="*/ 5 h 51"/>
                <a:gd name="T2" fmla="*/ 0 w 59"/>
                <a:gd name="T3" fmla="*/ 50 h 51"/>
                <a:gd name="T4" fmla="*/ 58 w 59"/>
                <a:gd name="T5" fmla="*/ 50 h 51"/>
                <a:gd name="T6" fmla="*/ 58 w 59"/>
                <a:gd name="T7" fmla="*/ 0 h 51"/>
                <a:gd name="T8" fmla="*/ 0 w 59"/>
                <a:gd name="T9" fmla="*/ 5 h 51"/>
                <a:gd name="T10" fmla="*/ 0 60000 65536"/>
                <a:gd name="T11" fmla="*/ 0 60000 65536"/>
                <a:gd name="T12" fmla="*/ 0 60000 65536"/>
                <a:gd name="T13" fmla="*/ 0 60000 65536"/>
                <a:gd name="T14" fmla="*/ 0 60000 65536"/>
                <a:gd name="T15" fmla="*/ 0 w 59"/>
                <a:gd name="T16" fmla="*/ 0 h 51"/>
                <a:gd name="T17" fmla="*/ 59 w 59"/>
                <a:gd name="T18" fmla="*/ 51 h 51"/>
              </a:gdLst>
              <a:ahLst/>
              <a:cxnLst>
                <a:cxn ang="T10">
                  <a:pos x="T0" y="T1"/>
                </a:cxn>
                <a:cxn ang="T11">
                  <a:pos x="T2" y="T3"/>
                </a:cxn>
                <a:cxn ang="T12">
                  <a:pos x="T4" y="T5"/>
                </a:cxn>
                <a:cxn ang="T13">
                  <a:pos x="T6" y="T7"/>
                </a:cxn>
                <a:cxn ang="T14">
                  <a:pos x="T8" y="T9"/>
                </a:cxn>
              </a:cxnLst>
              <a:rect l="T15" t="T16" r="T17" b="T18"/>
              <a:pathLst>
                <a:path w="59" h="51">
                  <a:moveTo>
                    <a:pt x="0" y="5"/>
                  </a:moveTo>
                  <a:lnTo>
                    <a:pt x="0" y="50"/>
                  </a:lnTo>
                  <a:lnTo>
                    <a:pt x="58" y="50"/>
                  </a:lnTo>
                  <a:lnTo>
                    <a:pt x="58" y="0"/>
                  </a:lnTo>
                  <a:lnTo>
                    <a:pt x="0" y="5"/>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683" name="Freeform 1855"/>
            <p:cNvSpPr>
              <a:spLocks/>
            </p:cNvSpPr>
            <p:nvPr/>
          </p:nvSpPr>
          <p:spPr bwMode="auto">
            <a:xfrm>
              <a:off x="3473" y="1227"/>
              <a:ext cx="18" cy="75"/>
            </a:xfrm>
            <a:custGeom>
              <a:avLst/>
              <a:gdLst>
                <a:gd name="T0" fmla="*/ 0 w 18"/>
                <a:gd name="T1" fmla="*/ 0 h 75"/>
                <a:gd name="T2" fmla="*/ 0 w 18"/>
                <a:gd name="T3" fmla="*/ 74 h 75"/>
                <a:gd name="T4" fmla="*/ 17 w 18"/>
                <a:gd name="T5" fmla="*/ 74 h 75"/>
                <a:gd name="T6" fmla="*/ 17 w 18"/>
                <a:gd name="T7" fmla="*/ 10 h 75"/>
                <a:gd name="T8" fmla="*/ 0 w 18"/>
                <a:gd name="T9" fmla="*/ 0 h 75"/>
                <a:gd name="T10" fmla="*/ 0 60000 65536"/>
                <a:gd name="T11" fmla="*/ 0 60000 65536"/>
                <a:gd name="T12" fmla="*/ 0 60000 65536"/>
                <a:gd name="T13" fmla="*/ 0 60000 65536"/>
                <a:gd name="T14" fmla="*/ 0 60000 65536"/>
                <a:gd name="T15" fmla="*/ 0 w 18"/>
                <a:gd name="T16" fmla="*/ 0 h 75"/>
                <a:gd name="T17" fmla="*/ 18 w 18"/>
                <a:gd name="T18" fmla="*/ 75 h 75"/>
              </a:gdLst>
              <a:ahLst/>
              <a:cxnLst>
                <a:cxn ang="T10">
                  <a:pos x="T0" y="T1"/>
                </a:cxn>
                <a:cxn ang="T11">
                  <a:pos x="T2" y="T3"/>
                </a:cxn>
                <a:cxn ang="T12">
                  <a:pos x="T4" y="T5"/>
                </a:cxn>
                <a:cxn ang="T13">
                  <a:pos x="T6" y="T7"/>
                </a:cxn>
                <a:cxn ang="T14">
                  <a:pos x="T8" y="T9"/>
                </a:cxn>
              </a:cxnLst>
              <a:rect l="T15" t="T16" r="T17" b="T18"/>
              <a:pathLst>
                <a:path w="18" h="75">
                  <a:moveTo>
                    <a:pt x="0" y="0"/>
                  </a:moveTo>
                  <a:lnTo>
                    <a:pt x="0" y="74"/>
                  </a:lnTo>
                  <a:lnTo>
                    <a:pt x="17" y="74"/>
                  </a:lnTo>
                  <a:lnTo>
                    <a:pt x="17" y="10"/>
                  </a:lnTo>
                  <a:lnTo>
                    <a:pt x="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84" name="Freeform 1856"/>
            <p:cNvSpPr>
              <a:spLocks/>
            </p:cNvSpPr>
            <p:nvPr/>
          </p:nvSpPr>
          <p:spPr bwMode="auto">
            <a:xfrm>
              <a:off x="3436" y="1305"/>
              <a:ext cx="50" cy="15"/>
            </a:xfrm>
            <a:custGeom>
              <a:avLst/>
              <a:gdLst>
                <a:gd name="T0" fmla="*/ 0 w 50"/>
                <a:gd name="T1" fmla="*/ 0 h 15"/>
                <a:gd name="T2" fmla="*/ 2 w 50"/>
                <a:gd name="T3" fmla="*/ 0 h 15"/>
                <a:gd name="T4" fmla="*/ 3 w 50"/>
                <a:gd name="T5" fmla="*/ 0 h 15"/>
                <a:gd name="T6" fmla="*/ 5 w 50"/>
                <a:gd name="T7" fmla="*/ 0 h 15"/>
                <a:gd name="T8" fmla="*/ 8 w 50"/>
                <a:gd name="T9" fmla="*/ 2 h 15"/>
                <a:gd name="T10" fmla="*/ 14 w 50"/>
                <a:gd name="T11" fmla="*/ 5 h 15"/>
                <a:gd name="T12" fmla="*/ 19 w 50"/>
                <a:gd name="T13" fmla="*/ 10 h 15"/>
                <a:gd name="T14" fmla="*/ 21 w 50"/>
                <a:gd name="T15" fmla="*/ 10 h 15"/>
                <a:gd name="T16" fmla="*/ 25 w 50"/>
                <a:gd name="T17" fmla="*/ 10 h 15"/>
                <a:gd name="T18" fmla="*/ 30 w 50"/>
                <a:gd name="T19" fmla="*/ 11 h 15"/>
                <a:gd name="T20" fmla="*/ 35 w 50"/>
                <a:gd name="T21" fmla="*/ 11 h 15"/>
                <a:gd name="T22" fmla="*/ 41 w 50"/>
                <a:gd name="T23" fmla="*/ 11 h 15"/>
                <a:gd name="T24" fmla="*/ 46 w 50"/>
                <a:gd name="T25" fmla="*/ 11 h 15"/>
                <a:gd name="T26" fmla="*/ 49 w 50"/>
                <a:gd name="T27" fmla="*/ 14 h 15"/>
                <a:gd name="T28" fmla="*/ 49 w 50"/>
                <a:gd name="T29" fmla="*/ 11 h 15"/>
                <a:gd name="T30" fmla="*/ 47 w 50"/>
                <a:gd name="T31" fmla="*/ 10 h 15"/>
                <a:gd name="T32" fmla="*/ 46 w 50"/>
                <a:gd name="T33" fmla="*/ 8 h 15"/>
                <a:gd name="T34" fmla="*/ 44 w 50"/>
                <a:gd name="T35" fmla="*/ 5 h 15"/>
                <a:gd name="T36" fmla="*/ 42 w 50"/>
                <a:gd name="T37" fmla="*/ 4 h 15"/>
                <a:gd name="T38" fmla="*/ 39 w 50"/>
                <a:gd name="T39" fmla="*/ 2 h 15"/>
                <a:gd name="T40" fmla="*/ 36 w 50"/>
                <a:gd name="T41" fmla="*/ 0 h 15"/>
                <a:gd name="T42" fmla="*/ 35 w 50"/>
                <a:gd name="T43" fmla="*/ 0 h 15"/>
                <a:gd name="T44" fmla="*/ 30 w 50"/>
                <a:gd name="T45" fmla="*/ 0 h 15"/>
                <a:gd name="T46" fmla="*/ 25 w 50"/>
                <a:gd name="T47" fmla="*/ 0 h 15"/>
                <a:gd name="T48" fmla="*/ 19 w 50"/>
                <a:gd name="T49" fmla="*/ 0 h 15"/>
                <a:gd name="T50" fmla="*/ 14 w 50"/>
                <a:gd name="T51" fmla="*/ 0 h 15"/>
                <a:gd name="T52" fmla="*/ 8 w 50"/>
                <a:gd name="T53" fmla="*/ 0 h 15"/>
                <a:gd name="T54" fmla="*/ 5 w 50"/>
                <a:gd name="T55" fmla="*/ 0 h 15"/>
                <a:gd name="T56" fmla="*/ 2 w 50"/>
                <a:gd name="T57" fmla="*/ 0 h 15"/>
                <a:gd name="T58" fmla="*/ 0 w 50"/>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15"/>
                <a:gd name="T92" fmla="*/ 50 w 50"/>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15">
                  <a:moveTo>
                    <a:pt x="0" y="0"/>
                  </a:moveTo>
                  <a:lnTo>
                    <a:pt x="2" y="0"/>
                  </a:lnTo>
                  <a:lnTo>
                    <a:pt x="3" y="0"/>
                  </a:lnTo>
                  <a:lnTo>
                    <a:pt x="5" y="0"/>
                  </a:lnTo>
                  <a:lnTo>
                    <a:pt x="8" y="2"/>
                  </a:lnTo>
                  <a:lnTo>
                    <a:pt x="14" y="5"/>
                  </a:lnTo>
                  <a:lnTo>
                    <a:pt x="19" y="10"/>
                  </a:lnTo>
                  <a:lnTo>
                    <a:pt x="21" y="10"/>
                  </a:lnTo>
                  <a:lnTo>
                    <a:pt x="25" y="10"/>
                  </a:lnTo>
                  <a:lnTo>
                    <a:pt x="30" y="11"/>
                  </a:lnTo>
                  <a:lnTo>
                    <a:pt x="35" y="11"/>
                  </a:lnTo>
                  <a:lnTo>
                    <a:pt x="41" y="11"/>
                  </a:lnTo>
                  <a:lnTo>
                    <a:pt x="46" y="11"/>
                  </a:lnTo>
                  <a:lnTo>
                    <a:pt x="49" y="14"/>
                  </a:lnTo>
                  <a:lnTo>
                    <a:pt x="49" y="11"/>
                  </a:lnTo>
                  <a:lnTo>
                    <a:pt x="47" y="10"/>
                  </a:lnTo>
                  <a:lnTo>
                    <a:pt x="46" y="8"/>
                  </a:lnTo>
                  <a:lnTo>
                    <a:pt x="44" y="5"/>
                  </a:lnTo>
                  <a:lnTo>
                    <a:pt x="42" y="4"/>
                  </a:lnTo>
                  <a:lnTo>
                    <a:pt x="39" y="2"/>
                  </a:lnTo>
                  <a:lnTo>
                    <a:pt x="36" y="0"/>
                  </a:lnTo>
                  <a:lnTo>
                    <a:pt x="35" y="0"/>
                  </a:lnTo>
                  <a:lnTo>
                    <a:pt x="30" y="0"/>
                  </a:lnTo>
                  <a:lnTo>
                    <a:pt x="25" y="0"/>
                  </a:lnTo>
                  <a:lnTo>
                    <a:pt x="19" y="0"/>
                  </a:lnTo>
                  <a:lnTo>
                    <a:pt x="14" y="0"/>
                  </a:lnTo>
                  <a:lnTo>
                    <a:pt x="8" y="0"/>
                  </a:lnTo>
                  <a:lnTo>
                    <a:pt x="5" y="0"/>
                  </a:lnTo>
                  <a:lnTo>
                    <a:pt x="2" y="0"/>
                  </a:lnTo>
                  <a:lnTo>
                    <a:pt x="0"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685" name="Freeform 1857"/>
            <p:cNvSpPr>
              <a:spLocks/>
            </p:cNvSpPr>
            <p:nvPr/>
          </p:nvSpPr>
          <p:spPr bwMode="auto">
            <a:xfrm>
              <a:off x="3297" y="1328"/>
              <a:ext cx="70" cy="15"/>
            </a:xfrm>
            <a:custGeom>
              <a:avLst/>
              <a:gdLst>
                <a:gd name="T0" fmla="*/ 69 w 70"/>
                <a:gd name="T1" fmla="*/ 0 h 15"/>
                <a:gd name="T2" fmla="*/ 67 w 70"/>
                <a:gd name="T3" fmla="*/ 0 h 15"/>
                <a:gd name="T4" fmla="*/ 61 w 70"/>
                <a:gd name="T5" fmla="*/ 0 h 15"/>
                <a:gd name="T6" fmla="*/ 51 w 70"/>
                <a:gd name="T7" fmla="*/ 2 h 15"/>
                <a:gd name="T8" fmla="*/ 41 w 70"/>
                <a:gd name="T9" fmla="*/ 2 h 15"/>
                <a:gd name="T10" fmla="*/ 29 w 70"/>
                <a:gd name="T11" fmla="*/ 4 h 15"/>
                <a:gd name="T12" fmla="*/ 20 w 70"/>
                <a:gd name="T13" fmla="*/ 4 h 15"/>
                <a:gd name="T14" fmla="*/ 12 w 70"/>
                <a:gd name="T15" fmla="*/ 4 h 15"/>
                <a:gd name="T16" fmla="*/ 6 w 70"/>
                <a:gd name="T17" fmla="*/ 5 h 15"/>
                <a:gd name="T18" fmla="*/ 2 w 70"/>
                <a:gd name="T19" fmla="*/ 5 h 15"/>
                <a:gd name="T20" fmla="*/ 0 w 70"/>
                <a:gd name="T21" fmla="*/ 11 h 15"/>
                <a:gd name="T22" fmla="*/ 2 w 70"/>
                <a:gd name="T23" fmla="*/ 11 h 15"/>
                <a:gd name="T24" fmla="*/ 6 w 70"/>
                <a:gd name="T25" fmla="*/ 14 h 15"/>
                <a:gd name="T26" fmla="*/ 12 w 70"/>
                <a:gd name="T27" fmla="*/ 14 h 15"/>
                <a:gd name="T28" fmla="*/ 20 w 70"/>
                <a:gd name="T29" fmla="*/ 11 h 15"/>
                <a:gd name="T30" fmla="*/ 29 w 70"/>
                <a:gd name="T31" fmla="*/ 11 h 15"/>
                <a:gd name="T32" fmla="*/ 41 w 70"/>
                <a:gd name="T33" fmla="*/ 11 h 15"/>
                <a:gd name="T34" fmla="*/ 51 w 70"/>
                <a:gd name="T35" fmla="*/ 11 h 15"/>
                <a:gd name="T36" fmla="*/ 61 w 70"/>
                <a:gd name="T37" fmla="*/ 8 h 15"/>
                <a:gd name="T38" fmla="*/ 67 w 70"/>
                <a:gd name="T39" fmla="*/ 8 h 15"/>
                <a:gd name="T40" fmla="*/ 69 w 70"/>
                <a:gd name="T41" fmla="*/ 8 h 15"/>
                <a:gd name="T42" fmla="*/ 69 w 70"/>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15"/>
                <a:gd name="T68" fmla="*/ 70 w 70"/>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15">
                  <a:moveTo>
                    <a:pt x="69" y="0"/>
                  </a:moveTo>
                  <a:lnTo>
                    <a:pt x="67" y="0"/>
                  </a:lnTo>
                  <a:lnTo>
                    <a:pt x="61" y="0"/>
                  </a:lnTo>
                  <a:lnTo>
                    <a:pt x="51" y="2"/>
                  </a:lnTo>
                  <a:lnTo>
                    <a:pt x="41" y="2"/>
                  </a:lnTo>
                  <a:lnTo>
                    <a:pt x="29" y="4"/>
                  </a:lnTo>
                  <a:lnTo>
                    <a:pt x="20" y="4"/>
                  </a:lnTo>
                  <a:lnTo>
                    <a:pt x="12" y="4"/>
                  </a:lnTo>
                  <a:lnTo>
                    <a:pt x="6" y="5"/>
                  </a:lnTo>
                  <a:lnTo>
                    <a:pt x="2" y="5"/>
                  </a:lnTo>
                  <a:lnTo>
                    <a:pt x="0" y="11"/>
                  </a:lnTo>
                  <a:lnTo>
                    <a:pt x="2" y="11"/>
                  </a:lnTo>
                  <a:lnTo>
                    <a:pt x="6" y="14"/>
                  </a:lnTo>
                  <a:lnTo>
                    <a:pt x="12" y="14"/>
                  </a:lnTo>
                  <a:lnTo>
                    <a:pt x="20" y="11"/>
                  </a:lnTo>
                  <a:lnTo>
                    <a:pt x="29" y="11"/>
                  </a:lnTo>
                  <a:lnTo>
                    <a:pt x="41" y="11"/>
                  </a:lnTo>
                  <a:lnTo>
                    <a:pt x="51" y="11"/>
                  </a:lnTo>
                  <a:lnTo>
                    <a:pt x="61" y="8"/>
                  </a:lnTo>
                  <a:lnTo>
                    <a:pt x="67" y="8"/>
                  </a:lnTo>
                  <a:lnTo>
                    <a:pt x="69" y="8"/>
                  </a:lnTo>
                  <a:lnTo>
                    <a:pt x="69" y="0"/>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86" name="Freeform 1858"/>
            <p:cNvSpPr>
              <a:spLocks/>
            </p:cNvSpPr>
            <p:nvPr/>
          </p:nvSpPr>
          <p:spPr bwMode="auto">
            <a:xfrm>
              <a:off x="3562" y="1348"/>
              <a:ext cx="102" cy="31"/>
            </a:xfrm>
            <a:custGeom>
              <a:avLst/>
              <a:gdLst>
                <a:gd name="T0" fmla="*/ 0 w 102"/>
                <a:gd name="T1" fmla="*/ 4 h 31"/>
                <a:gd name="T2" fmla="*/ 0 w 102"/>
                <a:gd name="T3" fmla="*/ 30 h 31"/>
                <a:gd name="T4" fmla="*/ 101 w 102"/>
                <a:gd name="T5" fmla="*/ 30 h 31"/>
                <a:gd name="T6" fmla="*/ 101 w 102"/>
                <a:gd name="T7" fmla="*/ 0 h 31"/>
                <a:gd name="T8" fmla="*/ 0 w 102"/>
                <a:gd name="T9" fmla="*/ 4 h 31"/>
                <a:gd name="T10" fmla="*/ 0 60000 65536"/>
                <a:gd name="T11" fmla="*/ 0 60000 65536"/>
                <a:gd name="T12" fmla="*/ 0 60000 65536"/>
                <a:gd name="T13" fmla="*/ 0 60000 65536"/>
                <a:gd name="T14" fmla="*/ 0 60000 65536"/>
                <a:gd name="T15" fmla="*/ 0 w 102"/>
                <a:gd name="T16" fmla="*/ 0 h 31"/>
                <a:gd name="T17" fmla="*/ 102 w 102"/>
                <a:gd name="T18" fmla="*/ 31 h 31"/>
              </a:gdLst>
              <a:ahLst/>
              <a:cxnLst>
                <a:cxn ang="T10">
                  <a:pos x="T0" y="T1"/>
                </a:cxn>
                <a:cxn ang="T11">
                  <a:pos x="T2" y="T3"/>
                </a:cxn>
                <a:cxn ang="T12">
                  <a:pos x="T4" y="T5"/>
                </a:cxn>
                <a:cxn ang="T13">
                  <a:pos x="T6" y="T7"/>
                </a:cxn>
                <a:cxn ang="T14">
                  <a:pos x="T8" y="T9"/>
                </a:cxn>
              </a:cxnLst>
              <a:rect l="T15" t="T16" r="T17" b="T18"/>
              <a:pathLst>
                <a:path w="102" h="31">
                  <a:moveTo>
                    <a:pt x="0" y="4"/>
                  </a:moveTo>
                  <a:lnTo>
                    <a:pt x="0" y="30"/>
                  </a:lnTo>
                  <a:lnTo>
                    <a:pt x="101" y="30"/>
                  </a:lnTo>
                  <a:lnTo>
                    <a:pt x="101" y="0"/>
                  </a:lnTo>
                  <a:lnTo>
                    <a:pt x="0" y="4"/>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87" name="Freeform 1859"/>
            <p:cNvSpPr>
              <a:spLocks/>
            </p:cNvSpPr>
            <p:nvPr/>
          </p:nvSpPr>
          <p:spPr bwMode="auto">
            <a:xfrm>
              <a:off x="3663" y="1348"/>
              <a:ext cx="77" cy="31"/>
            </a:xfrm>
            <a:custGeom>
              <a:avLst/>
              <a:gdLst>
                <a:gd name="T0" fmla="*/ 76 w 77"/>
                <a:gd name="T1" fmla="*/ 8 h 31"/>
                <a:gd name="T2" fmla="*/ 0 w 77"/>
                <a:gd name="T3" fmla="*/ 0 h 31"/>
                <a:gd name="T4" fmla="*/ 0 w 77"/>
                <a:gd name="T5" fmla="*/ 30 h 31"/>
                <a:gd name="T6" fmla="*/ 76 w 77"/>
                <a:gd name="T7" fmla="*/ 30 h 31"/>
                <a:gd name="T8" fmla="*/ 76 w 77"/>
                <a:gd name="T9" fmla="*/ 8 h 31"/>
                <a:gd name="T10" fmla="*/ 0 60000 65536"/>
                <a:gd name="T11" fmla="*/ 0 60000 65536"/>
                <a:gd name="T12" fmla="*/ 0 60000 65536"/>
                <a:gd name="T13" fmla="*/ 0 60000 65536"/>
                <a:gd name="T14" fmla="*/ 0 60000 65536"/>
                <a:gd name="T15" fmla="*/ 0 w 77"/>
                <a:gd name="T16" fmla="*/ 0 h 31"/>
                <a:gd name="T17" fmla="*/ 77 w 77"/>
                <a:gd name="T18" fmla="*/ 31 h 31"/>
              </a:gdLst>
              <a:ahLst/>
              <a:cxnLst>
                <a:cxn ang="T10">
                  <a:pos x="T0" y="T1"/>
                </a:cxn>
                <a:cxn ang="T11">
                  <a:pos x="T2" y="T3"/>
                </a:cxn>
                <a:cxn ang="T12">
                  <a:pos x="T4" y="T5"/>
                </a:cxn>
                <a:cxn ang="T13">
                  <a:pos x="T6" y="T7"/>
                </a:cxn>
                <a:cxn ang="T14">
                  <a:pos x="T8" y="T9"/>
                </a:cxn>
              </a:cxnLst>
              <a:rect l="T15" t="T16" r="T17" b="T18"/>
              <a:pathLst>
                <a:path w="77" h="31">
                  <a:moveTo>
                    <a:pt x="76" y="8"/>
                  </a:moveTo>
                  <a:lnTo>
                    <a:pt x="0" y="0"/>
                  </a:lnTo>
                  <a:lnTo>
                    <a:pt x="0" y="30"/>
                  </a:lnTo>
                  <a:lnTo>
                    <a:pt x="76" y="30"/>
                  </a:lnTo>
                  <a:lnTo>
                    <a:pt x="76" y="8"/>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88" name="Freeform 1860"/>
            <p:cNvSpPr>
              <a:spLocks/>
            </p:cNvSpPr>
            <p:nvPr/>
          </p:nvSpPr>
          <p:spPr bwMode="auto">
            <a:xfrm>
              <a:off x="3583" y="1262"/>
              <a:ext cx="85" cy="72"/>
            </a:xfrm>
            <a:custGeom>
              <a:avLst/>
              <a:gdLst>
                <a:gd name="T0" fmla="*/ 0 w 85"/>
                <a:gd name="T1" fmla="*/ 9 h 72"/>
                <a:gd name="T2" fmla="*/ 0 w 85"/>
                <a:gd name="T3" fmla="*/ 71 h 72"/>
                <a:gd name="T4" fmla="*/ 84 w 85"/>
                <a:gd name="T5" fmla="*/ 71 h 72"/>
                <a:gd name="T6" fmla="*/ 84 w 85"/>
                <a:gd name="T7" fmla="*/ 0 h 72"/>
                <a:gd name="T8" fmla="*/ 0 w 85"/>
                <a:gd name="T9" fmla="*/ 9 h 72"/>
                <a:gd name="T10" fmla="*/ 0 60000 65536"/>
                <a:gd name="T11" fmla="*/ 0 60000 65536"/>
                <a:gd name="T12" fmla="*/ 0 60000 65536"/>
                <a:gd name="T13" fmla="*/ 0 60000 65536"/>
                <a:gd name="T14" fmla="*/ 0 60000 65536"/>
                <a:gd name="T15" fmla="*/ 0 w 85"/>
                <a:gd name="T16" fmla="*/ 0 h 72"/>
                <a:gd name="T17" fmla="*/ 85 w 85"/>
                <a:gd name="T18" fmla="*/ 72 h 72"/>
              </a:gdLst>
              <a:ahLst/>
              <a:cxnLst>
                <a:cxn ang="T10">
                  <a:pos x="T0" y="T1"/>
                </a:cxn>
                <a:cxn ang="T11">
                  <a:pos x="T2" y="T3"/>
                </a:cxn>
                <a:cxn ang="T12">
                  <a:pos x="T4" y="T5"/>
                </a:cxn>
                <a:cxn ang="T13">
                  <a:pos x="T6" y="T7"/>
                </a:cxn>
                <a:cxn ang="T14">
                  <a:pos x="T8" y="T9"/>
                </a:cxn>
              </a:cxnLst>
              <a:rect l="T15" t="T16" r="T17" b="T18"/>
              <a:pathLst>
                <a:path w="85" h="72">
                  <a:moveTo>
                    <a:pt x="0" y="9"/>
                  </a:moveTo>
                  <a:lnTo>
                    <a:pt x="0" y="71"/>
                  </a:lnTo>
                  <a:lnTo>
                    <a:pt x="84" y="71"/>
                  </a:lnTo>
                  <a:lnTo>
                    <a:pt x="84" y="0"/>
                  </a:lnTo>
                  <a:lnTo>
                    <a:pt x="0" y="9"/>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89" name="Freeform 1861"/>
            <p:cNvSpPr>
              <a:spLocks/>
            </p:cNvSpPr>
            <p:nvPr/>
          </p:nvSpPr>
          <p:spPr bwMode="auto">
            <a:xfrm>
              <a:off x="3688" y="1283"/>
              <a:ext cx="33" cy="51"/>
            </a:xfrm>
            <a:custGeom>
              <a:avLst/>
              <a:gdLst>
                <a:gd name="T0" fmla="*/ 0 w 33"/>
                <a:gd name="T1" fmla="*/ 0 h 51"/>
                <a:gd name="T2" fmla="*/ 32 w 33"/>
                <a:gd name="T3" fmla="*/ 22 h 51"/>
                <a:gd name="T4" fmla="*/ 32 w 33"/>
                <a:gd name="T5" fmla="*/ 50 h 51"/>
                <a:gd name="T6" fmla="*/ 0 w 33"/>
                <a:gd name="T7" fmla="*/ 50 h 51"/>
                <a:gd name="T8" fmla="*/ 0 w 33"/>
                <a:gd name="T9" fmla="*/ 0 h 51"/>
                <a:gd name="T10" fmla="*/ 0 60000 65536"/>
                <a:gd name="T11" fmla="*/ 0 60000 65536"/>
                <a:gd name="T12" fmla="*/ 0 60000 65536"/>
                <a:gd name="T13" fmla="*/ 0 60000 65536"/>
                <a:gd name="T14" fmla="*/ 0 60000 65536"/>
                <a:gd name="T15" fmla="*/ 0 w 33"/>
                <a:gd name="T16" fmla="*/ 0 h 51"/>
                <a:gd name="T17" fmla="*/ 33 w 33"/>
                <a:gd name="T18" fmla="*/ 51 h 51"/>
              </a:gdLst>
              <a:ahLst/>
              <a:cxnLst>
                <a:cxn ang="T10">
                  <a:pos x="T0" y="T1"/>
                </a:cxn>
                <a:cxn ang="T11">
                  <a:pos x="T2" y="T3"/>
                </a:cxn>
                <a:cxn ang="T12">
                  <a:pos x="T4" y="T5"/>
                </a:cxn>
                <a:cxn ang="T13">
                  <a:pos x="T6" y="T7"/>
                </a:cxn>
                <a:cxn ang="T14">
                  <a:pos x="T8" y="T9"/>
                </a:cxn>
              </a:cxnLst>
              <a:rect l="T15" t="T16" r="T17" b="T18"/>
              <a:pathLst>
                <a:path w="33" h="51">
                  <a:moveTo>
                    <a:pt x="0" y="0"/>
                  </a:moveTo>
                  <a:lnTo>
                    <a:pt x="32" y="22"/>
                  </a:lnTo>
                  <a:lnTo>
                    <a:pt x="32" y="50"/>
                  </a:lnTo>
                  <a:lnTo>
                    <a:pt x="0" y="50"/>
                  </a:lnTo>
                  <a:lnTo>
                    <a:pt x="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90" name="Freeform 1862"/>
            <p:cNvSpPr>
              <a:spLocks/>
            </p:cNvSpPr>
            <p:nvPr/>
          </p:nvSpPr>
          <p:spPr bwMode="auto">
            <a:xfrm>
              <a:off x="3588" y="1334"/>
              <a:ext cx="107" cy="20"/>
            </a:xfrm>
            <a:custGeom>
              <a:avLst/>
              <a:gdLst>
                <a:gd name="T0" fmla="*/ 22 w 107"/>
                <a:gd name="T1" fmla="*/ 0 h 20"/>
                <a:gd name="T2" fmla="*/ 19 w 107"/>
                <a:gd name="T3" fmla="*/ 0 h 20"/>
                <a:gd name="T4" fmla="*/ 16 w 107"/>
                <a:gd name="T5" fmla="*/ 2 h 20"/>
                <a:gd name="T6" fmla="*/ 11 w 107"/>
                <a:gd name="T7" fmla="*/ 5 h 20"/>
                <a:gd name="T8" fmla="*/ 8 w 107"/>
                <a:gd name="T9" fmla="*/ 7 h 20"/>
                <a:gd name="T10" fmla="*/ 3 w 107"/>
                <a:gd name="T11" fmla="*/ 10 h 20"/>
                <a:gd name="T12" fmla="*/ 0 w 107"/>
                <a:gd name="T13" fmla="*/ 14 h 20"/>
                <a:gd name="T14" fmla="*/ 0 w 107"/>
                <a:gd name="T15" fmla="*/ 17 h 20"/>
                <a:gd name="T16" fmla="*/ 75 w 107"/>
                <a:gd name="T17" fmla="*/ 16 h 20"/>
                <a:gd name="T18" fmla="*/ 106 w 107"/>
                <a:gd name="T19" fmla="*/ 19 h 20"/>
                <a:gd name="T20" fmla="*/ 106 w 107"/>
                <a:gd name="T21" fmla="*/ 17 h 20"/>
                <a:gd name="T22" fmla="*/ 104 w 107"/>
                <a:gd name="T23" fmla="*/ 16 h 20"/>
                <a:gd name="T24" fmla="*/ 103 w 107"/>
                <a:gd name="T25" fmla="*/ 12 h 20"/>
                <a:gd name="T26" fmla="*/ 98 w 107"/>
                <a:gd name="T27" fmla="*/ 9 h 20"/>
                <a:gd name="T28" fmla="*/ 95 w 107"/>
                <a:gd name="T29" fmla="*/ 5 h 20"/>
                <a:gd name="T30" fmla="*/ 91 w 107"/>
                <a:gd name="T31" fmla="*/ 2 h 20"/>
                <a:gd name="T32" fmla="*/ 87 w 107"/>
                <a:gd name="T33" fmla="*/ 0 h 20"/>
                <a:gd name="T34" fmla="*/ 81 w 107"/>
                <a:gd name="T35" fmla="*/ 0 h 20"/>
                <a:gd name="T36" fmla="*/ 73 w 107"/>
                <a:gd name="T37" fmla="*/ 0 h 20"/>
                <a:gd name="T38" fmla="*/ 66 w 107"/>
                <a:gd name="T39" fmla="*/ 0 h 20"/>
                <a:gd name="T40" fmla="*/ 56 w 107"/>
                <a:gd name="T41" fmla="*/ 0 h 20"/>
                <a:gd name="T42" fmla="*/ 47 w 107"/>
                <a:gd name="T43" fmla="*/ 0 h 20"/>
                <a:gd name="T44" fmla="*/ 36 w 107"/>
                <a:gd name="T45" fmla="*/ 0 h 20"/>
                <a:gd name="T46" fmla="*/ 29 w 107"/>
                <a:gd name="T47" fmla="*/ 0 h 20"/>
                <a:gd name="T48" fmla="*/ 23 w 107"/>
                <a:gd name="T49" fmla="*/ 0 h 20"/>
                <a:gd name="T50" fmla="*/ 22 w 107"/>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20"/>
                <a:gd name="T80" fmla="*/ 107 w 107"/>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20">
                  <a:moveTo>
                    <a:pt x="22" y="0"/>
                  </a:moveTo>
                  <a:lnTo>
                    <a:pt x="19" y="0"/>
                  </a:lnTo>
                  <a:lnTo>
                    <a:pt x="16" y="2"/>
                  </a:lnTo>
                  <a:lnTo>
                    <a:pt x="11" y="5"/>
                  </a:lnTo>
                  <a:lnTo>
                    <a:pt x="8" y="7"/>
                  </a:lnTo>
                  <a:lnTo>
                    <a:pt x="3" y="10"/>
                  </a:lnTo>
                  <a:lnTo>
                    <a:pt x="0" y="14"/>
                  </a:lnTo>
                  <a:lnTo>
                    <a:pt x="0" y="17"/>
                  </a:lnTo>
                  <a:lnTo>
                    <a:pt x="75" y="16"/>
                  </a:lnTo>
                  <a:lnTo>
                    <a:pt x="106" y="19"/>
                  </a:lnTo>
                  <a:lnTo>
                    <a:pt x="106" y="17"/>
                  </a:lnTo>
                  <a:lnTo>
                    <a:pt x="104" y="16"/>
                  </a:lnTo>
                  <a:lnTo>
                    <a:pt x="103" y="12"/>
                  </a:lnTo>
                  <a:lnTo>
                    <a:pt x="98" y="9"/>
                  </a:lnTo>
                  <a:lnTo>
                    <a:pt x="95" y="5"/>
                  </a:lnTo>
                  <a:lnTo>
                    <a:pt x="91" y="2"/>
                  </a:lnTo>
                  <a:lnTo>
                    <a:pt x="87" y="0"/>
                  </a:lnTo>
                  <a:lnTo>
                    <a:pt x="81" y="0"/>
                  </a:lnTo>
                  <a:lnTo>
                    <a:pt x="73" y="0"/>
                  </a:lnTo>
                  <a:lnTo>
                    <a:pt x="66" y="0"/>
                  </a:lnTo>
                  <a:lnTo>
                    <a:pt x="56" y="0"/>
                  </a:lnTo>
                  <a:lnTo>
                    <a:pt x="47" y="0"/>
                  </a:lnTo>
                  <a:lnTo>
                    <a:pt x="36" y="0"/>
                  </a:lnTo>
                  <a:lnTo>
                    <a:pt x="29" y="0"/>
                  </a:lnTo>
                  <a:lnTo>
                    <a:pt x="23" y="0"/>
                  </a:lnTo>
                  <a:lnTo>
                    <a:pt x="22"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91" name="Freeform 1863"/>
            <p:cNvSpPr>
              <a:spLocks/>
            </p:cNvSpPr>
            <p:nvPr/>
          </p:nvSpPr>
          <p:spPr bwMode="auto">
            <a:xfrm>
              <a:off x="3697" y="1301"/>
              <a:ext cx="1" cy="24"/>
            </a:xfrm>
            <a:custGeom>
              <a:avLst/>
              <a:gdLst>
                <a:gd name="T0" fmla="*/ 0 w 1"/>
                <a:gd name="T1" fmla="*/ 0 h 24"/>
                <a:gd name="T2" fmla="*/ 0 w 1"/>
                <a:gd name="T3" fmla="*/ 23 h 24"/>
                <a:gd name="T4" fmla="*/ 0 w 1"/>
                <a:gd name="T5" fmla="*/ 0 h 24"/>
                <a:gd name="T6" fmla="*/ 0 60000 65536"/>
                <a:gd name="T7" fmla="*/ 0 60000 65536"/>
                <a:gd name="T8" fmla="*/ 0 60000 65536"/>
                <a:gd name="T9" fmla="*/ 0 w 1"/>
                <a:gd name="T10" fmla="*/ 0 h 24"/>
                <a:gd name="T11" fmla="*/ 1 w 1"/>
                <a:gd name="T12" fmla="*/ 24 h 24"/>
              </a:gdLst>
              <a:ahLst/>
              <a:cxnLst>
                <a:cxn ang="T6">
                  <a:pos x="T0" y="T1"/>
                </a:cxn>
                <a:cxn ang="T7">
                  <a:pos x="T2" y="T3"/>
                </a:cxn>
                <a:cxn ang="T8">
                  <a:pos x="T4" y="T5"/>
                </a:cxn>
              </a:cxnLst>
              <a:rect l="T9" t="T10" r="T11" b="T12"/>
              <a:pathLst>
                <a:path w="1" h="24">
                  <a:moveTo>
                    <a:pt x="0" y="0"/>
                  </a:moveTo>
                  <a:lnTo>
                    <a:pt x="0" y="2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92" name="Freeform 1864"/>
            <p:cNvSpPr>
              <a:spLocks/>
            </p:cNvSpPr>
            <p:nvPr/>
          </p:nvSpPr>
          <p:spPr bwMode="auto">
            <a:xfrm>
              <a:off x="3703" y="1306"/>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93" name="Freeform 1865"/>
            <p:cNvSpPr>
              <a:spLocks/>
            </p:cNvSpPr>
            <p:nvPr/>
          </p:nvSpPr>
          <p:spPr bwMode="auto">
            <a:xfrm>
              <a:off x="3711" y="1308"/>
              <a:ext cx="1" cy="24"/>
            </a:xfrm>
            <a:custGeom>
              <a:avLst/>
              <a:gdLst>
                <a:gd name="T0" fmla="*/ 0 w 1"/>
                <a:gd name="T1" fmla="*/ 0 h 24"/>
                <a:gd name="T2" fmla="*/ 0 w 1"/>
                <a:gd name="T3" fmla="*/ 23 h 24"/>
                <a:gd name="T4" fmla="*/ 0 w 1"/>
                <a:gd name="T5" fmla="*/ 0 h 24"/>
                <a:gd name="T6" fmla="*/ 0 60000 65536"/>
                <a:gd name="T7" fmla="*/ 0 60000 65536"/>
                <a:gd name="T8" fmla="*/ 0 60000 65536"/>
                <a:gd name="T9" fmla="*/ 0 w 1"/>
                <a:gd name="T10" fmla="*/ 0 h 24"/>
                <a:gd name="T11" fmla="*/ 1 w 1"/>
                <a:gd name="T12" fmla="*/ 24 h 24"/>
              </a:gdLst>
              <a:ahLst/>
              <a:cxnLst>
                <a:cxn ang="T6">
                  <a:pos x="T0" y="T1"/>
                </a:cxn>
                <a:cxn ang="T7">
                  <a:pos x="T2" y="T3"/>
                </a:cxn>
                <a:cxn ang="T8">
                  <a:pos x="T4" y="T5"/>
                </a:cxn>
              </a:cxnLst>
              <a:rect l="T9" t="T10" r="T11" b="T12"/>
              <a:pathLst>
                <a:path w="1" h="24">
                  <a:moveTo>
                    <a:pt x="0" y="0"/>
                  </a:moveTo>
                  <a:lnTo>
                    <a:pt x="0" y="23"/>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94" name="Freeform 1866"/>
            <p:cNvSpPr>
              <a:spLocks/>
            </p:cNvSpPr>
            <p:nvPr/>
          </p:nvSpPr>
          <p:spPr bwMode="auto">
            <a:xfrm>
              <a:off x="3620" y="1362"/>
              <a:ext cx="32" cy="1"/>
            </a:xfrm>
            <a:custGeom>
              <a:avLst/>
              <a:gdLst>
                <a:gd name="T0" fmla="*/ 0 w 32"/>
                <a:gd name="T1" fmla="*/ 0 h 1"/>
                <a:gd name="T2" fmla="*/ 31 w 32"/>
                <a:gd name="T3" fmla="*/ 0 h 1"/>
                <a:gd name="T4" fmla="*/ 0 w 32"/>
                <a:gd name="T5" fmla="*/ 0 h 1"/>
                <a:gd name="T6" fmla="*/ 0 60000 65536"/>
                <a:gd name="T7" fmla="*/ 0 60000 65536"/>
                <a:gd name="T8" fmla="*/ 0 60000 65536"/>
                <a:gd name="T9" fmla="*/ 0 w 32"/>
                <a:gd name="T10" fmla="*/ 0 h 1"/>
                <a:gd name="T11" fmla="*/ 32 w 32"/>
                <a:gd name="T12" fmla="*/ 1 h 1"/>
              </a:gdLst>
              <a:ahLst/>
              <a:cxnLst>
                <a:cxn ang="T6">
                  <a:pos x="T0" y="T1"/>
                </a:cxn>
                <a:cxn ang="T7">
                  <a:pos x="T2" y="T3"/>
                </a:cxn>
                <a:cxn ang="T8">
                  <a:pos x="T4" y="T5"/>
                </a:cxn>
              </a:cxnLst>
              <a:rect l="T9" t="T10" r="T11" b="T12"/>
              <a:pathLst>
                <a:path w="32" h="1">
                  <a:moveTo>
                    <a:pt x="0" y="0"/>
                  </a:moveTo>
                  <a:lnTo>
                    <a:pt x="31" y="0"/>
                  </a:lnTo>
                  <a:lnTo>
                    <a:pt x="0" y="0"/>
                  </a:lnTo>
                </a:path>
              </a:pathLst>
            </a:custGeom>
            <a:solidFill>
              <a:srgbClr val="FFFFFF"/>
            </a:solidFill>
            <a:ln w="12700" cap="rnd">
              <a:solidFill>
                <a:srgbClr val="000000"/>
              </a:solidFill>
              <a:round/>
              <a:headEnd type="none" w="sm" len="sm"/>
              <a:tailEnd type="none" w="sm" len="sm"/>
            </a:ln>
          </p:spPr>
          <p:txBody>
            <a:bodyPr/>
            <a:lstStyle/>
            <a:p>
              <a:endParaRPr lang="zh-CN" altLang="en-US"/>
            </a:p>
          </p:txBody>
        </p:sp>
        <p:sp>
          <p:nvSpPr>
            <p:cNvPr id="84695" name="Freeform 1867"/>
            <p:cNvSpPr>
              <a:spLocks/>
            </p:cNvSpPr>
            <p:nvPr/>
          </p:nvSpPr>
          <p:spPr bwMode="auto">
            <a:xfrm>
              <a:off x="3594" y="1272"/>
              <a:ext cx="59" cy="53"/>
            </a:xfrm>
            <a:custGeom>
              <a:avLst/>
              <a:gdLst>
                <a:gd name="T0" fmla="*/ 0 w 59"/>
                <a:gd name="T1" fmla="*/ 5 h 53"/>
                <a:gd name="T2" fmla="*/ 0 w 59"/>
                <a:gd name="T3" fmla="*/ 52 h 53"/>
                <a:gd name="T4" fmla="*/ 58 w 59"/>
                <a:gd name="T5" fmla="*/ 52 h 53"/>
                <a:gd name="T6" fmla="*/ 58 w 59"/>
                <a:gd name="T7" fmla="*/ 0 h 53"/>
                <a:gd name="T8" fmla="*/ 0 w 59"/>
                <a:gd name="T9" fmla="*/ 5 h 53"/>
                <a:gd name="T10" fmla="*/ 0 60000 65536"/>
                <a:gd name="T11" fmla="*/ 0 60000 65536"/>
                <a:gd name="T12" fmla="*/ 0 60000 65536"/>
                <a:gd name="T13" fmla="*/ 0 60000 65536"/>
                <a:gd name="T14" fmla="*/ 0 60000 65536"/>
                <a:gd name="T15" fmla="*/ 0 w 59"/>
                <a:gd name="T16" fmla="*/ 0 h 53"/>
                <a:gd name="T17" fmla="*/ 59 w 59"/>
                <a:gd name="T18" fmla="*/ 53 h 53"/>
              </a:gdLst>
              <a:ahLst/>
              <a:cxnLst>
                <a:cxn ang="T10">
                  <a:pos x="T0" y="T1"/>
                </a:cxn>
                <a:cxn ang="T11">
                  <a:pos x="T2" y="T3"/>
                </a:cxn>
                <a:cxn ang="T12">
                  <a:pos x="T4" y="T5"/>
                </a:cxn>
                <a:cxn ang="T13">
                  <a:pos x="T6" y="T7"/>
                </a:cxn>
                <a:cxn ang="T14">
                  <a:pos x="T8" y="T9"/>
                </a:cxn>
              </a:cxnLst>
              <a:rect l="T15" t="T16" r="T17" b="T18"/>
              <a:pathLst>
                <a:path w="59" h="53">
                  <a:moveTo>
                    <a:pt x="0" y="5"/>
                  </a:moveTo>
                  <a:lnTo>
                    <a:pt x="0" y="52"/>
                  </a:lnTo>
                  <a:lnTo>
                    <a:pt x="58" y="52"/>
                  </a:lnTo>
                  <a:lnTo>
                    <a:pt x="58" y="0"/>
                  </a:lnTo>
                  <a:lnTo>
                    <a:pt x="0" y="5"/>
                  </a:lnTo>
                </a:path>
              </a:pathLst>
            </a:custGeom>
            <a:solidFill>
              <a:srgbClr val="000000"/>
            </a:solidFill>
            <a:ln w="12700" cap="rnd">
              <a:solidFill>
                <a:srgbClr val="000000"/>
              </a:solidFill>
              <a:round/>
              <a:headEnd type="none" w="sm" len="sm"/>
              <a:tailEnd type="none" w="sm" len="sm"/>
            </a:ln>
          </p:spPr>
          <p:txBody>
            <a:bodyPr/>
            <a:lstStyle/>
            <a:p>
              <a:endParaRPr lang="zh-CN" altLang="en-US"/>
            </a:p>
          </p:txBody>
        </p:sp>
        <p:sp>
          <p:nvSpPr>
            <p:cNvPr id="84696" name="Freeform 1868"/>
            <p:cNvSpPr>
              <a:spLocks/>
            </p:cNvSpPr>
            <p:nvPr/>
          </p:nvSpPr>
          <p:spPr bwMode="auto">
            <a:xfrm>
              <a:off x="3670" y="1262"/>
              <a:ext cx="19" cy="74"/>
            </a:xfrm>
            <a:custGeom>
              <a:avLst/>
              <a:gdLst>
                <a:gd name="T0" fmla="*/ 0 w 19"/>
                <a:gd name="T1" fmla="*/ 0 h 74"/>
                <a:gd name="T2" fmla="*/ 0 w 19"/>
                <a:gd name="T3" fmla="*/ 73 h 74"/>
                <a:gd name="T4" fmla="*/ 18 w 19"/>
                <a:gd name="T5" fmla="*/ 73 h 74"/>
                <a:gd name="T6" fmla="*/ 18 w 19"/>
                <a:gd name="T7" fmla="*/ 10 h 74"/>
                <a:gd name="T8" fmla="*/ 0 w 19"/>
                <a:gd name="T9" fmla="*/ 0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0"/>
                  </a:moveTo>
                  <a:lnTo>
                    <a:pt x="0" y="73"/>
                  </a:lnTo>
                  <a:lnTo>
                    <a:pt x="18" y="73"/>
                  </a:lnTo>
                  <a:lnTo>
                    <a:pt x="18" y="10"/>
                  </a:lnTo>
                  <a:lnTo>
                    <a:pt x="0" y="0"/>
                  </a:lnTo>
                </a:path>
              </a:pathLst>
            </a:custGeom>
            <a:solidFill>
              <a:srgbClr val="7F7F7F"/>
            </a:solidFill>
            <a:ln w="12700" cap="rnd">
              <a:solidFill>
                <a:srgbClr val="000000"/>
              </a:solidFill>
              <a:round/>
              <a:headEnd type="none" w="sm" len="sm"/>
              <a:tailEnd type="none" w="sm" len="sm"/>
            </a:ln>
          </p:spPr>
          <p:txBody>
            <a:bodyPr/>
            <a:lstStyle/>
            <a:p>
              <a:endParaRPr lang="zh-CN" altLang="en-US"/>
            </a:p>
          </p:txBody>
        </p:sp>
        <p:sp>
          <p:nvSpPr>
            <p:cNvPr id="84697" name="Freeform 1869"/>
            <p:cNvSpPr>
              <a:spLocks/>
            </p:cNvSpPr>
            <p:nvPr/>
          </p:nvSpPr>
          <p:spPr bwMode="auto">
            <a:xfrm>
              <a:off x="3633" y="1339"/>
              <a:ext cx="51" cy="15"/>
            </a:xfrm>
            <a:custGeom>
              <a:avLst/>
              <a:gdLst>
                <a:gd name="T0" fmla="*/ 0 w 51"/>
                <a:gd name="T1" fmla="*/ 0 h 15"/>
                <a:gd name="T2" fmla="*/ 2 w 51"/>
                <a:gd name="T3" fmla="*/ 0 h 15"/>
                <a:gd name="T4" fmla="*/ 3 w 51"/>
                <a:gd name="T5" fmla="*/ 0 h 15"/>
                <a:gd name="T6" fmla="*/ 7 w 51"/>
                <a:gd name="T7" fmla="*/ 0 h 15"/>
                <a:gd name="T8" fmla="*/ 8 w 51"/>
                <a:gd name="T9" fmla="*/ 2 h 15"/>
                <a:gd name="T10" fmla="*/ 15 w 51"/>
                <a:gd name="T11" fmla="*/ 5 h 15"/>
                <a:gd name="T12" fmla="*/ 20 w 51"/>
                <a:gd name="T13" fmla="*/ 11 h 15"/>
                <a:gd name="T14" fmla="*/ 22 w 51"/>
                <a:gd name="T15" fmla="*/ 11 h 15"/>
                <a:gd name="T16" fmla="*/ 25 w 51"/>
                <a:gd name="T17" fmla="*/ 11 h 15"/>
                <a:gd name="T18" fmla="*/ 30 w 51"/>
                <a:gd name="T19" fmla="*/ 12 h 15"/>
                <a:gd name="T20" fmla="*/ 35 w 51"/>
                <a:gd name="T21" fmla="*/ 12 h 15"/>
                <a:gd name="T22" fmla="*/ 42 w 51"/>
                <a:gd name="T23" fmla="*/ 12 h 15"/>
                <a:gd name="T24" fmla="*/ 47 w 51"/>
                <a:gd name="T25" fmla="*/ 12 h 15"/>
                <a:gd name="T26" fmla="*/ 50 w 51"/>
                <a:gd name="T27" fmla="*/ 14 h 15"/>
                <a:gd name="T28" fmla="*/ 50 w 51"/>
                <a:gd name="T29" fmla="*/ 12 h 15"/>
                <a:gd name="T30" fmla="*/ 50 w 51"/>
                <a:gd name="T31" fmla="*/ 11 h 15"/>
                <a:gd name="T32" fmla="*/ 48 w 51"/>
                <a:gd name="T33" fmla="*/ 9 h 15"/>
                <a:gd name="T34" fmla="*/ 45 w 51"/>
                <a:gd name="T35" fmla="*/ 5 h 15"/>
                <a:gd name="T36" fmla="*/ 43 w 51"/>
                <a:gd name="T37" fmla="*/ 4 h 15"/>
                <a:gd name="T38" fmla="*/ 40 w 51"/>
                <a:gd name="T39" fmla="*/ 2 h 15"/>
                <a:gd name="T40" fmla="*/ 37 w 51"/>
                <a:gd name="T41" fmla="*/ 0 h 15"/>
                <a:gd name="T42" fmla="*/ 35 w 51"/>
                <a:gd name="T43" fmla="*/ 0 h 15"/>
                <a:gd name="T44" fmla="*/ 30 w 51"/>
                <a:gd name="T45" fmla="*/ 0 h 15"/>
                <a:gd name="T46" fmla="*/ 25 w 51"/>
                <a:gd name="T47" fmla="*/ 0 h 15"/>
                <a:gd name="T48" fmla="*/ 20 w 51"/>
                <a:gd name="T49" fmla="*/ 0 h 15"/>
                <a:gd name="T50" fmla="*/ 15 w 51"/>
                <a:gd name="T51" fmla="*/ 0 h 15"/>
                <a:gd name="T52" fmla="*/ 10 w 51"/>
                <a:gd name="T53" fmla="*/ 0 h 15"/>
                <a:gd name="T54" fmla="*/ 5 w 51"/>
                <a:gd name="T55" fmla="*/ 0 h 15"/>
                <a:gd name="T56" fmla="*/ 2 w 51"/>
                <a:gd name="T57" fmla="*/ 0 h 15"/>
                <a:gd name="T58" fmla="*/ 0 w 51"/>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15"/>
                <a:gd name="T92" fmla="*/ 51 w 51"/>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15">
                  <a:moveTo>
                    <a:pt x="0" y="0"/>
                  </a:moveTo>
                  <a:lnTo>
                    <a:pt x="2" y="0"/>
                  </a:lnTo>
                  <a:lnTo>
                    <a:pt x="3" y="0"/>
                  </a:lnTo>
                  <a:lnTo>
                    <a:pt x="7" y="0"/>
                  </a:lnTo>
                  <a:lnTo>
                    <a:pt x="8" y="2"/>
                  </a:lnTo>
                  <a:lnTo>
                    <a:pt x="15" y="5"/>
                  </a:lnTo>
                  <a:lnTo>
                    <a:pt x="20" y="11"/>
                  </a:lnTo>
                  <a:lnTo>
                    <a:pt x="22" y="11"/>
                  </a:lnTo>
                  <a:lnTo>
                    <a:pt x="25" y="11"/>
                  </a:lnTo>
                  <a:lnTo>
                    <a:pt x="30" y="12"/>
                  </a:lnTo>
                  <a:lnTo>
                    <a:pt x="35" y="12"/>
                  </a:lnTo>
                  <a:lnTo>
                    <a:pt x="42" y="12"/>
                  </a:lnTo>
                  <a:lnTo>
                    <a:pt x="47" y="12"/>
                  </a:lnTo>
                  <a:lnTo>
                    <a:pt x="50" y="14"/>
                  </a:lnTo>
                  <a:lnTo>
                    <a:pt x="50" y="12"/>
                  </a:lnTo>
                  <a:lnTo>
                    <a:pt x="50" y="11"/>
                  </a:lnTo>
                  <a:lnTo>
                    <a:pt x="48" y="9"/>
                  </a:lnTo>
                  <a:lnTo>
                    <a:pt x="45" y="5"/>
                  </a:lnTo>
                  <a:lnTo>
                    <a:pt x="43" y="4"/>
                  </a:lnTo>
                  <a:lnTo>
                    <a:pt x="40" y="2"/>
                  </a:lnTo>
                  <a:lnTo>
                    <a:pt x="37" y="0"/>
                  </a:lnTo>
                  <a:lnTo>
                    <a:pt x="35" y="0"/>
                  </a:lnTo>
                  <a:lnTo>
                    <a:pt x="30" y="0"/>
                  </a:lnTo>
                  <a:lnTo>
                    <a:pt x="25" y="0"/>
                  </a:lnTo>
                  <a:lnTo>
                    <a:pt x="20" y="0"/>
                  </a:lnTo>
                  <a:lnTo>
                    <a:pt x="15" y="0"/>
                  </a:lnTo>
                  <a:lnTo>
                    <a:pt x="10" y="0"/>
                  </a:lnTo>
                  <a:lnTo>
                    <a:pt x="5" y="0"/>
                  </a:lnTo>
                  <a:lnTo>
                    <a:pt x="2" y="0"/>
                  </a:lnTo>
                  <a:lnTo>
                    <a:pt x="0"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698" name="Freeform 1870"/>
            <p:cNvSpPr>
              <a:spLocks/>
            </p:cNvSpPr>
            <p:nvPr/>
          </p:nvSpPr>
          <p:spPr bwMode="auto">
            <a:xfrm>
              <a:off x="3281" y="1363"/>
              <a:ext cx="280" cy="30"/>
            </a:xfrm>
            <a:custGeom>
              <a:avLst/>
              <a:gdLst>
                <a:gd name="T0" fmla="*/ 279 w 280"/>
                <a:gd name="T1" fmla="*/ 0 h 30"/>
                <a:gd name="T2" fmla="*/ 277 w 280"/>
                <a:gd name="T3" fmla="*/ 0 h 30"/>
                <a:gd name="T4" fmla="*/ 273 w 280"/>
                <a:gd name="T5" fmla="*/ 0 h 30"/>
                <a:gd name="T6" fmla="*/ 269 w 280"/>
                <a:gd name="T7" fmla="*/ 0 h 30"/>
                <a:gd name="T8" fmla="*/ 257 w 280"/>
                <a:gd name="T9" fmla="*/ 2 h 30"/>
                <a:gd name="T10" fmla="*/ 240 w 280"/>
                <a:gd name="T11" fmla="*/ 4 h 30"/>
                <a:gd name="T12" fmla="*/ 218 w 280"/>
                <a:gd name="T13" fmla="*/ 5 h 30"/>
                <a:gd name="T14" fmla="*/ 195 w 280"/>
                <a:gd name="T15" fmla="*/ 7 h 30"/>
                <a:gd name="T16" fmla="*/ 170 w 280"/>
                <a:gd name="T17" fmla="*/ 9 h 30"/>
                <a:gd name="T18" fmla="*/ 145 w 280"/>
                <a:gd name="T19" fmla="*/ 11 h 30"/>
                <a:gd name="T20" fmla="*/ 119 w 280"/>
                <a:gd name="T21" fmla="*/ 12 h 30"/>
                <a:gd name="T22" fmla="*/ 94 w 280"/>
                <a:gd name="T23" fmla="*/ 15 h 30"/>
                <a:gd name="T24" fmla="*/ 71 w 280"/>
                <a:gd name="T25" fmla="*/ 17 h 30"/>
                <a:gd name="T26" fmla="*/ 50 w 280"/>
                <a:gd name="T27" fmla="*/ 19 h 30"/>
                <a:gd name="T28" fmla="*/ 33 w 280"/>
                <a:gd name="T29" fmla="*/ 20 h 30"/>
                <a:gd name="T30" fmla="*/ 19 w 280"/>
                <a:gd name="T31" fmla="*/ 20 h 30"/>
                <a:gd name="T32" fmla="*/ 14 w 280"/>
                <a:gd name="T33" fmla="*/ 20 h 30"/>
                <a:gd name="T34" fmla="*/ 9 w 280"/>
                <a:gd name="T35" fmla="*/ 22 h 30"/>
                <a:gd name="T36" fmla="*/ 6 w 280"/>
                <a:gd name="T37" fmla="*/ 22 h 30"/>
                <a:gd name="T38" fmla="*/ 0 w 280"/>
                <a:gd name="T39" fmla="*/ 22 h 30"/>
                <a:gd name="T40" fmla="*/ 0 w 280"/>
                <a:gd name="T41" fmla="*/ 26 h 30"/>
                <a:gd name="T42" fmla="*/ 0 w 280"/>
                <a:gd name="T43" fmla="*/ 27 h 30"/>
                <a:gd name="T44" fmla="*/ 6 w 280"/>
                <a:gd name="T45" fmla="*/ 29 h 30"/>
                <a:gd name="T46" fmla="*/ 9 w 280"/>
                <a:gd name="T47" fmla="*/ 29 h 30"/>
                <a:gd name="T48" fmla="*/ 14 w 280"/>
                <a:gd name="T49" fmla="*/ 29 h 30"/>
                <a:gd name="T50" fmla="*/ 19 w 280"/>
                <a:gd name="T51" fmla="*/ 29 h 30"/>
                <a:gd name="T52" fmla="*/ 33 w 280"/>
                <a:gd name="T53" fmla="*/ 27 h 30"/>
                <a:gd name="T54" fmla="*/ 52 w 280"/>
                <a:gd name="T55" fmla="*/ 26 h 30"/>
                <a:gd name="T56" fmla="*/ 73 w 280"/>
                <a:gd name="T57" fmla="*/ 24 h 30"/>
                <a:gd name="T58" fmla="*/ 96 w 280"/>
                <a:gd name="T59" fmla="*/ 22 h 30"/>
                <a:gd name="T60" fmla="*/ 122 w 280"/>
                <a:gd name="T61" fmla="*/ 20 h 30"/>
                <a:gd name="T62" fmla="*/ 147 w 280"/>
                <a:gd name="T63" fmla="*/ 19 h 30"/>
                <a:gd name="T64" fmla="*/ 172 w 280"/>
                <a:gd name="T65" fmla="*/ 15 h 30"/>
                <a:gd name="T66" fmla="*/ 195 w 280"/>
                <a:gd name="T67" fmla="*/ 14 h 30"/>
                <a:gd name="T68" fmla="*/ 218 w 280"/>
                <a:gd name="T69" fmla="*/ 12 h 30"/>
                <a:gd name="T70" fmla="*/ 240 w 280"/>
                <a:gd name="T71" fmla="*/ 11 h 30"/>
                <a:gd name="T72" fmla="*/ 257 w 280"/>
                <a:gd name="T73" fmla="*/ 9 h 30"/>
                <a:gd name="T74" fmla="*/ 269 w 280"/>
                <a:gd name="T75" fmla="*/ 9 h 30"/>
                <a:gd name="T76" fmla="*/ 273 w 280"/>
                <a:gd name="T77" fmla="*/ 7 h 30"/>
                <a:gd name="T78" fmla="*/ 277 w 280"/>
                <a:gd name="T79" fmla="*/ 7 h 30"/>
                <a:gd name="T80" fmla="*/ 279 w 280"/>
                <a:gd name="T81" fmla="*/ 7 h 30"/>
                <a:gd name="T82" fmla="*/ 279 w 280"/>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0"/>
                <a:gd name="T127" fmla="*/ 0 h 30"/>
                <a:gd name="T128" fmla="*/ 280 w 280"/>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0" h="30">
                  <a:moveTo>
                    <a:pt x="279" y="0"/>
                  </a:moveTo>
                  <a:lnTo>
                    <a:pt x="277" y="0"/>
                  </a:lnTo>
                  <a:lnTo>
                    <a:pt x="273" y="0"/>
                  </a:lnTo>
                  <a:lnTo>
                    <a:pt x="269" y="0"/>
                  </a:lnTo>
                  <a:lnTo>
                    <a:pt x="257" y="2"/>
                  </a:lnTo>
                  <a:lnTo>
                    <a:pt x="240" y="4"/>
                  </a:lnTo>
                  <a:lnTo>
                    <a:pt x="218" y="5"/>
                  </a:lnTo>
                  <a:lnTo>
                    <a:pt x="195" y="7"/>
                  </a:lnTo>
                  <a:lnTo>
                    <a:pt x="170" y="9"/>
                  </a:lnTo>
                  <a:lnTo>
                    <a:pt x="145" y="11"/>
                  </a:lnTo>
                  <a:lnTo>
                    <a:pt x="119" y="12"/>
                  </a:lnTo>
                  <a:lnTo>
                    <a:pt x="94" y="15"/>
                  </a:lnTo>
                  <a:lnTo>
                    <a:pt x="71" y="17"/>
                  </a:lnTo>
                  <a:lnTo>
                    <a:pt x="50" y="19"/>
                  </a:lnTo>
                  <a:lnTo>
                    <a:pt x="33" y="20"/>
                  </a:lnTo>
                  <a:lnTo>
                    <a:pt x="19" y="20"/>
                  </a:lnTo>
                  <a:lnTo>
                    <a:pt x="14" y="20"/>
                  </a:lnTo>
                  <a:lnTo>
                    <a:pt x="9" y="22"/>
                  </a:lnTo>
                  <a:lnTo>
                    <a:pt x="6" y="22"/>
                  </a:lnTo>
                  <a:lnTo>
                    <a:pt x="0" y="22"/>
                  </a:lnTo>
                  <a:lnTo>
                    <a:pt x="0" y="26"/>
                  </a:lnTo>
                  <a:lnTo>
                    <a:pt x="0" y="27"/>
                  </a:lnTo>
                  <a:lnTo>
                    <a:pt x="6" y="29"/>
                  </a:lnTo>
                  <a:lnTo>
                    <a:pt x="9" y="29"/>
                  </a:lnTo>
                  <a:lnTo>
                    <a:pt x="14" y="29"/>
                  </a:lnTo>
                  <a:lnTo>
                    <a:pt x="19" y="29"/>
                  </a:lnTo>
                  <a:lnTo>
                    <a:pt x="33" y="27"/>
                  </a:lnTo>
                  <a:lnTo>
                    <a:pt x="52" y="26"/>
                  </a:lnTo>
                  <a:lnTo>
                    <a:pt x="73" y="24"/>
                  </a:lnTo>
                  <a:lnTo>
                    <a:pt x="96" y="22"/>
                  </a:lnTo>
                  <a:lnTo>
                    <a:pt x="122" y="20"/>
                  </a:lnTo>
                  <a:lnTo>
                    <a:pt x="147" y="19"/>
                  </a:lnTo>
                  <a:lnTo>
                    <a:pt x="172" y="15"/>
                  </a:lnTo>
                  <a:lnTo>
                    <a:pt x="195" y="14"/>
                  </a:lnTo>
                  <a:lnTo>
                    <a:pt x="218" y="12"/>
                  </a:lnTo>
                  <a:lnTo>
                    <a:pt x="240" y="11"/>
                  </a:lnTo>
                  <a:lnTo>
                    <a:pt x="257" y="9"/>
                  </a:lnTo>
                  <a:lnTo>
                    <a:pt x="269" y="9"/>
                  </a:lnTo>
                  <a:lnTo>
                    <a:pt x="273" y="7"/>
                  </a:lnTo>
                  <a:lnTo>
                    <a:pt x="277" y="7"/>
                  </a:lnTo>
                  <a:lnTo>
                    <a:pt x="279" y="7"/>
                  </a:lnTo>
                  <a:lnTo>
                    <a:pt x="279" y="0"/>
                  </a:lnTo>
                </a:path>
              </a:pathLst>
            </a:custGeom>
            <a:solidFill>
              <a:srgbClr val="FF8700"/>
            </a:solidFill>
            <a:ln w="12700" cap="rnd">
              <a:solidFill>
                <a:srgbClr val="FF8700"/>
              </a:solidFill>
              <a:round/>
              <a:headEnd type="none" w="sm" len="sm"/>
              <a:tailEnd type="none" w="sm" len="sm"/>
            </a:ln>
          </p:spPr>
          <p:txBody>
            <a:bodyPr/>
            <a:lstStyle/>
            <a:p>
              <a:endParaRPr lang="zh-CN" altLang="en-US"/>
            </a:p>
          </p:txBody>
        </p:sp>
        <p:sp>
          <p:nvSpPr>
            <p:cNvPr id="84699" name="Freeform 1871"/>
            <p:cNvSpPr>
              <a:spLocks/>
            </p:cNvSpPr>
            <p:nvPr/>
          </p:nvSpPr>
          <p:spPr bwMode="auto">
            <a:xfrm>
              <a:off x="2666" y="1888"/>
              <a:ext cx="39" cy="15"/>
            </a:xfrm>
            <a:custGeom>
              <a:avLst/>
              <a:gdLst>
                <a:gd name="T0" fmla="*/ 0 w 39"/>
                <a:gd name="T1" fmla="*/ 14 h 15"/>
                <a:gd name="T2" fmla="*/ 38 w 39"/>
                <a:gd name="T3" fmla="*/ 0 h 15"/>
                <a:gd name="T4" fmla="*/ 0 w 39"/>
                <a:gd name="T5" fmla="*/ 14 h 15"/>
                <a:gd name="T6" fmla="*/ 0 60000 65536"/>
                <a:gd name="T7" fmla="*/ 0 60000 65536"/>
                <a:gd name="T8" fmla="*/ 0 60000 65536"/>
                <a:gd name="T9" fmla="*/ 0 w 39"/>
                <a:gd name="T10" fmla="*/ 0 h 15"/>
                <a:gd name="T11" fmla="*/ 39 w 39"/>
                <a:gd name="T12" fmla="*/ 15 h 15"/>
              </a:gdLst>
              <a:ahLst/>
              <a:cxnLst>
                <a:cxn ang="T6">
                  <a:pos x="T0" y="T1"/>
                </a:cxn>
                <a:cxn ang="T7">
                  <a:pos x="T2" y="T3"/>
                </a:cxn>
                <a:cxn ang="T8">
                  <a:pos x="T4" y="T5"/>
                </a:cxn>
              </a:cxnLst>
              <a:rect l="T9" t="T10" r="T11" b="T12"/>
              <a:pathLst>
                <a:path w="39" h="15">
                  <a:moveTo>
                    <a:pt x="0" y="14"/>
                  </a:moveTo>
                  <a:lnTo>
                    <a:pt x="38" y="0"/>
                  </a:lnTo>
                  <a:lnTo>
                    <a:pt x="0" y="14"/>
                  </a:lnTo>
                </a:path>
              </a:pathLst>
            </a:custGeom>
            <a:solidFill>
              <a:srgbClr val="000000"/>
            </a:solidFill>
            <a:ln w="12700" cap="rnd">
              <a:solidFill>
                <a:srgbClr val="4C4C4C"/>
              </a:solidFill>
              <a:round/>
              <a:headEnd type="none" w="sm" len="sm"/>
              <a:tailEnd type="none" w="sm" len="sm"/>
            </a:ln>
          </p:spPr>
          <p:txBody>
            <a:bodyPr/>
            <a:lstStyle/>
            <a:p>
              <a:endParaRPr lang="zh-CN" altLang="en-US"/>
            </a:p>
          </p:txBody>
        </p:sp>
        <p:sp>
          <p:nvSpPr>
            <p:cNvPr id="84700" name="Freeform 1872"/>
            <p:cNvSpPr>
              <a:spLocks/>
            </p:cNvSpPr>
            <p:nvPr/>
          </p:nvSpPr>
          <p:spPr bwMode="auto">
            <a:xfrm>
              <a:off x="3853" y="3083"/>
              <a:ext cx="172" cy="177"/>
            </a:xfrm>
            <a:custGeom>
              <a:avLst/>
              <a:gdLst>
                <a:gd name="T0" fmla="*/ 0 w 172"/>
                <a:gd name="T1" fmla="*/ 0 h 177"/>
                <a:gd name="T2" fmla="*/ 0 w 172"/>
                <a:gd name="T3" fmla="*/ 176 h 177"/>
                <a:gd name="T4" fmla="*/ 49 w 172"/>
                <a:gd name="T5" fmla="*/ 176 h 177"/>
                <a:gd name="T6" fmla="*/ 92 w 172"/>
                <a:gd name="T7" fmla="*/ 172 h 177"/>
                <a:gd name="T8" fmla="*/ 122 w 172"/>
                <a:gd name="T9" fmla="*/ 160 h 177"/>
                <a:gd name="T10" fmla="*/ 133 w 172"/>
                <a:gd name="T11" fmla="*/ 146 h 177"/>
                <a:gd name="T12" fmla="*/ 144 w 172"/>
                <a:gd name="T13" fmla="*/ 133 h 177"/>
                <a:gd name="T14" fmla="*/ 155 w 172"/>
                <a:gd name="T15" fmla="*/ 116 h 177"/>
                <a:gd name="T16" fmla="*/ 171 w 172"/>
                <a:gd name="T17" fmla="*/ 10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177"/>
                <a:gd name="T29" fmla="*/ 172 w 172"/>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177">
                  <a:moveTo>
                    <a:pt x="0" y="0"/>
                  </a:moveTo>
                  <a:lnTo>
                    <a:pt x="0" y="176"/>
                  </a:lnTo>
                  <a:lnTo>
                    <a:pt x="49" y="176"/>
                  </a:lnTo>
                  <a:lnTo>
                    <a:pt x="92" y="172"/>
                  </a:lnTo>
                  <a:lnTo>
                    <a:pt x="122" y="160"/>
                  </a:lnTo>
                  <a:lnTo>
                    <a:pt x="133" y="146"/>
                  </a:lnTo>
                  <a:lnTo>
                    <a:pt x="144" y="133"/>
                  </a:lnTo>
                  <a:lnTo>
                    <a:pt x="155" y="116"/>
                  </a:lnTo>
                  <a:lnTo>
                    <a:pt x="171" y="101"/>
                  </a:lnTo>
                </a:path>
              </a:pathLst>
            </a:custGeom>
            <a:noFill/>
            <a:ln w="12700" cap="rnd">
              <a:solidFill>
                <a:srgbClr val="FF87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701" name="Rectangle 1873"/>
            <p:cNvSpPr>
              <a:spLocks noChangeArrowheads="1"/>
            </p:cNvSpPr>
            <p:nvPr/>
          </p:nvSpPr>
          <p:spPr bwMode="auto">
            <a:xfrm>
              <a:off x="1526" y="1959"/>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2" name="Rectangle 1874"/>
            <p:cNvSpPr>
              <a:spLocks noChangeArrowheads="1"/>
            </p:cNvSpPr>
            <p:nvPr/>
          </p:nvSpPr>
          <p:spPr bwMode="auto">
            <a:xfrm>
              <a:off x="1541" y="1959"/>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3" name="Rectangle 1875"/>
            <p:cNvSpPr>
              <a:spLocks noChangeArrowheads="1"/>
            </p:cNvSpPr>
            <p:nvPr/>
          </p:nvSpPr>
          <p:spPr bwMode="auto">
            <a:xfrm>
              <a:off x="1555" y="1959"/>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4" name="Rectangle 1876"/>
            <p:cNvSpPr>
              <a:spLocks noChangeArrowheads="1"/>
            </p:cNvSpPr>
            <p:nvPr/>
          </p:nvSpPr>
          <p:spPr bwMode="auto">
            <a:xfrm>
              <a:off x="1574" y="1959"/>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5" name="Rectangle 1877"/>
            <p:cNvSpPr>
              <a:spLocks noChangeArrowheads="1"/>
            </p:cNvSpPr>
            <p:nvPr/>
          </p:nvSpPr>
          <p:spPr bwMode="auto">
            <a:xfrm rot="-2040000">
              <a:off x="2414" y="3048"/>
              <a:ext cx="11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06" name="Rectangle 1878"/>
            <p:cNvSpPr>
              <a:spLocks noChangeArrowheads="1"/>
            </p:cNvSpPr>
            <p:nvPr/>
          </p:nvSpPr>
          <p:spPr bwMode="auto">
            <a:xfrm>
              <a:off x="1847" y="2173"/>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7" name="Rectangle 1879"/>
            <p:cNvSpPr>
              <a:spLocks noChangeArrowheads="1"/>
            </p:cNvSpPr>
            <p:nvPr/>
          </p:nvSpPr>
          <p:spPr bwMode="auto">
            <a:xfrm rot="1140000">
              <a:off x="2291" y="2263"/>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08" name="Rectangle 1880"/>
            <p:cNvSpPr>
              <a:spLocks noChangeArrowheads="1"/>
            </p:cNvSpPr>
            <p:nvPr/>
          </p:nvSpPr>
          <p:spPr bwMode="auto">
            <a:xfrm>
              <a:off x="3290"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09" name="Rectangle 1881"/>
            <p:cNvSpPr>
              <a:spLocks noChangeArrowheads="1"/>
            </p:cNvSpPr>
            <p:nvPr/>
          </p:nvSpPr>
          <p:spPr bwMode="auto">
            <a:xfrm>
              <a:off x="3303"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0" name="Rectangle 1882"/>
            <p:cNvSpPr>
              <a:spLocks noChangeArrowheads="1"/>
            </p:cNvSpPr>
            <p:nvPr/>
          </p:nvSpPr>
          <p:spPr bwMode="auto">
            <a:xfrm>
              <a:off x="3320"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1" name="Rectangle 1883"/>
            <p:cNvSpPr>
              <a:spLocks noChangeArrowheads="1"/>
            </p:cNvSpPr>
            <p:nvPr/>
          </p:nvSpPr>
          <p:spPr bwMode="auto">
            <a:xfrm>
              <a:off x="3338"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2" name="Rectangle 1884"/>
            <p:cNvSpPr>
              <a:spLocks noChangeArrowheads="1"/>
            </p:cNvSpPr>
            <p:nvPr/>
          </p:nvSpPr>
          <p:spPr bwMode="auto">
            <a:xfrm>
              <a:off x="3351"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3" name="Rectangle 1885"/>
            <p:cNvSpPr>
              <a:spLocks noChangeArrowheads="1"/>
            </p:cNvSpPr>
            <p:nvPr/>
          </p:nvSpPr>
          <p:spPr bwMode="auto">
            <a:xfrm>
              <a:off x="3365"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4" name="Rectangle 1886"/>
            <p:cNvSpPr>
              <a:spLocks noChangeArrowheads="1"/>
            </p:cNvSpPr>
            <p:nvPr/>
          </p:nvSpPr>
          <p:spPr bwMode="auto">
            <a:xfrm>
              <a:off x="3381" y="2394"/>
              <a:ext cx="24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15" name="Rectangle 1887"/>
            <p:cNvSpPr>
              <a:spLocks noChangeArrowheads="1"/>
            </p:cNvSpPr>
            <p:nvPr/>
          </p:nvSpPr>
          <p:spPr bwMode="auto">
            <a:xfrm>
              <a:off x="3325" y="2452"/>
              <a:ext cx="18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16" name="Rectangle 1888"/>
            <p:cNvSpPr>
              <a:spLocks noChangeArrowheads="1"/>
            </p:cNvSpPr>
            <p:nvPr/>
          </p:nvSpPr>
          <p:spPr bwMode="auto">
            <a:xfrm>
              <a:off x="3339" y="2452"/>
              <a:ext cx="2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17" name="Rectangle 1889"/>
            <p:cNvSpPr>
              <a:spLocks noChangeArrowheads="1"/>
            </p:cNvSpPr>
            <p:nvPr/>
          </p:nvSpPr>
          <p:spPr bwMode="auto">
            <a:xfrm>
              <a:off x="3370" y="2452"/>
              <a:ext cx="20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18" name="Rectangle 1890"/>
            <p:cNvSpPr>
              <a:spLocks noChangeArrowheads="1"/>
            </p:cNvSpPr>
            <p:nvPr/>
          </p:nvSpPr>
          <p:spPr bwMode="auto">
            <a:xfrm>
              <a:off x="2910" y="2098"/>
              <a:ext cx="12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719" name="Rectangle 1891"/>
            <p:cNvSpPr>
              <a:spLocks noChangeArrowheads="1"/>
            </p:cNvSpPr>
            <p:nvPr/>
          </p:nvSpPr>
          <p:spPr bwMode="auto">
            <a:xfrm>
              <a:off x="2508"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0" name="Rectangle 1892"/>
            <p:cNvSpPr>
              <a:spLocks noChangeArrowheads="1"/>
            </p:cNvSpPr>
            <p:nvPr/>
          </p:nvSpPr>
          <p:spPr bwMode="auto">
            <a:xfrm>
              <a:off x="2523"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1" name="Rectangle 1893"/>
            <p:cNvSpPr>
              <a:spLocks noChangeArrowheads="1"/>
            </p:cNvSpPr>
            <p:nvPr/>
          </p:nvSpPr>
          <p:spPr bwMode="auto">
            <a:xfrm>
              <a:off x="2539"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2" name="Rectangle 1894"/>
            <p:cNvSpPr>
              <a:spLocks noChangeArrowheads="1"/>
            </p:cNvSpPr>
            <p:nvPr/>
          </p:nvSpPr>
          <p:spPr bwMode="auto">
            <a:xfrm>
              <a:off x="2552"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3" name="Rectangle 1895"/>
            <p:cNvSpPr>
              <a:spLocks noChangeArrowheads="1"/>
            </p:cNvSpPr>
            <p:nvPr/>
          </p:nvSpPr>
          <p:spPr bwMode="auto">
            <a:xfrm>
              <a:off x="2569"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4" name="Rectangle 1896"/>
            <p:cNvSpPr>
              <a:spLocks noChangeArrowheads="1"/>
            </p:cNvSpPr>
            <p:nvPr/>
          </p:nvSpPr>
          <p:spPr bwMode="auto">
            <a:xfrm>
              <a:off x="2583"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5" name="Rectangle 1897"/>
            <p:cNvSpPr>
              <a:spLocks noChangeArrowheads="1"/>
            </p:cNvSpPr>
            <p:nvPr/>
          </p:nvSpPr>
          <p:spPr bwMode="auto">
            <a:xfrm>
              <a:off x="2600"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6" name="Rectangle 1898"/>
            <p:cNvSpPr>
              <a:spLocks noChangeArrowheads="1"/>
            </p:cNvSpPr>
            <p:nvPr/>
          </p:nvSpPr>
          <p:spPr bwMode="auto">
            <a:xfrm>
              <a:off x="2615"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7" name="Rectangle 1899"/>
            <p:cNvSpPr>
              <a:spLocks noChangeArrowheads="1"/>
            </p:cNvSpPr>
            <p:nvPr/>
          </p:nvSpPr>
          <p:spPr bwMode="auto">
            <a:xfrm>
              <a:off x="2631"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8" name="Rectangle 1900"/>
            <p:cNvSpPr>
              <a:spLocks noChangeArrowheads="1"/>
            </p:cNvSpPr>
            <p:nvPr/>
          </p:nvSpPr>
          <p:spPr bwMode="auto">
            <a:xfrm>
              <a:off x="2644"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29" name="Rectangle 1901"/>
            <p:cNvSpPr>
              <a:spLocks noChangeArrowheads="1"/>
            </p:cNvSpPr>
            <p:nvPr/>
          </p:nvSpPr>
          <p:spPr bwMode="auto">
            <a:xfrm>
              <a:off x="2662"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0" name="Rectangle 1902"/>
            <p:cNvSpPr>
              <a:spLocks noChangeArrowheads="1"/>
            </p:cNvSpPr>
            <p:nvPr/>
          </p:nvSpPr>
          <p:spPr bwMode="auto">
            <a:xfrm>
              <a:off x="2677"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1" name="Rectangle 1903"/>
            <p:cNvSpPr>
              <a:spLocks noChangeArrowheads="1"/>
            </p:cNvSpPr>
            <p:nvPr/>
          </p:nvSpPr>
          <p:spPr bwMode="auto">
            <a:xfrm>
              <a:off x="2694"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2" name="Rectangle 1904"/>
            <p:cNvSpPr>
              <a:spLocks noChangeArrowheads="1"/>
            </p:cNvSpPr>
            <p:nvPr/>
          </p:nvSpPr>
          <p:spPr bwMode="auto">
            <a:xfrm>
              <a:off x="2706"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3" name="Rectangle 1905"/>
            <p:cNvSpPr>
              <a:spLocks noChangeArrowheads="1"/>
            </p:cNvSpPr>
            <p:nvPr/>
          </p:nvSpPr>
          <p:spPr bwMode="auto">
            <a:xfrm>
              <a:off x="2723"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4" name="Rectangle 1906"/>
            <p:cNvSpPr>
              <a:spLocks noChangeArrowheads="1"/>
            </p:cNvSpPr>
            <p:nvPr/>
          </p:nvSpPr>
          <p:spPr bwMode="auto">
            <a:xfrm>
              <a:off x="2738"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5" name="Rectangle 1907"/>
            <p:cNvSpPr>
              <a:spLocks noChangeArrowheads="1"/>
            </p:cNvSpPr>
            <p:nvPr/>
          </p:nvSpPr>
          <p:spPr bwMode="auto">
            <a:xfrm>
              <a:off x="2751"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6" name="Rectangle 1908"/>
            <p:cNvSpPr>
              <a:spLocks noChangeArrowheads="1"/>
            </p:cNvSpPr>
            <p:nvPr/>
          </p:nvSpPr>
          <p:spPr bwMode="auto">
            <a:xfrm>
              <a:off x="2769"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7" name="Rectangle 1909"/>
            <p:cNvSpPr>
              <a:spLocks noChangeArrowheads="1"/>
            </p:cNvSpPr>
            <p:nvPr/>
          </p:nvSpPr>
          <p:spPr bwMode="auto">
            <a:xfrm>
              <a:off x="2785"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8" name="Rectangle 1910"/>
            <p:cNvSpPr>
              <a:spLocks noChangeArrowheads="1"/>
            </p:cNvSpPr>
            <p:nvPr/>
          </p:nvSpPr>
          <p:spPr bwMode="auto">
            <a:xfrm>
              <a:off x="2800"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39" name="Rectangle 1911"/>
            <p:cNvSpPr>
              <a:spLocks noChangeArrowheads="1"/>
            </p:cNvSpPr>
            <p:nvPr/>
          </p:nvSpPr>
          <p:spPr bwMode="auto">
            <a:xfrm>
              <a:off x="2817"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40" name="Rectangle 1912"/>
            <p:cNvSpPr>
              <a:spLocks noChangeArrowheads="1"/>
            </p:cNvSpPr>
            <p:nvPr/>
          </p:nvSpPr>
          <p:spPr bwMode="auto">
            <a:xfrm>
              <a:off x="2833"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41" name="Rectangle 1913"/>
            <p:cNvSpPr>
              <a:spLocks noChangeArrowheads="1"/>
            </p:cNvSpPr>
            <p:nvPr/>
          </p:nvSpPr>
          <p:spPr bwMode="auto">
            <a:xfrm>
              <a:off x="2846" y="2159"/>
              <a:ext cx="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zh-CN" altLang="en-US" sz="800">
                  <a:solidFill>
                    <a:srgbClr val="000000"/>
                  </a:solidFill>
                </a:rPr>
                <a:t> </a:t>
              </a:r>
            </a:p>
          </p:txBody>
        </p:sp>
        <p:sp>
          <p:nvSpPr>
            <p:cNvPr id="84742" name="Freeform 1914"/>
            <p:cNvSpPr>
              <a:spLocks/>
            </p:cNvSpPr>
            <p:nvPr/>
          </p:nvSpPr>
          <p:spPr bwMode="auto">
            <a:xfrm>
              <a:off x="2374" y="3223"/>
              <a:ext cx="37" cy="23"/>
            </a:xfrm>
            <a:custGeom>
              <a:avLst/>
              <a:gdLst>
                <a:gd name="T0" fmla="*/ 36 w 37"/>
                <a:gd name="T1" fmla="*/ 0 h 23"/>
                <a:gd name="T2" fmla="*/ 0 w 37"/>
                <a:gd name="T3" fmla="*/ 22 h 23"/>
                <a:gd name="T4" fmla="*/ 36 w 37"/>
                <a:gd name="T5" fmla="*/ 0 h 23"/>
                <a:gd name="T6" fmla="*/ 0 60000 65536"/>
                <a:gd name="T7" fmla="*/ 0 60000 65536"/>
                <a:gd name="T8" fmla="*/ 0 60000 65536"/>
                <a:gd name="T9" fmla="*/ 0 w 37"/>
                <a:gd name="T10" fmla="*/ 0 h 23"/>
                <a:gd name="T11" fmla="*/ 37 w 37"/>
                <a:gd name="T12" fmla="*/ 23 h 23"/>
              </a:gdLst>
              <a:ahLst/>
              <a:cxnLst>
                <a:cxn ang="T6">
                  <a:pos x="T0" y="T1"/>
                </a:cxn>
                <a:cxn ang="T7">
                  <a:pos x="T2" y="T3"/>
                </a:cxn>
                <a:cxn ang="T8">
                  <a:pos x="T4" y="T5"/>
                </a:cxn>
              </a:cxnLst>
              <a:rect l="T9" t="T10" r="T11" b="T12"/>
              <a:pathLst>
                <a:path w="37" h="23">
                  <a:moveTo>
                    <a:pt x="36" y="0"/>
                  </a:moveTo>
                  <a:lnTo>
                    <a:pt x="0" y="22"/>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743" name="Freeform 1915"/>
            <p:cNvSpPr>
              <a:spLocks/>
            </p:cNvSpPr>
            <p:nvPr/>
          </p:nvSpPr>
          <p:spPr bwMode="auto">
            <a:xfrm>
              <a:off x="2320" y="3256"/>
              <a:ext cx="37" cy="22"/>
            </a:xfrm>
            <a:custGeom>
              <a:avLst/>
              <a:gdLst>
                <a:gd name="T0" fmla="*/ 36 w 37"/>
                <a:gd name="T1" fmla="*/ 0 h 22"/>
                <a:gd name="T2" fmla="*/ 0 w 37"/>
                <a:gd name="T3" fmla="*/ 21 h 22"/>
                <a:gd name="T4" fmla="*/ 36 w 37"/>
                <a:gd name="T5" fmla="*/ 0 h 22"/>
                <a:gd name="T6" fmla="*/ 0 60000 65536"/>
                <a:gd name="T7" fmla="*/ 0 60000 65536"/>
                <a:gd name="T8" fmla="*/ 0 60000 65536"/>
                <a:gd name="T9" fmla="*/ 0 w 37"/>
                <a:gd name="T10" fmla="*/ 0 h 22"/>
                <a:gd name="T11" fmla="*/ 37 w 37"/>
                <a:gd name="T12" fmla="*/ 22 h 22"/>
              </a:gdLst>
              <a:ahLst/>
              <a:cxnLst>
                <a:cxn ang="T6">
                  <a:pos x="T0" y="T1"/>
                </a:cxn>
                <a:cxn ang="T7">
                  <a:pos x="T2" y="T3"/>
                </a:cxn>
                <a:cxn ang="T8">
                  <a:pos x="T4" y="T5"/>
                </a:cxn>
              </a:cxnLst>
              <a:rect l="T9" t="T10" r="T11" b="T12"/>
              <a:pathLst>
                <a:path w="37" h="22">
                  <a:moveTo>
                    <a:pt x="36" y="0"/>
                  </a:moveTo>
                  <a:lnTo>
                    <a:pt x="0" y="21"/>
                  </a:lnTo>
                  <a:lnTo>
                    <a:pt x="36"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744" name="Freeform 1916"/>
            <p:cNvSpPr>
              <a:spLocks/>
            </p:cNvSpPr>
            <p:nvPr/>
          </p:nvSpPr>
          <p:spPr bwMode="auto">
            <a:xfrm>
              <a:off x="2257" y="3287"/>
              <a:ext cx="43" cy="19"/>
            </a:xfrm>
            <a:custGeom>
              <a:avLst/>
              <a:gdLst>
                <a:gd name="T0" fmla="*/ 42 w 43"/>
                <a:gd name="T1" fmla="*/ 0 h 19"/>
                <a:gd name="T2" fmla="*/ 0 w 43"/>
                <a:gd name="T3" fmla="*/ 18 h 19"/>
                <a:gd name="T4" fmla="*/ 42 w 43"/>
                <a:gd name="T5" fmla="*/ 0 h 19"/>
                <a:gd name="T6" fmla="*/ 0 60000 65536"/>
                <a:gd name="T7" fmla="*/ 0 60000 65536"/>
                <a:gd name="T8" fmla="*/ 0 60000 65536"/>
                <a:gd name="T9" fmla="*/ 0 w 43"/>
                <a:gd name="T10" fmla="*/ 0 h 19"/>
                <a:gd name="T11" fmla="*/ 43 w 43"/>
                <a:gd name="T12" fmla="*/ 19 h 19"/>
              </a:gdLst>
              <a:ahLst/>
              <a:cxnLst>
                <a:cxn ang="T6">
                  <a:pos x="T0" y="T1"/>
                </a:cxn>
                <a:cxn ang="T7">
                  <a:pos x="T2" y="T3"/>
                </a:cxn>
                <a:cxn ang="T8">
                  <a:pos x="T4" y="T5"/>
                </a:cxn>
              </a:cxnLst>
              <a:rect l="T9" t="T10" r="T11" b="T12"/>
              <a:pathLst>
                <a:path w="43" h="19">
                  <a:moveTo>
                    <a:pt x="42" y="0"/>
                  </a:moveTo>
                  <a:lnTo>
                    <a:pt x="0" y="18"/>
                  </a:lnTo>
                  <a:lnTo>
                    <a:pt x="42" y="0"/>
                  </a:lnTo>
                </a:path>
              </a:pathLst>
            </a:custGeom>
            <a:solidFill>
              <a:srgbClr val="666666"/>
            </a:solidFill>
            <a:ln w="25400" cap="rnd">
              <a:solidFill>
                <a:srgbClr val="FF8700"/>
              </a:solidFill>
              <a:round/>
              <a:headEnd type="none" w="sm" len="sm"/>
              <a:tailEnd type="none" w="sm" len="sm"/>
            </a:ln>
          </p:spPr>
          <p:txBody>
            <a:bodyPr/>
            <a:lstStyle/>
            <a:p>
              <a:endParaRPr lang="zh-CN" altLang="en-US"/>
            </a:p>
          </p:txBody>
        </p:sp>
        <p:sp>
          <p:nvSpPr>
            <p:cNvPr id="84745" name="Freeform 1917"/>
            <p:cNvSpPr>
              <a:spLocks/>
            </p:cNvSpPr>
            <p:nvPr/>
          </p:nvSpPr>
          <p:spPr bwMode="auto">
            <a:xfrm>
              <a:off x="3982" y="2609"/>
              <a:ext cx="65" cy="142"/>
            </a:xfrm>
            <a:custGeom>
              <a:avLst/>
              <a:gdLst>
                <a:gd name="T0" fmla="*/ 0 w 65"/>
                <a:gd name="T1" fmla="*/ 0 h 142"/>
                <a:gd name="T2" fmla="*/ 0 w 65"/>
                <a:gd name="T3" fmla="*/ 102 h 142"/>
                <a:gd name="T4" fmla="*/ 64 w 65"/>
                <a:gd name="T5" fmla="*/ 141 h 142"/>
                <a:gd name="T6" fmla="*/ 64 w 65"/>
                <a:gd name="T7" fmla="*/ 29 h 142"/>
                <a:gd name="T8" fmla="*/ 0 w 65"/>
                <a:gd name="T9" fmla="*/ 0 h 142"/>
                <a:gd name="T10" fmla="*/ 0 60000 65536"/>
                <a:gd name="T11" fmla="*/ 0 60000 65536"/>
                <a:gd name="T12" fmla="*/ 0 60000 65536"/>
                <a:gd name="T13" fmla="*/ 0 60000 65536"/>
                <a:gd name="T14" fmla="*/ 0 60000 65536"/>
                <a:gd name="T15" fmla="*/ 0 w 65"/>
                <a:gd name="T16" fmla="*/ 0 h 142"/>
                <a:gd name="T17" fmla="*/ 65 w 65"/>
                <a:gd name="T18" fmla="*/ 142 h 142"/>
              </a:gdLst>
              <a:ahLst/>
              <a:cxnLst>
                <a:cxn ang="T10">
                  <a:pos x="T0" y="T1"/>
                </a:cxn>
                <a:cxn ang="T11">
                  <a:pos x="T2" y="T3"/>
                </a:cxn>
                <a:cxn ang="T12">
                  <a:pos x="T4" y="T5"/>
                </a:cxn>
                <a:cxn ang="T13">
                  <a:pos x="T6" y="T7"/>
                </a:cxn>
                <a:cxn ang="T14">
                  <a:pos x="T8" y="T9"/>
                </a:cxn>
              </a:cxnLst>
              <a:rect l="T15" t="T16" r="T17" b="T18"/>
              <a:pathLst>
                <a:path w="65" h="142">
                  <a:moveTo>
                    <a:pt x="0" y="0"/>
                  </a:moveTo>
                  <a:lnTo>
                    <a:pt x="0" y="102"/>
                  </a:lnTo>
                  <a:lnTo>
                    <a:pt x="64" y="141"/>
                  </a:lnTo>
                  <a:lnTo>
                    <a:pt x="64" y="29"/>
                  </a:lnTo>
                  <a:lnTo>
                    <a:pt x="0" y="0"/>
                  </a:lnTo>
                </a:path>
              </a:pathLst>
            </a:custGeom>
            <a:solidFill>
              <a:srgbClr val="B3B3B3"/>
            </a:solidFill>
            <a:ln w="12700" cap="rnd">
              <a:solidFill>
                <a:srgbClr val="000000"/>
              </a:solidFill>
              <a:round/>
              <a:headEnd type="none" w="sm" len="sm"/>
              <a:tailEnd type="none" w="sm" len="sm"/>
            </a:ln>
          </p:spPr>
          <p:txBody>
            <a:bodyPr/>
            <a:lstStyle/>
            <a:p>
              <a:endParaRPr lang="zh-CN" altLang="en-US"/>
            </a:p>
          </p:txBody>
        </p:sp>
        <p:sp>
          <p:nvSpPr>
            <p:cNvPr id="84746" name="Freeform 1918"/>
            <p:cNvSpPr>
              <a:spLocks/>
            </p:cNvSpPr>
            <p:nvPr/>
          </p:nvSpPr>
          <p:spPr bwMode="auto">
            <a:xfrm>
              <a:off x="4053" y="2619"/>
              <a:ext cx="109" cy="130"/>
            </a:xfrm>
            <a:custGeom>
              <a:avLst/>
              <a:gdLst>
                <a:gd name="T0" fmla="*/ 108 w 109"/>
                <a:gd name="T1" fmla="*/ 13 h 130"/>
                <a:gd name="T2" fmla="*/ 82 w 109"/>
                <a:gd name="T3" fmla="*/ 0 h 130"/>
                <a:gd name="T4" fmla="*/ 0 w 109"/>
                <a:gd name="T5" fmla="*/ 15 h 130"/>
                <a:gd name="T6" fmla="*/ 0 w 109"/>
                <a:gd name="T7" fmla="*/ 129 h 130"/>
                <a:gd name="T8" fmla="*/ 108 w 109"/>
                <a:gd name="T9" fmla="*/ 103 h 130"/>
                <a:gd name="T10" fmla="*/ 108 w 109"/>
                <a:gd name="T11" fmla="*/ 13 h 130"/>
                <a:gd name="T12" fmla="*/ 0 60000 65536"/>
                <a:gd name="T13" fmla="*/ 0 60000 65536"/>
                <a:gd name="T14" fmla="*/ 0 60000 65536"/>
                <a:gd name="T15" fmla="*/ 0 60000 65536"/>
                <a:gd name="T16" fmla="*/ 0 60000 65536"/>
                <a:gd name="T17" fmla="*/ 0 60000 65536"/>
                <a:gd name="T18" fmla="*/ 0 w 109"/>
                <a:gd name="T19" fmla="*/ 0 h 130"/>
                <a:gd name="T20" fmla="*/ 109 w 109"/>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09" h="130">
                  <a:moveTo>
                    <a:pt x="108" y="13"/>
                  </a:moveTo>
                  <a:lnTo>
                    <a:pt x="82" y="0"/>
                  </a:lnTo>
                  <a:lnTo>
                    <a:pt x="0" y="15"/>
                  </a:lnTo>
                  <a:lnTo>
                    <a:pt x="0" y="129"/>
                  </a:lnTo>
                  <a:lnTo>
                    <a:pt x="108" y="103"/>
                  </a:lnTo>
                  <a:lnTo>
                    <a:pt x="108" y="13"/>
                  </a:lnTo>
                </a:path>
              </a:pathLst>
            </a:custGeom>
            <a:solidFill>
              <a:srgbClr val="666666"/>
            </a:solidFill>
            <a:ln w="12700" cap="rnd">
              <a:solidFill>
                <a:srgbClr val="000000"/>
              </a:solidFill>
              <a:round/>
              <a:headEnd type="none" w="sm" len="sm"/>
              <a:tailEnd type="none" w="sm" len="sm"/>
            </a:ln>
          </p:spPr>
          <p:txBody>
            <a:bodyPr/>
            <a:lstStyle/>
            <a:p>
              <a:endParaRPr lang="zh-CN" altLang="en-US"/>
            </a:p>
          </p:txBody>
        </p:sp>
        <p:sp>
          <p:nvSpPr>
            <p:cNvPr id="84747" name="Freeform 1919"/>
            <p:cNvSpPr>
              <a:spLocks/>
            </p:cNvSpPr>
            <p:nvPr/>
          </p:nvSpPr>
          <p:spPr bwMode="auto">
            <a:xfrm>
              <a:off x="3969" y="2969"/>
              <a:ext cx="170" cy="129"/>
            </a:xfrm>
            <a:custGeom>
              <a:avLst/>
              <a:gdLst>
                <a:gd name="T0" fmla="*/ 0 w 170"/>
                <a:gd name="T1" fmla="*/ 6 h 129"/>
                <a:gd name="T2" fmla="*/ 0 w 170"/>
                <a:gd name="T3" fmla="*/ 128 h 129"/>
                <a:gd name="T4" fmla="*/ 169 w 170"/>
                <a:gd name="T5" fmla="*/ 86 h 129"/>
                <a:gd name="T6" fmla="*/ 47 w 170"/>
                <a:gd name="T7" fmla="*/ 0 h 129"/>
                <a:gd name="T8" fmla="*/ 0 w 170"/>
                <a:gd name="T9" fmla="*/ 6 h 129"/>
                <a:gd name="T10" fmla="*/ 0 60000 65536"/>
                <a:gd name="T11" fmla="*/ 0 60000 65536"/>
                <a:gd name="T12" fmla="*/ 0 60000 65536"/>
                <a:gd name="T13" fmla="*/ 0 60000 65536"/>
                <a:gd name="T14" fmla="*/ 0 60000 65536"/>
                <a:gd name="T15" fmla="*/ 0 w 170"/>
                <a:gd name="T16" fmla="*/ 0 h 129"/>
                <a:gd name="T17" fmla="*/ 170 w 170"/>
                <a:gd name="T18" fmla="*/ 129 h 129"/>
              </a:gdLst>
              <a:ahLst/>
              <a:cxnLst>
                <a:cxn ang="T10">
                  <a:pos x="T0" y="T1"/>
                </a:cxn>
                <a:cxn ang="T11">
                  <a:pos x="T2" y="T3"/>
                </a:cxn>
                <a:cxn ang="T12">
                  <a:pos x="T4" y="T5"/>
                </a:cxn>
                <a:cxn ang="T13">
                  <a:pos x="T6" y="T7"/>
                </a:cxn>
                <a:cxn ang="T14">
                  <a:pos x="T8" y="T9"/>
                </a:cxn>
              </a:cxnLst>
              <a:rect l="T15" t="T16" r="T17" b="T18"/>
              <a:pathLst>
                <a:path w="170" h="129">
                  <a:moveTo>
                    <a:pt x="0" y="6"/>
                  </a:moveTo>
                  <a:lnTo>
                    <a:pt x="0" y="128"/>
                  </a:lnTo>
                  <a:lnTo>
                    <a:pt x="169" y="86"/>
                  </a:lnTo>
                  <a:lnTo>
                    <a:pt x="47" y="0"/>
                  </a:lnTo>
                  <a:lnTo>
                    <a:pt x="0" y="6"/>
                  </a:lnTo>
                </a:path>
              </a:pathLst>
            </a:custGeom>
            <a:solidFill>
              <a:srgbClr val="47474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84748" name="Line 1920"/>
            <p:cNvSpPr>
              <a:spLocks noChangeShapeType="1"/>
            </p:cNvSpPr>
            <p:nvPr/>
          </p:nvSpPr>
          <p:spPr bwMode="auto">
            <a:xfrm>
              <a:off x="4088" y="3086"/>
              <a:ext cx="0" cy="5"/>
            </a:xfrm>
            <a:prstGeom prst="line">
              <a:avLst/>
            </a:prstGeom>
            <a:noFill/>
            <a:ln w="254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749" name="Oval 1921"/>
            <p:cNvSpPr>
              <a:spLocks noChangeArrowheads="1"/>
            </p:cNvSpPr>
            <p:nvPr/>
          </p:nvSpPr>
          <p:spPr bwMode="auto">
            <a:xfrm>
              <a:off x="4048" y="2932"/>
              <a:ext cx="78" cy="30"/>
            </a:xfrm>
            <a:prstGeom prst="ellipse">
              <a:avLst/>
            </a:prstGeom>
            <a:solidFill>
              <a:schemeClr val="folHlink"/>
            </a:solidFill>
            <a:ln w="12700">
              <a:solidFill>
                <a:schemeClr val="tx1"/>
              </a:solidFill>
              <a:round/>
              <a:headEnd/>
              <a:tailEnd/>
            </a:ln>
          </p:spPr>
          <p:txBody>
            <a:bodyPr wrap="none" anchor="ctr"/>
            <a:lstStyle/>
            <a:p>
              <a:endParaRPr lang="zh-CN" altLang="en-US"/>
            </a:p>
          </p:txBody>
        </p:sp>
        <p:sp>
          <p:nvSpPr>
            <p:cNvPr id="84750" name="Line 1922"/>
            <p:cNvSpPr>
              <a:spLocks noChangeShapeType="1"/>
            </p:cNvSpPr>
            <p:nvPr/>
          </p:nvSpPr>
          <p:spPr bwMode="auto">
            <a:xfrm>
              <a:off x="4082" y="2857"/>
              <a:ext cx="0" cy="31"/>
            </a:xfrm>
            <a:prstGeom prst="line">
              <a:avLst/>
            </a:prstGeom>
            <a:noFill/>
            <a:ln w="254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751" name="Freeform 1923"/>
            <p:cNvSpPr>
              <a:spLocks/>
            </p:cNvSpPr>
            <p:nvPr/>
          </p:nvSpPr>
          <p:spPr bwMode="auto">
            <a:xfrm>
              <a:off x="3110" y="1104"/>
              <a:ext cx="658" cy="139"/>
            </a:xfrm>
            <a:custGeom>
              <a:avLst/>
              <a:gdLst>
                <a:gd name="T0" fmla="*/ 657 w 658"/>
                <a:gd name="T1" fmla="*/ 19 h 139"/>
                <a:gd name="T2" fmla="*/ 657 w 658"/>
                <a:gd name="T3" fmla="*/ 0 h 139"/>
                <a:gd name="T4" fmla="*/ 0 w 658"/>
                <a:gd name="T5" fmla="*/ 118 h 139"/>
                <a:gd name="T6" fmla="*/ 0 w 658"/>
                <a:gd name="T7" fmla="*/ 138 h 139"/>
                <a:gd name="T8" fmla="*/ 657 w 658"/>
                <a:gd name="T9" fmla="*/ 19 h 139"/>
                <a:gd name="T10" fmla="*/ 0 60000 65536"/>
                <a:gd name="T11" fmla="*/ 0 60000 65536"/>
                <a:gd name="T12" fmla="*/ 0 60000 65536"/>
                <a:gd name="T13" fmla="*/ 0 60000 65536"/>
                <a:gd name="T14" fmla="*/ 0 60000 65536"/>
                <a:gd name="T15" fmla="*/ 0 w 658"/>
                <a:gd name="T16" fmla="*/ 0 h 139"/>
                <a:gd name="T17" fmla="*/ 658 w 658"/>
                <a:gd name="T18" fmla="*/ 139 h 139"/>
              </a:gdLst>
              <a:ahLst/>
              <a:cxnLst>
                <a:cxn ang="T10">
                  <a:pos x="T0" y="T1"/>
                </a:cxn>
                <a:cxn ang="T11">
                  <a:pos x="T2" y="T3"/>
                </a:cxn>
                <a:cxn ang="T12">
                  <a:pos x="T4" y="T5"/>
                </a:cxn>
                <a:cxn ang="T13">
                  <a:pos x="T6" y="T7"/>
                </a:cxn>
                <a:cxn ang="T14">
                  <a:pos x="T8" y="T9"/>
                </a:cxn>
              </a:cxnLst>
              <a:rect l="T15" t="T16" r="T17" b="T18"/>
              <a:pathLst>
                <a:path w="658" h="139">
                  <a:moveTo>
                    <a:pt x="657" y="19"/>
                  </a:moveTo>
                  <a:lnTo>
                    <a:pt x="657" y="0"/>
                  </a:lnTo>
                  <a:lnTo>
                    <a:pt x="0" y="118"/>
                  </a:lnTo>
                  <a:lnTo>
                    <a:pt x="0" y="138"/>
                  </a:lnTo>
                  <a:lnTo>
                    <a:pt x="657" y="1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16079694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 y="685800"/>
            <a:ext cx="8153400" cy="609600"/>
          </a:xfrm>
        </p:spPr>
        <p:txBody>
          <a:bodyPr>
            <a:normAutofit fontScale="90000"/>
          </a:bodyPr>
          <a:lstStyle/>
          <a:p>
            <a:pPr eaLnBrk="1" hangingPunct="1"/>
            <a:r>
              <a:rPr lang="zh-CN" altLang="en-US" smtClean="0"/>
              <a:t>怎样测试一条“好的”光缆链路？</a:t>
            </a:r>
            <a:endParaRPr lang="en-US" altLang="zh-CN" smtClean="0"/>
          </a:p>
        </p:txBody>
      </p:sp>
      <p:sp>
        <p:nvSpPr>
          <p:cNvPr id="84995" name="Rectangle 3"/>
          <p:cNvSpPr>
            <a:spLocks noGrp="1" noChangeArrowheads="1"/>
          </p:cNvSpPr>
          <p:nvPr>
            <p:ph type="body" sz="half" idx="1"/>
          </p:nvPr>
        </p:nvSpPr>
        <p:spPr>
          <a:xfrm>
            <a:off x="304800" y="1600200"/>
            <a:ext cx="7239000" cy="4684713"/>
          </a:xfrm>
          <a:noFill/>
        </p:spPr>
        <p:txBody>
          <a:bodyPr/>
          <a:lstStyle/>
          <a:p>
            <a:pPr eaLnBrk="1" hangingPunct="1">
              <a:spcBef>
                <a:spcPct val="30000"/>
              </a:spcBef>
              <a:spcAft>
                <a:spcPct val="30000"/>
              </a:spcAft>
            </a:pPr>
            <a:r>
              <a:rPr lang="zh-CN" altLang="en-US" smtClean="0"/>
              <a:t>查阅标准中的指导意见</a:t>
            </a:r>
            <a:endParaRPr lang="en-US" altLang="zh-CN" smtClean="0"/>
          </a:p>
          <a:p>
            <a:pPr eaLnBrk="1" hangingPunct="1">
              <a:spcBef>
                <a:spcPct val="30000"/>
              </a:spcBef>
              <a:spcAft>
                <a:spcPct val="30000"/>
              </a:spcAft>
            </a:pPr>
            <a:r>
              <a:rPr lang="en-US" altLang="zh-CN" smtClean="0"/>
              <a:t>TIA/EIA-568-B.1 </a:t>
            </a:r>
            <a:r>
              <a:rPr lang="zh-CN" altLang="en-US" smtClean="0"/>
              <a:t>描述了基于光缆应用的光缆性能</a:t>
            </a:r>
            <a:endParaRPr lang="en-US" altLang="zh-CN" smtClean="0"/>
          </a:p>
          <a:p>
            <a:pPr lvl="1" eaLnBrk="1" hangingPunct="1">
              <a:spcBef>
                <a:spcPct val="30000"/>
              </a:spcBef>
              <a:spcAft>
                <a:spcPct val="30000"/>
              </a:spcAft>
            </a:pPr>
            <a:r>
              <a:rPr lang="zh-CN" altLang="en-US" sz="2000" smtClean="0"/>
              <a:t>水平光缆</a:t>
            </a:r>
            <a:endParaRPr lang="en-US" altLang="zh-CN" sz="2000" smtClean="0"/>
          </a:p>
          <a:p>
            <a:pPr lvl="1" eaLnBrk="1" hangingPunct="1">
              <a:spcBef>
                <a:spcPct val="30000"/>
              </a:spcBef>
              <a:spcAft>
                <a:spcPct val="30000"/>
              </a:spcAft>
            </a:pPr>
            <a:r>
              <a:rPr lang="zh-CN" altLang="en-US" sz="2000" smtClean="0"/>
              <a:t>骨干光缆</a:t>
            </a:r>
            <a:endParaRPr lang="en-US" altLang="zh-CN" sz="2000" smtClean="0"/>
          </a:p>
          <a:p>
            <a:pPr lvl="1" eaLnBrk="1" hangingPunct="1">
              <a:spcBef>
                <a:spcPct val="30000"/>
              </a:spcBef>
              <a:spcAft>
                <a:spcPct val="30000"/>
              </a:spcAft>
            </a:pPr>
            <a:r>
              <a:rPr lang="zh-CN" altLang="en-US" sz="2000" smtClean="0"/>
              <a:t>集中光缆</a:t>
            </a:r>
            <a:endParaRPr lang="en-US" altLang="zh-CN" sz="2000" smtClean="0"/>
          </a:p>
        </p:txBody>
      </p:sp>
      <p:pic>
        <p:nvPicPr>
          <p:cNvPr id="84996" name="Picture 4" descr="The Six Subsystems of a Structured Cabling Sys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352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228600" y="5486400"/>
            <a:ext cx="4191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nSpc>
                <a:spcPct val="87000"/>
              </a:lnSpc>
              <a:spcBef>
                <a:spcPct val="50000"/>
              </a:spcBef>
            </a:pPr>
            <a:r>
              <a:rPr lang="en-US" altLang="zh-CN" sz="1800"/>
              <a:t>The BICSI Telecommunications Distribution Methods Manual (TDMM) references ANSI/TIA/EIA-568 </a:t>
            </a:r>
          </a:p>
        </p:txBody>
      </p:sp>
      <p:pic>
        <p:nvPicPr>
          <p:cNvPr id="84998" name="Picture 6" descr="so0086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5257800"/>
            <a:ext cx="1371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 Box 7"/>
          <p:cNvSpPr txBox="1">
            <a:spLocks noChangeArrowheads="1"/>
          </p:cNvSpPr>
          <p:nvPr/>
        </p:nvSpPr>
        <p:spPr bwMode="auto">
          <a:xfrm rot="-1020051">
            <a:off x="4567238" y="5545138"/>
            <a:ext cx="839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b="1">
                <a:latin typeface="Bookman Old Style" pitchFamily="18" charset="0"/>
              </a:rPr>
              <a:t>BICSI</a:t>
            </a:r>
          </a:p>
          <a:p>
            <a:pPr algn="ctr">
              <a:spcBef>
                <a:spcPct val="50000"/>
              </a:spcBef>
            </a:pPr>
            <a:r>
              <a:rPr lang="en-US" altLang="zh-CN" sz="1200" b="1">
                <a:latin typeface="Bookman Old Style" pitchFamily="18" charset="0"/>
              </a:rPr>
              <a:t>TDMM</a:t>
            </a:r>
          </a:p>
        </p:txBody>
      </p:sp>
    </p:spTree>
    <p:extLst>
      <p:ext uri="{BB962C8B-B14F-4D97-AF65-F5344CB8AC3E}">
        <p14:creationId xmlns:p14="http://schemas.microsoft.com/office/powerpoint/2010/main" val="12984219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76200" y="685800"/>
            <a:ext cx="8153400" cy="609600"/>
          </a:xfrm>
        </p:spPr>
        <p:txBody>
          <a:bodyPr>
            <a:normAutofit fontScale="90000"/>
          </a:bodyPr>
          <a:lstStyle/>
          <a:p>
            <a:pPr eaLnBrk="1" hangingPunct="1"/>
            <a:r>
              <a:rPr lang="zh-CN" altLang="en-US" smtClean="0"/>
              <a:t>公认的光缆类型</a:t>
            </a:r>
            <a:endParaRPr lang="en-US" altLang="zh-CN" smtClean="0"/>
          </a:p>
        </p:txBody>
      </p:sp>
      <p:sp>
        <p:nvSpPr>
          <p:cNvPr id="86019" name="Rectangle 1027"/>
          <p:cNvSpPr>
            <a:spLocks noGrp="1" noChangeArrowheads="1"/>
          </p:cNvSpPr>
          <p:nvPr>
            <p:ph idx="1"/>
          </p:nvPr>
        </p:nvSpPr>
        <p:spPr>
          <a:xfrm>
            <a:off x="304800" y="1600200"/>
            <a:ext cx="6858000" cy="4114800"/>
          </a:xfrm>
        </p:spPr>
        <p:txBody>
          <a:bodyPr>
            <a:normAutofit lnSpcReduction="10000"/>
          </a:bodyPr>
          <a:lstStyle/>
          <a:p>
            <a:pPr eaLnBrk="1" hangingPunct="1">
              <a:spcBef>
                <a:spcPct val="30000"/>
              </a:spcBef>
            </a:pPr>
            <a:r>
              <a:rPr lang="zh-CN" altLang="en-US" smtClean="0"/>
              <a:t>水平</a:t>
            </a:r>
          </a:p>
          <a:p>
            <a:pPr lvl="1" eaLnBrk="1" hangingPunct="1">
              <a:spcBef>
                <a:spcPct val="30000"/>
              </a:spcBef>
            </a:pPr>
            <a:r>
              <a:rPr lang="zh-CN" altLang="en-US" sz="2000" smtClean="0"/>
              <a:t>多模光缆，</a:t>
            </a:r>
            <a:r>
              <a:rPr lang="en-US" altLang="zh-CN" sz="2000" smtClean="0"/>
              <a:t>50/125 </a:t>
            </a:r>
            <a:r>
              <a:rPr lang="zh-CN" altLang="en-US" sz="2000" smtClean="0"/>
              <a:t>或 </a:t>
            </a:r>
            <a:r>
              <a:rPr lang="en-US" altLang="zh-CN" sz="2000" smtClean="0"/>
              <a:t>62.5/125 </a:t>
            </a:r>
            <a:r>
              <a:rPr lang="en-US" altLang="zh-CN" sz="2000" smtClean="0">
                <a:cs typeface="Arial" charset="0"/>
              </a:rPr>
              <a:t>µm</a:t>
            </a:r>
            <a:endParaRPr lang="en-US" altLang="zh-CN" sz="2000" smtClean="0"/>
          </a:p>
          <a:p>
            <a:pPr eaLnBrk="1" hangingPunct="1">
              <a:spcBef>
                <a:spcPct val="30000"/>
              </a:spcBef>
            </a:pPr>
            <a:r>
              <a:rPr lang="zh-CN" altLang="en-US" smtClean="0"/>
              <a:t>集中</a:t>
            </a:r>
          </a:p>
          <a:p>
            <a:pPr lvl="1" eaLnBrk="1" hangingPunct="1">
              <a:spcBef>
                <a:spcPct val="30000"/>
              </a:spcBef>
            </a:pPr>
            <a:r>
              <a:rPr lang="zh-CN" altLang="en-US" sz="2000" smtClean="0"/>
              <a:t>多模光缆</a:t>
            </a:r>
          </a:p>
          <a:p>
            <a:pPr eaLnBrk="1" hangingPunct="1">
              <a:spcBef>
                <a:spcPct val="30000"/>
              </a:spcBef>
            </a:pPr>
            <a:r>
              <a:rPr lang="zh-CN" altLang="en-US" smtClean="0"/>
              <a:t>骨干</a:t>
            </a:r>
          </a:p>
          <a:p>
            <a:pPr lvl="1" eaLnBrk="1" hangingPunct="1">
              <a:spcBef>
                <a:spcPct val="30000"/>
              </a:spcBef>
            </a:pPr>
            <a:r>
              <a:rPr lang="zh-CN" altLang="en-US" sz="2000" smtClean="0"/>
              <a:t>多模或单模光缆</a:t>
            </a:r>
            <a:r>
              <a:rPr lang="en-US" altLang="zh-CN" sz="2000" smtClean="0"/>
              <a:t/>
            </a:r>
            <a:br>
              <a:rPr lang="en-US" altLang="zh-CN" sz="2000" smtClean="0"/>
            </a:br>
            <a:endParaRPr lang="en-US" altLang="zh-CN" sz="2000" smtClean="0"/>
          </a:p>
          <a:p>
            <a:pPr eaLnBrk="1" hangingPunct="1">
              <a:spcBef>
                <a:spcPct val="30000"/>
              </a:spcBef>
            </a:pPr>
            <a:r>
              <a:rPr lang="en-US" altLang="zh-CN" smtClean="0"/>
              <a:t>TIA/EIA-568-B.3</a:t>
            </a:r>
            <a:r>
              <a:rPr lang="zh-CN" altLang="en-US" smtClean="0"/>
              <a:t>有光缆元件的性能指标</a:t>
            </a:r>
            <a:endParaRPr lang="en-US" altLang="zh-CN" smtClean="0"/>
          </a:p>
        </p:txBody>
      </p:sp>
      <p:grpSp>
        <p:nvGrpSpPr>
          <p:cNvPr id="86020" name="Group 1028"/>
          <p:cNvGrpSpPr>
            <a:grpSpLocks/>
          </p:cNvGrpSpPr>
          <p:nvPr/>
        </p:nvGrpSpPr>
        <p:grpSpPr bwMode="auto">
          <a:xfrm>
            <a:off x="4495800" y="2819400"/>
            <a:ext cx="4114800" cy="1216025"/>
            <a:chOff x="1200" y="1248"/>
            <a:chExt cx="3628" cy="1072"/>
          </a:xfrm>
        </p:grpSpPr>
        <p:grpSp>
          <p:nvGrpSpPr>
            <p:cNvPr id="86021" name="Group 1029"/>
            <p:cNvGrpSpPr>
              <a:grpSpLocks/>
            </p:cNvGrpSpPr>
            <p:nvPr/>
          </p:nvGrpSpPr>
          <p:grpSpPr bwMode="auto">
            <a:xfrm>
              <a:off x="3756" y="1248"/>
              <a:ext cx="1072" cy="1072"/>
              <a:chOff x="3616" y="1468"/>
              <a:chExt cx="1072" cy="1072"/>
            </a:xfrm>
          </p:grpSpPr>
          <p:sp>
            <p:nvSpPr>
              <p:cNvPr id="86043" name="Oval 1030"/>
              <p:cNvSpPr>
                <a:spLocks noChangeArrowheads="1"/>
              </p:cNvSpPr>
              <p:nvPr/>
            </p:nvSpPr>
            <p:spPr bwMode="auto">
              <a:xfrm>
                <a:off x="3616" y="1468"/>
                <a:ext cx="1072" cy="1072"/>
              </a:xfrm>
              <a:prstGeom prst="ellipse">
                <a:avLst/>
              </a:prstGeom>
              <a:solidFill>
                <a:srgbClr val="919191"/>
              </a:solidFill>
              <a:ln w="12700">
                <a:solidFill>
                  <a:schemeClr val="tx1"/>
                </a:solidFill>
                <a:round/>
                <a:headEnd/>
                <a:tailEnd/>
              </a:ln>
            </p:spPr>
            <p:txBody>
              <a:bodyPr wrap="none" anchor="ctr"/>
              <a:lstStyle/>
              <a:p>
                <a:endParaRPr lang="zh-CN" altLang="en-US"/>
              </a:p>
            </p:txBody>
          </p:sp>
          <p:sp>
            <p:nvSpPr>
              <p:cNvPr id="86044" name="Oval 1031"/>
              <p:cNvSpPr>
                <a:spLocks noChangeArrowheads="1"/>
              </p:cNvSpPr>
              <p:nvPr/>
            </p:nvSpPr>
            <p:spPr bwMode="auto">
              <a:xfrm>
                <a:off x="3886" y="1738"/>
                <a:ext cx="532" cy="532"/>
              </a:xfrm>
              <a:prstGeom prst="ellipse">
                <a:avLst/>
              </a:prstGeom>
              <a:solidFill>
                <a:srgbClr val="DADADA"/>
              </a:solidFill>
              <a:ln w="12700">
                <a:solidFill>
                  <a:schemeClr val="tx1"/>
                </a:solidFill>
                <a:round/>
                <a:headEnd/>
                <a:tailEnd/>
              </a:ln>
            </p:spPr>
            <p:txBody>
              <a:bodyPr wrap="none" anchor="ctr"/>
              <a:lstStyle/>
              <a:p>
                <a:endParaRPr lang="zh-CN" altLang="en-US"/>
              </a:p>
            </p:txBody>
          </p:sp>
          <p:sp>
            <p:nvSpPr>
              <p:cNvPr id="86045" name="Oval 1032"/>
              <p:cNvSpPr>
                <a:spLocks noChangeArrowheads="1"/>
              </p:cNvSpPr>
              <p:nvPr/>
            </p:nvSpPr>
            <p:spPr bwMode="auto">
              <a:xfrm>
                <a:off x="4048" y="1900"/>
                <a:ext cx="208" cy="208"/>
              </a:xfrm>
              <a:prstGeom prst="ellipse">
                <a:avLst/>
              </a:prstGeom>
              <a:solidFill>
                <a:srgbClr val="676767"/>
              </a:solidFill>
              <a:ln w="12700">
                <a:solidFill>
                  <a:schemeClr val="tx1"/>
                </a:solidFill>
                <a:round/>
                <a:headEnd/>
                <a:tailEnd/>
              </a:ln>
            </p:spPr>
            <p:txBody>
              <a:bodyPr wrap="none" anchor="ctr"/>
              <a:lstStyle/>
              <a:p>
                <a:endParaRPr lang="zh-CN" altLang="en-US"/>
              </a:p>
            </p:txBody>
          </p:sp>
        </p:grpSp>
        <p:sp>
          <p:nvSpPr>
            <p:cNvPr id="86022" name="Rectangle 1033"/>
            <p:cNvSpPr>
              <a:spLocks noChangeArrowheads="1"/>
            </p:cNvSpPr>
            <p:nvPr/>
          </p:nvSpPr>
          <p:spPr bwMode="auto">
            <a:xfrm>
              <a:off x="3099" y="1686"/>
              <a:ext cx="44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pt-BR" altLang="zh-CN" sz="1200" b="1"/>
                <a:t>core</a:t>
              </a:r>
            </a:p>
          </p:txBody>
        </p:sp>
        <p:sp>
          <p:nvSpPr>
            <p:cNvPr id="86023" name="Rectangle 1034"/>
            <p:cNvSpPr>
              <a:spLocks noChangeArrowheads="1"/>
            </p:cNvSpPr>
            <p:nvPr/>
          </p:nvSpPr>
          <p:spPr bwMode="auto">
            <a:xfrm>
              <a:off x="2989" y="1471"/>
              <a:ext cx="71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pt-BR" altLang="zh-CN" sz="1200" b="1"/>
                <a:t>cladding</a:t>
              </a:r>
            </a:p>
          </p:txBody>
        </p:sp>
        <p:sp>
          <p:nvSpPr>
            <p:cNvPr id="86024" name="Rectangle 1035"/>
            <p:cNvSpPr>
              <a:spLocks noChangeArrowheads="1"/>
            </p:cNvSpPr>
            <p:nvPr/>
          </p:nvSpPr>
          <p:spPr bwMode="auto">
            <a:xfrm>
              <a:off x="3035" y="1266"/>
              <a:ext cx="54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pt-BR" altLang="zh-CN" sz="1200" b="1"/>
                <a:t>buffer</a:t>
              </a:r>
            </a:p>
          </p:txBody>
        </p:sp>
        <p:grpSp>
          <p:nvGrpSpPr>
            <p:cNvPr id="86025" name="Group 1036"/>
            <p:cNvGrpSpPr>
              <a:grpSpLocks/>
            </p:cNvGrpSpPr>
            <p:nvPr/>
          </p:nvGrpSpPr>
          <p:grpSpPr bwMode="auto">
            <a:xfrm>
              <a:off x="1200" y="1263"/>
              <a:ext cx="1353" cy="1042"/>
              <a:chOff x="1060" y="1483"/>
              <a:chExt cx="1353" cy="1042"/>
            </a:xfrm>
          </p:grpSpPr>
          <p:sp>
            <p:nvSpPr>
              <p:cNvPr id="86038" name="Oval 1037"/>
              <p:cNvSpPr>
                <a:spLocks noChangeArrowheads="1"/>
              </p:cNvSpPr>
              <p:nvPr/>
            </p:nvSpPr>
            <p:spPr bwMode="auto">
              <a:xfrm>
                <a:off x="1060" y="1487"/>
                <a:ext cx="454" cy="1034"/>
              </a:xfrm>
              <a:prstGeom prst="ellipse">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39" name="Rectangle 1038"/>
              <p:cNvSpPr>
                <a:spLocks noChangeArrowheads="1"/>
              </p:cNvSpPr>
              <p:nvPr/>
            </p:nvSpPr>
            <p:spPr bwMode="auto">
              <a:xfrm>
                <a:off x="1299" y="1483"/>
                <a:ext cx="874" cy="1042"/>
              </a:xfrm>
              <a:prstGeom prst="rect">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6040" name="Oval 1039"/>
              <p:cNvSpPr>
                <a:spLocks noChangeArrowheads="1"/>
              </p:cNvSpPr>
              <p:nvPr/>
            </p:nvSpPr>
            <p:spPr bwMode="auto">
              <a:xfrm>
                <a:off x="1959" y="1487"/>
                <a:ext cx="454" cy="1034"/>
              </a:xfrm>
              <a:prstGeom prst="ellipse">
                <a:avLst/>
              </a:prstGeom>
              <a:solidFill>
                <a:srgbClr val="91919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41" name="Line 1040"/>
              <p:cNvSpPr>
                <a:spLocks noChangeShapeType="1"/>
              </p:cNvSpPr>
              <p:nvPr/>
            </p:nvSpPr>
            <p:spPr bwMode="auto">
              <a:xfrm flipH="1">
                <a:off x="1252" y="2525"/>
                <a:ext cx="8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zh-CN" altLang="en-US"/>
              </a:p>
            </p:txBody>
          </p:sp>
          <p:sp>
            <p:nvSpPr>
              <p:cNvPr id="86042" name="Line 1041"/>
              <p:cNvSpPr>
                <a:spLocks noChangeShapeType="1"/>
              </p:cNvSpPr>
              <p:nvPr/>
            </p:nvSpPr>
            <p:spPr bwMode="auto">
              <a:xfrm flipH="1">
                <a:off x="1260" y="1483"/>
                <a:ext cx="8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zh-CN" altLang="en-US"/>
              </a:p>
            </p:txBody>
          </p:sp>
        </p:grpSp>
        <p:sp>
          <p:nvSpPr>
            <p:cNvPr id="86026" name="Oval 1042"/>
            <p:cNvSpPr>
              <a:spLocks noChangeArrowheads="1"/>
            </p:cNvSpPr>
            <p:nvPr/>
          </p:nvSpPr>
          <p:spPr bwMode="auto">
            <a:xfrm>
              <a:off x="2222" y="1528"/>
              <a:ext cx="222" cy="513"/>
            </a:xfrm>
            <a:prstGeom prst="ellipse">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27" name="Rectangle 1043"/>
            <p:cNvSpPr>
              <a:spLocks noChangeArrowheads="1"/>
            </p:cNvSpPr>
            <p:nvPr/>
          </p:nvSpPr>
          <p:spPr bwMode="auto">
            <a:xfrm>
              <a:off x="2339" y="1524"/>
              <a:ext cx="437" cy="521"/>
            </a:xfrm>
            <a:prstGeom prst="rect">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6028" name="Oval 1044"/>
            <p:cNvSpPr>
              <a:spLocks noChangeArrowheads="1"/>
            </p:cNvSpPr>
            <p:nvPr/>
          </p:nvSpPr>
          <p:spPr bwMode="auto">
            <a:xfrm>
              <a:off x="2671" y="1528"/>
              <a:ext cx="223" cy="513"/>
            </a:xfrm>
            <a:prstGeom prst="ellipse">
              <a:avLst/>
            </a:prstGeom>
            <a:solidFill>
              <a:srgbClr val="DADAD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29" name="Oval 1045"/>
            <p:cNvSpPr>
              <a:spLocks noChangeArrowheads="1"/>
            </p:cNvSpPr>
            <p:nvPr/>
          </p:nvSpPr>
          <p:spPr bwMode="auto">
            <a:xfrm>
              <a:off x="2746" y="1684"/>
              <a:ext cx="84" cy="200"/>
            </a:xfrm>
            <a:prstGeom prst="ellipse">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30" name="Rectangle 1046"/>
            <p:cNvSpPr>
              <a:spLocks noChangeArrowheads="1"/>
            </p:cNvSpPr>
            <p:nvPr/>
          </p:nvSpPr>
          <p:spPr bwMode="auto">
            <a:xfrm>
              <a:off x="2791" y="1680"/>
              <a:ext cx="174" cy="208"/>
            </a:xfrm>
            <a:prstGeom prst="rect">
              <a:avLst/>
            </a:prstGeom>
            <a:gradFill rotWithShape="0">
              <a:gsLst>
                <a:gs pos="0">
                  <a:srgbClr val="333333"/>
                </a:gs>
                <a:gs pos="50000">
                  <a:srgbClr val="FFFFFF"/>
                </a:gs>
                <a:gs pos="100000">
                  <a:srgbClr val="3333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6031" name="Oval 1047"/>
            <p:cNvSpPr>
              <a:spLocks noChangeArrowheads="1"/>
            </p:cNvSpPr>
            <p:nvPr/>
          </p:nvSpPr>
          <p:spPr bwMode="auto">
            <a:xfrm>
              <a:off x="2926" y="1684"/>
              <a:ext cx="84" cy="200"/>
            </a:xfrm>
            <a:prstGeom prst="ellipse">
              <a:avLst/>
            </a:pr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86032" name="Line 1048"/>
            <p:cNvSpPr>
              <a:spLocks noChangeShapeType="1"/>
            </p:cNvSpPr>
            <p:nvPr/>
          </p:nvSpPr>
          <p:spPr bwMode="auto">
            <a:xfrm flipH="1">
              <a:off x="2960" y="1784"/>
              <a:ext cx="16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3" name="Line 1049"/>
            <p:cNvSpPr>
              <a:spLocks noChangeShapeType="1"/>
            </p:cNvSpPr>
            <p:nvPr/>
          </p:nvSpPr>
          <p:spPr bwMode="auto">
            <a:xfrm>
              <a:off x="3524" y="1784"/>
              <a:ext cx="74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4" name="Line 1050"/>
            <p:cNvSpPr>
              <a:spLocks noChangeShapeType="1"/>
            </p:cNvSpPr>
            <p:nvPr/>
          </p:nvSpPr>
          <p:spPr bwMode="auto">
            <a:xfrm flipH="1">
              <a:off x="2784" y="1584"/>
              <a:ext cx="24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5" name="Line 1051"/>
            <p:cNvSpPr>
              <a:spLocks noChangeShapeType="1"/>
            </p:cNvSpPr>
            <p:nvPr/>
          </p:nvSpPr>
          <p:spPr bwMode="auto">
            <a:xfrm flipH="1">
              <a:off x="2400" y="1392"/>
              <a:ext cx="62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6" name="Line 1052"/>
            <p:cNvSpPr>
              <a:spLocks noChangeShapeType="1"/>
            </p:cNvSpPr>
            <p:nvPr/>
          </p:nvSpPr>
          <p:spPr bwMode="auto">
            <a:xfrm rot="10800000" flipH="1">
              <a:off x="3600" y="1392"/>
              <a:ext cx="62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7" name="Line 1053"/>
            <p:cNvSpPr>
              <a:spLocks noChangeShapeType="1"/>
            </p:cNvSpPr>
            <p:nvPr/>
          </p:nvSpPr>
          <p:spPr bwMode="auto">
            <a:xfrm rot="10800000" flipH="1">
              <a:off x="3648" y="1584"/>
              <a:ext cx="62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42634625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76200" y="685800"/>
            <a:ext cx="9144000" cy="609600"/>
          </a:xfrm>
          <a:noFill/>
        </p:spPr>
        <p:txBody>
          <a:bodyPr>
            <a:normAutofit fontScale="90000"/>
          </a:bodyPr>
          <a:lstStyle/>
          <a:p>
            <a:pPr eaLnBrk="1" hangingPunct="1"/>
            <a:r>
              <a:rPr lang="zh-CN" altLang="en-US" smtClean="0"/>
              <a:t>“良好”的水平和中央布线系统</a:t>
            </a:r>
            <a:r>
              <a:rPr lang="en-US" altLang="zh-CN" baseline="30000" smtClean="0"/>
              <a:t>1</a:t>
            </a:r>
            <a:r>
              <a:rPr lang="en-US" altLang="zh-CN" smtClean="0"/>
              <a:t> </a:t>
            </a:r>
          </a:p>
        </p:txBody>
      </p:sp>
      <p:graphicFrame>
        <p:nvGraphicFramePr>
          <p:cNvPr id="7170" name="Object 1027"/>
          <p:cNvGraphicFramePr>
            <a:graphicFrameLocks noChangeAspect="1"/>
          </p:cNvGraphicFramePr>
          <p:nvPr>
            <p:ph type="tbl" idx="1"/>
          </p:nvPr>
        </p:nvGraphicFramePr>
        <p:xfrm>
          <a:off x="185738" y="1752600"/>
          <a:ext cx="8958262" cy="1643063"/>
        </p:xfrm>
        <a:graphic>
          <a:graphicData uri="http://schemas.openxmlformats.org/presentationml/2006/ole">
            <mc:AlternateContent xmlns:mc="http://schemas.openxmlformats.org/markup-compatibility/2006">
              <mc:Choice xmlns:v="urn:schemas-microsoft-com:vml" Requires="v">
                <p:oleObj spid="_x0000_s1027" name="文档" r:id="rId4" imgW="8110824" imgH="1487605" progId="Word.Document.8">
                  <p:embed/>
                </p:oleObj>
              </mc:Choice>
              <mc:Fallback>
                <p:oleObj name="文档" r:id="rId4" imgW="8110824" imgH="148760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27930"/>
                      <a:stretch>
                        <a:fillRect/>
                      </a:stretch>
                    </p:blipFill>
                    <p:spPr bwMode="auto">
                      <a:xfrm>
                        <a:off x="185738" y="1752600"/>
                        <a:ext cx="8958262" cy="1643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2" name="Picture 1028" descr="j00827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221088"/>
            <a:ext cx="1985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029"/>
          <p:cNvSpPr txBox="1">
            <a:spLocks noChangeArrowheads="1"/>
          </p:cNvSpPr>
          <p:nvPr/>
        </p:nvSpPr>
        <p:spPr bwMode="auto">
          <a:xfrm>
            <a:off x="228600" y="3733800"/>
            <a:ext cx="434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baseline="30000">
                <a:latin typeface="Comic Sans MS" pitchFamily="66" charset="0"/>
              </a:rPr>
              <a:t>1</a:t>
            </a:r>
            <a:r>
              <a:rPr lang="en-US" altLang="zh-CN" sz="1600">
                <a:latin typeface="Comic Sans MS" pitchFamily="66" charset="0"/>
              </a:rPr>
              <a:t> TIA/EIA-568-B.1 definition</a:t>
            </a:r>
          </a:p>
        </p:txBody>
      </p:sp>
    </p:spTree>
    <p:extLst>
      <p:ext uri="{BB962C8B-B14F-4D97-AF65-F5344CB8AC3E}">
        <p14:creationId xmlns:p14="http://schemas.microsoft.com/office/powerpoint/2010/main" val="2074910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685800"/>
            <a:ext cx="3425825" cy="55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2"/>
          <p:cNvSpPr>
            <a:spLocks noChangeArrowheads="1"/>
          </p:cNvSpPr>
          <p:nvPr/>
        </p:nvSpPr>
        <p:spPr bwMode="auto">
          <a:xfrm>
            <a:off x="6553200" y="1371600"/>
            <a:ext cx="1746250" cy="2276475"/>
          </a:xfrm>
          <a:prstGeom prst="rect">
            <a:avLst/>
          </a:prstGeom>
          <a:solidFill>
            <a:schemeClr val="tx1"/>
          </a:solidFill>
          <a:ln w="9525">
            <a:solidFill>
              <a:schemeClr val="tx1"/>
            </a:solidFill>
            <a:miter lim="800000"/>
            <a:headEnd/>
            <a:tailEnd/>
          </a:ln>
        </p:spPr>
        <p:txBody>
          <a:bodyPr wrap="none" anchor="ctr"/>
          <a:lstStyle/>
          <a:p>
            <a:endParaRPr lang="zh-CN" altLang="en-US"/>
          </a:p>
        </p:txBody>
      </p:sp>
      <p:sp>
        <p:nvSpPr>
          <p:cNvPr id="60420" name="Rectangle 3"/>
          <p:cNvSpPr>
            <a:spLocks noGrp="1" noChangeArrowheads="1"/>
          </p:cNvSpPr>
          <p:nvPr>
            <p:ph type="title"/>
          </p:nvPr>
        </p:nvSpPr>
        <p:spPr>
          <a:xfrm>
            <a:off x="-900608" y="716514"/>
            <a:ext cx="8229600" cy="609600"/>
          </a:xfrm>
          <a:noFill/>
        </p:spPr>
        <p:txBody>
          <a:bodyPr>
            <a:normAutofit fontScale="90000"/>
          </a:bodyPr>
          <a:lstStyle/>
          <a:p>
            <a:pPr eaLnBrk="1" hangingPunct="1"/>
            <a:r>
              <a:rPr lang="en-US" altLang="zh-CN" dirty="0" smtClean="0"/>
              <a:t>DTX</a:t>
            </a:r>
            <a:r>
              <a:rPr lang="zh-CN" altLang="en-US" dirty="0" smtClean="0"/>
              <a:t>设置 </a:t>
            </a:r>
            <a:r>
              <a:rPr lang="en-US" altLang="zh-CN" dirty="0" smtClean="0"/>
              <a:t>– </a:t>
            </a:r>
            <a:r>
              <a:rPr lang="zh-CN" altLang="en-US" dirty="0" smtClean="0"/>
              <a:t>启动</a:t>
            </a:r>
          </a:p>
        </p:txBody>
      </p:sp>
      <p:sp>
        <p:nvSpPr>
          <p:cNvPr id="33796" name="Rectangle 4"/>
          <p:cNvSpPr>
            <a:spLocks noGrp="1" noChangeArrowheads="1"/>
          </p:cNvSpPr>
          <p:nvPr>
            <p:ph type="body" sz="half" idx="1"/>
          </p:nvPr>
        </p:nvSpPr>
        <p:spPr>
          <a:xfrm>
            <a:off x="304800" y="1600200"/>
            <a:ext cx="4343400" cy="4684713"/>
          </a:xfrm>
          <a:noFill/>
        </p:spPr>
        <p:txBody>
          <a:bodyPr/>
          <a:lstStyle/>
          <a:p>
            <a:pPr eaLnBrk="1" hangingPunct="1">
              <a:lnSpc>
                <a:spcPct val="90000"/>
              </a:lnSpc>
            </a:pPr>
            <a:r>
              <a:rPr lang="zh-CN" altLang="en-US" smtClean="0"/>
              <a:t>按</a:t>
            </a:r>
            <a:r>
              <a:rPr lang="zh-CN" altLang="en-US" smtClean="0">
                <a:solidFill>
                  <a:srgbClr val="008000"/>
                </a:solidFill>
              </a:rPr>
              <a:t>绿</a:t>
            </a:r>
            <a:r>
              <a:rPr lang="zh-CN" altLang="en-US" smtClean="0"/>
              <a:t>键启动</a:t>
            </a:r>
            <a:r>
              <a:rPr lang="en-US" altLang="zh-CN" smtClean="0"/>
              <a:t>DTX </a:t>
            </a:r>
          </a:p>
          <a:p>
            <a:pPr eaLnBrk="1" hangingPunct="1">
              <a:lnSpc>
                <a:spcPct val="90000"/>
              </a:lnSpc>
            </a:pPr>
            <a:endParaRPr lang="zh-CN" altLang="en-US" smtClean="0"/>
          </a:p>
        </p:txBody>
      </p:sp>
      <p:pic>
        <p:nvPicPr>
          <p:cNvPr id="33798" name="Picture 6"/>
          <p:cNvPicPr>
            <a:picLocks noGrp="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553200" y="1379539"/>
            <a:ext cx="1746250" cy="2082018"/>
          </a:xfrm>
        </p:spPr>
      </p:pic>
      <p:sp>
        <p:nvSpPr>
          <p:cNvPr id="33805" name="Line 13"/>
          <p:cNvSpPr>
            <a:spLocks noChangeShapeType="1"/>
          </p:cNvSpPr>
          <p:nvPr/>
        </p:nvSpPr>
        <p:spPr bwMode="auto">
          <a:xfrm>
            <a:off x="3352800" y="2133600"/>
            <a:ext cx="4648200" cy="373380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729195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5"/>
                                        </p:tgtEl>
                                        <p:attrNameLst>
                                          <p:attrName>style.visibility</p:attrName>
                                        </p:attrNameLst>
                                      </p:cBhvr>
                                      <p:to>
                                        <p:strVal val="visible"/>
                                      </p:to>
                                    </p:set>
                                  </p:childTnLst>
                                </p:cTn>
                              </p:par>
                            </p:childTnLst>
                          </p:cTn>
                        </p:par>
                        <p:par>
                          <p:cTn id="9" fill="hold" nodeType="afterGroup">
                            <p:stCondLst>
                              <p:cond delay="0"/>
                            </p:stCondLst>
                            <p:childTnLst>
                              <p:par>
                                <p:cTn id="10" presetID="1" presetClass="exit" presetSubtype="0" fill="hold" grpId="1" nodeType="afterEffect">
                                  <p:stCondLst>
                                    <p:cond delay="2000"/>
                                  </p:stCondLst>
                                  <p:childTnLst>
                                    <p:set>
                                      <p:cBhvr>
                                        <p:cTn id="11" dur="1" fill="hold">
                                          <p:stCondLst>
                                            <p:cond delay="0"/>
                                          </p:stCondLst>
                                        </p:cTn>
                                        <p:tgtEl>
                                          <p:spTgt spid="33805"/>
                                        </p:tgtEl>
                                        <p:attrNameLst>
                                          <p:attrName>style.visibility</p:attrName>
                                        </p:attrNameLst>
                                      </p:cBhvr>
                                      <p:to>
                                        <p:strVal val="hidden"/>
                                      </p:to>
                                    </p:se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3380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6"/>
          <p:cNvSpPr>
            <a:spLocks noGrp="1" noChangeArrowheads="1"/>
          </p:cNvSpPr>
          <p:nvPr>
            <p:ph type="title"/>
          </p:nvPr>
        </p:nvSpPr>
        <p:spPr>
          <a:xfrm>
            <a:off x="76200" y="685800"/>
            <a:ext cx="8686800" cy="609600"/>
          </a:xfrm>
          <a:noFill/>
        </p:spPr>
        <p:txBody>
          <a:bodyPr>
            <a:normAutofit fontScale="90000"/>
          </a:bodyPr>
          <a:lstStyle/>
          <a:p>
            <a:pPr eaLnBrk="1" hangingPunct="1"/>
            <a:r>
              <a:rPr lang="zh-CN" altLang="en-US" smtClean="0"/>
              <a:t>“良好”的骨干链路</a:t>
            </a:r>
            <a:r>
              <a:rPr lang="en-US" altLang="zh-CN" baseline="30000" smtClean="0"/>
              <a:t>1</a:t>
            </a:r>
          </a:p>
        </p:txBody>
      </p:sp>
      <p:graphicFrame>
        <p:nvGraphicFramePr>
          <p:cNvPr id="543750" name="Group 1030"/>
          <p:cNvGraphicFramePr>
            <a:graphicFrameLocks noGrp="1"/>
          </p:cNvGraphicFramePr>
          <p:nvPr>
            <p:ph type="tbl" idx="1"/>
          </p:nvPr>
        </p:nvGraphicFramePr>
        <p:xfrm>
          <a:off x="381000" y="2012950"/>
          <a:ext cx="5715000" cy="3365501"/>
        </p:xfrm>
        <a:graphic>
          <a:graphicData uri="http://schemas.openxmlformats.org/drawingml/2006/table">
            <a:tbl>
              <a:tblPr/>
              <a:tblGrid>
                <a:gridCol w="1447800"/>
                <a:gridCol w="2438400"/>
                <a:gridCol w="838200"/>
                <a:gridCol w="990600"/>
              </a:tblGrid>
              <a:tr h="639763">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Loss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l-GR" sz="1400" b="1" i="0" u="none" strike="noStrike" cap="none" normalizeH="0" baseline="0" smtClean="0">
                          <a:ln>
                            <a:noFill/>
                          </a:ln>
                          <a:solidFill>
                            <a:srgbClr val="000000"/>
                          </a:solidFill>
                          <a:effectLst/>
                          <a:latin typeface="Arial" charset="0"/>
                          <a:cs typeface="Arial" charset="0"/>
                        </a:rPr>
                        <a:t>λ</a:t>
                      </a: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 (nm)</a:t>
                      </a:r>
                      <a:endParaRPr kumimoji="0" lang="el-GR" sz="1400" b="1"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Length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Backbone, 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≤3.5/km + 0.75/conn + 0.3/spl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≤1.5/km + 0.75/conn + 0.3/spl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 2000</a:t>
                      </a:r>
                    </a:p>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endParaRPr kumimoji="0" lang="zh-CN" altLang="en-US" sz="1400" b="1"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Backbone, 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≤1.0/km + 0.75/conn + 0.3/spl (inside)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1310</a:t>
                      </a:r>
                    </a:p>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 3000</a:t>
                      </a:r>
                    </a:p>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endParaRPr kumimoji="0" lang="zh-CN" altLang="en-US" sz="1400" b="1"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endParaRPr kumimoji="0" lang="zh-CN" altLang="en-US" sz="1400" b="1" i="0" u="none" strike="noStrike" cap="none" normalizeH="0" baseline="0" smtClean="0">
                        <a:ln>
                          <a:noFill/>
                        </a:ln>
                        <a:solidFill>
                          <a:srgbClr val="000000"/>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cs typeface="Arial" charset="0"/>
                        </a:rPr>
                        <a:t>≤0.5/km + 0.75/conn + 0.3/spl (outside)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1310</a:t>
                      </a:r>
                    </a:p>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smtClean="0">
                          <a:ln>
                            <a:noFill/>
                          </a:ln>
                          <a:solidFill>
                            <a:srgbClr val="000000"/>
                          </a:solidFill>
                          <a:effectLst/>
                          <a:latin typeface="Arial" charset="0"/>
                          <a:ea typeface="宋体" pitchFamily="2" charset="-122"/>
                        </a:rPr>
                        <a:t>1550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r>
                        <a:rPr kumimoji="0" lang="en-US" altLang="zh-CN" sz="1400" b="1" i="0" u="none" strike="noStrike" cap="none" normalizeH="0" baseline="0" dirty="0" smtClean="0">
                          <a:ln>
                            <a:noFill/>
                          </a:ln>
                          <a:solidFill>
                            <a:srgbClr val="000000"/>
                          </a:solidFill>
                          <a:effectLst/>
                          <a:latin typeface="Arial" charset="0"/>
                          <a:ea typeface="宋体" pitchFamily="2" charset="-122"/>
                          <a:cs typeface="Arial" charset="0"/>
                        </a:rPr>
                        <a:t>≤ 3000</a:t>
                      </a:r>
                    </a:p>
                    <a:p>
                      <a:pPr marL="0" marR="0" lvl="0" indent="0" algn="l" defTabSz="914400" rtl="0" eaLnBrk="0" fontAlgn="base" latinLnBrk="0" hangingPunct="0">
                        <a:lnSpc>
                          <a:spcPct val="100000"/>
                        </a:lnSpc>
                        <a:spcBef>
                          <a:spcPct val="20000"/>
                        </a:spcBef>
                        <a:spcAft>
                          <a:spcPct val="0"/>
                        </a:spcAft>
                        <a:buClr>
                          <a:srgbClr val="333399"/>
                        </a:buClr>
                        <a:buSzPct val="85000"/>
                        <a:buFont typeface="Wingdings" pitchFamily="2" charset="2"/>
                        <a:buNone/>
                        <a:tabLst/>
                      </a:pPr>
                      <a:endParaRPr kumimoji="0" lang="zh-CN" altLang="en-US" sz="1400" b="1" i="0" u="none" strike="noStrike" cap="none" normalizeH="0" baseline="0" dirty="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28" name="Text Box 1027"/>
          <p:cNvSpPr txBox="1">
            <a:spLocks noChangeArrowheads="1"/>
          </p:cNvSpPr>
          <p:nvPr/>
        </p:nvSpPr>
        <p:spPr bwMode="auto">
          <a:xfrm>
            <a:off x="1066800" y="5410200"/>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b="1">
                <a:latin typeface="Comic Sans MS" pitchFamily="66" charset="0"/>
              </a:rPr>
              <a:t>spl = splice, conn = connection</a:t>
            </a:r>
          </a:p>
          <a:p>
            <a:pPr algn="ctr">
              <a:spcBef>
                <a:spcPct val="50000"/>
              </a:spcBef>
            </a:pPr>
            <a:r>
              <a:rPr lang="en-US" altLang="zh-CN" sz="1200" b="1">
                <a:latin typeface="Comic Sans MS" pitchFamily="66" charset="0"/>
              </a:rPr>
              <a:t>* 1.0 dB/km ISP, 0.5 dB/km OSP</a:t>
            </a:r>
          </a:p>
        </p:txBody>
      </p:sp>
      <p:sp>
        <p:nvSpPr>
          <p:cNvPr id="8229" name="Text Box 1028"/>
          <p:cNvSpPr txBox="1">
            <a:spLocks noChangeArrowheads="1"/>
          </p:cNvSpPr>
          <p:nvPr/>
        </p:nvSpPr>
        <p:spPr bwMode="auto">
          <a:xfrm>
            <a:off x="304800" y="6003925"/>
            <a:ext cx="434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baseline="30000" dirty="0">
                <a:latin typeface="Comic Sans MS" pitchFamily="66" charset="0"/>
              </a:rPr>
              <a:t>1</a:t>
            </a:r>
            <a:r>
              <a:rPr lang="en-US" altLang="zh-CN" sz="1600" dirty="0">
                <a:latin typeface="Comic Sans MS" pitchFamily="66" charset="0"/>
              </a:rPr>
              <a:t> TIA/EIA-568-B.1 definition</a:t>
            </a:r>
          </a:p>
        </p:txBody>
      </p:sp>
      <p:graphicFrame>
        <p:nvGraphicFramePr>
          <p:cNvPr id="8194" name="Object 1024"/>
          <p:cNvGraphicFramePr>
            <a:graphicFrameLocks noChangeAspect="1"/>
          </p:cNvGraphicFramePr>
          <p:nvPr/>
        </p:nvGraphicFramePr>
        <p:xfrm>
          <a:off x="6096000" y="1981200"/>
          <a:ext cx="3048000" cy="3429000"/>
        </p:xfrm>
        <a:graphic>
          <a:graphicData uri="http://schemas.openxmlformats.org/presentationml/2006/ole">
            <mc:AlternateContent xmlns:mc="http://schemas.openxmlformats.org/markup-compatibility/2006">
              <mc:Choice xmlns:v="urn:schemas-microsoft-com:vml" Requires="v">
                <p:oleObj spid="_x0000_s2051" name="Chart" r:id="rId4" imgW="8677195" imgH="5181500" progId="MSGraph.Chart.8">
                  <p:embed followColorScheme="full"/>
                </p:oleObj>
              </mc:Choice>
              <mc:Fallback>
                <p:oleObj name="Chart" r:id="rId4" imgW="8677195" imgH="5181500" progId="MSGraph.Chart.8">
                  <p:embed followColorScheme="full"/>
                  <p:pic>
                    <p:nvPicPr>
                      <p:cNvPr id="0" name=""/>
                      <p:cNvPicPr>
                        <a:picLocks noChangeAspect="1" noChangeArrowheads="1"/>
                      </p:cNvPicPr>
                      <p:nvPr/>
                    </p:nvPicPr>
                    <p:blipFill>
                      <a:blip r:embed="rId5"/>
                      <a:srcRect/>
                      <a:stretch>
                        <a:fillRect/>
                      </a:stretch>
                    </p:blipFill>
                    <p:spPr bwMode="auto">
                      <a:xfrm>
                        <a:off x="6096000" y="1981200"/>
                        <a:ext cx="30480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7947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685800"/>
            <a:ext cx="8153400" cy="609600"/>
          </a:xfrm>
        </p:spPr>
        <p:txBody>
          <a:bodyPr>
            <a:normAutofit fontScale="90000"/>
          </a:bodyPr>
          <a:lstStyle/>
          <a:p>
            <a:pPr eaLnBrk="1" hangingPunct="1"/>
            <a:r>
              <a:rPr lang="zh-CN" altLang="en-US" smtClean="0"/>
              <a:t>高速网络</a:t>
            </a:r>
            <a:endParaRPr lang="en-US" altLang="zh-CN" smtClean="0"/>
          </a:p>
        </p:txBody>
      </p:sp>
      <p:sp>
        <p:nvSpPr>
          <p:cNvPr id="87043" name="Rectangle 3"/>
          <p:cNvSpPr>
            <a:spLocks noGrp="1" noChangeArrowheads="1"/>
          </p:cNvSpPr>
          <p:nvPr>
            <p:ph type="body" sz="half" idx="1"/>
          </p:nvPr>
        </p:nvSpPr>
        <p:spPr>
          <a:xfrm>
            <a:off x="304800" y="1600200"/>
            <a:ext cx="3200400" cy="4114800"/>
          </a:xfrm>
          <a:noFill/>
        </p:spPr>
        <p:txBody>
          <a:bodyPr/>
          <a:lstStyle/>
          <a:p>
            <a:pPr eaLnBrk="1" hangingPunct="1">
              <a:spcBef>
                <a:spcPct val="30000"/>
              </a:spcBef>
              <a:spcAft>
                <a:spcPct val="30000"/>
              </a:spcAft>
            </a:pPr>
            <a:r>
              <a:rPr lang="zh-CN" altLang="en-US" smtClean="0"/>
              <a:t>随着数据速率的增加，允许的损耗更小了</a:t>
            </a:r>
            <a:r>
              <a:rPr lang="en-US" altLang="zh-CN" smtClean="0"/>
              <a:t/>
            </a:r>
            <a:br>
              <a:rPr lang="en-US" altLang="zh-CN" smtClean="0"/>
            </a:br>
            <a:endParaRPr lang="en-US" altLang="zh-CN" smtClean="0"/>
          </a:p>
          <a:p>
            <a:pPr eaLnBrk="1" hangingPunct="1">
              <a:spcBef>
                <a:spcPct val="30000"/>
              </a:spcBef>
              <a:spcAft>
                <a:spcPct val="30000"/>
              </a:spcAft>
            </a:pPr>
            <a:r>
              <a:rPr lang="zh-CN" altLang="en-US" smtClean="0"/>
              <a:t>光缆的安装质量越来越重要</a:t>
            </a:r>
            <a:endParaRPr lang="en-US" altLang="zh-CN" smtClean="0"/>
          </a:p>
        </p:txBody>
      </p:sp>
      <p:pic>
        <p:nvPicPr>
          <p:cNvPr id="87044" name="Picture 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505200" y="1268760"/>
            <a:ext cx="5486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6354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a:xfrm>
            <a:off x="76200" y="685800"/>
            <a:ext cx="8686800" cy="609600"/>
          </a:xfrm>
          <a:noFill/>
        </p:spPr>
        <p:txBody>
          <a:bodyPr>
            <a:normAutofit fontScale="90000"/>
          </a:bodyPr>
          <a:lstStyle/>
          <a:p>
            <a:pPr eaLnBrk="1" hangingPunct="1"/>
            <a:r>
              <a:rPr lang="zh-CN" altLang="en-US" smtClean="0"/>
              <a:t>测试和认证楼宇内光缆</a:t>
            </a:r>
            <a:endParaRPr lang="en-US" altLang="en-US" smtClean="0"/>
          </a:p>
        </p:txBody>
      </p:sp>
      <p:sp>
        <p:nvSpPr>
          <p:cNvPr id="88067" name="Text Box 1028"/>
          <p:cNvSpPr txBox="1">
            <a:spLocks noChangeArrowheads="1"/>
          </p:cNvSpPr>
          <p:nvPr/>
        </p:nvSpPr>
        <p:spPr bwMode="auto">
          <a:xfrm>
            <a:off x="304800" y="1600200"/>
            <a:ext cx="82296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buClr>
                <a:srgbClr val="333399"/>
              </a:buClr>
              <a:buSzPct val="85000"/>
              <a:buFont typeface="Wingdings" pitchFamily="2" charset="2"/>
              <a:buNone/>
            </a:pPr>
            <a:r>
              <a:rPr lang="zh-CN" altLang="en-US" b="1">
                <a:solidFill>
                  <a:srgbClr val="000000"/>
                </a:solidFill>
              </a:rPr>
              <a:t>楼宇内的光缆通常有两种设置：</a:t>
            </a:r>
            <a:endParaRPr lang="en-US" altLang="zh-CN" b="1">
              <a:solidFill>
                <a:srgbClr val="000000"/>
              </a:solidFill>
            </a:endParaRPr>
          </a:p>
          <a:p>
            <a:pPr>
              <a:spcBef>
                <a:spcPct val="30000"/>
              </a:spcBef>
              <a:buClr>
                <a:srgbClr val="333399"/>
              </a:buClr>
              <a:buSzPct val="85000"/>
              <a:buFont typeface="Wingdings" pitchFamily="2" charset="2"/>
              <a:buChar char="v"/>
            </a:pPr>
            <a:r>
              <a:rPr lang="zh-CN" altLang="en-US" b="1">
                <a:solidFill>
                  <a:srgbClr val="000000"/>
                </a:solidFill>
              </a:rPr>
              <a:t>水平光缆</a:t>
            </a:r>
            <a:endParaRPr lang="en-US" altLang="zh-CN" b="1">
              <a:solidFill>
                <a:srgbClr val="000000"/>
              </a:solidFill>
            </a:endParaRPr>
          </a:p>
          <a:p>
            <a:pPr lvl="1">
              <a:spcBef>
                <a:spcPct val="30000"/>
              </a:spcBef>
              <a:buFont typeface="Wingdings" pitchFamily="2" charset="2"/>
              <a:buChar char="Ø"/>
            </a:pPr>
            <a:r>
              <a:rPr lang="zh-CN" altLang="en-US" sz="2000">
                <a:solidFill>
                  <a:srgbClr val="000000"/>
                </a:solidFill>
              </a:rPr>
              <a:t>从配线间</a:t>
            </a:r>
            <a:r>
              <a:rPr lang="en-US" altLang="zh-CN" sz="2000">
                <a:solidFill>
                  <a:srgbClr val="000000"/>
                </a:solidFill>
              </a:rPr>
              <a:t> (TR) </a:t>
            </a:r>
            <a:r>
              <a:rPr lang="zh-CN" altLang="en-US" sz="2000">
                <a:solidFill>
                  <a:srgbClr val="000000"/>
                </a:solidFill>
              </a:rPr>
              <a:t>至工作区</a:t>
            </a:r>
            <a:r>
              <a:rPr lang="en-US" altLang="zh-CN" sz="2000">
                <a:solidFill>
                  <a:srgbClr val="000000"/>
                </a:solidFill>
              </a:rPr>
              <a:t>(WA)</a:t>
            </a:r>
            <a:r>
              <a:rPr lang="zh-CN" altLang="en-US" sz="2000">
                <a:solidFill>
                  <a:srgbClr val="000000"/>
                </a:solidFill>
              </a:rPr>
              <a:t>的光缆</a:t>
            </a:r>
            <a:endParaRPr lang="en-US" altLang="zh-CN" sz="2000">
              <a:solidFill>
                <a:srgbClr val="000000"/>
              </a:solidFill>
            </a:endParaRPr>
          </a:p>
          <a:p>
            <a:pPr lvl="1">
              <a:spcBef>
                <a:spcPct val="30000"/>
              </a:spcBef>
              <a:buFont typeface="Wingdings" pitchFamily="2" charset="2"/>
              <a:buChar char="Ø"/>
            </a:pPr>
            <a:r>
              <a:rPr lang="zh-CN" altLang="en-US" sz="2000">
                <a:solidFill>
                  <a:srgbClr val="000000"/>
                </a:solidFill>
              </a:rPr>
              <a:t>最大长度：</a:t>
            </a:r>
            <a:r>
              <a:rPr lang="en-US" altLang="zh-CN" sz="2000">
                <a:solidFill>
                  <a:srgbClr val="000000"/>
                </a:solidFill>
              </a:rPr>
              <a:t> 100m (328 ft)</a:t>
            </a:r>
          </a:p>
          <a:p>
            <a:pPr lvl="1">
              <a:spcBef>
                <a:spcPct val="30000"/>
              </a:spcBef>
              <a:buFont typeface="Wingdings" pitchFamily="2" charset="2"/>
              <a:buChar char="Ø"/>
            </a:pPr>
            <a:r>
              <a:rPr lang="zh-CN" altLang="en-US" sz="2000">
                <a:solidFill>
                  <a:srgbClr val="000000"/>
                </a:solidFill>
              </a:rPr>
              <a:t>依据 </a:t>
            </a:r>
            <a:r>
              <a:rPr lang="en-US" altLang="zh-CN" sz="2000">
                <a:solidFill>
                  <a:srgbClr val="000000"/>
                </a:solidFill>
              </a:rPr>
              <a:t>ANSI/EIA/TIA 568 B.1</a:t>
            </a:r>
            <a:r>
              <a:rPr lang="zh-CN" altLang="en-US" sz="2000">
                <a:solidFill>
                  <a:srgbClr val="000000"/>
                </a:solidFill>
              </a:rPr>
              <a:t>标准的测试要求是： </a:t>
            </a:r>
            <a:endParaRPr lang="zh-CN" altLang="en-US" sz="2000">
              <a:solidFill>
                <a:srgbClr val="FF0000"/>
              </a:solidFill>
            </a:endParaRPr>
          </a:p>
          <a:p>
            <a:pPr lvl="2">
              <a:spcBef>
                <a:spcPct val="30000"/>
              </a:spcBef>
              <a:buFont typeface="Wingdings" pitchFamily="2" charset="2"/>
              <a:buNone/>
            </a:pPr>
            <a:r>
              <a:rPr lang="zh-CN" altLang="en-US" sz="2000">
                <a:solidFill>
                  <a:srgbClr val="FF0000"/>
                </a:solidFill>
              </a:rPr>
              <a:t>“在一个波长</a:t>
            </a:r>
            <a:r>
              <a:rPr lang="en-US" altLang="zh-CN" sz="2000">
                <a:solidFill>
                  <a:srgbClr val="FF0000"/>
                </a:solidFill>
              </a:rPr>
              <a:t>……</a:t>
            </a:r>
            <a:r>
              <a:rPr lang="zh-CN" altLang="en-US" sz="2000">
                <a:solidFill>
                  <a:srgbClr val="FF0000"/>
                </a:solidFill>
              </a:rPr>
              <a:t>一个方向上测试”</a:t>
            </a:r>
            <a:endParaRPr lang="en-US" altLang="zh-CN" sz="2000">
              <a:solidFill>
                <a:srgbClr val="000000"/>
              </a:solidFill>
            </a:endParaRPr>
          </a:p>
          <a:p>
            <a:pPr>
              <a:spcBef>
                <a:spcPct val="30000"/>
              </a:spcBef>
              <a:buClr>
                <a:srgbClr val="333399"/>
              </a:buClr>
              <a:buSzPct val="85000"/>
              <a:buFont typeface="Wingdings" pitchFamily="2" charset="2"/>
              <a:buChar char="v"/>
            </a:pPr>
            <a:r>
              <a:rPr lang="zh-CN" altLang="en-US" b="1">
                <a:solidFill>
                  <a:srgbClr val="000000"/>
                </a:solidFill>
              </a:rPr>
              <a:t>骨干光缆</a:t>
            </a:r>
            <a:endParaRPr lang="en-US" altLang="zh-CN" b="1">
              <a:solidFill>
                <a:srgbClr val="000000"/>
              </a:solidFill>
            </a:endParaRPr>
          </a:p>
          <a:p>
            <a:pPr lvl="1">
              <a:spcBef>
                <a:spcPct val="30000"/>
              </a:spcBef>
              <a:buFont typeface="Wingdings" pitchFamily="2" charset="2"/>
              <a:buChar char="Ø"/>
            </a:pPr>
            <a:r>
              <a:rPr lang="zh-CN" altLang="en-US" sz="2000">
                <a:solidFill>
                  <a:srgbClr val="000000"/>
                </a:solidFill>
              </a:rPr>
              <a:t>从 </a:t>
            </a:r>
            <a:r>
              <a:rPr lang="en-US" altLang="zh-CN" sz="2000">
                <a:solidFill>
                  <a:srgbClr val="000000"/>
                </a:solidFill>
              </a:rPr>
              <a:t>TR </a:t>
            </a:r>
            <a:r>
              <a:rPr lang="zh-CN" altLang="en-US" sz="2000">
                <a:solidFill>
                  <a:srgbClr val="000000"/>
                </a:solidFill>
              </a:rPr>
              <a:t>至 </a:t>
            </a:r>
            <a:r>
              <a:rPr lang="en-US" altLang="zh-CN" sz="2000">
                <a:solidFill>
                  <a:srgbClr val="000000"/>
                </a:solidFill>
              </a:rPr>
              <a:t>TR </a:t>
            </a:r>
            <a:r>
              <a:rPr lang="zh-CN" altLang="en-US" sz="2000">
                <a:solidFill>
                  <a:srgbClr val="000000"/>
                </a:solidFill>
              </a:rPr>
              <a:t>或设备间（</a:t>
            </a:r>
            <a:r>
              <a:rPr lang="en-US" altLang="zh-CN" sz="2000">
                <a:solidFill>
                  <a:srgbClr val="000000"/>
                </a:solidFill>
              </a:rPr>
              <a:t> ER</a:t>
            </a:r>
            <a:r>
              <a:rPr lang="zh-CN" altLang="en-US" sz="2000">
                <a:solidFill>
                  <a:srgbClr val="000000"/>
                </a:solidFill>
              </a:rPr>
              <a:t>）的光缆</a:t>
            </a:r>
          </a:p>
          <a:p>
            <a:pPr lvl="1">
              <a:spcBef>
                <a:spcPct val="30000"/>
              </a:spcBef>
              <a:buFont typeface="Wingdings" pitchFamily="2" charset="2"/>
              <a:buChar char="Ø"/>
            </a:pPr>
            <a:r>
              <a:rPr lang="zh-CN" altLang="en-US" sz="2000">
                <a:solidFill>
                  <a:srgbClr val="000000"/>
                </a:solidFill>
              </a:rPr>
              <a:t>依据 </a:t>
            </a:r>
            <a:r>
              <a:rPr lang="en-US" altLang="zh-CN" sz="2000">
                <a:solidFill>
                  <a:srgbClr val="000000"/>
                </a:solidFill>
              </a:rPr>
              <a:t>ANSI/EIA/TIA 568 B.1</a:t>
            </a:r>
            <a:r>
              <a:rPr lang="zh-CN" altLang="en-US">
                <a:solidFill>
                  <a:srgbClr val="000000"/>
                </a:solidFill>
              </a:rPr>
              <a:t>标准的测试要求是：</a:t>
            </a:r>
            <a:r>
              <a:rPr lang="zh-CN" altLang="en-US"/>
              <a:t> </a:t>
            </a:r>
          </a:p>
          <a:p>
            <a:pPr lvl="2">
              <a:spcBef>
                <a:spcPct val="30000"/>
              </a:spcBef>
              <a:buFont typeface="Wingdings" pitchFamily="2" charset="2"/>
              <a:buNone/>
            </a:pPr>
            <a:r>
              <a:rPr lang="zh-CN" altLang="en-US" sz="2000">
                <a:solidFill>
                  <a:srgbClr val="FF0000"/>
                </a:solidFill>
              </a:rPr>
              <a:t>“在两个波长</a:t>
            </a:r>
            <a:r>
              <a:rPr lang="en-US" altLang="zh-CN" sz="2000">
                <a:solidFill>
                  <a:srgbClr val="FF0000"/>
                </a:solidFill>
              </a:rPr>
              <a:t>……</a:t>
            </a:r>
            <a:r>
              <a:rPr lang="zh-CN" altLang="en-US" sz="2000">
                <a:solidFill>
                  <a:srgbClr val="FF0000"/>
                </a:solidFill>
              </a:rPr>
              <a:t>一个方向上测试”</a:t>
            </a:r>
            <a:endParaRPr lang="zh-CN" altLang="en-US" sz="2000" b="1">
              <a:solidFill>
                <a:srgbClr val="000000"/>
              </a:solidFill>
            </a:endParaRPr>
          </a:p>
        </p:txBody>
      </p:sp>
    </p:spTree>
    <p:extLst>
      <p:ext uri="{BB962C8B-B14F-4D97-AF65-F5344CB8AC3E}">
        <p14:creationId xmlns:p14="http://schemas.microsoft.com/office/powerpoint/2010/main" val="21032160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76200" y="685800"/>
            <a:ext cx="8686800" cy="609600"/>
          </a:xfrm>
          <a:noFill/>
        </p:spPr>
        <p:txBody>
          <a:bodyPr>
            <a:normAutofit fontScale="90000"/>
          </a:bodyPr>
          <a:lstStyle/>
          <a:p>
            <a:pPr eaLnBrk="1" hangingPunct="1"/>
            <a:r>
              <a:rPr lang="en-US" altLang="en-US" smtClean="0"/>
              <a:t>TIA TSB-140 </a:t>
            </a:r>
            <a:r>
              <a:rPr lang="zh-CN" altLang="en-US" smtClean="0"/>
              <a:t>测试规范</a:t>
            </a:r>
            <a:endParaRPr lang="en-US" altLang="zh-CN" smtClean="0"/>
          </a:p>
        </p:txBody>
      </p:sp>
      <p:sp>
        <p:nvSpPr>
          <p:cNvPr id="89091" name="Text Box 1029"/>
          <p:cNvSpPr txBox="1">
            <a:spLocks noChangeArrowheads="1"/>
          </p:cNvSpPr>
          <p:nvPr/>
        </p:nvSpPr>
        <p:spPr bwMode="auto">
          <a:xfrm>
            <a:off x="304800" y="1600200"/>
            <a:ext cx="67818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sz="2400">
                <a:solidFill>
                  <a:schemeClr val="tx1"/>
                </a:solidFill>
                <a:latin typeface="Arial" charset="0"/>
                <a:ea typeface="宋体" pitchFamily="2" charset="-122"/>
              </a:defRPr>
            </a:lvl1pPr>
            <a:lvl2pPr marL="914400" indent="-457200">
              <a:defRPr sz="2400">
                <a:solidFill>
                  <a:schemeClr val="tx1"/>
                </a:solidFill>
                <a:latin typeface="Arial" charset="0"/>
                <a:ea typeface="宋体" pitchFamily="2" charset="-122"/>
              </a:defRPr>
            </a:lvl2pPr>
            <a:lvl3pPr marL="1371600" indent="-4572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buClr>
                <a:srgbClr val="333399"/>
              </a:buClr>
              <a:buSzPct val="85000"/>
              <a:buFont typeface="Wingdings" pitchFamily="2" charset="2"/>
              <a:buChar char="v"/>
            </a:pPr>
            <a:r>
              <a:rPr lang="zh-CN" altLang="en-US" b="1">
                <a:solidFill>
                  <a:srgbClr val="000000"/>
                </a:solidFill>
              </a:rPr>
              <a:t>  </a:t>
            </a:r>
            <a:r>
              <a:rPr lang="en-US" altLang="zh-CN" b="1">
                <a:solidFill>
                  <a:srgbClr val="000000"/>
                </a:solidFill>
              </a:rPr>
              <a:t>TIA TSB-140 </a:t>
            </a:r>
            <a:r>
              <a:rPr lang="zh-CN" altLang="en-US" b="1">
                <a:solidFill>
                  <a:srgbClr val="000000"/>
                </a:solidFill>
              </a:rPr>
              <a:t>已于</a:t>
            </a:r>
            <a:r>
              <a:rPr lang="en-US" altLang="zh-CN" b="1">
                <a:solidFill>
                  <a:srgbClr val="000000"/>
                </a:solidFill>
              </a:rPr>
              <a:t>2004</a:t>
            </a:r>
            <a:r>
              <a:rPr lang="zh-CN" altLang="en-US" b="1">
                <a:solidFill>
                  <a:srgbClr val="000000"/>
                </a:solidFill>
              </a:rPr>
              <a:t>年</a:t>
            </a:r>
            <a:r>
              <a:rPr lang="en-US" altLang="zh-CN" b="1">
                <a:solidFill>
                  <a:srgbClr val="000000"/>
                </a:solidFill>
              </a:rPr>
              <a:t>2</a:t>
            </a:r>
            <a:r>
              <a:rPr lang="zh-CN" altLang="en-US" b="1">
                <a:solidFill>
                  <a:srgbClr val="000000"/>
                </a:solidFill>
              </a:rPr>
              <a:t>月通过</a:t>
            </a:r>
            <a:endParaRPr lang="en-US" altLang="zh-CN" b="1">
              <a:solidFill>
                <a:srgbClr val="000000"/>
              </a:solidFill>
            </a:endParaRPr>
          </a:p>
          <a:p>
            <a:pPr>
              <a:spcBef>
                <a:spcPct val="30000"/>
              </a:spcBef>
              <a:buClr>
                <a:srgbClr val="333399"/>
              </a:buClr>
              <a:buSzPct val="85000"/>
              <a:buFont typeface="Wingdings" pitchFamily="2" charset="2"/>
              <a:buChar char="v"/>
            </a:pPr>
            <a:r>
              <a:rPr lang="en-US" altLang="zh-CN" b="1">
                <a:solidFill>
                  <a:srgbClr val="000000"/>
                </a:solidFill>
              </a:rPr>
              <a:t>  </a:t>
            </a:r>
            <a:r>
              <a:rPr lang="zh-CN" altLang="en-US" b="1">
                <a:solidFill>
                  <a:srgbClr val="000000"/>
                </a:solidFill>
              </a:rPr>
              <a:t>定义了两个级别的测试：</a:t>
            </a:r>
            <a:r>
              <a:rPr lang="en-US" altLang="zh-CN" b="1">
                <a:solidFill>
                  <a:srgbClr val="000000"/>
                </a:solidFill>
              </a:rPr>
              <a:t/>
            </a:r>
            <a:br>
              <a:rPr lang="en-US" altLang="zh-CN" b="1">
                <a:solidFill>
                  <a:srgbClr val="000000"/>
                </a:solidFill>
              </a:rPr>
            </a:br>
            <a:endParaRPr lang="en-US" altLang="zh-CN" sz="1600" b="1">
              <a:solidFill>
                <a:srgbClr val="000000"/>
              </a:solidFill>
            </a:endParaRPr>
          </a:p>
          <a:p>
            <a:pPr lvl="1">
              <a:spcBef>
                <a:spcPct val="30000"/>
              </a:spcBef>
              <a:buFont typeface="Wingdings" pitchFamily="2" charset="2"/>
              <a:buChar char="Ø"/>
            </a:pPr>
            <a:r>
              <a:rPr lang="en-US" altLang="zh-CN" sz="2000" b="1">
                <a:solidFill>
                  <a:srgbClr val="000000"/>
                </a:solidFill>
              </a:rPr>
              <a:t>Tier 1:</a:t>
            </a:r>
            <a:r>
              <a:rPr lang="en-US" altLang="zh-CN" sz="2000">
                <a:solidFill>
                  <a:srgbClr val="000000"/>
                </a:solidFill>
              </a:rPr>
              <a:t>   </a:t>
            </a:r>
          </a:p>
          <a:p>
            <a:pPr lvl="2">
              <a:spcBef>
                <a:spcPct val="30000"/>
              </a:spcBef>
              <a:buFont typeface="Wingdings" pitchFamily="2" charset="2"/>
              <a:buAutoNum type="arabicPeriod"/>
            </a:pPr>
            <a:r>
              <a:rPr lang="zh-CN" altLang="en-US" sz="2000">
                <a:solidFill>
                  <a:srgbClr val="000000"/>
                </a:solidFill>
              </a:rPr>
              <a:t>衰减（损耗）和长度测试</a:t>
            </a:r>
            <a:endParaRPr lang="en-US" altLang="zh-CN" sz="2000">
              <a:solidFill>
                <a:srgbClr val="000000"/>
              </a:solidFill>
            </a:endParaRPr>
          </a:p>
          <a:p>
            <a:pPr lvl="2">
              <a:spcBef>
                <a:spcPct val="30000"/>
              </a:spcBef>
              <a:buFont typeface="Wingdings" pitchFamily="2" charset="2"/>
              <a:buAutoNum type="arabicPeriod"/>
            </a:pPr>
            <a:r>
              <a:rPr lang="zh-CN" altLang="en-US" sz="2000">
                <a:solidFill>
                  <a:srgbClr val="000000"/>
                </a:solidFill>
              </a:rPr>
              <a:t>极性验证</a:t>
            </a:r>
            <a:endParaRPr lang="en-US" altLang="zh-CN" sz="2000">
              <a:solidFill>
                <a:srgbClr val="000000"/>
              </a:solidFill>
            </a:endParaRPr>
          </a:p>
          <a:p>
            <a:pPr lvl="2">
              <a:spcBef>
                <a:spcPct val="30000"/>
              </a:spcBef>
              <a:buFont typeface="Wingdings" pitchFamily="2" charset="2"/>
              <a:buChar char="Ø"/>
            </a:pPr>
            <a:endParaRPr lang="en-US" altLang="zh-CN" sz="1600">
              <a:solidFill>
                <a:srgbClr val="000000"/>
              </a:solidFill>
            </a:endParaRPr>
          </a:p>
          <a:p>
            <a:pPr lvl="1">
              <a:spcBef>
                <a:spcPct val="30000"/>
              </a:spcBef>
              <a:buFont typeface="Wingdings" pitchFamily="2" charset="2"/>
              <a:buChar char="Ø"/>
            </a:pPr>
            <a:r>
              <a:rPr lang="en-US" altLang="zh-CN" sz="2000" b="1">
                <a:solidFill>
                  <a:srgbClr val="000000"/>
                </a:solidFill>
              </a:rPr>
              <a:t>Tier 2:</a:t>
            </a:r>
          </a:p>
          <a:p>
            <a:pPr lvl="2">
              <a:spcBef>
                <a:spcPct val="30000"/>
              </a:spcBef>
              <a:buFont typeface="Wingdings" pitchFamily="2" charset="2"/>
              <a:buAutoNum type="arabicPeriod"/>
            </a:pPr>
            <a:r>
              <a:rPr lang="en-US" altLang="zh-CN" sz="2000">
                <a:solidFill>
                  <a:srgbClr val="000000"/>
                </a:solidFill>
              </a:rPr>
              <a:t>Tier 1 </a:t>
            </a:r>
            <a:r>
              <a:rPr lang="zh-CN" altLang="en-US" sz="2000">
                <a:solidFill>
                  <a:srgbClr val="000000"/>
                </a:solidFill>
              </a:rPr>
              <a:t>加上</a:t>
            </a:r>
            <a:endParaRPr lang="zh-CN" altLang="en-US" sz="2000" i="1">
              <a:solidFill>
                <a:srgbClr val="000000"/>
              </a:solidFill>
            </a:endParaRPr>
          </a:p>
          <a:p>
            <a:pPr lvl="2">
              <a:spcBef>
                <a:spcPct val="30000"/>
              </a:spcBef>
              <a:buFont typeface="Wingdings" pitchFamily="2" charset="2"/>
              <a:buAutoNum type="arabicPeriod"/>
            </a:pPr>
            <a:r>
              <a:rPr lang="zh-CN" altLang="en-US" sz="2000">
                <a:solidFill>
                  <a:srgbClr val="000000"/>
                </a:solidFill>
              </a:rPr>
              <a:t>光缆链路的</a:t>
            </a:r>
            <a:r>
              <a:rPr lang="en-US" altLang="zh-CN" sz="2000">
                <a:solidFill>
                  <a:srgbClr val="000000"/>
                </a:solidFill>
              </a:rPr>
              <a:t> OTDR </a:t>
            </a:r>
            <a:r>
              <a:rPr lang="zh-CN" altLang="en-US" sz="2000">
                <a:solidFill>
                  <a:srgbClr val="000000"/>
                </a:solidFill>
              </a:rPr>
              <a:t>迹线</a:t>
            </a:r>
            <a:endParaRPr lang="zh-CN" altLang="en-US" b="1">
              <a:solidFill>
                <a:srgbClr val="000000"/>
              </a:solidFill>
            </a:endParaRPr>
          </a:p>
        </p:txBody>
      </p:sp>
    </p:spTree>
    <p:extLst>
      <p:ext uri="{BB962C8B-B14F-4D97-AF65-F5344CB8AC3E}">
        <p14:creationId xmlns:p14="http://schemas.microsoft.com/office/powerpoint/2010/main" val="14806163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a:xfrm>
            <a:off x="76200" y="685800"/>
            <a:ext cx="8153400" cy="609600"/>
          </a:xfrm>
          <a:noFill/>
        </p:spPr>
        <p:txBody>
          <a:bodyPr>
            <a:normAutofit fontScale="90000"/>
          </a:bodyPr>
          <a:lstStyle/>
          <a:p>
            <a:pPr eaLnBrk="1" hangingPunct="1"/>
            <a:r>
              <a:rPr lang="zh-CN" altLang="en-US" smtClean="0"/>
              <a:t>满足</a:t>
            </a:r>
            <a:r>
              <a:rPr lang="en-US" altLang="en-US" smtClean="0"/>
              <a:t>TIA TSB-140</a:t>
            </a:r>
            <a:r>
              <a:rPr lang="zh-CN" altLang="en-US" smtClean="0"/>
              <a:t>要求的测试仪</a:t>
            </a:r>
          </a:p>
        </p:txBody>
      </p:sp>
      <p:pic>
        <p:nvPicPr>
          <p:cNvPr id="90115" name="Picture 1063" descr="prodDTXF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828800"/>
            <a:ext cx="2209800" cy="2209800"/>
          </a:xfrm>
          <a:noFill/>
        </p:spPr>
      </p:pic>
      <p:sp>
        <p:nvSpPr>
          <p:cNvPr id="90116" name="Text Box 1029"/>
          <p:cNvSpPr txBox="1">
            <a:spLocks noChangeArrowheads="1"/>
          </p:cNvSpPr>
          <p:nvPr/>
        </p:nvSpPr>
        <p:spPr bwMode="auto">
          <a:xfrm>
            <a:off x="1676400" y="1295400"/>
            <a:ext cx="556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r>
              <a:rPr lang="en-US" altLang="zh-CN" b="1" u="sng">
                <a:solidFill>
                  <a:srgbClr val="000000"/>
                </a:solidFill>
              </a:rPr>
              <a:t>Tier 1</a:t>
            </a:r>
            <a:r>
              <a:rPr lang="en-US" altLang="zh-CN" b="1">
                <a:solidFill>
                  <a:srgbClr val="000000"/>
                </a:solidFill>
              </a:rPr>
              <a:t>					</a:t>
            </a:r>
            <a:r>
              <a:rPr lang="en-US" altLang="zh-CN" b="1" u="sng">
                <a:solidFill>
                  <a:srgbClr val="000000"/>
                </a:solidFill>
              </a:rPr>
              <a:t>Tier 2</a:t>
            </a:r>
          </a:p>
        </p:txBody>
      </p:sp>
      <p:pic>
        <p:nvPicPr>
          <p:cNvPr id="90117" name="Picture 1057" descr="prodOpti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1064" descr="prod_OMNIFiber_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6389"/>
            <a:ext cx="24384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065" descr="prod_main_DSP_f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4338639"/>
            <a:ext cx="2286000" cy="183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1067" descr="prod_CertiFiber_bu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828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5556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76200" y="685800"/>
            <a:ext cx="8788400" cy="1066800"/>
          </a:xfrm>
          <a:noFill/>
        </p:spPr>
        <p:txBody>
          <a:bodyPr>
            <a:normAutofit fontScale="90000"/>
          </a:bodyPr>
          <a:lstStyle/>
          <a:p>
            <a:pPr eaLnBrk="1" hangingPunct="1"/>
            <a:r>
              <a:rPr lang="zh-CN" altLang="en-US" smtClean="0"/>
              <a:t>测试楼宇内骨干光缆</a:t>
            </a:r>
            <a:r>
              <a:rPr lang="en-US" altLang="en-US" smtClean="0"/>
              <a:t> </a:t>
            </a:r>
            <a:br>
              <a:rPr lang="en-US" altLang="en-US" smtClean="0"/>
            </a:br>
            <a:r>
              <a:rPr lang="en-US" altLang="en-US" smtClean="0"/>
              <a:t>TSB-140 1</a:t>
            </a:r>
            <a:r>
              <a:rPr lang="zh-CN" altLang="en-US" smtClean="0"/>
              <a:t>级</a:t>
            </a:r>
            <a:endParaRPr lang="en-US" altLang="en-US" smtClean="0"/>
          </a:p>
        </p:txBody>
      </p:sp>
      <p:sp>
        <p:nvSpPr>
          <p:cNvPr id="351236" name="Text Box 1028"/>
          <p:cNvSpPr txBox="1">
            <a:spLocks noChangeArrowheads="1"/>
          </p:cNvSpPr>
          <p:nvPr/>
        </p:nvSpPr>
        <p:spPr bwMode="auto">
          <a:xfrm>
            <a:off x="304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Clr>
                <a:srgbClr val="333399"/>
              </a:buClr>
              <a:buSzPct val="85000"/>
              <a:buFont typeface="Wingdings" pitchFamily="2" charset="2"/>
              <a:buChar char="v"/>
            </a:pPr>
            <a:r>
              <a:rPr lang="zh-CN" altLang="en-US" b="1">
                <a:solidFill>
                  <a:srgbClr val="000000"/>
                </a:solidFill>
              </a:rPr>
              <a:t>依照</a:t>
            </a:r>
            <a:r>
              <a:rPr lang="en-US" altLang="zh-CN" b="1">
                <a:solidFill>
                  <a:srgbClr val="000000"/>
                </a:solidFill>
              </a:rPr>
              <a:t>TSB-140 Tier 1</a:t>
            </a:r>
            <a:r>
              <a:rPr lang="zh-CN" altLang="en-US" b="1">
                <a:solidFill>
                  <a:srgbClr val="000000"/>
                </a:solidFill>
              </a:rPr>
              <a:t>的要求测试水平光缆，您需要</a:t>
            </a:r>
            <a:r>
              <a:rPr lang="zh-CN" altLang="en-US" b="1" i="1">
                <a:solidFill>
                  <a:schemeClr val="accent2"/>
                </a:solidFill>
              </a:rPr>
              <a:t>在一个波长一个方向上</a:t>
            </a:r>
            <a:r>
              <a:rPr lang="zh-CN" altLang="en-US" b="1">
                <a:solidFill>
                  <a:srgbClr val="000000"/>
                </a:solidFill>
              </a:rPr>
              <a:t>测试</a:t>
            </a:r>
            <a:endParaRPr lang="en-US" altLang="zh-CN" b="1" i="1">
              <a:solidFill>
                <a:schemeClr val="accent2"/>
              </a:solidFill>
            </a:endParaRPr>
          </a:p>
          <a:p>
            <a:pPr>
              <a:spcBef>
                <a:spcPct val="30000"/>
              </a:spcBef>
              <a:spcAft>
                <a:spcPct val="30000"/>
              </a:spcAft>
              <a:buClr>
                <a:srgbClr val="333399"/>
              </a:buClr>
              <a:buSzPct val="85000"/>
              <a:buFont typeface="Wingdings" pitchFamily="2" charset="2"/>
              <a:buChar char="v"/>
            </a:pPr>
            <a:r>
              <a:rPr lang="zh-CN" altLang="en-US" b="1">
                <a:solidFill>
                  <a:srgbClr val="000000"/>
                </a:solidFill>
              </a:rPr>
              <a:t>依照</a:t>
            </a:r>
            <a:r>
              <a:rPr lang="en-US" altLang="zh-CN" b="1">
                <a:solidFill>
                  <a:srgbClr val="000000"/>
                </a:solidFill>
              </a:rPr>
              <a:t>TSB-140 Tier 1</a:t>
            </a:r>
            <a:r>
              <a:rPr lang="zh-CN" altLang="en-US" b="1">
                <a:solidFill>
                  <a:srgbClr val="000000"/>
                </a:solidFill>
              </a:rPr>
              <a:t>的要求测试骨干光缆，您需要</a:t>
            </a:r>
            <a:r>
              <a:rPr lang="zh-CN" altLang="en-US" b="1" i="1">
                <a:solidFill>
                  <a:schemeClr val="accent2"/>
                </a:solidFill>
              </a:rPr>
              <a:t>在两个波长一个方向上</a:t>
            </a:r>
            <a:r>
              <a:rPr lang="zh-CN" altLang="en-US" b="1">
                <a:solidFill>
                  <a:srgbClr val="000000"/>
                </a:solidFill>
              </a:rPr>
              <a:t>测试。</a:t>
            </a:r>
            <a:endParaRPr lang="en-US" altLang="zh-CN" b="1">
              <a:solidFill>
                <a:srgbClr val="000000"/>
              </a:solidFill>
            </a:endParaRPr>
          </a:p>
          <a:p>
            <a:pPr>
              <a:spcBef>
                <a:spcPct val="30000"/>
              </a:spcBef>
              <a:spcAft>
                <a:spcPct val="30000"/>
              </a:spcAft>
              <a:buClr>
                <a:srgbClr val="333399"/>
              </a:buClr>
              <a:buSzPct val="85000"/>
              <a:buFont typeface="Wingdings" pitchFamily="2" charset="2"/>
              <a:buChar char="v"/>
            </a:pPr>
            <a:r>
              <a:rPr lang="zh-CN" altLang="en-US" b="1">
                <a:solidFill>
                  <a:srgbClr val="000000"/>
                </a:solidFill>
              </a:rPr>
              <a:t>双向测试是非常好的避免常见故障的测试方法，例如不会发生光缆核心内径不匹配的现象</a:t>
            </a:r>
            <a:endParaRPr lang="en-US" altLang="zh-CN" b="1">
              <a:solidFill>
                <a:srgbClr val="000000"/>
              </a:solidFill>
            </a:endParaRPr>
          </a:p>
          <a:p>
            <a:pPr>
              <a:spcBef>
                <a:spcPct val="30000"/>
              </a:spcBef>
              <a:spcAft>
                <a:spcPct val="30000"/>
              </a:spcAft>
              <a:buClr>
                <a:srgbClr val="333399"/>
              </a:buClr>
              <a:buSzPct val="85000"/>
              <a:buFont typeface="Wingdings" pitchFamily="2" charset="2"/>
              <a:buChar char="v"/>
            </a:pPr>
            <a:r>
              <a:rPr lang="zh-CN" altLang="en-US" b="1">
                <a:solidFill>
                  <a:srgbClr val="000000"/>
                </a:solidFill>
              </a:rPr>
              <a:t>双向测试骨干光缆的主要挑战就是费时费力</a:t>
            </a:r>
            <a:endParaRPr lang="en-US" altLang="zh-CN" b="1">
              <a:solidFill>
                <a:srgbClr val="000000"/>
              </a:solidFill>
            </a:endParaRPr>
          </a:p>
          <a:p>
            <a:pPr>
              <a:spcBef>
                <a:spcPct val="30000"/>
              </a:spcBef>
              <a:spcAft>
                <a:spcPct val="30000"/>
              </a:spcAft>
              <a:buClr>
                <a:srgbClr val="333399"/>
              </a:buClr>
              <a:buSzPct val="85000"/>
              <a:buFont typeface="Wingdings" pitchFamily="2" charset="2"/>
              <a:buChar char="v"/>
            </a:pPr>
            <a:endParaRPr lang="en-US" altLang="zh-CN" b="1">
              <a:solidFill>
                <a:srgbClr val="000000"/>
              </a:solidFill>
            </a:endParaRPr>
          </a:p>
        </p:txBody>
      </p:sp>
    </p:spTree>
    <p:extLst>
      <p:ext uri="{BB962C8B-B14F-4D97-AF65-F5344CB8AC3E}">
        <p14:creationId xmlns:p14="http://schemas.microsoft.com/office/powerpoint/2010/main" val="2196165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anim calcmode="lin" valueType="num">
                                      <p:cBhvr>
                                        <p:cTn id="7" dur="500" fill="hold"/>
                                        <p:tgtEl>
                                          <p:spTgt spid="35123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123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12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1236">
                                            <p:txEl>
                                              <p:pRg st="1" end="1"/>
                                            </p:txEl>
                                          </p:spTgt>
                                        </p:tgtEl>
                                        <p:attrNameLst>
                                          <p:attrName>style.visibility</p:attrName>
                                        </p:attrNameLst>
                                      </p:cBhvr>
                                      <p:to>
                                        <p:strVal val="visible"/>
                                      </p:to>
                                    </p:set>
                                    <p:anim calcmode="lin" valueType="num">
                                      <p:cBhvr>
                                        <p:cTn id="14" dur="500" fill="hold"/>
                                        <p:tgtEl>
                                          <p:spTgt spid="35123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5123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5123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1236">
                                            <p:txEl>
                                              <p:pRg st="2" end="2"/>
                                            </p:txEl>
                                          </p:spTgt>
                                        </p:tgtEl>
                                        <p:attrNameLst>
                                          <p:attrName>style.visibility</p:attrName>
                                        </p:attrNameLst>
                                      </p:cBhvr>
                                      <p:to>
                                        <p:strVal val="visible"/>
                                      </p:to>
                                    </p:set>
                                    <p:anim calcmode="lin" valueType="num">
                                      <p:cBhvr>
                                        <p:cTn id="21" dur="500" fill="hold"/>
                                        <p:tgtEl>
                                          <p:spTgt spid="35123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5123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5123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51236">
                                            <p:txEl>
                                              <p:pRg st="3" end="3"/>
                                            </p:txEl>
                                          </p:spTgt>
                                        </p:tgtEl>
                                        <p:attrNameLst>
                                          <p:attrName>style.visibility</p:attrName>
                                        </p:attrNameLst>
                                      </p:cBhvr>
                                      <p:to>
                                        <p:strVal val="visible"/>
                                      </p:to>
                                    </p:set>
                                    <p:anim calcmode="lin" valueType="num">
                                      <p:cBhvr>
                                        <p:cTn id="28" dur="500" fill="hold"/>
                                        <p:tgtEl>
                                          <p:spTgt spid="35123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5123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51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028"/>
          <p:cNvSpPr txBox="1">
            <a:spLocks noChangeArrowheads="1"/>
          </p:cNvSpPr>
          <p:nvPr/>
        </p:nvSpPr>
        <p:spPr bwMode="auto">
          <a:xfrm>
            <a:off x="304800" y="1371600"/>
            <a:ext cx="76962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sz="2400">
                <a:solidFill>
                  <a:schemeClr val="tx1"/>
                </a:solidFill>
                <a:latin typeface="Arial" charset="0"/>
                <a:ea typeface="宋体" pitchFamily="2" charset="-122"/>
              </a:defRPr>
            </a:lvl1pPr>
            <a:lvl2pPr marL="914400" indent="-45720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Clr>
                <a:srgbClr val="333399"/>
              </a:buClr>
              <a:buSzPct val="85000"/>
              <a:buFont typeface="Wingdings" pitchFamily="2" charset="2"/>
              <a:buChar char="v"/>
            </a:pPr>
            <a:r>
              <a:rPr lang="zh-CN" altLang="en-US" b="1">
                <a:solidFill>
                  <a:srgbClr val="000000"/>
                </a:solidFill>
              </a:rPr>
              <a:t>测试骨干光缆</a:t>
            </a:r>
            <a:r>
              <a:rPr lang="en-US" altLang="zh-CN" b="1">
                <a:solidFill>
                  <a:srgbClr val="000000"/>
                </a:solidFill>
              </a:rPr>
              <a:t>(Tier 1)</a:t>
            </a:r>
            <a:r>
              <a:rPr lang="zh-CN" altLang="en-US" b="1">
                <a:solidFill>
                  <a:srgbClr val="000000"/>
                </a:solidFill>
              </a:rPr>
              <a:t>有三种仪器：</a:t>
            </a:r>
            <a:endParaRPr lang="en-US" altLang="zh-CN" b="1">
              <a:solidFill>
                <a:srgbClr val="000000"/>
              </a:solidFill>
            </a:endParaRPr>
          </a:p>
          <a:p>
            <a:pPr lvl="1">
              <a:spcBef>
                <a:spcPct val="30000"/>
              </a:spcBef>
              <a:spcAft>
                <a:spcPct val="30000"/>
              </a:spcAft>
              <a:buFont typeface="Wingdings" pitchFamily="2" charset="2"/>
              <a:buChar char="Ø"/>
            </a:pPr>
            <a:r>
              <a:rPr lang="zh-CN" altLang="en-US" sz="2000" b="1">
                <a:solidFill>
                  <a:srgbClr val="000000"/>
                </a:solidFill>
              </a:rPr>
              <a:t>光功率损耗测试仪（例如：功率计和光源）</a:t>
            </a:r>
            <a:r>
              <a:rPr lang="en-US" altLang="zh-CN" sz="2000" b="1">
                <a:solidFill>
                  <a:srgbClr val="000000"/>
                </a:solidFill>
              </a:rPr>
              <a:t> </a:t>
            </a:r>
          </a:p>
          <a:p>
            <a:pPr lvl="1">
              <a:spcBef>
                <a:spcPct val="30000"/>
              </a:spcBef>
              <a:spcAft>
                <a:spcPct val="30000"/>
              </a:spcAft>
              <a:buFont typeface="Wingdings" pitchFamily="2" charset="2"/>
              <a:buChar char="Ø"/>
            </a:pPr>
            <a:r>
              <a:rPr lang="zh-CN" altLang="en-US" sz="2000" b="1">
                <a:solidFill>
                  <a:srgbClr val="000000"/>
                </a:solidFill>
              </a:rPr>
              <a:t>单波长光缆适配器</a:t>
            </a:r>
            <a:endParaRPr lang="en-US" altLang="zh-CN" sz="2000" b="1">
              <a:solidFill>
                <a:srgbClr val="000000"/>
              </a:solidFill>
            </a:endParaRPr>
          </a:p>
          <a:p>
            <a:pPr lvl="1">
              <a:spcBef>
                <a:spcPct val="30000"/>
              </a:spcBef>
              <a:spcAft>
                <a:spcPct val="30000"/>
              </a:spcAft>
              <a:buFont typeface="Wingdings" pitchFamily="2" charset="2"/>
              <a:buChar char="Ø"/>
            </a:pPr>
            <a:r>
              <a:rPr lang="zh-CN" altLang="en-US" sz="2000" b="1">
                <a:solidFill>
                  <a:srgbClr val="000000"/>
                </a:solidFill>
              </a:rPr>
              <a:t>双波长光缆适配器</a:t>
            </a:r>
            <a:endParaRPr lang="en-US" altLang="zh-CN" sz="2000" b="1">
              <a:solidFill>
                <a:srgbClr val="000000"/>
              </a:solidFill>
            </a:endParaRPr>
          </a:p>
          <a:p>
            <a:pPr>
              <a:spcBef>
                <a:spcPct val="30000"/>
              </a:spcBef>
              <a:spcAft>
                <a:spcPct val="30000"/>
              </a:spcAft>
              <a:buClr>
                <a:srgbClr val="333399"/>
              </a:buClr>
              <a:buSzPct val="85000"/>
              <a:buFont typeface="Wingdings" pitchFamily="2" charset="2"/>
              <a:buChar char="v"/>
            </a:pPr>
            <a:endParaRPr lang="zh-CN" altLang="en-US" b="1">
              <a:solidFill>
                <a:srgbClr val="000000"/>
              </a:solidFill>
            </a:endParaRPr>
          </a:p>
        </p:txBody>
      </p:sp>
      <p:sp>
        <p:nvSpPr>
          <p:cNvPr id="92163" name="Rectangle 1031"/>
          <p:cNvSpPr>
            <a:spLocks noGrp="1" noChangeArrowheads="1"/>
          </p:cNvSpPr>
          <p:nvPr>
            <p:ph type="title"/>
          </p:nvPr>
        </p:nvSpPr>
        <p:spPr>
          <a:xfrm>
            <a:off x="255588" y="795338"/>
            <a:ext cx="7059612" cy="576262"/>
          </a:xfrm>
        </p:spPr>
        <p:txBody>
          <a:bodyPr/>
          <a:lstStyle/>
          <a:p>
            <a:pPr eaLnBrk="1" hangingPunct="1"/>
            <a:r>
              <a:rPr lang="zh-CN" altLang="en-US" sz="2800" smtClean="0"/>
              <a:t>依照</a:t>
            </a:r>
            <a:r>
              <a:rPr lang="en-US" altLang="en-US" sz="2800" smtClean="0"/>
              <a:t> TSB-140 Tier 1</a:t>
            </a:r>
            <a:r>
              <a:rPr lang="zh-CN" altLang="en-US" sz="2800" smtClean="0"/>
              <a:t>的要求测试骨干光缆</a:t>
            </a:r>
          </a:p>
        </p:txBody>
      </p:sp>
    </p:spTree>
    <p:extLst>
      <p:ext uri="{BB962C8B-B14F-4D97-AF65-F5344CB8AC3E}">
        <p14:creationId xmlns:p14="http://schemas.microsoft.com/office/powerpoint/2010/main" val="26875620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04800" y="685800"/>
            <a:ext cx="8229600" cy="609600"/>
          </a:xfrm>
          <a:noFill/>
        </p:spPr>
        <p:txBody>
          <a:bodyPr>
            <a:normAutofit fontScale="90000"/>
          </a:bodyPr>
          <a:lstStyle/>
          <a:p>
            <a:pPr eaLnBrk="1" hangingPunct="1"/>
            <a:r>
              <a:rPr lang="zh-CN" altLang="en-US" smtClean="0"/>
              <a:t>光损耗测试仪</a:t>
            </a:r>
            <a:endParaRPr lang="en-US" altLang="zh-CN" smtClean="0"/>
          </a:p>
        </p:txBody>
      </p:sp>
      <p:sp>
        <p:nvSpPr>
          <p:cNvPr id="93187" name="Text Box 1045"/>
          <p:cNvSpPr txBox="1">
            <a:spLocks noChangeArrowheads="1"/>
          </p:cNvSpPr>
          <p:nvPr/>
        </p:nvSpPr>
        <p:spPr bwMode="auto">
          <a:xfrm>
            <a:off x="304800" y="4800600"/>
            <a:ext cx="34290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a:pPr>
            <a:r>
              <a:rPr lang="zh-CN" altLang="en-US" sz="1600">
                <a:solidFill>
                  <a:srgbClr val="000000"/>
                </a:solidFill>
              </a:rPr>
              <a:t>测试 </a:t>
            </a:r>
            <a:r>
              <a:rPr lang="en-US" altLang="zh-CN" sz="1600">
                <a:solidFill>
                  <a:srgbClr val="000000"/>
                </a:solidFill>
              </a:rPr>
              <a:t>(1)</a:t>
            </a:r>
          </a:p>
          <a:p>
            <a:pPr>
              <a:spcBef>
                <a:spcPct val="50000"/>
              </a:spcBef>
              <a:buFontTx/>
              <a:buAutoNum type="romanUcPeriod"/>
            </a:pPr>
            <a:r>
              <a:rPr lang="zh-CN" altLang="en-US" sz="1600">
                <a:solidFill>
                  <a:srgbClr val="000000"/>
                </a:solidFill>
              </a:rPr>
              <a:t>存储</a:t>
            </a:r>
          </a:p>
          <a:p>
            <a:pPr>
              <a:spcBef>
                <a:spcPct val="50000"/>
              </a:spcBef>
              <a:buFontTx/>
              <a:buAutoNum type="romanUcPeriod"/>
            </a:pPr>
            <a:r>
              <a:rPr lang="zh-CN" altLang="en-US" sz="1600">
                <a:solidFill>
                  <a:srgbClr val="000000"/>
                </a:solidFill>
              </a:rPr>
              <a:t>更改光远波长</a:t>
            </a:r>
            <a:endParaRPr lang="en-US" altLang="zh-CN" sz="1600">
              <a:solidFill>
                <a:srgbClr val="000000"/>
              </a:solidFill>
            </a:endParaRPr>
          </a:p>
          <a:p>
            <a:pPr>
              <a:spcBef>
                <a:spcPct val="50000"/>
              </a:spcBef>
              <a:buFontTx/>
              <a:buAutoNum type="romanUcPeriod"/>
            </a:pPr>
            <a:r>
              <a:rPr lang="zh-CN" altLang="en-US" sz="1600">
                <a:solidFill>
                  <a:srgbClr val="000000"/>
                </a:solidFill>
              </a:rPr>
              <a:t>更改光功率及波长</a:t>
            </a:r>
            <a:endParaRPr lang="en-US" altLang="zh-CN" sz="1600">
              <a:solidFill>
                <a:srgbClr val="000000"/>
              </a:solidFill>
            </a:endParaRPr>
          </a:p>
        </p:txBody>
      </p:sp>
      <p:sp>
        <p:nvSpPr>
          <p:cNvPr id="93188" name="Text Box 1050"/>
          <p:cNvSpPr txBox="1">
            <a:spLocks noChangeArrowheads="1"/>
          </p:cNvSpPr>
          <p:nvPr/>
        </p:nvSpPr>
        <p:spPr bwMode="auto">
          <a:xfrm>
            <a:off x="4267200" y="4800600"/>
            <a:ext cx="3429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startAt="5"/>
            </a:pPr>
            <a:r>
              <a:rPr lang="zh-CN" altLang="en-US" sz="1600">
                <a:solidFill>
                  <a:srgbClr val="000000"/>
                </a:solidFill>
              </a:rPr>
              <a:t>测试 </a:t>
            </a:r>
            <a:r>
              <a:rPr lang="en-US" altLang="zh-CN" sz="1600">
                <a:solidFill>
                  <a:srgbClr val="000000"/>
                </a:solidFill>
              </a:rPr>
              <a:t>(2)</a:t>
            </a:r>
          </a:p>
          <a:p>
            <a:pPr>
              <a:spcBef>
                <a:spcPct val="50000"/>
              </a:spcBef>
              <a:buFontTx/>
              <a:buAutoNum type="romanUcPeriod" startAt="5"/>
            </a:pPr>
            <a:r>
              <a:rPr lang="zh-CN" altLang="en-US" sz="1600">
                <a:solidFill>
                  <a:srgbClr val="000000"/>
                </a:solidFill>
              </a:rPr>
              <a:t>存储</a:t>
            </a:r>
          </a:p>
          <a:p>
            <a:pPr>
              <a:spcBef>
                <a:spcPct val="50000"/>
              </a:spcBef>
              <a:buFontTx/>
              <a:buAutoNum type="romanUcPeriod" startAt="5"/>
            </a:pPr>
            <a:r>
              <a:rPr lang="zh-CN" altLang="en-US" sz="1600">
                <a:solidFill>
                  <a:srgbClr val="000000"/>
                </a:solidFill>
              </a:rPr>
              <a:t>更改光源波长</a:t>
            </a:r>
            <a:endParaRPr lang="en-US" altLang="zh-CN" sz="1600">
              <a:solidFill>
                <a:srgbClr val="000000"/>
              </a:solidFill>
            </a:endParaRPr>
          </a:p>
          <a:p>
            <a:pPr>
              <a:spcBef>
                <a:spcPct val="50000"/>
              </a:spcBef>
              <a:buFontTx/>
              <a:buAutoNum type="romanUcPeriod" startAt="5"/>
            </a:pPr>
            <a:r>
              <a:rPr lang="zh-CN" altLang="en-US" sz="1600">
                <a:solidFill>
                  <a:srgbClr val="000000"/>
                </a:solidFill>
              </a:rPr>
              <a:t>更改光功率计波长</a:t>
            </a:r>
            <a:endParaRPr lang="en-US" altLang="zh-CN" sz="1600">
              <a:solidFill>
                <a:srgbClr val="000000"/>
              </a:solidFill>
            </a:endParaRPr>
          </a:p>
          <a:p>
            <a:pPr>
              <a:spcBef>
                <a:spcPct val="50000"/>
              </a:spcBef>
            </a:pPr>
            <a:r>
              <a:rPr lang="zh-CN" altLang="en-US" sz="1600" b="1" i="1">
                <a:solidFill>
                  <a:srgbClr val="FF0000"/>
                </a:solidFill>
              </a:rPr>
              <a:t>下一页 </a:t>
            </a:r>
            <a:r>
              <a:rPr lang="en-US" altLang="zh-CN" sz="1600" b="1" i="1">
                <a:solidFill>
                  <a:srgbClr val="FF0000"/>
                </a:solidFill>
              </a:rPr>
              <a:t>…</a:t>
            </a:r>
          </a:p>
        </p:txBody>
      </p:sp>
      <p:grpSp>
        <p:nvGrpSpPr>
          <p:cNvPr id="93189" name="Group 1053"/>
          <p:cNvGrpSpPr>
            <a:grpSpLocks/>
          </p:cNvGrpSpPr>
          <p:nvPr/>
        </p:nvGrpSpPr>
        <p:grpSpPr bwMode="auto">
          <a:xfrm>
            <a:off x="990600" y="1295400"/>
            <a:ext cx="6248400" cy="3429000"/>
            <a:chOff x="624" y="912"/>
            <a:chExt cx="3936" cy="2160"/>
          </a:xfrm>
        </p:grpSpPr>
        <p:sp>
          <p:nvSpPr>
            <p:cNvPr id="93190" name="Rectangle 1027"/>
            <p:cNvSpPr>
              <a:spLocks noChangeArrowheads="1"/>
            </p:cNvSpPr>
            <p:nvPr/>
          </p:nvSpPr>
          <p:spPr bwMode="auto">
            <a:xfrm>
              <a:off x="1392"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191" name="Line 1028"/>
            <p:cNvSpPr>
              <a:spLocks noChangeShapeType="1"/>
            </p:cNvSpPr>
            <p:nvPr/>
          </p:nvSpPr>
          <p:spPr bwMode="auto">
            <a:xfrm>
              <a:off x="1488" y="1584"/>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2" name="Rectangle 1029"/>
            <p:cNvSpPr>
              <a:spLocks noChangeArrowheads="1"/>
            </p:cNvSpPr>
            <p:nvPr/>
          </p:nvSpPr>
          <p:spPr bwMode="auto">
            <a:xfrm>
              <a:off x="369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193" name="Oval 1030"/>
            <p:cNvSpPr>
              <a:spLocks noChangeArrowheads="1"/>
            </p:cNvSpPr>
            <p:nvPr/>
          </p:nvSpPr>
          <p:spPr bwMode="auto">
            <a:xfrm>
              <a:off x="2400" y="1344"/>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194" name="Rectangle 1031"/>
            <p:cNvSpPr>
              <a:spLocks noChangeArrowheads="1"/>
            </p:cNvSpPr>
            <p:nvPr/>
          </p:nvSpPr>
          <p:spPr bwMode="auto">
            <a:xfrm flipH="1">
              <a:off x="3840"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195" name="Rectangle 1032"/>
            <p:cNvSpPr>
              <a:spLocks noChangeArrowheads="1"/>
            </p:cNvSpPr>
            <p:nvPr/>
          </p:nvSpPr>
          <p:spPr bwMode="auto">
            <a:xfrm flipH="1">
              <a:off x="3792"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196" name="Rectangle 1033"/>
            <p:cNvSpPr>
              <a:spLocks noChangeArrowheads="1"/>
            </p:cNvSpPr>
            <p:nvPr/>
          </p:nvSpPr>
          <p:spPr bwMode="auto">
            <a:xfrm flipH="1">
              <a:off x="4272"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197" name="Arc 1035"/>
            <p:cNvSpPr>
              <a:spLocks/>
            </p:cNvSpPr>
            <p:nvPr/>
          </p:nvSpPr>
          <p:spPr bwMode="auto">
            <a:xfrm>
              <a:off x="3888"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198" name="Rectangle 1036"/>
            <p:cNvSpPr>
              <a:spLocks noChangeArrowheads="1"/>
            </p:cNvSpPr>
            <p:nvPr/>
          </p:nvSpPr>
          <p:spPr bwMode="auto">
            <a:xfrm>
              <a:off x="624"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199" name="Rectangle 1037"/>
            <p:cNvSpPr>
              <a:spLocks noChangeArrowheads="1"/>
            </p:cNvSpPr>
            <p:nvPr/>
          </p:nvSpPr>
          <p:spPr bwMode="auto">
            <a:xfrm>
              <a:off x="1296"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200" name="Rectangle 1038"/>
            <p:cNvSpPr>
              <a:spLocks noChangeArrowheads="1"/>
            </p:cNvSpPr>
            <p:nvPr/>
          </p:nvSpPr>
          <p:spPr bwMode="auto">
            <a:xfrm>
              <a:off x="81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201" name="Arc 1040"/>
            <p:cNvSpPr>
              <a:spLocks/>
            </p:cNvSpPr>
            <p:nvPr/>
          </p:nvSpPr>
          <p:spPr bwMode="auto">
            <a:xfrm flipH="1">
              <a:off x="864"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202" name="Line 1041"/>
            <p:cNvSpPr>
              <a:spLocks noChangeShapeType="1"/>
            </p:cNvSpPr>
            <p:nvPr/>
          </p:nvSpPr>
          <p:spPr bwMode="auto">
            <a:xfrm>
              <a:off x="2160" y="1008"/>
              <a:ext cx="72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203" name="Text Box 1042"/>
            <p:cNvSpPr txBox="1">
              <a:spLocks noChangeArrowheads="1"/>
            </p:cNvSpPr>
            <p:nvPr/>
          </p:nvSpPr>
          <p:spPr bwMode="auto">
            <a:xfrm>
              <a:off x="1440" y="912"/>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1. 850nm</a:t>
              </a:r>
            </a:p>
          </p:txBody>
        </p:sp>
        <p:sp>
          <p:nvSpPr>
            <p:cNvPr id="93204" name="Line 1043"/>
            <p:cNvSpPr>
              <a:spLocks noChangeShapeType="1"/>
            </p:cNvSpPr>
            <p:nvPr/>
          </p:nvSpPr>
          <p:spPr bwMode="auto">
            <a:xfrm>
              <a:off x="2160" y="1248"/>
              <a:ext cx="72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205" name="Text Box 1044"/>
            <p:cNvSpPr txBox="1">
              <a:spLocks noChangeArrowheads="1"/>
            </p:cNvSpPr>
            <p:nvPr/>
          </p:nvSpPr>
          <p:spPr bwMode="auto">
            <a:xfrm>
              <a:off x="1392" y="11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2. 1300nm</a:t>
              </a:r>
            </a:p>
          </p:txBody>
        </p:sp>
        <p:sp>
          <p:nvSpPr>
            <p:cNvPr id="93206" name="Rectangle 1046"/>
            <p:cNvSpPr>
              <a:spLocks noChangeArrowheads="1"/>
            </p:cNvSpPr>
            <p:nvPr/>
          </p:nvSpPr>
          <p:spPr bwMode="auto">
            <a:xfrm>
              <a:off x="1392"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207" name="Line 1047"/>
            <p:cNvSpPr>
              <a:spLocks noChangeShapeType="1"/>
            </p:cNvSpPr>
            <p:nvPr/>
          </p:nvSpPr>
          <p:spPr bwMode="auto">
            <a:xfrm>
              <a:off x="1488" y="1968"/>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08" name="Rectangle 1048"/>
            <p:cNvSpPr>
              <a:spLocks noChangeArrowheads="1"/>
            </p:cNvSpPr>
            <p:nvPr/>
          </p:nvSpPr>
          <p:spPr bwMode="auto">
            <a:xfrm>
              <a:off x="3696"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3209" name="Oval 1049"/>
            <p:cNvSpPr>
              <a:spLocks noChangeArrowheads="1"/>
            </p:cNvSpPr>
            <p:nvPr/>
          </p:nvSpPr>
          <p:spPr bwMode="auto">
            <a:xfrm>
              <a:off x="2400" y="1728"/>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3210" name="Text Box 1051"/>
            <p:cNvSpPr txBox="1">
              <a:spLocks noChangeArrowheads="1"/>
            </p:cNvSpPr>
            <p:nvPr/>
          </p:nvSpPr>
          <p:spPr bwMode="auto">
            <a:xfrm flipH="1">
              <a:off x="4128"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sp>
          <p:nvSpPr>
            <p:cNvPr id="93211" name="Text Box 1052"/>
            <p:cNvSpPr txBox="1">
              <a:spLocks noChangeArrowheads="1"/>
            </p:cNvSpPr>
            <p:nvPr/>
          </p:nvSpPr>
          <p:spPr bwMode="auto">
            <a:xfrm>
              <a:off x="672"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grpSp>
    </p:spTree>
    <p:extLst>
      <p:ext uri="{BB962C8B-B14F-4D97-AF65-F5344CB8AC3E}">
        <p14:creationId xmlns:p14="http://schemas.microsoft.com/office/powerpoint/2010/main" val="38483218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 y="685800"/>
            <a:ext cx="8229600" cy="609600"/>
          </a:xfrm>
          <a:noFill/>
        </p:spPr>
        <p:txBody>
          <a:bodyPr>
            <a:normAutofit fontScale="90000"/>
          </a:bodyPr>
          <a:lstStyle/>
          <a:p>
            <a:pPr eaLnBrk="1" hangingPunct="1"/>
            <a:r>
              <a:rPr lang="en-US" altLang="en-US" smtClean="0"/>
              <a:t>Optical Loss Test Kit (continued)</a:t>
            </a:r>
          </a:p>
        </p:txBody>
      </p:sp>
      <p:sp>
        <p:nvSpPr>
          <p:cNvPr id="94211" name="Text Box 20"/>
          <p:cNvSpPr txBox="1">
            <a:spLocks noChangeArrowheads="1"/>
          </p:cNvSpPr>
          <p:nvPr/>
        </p:nvSpPr>
        <p:spPr bwMode="auto">
          <a:xfrm>
            <a:off x="304800" y="4800600"/>
            <a:ext cx="3429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startAt="9"/>
            </a:pPr>
            <a:r>
              <a:rPr lang="zh-CN" altLang="en-US" sz="1600">
                <a:solidFill>
                  <a:srgbClr val="000000"/>
                </a:solidFill>
              </a:rPr>
              <a:t>移动测试跳线</a:t>
            </a:r>
            <a:r>
              <a:rPr lang="en-US" altLang="zh-CN" sz="1600">
                <a:solidFill>
                  <a:srgbClr val="000000"/>
                </a:solidFill>
              </a:rPr>
              <a:t> (3-4)</a:t>
            </a:r>
          </a:p>
          <a:p>
            <a:pPr>
              <a:spcBef>
                <a:spcPct val="50000"/>
              </a:spcBef>
              <a:buFontTx/>
              <a:buAutoNum type="romanUcPeriod" startAt="9"/>
            </a:pPr>
            <a:r>
              <a:rPr lang="zh-CN" altLang="en-US" sz="1600">
                <a:solidFill>
                  <a:srgbClr val="000000"/>
                </a:solidFill>
              </a:rPr>
              <a:t>测试 </a:t>
            </a:r>
            <a:r>
              <a:rPr lang="en-US" altLang="zh-CN" sz="1600">
                <a:solidFill>
                  <a:srgbClr val="000000"/>
                </a:solidFill>
              </a:rPr>
              <a:t>(5)</a:t>
            </a:r>
          </a:p>
          <a:p>
            <a:pPr>
              <a:spcBef>
                <a:spcPct val="50000"/>
              </a:spcBef>
              <a:buFontTx/>
              <a:buAutoNum type="romanUcPeriod" startAt="9"/>
            </a:pPr>
            <a:r>
              <a:rPr lang="zh-CN" altLang="en-US" sz="1600">
                <a:solidFill>
                  <a:srgbClr val="000000"/>
                </a:solidFill>
              </a:rPr>
              <a:t>保存</a:t>
            </a:r>
          </a:p>
          <a:p>
            <a:pPr>
              <a:spcBef>
                <a:spcPct val="50000"/>
              </a:spcBef>
              <a:buFontTx/>
              <a:buAutoNum type="romanUcPeriod" startAt="9"/>
            </a:pPr>
            <a:r>
              <a:rPr lang="zh-CN" altLang="en-US" sz="1600">
                <a:solidFill>
                  <a:srgbClr val="000000"/>
                </a:solidFill>
              </a:rPr>
              <a:t>更改光源波长</a:t>
            </a:r>
            <a:endParaRPr lang="en-US" altLang="zh-CN" sz="1600">
              <a:solidFill>
                <a:srgbClr val="000000"/>
              </a:solidFill>
            </a:endParaRPr>
          </a:p>
          <a:p>
            <a:pPr>
              <a:spcBef>
                <a:spcPct val="50000"/>
              </a:spcBef>
              <a:buFontTx/>
              <a:buAutoNum type="romanUcPeriod" startAt="9"/>
            </a:pPr>
            <a:r>
              <a:rPr lang="zh-CN" altLang="en-US" sz="1600">
                <a:solidFill>
                  <a:srgbClr val="000000"/>
                </a:solidFill>
              </a:rPr>
              <a:t>更改功率及波长</a:t>
            </a:r>
            <a:endParaRPr lang="en-US" altLang="zh-CN" sz="1600">
              <a:solidFill>
                <a:srgbClr val="000000"/>
              </a:solidFill>
            </a:endParaRPr>
          </a:p>
        </p:txBody>
      </p:sp>
      <p:sp>
        <p:nvSpPr>
          <p:cNvPr id="94212" name="Text Box 26"/>
          <p:cNvSpPr txBox="1">
            <a:spLocks noChangeArrowheads="1"/>
          </p:cNvSpPr>
          <p:nvPr/>
        </p:nvSpPr>
        <p:spPr bwMode="auto">
          <a:xfrm>
            <a:off x="4267200" y="4800600"/>
            <a:ext cx="3810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startAt="14"/>
            </a:pPr>
            <a:r>
              <a:rPr lang="zh-CN" altLang="en-US" sz="1600">
                <a:solidFill>
                  <a:srgbClr val="000000"/>
                </a:solidFill>
              </a:rPr>
              <a:t>测试 </a:t>
            </a:r>
            <a:r>
              <a:rPr lang="en-US" altLang="zh-CN" sz="1600">
                <a:solidFill>
                  <a:srgbClr val="000000"/>
                </a:solidFill>
              </a:rPr>
              <a:t>(6)</a:t>
            </a:r>
          </a:p>
          <a:p>
            <a:pPr>
              <a:spcBef>
                <a:spcPct val="50000"/>
              </a:spcBef>
              <a:buFontTx/>
              <a:buAutoNum type="romanUcPeriod" startAt="14"/>
            </a:pPr>
            <a:r>
              <a:rPr lang="zh-CN" altLang="en-US" sz="1600">
                <a:solidFill>
                  <a:srgbClr val="000000"/>
                </a:solidFill>
              </a:rPr>
              <a:t>保存</a:t>
            </a:r>
          </a:p>
          <a:p>
            <a:pPr>
              <a:spcBef>
                <a:spcPct val="50000"/>
              </a:spcBef>
              <a:buFontTx/>
              <a:buAutoNum type="romanUcPeriod" startAt="14"/>
            </a:pPr>
            <a:r>
              <a:rPr lang="zh-CN" altLang="en-US" sz="1600">
                <a:solidFill>
                  <a:srgbClr val="000000"/>
                </a:solidFill>
              </a:rPr>
              <a:t>更改光源波长</a:t>
            </a:r>
            <a:endParaRPr lang="en-US" altLang="zh-CN" sz="1600">
              <a:solidFill>
                <a:srgbClr val="000000"/>
              </a:solidFill>
            </a:endParaRPr>
          </a:p>
          <a:p>
            <a:pPr>
              <a:spcBef>
                <a:spcPct val="50000"/>
              </a:spcBef>
              <a:buFontTx/>
              <a:buAutoNum type="romanUcPeriod" startAt="14"/>
            </a:pPr>
            <a:r>
              <a:rPr lang="zh-CN" altLang="en-US" sz="1600">
                <a:solidFill>
                  <a:srgbClr val="000000"/>
                </a:solidFill>
              </a:rPr>
              <a:t>更改功率及波长</a:t>
            </a:r>
            <a:endParaRPr lang="en-US" altLang="zh-CN" sz="1600">
              <a:solidFill>
                <a:srgbClr val="000000"/>
              </a:solidFill>
            </a:endParaRPr>
          </a:p>
          <a:p>
            <a:pPr>
              <a:spcBef>
                <a:spcPct val="50000"/>
              </a:spcBef>
              <a:buFontTx/>
              <a:buAutoNum type="romanUcPeriod" startAt="14"/>
            </a:pPr>
            <a:r>
              <a:rPr lang="zh-CN" altLang="en-US" sz="1600">
                <a:solidFill>
                  <a:srgbClr val="000000"/>
                </a:solidFill>
              </a:rPr>
              <a:t>移动跳线至下一条光缆</a:t>
            </a:r>
            <a:endParaRPr lang="en-US" altLang="zh-CN" sz="1600">
              <a:solidFill>
                <a:srgbClr val="000000"/>
              </a:solidFill>
            </a:endParaRPr>
          </a:p>
        </p:txBody>
      </p:sp>
      <p:grpSp>
        <p:nvGrpSpPr>
          <p:cNvPr id="94213" name="Group 29"/>
          <p:cNvGrpSpPr>
            <a:grpSpLocks/>
          </p:cNvGrpSpPr>
          <p:nvPr/>
        </p:nvGrpSpPr>
        <p:grpSpPr bwMode="auto">
          <a:xfrm>
            <a:off x="990600" y="1295400"/>
            <a:ext cx="6248400" cy="3429000"/>
            <a:chOff x="624" y="816"/>
            <a:chExt cx="3936" cy="2160"/>
          </a:xfrm>
        </p:grpSpPr>
        <p:sp>
          <p:nvSpPr>
            <p:cNvPr id="94215" name="Rectangle 3"/>
            <p:cNvSpPr>
              <a:spLocks noChangeArrowheads="1"/>
            </p:cNvSpPr>
            <p:nvPr/>
          </p:nvSpPr>
          <p:spPr bwMode="auto">
            <a:xfrm>
              <a:off x="1392" y="144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16" name="Line 4"/>
            <p:cNvSpPr>
              <a:spLocks noChangeShapeType="1"/>
            </p:cNvSpPr>
            <p:nvPr/>
          </p:nvSpPr>
          <p:spPr bwMode="auto">
            <a:xfrm>
              <a:off x="1488" y="1488"/>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7" name="Rectangle 5"/>
            <p:cNvSpPr>
              <a:spLocks noChangeArrowheads="1"/>
            </p:cNvSpPr>
            <p:nvPr/>
          </p:nvSpPr>
          <p:spPr bwMode="auto">
            <a:xfrm>
              <a:off x="3696" y="144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18" name="Oval 6"/>
            <p:cNvSpPr>
              <a:spLocks noChangeArrowheads="1"/>
            </p:cNvSpPr>
            <p:nvPr/>
          </p:nvSpPr>
          <p:spPr bwMode="auto">
            <a:xfrm>
              <a:off x="2400" y="1248"/>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19" name="Rectangle 7"/>
            <p:cNvSpPr>
              <a:spLocks noChangeArrowheads="1"/>
            </p:cNvSpPr>
            <p:nvPr/>
          </p:nvSpPr>
          <p:spPr bwMode="auto">
            <a:xfrm flipH="1">
              <a:off x="3840" y="2160"/>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20" name="Rectangle 8"/>
            <p:cNvSpPr>
              <a:spLocks noChangeArrowheads="1"/>
            </p:cNvSpPr>
            <p:nvPr/>
          </p:nvSpPr>
          <p:spPr bwMode="auto">
            <a:xfrm flipH="1">
              <a:off x="3792" y="182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21" name="Rectangle 9"/>
            <p:cNvSpPr>
              <a:spLocks noChangeArrowheads="1"/>
            </p:cNvSpPr>
            <p:nvPr/>
          </p:nvSpPr>
          <p:spPr bwMode="auto">
            <a:xfrm flipH="1">
              <a:off x="4272" y="206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22" name="Text Box 10"/>
            <p:cNvSpPr txBox="1">
              <a:spLocks noChangeArrowheads="1"/>
            </p:cNvSpPr>
            <p:nvPr/>
          </p:nvSpPr>
          <p:spPr bwMode="auto">
            <a:xfrm flipH="1">
              <a:off x="4128" y="21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sp>
          <p:nvSpPr>
            <p:cNvPr id="94223" name="Arc 11"/>
            <p:cNvSpPr>
              <a:spLocks/>
            </p:cNvSpPr>
            <p:nvPr/>
          </p:nvSpPr>
          <p:spPr bwMode="auto">
            <a:xfrm>
              <a:off x="3888" y="1872"/>
              <a:ext cx="43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24" name="Rectangle 12"/>
            <p:cNvSpPr>
              <a:spLocks noChangeArrowheads="1"/>
            </p:cNvSpPr>
            <p:nvPr/>
          </p:nvSpPr>
          <p:spPr bwMode="auto">
            <a:xfrm>
              <a:off x="624" y="2160"/>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25" name="Rectangle 13"/>
            <p:cNvSpPr>
              <a:spLocks noChangeArrowheads="1"/>
            </p:cNvSpPr>
            <p:nvPr/>
          </p:nvSpPr>
          <p:spPr bwMode="auto">
            <a:xfrm>
              <a:off x="816" y="206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26" name="Text Box 14"/>
            <p:cNvSpPr txBox="1">
              <a:spLocks noChangeArrowheads="1"/>
            </p:cNvSpPr>
            <p:nvPr/>
          </p:nvSpPr>
          <p:spPr bwMode="auto">
            <a:xfrm>
              <a:off x="672" y="21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4227" name="Arc 15"/>
            <p:cNvSpPr>
              <a:spLocks/>
            </p:cNvSpPr>
            <p:nvPr/>
          </p:nvSpPr>
          <p:spPr bwMode="auto">
            <a:xfrm flipH="1">
              <a:off x="864" y="1872"/>
              <a:ext cx="43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28" name="Line 16"/>
            <p:cNvSpPr>
              <a:spLocks noChangeShapeType="1"/>
            </p:cNvSpPr>
            <p:nvPr/>
          </p:nvSpPr>
          <p:spPr bwMode="auto">
            <a:xfrm>
              <a:off x="2160" y="912"/>
              <a:ext cx="72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29" name="Text Box 17"/>
            <p:cNvSpPr txBox="1">
              <a:spLocks noChangeArrowheads="1"/>
            </p:cNvSpPr>
            <p:nvPr/>
          </p:nvSpPr>
          <p:spPr bwMode="auto">
            <a:xfrm>
              <a:off x="1440" y="816"/>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5. 850nm</a:t>
              </a:r>
            </a:p>
          </p:txBody>
        </p:sp>
        <p:sp>
          <p:nvSpPr>
            <p:cNvPr id="94230" name="Line 18"/>
            <p:cNvSpPr>
              <a:spLocks noChangeShapeType="1"/>
            </p:cNvSpPr>
            <p:nvPr/>
          </p:nvSpPr>
          <p:spPr bwMode="auto">
            <a:xfrm>
              <a:off x="2160" y="1152"/>
              <a:ext cx="72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31" name="Text Box 19"/>
            <p:cNvSpPr txBox="1">
              <a:spLocks noChangeArrowheads="1"/>
            </p:cNvSpPr>
            <p:nvPr/>
          </p:nvSpPr>
          <p:spPr bwMode="auto">
            <a:xfrm>
              <a:off x="1392" y="1056"/>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6. 1300nm</a:t>
              </a:r>
            </a:p>
          </p:txBody>
        </p:sp>
        <p:sp>
          <p:nvSpPr>
            <p:cNvPr id="94232" name="Rectangle 21"/>
            <p:cNvSpPr>
              <a:spLocks noChangeArrowheads="1"/>
            </p:cNvSpPr>
            <p:nvPr/>
          </p:nvSpPr>
          <p:spPr bwMode="auto">
            <a:xfrm>
              <a:off x="1392" y="182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33" name="Line 22"/>
            <p:cNvSpPr>
              <a:spLocks noChangeShapeType="1"/>
            </p:cNvSpPr>
            <p:nvPr/>
          </p:nvSpPr>
          <p:spPr bwMode="auto">
            <a:xfrm>
              <a:off x="1488" y="1872"/>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34" name="Rectangle 23"/>
            <p:cNvSpPr>
              <a:spLocks noChangeArrowheads="1"/>
            </p:cNvSpPr>
            <p:nvPr/>
          </p:nvSpPr>
          <p:spPr bwMode="auto">
            <a:xfrm>
              <a:off x="3696" y="182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35" name="Oval 24"/>
            <p:cNvSpPr>
              <a:spLocks noChangeArrowheads="1"/>
            </p:cNvSpPr>
            <p:nvPr/>
          </p:nvSpPr>
          <p:spPr bwMode="auto">
            <a:xfrm>
              <a:off x="2400" y="1632"/>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4236" name="Rectangle 25"/>
            <p:cNvSpPr>
              <a:spLocks noChangeArrowheads="1"/>
            </p:cNvSpPr>
            <p:nvPr/>
          </p:nvSpPr>
          <p:spPr bwMode="auto">
            <a:xfrm>
              <a:off x="1296" y="1824"/>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4237" name="Text Box 27"/>
            <p:cNvSpPr txBox="1">
              <a:spLocks noChangeArrowheads="1"/>
            </p:cNvSpPr>
            <p:nvPr/>
          </p:nvSpPr>
          <p:spPr bwMode="auto">
            <a:xfrm>
              <a:off x="1056" y="1584"/>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3. Move</a:t>
              </a:r>
            </a:p>
          </p:txBody>
        </p:sp>
        <p:sp>
          <p:nvSpPr>
            <p:cNvPr id="94238" name="Text Box 28"/>
            <p:cNvSpPr txBox="1">
              <a:spLocks noChangeArrowheads="1"/>
            </p:cNvSpPr>
            <p:nvPr/>
          </p:nvSpPr>
          <p:spPr bwMode="auto">
            <a:xfrm>
              <a:off x="3360" y="1584"/>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4. Move</a:t>
              </a:r>
            </a:p>
          </p:txBody>
        </p:sp>
      </p:grpSp>
      <p:sp>
        <p:nvSpPr>
          <p:cNvPr id="283678" name="WordArt 30"/>
          <p:cNvSpPr>
            <a:spLocks noChangeArrowheads="1" noChangeShapeType="1" noTextEdit="1"/>
          </p:cNvSpPr>
          <p:nvPr/>
        </p:nvSpPr>
        <p:spPr bwMode="auto">
          <a:xfrm>
            <a:off x="2743200" y="3505200"/>
            <a:ext cx="2590800" cy="914400"/>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FF0000"/>
                </a:solidFill>
                <a:effectLst>
                  <a:outerShdw dist="35921" dir="2700000" algn="ctr" rotWithShape="0">
                    <a:srgbClr val="990000"/>
                  </a:outerShdw>
                </a:effectLst>
                <a:latin typeface="Impact"/>
              </a:rPr>
              <a:t>18 Steps !!!</a:t>
            </a:r>
            <a:endParaRPr lang="zh-CN" altLang="en-US" sz="3600" kern="10">
              <a:solidFill>
                <a:srgbClr val="FF0000"/>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161355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83678"/>
                                        </p:tgtEl>
                                        <p:attrNameLst>
                                          <p:attrName>style.visibility</p:attrName>
                                        </p:attrNameLst>
                                      </p:cBhvr>
                                      <p:to>
                                        <p:strVal val="visible"/>
                                      </p:to>
                                    </p:set>
                                    <p:animEffect transition="in" filter="fade">
                                      <p:cBhvr>
                                        <p:cTn id="7" dur="2000"/>
                                        <p:tgtEl>
                                          <p:spTgt spid="283678"/>
                                        </p:tgtEl>
                                      </p:cBhvr>
                                    </p:animEffect>
                                    <p:anim calcmode="lin" valueType="num">
                                      <p:cBhvr>
                                        <p:cTn id="8" dur="2000" fill="hold"/>
                                        <p:tgtEl>
                                          <p:spTgt spid="283678"/>
                                        </p:tgtEl>
                                        <p:attrNameLst>
                                          <p:attrName>style.rotation</p:attrName>
                                        </p:attrNameLst>
                                      </p:cBhvr>
                                      <p:tavLst>
                                        <p:tav tm="0">
                                          <p:val>
                                            <p:fltVal val="720"/>
                                          </p:val>
                                        </p:tav>
                                        <p:tav tm="100000">
                                          <p:val>
                                            <p:fltVal val="0"/>
                                          </p:val>
                                        </p:tav>
                                      </p:tavLst>
                                    </p:anim>
                                    <p:anim calcmode="lin" valueType="num">
                                      <p:cBhvr>
                                        <p:cTn id="9" dur="2000" fill="hold"/>
                                        <p:tgtEl>
                                          <p:spTgt spid="283678"/>
                                        </p:tgtEl>
                                        <p:attrNameLst>
                                          <p:attrName>ppt_h</p:attrName>
                                        </p:attrNameLst>
                                      </p:cBhvr>
                                      <p:tavLst>
                                        <p:tav tm="0">
                                          <p:val>
                                            <p:fltVal val="0"/>
                                          </p:val>
                                        </p:tav>
                                        <p:tav tm="100000">
                                          <p:val>
                                            <p:strVal val="#ppt_h"/>
                                          </p:val>
                                        </p:tav>
                                      </p:tavLst>
                                    </p:anim>
                                    <p:anim calcmode="lin" valueType="num">
                                      <p:cBhvr>
                                        <p:cTn id="10" dur="2000" fill="hold"/>
                                        <p:tgtEl>
                                          <p:spTgt spid="2836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 y="685800"/>
            <a:ext cx="8229600" cy="609600"/>
          </a:xfrm>
          <a:noFill/>
        </p:spPr>
        <p:txBody>
          <a:bodyPr>
            <a:normAutofit fontScale="90000"/>
          </a:bodyPr>
          <a:lstStyle/>
          <a:p>
            <a:pPr eaLnBrk="1" hangingPunct="1"/>
            <a:r>
              <a:rPr lang="zh-CN" altLang="en-US" smtClean="0"/>
              <a:t>单波长光缆测试适配器</a:t>
            </a:r>
            <a:endParaRPr lang="en-US" altLang="zh-CN" smtClean="0"/>
          </a:p>
        </p:txBody>
      </p:sp>
      <p:sp>
        <p:nvSpPr>
          <p:cNvPr id="95235" name="Text Box 37"/>
          <p:cNvSpPr txBox="1">
            <a:spLocks noChangeArrowheads="1"/>
          </p:cNvSpPr>
          <p:nvPr/>
        </p:nvSpPr>
        <p:spPr bwMode="auto">
          <a:xfrm>
            <a:off x="304800" y="5181600"/>
            <a:ext cx="4191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a:pPr>
            <a:r>
              <a:rPr lang="zh-CN" altLang="en-US" sz="1600">
                <a:solidFill>
                  <a:srgbClr val="000000"/>
                </a:solidFill>
              </a:rPr>
              <a:t>自动测试 </a:t>
            </a:r>
            <a:r>
              <a:rPr lang="en-US" altLang="zh-CN" sz="1600">
                <a:solidFill>
                  <a:srgbClr val="000000"/>
                </a:solidFill>
              </a:rPr>
              <a:t>(1-3)</a:t>
            </a:r>
          </a:p>
          <a:p>
            <a:pPr>
              <a:spcBef>
                <a:spcPct val="50000"/>
              </a:spcBef>
              <a:buFontTx/>
              <a:buAutoNum type="romanUcPeriod"/>
            </a:pPr>
            <a:r>
              <a:rPr lang="zh-CN" altLang="en-US" sz="1600">
                <a:solidFill>
                  <a:srgbClr val="000000"/>
                </a:solidFill>
              </a:rPr>
              <a:t>保存结果</a:t>
            </a:r>
            <a:endParaRPr lang="en-US" altLang="zh-CN" sz="1600">
              <a:solidFill>
                <a:srgbClr val="000000"/>
              </a:solidFill>
            </a:endParaRPr>
          </a:p>
          <a:p>
            <a:pPr>
              <a:spcBef>
                <a:spcPct val="50000"/>
              </a:spcBef>
            </a:pPr>
            <a:r>
              <a:rPr lang="zh-CN" altLang="en-US" sz="1600" b="1" i="1">
                <a:solidFill>
                  <a:srgbClr val="FF0000"/>
                </a:solidFill>
              </a:rPr>
              <a:t>续下一页</a:t>
            </a:r>
            <a:r>
              <a:rPr lang="en-US" altLang="zh-CN" sz="1600" b="1" i="1">
                <a:solidFill>
                  <a:srgbClr val="FF0000"/>
                </a:solidFill>
              </a:rPr>
              <a:t> …</a:t>
            </a:r>
          </a:p>
        </p:txBody>
      </p:sp>
      <p:grpSp>
        <p:nvGrpSpPr>
          <p:cNvPr id="95236" name="Group 46"/>
          <p:cNvGrpSpPr>
            <a:grpSpLocks/>
          </p:cNvGrpSpPr>
          <p:nvPr/>
        </p:nvGrpSpPr>
        <p:grpSpPr bwMode="auto">
          <a:xfrm>
            <a:off x="457200" y="1295400"/>
            <a:ext cx="6781800" cy="3429000"/>
            <a:chOff x="240" y="912"/>
            <a:chExt cx="4272" cy="2160"/>
          </a:xfrm>
        </p:grpSpPr>
        <p:sp>
          <p:nvSpPr>
            <p:cNvPr id="95237" name="Rectangle 3"/>
            <p:cNvSpPr>
              <a:spLocks noChangeArrowheads="1"/>
            </p:cNvSpPr>
            <p:nvPr/>
          </p:nvSpPr>
          <p:spPr bwMode="auto">
            <a:xfrm>
              <a:off x="1344"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38" name="Line 4"/>
            <p:cNvSpPr>
              <a:spLocks noChangeShapeType="1"/>
            </p:cNvSpPr>
            <p:nvPr/>
          </p:nvSpPr>
          <p:spPr bwMode="auto">
            <a:xfrm>
              <a:off x="1440" y="1584"/>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39" name="Rectangle 5"/>
            <p:cNvSpPr>
              <a:spLocks noChangeArrowheads="1"/>
            </p:cNvSpPr>
            <p:nvPr/>
          </p:nvSpPr>
          <p:spPr bwMode="auto">
            <a:xfrm>
              <a:off x="36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40" name="Rectangle 6"/>
            <p:cNvSpPr>
              <a:spLocks noChangeArrowheads="1"/>
            </p:cNvSpPr>
            <p:nvPr/>
          </p:nvSpPr>
          <p:spPr bwMode="auto">
            <a:xfrm>
              <a:off x="1344"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41" name="Line 7"/>
            <p:cNvSpPr>
              <a:spLocks noChangeShapeType="1"/>
            </p:cNvSpPr>
            <p:nvPr/>
          </p:nvSpPr>
          <p:spPr bwMode="auto">
            <a:xfrm>
              <a:off x="1440" y="1968"/>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42" name="Rectangle 8"/>
            <p:cNvSpPr>
              <a:spLocks noChangeArrowheads="1"/>
            </p:cNvSpPr>
            <p:nvPr/>
          </p:nvSpPr>
          <p:spPr bwMode="auto">
            <a:xfrm>
              <a:off x="36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43" name="Oval 9"/>
            <p:cNvSpPr>
              <a:spLocks noChangeArrowheads="1"/>
            </p:cNvSpPr>
            <p:nvPr/>
          </p:nvSpPr>
          <p:spPr bwMode="auto">
            <a:xfrm>
              <a:off x="2352" y="1344"/>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44" name="Oval 10"/>
            <p:cNvSpPr>
              <a:spLocks noChangeArrowheads="1"/>
            </p:cNvSpPr>
            <p:nvPr/>
          </p:nvSpPr>
          <p:spPr bwMode="auto">
            <a:xfrm>
              <a:off x="2352" y="1728"/>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5245" name="Group 45"/>
            <p:cNvGrpSpPr>
              <a:grpSpLocks/>
            </p:cNvGrpSpPr>
            <p:nvPr/>
          </p:nvGrpSpPr>
          <p:grpSpPr bwMode="auto">
            <a:xfrm>
              <a:off x="3744" y="1536"/>
              <a:ext cx="768" cy="1536"/>
              <a:chOff x="3744" y="1536"/>
              <a:chExt cx="768" cy="1536"/>
            </a:xfrm>
          </p:grpSpPr>
          <p:sp>
            <p:nvSpPr>
              <p:cNvPr id="95264" name="Rectangle 12"/>
              <p:cNvSpPr>
                <a:spLocks noChangeArrowheads="1"/>
              </p:cNvSpPr>
              <p:nvPr/>
            </p:nvSpPr>
            <p:spPr bwMode="auto">
              <a:xfrm flipH="1">
                <a:off x="3792"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65" name="Rectangle 13"/>
              <p:cNvSpPr>
                <a:spLocks noChangeArrowheads="1"/>
              </p:cNvSpPr>
              <p:nvPr/>
            </p:nvSpPr>
            <p:spPr bwMode="auto">
              <a:xfrm flipH="1">
                <a:off x="3744"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66" name="Rectangle 14"/>
              <p:cNvSpPr>
                <a:spLocks noChangeArrowheads="1"/>
              </p:cNvSpPr>
              <p:nvPr/>
            </p:nvSpPr>
            <p:spPr bwMode="auto">
              <a:xfrm flipH="1">
                <a:off x="3744"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67" name="Rectangle 15"/>
              <p:cNvSpPr>
                <a:spLocks noChangeArrowheads="1"/>
              </p:cNvSpPr>
              <p:nvPr/>
            </p:nvSpPr>
            <p:spPr bwMode="auto">
              <a:xfrm flipH="1">
                <a:off x="393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68" name="Rectangle 16"/>
              <p:cNvSpPr>
                <a:spLocks noChangeArrowheads="1"/>
              </p:cNvSpPr>
              <p:nvPr/>
            </p:nvSpPr>
            <p:spPr bwMode="auto">
              <a:xfrm flipH="1">
                <a:off x="4224"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69" name="Arc 19"/>
              <p:cNvSpPr>
                <a:spLocks/>
              </p:cNvSpPr>
              <p:nvPr/>
            </p:nvSpPr>
            <p:spPr bwMode="auto">
              <a:xfrm>
                <a:off x="3840"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70" name="Arc 20"/>
              <p:cNvSpPr>
                <a:spLocks/>
              </p:cNvSpPr>
              <p:nvPr/>
            </p:nvSpPr>
            <p:spPr bwMode="auto">
              <a:xfrm>
                <a:off x="3840" y="196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95246" name="Group 44"/>
            <p:cNvGrpSpPr>
              <a:grpSpLocks/>
            </p:cNvGrpSpPr>
            <p:nvPr/>
          </p:nvGrpSpPr>
          <p:grpSpPr bwMode="auto">
            <a:xfrm>
              <a:off x="576" y="1536"/>
              <a:ext cx="768" cy="1536"/>
              <a:chOff x="576" y="1536"/>
              <a:chExt cx="768" cy="1536"/>
            </a:xfrm>
          </p:grpSpPr>
          <p:sp>
            <p:nvSpPr>
              <p:cNvPr id="95255" name="Rectangle 22"/>
              <p:cNvSpPr>
                <a:spLocks noChangeArrowheads="1"/>
              </p:cNvSpPr>
              <p:nvPr/>
            </p:nvSpPr>
            <p:spPr bwMode="auto">
              <a:xfrm>
                <a:off x="576"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56" name="Rectangle 23"/>
              <p:cNvSpPr>
                <a:spLocks noChangeArrowheads="1"/>
              </p:cNvSpPr>
              <p:nvPr/>
            </p:nvSpPr>
            <p:spPr bwMode="auto">
              <a:xfrm>
                <a:off x="12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57" name="Rectangle 24"/>
              <p:cNvSpPr>
                <a:spLocks noChangeArrowheads="1"/>
              </p:cNvSpPr>
              <p:nvPr/>
            </p:nvSpPr>
            <p:spPr bwMode="auto">
              <a:xfrm>
                <a:off x="12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58" name="Rectangle 25"/>
              <p:cNvSpPr>
                <a:spLocks noChangeArrowheads="1"/>
              </p:cNvSpPr>
              <p:nvPr/>
            </p:nvSpPr>
            <p:spPr bwMode="auto">
              <a:xfrm>
                <a:off x="105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59" name="Rectangle 26"/>
              <p:cNvSpPr>
                <a:spLocks noChangeArrowheads="1"/>
              </p:cNvSpPr>
              <p:nvPr/>
            </p:nvSpPr>
            <p:spPr bwMode="auto">
              <a:xfrm>
                <a:off x="768"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5260" name="Text Box 27"/>
              <p:cNvSpPr txBox="1">
                <a:spLocks noChangeArrowheads="1"/>
              </p:cNvSpPr>
              <p:nvPr/>
            </p:nvSpPr>
            <p:spPr bwMode="auto">
              <a:xfrm>
                <a:off x="864"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5261" name="Text Box 28"/>
              <p:cNvSpPr txBox="1">
                <a:spLocks noChangeArrowheads="1"/>
              </p:cNvSpPr>
              <p:nvPr/>
            </p:nvSpPr>
            <p:spPr bwMode="auto">
              <a:xfrm>
                <a:off x="576"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sp>
            <p:nvSpPr>
              <p:cNvPr id="95262" name="Arc 29"/>
              <p:cNvSpPr>
                <a:spLocks/>
              </p:cNvSpPr>
              <p:nvPr/>
            </p:nvSpPr>
            <p:spPr bwMode="auto">
              <a:xfrm flipH="1">
                <a:off x="816"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5263" name="Arc 30"/>
              <p:cNvSpPr>
                <a:spLocks/>
              </p:cNvSpPr>
              <p:nvPr/>
            </p:nvSpPr>
            <p:spPr bwMode="auto">
              <a:xfrm flipH="1">
                <a:off x="1104" y="196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5247" name="Line 31"/>
            <p:cNvSpPr>
              <a:spLocks noChangeShapeType="1"/>
            </p:cNvSpPr>
            <p:nvPr/>
          </p:nvSpPr>
          <p:spPr bwMode="auto">
            <a:xfrm>
              <a:off x="2112" y="2304"/>
              <a:ext cx="72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5248" name="Text Box 32"/>
            <p:cNvSpPr txBox="1">
              <a:spLocks noChangeArrowheads="1"/>
            </p:cNvSpPr>
            <p:nvPr/>
          </p:nvSpPr>
          <p:spPr bwMode="auto">
            <a:xfrm>
              <a:off x="1392" y="2208"/>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1. 850nm</a:t>
              </a:r>
            </a:p>
          </p:txBody>
        </p:sp>
        <p:sp>
          <p:nvSpPr>
            <p:cNvPr id="95249" name="Line 33"/>
            <p:cNvSpPr>
              <a:spLocks noChangeShapeType="1"/>
            </p:cNvSpPr>
            <p:nvPr/>
          </p:nvSpPr>
          <p:spPr bwMode="auto">
            <a:xfrm>
              <a:off x="2256" y="1008"/>
              <a:ext cx="720"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5250" name="Text Box 34"/>
            <p:cNvSpPr txBox="1">
              <a:spLocks noChangeArrowheads="1"/>
            </p:cNvSpPr>
            <p:nvPr/>
          </p:nvSpPr>
          <p:spPr bwMode="auto">
            <a:xfrm>
              <a:off x="2976" y="91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a:solidFill>
                    <a:srgbClr val="000000"/>
                  </a:solidFill>
                </a:rPr>
                <a:t>2. 1300nm</a:t>
              </a:r>
            </a:p>
          </p:txBody>
        </p:sp>
        <p:sp>
          <p:nvSpPr>
            <p:cNvPr id="95251" name="Line 35"/>
            <p:cNvSpPr>
              <a:spLocks noChangeShapeType="1"/>
            </p:cNvSpPr>
            <p:nvPr/>
          </p:nvSpPr>
          <p:spPr bwMode="auto">
            <a:xfrm flipV="1">
              <a:off x="624" y="1344"/>
              <a:ext cx="0" cy="432"/>
            </a:xfrm>
            <a:prstGeom prst="line">
              <a:avLst/>
            </a:prstGeom>
            <a:noFill/>
            <a:ln w="381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5252" name="Text Box 36"/>
            <p:cNvSpPr txBox="1">
              <a:spLocks noChangeArrowheads="1"/>
            </p:cNvSpPr>
            <p:nvPr/>
          </p:nvSpPr>
          <p:spPr bwMode="auto">
            <a:xfrm>
              <a:off x="240" y="11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3. Length</a:t>
              </a:r>
            </a:p>
          </p:txBody>
        </p:sp>
        <p:sp>
          <p:nvSpPr>
            <p:cNvPr id="95253" name="Text Box 40"/>
            <p:cNvSpPr txBox="1">
              <a:spLocks noChangeArrowheads="1"/>
            </p:cNvSpPr>
            <p:nvPr/>
          </p:nvSpPr>
          <p:spPr bwMode="auto">
            <a:xfrm>
              <a:off x="4080"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5254" name="Text Box 41"/>
            <p:cNvSpPr txBox="1">
              <a:spLocks noChangeArrowheads="1"/>
            </p:cNvSpPr>
            <p:nvPr/>
          </p:nvSpPr>
          <p:spPr bwMode="auto">
            <a:xfrm>
              <a:off x="3792"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grpSp>
    </p:spTree>
    <p:extLst>
      <p:ext uri="{BB962C8B-B14F-4D97-AF65-F5344CB8AC3E}">
        <p14:creationId xmlns:p14="http://schemas.microsoft.com/office/powerpoint/2010/main" val="18852517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685800"/>
            <a:ext cx="3425825" cy="55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7"/>
          <p:cNvSpPr>
            <a:spLocks noGrp="1" noChangeArrowheads="1"/>
          </p:cNvSpPr>
          <p:nvPr>
            <p:ph type="title" sz="quarter"/>
          </p:nvPr>
        </p:nvSpPr>
        <p:spPr>
          <a:xfrm>
            <a:off x="-833917" y="685800"/>
            <a:ext cx="8229600" cy="609600"/>
          </a:xfrm>
          <a:noFill/>
        </p:spPr>
        <p:txBody>
          <a:bodyPr>
            <a:normAutofit fontScale="90000"/>
          </a:bodyPr>
          <a:lstStyle/>
          <a:p>
            <a:pPr eaLnBrk="1" hangingPunct="1"/>
            <a:r>
              <a:rPr lang="en-US" altLang="zh-CN" dirty="0" smtClean="0"/>
              <a:t>DTX </a:t>
            </a:r>
            <a:r>
              <a:rPr lang="zh-CN" altLang="en-US" dirty="0" smtClean="0"/>
              <a:t>设置 </a:t>
            </a:r>
            <a:r>
              <a:rPr lang="en-US" altLang="zh-CN" dirty="0" smtClean="0"/>
              <a:t>– </a:t>
            </a:r>
            <a:r>
              <a:rPr lang="zh-CN" altLang="en-US" dirty="0" smtClean="0"/>
              <a:t>双绞线</a:t>
            </a:r>
          </a:p>
        </p:txBody>
      </p:sp>
      <p:pic>
        <p:nvPicPr>
          <p:cNvPr id="35853" name="Picture 13"/>
          <p:cNvPicPr>
            <a:picLocks noGrp="1" noChangeAspect="1" noChangeArrowheads="1"/>
          </p:cNvPicPr>
          <p:nvPr>
            <p:ph sz="quarter" idx="1"/>
          </p:nvPr>
        </p:nvPicPr>
        <p:blipFill>
          <a:blip r:embed="rId4" cstate="print">
            <a:lum contrast="6000"/>
            <a:extLst>
              <a:ext uri="{28A0092B-C50C-407E-A947-70E740481C1C}">
                <a14:useLocalDpi xmlns:a14="http://schemas.microsoft.com/office/drawing/2010/main" val="0"/>
              </a:ext>
            </a:extLst>
          </a:blip>
          <a:srcRect/>
          <a:stretch>
            <a:fillRect/>
          </a:stretch>
        </p:blipFill>
        <p:spPr>
          <a:xfrm>
            <a:off x="6553200" y="1370013"/>
            <a:ext cx="1752600" cy="2286000"/>
          </a:xfrm>
        </p:spPr>
      </p:pic>
      <p:pic>
        <p:nvPicPr>
          <p:cNvPr id="35855" name="Picture 15"/>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6553200" y="1370013"/>
            <a:ext cx="1752600" cy="2286000"/>
          </a:xfrm>
        </p:spPr>
      </p:pic>
      <p:pic>
        <p:nvPicPr>
          <p:cNvPr id="61446" name="Picture 22"/>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6553200" y="1371600"/>
            <a:ext cx="1752600" cy="2089956"/>
          </a:xfrm>
        </p:spPr>
      </p:pic>
      <p:sp>
        <p:nvSpPr>
          <p:cNvPr id="35864" name="Text Box 24"/>
          <p:cNvSpPr txBox="1">
            <a:spLocks noChangeArrowheads="1"/>
          </p:cNvSpPr>
          <p:nvPr/>
        </p:nvSpPr>
        <p:spPr bwMode="auto">
          <a:xfrm>
            <a:off x="304800" y="1600200"/>
            <a:ext cx="326548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FontTx/>
              <a:buAutoNum type="arabicPeriod"/>
            </a:pPr>
            <a:r>
              <a:rPr lang="zh-CN" altLang="en-US">
                <a:solidFill>
                  <a:srgbClr val="000000"/>
                </a:solidFill>
              </a:rPr>
              <a:t>将旋钮转至</a:t>
            </a:r>
            <a:r>
              <a:rPr lang="en-US" altLang="zh-CN">
                <a:solidFill>
                  <a:srgbClr val="000000"/>
                </a:solidFill>
              </a:rPr>
              <a:t> SETUP</a:t>
            </a:r>
          </a:p>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Twisted Pair”</a:t>
            </a:r>
          </a:p>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Cable Type”</a:t>
            </a:r>
          </a:p>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UTP”</a:t>
            </a:r>
          </a:p>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Cat 6 UTP”</a:t>
            </a:r>
          </a:p>
          <a:p>
            <a:pPr>
              <a:spcBef>
                <a:spcPct val="30000"/>
              </a:spcBef>
              <a:spcAft>
                <a:spcPct val="30000"/>
              </a:spcAft>
            </a:pPr>
            <a:endParaRPr lang="zh-CN" altLang="en-US">
              <a:solidFill>
                <a:srgbClr val="000000"/>
              </a:solidFill>
            </a:endParaRPr>
          </a:p>
        </p:txBody>
      </p:sp>
      <p:grpSp>
        <p:nvGrpSpPr>
          <p:cNvPr id="2" name="Group 30"/>
          <p:cNvGrpSpPr>
            <a:grpSpLocks/>
          </p:cNvGrpSpPr>
          <p:nvPr/>
        </p:nvGrpSpPr>
        <p:grpSpPr bwMode="auto">
          <a:xfrm>
            <a:off x="6599237" y="4509120"/>
            <a:ext cx="1614487" cy="1541462"/>
            <a:chOff x="4163" y="3005"/>
            <a:chExt cx="1017" cy="971"/>
          </a:xfrm>
        </p:grpSpPr>
        <p:pic>
          <p:nvPicPr>
            <p:cNvPr id="61451" name="Picture 28" descr="dial"/>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400000">
              <a:off x="4163" y="3005"/>
              <a:ext cx="1017"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2" name="Oval 29"/>
            <p:cNvSpPr>
              <a:spLocks noChangeAspect="1" noChangeArrowheads="1"/>
            </p:cNvSpPr>
            <p:nvPr/>
          </p:nvSpPr>
          <p:spPr bwMode="auto">
            <a:xfrm rot="2400000">
              <a:off x="4859" y="3218"/>
              <a:ext cx="37" cy="75"/>
            </a:xfrm>
            <a:prstGeom prst="ellipse">
              <a:avLst/>
            </a:prstGeom>
            <a:solidFill>
              <a:schemeClr val="bg1"/>
            </a:solidFill>
            <a:ln w="9525">
              <a:solidFill>
                <a:schemeClr val="bg1"/>
              </a:solidFill>
              <a:round/>
              <a:headEnd/>
              <a:tailEnd/>
            </a:ln>
          </p:spPr>
          <p:txBody>
            <a:bodyPr wrap="none" anchor="ctr"/>
            <a:lstStyle/>
            <a:p>
              <a:endParaRPr lang="zh-CN" altLang="en-US"/>
            </a:p>
          </p:txBody>
        </p:sp>
      </p:grpSp>
      <p:pic>
        <p:nvPicPr>
          <p:cNvPr id="35857" name="Picture 17" descr="setup twp cable type"/>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6553200" y="1370013"/>
            <a:ext cx="1752600" cy="20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setup twp cable type UTP"/>
          <p:cNvPicPr>
            <a:picLocks noChangeAspect="1" noChangeArrowheads="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553200" y="1370013"/>
            <a:ext cx="17526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072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64">
                                            <p:txEl>
                                              <p:pRg st="0" end="0"/>
                                            </p:txEl>
                                          </p:spTgt>
                                        </p:tgtEl>
                                        <p:attrNameLst>
                                          <p:attrName>style.visibility</p:attrName>
                                        </p:attrNameLst>
                                      </p:cBhvr>
                                      <p:to>
                                        <p:strVal val="visible"/>
                                      </p:to>
                                    </p:set>
                                    <p:animEffect transition="in" filter="fade">
                                      <p:cBhvr>
                                        <p:cTn id="7" dur="1000"/>
                                        <p:tgtEl>
                                          <p:spTgt spid="35864">
                                            <p:txEl>
                                              <p:pRg st="0" end="0"/>
                                            </p:txEl>
                                          </p:spTgt>
                                        </p:tgtEl>
                                      </p:cBhvr>
                                    </p:animEffect>
                                  </p:childTnLst>
                                </p:cTn>
                              </p:par>
                            </p:childTnLst>
                          </p:cTn>
                        </p:par>
                        <p:par>
                          <p:cTn id="8" fill="hold" nodeType="afterGroup">
                            <p:stCondLst>
                              <p:cond delay="1000"/>
                            </p:stCondLst>
                            <p:childTnLst>
                              <p:par>
                                <p:cTn id="9" presetID="1" presetClass="entr" presetSubtype="0"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5853"/>
                                        </p:tgtEl>
                                        <p:attrNameLst>
                                          <p:attrName>style.visibility</p:attrName>
                                        </p:attrNameLst>
                                      </p:cBhvr>
                                      <p:to>
                                        <p:strVal val="visible"/>
                                      </p:to>
                                    </p:set>
                                  </p:childTnLst>
                                </p:cTn>
                              </p:par>
                            </p:childTnLst>
                          </p:cTn>
                        </p:par>
                        <p:par>
                          <p:cTn id="13" fill="hold" nodeType="afterGroup">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5864">
                                            <p:txEl>
                                              <p:pRg st="1" end="1"/>
                                            </p:txEl>
                                          </p:spTgt>
                                        </p:tgtEl>
                                        <p:attrNameLst>
                                          <p:attrName>style.visibility</p:attrName>
                                        </p:attrNameLst>
                                      </p:cBhvr>
                                      <p:to>
                                        <p:strVal val="visible"/>
                                      </p:to>
                                    </p:set>
                                    <p:animEffect transition="in" filter="fade">
                                      <p:cBhvr>
                                        <p:cTn id="16" dur="1000"/>
                                        <p:tgtEl>
                                          <p:spTgt spid="3586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855"/>
                                        </p:tgtEl>
                                        <p:attrNameLst>
                                          <p:attrName>style.visibility</p:attrName>
                                        </p:attrNameLst>
                                      </p:cBhvr>
                                      <p:to>
                                        <p:strVal val="visible"/>
                                      </p:to>
                                    </p:set>
                                  </p:childTnLst>
                                </p:cTn>
                              </p:par>
                            </p:childTnLst>
                          </p:cTn>
                        </p:par>
                        <p:par>
                          <p:cTn id="21" fill="hold" nodeType="afterGroup">
                            <p:stCondLst>
                              <p:cond delay="0"/>
                            </p:stCondLst>
                            <p:childTnLst>
                              <p:par>
                                <p:cTn id="22" presetID="10" presetClass="entr" presetSubtype="0" fill="hold" nodeType="afterEffect">
                                  <p:stCondLst>
                                    <p:cond delay="1000"/>
                                  </p:stCondLst>
                                  <p:childTnLst>
                                    <p:set>
                                      <p:cBhvr>
                                        <p:cTn id="23" dur="1" fill="hold">
                                          <p:stCondLst>
                                            <p:cond delay="0"/>
                                          </p:stCondLst>
                                        </p:cTn>
                                        <p:tgtEl>
                                          <p:spTgt spid="35864">
                                            <p:txEl>
                                              <p:pRg st="2" end="2"/>
                                            </p:txEl>
                                          </p:spTgt>
                                        </p:tgtEl>
                                        <p:attrNameLst>
                                          <p:attrName>style.visibility</p:attrName>
                                        </p:attrNameLst>
                                      </p:cBhvr>
                                      <p:to>
                                        <p:strVal val="visible"/>
                                      </p:to>
                                    </p:set>
                                    <p:animEffect transition="in" filter="fade">
                                      <p:cBhvr>
                                        <p:cTn id="24" dur="1000"/>
                                        <p:tgtEl>
                                          <p:spTgt spid="3586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57"/>
                                        </p:tgtEl>
                                        <p:attrNameLst>
                                          <p:attrName>style.visibility</p:attrName>
                                        </p:attrNameLst>
                                      </p:cBhvr>
                                      <p:to>
                                        <p:strVal val="visible"/>
                                      </p:to>
                                    </p:set>
                                  </p:childTnLst>
                                </p:cTn>
                              </p:par>
                            </p:childTnLst>
                          </p:cTn>
                        </p:par>
                        <p:par>
                          <p:cTn id="29" fill="hold" nodeType="afterGroup">
                            <p:stCondLst>
                              <p:cond delay="0"/>
                            </p:stCondLst>
                            <p:childTnLst>
                              <p:par>
                                <p:cTn id="30" presetID="10" presetClass="entr" presetSubtype="0" fill="hold" nodeType="afterEffect">
                                  <p:stCondLst>
                                    <p:cond delay="1000"/>
                                  </p:stCondLst>
                                  <p:childTnLst>
                                    <p:set>
                                      <p:cBhvr>
                                        <p:cTn id="31" dur="1" fill="hold">
                                          <p:stCondLst>
                                            <p:cond delay="0"/>
                                          </p:stCondLst>
                                        </p:cTn>
                                        <p:tgtEl>
                                          <p:spTgt spid="35864">
                                            <p:txEl>
                                              <p:pRg st="3" end="3"/>
                                            </p:txEl>
                                          </p:spTgt>
                                        </p:tgtEl>
                                        <p:attrNameLst>
                                          <p:attrName>style.visibility</p:attrName>
                                        </p:attrNameLst>
                                      </p:cBhvr>
                                      <p:to>
                                        <p:strVal val="visible"/>
                                      </p:to>
                                    </p:set>
                                    <p:animEffect transition="in" filter="fade">
                                      <p:cBhvr>
                                        <p:cTn id="32" dur="1000"/>
                                        <p:tgtEl>
                                          <p:spTgt spid="3586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5858"/>
                                        </p:tgtEl>
                                        <p:attrNameLst>
                                          <p:attrName>style.visibility</p:attrName>
                                        </p:attrNameLst>
                                      </p:cBhvr>
                                      <p:to>
                                        <p:strVal val="visible"/>
                                      </p:to>
                                    </p:set>
                                  </p:childTnLst>
                                </p:cTn>
                              </p:par>
                            </p:childTnLst>
                          </p:cTn>
                        </p:par>
                        <p:par>
                          <p:cTn id="37" fill="hold" nodeType="afterGroup">
                            <p:stCondLst>
                              <p:cond delay="0"/>
                            </p:stCondLst>
                            <p:childTnLst>
                              <p:par>
                                <p:cTn id="38" presetID="10" presetClass="entr" presetSubtype="0" fill="hold" nodeType="afterEffect">
                                  <p:stCondLst>
                                    <p:cond delay="1000"/>
                                  </p:stCondLst>
                                  <p:childTnLst>
                                    <p:set>
                                      <p:cBhvr>
                                        <p:cTn id="39" dur="1" fill="hold">
                                          <p:stCondLst>
                                            <p:cond delay="0"/>
                                          </p:stCondLst>
                                        </p:cTn>
                                        <p:tgtEl>
                                          <p:spTgt spid="35864">
                                            <p:txEl>
                                              <p:pRg st="4" end="4"/>
                                            </p:txEl>
                                          </p:spTgt>
                                        </p:tgtEl>
                                        <p:attrNameLst>
                                          <p:attrName>style.visibility</p:attrName>
                                        </p:attrNameLst>
                                      </p:cBhvr>
                                      <p:to>
                                        <p:strVal val="visible"/>
                                      </p:to>
                                    </p:set>
                                    <p:animEffect transition="in" filter="fade">
                                      <p:cBhvr>
                                        <p:cTn id="40" dur="1000"/>
                                        <p:tgtEl>
                                          <p:spTgt spid="358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5"/>
          <p:cNvSpPr txBox="1">
            <a:spLocks noChangeArrowheads="1"/>
          </p:cNvSpPr>
          <p:nvPr/>
        </p:nvSpPr>
        <p:spPr bwMode="auto">
          <a:xfrm>
            <a:off x="304800" y="5105400"/>
            <a:ext cx="41910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startAt="3"/>
            </a:pPr>
            <a:r>
              <a:rPr lang="zh-CN" altLang="en-US" sz="1600">
                <a:solidFill>
                  <a:srgbClr val="000000"/>
                </a:solidFill>
              </a:rPr>
              <a:t>重新连接跳线</a:t>
            </a:r>
            <a:r>
              <a:rPr lang="en-US" altLang="zh-CN" sz="1600">
                <a:solidFill>
                  <a:srgbClr val="000000"/>
                </a:solidFill>
              </a:rPr>
              <a:t> (4-5)</a:t>
            </a:r>
          </a:p>
          <a:p>
            <a:pPr>
              <a:spcBef>
                <a:spcPct val="50000"/>
              </a:spcBef>
              <a:buFontTx/>
              <a:buAutoNum type="romanUcPeriod" startAt="3"/>
            </a:pPr>
            <a:r>
              <a:rPr lang="zh-CN" altLang="en-US" sz="1600">
                <a:solidFill>
                  <a:srgbClr val="000000"/>
                </a:solidFill>
              </a:rPr>
              <a:t>自动测试 </a:t>
            </a:r>
            <a:r>
              <a:rPr lang="en-US" altLang="zh-CN" sz="1600">
                <a:solidFill>
                  <a:srgbClr val="000000"/>
                </a:solidFill>
              </a:rPr>
              <a:t>(6-8)</a:t>
            </a:r>
          </a:p>
          <a:p>
            <a:pPr>
              <a:spcBef>
                <a:spcPct val="50000"/>
              </a:spcBef>
              <a:buFontTx/>
              <a:buAutoNum type="romanUcPeriod" startAt="3"/>
            </a:pPr>
            <a:r>
              <a:rPr lang="zh-CN" altLang="en-US" sz="1600">
                <a:solidFill>
                  <a:srgbClr val="000000"/>
                </a:solidFill>
              </a:rPr>
              <a:t>保存结果</a:t>
            </a:r>
            <a:endParaRPr lang="en-US" altLang="zh-CN" sz="1600">
              <a:solidFill>
                <a:srgbClr val="000000"/>
              </a:solidFill>
            </a:endParaRPr>
          </a:p>
          <a:p>
            <a:pPr>
              <a:spcBef>
                <a:spcPct val="50000"/>
              </a:spcBef>
              <a:buFontTx/>
              <a:buAutoNum type="romanUcPeriod" startAt="3"/>
            </a:pPr>
            <a:r>
              <a:rPr lang="zh-CN" altLang="en-US" sz="1600">
                <a:solidFill>
                  <a:srgbClr val="000000"/>
                </a:solidFill>
              </a:rPr>
              <a:t>将跳线移至下一对光缆</a:t>
            </a:r>
            <a:endParaRPr lang="en-US" altLang="zh-CN" sz="1600">
              <a:solidFill>
                <a:srgbClr val="000000"/>
              </a:solidFill>
            </a:endParaRPr>
          </a:p>
        </p:txBody>
      </p:sp>
      <p:sp>
        <p:nvSpPr>
          <p:cNvPr id="96259" name="Rectangle 40"/>
          <p:cNvSpPr>
            <a:spLocks noGrp="1" noChangeArrowheads="1"/>
          </p:cNvSpPr>
          <p:nvPr>
            <p:ph type="title"/>
          </p:nvPr>
        </p:nvSpPr>
        <p:spPr>
          <a:xfrm>
            <a:off x="76200" y="685800"/>
            <a:ext cx="8534400" cy="609600"/>
          </a:xfrm>
          <a:noFill/>
        </p:spPr>
        <p:txBody>
          <a:bodyPr>
            <a:normAutofit fontScale="90000"/>
          </a:bodyPr>
          <a:lstStyle/>
          <a:p>
            <a:pPr eaLnBrk="1" hangingPunct="1"/>
            <a:r>
              <a:rPr lang="zh-CN" altLang="en-US" smtClean="0"/>
              <a:t>单波长光缆测试适配器（继续）</a:t>
            </a:r>
            <a:endParaRPr lang="en-US" altLang="en-US" smtClean="0"/>
          </a:p>
        </p:txBody>
      </p:sp>
      <p:grpSp>
        <p:nvGrpSpPr>
          <p:cNvPr id="96260" name="Group 45"/>
          <p:cNvGrpSpPr>
            <a:grpSpLocks/>
          </p:cNvGrpSpPr>
          <p:nvPr/>
        </p:nvGrpSpPr>
        <p:grpSpPr bwMode="auto">
          <a:xfrm>
            <a:off x="457200" y="1600200"/>
            <a:ext cx="6781800" cy="3124200"/>
            <a:chOff x="240" y="1104"/>
            <a:chExt cx="4272" cy="1968"/>
          </a:xfrm>
        </p:grpSpPr>
        <p:sp>
          <p:nvSpPr>
            <p:cNvPr id="96262" name="Rectangle 3"/>
            <p:cNvSpPr>
              <a:spLocks noChangeArrowheads="1"/>
            </p:cNvSpPr>
            <p:nvPr/>
          </p:nvSpPr>
          <p:spPr bwMode="auto">
            <a:xfrm>
              <a:off x="1344"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63" name="Line 4"/>
            <p:cNvSpPr>
              <a:spLocks noChangeShapeType="1"/>
            </p:cNvSpPr>
            <p:nvPr/>
          </p:nvSpPr>
          <p:spPr bwMode="auto">
            <a:xfrm>
              <a:off x="1440" y="1584"/>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264" name="Rectangle 5"/>
            <p:cNvSpPr>
              <a:spLocks noChangeArrowheads="1"/>
            </p:cNvSpPr>
            <p:nvPr/>
          </p:nvSpPr>
          <p:spPr bwMode="auto">
            <a:xfrm>
              <a:off x="36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65" name="Rectangle 6"/>
            <p:cNvSpPr>
              <a:spLocks noChangeArrowheads="1"/>
            </p:cNvSpPr>
            <p:nvPr/>
          </p:nvSpPr>
          <p:spPr bwMode="auto">
            <a:xfrm>
              <a:off x="1344"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66" name="Line 7"/>
            <p:cNvSpPr>
              <a:spLocks noChangeShapeType="1"/>
            </p:cNvSpPr>
            <p:nvPr/>
          </p:nvSpPr>
          <p:spPr bwMode="auto">
            <a:xfrm>
              <a:off x="1440" y="1968"/>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267" name="Rectangle 8"/>
            <p:cNvSpPr>
              <a:spLocks noChangeArrowheads="1"/>
            </p:cNvSpPr>
            <p:nvPr/>
          </p:nvSpPr>
          <p:spPr bwMode="auto">
            <a:xfrm>
              <a:off x="36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68" name="Oval 9"/>
            <p:cNvSpPr>
              <a:spLocks noChangeArrowheads="1"/>
            </p:cNvSpPr>
            <p:nvPr/>
          </p:nvSpPr>
          <p:spPr bwMode="auto">
            <a:xfrm>
              <a:off x="2352" y="1344"/>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69" name="Oval 10"/>
            <p:cNvSpPr>
              <a:spLocks noChangeArrowheads="1"/>
            </p:cNvSpPr>
            <p:nvPr/>
          </p:nvSpPr>
          <p:spPr bwMode="auto">
            <a:xfrm>
              <a:off x="2352" y="1728"/>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70" name="Rectangle 11"/>
            <p:cNvSpPr>
              <a:spLocks noChangeArrowheads="1"/>
            </p:cNvSpPr>
            <p:nvPr/>
          </p:nvSpPr>
          <p:spPr bwMode="auto">
            <a:xfrm flipH="1">
              <a:off x="3792"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71" name="Rectangle 12"/>
            <p:cNvSpPr>
              <a:spLocks noChangeArrowheads="1"/>
            </p:cNvSpPr>
            <p:nvPr/>
          </p:nvSpPr>
          <p:spPr bwMode="auto">
            <a:xfrm flipH="1">
              <a:off x="3744"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72" name="Rectangle 13"/>
            <p:cNvSpPr>
              <a:spLocks noChangeArrowheads="1"/>
            </p:cNvSpPr>
            <p:nvPr/>
          </p:nvSpPr>
          <p:spPr bwMode="auto">
            <a:xfrm flipH="1">
              <a:off x="3744"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73" name="Rectangle 14"/>
            <p:cNvSpPr>
              <a:spLocks noChangeArrowheads="1"/>
            </p:cNvSpPr>
            <p:nvPr/>
          </p:nvSpPr>
          <p:spPr bwMode="auto">
            <a:xfrm flipH="1">
              <a:off x="393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74" name="Rectangle 15"/>
            <p:cNvSpPr>
              <a:spLocks noChangeArrowheads="1"/>
            </p:cNvSpPr>
            <p:nvPr/>
          </p:nvSpPr>
          <p:spPr bwMode="auto">
            <a:xfrm flipH="1">
              <a:off x="4224"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75" name="Arc 18"/>
            <p:cNvSpPr>
              <a:spLocks/>
            </p:cNvSpPr>
            <p:nvPr/>
          </p:nvSpPr>
          <p:spPr bwMode="auto">
            <a:xfrm>
              <a:off x="3840" y="1968"/>
              <a:ext cx="43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76" name="Arc 19"/>
            <p:cNvSpPr>
              <a:spLocks/>
            </p:cNvSpPr>
            <p:nvPr/>
          </p:nvSpPr>
          <p:spPr bwMode="auto">
            <a:xfrm>
              <a:off x="3840" y="1584"/>
              <a:ext cx="14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77" name="Rectangle 20"/>
            <p:cNvSpPr>
              <a:spLocks noChangeArrowheads="1"/>
            </p:cNvSpPr>
            <p:nvPr/>
          </p:nvSpPr>
          <p:spPr bwMode="auto">
            <a:xfrm>
              <a:off x="576"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78" name="Rectangle 21"/>
            <p:cNvSpPr>
              <a:spLocks noChangeArrowheads="1"/>
            </p:cNvSpPr>
            <p:nvPr/>
          </p:nvSpPr>
          <p:spPr bwMode="auto">
            <a:xfrm>
              <a:off x="12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79" name="Rectangle 22"/>
            <p:cNvSpPr>
              <a:spLocks noChangeArrowheads="1"/>
            </p:cNvSpPr>
            <p:nvPr/>
          </p:nvSpPr>
          <p:spPr bwMode="auto">
            <a:xfrm>
              <a:off x="12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80" name="Rectangle 23"/>
            <p:cNvSpPr>
              <a:spLocks noChangeArrowheads="1"/>
            </p:cNvSpPr>
            <p:nvPr/>
          </p:nvSpPr>
          <p:spPr bwMode="auto">
            <a:xfrm>
              <a:off x="105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81" name="Rectangle 24"/>
            <p:cNvSpPr>
              <a:spLocks noChangeArrowheads="1"/>
            </p:cNvSpPr>
            <p:nvPr/>
          </p:nvSpPr>
          <p:spPr bwMode="auto">
            <a:xfrm>
              <a:off x="768"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6282" name="Arc 27"/>
            <p:cNvSpPr>
              <a:spLocks/>
            </p:cNvSpPr>
            <p:nvPr/>
          </p:nvSpPr>
          <p:spPr bwMode="auto">
            <a:xfrm flipH="1">
              <a:off x="816" y="1968"/>
              <a:ext cx="43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83" name="Arc 28"/>
            <p:cNvSpPr>
              <a:spLocks/>
            </p:cNvSpPr>
            <p:nvPr/>
          </p:nvSpPr>
          <p:spPr bwMode="auto">
            <a:xfrm flipH="1">
              <a:off x="1104" y="1584"/>
              <a:ext cx="14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6284" name="Line 29"/>
            <p:cNvSpPr>
              <a:spLocks noChangeShapeType="1"/>
            </p:cNvSpPr>
            <p:nvPr/>
          </p:nvSpPr>
          <p:spPr bwMode="auto">
            <a:xfrm>
              <a:off x="2112" y="2544"/>
              <a:ext cx="720"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6285" name="Text Box 30"/>
            <p:cNvSpPr txBox="1">
              <a:spLocks noChangeArrowheads="1"/>
            </p:cNvSpPr>
            <p:nvPr/>
          </p:nvSpPr>
          <p:spPr bwMode="auto">
            <a:xfrm>
              <a:off x="1344" y="2448"/>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7. 1300nm</a:t>
              </a:r>
            </a:p>
          </p:txBody>
        </p:sp>
        <p:sp>
          <p:nvSpPr>
            <p:cNvPr id="96286" name="Line 31"/>
            <p:cNvSpPr>
              <a:spLocks noChangeShapeType="1"/>
            </p:cNvSpPr>
            <p:nvPr/>
          </p:nvSpPr>
          <p:spPr bwMode="auto">
            <a:xfrm>
              <a:off x="2256" y="1200"/>
              <a:ext cx="72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6287" name="Text Box 32"/>
            <p:cNvSpPr txBox="1">
              <a:spLocks noChangeArrowheads="1"/>
            </p:cNvSpPr>
            <p:nvPr/>
          </p:nvSpPr>
          <p:spPr bwMode="auto">
            <a:xfrm>
              <a:off x="2976" y="1104"/>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a:solidFill>
                    <a:srgbClr val="000000"/>
                  </a:solidFill>
                </a:rPr>
                <a:t>6. 850nm</a:t>
              </a:r>
            </a:p>
          </p:txBody>
        </p:sp>
        <p:sp>
          <p:nvSpPr>
            <p:cNvPr id="96288" name="Line 33"/>
            <p:cNvSpPr>
              <a:spLocks noChangeShapeType="1"/>
            </p:cNvSpPr>
            <p:nvPr/>
          </p:nvSpPr>
          <p:spPr bwMode="auto">
            <a:xfrm flipV="1">
              <a:off x="624" y="1344"/>
              <a:ext cx="0" cy="432"/>
            </a:xfrm>
            <a:prstGeom prst="line">
              <a:avLst/>
            </a:prstGeom>
            <a:noFill/>
            <a:ln w="381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6289" name="Text Box 34"/>
            <p:cNvSpPr txBox="1">
              <a:spLocks noChangeArrowheads="1"/>
            </p:cNvSpPr>
            <p:nvPr/>
          </p:nvSpPr>
          <p:spPr bwMode="auto">
            <a:xfrm>
              <a:off x="240" y="11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8. Length</a:t>
              </a:r>
            </a:p>
          </p:txBody>
        </p:sp>
        <p:sp>
          <p:nvSpPr>
            <p:cNvPr id="96290" name="Text Box 36"/>
            <p:cNvSpPr txBox="1">
              <a:spLocks noChangeArrowheads="1"/>
            </p:cNvSpPr>
            <p:nvPr/>
          </p:nvSpPr>
          <p:spPr bwMode="auto">
            <a:xfrm>
              <a:off x="1104" y="1680"/>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4. Reconfigure</a:t>
              </a:r>
            </a:p>
          </p:txBody>
        </p:sp>
        <p:sp>
          <p:nvSpPr>
            <p:cNvPr id="96291" name="Text Box 37"/>
            <p:cNvSpPr txBox="1">
              <a:spLocks noChangeArrowheads="1"/>
            </p:cNvSpPr>
            <p:nvPr/>
          </p:nvSpPr>
          <p:spPr bwMode="auto">
            <a:xfrm>
              <a:off x="2736" y="1680"/>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5. Reconfigure</a:t>
              </a:r>
            </a:p>
          </p:txBody>
        </p:sp>
        <p:sp>
          <p:nvSpPr>
            <p:cNvPr id="96292" name="Text Box 41"/>
            <p:cNvSpPr txBox="1">
              <a:spLocks noChangeArrowheads="1"/>
            </p:cNvSpPr>
            <p:nvPr/>
          </p:nvSpPr>
          <p:spPr bwMode="auto">
            <a:xfrm>
              <a:off x="864"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6293" name="Text Box 42"/>
            <p:cNvSpPr txBox="1">
              <a:spLocks noChangeArrowheads="1"/>
            </p:cNvSpPr>
            <p:nvPr/>
          </p:nvSpPr>
          <p:spPr bwMode="auto">
            <a:xfrm>
              <a:off x="576"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sp>
          <p:nvSpPr>
            <p:cNvPr id="96294" name="Text Box 43"/>
            <p:cNvSpPr txBox="1">
              <a:spLocks noChangeArrowheads="1"/>
            </p:cNvSpPr>
            <p:nvPr/>
          </p:nvSpPr>
          <p:spPr bwMode="auto">
            <a:xfrm>
              <a:off x="4080"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6295" name="Text Box 44"/>
            <p:cNvSpPr txBox="1">
              <a:spLocks noChangeArrowheads="1"/>
            </p:cNvSpPr>
            <p:nvPr/>
          </p:nvSpPr>
          <p:spPr bwMode="auto">
            <a:xfrm>
              <a:off x="3792"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grpSp>
      <p:sp>
        <p:nvSpPr>
          <p:cNvPr id="281646" name="WordArt 46"/>
          <p:cNvSpPr>
            <a:spLocks noChangeArrowheads="1" noChangeShapeType="1" noTextEdit="1"/>
          </p:cNvSpPr>
          <p:nvPr/>
        </p:nvSpPr>
        <p:spPr bwMode="auto">
          <a:xfrm>
            <a:off x="4648200" y="5257800"/>
            <a:ext cx="2590800" cy="914400"/>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FF0000"/>
                </a:solidFill>
                <a:effectLst>
                  <a:outerShdw dist="35921" dir="2700000" algn="ctr" rotWithShape="0">
                    <a:srgbClr val="990000"/>
                  </a:outerShdw>
                </a:effectLst>
                <a:latin typeface="Impact"/>
              </a:rPr>
              <a:t>6 Steps !!!</a:t>
            </a:r>
            <a:endParaRPr lang="zh-CN" altLang="en-US" sz="3600" kern="10">
              <a:solidFill>
                <a:srgbClr val="FF0000"/>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1082463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81646"/>
                                        </p:tgtEl>
                                        <p:attrNameLst>
                                          <p:attrName>style.visibility</p:attrName>
                                        </p:attrNameLst>
                                      </p:cBhvr>
                                      <p:to>
                                        <p:strVal val="visible"/>
                                      </p:to>
                                    </p:set>
                                    <p:animEffect transition="in" filter="fade">
                                      <p:cBhvr>
                                        <p:cTn id="7" dur="2000"/>
                                        <p:tgtEl>
                                          <p:spTgt spid="281646"/>
                                        </p:tgtEl>
                                      </p:cBhvr>
                                    </p:animEffect>
                                    <p:anim calcmode="lin" valueType="num">
                                      <p:cBhvr>
                                        <p:cTn id="8" dur="2000" fill="hold"/>
                                        <p:tgtEl>
                                          <p:spTgt spid="281646"/>
                                        </p:tgtEl>
                                        <p:attrNameLst>
                                          <p:attrName>style.rotation</p:attrName>
                                        </p:attrNameLst>
                                      </p:cBhvr>
                                      <p:tavLst>
                                        <p:tav tm="0">
                                          <p:val>
                                            <p:fltVal val="720"/>
                                          </p:val>
                                        </p:tav>
                                        <p:tav tm="100000">
                                          <p:val>
                                            <p:fltVal val="0"/>
                                          </p:val>
                                        </p:tav>
                                      </p:tavLst>
                                    </p:anim>
                                    <p:anim calcmode="lin" valueType="num">
                                      <p:cBhvr>
                                        <p:cTn id="9" dur="2000" fill="hold"/>
                                        <p:tgtEl>
                                          <p:spTgt spid="281646"/>
                                        </p:tgtEl>
                                        <p:attrNameLst>
                                          <p:attrName>ppt_h</p:attrName>
                                        </p:attrNameLst>
                                      </p:cBhvr>
                                      <p:tavLst>
                                        <p:tav tm="0">
                                          <p:val>
                                            <p:fltVal val="0"/>
                                          </p:val>
                                        </p:tav>
                                        <p:tav tm="100000">
                                          <p:val>
                                            <p:strVal val="#ppt_h"/>
                                          </p:val>
                                        </p:tav>
                                      </p:tavLst>
                                    </p:anim>
                                    <p:anim calcmode="lin" valueType="num">
                                      <p:cBhvr>
                                        <p:cTn id="10" dur="2000" fill="hold"/>
                                        <p:tgtEl>
                                          <p:spTgt spid="2816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 y="685800"/>
            <a:ext cx="8229600" cy="609600"/>
          </a:xfrm>
          <a:noFill/>
        </p:spPr>
        <p:txBody>
          <a:bodyPr>
            <a:normAutofit fontScale="90000"/>
          </a:bodyPr>
          <a:lstStyle/>
          <a:p>
            <a:pPr eaLnBrk="1" hangingPunct="1"/>
            <a:r>
              <a:rPr lang="zh-CN" altLang="en-US" smtClean="0"/>
              <a:t>双波长光缆测试模块</a:t>
            </a:r>
            <a:endParaRPr lang="en-US" altLang="en-US" smtClean="0"/>
          </a:p>
        </p:txBody>
      </p:sp>
      <p:sp>
        <p:nvSpPr>
          <p:cNvPr id="97283" name="Text Box 41"/>
          <p:cNvSpPr txBox="1">
            <a:spLocks noChangeArrowheads="1"/>
          </p:cNvSpPr>
          <p:nvPr/>
        </p:nvSpPr>
        <p:spPr bwMode="auto">
          <a:xfrm>
            <a:off x="304800" y="5181600"/>
            <a:ext cx="4191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buFontTx/>
              <a:buAutoNum type="romanUcPeriod"/>
            </a:pPr>
            <a:r>
              <a:rPr lang="zh-CN" altLang="en-US" sz="1600">
                <a:solidFill>
                  <a:srgbClr val="000000"/>
                </a:solidFill>
              </a:rPr>
              <a:t>自动测试 </a:t>
            </a:r>
            <a:r>
              <a:rPr lang="en-US" altLang="zh-CN" sz="1600">
                <a:solidFill>
                  <a:srgbClr val="000000"/>
                </a:solidFill>
              </a:rPr>
              <a:t>(1-5)</a:t>
            </a:r>
          </a:p>
          <a:p>
            <a:pPr>
              <a:spcBef>
                <a:spcPct val="50000"/>
              </a:spcBef>
              <a:buFontTx/>
              <a:buAutoNum type="romanUcPeriod"/>
            </a:pPr>
            <a:r>
              <a:rPr lang="zh-CN" altLang="en-US" sz="1600">
                <a:solidFill>
                  <a:srgbClr val="000000"/>
                </a:solidFill>
              </a:rPr>
              <a:t>保存结果</a:t>
            </a:r>
            <a:endParaRPr lang="en-US" altLang="zh-CN" sz="1600">
              <a:solidFill>
                <a:srgbClr val="000000"/>
              </a:solidFill>
            </a:endParaRPr>
          </a:p>
          <a:p>
            <a:pPr>
              <a:spcBef>
                <a:spcPct val="50000"/>
              </a:spcBef>
              <a:buFontTx/>
              <a:buAutoNum type="romanUcPeriod"/>
            </a:pPr>
            <a:r>
              <a:rPr lang="zh-CN" altLang="en-US" sz="1600">
                <a:solidFill>
                  <a:srgbClr val="000000"/>
                </a:solidFill>
              </a:rPr>
              <a:t>移动跳线至下一对光缆</a:t>
            </a:r>
            <a:endParaRPr lang="en-US" altLang="zh-CN" sz="1600">
              <a:solidFill>
                <a:srgbClr val="000000"/>
              </a:solidFill>
            </a:endParaRPr>
          </a:p>
        </p:txBody>
      </p:sp>
      <p:grpSp>
        <p:nvGrpSpPr>
          <p:cNvPr id="97284" name="Group 50"/>
          <p:cNvGrpSpPr>
            <a:grpSpLocks/>
          </p:cNvGrpSpPr>
          <p:nvPr/>
        </p:nvGrpSpPr>
        <p:grpSpPr bwMode="auto">
          <a:xfrm>
            <a:off x="457200" y="1295400"/>
            <a:ext cx="6781800" cy="3429000"/>
            <a:chOff x="240" y="912"/>
            <a:chExt cx="4272" cy="2160"/>
          </a:xfrm>
        </p:grpSpPr>
        <p:sp>
          <p:nvSpPr>
            <p:cNvPr id="97286" name="Rectangle 3"/>
            <p:cNvSpPr>
              <a:spLocks noChangeArrowheads="1"/>
            </p:cNvSpPr>
            <p:nvPr/>
          </p:nvSpPr>
          <p:spPr bwMode="auto">
            <a:xfrm>
              <a:off x="1344"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287" name="Line 4"/>
            <p:cNvSpPr>
              <a:spLocks noChangeShapeType="1"/>
            </p:cNvSpPr>
            <p:nvPr/>
          </p:nvSpPr>
          <p:spPr bwMode="auto">
            <a:xfrm>
              <a:off x="1440" y="1584"/>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8" name="Rectangle 5"/>
            <p:cNvSpPr>
              <a:spLocks noChangeArrowheads="1"/>
            </p:cNvSpPr>
            <p:nvPr/>
          </p:nvSpPr>
          <p:spPr bwMode="auto">
            <a:xfrm>
              <a:off x="36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289" name="Rectangle 6"/>
            <p:cNvSpPr>
              <a:spLocks noChangeArrowheads="1"/>
            </p:cNvSpPr>
            <p:nvPr/>
          </p:nvSpPr>
          <p:spPr bwMode="auto">
            <a:xfrm>
              <a:off x="1344"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290" name="Line 7"/>
            <p:cNvSpPr>
              <a:spLocks noChangeShapeType="1"/>
            </p:cNvSpPr>
            <p:nvPr/>
          </p:nvSpPr>
          <p:spPr bwMode="auto">
            <a:xfrm>
              <a:off x="1440" y="1968"/>
              <a:ext cx="22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91" name="Rectangle 8"/>
            <p:cNvSpPr>
              <a:spLocks noChangeArrowheads="1"/>
            </p:cNvSpPr>
            <p:nvPr/>
          </p:nvSpPr>
          <p:spPr bwMode="auto">
            <a:xfrm>
              <a:off x="36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292" name="Oval 9"/>
            <p:cNvSpPr>
              <a:spLocks noChangeArrowheads="1"/>
            </p:cNvSpPr>
            <p:nvPr/>
          </p:nvSpPr>
          <p:spPr bwMode="auto">
            <a:xfrm>
              <a:off x="2352" y="1344"/>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293" name="Oval 10"/>
            <p:cNvSpPr>
              <a:spLocks noChangeArrowheads="1"/>
            </p:cNvSpPr>
            <p:nvPr/>
          </p:nvSpPr>
          <p:spPr bwMode="auto">
            <a:xfrm>
              <a:off x="2352" y="1728"/>
              <a:ext cx="240" cy="24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7294" name="Group 11"/>
            <p:cNvGrpSpPr>
              <a:grpSpLocks/>
            </p:cNvGrpSpPr>
            <p:nvPr/>
          </p:nvGrpSpPr>
          <p:grpSpPr bwMode="auto">
            <a:xfrm flipH="1">
              <a:off x="3744" y="1536"/>
              <a:ext cx="768" cy="1536"/>
              <a:chOff x="576" y="1536"/>
              <a:chExt cx="768" cy="1536"/>
            </a:xfrm>
          </p:grpSpPr>
          <p:sp>
            <p:nvSpPr>
              <p:cNvPr id="97319" name="Rectangle 12"/>
              <p:cNvSpPr>
                <a:spLocks noChangeArrowheads="1"/>
              </p:cNvSpPr>
              <p:nvPr/>
            </p:nvSpPr>
            <p:spPr bwMode="auto">
              <a:xfrm>
                <a:off x="576"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20" name="Rectangle 13"/>
              <p:cNvSpPr>
                <a:spLocks noChangeArrowheads="1"/>
              </p:cNvSpPr>
              <p:nvPr/>
            </p:nvSpPr>
            <p:spPr bwMode="auto">
              <a:xfrm>
                <a:off x="12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21" name="Rectangle 14"/>
              <p:cNvSpPr>
                <a:spLocks noChangeArrowheads="1"/>
              </p:cNvSpPr>
              <p:nvPr/>
            </p:nvSpPr>
            <p:spPr bwMode="auto">
              <a:xfrm>
                <a:off x="12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22" name="Rectangle 15"/>
              <p:cNvSpPr>
                <a:spLocks noChangeArrowheads="1"/>
              </p:cNvSpPr>
              <p:nvPr/>
            </p:nvSpPr>
            <p:spPr bwMode="auto">
              <a:xfrm>
                <a:off x="105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23" name="Rectangle 16"/>
              <p:cNvSpPr>
                <a:spLocks noChangeArrowheads="1"/>
              </p:cNvSpPr>
              <p:nvPr/>
            </p:nvSpPr>
            <p:spPr bwMode="auto">
              <a:xfrm>
                <a:off x="768"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24" name="Text Box 17"/>
              <p:cNvSpPr txBox="1">
                <a:spLocks noChangeArrowheads="1"/>
              </p:cNvSpPr>
              <p:nvPr/>
            </p:nvSpPr>
            <p:spPr bwMode="auto">
              <a:xfrm>
                <a:off x="1008" y="2304"/>
                <a:ext cx="1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endParaRPr lang="zh-CN" altLang="en-US" sz="700">
                  <a:solidFill>
                    <a:srgbClr val="000000"/>
                  </a:solidFill>
                  <a:latin typeface="Arial Narrow" pitchFamily="34" charset="0"/>
                </a:endParaRPr>
              </a:p>
            </p:txBody>
          </p:sp>
          <p:sp>
            <p:nvSpPr>
              <p:cNvPr id="97325" name="Text Box 18"/>
              <p:cNvSpPr txBox="1">
                <a:spLocks noChangeArrowheads="1"/>
              </p:cNvSpPr>
              <p:nvPr/>
            </p:nvSpPr>
            <p:spPr bwMode="auto">
              <a:xfrm>
                <a:off x="720" y="2304"/>
                <a:ext cx="1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endParaRPr lang="zh-CN" altLang="en-US" sz="700">
                  <a:solidFill>
                    <a:srgbClr val="000000"/>
                  </a:solidFill>
                  <a:latin typeface="Arial Narrow" pitchFamily="34" charset="0"/>
                </a:endParaRPr>
              </a:p>
            </p:txBody>
          </p:sp>
          <p:sp>
            <p:nvSpPr>
              <p:cNvPr id="97326" name="Arc 19"/>
              <p:cNvSpPr>
                <a:spLocks/>
              </p:cNvSpPr>
              <p:nvPr/>
            </p:nvSpPr>
            <p:spPr bwMode="auto">
              <a:xfrm flipH="1">
                <a:off x="816"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27" name="Arc 20"/>
              <p:cNvSpPr>
                <a:spLocks/>
              </p:cNvSpPr>
              <p:nvPr/>
            </p:nvSpPr>
            <p:spPr bwMode="auto">
              <a:xfrm flipH="1">
                <a:off x="1104" y="196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97295" name="Group 21"/>
            <p:cNvGrpSpPr>
              <a:grpSpLocks/>
            </p:cNvGrpSpPr>
            <p:nvPr/>
          </p:nvGrpSpPr>
          <p:grpSpPr bwMode="auto">
            <a:xfrm>
              <a:off x="576" y="1536"/>
              <a:ext cx="768" cy="1536"/>
              <a:chOff x="576" y="1536"/>
              <a:chExt cx="768" cy="1536"/>
            </a:xfrm>
          </p:grpSpPr>
          <p:sp>
            <p:nvSpPr>
              <p:cNvPr id="97310" name="Rectangle 22"/>
              <p:cNvSpPr>
                <a:spLocks noChangeArrowheads="1"/>
              </p:cNvSpPr>
              <p:nvPr/>
            </p:nvSpPr>
            <p:spPr bwMode="auto">
              <a:xfrm>
                <a:off x="576" y="2256"/>
                <a:ext cx="720" cy="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11" name="Rectangle 23"/>
              <p:cNvSpPr>
                <a:spLocks noChangeArrowheads="1"/>
              </p:cNvSpPr>
              <p:nvPr/>
            </p:nvSpPr>
            <p:spPr bwMode="auto">
              <a:xfrm>
                <a:off x="1248" y="192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12" name="Rectangle 24"/>
              <p:cNvSpPr>
                <a:spLocks noChangeArrowheads="1"/>
              </p:cNvSpPr>
              <p:nvPr/>
            </p:nvSpPr>
            <p:spPr bwMode="auto">
              <a:xfrm>
                <a:off x="1248" y="1536"/>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13" name="Rectangle 25"/>
              <p:cNvSpPr>
                <a:spLocks noChangeArrowheads="1"/>
              </p:cNvSpPr>
              <p:nvPr/>
            </p:nvSpPr>
            <p:spPr bwMode="auto">
              <a:xfrm>
                <a:off x="1056"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14" name="Rectangle 26"/>
              <p:cNvSpPr>
                <a:spLocks noChangeArrowheads="1"/>
              </p:cNvSpPr>
              <p:nvPr/>
            </p:nvSpPr>
            <p:spPr bwMode="auto">
              <a:xfrm>
                <a:off x="768" y="2160"/>
                <a:ext cx="96" cy="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7315" name="Text Box 27"/>
              <p:cNvSpPr txBox="1">
                <a:spLocks noChangeArrowheads="1"/>
              </p:cNvSpPr>
              <p:nvPr/>
            </p:nvSpPr>
            <p:spPr bwMode="auto">
              <a:xfrm>
                <a:off x="1008" y="2304"/>
                <a:ext cx="1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endParaRPr lang="zh-CN" altLang="en-US" sz="700">
                  <a:solidFill>
                    <a:srgbClr val="000000"/>
                  </a:solidFill>
                  <a:latin typeface="Arial Narrow" pitchFamily="34" charset="0"/>
                </a:endParaRPr>
              </a:p>
            </p:txBody>
          </p:sp>
          <p:sp>
            <p:nvSpPr>
              <p:cNvPr id="97316" name="Text Box 28"/>
              <p:cNvSpPr txBox="1">
                <a:spLocks noChangeArrowheads="1"/>
              </p:cNvSpPr>
              <p:nvPr/>
            </p:nvSpPr>
            <p:spPr bwMode="auto">
              <a:xfrm>
                <a:off x="720" y="2304"/>
                <a:ext cx="1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endParaRPr lang="zh-CN" altLang="en-US" sz="700">
                  <a:solidFill>
                    <a:srgbClr val="000000"/>
                  </a:solidFill>
                  <a:latin typeface="Arial Narrow" pitchFamily="34" charset="0"/>
                </a:endParaRPr>
              </a:p>
            </p:txBody>
          </p:sp>
          <p:sp>
            <p:nvSpPr>
              <p:cNvPr id="97317" name="Arc 29"/>
              <p:cNvSpPr>
                <a:spLocks/>
              </p:cNvSpPr>
              <p:nvPr/>
            </p:nvSpPr>
            <p:spPr bwMode="auto">
              <a:xfrm flipH="1">
                <a:off x="816" y="158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7318" name="Arc 30"/>
              <p:cNvSpPr>
                <a:spLocks/>
              </p:cNvSpPr>
              <p:nvPr/>
            </p:nvSpPr>
            <p:spPr bwMode="auto">
              <a:xfrm flipH="1">
                <a:off x="1104" y="1968"/>
                <a:ext cx="144"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97296" name="Line 31"/>
            <p:cNvSpPr>
              <a:spLocks noChangeShapeType="1"/>
            </p:cNvSpPr>
            <p:nvPr/>
          </p:nvSpPr>
          <p:spPr bwMode="auto">
            <a:xfrm>
              <a:off x="2112" y="2304"/>
              <a:ext cx="72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7" name="Text Box 32"/>
            <p:cNvSpPr txBox="1">
              <a:spLocks noChangeArrowheads="1"/>
            </p:cNvSpPr>
            <p:nvPr/>
          </p:nvSpPr>
          <p:spPr bwMode="auto">
            <a:xfrm>
              <a:off x="1392" y="2208"/>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1. 850nm</a:t>
              </a:r>
            </a:p>
          </p:txBody>
        </p:sp>
        <p:sp>
          <p:nvSpPr>
            <p:cNvPr id="97298" name="Line 33"/>
            <p:cNvSpPr>
              <a:spLocks noChangeShapeType="1"/>
            </p:cNvSpPr>
            <p:nvPr/>
          </p:nvSpPr>
          <p:spPr bwMode="auto">
            <a:xfrm>
              <a:off x="2112" y="2544"/>
              <a:ext cx="72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9" name="Text Box 34"/>
            <p:cNvSpPr txBox="1">
              <a:spLocks noChangeArrowheads="1"/>
            </p:cNvSpPr>
            <p:nvPr/>
          </p:nvSpPr>
          <p:spPr bwMode="auto">
            <a:xfrm>
              <a:off x="1344" y="2448"/>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r">
                <a:spcBef>
                  <a:spcPct val="50000"/>
                </a:spcBef>
              </a:pPr>
              <a:r>
                <a:rPr lang="en-US" altLang="zh-CN" sz="1600">
                  <a:solidFill>
                    <a:srgbClr val="000000"/>
                  </a:solidFill>
                </a:rPr>
                <a:t>2. 1300nm</a:t>
              </a:r>
            </a:p>
          </p:txBody>
        </p:sp>
        <p:sp>
          <p:nvSpPr>
            <p:cNvPr id="97300" name="Line 35"/>
            <p:cNvSpPr>
              <a:spLocks noChangeShapeType="1"/>
            </p:cNvSpPr>
            <p:nvPr/>
          </p:nvSpPr>
          <p:spPr bwMode="auto">
            <a:xfrm>
              <a:off x="2256" y="1200"/>
              <a:ext cx="72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7301" name="Text Box 36"/>
            <p:cNvSpPr txBox="1">
              <a:spLocks noChangeArrowheads="1"/>
            </p:cNvSpPr>
            <p:nvPr/>
          </p:nvSpPr>
          <p:spPr bwMode="auto">
            <a:xfrm>
              <a:off x="2976" y="1104"/>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a:solidFill>
                    <a:srgbClr val="000000"/>
                  </a:solidFill>
                </a:rPr>
                <a:t>3. 850nm</a:t>
              </a:r>
            </a:p>
          </p:txBody>
        </p:sp>
        <p:sp>
          <p:nvSpPr>
            <p:cNvPr id="97302" name="Line 37"/>
            <p:cNvSpPr>
              <a:spLocks noChangeShapeType="1"/>
            </p:cNvSpPr>
            <p:nvPr/>
          </p:nvSpPr>
          <p:spPr bwMode="auto">
            <a:xfrm>
              <a:off x="2256" y="1008"/>
              <a:ext cx="720"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7303" name="Text Box 38"/>
            <p:cNvSpPr txBox="1">
              <a:spLocks noChangeArrowheads="1"/>
            </p:cNvSpPr>
            <p:nvPr/>
          </p:nvSpPr>
          <p:spPr bwMode="auto">
            <a:xfrm>
              <a:off x="2976" y="91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50000"/>
                </a:spcBef>
              </a:pPr>
              <a:r>
                <a:rPr lang="en-US" altLang="zh-CN" sz="1600">
                  <a:solidFill>
                    <a:srgbClr val="000000"/>
                  </a:solidFill>
                </a:rPr>
                <a:t>4. 1300nm</a:t>
              </a:r>
            </a:p>
          </p:txBody>
        </p:sp>
        <p:sp>
          <p:nvSpPr>
            <p:cNvPr id="97304" name="Line 39"/>
            <p:cNvSpPr>
              <a:spLocks noChangeShapeType="1"/>
            </p:cNvSpPr>
            <p:nvPr/>
          </p:nvSpPr>
          <p:spPr bwMode="auto">
            <a:xfrm flipV="1">
              <a:off x="624" y="1344"/>
              <a:ext cx="0" cy="432"/>
            </a:xfrm>
            <a:prstGeom prst="line">
              <a:avLst/>
            </a:prstGeom>
            <a:noFill/>
            <a:ln w="381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7305" name="Text Box 40"/>
            <p:cNvSpPr txBox="1">
              <a:spLocks noChangeArrowheads="1"/>
            </p:cNvSpPr>
            <p:nvPr/>
          </p:nvSpPr>
          <p:spPr bwMode="auto">
            <a:xfrm>
              <a:off x="240" y="1152"/>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600">
                  <a:solidFill>
                    <a:srgbClr val="000000"/>
                  </a:solidFill>
                </a:rPr>
                <a:t>5. Length</a:t>
              </a:r>
            </a:p>
          </p:txBody>
        </p:sp>
        <p:sp>
          <p:nvSpPr>
            <p:cNvPr id="97306" name="Text Box 46"/>
            <p:cNvSpPr txBox="1">
              <a:spLocks noChangeArrowheads="1"/>
            </p:cNvSpPr>
            <p:nvPr/>
          </p:nvSpPr>
          <p:spPr bwMode="auto">
            <a:xfrm>
              <a:off x="864"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7307" name="Text Box 47"/>
            <p:cNvSpPr txBox="1">
              <a:spLocks noChangeArrowheads="1"/>
            </p:cNvSpPr>
            <p:nvPr/>
          </p:nvSpPr>
          <p:spPr bwMode="auto">
            <a:xfrm>
              <a:off x="576"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sp>
          <p:nvSpPr>
            <p:cNvPr id="97308" name="Text Box 48"/>
            <p:cNvSpPr txBox="1">
              <a:spLocks noChangeArrowheads="1"/>
            </p:cNvSpPr>
            <p:nvPr/>
          </p:nvSpPr>
          <p:spPr bwMode="auto">
            <a:xfrm>
              <a:off x="4080" y="2256"/>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Output</a:t>
              </a:r>
            </a:p>
          </p:txBody>
        </p:sp>
        <p:sp>
          <p:nvSpPr>
            <p:cNvPr id="97309" name="Text Box 49"/>
            <p:cNvSpPr txBox="1">
              <a:spLocks noChangeArrowheads="1"/>
            </p:cNvSpPr>
            <p:nvPr/>
          </p:nvSpPr>
          <p:spPr bwMode="auto">
            <a:xfrm>
              <a:off x="3792" y="225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a:spcBef>
                  <a:spcPct val="50000"/>
                </a:spcBef>
              </a:pPr>
              <a:r>
                <a:rPr lang="en-US" altLang="zh-CN" sz="1200">
                  <a:solidFill>
                    <a:srgbClr val="000000"/>
                  </a:solidFill>
                  <a:latin typeface="Arial Narrow" pitchFamily="34" charset="0"/>
                </a:rPr>
                <a:t>Input</a:t>
              </a:r>
            </a:p>
          </p:txBody>
        </p:sp>
      </p:grpSp>
      <p:sp>
        <p:nvSpPr>
          <p:cNvPr id="279603" name="WordArt 51"/>
          <p:cNvSpPr>
            <a:spLocks noChangeArrowheads="1" noChangeShapeType="1" noTextEdit="1"/>
          </p:cNvSpPr>
          <p:nvPr/>
        </p:nvSpPr>
        <p:spPr bwMode="auto">
          <a:xfrm>
            <a:off x="4191000" y="5257800"/>
            <a:ext cx="3962400" cy="914400"/>
          </a:xfrm>
          <a:prstGeom prst="rect">
            <a:avLst/>
          </a:prstGeom>
          <a:extLst>
            <a:ext uri="{91240B29-F687-4F45-9708-019B960494DF}">
              <a14:hiddenLine xmlns:a14="http://schemas.microsoft.com/office/drawing/2010/main" w="19050">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00FF00"/>
                </a:solidFill>
                <a:effectLst>
                  <a:outerShdw dist="35921" dir="2700000" algn="ctr" rotWithShape="0">
                    <a:srgbClr val="990000"/>
                  </a:outerShdw>
                </a:effectLst>
                <a:latin typeface="Impact"/>
              </a:rPr>
              <a:t>Only 3 Steps !!!</a:t>
            </a:r>
            <a:endParaRPr lang="zh-CN" altLang="en-US" sz="3600" kern="10">
              <a:solidFill>
                <a:srgbClr val="00FF00"/>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778363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9603"/>
                                        </p:tgtEl>
                                        <p:attrNameLst>
                                          <p:attrName>style.visibility</p:attrName>
                                        </p:attrNameLst>
                                      </p:cBhvr>
                                      <p:to>
                                        <p:strVal val="visible"/>
                                      </p:to>
                                    </p:set>
                                    <p:animEffect transition="in" filter="fade">
                                      <p:cBhvr>
                                        <p:cTn id="7" dur="2000"/>
                                        <p:tgtEl>
                                          <p:spTgt spid="279603"/>
                                        </p:tgtEl>
                                      </p:cBhvr>
                                    </p:animEffect>
                                    <p:anim calcmode="lin" valueType="num">
                                      <p:cBhvr>
                                        <p:cTn id="8" dur="2000" fill="hold"/>
                                        <p:tgtEl>
                                          <p:spTgt spid="279603"/>
                                        </p:tgtEl>
                                        <p:attrNameLst>
                                          <p:attrName>style.rotation</p:attrName>
                                        </p:attrNameLst>
                                      </p:cBhvr>
                                      <p:tavLst>
                                        <p:tav tm="0">
                                          <p:val>
                                            <p:fltVal val="720"/>
                                          </p:val>
                                        </p:tav>
                                        <p:tav tm="100000">
                                          <p:val>
                                            <p:fltVal val="0"/>
                                          </p:val>
                                        </p:tav>
                                      </p:tavLst>
                                    </p:anim>
                                    <p:anim calcmode="lin" valueType="num">
                                      <p:cBhvr>
                                        <p:cTn id="9" dur="2000" fill="hold"/>
                                        <p:tgtEl>
                                          <p:spTgt spid="279603"/>
                                        </p:tgtEl>
                                        <p:attrNameLst>
                                          <p:attrName>ppt_h</p:attrName>
                                        </p:attrNameLst>
                                      </p:cBhvr>
                                      <p:tavLst>
                                        <p:tav tm="0">
                                          <p:val>
                                            <p:fltVal val="0"/>
                                          </p:val>
                                        </p:tav>
                                        <p:tav tm="100000">
                                          <p:val>
                                            <p:strVal val="#ppt_h"/>
                                          </p:val>
                                        </p:tav>
                                      </p:tavLst>
                                    </p:anim>
                                    <p:anim calcmode="lin" valueType="num">
                                      <p:cBhvr>
                                        <p:cTn id="10" dur="2000" fill="hold"/>
                                        <p:tgtEl>
                                          <p:spTgt spid="2796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0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 y="685800"/>
            <a:ext cx="8686800" cy="609600"/>
          </a:xfrm>
          <a:noFill/>
        </p:spPr>
        <p:txBody>
          <a:bodyPr>
            <a:normAutofit fontScale="90000"/>
          </a:bodyPr>
          <a:lstStyle/>
          <a:p>
            <a:pPr eaLnBrk="1" hangingPunct="1"/>
            <a:r>
              <a:rPr lang="en-US" altLang="en-US" smtClean="0"/>
              <a:t>DTX-FTM</a:t>
            </a:r>
            <a:r>
              <a:rPr lang="zh-CN" altLang="en-US" smtClean="0"/>
              <a:t>光缆测试模块</a:t>
            </a:r>
            <a:endParaRPr lang="en-US" altLang="en-US" smtClean="0"/>
          </a:p>
        </p:txBody>
      </p:sp>
      <p:pic>
        <p:nvPicPr>
          <p:cNvPr id="98307" name="Picture 7" descr="Dtx1800_14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781800" y="1447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8" descr="DtxMMfm_0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386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9"/>
          <p:cNvSpPr txBox="1">
            <a:spLocks noChangeArrowheads="1"/>
          </p:cNvSpPr>
          <p:nvPr/>
        </p:nvSpPr>
        <p:spPr bwMode="auto">
          <a:xfrm>
            <a:off x="304800" y="1600200"/>
            <a:ext cx="62642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Clr>
                <a:srgbClr val="333399"/>
              </a:buClr>
              <a:buSzPct val="85000"/>
              <a:buFont typeface="Wingdings" pitchFamily="2" charset="2"/>
              <a:buNone/>
            </a:pPr>
            <a:r>
              <a:rPr lang="en-US" altLang="zh-CN" b="1">
                <a:solidFill>
                  <a:srgbClr val="000000"/>
                </a:solidFill>
              </a:rPr>
              <a:t>DTX-FTM </a:t>
            </a:r>
            <a:r>
              <a:rPr lang="zh-CN" altLang="en-US" b="1">
                <a:solidFill>
                  <a:srgbClr val="000000"/>
                </a:solidFill>
              </a:rPr>
              <a:t>模块：</a:t>
            </a:r>
          </a:p>
          <a:p>
            <a:pPr>
              <a:spcBef>
                <a:spcPct val="30000"/>
              </a:spcBef>
              <a:spcAft>
                <a:spcPct val="30000"/>
              </a:spcAft>
              <a:buClr>
                <a:srgbClr val="333399"/>
              </a:buClr>
              <a:buSzPct val="85000"/>
              <a:buFont typeface="Wingdings" pitchFamily="2" charset="2"/>
              <a:buChar char="v"/>
            </a:pPr>
            <a:r>
              <a:rPr lang="zh-CN" altLang="en-US" b="1">
                <a:solidFill>
                  <a:srgbClr val="000000"/>
                </a:solidFill>
              </a:rPr>
              <a:t>适用于 </a:t>
            </a:r>
            <a:r>
              <a:rPr lang="en-US" altLang="zh-CN" b="1">
                <a:solidFill>
                  <a:srgbClr val="000000"/>
                </a:solidFill>
              </a:rPr>
              <a:t>DTX </a:t>
            </a:r>
            <a:r>
              <a:rPr lang="zh-CN" altLang="en-US" b="1">
                <a:solidFill>
                  <a:srgbClr val="000000"/>
                </a:solidFill>
              </a:rPr>
              <a:t>系列的光缆认证测试模块</a:t>
            </a:r>
            <a:endParaRPr lang="en-US" altLang="zh-CN" b="1">
              <a:solidFill>
                <a:srgbClr val="000000"/>
              </a:solidFill>
            </a:endParaRPr>
          </a:p>
          <a:p>
            <a:pPr>
              <a:spcBef>
                <a:spcPct val="30000"/>
              </a:spcBef>
              <a:spcAft>
                <a:spcPct val="30000"/>
              </a:spcAft>
              <a:buClr>
                <a:srgbClr val="333399"/>
              </a:buClr>
              <a:buSzPct val="85000"/>
              <a:buFont typeface="Wingdings" pitchFamily="2" charset="2"/>
              <a:buChar char="v"/>
            </a:pPr>
            <a:r>
              <a:rPr lang="zh-CN" altLang="en-US" b="1">
                <a:solidFill>
                  <a:srgbClr val="000000"/>
                </a:solidFill>
              </a:rPr>
              <a:t>双光源</a:t>
            </a:r>
            <a:r>
              <a:rPr lang="en-US" altLang="zh-CN" b="1">
                <a:solidFill>
                  <a:srgbClr val="000000"/>
                </a:solidFill>
              </a:rPr>
              <a:t>/</a:t>
            </a:r>
            <a:r>
              <a:rPr lang="zh-CN" altLang="en-US" b="1">
                <a:solidFill>
                  <a:srgbClr val="000000"/>
                </a:solidFill>
              </a:rPr>
              <a:t>双向测试适配器</a:t>
            </a:r>
            <a:endParaRPr lang="en-US" altLang="zh-CN" b="1">
              <a:solidFill>
                <a:srgbClr val="000000"/>
              </a:solidFill>
            </a:endParaRPr>
          </a:p>
          <a:p>
            <a:pPr>
              <a:spcBef>
                <a:spcPct val="30000"/>
              </a:spcBef>
              <a:spcAft>
                <a:spcPct val="30000"/>
              </a:spcAft>
              <a:buClr>
                <a:srgbClr val="333399"/>
              </a:buClr>
              <a:buSzPct val="85000"/>
              <a:buFont typeface="Wingdings" pitchFamily="2" charset="2"/>
              <a:buChar char="v"/>
            </a:pPr>
            <a:r>
              <a:rPr lang="zh-CN" altLang="en-US" b="1">
                <a:solidFill>
                  <a:srgbClr val="000000"/>
                </a:solidFill>
              </a:rPr>
              <a:t>集成可视故障定位仪</a:t>
            </a:r>
            <a:r>
              <a:rPr lang="en-US" altLang="zh-CN" b="1">
                <a:solidFill>
                  <a:srgbClr val="000000"/>
                </a:solidFill>
              </a:rPr>
              <a:t> (VFL)</a:t>
            </a:r>
          </a:p>
          <a:p>
            <a:pPr>
              <a:spcBef>
                <a:spcPct val="30000"/>
              </a:spcBef>
              <a:spcAft>
                <a:spcPct val="30000"/>
              </a:spcAft>
              <a:buClr>
                <a:srgbClr val="333399"/>
              </a:buClr>
              <a:buSzPct val="85000"/>
              <a:buFont typeface="Wingdings" pitchFamily="2" charset="2"/>
              <a:buChar char="v"/>
            </a:pPr>
            <a:r>
              <a:rPr lang="zh-CN" altLang="en-US" b="1">
                <a:solidFill>
                  <a:srgbClr val="000000"/>
                </a:solidFill>
              </a:rPr>
              <a:t>满足</a:t>
            </a:r>
            <a:r>
              <a:rPr lang="en-US" altLang="zh-CN" b="1">
                <a:solidFill>
                  <a:srgbClr val="000000"/>
                </a:solidFill>
              </a:rPr>
              <a:t>TIA TSB-140 Tier 1 </a:t>
            </a:r>
            <a:r>
              <a:rPr lang="zh-CN" altLang="en-US" b="1">
                <a:solidFill>
                  <a:srgbClr val="000000"/>
                </a:solidFill>
              </a:rPr>
              <a:t>标准要求</a:t>
            </a:r>
          </a:p>
        </p:txBody>
      </p:sp>
    </p:spTree>
    <p:extLst>
      <p:ext uri="{BB962C8B-B14F-4D97-AF65-F5344CB8AC3E}">
        <p14:creationId xmlns:p14="http://schemas.microsoft.com/office/powerpoint/2010/main" val="15627509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16"/>
          <p:cNvGrpSpPr>
            <a:grpSpLocks/>
          </p:cNvGrpSpPr>
          <p:nvPr/>
        </p:nvGrpSpPr>
        <p:grpSpPr bwMode="auto">
          <a:xfrm>
            <a:off x="5076056" y="3956608"/>
            <a:ext cx="2603376" cy="2291233"/>
            <a:chOff x="2832" y="2688"/>
            <a:chExt cx="1488" cy="1440"/>
          </a:xfrm>
        </p:grpSpPr>
        <p:pic>
          <p:nvPicPr>
            <p:cNvPr id="99335" name="Picture 11" descr="Dtx_03_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832" y="2688"/>
              <a:ext cx="1488" cy="144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336" name="Oval 14"/>
            <p:cNvSpPr>
              <a:spLocks noChangeArrowheads="1"/>
            </p:cNvSpPr>
            <p:nvPr/>
          </p:nvSpPr>
          <p:spPr bwMode="auto">
            <a:xfrm>
              <a:off x="3400" y="3193"/>
              <a:ext cx="30" cy="28"/>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9337" name="Oval 15"/>
            <p:cNvSpPr>
              <a:spLocks noChangeArrowheads="1"/>
            </p:cNvSpPr>
            <p:nvPr/>
          </p:nvSpPr>
          <p:spPr bwMode="auto">
            <a:xfrm>
              <a:off x="3902" y="3699"/>
              <a:ext cx="30" cy="28"/>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99331" name="Rectangle 2"/>
          <p:cNvSpPr>
            <a:spLocks noGrp="1" noChangeArrowheads="1"/>
          </p:cNvSpPr>
          <p:nvPr>
            <p:ph type="title"/>
          </p:nvPr>
        </p:nvSpPr>
        <p:spPr>
          <a:xfrm>
            <a:off x="76200" y="685800"/>
            <a:ext cx="8686800" cy="609600"/>
          </a:xfrm>
          <a:noFill/>
        </p:spPr>
        <p:txBody>
          <a:bodyPr>
            <a:normAutofit fontScale="90000"/>
          </a:bodyPr>
          <a:lstStyle/>
          <a:p>
            <a:pPr eaLnBrk="1" hangingPunct="1"/>
            <a:r>
              <a:rPr lang="en-US" altLang="en-US" smtClean="0"/>
              <a:t>DTX-FTM</a:t>
            </a:r>
            <a:r>
              <a:rPr lang="zh-CN" altLang="en-US" smtClean="0"/>
              <a:t>光缆测试模块</a:t>
            </a:r>
            <a:endParaRPr lang="en-US" altLang="en-US" smtClean="0"/>
          </a:p>
        </p:txBody>
      </p:sp>
      <p:pic>
        <p:nvPicPr>
          <p:cNvPr id="99332" name="Picture 8" descr="DtxMMfm_01s"/>
          <p:cNvPicPr>
            <a:picLocks noGrp="1" noChangeAspect="1" noChangeArrowheads="1"/>
          </p:cNvPicPr>
          <p:nvPr>
            <p:ph idx="1"/>
          </p:nvPr>
        </p:nvPicPr>
        <p:blipFill>
          <a:blip r:embed="rId3" cstate="print">
            <a:lum contrast="6000"/>
            <a:extLst>
              <a:ext uri="{28A0092B-C50C-407E-A947-70E740481C1C}">
                <a14:useLocalDpi xmlns:a14="http://schemas.microsoft.com/office/drawing/2010/main" val="0"/>
              </a:ext>
            </a:extLst>
          </a:blip>
          <a:srcRect/>
          <a:stretch>
            <a:fillRect/>
          </a:stretch>
        </p:blipFill>
        <p:spPr>
          <a:xfrm>
            <a:off x="827584" y="3951649"/>
            <a:ext cx="2378224" cy="2301152"/>
          </a:xfrm>
        </p:spPr>
      </p:pic>
      <p:sp>
        <p:nvSpPr>
          <p:cNvPr id="99333" name="Text Box 6"/>
          <p:cNvSpPr txBox="1">
            <a:spLocks noChangeArrowheads="1"/>
          </p:cNvSpPr>
          <p:nvPr/>
        </p:nvSpPr>
        <p:spPr bwMode="auto">
          <a:xfrm>
            <a:off x="304800" y="1600200"/>
            <a:ext cx="41148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r>
              <a:rPr lang="zh-CN" altLang="en-US" b="1" dirty="0">
                <a:solidFill>
                  <a:srgbClr val="000000"/>
                </a:solidFill>
              </a:rPr>
              <a:t>两种模块：</a:t>
            </a:r>
            <a:endParaRPr lang="en-US" altLang="zh-CN" b="1" dirty="0">
              <a:solidFill>
                <a:srgbClr val="000000"/>
              </a:solidFill>
            </a:endParaRPr>
          </a:p>
          <a:p>
            <a:endParaRPr lang="en-US" altLang="zh-CN" dirty="0">
              <a:solidFill>
                <a:srgbClr val="000000"/>
              </a:solidFill>
            </a:endParaRPr>
          </a:p>
          <a:p>
            <a:r>
              <a:rPr lang="en-US" altLang="zh-CN" u="sng" dirty="0">
                <a:solidFill>
                  <a:srgbClr val="000000"/>
                </a:solidFill>
              </a:rPr>
              <a:t>DTX-MFM</a:t>
            </a:r>
          </a:p>
          <a:p>
            <a:pPr>
              <a:buFont typeface="Wingdings" pitchFamily="2" charset="2"/>
              <a:buChar char="Ø"/>
            </a:pPr>
            <a:r>
              <a:rPr lang="zh-CN" altLang="en-US" sz="2000" dirty="0">
                <a:solidFill>
                  <a:srgbClr val="000000"/>
                </a:solidFill>
              </a:rPr>
              <a:t>波长为</a:t>
            </a:r>
            <a:r>
              <a:rPr lang="en-US" altLang="zh-CN" sz="2000" dirty="0">
                <a:solidFill>
                  <a:srgbClr val="000000"/>
                </a:solidFill>
              </a:rPr>
              <a:t>850nm/1300nm</a:t>
            </a:r>
          </a:p>
          <a:p>
            <a:pPr>
              <a:buFont typeface="Wingdings" pitchFamily="2" charset="2"/>
              <a:buChar char="Ø"/>
            </a:pPr>
            <a:r>
              <a:rPr lang="zh-CN" altLang="en-US" sz="2000" dirty="0">
                <a:solidFill>
                  <a:srgbClr val="000000"/>
                </a:solidFill>
              </a:rPr>
              <a:t>双向测试能力</a:t>
            </a:r>
            <a:endParaRPr lang="en-US" altLang="zh-CN" sz="2000" dirty="0">
              <a:solidFill>
                <a:srgbClr val="000000"/>
              </a:solidFill>
            </a:endParaRPr>
          </a:p>
          <a:p>
            <a:pPr>
              <a:buFont typeface="Wingdings" pitchFamily="2" charset="2"/>
              <a:buChar char="Ø"/>
            </a:pPr>
            <a:r>
              <a:rPr lang="en-US" altLang="zh-CN" sz="2000" dirty="0">
                <a:solidFill>
                  <a:srgbClr val="000000"/>
                </a:solidFill>
              </a:rPr>
              <a:t>LED </a:t>
            </a:r>
            <a:r>
              <a:rPr lang="zh-CN" altLang="en-US" sz="2000" dirty="0">
                <a:solidFill>
                  <a:srgbClr val="000000"/>
                </a:solidFill>
              </a:rPr>
              <a:t>光源</a:t>
            </a:r>
          </a:p>
          <a:p>
            <a:pPr>
              <a:buFont typeface="Wingdings" pitchFamily="2" charset="2"/>
              <a:buChar char="Ø"/>
            </a:pPr>
            <a:r>
              <a:rPr lang="zh-CN" altLang="en-US" sz="2000" dirty="0">
                <a:solidFill>
                  <a:srgbClr val="000000"/>
                </a:solidFill>
              </a:rPr>
              <a:t>内置 </a:t>
            </a:r>
            <a:r>
              <a:rPr lang="en-US" altLang="zh-CN" sz="2000" dirty="0">
                <a:solidFill>
                  <a:srgbClr val="000000"/>
                </a:solidFill>
              </a:rPr>
              <a:t>VFL</a:t>
            </a:r>
          </a:p>
          <a:p>
            <a:r>
              <a:rPr lang="en-US" altLang="zh-CN" dirty="0">
                <a:solidFill>
                  <a:srgbClr val="000000"/>
                </a:solidFill>
              </a:rPr>
              <a:t>				</a:t>
            </a:r>
          </a:p>
          <a:p>
            <a:endParaRPr lang="en-US" altLang="zh-CN">
              <a:solidFill>
                <a:srgbClr val="000000"/>
              </a:solidFill>
            </a:endParaRPr>
          </a:p>
          <a:p>
            <a:pPr>
              <a:buFontTx/>
              <a:buChar char="•"/>
            </a:pPr>
            <a:endParaRPr lang="zh-CN" altLang="en-US">
              <a:solidFill>
                <a:srgbClr val="000000"/>
              </a:solidFill>
            </a:endParaRPr>
          </a:p>
        </p:txBody>
      </p:sp>
      <p:sp>
        <p:nvSpPr>
          <p:cNvPr id="99334" name="Text Box 7"/>
          <p:cNvSpPr txBox="1">
            <a:spLocks noChangeArrowheads="1"/>
          </p:cNvSpPr>
          <p:nvPr/>
        </p:nvSpPr>
        <p:spPr bwMode="auto">
          <a:xfrm>
            <a:off x="4419600" y="1600200"/>
            <a:ext cx="41148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endParaRPr lang="zh-CN" altLang="en-US" dirty="0">
              <a:solidFill>
                <a:srgbClr val="000000"/>
              </a:solidFill>
            </a:endParaRPr>
          </a:p>
          <a:p>
            <a:endParaRPr lang="zh-CN" altLang="en-US" dirty="0">
              <a:solidFill>
                <a:srgbClr val="000000"/>
              </a:solidFill>
            </a:endParaRPr>
          </a:p>
          <a:p>
            <a:r>
              <a:rPr lang="en-US" altLang="zh-CN" u="sng" dirty="0">
                <a:solidFill>
                  <a:srgbClr val="000000"/>
                </a:solidFill>
              </a:rPr>
              <a:t>DTX-SFM</a:t>
            </a:r>
          </a:p>
          <a:p>
            <a:pPr>
              <a:buFont typeface="Wingdings" pitchFamily="2" charset="2"/>
              <a:buChar char="Ø"/>
            </a:pPr>
            <a:r>
              <a:rPr lang="zh-CN" altLang="en-US" sz="2000" dirty="0">
                <a:solidFill>
                  <a:srgbClr val="000000"/>
                </a:solidFill>
              </a:rPr>
              <a:t>波长为</a:t>
            </a:r>
            <a:r>
              <a:rPr lang="en-US" altLang="zh-CN" sz="2000" dirty="0">
                <a:solidFill>
                  <a:srgbClr val="000000"/>
                </a:solidFill>
              </a:rPr>
              <a:t>1310nm/1550nm </a:t>
            </a:r>
          </a:p>
          <a:p>
            <a:pPr>
              <a:buFont typeface="Wingdings" pitchFamily="2" charset="2"/>
              <a:buChar char="Ø"/>
            </a:pPr>
            <a:r>
              <a:rPr lang="zh-CN" altLang="en-US" sz="2000" dirty="0">
                <a:solidFill>
                  <a:srgbClr val="000000"/>
                </a:solidFill>
              </a:rPr>
              <a:t>双向测试能力</a:t>
            </a:r>
            <a:endParaRPr lang="en-US" altLang="zh-CN" sz="2000" dirty="0">
              <a:solidFill>
                <a:srgbClr val="000000"/>
              </a:solidFill>
            </a:endParaRPr>
          </a:p>
          <a:p>
            <a:pPr>
              <a:buFont typeface="Wingdings" pitchFamily="2" charset="2"/>
              <a:buChar char="Ø"/>
            </a:pPr>
            <a:r>
              <a:rPr lang="zh-CN" altLang="en-US" sz="2000" dirty="0">
                <a:solidFill>
                  <a:srgbClr val="000000"/>
                </a:solidFill>
              </a:rPr>
              <a:t>激光光源</a:t>
            </a:r>
            <a:endParaRPr lang="en-US" altLang="zh-CN" sz="2000" dirty="0">
              <a:solidFill>
                <a:srgbClr val="000000"/>
              </a:solidFill>
            </a:endParaRPr>
          </a:p>
          <a:p>
            <a:pPr>
              <a:buFont typeface="Wingdings" pitchFamily="2" charset="2"/>
              <a:buChar char="Ø"/>
            </a:pPr>
            <a:r>
              <a:rPr lang="zh-CN" altLang="en-US" sz="2000" dirty="0">
                <a:solidFill>
                  <a:srgbClr val="000000"/>
                </a:solidFill>
              </a:rPr>
              <a:t>内置 </a:t>
            </a:r>
            <a:r>
              <a:rPr lang="en-US" altLang="zh-CN" sz="2000" dirty="0">
                <a:solidFill>
                  <a:srgbClr val="000000"/>
                </a:solidFill>
              </a:rPr>
              <a:t>VFL</a:t>
            </a:r>
          </a:p>
          <a:p>
            <a:r>
              <a:rPr lang="en-US" altLang="zh-CN" dirty="0">
                <a:solidFill>
                  <a:srgbClr val="000000"/>
                </a:solidFill>
              </a:rPr>
              <a:t>				</a:t>
            </a:r>
          </a:p>
          <a:p>
            <a:endParaRPr lang="en-US" altLang="zh-CN" dirty="0">
              <a:solidFill>
                <a:srgbClr val="000000"/>
              </a:solidFill>
            </a:endParaRPr>
          </a:p>
          <a:p>
            <a:pPr>
              <a:buFontTx/>
              <a:buChar char="•"/>
            </a:pPr>
            <a:endParaRPr lang="zh-CN" altLang="en-US" dirty="0">
              <a:solidFill>
                <a:srgbClr val="000000"/>
              </a:solidFill>
            </a:endParaRPr>
          </a:p>
        </p:txBody>
      </p:sp>
    </p:spTree>
    <p:extLst>
      <p:ext uri="{BB962C8B-B14F-4D97-AF65-F5344CB8AC3E}">
        <p14:creationId xmlns:p14="http://schemas.microsoft.com/office/powerpoint/2010/main" val="26515387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ctrTitle"/>
          </p:nvPr>
        </p:nvSpPr>
        <p:spPr>
          <a:xfrm>
            <a:off x="755576" y="2420888"/>
            <a:ext cx="7772400" cy="1470025"/>
          </a:xfrm>
        </p:spPr>
        <p:txBody>
          <a:bodyPr/>
          <a:lstStyle/>
          <a:p>
            <a:pPr eaLnBrk="1" hangingPunct="1"/>
            <a:r>
              <a:rPr lang="zh-CN" altLang="en-US" sz="5400" dirty="0" smtClean="0"/>
              <a:t>感谢您的参与</a:t>
            </a:r>
            <a:endParaRPr lang="en-US" altLang="zh-CN" sz="5400" dirty="0" smtClean="0"/>
          </a:p>
        </p:txBody>
      </p:sp>
    </p:spTree>
    <p:extLst>
      <p:ext uri="{BB962C8B-B14F-4D97-AF65-F5344CB8AC3E}">
        <p14:creationId xmlns:p14="http://schemas.microsoft.com/office/powerpoint/2010/main" val="107343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658" y="685800"/>
            <a:ext cx="3199342" cy="547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a:xfrm>
            <a:off x="-794855" y="685800"/>
            <a:ext cx="8229600" cy="609600"/>
          </a:xfrm>
          <a:noFill/>
        </p:spPr>
        <p:txBody>
          <a:bodyPr>
            <a:normAutofit fontScale="90000"/>
          </a:bodyPr>
          <a:lstStyle/>
          <a:p>
            <a:pPr eaLnBrk="1" hangingPunct="1"/>
            <a:r>
              <a:rPr lang="en-US" altLang="zh-CN" dirty="0" smtClean="0"/>
              <a:t>DTX </a:t>
            </a:r>
            <a:r>
              <a:rPr lang="zh-CN" altLang="en-US" dirty="0" smtClean="0"/>
              <a:t>设置 </a:t>
            </a:r>
            <a:r>
              <a:rPr lang="en-US" altLang="zh-CN" dirty="0" smtClean="0"/>
              <a:t>– </a:t>
            </a:r>
            <a:r>
              <a:rPr lang="zh-CN" altLang="en-US" dirty="0" smtClean="0"/>
              <a:t>双绞线（继续）</a:t>
            </a:r>
            <a:endParaRPr lang="en-US" altLang="zh-CN" dirty="0" smtClean="0"/>
          </a:p>
        </p:txBody>
      </p:sp>
      <p:pic>
        <p:nvPicPr>
          <p:cNvPr id="82963" name="Picture 19" descr="Test Limit Cat 6 highlighted"/>
          <p:cNvPicPr>
            <a:picLocks noGrp="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60232" y="1359469"/>
            <a:ext cx="1648743" cy="2053952"/>
          </a:xfrm>
        </p:spPr>
      </p:pic>
      <p:sp>
        <p:nvSpPr>
          <p:cNvPr id="62470" name="Text Box 24"/>
          <p:cNvSpPr txBox="1">
            <a:spLocks noChangeArrowheads="1"/>
          </p:cNvSpPr>
          <p:nvPr/>
        </p:nvSpPr>
        <p:spPr bwMode="auto">
          <a:xfrm>
            <a:off x="6699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endParaRPr lang="zh-CN" altLang="en-US"/>
          </a:p>
        </p:txBody>
      </p:sp>
      <p:sp>
        <p:nvSpPr>
          <p:cNvPr id="82970" name="Text Box 26"/>
          <p:cNvSpPr txBox="1">
            <a:spLocks noChangeArrowheads="1"/>
          </p:cNvSpPr>
          <p:nvPr/>
        </p:nvSpPr>
        <p:spPr bwMode="auto">
          <a:xfrm>
            <a:off x="304800" y="1600200"/>
            <a:ext cx="43656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FontTx/>
              <a:buAutoNum type="arabicPeriod" startAt="5"/>
            </a:pPr>
            <a:r>
              <a:rPr lang="zh-CN" altLang="en-US">
                <a:solidFill>
                  <a:srgbClr val="000000"/>
                </a:solidFill>
              </a:rPr>
              <a:t>选择 “</a:t>
            </a:r>
            <a:r>
              <a:rPr lang="en-US" altLang="zh-CN">
                <a:solidFill>
                  <a:srgbClr val="000000"/>
                </a:solidFill>
              </a:rPr>
              <a:t>Test Limit”</a:t>
            </a:r>
          </a:p>
          <a:p>
            <a:pPr>
              <a:spcBef>
                <a:spcPct val="30000"/>
              </a:spcBef>
              <a:spcAft>
                <a:spcPct val="30000"/>
              </a:spcAft>
              <a:buFontTx/>
              <a:buAutoNum type="arabicPeriod" startAt="5"/>
            </a:pPr>
            <a:r>
              <a:rPr lang="zh-CN" altLang="en-US">
                <a:solidFill>
                  <a:srgbClr val="000000"/>
                </a:solidFill>
              </a:rPr>
              <a:t>选择 “</a:t>
            </a:r>
            <a:r>
              <a:rPr lang="en-US" altLang="zh-CN">
                <a:solidFill>
                  <a:srgbClr val="000000"/>
                </a:solidFill>
              </a:rPr>
              <a:t>TIA Cat 6 Perm. Link”</a:t>
            </a:r>
          </a:p>
        </p:txBody>
      </p:sp>
      <p:grpSp>
        <p:nvGrpSpPr>
          <p:cNvPr id="62472" name="Group 29"/>
          <p:cNvGrpSpPr>
            <a:grpSpLocks/>
          </p:cNvGrpSpPr>
          <p:nvPr/>
        </p:nvGrpSpPr>
        <p:grpSpPr bwMode="auto">
          <a:xfrm>
            <a:off x="6737085" y="4461857"/>
            <a:ext cx="1614487" cy="1541462"/>
            <a:chOff x="4163" y="3005"/>
            <a:chExt cx="1017" cy="971"/>
          </a:xfrm>
        </p:grpSpPr>
        <p:pic>
          <p:nvPicPr>
            <p:cNvPr id="62473" name="Picture 30" descr="dial"/>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400000">
              <a:off x="4163" y="3005"/>
              <a:ext cx="1017"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Oval 31"/>
            <p:cNvSpPr>
              <a:spLocks noChangeAspect="1" noChangeArrowheads="1"/>
            </p:cNvSpPr>
            <p:nvPr/>
          </p:nvSpPr>
          <p:spPr bwMode="auto">
            <a:xfrm rot="2400000">
              <a:off x="4859" y="3218"/>
              <a:ext cx="37" cy="75"/>
            </a:xfrm>
            <a:prstGeom prst="ellipse">
              <a:avLst/>
            </a:prstGeom>
            <a:solidFill>
              <a:schemeClr val="bg1"/>
            </a:solidFill>
            <a:ln w="9525">
              <a:solidFill>
                <a:schemeClr val="bg1"/>
              </a:solidFill>
              <a:round/>
              <a:headEnd/>
              <a:tailEnd/>
            </a:ln>
          </p:spPr>
          <p:txBody>
            <a:bodyPr wrap="none" anchor="ctr"/>
            <a:lstStyle/>
            <a:p>
              <a:endParaRPr lang="zh-CN" altLang="en-US"/>
            </a:p>
          </p:txBody>
        </p:sp>
      </p:grpSp>
      <p:sp>
        <p:nvSpPr>
          <p:cNvPr id="2" name="内容占位符 1"/>
          <p:cNvSpPr>
            <a:spLocks noGrp="1"/>
          </p:cNvSpPr>
          <p:nvPr>
            <p:ph sz="quarter" idx="2"/>
          </p:nvPr>
        </p:nvSpPr>
        <p:spPr/>
        <p:txBody>
          <a:bodyPr/>
          <a:lstStyle/>
          <a:p>
            <a:endParaRPr lang="zh-CN" altLang="en-US"/>
          </a:p>
        </p:txBody>
      </p:sp>
    </p:spTree>
    <p:extLst>
      <p:ext uri="{BB962C8B-B14F-4D97-AF65-F5344CB8AC3E}">
        <p14:creationId xmlns:p14="http://schemas.microsoft.com/office/powerpoint/2010/main" val="535103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82970">
                                            <p:txEl>
                                              <p:pRg st="0" end="0"/>
                                            </p:txEl>
                                          </p:spTgt>
                                        </p:tgtEl>
                                        <p:attrNameLst>
                                          <p:attrName>style.visibility</p:attrName>
                                        </p:attrNameLst>
                                      </p:cBhvr>
                                      <p:to>
                                        <p:strVal val="visible"/>
                                      </p:to>
                                    </p:set>
                                    <p:animEffect transition="in" filter="fade">
                                      <p:cBhvr>
                                        <p:cTn id="7" dur="1000"/>
                                        <p:tgtEl>
                                          <p:spTgt spid="82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2963"/>
                                        </p:tgtEl>
                                        <p:attrNameLst>
                                          <p:attrName>style.visibility</p:attrName>
                                        </p:attrNameLst>
                                      </p:cBhvr>
                                      <p:to>
                                        <p:strVal val="visible"/>
                                      </p:to>
                                    </p:set>
                                  </p:childTnLst>
                                </p:cTn>
                              </p:par>
                            </p:childTnLst>
                          </p:cTn>
                        </p:par>
                        <p:par>
                          <p:cTn id="12" fill="hold" nodeType="afterGroup">
                            <p:stCondLst>
                              <p:cond delay="0"/>
                            </p:stCondLst>
                            <p:childTnLst>
                              <p:par>
                                <p:cTn id="13" presetID="10" presetClass="entr" presetSubtype="0" fill="hold" nodeType="afterEffect">
                                  <p:stCondLst>
                                    <p:cond delay="1000"/>
                                  </p:stCondLst>
                                  <p:childTnLst>
                                    <p:set>
                                      <p:cBhvr>
                                        <p:cTn id="14" dur="1" fill="hold">
                                          <p:stCondLst>
                                            <p:cond delay="0"/>
                                          </p:stCondLst>
                                        </p:cTn>
                                        <p:tgtEl>
                                          <p:spTgt spid="82970">
                                            <p:txEl>
                                              <p:pRg st="1" end="1"/>
                                            </p:txEl>
                                          </p:spTgt>
                                        </p:tgtEl>
                                        <p:attrNameLst>
                                          <p:attrName>style.visibility</p:attrName>
                                        </p:attrNameLst>
                                      </p:cBhvr>
                                      <p:to>
                                        <p:strVal val="visible"/>
                                      </p:to>
                                    </p:set>
                                    <p:animEffect transition="in" filter="fade">
                                      <p:cBhvr>
                                        <p:cTn id="15" dur="1000"/>
                                        <p:tgtEl>
                                          <p:spTgt spid="829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685800"/>
            <a:ext cx="3425825" cy="54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2"/>
          <p:cNvSpPr>
            <a:spLocks noGrp="1" noChangeArrowheads="1"/>
          </p:cNvSpPr>
          <p:nvPr>
            <p:ph type="title"/>
          </p:nvPr>
        </p:nvSpPr>
        <p:spPr>
          <a:xfrm>
            <a:off x="-496094" y="620688"/>
            <a:ext cx="8229600" cy="609600"/>
          </a:xfrm>
          <a:noFill/>
        </p:spPr>
        <p:txBody>
          <a:bodyPr>
            <a:normAutofit fontScale="90000"/>
          </a:bodyPr>
          <a:lstStyle/>
          <a:p>
            <a:pPr eaLnBrk="1" hangingPunct="1"/>
            <a:r>
              <a:rPr lang="en-US" altLang="zh-CN" dirty="0" smtClean="0"/>
              <a:t>DTX </a:t>
            </a:r>
            <a:r>
              <a:rPr lang="zh-CN" altLang="en-US" dirty="0" smtClean="0"/>
              <a:t>设置 </a:t>
            </a:r>
            <a:r>
              <a:rPr lang="en-US" altLang="zh-CN" dirty="0" smtClean="0"/>
              <a:t>– </a:t>
            </a:r>
            <a:r>
              <a:rPr lang="zh-CN" altLang="en-US" dirty="0" smtClean="0"/>
              <a:t>光缆</a:t>
            </a:r>
          </a:p>
        </p:txBody>
      </p:sp>
      <p:sp>
        <p:nvSpPr>
          <p:cNvPr id="87056" name="Text Box 16"/>
          <p:cNvSpPr>
            <a:spLocks noGrp="1" noChangeArrowheads="1"/>
          </p:cNvSpPr>
          <p:nvPr>
            <p:ph type="body" sz="half" idx="1"/>
          </p:nvPr>
        </p:nvSpPr>
        <p:spPr>
          <a:xfrm>
            <a:off x="304800" y="1600200"/>
            <a:ext cx="4800600" cy="4684713"/>
          </a:xfrm>
          <a:noFill/>
        </p:spPr>
        <p:txBody>
          <a:bodyPr/>
          <a:lstStyle/>
          <a:p>
            <a:pPr marL="457200" indent="-457200" eaLnBrk="1" hangingPunct="1">
              <a:spcBef>
                <a:spcPct val="30000"/>
              </a:spcBef>
              <a:spcAft>
                <a:spcPct val="30000"/>
              </a:spcAft>
              <a:buFontTx/>
              <a:buAutoNum type="arabicPeriod"/>
            </a:pPr>
            <a:r>
              <a:rPr lang="zh-CN" altLang="en-US" sz="2400" dirty="0" smtClean="0"/>
              <a:t>按 “</a:t>
            </a:r>
            <a:r>
              <a:rPr lang="en-US" altLang="zh-CN" sz="2400" dirty="0" smtClean="0"/>
              <a:t>EXIT” </a:t>
            </a:r>
            <a:r>
              <a:rPr lang="zh-CN" altLang="en-US" sz="2400" dirty="0" smtClean="0"/>
              <a:t>键返回</a:t>
            </a:r>
            <a:r>
              <a:rPr lang="en-US" altLang="zh-CN" sz="2400" dirty="0" smtClean="0"/>
              <a:t>SETUP</a:t>
            </a:r>
            <a:r>
              <a:rPr lang="zh-CN" altLang="en-US" sz="2400" dirty="0" smtClean="0"/>
              <a:t>屏幕</a:t>
            </a:r>
          </a:p>
          <a:p>
            <a:pPr marL="457200" indent="-457200" eaLnBrk="1" hangingPunct="1">
              <a:spcBef>
                <a:spcPct val="30000"/>
              </a:spcBef>
              <a:spcAft>
                <a:spcPct val="30000"/>
              </a:spcAft>
              <a:buFontTx/>
              <a:buAutoNum type="arabicPeriod"/>
            </a:pPr>
            <a:r>
              <a:rPr lang="zh-CN" altLang="en-US" sz="2400" dirty="0" smtClean="0"/>
              <a:t>选择 “</a:t>
            </a:r>
            <a:r>
              <a:rPr lang="en-US" altLang="zh-CN" sz="2400" dirty="0" smtClean="0"/>
              <a:t>Fiber”</a:t>
            </a:r>
          </a:p>
          <a:p>
            <a:pPr marL="457200" indent="-457200" eaLnBrk="1" hangingPunct="1">
              <a:spcBef>
                <a:spcPct val="30000"/>
              </a:spcBef>
              <a:spcAft>
                <a:spcPct val="30000"/>
              </a:spcAft>
              <a:buFontTx/>
              <a:buAutoNum type="arabicPeriod"/>
            </a:pPr>
            <a:r>
              <a:rPr lang="zh-CN" altLang="en-US" sz="2400" dirty="0" smtClean="0"/>
              <a:t>确定远端设置是</a:t>
            </a:r>
            <a:r>
              <a:rPr lang="en-US" altLang="zh-CN" sz="2400" dirty="0" smtClean="0"/>
              <a:t> “Smart Remote” </a:t>
            </a:r>
            <a:r>
              <a:rPr lang="zh-CN" altLang="en-US" sz="2400" dirty="0" smtClean="0"/>
              <a:t>而且双向测试为</a:t>
            </a:r>
            <a:r>
              <a:rPr lang="en-US" altLang="zh-CN" sz="2400" dirty="0" smtClean="0"/>
              <a:t> “Yes”</a:t>
            </a:r>
          </a:p>
          <a:p>
            <a:pPr marL="457200" indent="-457200" eaLnBrk="1" hangingPunct="1">
              <a:spcBef>
                <a:spcPct val="30000"/>
              </a:spcBef>
              <a:spcAft>
                <a:spcPct val="30000"/>
              </a:spcAft>
              <a:buFontTx/>
              <a:buAutoNum type="arabicPeriod"/>
            </a:pPr>
            <a:r>
              <a:rPr lang="zh-CN" altLang="en-US" sz="2400" dirty="0" smtClean="0"/>
              <a:t>选择 “</a:t>
            </a:r>
            <a:r>
              <a:rPr lang="en-US" altLang="zh-CN" sz="2400" dirty="0" smtClean="0"/>
              <a:t>Fiber Type”</a:t>
            </a:r>
          </a:p>
          <a:p>
            <a:pPr marL="457200" indent="-457200" eaLnBrk="1" hangingPunct="1">
              <a:spcBef>
                <a:spcPct val="30000"/>
              </a:spcBef>
              <a:spcAft>
                <a:spcPct val="30000"/>
              </a:spcAft>
              <a:buFontTx/>
              <a:buAutoNum type="arabicPeriod"/>
            </a:pPr>
            <a:r>
              <a:rPr lang="zh-CN" altLang="en-US" sz="2400" dirty="0" smtClean="0"/>
              <a:t>选择 “</a:t>
            </a:r>
            <a:r>
              <a:rPr lang="en-US" altLang="zh-CN" sz="2400" dirty="0" smtClean="0"/>
              <a:t>Generic”</a:t>
            </a:r>
          </a:p>
          <a:p>
            <a:pPr marL="457200" indent="-457200" eaLnBrk="1" hangingPunct="1">
              <a:spcBef>
                <a:spcPct val="30000"/>
              </a:spcBef>
              <a:spcAft>
                <a:spcPct val="30000"/>
              </a:spcAft>
              <a:buFontTx/>
              <a:buAutoNum type="arabicPeriod"/>
            </a:pPr>
            <a:r>
              <a:rPr lang="zh-CN" altLang="en-US" sz="2400" dirty="0" smtClean="0"/>
              <a:t>选择</a:t>
            </a:r>
            <a:r>
              <a:rPr lang="en-US" altLang="zh-CN" sz="2400" dirty="0" smtClean="0"/>
              <a:t> “Multimode 62.5”</a:t>
            </a:r>
          </a:p>
          <a:p>
            <a:pPr marL="457200" indent="-457200" eaLnBrk="1" hangingPunct="1">
              <a:spcBef>
                <a:spcPct val="30000"/>
              </a:spcBef>
              <a:spcAft>
                <a:spcPct val="30000"/>
              </a:spcAft>
              <a:buFontTx/>
              <a:buNone/>
            </a:pPr>
            <a:endParaRPr lang="zh-CN" altLang="en-US" dirty="0" smtClean="0"/>
          </a:p>
        </p:txBody>
      </p:sp>
      <p:pic>
        <p:nvPicPr>
          <p:cNvPr id="63493" name="Picture 9" descr="Setup-fiber-highlighte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53200" y="1371600"/>
            <a:ext cx="1752600" cy="2286000"/>
          </a:xfrm>
        </p:spPr>
      </p:pic>
      <p:pic>
        <p:nvPicPr>
          <p:cNvPr id="87051" name="Picture 11" descr="Setup-fiber-pg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553200" y="1371600"/>
            <a:ext cx="1752600" cy="2286000"/>
          </a:xfrm>
        </p:spPr>
      </p:pic>
      <p:sp>
        <p:nvSpPr>
          <p:cNvPr id="87058" name="Line 18"/>
          <p:cNvSpPr>
            <a:spLocks noChangeShapeType="1"/>
          </p:cNvSpPr>
          <p:nvPr/>
        </p:nvSpPr>
        <p:spPr bwMode="auto">
          <a:xfrm flipV="1">
            <a:off x="4038600" y="2971800"/>
            <a:ext cx="2133600" cy="1143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7059" name="Line 19"/>
          <p:cNvSpPr>
            <a:spLocks noChangeShapeType="1"/>
          </p:cNvSpPr>
          <p:nvPr/>
        </p:nvSpPr>
        <p:spPr bwMode="auto">
          <a:xfrm flipV="1">
            <a:off x="4267200" y="3352800"/>
            <a:ext cx="1981200" cy="1143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87053" name="Picture 13" descr="Setup-fiber-fiber ty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14" descr="Setup-fiber-fiber type gener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9" name="Group 23"/>
          <p:cNvGrpSpPr>
            <a:grpSpLocks/>
          </p:cNvGrpSpPr>
          <p:nvPr/>
        </p:nvGrpSpPr>
        <p:grpSpPr bwMode="auto">
          <a:xfrm>
            <a:off x="6553200" y="4397375"/>
            <a:ext cx="1614487" cy="1541462"/>
            <a:chOff x="4163" y="3005"/>
            <a:chExt cx="1017" cy="971"/>
          </a:xfrm>
        </p:grpSpPr>
        <p:pic>
          <p:nvPicPr>
            <p:cNvPr id="63500" name="Picture 24" descr="dial"/>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400000">
              <a:off x="4163" y="3005"/>
              <a:ext cx="1017"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1" name="Oval 25"/>
            <p:cNvSpPr>
              <a:spLocks noChangeAspect="1" noChangeArrowheads="1"/>
            </p:cNvSpPr>
            <p:nvPr/>
          </p:nvSpPr>
          <p:spPr bwMode="auto">
            <a:xfrm rot="2400000">
              <a:off x="4859" y="3218"/>
              <a:ext cx="37" cy="75"/>
            </a:xfrm>
            <a:prstGeom prst="ellipse">
              <a:avLst/>
            </a:prstGeom>
            <a:solidFill>
              <a:schemeClr val="bg1"/>
            </a:solidFill>
            <a:ln w="9525">
              <a:solidFill>
                <a:schemeClr val="bg1"/>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1128621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56">
                                            <p:txEl>
                                              <p:pRg st="0" end="0"/>
                                            </p:txEl>
                                          </p:spTgt>
                                        </p:tgtEl>
                                        <p:attrNameLst>
                                          <p:attrName>style.visibility</p:attrName>
                                        </p:attrNameLst>
                                      </p:cBhvr>
                                      <p:to>
                                        <p:strVal val="visible"/>
                                      </p:to>
                                    </p:set>
                                    <p:animEffect transition="in" filter="fade">
                                      <p:cBhvr>
                                        <p:cTn id="7" dur="1000"/>
                                        <p:tgtEl>
                                          <p:spTgt spid="8705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56">
                                            <p:txEl>
                                              <p:pRg st="1" end="1"/>
                                            </p:txEl>
                                          </p:spTgt>
                                        </p:tgtEl>
                                        <p:attrNameLst>
                                          <p:attrName>style.visibility</p:attrName>
                                        </p:attrNameLst>
                                      </p:cBhvr>
                                      <p:to>
                                        <p:strVal val="visible"/>
                                      </p:to>
                                    </p:set>
                                    <p:animEffect transition="in" filter="fade">
                                      <p:cBhvr>
                                        <p:cTn id="10" dur="1000"/>
                                        <p:tgtEl>
                                          <p:spTgt spid="8705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51"/>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nodeType="afterEffect">
                                  <p:stCondLst>
                                    <p:cond delay="1000"/>
                                  </p:stCondLst>
                                  <p:childTnLst>
                                    <p:set>
                                      <p:cBhvr>
                                        <p:cTn id="17" dur="1" fill="hold">
                                          <p:stCondLst>
                                            <p:cond delay="0"/>
                                          </p:stCondLst>
                                        </p:cTn>
                                        <p:tgtEl>
                                          <p:spTgt spid="87056">
                                            <p:txEl>
                                              <p:pRg st="2" end="2"/>
                                            </p:txEl>
                                          </p:spTgt>
                                        </p:tgtEl>
                                        <p:attrNameLst>
                                          <p:attrName>style.visibility</p:attrName>
                                        </p:attrNameLst>
                                      </p:cBhvr>
                                      <p:to>
                                        <p:strVal val="visible"/>
                                      </p:to>
                                    </p:set>
                                    <p:animEffect transition="in" filter="fade">
                                      <p:cBhvr>
                                        <p:cTn id="18" dur="1000"/>
                                        <p:tgtEl>
                                          <p:spTgt spid="87056">
                                            <p:txEl>
                                              <p:pRg st="2" end="2"/>
                                            </p:txEl>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1000"/>
                                  </p:stCondLst>
                                  <p:childTnLst>
                                    <p:set>
                                      <p:cBhvr>
                                        <p:cTn id="21" dur="1" fill="hold">
                                          <p:stCondLst>
                                            <p:cond delay="0"/>
                                          </p:stCondLst>
                                        </p:cTn>
                                        <p:tgtEl>
                                          <p:spTgt spid="87058"/>
                                        </p:tgtEl>
                                        <p:attrNameLst>
                                          <p:attrName>style.visibility</p:attrName>
                                        </p:attrNameLst>
                                      </p:cBhvr>
                                      <p:to>
                                        <p:strVal val="visible"/>
                                      </p:to>
                                    </p:set>
                                    <p:animEffect transition="in" filter="wipe(left)">
                                      <p:cBhvr>
                                        <p:cTn id="22" dur="1000"/>
                                        <p:tgtEl>
                                          <p:spTgt spid="87058"/>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87059"/>
                                        </p:tgtEl>
                                        <p:attrNameLst>
                                          <p:attrName>style.visibility</p:attrName>
                                        </p:attrNameLst>
                                      </p:cBhvr>
                                      <p:to>
                                        <p:strVal val="visible"/>
                                      </p:to>
                                    </p:set>
                                    <p:animEffect transition="in" filter="wipe(left)">
                                      <p:cBhvr>
                                        <p:cTn id="25" dur="1000"/>
                                        <p:tgtEl>
                                          <p:spTgt spid="870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7056">
                                            <p:txEl>
                                              <p:pRg st="3" end="3"/>
                                            </p:txEl>
                                          </p:spTgt>
                                        </p:tgtEl>
                                        <p:attrNameLst>
                                          <p:attrName>style.visibility</p:attrName>
                                        </p:attrNameLst>
                                      </p:cBhvr>
                                      <p:to>
                                        <p:strVal val="visible"/>
                                      </p:to>
                                    </p:set>
                                    <p:animEffect transition="in" filter="fade">
                                      <p:cBhvr>
                                        <p:cTn id="30" dur="1000"/>
                                        <p:tgtEl>
                                          <p:spTgt spid="87056">
                                            <p:txEl>
                                              <p:pRg st="3" end="3"/>
                                            </p:txEl>
                                          </p:spTgt>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8705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705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53"/>
                                        </p:tgtEl>
                                        <p:attrNameLst>
                                          <p:attrName>style.visibility</p:attrName>
                                        </p:attrNameLst>
                                      </p:cBhvr>
                                      <p:to>
                                        <p:strVal val="visible"/>
                                      </p:to>
                                    </p:set>
                                  </p:childTnLst>
                                </p:cTn>
                              </p:par>
                            </p:childTnLst>
                          </p:cTn>
                        </p:par>
                        <p:par>
                          <p:cTn id="39" fill="hold" nodeType="afterGroup">
                            <p:stCondLst>
                              <p:cond delay="0"/>
                            </p:stCondLst>
                            <p:childTnLst>
                              <p:par>
                                <p:cTn id="40" presetID="10" presetClass="entr" presetSubtype="0" fill="hold" nodeType="afterEffect">
                                  <p:stCondLst>
                                    <p:cond delay="1000"/>
                                  </p:stCondLst>
                                  <p:childTnLst>
                                    <p:set>
                                      <p:cBhvr>
                                        <p:cTn id="41" dur="1" fill="hold">
                                          <p:stCondLst>
                                            <p:cond delay="0"/>
                                          </p:stCondLst>
                                        </p:cTn>
                                        <p:tgtEl>
                                          <p:spTgt spid="87056">
                                            <p:txEl>
                                              <p:pRg st="4" end="4"/>
                                            </p:txEl>
                                          </p:spTgt>
                                        </p:tgtEl>
                                        <p:attrNameLst>
                                          <p:attrName>style.visibility</p:attrName>
                                        </p:attrNameLst>
                                      </p:cBhvr>
                                      <p:to>
                                        <p:strVal val="visible"/>
                                      </p:to>
                                    </p:set>
                                    <p:animEffect transition="in" filter="fade">
                                      <p:cBhvr>
                                        <p:cTn id="42" dur="1000"/>
                                        <p:tgtEl>
                                          <p:spTgt spid="87056">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7054"/>
                                        </p:tgtEl>
                                        <p:attrNameLst>
                                          <p:attrName>style.visibility</p:attrName>
                                        </p:attrNameLst>
                                      </p:cBhvr>
                                      <p:to>
                                        <p:strVal val="visible"/>
                                      </p:to>
                                    </p:set>
                                  </p:childTnLst>
                                </p:cTn>
                              </p:par>
                            </p:childTnLst>
                          </p:cTn>
                        </p:par>
                        <p:par>
                          <p:cTn id="47" fill="hold" nodeType="afterGroup">
                            <p:stCondLst>
                              <p:cond delay="0"/>
                            </p:stCondLst>
                            <p:childTnLst>
                              <p:par>
                                <p:cTn id="48" presetID="10" presetClass="entr" presetSubtype="0" fill="hold" nodeType="afterEffect">
                                  <p:stCondLst>
                                    <p:cond delay="1000"/>
                                  </p:stCondLst>
                                  <p:childTnLst>
                                    <p:set>
                                      <p:cBhvr>
                                        <p:cTn id="49" dur="1" fill="hold">
                                          <p:stCondLst>
                                            <p:cond delay="0"/>
                                          </p:stCondLst>
                                        </p:cTn>
                                        <p:tgtEl>
                                          <p:spTgt spid="87056">
                                            <p:txEl>
                                              <p:pRg st="5" end="5"/>
                                            </p:txEl>
                                          </p:spTgt>
                                        </p:tgtEl>
                                        <p:attrNameLst>
                                          <p:attrName>style.visibility</p:attrName>
                                        </p:attrNameLst>
                                      </p:cBhvr>
                                      <p:to>
                                        <p:strVal val="visible"/>
                                      </p:to>
                                    </p:set>
                                    <p:animEffect transition="in" filter="fade">
                                      <p:cBhvr>
                                        <p:cTn id="50" dur="1000"/>
                                        <p:tgtEl>
                                          <p:spTgt spid="870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8" grpId="0" animBg="1"/>
      <p:bldP spid="87058" grpId="1" animBg="1"/>
      <p:bldP spid="87059" grpId="0" animBg="1"/>
      <p:bldP spid="8705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685800"/>
            <a:ext cx="3425825" cy="547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Grp="1" noChangeArrowheads="1"/>
          </p:cNvSpPr>
          <p:nvPr>
            <p:ph type="title" sz="quarter"/>
          </p:nvPr>
        </p:nvSpPr>
        <p:spPr>
          <a:xfrm>
            <a:off x="-590139" y="685800"/>
            <a:ext cx="8229600" cy="609600"/>
          </a:xfrm>
          <a:noFill/>
        </p:spPr>
        <p:txBody>
          <a:bodyPr>
            <a:normAutofit fontScale="90000"/>
          </a:bodyPr>
          <a:lstStyle/>
          <a:p>
            <a:pPr eaLnBrk="1" hangingPunct="1"/>
            <a:r>
              <a:rPr lang="en-US" altLang="zh-CN" dirty="0" smtClean="0"/>
              <a:t>DTX </a:t>
            </a:r>
            <a:r>
              <a:rPr lang="zh-CN" altLang="en-US" dirty="0" smtClean="0"/>
              <a:t>设置 </a:t>
            </a:r>
            <a:r>
              <a:rPr lang="en-US" altLang="zh-CN" dirty="0" smtClean="0"/>
              <a:t>– </a:t>
            </a:r>
            <a:r>
              <a:rPr lang="zh-CN" altLang="en-US" dirty="0" smtClean="0"/>
              <a:t>光缆（继续）</a:t>
            </a:r>
            <a:endParaRPr lang="en-US" altLang="zh-CN" dirty="0" smtClean="0"/>
          </a:p>
        </p:txBody>
      </p:sp>
      <p:pic>
        <p:nvPicPr>
          <p:cNvPr id="91158" name="Picture 22" descr="Test Limit"/>
          <p:cNvPicPr>
            <a:picLocks noGrp="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553200" y="1371600"/>
            <a:ext cx="1755775" cy="2286000"/>
          </a:xfrm>
        </p:spPr>
      </p:pic>
      <p:pic>
        <p:nvPicPr>
          <p:cNvPr id="91160" name="Picture 24" descr="Backbone"/>
          <p:cNvPicPr>
            <a:picLocks noGrp="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553200" y="1371600"/>
            <a:ext cx="1755775" cy="2286000"/>
          </a:xfrm>
        </p:spPr>
      </p:pic>
      <p:sp>
        <p:nvSpPr>
          <p:cNvPr id="91156" name="Text Box 20"/>
          <p:cNvSpPr txBox="1">
            <a:spLocks noChangeArrowheads="1"/>
          </p:cNvSpPr>
          <p:nvPr/>
        </p:nvSpPr>
        <p:spPr bwMode="auto">
          <a:xfrm>
            <a:off x="304800" y="1600200"/>
            <a:ext cx="5257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Test Limit”</a:t>
            </a:r>
          </a:p>
          <a:p>
            <a:pPr>
              <a:spcBef>
                <a:spcPct val="30000"/>
              </a:spcBef>
              <a:spcAft>
                <a:spcPct val="30000"/>
              </a:spcAft>
              <a:buFontTx/>
              <a:buAutoNum type="arabicPeriod"/>
            </a:pPr>
            <a:r>
              <a:rPr lang="zh-CN" altLang="en-US">
                <a:solidFill>
                  <a:srgbClr val="000000"/>
                </a:solidFill>
              </a:rPr>
              <a:t>选择 “</a:t>
            </a:r>
            <a:r>
              <a:rPr lang="en-US" altLang="zh-CN">
                <a:solidFill>
                  <a:srgbClr val="000000"/>
                </a:solidFill>
              </a:rPr>
              <a:t>TIA568B Fiber Backbone”</a:t>
            </a:r>
          </a:p>
          <a:p>
            <a:pPr>
              <a:spcBef>
                <a:spcPct val="30000"/>
              </a:spcBef>
              <a:spcAft>
                <a:spcPct val="30000"/>
              </a:spcAft>
              <a:buFontTx/>
              <a:buAutoNum type="arabicPeriod"/>
            </a:pPr>
            <a:r>
              <a:rPr lang="zh-CN" altLang="en-US">
                <a:solidFill>
                  <a:srgbClr val="000000"/>
                </a:solidFill>
              </a:rPr>
              <a:t>按方向右键一次</a:t>
            </a:r>
            <a:endParaRPr lang="en-US" altLang="zh-CN">
              <a:solidFill>
                <a:srgbClr val="000000"/>
              </a:solidFill>
            </a:endParaRPr>
          </a:p>
          <a:p>
            <a:pPr>
              <a:spcBef>
                <a:spcPct val="30000"/>
              </a:spcBef>
              <a:spcAft>
                <a:spcPct val="30000"/>
              </a:spcAft>
              <a:buFontTx/>
              <a:buAutoNum type="arabicPeriod"/>
            </a:pPr>
            <a:r>
              <a:rPr lang="zh-CN" altLang="en-US">
                <a:solidFill>
                  <a:srgbClr val="000000"/>
                </a:solidFill>
              </a:rPr>
              <a:t>将耦合器数量设定为</a:t>
            </a:r>
            <a:r>
              <a:rPr lang="en-US" altLang="zh-CN">
                <a:solidFill>
                  <a:srgbClr val="000000"/>
                </a:solidFill>
              </a:rPr>
              <a:t>: 2</a:t>
            </a:r>
            <a:r>
              <a:rPr lang="zh-CN" altLang="en-US">
                <a:solidFill>
                  <a:srgbClr val="000000"/>
                </a:solidFill>
              </a:rPr>
              <a:t>，熔接为：</a:t>
            </a:r>
            <a:r>
              <a:rPr lang="en-US" altLang="zh-CN">
                <a:solidFill>
                  <a:srgbClr val="000000"/>
                </a:solidFill>
              </a:rPr>
              <a:t>0</a:t>
            </a:r>
            <a:r>
              <a:rPr lang="zh-CN" altLang="en-US">
                <a:solidFill>
                  <a:srgbClr val="000000"/>
                </a:solidFill>
              </a:rPr>
              <a:t>，连接器类型为：</a:t>
            </a:r>
            <a:r>
              <a:rPr lang="en-US" altLang="zh-CN">
                <a:solidFill>
                  <a:srgbClr val="000000"/>
                </a:solidFill>
              </a:rPr>
              <a:t> ST</a:t>
            </a:r>
          </a:p>
          <a:p>
            <a:pPr>
              <a:spcBef>
                <a:spcPct val="30000"/>
              </a:spcBef>
              <a:spcAft>
                <a:spcPct val="30000"/>
              </a:spcAft>
              <a:buFontTx/>
              <a:buAutoNum type="arabicPeriod"/>
            </a:pPr>
            <a:r>
              <a:rPr lang="zh-CN" altLang="en-US">
                <a:solidFill>
                  <a:srgbClr val="000000"/>
                </a:solidFill>
              </a:rPr>
              <a:t>将旋钮转回至</a:t>
            </a:r>
            <a:r>
              <a:rPr lang="en-US" altLang="zh-CN">
                <a:solidFill>
                  <a:srgbClr val="000000"/>
                </a:solidFill>
              </a:rPr>
              <a:t> Autotest</a:t>
            </a:r>
          </a:p>
          <a:p>
            <a:pPr>
              <a:spcBef>
                <a:spcPct val="30000"/>
              </a:spcBef>
              <a:spcAft>
                <a:spcPct val="30000"/>
              </a:spcAft>
              <a:buFontTx/>
              <a:buAutoNum type="arabicPeriod"/>
            </a:pPr>
            <a:endParaRPr lang="zh-CN" altLang="en-US">
              <a:solidFill>
                <a:srgbClr val="000000"/>
              </a:solidFill>
            </a:endParaRPr>
          </a:p>
        </p:txBody>
      </p:sp>
      <p:pic>
        <p:nvPicPr>
          <p:cNvPr id="64519" name="Picture 26" descr="Test limit backbon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371600"/>
            <a:ext cx="1755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Picture 15" descr="2 adapters"/>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371600"/>
            <a:ext cx="1755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2" name="Picture 16" descr="Autotest main"/>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371600"/>
            <a:ext cx="1755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p:cNvGrpSpPr>
            <a:grpSpLocks/>
          </p:cNvGrpSpPr>
          <p:nvPr/>
        </p:nvGrpSpPr>
        <p:grpSpPr bwMode="auto">
          <a:xfrm>
            <a:off x="6623843" y="4461857"/>
            <a:ext cx="1614487" cy="1541462"/>
            <a:chOff x="4163" y="3005"/>
            <a:chExt cx="1017" cy="971"/>
          </a:xfrm>
        </p:grpSpPr>
        <p:pic>
          <p:nvPicPr>
            <p:cNvPr id="64523" name="Picture 30" descr="dial"/>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400000">
              <a:off x="4163" y="3005"/>
              <a:ext cx="1017"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Oval 31"/>
            <p:cNvSpPr>
              <a:spLocks noChangeAspect="1" noChangeArrowheads="1"/>
            </p:cNvSpPr>
            <p:nvPr/>
          </p:nvSpPr>
          <p:spPr bwMode="auto">
            <a:xfrm rot="2400000">
              <a:off x="4859" y="3218"/>
              <a:ext cx="37" cy="75"/>
            </a:xfrm>
            <a:prstGeom prst="ellipse">
              <a:avLst/>
            </a:prstGeom>
            <a:solidFill>
              <a:schemeClr val="bg1"/>
            </a:solidFill>
            <a:ln w="9525">
              <a:solidFill>
                <a:schemeClr val="bg1"/>
              </a:solidFill>
              <a:round/>
              <a:headEnd/>
              <a:tailEnd/>
            </a:ln>
          </p:spPr>
          <p:txBody>
            <a:bodyPr wrap="none" anchor="ctr"/>
            <a:lstStyle/>
            <a:p>
              <a:endParaRPr lang="zh-CN" altLang="en-US"/>
            </a:p>
          </p:txBody>
        </p:sp>
      </p:grpSp>
    </p:spTree>
    <p:extLst>
      <p:ext uri="{BB962C8B-B14F-4D97-AF65-F5344CB8AC3E}">
        <p14:creationId xmlns:p14="http://schemas.microsoft.com/office/powerpoint/2010/main" val="854427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1156">
                                            <p:txEl>
                                              <p:pRg st="0" end="0"/>
                                            </p:txEl>
                                          </p:spTgt>
                                        </p:tgtEl>
                                        <p:attrNameLst>
                                          <p:attrName>style.visibility</p:attrName>
                                        </p:attrNameLst>
                                      </p:cBhvr>
                                      <p:to>
                                        <p:strVal val="visible"/>
                                      </p:to>
                                    </p:set>
                                    <p:animEffect transition="in" filter="fade">
                                      <p:cBhvr>
                                        <p:cTn id="7" dur="1000"/>
                                        <p:tgtEl>
                                          <p:spTgt spid="91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1160"/>
                                        </p:tgtEl>
                                        <p:attrNameLst>
                                          <p:attrName>style.visibility</p:attrName>
                                        </p:attrNameLst>
                                      </p:cBhvr>
                                      <p:to>
                                        <p:strVal val="visible"/>
                                      </p:to>
                                    </p:set>
                                  </p:childTnLst>
                                </p:cTn>
                              </p:par>
                            </p:childTnLst>
                          </p:cTn>
                        </p:par>
                        <p:par>
                          <p:cTn id="12" fill="hold" nodeType="afterGroup">
                            <p:stCondLst>
                              <p:cond delay="0"/>
                            </p:stCondLst>
                            <p:childTnLst>
                              <p:par>
                                <p:cTn id="13" presetID="10" presetClass="entr" presetSubtype="0" fill="hold" nodeType="afterEffect">
                                  <p:stCondLst>
                                    <p:cond delay="1000"/>
                                  </p:stCondLst>
                                  <p:childTnLst>
                                    <p:set>
                                      <p:cBhvr>
                                        <p:cTn id="14" dur="1" fill="hold">
                                          <p:stCondLst>
                                            <p:cond delay="0"/>
                                          </p:stCondLst>
                                        </p:cTn>
                                        <p:tgtEl>
                                          <p:spTgt spid="91156">
                                            <p:txEl>
                                              <p:pRg st="1" end="1"/>
                                            </p:txEl>
                                          </p:spTgt>
                                        </p:tgtEl>
                                        <p:attrNameLst>
                                          <p:attrName>style.visibility</p:attrName>
                                        </p:attrNameLst>
                                      </p:cBhvr>
                                      <p:to>
                                        <p:strVal val="visible"/>
                                      </p:to>
                                    </p:set>
                                    <p:animEffect transition="in" filter="fade">
                                      <p:cBhvr>
                                        <p:cTn id="15" dur="1000"/>
                                        <p:tgtEl>
                                          <p:spTgt spid="9115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1158"/>
                                        </p:tgtEl>
                                        <p:attrNameLst>
                                          <p:attrName>style.visibility</p:attrName>
                                        </p:attrNameLst>
                                      </p:cBhvr>
                                      <p:to>
                                        <p:strVal val="visible"/>
                                      </p:to>
                                    </p:set>
                                  </p:childTnLst>
                                </p:cTn>
                              </p:par>
                            </p:childTnLst>
                          </p:cTn>
                        </p:par>
                        <p:par>
                          <p:cTn id="20" fill="hold" nodeType="afterGroup">
                            <p:stCondLst>
                              <p:cond delay="0"/>
                            </p:stCondLst>
                            <p:childTnLst>
                              <p:par>
                                <p:cTn id="21" presetID="10" presetClass="entr" presetSubtype="0" fill="hold" nodeType="afterEffect">
                                  <p:stCondLst>
                                    <p:cond delay="1000"/>
                                  </p:stCondLst>
                                  <p:childTnLst>
                                    <p:set>
                                      <p:cBhvr>
                                        <p:cTn id="22" dur="1" fill="hold">
                                          <p:stCondLst>
                                            <p:cond delay="0"/>
                                          </p:stCondLst>
                                        </p:cTn>
                                        <p:tgtEl>
                                          <p:spTgt spid="91156">
                                            <p:txEl>
                                              <p:pRg st="2" end="2"/>
                                            </p:txEl>
                                          </p:spTgt>
                                        </p:tgtEl>
                                        <p:attrNameLst>
                                          <p:attrName>style.visibility</p:attrName>
                                        </p:attrNameLst>
                                      </p:cBhvr>
                                      <p:to>
                                        <p:strVal val="visible"/>
                                      </p:to>
                                    </p:set>
                                    <p:animEffect transition="in" filter="fade">
                                      <p:cBhvr>
                                        <p:cTn id="23" dur="1000"/>
                                        <p:tgtEl>
                                          <p:spTgt spid="9115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91151"/>
                                        </p:tgtEl>
                                        <p:attrNameLst>
                                          <p:attrName>style.visibility</p:attrName>
                                        </p:attrNameLst>
                                      </p:cBhvr>
                                      <p:to>
                                        <p:strVal val="visible"/>
                                      </p:to>
                                    </p:set>
                                  </p:childTnLst>
                                </p:cTn>
                              </p:par>
                            </p:childTnLst>
                          </p:cTn>
                        </p:par>
                        <p:par>
                          <p:cTn id="28" fill="hold" nodeType="afterGroup">
                            <p:stCondLst>
                              <p:cond delay="0"/>
                            </p:stCondLst>
                            <p:childTnLst>
                              <p:par>
                                <p:cTn id="29" presetID="10" presetClass="entr" presetSubtype="0" fill="hold" nodeType="afterEffect">
                                  <p:stCondLst>
                                    <p:cond delay="1000"/>
                                  </p:stCondLst>
                                  <p:childTnLst>
                                    <p:set>
                                      <p:cBhvr>
                                        <p:cTn id="30" dur="1" fill="hold">
                                          <p:stCondLst>
                                            <p:cond delay="0"/>
                                          </p:stCondLst>
                                        </p:cTn>
                                        <p:tgtEl>
                                          <p:spTgt spid="91156">
                                            <p:txEl>
                                              <p:pRg st="3" end="3"/>
                                            </p:txEl>
                                          </p:spTgt>
                                        </p:tgtEl>
                                        <p:attrNameLst>
                                          <p:attrName>style.visibility</p:attrName>
                                        </p:attrNameLst>
                                      </p:cBhvr>
                                      <p:to>
                                        <p:strVal val="visible"/>
                                      </p:to>
                                    </p:set>
                                    <p:animEffect transition="in" filter="fade">
                                      <p:cBhvr>
                                        <p:cTn id="31" dur="1000"/>
                                        <p:tgtEl>
                                          <p:spTgt spid="9115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1156">
                                            <p:txEl>
                                              <p:pRg st="4" end="4"/>
                                            </p:txEl>
                                          </p:spTgt>
                                        </p:tgtEl>
                                        <p:attrNameLst>
                                          <p:attrName>style.visibility</p:attrName>
                                        </p:attrNameLst>
                                      </p:cBhvr>
                                      <p:to>
                                        <p:strVal val="visible"/>
                                      </p:to>
                                    </p:set>
                                    <p:animEffect transition="in" filter="fade">
                                      <p:cBhvr>
                                        <p:cTn id="36" dur="1000"/>
                                        <p:tgtEl>
                                          <p:spTgt spid="91156">
                                            <p:txEl>
                                              <p:pRg st="4" end="4"/>
                                            </p:txEl>
                                          </p:spTgt>
                                        </p:tgtEl>
                                      </p:cBhvr>
                                    </p:animEffect>
                                  </p:childTnLst>
                                </p:cTn>
                              </p:par>
                            </p:childTnLst>
                          </p:cTn>
                        </p:par>
                        <p:par>
                          <p:cTn id="37" fill="hold" nodeType="afterGroup">
                            <p:stCondLst>
                              <p:cond delay="1000"/>
                            </p:stCondLst>
                            <p:childTnLst>
                              <p:par>
                                <p:cTn id="38" presetID="1" presetClass="exit" presetSubtype="0" fill="hold" nodeType="afterEffect">
                                  <p:stCondLst>
                                    <p:cond delay="2000"/>
                                  </p:stCondLst>
                                  <p:childTnLst>
                                    <p:set>
                                      <p:cBhvr>
                                        <p:cTn id="39" dur="1" fill="hold">
                                          <p:stCondLst>
                                            <p:cond delay="0"/>
                                          </p:stCondLst>
                                        </p:cTn>
                                        <p:tgtEl>
                                          <p:spTgt spid="2"/>
                                        </p:tgtEl>
                                        <p:attrNameLst>
                                          <p:attrName>style.visibility</p:attrName>
                                        </p:attrNameLst>
                                      </p:cBhvr>
                                      <p:to>
                                        <p:strVal val="hidden"/>
                                      </p:to>
                                    </p:set>
                                  </p:childTnLst>
                                </p:cTn>
                              </p:par>
                              <p:par>
                                <p:cTn id="40" presetID="1" presetClass="entr" presetSubtype="0" fill="hold" nodeType="withEffect">
                                  <p:stCondLst>
                                    <p:cond delay="2000"/>
                                  </p:stCondLst>
                                  <p:childTnLst>
                                    <p:set>
                                      <p:cBhvr>
                                        <p:cTn id="41" dur="1" fill="hold">
                                          <p:stCondLst>
                                            <p:cond delay="0"/>
                                          </p:stCondLst>
                                        </p:cTn>
                                        <p:tgtEl>
                                          <p:spTgt spid="91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685800"/>
            <a:ext cx="7924800" cy="609600"/>
          </a:xfrm>
          <a:noFill/>
        </p:spPr>
        <p:txBody>
          <a:bodyPr>
            <a:normAutofit fontScale="90000"/>
          </a:bodyPr>
          <a:lstStyle/>
          <a:p>
            <a:pPr eaLnBrk="1" hangingPunct="1"/>
            <a:r>
              <a:rPr lang="zh-CN" altLang="en-US" smtClean="0"/>
              <a:t>实验</a:t>
            </a:r>
            <a:r>
              <a:rPr lang="en-US" altLang="en-US" smtClean="0"/>
              <a:t> #1 </a:t>
            </a:r>
            <a:r>
              <a:rPr lang="zh-CN" altLang="en-US" smtClean="0"/>
              <a:t>链路设置</a:t>
            </a:r>
            <a:r>
              <a:rPr lang="en-US" altLang="en-US" smtClean="0"/>
              <a:t> </a:t>
            </a:r>
            <a:r>
              <a:rPr lang="en-US" altLang="zh-CN" smtClean="0"/>
              <a:t>–</a:t>
            </a:r>
            <a:r>
              <a:rPr lang="en-US" altLang="en-US" smtClean="0"/>
              <a:t> </a:t>
            </a:r>
            <a:r>
              <a:rPr lang="zh-CN" altLang="en-US" smtClean="0"/>
              <a:t>合格链路</a:t>
            </a:r>
            <a:endParaRPr lang="en-US" altLang="zh-CN" smtClean="0"/>
          </a:p>
        </p:txBody>
      </p:sp>
      <p:pic>
        <p:nvPicPr>
          <p:cNvPr id="65539"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t="671"/>
          <a:stretch>
            <a:fillRect/>
          </a:stretch>
        </p:blipFill>
        <p:spPr>
          <a:xfrm>
            <a:off x="5943600" y="3695700"/>
            <a:ext cx="1149350" cy="2247900"/>
          </a:xfrm>
        </p:spPr>
      </p:pic>
      <p:sp>
        <p:nvSpPr>
          <p:cNvPr id="65540" name="Oval 12"/>
          <p:cNvSpPr>
            <a:spLocks noChangeArrowheads="1"/>
          </p:cNvSpPr>
          <p:nvPr/>
        </p:nvSpPr>
        <p:spPr bwMode="auto">
          <a:xfrm>
            <a:off x="3324225" y="1757363"/>
            <a:ext cx="1892300" cy="1181100"/>
          </a:xfrm>
          <a:prstGeom prst="ellipse">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41" name="Arc 13"/>
          <p:cNvSpPr>
            <a:spLocks/>
          </p:cNvSpPr>
          <p:nvPr/>
        </p:nvSpPr>
        <p:spPr bwMode="auto">
          <a:xfrm>
            <a:off x="2720975" y="1752600"/>
            <a:ext cx="1450975" cy="7493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42" name="Arc 14"/>
          <p:cNvSpPr>
            <a:spLocks/>
          </p:cNvSpPr>
          <p:nvPr/>
        </p:nvSpPr>
        <p:spPr bwMode="auto">
          <a:xfrm>
            <a:off x="4219575" y="1752600"/>
            <a:ext cx="1784350" cy="806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5543" name="Group 16"/>
          <p:cNvGrpSpPr>
            <a:grpSpLocks/>
          </p:cNvGrpSpPr>
          <p:nvPr/>
        </p:nvGrpSpPr>
        <p:grpSpPr bwMode="auto">
          <a:xfrm>
            <a:off x="5878513" y="2557463"/>
            <a:ext cx="269875" cy="211137"/>
            <a:chOff x="4488" y="2316"/>
            <a:chExt cx="170" cy="133"/>
          </a:xfrm>
        </p:grpSpPr>
        <p:sp>
          <p:nvSpPr>
            <p:cNvPr id="65565" name="Line 17"/>
            <p:cNvSpPr>
              <a:spLocks noChangeShapeType="1"/>
            </p:cNvSpPr>
            <p:nvPr/>
          </p:nvSpPr>
          <p:spPr bwMode="auto">
            <a:xfrm>
              <a:off x="4488" y="2317"/>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66" name="Line 18"/>
            <p:cNvSpPr>
              <a:spLocks noChangeShapeType="1"/>
            </p:cNvSpPr>
            <p:nvPr/>
          </p:nvSpPr>
          <p:spPr bwMode="auto">
            <a:xfrm flipH="1">
              <a:off x="4651"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67" name="Line 19"/>
            <p:cNvSpPr>
              <a:spLocks noChangeShapeType="1"/>
            </p:cNvSpPr>
            <p:nvPr/>
          </p:nvSpPr>
          <p:spPr bwMode="auto">
            <a:xfrm>
              <a:off x="4498" y="2316"/>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65544" name="Group 20"/>
          <p:cNvGrpSpPr>
            <a:grpSpLocks/>
          </p:cNvGrpSpPr>
          <p:nvPr/>
        </p:nvGrpSpPr>
        <p:grpSpPr bwMode="auto">
          <a:xfrm>
            <a:off x="2597150" y="2501900"/>
            <a:ext cx="269875" cy="211138"/>
            <a:chOff x="537" y="1993"/>
            <a:chExt cx="170" cy="133"/>
          </a:xfrm>
        </p:grpSpPr>
        <p:sp>
          <p:nvSpPr>
            <p:cNvPr id="65562" name="Line 21"/>
            <p:cNvSpPr>
              <a:spLocks noChangeShapeType="1"/>
            </p:cNvSpPr>
            <p:nvPr/>
          </p:nvSpPr>
          <p:spPr bwMode="auto">
            <a:xfrm flipV="1">
              <a:off x="537" y="1993"/>
              <a:ext cx="170" cy="1"/>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63" name="Line 22"/>
            <p:cNvSpPr>
              <a:spLocks noChangeShapeType="1"/>
            </p:cNvSpPr>
            <p:nvPr/>
          </p:nvSpPr>
          <p:spPr bwMode="auto">
            <a:xfrm flipH="1">
              <a:off x="700" y="1994"/>
              <a:ext cx="0" cy="132"/>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64" name="Line 23"/>
            <p:cNvSpPr>
              <a:spLocks noChangeShapeType="1"/>
            </p:cNvSpPr>
            <p:nvPr/>
          </p:nvSpPr>
          <p:spPr bwMode="auto">
            <a:xfrm>
              <a:off x="547" y="1993"/>
              <a:ext cx="0" cy="133"/>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5545" name="Rectangle 25"/>
          <p:cNvSpPr>
            <a:spLocks noChangeArrowheads="1"/>
          </p:cNvSpPr>
          <p:nvPr/>
        </p:nvSpPr>
        <p:spPr bwMode="auto">
          <a:xfrm>
            <a:off x="3967163" y="1981200"/>
            <a:ext cx="6413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zh-CN" altLang="en-US" sz="1800" b="1">
                <a:solidFill>
                  <a:srgbClr val="000000"/>
                </a:solidFill>
              </a:rPr>
              <a:t>灰线</a:t>
            </a:r>
            <a:endParaRPr lang="en-US" altLang="zh-CN" sz="1800" b="1">
              <a:solidFill>
                <a:srgbClr val="000000"/>
              </a:solidFill>
            </a:endParaRPr>
          </a:p>
        </p:txBody>
      </p:sp>
      <p:grpSp>
        <p:nvGrpSpPr>
          <p:cNvPr id="65546" name="Group 48"/>
          <p:cNvGrpSpPr>
            <a:grpSpLocks/>
          </p:cNvGrpSpPr>
          <p:nvPr/>
        </p:nvGrpSpPr>
        <p:grpSpPr bwMode="auto">
          <a:xfrm>
            <a:off x="5900738" y="2590800"/>
            <a:ext cx="609600" cy="1143000"/>
            <a:chOff x="3744" y="1728"/>
            <a:chExt cx="384" cy="720"/>
          </a:xfrm>
        </p:grpSpPr>
        <p:sp>
          <p:nvSpPr>
            <p:cNvPr id="65557" name="Rectangle 27"/>
            <p:cNvSpPr>
              <a:spLocks noChangeArrowheads="1"/>
            </p:cNvSpPr>
            <p:nvPr/>
          </p:nvSpPr>
          <p:spPr bwMode="auto">
            <a:xfrm>
              <a:off x="3744" y="1728"/>
              <a:ext cx="148" cy="106"/>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5558" name="Group 28"/>
            <p:cNvGrpSpPr>
              <a:grpSpLocks/>
            </p:cNvGrpSpPr>
            <p:nvPr/>
          </p:nvGrpSpPr>
          <p:grpSpPr bwMode="auto">
            <a:xfrm>
              <a:off x="3812" y="1870"/>
              <a:ext cx="316" cy="578"/>
              <a:chOff x="4095" y="2017"/>
              <a:chExt cx="197" cy="541"/>
            </a:xfrm>
          </p:grpSpPr>
          <p:sp>
            <p:nvSpPr>
              <p:cNvPr id="65560" name="Arc 29"/>
              <p:cNvSpPr>
                <a:spLocks/>
              </p:cNvSpPr>
              <p:nvPr/>
            </p:nvSpPr>
            <p:spPr bwMode="auto">
              <a:xfrm flipH="1">
                <a:off x="4193" y="2259"/>
                <a:ext cx="99" cy="2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9"/>
                      <a:pt x="9641" y="26"/>
                      <a:pt x="21552" y="0"/>
                    </a:cubicBezTo>
                  </a:path>
                  <a:path w="21600" h="21600" stroke="0" extrusionOk="0">
                    <a:moveTo>
                      <a:pt x="0" y="21600"/>
                    </a:moveTo>
                    <a:cubicBezTo>
                      <a:pt x="0" y="9689"/>
                      <a:pt x="9641" y="26"/>
                      <a:pt x="21552" y="0"/>
                    </a:cubicBezTo>
                    <a:lnTo>
                      <a:pt x="2160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61" name="Arc 30"/>
              <p:cNvSpPr>
                <a:spLocks/>
              </p:cNvSpPr>
              <p:nvPr/>
            </p:nvSpPr>
            <p:spPr bwMode="auto">
              <a:xfrm flipH="1">
                <a:off x="4095" y="2017"/>
                <a:ext cx="9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65559" name="AutoShape 31"/>
            <p:cNvSpPr>
              <a:spLocks noChangeArrowheads="1"/>
            </p:cNvSpPr>
            <p:nvPr/>
          </p:nvSpPr>
          <p:spPr bwMode="auto">
            <a:xfrm>
              <a:off x="3744" y="1824"/>
              <a:ext cx="154" cy="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8 w 21600"/>
                <a:gd name="T13" fmla="*/ 4461 h 21600"/>
                <a:gd name="T14" fmla="*/ 17112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w="12700">
              <a:solidFill>
                <a:srgbClr val="000000"/>
              </a:solidFill>
              <a:miter lim="800000"/>
              <a:headEnd/>
              <a:tailEnd/>
            </a:ln>
          </p:spPr>
          <p:txBody>
            <a:bodyPr wrap="none" anchor="ctr"/>
            <a:lstStyle/>
            <a:p>
              <a:endParaRPr lang="zh-CN" altLang="en-US"/>
            </a:p>
          </p:txBody>
        </p:sp>
      </p:grpSp>
      <p:grpSp>
        <p:nvGrpSpPr>
          <p:cNvPr id="65547" name="Group 32"/>
          <p:cNvGrpSpPr>
            <a:grpSpLocks/>
          </p:cNvGrpSpPr>
          <p:nvPr/>
        </p:nvGrpSpPr>
        <p:grpSpPr bwMode="auto">
          <a:xfrm>
            <a:off x="1952625" y="2536825"/>
            <a:ext cx="847725" cy="1104900"/>
            <a:chOff x="1545" y="1838"/>
            <a:chExt cx="534" cy="696"/>
          </a:xfrm>
        </p:grpSpPr>
        <p:grpSp>
          <p:nvGrpSpPr>
            <p:cNvPr id="65551" name="Group 33"/>
            <p:cNvGrpSpPr>
              <a:grpSpLocks/>
            </p:cNvGrpSpPr>
            <p:nvPr/>
          </p:nvGrpSpPr>
          <p:grpSpPr bwMode="auto">
            <a:xfrm>
              <a:off x="1545" y="1838"/>
              <a:ext cx="534" cy="696"/>
              <a:chOff x="1545" y="1838"/>
              <a:chExt cx="534" cy="696"/>
            </a:xfrm>
          </p:grpSpPr>
          <p:grpSp>
            <p:nvGrpSpPr>
              <p:cNvPr id="65553" name="Group 34"/>
              <p:cNvGrpSpPr>
                <a:grpSpLocks/>
              </p:cNvGrpSpPr>
              <p:nvPr/>
            </p:nvGrpSpPr>
            <p:grpSpPr bwMode="auto">
              <a:xfrm>
                <a:off x="1545" y="1963"/>
                <a:ext cx="487" cy="571"/>
                <a:chOff x="1545" y="1963"/>
                <a:chExt cx="487" cy="571"/>
              </a:xfrm>
            </p:grpSpPr>
            <p:sp>
              <p:nvSpPr>
                <p:cNvPr id="65555" name="Arc 35"/>
                <p:cNvSpPr>
                  <a:spLocks/>
                </p:cNvSpPr>
                <p:nvPr/>
              </p:nvSpPr>
              <p:spPr bwMode="auto">
                <a:xfrm flipH="1">
                  <a:off x="1798" y="1963"/>
                  <a:ext cx="234" cy="3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56" name="Arc 36"/>
                <p:cNvSpPr>
                  <a:spLocks/>
                </p:cNvSpPr>
                <p:nvPr/>
              </p:nvSpPr>
              <p:spPr bwMode="auto">
                <a:xfrm flipH="1">
                  <a:off x="1545" y="2300"/>
                  <a:ext cx="251" cy="2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65554" name="Rectangle 37"/>
              <p:cNvSpPr>
                <a:spLocks noChangeArrowheads="1"/>
              </p:cNvSpPr>
              <p:nvPr/>
            </p:nvSpPr>
            <p:spPr bwMode="auto">
              <a:xfrm>
                <a:off x="1987" y="1838"/>
                <a:ext cx="92" cy="11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65552" name="AutoShape 38"/>
            <p:cNvSpPr>
              <a:spLocks noChangeArrowheads="1"/>
            </p:cNvSpPr>
            <p:nvPr/>
          </p:nvSpPr>
          <p:spPr bwMode="auto">
            <a:xfrm>
              <a:off x="1983" y="1953"/>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w="12700">
              <a:solidFill>
                <a:srgbClr val="000000"/>
              </a:solidFill>
              <a:miter lim="800000"/>
              <a:headEnd/>
              <a:tailEnd/>
            </a:ln>
          </p:spPr>
          <p:txBody>
            <a:bodyPr wrap="none" anchor="ctr"/>
            <a:lstStyle/>
            <a:p>
              <a:endParaRPr lang="zh-CN" altLang="en-US"/>
            </a:p>
          </p:txBody>
        </p:sp>
      </p:grpSp>
      <p:pic>
        <p:nvPicPr>
          <p:cNvPr id="6554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22675"/>
            <a:ext cx="133191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24"/>
          <p:cNvSpPr>
            <a:spLocks noChangeArrowheads="1"/>
          </p:cNvSpPr>
          <p:nvPr/>
        </p:nvSpPr>
        <p:spPr bwMode="auto">
          <a:xfrm>
            <a:off x="381000" y="2867025"/>
            <a:ext cx="17922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zh-CN" altLang="en-US" sz="1800" b="1">
                <a:solidFill>
                  <a:srgbClr val="000000"/>
                </a:solidFill>
              </a:rPr>
              <a:t>永久链路适配器</a:t>
            </a:r>
          </a:p>
        </p:txBody>
      </p:sp>
      <p:sp>
        <p:nvSpPr>
          <p:cNvPr id="65550" name="Rectangle 51"/>
          <p:cNvSpPr>
            <a:spLocks noChangeArrowheads="1"/>
          </p:cNvSpPr>
          <p:nvPr/>
        </p:nvSpPr>
        <p:spPr bwMode="auto">
          <a:xfrm>
            <a:off x="6415088" y="2867025"/>
            <a:ext cx="17922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zh-CN" altLang="en-US" sz="1800" b="1">
                <a:solidFill>
                  <a:srgbClr val="000000"/>
                </a:solidFill>
              </a:rPr>
              <a:t>永久链路适配器</a:t>
            </a:r>
          </a:p>
        </p:txBody>
      </p:sp>
    </p:spTree>
    <p:extLst>
      <p:ext uri="{BB962C8B-B14F-4D97-AF65-F5344CB8AC3E}">
        <p14:creationId xmlns:p14="http://schemas.microsoft.com/office/powerpoint/2010/main" val="6039380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685800"/>
            <a:ext cx="3308350" cy="547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185"/>
          <p:cNvSpPr>
            <a:spLocks noGrp="1" noChangeArrowheads="1"/>
          </p:cNvSpPr>
          <p:nvPr>
            <p:ph type="title" sz="quarter"/>
          </p:nvPr>
        </p:nvSpPr>
        <p:spPr>
          <a:xfrm>
            <a:off x="76200" y="685800"/>
            <a:ext cx="7924800" cy="609600"/>
          </a:xfrm>
          <a:noFill/>
        </p:spPr>
        <p:txBody>
          <a:bodyPr>
            <a:normAutofit fontScale="90000"/>
          </a:bodyPr>
          <a:lstStyle/>
          <a:p>
            <a:pPr eaLnBrk="1" hangingPunct="1"/>
            <a:r>
              <a:rPr lang="zh-CN" altLang="en-US" i="1" smtClean="0"/>
              <a:t>使用</a:t>
            </a:r>
            <a:r>
              <a:rPr lang="en-US" altLang="en-US" smtClean="0"/>
              <a:t> DTX</a:t>
            </a:r>
            <a:r>
              <a:rPr lang="zh-CN" altLang="en-US" smtClean="0"/>
              <a:t>进行快速认证测试</a:t>
            </a:r>
            <a:endParaRPr lang="en-US" altLang="en-US" smtClean="0"/>
          </a:p>
        </p:txBody>
      </p:sp>
      <p:pic>
        <p:nvPicPr>
          <p:cNvPr id="66564" name="Picture 117" descr="Autotest main"/>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629400" y="1371600"/>
            <a:ext cx="1752600" cy="2286000"/>
          </a:xfrm>
          <a:noFill/>
        </p:spPr>
      </p:pic>
      <p:pic>
        <p:nvPicPr>
          <p:cNvPr id="42134" name="Picture 150" descr="0 percen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629400" y="1371600"/>
            <a:ext cx="1752600" cy="2286000"/>
          </a:xfrm>
        </p:spPr>
      </p:pic>
      <p:pic>
        <p:nvPicPr>
          <p:cNvPr id="42137" name="Picture 153" descr="10"/>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629400" y="1371600"/>
            <a:ext cx="1752600" cy="2286000"/>
          </a:xfrm>
        </p:spPr>
      </p:pic>
      <p:pic>
        <p:nvPicPr>
          <p:cNvPr id="42140" name="Picture 156" descr="13 percent"/>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6629400" y="1371600"/>
            <a:ext cx="1752600" cy="2286000"/>
          </a:xfrm>
        </p:spPr>
      </p:pic>
      <p:pic>
        <p:nvPicPr>
          <p:cNvPr id="42151" name="Picture 167" descr="5 perc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3" name="Picture 159" descr="17 perc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5" name="Picture 161" descr="20 perc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7" name="Picture 163" descr="26 perc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8" name="Picture 164" descr="29 perc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9" name="Picture 165" descr="31 perc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0" name="Picture 166" descr="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2" name="Picture 168" descr="57 perc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3" name="Picture 169" descr="72 perc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4" name="Picture 170" descr="84 perc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5" name="Picture 171" descr="90 percen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6" name="Picture 172" descr="96 percen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7" name="Picture 173" descr="100 percen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8" name="Picture 174" descr="Cat6 pas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13716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6"/>
          <p:cNvGrpSpPr>
            <a:grpSpLocks/>
          </p:cNvGrpSpPr>
          <p:nvPr/>
        </p:nvGrpSpPr>
        <p:grpSpPr bwMode="auto">
          <a:xfrm>
            <a:off x="533400" y="4038600"/>
            <a:ext cx="7696200" cy="457200"/>
            <a:chOff x="336" y="2496"/>
            <a:chExt cx="4848" cy="288"/>
          </a:xfrm>
        </p:grpSpPr>
        <p:sp>
          <p:nvSpPr>
            <p:cNvPr id="66584" name="Text Box 180"/>
            <p:cNvSpPr txBox="1">
              <a:spLocks noChangeArrowheads="1"/>
            </p:cNvSpPr>
            <p:nvPr/>
          </p:nvSpPr>
          <p:spPr bwMode="auto">
            <a:xfrm>
              <a:off x="336" y="2496"/>
              <a:ext cx="2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宋体" pitchFamily="2" charset="-122"/>
                </a:defRPr>
              </a:lvl1pPr>
              <a:lvl2pPr marL="742950" indent="-285750">
                <a:defRPr sz="2400">
                  <a:solidFill>
                    <a:schemeClr val="tx1"/>
                  </a:solidFill>
                  <a:latin typeface="Arial" charset="0"/>
                  <a:ea typeface="宋体" pitchFamily="2" charset="-122"/>
                </a:defRPr>
              </a:lvl2pPr>
              <a:lvl3pPr marL="1143000" indent="-228600">
                <a:defRPr sz="2400">
                  <a:solidFill>
                    <a:schemeClr val="tx1"/>
                  </a:solidFill>
                  <a:latin typeface="Arial" charset="0"/>
                  <a:ea typeface="宋体" pitchFamily="2" charset="-122"/>
                </a:defRPr>
              </a:lvl3pPr>
              <a:lvl4pPr marL="1600200" indent="-228600">
                <a:defRPr sz="2400">
                  <a:solidFill>
                    <a:schemeClr val="tx1"/>
                  </a:solidFill>
                  <a:latin typeface="Arial" charset="0"/>
                  <a:ea typeface="宋体" pitchFamily="2" charset="-122"/>
                </a:defRPr>
              </a:lvl4pPr>
              <a:lvl5pPr marL="2057400" indent="-22860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r>
                <a:rPr lang="zh-CN" altLang="en-US">
                  <a:solidFill>
                    <a:srgbClr val="000000"/>
                  </a:solidFill>
                </a:rPr>
                <a:t>启动自动测试，按</a:t>
              </a:r>
              <a:r>
                <a:rPr lang="en-US" altLang="zh-CN">
                  <a:solidFill>
                    <a:srgbClr val="000000"/>
                  </a:solidFill>
                </a:rPr>
                <a:t>TEST</a:t>
              </a:r>
              <a:r>
                <a:rPr lang="zh-CN" altLang="en-US">
                  <a:solidFill>
                    <a:srgbClr val="000000"/>
                  </a:solidFill>
                </a:rPr>
                <a:t>键</a:t>
              </a:r>
            </a:p>
          </p:txBody>
        </p:sp>
        <p:sp>
          <p:nvSpPr>
            <p:cNvPr id="66585" name="Line 182"/>
            <p:cNvSpPr>
              <a:spLocks noChangeShapeType="1"/>
            </p:cNvSpPr>
            <p:nvPr/>
          </p:nvSpPr>
          <p:spPr bwMode="auto">
            <a:xfrm>
              <a:off x="3600" y="2640"/>
              <a:ext cx="1584"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2167" name="WordArt 183"/>
          <p:cNvSpPr>
            <a:spLocks noChangeArrowheads="1" noChangeShapeType="1" noTextEdit="1"/>
          </p:cNvSpPr>
          <p:nvPr/>
        </p:nvSpPr>
        <p:spPr bwMode="auto">
          <a:xfrm>
            <a:off x="685800" y="3200400"/>
            <a:ext cx="7534275" cy="647700"/>
          </a:xfrm>
          <a:prstGeom prst="rect">
            <a:avLst/>
          </a:prstGeom>
        </p:spPr>
        <p:txBody>
          <a:bodyPr wrap="none" fromWordArt="1">
            <a:prstTxWarp prst="textPlain">
              <a:avLst>
                <a:gd name="adj" fmla="val 48843"/>
              </a:avLst>
            </a:prstTxWarp>
          </a:bodyPr>
          <a:lstStyle/>
          <a:p>
            <a:pPr algn="ctr">
              <a:defRPr/>
            </a:pPr>
            <a:r>
              <a:rPr lang="zh-CN" alt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a typeface="+mn-ea"/>
              </a:rPr>
              <a:t>完成认证测试只需</a:t>
            </a:r>
            <a:r>
              <a:rPr lang="en-US" altLang="zh-CN"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a typeface="+mn-ea"/>
              </a:rPr>
              <a:t>10</a:t>
            </a:r>
            <a:r>
              <a:rPr lang="zh-CN" alt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a typeface="+mn-ea"/>
              </a:rPr>
              <a:t>秒</a:t>
            </a:r>
            <a:r>
              <a:rPr lang="en-US" altLang="zh-CN"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a typeface="+mn-ea"/>
              </a:rPr>
              <a:t>!!!</a:t>
            </a:r>
            <a:endParaRPr lang="zh-CN" alt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a typeface="+mn-ea"/>
            </a:endParaRPr>
          </a:p>
        </p:txBody>
      </p:sp>
    </p:spTree>
    <p:extLst>
      <p:ext uri="{BB962C8B-B14F-4D97-AF65-F5344CB8AC3E}">
        <p14:creationId xmlns:p14="http://schemas.microsoft.com/office/powerpoint/2010/main" val="3587924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213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800"/>
                                  </p:stCondLst>
                                  <p:childTnLst>
                                    <p:set>
                                      <p:cBhvr>
                                        <p:cTn id="16" dur="1" fill="hold">
                                          <p:stCondLst>
                                            <p:cond delay="0"/>
                                          </p:stCondLst>
                                        </p:cTn>
                                        <p:tgtEl>
                                          <p:spTgt spid="42151"/>
                                        </p:tgtEl>
                                        <p:attrNameLst>
                                          <p:attrName>style.visibility</p:attrName>
                                        </p:attrNameLst>
                                      </p:cBhvr>
                                      <p:to>
                                        <p:strVal val="visible"/>
                                      </p:to>
                                    </p:set>
                                  </p:childTnLst>
                                </p:cTn>
                              </p:par>
                            </p:childTnLst>
                          </p:cTn>
                        </p:par>
                        <p:par>
                          <p:cTn id="17" fill="hold" nodeType="afterGroup">
                            <p:stCondLst>
                              <p:cond delay="800"/>
                            </p:stCondLst>
                            <p:childTnLst>
                              <p:par>
                                <p:cTn id="18" presetID="1" presetClass="entr" presetSubtype="0" fill="hold" nodeType="afterEffect">
                                  <p:stCondLst>
                                    <p:cond delay="800"/>
                                  </p:stCondLst>
                                  <p:childTnLst>
                                    <p:set>
                                      <p:cBhvr>
                                        <p:cTn id="19" dur="1" fill="hold">
                                          <p:stCondLst>
                                            <p:cond delay="0"/>
                                          </p:stCondLst>
                                        </p:cTn>
                                        <p:tgtEl>
                                          <p:spTgt spid="42137"/>
                                        </p:tgtEl>
                                        <p:attrNameLst>
                                          <p:attrName>style.visibility</p:attrName>
                                        </p:attrNameLst>
                                      </p:cBhvr>
                                      <p:to>
                                        <p:strVal val="visible"/>
                                      </p:to>
                                    </p:set>
                                  </p:childTnLst>
                                </p:cTn>
                              </p:par>
                            </p:childTnLst>
                          </p:cTn>
                        </p:par>
                        <p:par>
                          <p:cTn id="20" fill="hold" nodeType="afterGroup">
                            <p:stCondLst>
                              <p:cond delay="1600"/>
                            </p:stCondLst>
                            <p:childTnLst>
                              <p:par>
                                <p:cTn id="21" presetID="1" presetClass="entr" presetSubtype="0" fill="hold" nodeType="afterEffect">
                                  <p:stCondLst>
                                    <p:cond delay="800"/>
                                  </p:stCondLst>
                                  <p:childTnLst>
                                    <p:set>
                                      <p:cBhvr>
                                        <p:cTn id="22" dur="1" fill="hold">
                                          <p:stCondLst>
                                            <p:cond delay="0"/>
                                          </p:stCondLst>
                                        </p:cTn>
                                        <p:tgtEl>
                                          <p:spTgt spid="42140"/>
                                        </p:tgtEl>
                                        <p:attrNameLst>
                                          <p:attrName>style.visibility</p:attrName>
                                        </p:attrNameLst>
                                      </p:cBhvr>
                                      <p:to>
                                        <p:strVal val="visible"/>
                                      </p:to>
                                    </p:set>
                                  </p:childTnLst>
                                </p:cTn>
                              </p:par>
                            </p:childTnLst>
                          </p:cTn>
                        </p:par>
                        <p:par>
                          <p:cTn id="23" fill="hold" nodeType="afterGroup">
                            <p:stCondLst>
                              <p:cond delay="2400"/>
                            </p:stCondLst>
                            <p:childTnLst>
                              <p:par>
                                <p:cTn id="24" presetID="1" presetClass="entr" presetSubtype="0" fill="hold" nodeType="afterEffect">
                                  <p:stCondLst>
                                    <p:cond delay="800"/>
                                  </p:stCondLst>
                                  <p:childTnLst>
                                    <p:set>
                                      <p:cBhvr>
                                        <p:cTn id="25" dur="1" fill="hold">
                                          <p:stCondLst>
                                            <p:cond delay="0"/>
                                          </p:stCondLst>
                                        </p:cTn>
                                        <p:tgtEl>
                                          <p:spTgt spid="42143"/>
                                        </p:tgtEl>
                                        <p:attrNameLst>
                                          <p:attrName>style.visibility</p:attrName>
                                        </p:attrNameLst>
                                      </p:cBhvr>
                                      <p:to>
                                        <p:strVal val="visible"/>
                                      </p:to>
                                    </p:set>
                                  </p:childTnLst>
                                </p:cTn>
                              </p:par>
                            </p:childTnLst>
                          </p:cTn>
                        </p:par>
                        <p:par>
                          <p:cTn id="26" fill="hold" nodeType="afterGroup">
                            <p:stCondLst>
                              <p:cond delay="3200"/>
                            </p:stCondLst>
                            <p:childTnLst>
                              <p:par>
                                <p:cTn id="27" presetID="1" presetClass="entr" presetSubtype="0" fill="hold" nodeType="afterEffect">
                                  <p:stCondLst>
                                    <p:cond delay="800"/>
                                  </p:stCondLst>
                                  <p:childTnLst>
                                    <p:set>
                                      <p:cBhvr>
                                        <p:cTn id="28" dur="1" fill="hold">
                                          <p:stCondLst>
                                            <p:cond delay="0"/>
                                          </p:stCondLst>
                                        </p:cTn>
                                        <p:tgtEl>
                                          <p:spTgt spid="42145"/>
                                        </p:tgtEl>
                                        <p:attrNameLst>
                                          <p:attrName>style.visibility</p:attrName>
                                        </p:attrNameLst>
                                      </p:cBhvr>
                                      <p:to>
                                        <p:strVal val="visible"/>
                                      </p:to>
                                    </p:set>
                                  </p:childTnLst>
                                </p:cTn>
                              </p:par>
                            </p:childTnLst>
                          </p:cTn>
                        </p:par>
                        <p:par>
                          <p:cTn id="29" fill="hold" nodeType="afterGroup">
                            <p:stCondLst>
                              <p:cond delay="4000"/>
                            </p:stCondLst>
                            <p:childTnLst>
                              <p:par>
                                <p:cTn id="30" presetID="1" presetClass="entr" presetSubtype="0" fill="hold" nodeType="afterEffect">
                                  <p:stCondLst>
                                    <p:cond delay="800"/>
                                  </p:stCondLst>
                                  <p:childTnLst>
                                    <p:set>
                                      <p:cBhvr>
                                        <p:cTn id="31" dur="1" fill="hold">
                                          <p:stCondLst>
                                            <p:cond delay="0"/>
                                          </p:stCondLst>
                                        </p:cTn>
                                        <p:tgtEl>
                                          <p:spTgt spid="42147"/>
                                        </p:tgtEl>
                                        <p:attrNameLst>
                                          <p:attrName>style.visibility</p:attrName>
                                        </p:attrNameLst>
                                      </p:cBhvr>
                                      <p:to>
                                        <p:strVal val="visible"/>
                                      </p:to>
                                    </p:set>
                                  </p:childTnLst>
                                </p:cTn>
                              </p:par>
                            </p:childTnLst>
                          </p:cTn>
                        </p:par>
                        <p:par>
                          <p:cTn id="32" fill="hold" nodeType="afterGroup">
                            <p:stCondLst>
                              <p:cond delay="4800"/>
                            </p:stCondLst>
                            <p:childTnLst>
                              <p:par>
                                <p:cTn id="33" presetID="1" presetClass="entr" presetSubtype="0" fill="hold" nodeType="afterEffect">
                                  <p:stCondLst>
                                    <p:cond delay="800"/>
                                  </p:stCondLst>
                                  <p:childTnLst>
                                    <p:set>
                                      <p:cBhvr>
                                        <p:cTn id="34" dur="1" fill="hold">
                                          <p:stCondLst>
                                            <p:cond delay="0"/>
                                          </p:stCondLst>
                                        </p:cTn>
                                        <p:tgtEl>
                                          <p:spTgt spid="42148"/>
                                        </p:tgtEl>
                                        <p:attrNameLst>
                                          <p:attrName>style.visibility</p:attrName>
                                        </p:attrNameLst>
                                      </p:cBhvr>
                                      <p:to>
                                        <p:strVal val="visible"/>
                                      </p:to>
                                    </p:set>
                                  </p:childTnLst>
                                </p:cTn>
                              </p:par>
                            </p:childTnLst>
                          </p:cTn>
                        </p:par>
                        <p:par>
                          <p:cTn id="35" fill="hold" nodeType="afterGroup">
                            <p:stCondLst>
                              <p:cond delay="5600"/>
                            </p:stCondLst>
                            <p:childTnLst>
                              <p:par>
                                <p:cTn id="36" presetID="1" presetClass="entr" presetSubtype="0" fill="hold" nodeType="afterEffect">
                                  <p:stCondLst>
                                    <p:cond delay="800"/>
                                  </p:stCondLst>
                                  <p:childTnLst>
                                    <p:set>
                                      <p:cBhvr>
                                        <p:cTn id="37" dur="1" fill="hold">
                                          <p:stCondLst>
                                            <p:cond delay="0"/>
                                          </p:stCondLst>
                                        </p:cTn>
                                        <p:tgtEl>
                                          <p:spTgt spid="42149"/>
                                        </p:tgtEl>
                                        <p:attrNameLst>
                                          <p:attrName>style.visibility</p:attrName>
                                        </p:attrNameLst>
                                      </p:cBhvr>
                                      <p:to>
                                        <p:strVal val="visible"/>
                                      </p:to>
                                    </p:set>
                                  </p:childTnLst>
                                </p:cTn>
                              </p:par>
                            </p:childTnLst>
                          </p:cTn>
                        </p:par>
                        <p:par>
                          <p:cTn id="38" fill="hold" nodeType="afterGroup">
                            <p:stCondLst>
                              <p:cond delay="6400"/>
                            </p:stCondLst>
                            <p:childTnLst>
                              <p:par>
                                <p:cTn id="39" presetID="1" presetClass="entr" presetSubtype="0" fill="hold" nodeType="afterEffect">
                                  <p:stCondLst>
                                    <p:cond delay="800"/>
                                  </p:stCondLst>
                                  <p:childTnLst>
                                    <p:set>
                                      <p:cBhvr>
                                        <p:cTn id="40" dur="1" fill="hold">
                                          <p:stCondLst>
                                            <p:cond delay="0"/>
                                          </p:stCondLst>
                                        </p:cTn>
                                        <p:tgtEl>
                                          <p:spTgt spid="42150"/>
                                        </p:tgtEl>
                                        <p:attrNameLst>
                                          <p:attrName>style.visibility</p:attrName>
                                        </p:attrNameLst>
                                      </p:cBhvr>
                                      <p:to>
                                        <p:strVal val="visible"/>
                                      </p:to>
                                    </p:set>
                                  </p:childTnLst>
                                </p:cTn>
                              </p:par>
                            </p:childTnLst>
                          </p:cTn>
                        </p:par>
                        <p:par>
                          <p:cTn id="41" fill="hold" nodeType="afterGroup">
                            <p:stCondLst>
                              <p:cond delay="7200"/>
                            </p:stCondLst>
                            <p:childTnLst>
                              <p:par>
                                <p:cTn id="42" presetID="1" presetClass="entr" presetSubtype="0" fill="hold" nodeType="afterEffect">
                                  <p:stCondLst>
                                    <p:cond delay="800"/>
                                  </p:stCondLst>
                                  <p:childTnLst>
                                    <p:set>
                                      <p:cBhvr>
                                        <p:cTn id="43" dur="1" fill="hold">
                                          <p:stCondLst>
                                            <p:cond delay="0"/>
                                          </p:stCondLst>
                                        </p:cTn>
                                        <p:tgtEl>
                                          <p:spTgt spid="42152"/>
                                        </p:tgtEl>
                                        <p:attrNameLst>
                                          <p:attrName>style.visibility</p:attrName>
                                        </p:attrNameLst>
                                      </p:cBhvr>
                                      <p:to>
                                        <p:strVal val="visible"/>
                                      </p:to>
                                    </p:set>
                                  </p:childTnLst>
                                </p:cTn>
                              </p:par>
                            </p:childTnLst>
                          </p:cTn>
                        </p:par>
                        <p:par>
                          <p:cTn id="44" fill="hold" nodeType="afterGroup">
                            <p:stCondLst>
                              <p:cond delay="8000"/>
                            </p:stCondLst>
                            <p:childTnLst>
                              <p:par>
                                <p:cTn id="45" presetID="1" presetClass="entr" presetSubtype="0" fill="hold" nodeType="afterEffect">
                                  <p:stCondLst>
                                    <p:cond delay="800"/>
                                  </p:stCondLst>
                                  <p:childTnLst>
                                    <p:set>
                                      <p:cBhvr>
                                        <p:cTn id="46" dur="1" fill="hold">
                                          <p:stCondLst>
                                            <p:cond delay="0"/>
                                          </p:stCondLst>
                                        </p:cTn>
                                        <p:tgtEl>
                                          <p:spTgt spid="42153"/>
                                        </p:tgtEl>
                                        <p:attrNameLst>
                                          <p:attrName>style.visibility</p:attrName>
                                        </p:attrNameLst>
                                      </p:cBhvr>
                                      <p:to>
                                        <p:strVal val="visible"/>
                                      </p:to>
                                    </p:set>
                                  </p:childTnLst>
                                </p:cTn>
                              </p:par>
                            </p:childTnLst>
                          </p:cTn>
                        </p:par>
                        <p:par>
                          <p:cTn id="47" fill="hold" nodeType="afterGroup">
                            <p:stCondLst>
                              <p:cond delay="8800"/>
                            </p:stCondLst>
                            <p:childTnLst>
                              <p:par>
                                <p:cTn id="48" presetID="1" presetClass="entr" presetSubtype="0" fill="hold" nodeType="afterEffect">
                                  <p:stCondLst>
                                    <p:cond delay="800"/>
                                  </p:stCondLst>
                                  <p:childTnLst>
                                    <p:set>
                                      <p:cBhvr>
                                        <p:cTn id="49" dur="1" fill="hold">
                                          <p:stCondLst>
                                            <p:cond delay="0"/>
                                          </p:stCondLst>
                                        </p:cTn>
                                        <p:tgtEl>
                                          <p:spTgt spid="42154"/>
                                        </p:tgtEl>
                                        <p:attrNameLst>
                                          <p:attrName>style.visibility</p:attrName>
                                        </p:attrNameLst>
                                      </p:cBhvr>
                                      <p:to>
                                        <p:strVal val="visible"/>
                                      </p:to>
                                    </p:set>
                                  </p:childTnLst>
                                </p:cTn>
                              </p:par>
                            </p:childTnLst>
                          </p:cTn>
                        </p:par>
                        <p:par>
                          <p:cTn id="50" fill="hold" nodeType="afterGroup">
                            <p:stCondLst>
                              <p:cond delay="9600"/>
                            </p:stCondLst>
                            <p:childTnLst>
                              <p:par>
                                <p:cTn id="51" presetID="1" presetClass="entr" presetSubtype="0" fill="hold" nodeType="afterEffect">
                                  <p:stCondLst>
                                    <p:cond delay="800"/>
                                  </p:stCondLst>
                                  <p:childTnLst>
                                    <p:set>
                                      <p:cBhvr>
                                        <p:cTn id="52" dur="1" fill="hold">
                                          <p:stCondLst>
                                            <p:cond delay="0"/>
                                          </p:stCondLst>
                                        </p:cTn>
                                        <p:tgtEl>
                                          <p:spTgt spid="42155"/>
                                        </p:tgtEl>
                                        <p:attrNameLst>
                                          <p:attrName>style.visibility</p:attrName>
                                        </p:attrNameLst>
                                      </p:cBhvr>
                                      <p:to>
                                        <p:strVal val="visible"/>
                                      </p:to>
                                    </p:set>
                                  </p:childTnLst>
                                </p:cTn>
                              </p:par>
                            </p:childTnLst>
                          </p:cTn>
                        </p:par>
                        <p:par>
                          <p:cTn id="53" fill="hold" nodeType="afterGroup">
                            <p:stCondLst>
                              <p:cond delay="10400"/>
                            </p:stCondLst>
                            <p:childTnLst>
                              <p:par>
                                <p:cTn id="54" presetID="1" presetClass="entr" presetSubtype="0" fill="hold" nodeType="afterEffect">
                                  <p:stCondLst>
                                    <p:cond delay="800"/>
                                  </p:stCondLst>
                                  <p:childTnLst>
                                    <p:set>
                                      <p:cBhvr>
                                        <p:cTn id="55" dur="1" fill="hold">
                                          <p:stCondLst>
                                            <p:cond delay="0"/>
                                          </p:stCondLst>
                                        </p:cTn>
                                        <p:tgtEl>
                                          <p:spTgt spid="42156"/>
                                        </p:tgtEl>
                                        <p:attrNameLst>
                                          <p:attrName>style.visibility</p:attrName>
                                        </p:attrNameLst>
                                      </p:cBhvr>
                                      <p:to>
                                        <p:strVal val="visible"/>
                                      </p:to>
                                    </p:set>
                                  </p:childTnLst>
                                </p:cTn>
                              </p:par>
                            </p:childTnLst>
                          </p:cTn>
                        </p:par>
                        <p:par>
                          <p:cTn id="56" fill="hold" nodeType="afterGroup">
                            <p:stCondLst>
                              <p:cond delay="11200"/>
                            </p:stCondLst>
                            <p:childTnLst>
                              <p:par>
                                <p:cTn id="57" presetID="1" presetClass="entr" presetSubtype="0" fill="hold" nodeType="afterEffect">
                                  <p:stCondLst>
                                    <p:cond delay="800"/>
                                  </p:stCondLst>
                                  <p:childTnLst>
                                    <p:set>
                                      <p:cBhvr>
                                        <p:cTn id="58" dur="1" fill="hold">
                                          <p:stCondLst>
                                            <p:cond delay="0"/>
                                          </p:stCondLst>
                                        </p:cTn>
                                        <p:tgtEl>
                                          <p:spTgt spid="42157"/>
                                        </p:tgtEl>
                                        <p:attrNameLst>
                                          <p:attrName>style.visibility</p:attrName>
                                        </p:attrNameLst>
                                      </p:cBhvr>
                                      <p:to>
                                        <p:strVal val="visible"/>
                                      </p:to>
                                    </p:set>
                                  </p:childTnLst>
                                </p:cTn>
                              </p:par>
                            </p:childTnLst>
                          </p:cTn>
                        </p:par>
                        <p:par>
                          <p:cTn id="59" fill="hold" nodeType="afterGroup">
                            <p:stCondLst>
                              <p:cond delay="12000"/>
                            </p:stCondLst>
                            <p:childTnLst>
                              <p:par>
                                <p:cTn id="60" presetID="1" presetClass="entr" presetSubtype="0" fill="hold" nodeType="afterEffect">
                                  <p:stCondLst>
                                    <p:cond delay="800"/>
                                  </p:stCondLst>
                                  <p:childTnLst>
                                    <p:set>
                                      <p:cBhvr>
                                        <p:cTn id="61" dur="1" fill="hold">
                                          <p:stCondLst>
                                            <p:cond delay="0"/>
                                          </p:stCondLst>
                                        </p:cTn>
                                        <p:tgtEl>
                                          <p:spTgt spid="42158"/>
                                        </p:tgtEl>
                                        <p:attrNameLst>
                                          <p:attrName>style.visibility</p:attrName>
                                        </p:attrNameLst>
                                      </p:cBhvr>
                                      <p:to>
                                        <p:strVal val="visible"/>
                                      </p:to>
                                    </p:set>
                                  </p:childTnLst>
                                </p:cTn>
                              </p:par>
                            </p:childTnLst>
                          </p:cTn>
                        </p:par>
                        <p:par>
                          <p:cTn id="62" fill="hold" nodeType="afterGroup">
                            <p:stCondLst>
                              <p:cond delay="12800"/>
                            </p:stCondLst>
                            <p:childTnLst>
                              <p:par>
                                <p:cTn id="63" presetID="2" presetClass="entr" presetSubtype="8" fill="hold" nodeType="afterEffect">
                                  <p:stCondLst>
                                    <p:cond delay="500"/>
                                  </p:stCondLst>
                                  <p:childTnLst>
                                    <p:set>
                                      <p:cBhvr>
                                        <p:cTn id="64" dur="1" fill="hold">
                                          <p:stCondLst>
                                            <p:cond delay="0"/>
                                          </p:stCondLst>
                                        </p:cTn>
                                        <p:tgtEl>
                                          <p:spTgt spid="42167"/>
                                        </p:tgtEl>
                                        <p:attrNameLst>
                                          <p:attrName>style.visibility</p:attrName>
                                        </p:attrNameLst>
                                      </p:cBhvr>
                                      <p:to>
                                        <p:strVal val="visible"/>
                                      </p:to>
                                    </p:set>
                                    <p:anim calcmode="lin" valueType="num">
                                      <p:cBhvr additive="base">
                                        <p:cTn id="65" dur="250" fill="hold"/>
                                        <p:tgtEl>
                                          <p:spTgt spid="42167"/>
                                        </p:tgtEl>
                                        <p:attrNameLst>
                                          <p:attrName>ppt_x</p:attrName>
                                        </p:attrNameLst>
                                      </p:cBhvr>
                                      <p:tavLst>
                                        <p:tav tm="0">
                                          <p:val>
                                            <p:strVal val="0-#ppt_w/2"/>
                                          </p:val>
                                        </p:tav>
                                        <p:tav tm="100000">
                                          <p:val>
                                            <p:strVal val="#ppt_x"/>
                                          </p:val>
                                        </p:tav>
                                      </p:tavLst>
                                    </p:anim>
                                    <p:anim calcmode="lin" valueType="num">
                                      <p:cBhvr additive="base">
                                        <p:cTn id="66" dur="250" fill="hold"/>
                                        <p:tgtEl>
                                          <p:spTgt spid="42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主题1">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主题1">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2635</Words>
  <Application>Microsoft Office PowerPoint</Application>
  <PresentationFormat>全屏显示(4:3)</PresentationFormat>
  <Paragraphs>400</Paragraphs>
  <Slides>44</Slides>
  <Notes>14</Notes>
  <HiddenSlides>0</HiddenSlides>
  <MMClips>0</MMClips>
  <ScaleCrop>false</ScaleCrop>
  <HeadingPairs>
    <vt:vector size="6" baseType="variant">
      <vt:variant>
        <vt:lpstr>主题</vt:lpstr>
      </vt:variant>
      <vt:variant>
        <vt:i4>4</vt:i4>
      </vt:variant>
      <vt:variant>
        <vt:lpstr>嵌入 OLE 服务器</vt:lpstr>
      </vt:variant>
      <vt:variant>
        <vt:i4>2</vt:i4>
      </vt:variant>
      <vt:variant>
        <vt:lpstr>幻灯片标题</vt:lpstr>
      </vt:variant>
      <vt:variant>
        <vt:i4>44</vt:i4>
      </vt:variant>
    </vt:vector>
  </HeadingPairs>
  <TitlesOfParts>
    <vt:vector size="50" baseType="lpstr">
      <vt:lpstr>Office 主题</vt:lpstr>
      <vt:lpstr>主题1</vt:lpstr>
      <vt:lpstr>1_主题1</vt:lpstr>
      <vt:lpstr>1_Office 主题</vt:lpstr>
      <vt:lpstr>Microsoft Word 文档</vt:lpstr>
      <vt:lpstr>Microsoft Graph Chart</vt:lpstr>
      <vt:lpstr>PowerPoint 演示文稿</vt:lpstr>
      <vt:lpstr>PowerPoint 演示文稿</vt:lpstr>
      <vt:lpstr>DTX设置 – 启动</vt:lpstr>
      <vt:lpstr>DTX 设置 – 双绞线</vt:lpstr>
      <vt:lpstr>DTX 设置 – 双绞线（继续）</vt:lpstr>
      <vt:lpstr>DTX 设置 – 光缆</vt:lpstr>
      <vt:lpstr>DTX 设置 – 光缆（继续）</vt:lpstr>
      <vt:lpstr>实验 #1 链路设置 – 合格链路</vt:lpstr>
      <vt:lpstr>使用 DTX进行快速认证测试</vt:lpstr>
      <vt:lpstr>PowerPoint 演示文稿</vt:lpstr>
      <vt:lpstr>PowerPoint 演示文稿</vt:lpstr>
      <vt:lpstr>使用 DTX进行故障诊断</vt:lpstr>
      <vt:lpstr>使用 DTX进行故障诊断</vt:lpstr>
      <vt:lpstr>NEXT 和 NEXT 故障</vt:lpstr>
      <vt:lpstr>NEXT诊断的优势</vt:lpstr>
      <vt:lpstr>使用 DTX诊断NEXT</vt:lpstr>
      <vt:lpstr>实验 #2 链路设置 – 不良链路</vt:lpstr>
      <vt:lpstr>使用 DTX进行故障诊断</vt:lpstr>
      <vt:lpstr>RL和RL 故障</vt:lpstr>
      <vt:lpstr>RL诊断的优势</vt:lpstr>
      <vt:lpstr>使用 DTX诊断RL</vt:lpstr>
      <vt:lpstr>实验 #3 链路设置 – 不良链路</vt:lpstr>
      <vt:lpstr>实验 #3 链路设置 – 不良链路</vt:lpstr>
      <vt:lpstr>使用 DTX进行故障诊断</vt:lpstr>
      <vt:lpstr>PowerPoint 演示文稿</vt:lpstr>
      <vt:lpstr>光缆测试与认证</vt:lpstr>
      <vt:lpstr>怎样测试一条“好的”光缆链路？</vt:lpstr>
      <vt:lpstr>公认的光缆类型</vt:lpstr>
      <vt:lpstr>“良好”的水平和中央布线系统1 </vt:lpstr>
      <vt:lpstr>“良好”的骨干链路1</vt:lpstr>
      <vt:lpstr>高速网络</vt:lpstr>
      <vt:lpstr>测试和认证楼宇内光缆</vt:lpstr>
      <vt:lpstr>TIA TSB-140 测试规范</vt:lpstr>
      <vt:lpstr>满足TIA TSB-140要求的测试仪</vt:lpstr>
      <vt:lpstr>测试楼宇内骨干光缆  TSB-140 1级</vt:lpstr>
      <vt:lpstr>依照 TSB-140 Tier 1的要求测试骨干光缆</vt:lpstr>
      <vt:lpstr>光损耗测试仪</vt:lpstr>
      <vt:lpstr>Optical Loss Test Kit (continued)</vt:lpstr>
      <vt:lpstr>单波长光缆测试适配器</vt:lpstr>
      <vt:lpstr>单波长光缆测试适配器（继续）</vt:lpstr>
      <vt:lpstr>双波长光缆测试模块</vt:lpstr>
      <vt:lpstr>DTX-FTM光缆测试模块</vt:lpstr>
      <vt:lpstr>DTX-FTM光缆测试模块</vt:lpstr>
      <vt:lpstr>感谢您的参与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vincent</dc:creator>
  <cp:lastModifiedBy>vincent</cp:lastModifiedBy>
  <cp:revision>2</cp:revision>
  <dcterms:created xsi:type="dcterms:W3CDTF">2016-10-08T07:28:33Z</dcterms:created>
  <dcterms:modified xsi:type="dcterms:W3CDTF">2016-10-08T07:43:52Z</dcterms:modified>
</cp:coreProperties>
</file>