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wav" ContentType="audio/wav"/>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4"/>
  </p:notesMasterIdLst>
  <p:sldIdLst>
    <p:sldId id="400" r:id="rId2"/>
    <p:sldId id="401" r:id="rId3"/>
    <p:sldId id="402" r:id="rId4"/>
    <p:sldId id="403" r:id="rId5"/>
    <p:sldId id="404" r:id="rId6"/>
    <p:sldId id="405" r:id="rId7"/>
    <p:sldId id="406" r:id="rId8"/>
    <p:sldId id="407" r:id="rId9"/>
    <p:sldId id="429" r:id="rId10"/>
    <p:sldId id="430" r:id="rId11"/>
    <p:sldId id="408" r:id="rId12"/>
    <p:sldId id="409" r:id="rId13"/>
    <p:sldId id="431" r:id="rId14"/>
    <p:sldId id="432" r:id="rId15"/>
    <p:sldId id="435" r:id="rId16"/>
    <p:sldId id="434" r:id="rId17"/>
    <p:sldId id="433" r:id="rId18"/>
    <p:sldId id="410" r:id="rId19"/>
    <p:sldId id="411" r:id="rId20"/>
    <p:sldId id="412" r:id="rId21"/>
    <p:sldId id="413" r:id="rId22"/>
    <p:sldId id="414" r:id="rId23"/>
    <p:sldId id="415" r:id="rId24"/>
    <p:sldId id="416" r:id="rId25"/>
    <p:sldId id="417" r:id="rId26"/>
    <p:sldId id="418" r:id="rId27"/>
    <p:sldId id="419" r:id="rId28"/>
    <p:sldId id="441" r:id="rId29"/>
    <p:sldId id="420" r:id="rId30"/>
    <p:sldId id="421" r:id="rId31"/>
    <p:sldId id="422" r:id="rId32"/>
    <p:sldId id="423" r:id="rId33"/>
    <p:sldId id="424" r:id="rId34"/>
    <p:sldId id="425" r:id="rId35"/>
    <p:sldId id="426" r:id="rId36"/>
    <p:sldId id="436" r:id="rId37"/>
    <p:sldId id="437" r:id="rId38"/>
    <p:sldId id="438" r:id="rId39"/>
    <p:sldId id="439" r:id="rId40"/>
    <p:sldId id="440" r:id="rId41"/>
    <p:sldId id="427" r:id="rId42"/>
    <p:sldId id="428" r:id="rId4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52" autoAdjust="0"/>
  </p:normalViewPr>
  <p:slideViewPr>
    <p:cSldViewPr>
      <p:cViewPr varScale="1">
        <p:scale>
          <a:sx n="108" d="100"/>
          <a:sy n="108" d="100"/>
        </p:scale>
        <p:origin x="-166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a typeface="宋体" pitchFamily="2" charset="-122"/>
              </a:defRPr>
            </a:lvl1pPr>
          </a:lstStyle>
          <a:p>
            <a:pPr>
              <a:defRPr/>
            </a:pPr>
            <a:endParaRPr lang="en-US" altLang="zh-CN"/>
          </a:p>
        </p:txBody>
      </p:sp>
      <p:sp>
        <p:nvSpPr>
          <p:cNvPr id="144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宋体" pitchFamily="2" charset="-122"/>
              </a:defRPr>
            </a:lvl1pPr>
          </a:lstStyle>
          <a:p>
            <a:pPr>
              <a:defRPr/>
            </a:pPr>
            <a:endParaRPr lang="en-US" altLang="zh-CN"/>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4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44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a typeface="宋体" pitchFamily="2" charset="-122"/>
              </a:defRPr>
            </a:lvl1pPr>
          </a:lstStyle>
          <a:p>
            <a:pPr>
              <a:defRPr/>
            </a:pPr>
            <a:endParaRPr lang="en-US" altLang="zh-CN"/>
          </a:p>
        </p:txBody>
      </p:sp>
      <p:sp>
        <p:nvSpPr>
          <p:cNvPr id="144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宋体" pitchFamily="2" charset="-122"/>
              </a:defRPr>
            </a:lvl1pPr>
          </a:lstStyle>
          <a:p>
            <a:pPr>
              <a:defRPr/>
            </a:pPr>
            <a:fld id="{F1C4E963-D413-4197-8E89-C4C02D28DDB7}" type="slidenum">
              <a:rPr lang="en-US" altLang="zh-CN"/>
              <a:pPr>
                <a:defRPr/>
              </a:pPr>
              <a:t>‹#›</a:t>
            </a:fld>
            <a:endParaRPr lang="en-US" altLang="zh-CN"/>
          </a:p>
        </p:txBody>
      </p:sp>
    </p:spTree>
    <p:extLst>
      <p:ext uri="{BB962C8B-B14F-4D97-AF65-F5344CB8AC3E}">
        <p14:creationId xmlns:p14="http://schemas.microsoft.com/office/powerpoint/2010/main" val="17980428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pic>
        <p:nvPicPr>
          <p:cNvPr id="4" name="Picture 4" descr="基础部分1"/>
          <p:cNvPicPr>
            <a:picLocks noChangeAspect="1" noChangeArrowheads="1"/>
          </p:cNvPicPr>
          <p:nvPr/>
        </p:nvPicPr>
        <p:blipFill>
          <a:blip r:embed="rId2"/>
          <a:srcRect/>
          <a:stretch>
            <a:fillRect/>
          </a:stretch>
        </p:blipFill>
        <p:spPr bwMode="auto">
          <a:xfrm>
            <a:off x="396875" y="225425"/>
            <a:ext cx="8207375" cy="755650"/>
          </a:xfrm>
          <a:prstGeom prst="rect">
            <a:avLst/>
          </a:prstGeom>
          <a:noFill/>
          <a:ln w="9525">
            <a:noFill/>
            <a:miter lim="800000"/>
            <a:headEnd/>
            <a:tailEnd/>
          </a:ln>
        </p:spPr>
      </p:pic>
      <p:pic>
        <p:nvPicPr>
          <p:cNvPr id="5" name="Picture 5" descr="基础部分2"/>
          <p:cNvPicPr>
            <a:picLocks noChangeAspect="1" noChangeArrowheads="1"/>
          </p:cNvPicPr>
          <p:nvPr/>
        </p:nvPicPr>
        <p:blipFill>
          <a:blip r:embed="rId3"/>
          <a:srcRect/>
          <a:stretch>
            <a:fillRect/>
          </a:stretch>
        </p:blipFill>
        <p:spPr bwMode="auto">
          <a:xfrm>
            <a:off x="468313" y="5876925"/>
            <a:ext cx="8207375" cy="714375"/>
          </a:xfrm>
          <a:prstGeom prst="rect">
            <a:avLst/>
          </a:prstGeom>
          <a:noFill/>
          <a:ln w="9525">
            <a:noFill/>
            <a:miter lim="800000"/>
            <a:headEnd/>
            <a:tailEnd/>
          </a:ln>
        </p:spPr>
      </p:pic>
      <p:sp>
        <p:nvSpPr>
          <p:cNvPr id="23554" name="Rectangle 2"/>
          <p:cNvSpPr>
            <a:spLocks noGrp="1" noChangeArrowheads="1"/>
          </p:cNvSpPr>
          <p:nvPr>
            <p:ph type="ctrTitle"/>
          </p:nvPr>
        </p:nvSpPr>
        <p:spPr>
          <a:xfrm>
            <a:off x="685800" y="2130425"/>
            <a:ext cx="7772400" cy="1470025"/>
          </a:xfrm>
        </p:spPr>
        <p:txBody>
          <a:bodyPr/>
          <a:lstStyle>
            <a:lvl1pPr>
              <a:defRPr/>
            </a:lvl1pPr>
          </a:lstStyle>
          <a:p>
            <a:r>
              <a:rPr lang="zh-CN" altLang="en-US"/>
              <a:t>单击此处编辑母版标题样式</a:t>
            </a:r>
          </a:p>
        </p:txBody>
      </p:sp>
      <p:sp>
        <p:nvSpPr>
          <p:cNvPr id="2355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CN" altLang="en-US"/>
              <a:t>单击此处编辑母版副标题样式</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5750" y="1052513"/>
            <a:ext cx="2062163" cy="48244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46088" y="1052513"/>
            <a:ext cx="6037262" cy="48244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446088" y="1052513"/>
            <a:ext cx="8229600" cy="725487"/>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68313" y="1916113"/>
            <a:ext cx="4038600" cy="39608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916113"/>
            <a:ext cx="4038600" cy="39608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46088" y="1052513"/>
            <a:ext cx="8251825" cy="4824412"/>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46088" y="1052513"/>
            <a:ext cx="8229600" cy="725487"/>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68313" y="1916113"/>
            <a:ext cx="8229600" cy="3960812"/>
          </a:xfrm>
        </p:spPr>
        <p:txBody>
          <a:bodyPr/>
          <a:lstStyle/>
          <a:p>
            <a:pPr lvl="0"/>
            <a:endParaRPr lang="zh-CN" alt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916113"/>
            <a:ext cx="4038600"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59313" y="1916113"/>
            <a:ext cx="4038600" cy="39608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46088" y="1052513"/>
            <a:ext cx="8229600" cy="725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5"/>
          <p:cNvSpPr>
            <a:spLocks noGrp="1" noChangeArrowheads="1"/>
          </p:cNvSpPr>
          <p:nvPr>
            <p:ph type="body" idx="1"/>
          </p:nvPr>
        </p:nvSpPr>
        <p:spPr bwMode="auto">
          <a:xfrm>
            <a:off x="468313" y="1916113"/>
            <a:ext cx="8229600" cy="39608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pic>
        <p:nvPicPr>
          <p:cNvPr id="1028" name="Picture 7" descr="基础部分1"/>
          <p:cNvPicPr>
            <a:picLocks noChangeAspect="1" noChangeArrowheads="1"/>
          </p:cNvPicPr>
          <p:nvPr/>
        </p:nvPicPr>
        <p:blipFill>
          <a:blip r:embed="rId16"/>
          <a:srcRect/>
          <a:stretch>
            <a:fillRect/>
          </a:stretch>
        </p:blipFill>
        <p:spPr bwMode="auto">
          <a:xfrm>
            <a:off x="396875" y="225425"/>
            <a:ext cx="8207375" cy="755650"/>
          </a:xfrm>
          <a:prstGeom prst="rect">
            <a:avLst/>
          </a:prstGeom>
          <a:noFill/>
          <a:ln w="9525">
            <a:noFill/>
            <a:miter lim="800000"/>
            <a:headEnd/>
            <a:tailEnd/>
          </a:ln>
        </p:spPr>
      </p:pic>
      <p:pic>
        <p:nvPicPr>
          <p:cNvPr id="1029" name="Picture 8" descr="基础部分2"/>
          <p:cNvPicPr>
            <a:picLocks noChangeAspect="1" noChangeArrowheads="1"/>
          </p:cNvPicPr>
          <p:nvPr/>
        </p:nvPicPr>
        <p:blipFill>
          <a:blip r:embed="rId17"/>
          <a:srcRect/>
          <a:stretch>
            <a:fillRect/>
          </a:stretch>
        </p:blipFill>
        <p:spPr bwMode="auto">
          <a:xfrm>
            <a:off x="468313" y="5876925"/>
            <a:ext cx="8207375" cy="714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4" r:id="rId1"/>
    <p:sldLayoutId id="2147483673" r:id="rId2"/>
    <p:sldLayoutId id="2147483672" r:id="rId3"/>
    <p:sldLayoutId id="2147483671" r:id="rId4"/>
    <p:sldLayoutId id="2147483670" r:id="rId5"/>
    <p:sldLayoutId id="2147483669" r:id="rId6"/>
    <p:sldLayoutId id="2147483668" r:id="rId7"/>
    <p:sldLayoutId id="2147483667" r:id="rId8"/>
    <p:sldLayoutId id="2147483666" r:id="rId9"/>
    <p:sldLayoutId id="2147483665" r:id="rId10"/>
    <p:sldLayoutId id="2147483664" r:id="rId11"/>
    <p:sldLayoutId id="2147483663" r:id="rId12"/>
    <p:sldLayoutId id="2147483662" r:id="rId13"/>
    <p:sldLayoutId id="2147483661"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slideLayout" Target="../slideLayouts/slideLayout2.xml"/><Relationship Id="rId4" Type="http://schemas.openxmlformats.org/officeDocument/2006/relationships/image" Target="../media/image25.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33.emf"/></Relationships>
</file>

<file path=ppt/slides/_rels/slide26.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38.wmf"/><Relationship Id="rId4" Type="http://schemas.openxmlformats.org/officeDocument/2006/relationships/image" Target="../media/image37.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40.emf"/><Relationship Id="rId4" Type="http://schemas.openxmlformats.org/officeDocument/2006/relationships/image" Target="../media/image39.e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41.e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42.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43.emf"/></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44.emf"/></Relationships>
</file>

<file path=ppt/slides/_rels/slide35.x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6.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49.wmf"/><Relationship Id="rId5" Type="http://schemas.openxmlformats.org/officeDocument/2006/relationships/oleObject" Target="../embeddings/oleObject11.bin"/><Relationship Id="rId4" Type="http://schemas.openxmlformats.org/officeDocument/2006/relationships/image" Target="../media/image50.wmf"/></Relationships>
</file>

<file path=ppt/slides/_rels/slide42.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0.emf"/></Relationships>
</file>

<file path=ppt/slides/_rels/slide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7.wmf"/></Relationships>
</file>

<file path=ppt/slides/_rels/slide9.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内容占位符 5"/>
          <p:cNvSpPr>
            <a:spLocks noGrp="1"/>
          </p:cNvSpPr>
          <p:nvPr>
            <p:ph idx="1"/>
          </p:nvPr>
        </p:nvSpPr>
        <p:spPr>
          <a:xfrm>
            <a:off x="3500430" y="4714884"/>
            <a:ext cx="2286016" cy="661975"/>
          </a:xfrm>
        </p:spPr>
        <p:txBody>
          <a:bodyPr/>
          <a:lstStyle/>
          <a:p>
            <a:pPr>
              <a:buNone/>
            </a:pPr>
            <a:r>
              <a:rPr lang="zh-CN" altLang="en-US" b="1" dirty="0" smtClean="0">
                <a:solidFill>
                  <a:srgbClr val="FF0000"/>
                </a:solidFill>
                <a:latin typeface="华文行楷" pitchFamily="2" charset="-122"/>
                <a:ea typeface="华文行楷" pitchFamily="2" charset="-122"/>
              </a:rPr>
              <a:t>唯康技术部</a:t>
            </a:r>
            <a:endParaRPr lang="en-US" altLang="zh-CN" b="1" dirty="0" smtClean="0">
              <a:solidFill>
                <a:srgbClr val="FF0000"/>
              </a:solidFill>
              <a:latin typeface="华文行楷" pitchFamily="2" charset="-122"/>
              <a:ea typeface="华文行楷" pitchFamily="2" charset="-122"/>
            </a:endParaRPr>
          </a:p>
          <a:p>
            <a:pPr>
              <a:buNone/>
            </a:pPr>
            <a:r>
              <a:rPr lang="en-US" altLang="zh-CN" sz="1800" dirty="0" smtClean="0">
                <a:latin typeface="华文行楷" pitchFamily="2" charset="-122"/>
                <a:ea typeface="华文行楷" pitchFamily="2" charset="-122"/>
              </a:rPr>
              <a:t>             </a:t>
            </a:r>
            <a:endParaRPr lang="zh-CN" altLang="en-US" sz="1800" b="1" dirty="0">
              <a:latin typeface="隶书" pitchFamily="49" charset="-122"/>
              <a:ea typeface="隶书" pitchFamily="49" charset="-122"/>
            </a:endParaRPr>
          </a:p>
        </p:txBody>
      </p:sp>
      <p:sp>
        <p:nvSpPr>
          <p:cNvPr id="7" name="标题 4"/>
          <p:cNvSpPr txBox="1">
            <a:spLocks/>
          </p:cNvSpPr>
          <p:nvPr/>
        </p:nvSpPr>
        <p:spPr bwMode="auto">
          <a:xfrm>
            <a:off x="1785918" y="2500306"/>
            <a:ext cx="6357982" cy="100013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8000" b="1" i="0" u="none" strike="noStrike" kern="0" cap="none" spc="0" normalizeH="0" baseline="0" noProof="0" dirty="0" smtClean="0">
                <a:ln>
                  <a:noFill/>
                </a:ln>
                <a:solidFill>
                  <a:srgbClr val="FFFF00"/>
                </a:solidFill>
                <a:effectLst/>
                <a:uLnTx/>
                <a:uFillTx/>
                <a:latin typeface="华文行楷" pitchFamily="2" charset="-122"/>
                <a:ea typeface="华文行楷" pitchFamily="2" charset="-122"/>
                <a:cs typeface="+mj-cs"/>
              </a:rPr>
              <a:t>招 投 标 培 训</a:t>
            </a:r>
            <a:endParaRPr kumimoji="0" lang="zh-CN" altLang="en-US" sz="8000" b="0" i="0" u="none" strike="noStrike" kern="0" cap="none" spc="0" normalizeH="0" baseline="0" noProof="0" dirty="0">
              <a:ln>
                <a:noFill/>
              </a:ln>
              <a:solidFill>
                <a:srgbClr val="FFFF00"/>
              </a:solidFill>
              <a:effectLst/>
              <a:uLnTx/>
              <a:uFillTx/>
              <a:latin typeface="+mj-lt"/>
              <a:ea typeface="+mj-ea"/>
              <a:cs typeface="+mj-cs"/>
            </a:endParaRPr>
          </a:p>
        </p:txBody>
      </p:sp>
      <p:sp>
        <p:nvSpPr>
          <p:cNvPr id="8" name="标题 4"/>
          <p:cNvSpPr txBox="1">
            <a:spLocks/>
          </p:cNvSpPr>
          <p:nvPr/>
        </p:nvSpPr>
        <p:spPr bwMode="auto">
          <a:xfrm>
            <a:off x="1714480" y="2500306"/>
            <a:ext cx="6357982" cy="100013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zh-CN" altLang="en-US" sz="8000" b="1" i="0" u="none" strike="noStrike" kern="0" cap="none" spc="0" normalizeH="0" baseline="0" noProof="0" dirty="0" smtClean="0">
                <a:ln>
                  <a:noFill/>
                </a:ln>
                <a:effectLst/>
                <a:uLnTx/>
                <a:uFillTx/>
                <a:latin typeface="华文行楷" pitchFamily="2" charset="-122"/>
                <a:ea typeface="华文行楷" pitchFamily="2" charset="-122"/>
                <a:cs typeface="+mj-cs"/>
              </a:rPr>
              <a:t>招 投 标 培 训</a:t>
            </a:r>
            <a:endParaRPr kumimoji="0" lang="zh-CN" altLang="en-US" sz="8000" b="0" i="0" u="none" strike="noStrike" kern="0" cap="none" spc="0" normalizeH="0" baseline="0" noProof="0" dirty="0">
              <a:ln>
                <a:noFill/>
              </a:ln>
              <a:effectLst/>
              <a:uLnTx/>
              <a:uFillTx/>
              <a:latin typeface="+mj-lt"/>
              <a:ea typeface="+mj-ea"/>
              <a:cs typeface="+mj-cs"/>
            </a:endParaRPr>
          </a:p>
        </p:txBody>
      </p:sp>
      <p:pic>
        <p:nvPicPr>
          <p:cNvPr id="12" name="Picture 77" descr="楼顶接收器"/>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7254902" y="4786322"/>
            <a:ext cx="1246188" cy="1155700"/>
          </a:xfrm>
          <a:prstGeom prst="rect">
            <a:avLst/>
          </a:prstGeom>
          <a:noFill/>
        </p:spPr>
      </p:pic>
      <p:grpSp>
        <p:nvGrpSpPr>
          <p:cNvPr id="13" name="Group 198"/>
          <p:cNvGrpSpPr>
            <a:grpSpLocks/>
          </p:cNvGrpSpPr>
          <p:nvPr/>
        </p:nvGrpSpPr>
        <p:grpSpPr bwMode="auto">
          <a:xfrm>
            <a:off x="428596" y="5429264"/>
            <a:ext cx="1600200" cy="552450"/>
            <a:chOff x="2132" y="672"/>
            <a:chExt cx="1008" cy="348"/>
          </a:xfrm>
        </p:grpSpPr>
        <p:pic>
          <p:nvPicPr>
            <p:cNvPr id="14" name="Picture 29" descr="003"/>
            <p:cNvPicPr>
              <a:picLocks noChangeAspect="1" noChangeArrowheads="1"/>
            </p:cNvPicPr>
            <p:nvPr/>
          </p:nvPicPr>
          <p:blipFill>
            <a:blip r:embed="rId4">
              <a:clrChange>
                <a:clrFrom>
                  <a:srgbClr val="FFFFFF"/>
                </a:clrFrom>
                <a:clrTo>
                  <a:srgbClr val="FFFFFF">
                    <a:alpha val="0"/>
                  </a:srgbClr>
                </a:clrTo>
              </a:clrChange>
              <a:lum bright="-12000"/>
            </a:blip>
            <a:srcRect/>
            <a:stretch>
              <a:fillRect/>
            </a:stretch>
          </p:blipFill>
          <p:spPr bwMode="auto">
            <a:xfrm>
              <a:off x="2132" y="768"/>
              <a:ext cx="1008" cy="252"/>
            </a:xfrm>
            <a:prstGeom prst="rect">
              <a:avLst/>
            </a:prstGeom>
            <a:noFill/>
            <a:ln w="9525">
              <a:noFill/>
              <a:miter lim="800000"/>
              <a:headEnd/>
              <a:tailEnd/>
            </a:ln>
            <a:effectLst/>
          </p:spPr>
        </p:pic>
        <p:sp>
          <p:nvSpPr>
            <p:cNvPr id="15" name="Line 19"/>
            <p:cNvSpPr>
              <a:spLocks noChangeShapeType="1"/>
            </p:cNvSpPr>
            <p:nvPr/>
          </p:nvSpPr>
          <p:spPr bwMode="auto">
            <a:xfrm flipH="1">
              <a:off x="2382" y="828"/>
              <a:ext cx="353" cy="0"/>
            </a:xfrm>
            <a:prstGeom prst="line">
              <a:avLst/>
            </a:prstGeom>
            <a:noFill/>
            <a:ln w="9525">
              <a:solidFill>
                <a:schemeClr val="tx1"/>
              </a:solidFill>
              <a:round/>
              <a:headEnd/>
              <a:tailEnd/>
            </a:ln>
            <a:effectLst/>
          </p:spPr>
          <p:txBody>
            <a:bodyPr/>
            <a:lstStyle/>
            <a:p>
              <a:endParaRPr lang="zh-CN" altLang="en-US"/>
            </a:p>
          </p:txBody>
        </p:sp>
        <p:sp>
          <p:nvSpPr>
            <p:cNvPr id="16" name="Line 20"/>
            <p:cNvSpPr>
              <a:spLocks noChangeShapeType="1"/>
            </p:cNvSpPr>
            <p:nvPr/>
          </p:nvSpPr>
          <p:spPr bwMode="auto">
            <a:xfrm flipV="1">
              <a:off x="2465" y="761"/>
              <a:ext cx="0" cy="67"/>
            </a:xfrm>
            <a:prstGeom prst="line">
              <a:avLst/>
            </a:prstGeom>
            <a:noFill/>
            <a:ln w="9525">
              <a:solidFill>
                <a:schemeClr val="tx1"/>
              </a:solidFill>
              <a:round/>
              <a:headEnd/>
              <a:tailEnd/>
            </a:ln>
            <a:effectLst/>
          </p:spPr>
          <p:txBody>
            <a:bodyPr/>
            <a:lstStyle/>
            <a:p>
              <a:endParaRPr lang="zh-CN" altLang="en-US"/>
            </a:p>
          </p:txBody>
        </p:sp>
        <p:sp>
          <p:nvSpPr>
            <p:cNvPr id="17" name="Line 21"/>
            <p:cNvSpPr>
              <a:spLocks noChangeShapeType="1"/>
            </p:cNvSpPr>
            <p:nvPr/>
          </p:nvSpPr>
          <p:spPr bwMode="auto">
            <a:xfrm flipV="1">
              <a:off x="2619" y="739"/>
              <a:ext cx="0" cy="89"/>
            </a:xfrm>
            <a:prstGeom prst="line">
              <a:avLst/>
            </a:prstGeom>
            <a:noFill/>
            <a:ln w="9525">
              <a:solidFill>
                <a:schemeClr val="tx1"/>
              </a:solidFill>
              <a:round/>
              <a:headEnd/>
              <a:tailEnd/>
            </a:ln>
            <a:effectLst/>
          </p:spPr>
          <p:txBody>
            <a:bodyPr/>
            <a:lstStyle/>
            <a:p>
              <a:endParaRPr lang="zh-CN" altLang="en-US"/>
            </a:p>
          </p:txBody>
        </p:sp>
        <p:sp>
          <p:nvSpPr>
            <p:cNvPr id="18" name="Line 22"/>
            <p:cNvSpPr>
              <a:spLocks noChangeShapeType="1"/>
            </p:cNvSpPr>
            <p:nvPr/>
          </p:nvSpPr>
          <p:spPr bwMode="auto">
            <a:xfrm>
              <a:off x="2530" y="828"/>
              <a:ext cx="0" cy="89"/>
            </a:xfrm>
            <a:prstGeom prst="line">
              <a:avLst/>
            </a:prstGeom>
            <a:noFill/>
            <a:ln w="9525">
              <a:solidFill>
                <a:schemeClr val="tx1"/>
              </a:solidFill>
              <a:round/>
              <a:headEnd/>
              <a:tailEnd/>
            </a:ln>
            <a:effectLst/>
          </p:spPr>
          <p:txBody>
            <a:bodyPr/>
            <a:lstStyle/>
            <a:p>
              <a:endParaRPr lang="zh-CN" altLang="en-US"/>
            </a:p>
          </p:txBody>
        </p:sp>
        <p:pic>
          <p:nvPicPr>
            <p:cNvPr id="19" name="Picture 23" descr="PC Blue"/>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576" y="678"/>
              <a:ext cx="112" cy="111"/>
            </a:xfrm>
            <a:prstGeom prst="rect">
              <a:avLst/>
            </a:prstGeom>
            <a:noFill/>
          </p:spPr>
        </p:pic>
        <p:grpSp>
          <p:nvGrpSpPr>
            <p:cNvPr id="20" name="Group 194"/>
            <p:cNvGrpSpPr>
              <a:grpSpLocks/>
            </p:cNvGrpSpPr>
            <p:nvPr/>
          </p:nvGrpSpPr>
          <p:grpSpPr bwMode="auto">
            <a:xfrm>
              <a:off x="2688" y="672"/>
              <a:ext cx="291" cy="307"/>
              <a:chOff x="2256" y="2419"/>
              <a:chExt cx="336" cy="355"/>
            </a:xfrm>
          </p:grpSpPr>
          <p:pic>
            <p:nvPicPr>
              <p:cNvPr id="23" name="Picture 193" descr="fuwuqi"/>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352" y="2419"/>
                <a:ext cx="240" cy="317"/>
              </a:xfrm>
              <a:prstGeom prst="rect">
                <a:avLst/>
              </a:prstGeom>
              <a:noFill/>
            </p:spPr>
          </p:pic>
          <p:grpSp>
            <p:nvGrpSpPr>
              <p:cNvPr id="24" name="Group 25"/>
              <p:cNvGrpSpPr>
                <a:grpSpLocks/>
              </p:cNvGrpSpPr>
              <p:nvPr/>
            </p:nvGrpSpPr>
            <p:grpSpPr bwMode="auto">
              <a:xfrm>
                <a:off x="2256" y="2544"/>
                <a:ext cx="211" cy="230"/>
                <a:chOff x="4896" y="1968"/>
                <a:chExt cx="672" cy="651"/>
              </a:xfrm>
            </p:grpSpPr>
            <p:pic>
              <p:nvPicPr>
                <p:cNvPr id="25" name="Picture 26" descr="整套电脑-2"/>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896" y="1968"/>
                  <a:ext cx="672" cy="651"/>
                </a:xfrm>
                <a:prstGeom prst="rect">
                  <a:avLst/>
                </a:prstGeom>
                <a:noFill/>
              </p:spPr>
            </p:pic>
            <p:graphicFrame>
              <p:nvGraphicFramePr>
                <p:cNvPr id="26" name="Object 27"/>
                <p:cNvGraphicFramePr>
                  <a:graphicFrameLocks noChangeAspect="1"/>
                </p:cNvGraphicFramePr>
                <p:nvPr/>
              </p:nvGraphicFramePr>
              <p:xfrm>
                <a:off x="5056" y="2070"/>
                <a:ext cx="328" cy="236"/>
              </p:xfrm>
              <a:graphic>
                <a:graphicData uri="http://schemas.openxmlformats.org/presentationml/2006/ole">
                  <mc:AlternateContent xmlns:mc="http://schemas.openxmlformats.org/markup-compatibility/2006">
                    <mc:Choice xmlns:v="urn:schemas-microsoft-com:vml" Requires="v">
                      <p:oleObj spid="_x0000_s230403" name="BMP 图象" r:id="rId8" imgW="5714286" imgH="3933333" progId="PBrush">
                        <p:embed/>
                      </p:oleObj>
                    </mc:Choice>
                    <mc:Fallback>
                      <p:oleObj name="BMP 图象" r:id="rId8" imgW="5714286" imgH="3933333" progId="PBrush">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56" y="2070"/>
                              <a:ext cx="328" cy="236"/>
                            </a:xfrm>
                            <a:prstGeom prst="rect">
                              <a:avLst/>
                            </a:prstGeom>
                            <a:solidFill>
                              <a:schemeClr val="bg1"/>
                            </a:solidFill>
                            <a:ln>
                              <a:noFill/>
                            </a:ln>
                            <a:extLst>
                              <a:ext uri="{91240B29-F687-4F45-9708-019B960494DF}">
                                <a14:hiddenLine xmlns:a14="http://schemas.microsoft.com/office/drawing/2010/main" w="12700">
                                  <a:solidFill>
                                    <a:srgbClr val="FF00FF"/>
                                  </a:solidFill>
                                  <a:miter lim="800000"/>
                                  <a:headEnd/>
                                  <a:tailEnd/>
                                </a14:hiddenLine>
                              </a:ext>
                            </a:extLst>
                          </p:spPr>
                        </p:pic>
                      </p:oleObj>
                    </mc:Fallback>
                  </mc:AlternateContent>
                </a:graphicData>
              </a:graphic>
            </p:graphicFrame>
          </p:grpSp>
        </p:grpSp>
        <p:pic>
          <p:nvPicPr>
            <p:cNvPr id="21" name="Picture 195" descr="PC Blue"/>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16" y="672"/>
              <a:ext cx="112" cy="111"/>
            </a:xfrm>
            <a:prstGeom prst="rect">
              <a:avLst/>
            </a:prstGeom>
            <a:noFill/>
          </p:spPr>
        </p:pic>
        <p:pic>
          <p:nvPicPr>
            <p:cNvPr id="22" name="Picture 197" descr="PC Blue"/>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468" y="864"/>
              <a:ext cx="112" cy="111"/>
            </a:xfrm>
            <a:prstGeom prst="rect">
              <a:avLst/>
            </a:prstGeom>
            <a:noFill/>
          </p:spPr>
        </p:pic>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2800" b="1" dirty="0" smtClean="0">
                <a:solidFill>
                  <a:srgbClr val="4531A7"/>
                </a:solidFill>
                <a:effectLst>
                  <a:outerShdw blurRad="38100" dist="38100" dir="2700000" algn="tl">
                    <a:srgbClr val="C0C0C0"/>
                  </a:outerShdw>
                </a:effectLst>
                <a:ea typeface="隶书" pitchFamily="49" charset="-122"/>
              </a:rPr>
              <a:t>(六)  项目标底</a:t>
            </a:r>
            <a:endParaRPr lang="zh-CN" altLang="en-US" sz="2800" dirty="0"/>
          </a:p>
        </p:txBody>
      </p:sp>
      <p:sp>
        <p:nvSpPr>
          <p:cNvPr id="4" name="Rectangle 3"/>
          <p:cNvSpPr txBox="1">
            <a:spLocks noChangeArrowheads="1"/>
          </p:cNvSpPr>
          <p:nvPr/>
        </p:nvSpPr>
        <p:spPr bwMode="auto">
          <a:xfrm>
            <a:off x="685800" y="1752600"/>
            <a:ext cx="7772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Monotype Sorts" pitchFamily="2" charset="2"/>
              <a:buNone/>
              <a:tabLst/>
              <a:defRPr/>
            </a:pPr>
            <a:r>
              <a:rPr kumimoji="0" lang="zh-CN" altLang="en-US" sz="2800" i="0" u="none" strike="noStrike" kern="0" cap="none" spc="0" normalizeH="0" baseline="0" noProof="0" dirty="0" smtClean="0">
                <a:ln>
                  <a:noFill/>
                </a:ln>
                <a:effectLst/>
                <a:uLnTx/>
                <a:uFillTx/>
                <a:latin typeface="+mn-lt"/>
                <a:ea typeface="+mn-ea"/>
                <a:cs typeface="+mn-cs"/>
              </a:rPr>
              <a:t>           </a:t>
            </a:r>
            <a:r>
              <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rPr>
              <a:t>标底是指招标人根据招标项目的</a:t>
            </a:r>
            <a:endParaRPr kumimoji="0" lang="en-US" altLang="zh-CN" sz="2400" i="0" u="none" strike="noStrike" kern="0" cap="none" spc="0" normalizeH="0" baseline="0" noProof="0" dirty="0" smtClean="0">
              <a:ln>
                <a:noFill/>
              </a:ln>
              <a:effectLst/>
              <a:uLnTx/>
              <a:uFillTx/>
              <a:latin typeface="隶书" pitchFamily="49" charset="-122"/>
              <a:ea typeface="隶书" pitchFamily="49" charset="-122"/>
              <a:cs typeface="+mn-cs"/>
            </a:endParaRPr>
          </a:p>
          <a:p>
            <a:pPr marL="342900" marR="0" lvl="0" indent="-342900" algn="l" defTabSz="914400" rtl="0" eaLnBrk="1" fontAlgn="base" latinLnBrk="0" hangingPunct="1">
              <a:lnSpc>
                <a:spcPct val="100000"/>
              </a:lnSpc>
              <a:spcBef>
                <a:spcPct val="20000"/>
              </a:spcBef>
              <a:spcAft>
                <a:spcPct val="0"/>
              </a:spcAft>
              <a:buClrTx/>
              <a:buSzTx/>
              <a:buFont typeface="Monotype Sorts" pitchFamily="2" charset="2"/>
              <a:buNone/>
              <a:tabLst/>
              <a:defRPr/>
            </a:pPr>
            <a:r>
              <a:rPr lang="en-US" altLang="zh-CN" sz="2400" kern="0" dirty="0" smtClean="0">
                <a:latin typeface="隶书" pitchFamily="49" charset="-122"/>
                <a:ea typeface="隶书" pitchFamily="49" charset="-122"/>
              </a:rPr>
              <a:t>  </a:t>
            </a:r>
            <a:r>
              <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rPr>
              <a:t>具体情况所编制的完成招标项目所需的</a:t>
            </a:r>
            <a:endParaRPr kumimoji="0" lang="en-US" altLang="zh-CN" sz="2400" i="0" u="none" strike="noStrike" kern="0" cap="none" spc="0" normalizeH="0" baseline="0" noProof="0" dirty="0" smtClean="0">
              <a:ln>
                <a:noFill/>
              </a:ln>
              <a:effectLst/>
              <a:uLnTx/>
              <a:uFillTx/>
              <a:latin typeface="隶书" pitchFamily="49" charset="-122"/>
              <a:ea typeface="隶书" pitchFamily="49" charset="-122"/>
              <a:cs typeface="+mn-cs"/>
            </a:endParaRPr>
          </a:p>
          <a:p>
            <a:pPr marL="342900" marR="0" lvl="0" indent="-342900" algn="l" defTabSz="914400" rtl="0" eaLnBrk="1" fontAlgn="base" latinLnBrk="0" hangingPunct="1">
              <a:lnSpc>
                <a:spcPct val="100000"/>
              </a:lnSpc>
              <a:spcBef>
                <a:spcPct val="20000"/>
              </a:spcBef>
              <a:spcAft>
                <a:spcPct val="0"/>
              </a:spcAft>
              <a:buClrTx/>
              <a:buSzTx/>
              <a:buFont typeface="Monotype Sorts" pitchFamily="2" charset="2"/>
              <a:buNone/>
              <a:tabLst/>
              <a:defRPr/>
            </a:pPr>
            <a:r>
              <a:rPr lang="en-US" altLang="zh-CN" sz="2400" kern="0" dirty="0" smtClean="0">
                <a:latin typeface="隶书" pitchFamily="49" charset="-122"/>
                <a:ea typeface="隶书" pitchFamily="49" charset="-122"/>
              </a:rPr>
              <a:t>  </a:t>
            </a:r>
            <a:r>
              <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rPr>
              <a:t>基本概算。标底价格由成本、利润、税</a:t>
            </a:r>
            <a:endParaRPr kumimoji="0" lang="en-US" altLang="zh-CN" sz="2400" i="0" u="none" strike="noStrike" kern="0" cap="none" spc="0" normalizeH="0" baseline="0" noProof="0" dirty="0" smtClean="0">
              <a:ln>
                <a:noFill/>
              </a:ln>
              <a:effectLst/>
              <a:uLnTx/>
              <a:uFillTx/>
              <a:latin typeface="隶书" pitchFamily="49" charset="-122"/>
              <a:ea typeface="隶书" pitchFamily="49" charset="-122"/>
              <a:cs typeface="+mn-cs"/>
            </a:endParaRPr>
          </a:p>
          <a:p>
            <a:pPr marL="342900" marR="0" lvl="0" indent="-342900" algn="l" defTabSz="914400" rtl="0" eaLnBrk="1" fontAlgn="base" latinLnBrk="0" hangingPunct="1">
              <a:lnSpc>
                <a:spcPct val="100000"/>
              </a:lnSpc>
              <a:spcBef>
                <a:spcPct val="20000"/>
              </a:spcBef>
              <a:spcAft>
                <a:spcPct val="0"/>
              </a:spcAft>
              <a:buClrTx/>
              <a:buSzTx/>
              <a:buFont typeface="Monotype Sorts" pitchFamily="2" charset="2"/>
              <a:buNone/>
              <a:tabLst/>
              <a:defRPr/>
            </a:pPr>
            <a:r>
              <a:rPr lang="en-US" altLang="zh-CN" sz="2400" kern="0" dirty="0" smtClean="0">
                <a:latin typeface="隶书" pitchFamily="49" charset="-122"/>
                <a:ea typeface="隶书" pitchFamily="49" charset="-122"/>
              </a:rPr>
              <a:t>  </a:t>
            </a:r>
            <a:r>
              <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rPr>
              <a:t>金等组成，一般应控制在批准的总概算及投资包干的限额内。</a:t>
            </a:r>
            <a:endParaRPr kumimoji="0" lang="en-US" altLang="zh-CN" sz="2400" i="0" u="none" strike="noStrike" kern="0" cap="none" spc="0" normalizeH="0" baseline="0" noProof="0" dirty="0" smtClean="0">
              <a:ln>
                <a:noFill/>
              </a:ln>
              <a:effectLst/>
              <a:uLnTx/>
              <a:uFillTx/>
              <a:latin typeface="隶书" pitchFamily="49" charset="-122"/>
              <a:ea typeface="隶书" pitchFamily="49" charset="-122"/>
              <a:cs typeface="+mn-cs"/>
            </a:endParaRPr>
          </a:p>
          <a:p>
            <a:pPr marL="342900" lvl="0" indent="-342900">
              <a:spcBef>
                <a:spcPct val="20000"/>
              </a:spcBef>
            </a:pPr>
            <a:r>
              <a:rPr lang="en-US" altLang="zh-CN" sz="2400" kern="0" dirty="0" smtClean="0">
                <a:latin typeface="隶书" pitchFamily="49" charset="-122"/>
                <a:ea typeface="隶书" pitchFamily="49" charset="-122"/>
              </a:rPr>
              <a:t>     </a:t>
            </a:r>
            <a:r>
              <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rPr>
              <a:t>现行的标底除了对整个项目所需的基本概算进行限额外，还制定</a:t>
            </a:r>
            <a:r>
              <a:rPr lang="zh-CN" altLang="en-US" sz="2400" kern="0" dirty="0" smtClean="0">
                <a:latin typeface="隶书" pitchFamily="49" charset="-122"/>
                <a:ea typeface="隶书" pitchFamily="49" charset="-122"/>
              </a:rPr>
              <a:t>出了整个项目所需的设备、软件、工程材料、施工等的详细要求。并对其中的某些重要参数指标进行硬性规定（星号），所有参加投标的供应商必须满足或者高于其要求，否则投标无效或废标。</a:t>
            </a:r>
            <a:endParaRPr kumimoji="0" lang="zh-CN" altLang="en-US" sz="2400" i="0" u="none" strike="noStrike" kern="0" cap="none" spc="0" normalizeH="0" baseline="0" noProof="0" dirty="0" smtClean="0">
              <a:ln>
                <a:noFill/>
              </a:ln>
              <a:effectLst/>
              <a:uLnTx/>
              <a:uFillTx/>
              <a:latin typeface="隶书" pitchFamily="49" charset="-122"/>
              <a:ea typeface="隶书" pitchFamily="49" charset="-122"/>
              <a:cs typeface="+mn-cs"/>
            </a:endParaRPr>
          </a:p>
        </p:txBody>
      </p:sp>
      <p:pic>
        <p:nvPicPr>
          <p:cNvPr id="5" name="Picture 21" descr="PE01561_"/>
          <p:cNvPicPr>
            <a:picLocks noChangeAspect="1" noChangeArrowheads="1"/>
          </p:cNvPicPr>
          <p:nvPr/>
        </p:nvPicPr>
        <p:blipFill>
          <a:blip r:embed="rId2"/>
          <a:srcRect/>
          <a:stretch>
            <a:fillRect/>
          </a:stretch>
        </p:blipFill>
        <p:spPr bwMode="auto">
          <a:xfrm>
            <a:off x="6357950" y="1428736"/>
            <a:ext cx="2582901" cy="1714512"/>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051"/>
          <p:cNvSpPr txBox="1">
            <a:spLocks noChangeArrowheads="1"/>
          </p:cNvSpPr>
          <p:nvPr/>
        </p:nvSpPr>
        <p:spPr bwMode="auto">
          <a:xfrm>
            <a:off x="914400" y="171448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G"/>
              <a:tabLst/>
              <a:defRPr/>
            </a:pPr>
            <a:r>
              <a:rPr kumimoji="0" lang="zh-CN" altLang="en-US" sz="40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200" b="1"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投标前的准备</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 "/>
              <a:tabLst/>
              <a:defRPr/>
            </a:pPr>
            <a:r>
              <a:rPr kumimoji="0" lang="zh-CN" altLang="en-US" sz="3200" b="1"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   1.领取招标书并认真阅读</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 "/>
              <a:tabLst/>
              <a:defRPr/>
            </a:pPr>
            <a:r>
              <a:rPr kumimoji="0" lang="zh-CN" altLang="en-US" sz="3200" b="1"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招标文件的组成部分：</a:t>
            </a:r>
          </a:p>
          <a:p>
            <a:pPr marL="342900" marR="0" lvl="0" indent="-342900" algn="l" defTabSz="914400" rtl="0" eaLnBrk="0" fontAlgn="base" latinLnBrk="0" hangingPunct="0">
              <a:lnSpc>
                <a:spcPct val="100000"/>
              </a:lnSpc>
              <a:spcBef>
                <a:spcPct val="20000"/>
              </a:spcBef>
              <a:spcAft>
                <a:spcPct val="0"/>
              </a:spcAft>
              <a:buClrTx/>
              <a:buSzTx/>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    （</a:t>
            </a:r>
            <a:r>
              <a:rPr kumimoji="0" lang="en-US" altLang="zh-CN"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1</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）招标公告</a:t>
            </a:r>
          </a:p>
          <a:p>
            <a:pPr marL="342900" marR="0" lvl="0" indent="-342900" algn="l" defTabSz="914400" rtl="0" eaLnBrk="0" fontAlgn="base" latinLnBrk="0" hangingPunct="0">
              <a:lnSpc>
                <a:spcPct val="100000"/>
              </a:lnSpc>
              <a:spcBef>
                <a:spcPct val="20000"/>
              </a:spcBef>
              <a:spcAft>
                <a:spcPct val="0"/>
              </a:spcAft>
              <a:buClrTx/>
              <a:buSzTx/>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    （</a:t>
            </a:r>
            <a:r>
              <a:rPr kumimoji="0" lang="en-US" altLang="zh-CN"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2</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）商务部分</a:t>
            </a:r>
          </a:p>
          <a:p>
            <a:pPr marL="342900" marR="0" lvl="0" indent="-342900" algn="l" defTabSz="914400" rtl="0" eaLnBrk="0" fontAlgn="base" latinLnBrk="0" hangingPunct="0">
              <a:lnSpc>
                <a:spcPct val="100000"/>
              </a:lnSpc>
              <a:spcBef>
                <a:spcPct val="20000"/>
              </a:spcBef>
              <a:spcAft>
                <a:spcPct val="0"/>
              </a:spcAft>
              <a:buClrTx/>
              <a:buSzTx/>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    （</a:t>
            </a:r>
            <a:r>
              <a:rPr kumimoji="0" lang="en-US" altLang="zh-CN"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3</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）技术部分</a:t>
            </a:r>
          </a:p>
          <a:p>
            <a:pPr marL="342900" marR="0" lvl="0" indent="-342900" algn="l" defTabSz="914400" rtl="0" eaLnBrk="0" fontAlgn="base" latinLnBrk="0" hangingPunct="0">
              <a:lnSpc>
                <a:spcPct val="100000"/>
              </a:lnSpc>
              <a:spcBef>
                <a:spcPct val="20000"/>
              </a:spcBef>
              <a:spcAft>
                <a:spcPct val="0"/>
              </a:spcAft>
              <a:buClrTx/>
              <a:buSzTx/>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    （</a:t>
            </a:r>
            <a:r>
              <a:rPr kumimoji="0" lang="en-US" altLang="zh-CN"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4</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rPr>
              <a:t>）澄清函</a:t>
            </a:r>
            <a:endParaRPr kumimoji="0" lang="zh-CN" altLang="en-US" sz="2800" b="1" i="0" u="none" strike="noStrike" kern="0" cap="none" spc="0" normalizeH="0" baseline="0" noProof="0" dirty="0">
              <a:ln>
                <a:noFill/>
              </a:ln>
              <a:solidFill>
                <a:schemeClr val="tx1"/>
              </a:solidFill>
              <a:effectLst/>
              <a:uLnTx/>
              <a:uFillTx/>
              <a:latin typeface="隶书" pitchFamily="49" charset="-122"/>
              <a:ea typeface="隶书" pitchFamily="49" charset="-122"/>
            </a:endParaRPr>
          </a:p>
        </p:txBody>
      </p:sp>
      <p:pic>
        <p:nvPicPr>
          <p:cNvPr id="7" name="Picture 2055" descr="j0292020"/>
          <p:cNvPicPr>
            <a:picLocks noChangeAspect="1" noChangeArrowheads="1"/>
          </p:cNvPicPr>
          <p:nvPr/>
        </p:nvPicPr>
        <p:blipFill>
          <a:blip r:embed="rId2"/>
          <a:srcRect/>
          <a:stretch>
            <a:fillRect/>
          </a:stretch>
        </p:blipFill>
        <p:spPr bwMode="auto">
          <a:xfrm>
            <a:off x="6786578" y="1985966"/>
            <a:ext cx="2122487" cy="2014538"/>
          </a:xfrm>
          <a:prstGeom prst="rect">
            <a:avLst/>
          </a:prstGeom>
          <a:noFill/>
        </p:spPr>
      </p:pic>
      <p:pic>
        <p:nvPicPr>
          <p:cNvPr id="8" name="Picture 21" descr="PE01561_"/>
          <p:cNvPicPr>
            <a:picLocks noChangeAspect="1" noChangeArrowheads="1"/>
          </p:cNvPicPr>
          <p:nvPr/>
        </p:nvPicPr>
        <p:blipFill>
          <a:blip r:embed="rId3"/>
          <a:srcRect/>
          <a:stretch>
            <a:fillRect/>
          </a:stretch>
        </p:blipFill>
        <p:spPr bwMode="auto">
          <a:xfrm>
            <a:off x="5000628" y="4357694"/>
            <a:ext cx="2532663" cy="1681164"/>
          </a:xfrm>
          <a:prstGeom prst="rect">
            <a:avLst/>
          </a:prstGeom>
          <a:noFill/>
        </p:spPr>
      </p:pic>
      <p:sp>
        <p:nvSpPr>
          <p:cNvPr id="10" name="AutoShape 7"/>
          <p:cNvSpPr>
            <a:spLocks noChangeArrowheads="1"/>
          </p:cNvSpPr>
          <p:nvPr/>
        </p:nvSpPr>
        <p:spPr bwMode="gray">
          <a:xfrm>
            <a:off x="927076" y="927083"/>
            <a:ext cx="7194853" cy="852488"/>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defRPr/>
            </a:pPr>
            <a:endParaRPr lang="zh-CN" altLang="en-US"/>
          </a:p>
        </p:txBody>
      </p:sp>
      <p:grpSp>
        <p:nvGrpSpPr>
          <p:cNvPr id="11" name="Group 13"/>
          <p:cNvGrpSpPr>
            <a:grpSpLocks/>
          </p:cNvGrpSpPr>
          <p:nvPr/>
        </p:nvGrpSpPr>
        <p:grpSpPr bwMode="auto">
          <a:xfrm>
            <a:off x="1071538" y="1071546"/>
            <a:ext cx="6856462" cy="641350"/>
            <a:chOff x="1202" y="2160"/>
            <a:chExt cx="1102" cy="635"/>
          </a:xfrm>
        </p:grpSpPr>
        <p:sp>
          <p:nvSpPr>
            <p:cNvPr id="12" name="AutoShape 14"/>
            <p:cNvSpPr>
              <a:spLocks noChangeArrowheads="1"/>
            </p:cNvSpPr>
            <p:nvPr/>
          </p:nvSpPr>
          <p:spPr bwMode="gray">
            <a:xfrm>
              <a:off x="1202" y="2160"/>
              <a:ext cx="1102" cy="635"/>
            </a:xfrm>
            <a:prstGeom prst="roundRect">
              <a:avLst>
                <a:gd name="adj" fmla="val 11921"/>
              </a:avLst>
            </a:prstGeom>
            <a:gradFill rotWithShape="1">
              <a:gsLst>
                <a:gs pos="0">
                  <a:srgbClr val="009999"/>
                </a:gs>
                <a:gs pos="100000">
                  <a:srgbClr val="006B6B"/>
                </a:gs>
              </a:gsLst>
              <a:lin ang="5400000" scaled="1"/>
            </a:gradFill>
            <a:ln w="38100">
              <a:solidFill>
                <a:schemeClr val="tx1"/>
              </a:solidFill>
              <a:round/>
              <a:headEnd/>
              <a:tailEnd/>
            </a:ln>
          </p:spPr>
          <p:txBody>
            <a:bodyPr wrap="none" anchor="ctr"/>
            <a:lstStyle/>
            <a:p>
              <a:pPr algn="ctr"/>
              <a:endParaRPr lang="zh-CN" altLang="en-US"/>
            </a:p>
          </p:txBody>
        </p:sp>
        <p:sp>
          <p:nvSpPr>
            <p:cNvPr id="13" name="Freeform 15"/>
            <p:cNvSpPr>
              <a:spLocks/>
            </p:cNvSpPr>
            <p:nvPr/>
          </p:nvSpPr>
          <p:spPr bwMode="gray">
            <a:xfrm>
              <a:off x="1202" y="2160"/>
              <a:ext cx="337" cy="308"/>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93D4D4"/>
                </a:gs>
                <a:gs pos="100000">
                  <a:srgbClr val="009999">
                    <a:alpha val="0"/>
                  </a:srgbClr>
                </a:gs>
              </a:gsLst>
              <a:lin ang="2700000" scaled="1"/>
            </a:gradFill>
            <a:ln w="0">
              <a:noFill/>
              <a:round/>
              <a:headEnd/>
              <a:tailEnd/>
            </a:ln>
          </p:spPr>
          <p:txBody>
            <a:bodyPr/>
            <a:lstStyle/>
            <a:p>
              <a:pPr algn="ctr"/>
              <a:endParaRPr lang="zh-CN" altLang="en-US"/>
            </a:p>
          </p:txBody>
        </p:sp>
      </p:grpSp>
      <p:sp>
        <p:nvSpPr>
          <p:cNvPr id="14" name="Text Box 17"/>
          <p:cNvSpPr txBox="1">
            <a:spLocks noChangeArrowheads="1"/>
          </p:cNvSpPr>
          <p:nvPr/>
        </p:nvSpPr>
        <p:spPr bwMode="gray">
          <a:xfrm>
            <a:off x="1357290" y="1000108"/>
            <a:ext cx="6357982" cy="707886"/>
          </a:xfrm>
          <a:prstGeom prst="rect">
            <a:avLst/>
          </a:prstGeom>
          <a:noFill/>
          <a:ln w="9525" algn="ctr">
            <a:noFill/>
            <a:miter lim="800000"/>
            <a:headEnd/>
            <a:tailEnd/>
          </a:ln>
          <a:effectLst/>
        </p:spPr>
        <p:txBody>
          <a:bodyPr wrap="square">
            <a:spAutoFit/>
          </a:bodyPr>
          <a:lstStyle/>
          <a:p>
            <a:pPr algn="ctr" eaLnBrk="0" hangingPunct="0">
              <a:defRPr/>
            </a:pPr>
            <a:r>
              <a:rPr lang="zh-CN" altLang="en-US" sz="4000" b="1" dirty="0" smtClean="0">
                <a:effectLst>
                  <a:outerShdw blurRad="38100" dist="38100" dir="2700000" algn="tl">
                    <a:srgbClr val="C0C0C0"/>
                  </a:outerShdw>
                </a:effectLst>
                <a:ea typeface="隶书" pitchFamily="49" charset="-122"/>
              </a:rPr>
              <a:t>第二部分   投标注意事项</a:t>
            </a:r>
            <a:endParaRPr lang="zh-CN" altLang="en-US" sz="4000" b="1" dirty="0">
              <a:solidFill>
                <a:srgbClr val="FFFFFF"/>
              </a:solidFill>
              <a:effectLst>
                <a:outerShdw blurRad="38100" dist="38100" dir="2700000" algn="tl">
                  <a:srgbClr val="C0C0C0"/>
                </a:outerShdw>
              </a:effectLst>
              <a:ea typeface="黑体"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785787" y="1428736"/>
            <a:ext cx="7215238" cy="3816429"/>
          </a:xfrm>
          <a:prstGeom prst="rect">
            <a:avLst/>
          </a:prstGeom>
          <a:noFill/>
          <a:ln w="9525" algn="ctr">
            <a:noFill/>
            <a:miter lim="800000"/>
            <a:headEnd/>
            <a:tailEnd/>
          </a:ln>
          <a:effectLst/>
        </p:spPr>
        <p:txBody>
          <a:bodyPr wrap="square">
            <a:spAutoFit/>
          </a:bodyPr>
          <a:lstStyle/>
          <a:p>
            <a:pPr algn="l"/>
            <a:r>
              <a:rPr lang="zh-CN" altLang="en-US" sz="3200" dirty="0">
                <a:solidFill>
                  <a:srgbClr val="0070C0"/>
                </a:solidFill>
                <a:latin typeface="隶书" pitchFamily="49" charset="-122"/>
                <a:ea typeface="隶书" pitchFamily="49" charset="-122"/>
              </a:rPr>
              <a:t>2.重点关注产品\服务\付款条款</a:t>
            </a:r>
          </a:p>
          <a:p>
            <a:pPr algn="l"/>
            <a:r>
              <a:rPr lang="zh-CN" altLang="en-US" sz="3200" dirty="0">
                <a:solidFill>
                  <a:srgbClr val="0070C0"/>
                </a:solidFill>
                <a:latin typeface="隶书" pitchFamily="49" charset="-122"/>
                <a:ea typeface="隶书" pitchFamily="49" charset="-122"/>
              </a:rPr>
              <a:t>3.最好与招标方作最终</a:t>
            </a:r>
            <a:r>
              <a:rPr lang="zh-CN" altLang="en-US" sz="3200" dirty="0" smtClean="0">
                <a:solidFill>
                  <a:srgbClr val="0070C0"/>
                </a:solidFill>
                <a:latin typeface="隶书" pitchFamily="49" charset="-122"/>
                <a:ea typeface="隶书" pitchFamily="49" charset="-122"/>
              </a:rPr>
              <a:t>确认</a:t>
            </a:r>
            <a:endParaRPr lang="zh-CN" altLang="en-US" sz="3200" dirty="0">
              <a:solidFill>
                <a:srgbClr val="0070C0"/>
              </a:solidFill>
              <a:latin typeface="隶书" pitchFamily="49" charset="-122"/>
              <a:ea typeface="隶书" pitchFamily="49" charset="-122"/>
            </a:endParaRPr>
          </a:p>
          <a:p>
            <a:pPr algn="l">
              <a:lnSpc>
                <a:spcPct val="100000"/>
              </a:lnSpc>
            </a:pPr>
            <a:r>
              <a:rPr lang="zh-CN" altLang="en-US" sz="3200" dirty="0">
                <a:solidFill>
                  <a:srgbClr val="FF4D3F"/>
                </a:solidFill>
                <a:latin typeface="隶书" pitchFamily="49" charset="-122"/>
                <a:ea typeface="隶书" pitchFamily="49" charset="-122"/>
              </a:rPr>
              <a:t>　　投标人拿到招标文件后，应</a:t>
            </a:r>
            <a:r>
              <a:rPr lang="zh-CN" altLang="en-US" sz="3200" dirty="0" smtClean="0">
                <a:solidFill>
                  <a:srgbClr val="FF4D3F"/>
                </a:solidFill>
                <a:latin typeface="隶书" pitchFamily="49" charset="-122"/>
                <a:ea typeface="隶书" pitchFamily="49" charset="-122"/>
              </a:rPr>
              <a:t>进</a:t>
            </a:r>
            <a:endParaRPr lang="en-US" altLang="zh-CN" sz="3200" dirty="0" smtClean="0">
              <a:solidFill>
                <a:srgbClr val="FF4D3F"/>
              </a:solidFill>
              <a:latin typeface="隶书" pitchFamily="49" charset="-122"/>
              <a:ea typeface="隶书" pitchFamily="49" charset="-122"/>
            </a:endParaRPr>
          </a:p>
          <a:p>
            <a:pPr algn="l">
              <a:lnSpc>
                <a:spcPct val="100000"/>
              </a:lnSpc>
            </a:pPr>
            <a:r>
              <a:rPr lang="zh-CN" altLang="en-US" sz="3200" dirty="0" smtClean="0">
                <a:solidFill>
                  <a:srgbClr val="FF4D3F"/>
                </a:solidFill>
                <a:latin typeface="隶书" pitchFamily="49" charset="-122"/>
                <a:ea typeface="隶书" pitchFamily="49" charset="-122"/>
              </a:rPr>
              <a:t>行</a:t>
            </a:r>
            <a:r>
              <a:rPr lang="zh-CN" altLang="en-US" sz="3200" dirty="0">
                <a:solidFill>
                  <a:srgbClr val="FF4D3F"/>
                </a:solidFill>
                <a:latin typeface="隶书" pitchFamily="49" charset="-122"/>
                <a:ea typeface="隶书" pitchFamily="49" charset="-122"/>
              </a:rPr>
              <a:t>全面细致的调查研究。若有疑问或不清楚的问题需要招标人予以澄清和解答的，应在收到招标文件后的一定期限内以书面形式向招标人提出． </a:t>
            </a:r>
          </a:p>
          <a:p>
            <a:endParaRPr lang="zh-CN" altLang="en-US" dirty="0">
              <a:solidFill>
                <a:srgbClr val="FF4D3F"/>
              </a:solidFill>
            </a:endParaRPr>
          </a:p>
        </p:txBody>
      </p:sp>
      <p:pic>
        <p:nvPicPr>
          <p:cNvPr id="5" name="Picture 11" descr="j0234752"/>
          <p:cNvPicPr>
            <a:picLocks noChangeAspect="1" noChangeArrowheads="1" noCrop="1"/>
          </p:cNvPicPr>
          <p:nvPr/>
        </p:nvPicPr>
        <p:blipFill>
          <a:blip r:embed="rId2"/>
          <a:srcRect/>
          <a:stretch>
            <a:fillRect/>
          </a:stretch>
        </p:blipFill>
        <p:spPr bwMode="auto">
          <a:xfrm>
            <a:off x="7215206" y="928670"/>
            <a:ext cx="1725846" cy="1928826"/>
          </a:xfrm>
          <a:prstGeom prst="rect">
            <a:avLst/>
          </a:prstGeom>
          <a:noFill/>
        </p:spPr>
      </p:pic>
      <p:pic>
        <p:nvPicPr>
          <p:cNvPr id="6" name="Picture 15" descr="BD07153_"/>
          <p:cNvPicPr>
            <a:picLocks noChangeAspect="1" noChangeArrowheads="1"/>
          </p:cNvPicPr>
          <p:nvPr/>
        </p:nvPicPr>
        <p:blipFill>
          <a:blip r:embed="rId3"/>
          <a:srcRect/>
          <a:stretch>
            <a:fillRect/>
          </a:stretch>
        </p:blipFill>
        <p:spPr bwMode="auto">
          <a:xfrm>
            <a:off x="7286644" y="4071942"/>
            <a:ext cx="1646237" cy="1801813"/>
          </a:xfrm>
          <a:prstGeom prst="rect">
            <a:avLst/>
          </a:prstGeom>
          <a:noFill/>
        </p:spPr>
      </p:pic>
      <p:sp>
        <p:nvSpPr>
          <p:cNvPr id="7" name="AutoShape 5"/>
          <p:cNvSpPr>
            <a:spLocks noChangeArrowheads="1"/>
          </p:cNvSpPr>
          <p:nvPr/>
        </p:nvSpPr>
        <p:spPr bwMode="auto">
          <a:xfrm>
            <a:off x="0" y="4786322"/>
            <a:ext cx="2520950" cy="1152525"/>
          </a:xfrm>
          <a:prstGeom prst="cloudCallout">
            <a:avLst>
              <a:gd name="adj1" fmla="val -43750"/>
              <a:gd name="adj2" fmla="val 70000"/>
            </a:avLst>
          </a:prstGeom>
          <a:solidFill>
            <a:srgbClr val="FF4D3F"/>
          </a:solidFill>
          <a:ln w="9525">
            <a:solidFill>
              <a:srgbClr val="FF4D3F"/>
            </a:solidFill>
            <a:round/>
            <a:headEnd/>
            <a:tailEnd/>
          </a:ln>
          <a:effectLst/>
        </p:spPr>
        <p:txBody>
          <a:bodyPr anchor="ctr"/>
          <a:lstStyle/>
          <a:p>
            <a:endParaRPr lang="zh-CN" altLang="en-US" sz="1800"/>
          </a:p>
        </p:txBody>
      </p:sp>
      <p:sp>
        <p:nvSpPr>
          <p:cNvPr id="10" name="Text Box 6"/>
          <p:cNvSpPr txBox="1">
            <a:spLocks noChangeArrowheads="1"/>
          </p:cNvSpPr>
          <p:nvPr/>
        </p:nvSpPr>
        <p:spPr bwMode="auto">
          <a:xfrm>
            <a:off x="571472" y="4929198"/>
            <a:ext cx="2770188" cy="1323439"/>
          </a:xfrm>
          <a:prstGeom prst="rect">
            <a:avLst/>
          </a:prstGeom>
          <a:noFill/>
          <a:ln w="9525" algn="ctr">
            <a:noFill/>
            <a:miter lim="800000"/>
            <a:headEnd/>
            <a:tailEnd/>
          </a:ln>
          <a:effectLst/>
        </p:spPr>
        <p:txBody>
          <a:bodyPr wrap="square">
            <a:spAutoFit/>
          </a:bodyPr>
          <a:lstStyle/>
          <a:p>
            <a:r>
              <a:rPr lang="zh-CN" altLang="en-US" sz="4000" dirty="0">
                <a:solidFill>
                  <a:srgbClr val="F8FC42"/>
                </a:solidFill>
                <a:latin typeface="隶书" pitchFamily="49" charset="-122"/>
                <a:ea typeface="隶书" pitchFamily="49" charset="-122"/>
              </a:rPr>
              <a:t>沟 通</a:t>
            </a:r>
            <a:endParaRPr lang="en-US" altLang="zh-CN" sz="4000" dirty="0">
              <a:solidFill>
                <a:srgbClr val="F8FC42"/>
              </a:solidFill>
              <a:latin typeface="隶书" pitchFamily="49" charset="-122"/>
              <a:ea typeface="隶书"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1357298"/>
            <a:ext cx="8229600" cy="500066"/>
          </a:xfrm>
        </p:spPr>
        <p:txBody>
          <a:bodyPr/>
          <a:lstStyle/>
          <a:p>
            <a:pPr algn="l"/>
            <a:r>
              <a:rPr lang="zh-CN" altLang="en-US" sz="2800" dirty="0" smtClean="0">
                <a:solidFill>
                  <a:srgbClr val="0000FF"/>
                </a:solidFill>
                <a:effectLst>
                  <a:outerShdw blurRad="38100" dist="38100" dir="2700000" algn="tl">
                    <a:srgbClr val="C0C0C0"/>
                  </a:outerShdw>
                </a:effectLst>
                <a:ea typeface="隶书" pitchFamily="49" charset="-122"/>
              </a:rPr>
              <a:t>如何解读招标书－－招标书的理解注意事项</a:t>
            </a:r>
          </a:p>
        </p:txBody>
      </p:sp>
      <p:sp>
        <p:nvSpPr>
          <p:cNvPr id="4" name="标题 1"/>
          <p:cNvSpPr txBox="1">
            <a:spLocks/>
          </p:cNvSpPr>
          <p:nvPr/>
        </p:nvSpPr>
        <p:spPr bwMode="auto">
          <a:xfrm>
            <a:off x="428596" y="857232"/>
            <a:ext cx="1643074" cy="50006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zh-CN" altLang="en-US" sz="3200" b="1" kern="0" dirty="0" smtClean="0">
                <a:solidFill>
                  <a:srgbClr val="FF0000"/>
                </a:solidFill>
                <a:effectLst>
                  <a:outerShdw blurRad="38100" dist="38100" dir="2700000" algn="tl">
                    <a:srgbClr val="C0C0C0"/>
                  </a:outerShdw>
                </a:effectLst>
                <a:latin typeface="+mj-lt"/>
                <a:ea typeface="隶书" pitchFamily="49" charset="-122"/>
                <a:cs typeface="+mj-cs"/>
              </a:rPr>
              <a:t>秘笈：</a:t>
            </a:r>
            <a:endParaRPr kumimoji="0" lang="zh-CN" altLang="en-US" sz="3200" b="1" i="0" u="none" strike="noStrike" kern="0" cap="none" spc="0" normalizeH="0" baseline="0" noProof="0" dirty="0" smtClean="0">
              <a:ln>
                <a:noFill/>
              </a:ln>
              <a:solidFill>
                <a:srgbClr val="FF0000"/>
              </a:solidFill>
              <a:effectLst>
                <a:outerShdw blurRad="38100" dist="38100" dir="2700000" algn="tl">
                  <a:srgbClr val="C0C0C0"/>
                </a:outerShdw>
              </a:effectLst>
              <a:uLnTx/>
              <a:uFillTx/>
              <a:latin typeface="+mj-lt"/>
              <a:ea typeface="隶书" pitchFamily="49" charset="-122"/>
              <a:cs typeface="+mj-cs"/>
            </a:endParaRPr>
          </a:p>
        </p:txBody>
      </p:sp>
      <p:sp>
        <p:nvSpPr>
          <p:cNvPr id="5" name="AutoShape 15"/>
          <p:cNvSpPr>
            <a:spLocks noChangeArrowheads="1"/>
          </p:cNvSpPr>
          <p:nvPr/>
        </p:nvSpPr>
        <p:spPr bwMode="gray">
          <a:xfrm>
            <a:off x="3048905" y="3088285"/>
            <a:ext cx="2883553" cy="1569439"/>
          </a:xfrm>
          <a:custGeom>
            <a:avLst/>
            <a:gdLst>
              <a:gd name="T0" fmla="*/ 2147483647 w 21600"/>
              <a:gd name="T1" fmla="*/ 0 h 21600"/>
              <a:gd name="T2" fmla="*/ 2147483647 w 21600"/>
              <a:gd name="T3" fmla="*/ 0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50 h 21600"/>
              <a:gd name="T26" fmla="*/ 18437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350" y="10800"/>
                </a:moveTo>
                <a:cubicBezTo>
                  <a:pt x="1350" y="16019"/>
                  <a:pt x="5581" y="20250"/>
                  <a:pt x="10800" y="20250"/>
                </a:cubicBezTo>
                <a:cubicBezTo>
                  <a:pt x="16019" y="20250"/>
                  <a:pt x="20250" y="16019"/>
                  <a:pt x="20250" y="10800"/>
                </a:cubicBezTo>
                <a:cubicBezTo>
                  <a:pt x="20250" y="5581"/>
                  <a:pt x="16019" y="1350"/>
                  <a:pt x="10800" y="1350"/>
                </a:cubicBezTo>
                <a:cubicBezTo>
                  <a:pt x="5581" y="1350"/>
                  <a:pt x="1350" y="5581"/>
                  <a:pt x="1350" y="10800"/>
                </a:cubicBezTo>
                <a:close/>
              </a:path>
            </a:pathLst>
          </a:custGeom>
          <a:solidFill>
            <a:srgbClr val="256D28"/>
          </a:solidFill>
          <a:ln w="9525" algn="ctr">
            <a:noFill/>
            <a:round/>
            <a:headEnd/>
            <a:tailEnd/>
          </a:ln>
        </p:spPr>
        <p:txBody>
          <a:bodyPr wrap="none" anchor="ctr"/>
          <a:lstStyle/>
          <a:p>
            <a:endParaRPr kumimoji="1" lang="zh-CN" altLang="zh-CN" sz="2400">
              <a:latin typeface="Times New Roman" pitchFamily="18" charset="0"/>
            </a:endParaRPr>
          </a:p>
        </p:txBody>
      </p:sp>
      <p:sp>
        <p:nvSpPr>
          <p:cNvPr id="6" name="Oval 16"/>
          <p:cNvSpPr>
            <a:spLocks noChangeArrowheads="1"/>
          </p:cNvSpPr>
          <p:nvPr/>
        </p:nvSpPr>
        <p:spPr bwMode="gray">
          <a:xfrm>
            <a:off x="3429905" y="3481013"/>
            <a:ext cx="1950639" cy="871911"/>
          </a:xfrm>
          <a:prstGeom prst="ellipse">
            <a:avLst/>
          </a:prstGeom>
          <a:gradFill rotWithShape="1">
            <a:gsLst>
              <a:gs pos="0">
                <a:srgbClr val="90BA44"/>
              </a:gs>
              <a:gs pos="100000">
                <a:srgbClr val="43561F"/>
              </a:gs>
            </a:gsLst>
            <a:path path="shape">
              <a:fillToRect l="50000" t="50000" r="50000" b="50000"/>
            </a:path>
          </a:gradFill>
          <a:ln w="9525" algn="ctr">
            <a:noFill/>
            <a:round/>
            <a:headEnd/>
            <a:tailEnd/>
          </a:ln>
        </p:spPr>
        <p:txBody>
          <a:bodyPr wrap="none" anchor="ctr"/>
          <a:lstStyle/>
          <a:p>
            <a:pPr algn="ctr"/>
            <a:r>
              <a:rPr kumimoji="1" lang="zh-CN" altLang="en-US" sz="2000" b="1" dirty="0">
                <a:solidFill>
                  <a:srgbClr val="FF0000"/>
                </a:solidFill>
                <a:latin typeface="Times New Roman" pitchFamily="18" charset="0"/>
              </a:rPr>
              <a:t>注意事项</a:t>
            </a:r>
          </a:p>
        </p:txBody>
      </p:sp>
      <p:sp>
        <p:nvSpPr>
          <p:cNvPr id="7" name="AutoShape 14"/>
          <p:cNvSpPr>
            <a:spLocks noChangeArrowheads="1"/>
          </p:cNvSpPr>
          <p:nvPr/>
        </p:nvSpPr>
        <p:spPr bwMode="gray">
          <a:xfrm>
            <a:off x="1448705" y="1924040"/>
            <a:ext cx="2374691" cy="1133484"/>
          </a:xfrm>
          <a:prstGeom prst="wedgeRoundRectCallout">
            <a:avLst>
              <a:gd name="adj1" fmla="val 45088"/>
              <a:gd name="adj2" fmla="val 88782"/>
              <a:gd name="adj3" fmla="val 16667"/>
            </a:avLst>
          </a:prstGeom>
          <a:gradFill rotWithShape="1">
            <a:gsLst>
              <a:gs pos="0">
                <a:srgbClr val="256D28"/>
              </a:gs>
              <a:gs pos="100000">
                <a:srgbClr val="FFFFFF"/>
              </a:gs>
            </a:gsLst>
            <a:lin ang="0" scaled="1"/>
          </a:gradFill>
          <a:ln w="9525" algn="ctr">
            <a:noFill/>
            <a:miter lim="800000"/>
            <a:headEnd/>
            <a:tailEnd/>
          </a:ln>
        </p:spPr>
        <p:txBody>
          <a:bodyPr anchor="ctr"/>
          <a:lstStyle/>
          <a:p>
            <a:pPr algn="ctr"/>
            <a:r>
              <a:rPr kumimoji="1" lang="en-US" altLang="zh-CN" b="1" dirty="0"/>
              <a:t>“</a:t>
            </a:r>
            <a:r>
              <a:rPr kumimoji="1" lang="zh-CN" altLang="en-US" b="1" dirty="0"/>
              <a:t>投标须知”</a:t>
            </a:r>
          </a:p>
          <a:p>
            <a:pPr algn="ctr"/>
            <a:r>
              <a:rPr kumimoji="1" lang="zh-CN" altLang="en-US" b="1" dirty="0"/>
              <a:t>莫弄错</a:t>
            </a:r>
            <a:r>
              <a:rPr kumimoji="1" lang="zh-CN" altLang="en-US" dirty="0"/>
              <a:t> </a:t>
            </a:r>
          </a:p>
        </p:txBody>
      </p:sp>
      <p:sp>
        <p:nvSpPr>
          <p:cNvPr id="8" name="AutoShape 9"/>
          <p:cNvSpPr>
            <a:spLocks noChangeArrowheads="1"/>
          </p:cNvSpPr>
          <p:nvPr/>
        </p:nvSpPr>
        <p:spPr bwMode="gray">
          <a:xfrm>
            <a:off x="5487306" y="2000240"/>
            <a:ext cx="2205070" cy="1133484"/>
          </a:xfrm>
          <a:prstGeom prst="wedgeRoundRectCallout">
            <a:avLst>
              <a:gd name="adj1" fmla="val -56171"/>
              <a:gd name="adj2" fmla="val 89421"/>
              <a:gd name="adj3" fmla="val 16667"/>
            </a:avLst>
          </a:prstGeom>
          <a:gradFill rotWithShape="1">
            <a:gsLst>
              <a:gs pos="0">
                <a:srgbClr val="256D28"/>
              </a:gs>
              <a:gs pos="100000">
                <a:srgbClr val="FFFFFF"/>
              </a:gs>
            </a:gsLst>
            <a:lin ang="0" scaled="1"/>
          </a:gradFill>
          <a:ln w="9525" algn="ctr">
            <a:noFill/>
            <a:miter lim="800000"/>
            <a:headEnd/>
            <a:tailEnd/>
          </a:ln>
        </p:spPr>
        <p:txBody>
          <a:bodyPr anchor="ctr"/>
          <a:lstStyle/>
          <a:p>
            <a:pPr algn="ctr"/>
            <a:r>
              <a:rPr kumimoji="1" lang="en-US" altLang="zh-CN" b="1"/>
              <a:t>“</a:t>
            </a:r>
            <a:r>
              <a:rPr kumimoji="1" lang="zh-CN" altLang="en-US" b="1"/>
              <a:t>实质要求”</a:t>
            </a:r>
          </a:p>
          <a:p>
            <a:pPr algn="ctr"/>
            <a:r>
              <a:rPr kumimoji="1" lang="zh-CN" altLang="en-US" b="1"/>
              <a:t>莫遗漏</a:t>
            </a:r>
            <a:r>
              <a:rPr kumimoji="1" lang="zh-CN" altLang="en-US"/>
              <a:t> </a:t>
            </a:r>
          </a:p>
        </p:txBody>
      </p:sp>
      <p:sp>
        <p:nvSpPr>
          <p:cNvPr id="9" name="AutoShape 13"/>
          <p:cNvSpPr>
            <a:spLocks noChangeArrowheads="1"/>
          </p:cNvSpPr>
          <p:nvPr/>
        </p:nvSpPr>
        <p:spPr bwMode="gray">
          <a:xfrm>
            <a:off x="1372505" y="4591040"/>
            <a:ext cx="2035449" cy="1133484"/>
          </a:xfrm>
          <a:prstGeom prst="wedgeRoundRectCallout">
            <a:avLst>
              <a:gd name="adj1" fmla="val 44185"/>
              <a:gd name="adj2" fmla="val -108014"/>
              <a:gd name="adj3" fmla="val 16667"/>
            </a:avLst>
          </a:prstGeom>
          <a:gradFill rotWithShape="1">
            <a:gsLst>
              <a:gs pos="0">
                <a:srgbClr val="256D28"/>
              </a:gs>
              <a:gs pos="100000">
                <a:srgbClr val="FFFFFF"/>
              </a:gs>
            </a:gsLst>
            <a:lin ang="0" scaled="1"/>
          </a:gradFill>
          <a:ln w="9525" algn="ctr">
            <a:noFill/>
            <a:miter lim="800000"/>
            <a:headEnd/>
            <a:tailEnd/>
          </a:ln>
        </p:spPr>
        <p:txBody>
          <a:bodyPr anchor="ctr"/>
          <a:lstStyle/>
          <a:p>
            <a:pPr algn="ctr"/>
            <a:r>
              <a:rPr kumimoji="1" lang="en-US" altLang="zh-CN" b="1"/>
              <a:t>“</a:t>
            </a:r>
            <a:r>
              <a:rPr kumimoji="1" lang="zh-CN" altLang="en-US" b="1"/>
              <a:t>重要部分”</a:t>
            </a:r>
          </a:p>
          <a:p>
            <a:pPr algn="ctr"/>
            <a:r>
              <a:rPr kumimoji="1" lang="zh-CN" altLang="en-US" b="1"/>
              <a:t>莫忽视</a:t>
            </a:r>
            <a:r>
              <a:rPr kumimoji="1" lang="zh-CN" altLang="en-US"/>
              <a:t> </a:t>
            </a:r>
            <a:endParaRPr kumimoji="1" lang="zh-CN" altLang="en-US" sz="1600">
              <a:latin typeface="Times New Roman" pitchFamily="18" charset="0"/>
            </a:endParaRPr>
          </a:p>
        </p:txBody>
      </p:sp>
      <p:sp>
        <p:nvSpPr>
          <p:cNvPr id="10" name="AutoShape 11"/>
          <p:cNvSpPr>
            <a:spLocks noChangeArrowheads="1"/>
          </p:cNvSpPr>
          <p:nvPr/>
        </p:nvSpPr>
        <p:spPr bwMode="gray">
          <a:xfrm>
            <a:off x="5639706" y="4580049"/>
            <a:ext cx="2289880" cy="1220675"/>
          </a:xfrm>
          <a:prstGeom prst="wedgeRoundRectCallout">
            <a:avLst>
              <a:gd name="adj1" fmla="val -57329"/>
              <a:gd name="adj2" fmla="val -97917"/>
              <a:gd name="adj3" fmla="val 16667"/>
            </a:avLst>
          </a:prstGeom>
          <a:gradFill rotWithShape="1">
            <a:gsLst>
              <a:gs pos="0">
                <a:srgbClr val="256D28"/>
              </a:gs>
              <a:gs pos="100000">
                <a:srgbClr val="FFFFFF"/>
              </a:gs>
            </a:gsLst>
            <a:lin ang="0" scaled="1"/>
          </a:gradFill>
          <a:ln w="9525" algn="ctr">
            <a:noFill/>
            <a:miter lim="800000"/>
            <a:headEnd/>
            <a:tailEnd/>
          </a:ln>
        </p:spPr>
        <p:txBody>
          <a:bodyPr anchor="ctr"/>
          <a:lstStyle/>
          <a:p>
            <a:pPr algn="ctr"/>
            <a:r>
              <a:rPr kumimoji="1" lang="en-US" altLang="zh-CN" b="1" dirty="0"/>
              <a:t>“</a:t>
            </a:r>
            <a:r>
              <a:rPr kumimoji="1" lang="zh-CN" altLang="en-US" b="1" dirty="0"/>
              <a:t>细小项目”</a:t>
            </a:r>
          </a:p>
          <a:p>
            <a:pPr algn="ctr"/>
            <a:r>
              <a:rPr kumimoji="1" lang="zh-CN" altLang="en-US" b="1" dirty="0"/>
              <a:t>莫大意</a:t>
            </a:r>
            <a:r>
              <a:rPr kumimoji="1" lang="zh-CN" altLang="en-US" dirty="0"/>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200" b="1" dirty="0" smtClean="0">
                <a:solidFill>
                  <a:srgbClr val="4531A7"/>
                </a:solidFill>
                <a:effectLst>
                  <a:outerShdw blurRad="38100" dist="38100" dir="2700000" algn="tl">
                    <a:srgbClr val="C0C0C0"/>
                  </a:outerShdw>
                </a:effectLst>
                <a:ea typeface="隶书" pitchFamily="49" charset="-122"/>
              </a:rPr>
              <a:t>“投标须知”莫弄错</a:t>
            </a:r>
          </a:p>
        </p:txBody>
      </p:sp>
      <p:sp>
        <p:nvSpPr>
          <p:cNvPr id="4" name="AutoShape 55"/>
          <p:cNvSpPr>
            <a:spLocks noChangeArrowheads="1"/>
          </p:cNvSpPr>
          <p:nvPr/>
        </p:nvSpPr>
        <p:spPr bwMode="gray">
          <a:xfrm>
            <a:off x="814414" y="2071678"/>
            <a:ext cx="685752" cy="3429024"/>
          </a:xfrm>
          <a:prstGeom prst="roundRect">
            <a:avLst>
              <a:gd name="adj" fmla="val 16667"/>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gn="ctr">
              <a:defRPr/>
            </a:pPr>
            <a:r>
              <a:rPr lang="en-US" altLang="zh-CN" b="1" dirty="0"/>
              <a:t>          </a:t>
            </a:r>
          </a:p>
          <a:p>
            <a:pPr algn="ctr">
              <a:defRPr/>
            </a:pPr>
            <a:r>
              <a:rPr lang="zh-CN" altLang="en-US" sz="2400" b="1" dirty="0" smtClean="0">
                <a:latin typeface="隶书" pitchFamily="49" charset="-122"/>
                <a:ea typeface="隶书" pitchFamily="49" charset="-122"/>
              </a:rPr>
              <a:t>投</a:t>
            </a:r>
            <a:r>
              <a:rPr kumimoji="1" lang="zh-CN" altLang="en-US" sz="2400" b="1" dirty="0" smtClean="0">
                <a:latin typeface="隶书" pitchFamily="49" charset="-122"/>
                <a:ea typeface="隶书" pitchFamily="49" charset="-122"/>
              </a:rPr>
              <a:t>标</a:t>
            </a:r>
            <a:r>
              <a:rPr kumimoji="1" lang="zh-CN" altLang="en-US" sz="2400" b="1" dirty="0">
                <a:latin typeface="隶书" pitchFamily="49" charset="-122"/>
                <a:ea typeface="隶书" pitchFamily="49" charset="-122"/>
              </a:rPr>
              <a:t>须知莫弄错</a:t>
            </a:r>
          </a:p>
        </p:txBody>
      </p:sp>
      <p:sp>
        <p:nvSpPr>
          <p:cNvPr id="5" name="AutoShape 56"/>
          <p:cNvSpPr>
            <a:spLocks noChangeArrowheads="1"/>
          </p:cNvSpPr>
          <p:nvPr/>
        </p:nvSpPr>
        <p:spPr bwMode="gray">
          <a:xfrm>
            <a:off x="1728814" y="2690802"/>
            <a:ext cx="762000" cy="1676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1"/>
              </a:gs>
            </a:gsLst>
            <a:lin ang="5400000" scaled="1"/>
          </a:gradFill>
          <a:ln w="0" algn="ctr">
            <a:noFill/>
            <a:miter lim="800000"/>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endParaRPr lang="zh-CN" altLang="en-US"/>
          </a:p>
        </p:txBody>
      </p:sp>
      <p:sp>
        <p:nvSpPr>
          <p:cNvPr id="6" name="AutoShape 57"/>
          <p:cNvSpPr>
            <a:spLocks noChangeArrowheads="1"/>
          </p:cNvSpPr>
          <p:nvPr/>
        </p:nvSpPr>
        <p:spPr bwMode="gray">
          <a:xfrm>
            <a:off x="2643174" y="2143116"/>
            <a:ext cx="6072190" cy="334330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pPr>
            <a:r>
              <a:rPr lang="en-US" altLang="zh-CN" sz="2200" dirty="0">
                <a:latin typeface="隶书" pitchFamily="49" charset="-122"/>
                <a:ea typeface="隶书" pitchFamily="49" charset="-122"/>
              </a:rPr>
              <a:t>“</a:t>
            </a:r>
            <a:r>
              <a:rPr lang="zh-CN" altLang="en-US" sz="2200" dirty="0">
                <a:solidFill>
                  <a:srgbClr val="FF0000"/>
                </a:solidFill>
                <a:latin typeface="隶书" pitchFamily="49" charset="-122"/>
                <a:ea typeface="隶书" pitchFamily="49" charset="-122"/>
              </a:rPr>
              <a:t>投标须知</a:t>
            </a:r>
            <a:r>
              <a:rPr lang="zh-CN" altLang="en-US" sz="2200" dirty="0">
                <a:latin typeface="隶书" pitchFamily="49" charset="-122"/>
                <a:ea typeface="隶书" pitchFamily="49" charset="-122"/>
              </a:rPr>
              <a:t>”是招标人提醒投标者在投标书中务必全面、正确地回答具体注意事项的书面说明，可以说是投标书的“五脏”。因此，在制作标书时，必须对“招标须知”进行反复学习、理解、直至弄懂弄通，否则弄得不好，就会将“招标须知”理解错，导致投标书成为废标。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sz="3200" b="1" dirty="0" smtClean="0">
                <a:solidFill>
                  <a:srgbClr val="4531A7"/>
                </a:solidFill>
                <a:effectLst>
                  <a:outerShdw blurRad="38100" dist="38100" dir="2700000" algn="tl">
                    <a:srgbClr val="C0C0C0"/>
                  </a:outerShdw>
                </a:effectLst>
                <a:ea typeface="隶书" pitchFamily="49" charset="-122"/>
              </a:rPr>
              <a:t>“</a:t>
            </a:r>
            <a:r>
              <a:rPr lang="zh-CN" altLang="en-US" sz="3200" b="1" dirty="0" smtClean="0">
                <a:solidFill>
                  <a:srgbClr val="4531A7"/>
                </a:solidFill>
                <a:effectLst>
                  <a:outerShdw blurRad="38100" dist="38100" dir="2700000" algn="tl">
                    <a:srgbClr val="C0C0C0"/>
                  </a:outerShdw>
                </a:effectLst>
                <a:ea typeface="隶书" pitchFamily="49" charset="-122"/>
              </a:rPr>
              <a:t>实质要求”莫遗漏</a:t>
            </a:r>
          </a:p>
        </p:txBody>
      </p:sp>
      <p:sp>
        <p:nvSpPr>
          <p:cNvPr id="4" name="AutoShape 2"/>
          <p:cNvSpPr>
            <a:spLocks noChangeArrowheads="1"/>
          </p:cNvSpPr>
          <p:nvPr/>
        </p:nvSpPr>
        <p:spPr bwMode="gray">
          <a:xfrm>
            <a:off x="814414" y="1857364"/>
            <a:ext cx="614314" cy="3500462"/>
          </a:xfrm>
          <a:prstGeom prst="roundRect">
            <a:avLst>
              <a:gd name="adj" fmla="val 16667"/>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gn="ctr">
              <a:defRPr/>
            </a:pPr>
            <a:r>
              <a:rPr lang="en-US" altLang="zh-CN" b="1" dirty="0"/>
              <a:t>          </a:t>
            </a:r>
          </a:p>
          <a:p>
            <a:pPr algn="ctr">
              <a:defRPr/>
            </a:pPr>
            <a:r>
              <a:rPr lang="zh-CN" altLang="en-US" sz="2400" b="1" dirty="0" smtClean="0">
                <a:latin typeface="隶书" pitchFamily="49" charset="-122"/>
                <a:ea typeface="隶书" pitchFamily="49" charset="-122"/>
              </a:rPr>
              <a:t>实质</a:t>
            </a:r>
            <a:r>
              <a:rPr lang="zh-CN" altLang="en-US" sz="2400" b="1" dirty="0">
                <a:latin typeface="隶书" pitchFamily="49" charset="-122"/>
                <a:ea typeface="隶书" pitchFamily="49" charset="-122"/>
              </a:rPr>
              <a:t>要求莫遗漏</a:t>
            </a:r>
          </a:p>
        </p:txBody>
      </p:sp>
      <p:sp>
        <p:nvSpPr>
          <p:cNvPr id="5" name="AutoShape 3"/>
          <p:cNvSpPr>
            <a:spLocks noChangeArrowheads="1"/>
          </p:cNvSpPr>
          <p:nvPr/>
        </p:nvSpPr>
        <p:spPr bwMode="gray">
          <a:xfrm>
            <a:off x="1728814" y="2619364"/>
            <a:ext cx="762000" cy="1676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1"/>
              </a:gs>
            </a:gsLst>
            <a:lin ang="5400000" scaled="1"/>
          </a:gradFill>
          <a:ln w="0" algn="ctr">
            <a:noFill/>
            <a:miter lim="800000"/>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endParaRPr lang="zh-CN" altLang="en-US"/>
          </a:p>
        </p:txBody>
      </p:sp>
      <p:sp>
        <p:nvSpPr>
          <p:cNvPr id="6" name="AutoShape 4"/>
          <p:cNvSpPr>
            <a:spLocks noChangeArrowheads="1"/>
          </p:cNvSpPr>
          <p:nvPr/>
        </p:nvSpPr>
        <p:spPr bwMode="gray">
          <a:xfrm>
            <a:off x="2643214" y="2162164"/>
            <a:ext cx="5786438" cy="290991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r>
              <a:rPr lang="zh-CN" altLang="en-US" sz="2400" dirty="0">
                <a:latin typeface="隶书" pitchFamily="49" charset="-122"/>
                <a:ea typeface="隶书" pitchFamily="49" charset="-122"/>
              </a:rPr>
              <a:t>投标书应当对招标书所提出的实质性要求和</a:t>
            </a:r>
            <a:r>
              <a:rPr lang="zh-CN" altLang="en-US" sz="2400" dirty="0" smtClean="0">
                <a:latin typeface="隶书" pitchFamily="49" charset="-122"/>
                <a:ea typeface="隶书" pitchFamily="49" charset="-122"/>
              </a:rPr>
              <a:t>条件（</a:t>
            </a:r>
            <a:r>
              <a:rPr lang="zh-CN" altLang="en-US" sz="2400" dirty="0" smtClean="0">
                <a:solidFill>
                  <a:srgbClr val="FF0000"/>
                </a:solidFill>
                <a:latin typeface="隶书" pitchFamily="49" charset="-122"/>
                <a:ea typeface="隶书" pitchFamily="49" charset="-122"/>
              </a:rPr>
              <a:t>星号或重要指标</a:t>
            </a:r>
            <a:r>
              <a:rPr lang="zh-CN" altLang="en-US" sz="2400" dirty="0" smtClean="0">
                <a:latin typeface="隶书" pitchFamily="49" charset="-122"/>
                <a:ea typeface="隶书" pitchFamily="49" charset="-122"/>
              </a:rPr>
              <a:t>）做出</a:t>
            </a:r>
            <a:r>
              <a:rPr lang="zh-CN" altLang="en-US" sz="2400" dirty="0">
                <a:latin typeface="隶书" pitchFamily="49" charset="-122"/>
                <a:ea typeface="隶书" pitchFamily="49" charset="-122"/>
              </a:rPr>
              <a:t>响应。这意味着投标者只要对招标书中的某一条实质性要求遗漏，未做出响应，都将导致废标。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200" b="1" dirty="0" smtClean="0">
                <a:solidFill>
                  <a:srgbClr val="4531A7"/>
                </a:solidFill>
                <a:effectLst>
                  <a:outerShdw blurRad="38100" dist="38100" dir="2700000" algn="tl">
                    <a:srgbClr val="C0C0C0"/>
                  </a:outerShdw>
                </a:effectLst>
                <a:ea typeface="隶书" pitchFamily="49" charset="-122"/>
              </a:rPr>
              <a:t>“重要部分”莫忽视</a:t>
            </a:r>
          </a:p>
        </p:txBody>
      </p:sp>
      <p:sp>
        <p:nvSpPr>
          <p:cNvPr id="4" name="AutoShape 2"/>
          <p:cNvSpPr>
            <a:spLocks noChangeArrowheads="1"/>
          </p:cNvSpPr>
          <p:nvPr/>
        </p:nvSpPr>
        <p:spPr bwMode="gray">
          <a:xfrm>
            <a:off x="857224" y="1857364"/>
            <a:ext cx="500066" cy="3643338"/>
          </a:xfrm>
          <a:prstGeom prst="roundRect">
            <a:avLst>
              <a:gd name="adj" fmla="val 16667"/>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gn="ctr">
              <a:defRPr/>
            </a:pPr>
            <a:r>
              <a:rPr lang="en-US" altLang="zh-CN" b="1" dirty="0"/>
              <a:t>          </a:t>
            </a:r>
          </a:p>
          <a:p>
            <a:pPr algn="ctr">
              <a:defRPr/>
            </a:pPr>
            <a:endParaRPr lang="en-US" altLang="zh-CN" b="1" dirty="0"/>
          </a:p>
          <a:p>
            <a:pPr algn="ctr">
              <a:defRPr/>
            </a:pPr>
            <a:r>
              <a:rPr lang="zh-CN" altLang="en-US" sz="2400" b="1" dirty="0">
                <a:latin typeface="隶书" pitchFamily="49" charset="-122"/>
                <a:ea typeface="隶书" pitchFamily="49" charset="-122"/>
              </a:rPr>
              <a:t>重要部分莫忽视</a:t>
            </a:r>
            <a:endParaRPr kumimoji="1" lang="zh-CN" altLang="en-US" sz="2400" b="1" dirty="0">
              <a:latin typeface="隶书" pitchFamily="49" charset="-122"/>
              <a:ea typeface="隶书" pitchFamily="49" charset="-122"/>
            </a:endParaRPr>
          </a:p>
        </p:txBody>
      </p:sp>
      <p:sp>
        <p:nvSpPr>
          <p:cNvPr id="5" name="AutoShape 3"/>
          <p:cNvSpPr>
            <a:spLocks noChangeArrowheads="1"/>
          </p:cNvSpPr>
          <p:nvPr/>
        </p:nvSpPr>
        <p:spPr bwMode="gray">
          <a:xfrm>
            <a:off x="1771624" y="2547926"/>
            <a:ext cx="762000" cy="1676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1"/>
              </a:gs>
            </a:gsLst>
            <a:lin ang="5400000" scaled="1"/>
          </a:gradFill>
          <a:ln w="0" algn="ctr">
            <a:noFill/>
            <a:miter lim="800000"/>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endParaRPr lang="zh-CN" altLang="en-US"/>
          </a:p>
        </p:txBody>
      </p:sp>
      <p:sp>
        <p:nvSpPr>
          <p:cNvPr id="6" name="AutoShape 4"/>
          <p:cNvSpPr>
            <a:spLocks noChangeArrowheads="1"/>
          </p:cNvSpPr>
          <p:nvPr/>
        </p:nvSpPr>
        <p:spPr bwMode="gray">
          <a:xfrm>
            <a:off x="2686024" y="2014526"/>
            <a:ext cx="5672190" cy="334330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r>
              <a:rPr lang="en-US" altLang="zh-CN" sz="2200" dirty="0" smtClean="0">
                <a:latin typeface="隶书" pitchFamily="49" charset="-122"/>
                <a:ea typeface="隶书" pitchFamily="49" charset="-122"/>
              </a:rPr>
              <a:t>“</a:t>
            </a:r>
            <a:r>
              <a:rPr lang="zh-CN" altLang="en-US" sz="2200" dirty="0" smtClean="0">
                <a:latin typeface="隶书" pitchFamily="49" charset="-122"/>
                <a:ea typeface="隶书" pitchFamily="49" charset="-122"/>
              </a:rPr>
              <a:t>投标函”</a:t>
            </a:r>
            <a:r>
              <a:rPr lang="zh-CN" altLang="en-US" sz="2200" dirty="0">
                <a:latin typeface="隶书" pitchFamily="49" charset="-122"/>
                <a:ea typeface="隶书" pitchFamily="49" charset="-122"/>
              </a:rPr>
              <a:t>、</a:t>
            </a:r>
            <a:r>
              <a:rPr lang="zh-CN" altLang="en-US" sz="2200" dirty="0" smtClean="0">
                <a:latin typeface="隶书" pitchFamily="49" charset="-122"/>
                <a:ea typeface="隶书" pitchFamily="49" charset="-122"/>
              </a:rPr>
              <a:t>“设备报价表”</a:t>
            </a:r>
            <a:r>
              <a:rPr lang="zh-CN" altLang="en-US" sz="2200" dirty="0">
                <a:latin typeface="隶书" pitchFamily="49" charset="-122"/>
                <a:ea typeface="隶书" pitchFamily="49" charset="-122"/>
              </a:rPr>
              <a:t>、</a:t>
            </a:r>
            <a:r>
              <a:rPr lang="zh-CN" altLang="en-US" sz="2200" dirty="0" smtClean="0">
                <a:latin typeface="隶书" pitchFamily="49" charset="-122"/>
                <a:ea typeface="隶书" pitchFamily="49" charset="-122"/>
              </a:rPr>
              <a:t>“投标人资质”</a:t>
            </a:r>
            <a:r>
              <a:rPr lang="zh-CN" altLang="en-US" sz="2200" dirty="0">
                <a:latin typeface="隶书" pitchFamily="49" charset="-122"/>
                <a:ea typeface="隶书" pitchFamily="49" charset="-122"/>
              </a:rPr>
              <a:t>、“售后服务承诺”等都是投标书的重要部分，也是体现投标者是否具有竞争实力的具体表现。倘若投标者对这些“重要部分”不重视，不进行认真、详尽、完美的表述，就会使投标者在操作质量标、信息反馈标、信誉标等方面失分，以致最后落榜。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sz="3200" b="1" dirty="0" smtClean="0">
                <a:solidFill>
                  <a:srgbClr val="4531A7"/>
                </a:solidFill>
                <a:effectLst>
                  <a:outerShdw blurRad="38100" dist="38100" dir="2700000" algn="tl">
                    <a:srgbClr val="C0C0C0"/>
                  </a:outerShdw>
                </a:effectLst>
                <a:ea typeface="隶书" pitchFamily="49" charset="-122"/>
              </a:rPr>
              <a:t>“</a:t>
            </a:r>
            <a:r>
              <a:rPr lang="zh-CN" altLang="en-US" sz="3200" b="1" dirty="0" smtClean="0">
                <a:solidFill>
                  <a:srgbClr val="4531A7"/>
                </a:solidFill>
                <a:effectLst>
                  <a:outerShdw blurRad="38100" dist="38100" dir="2700000" algn="tl">
                    <a:srgbClr val="C0C0C0"/>
                  </a:outerShdw>
                </a:effectLst>
                <a:ea typeface="隶书" pitchFamily="49" charset="-122"/>
              </a:rPr>
              <a:t>细小项目”莫大意</a:t>
            </a:r>
          </a:p>
        </p:txBody>
      </p:sp>
      <p:sp>
        <p:nvSpPr>
          <p:cNvPr id="4" name="AutoShape 2"/>
          <p:cNvSpPr>
            <a:spLocks noChangeArrowheads="1"/>
          </p:cNvSpPr>
          <p:nvPr/>
        </p:nvSpPr>
        <p:spPr bwMode="gray">
          <a:xfrm>
            <a:off x="814414" y="1857364"/>
            <a:ext cx="596900" cy="3263900"/>
          </a:xfrm>
          <a:prstGeom prst="roundRect">
            <a:avLst>
              <a:gd name="adj" fmla="val 16667"/>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gn="ctr">
              <a:defRPr/>
            </a:pPr>
            <a:r>
              <a:rPr lang="en-US" altLang="zh-CN" b="1" dirty="0"/>
              <a:t>          </a:t>
            </a:r>
          </a:p>
          <a:p>
            <a:pPr algn="ctr">
              <a:defRPr/>
            </a:pPr>
            <a:r>
              <a:rPr lang="zh-CN" altLang="en-US" sz="2400" b="1" dirty="0" smtClean="0">
                <a:latin typeface="隶书" pitchFamily="49" charset="-122"/>
                <a:ea typeface="隶书" pitchFamily="49" charset="-122"/>
              </a:rPr>
              <a:t>细小</a:t>
            </a:r>
            <a:r>
              <a:rPr lang="zh-CN" altLang="en-US" sz="2400" b="1" dirty="0">
                <a:latin typeface="隶书" pitchFamily="49" charset="-122"/>
                <a:ea typeface="隶书" pitchFamily="49" charset="-122"/>
              </a:rPr>
              <a:t>项目莫大意</a:t>
            </a:r>
            <a:endParaRPr kumimoji="1" lang="zh-CN" altLang="en-US" sz="2400" b="1" dirty="0">
              <a:latin typeface="隶书" pitchFamily="49" charset="-122"/>
              <a:ea typeface="隶书" pitchFamily="49" charset="-122"/>
            </a:endParaRPr>
          </a:p>
        </p:txBody>
      </p:sp>
      <p:sp>
        <p:nvSpPr>
          <p:cNvPr id="5" name="AutoShape 3"/>
          <p:cNvSpPr>
            <a:spLocks noChangeArrowheads="1"/>
          </p:cNvSpPr>
          <p:nvPr/>
        </p:nvSpPr>
        <p:spPr bwMode="gray">
          <a:xfrm>
            <a:off x="1652614" y="2543164"/>
            <a:ext cx="762000" cy="16764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gradFill rotWithShape="1">
            <a:gsLst>
              <a:gs pos="0">
                <a:schemeClr val="accent2"/>
              </a:gs>
              <a:gs pos="100000">
                <a:schemeClr val="accent1"/>
              </a:gs>
            </a:gsLst>
            <a:lin ang="5400000" scaled="1"/>
          </a:gradFill>
          <a:ln w="0" algn="ctr">
            <a:noFill/>
            <a:miter lim="800000"/>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endParaRPr lang="zh-CN" altLang="en-US"/>
          </a:p>
        </p:txBody>
      </p:sp>
      <p:sp>
        <p:nvSpPr>
          <p:cNvPr id="6" name="AutoShape 4"/>
          <p:cNvSpPr>
            <a:spLocks noChangeArrowheads="1"/>
          </p:cNvSpPr>
          <p:nvPr/>
        </p:nvSpPr>
        <p:spPr bwMode="gray">
          <a:xfrm>
            <a:off x="2643214" y="2466964"/>
            <a:ext cx="5715000" cy="2105044"/>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Char char="n"/>
              <a:defRPr/>
            </a:pPr>
            <a:r>
              <a:rPr lang="en-US" altLang="zh-CN" dirty="0"/>
              <a:t> </a:t>
            </a:r>
            <a:r>
              <a:rPr lang="zh-CN" altLang="en-US" sz="2200" dirty="0">
                <a:latin typeface="隶书" pitchFamily="49" charset="-122"/>
                <a:ea typeface="隶书" pitchFamily="49" charset="-122"/>
              </a:rPr>
              <a:t>在制作投标书的时候，有一些项目很细小，也很容易</a:t>
            </a:r>
            <a:r>
              <a:rPr lang="zh-CN" altLang="en-US" sz="2200" dirty="0" smtClean="0">
                <a:latin typeface="隶书" pitchFamily="49" charset="-122"/>
                <a:ea typeface="隶书" pitchFamily="49" charset="-122"/>
              </a:rPr>
              <a:t>做，比如：社保人员表、同类项目经验、产品的相关报告等，但</a:t>
            </a:r>
            <a:r>
              <a:rPr lang="zh-CN" altLang="en-US" sz="2200" dirty="0">
                <a:latin typeface="隶书" pitchFamily="49" charset="-122"/>
                <a:ea typeface="隶书" pitchFamily="49" charset="-122"/>
              </a:rPr>
              <a:t>稍一粗心大意，就会影响全局，导致全盘皆输。</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a:spLocks noGrp="1" noChangeArrowheads="1"/>
          </p:cNvSpPr>
          <p:nvPr>
            <p:ph type="title"/>
          </p:nvPr>
        </p:nvSpPr>
        <p:spPr>
          <a:xfrm>
            <a:off x="-285784" y="1000108"/>
            <a:ext cx="6846915" cy="714380"/>
          </a:xfrm>
        </p:spPr>
        <p:txBody>
          <a:bodyPr/>
          <a:lstStyle/>
          <a:p>
            <a:r>
              <a:rPr lang="zh-CN" altLang="en-US" sz="3200" kern="1200" dirty="0">
                <a:solidFill>
                  <a:srgbClr val="0070C0"/>
                </a:solidFill>
                <a:latin typeface="隶书" pitchFamily="49" charset="-122"/>
                <a:ea typeface="隶书" pitchFamily="49" charset="-122"/>
                <a:cs typeface="+mn-cs"/>
                <a:sym typeface="Monotype Sorts" pitchFamily="2" charset="2"/>
              </a:rPr>
              <a:t>4. 了解具体招标方操作方式</a:t>
            </a:r>
          </a:p>
        </p:txBody>
      </p:sp>
      <p:sp>
        <p:nvSpPr>
          <p:cNvPr id="5" name="Rectangle 1027"/>
          <p:cNvSpPr txBox="1">
            <a:spLocks noChangeArrowheads="1"/>
          </p:cNvSpPr>
          <p:nvPr/>
        </p:nvSpPr>
        <p:spPr bwMode="auto">
          <a:xfrm>
            <a:off x="642910" y="1928803"/>
            <a:ext cx="7773988" cy="40005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20000"/>
              </a:lnSpc>
              <a:spcBef>
                <a:spcPct val="20000"/>
              </a:spcBef>
              <a:spcAft>
                <a:spcPct val="0"/>
              </a:spcAft>
              <a:buClrTx/>
              <a:buSzTx/>
              <a:buFontTx/>
              <a:buNone/>
              <a:tabLst/>
              <a:defRPr/>
            </a:pPr>
            <a:r>
              <a:rPr kumimoji="0" lang="zh-CN" altLang="en-US" sz="3600" b="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a:t>
            </a:r>
            <a:r>
              <a:rPr kumimoji="0" lang="zh-CN" altLang="en-US" sz="36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评标形式: </a:t>
            </a:r>
          </a:p>
          <a:p>
            <a:pPr marL="342900" marR="0" lvl="0" indent="-342900" algn="l" defTabSz="914400" rtl="0" eaLnBrk="0" fontAlgn="base" latinLnBrk="0" hangingPunct="0">
              <a:lnSpc>
                <a:spcPct val="120000"/>
              </a:lnSpc>
              <a:spcBef>
                <a:spcPct val="20000"/>
              </a:spcBef>
              <a:spcAft>
                <a:spcPct val="0"/>
              </a:spcAft>
              <a:buClrTx/>
              <a:buSzTx/>
              <a:buFontTx/>
              <a:buNone/>
              <a:tabLst/>
              <a:defRPr/>
            </a:pPr>
            <a:r>
              <a:rPr kumimoji="0" lang="zh-CN" altLang="en-US" sz="36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唱标顺序</a:t>
            </a:r>
            <a:r>
              <a:rPr kumimoji="0" lang="zh-CN" altLang="en-US" sz="36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a:t>
            </a:r>
          </a:p>
          <a:p>
            <a:pPr marL="342900" marR="0" lvl="0" indent="-342900" algn="l" defTabSz="914400" rtl="0" eaLnBrk="0" fontAlgn="base" latinLnBrk="0" hangingPunct="0">
              <a:lnSpc>
                <a:spcPct val="120000"/>
              </a:lnSpc>
              <a:spcBef>
                <a:spcPct val="20000"/>
              </a:spcBef>
              <a:spcAft>
                <a:spcPct val="0"/>
              </a:spcAft>
              <a:buClrTx/>
              <a:buSzTx/>
              <a:buFontTx/>
              <a:buNone/>
              <a:tabLst/>
              <a:defRPr/>
            </a:pPr>
            <a:r>
              <a:rPr kumimoji="0" lang="zh-CN" altLang="en-US" sz="36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6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评标标准: 价格、产品、</a:t>
            </a:r>
          </a:p>
          <a:p>
            <a:pPr marL="342900" marR="0" lvl="0" indent="-342900" algn="l" defTabSz="914400" rtl="0" eaLnBrk="0" fontAlgn="base" latinLnBrk="0" hangingPunct="0">
              <a:lnSpc>
                <a:spcPct val="120000"/>
              </a:lnSpc>
              <a:spcBef>
                <a:spcPct val="20000"/>
              </a:spcBef>
              <a:spcAft>
                <a:spcPct val="0"/>
              </a:spcAft>
              <a:buClrTx/>
              <a:buSzTx/>
              <a:buFontTx/>
              <a:buNone/>
              <a:tabLst/>
              <a:defRPr/>
            </a:pPr>
            <a:r>
              <a:rPr kumimoji="0" lang="zh-CN" altLang="en-US" sz="36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服务、供货能力</a:t>
            </a:r>
          </a:p>
          <a:p>
            <a:pPr marL="342900" marR="0" lvl="0" indent="-342900" algn="l" defTabSz="914400" rtl="0" eaLnBrk="0" fontAlgn="base" latinLnBrk="0" hangingPunct="0">
              <a:lnSpc>
                <a:spcPct val="120000"/>
              </a:lnSpc>
              <a:spcBef>
                <a:spcPct val="20000"/>
              </a:spcBef>
              <a:spcAft>
                <a:spcPct val="0"/>
              </a:spcAft>
              <a:buClrTx/>
              <a:buSzTx/>
              <a:buFontTx/>
              <a:buNone/>
              <a:tabLst/>
              <a:defRPr/>
            </a:pPr>
            <a:r>
              <a:rPr kumimoji="0" lang="zh-CN" altLang="en-US" sz="36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等因素的权重倾向</a:t>
            </a:r>
            <a:endParaRPr kumimoji="0" lang="zh-CN" altLang="en-US" sz="3600" b="1" i="0" u="none" strike="noStrike" kern="0" cap="none" spc="0" normalizeH="0" baseline="0" noProof="0" dirty="0">
              <a:ln>
                <a:noFill/>
              </a:ln>
              <a:solidFill>
                <a:schemeClr val="tx1"/>
              </a:solidFill>
              <a:effectLst/>
              <a:uLnTx/>
              <a:uFillTx/>
              <a:latin typeface="隶书" pitchFamily="49" charset="-122"/>
              <a:ea typeface="隶书" pitchFamily="49" charset="-122"/>
              <a:cs typeface="+mn-cs"/>
            </a:endParaRPr>
          </a:p>
        </p:txBody>
      </p:sp>
      <p:pic>
        <p:nvPicPr>
          <p:cNvPr id="6" name="Picture 1030" descr="j0090070"/>
          <p:cNvPicPr>
            <a:picLocks noChangeAspect="1" noChangeArrowheads="1"/>
          </p:cNvPicPr>
          <p:nvPr/>
        </p:nvPicPr>
        <p:blipFill>
          <a:blip r:embed="rId2"/>
          <a:srcRect/>
          <a:stretch>
            <a:fillRect/>
          </a:stretch>
        </p:blipFill>
        <p:spPr bwMode="auto">
          <a:xfrm>
            <a:off x="5214942" y="1785926"/>
            <a:ext cx="1347788" cy="1671638"/>
          </a:xfrm>
          <a:prstGeom prst="rect">
            <a:avLst/>
          </a:prstGeom>
          <a:noFill/>
        </p:spPr>
      </p:pic>
      <p:pic>
        <p:nvPicPr>
          <p:cNvPr id="7" name="Picture 1029" descr="j0233018"/>
          <p:cNvPicPr>
            <a:picLocks noChangeAspect="1" noChangeArrowheads="1"/>
          </p:cNvPicPr>
          <p:nvPr/>
        </p:nvPicPr>
        <p:blipFill>
          <a:blip r:embed="rId3"/>
          <a:srcRect/>
          <a:stretch>
            <a:fillRect/>
          </a:stretch>
        </p:blipFill>
        <p:spPr bwMode="auto">
          <a:xfrm>
            <a:off x="7072330" y="3429000"/>
            <a:ext cx="1630363" cy="1655762"/>
          </a:xfrm>
          <a:prstGeom prst="rect">
            <a:avLst/>
          </a:prstGeom>
          <a:noFill/>
        </p:spPr>
      </p:pic>
      <p:pic>
        <p:nvPicPr>
          <p:cNvPr id="8" name="Picture 6" descr="BD06982_"/>
          <p:cNvPicPr>
            <a:picLocks noChangeAspect="1" noChangeArrowheads="1"/>
          </p:cNvPicPr>
          <p:nvPr/>
        </p:nvPicPr>
        <p:blipFill>
          <a:blip r:embed="rId4"/>
          <a:srcRect/>
          <a:stretch>
            <a:fillRect/>
          </a:stretch>
        </p:blipFill>
        <p:spPr bwMode="auto">
          <a:xfrm>
            <a:off x="714348" y="4643446"/>
            <a:ext cx="2266186" cy="1090614"/>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214282" y="785794"/>
            <a:ext cx="8697912" cy="584775"/>
          </a:xfrm>
          <a:prstGeom prst="rect">
            <a:avLst/>
          </a:prstGeom>
          <a:noFill/>
          <a:ln w="9525">
            <a:noFill/>
            <a:miter lim="800000"/>
            <a:headEnd/>
            <a:tailEnd/>
          </a:ln>
          <a:effectLst/>
        </p:spPr>
        <p:txBody>
          <a:bodyPr wrap="square">
            <a:spAutoFit/>
          </a:bodyPr>
          <a:lstStyle/>
          <a:p>
            <a:pPr algn="l">
              <a:lnSpc>
                <a:spcPct val="100000"/>
              </a:lnSpc>
              <a:buFontTx/>
              <a:buChar char="•"/>
            </a:pPr>
            <a:r>
              <a:rPr lang="zh-CN" altLang="en-US" sz="3200" dirty="0">
                <a:solidFill>
                  <a:srgbClr val="FF3300"/>
                </a:solidFill>
                <a:latin typeface="隶书" pitchFamily="49" charset="-122"/>
                <a:ea typeface="隶书" pitchFamily="49" charset="-122"/>
              </a:rPr>
              <a:t> 制定</a:t>
            </a:r>
            <a:r>
              <a:rPr lang="zh-CN" altLang="en-US" sz="3200" b="0" dirty="0">
                <a:solidFill>
                  <a:srgbClr val="000099"/>
                </a:solidFill>
                <a:latin typeface="隶书" pitchFamily="49" charset="-122"/>
                <a:ea typeface="隶书" pitchFamily="49" charset="-122"/>
              </a:rPr>
              <a:t>并</a:t>
            </a:r>
            <a:r>
              <a:rPr lang="zh-CN" altLang="en-US" sz="3200" dirty="0">
                <a:solidFill>
                  <a:srgbClr val="FF3300"/>
                </a:solidFill>
                <a:latin typeface="隶书" pitchFamily="49" charset="-122"/>
                <a:ea typeface="隶书" pitchFamily="49" charset="-122"/>
              </a:rPr>
              <a:t>掌控</a:t>
            </a:r>
            <a:r>
              <a:rPr lang="zh-CN" altLang="en-US" sz="3200" b="0" dirty="0">
                <a:solidFill>
                  <a:srgbClr val="000099"/>
                </a:solidFill>
                <a:latin typeface="隶书" pitchFamily="49" charset="-122"/>
                <a:ea typeface="隶书" pitchFamily="49" charset="-122"/>
              </a:rPr>
              <a:t>评分规则</a:t>
            </a:r>
            <a:r>
              <a:rPr lang="en-US" altLang="zh-CN" sz="3200" b="0" dirty="0">
                <a:solidFill>
                  <a:schemeClr val="tx1"/>
                </a:solidFill>
                <a:latin typeface="隶书" pitchFamily="49" charset="-122"/>
                <a:ea typeface="隶书" pitchFamily="49" charset="-122"/>
              </a:rPr>
              <a:t>---</a:t>
            </a:r>
            <a:r>
              <a:rPr kumimoji="1" lang="zh-CN" altLang="en-US" sz="3200" b="0" dirty="0">
                <a:solidFill>
                  <a:srgbClr val="4531A7"/>
                </a:solidFill>
                <a:effectLst>
                  <a:outerShdw blurRad="38100" dist="38100" dir="2700000" algn="tl">
                    <a:srgbClr val="C0C0C0"/>
                  </a:outerShdw>
                </a:effectLst>
                <a:latin typeface="隶书" pitchFamily="49" charset="-122"/>
                <a:ea typeface="隶书" pitchFamily="49" charset="-122"/>
              </a:rPr>
              <a:t>公开招标项目的关键</a:t>
            </a:r>
            <a:endParaRPr kumimoji="1" lang="en-US" altLang="zh-CN" sz="3200" dirty="0">
              <a:solidFill>
                <a:srgbClr val="4531A7"/>
              </a:solidFill>
              <a:effectLst>
                <a:outerShdw blurRad="38100" dist="38100" dir="2700000" algn="tl">
                  <a:srgbClr val="C0C0C0"/>
                </a:outerShdw>
              </a:effectLst>
              <a:latin typeface="隶书" pitchFamily="49" charset="-122"/>
              <a:ea typeface="隶书" pitchFamily="49" charset="-122"/>
            </a:endParaRPr>
          </a:p>
        </p:txBody>
      </p:sp>
      <p:sp>
        <p:nvSpPr>
          <p:cNvPr id="5" name="AutoShape 5"/>
          <p:cNvSpPr>
            <a:spLocks noChangeArrowheads="1"/>
          </p:cNvSpPr>
          <p:nvPr/>
        </p:nvSpPr>
        <p:spPr bwMode="auto">
          <a:xfrm>
            <a:off x="2916238" y="2017697"/>
            <a:ext cx="3097212" cy="2952750"/>
          </a:xfrm>
          <a:prstGeom prst="sun">
            <a:avLst>
              <a:gd name="adj" fmla="val 25000"/>
            </a:avLst>
          </a:prstGeom>
          <a:solidFill>
            <a:schemeClr val="accent1"/>
          </a:solidFill>
          <a:ln w="9525" algn="ctr">
            <a:solidFill>
              <a:schemeClr val="tx1"/>
            </a:solidFill>
            <a:miter lim="800000"/>
            <a:headEnd/>
            <a:tailEnd/>
          </a:ln>
          <a:effectLst/>
        </p:spPr>
        <p:txBody>
          <a:bodyPr anchor="ctr">
            <a:spAutoFit/>
          </a:bodyPr>
          <a:lstStyle/>
          <a:p>
            <a:endParaRPr lang="zh-CN" altLang="en-US"/>
          </a:p>
        </p:txBody>
      </p:sp>
      <p:sp>
        <p:nvSpPr>
          <p:cNvPr id="6" name="Text Box 6"/>
          <p:cNvSpPr txBox="1">
            <a:spLocks noChangeArrowheads="1"/>
          </p:cNvSpPr>
          <p:nvPr/>
        </p:nvSpPr>
        <p:spPr bwMode="auto">
          <a:xfrm>
            <a:off x="3779838" y="3314685"/>
            <a:ext cx="1370012" cy="396875"/>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zh-CN" altLang="en-US" sz="2000">
                <a:solidFill>
                  <a:srgbClr val="FF3300"/>
                </a:solidFill>
                <a:latin typeface="华文细黑" pitchFamily="2" charset="-122"/>
                <a:ea typeface="华文细黑" pitchFamily="2" charset="-122"/>
              </a:rPr>
              <a:t>评分规则</a:t>
            </a:r>
          </a:p>
        </p:txBody>
      </p:sp>
      <p:sp>
        <p:nvSpPr>
          <p:cNvPr id="7" name="Line 7"/>
          <p:cNvSpPr>
            <a:spLocks noChangeShapeType="1"/>
          </p:cNvSpPr>
          <p:nvPr/>
        </p:nvSpPr>
        <p:spPr bwMode="auto">
          <a:xfrm>
            <a:off x="3132138" y="2330435"/>
            <a:ext cx="647700" cy="479425"/>
          </a:xfrm>
          <a:prstGeom prst="line">
            <a:avLst/>
          </a:prstGeom>
          <a:noFill/>
          <a:ln w="38100" cmpd="dbl">
            <a:solidFill>
              <a:srgbClr val="3333FF"/>
            </a:solidFill>
            <a:prstDash val="dashDot"/>
            <a:round/>
            <a:headEnd type="stealth" w="med" len="med"/>
            <a:tailEnd type="stealth" w="med" len="med"/>
          </a:ln>
          <a:effectLst/>
        </p:spPr>
        <p:txBody>
          <a:bodyPr anchor="ctr">
            <a:spAutoFit/>
          </a:bodyPr>
          <a:lstStyle/>
          <a:p>
            <a:endParaRPr lang="zh-CN" altLang="en-US"/>
          </a:p>
        </p:txBody>
      </p:sp>
      <p:sp>
        <p:nvSpPr>
          <p:cNvPr id="8" name="Line 8"/>
          <p:cNvSpPr>
            <a:spLocks noChangeShapeType="1"/>
          </p:cNvSpPr>
          <p:nvPr/>
        </p:nvSpPr>
        <p:spPr bwMode="auto">
          <a:xfrm>
            <a:off x="5149850" y="4178285"/>
            <a:ext cx="574675" cy="623887"/>
          </a:xfrm>
          <a:prstGeom prst="line">
            <a:avLst/>
          </a:prstGeom>
          <a:noFill/>
          <a:ln w="38100" cmpd="dbl">
            <a:solidFill>
              <a:srgbClr val="3333FF"/>
            </a:solidFill>
            <a:prstDash val="dashDot"/>
            <a:round/>
            <a:headEnd type="stealth" w="med" len="med"/>
            <a:tailEnd type="stealth" w="med" len="med"/>
          </a:ln>
          <a:effectLst/>
        </p:spPr>
        <p:txBody>
          <a:bodyPr anchor="ctr">
            <a:spAutoFit/>
          </a:bodyPr>
          <a:lstStyle/>
          <a:p>
            <a:endParaRPr lang="zh-CN" altLang="en-US"/>
          </a:p>
        </p:txBody>
      </p:sp>
      <p:sp>
        <p:nvSpPr>
          <p:cNvPr id="9" name="Line 9"/>
          <p:cNvSpPr>
            <a:spLocks noChangeShapeType="1"/>
          </p:cNvSpPr>
          <p:nvPr/>
        </p:nvSpPr>
        <p:spPr bwMode="auto">
          <a:xfrm flipV="1">
            <a:off x="5149850" y="2330435"/>
            <a:ext cx="574675" cy="479425"/>
          </a:xfrm>
          <a:prstGeom prst="line">
            <a:avLst/>
          </a:prstGeom>
          <a:noFill/>
          <a:ln w="38100" cmpd="dbl">
            <a:solidFill>
              <a:srgbClr val="3333FF"/>
            </a:solidFill>
            <a:prstDash val="dashDot"/>
            <a:round/>
            <a:headEnd type="stealth" w="med" len="med"/>
            <a:tailEnd type="stealth" w="med" len="med"/>
          </a:ln>
          <a:effectLst/>
        </p:spPr>
        <p:txBody>
          <a:bodyPr anchor="ctr">
            <a:spAutoFit/>
          </a:bodyPr>
          <a:lstStyle/>
          <a:p>
            <a:endParaRPr lang="zh-CN" altLang="en-US"/>
          </a:p>
        </p:txBody>
      </p:sp>
      <p:sp>
        <p:nvSpPr>
          <p:cNvPr id="10" name="Line 10"/>
          <p:cNvSpPr>
            <a:spLocks noChangeShapeType="1"/>
          </p:cNvSpPr>
          <p:nvPr/>
        </p:nvSpPr>
        <p:spPr bwMode="auto">
          <a:xfrm flipV="1">
            <a:off x="3132138" y="4178285"/>
            <a:ext cx="647700" cy="623887"/>
          </a:xfrm>
          <a:prstGeom prst="line">
            <a:avLst/>
          </a:prstGeom>
          <a:noFill/>
          <a:ln w="38100" cmpd="dbl">
            <a:solidFill>
              <a:srgbClr val="3333FF"/>
            </a:solidFill>
            <a:prstDash val="dashDot"/>
            <a:round/>
            <a:headEnd type="stealth" w="med" len="med"/>
            <a:tailEnd type="stealth" w="med" len="med"/>
          </a:ln>
          <a:effectLst/>
        </p:spPr>
        <p:txBody>
          <a:bodyPr anchor="ctr">
            <a:spAutoFit/>
          </a:bodyPr>
          <a:lstStyle/>
          <a:p>
            <a:endParaRPr lang="zh-CN" altLang="en-US"/>
          </a:p>
        </p:txBody>
      </p:sp>
      <p:sp>
        <p:nvSpPr>
          <p:cNvPr id="11" name="Text Box 11"/>
          <p:cNvSpPr txBox="1">
            <a:spLocks noChangeArrowheads="1"/>
          </p:cNvSpPr>
          <p:nvPr/>
        </p:nvSpPr>
        <p:spPr bwMode="auto">
          <a:xfrm>
            <a:off x="2430463" y="1993885"/>
            <a:ext cx="1925637"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a:solidFill>
                  <a:schemeClr val="tx1"/>
                </a:solidFill>
                <a:latin typeface="华文细黑" pitchFamily="2" charset="-122"/>
                <a:ea typeface="华文细黑" pitchFamily="2" charset="-122"/>
              </a:rPr>
              <a:t>T1:</a:t>
            </a:r>
            <a:r>
              <a:rPr lang="zh-CN" altLang="en-US" sz="1600">
                <a:solidFill>
                  <a:schemeClr val="tx1"/>
                </a:solidFill>
                <a:latin typeface="华文细黑" pitchFamily="2" charset="-122"/>
                <a:ea typeface="华文细黑" pitchFamily="2" charset="-122"/>
              </a:rPr>
              <a:t>客户</a:t>
            </a:r>
            <a:r>
              <a:rPr lang="zh-CN" altLang="en-US" sz="1200" b="0">
                <a:solidFill>
                  <a:schemeClr val="tx1"/>
                </a:solidFill>
                <a:latin typeface="华文细黑" pitchFamily="2" charset="-122"/>
                <a:ea typeface="华文细黑" pitchFamily="2" charset="-122"/>
              </a:rPr>
              <a:t>（技术、财务）</a:t>
            </a:r>
          </a:p>
        </p:txBody>
      </p:sp>
      <p:sp>
        <p:nvSpPr>
          <p:cNvPr id="12" name="Text Box 12"/>
          <p:cNvSpPr txBox="1">
            <a:spLocks noChangeArrowheads="1"/>
          </p:cNvSpPr>
          <p:nvPr/>
        </p:nvSpPr>
        <p:spPr bwMode="auto">
          <a:xfrm>
            <a:off x="5724525" y="2017697"/>
            <a:ext cx="1925638"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a:solidFill>
                  <a:schemeClr val="tx1"/>
                </a:solidFill>
                <a:latin typeface="华文细黑" pitchFamily="2" charset="-122"/>
                <a:ea typeface="华文细黑" pitchFamily="2" charset="-122"/>
              </a:rPr>
              <a:t>T2:</a:t>
            </a:r>
            <a:r>
              <a:rPr lang="zh-CN" altLang="en-US" sz="1600">
                <a:solidFill>
                  <a:schemeClr val="tx1"/>
                </a:solidFill>
                <a:latin typeface="华文细黑" pitchFamily="2" charset="-122"/>
                <a:ea typeface="华文细黑" pitchFamily="2" charset="-122"/>
              </a:rPr>
              <a:t>招标方</a:t>
            </a:r>
            <a:endParaRPr lang="zh-CN" altLang="en-US" sz="1200" b="0">
              <a:solidFill>
                <a:schemeClr val="tx1"/>
              </a:solidFill>
              <a:latin typeface="华文细黑" pitchFamily="2" charset="-122"/>
              <a:ea typeface="华文细黑" pitchFamily="2" charset="-122"/>
            </a:endParaRPr>
          </a:p>
        </p:txBody>
      </p:sp>
      <p:sp>
        <p:nvSpPr>
          <p:cNvPr id="13" name="Text Box 13"/>
          <p:cNvSpPr txBox="1">
            <a:spLocks noChangeArrowheads="1"/>
          </p:cNvSpPr>
          <p:nvPr/>
        </p:nvSpPr>
        <p:spPr bwMode="auto">
          <a:xfrm>
            <a:off x="2565400" y="4802172"/>
            <a:ext cx="1133475"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a:solidFill>
                  <a:schemeClr val="tx1"/>
                </a:solidFill>
                <a:latin typeface="华文细黑" pitchFamily="2" charset="-122"/>
                <a:ea typeface="华文细黑" pitchFamily="2" charset="-122"/>
              </a:rPr>
              <a:t>T3:</a:t>
            </a:r>
            <a:r>
              <a:rPr lang="zh-CN" altLang="en-US" sz="1600">
                <a:solidFill>
                  <a:schemeClr val="tx1"/>
                </a:solidFill>
                <a:latin typeface="华文细黑" pitchFamily="2" charset="-122"/>
                <a:ea typeface="华文细黑" pitchFamily="2" charset="-122"/>
              </a:rPr>
              <a:t>专家</a:t>
            </a:r>
            <a:endParaRPr lang="zh-CN" altLang="en-US" sz="1200" b="0">
              <a:solidFill>
                <a:schemeClr val="tx1"/>
              </a:solidFill>
              <a:latin typeface="华文细黑" pitchFamily="2" charset="-122"/>
              <a:ea typeface="华文细黑" pitchFamily="2" charset="-122"/>
            </a:endParaRPr>
          </a:p>
        </p:txBody>
      </p:sp>
      <p:sp>
        <p:nvSpPr>
          <p:cNvPr id="14" name="Text Box 14"/>
          <p:cNvSpPr txBox="1">
            <a:spLocks noChangeArrowheads="1"/>
          </p:cNvSpPr>
          <p:nvPr/>
        </p:nvSpPr>
        <p:spPr bwMode="auto">
          <a:xfrm>
            <a:off x="5480073" y="4878400"/>
            <a:ext cx="2306637"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dirty="0">
                <a:solidFill>
                  <a:schemeClr val="tx1"/>
                </a:solidFill>
                <a:latin typeface="华文细黑" pitchFamily="2" charset="-122"/>
                <a:ea typeface="华文细黑" pitchFamily="2" charset="-122"/>
              </a:rPr>
              <a:t>T4:</a:t>
            </a:r>
            <a:r>
              <a:rPr lang="zh-CN" altLang="en-US" sz="1600" dirty="0">
                <a:solidFill>
                  <a:schemeClr val="tx1"/>
                </a:solidFill>
                <a:latin typeface="华文细黑" pitchFamily="2" charset="-122"/>
                <a:ea typeface="华文细黑" pitchFamily="2" charset="-122"/>
              </a:rPr>
              <a:t>竞争对手</a:t>
            </a:r>
            <a:r>
              <a:rPr lang="zh-CN" altLang="en-US" sz="1200" b="0" dirty="0">
                <a:solidFill>
                  <a:schemeClr val="tx1"/>
                </a:solidFill>
                <a:latin typeface="华文细黑" pitchFamily="2" charset="-122"/>
                <a:ea typeface="华文细黑" pitchFamily="2" charset="-122"/>
              </a:rPr>
              <a:t>（厂商、</a:t>
            </a:r>
            <a:r>
              <a:rPr lang="en-US" altLang="zh-CN" sz="1200" b="0" dirty="0">
                <a:solidFill>
                  <a:schemeClr val="tx1"/>
                </a:solidFill>
                <a:latin typeface="华文细黑" pitchFamily="2" charset="-122"/>
                <a:ea typeface="华文细黑" pitchFamily="2" charset="-122"/>
              </a:rPr>
              <a:t>SI)</a:t>
            </a:r>
          </a:p>
        </p:txBody>
      </p:sp>
      <p:sp>
        <p:nvSpPr>
          <p:cNvPr id="15" name="Line 15"/>
          <p:cNvSpPr>
            <a:spLocks noChangeShapeType="1"/>
          </p:cNvSpPr>
          <p:nvPr/>
        </p:nvSpPr>
        <p:spPr bwMode="auto">
          <a:xfrm>
            <a:off x="5434013" y="3433747"/>
            <a:ext cx="1441450" cy="0"/>
          </a:xfrm>
          <a:prstGeom prst="line">
            <a:avLst/>
          </a:prstGeom>
          <a:noFill/>
          <a:ln w="76200" cap="rnd" cmpd="tri">
            <a:solidFill>
              <a:srgbClr val="FF3300"/>
            </a:solidFill>
            <a:prstDash val="sysDot"/>
            <a:round/>
            <a:headEnd/>
            <a:tailEnd type="arrow" w="med" len="med"/>
          </a:ln>
          <a:effectLst/>
        </p:spPr>
        <p:txBody>
          <a:bodyPr anchor="ctr">
            <a:spAutoFit/>
          </a:bodyPr>
          <a:lstStyle/>
          <a:p>
            <a:endParaRPr lang="zh-CN" altLang="en-US"/>
          </a:p>
        </p:txBody>
      </p:sp>
      <p:sp>
        <p:nvSpPr>
          <p:cNvPr id="16" name="Line 16"/>
          <p:cNvSpPr>
            <a:spLocks noChangeShapeType="1"/>
          </p:cNvSpPr>
          <p:nvPr/>
        </p:nvSpPr>
        <p:spPr bwMode="auto">
          <a:xfrm>
            <a:off x="4427538" y="4417997"/>
            <a:ext cx="73024" cy="1225581"/>
          </a:xfrm>
          <a:prstGeom prst="line">
            <a:avLst/>
          </a:prstGeom>
          <a:noFill/>
          <a:ln w="76200" cap="rnd" cmpd="tri">
            <a:solidFill>
              <a:srgbClr val="FF3300"/>
            </a:solidFill>
            <a:prstDash val="sysDot"/>
            <a:round/>
            <a:headEnd/>
            <a:tailEnd type="arrow" w="med" len="med"/>
          </a:ln>
          <a:effectLst/>
        </p:spPr>
        <p:txBody>
          <a:bodyPr wrap="square" anchor="ctr">
            <a:spAutoFit/>
          </a:bodyPr>
          <a:lstStyle/>
          <a:p>
            <a:endParaRPr lang="zh-CN" altLang="en-US"/>
          </a:p>
        </p:txBody>
      </p:sp>
      <p:sp>
        <p:nvSpPr>
          <p:cNvPr id="17" name="Line 17"/>
          <p:cNvSpPr>
            <a:spLocks noChangeShapeType="1"/>
          </p:cNvSpPr>
          <p:nvPr/>
        </p:nvSpPr>
        <p:spPr bwMode="auto">
          <a:xfrm flipH="1">
            <a:off x="2051050" y="3433747"/>
            <a:ext cx="1512888" cy="0"/>
          </a:xfrm>
          <a:prstGeom prst="line">
            <a:avLst/>
          </a:prstGeom>
          <a:noFill/>
          <a:ln w="76200" cap="rnd" cmpd="tri">
            <a:solidFill>
              <a:srgbClr val="FF3300"/>
            </a:solidFill>
            <a:prstDash val="sysDot"/>
            <a:round/>
            <a:headEnd/>
            <a:tailEnd type="arrow" w="med" len="med"/>
          </a:ln>
          <a:effectLst/>
        </p:spPr>
        <p:txBody>
          <a:bodyPr anchor="ctr">
            <a:spAutoFit/>
          </a:bodyPr>
          <a:lstStyle/>
          <a:p>
            <a:endParaRPr lang="zh-CN" altLang="en-US"/>
          </a:p>
        </p:txBody>
      </p:sp>
      <p:sp>
        <p:nvSpPr>
          <p:cNvPr id="18" name="Line 18"/>
          <p:cNvSpPr>
            <a:spLocks noChangeShapeType="1"/>
          </p:cNvSpPr>
          <p:nvPr/>
        </p:nvSpPr>
        <p:spPr bwMode="auto">
          <a:xfrm flipV="1">
            <a:off x="4435475" y="1514460"/>
            <a:ext cx="0" cy="1079500"/>
          </a:xfrm>
          <a:prstGeom prst="line">
            <a:avLst/>
          </a:prstGeom>
          <a:noFill/>
          <a:ln w="76200" cap="rnd" cmpd="tri">
            <a:solidFill>
              <a:srgbClr val="FF3300"/>
            </a:solidFill>
            <a:prstDash val="sysDot"/>
            <a:round/>
            <a:headEnd/>
            <a:tailEnd type="arrow" w="med" len="med"/>
          </a:ln>
          <a:effectLst/>
        </p:spPr>
        <p:txBody>
          <a:bodyPr anchor="ctr">
            <a:spAutoFit/>
          </a:bodyPr>
          <a:lstStyle/>
          <a:p>
            <a:endParaRPr lang="zh-CN" altLang="en-US"/>
          </a:p>
        </p:txBody>
      </p:sp>
      <p:sp>
        <p:nvSpPr>
          <p:cNvPr id="19" name="Text Box 19"/>
          <p:cNvSpPr txBox="1">
            <a:spLocks noChangeArrowheads="1"/>
          </p:cNvSpPr>
          <p:nvPr/>
        </p:nvSpPr>
        <p:spPr bwMode="auto">
          <a:xfrm>
            <a:off x="773098" y="3265472"/>
            <a:ext cx="1655762"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dirty="0">
                <a:solidFill>
                  <a:srgbClr val="009900"/>
                </a:solidFill>
                <a:latin typeface="华文细黑" pitchFamily="2" charset="-122"/>
                <a:ea typeface="华文细黑" pitchFamily="2" charset="-122"/>
              </a:rPr>
              <a:t>J4:</a:t>
            </a:r>
            <a:r>
              <a:rPr lang="zh-CN" altLang="en-US" sz="1600" dirty="0">
                <a:solidFill>
                  <a:srgbClr val="009900"/>
                </a:solidFill>
                <a:latin typeface="华文细黑" pitchFamily="2" charset="-122"/>
                <a:ea typeface="华文细黑" pitchFamily="2" charset="-122"/>
              </a:rPr>
              <a:t>商务方案</a:t>
            </a:r>
            <a:endParaRPr lang="zh-CN" altLang="en-US" sz="1200" b="0" dirty="0">
              <a:solidFill>
                <a:srgbClr val="009900"/>
              </a:solidFill>
              <a:latin typeface="华文细黑" pitchFamily="2" charset="-122"/>
              <a:ea typeface="华文细黑" pitchFamily="2" charset="-122"/>
            </a:endParaRPr>
          </a:p>
        </p:txBody>
      </p:sp>
      <p:sp>
        <p:nvSpPr>
          <p:cNvPr id="20" name="Text Box 20"/>
          <p:cNvSpPr txBox="1">
            <a:spLocks noChangeArrowheads="1"/>
          </p:cNvSpPr>
          <p:nvPr/>
        </p:nvSpPr>
        <p:spPr bwMode="auto">
          <a:xfrm>
            <a:off x="3860800" y="5643578"/>
            <a:ext cx="1573213"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dirty="0">
                <a:solidFill>
                  <a:srgbClr val="009900"/>
                </a:solidFill>
                <a:latin typeface="华文细黑" pitchFamily="2" charset="-122"/>
                <a:ea typeface="华文细黑" pitchFamily="2" charset="-122"/>
              </a:rPr>
              <a:t>J1:</a:t>
            </a:r>
            <a:r>
              <a:rPr lang="zh-CN" altLang="en-US" sz="1600" dirty="0">
                <a:solidFill>
                  <a:srgbClr val="009900"/>
                </a:solidFill>
                <a:latin typeface="华文细黑" pitchFamily="2" charset="-122"/>
                <a:ea typeface="华文细黑" pitchFamily="2" charset="-122"/>
              </a:rPr>
              <a:t>价格方案</a:t>
            </a:r>
            <a:endParaRPr lang="zh-CN" altLang="en-US" sz="1200" b="0" dirty="0">
              <a:solidFill>
                <a:srgbClr val="009900"/>
              </a:solidFill>
              <a:latin typeface="华文细黑" pitchFamily="2" charset="-122"/>
              <a:ea typeface="华文细黑" pitchFamily="2" charset="-122"/>
            </a:endParaRPr>
          </a:p>
        </p:txBody>
      </p:sp>
      <p:sp>
        <p:nvSpPr>
          <p:cNvPr id="21" name="Text Box 21"/>
          <p:cNvSpPr txBox="1">
            <a:spLocks noChangeArrowheads="1"/>
          </p:cNvSpPr>
          <p:nvPr/>
        </p:nvSpPr>
        <p:spPr bwMode="auto">
          <a:xfrm>
            <a:off x="6929454" y="3214686"/>
            <a:ext cx="1881188"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dirty="0">
                <a:solidFill>
                  <a:srgbClr val="009900"/>
                </a:solidFill>
                <a:latin typeface="华文细黑" pitchFamily="2" charset="-122"/>
                <a:ea typeface="华文细黑" pitchFamily="2" charset="-122"/>
              </a:rPr>
              <a:t>J2:</a:t>
            </a:r>
            <a:r>
              <a:rPr lang="zh-CN" altLang="en-US" sz="1600" dirty="0">
                <a:solidFill>
                  <a:srgbClr val="009900"/>
                </a:solidFill>
                <a:latin typeface="华文细黑" pitchFamily="2" charset="-122"/>
                <a:ea typeface="华文细黑" pitchFamily="2" charset="-122"/>
              </a:rPr>
              <a:t>产品、技术方案</a:t>
            </a:r>
            <a:endParaRPr lang="zh-CN" altLang="en-US" sz="1200" b="0" dirty="0">
              <a:solidFill>
                <a:srgbClr val="009900"/>
              </a:solidFill>
              <a:latin typeface="华文细黑" pitchFamily="2" charset="-122"/>
              <a:ea typeface="华文细黑" pitchFamily="2" charset="-122"/>
            </a:endParaRPr>
          </a:p>
        </p:txBody>
      </p:sp>
      <p:sp>
        <p:nvSpPr>
          <p:cNvPr id="22" name="Text Box 22"/>
          <p:cNvSpPr txBox="1">
            <a:spLocks noChangeArrowheads="1"/>
          </p:cNvSpPr>
          <p:nvPr/>
        </p:nvSpPr>
        <p:spPr bwMode="auto">
          <a:xfrm>
            <a:off x="3870325" y="1214422"/>
            <a:ext cx="1563688" cy="336550"/>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1600" dirty="0">
                <a:solidFill>
                  <a:srgbClr val="009900"/>
                </a:solidFill>
                <a:latin typeface="华文细黑" pitchFamily="2" charset="-122"/>
                <a:ea typeface="华文细黑" pitchFamily="2" charset="-122"/>
              </a:rPr>
              <a:t>J3:</a:t>
            </a:r>
            <a:r>
              <a:rPr lang="zh-CN" altLang="en-US" sz="1600" dirty="0">
                <a:solidFill>
                  <a:srgbClr val="009900"/>
                </a:solidFill>
                <a:latin typeface="华文细黑" pitchFamily="2" charset="-122"/>
                <a:ea typeface="华文细黑" pitchFamily="2" charset="-122"/>
              </a:rPr>
              <a:t>服务方案</a:t>
            </a:r>
            <a:endParaRPr lang="zh-CN" altLang="en-US" sz="1200" b="0" dirty="0">
              <a:solidFill>
                <a:srgbClr val="009900"/>
              </a:solidFill>
              <a:latin typeface="华文细黑" pitchFamily="2" charset="-122"/>
              <a:ea typeface="华文细黑" pitchFamily="2" charset="-122"/>
            </a:endParaRPr>
          </a:p>
        </p:txBody>
      </p:sp>
      <p:sp>
        <p:nvSpPr>
          <p:cNvPr id="23" name="Text Box 23"/>
          <p:cNvSpPr txBox="1">
            <a:spLocks noChangeArrowheads="1"/>
          </p:cNvSpPr>
          <p:nvPr/>
        </p:nvSpPr>
        <p:spPr bwMode="auto">
          <a:xfrm>
            <a:off x="395288" y="1749419"/>
            <a:ext cx="1655762" cy="822325"/>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2400" b="0" dirty="0">
                <a:solidFill>
                  <a:schemeClr val="tx1"/>
                </a:solidFill>
                <a:latin typeface="Arial Black" pitchFamily="34" charset="0"/>
                <a:ea typeface="华文细黑" pitchFamily="2" charset="-122"/>
              </a:rPr>
              <a:t>Design&amp; Control</a:t>
            </a:r>
          </a:p>
        </p:txBody>
      </p:sp>
      <p:sp>
        <p:nvSpPr>
          <p:cNvPr id="24" name="Text Box 24"/>
          <p:cNvSpPr txBox="1">
            <a:spLocks noChangeArrowheads="1"/>
          </p:cNvSpPr>
          <p:nvPr/>
        </p:nvSpPr>
        <p:spPr bwMode="auto">
          <a:xfrm>
            <a:off x="7308850" y="4214818"/>
            <a:ext cx="1655763" cy="822325"/>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en-US" altLang="zh-CN" sz="2400" b="0" dirty="0">
                <a:solidFill>
                  <a:schemeClr val="tx1"/>
                </a:solidFill>
                <a:latin typeface="Arial Black" pitchFamily="34" charset="0"/>
                <a:ea typeface="华文细黑" pitchFamily="2" charset="-122"/>
              </a:rPr>
              <a:t>Target&amp; Job</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285852" y="1857364"/>
            <a:ext cx="6143668" cy="852488"/>
            <a:chOff x="1285852" y="1857364"/>
            <a:chExt cx="6143668" cy="852488"/>
          </a:xfrm>
        </p:grpSpPr>
        <p:sp>
          <p:nvSpPr>
            <p:cNvPr id="9" name="AutoShape 8"/>
            <p:cNvSpPr>
              <a:spLocks noChangeArrowheads="1"/>
            </p:cNvSpPr>
            <p:nvPr/>
          </p:nvSpPr>
          <p:spPr bwMode="gray">
            <a:xfrm>
              <a:off x="1285852" y="1857364"/>
              <a:ext cx="6143668" cy="852488"/>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grpSp>
          <p:nvGrpSpPr>
            <p:cNvPr id="10" name="Group 9"/>
            <p:cNvGrpSpPr>
              <a:grpSpLocks/>
            </p:cNvGrpSpPr>
            <p:nvPr/>
          </p:nvGrpSpPr>
          <p:grpSpPr bwMode="auto">
            <a:xfrm>
              <a:off x="1430315" y="1989127"/>
              <a:ext cx="5856331" cy="676275"/>
              <a:chOff x="1202" y="3067"/>
              <a:chExt cx="1102" cy="704"/>
            </a:xfrm>
          </p:grpSpPr>
          <p:sp>
            <p:nvSpPr>
              <p:cNvPr id="11" name="AutoShape 10"/>
              <p:cNvSpPr>
                <a:spLocks noChangeArrowheads="1"/>
              </p:cNvSpPr>
              <p:nvPr/>
            </p:nvSpPr>
            <p:spPr bwMode="gray">
              <a:xfrm>
                <a:off x="1202" y="3067"/>
                <a:ext cx="1102" cy="704"/>
              </a:xfrm>
              <a:prstGeom prst="roundRect">
                <a:avLst>
                  <a:gd name="adj" fmla="val 11921"/>
                </a:avLst>
              </a:prstGeom>
              <a:gradFill rotWithShape="1">
                <a:gsLst>
                  <a:gs pos="0">
                    <a:srgbClr val="EC941E"/>
                  </a:gs>
                  <a:gs pos="100000">
                    <a:srgbClr val="A56715"/>
                  </a:gs>
                </a:gsLst>
                <a:lin ang="5400000" scaled="1"/>
              </a:gradFill>
              <a:ln w="38100">
                <a:solidFill>
                  <a:schemeClr val="tx1"/>
                </a:solidFill>
                <a:round/>
                <a:headEnd/>
                <a:tailEnd/>
              </a:ln>
            </p:spPr>
            <p:txBody>
              <a:bodyPr wrap="none" anchor="ctr"/>
              <a:lstStyle/>
              <a:p>
                <a:endParaRPr lang="zh-CN" altLang="en-US"/>
              </a:p>
            </p:txBody>
          </p:sp>
          <p:sp>
            <p:nvSpPr>
              <p:cNvPr id="12" name="Freeform 11"/>
              <p:cNvSpPr>
                <a:spLocks/>
              </p:cNvSpPr>
              <p:nvPr/>
            </p:nvSpPr>
            <p:spPr bwMode="gray">
              <a:xfrm>
                <a:off x="1202" y="3067"/>
                <a:ext cx="324" cy="35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F6CB92"/>
                  </a:gs>
                  <a:gs pos="100000">
                    <a:srgbClr val="EC941E">
                      <a:alpha val="0"/>
                    </a:srgbClr>
                  </a:gs>
                </a:gsLst>
                <a:lin ang="2700000" scaled="1"/>
              </a:gradFill>
              <a:ln w="0">
                <a:noFill/>
                <a:round/>
                <a:headEnd/>
                <a:tailEnd/>
              </a:ln>
            </p:spPr>
            <p:txBody>
              <a:bodyPr/>
              <a:lstStyle/>
              <a:p>
                <a:endParaRPr lang="zh-CN" altLang="en-US"/>
              </a:p>
            </p:txBody>
          </p:sp>
        </p:grpSp>
        <p:sp>
          <p:nvSpPr>
            <p:cNvPr id="13" name="Text Box 12"/>
            <p:cNvSpPr txBox="1">
              <a:spLocks noChangeArrowheads="1"/>
            </p:cNvSpPr>
            <p:nvPr/>
          </p:nvSpPr>
          <p:spPr bwMode="gray">
            <a:xfrm>
              <a:off x="1666833" y="2000240"/>
              <a:ext cx="5334258" cy="584775"/>
            </a:xfrm>
            <a:prstGeom prst="rect">
              <a:avLst/>
            </a:prstGeom>
            <a:noFill/>
            <a:ln w="9525" algn="ctr">
              <a:noFill/>
              <a:miter lim="800000"/>
              <a:headEnd/>
              <a:tailEnd/>
            </a:ln>
            <a:effectLst/>
          </p:spPr>
          <p:txBody>
            <a:bodyPr wrap="square">
              <a:spAutoFit/>
            </a:bodyPr>
            <a:lstStyle/>
            <a:p>
              <a:pPr eaLnBrk="0" hangingPunct="0">
                <a:defRPr/>
              </a:pPr>
              <a:r>
                <a:rPr lang="zh-CN" altLang="en-US" sz="3200" dirty="0" smtClean="0">
                  <a:effectLst>
                    <a:outerShdw blurRad="38100" dist="38100" dir="2700000" algn="tl">
                      <a:srgbClr val="C0C0C0"/>
                    </a:outerShdw>
                  </a:effectLst>
                  <a:ea typeface="隶书" pitchFamily="49" charset="-122"/>
                </a:rPr>
                <a:t>第一部分   招投标基本知识</a:t>
              </a:r>
              <a:endParaRPr lang="zh-CN" altLang="en-US" sz="3200" b="1" dirty="0">
                <a:solidFill>
                  <a:srgbClr val="FFFFFF"/>
                </a:solidFill>
                <a:effectLst>
                  <a:outerShdw blurRad="38100" dist="38100" dir="2700000" algn="tl">
                    <a:srgbClr val="C0C0C0"/>
                  </a:outerShdw>
                </a:effectLst>
                <a:ea typeface="黑体" pitchFamily="2" charset="-122"/>
              </a:endParaRPr>
            </a:p>
          </p:txBody>
        </p:sp>
      </p:grpSp>
      <p:grpSp>
        <p:nvGrpSpPr>
          <p:cNvPr id="25" name="组合 24"/>
          <p:cNvGrpSpPr/>
          <p:nvPr/>
        </p:nvGrpSpPr>
        <p:grpSpPr>
          <a:xfrm>
            <a:off x="1355704" y="3856042"/>
            <a:ext cx="6145254" cy="782637"/>
            <a:chOff x="1355704" y="3856042"/>
            <a:chExt cx="6145254" cy="782637"/>
          </a:xfrm>
        </p:grpSpPr>
        <p:sp>
          <p:nvSpPr>
            <p:cNvPr id="4" name="AutoShape 2"/>
            <p:cNvSpPr>
              <a:spLocks noChangeArrowheads="1"/>
            </p:cNvSpPr>
            <p:nvPr/>
          </p:nvSpPr>
          <p:spPr bwMode="gray">
            <a:xfrm>
              <a:off x="1355704" y="3856042"/>
              <a:ext cx="6145254" cy="782637"/>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grpSp>
          <p:nvGrpSpPr>
            <p:cNvPr id="5" name="Group 4"/>
            <p:cNvGrpSpPr>
              <a:grpSpLocks/>
            </p:cNvGrpSpPr>
            <p:nvPr/>
          </p:nvGrpSpPr>
          <p:grpSpPr bwMode="auto">
            <a:xfrm>
              <a:off x="1500165" y="4000504"/>
              <a:ext cx="5786479" cy="627063"/>
              <a:chOff x="1202" y="1071"/>
              <a:chExt cx="1088" cy="673"/>
            </a:xfrm>
          </p:grpSpPr>
          <p:sp>
            <p:nvSpPr>
              <p:cNvPr id="6" name="AutoShape 5"/>
              <p:cNvSpPr>
                <a:spLocks noChangeArrowheads="1"/>
              </p:cNvSpPr>
              <p:nvPr/>
            </p:nvSpPr>
            <p:spPr bwMode="gray">
              <a:xfrm>
                <a:off x="1202" y="1071"/>
                <a:ext cx="1088" cy="673"/>
              </a:xfrm>
              <a:prstGeom prst="roundRect">
                <a:avLst>
                  <a:gd name="adj" fmla="val 11921"/>
                </a:avLst>
              </a:prstGeom>
              <a:gradFill rotWithShape="1">
                <a:gsLst>
                  <a:gs pos="0">
                    <a:srgbClr val="0066CC"/>
                  </a:gs>
                  <a:gs pos="100000">
                    <a:srgbClr val="00478E"/>
                  </a:gs>
                </a:gsLst>
                <a:lin ang="5400000" scaled="1"/>
              </a:gradFill>
              <a:ln w="38100">
                <a:solidFill>
                  <a:schemeClr val="tx1"/>
                </a:solidFill>
                <a:round/>
                <a:headEnd/>
                <a:tailEnd/>
              </a:ln>
            </p:spPr>
            <p:txBody>
              <a:bodyPr wrap="none" anchor="ctr"/>
              <a:lstStyle/>
              <a:p>
                <a:endParaRPr lang="zh-CN" altLang="en-US"/>
              </a:p>
            </p:txBody>
          </p:sp>
          <p:sp>
            <p:nvSpPr>
              <p:cNvPr id="7" name="Freeform 6"/>
              <p:cNvSpPr>
                <a:spLocks/>
              </p:cNvSpPr>
              <p:nvPr/>
            </p:nvSpPr>
            <p:spPr bwMode="gray">
              <a:xfrm>
                <a:off x="1202" y="1109"/>
                <a:ext cx="337" cy="337"/>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0066CC">
                      <a:gamma/>
                      <a:tint val="54510"/>
                      <a:invGamma/>
                    </a:srgbClr>
                  </a:gs>
                  <a:gs pos="50000">
                    <a:srgbClr val="0066CC">
                      <a:alpha val="0"/>
                    </a:srgbClr>
                  </a:gs>
                  <a:gs pos="100000">
                    <a:srgbClr val="0066CC">
                      <a:gamma/>
                      <a:tint val="54510"/>
                      <a:invGamma/>
                    </a:srgbClr>
                  </a:gs>
                </a:gsLst>
                <a:lin ang="2700000" scaled="1"/>
              </a:gradFill>
              <a:ln w="0">
                <a:noFill/>
                <a:prstDash val="solid"/>
                <a:round/>
                <a:headEnd/>
                <a:tailEnd/>
              </a:ln>
            </p:spPr>
            <p:txBody>
              <a:bodyPr/>
              <a:lstStyle/>
              <a:p>
                <a:pPr>
                  <a:defRPr/>
                </a:pPr>
                <a:endParaRPr lang="zh-CN" altLang="en-US"/>
              </a:p>
            </p:txBody>
          </p:sp>
        </p:grpSp>
        <p:sp>
          <p:nvSpPr>
            <p:cNvPr id="17" name="Text Box 16"/>
            <p:cNvSpPr txBox="1">
              <a:spLocks noChangeArrowheads="1"/>
            </p:cNvSpPr>
            <p:nvPr/>
          </p:nvSpPr>
          <p:spPr bwMode="gray">
            <a:xfrm>
              <a:off x="1714480" y="4000504"/>
              <a:ext cx="5214974" cy="584775"/>
            </a:xfrm>
            <a:prstGeom prst="rect">
              <a:avLst/>
            </a:prstGeom>
            <a:noFill/>
            <a:ln w="9525" algn="ctr">
              <a:noFill/>
              <a:miter lim="800000"/>
              <a:headEnd/>
              <a:tailEnd/>
            </a:ln>
          </p:spPr>
          <p:txBody>
            <a:bodyPr wrap="square">
              <a:spAutoFit/>
            </a:bodyPr>
            <a:lstStyle/>
            <a:p>
              <a:pPr eaLnBrk="0" hangingPunct="0"/>
              <a:r>
                <a:rPr lang="zh-CN" altLang="en-US" sz="3200" dirty="0" smtClean="0">
                  <a:effectLst>
                    <a:outerShdw blurRad="38100" dist="38100" dir="2700000" algn="tl">
                      <a:srgbClr val="C0C0C0"/>
                    </a:outerShdw>
                  </a:effectLst>
                  <a:ea typeface="隶书" pitchFamily="49" charset="-122"/>
                </a:rPr>
                <a:t>第三部分   投标文件的组成</a:t>
              </a:r>
              <a:endParaRPr lang="zh-CN" altLang="en-US" sz="3200" b="1" dirty="0">
                <a:solidFill>
                  <a:schemeClr val="bg1"/>
                </a:solidFill>
                <a:effectLst>
                  <a:outerShdw blurRad="38100" dist="38100" dir="2700000" algn="tl">
                    <a:srgbClr val="000000">
                      <a:alpha val="43137"/>
                    </a:srgbClr>
                  </a:outerShdw>
                </a:effectLst>
                <a:latin typeface="Times New Roman" pitchFamily="18" charset="0"/>
                <a:ea typeface="黑体" pitchFamily="2" charset="-122"/>
              </a:endParaRPr>
            </a:p>
          </p:txBody>
        </p:sp>
      </p:grpSp>
      <p:grpSp>
        <p:nvGrpSpPr>
          <p:cNvPr id="23" name="组合 22"/>
          <p:cNvGrpSpPr/>
          <p:nvPr/>
        </p:nvGrpSpPr>
        <p:grpSpPr>
          <a:xfrm>
            <a:off x="1285852" y="2857496"/>
            <a:ext cx="6145361" cy="852488"/>
            <a:chOff x="1285852" y="2857496"/>
            <a:chExt cx="6145361" cy="852488"/>
          </a:xfrm>
        </p:grpSpPr>
        <p:sp>
          <p:nvSpPr>
            <p:cNvPr id="8" name="AutoShape 7"/>
            <p:cNvSpPr>
              <a:spLocks noChangeArrowheads="1"/>
            </p:cNvSpPr>
            <p:nvPr/>
          </p:nvSpPr>
          <p:spPr bwMode="gray">
            <a:xfrm>
              <a:off x="1285852" y="2857496"/>
              <a:ext cx="6145361" cy="852488"/>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grpSp>
          <p:nvGrpSpPr>
            <p:cNvPr id="14" name="Group 13"/>
            <p:cNvGrpSpPr>
              <a:grpSpLocks/>
            </p:cNvGrpSpPr>
            <p:nvPr/>
          </p:nvGrpSpPr>
          <p:grpSpPr bwMode="auto">
            <a:xfrm>
              <a:off x="1430314" y="3001959"/>
              <a:ext cx="5856330" cy="641350"/>
              <a:chOff x="1202" y="2160"/>
              <a:chExt cx="1102" cy="635"/>
            </a:xfrm>
          </p:grpSpPr>
          <p:sp>
            <p:nvSpPr>
              <p:cNvPr id="15" name="AutoShape 14"/>
              <p:cNvSpPr>
                <a:spLocks noChangeArrowheads="1"/>
              </p:cNvSpPr>
              <p:nvPr/>
            </p:nvSpPr>
            <p:spPr bwMode="gray">
              <a:xfrm>
                <a:off x="1202" y="2160"/>
                <a:ext cx="1102" cy="635"/>
              </a:xfrm>
              <a:prstGeom prst="roundRect">
                <a:avLst>
                  <a:gd name="adj" fmla="val 11921"/>
                </a:avLst>
              </a:prstGeom>
              <a:gradFill rotWithShape="1">
                <a:gsLst>
                  <a:gs pos="0">
                    <a:srgbClr val="009999"/>
                  </a:gs>
                  <a:gs pos="100000">
                    <a:srgbClr val="006B6B"/>
                  </a:gs>
                </a:gsLst>
                <a:lin ang="5400000" scaled="1"/>
              </a:gradFill>
              <a:ln w="38100">
                <a:solidFill>
                  <a:schemeClr val="tx1"/>
                </a:solidFill>
                <a:round/>
                <a:headEnd/>
                <a:tailEnd/>
              </a:ln>
            </p:spPr>
            <p:txBody>
              <a:bodyPr wrap="none" anchor="ctr"/>
              <a:lstStyle/>
              <a:p>
                <a:pPr algn="l"/>
                <a:endParaRPr lang="zh-CN" altLang="en-US"/>
              </a:p>
            </p:txBody>
          </p:sp>
          <p:sp>
            <p:nvSpPr>
              <p:cNvPr id="16" name="Freeform 15"/>
              <p:cNvSpPr>
                <a:spLocks/>
              </p:cNvSpPr>
              <p:nvPr/>
            </p:nvSpPr>
            <p:spPr bwMode="gray">
              <a:xfrm>
                <a:off x="1202" y="2160"/>
                <a:ext cx="337" cy="308"/>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93D4D4"/>
                  </a:gs>
                  <a:gs pos="100000">
                    <a:srgbClr val="009999">
                      <a:alpha val="0"/>
                    </a:srgbClr>
                  </a:gs>
                </a:gsLst>
                <a:lin ang="2700000" scaled="1"/>
              </a:gradFill>
              <a:ln w="0">
                <a:noFill/>
                <a:round/>
                <a:headEnd/>
                <a:tailEnd/>
              </a:ln>
            </p:spPr>
            <p:txBody>
              <a:bodyPr/>
              <a:lstStyle/>
              <a:p>
                <a:pPr algn="l"/>
                <a:endParaRPr lang="zh-CN" altLang="en-US"/>
              </a:p>
            </p:txBody>
          </p:sp>
        </p:grpSp>
        <p:sp>
          <p:nvSpPr>
            <p:cNvPr id="18" name="Text Box 17"/>
            <p:cNvSpPr txBox="1">
              <a:spLocks noChangeArrowheads="1"/>
            </p:cNvSpPr>
            <p:nvPr/>
          </p:nvSpPr>
          <p:spPr bwMode="gray">
            <a:xfrm>
              <a:off x="1666832" y="3000372"/>
              <a:ext cx="5007395" cy="584775"/>
            </a:xfrm>
            <a:prstGeom prst="rect">
              <a:avLst/>
            </a:prstGeom>
            <a:noFill/>
            <a:ln w="9525" algn="ctr">
              <a:noFill/>
              <a:miter lim="800000"/>
              <a:headEnd/>
              <a:tailEnd/>
            </a:ln>
            <a:effectLst/>
          </p:spPr>
          <p:txBody>
            <a:bodyPr wrap="square">
              <a:spAutoFit/>
            </a:bodyPr>
            <a:lstStyle/>
            <a:p>
              <a:pPr eaLnBrk="0" hangingPunct="0">
                <a:defRPr/>
              </a:pPr>
              <a:r>
                <a:rPr lang="zh-CN" altLang="en-US" sz="3200" dirty="0" smtClean="0">
                  <a:effectLst>
                    <a:outerShdw blurRad="38100" dist="38100" dir="2700000" algn="tl">
                      <a:srgbClr val="C0C0C0"/>
                    </a:outerShdw>
                  </a:effectLst>
                  <a:ea typeface="隶书" pitchFamily="49" charset="-122"/>
                </a:rPr>
                <a:t>第二部分   投标注意事项</a:t>
              </a:r>
              <a:endParaRPr lang="zh-CN" altLang="en-US" sz="3200" b="1" dirty="0">
                <a:solidFill>
                  <a:srgbClr val="FFFFFF"/>
                </a:solidFill>
                <a:effectLst>
                  <a:outerShdw blurRad="38100" dist="38100" dir="2700000" algn="tl">
                    <a:srgbClr val="C0C0C0"/>
                  </a:outerShdw>
                </a:effectLst>
                <a:ea typeface="黑体" pitchFamily="2" charset="-122"/>
              </a:endParaRPr>
            </a:p>
          </p:txBody>
        </p:sp>
      </p:grpSp>
      <p:sp>
        <p:nvSpPr>
          <p:cNvPr id="19" name="Text Box 12"/>
          <p:cNvSpPr txBox="1">
            <a:spLocks noChangeArrowheads="1"/>
          </p:cNvSpPr>
          <p:nvPr/>
        </p:nvSpPr>
        <p:spPr bwMode="gray">
          <a:xfrm>
            <a:off x="2000232" y="1071546"/>
            <a:ext cx="5000660" cy="707886"/>
          </a:xfrm>
          <a:prstGeom prst="rect">
            <a:avLst/>
          </a:prstGeom>
          <a:noFill/>
          <a:ln w="9525" algn="ctr">
            <a:noFill/>
            <a:miter lim="800000"/>
            <a:headEnd/>
            <a:tailEnd/>
          </a:ln>
          <a:effectLst/>
        </p:spPr>
        <p:txBody>
          <a:bodyPr wrap="square">
            <a:spAutoFit/>
          </a:bodyPr>
          <a:lstStyle/>
          <a:p>
            <a:pPr algn="ctr" eaLnBrk="0" hangingPunct="0">
              <a:defRPr/>
            </a:pPr>
            <a:r>
              <a:rPr lang="zh-CN" altLang="en-US" sz="4000" b="1" dirty="0" smtClean="0">
                <a:solidFill>
                  <a:schemeClr val="tx1">
                    <a:lumMod val="75000"/>
                    <a:lumOff val="25000"/>
                  </a:schemeClr>
                </a:solidFill>
                <a:effectLst>
                  <a:outerShdw blurRad="38100" dist="38100" dir="2700000" algn="tl">
                    <a:srgbClr val="C0C0C0"/>
                  </a:outerShdw>
                </a:effectLst>
                <a:latin typeface="华文行楷" pitchFamily="2" charset="-122"/>
                <a:ea typeface="华文行楷" pitchFamily="2" charset="-122"/>
              </a:rPr>
              <a:t>内容提纲</a:t>
            </a:r>
            <a:endParaRPr lang="zh-CN" altLang="en-US" sz="4000" b="1" dirty="0">
              <a:solidFill>
                <a:schemeClr val="tx1">
                  <a:lumMod val="75000"/>
                  <a:lumOff val="25000"/>
                </a:schemeClr>
              </a:solidFill>
              <a:effectLst>
                <a:outerShdw blurRad="38100" dist="38100" dir="2700000" algn="tl">
                  <a:srgbClr val="C0C0C0"/>
                </a:outerShdw>
              </a:effectLst>
              <a:latin typeface="华文行楷" pitchFamily="2" charset="-122"/>
              <a:ea typeface="华文行楷" pitchFamily="2" charset="-122"/>
            </a:endParaRPr>
          </a:p>
        </p:txBody>
      </p:sp>
      <p:grpSp>
        <p:nvGrpSpPr>
          <p:cNvPr id="26" name="组合 25"/>
          <p:cNvGrpSpPr/>
          <p:nvPr/>
        </p:nvGrpSpPr>
        <p:grpSpPr>
          <a:xfrm>
            <a:off x="1355705" y="4784736"/>
            <a:ext cx="6145254" cy="782637"/>
            <a:chOff x="1355705" y="4784736"/>
            <a:chExt cx="6145254" cy="782637"/>
          </a:xfrm>
        </p:grpSpPr>
        <p:sp>
          <p:nvSpPr>
            <p:cNvPr id="20" name="AutoShape 2"/>
            <p:cNvSpPr>
              <a:spLocks noChangeArrowheads="1"/>
            </p:cNvSpPr>
            <p:nvPr/>
          </p:nvSpPr>
          <p:spPr bwMode="gray">
            <a:xfrm>
              <a:off x="1355705" y="4784736"/>
              <a:ext cx="6145254" cy="782637"/>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sp>
          <p:nvSpPr>
            <p:cNvPr id="22" name="AutoShape 5"/>
            <p:cNvSpPr>
              <a:spLocks noChangeArrowheads="1"/>
            </p:cNvSpPr>
            <p:nvPr/>
          </p:nvSpPr>
          <p:spPr bwMode="gray">
            <a:xfrm>
              <a:off x="1500166" y="4929198"/>
              <a:ext cx="5786478" cy="627063"/>
            </a:xfrm>
            <a:prstGeom prst="roundRect">
              <a:avLst>
                <a:gd name="adj" fmla="val 11921"/>
              </a:avLst>
            </a:prstGeom>
            <a:solidFill>
              <a:srgbClr val="0070C0"/>
            </a:solidFill>
            <a:ln w="38100">
              <a:solidFill>
                <a:schemeClr val="tx1"/>
              </a:solidFill>
              <a:round/>
              <a:headEnd/>
              <a:tailEnd/>
            </a:ln>
          </p:spPr>
          <p:txBody>
            <a:bodyPr wrap="none" anchor="ctr"/>
            <a:lstStyle/>
            <a:p>
              <a:endParaRPr lang="zh-CN" altLang="en-US"/>
            </a:p>
          </p:txBody>
        </p:sp>
        <p:sp>
          <p:nvSpPr>
            <p:cNvPr id="24" name="Text Box 16"/>
            <p:cNvSpPr txBox="1">
              <a:spLocks noChangeArrowheads="1"/>
            </p:cNvSpPr>
            <p:nvPr/>
          </p:nvSpPr>
          <p:spPr bwMode="gray">
            <a:xfrm>
              <a:off x="1714480" y="4929199"/>
              <a:ext cx="5643602" cy="584775"/>
            </a:xfrm>
            <a:prstGeom prst="rect">
              <a:avLst/>
            </a:prstGeom>
            <a:noFill/>
            <a:ln w="9525" algn="ctr">
              <a:noFill/>
              <a:miter lim="800000"/>
              <a:headEnd/>
              <a:tailEnd/>
            </a:ln>
          </p:spPr>
          <p:txBody>
            <a:bodyPr wrap="square">
              <a:spAutoFit/>
            </a:bodyPr>
            <a:lstStyle/>
            <a:p>
              <a:pPr eaLnBrk="0" hangingPunct="0"/>
              <a:r>
                <a:rPr lang="zh-CN" altLang="en-US" sz="3200" dirty="0" smtClean="0">
                  <a:latin typeface="隶书" pitchFamily="49" charset="-122"/>
                  <a:ea typeface="隶书" pitchFamily="49" charset="-122"/>
                </a:rPr>
                <a:t>第四部分  标书制作注意事项</a:t>
              </a:r>
              <a:endParaRPr lang="zh-CN" altLang="en-US" sz="3200" b="1" dirty="0">
                <a:solidFill>
                  <a:schemeClr val="bg1"/>
                </a:solidFill>
                <a:effectLst>
                  <a:outerShdw blurRad="38100" dist="38100" dir="2700000" algn="tl">
                    <a:srgbClr val="000000">
                      <a:alpha val="43137"/>
                    </a:srgbClr>
                  </a:outerShdw>
                </a:effectLst>
                <a:latin typeface="Times New Roman" pitchFamily="18" charset="0"/>
                <a:ea typeface="黑体" pitchFamily="2" charset="-122"/>
              </a:endParaRPr>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3348038" y="2376476"/>
            <a:ext cx="1725612" cy="406400"/>
          </a:xfrm>
          <a:prstGeom prst="rect">
            <a:avLst/>
          </a:prstGeom>
          <a:noFill/>
          <a:ln w="9525" algn="ctr">
            <a:solidFill>
              <a:srgbClr val="FF0000"/>
            </a:solidFill>
            <a:miter lim="800000"/>
            <a:headEnd/>
            <a:tailEnd/>
          </a:ln>
          <a:effectLst/>
        </p:spPr>
        <p:txBody>
          <a:bodyPr>
            <a:spAutoFit/>
          </a:bodyPr>
          <a:lstStyle/>
          <a:p>
            <a:pPr algn="l" eaLnBrk="0" hangingPunct="0">
              <a:lnSpc>
                <a:spcPct val="100000"/>
              </a:lnSpc>
              <a:spcBef>
                <a:spcPct val="50000"/>
              </a:spcBef>
            </a:pPr>
            <a:r>
              <a:rPr lang="en-US" altLang="zh-CN" sz="2000" dirty="0">
                <a:solidFill>
                  <a:schemeClr val="tx1"/>
                </a:solidFill>
                <a:latin typeface="隶书" pitchFamily="49" charset="-122"/>
                <a:ea typeface="隶书" pitchFamily="49" charset="-122"/>
              </a:rPr>
              <a:t>P:</a:t>
            </a:r>
            <a:r>
              <a:rPr lang="zh-CN" altLang="en-US" sz="2000" dirty="0">
                <a:solidFill>
                  <a:schemeClr val="tx1"/>
                </a:solidFill>
                <a:latin typeface="隶书" pitchFamily="49" charset="-122"/>
                <a:ea typeface="隶书" pitchFamily="49" charset="-122"/>
              </a:rPr>
              <a:t>评分规则</a:t>
            </a:r>
          </a:p>
        </p:txBody>
      </p:sp>
      <p:sp>
        <p:nvSpPr>
          <p:cNvPr id="5" name="Line 6"/>
          <p:cNvSpPr>
            <a:spLocks noChangeShapeType="1"/>
          </p:cNvSpPr>
          <p:nvPr/>
        </p:nvSpPr>
        <p:spPr bwMode="auto">
          <a:xfrm flipV="1">
            <a:off x="2171700" y="2593964"/>
            <a:ext cx="1104900" cy="30162"/>
          </a:xfrm>
          <a:prstGeom prst="line">
            <a:avLst/>
          </a:prstGeom>
          <a:noFill/>
          <a:ln w="38100" cmpd="dbl">
            <a:solidFill>
              <a:srgbClr val="3333FF"/>
            </a:solidFill>
            <a:prstDash val="dashDot"/>
            <a:round/>
            <a:headEnd type="stealth" w="med" len="med"/>
            <a:tailEnd type="stealth" w="med" len="med"/>
          </a:ln>
          <a:effectLst/>
        </p:spPr>
        <p:txBody>
          <a:bodyPr anchor="ctr">
            <a:spAutoFit/>
          </a:bodyPr>
          <a:lstStyle/>
          <a:p>
            <a:endParaRPr lang="zh-CN" altLang="en-US"/>
          </a:p>
        </p:txBody>
      </p:sp>
      <p:sp>
        <p:nvSpPr>
          <p:cNvPr id="6" name="Text Box 7"/>
          <p:cNvSpPr txBox="1">
            <a:spLocks noChangeArrowheads="1"/>
          </p:cNvSpPr>
          <p:nvPr/>
        </p:nvSpPr>
        <p:spPr bwMode="auto">
          <a:xfrm>
            <a:off x="500034" y="1715334"/>
            <a:ext cx="1671666" cy="1785104"/>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chemeClr val="tx1"/>
                </a:solidFill>
                <a:latin typeface="隶书" pitchFamily="49" charset="-122"/>
                <a:ea typeface="隶书" pitchFamily="49" charset="-122"/>
              </a:rPr>
              <a:t>T1:</a:t>
            </a:r>
            <a:r>
              <a:rPr lang="zh-CN" altLang="en-US" sz="2000" dirty="0">
                <a:solidFill>
                  <a:schemeClr val="tx1"/>
                </a:solidFill>
                <a:latin typeface="隶书" pitchFamily="49" charset="-122"/>
                <a:ea typeface="隶书" pitchFamily="49" charset="-122"/>
              </a:rPr>
              <a:t>用户</a:t>
            </a:r>
          </a:p>
          <a:p>
            <a:pPr algn="l" eaLnBrk="0" hangingPunct="0">
              <a:lnSpc>
                <a:spcPct val="100000"/>
              </a:lnSpc>
              <a:spcBef>
                <a:spcPct val="50000"/>
              </a:spcBef>
            </a:pPr>
            <a:r>
              <a:rPr lang="en-US" altLang="zh-CN" sz="2000" dirty="0">
                <a:solidFill>
                  <a:schemeClr val="tx1"/>
                </a:solidFill>
                <a:latin typeface="隶书" pitchFamily="49" charset="-122"/>
                <a:ea typeface="隶书" pitchFamily="49" charset="-122"/>
              </a:rPr>
              <a:t>T2:</a:t>
            </a:r>
            <a:r>
              <a:rPr lang="zh-CN" altLang="en-US" sz="2000" dirty="0">
                <a:solidFill>
                  <a:schemeClr val="tx1"/>
                </a:solidFill>
                <a:latin typeface="隶书" pitchFamily="49" charset="-122"/>
                <a:ea typeface="隶书" pitchFamily="49" charset="-122"/>
              </a:rPr>
              <a:t>招标方</a:t>
            </a:r>
          </a:p>
          <a:p>
            <a:pPr algn="l" eaLnBrk="0" hangingPunct="0">
              <a:lnSpc>
                <a:spcPct val="100000"/>
              </a:lnSpc>
              <a:spcBef>
                <a:spcPct val="50000"/>
              </a:spcBef>
            </a:pPr>
            <a:r>
              <a:rPr lang="en-US" altLang="zh-CN" sz="2000" dirty="0">
                <a:solidFill>
                  <a:schemeClr val="tx1"/>
                </a:solidFill>
                <a:latin typeface="隶书" pitchFamily="49" charset="-122"/>
                <a:ea typeface="隶书" pitchFamily="49" charset="-122"/>
              </a:rPr>
              <a:t>T3:</a:t>
            </a:r>
            <a:r>
              <a:rPr lang="zh-CN" altLang="en-US" sz="2000" dirty="0">
                <a:solidFill>
                  <a:schemeClr val="tx1"/>
                </a:solidFill>
                <a:latin typeface="隶书" pitchFamily="49" charset="-122"/>
                <a:ea typeface="隶书" pitchFamily="49" charset="-122"/>
              </a:rPr>
              <a:t>专家</a:t>
            </a:r>
          </a:p>
          <a:p>
            <a:pPr algn="l" eaLnBrk="0" hangingPunct="0">
              <a:lnSpc>
                <a:spcPct val="100000"/>
              </a:lnSpc>
              <a:spcBef>
                <a:spcPct val="50000"/>
              </a:spcBef>
            </a:pPr>
            <a:r>
              <a:rPr lang="en-US" altLang="zh-CN" sz="2000" dirty="0">
                <a:solidFill>
                  <a:schemeClr val="tx1"/>
                </a:solidFill>
                <a:latin typeface="隶书" pitchFamily="49" charset="-122"/>
                <a:ea typeface="隶书" pitchFamily="49" charset="-122"/>
              </a:rPr>
              <a:t>T4:</a:t>
            </a:r>
            <a:r>
              <a:rPr lang="zh-CN" altLang="en-US" sz="2000" dirty="0">
                <a:solidFill>
                  <a:schemeClr val="tx1"/>
                </a:solidFill>
                <a:latin typeface="隶书" pitchFamily="49" charset="-122"/>
                <a:ea typeface="隶书" pitchFamily="49" charset="-122"/>
              </a:rPr>
              <a:t>竞争对手</a:t>
            </a:r>
            <a:endParaRPr lang="zh-CN" altLang="en-US" sz="2000" b="0" dirty="0">
              <a:solidFill>
                <a:schemeClr val="tx1"/>
              </a:solidFill>
              <a:latin typeface="隶书" pitchFamily="49" charset="-122"/>
              <a:ea typeface="隶书" pitchFamily="49" charset="-122"/>
            </a:endParaRPr>
          </a:p>
        </p:txBody>
      </p:sp>
      <p:sp>
        <p:nvSpPr>
          <p:cNvPr id="7" name="Line 8"/>
          <p:cNvSpPr>
            <a:spLocks noChangeShapeType="1"/>
          </p:cNvSpPr>
          <p:nvPr/>
        </p:nvSpPr>
        <p:spPr bwMode="auto">
          <a:xfrm>
            <a:off x="5148263" y="2593964"/>
            <a:ext cx="960437" cy="0"/>
          </a:xfrm>
          <a:prstGeom prst="line">
            <a:avLst/>
          </a:prstGeom>
          <a:noFill/>
          <a:ln w="76200" cap="rnd" cmpd="tri">
            <a:solidFill>
              <a:srgbClr val="3333FF"/>
            </a:solidFill>
            <a:prstDash val="sysDot"/>
            <a:round/>
            <a:headEnd/>
            <a:tailEnd type="arrow" w="med" len="med"/>
          </a:ln>
          <a:effectLst/>
        </p:spPr>
        <p:txBody>
          <a:bodyPr anchor="ctr">
            <a:spAutoFit/>
          </a:bodyPr>
          <a:lstStyle/>
          <a:p>
            <a:endParaRPr lang="zh-CN" altLang="en-US"/>
          </a:p>
        </p:txBody>
      </p:sp>
      <p:sp>
        <p:nvSpPr>
          <p:cNvPr id="8" name="Text Box 9"/>
          <p:cNvSpPr txBox="1">
            <a:spLocks noChangeArrowheads="1"/>
          </p:cNvSpPr>
          <p:nvPr/>
        </p:nvSpPr>
        <p:spPr bwMode="auto">
          <a:xfrm>
            <a:off x="6300788" y="3086089"/>
            <a:ext cx="1655762" cy="400110"/>
          </a:xfrm>
          <a:prstGeom prst="rect">
            <a:avLst/>
          </a:prstGeom>
          <a:noFill/>
          <a:ln w="9525" algn="ctr">
            <a:solidFill>
              <a:srgbClr val="FF0000"/>
            </a:solidFill>
            <a:miter lim="800000"/>
            <a:headEnd/>
            <a:tailEnd/>
          </a:ln>
          <a:effectLst/>
        </p:spPr>
        <p:txBody>
          <a:bodyPr>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J4:</a:t>
            </a:r>
            <a:r>
              <a:rPr lang="zh-CN" altLang="en-US" sz="2000" dirty="0">
                <a:solidFill>
                  <a:srgbClr val="009900"/>
                </a:solidFill>
                <a:latin typeface="隶书" pitchFamily="49" charset="-122"/>
                <a:ea typeface="隶书" pitchFamily="49" charset="-122"/>
              </a:rPr>
              <a:t>商务方案</a:t>
            </a:r>
            <a:endParaRPr lang="zh-CN" altLang="en-US" sz="2000" b="0" dirty="0">
              <a:solidFill>
                <a:srgbClr val="009900"/>
              </a:solidFill>
              <a:latin typeface="隶书" pitchFamily="49" charset="-122"/>
              <a:ea typeface="隶书" pitchFamily="49" charset="-122"/>
            </a:endParaRPr>
          </a:p>
        </p:txBody>
      </p:sp>
      <p:sp>
        <p:nvSpPr>
          <p:cNvPr id="9" name="Text Box 10"/>
          <p:cNvSpPr txBox="1">
            <a:spLocks noChangeArrowheads="1"/>
          </p:cNvSpPr>
          <p:nvPr/>
        </p:nvSpPr>
        <p:spPr bwMode="auto">
          <a:xfrm>
            <a:off x="6286512" y="1714488"/>
            <a:ext cx="1914550"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J1:</a:t>
            </a:r>
            <a:r>
              <a:rPr lang="zh-CN" altLang="en-US" sz="2000" dirty="0">
                <a:solidFill>
                  <a:srgbClr val="009900"/>
                </a:solidFill>
                <a:latin typeface="隶书" pitchFamily="49" charset="-122"/>
                <a:ea typeface="隶书" pitchFamily="49" charset="-122"/>
              </a:rPr>
              <a:t>价格方案</a:t>
            </a:r>
            <a:endParaRPr lang="zh-CN" altLang="en-US" sz="2000" b="0" dirty="0">
              <a:solidFill>
                <a:srgbClr val="009900"/>
              </a:solidFill>
              <a:latin typeface="隶书" pitchFamily="49" charset="-122"/>
              <a:ea typeface="隶书" pitchFamily="49" charset="-122"/>
            </a:endParaRPr>
          </a:p>
        </p:txBody>
      </p:sp>
      <p:sp>
        <p:nvSpPr>
          <p:cNvPr id="10" name="Text Box 11"/>
          <p:cNvSpPr txBox="1">
            <a:spLocks noChangeArrowheads="1"/>
          </p:cNvSpPr>
          <p:nvPr/>
        </p:nvSpPr>
        <p:spPr bwMode="auto">
          <a:xfrm>
            <a:off x="6300788" y="2254239"/>
            <a:ext cx="2343178"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J2:</a:t>
            </a:r>
            <a:r>
              <a:rPr lang="zh-CN" altLang="en-US" sz="2000" dirty="0">
                <a:solidFill>
                  <a:srgbClr val="009900"/>
                </a:solidFill>
                <a:latin typeface="隶书" pitchFamily="49" charset="-122"/>
                <a:ea typeface="隶书" pitchFamily="49" charset="-122"/>
              </a:rPr>
              <a:t>产品、技术方案</a:t>
            </a:r>
            <a:endParaRPr lang="zh-CN" altLang="en-US" sz="2000" b="0" dirty="0">
              <a:solidFill>
                <a:srgbClr val="009900"/>
              </a:solidFill>
              <a:latin typeface="隶书" pitchFamily="49" charset="-122"/>
              <a:ea typeface="隶书" pitchFamily="49" charset="-122"/>
            </a:endParaRPr>
          </a:p>
        </p:txBody>
      </p:sp>
      <p:sp>
        <p:nvSpPr>
          <p:cNvPr id="11" name="Rectangle 12"/>
          <p:cNvSpPr>
            <a:spLocks noChangeArrowheads="1"/>
          </p:cNvSpPr>
          <p:nvPr/>
        </p:nvSpPr>
        <p:spPr bwMode="auto">
          <a:xfrm>
            <a:off x="2214546" y="1857364"/>
            <a:ext cx="2262158" cy="400110"/>
          </a:xfrm>
          <a:prstGeom prst="rect">
            <a:avLst/>
          </a:prstGeom>
          <a:noFill/>
          <a:ln w="9525" algn="ctr">
            <a:noFill/>
            <a:miter lim="800000"/>
            <a:headEnd/>
            <a:tailEnd/>
          </a:ln>
          <a:effectLst/>
        </p:spPr>
        <p:txBody>
          <a:bodyPr wrap="none">
            <a:spAutoFit/>
          </a:bodyPr>
          <a:lstStyle/>
          <a:p>
            <a:pPr algn="l" eaLnBrk="0" hangingPunct="0">
              <a:lnSpc>
                <a:spcPct val="100000"/>
              </a:lnSpc>
            </a:pPr>
            <a:r>
              <a:rPr kumimoji="1" lang="en-US" altLang="zh-CN" sz="2000" dirty="0">
                <a:solidFill>
                  <a:srgbClr val="FF3300"/>
                </a:solidFill>
                <a:effectLst>
                  <a:outerShdw blurRad="38100" dist="38100" dir="2700000" algn="tl">
                    <a:srgbClr val="C0C0C0"/>
                  </a:outerShdw>
                </a:effectLst>
                <a:latin typeface="仿宋_GB2312" pitchFamily="49" charset="-122"/>
                <a:ea typeface="仿宋_GB2312" pitchFamily="49" charset="-122"/>
              </a:rPr>
              <a:t>Design &amp; Control</a:t>
            </a:r>
          </a:p>
        </p:txBody>
      </p:sp>
      <p:sp>
        <p:nvSpPr>
          <p:cNvPr id="12" name="Text Box 13"/>
          <p:cNvSpPr txBox="1">
            <a:spLocks noChangeArrowheads="1"/>
          </p:cNvSpPr>
          <p:nvPr/>
        </p:nvSpPr>
        <p:spPr bwMode="auto">
          <a:xfrm>
            <a:off x="6300788" y="2665401"/>
            <a:ext cx="1655762" cy="400110"/>
          </a:xfrm>
          <a:prstGeom prst="rect">
            <a:avLst/>
          </a:prstGeom>
          <a:noFill/>
          <a:ln w="9525" algn="ctr">
            <a:solidFill>
              <a:srgbClr val="FF0000"/>
            </a:solidFill>
            <a:miter lim="800000"/>
            <a:headEnd/>
            <a:tailEnd/>
          </a:ln>
          <a:effectLst/>
        </p:spPr>
        <p:txBody>
          <a:bodyPr>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J3:</a:t>
            </a:r>
            <a:r>
              <a:rPr lang="zh-CN" altLang="en-US" sz="2000" dirty="0">
                <a:solidFill>
                  <a:srgbClr val="009900"/>
                </a:solidFill>
                <a:latin typeface="隶书" pitchFamily="49" charset="-122"/>
                <a:ea typeface="隶书" pitchFamily="49" charset="-122"/>
              </a:rPr>
              <a:t>服务方案</a:t>
            </a:r>
            <a:endParaRPr lang="zh-CN" altLang="en-US" sz="2000" b="0" dirty="0">
              <a:solidFill>
                <a:srgbClr val="009900"/>
              </a:solidFill>
              <a:latin typeface="隶书" pitchFamily="49" charset="-122"/>
              <a:ea typeface="隶书" pitchFamily="49" charset="-122"/>
            </a:endParaRPr>
          </a:p>
        </p:txBody>
      </p:sp>
      <p:sp>
        <p:nvSpPr>
          <p:cNvPr id="13" name="Text Box 14"/>
          <p:cNvSpPr txBox="1">
            <a:spLocks noChangeArrowheads="1"/>
          </p:cNvSpPr>
          <p:nvPr/>
        </p:nvSpPr>
        <p:spPr bwMode="auto">
          <a:xfrm>
            <a:off x="571472" y="4071942"/>
            <a:ext cx="5929354" cy="1200329"/>
          </a:xfrm>
          <a:prstGeom prst="rect">
            <a:avLst/>
          </a:prstGeom>
          <a:noFill/>
          <a:ln w="9525" algn="ctr">
            <a:noFill/>
            <a:miter lim="800000"/>
            <a:headEnd/>
            <a:tailEnd/>
          </a:ln>
          <a:effectLst/>
        </p:spPr>
        <p:txBody>
          <a:bodyPr wrap="square">
            <a:spAutoFit/>
          </a:bodyPr>
          <a:lstStyle/>
          <a:p>
            <a:pPr algn="l" eaLnBrk="0" hangingPunct="0">
              <a:lnSpc>
                <a:spcPct val="100000"/>
              </a:lnSpc>
              <a:spcBef>
                <a:spcPct val="50000"/>
              </a:spcBef>
            </a:pPr>
            <a:r>
              <a:rPr lang="zh-CN" altLang="en-US" sz="2400" b="0" dirty="0">
                <a:solidFill>
                  <a:schemeClr val="tx1"/>
                </a:solidFill>
                <a:latin typeface="华文细黑" pitchFamily="2" charset="-122"/>
                <a:ea typeface="华文细黑" pitchFamily="2" charset="-122"/>
              </a:rPr>
              <a:t>        </a:t>
            </a:r>
            <a:r>
              <a:rPr lang="zh-CN" altLang="en-US" sz="2400" b="0" dirty="0">
                <a:solidFill>
                  <a:srgbClr val="FF0000"/>
                </a:solidFill>
                <a:latin typeface="隶书" pitchFamily="49" charset="-122"/>
                <a:ea typeface="隶书" pitchFamily="49" charset="-122"/>
              </a:rPr>
              <a:t>针对性的标书制作极其重要，</a:t>
            </a:r>
            <a:r>
              <a:rPr lang="zh-CN" altLang="en-US" sz="2400" dirty="0">
                <a:solidFill>
                  <a:srgbClr val="FF0000"/>
                </a:solidFill>
                <a:latin typeface="隶书" pitchFamily="49" charset="-122"/>
                <a:ea typeface="隶书" pitchFamily="49" charset="-122"/>
              </a:rPr>
              <a:t>销售人员必须参与</a:t>
            </a:r>
            <a:r>
              <a:rPr lang="zh-CN" altLang="en-US" sz="2400" b="0" dirty="0">
                <a:solidFill>
                  <a:srgbClr val="FF0000"/>
                </a:solidFill>
                <a:latin typeface="隶书" pitchFamily="49" charset="-122"/>
                <a:ea typeface="隶书" pitchFamily="49" charset="-122"/>
              </a:rPr>
              <a:t>；否则无法想象他对项目、客户的了解</a:t>
            </a:r>
          </a:p>
        </p:txBody>
      </p:sp>
      <p:pic>
        <p:nvPicPr>
          <p:cNvPr id="14" name="Picture 20" descr="BD05545_"/>
          <p:cNvPicPr>
            <a:picLocks noChangeAspect="1" noChangeArrowheads="1"/>
          </p:cNvPicPr>
          <p:nvPr/>
        </p:nvPicPr>
        <p:blipFill>
          <a:blip r:embed="rId2"/>
          <a:srcRect/>
          <a:stretch>
            <a:fillRect/>
          </a:stretch>
        </p:blipFill>
        <p:spPr bwMode="auto">
          <a:xfrm>
            <a:off x="6929454" y="4000504"/>
            <a:ext cx="1676400" cy="164623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buFont typeface="Wingdings" pitchFamily="2" charset="2"/>
              <a:buChar char="u"/>
            </a:pPr>
            <a:r>
              <a:rPr kumimoji="1" lang="zh-CN" altLang="en-US" sz="3600" dirty="0" smtClean="0">
                <a:solidFill>
                  <a:srgbClr val="4531A7"/>
                </a:solidFill>
                <a:effectLst>
                  <a:outerShdw blurRad="38100" dist="38100" dir="2700000" algn="tl">
                    <a:srgbClr val="C0C0C0"/>
                  </a:outerShdw>
                </a:effectLst>
                <a:latin typeface="隶书" pitchFamily="49" charset="-122"/>
                <a:ea typeface="隶书" pitchFamily="49" charset="-122"/>
              </a:rPr>
              <a:t> 评分规则体系的组成概况</a:t>
            </a:r>
            <a:endParaRPr lang="zh-CN" altLang="en-US" sz="3600" dirty="0"/>
          </a:p>
        </p:txBody>
      </p:sp>
      <p:sp>
        <p:nvSpPr>
          <p:cNvPr id="4" name="Text Box 5"/>
          <p:cNvSpPr txBox="1">
            <a:spLocks noChangeArrowheads="1"/>
          </p:cNvSpPr>
          <p:nvPr/>
        </p:nvSpPr>
        <p:spPr bwMode="auto">
          <a:xfrm>
            <a:off x="428596" y="4637101"/>
            <a:ext cx="3011481"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J4:</a:t>
            </a:r>
            <a:r>
              <a:rPr lang="zh-CN" altLang="en-US" sz="2000" dirty="0">
                <a:solidFill>
                  <a:srgbClr val="009900"/>
                </a:solidFill>
                <a:latin typeface="隶书" pitchFamily="49" charset="-122"/>
                <a:ea typeface="隶书" pitchFamily="49" charset="-122"/>
              </a:rPr>
              <a:t>商务部分（</a:t>
            </a:r>
            <a:r>
              <a:rPr lang="en-US" altLang="zh-CN" sz="2000" dirty="0">
                <a:solidFill>
                  <a:srgbClr val="009900"/>
                </a:solidFill>
                <a:latin typeface="隶书" pitchFamily="49" charset="-122"/>
                <a:ea typeface="隶书" pitchFamily="49" charset="-122"/>
              </a:rPr>
              <a:t>8~12</a:t>
            </a:r>
            <a:r>
              <a:rPr lang="zh-CN" altLang="en-US" sz="2000" dirty="0">
                <a:solidFill>
                  <a:srgbClr val="009900"/>
                </a:solidFill>
                <a:latin typeface="隶书" pitchFamily="49" charset="-122"/>
                <a:ea typeface="隶书" pitchFamily="49" charset="-122"/>
              </a:rPr>
              <a:t>分）</a:t>
            </a:r>
            <a:endParaRPr lang="zh-CN" altLang="en-US" sz="2000" b="0" dirty="0">
              <a:solidFill>
                <a:srgbClr val="009900"/>
              </a:solidFill>
              <a:latin typeface="隶书" pitchFamily="49" charset="-122"/>
              <a:ea typeface="隶书" pitchFamily="49" charset="-122"/>
            </a:endParaRPr>
          </a:p>
        </p:txBody>
      </p:sp>
      <p:sp>
        <p:nvSpPr>
          <p:cNvPr id="5" name="Text Box 6"/>
          <p:cNvSpPr txBox="1">
            <a:spLocks noChangeArrowheads="1"/>
          </p:cNvSpPr>
          <p:nvPr/>
        </p:nvSpPr>
        <p:spPr bwMode="auto">
          <a:xfrm>
            <a:off x="428596" y="2124088"/>
            <a:ext cx="3011482"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J1:</a:t>
            </a:r>
            <a:r>
              <a:rPr lang="zh-CN" altLang="en-US" sz="2000" dirty="0">
                <a:solidFill>
                  <a:srgbClr val="009900"/>
                </a:solidFill>
                <a:latin typeface="隶书" pitchFamily="49" charset="-122"/>
                <a:ea typeface="隶书" pitchFamily="49" charset="-122"/>
              </a:rPr>
              <a:t>价格部分（</a:t>
            </a:r>
            <a:r>
              <a:rPr lang="en-US" altLang="zh-CN" sz="2000" dirty="0">
                <a:solidFill>
                  <a:srgbClr val="009900"/>
                </a:solidFill>
                <a:latin typeface="隶书" pitchFamily="49" charset="-122"/>
                <a:ea typeface="隶书" pitchFamily="49" charset="-122"/>
              </a:rPr>
              <a:t>30~40</a:t>
            </a:r>
            <a:r>
              <a:rPr lang="zh-CN" altLang="en-US" sz="2000" dirty="0">
                <a:solidFill>
                  <a:srgbClr val="009900"/>
                </a:solidFill>
                <a:latin typeface="隶书" pitchFamily="49" charset="-122"/>
                <a:ea typeface="隶书" pitchFamily="49" charset="-122"/>
              </a:rPr>
              <a:t>分）</a:t>
            </a:r>
            <a:endParaRPr lang="zh-CN" altLang="en-US" sz="2000" b="0" dirty="0">
              <a:solidFill>
                <a:srgbClr val="009900"/>
              </a:solidFill>
              <a:latin typeface="隶书" pitchFamily="49" charset="-122"/>
              <a:ea typeface="隶书" pitchFamily="49" charset="-122"/>
            </a:endParaRPr>
          </a:p>
        </p:txBody>
      </p:sp>
      <p:sp>
        <p:nvSpPr>
          <p:cNvPr id="6" name="Text Box 7"/>
          <p:cNvSpPr txBox="1">
            <a:spLocks noChangeArrowheads="1"/>
          </p:cNvSpPr>
          <p:nvPr/>
        </p:nvSpPr>
        <p:spPr bwMode="auto">
          <a:xfrm>
            <a:off x="428596" y="2898788"/>
            <a:ext cx="3797300"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J2:</a:t>
            </a:r>
            <a:r>
              <a:rPr lang="zh-CN" altLang="en-US" sz="2000" dirty="0">
                <a:solidFill>
                  <a:srgbClr val="009900"/>
                </a:solidFill>
                <a:latin typeface="隶书" pitchFamily="49" charset="-122"/>
                <a:ea typeface="隶书" pitchFamily="49" charset="-122"/>
              </a:rPr>
              <a:t>产品、技术部分（</a:t>
            </a:r>
            <a:r>
              <a:rPr lang="en-US" altLang="zh-CN" sz="2000" dirty="0">
                <a:solidFill>
                  <a:srgbClr val="009900"/>
                </a:solidFill>
                <a:latin typeface="隶书" pitchFamily="49" charset="-122"/>
                <a:ea typeface="隶书" pitchFamily="49" charset="-122"/>
              </a:rPr>
              <a:t>25~35</a:t>
            </a:r>
            <a:r>
              <a:rPr lang="zh-CN" altLang="en-US" sz="2000" dirty="0">
                <a:solidFill>
                  <a:srgbClr val="009900"/>
                </a:solidFill>
                <a:latin typeface="隶书" pitchFamily="49" charset="-122"/>
                <a:ea typeface="隶书" pitchFamily="49" charset="-122"/>
              </a:rPr>
              <a:t>分）</a:t>
            </a:r>
            <a:endParaRPr lang="zh-CN" altLang="en-US" sz="2000" b="0" dirty="0">
              <a:solidFill>
                <a:srgbClr val="009900"/>
              </a:solidFill>
              <a:latin typeface="隶书" pitchFamily="49" charset="-122"/>
              <a:ea typeface="隶书" pitchFamily="49" charset="-122"/>
            </a:endParaRPr>
          </a:p>
        </p:txBody>
      </p:sp>
      <p:sp>
        <p:nvSpPr>
          <p:cNvPr id="7" name="Text Box 8"/>
          <p:cNvSpPr txBox="1">
            <a:spLocks noChangeArrowheads="1"/>
          </p:cNvSpPr>
          <p:nvPr/>
        </p:nvSpPr>
        <p:spPr bwMode="auto">
          <a:xfrm>
            <a:off x="428596" y="3773501"/>
            <a:ext cx="3297233" cy="400110"/>
          </a:xfrm>
          <a:prstGeom prst="rect">
            <a:avLst/>
          </a:prstGeom>
          <a:noFill/>
          <a:ln w="9525" algn="ctr">
            <a:solidFill>
              <a:srgbClr val="FF0000"/>
            </a:solidFill>
            <a:miter lim="800000"/>
            <a:headEnd/>
            <a:tailEnd/>
          </a:ln>
          <a:effectLst/>
        </p:spPr>
        <p:txBody>
          <a:bodyPr wrap="square">
            <a:spAutoFit/>
          </a:bodyPr>
          <a:lstStyle/>
          <a:p>
            <a:pPr algn="l" eaLnBrk="0" hangingPunct="0">
              <a:lnSpc>
                <a:spcPct val="100000"/>
              </a:lnSpc>
              <a:spcBef>
                <a:spcPct val="50000"/>
              </a:spcBef>
            </a:pPr>
            <a:r>
              <a:rPr lang="en-US" altLang="zh-CN" sz="2000" dirty="0">
                <a:solidFill>
                  <a:srgbClr val="009900"/>
                </a:solidFill>
                <a:latin typeface="隶书" pitchFamily="49" charset="-122"/>
                <a:ea typeface="隶书" pitchFamily="49" charset="-122"/>
              </a:rPr>
              <a:t>J3:</a:t>
            </a:r>
            <a:r>
              <a:rPr lang="zh-CN" altLang="en-US" sz="2000" dirty="0">
                <a:solidFill>
                  <a:srgbClr val="009900"/>
                </a:solidFill>
                <a:latin typeface="隶书" pitchFamily="49" charset="-122"/>
                <a:ea typeface="隶书" pitchFamily="49" charset="-122"/>
              </a:rPr>
              <a:t>服务部分（</a:t>
            </a:r>
            <a:r>
              <a:rPr lang="en-US" altLang="zh-CN" sz="2000" dirty="0">
                <a:solidFill>
                  <a:srgbClr val="009900"/>
                </a:solidFill>
                <a:latin typeface="隶书" pitchFamily="49" charset="-122"/>
                <a:ea typeface="隶书" pitchFamily="49" charset="-122"/>
              </a:rPr>
              <a:t>20~30</a:t>
            </a:r>
            <a:r>
              <a:rPr lang="zh-CN" altLang="en-US" sz="2000" dirty="0">
                <a:solidFill>
                  <a:srgbClr val="009900"/>
                </a:solidFill>
                <a:latin typeface="隶书" pitchFamily="49" charset="-122"/>
                <a:ea typeface="隶书" pitchFamily="49" charset="-122"/>
              </a:rPr>
              <a:t>分）</a:t>
            </a:r>
            <a:endParaRPr lang="zh-CN" altLang="en-US" sz="2000" b="0" dirty="0">
              <a:solidFill>
                <a:srgbClr val="009900"/>
              </a:solidFill>
              <a:latin typeface="隶书" pitchFamily="49" charset="-122"/>
              <a:ea typeface="隶书" pitchFamily="49" charset="-122"/>
            </a:endParaRPr>
          </a:p>
        </p:txBody>
      </p:sp>
      <p:sp>
        <p:nvSpPr>
          <p:cNvPr id="8" name="Line 10"/>
          <p:cNvSpPr>
            <a:spLocks noChangeShapeType="1"/>
          </p:cNvSpPr>
          <p:nvPr/>
        </p:nvSpPr>
        <p:spPr bwMode="auto">
          <a:xfrm>
            <a:off x="4297334" y="1900251"/>
            <a:ext cx="0" cy="3457575"/>
          </a:xfrm>
          <a:prstGeom prst="line">
            <a:avLst/>
          </a:prstGeom>
          <a:noFill/>
          <a:ln w="28575">
            <a:solidFill>
              <a:schemeClr val="tx1"/>
            </a:solidFill>
            <a:prstDash val="dashDot"/>
            <a:round/>
            <a:headEnd/>
            <a:tailEnd/>
          </a:ln>
          <a:effectLst/>
        </p:spPr>
        <p:txBody>
          <a:bodyPr wrap="none" anchor="ctr">
            <a:spAutoFit/>
          </a:bodyPr>
          <a:lstStyle/>
          <a:p>
            <a:endParaRPr lang="zh-CN" altLang="en-US"/>
          </a:p>
        </p:txBody>
      </p:sp>
      <p:sp>
        <p:nvSpPr>
          <p:cNvPr id="9" name="Text Box 9"/>
          <p:cNvSpPr txBox="1">
            <a:spLocks noChangeArrowheads="1"/>
          </p:cNvSpPr>
          <p:nvPr/>
        </p:nvSpPr>
        <p:spPr bwMode="auto">
          <a:xfrm>
            <a:off x="4429124" y="1928802"/>
            <a:ext cx="4675188" cy="3739485"/>
          </a:xfrm>
          <a:prstGeom prst="rect">
            <a:avLst/>
          </a:prstGeom>
          <a:noFill/>
          <a:ln w="9525" algn="ctr">
            <a:noFill/>
            <a:miter lim="800000"/>
            <a:headEnd/>
            <a:tailEnd/>
          </a:ln>
          <a:effectLst/>
        </p:spPr>
        <p:txBody>
          <a:bodyPr>
            <a:spAutoFit/>
          </a:bodyPr>
          <a:lstStyle/>
          <a:p>
            <a:pPr algn="l" eaLnBrk="0" hangingPunct="0">
              <a:lnSpc>
                <a:spcPct val="100000"/>
              </a:lnSpc>
              <a:spcBef>
                <a:spcPct val="50000"/>
              </a:spcBef>
            </a:pPr>
            <a:r>
              <a:rPr lang="zh-CN" altLang="en-US" dirty="0">
                <a:solidFill>
                  <a:schemeClr val="tx1"/>
                </a:solidFill>
                <a:latin typeface="隶书" pitchFamily="49" charset="-122"/>
                <a:ea typeface="隶书" pitchFamily="49" charset="-122"/>
              </a:rPr>
              <a:t> </a:t>
            </a:r>
            <a:r>
              <a:rPr lang="zh-CN" altLang="en-US" dirty="0" smtClean="0">
                <a:solidFill>
                  <a:schemeClr val="tx1"/>
                </a:solidFill>
                <a:latin typeface="隶书" pitchFamily="49" charset="-122"/>
                <a:ea typeface="隶书" pitchFamily="49" charset="-122"/>
              </a:rPr>
              <a:t>      各</a:t>
            </a:r>
            <a:r>
              <a:rPr lang="zh-CN" altLang="en-US" dirty="0">
                <a:solidFill>
                  <a:schemeClr val="tx1"/>
                </a:solidFill>
                <a:latin typeface="隶书" pitchFamily="49" charset="-122"/>
                <a:ea typeface="隶书" pitchFamily="49" charset="-122"/>
              </a:rPr>
              <a:t>采购机构都有自己的模版</a:t>
            </a:r>
          </a:p>
          <a:p>
            <a:pPr eaLnBrk="0" hangingPunct="0">
              <a:spcBef>
                <a:spcPct val="50000"/>
              </a:spcBef>
            </a:pPr>
            <a:r>
              <a:rPr lang="zh-CN" altLang="en-US" dirty="0" smtClean="0">
                <a:solidFill>
                  <a:schemeClr val="tx1"/>
                </a:solidFill>
                <a:latin typeface="隶书" pitchFamily="49" charset="-122"/>
                <a:ea typeface="隶书" pitchFamily="49" charset="-122"/>
              </a:rPr>
              <a:t>       每次</a:t>
            </a:r>
            <a:r>
              <a:rPr lang="zh-CN" altLang="en-US" dirty="0">
                <a:solidFill>
                  <a:schemeClr val="tx1"/>
                </a:solidFill>
                <a:latin typeface="隶书" pitchFamily="49" charset="-122"/>
                <a:ea typeface="隶书" pitchFamily="49" charset="-122"/>
              </a:rPr>
              <a:t>投标评分体系会和</a:t>
            </a:r>
            <a:r>
              <a:rPr lang="zh-CN" altLang="en-US" dirty="0" smtClean="0">
                <a:solidFill>
                  <a:schemeClr val="tx1"/>
                </a:solidFill>
                <a:latin typeface="隶书" pitchFamily="49" charset="-122"/>
                <a:ea typeface="隶书" pitchFamily="49" charset="-122"/>
              </a:rPr>
              <a:t>用户</a:t>
            </a:r>
            <a:r>
              <a:rPr lang="zh-CN" altLang="en-US" dirty="0" smtClean="0">
                <a:latin typeface="隶书" pitchFamily="49" charset="-122"/>
                <a:ea typeface="隶书" pitchFamily="49" charset="-122"/>
              </a:rPr>
              <a:t>协</a:t>
            </a:r>
            <a:r>
              <a:rPr lang="zh-CN" altLang="en-US" dirty="0" smtClean="0">
                <a:solidFill>
                  <a:schemeClr val="tx1"/>
                </a:solidFill>
                <a:latin typeface="隶书" pitchFamily="49" charset="-122"/>
                <a:ea typeface="隶书" pitchFamily="49" charset="-122"/>
              </a:rPr>
              <a:t>商调整</a:t>
            </a:r>
            <a:endParaRPr lang="en-US" altLang="zh-CN" dirty="0" smtClean="0">
              <a:solidFill>
                <a:schemeClr val="tx1"/>
              </a:solidFill>
              <a:latin typeface="隶书" pitchFamily="49" charset="-122"/>
              <a:ea typeface="隶书" pitchFamily="49" charset="-122"/>
            </a:endParaRPr>
          </a:p>
          <a:p>
            <a:pPr eaLnBrk="0" hangingPunct="0">
              <a:spcBef>
                <a:spcPct val="50000"/>
              </a:spcBef>
            </a:pPr>
            <a:endParaRPr lang="zh-CN" altLang="en-US" dirty="0">
              <a:solidFill>
                <a:schemeClr val="tx1"/>
              </a:solidFill>
              <a:latin typeface="隶书" pitchFamily="49" charset="-122"/>
              <a:ea typeface="隶书" pitchFamily="49" charset="-122"/>
            </a:endParaRPr>
          </a:p>
          <a:p>
            <a:pPr eaLnBrk="0" hangingPunct="0">
              <a:spcBef>
                <a:spcPct val="50000"/>
              </a:spcBef>
            </a:pPr>
            <a:r>
              <a:rPr lang="zh-CN" altLang="en-US" dirty="0" smtClean="0">
                <a:solidFill>
                  <a:schemeClr val="tx1"/>
                </a:solidFill>
                <a:latin typeface="隶书" pitchFamily="49" charset="-122"/>
                <a:ea typeface="隶书" pitchFamily="49" charset="-122"/>
              </a:rPr>
              <a:t>       用户可要求对评分体系的调</a:t>
            </a:r>
            <a:r>
              <a:rPr lang="zh-CN" altLang="en-US" dirty="0" smtClean="0">
                <a:latin typeface="隶书" pitchFamily="49" charset="-122"/>
                <a:ea typeface="隶书" pitchFamily="49" charset="-122"/>
              </a:rPr>
              <a:t>整</a:t>
            </a:r>
            <a:endParaRPr lang="zh-CN" altLang="en-US" dirty="0" smtClean="0">
              <a:solidFill>
                <a:schemeClr val="tx1"/>
              </a:solidFill>
              <a:latin typeface="隶书" pitchFamily="49" charset="-122"/>
              <a:ea typeface="隶书" pitchFamily="49" charset="-122"/>
            </a:endParaRPr>
          </a:p>
          <a:p>
            <a:pPr algn="l" eaLnBrk="0" hangingPunct="0">
              <a:lnSpc>
                <a:spcPct val="100000"/>
              </a:lnSpc>
              <a:spcBef>
                <a:spcPct val="50000"/>
              </a:spcBef>
            </a:pPr>
            <a:r>
              <a:rPr lang="zh-CN" altLang="en-US" dirty="0" smtClean="0">
                <a:solidFill>
                  <a:schemeClr val="tx1"/>
                </a:solidFill>
                <a:latin typeface="隶书" pitchFamily="49" charset="-122"/>
                <a:ea typeface="隶书" pitchFamily="49" charset="-122"/>
              </a:rPr>
              <a:t>       你</a:t>
            </a:r>
            <a:r>
              <a:rPr lang="zh-CN" altLang="en-US" dirty="0">
                <a:solidFill>
                  <a:schemeClr val="tx1"/>
                </a:solidFill>
                <a:latin typeface="隶书" pitchFamily="49" charset="-122"/>
                <a:ea typeface="隶书" pitchFamily="49" charset="-122"/>
              </a:rPr>
              <a:t>要想办法对该体系的</a:t>
            </a:r>
            <a:r>
              <a:rPr lang="zh-CN" altLang="en-US" dirty="0" smtClean="0">
                <a:solidFill>
                  <a:schemeClr val="tx1"/>
                </a:solidFill>
                <a:latin typeface="隶书" pitchFamily="49" charset="-122"/>
                <a:ea typeface="隶书" pitchFamily="49" charset="-122"/>
              </a:rPr>
              <a:t>了解</a:t>
            </a:r>
            <a:endParaRPr lang="zh-CN" altLang="en-US" dirty="0">
              <a:solidFill>
                <a:schemeClr val="tx1"/>
              </a:solidFill>
              <a:latin typeface="隶书" pitchFamily="49" charset="-122"/>
              <a:ea typeface="隶书" pitchFamily="49" charset="-122"/>
            </a:endParaRPr>
          </a:p>
          <a:p>
            <a:pPr eaLnBrk="0" hangingPunct="0">
              <a:spcBef>
                <a:spcPct val="50000"/>
              </a:spcBef>
            </a:pPr>
            <a:r>
              <a:rPr lang="zh-CN" altLang="en-US" dirty="0" smtClean="0">
                <a:solidFill>
                  <a:schemeClr val="tx1"/>
                </a:solidFill>
                <a:latin typeface="隶书" pitchFamily="49" charset="-122"/>
                <a:ea typeface="隶书" pitchFamily="49" charset="-122"/>
              </a:rPr>
              <a:t>       为了</a:t>
            </a:r>
            <a:r>
              <a:rPr lang="zh-CN" altLang="en-US" dirty="0">
                <a:solidFill>
                  <a:schemeClr val="tx1"/>
                </a:solidFill>
                <a:latin typeface="隶书" pitchFamily="49" charset="-122"/>
                <a:ea typeface="隶书" pitchFamily="49" charset="-122"/>
              </a:rPr>
              <a:t>项目的顺利、客户的</a:t>
            </a:r>
            <a:r>
              <a:rPr lang="zh-CN" altLang="en-US" dirty="0" smtClean="0">
                <a:solidFill>
                  <a:schemeClr val="tx1"/>
                </a:solidFill>
                <a:latin typeface="隶书" pitchFamily="49" charset="-122"/>
                <a:ea typeface="隶书" pitchFamily="49" charset="-122"/>
              </a:rPr>
              <a:t>利</a:t>
            </a:r>
            <a:r>
              <a:rPr lang="zh-CN" altLang="en-US" dirty="0" smtClean="0">
                <a:latin typeface="隶书" pitchFamily="49" charset="-122"/>
                <a:ea typeface="隶书" pitchFamily="49" charset="-122"/>
              </a:rPr>
              <a:t>益、</a:t>
            </a:r>
            <a:r>
              <a:rPr lang="zh-CN" altLang="en-US" dirty="0" smtClean="0">
                <a:solidFill>
                  <a:schemeClr val="tx1"/>
                </a:solidFill>
                <a:latin typeface="隶书" pitchFamily="49" charset="-122"/>
                <a:ea typeface="隶书" pitchFamily="49" charset="-122"/>
              </a:rPr>
              <a:t>各方 </a:t>
            </a:r>
            <a:endParaRPr lang="en-US" altLang="zh-CN" dirty="0" smtClean="0">
              <a:solidFill>
                <a:schemeClr val="tx1"/>
              </a:solidFill>
              <a:latin typeface="隶书" pitchFamily="49" charset="-122"/>
              <a:ea typeface="隶书" pitchFamily="49" charset="-122"/>
            </a:endParaRPr>
          </a:p>
          <a:p>
            <a:pPr eaLnBrk="0" hangingPunct="0">
              <a:spcBef>
                <a:spcPct val="50000"/>
              </a:spcBef>
            </a:pPr>
            <a:r>
              <a:rPr lang="en-US" altLang="zh-CN" dirty="0" smtClean="0">
                <a:latin typeface="隶书" pitchFamily="49" charset="-122"/>
                <a:ea typeface="隶书" pitchFamily="49" charset="-122"/>
              </a:rPr>
              <a:t>       </a:t>
            </a:r>
            <a:r>
              <a:rPr lang="zh-CN" altLang="en-US" dirty="0" smtClean="0">
                <a:solidFill>
                  <a:schemeClr val="tx1"/>
                </a:solidFill>
                <a:latin typeface="隶书" pitchFamily="49" charset="-122"/>
                <a:ea typeface="隶书" pitchFamily="49" charset="-122"/>
              </a:rPr>
              <a:t>工作</a:t>
            </a:r>
            <a:r>
              <a:rPr lang="zh-CN" altLang="en-US" dirty="0">
                <a:solidFill>
                  <a:schemeClr val="tx1"/>
                </a:solidFill>
                <a:latin typeface="隶书" pitchFamily="49" charset="-122"/>
                <a:ea typeface="隶书" pitchFamily="49" charset="-122"/>
              </a:rPr>
              <a:t>贡献的评判</a:t>
            </a:r>
            <a:r>
              <a:rPr lang="zh-CN" altLang="en-US" dirty="0" smtClean="0">
                <a:solidFill>
                  <a:schemeClr val="tx1"/>
                </a:solidFill>
                <a:latin typeface="隶书" pitchFamily="49" charset="-122"/>
                <a:ea typeface="隶书" pitchFamily="49" charset="-122"/>
              </a:rPr>
              <a:t>，可</a:t>
            </a:r>
            <a:r>
              <a:rPr lang="zh-CN" altLang="en-US" dirty="0">
                <a:solidFill>
                  <a:schemeClr val="tx1"/>
                </a:solidFill>
                <a:latin typeface="隶书" pitchFamily="49" charset="-122"/>
                <a:ea typeface="隶书" pitchFamily="49" charset="-122"/>
              </a:rPr>
              <a:t>利用</a:t>
            </a:r>
            <a:r>
              <a:rPr lang="zh-CN" altLang="en-US" dirty="0" smtClean="0">
                <a:solidFill>
                  <a:schemeClr val="tx1"/>
                </a:solidFill>
                <a:latin typeface="隶书" pitchFamily="49" charset="-122"/>
                <a:ea typeface="隶书" pitchFamily="49" charset="-122"/>
              </a:rPr>
              <a:t>对该</a:t>
            </a:r>
            <a:r>
              <a:rPr lang="zh-CN" altLang="en-US" dirty="0">
                <a:solidFill>
                  <a:schemeClr val="tx1"/>
                </a:solidFill>
                <a:latin typeface="隶书" pitchFamily="49" charset="-122"/>
                <a:ea typeface="隶书" pitchFamily="49" charset="-122"/>
              </a:rPr>
              <a:t>体系</a:t>
            </a:r>
            <a:r>
              <a:rPr lang="zh-CN" altLang="en-US" dirty="0" smtClean="0">
                <a:solidFill>
                  <a:schemeClr val="tx1"/>
                </a:solidFill>
                <a:latin typeface="隶书" pitchFamily="49" charset="-122"/>
                <a:ea typeface="隶书" pitchFamily="49" charset="-122"/>
              </a:rPr>
              <a:t>的 </a:t>
            </a:r>
            <a:endParaRPr lang="en-US" altLang="zh-CN" dirty="0" smtClean="0">
              <a:solidFill>
                <a:schemeClr val="tx1"/>
              </a:solidFill>
              <a:latin typeface="隶书" pitchFamily="49" charset="-122"/>
              <a:ea typeface="隶书" pitchFamily="49" charset="-122"/>
            </a:endParaRPr>
          </a:p>
          <a:p>
            <a:pPr eaLnBrk="0" hangingPunct="0">
              <a:spcBef>
                <a:spcPct val="50000"/>
              </a:spcBef>
            </a:pPr>
            <a:r>
              <a:rPr lang="en-US" altLang="zh-CN" dirty="0" smtClean="0">
                <a:latin typeface="隶书" pitchFamily="49" charset="-122"/>
                <a:ea typeface="隶书" pitchFamily="49" charset="-122"/>
              </a:rPr>
              <a:t>       </a:t>
            </a:r>
            <a:r>
              <a:rPr lang="zh-CN" altLang="en-US" dirty="0" smtClean="0">
                <a:solidFill>
                  <a:schemeClr val="tx1"/>
                </a:solidFill>
                <a:latin typeface="隶书" pitchFamily="49" charset="-122"/>
                <a:ea typeface="隶书" pitchFamily="49" charset="-122"/>
              </a:rPr>
              <a:t>修正</a:t>
            </a:r>
            <a:r>
              <a:rPr lang="zh-CN" altLang="en-US" dirty="0">
                <a:solidFill>
                  <a:schemeClr val="tx1"/>
                </a:solidFill>
                <a:latin typeface="隶书" pitchFamily="49" charset="-122"/>
                <a:ea typeface="隶书" pitchFamily="49" charset="-122"/>
              </a:rPr>
              <a:t>、</a:t>
            </a:r>
            <a:r>
              <a:rPr lang="zh-CN" altLang="en-US" dirty="0" smtClean="0">
                <a:solidFill>
                  <a:schemeClr val="tx1"/>
                </a:solidFill>
                <a:latin typeface="隶书" pitchFamily="49" charset="-122"/>
                <a:ea typeface="隶书" pitchFamily="49" charset="-122"/>
              </a:rPr>
              <a:t>执行</a:t>
            </a:r>
            <a:r>
              <a:rPr lang="en-US" altLang="zh-CN" dirty="0" smtClean="0">
                <a:solidFill>
                  <a:schemeClr val="tx1"/>
                </a:solidFill>
                <a:latin typeface="隶书" pitchFamily="49" charset="-122"/>
                <a:ea typeface="隶书" pitchFamily="49" charset="-122"/>
              </a:rPr>
              <a:t>.</a:t>
            </a:r>
            <a:endParaRPr lang="zh-CN" altLang="en-US" dirty="0">
              <a:solidFill>
                <a:schemeClr val="tx1"/>
              </a:solidFill>
              <a:latin typeface="隶书" pitchFamily="49" charset="-122"/>
              <a:ea typeface="隶书" pitchFamily="49" charset="-122"/>
            </a:endParaRPr>
          </a:p>
          <a:p>
            <a:pPr algn="l" eaLnBrk="0" hangingPunct="0">
              <a:lnSpc>
                <a:spcPct val="100000"/>
              </a:lnSpc>
              <a:spcBef>
                <a:spcPct val="50000"/>
              </a:spcBef>
            </a:pPr>
            <a:endParaRPr lang="zh-CN" altLang="en-US" sz="2000" dirty="0">
              <a:solidFill>
                <a:schemeClr val="tx1"/>
              </a:solidFill>
              <a:latin typeface="华文细黑" pitchFamily="2" charset="-122"/>
              <a:ea typeface="华文细黑" pitchFamily="2" charset="-122"/>
            </a:endParaRPr>
          </a:p>
        </p:txBody>
      </p:sp>
      <p:pic>
        <p:nvPicPr>
          <p:cNvPr id="10" name="图片 9" descr="logo2"/>
          <p:cNvPicPr/>
          <p:nvPr/>
        </p:nvPicPr>
        <p:blipFill>
          <a:blip r:embed="rId2" cstate="print"/>
          <a:srcRect/>
          <a:stretch>
            <a:fillRect/>
          </a:stretch>
        </p:blipFill>
        <p:spPr bwMode="auto">
          <a:xfrm>
            <a:off x="4500562" y="1857364"/>
            <a:ext cx="500066" cy="414103"/>
          </a:xfrm>
          <a:prstGeom prst="rect">
            <a:avLst/>
          </a:prstGeom>
          <a:noFill/>
          <a:ln w="9525">
            <a:noFill/>
            <a:miter lim="800000"/>
            <a:headEnd/>
            <a:tailEnd/>
          </a:ln>
        </p:spPr>
      </p:pic>
      <p:pic>
        <p:nvPicPr>
          <p:cNvPr id="12" name="图片 11" descr="logo2"/>
          <p:cNvPicPr/>
          <p:nvPr/>
        </p:nvPicPr>
        <p:blipFill>
          <a:blip r:embed="rId2" cstate="print"/>
          <a:srcRect/>
          <a:stretch>
            <a:fillRect/>
          </a:stretch>
        </p:blipFill>
        <p:spPr bwMode="auto">
          <a:xfrm>
            <a:off x="4500562" y="2285992"/>
            <a:ext cx="500066" cy="414103"/>
          </a:xfrm>
          <a:prstGeom prst="rect">
            <a:avLst/>
          </a:prstGeom>
          <a:noFill/>
          <a:ln w="9525">
            <a:noFill/>
            <a:miter lim="800000"/>
            <a:headEnd/>
            <a:tailEnd/>
          </a:ln>
        </p:spPr>
      </p:pic>
      <p:pic>
        <p:nvPicPr>
          <p:cNvPr id="13" name="图片 12" descr="logo2"/>
          <p:cNvPicPr/>
          <p:nvPr/>
        </p:nvPicPr>
        <p:blipFill>
          <a:blip r:embed="rId2" cstate="print"/>
          <a:srcRect/>
          <a:stretch>
            <a:fillRect/>
          </a:stretch>
        </p:blipFill>
        <p:spPr bwMode="auto">
          <a:xfrm>
            <a:off x="4500562" y="4286256"/>
            <a:ext cx="500066" cy="414103"/>
          </a:xfrm>
          <a:prstGeom prst="rect">
            <a:avLst/>
          </a:prstGeom>
          <a:noFill/>
          <a:ln w="9525">
            <a:noFill/>
            <a:miter lim="800000"/>
            <a:headEnd/>
            <a:tailEnd/>
          </a:ln>
        </p:spPr>
      </p:pic>
      <p:pic>
        <p:nvPicPr>
          <p:cNvPr id="14" name="图片 13" descr="logo2"/>
          <p:cNvPicPr/>
          <p:nvPr/>
        </p:nvPicPr>
        <p:blipFill>
          <a:blip r:embed="rId2" cstate="print"/>
          <a:srcRect/>
          <a:stretch>
            <a:fillRect/>
          </a:stretch>
        </p:blipFill>
        <p:spPr bwMode="auto">
          <a:xfrm>
            <a:off x="4500562" y="3071810"/>
            <a:ext cx="500066" cy="414103"/>
          </a:xfrm>
          <a:prstGeom prst="rect">
            <a:avLst/>
          </a:prstGeom>
          <a:noFill/>
          <a:ln w="9525">
            <a:noFill/>
            <a:miter lim="800000"/>
            <a:headEnd/>
            <a:tailEnd/>
          </a:ln>
        </p:spPr>
      </p:pic>
      <p:pic>
        <p:nvPicPr>
          <p:cNvPr id="15" name="图片 14" descr="logo2"/>
          <p:cNvPicPr/>
          <p:nvPr/>
        </p:nvPicPr>
        <p:blipFill>
          <a:blip r:embed="rId2" cstate="print"/>
          <a:srcRect/>
          <a:stretch>
            <a:fillRect/>
          </a:stretch>
        </p:blipFill>
        <p:spPr bwMode="auto">
          <a:xfrm>
            <a:off x="4500562" y="3500438"/>
            <a:ext cx="500066" cy="414103"/>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Grp="1" noChangeArrowheads="1"/>
          </p:cNvSpPr>
          <p:nvPr>
            <p:ph type="title"/>
          </p:nvPr>
        </p:nvSpPr>
        <p:spPr bwMode="auto">
          <a:xfrm>
            <a:off x="428596" y="928670"/>
            <a:ext cx="8229600" cy="954107"/>
          </a:xfrm>
          <a:prstGeom prst="rect">
            <a:avLst/>
          </a:prstGeom>
          <a:noFill/>
          <a:ln w="9525">
            <a:noFill/>
            <a:miter lim="800000"/>
            <a:headEnd/>
            <a:tailEnd/>
          </a:ln>
          <a:effectLst/>
        </p:spPr>
        <p:txBody>
          <a:bodyPr>
            <a:spAutoFit/>
          </a:bodyPr>
          <a:lstStyle/>
          <a:p>
            <a:pPr algn="l">
              <a:lnSpc>
                <a:spcPct val="100000"/>
              </a:lnSpc>
              <a:buFontTx/>
              <a:buChar char="•"/>
            </a:pPr>
            <a:r>
              <a:rPr kumimoji="1" lang="zh-CN" altLang="en-US" sz="2800" dirty="0">
                <a:solidFill>
                  <a:srgbClr val="FF3300"/>
                </a:solidFill>
                <a:effectLst>
                  <a:outerShdw blurRad="38100" dist="38100" dir="2700000" algn="tl">
                    <a:srgbClr val="C0C0C0"/>
                  </a:outerShdw>
                </a:effectLst>
                <a:latin typeface="隶书" pitchFamily="49" charset="-122"/>
                <a:ea typeface="隶书" pitchFamily="49" charset="-122"/>
              </a:rPr>
              <a:t>评分规则体系</a:t>
            </a:r>
            <a:r>
              <a:rPr kumimoji="1" lang="zh-CN" altLang="en-US" sz="2800" dirty="0">
                <a:solidFill>
                  <a:srgbClr val="4531A7"/>
                </a:solidFill>
                <a:effectLst>
                  <a:outerShdw blurRad="38100" dist="38100" dir="2700000" algn="tl">
                    <a:srgbClr val="C0C0C0"/>
                  </a:outerShdw>
                </a:effectLst>
                <a:latin typeface="隶书" pitchFamily="49" charset="-122"/>
                <a:ea typeface="隶书" pitchFamily="49" charset="-122"/>
              </a:rPr>
              <a:t>是公开招标项目工作的核心</a:t>
            </a:r>
            <a:r>
              <a:rPr kumimoji="1" lang="en-US" altLang="zh-CN" sz="2800" dirty="0">
                <a:solidFill>
                  <a:srgbClr val="4531A7"/>
                </a:solidFill>
                <a:effectLst>
                  <a:outerShdw blurRad="38100" dist="38100" dir="2700000" algn="tl">
                    <a:srgbClr val="C0C0C0"/>
                  </a:outerShdw>
                </a:effectLst>
                <a:latin typeface="隶书" pitchFamily="49" charset="-122"/>
                <a:ea typeface="隶书" pitchFamily="49" charset="-122"/>
              </a:rPr>
              <a:t>;</a:t>
            </a:r>
            <a:r>
              <a:rPr kumimoji="1" lang="zh-CN" altLang="en-US" sz="2800" dirty="0">
                <a:solidFill>
                  <a:srgbClr val="4531A7"/>
                </a:solidFill>
                <a:effectLst>
                  <a:outerShdw blurRad="38100" dist="38100" dir="2700000" algn="tl">
                    <a:srgbClr val="C0C0C0"/>
                  </a:outerShdw>
                </a:effectLst>
                <a:latin typeface="隶书" pitchFamily="49" charset="-122"/>
                <a:ea typeface="隶书" pitchFamily="49" charset="-122"/>
              </a:rPr>
              <a:t>也是</a:t>
            </a:r>
            <a:r>
              <a:rPr kumimoji="1" lang="zh-CN" altLang="en-US" sz="2800" dirty="0" smtClean="0">
                <a:solidFill>
                  <a:srgbClr val="4531A7"/>
                </a:solidFill>
                <a:effectLst>
                  <a:outerShdw blurRad="38100" dist="38100" dir="2700000" algn="tl">
                    <a:srgbClr val="C0C0C0"/>
                  </a:outerShdw>
                </a:effectLst>
                <a:latin typeface="隶书" pitchFamily="49" charset="-122"/>
                <a:ea typeface="隶书" pitchFamily="49" charset="-122"/>
              </a:rPr>
              <a:t>我 </a:t>
            </a:r>
            <a:r>
              <a:rPr kumimoji="1" lang="en-US" altLang="zh-CN" sz="2800" dirty="0" smtClean="0">
                <a:solidFill>
                  <a:srgbClr val="4531A7"/>
                </a:solidFill>
                <a:effectLst>
                  <a:outerShdw blurRad="38100" dist="38100" dir="2700000" algn="tl">
                    <a:srgbClr val="C0C0C0"/>
                  </a:outerShdw>
                </a:effectLst>
                <a:latin typeface="隶书" pitchFamily="49" charset="-122"/>
                <a:ea typeface="隶书" pitchFamily="49" charset="-122"/>
              </a:rPr>
              <a:t/>
            </a:r>
            <a:br>
              <a:rPr kumimoji="1" lang="en-US" altLang="zh-CN" sz="2800" dirty="0" smtClean="0">
                <a:solidFill>
                  <a:srgbClr val="4531A7"/>
                </a:solidFill>
                <a:effectLst>
                  <a:outerShdw blurRad="38100" dist="38100" dir="2700000" algn="tl">
                    <a:srgbClr val="C0C0C0"/>
                  </a:outerShdw>
                </a:effectLst>
                <a:latin typeface="隶书" pitchFamily="49" charset="-122"/>
                <a:ea typeface="隶书" pitchFamily="49" charset="-122"/>
              </a:rPr>
            </a:br>
            <a:r>
              <a:rPr kumimoji="1" lang="en-US" altLang="zh-CN" sz="2800" dirty="0" smtClean="0">
                <a:solidFill>
                  <a:srgbClr val="4531A7"/>
                </a:solidFill>
                <a:effectLst>
                  <a:outerShdw blurRad="38100" dist="38100" dir="2700000" algn="tl">
                    <a:srgbClr val="C0C0C0"/>
                  </a:outerShdw>
                </a:effectLst>
                <a:latin typeface="隶书" pitchFamily="49" charset="-122"/>
                <a:ea typeface="隶书" pitchFamily="49" charset="-122"/>
              </a:rPr>
              <a:t> </a:t>
            </a:r>
            <a:r>
              <a:rPr kumimoji="1" lang="zh-CN" altLang="en-US" sz="2800" dirty="0" smtClean="0">
                <a:solidFill>
                  <a:srgbClr val="4531A7"/>
                </a:solidFill>
                <a:effectLst>
                  <a:outerShdw blurRad="38100" dist="38100" dir="2700000" algn="tl">
                    <a:srgbClr val="C0C0C0"/>
                  </a:outerShdw>
                </a:effectLst>
                <a:latin typeface="隶书" pitchFamily="49" charset="-122"/>
                <a:ea typeface="隶书" pitchFamily="49" charset="-122"/>
              </a:rPr>
              <a:t>们</a:t>
            </a:r>
            <a:r>
              <a:rPr kumimoji="1" lang="zh-CN" altLang="en-US" sz="2800" dirty="0">
                <a:solidFill>
                  <a:srgbClr val="4531A7"/>
                </a:solidFill>
                <a:effectLst>
                  <a:outerShdw blurRad="38100" dist="38100" dir="2700000" algn="tl">
                    <a:srgbClr val="C0C0C0"/>
                  </a:outerShdw>
                </a:effectLst>
                <a:latin typeface="隶书" pitchFamily="49" charset="-122"/>
                <a:ea typeface="隶书" pitchFamily="49" charset="-122"/>
              </a:rPr>
              <a:t>投标前期工作内容的核心</a:t>
            </a:r>
          </a:p>
        </p:txBody>
      </p:sp>
      <p:sp>
        <p:nvSpPr>
          <p:cNvPr id="5" name="Text Box 5"/>
          <p:cNvSpPr txBox="1">
            <a:spLocks noChangeArrowheads="1"/>
          </p:cNvSpPr>
          <p:nvPr/>
        </p:nvSpPr>
        <p:spPr bwMode="auto">
          <a:xfrm>
            <a:off x="642910" y="1571612"/>
            <a:ext cx="7827963" cy="2913298"/>
          </a:xfrm>
          <a:prstGeom prst="rect">
            <a:avLst/>
          </a:prstGeom>
          <a:noFill/>
          <a:ln w="9525" algn="ctr">
            <a:noFill/>
            <a:miter lim="800000"/>
            <a:headEnd/>
            <a:tailEnd/>
          </a:ln>
          <a:effectLst/>
        </p:spPr>
        <p:txBody>
          <a:bodyPr wrap="square">
            <a:spAutoFit/>
          </a:bodyPr>
          <a:lstStyle/>
          <a:p>
            <a:pPr algn="l" eaLnBrk="0" hangingPunct="0">
              <a:lnSpc>
                <a:spcPct val="100000"/>
              </a:lnSpc>
              <a:spcBef>
                <a:spcPct val="50000"/>
              </a:spcBef>
            </a:pPr>
            <a:endParaRPr lang="zh-CN" altLang="en-US" sz="2000" b="0" dirty="0">
              <a:solidFill>
                <a:schemeClr val="tx1"/>
              </a:solidFill>
              <a:latin typeface="华文细黑" pitchFamily="2" charset="-122"/>
              <a:ea typeface="华文细黑" pitchFamily="2" charset="-122"/>
            </a:endParaRPr>
          </a:p>
          <a:p>
            <a:pPr algn="l" eaLnBrk="0" hangingPunct="0">
              <a:lnSpc>
                <a:spcPct val="150000"/>
              </a:lnSpc>
              <a:spcBef>
                <a:spcPct val="50000"/>
              </a:spcBef>
              <a:buFont typeface="Wingdings" pitchFamily="2" charset="2"/>
              <a:buChar char="l"/>
            </a:pPr>
            <a:r>
              <a:rPr lang="zh-CN" altLang="en-US" sz="2400" dirty="0">
                <a:solidFill>
                  <a:srgbClr val="A95901"/>
                </a:solidFill>
                <a:latin typeface="华文细黑" pitchFamily="2" charset="-122"/>
                <a:ea typeface="华文细黑" pitchFamily="2" charset="-122"/>
              </a:rPr>
              <a:t> </a:t>
            </a:r>
            <a:r>
              <a:rPr lang="zh-CN" altLang="en-US" sz="2000" dirty="0">
                <a:solidFill>
                  <a:schemeClr val="tx1"/>
                </a:solidFill>
                <a:latin typeface="隶书" pitchFamily="49" charset="-122"/>
                <a:ea typeface="隶书" pitchFamily="49" charset="-122"/>
              </a:rPr>
              <a:t>了解掌握评分规则体系组成及修改</a:t>
            </a:r>
          </a:p>
          <a:p>
            <a:pPr algn="l" eaLnBrk="0" hangingPunct="0">
              <a:lnSpc>
                <a:spcPct val="150000"/>
              </a:lnSpc>
              <a:spcBef>
                <a:spcPct val="50000"/>
              </a:spcBef>
              <a:buFont typeface="Wingdings" pitchFamily="2" charset="2"/>
              <a:buChar char="l"/>
            </a:pPr>
            <a:r>
              <a:rPr lang="zh-CN" altLang="en-US" sz="2000" dirty="0">
                <a:solidFill>
                  <a:srgbClr val="A95901"/>
                </a:solidFill>
                <a:latin typeface="隶书" pitchFamily="49" charset="-122"/>
                <a:ea typeface="隶书" pitchFamily="49" charset="-122"/>
              </a:rPr>
              <a:t> </a:t>
            </a:r>
            <a:r>
              <a:rPr lang="zh-CN" altLang="en-US" sz="2000" dirty="0">
                <a:solidFill>
                  <a:schemeClr val="tx1"/>
                </a:solidFill>
                <a:latin typeface="隶书" pitchFamily="49" charset="-122"/>
                <a:ea typeface="隶书" pitchFamily="49" charset="-122"/>
              </a:rPr>
              <a:t>日常拜访活动中留意评分因素优势宣传</a:t>
            </a:r>
          </a:p>
          <a:p>
            <a:pPr algn="l" eaLnBrk="0" hangingPunct="0">
              <a:lnSpc>
                <a:spcPct val="150000"/>
              </a:lnSpc>
              <a:spcBef>
                <a:spcPct val="50000"/>
              </a:spcBef>
              <a:buFont typeface="Wingdings" pitchFamily="2" charset="2"/>
              <a:buChar char="l"/>
            </a:pPr>
            <a:r>
              <a:rPr lang="zh-CN" altLang="en-US" sz="2000" dirty="0">
                <a:solidFill>
                  <a:srgbClr val="A95901"/>
                </a:solidFill>
                <a:latin typeface="隶书" pitchFamily="49" charset="-122"/>
                <a:ea typeface="隶书" pitchFamily="49" charset="-122"/>
              </a:rPr>
              <a:t> </a:t>
            </a:r>
            <a:r>
              <a:rPr lang="zh-CN" altLang="en-US" sz="2000" dirty="0">
                <a:solidFill>
                  <a:schemeClr val="tx1"/>
                </a:solidFill>
                <a:latin typeface="隶书" pitchFamily="49" charset="-122"/>
                <a:ea typeface="隶书" pitchFamily="49" charset="-122"/>
              </a:rPr>
              <a:t>加强日常客户拜访，可能提前发掘商机并引导评分规则</a:t>
            </a:r>
          </a:p>
          <a:p>
            <a:pPr algn="l" eaLnBrk="0" hangingPunct="0">
              <a:lnSpc>
                <a:spcPct val="150000"/>
              </a:lnSpc>
              <a:spcBef>
                <a:spcPct val="50000"/>
              </a:spcBef>
              <a:buFont typeface="Wingdings" pitchFamily="2" charset="2"/>
              <a:buChar char="l"/>
            </a:pPr>
            <a:r>
              <a:rPr lang="zh-CN" altLang="en-US" sz="2000" dirty="0">
                <a:solidFill>
                  <a:srgbClr val="A95901"/>
                </a:solidFill>
                <a:latin typeface="隶书" pitchFamily="49" charset="-122"/>
                <a:ea typeface="隶书" pitchFamily="49" charset="-122"/>
              </a:rPr>
              <a:t> </a:t>
            </a:r>
            <a:r>
              <a:rPr lang="zh-CN" altLang="en-US" sz="2000" dirty="0">
                <a:solidFill>
                  <a:schemeClr val="tx1"/>
                </a:solidFill>
                <a:latin typeface="隶书" pitchFamily="49" charset="-122"/>
                <a:ea typeface="隶书" pitchFamily="49" charset="-122"/>
              </a:rPr>
              <a:t>标书制定的重要作用：从内容到形式</a:t>
            </a:r>
          </a:p>
        </p:txBody>
      </p:sp>
      <p:pic>
        <p:nvPicPr>
          <p:cNvPr id="6" name="Picture 4" descr="BD06662_"/>
          <p:cNvPicPr>
            <a:picLocks noChangeAspect="1" noChangeArrowheads="1"/>
          </p:cNvPicPr>
          <p:nvPr/>
        </p:nvPicPr>
        <p:blipFill>
          <a:blip r:embed="rId2"/>
          <a:srcRect/>
          <a:stretch>
            <a:fillRect/>
          </a:stretch>
        </p:blipFill>
        <p:spPr bwMode="auto">
          <a:xfrm>
            <a:off x="6857368" y="4214818"/>
            <a:ext cx="1937399" cy="1714512"/>
          </a:xfrm>
          <a:prstGeom prst="rect">
            <a:avLst/>
          </a:prstGeom>
          <a:noFill/>
          <a:ln w="9525">
            <a:noFill/>
            <a:miter lim="800000"/>
            <a:headEnd/>
            <a:tailEnd/>
          </a:ln>
        </p:spPr>
      </p:pic>
      <p:pic>
        <p:nvPicPr>
          <p:cNvPr id="7" name="Picture 9" descr="PE01846_"/>
          <p:cNvPicPr>
            <a:picLocks noChangeAspect="1" noChangeArrowheads="1"/>
          </p:cNvPicPr>
          <p:nvPr/>
        </p:nvPicPr>
        <p:blipFill>
          <a:blip r:embed="rId3"/>
          <a:srcRect/>
          <a:stretch>
            <a:fillRect/>
          </a:stretch>
        </p:blipFill>
        <p:spPr bwMode="auto">
          <a:xfrm>
            <a:off x="642910" y="4572008"/>
            <a:ext cx="3200400" cy="140652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857232"/>
            <a:ext cx="6000792" cy="725487"/>
          </a:xfrm>
        </p:spPr>
        <p:txBody>
          <a:bodyPr/>
          <a:lstStyle/>
          <a:p>
            <a:pPr algn="l"/>
            <a:r>
              <a:rPr lang="zh-CN" altLang="en-US" sz="3600" b="1" dirty="0" smtClean="0">
                <a:solidFill>
                  <a:schemeClr val="accent2"/>
                </a:solidFill>
                <a:latin typeface="隶书" pitchFamily="49" charset="-122"/>
                <a:ea typeface="隶书" pitchFamily="49" charset="-122"/>
              </a:rPr>
              <a:t>5.标书制作</a:t>
            </a:r>
            <a:endParaRPr lang="zh-CN" altLang="en-US" sz="3600" dirty="0"/>
          </a:p>
        </p:txBody>
      </p:sp>
      <p:sp>
        <p:nvSpPr>
          <p:cNvPr id="5" name="Rectangle 3"/>
          <p:cNvSpPr txBox="1">
            <a:spLocks noChangeArrowheads="1"/>
          </p:cNvSpPr>
          <p:nvPr/>
        </p:nvSpPr>
        <p:spPr bwMode="auto">
          <a:xfrm>
            <a:off x="4143372" y="2643182"/>
            <a:ext cx="4713288" cy="2808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36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rPr>
              <a:t>A.</a:t>
            </a:r>
            <a:r>
              <a:rPr kumimoji="0" lang="zh-CN" altLang="en-US" sz="36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rPr>
              <a:t>不宜过长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36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rPr>
              <a:t>  B.</a:t>
            </a:r>
            <a:r>
              <a:rPr kumimoji="0" lang="zh-CN" altLang="zh-CN" sz="36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rPr>
              <a:t>针对性强</a:t>
            </a:r>
            <a:endParaRPr kumimoji="0" lang="zh-CN" altLang="en-US" sz="36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36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rPr>
              <a:t>    C.</a:t>
            </a:r>
            <a:r>
              <a:rPr kumimoji="0" lang="zh-CN" altLang="en-US" sz="36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rPr>
              <a:t>应答简明</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altLang="zh-CN" sz="36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rPr>
              <a:t>      D.</a:t>
            </a:r>
            <a:r>
              <a:rPr kumimoji="0" lang="zh-CN" altLang="en-US" sz="36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rPr>
              <a:t>案例说明</a:t>
            </a:r>
            <a:endParaRPr kumimoji="0" lang="zh-CN" altLang="en-US" sz="3600" b="1" i="0" u="none" strike="noStrike" kern="0" cap="none" spc="0" normalizeH="0" baseline="0" noProof="0" dirty="0">
              <a:ln>
                <a:noFill/>
              </a:ln>
              <a:solidFill>
                <a:srgbClr val="A95901"/>
              </a:solidFill>
              <a:effectLst/>
              <a:uLnTx/>
              <a:uFillTx/>
              <a:latin typeface="隶书" pitchFamily="49" charset="-122"/>
              <a:ea typeface="隶书" pitchFamily="49" charset="-122"/>
              <a:cs typeface="+mn-cs"/>
            </a:endParaRPr>
          </a:p>
        </p:txBody>
      </p:sp>
      <p:sp>
        <p:nvSpPr>
          <p:cNvPr id="6" name="AutoShape 8"/>
          <p:cNvSpPr>
            <a:spLocks noChangeArrowheads="1"/>
          </p:cNvSpPr>
          <p:nvPr/>
        </p:nvSpPr>
        <p:spPr bwMode="auto">
          <a:xfrm>
            <a:off x="1357290" y="1928802"/>
            <a:ext cx="2952750" cy="1296988"/>
          </a:xfrm>
          <a:prstGeom prst="wedgeEllipseCallout">
            <a:avLst>
              <a:gd name="adj1" fmla="val -51611"/>
              <a:gd name="adj2" fmla="val -84028"/>
            </a:avLst>
          </a:prstGeom>
          <a:noFill/>
          <a:ln w="57150" cmpd="thickThin" algn="ctr">
            <a:solidFill>
              <a:srgbClr val="E9600B"/>
            </a:solidFill>
            <a:prstDash val="lgDash"/>
            <a:miter lim="800000"/>
            <a:headEnd type="none" w="sm" len="sm"/>
            <a:tailEnd type="none" w="sm" len="sm"/>
          </a:ln>
          <a:effectLst/>
        </p:spPr>
        <p:txBody>
          <a:bodyPr anchor="ctr"/>
          <a:lstStyle/>
          <a:p>
            <a:endParaRPr lang="zh-CN" altLang="en-US" sz="1800"/>
          </a:p>
        </p:txBody>
      </p:sp>
      <p:pic>
        <p:nvPicPr>
          <p:cNvPr id="7" name="Picture 9" descr="j0298653"/>
          <p:cNvPicPr>
            <a:picLocks noChangeAspect="1" noChangeArrowheads="1"/>
          </p:cNvPicPr>
          <p:nvPr/>
        </p:nvPicPr>
        <p:blipFill>
          <a:blip r:embed="rId2"/>
          <a:srcRect/>
          <a:stretch>
            <a:fillRect/>
          </a:stretch>
        </p:blipFill>
        <p:spPr bwMode="auto">
          <a:xfrm>
            <a:off x="785786" y="3929066"/>
            <a:ext cx="3527425" cy="1960558"/>
          </a:xfrm>
          <a:prstGeom prst="rect">
            <a:avLst/>
          </a:prstGeom>
          <a:noFill/>
        </p:spPr>
      </p:pic>
      <p:sp>
        <p:nvSpPr>
          <p:cNvPr id="8" name="Rectangle 6"/>
          <p:cNvSpPr>
            <a:spLocks noChangeArrowheads="1"/>
          </p:cNvSpPr>
          <p:nvPr/>
        </p:nvSpPr>
        <p:spPr bwMode="auto">
          <a:xfrm>
            <a:off x="1643042" y="2143116"/>
            <a:ext cx="2736850" cy="707886"/>
          </a:xfrm>
          <a:prstGeom prst="rect">
            <a:avLst/>
          </a:prstGeom>
          <a:noFill/>
          <a:ln w="9525" algn="ctr">
            <a:noFill/>
            <a:miter lim="800000"/>
            <a:headEnd type="none" w="sm" len="sm"/>
            <a:tailEnd type="none" w="sm" len="sm"/>
          </a:ln>
          <a:effectLst/>
        </p:spPr>
        <p:txBody>
          <a:bodyPr>
            <a:spAutoFit/>
          </a:bodyPr>
          <a:lstStyle/>
          <a:p>
            <a:pPr algn="l"/>
            <a:r>
              <a:rPr lang="zh-CN" altLang="en-US" sz="4000" dirty="0">
                <a:solidFill>
                  <a:srgbClr val="FF0000"/>
                </a:solidFill>
                <a:latin typeface="隶书" pitchFamily="49" charset="-122"/>
                <a:ea typeface="隶书" pitchFamily="49" charset="-122"/>
              </a:rPr>
              <a:t>修练秘籍</a:t>
            </a:r>
            <a:r>
              <a:rPr lang="en-US" altLang="zh-CN" sz="4000" dirty="0">
                <a:solidFill>
                  <a:srgbClr val="FF0000"/>
                </a:solidFill>
                <a:latin typeface="隶书" pitchFamily="49" charset="-122"/>
                <a:ea typeface="隶书" pitchFamily="49" charset="-122"/>
              </a:rPr>
              <a:t>:</a:t>
            </a:r>
          </a:p>
        </p:txBody>
      </p:sp>
      <p:pic>
        <p:nvPicPr>
          <p:cNvPr id="9" name="Picture 12" descr="BD06529_"/>
          <p:cNvPicPr>
            <a:picLocks noChangeAspect="1" noChangeArrowheads="1"/>
          </p:cNvPicPr>
          <p:nvPr/>
        </p:nvPicPr>
        <p:blipFill>
          <a:blip r:embed="rId3"/>
          <a:srcRect/>
          <a:stretch>
            <a:fillRect/>
          </a:stretch>
        </p:blipFill>
        <p:spPr bwMode="auto">
          <a:xfrm>
            <a:off x="6572264" y="1071546"/>
            <a:ext cx="2342541" cy="185738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928670"/>
            <a:ext cx="8229600" cy="785818"/>
          </a:xfrm>
        </p:spPr>
        <p:txBody>
          <a:bodyPr/>
          <a:lstStyle/>
          <a:p>
            <a:r>
              <a:rPr lang="zh-CN" altLang="en-US" b="1" dirty="0" smtClean="0">
                <a:solidFill>
                  <a:srgbClr val="4531A7"/>
                </a:solidFill>
                <a:latin typeface="隶书" pitchFamily="49" charset="-122"/>
                <a:ea typeface="隶书" pitchFamily="49" charset="-122"/>
                <a:sym typeface="Monotype Sorts" pitchFamily="2" charset="2"/>
              </a:rPr>
              <a:t> 投标中的工作</a:t>
            </a:r>
            <a:endParaRPr lang="zh-CN" altLang="en-US" dirty="0"/>
          </a:p>
        </p:txBody>
      </p:sp>
      <p:sp>
        <p:nvSpPr>
          <p:cNvPr id="4" name="Rectangle 3"/>
          <p:cNvSpPr txBox="1">
            <a:spLocks noChangeArrowheads="1"/>
          </p:cNvSpPr>
          <p:nvPr/>
        </p:nvSpPr>
        <p:spPr bwMode="auto">
          <a:xfrm>
            <a:off x="1214414" y="1714488"/>
            <a:ext cx="68611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1.</a:t>
            </a:r>
            <a:r>
              <a:rPr kumimoji="0" lang="zh-CN" altLang="en-US" sz="2800" b="1" i="0" u="none" strike="noStrike" kern="0" cap="none" spc="0" normalizeH="0" baseline="0" noProof="0" dirty="0" smtClean="0">
                <a:ln>
                  <a:noFill/>
                </a:ln>
                <a:solidFill>
                  <a:srgbClr val="FF0000"/>
                </a:solidFill>
                <a:effectLst/>
                <a:uLnTx/>
                <a:uFillTx/>
                <a:latin typeface="隶书" pitchFamily="49" charset="-122"/>
                <a:ea typeface="隶书" pitchFamily="49" charset="-122"/>
                <a:cs typeface="+mn-cs"/>
              </a:rPr>
              <a:t>唱标  </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价格</a:t>
            </a:r>
            <a:r>
              <a:rPr kumimoji="0" lang="en-US" altLang="zh-CN"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大写金额与小写金额不一</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致的，应以大写金额为准。</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2.</a:t>
            </a:r>
            <a:r>
              <a:rPr kumimoji="0" lang="zh-CN" altLang="en-US" sz="2800" b="1" i="0" u="none" strike="noStrike" kern="0" cap="none" spc="0" normalizeH="0" baseline="0" noProof="0" dirty="0" smtClean="0">
                <a:ln>
                  <a:noFill/>
                </a:ln>
                <a:solidFill>
                  <a:srgbClr val="FF0000"/>
                </a:solidFill>
                <a:effectLst/>
                <a:uLnTx/>
                <a:uFillTx/>
                <a:latin typeface="隶书" pitchFamily="49" charset="-122"/>
                <a:ea typeface="隶书" pitchFamily="49" charset="-122"/>
                <a:cs typeface="+mn-cs"/>
              </a:rPr>
              <a:t>答辩</a:t>
            </a: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演示文稿应简洁明晰</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突出我方优势</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准备时间长度比规定时间</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稍短为最佳</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3.</a:t>
            </a:r>
            <a:r>
              <a:rPr kumimoji="0" lang="zh-CN" altLang="en-US" sz="2800" b="1" i="0" u="none" strike="noStrike" kern="0" cap="none" spc="0" normalizeH="0" baseline="0" noProof="0" dirty="0" smtClean="0">
                <a:ln>
                  <a:noFill/>
                </a:ln>
                <a:solidFill>
                  <a:srgbClr val="FF0000"/>
                </a:solidFill>
                <a:effectLst/>
                <a:uLnTx/>
                <a:uFillTx/>
                <a:latin typeface="隶书" pitchFamily="49" charset="-122"/>
                <a:ea typeface="隶书" pitchFamily="49" charset="-122"/>
                <a:cs typeface="+mn-cs"/>
              </a:rPr>
              <a:t>争取中间立场的评委</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4.</a:t>
            </a:r>
            <a:r>
              <a:rPr kumimoji="0" lang="zh-CN" altLang="en-US" sz="2800" b="1" i="0" u="none" strike="noStrike" kern="0" cap="none" spc="0" normalizeH="0" baseline="0" noProof="0" dirty="0" smtClean="0">
                <a:ln>
                  <a:noFill/>
                </a:ln>
                <a:solidFill>
                  <a:srgbClr val="FF0000"/>
                </a:solidFill>
                <a:effectLst/>
                <a:uLnTx/>
                <a:uFillTx/>
                <a:latin typeface="隶书" pitchFamily="49" charset="-122"/>
                <a:ea typeface="隶书" pitchFamily="49" charset="-122"/>
                <a:cs typeface="+mn-cs"/>
              </a:rPr>
              <a:t>随机应变</a:t>
            </a:r>
            <a:endParaRPr kumimoji="0" lang="zh-CN" altLang="en-US" sz="2800" b="1" i="0" u="none" strike="noStrike" kern="0" cap="none" spc="0" normalizeH="0" baseline="0" noProof="0" dirty="0">
              <a:ln>
                <a:noFill/>
              </a:ln>
              <a:solidFill>
                <a:srgbClr val="FF0000"/>
              </a:solidFill>
              <a:effectLst/>
              <a:uLnTx/>
              <a:uFillTx/>
              <a:latin typeface="隶书" pitchFamily="49" charset="-122"/>
              <a:ea typeface="隶书" pitchFamily="49" charset="-122"/>
              <a:cs typeface="+mn-cs"/>
            </a:endParaRPr>
          </a:p>
        </p:txBody>
      </p:sp>
      <p:pic>
        <p:nvPicPr>
          <p:cNvPr id="5" name="Picture 8" descr="j0299125"/>
          <p:cNvPicPr>
            <a:picLocks noChangeAspect="1" noChangeArrowheads="1"/>
          </p:cNvPicPr>
          <p:nvPr/>
        </p:nvPicPr>
        <p:blipFill>
          <a:blip r:embed="rId2"/>
          <a:srcRect/>
          <a:stretch>
            <a:fillRect/>
          </a:stretch>
        </p:blipFill>
        <p:spPr bwMode="auto">
          <a:xfrm>
            <a:off x="7500958" y="3571876"/>
            <a:ext cx="1392237" cy="2284412"/>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p:txBody>
          <a:bodyPr/>
          <a:lstStyle/>
          <a:p>
            <a:r>
              <a:rPr lang="zh-CN" altLang="en-US" b="1" dirty="0" smtClean="0">
                <a:solidFill>
                  <a:srgbClr val="4531A7"/>
                </a:solidFill>
                <a:latin typeface="隶书" pitchFamily="49" charset="-122"/>
                <a:ea typeface="隶书" pitchFamily="49" charset="-122"/>
                <a:sym typeface="Monotype Sorts" pitchFamily="2" charset="2"/>
              </a:rPr>
              <a:t> 投标后的工作</a:t>
            </a:r>
            <a:endParaRPr lang="zh-CN" altLang="en-US" dirty="0"/>
          </a:p>
        </p:txBody>
      </p:sp>
      <p:sp>
        <p:nvSpPr>
          <p:cNvPr id="5" name="Rectangle 1027"/>
          <p:cNvSpPr txBox="1">
            <a:spLocks noChangeArrowheads="1"/>
          </p:cNvSpPr>
          <p:nvPr/>
        </p:nvSpPr>
        <p:spPr bwMode="auto">
          <a:xfrm>
            <a:off x="1176338" y="1916113"/>
            <a:ext cx="641985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0" lang="zh-CN" altLang="en-US" sz="32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1.投标内容再次确认与补充</a:t>
            </a: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0" lang="zh-CN" altLang="en-US" sz="32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2.对投标承诺的再确认</a:t>
            </a:r>
          </a:p>
          <a:p>
            <a:pPr marL="342900" marR="0" lvl="0" indent="-342900" algn="l" defTabSz="914400" rtl="0" eaLnBrk="0" fontAlgn="base" latinLnBrk="0" hangingPunct="0">
              <a:lnSpc>
                <a:spcPct val="150000"/>
              </a:lnSpc>
              <a:spcBef>
                <a:spcPct val="20000"/>
              </a:spcBef>
              <a:spcAft>
                <a:spcPct val="0"/>
              </a:spcAft>
              <a:buClrTx/>
              <a:buSzTx/>
              <a:buFontTx/>
              <a:buNone/>
              <a:tabLst/>
              <a:defRPr/>
            </a:pPr>
            <a:r>
              <a:rPr kumimoji="0" lang="zh-CN" altLang="en-US" sz="32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3.利用行政干扰、用户影响</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zh-CN" altLang="en-US" sz="3200" b="1" i="0" u="none" strike="noStrike" kern="0" cap="none" spc="0" normalizeH="0" baseline="0" noProof="0" dirty="0">
              <a:ln>
                <a:noFill/>
              </a:ln>
              <a:solidFill>
                <a:schemeClr val="tx1"/>
              </a:solidFill>
              <a:effectLst/>
              <a:uLnTx/>
              <a:uFillTx/>
              <a:latin typeface="隶书" pitchFamily="49" charset="-122"/>
              <a:ea typeface="隶书" pitchFamily="49" charset="-122"/>
              <a:cs typeface="+mn-cs"/>
            </a:endParaRPr>
          </a:p>
        </p:txBody>
      </p:sp>
      <p:graphicFrame>
        <p:nvGraphicFramePr>
          <p:cNvPr id="254978" name="Object 2"/>
          <p:cNvGraphicFramePr>
            <a:graphicFrameLocks noChangeAspect="1"/>
          </p:cNvGraphicFramePr>
          <p:nvPr/>
        </p:nvGraphicFramePr>
        <p:xfrm>
          <a:off x="6143636" y="3429000"/>
          <a:ext cx="2741613" cy="2471738"/>
        </p:xfrm>
        <a:graphic>
          <a:graphicData uri="http://schemas.openxmlformats.org/presentationml/2006/ole">
            <mc:AlternateContent xmlns:mc="http://schemas.openxmlformats.org/markup-compatibility/2006">
              <mc:Choice xmlns:v="urn:schemas-microsoft-com:vml" Requires="v">
                <p:oleObj spid="_x0000_s254979" name="剪辑" r:id="rId3" imgW="3717360" imgH="3352320" progId="">
                  <p:embed/>
                </p:oleObj>
              </mc:Choice>
              <mc:Fallback>
                <p:oleObj name="剪辑" r:id="rId3" imgW="3717360" imgH="33523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43636" y="3429000"/>
                        <a:ext cx="2741613" cy="247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928670"/>
            <a:ext cx="8229600" cy="725487"/>
          </a:xfrm>
        </p:spPr>
        <p:txBody>
          <a:bodyPr/>
          <a:lstStyle/>
          <a:p>
            <a:r>
              <a:rPr lang="zh-CN" altLang="en-US" b="1" dirty="0" smtClean="0">
                <a:solidFill>
                  <a:srgbClr val="FF4D3F"/>
                </a:solidFill>
                <a:latin typeface="隶书" pitchFamily="49" charset="-122"/>
                <a:ea typeface="隶书" pitchFamily="49" charset="-122"/>
                <a:sym typeface="Monotype Sorts" pitchFamily="2" charset="2"/>
              </a:rPr>
              <a:t> </a:t>
            </a:r>
            <a:r>
              <a:rPr lang="zh-CN" altLang="en-US" b="1" dirty="0" smtClean="0">
                <a:solidFill>
                  <a:srgbClr val="FF4D3F"/>
                </a:solidFill>
                <a:latin typeface="隶书" pitchFamily="49" charset="-122"/>
                <a:ea typeface="隶书" pitchFamily="49" charset="-122"/>
              </a:rPr>
              <a:t>投标注意事项</a:t>
            </a:r>
            <a:endParaRPr lang="zh-CN" altLang="en-US" dirty="0"/>
          </a:p>
        </p:txBody>
      </p:sp>
      <p:sp>
        <p:nvSpPr>
          <p:cNvPr id="4" name="Rectangle 3"/>
          <p:cNvSpPr txBox="1">
            <a:spLocks noChangeArrowheads="1"/>
          </p:cNvSpPr>
          <p:nvPr/>
        </p:nvSpPr>
        <p:spPr bwMode="auto">
          <a:xfrm>
            <a:off x="642910" y="1428736"/>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1.谨慎授权：</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法人对代理人的授权</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 "/>
              <a:tabLst/>
              <a:defRPr/>
            </a:pP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制造厂商对代理商的授权                    </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 "/>
              <a:tabLst/>
              <a:defRPr/>
            </a:pP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注意授权内容范围和责任鉴定        </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2.谨慎承诺：</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注意超出标准范围的承诺</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rgbClr val="0070C0"/>
                </a:solidFill>
                <a:effectLst/>
                <a:uLnTx/>
                <a:uFillTx/>
                <a:latin typeface="隶书" pitchFamily="49" charset="-122"/>
                <a:ea typeface="隶书" pitchFamily="49" charset="-122"/>
                <a:cs typeface="+mn-cs"/>
              </a:rPr>
              <a:t>3.履约保函：</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None/>
              <a:tabLst/>
              <a:defRPr/>
            </a:pP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       避免第三方的责任和风险的转移</a:t>
            </a:r>
          </a:p>
          <a:p>
            <a:pPr marL="342900" marR="0" lvl="0" indent="-342900" algn="l" defTabSz="914400" rtl="0" eaLnBrk="0" fontAlgn="base" latinLnBrk="0" hangingPunct="0">
              <a:lnSpc>
                <a:spcPct val="100000"/>
              </a:lnSpc>
              <a:spcBef>
                <a:spcPct val="20000"/>
              </a:spcBef>
              <a:spcAft>
                <a:spcPct val="0"/>
              </a:spcAft>
              <a:buClr>
                <a:schemeClr val="tx1"/>
              </a:buClr>
              <a:buSzTx/>
              <a:buFont typeface="Monotype Sorts" pitchFamily="2" charset="2"/>
              <a:buChar char="G"/>
              <a:tabLst/>
              <a:defRPr/>
            </a:pPr>
            <a:endParaRPr kumimoji="0" lang="zh-CN" altLang="en-US" sz="3200" b="0" i="0" u="none" strike="noStrike" kern="0" cap="none" spc="0" normalizeH="0" baseline="0" noProof="0" dirty="0">
              <a:ln>
                <a:noFill/>
              </a:ln>
              <a:solidFill>
                <a:schemeClr val="tx1"/>
              </a:solidFill>
              <a:effectLst/>
              <a:uLnTx/>
              <a:uFillTx/>
              <a:latin typeface="+mn-lt"/>
              <a:ea typeface="+mn-ea"/>
              <a:cs typeface="+mn-cs"/>
            </a:endParaRPr>
          </a:p>
        </p:txBody>
      </p:sp>
      <p:pic>
        <p:nvPicPr>
          <p:cNvPr id="5" name="Picture 5" descr="j0149481"/>
          <p:cNvPicPr>
            <a:picLocks noChangeAspect="1" noChangeArrowheads="1"/>
          </p:cNvPicPr>
          <p:nvPr/>
        </p:nvPicPr>
        <p:blipFill>
          <a:blip r:embed="rId2"/>
          <a:srcRect/>
          <a:stretch>
            <a:fillRect/>
          </a:stretch>
        </p:blipFill>
        <p:spPr bwMode="auto">
          <a:xfrm>
            <a:off x="6715140" y="928670"/>
            <a:ext cx="2144712" cy="2179638"/>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
          <p:cNvSpPr txBox="1">
            <a:spLocks noChangeArrowheads="1"/>
          </p:cNvSpPr>
          <p:nvPr/>
        </p:nvSpPr>
        <p:spPr bwMode="auto">
          <a:xfrm>
            <a:off x="3857620" y="1701217"/>
            <a:ext cx="1277914" cy="584775"/>
          </a:xfrm>
          <a:prstGeom prst="rect">
            <a:avLst/>
          </a:prstGeom>
          <a:noFill/>
          <a:ln w="9525" algn="ctr">
            <a:noFill/>
            <a:miter lim="800000"/>
            <a:headEnd type="none" w="sm" len="sm"/>
            <a:tailEnd type="none" w="sm" len="sm"/>
          </a:ln>
          <a:effectLst/>
        </p:spPr>
        <p:txBody>
          <a:bodyPr wrap="none">
            <a:spAutoFit/>
          </a:bodyPr>
          <a:lstStyle/>
          <a:p>
            <a:pPr algn="l"/>
            <a:r>
              <a:rPr lang="en-US" altLang="zh-CN" sz="3200" dirty="0">
                <a:solidFill>
                  <a:srgbClr val="4531A7"/>
                </a:solidFill>
                <a:effectLst>
                  <a:outerShdw blurRad="38100" dist="38100" dir="2700000" algn="tl">
                    <a:srgbClr val="C0C0C0"/>
                  </a:outerShdw>
                </a:effectLst>
                <a:latin typeface="Arial" charset="0"/>
                <a:ea typeface="隶书" pitchFamily="49" charset="-122"/>
              </a:rPr>
              <a:t>(</a:t>
            </a:r>
            <a:r>
              <a:rPr lang="zh-CN" altLang="en-US" sz="3200" dirty="0">
                <a:solidFill>
                  <a:srgbClr val="4531A7"/>
                </a:solidFill>
                <a:effectLst>
                  <a:outerShdw blurRad="38100" dist="38100" dir="2700000" algn="tl">
                    <a:srgbClr val="C0C0C0"/>
                  </a:outerShdw>
                </a:effectLst>
                <a:latin typeface="Arial" charset="0"/>
                <a:ea typeface="隶书" pitchFamily="49" charset="-122"/>
              </a:rPr>
              <a:t>总则</a:t>
            </a:r>
            <a:r>
              <a:rPr lang="en-US" altLang="zh-CN" sz="3200" dirty="0">
                <a:solidFill>
                  <a:srgbClr val="4531A7"/>
                </a:solidFill>
                <a:effectLst>
                  <a:outerShdw blurRad="38100" dist="38100" dir="2700000" algn="tl">
                    <a:srgbClr val="C0C0C0"/>
                  </a:outerShdw>
                </a:effectLst>
                <a:latin typeface="Arial" charset="0"/>
                <a:ea typeface="隶书" pitchFamily="49" charset="-122"/>
              </a:rPr>
              <a:t>)</a:t>
            </a:r>
          </a:p>
        </p:txBody>
      </p:sp>
      <p:sp>
        <p:nvSpPr>
          <p:cNvPr id="5" name="Text Box 5"/>
          <p:cNvSpPr txBox="1">
            <a:spLocks noChangeArrowheads="1"/>
          </p:cNvSpPr>
          <p:nvPr/>
        </p:nvSpPr>
        <p:spPr bwMode="auto">
          <a:xfrm>
            <a:off x="714348" y="2285992"/>
            <a:ext cx="8064500" cy="2954655"/>
          </a:xfrm>
          <a:prstGeom prst="rect">
            <a:avLst/>
          </a:prstGeom>
          <a:noFill/>
          <a:ln w="9525" algn="ctr">
            <a:noFill/>
            <a:miter lim="800000"/>
            <a:headEnd type="none" w="sm" len="sm"/>
            <a:tailEnd type="none" w="sm" len="sm"/>
          </a:ln>
          <a:effectLst/>
        </p:spPr>
        <p:txBody>
          <a:bodyPr>
            <a:spAutoFit/>
          </a:bodyPr>
          <a:lstStyle/>
          <a:p>
            <a:pPr algn="l">
              <a:buFontTx/>
              <a:buChar char="•"/>
            </a:pPr>
            <a:r>
              <a:rPr lang="zh-CN" altLang="en-US" sz="2400" dirty="0">
                <a:solidFill>
                  <a:schemeClr val="tx1"/>
                </a:solidFill>
                <a:latin typeface="隶书" pitchFamily="49" charset="-122"/>
                <a:ea typeface="隶书" pitchFamily="49" charset="-122"/>
              </a:rPr>
              <a:t> </a:t>
            </a:r>
            <a:r>
              <a:rPr lang="zh-CN" altLang="en-US" sz="2400" dirty="0">
                <a:solidFill>
                  <a:srgbClr val="FF4D3F"/>
                </a:solidFill>
                <a:latin typeface="隶书" pitchFamily="49" charset="-122"/>
                <a:ea typeface="隶书" pitchFamily="49" charset="-122"/>
              </a:rPr>
              <a:t>形式第一</a:t>
            </a:r>
            <a:r>
              <a:rPr lang="zh-CN" altLang="en-US" sz="2400" dirty="0">
                <a:solidFill>
                  <a:schemeClr val="tx1"/>
                </a:solidFill>
                <a:latin typeface="隶书" pitchFamily="49" charset="-122"/>
                <a:ea typeface="隶书" pitchFamily="49" charset="-122"/>
              </a:rPr>
              <a:t>：让专家根据你的目录打分，关注目录的</a:t>
            </a:r>
            <a:r>
              <a:rPr lang="zh-CN" altLang="en-US" sz="2400" dirty="0" smtClean="0">
                <a:solidFill>
                  <a:schemeClr val="tx1"/>
                </a:solidFill>
                <a:latin typeface="隶书" pitchFamily="49" charset="-122"/>
                <a:ea typeface="隶书" pitchFamily="49" charset="-122"/>
              </a:rPr>
              <a:t>条理 </a:t>
            </a:r>
            <a:endParaRPr lang="en-US" altLang="zh-CN" sz="2400" dirty="0" smtClean="0">
              <a:solidFill>
                <a:schemeClr val="tx1"/>
              </a:solidFill>
              <a:latin typeface="隶书" pitchFamily="49" charset="-122"/>
              <a:ea typeface="隶书" pitchFamily="49" charset="-122"/>
            </a:endParaRPr>
          </a:p>
          <a:p>
            <a:pPr algn="l"/>
            <a:r>
              <a:rPr lang="en-US" altLang="zh-CN" sz="2400" dirty="0" smtClean="0">
                <a:latin typeface="隶书" pitchFamily="49" charset="-122"/>
                <a:ea typeface="隶书" pitchFamily="49" charset="-122"/>
              </a:rPr>
              <a:t>            </a:t>
            </a:r>
            <a:r>
              <a:rPr lang="zh-CN" altLang="en-US" sz="2400" dirty="0" smtClean="0">
                <a:solidFill>
                  <a:schemeClr val="tx1"/>
                </a:solidFill>
                <a:latin typeface="隶书" pitchFamily="49" charset="-122"/>
                <a:ea typeface="隶书" pitchFamily="49" charset="-122"/>
              </a:rPr>
              <a:t>性</a:t>
            </a:r>
            <a:r>
              <a:rPr lang="zh-CN" altLang="en-US" sz="2400" dirty="0">
                <a:solidFill>
                  <a:schemeClr val="tx1"/>
                </a:solidFill>
                <a:latin typeface="隶书" pitchFamily="49" charset="-122"/>
                <a:ea typeface="隶书" pitchFamily="49" charset="-122"/>
              </a:rPr>
              <a:t>、逻辑性，尤其</a:t>
            </a:r>
            <a:r>
              <a:rPr lang="zh-CN" altLang="en-US" sz="2400" dirty="0" smtClean="0">
                <a:solidFill>
                  <a:schemeClr val="tx1"/>
                </a:solidFill>
                <a:latin typeface="隶书" pitchFamily="49" charset="-122"/>
                <a:ea typeface="隶书" pitchFamily="49" charset="-122"/>
              </a:rPr>
              <a:t>是评分</a:t>
            </a:r>
            <a:r>
              <a:rPr lang="zh-CN" altLang="en-US" sz="2400" dirty="0">
                <a:solidFill>
                  <a:schemeClr val="tx1"/>
                </a:solidFill>
                <a:latin typeface="隶书" pitchFamily="49" charset="-122"/>
                <a:ea typeface="隶书" pitchFamily="49" charset="-122"/>
              </a:rPr>
              <a:t>点的易被发觉性</a:t>
            </a:r>
          </a:p>
          <a:p>
            <a:pPr algn="l">
              <a:buFontTx/>
              <a:buChar char="•"/>
            </a:pPr>
            <a:r>
              <a:rPr lang="zh-CN" altLang="en-US" sz="2400" dirty="0">
                <a:solidFill>
                  <a:schemeClr val="tx1"/>
                </a:solidFill>
                <a:latin typeface="隶书" pitchFamily="49" charset="-122"/>
                <a:ea typeface="隶书" pitchFamily="49" charset="-122"/>
              </a:rPr>
              <a:t> </a:t>
            </a:r>
            <a:r>
              <a:rPr lang="zh-CN" altLang="en-US" sz="2400" dirty="0">
                <a:solidFill>
                  <a:srgbClr val="FF4D3F"/>
                </a:solidFill>
                <a:latin typeface="隶书" pitchFamily="49" charset="-122"/>
                <a:ea typeface="隶书" pitchFamily="49" charset="-122"/>
              </a:rPr>
              <a:t>数字说话</a:t>
            </a:r>
            <a:r>
              <a:rPr lang="zh-CN" altLang="en-US" sz="2400" dirty="0">
                <a:solidFill>
                  <a:schemeClr val="tx1"/>
                </a:solidFill>
                <a:latin typeface="隶书" pitchFamily="49" charset="-122"/>
                <a:ea typeface="隶书" pitchFamily="49" charset="-122"/>
              </a:rPr>
              <a:t>：用数字，以市场份额、技术指标、成本差异</a:t>
            </a:r>
            <a:r>
              <a:rPr lang="zh-CN" altLang="en-US" sz="2400" dirty="0" smtClean="0">
                <a:solidFill>
                  <a:schemeClr val="tx1"/>
                </a:solidFill>
                <a:latin typeface="隶书" pitchFamily="49" charset="-122"/>
                <a:ea typeface="隶书" pitchFamily="49" charset="-122"/>
              </a:rPr>
              <a:t>、</a:t>
            </a:r>
            <a:endParaRPr lang="en-US" altLang="zh-CN" sz="2400" dirty="0" smtClean="0">
              <a:solidFill>
                <a:schemeClr val="tx1"/>
              </a:solidFill>
              <a:latin typeface="隶书" pitchFamily="49" charset="-122"/>
              <a:ea typeface="隶书" pitchFamily="49" charset="-122"/>
            </a:endParaRPr>
          </a:p>
          <a:p>
            <a:pPr algn="l"/>
            <a:r>
              <a:rPr lang="en-US" altLang="zh-CN" sz="2400" dirty="0" smtClean="0">
                <a:latin typeface="隶书" pitchFamily="49" charset="-122"/>
                <a:ea typeface="隶书" pitchFamily="49" charset="-122"/>
              </a:rPr>
              <a:t>            </a:t>
            </a:r>
            <a:r>
              <a:rPr lang="zh-CN" altLang="en-US" sz="2400" dirty="0" smtClean="0">
                <a:solidFill>
                  <a:schemeClr val="tx1"/>
                </a:solidFill>
                <a:latin typeface="隶书" pitchFamily="49" charset="-122"/>
                <a:ea typeface="隶书" pitchFamily="49" charset="-122"/>
              </a:rPr>
              <a:t>服务</a:t>
            </a:r>
            <a:r>
              <a:rPr lang="zh-CN" altLang="en-US" sz="2400" dirty="0">
                <a:solidFill>
                  <a:schemeClr val="tx1"/>
                </a:solidFill>
                <a:latin typeface="隶书" pitchFamily="49" charset="-122"/>
                <a:ea typeface="隶书" pitchFamily="49" charset="-122"/>
              </a:rPr>
              <a:t>指标、成功</a:t>
            </a:r>
            <a:r>
              <a:rPr lang="zh-CN" altLang="en-US" sz="2400" dirty="0" smtClean="0">
                <a:solidFill>
                  <a:schemeClr val="tx1"/>
                </a:solidFill>
                <a:latin typeface="隶书" pitchFamily="49" charset="-122"/>
                <a:ea typeface="隶书" pitchFamily="49" charset="-122"/>
              </a:rPr>
              <a:t>案例</a:t>
            </a:r>
            <a:r>
              <a:rPr lang="zh-CN" altLang="en-US" sz="2400" dirty="0">
                <a:solidFill>
                  <a:schemeClr val="tx1"/>
                </a:solidFill>
                <a:latin typeface="隶书" pitchFamily="49" charset="-122"/>
                <a:ea typeface="隶书" pitchFamily="49" charset="-122"/>
              </a:rPr>
              <a:t>等体现我们的实力，</a:t>
            </a:r>
            <a:r>
              <a:rPr lang="zh-CN" altLang="en-US" sz="2400" dirty="0" smtClean="0">
                <a:solidFill>
                  <a:schemeClr val="tx1"/>
                </a:solidFill>
                <a:latin typeface="隶书" pitchFamily="49" charset="-122"/>
                <a:ea typeface="隶书" pitchFamily="49" charset="-122"/>
              </a:rPr>
              <a:t>而 </a:t>
            </a:r>
            <a:endParaRPr lang="en-US" altLang="zh-CN" sz="2400" dirty="0" smtClean="0">
              <a:solidFill>
                <a:schemeClr val="tx1"/>
              </a:solidFill>
              <a:latin typeface="隶书" pitchFamily="49" charset="-122"/>
              <a:ea typeface="隶书" pitchFamily="49" charset="-122"/>
            </a:endParaRPr>
          </a:p>
          <a:p>
            <a:pPr algn="l"/>
            <a:r>
              <a:rPr lang="en-US" altLang="zh-CN" sz="2400" dirty="0" smtClean="0">
                <a:latin typeface="隶书" pitchFamily="49" charset="-122"/>
                <a:ea typeface="隶书" pitchFamily="49" charset="-122"/>
              </a:rPr>
              <a:t>            </a:t>
            </a:r>
            <a:r>
              <a:rPr lang="zh-CN" altLang="en-US" sz="2400" dirty="0" smtClean="0">
                <a:solidFill>
                  <a:schemeClr val="tx1"/>
                </a:solidFill>
                <a:latin typeface="隶书" pitchFamily="49" charset="-122"/>
                <a:ea typeface="隶书" pitchFamily="49" charset="-122"/>
              </a:rPr>
              <a:t>不是</a:t>
            </a:r>
            <a:r>
              <a:rPr lang="zh-CN" altLang="en-US" sz="2400" dirty="0">
                <a:solidFill>
                  <a:schemeClr val="tx1"/>
                </a:solidFill>
                <a:latin typeface="隶书" pitchFamily="49" charset="-122"/>
                <a:ea typeface="隶书" pitchFamily="49" charset="-122"/>
              </a:rPr>
              <a:t>看起来漂亮的语言</a:t>
            </a:r>
          </a:p>
          <a:p>
            <a:pPr algn="l">
              <a:buFontTx/>
              <a:buChar char="•"/>
            </a:pPr>
            <a:r>
              <a:rPr lang="zh-CN" altLang="en-US" sz="2400" dirty="0">
                <a:solidFill>
                  <a:schemeClr val="tx1"/>
                </a:solidFill>
                <a:latin typeface="隶书" pitchFamily="49" charset="-122"/>
                <a:ea typeface="隶书" pitchFamily="49" charset="-122"/>
              </a:rPr>
              <a:t> </a:t>
            </a:r>
            <a:r>
              <a:rPr lang="zh-CN" altLang="en-US" sz="2400" dirty="0">
                <a:solidFill>
                  <a:srgbClr val="FF4D3F"/>
                </a:solidFill>
                <a:latin typeface="隶书" pitchFamily="49" charset="-122"/>
                <a:ea typeface="隶书" pitchFamily="49" charset="-122"/>
              </a:rPr>
              <a:t>知己知彼</a:t>
            </a:r>
            <a:r>
              <a:rPr lang="zh-CN" altLang="en-US" sz="2400" dirty="0">
                <a:solidFill>
                  <a:schemeClr val="tx1"/>
                </a:solidFill>
                <a:latin typeface="隶书" pitchFamily="49" charset="-122"/>
                <a:ea typeface="隶书" pitchFamily="49" charset="-122"/>
              </a:rPr>
              <a:t>：了解用户需求、把握对手动态，结合项目</a:t>
            </a:r>
            <a:r>
              <a:rPr lang="zh-CN" altLang="en-US" sz="2400" dirty="0" smtClean="0">
                <a:solidFill>
                  <a:schemeClr val="tx1"/>
                </a:solidFill>
                <a:latin typeface="隶书" pitchFamily="49" charset="-122"/>
                <a:ea typeface="隶书" pitchFamily="49" charset="-122"/>
              </a:rPr>
              <a:t>情</a:t>
            </a:r>
            <a:endParaRPr lang="en-US" altLang="zh-CN" sz="2400" dirty="0" smtClean="0">
              <a:solidFill>
                <a:schemeClr val="tx1"/>
              </a:solidFill>
              <a:latin typeface="隶书" pitchFamily="49" charset="-122"/>
              <a:ea typeface="隶书" pitchFamily="49" charset="-122"/>
            </a:endParaRPr>
          </a:p>
          <a:p>
            <a:pPr algn="l"/>
            <a:r>
              <a:rPr lang="en-US" altLang="zh-CN" sz="2400" dirty="0" smtClean="0">
                <a:latin typeface="隶书" pitchFamily="49" charset="-122"/>
                <a:ea typeface="隶书" pitchFamily="49" charset="-122"/>
              </a:rPr>
              <a:t>            </a:t>
            </a:r>
            <a:r>
              <a:rPr lang="zh-CN" altLang="en-US" sz="2400" dirty="0" smtClean="0">
                <a:solidFill>
                  <a:schemeClr val="tx1"/>
                </a:solidFill>
                <a:latin typeface="隶书" pitchFamily="49" charset="-122"/>
                <a:ea typeface="隶书" pitchFamily="49" charset="-122"/>
              </a:rPr>
              <a:t>况</a:t>
            </a:r>
            <a:r>
              <a:rPr lang="zh-CN" altLang="en-US" sz="2400" dirty="0">
                <a:solidFill>
                  <a:schemeClr val="tx1"/>
                </a:solidFill>
                <a:latin typeface="隶书" pitchFamily="49" charset="-122"/>
                <a:ea typeface="隶书" pitchFamily="49" charset="-122"/>
              </a:rPr>
              <a:t>，针对性的打击</a:t>
            </a:r>
          </a:p>
          <a:p>
            <a:pPr algn="l">
              <a:buFontTx/>
              <a:buChar char="•"/>
            </a:pPr>
            <a:endParaRPr lang="zh-CN" altLang="en-US" sz="1800" dirty="0">
              <a:solidFill>
                <a:schemeClr val="tx1"/>
              </a:solidFill>
            </a:endParaRPr>
          </a:p>
        </p:txBody>
      </p:sp>
      <p:pic>
        <p:nvPicPr>
          <p:cNvPr id="6" name="Picture 4" descr="BS00580_"/>
          <p:cNvPicPr>
            <a:picLocks noChangeAspect="1" noChangeArrowheads="1"/>
          </p:cNvPicPr>
          <p:nvPr/>
        </p:nvPicPr>
        <p:blipFill>
          <a:blip r:embed="rId2"/>
          <a:srcRect/>
          <a:stretch>
            <a:fillRect/>
          </a:stretch>
        </p:blipFill>
        <p:spPr bwMode="auto">
          <a:xfrm>
            <a:off x="6929454" y="4572008"/>
            <a:ext cx="1981200" cy="1382713"/>
          </a:xfrm>
          <a:prstGeom prst="rect">
            <a:avLst/>
          </a:prstGeom>
          <a:noFill/>
        </p:spPr>
      </p:pic>
      <p:pic>
        <p:nvPicPr>
          <p:cNvPr id="7" name="Picture 20" descr="BS00554_"/>
          <p:cNvPicPr>
            <a:picLocks noChangeAspect="1" noChangeArrowheads="1"/>
          </p:cNvPicPr>
          <p:nvPr/>
        </p:nvPicPr>
        <p:blipFill>
          <a:blip r:embed="rId3"/>
          <a:srcRect/>
          <a:stretch>
            <a:fillRect/>
          </a:stretch>
        </p:blipFill>
        <p:spPr bwMode="auto">
          <a:xfrm>
            <a:off x="1000100" y="4714884"/>
            <a:ext cx="1524000" cy="1330325"/>
          </a:xfrm>
          <a:prstGeom prst="rect">
            <a:avLst/>
          </a:prstGeom>
          <a:noFill/>
        </p:spPr>
      </p:pic>
      <p:sp>
        <p:nvSpPr>
          <p:cNvPr id="9" name="AutoShape 2"/>
          <p:cNvSpPr>
            <a:spLocks noChangeArrowheads="1"/>
          </p:cNvSpPr>
          <p:nvPr/>
        </p:nvSpPr>
        <p:spPr bwMode="gray">
          <a:xfrm>
            <a:off x="928662" y="928669"/>
            <a:ext cx="7143800" cy="714381"/>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grpSp>
        <p:nvGrpSpPr>
          <p:cNvPr id="10" name="Group 4"/>
          <p:cNvGrpSpPr>
            <a:grpSpLocks/>
          </p:cNvGrpSpPr>
          <p:nvPr/>
        </p:nvGrpSpPr>
        <p:grpSpPr bwMode="auto">
          <a:xfrm>
            <a:off x="1073123" y="928671"/>
            <a:ext cx="6858049" cy="703268"/>
            <a:chOff x="1202" y="1071"/>
            <a:chExt cx="1088" cy="673"/>
          </a:xfrm>
        </p:grpSpPr>
        <p:sp>
          <p:nvSpPr>
            <p:cNvPr id="11" name="AutoShape 5"/>
            <p:cNvSpPr>
              <a:spLocks noChangeArrowheads="1"/>
            </p:cNvSpPr>
            <p:nvPr/>
          </p:nvSpPr>
          <p:spPr bwMode="gray">
            <a:xfrm>
              <a:off x="1202" y="1071"/>
              <a:ext cx="1088" cy="673"/>
            </a:xfrm>
            <a:prstGeom prst="roundRect">
              <a:avLst>
                <a:gd name="adj" fmla="val 11921"/>
              </a:avLst>
            </a:prstGeom>
            <a:gradFill rotWithShape="1">
              <a:gsLst>
                <a:gs pos="0">
                  <a:srgbClr val="0066CC"/>
                </a:gs>
                <a:gs pos="100000">
                  <a:srgbClr val="00478E"/>
                </a:gs>
              </a:gsLst>
              <a:lin ang="5400000" scaled="1"/>
            </a:gradFill>
            <a:ln w="38100">
              <a:solidFill>
                <a:schemeClr val="tx1"/>
              </a:solidFill>
              <a:round/>
              <a:headEnd/>
              <a:tailEnd/>
            </a:ln>
          </p:spPr>
          <p:txBody>
            <a:bodyPr wrap="none" anchor="ctr"/>
            <a:lstStyle/>
            <a:p>
              <a:endParaRPr lang="zh-CN" altLang="en-US"/>
            </a:p>
          </p:txBody>
        </p:sp>
        <p:sp>
          <p:nvSpPr>
            <p:cNvPr id="12" name="Freeform 6"/>
            <p:cNvSpPr>
              <a:spLocks/>
            </p:cNvSpPr>
            <p:nvPr/>
          </p:nvSpPr>
          <p:spPr bwMode="gray">
            <a:xfrm>
              <a:off x="1202" y="1109"/>
              <a:ext cx="337" cy="337"/>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0066CC">
                    <a:gamma/>
                    <a:tint val="54510"/>
                    <a:invGamma/>
                  </a:srgbClr>
                </a:gs>
                <a:gs pos="50000">
                  <a:srgbClr val="0066CC">
                    <a:alpha val="0"/>
                  </a:srgbClr>
                </a:gs>
                <a:gs pos="100000">
                  <a:srgbClr val="0066CC">
                    <a:gamma/>
                    <a:tint val="54510"/>
                    <a:invGamma/>
                  </a:srgbClr>
                </a:gs>
              </a:gsLst>
              <a:lin ang="2700000" scaled="1"/>
            </a:gradFill>
            <a:ln w="0">
              <a:noFill/>
              <a:prstDash val="solid"/>
              <a:round/>
              <a:headEnd/>
              <a:tailEnd/>
            </a:ln>
          </p:spPr>
          <p:txBody>
            <a:bodyPr/>
            <a:lstStyle/>
            <a:p>
              <a:pPr>
                <a:defRPr/>
              </a:pPr>
              <a:endParaRPr lang="zh-CN" altLang="en-US"/>
            </a:p>
          </p:txBody>
        </p:sp>
      </p:grpSp>
      <p:sp>
        <p:nvSpPr>
          <p:cNvPr id="13" name="Text Box 16"/>
          <p:cNvSpPr txBox="1">
            <a:spLocks noChangeArrowheads="1"/>
          </p:cNvSpPr>
          <p:nvPr/>
        </p:nvSpPr>
        <p:spPr bwMode="gray">
          <a:xfrm>
            <a:off x="1285852" y="857232"/>
            <a:ext cx="6499272" cy="707886"/>
          </a:xfrm>
          <a:prstGeom prst="rect">
            <a:avLst/>
          </a:prstGeom>
          <a:noFill/>
          <a:ln w="9525" algn="ctr">
            <a:noFill/>
            <a:miter lim="800000"/>
            <a:headEnd/>
            <a:tailEnd/>
          </a:ln>
        </p:spPr>
        <p:txBody>
          <a:bodyPr wrap="square">
            <a:spAutoFit/>
          </a:bodyPr>
          <a:lstStyle/>
          <a:p>
            <a:pPr algn="ctr" eaLnBrk="0" hangingPunct="0"/>
            <a:r>
              <a:rPr lang="zh-CN" altLang="en-US" sz="4000" b="1" dirty="0" smtClean="0">
                <a:effectLst>
                  <a:outerShdw blurRad="38100" dist="38100" dir="2700000" algn="tl">
                    <a:srgbClr val="C0C0C0"/>
                  </a:outerShdw>
                </a:effectLst>
                <a:ea typeface="隶书" pitchFamily="49" charset="-122"/>
              </a:rPr>
              <a:t>第三部分   投标文件的组成</a:t>
            </a:r>
            <a:endParaRPr lang="zh-CN" altLang="en-US" sz="4000" b="1" dirty="0">
              <a:solidFill>
                <a:schemeClr val="bg1"/>
              </a:solidFill>
              <a:effectLst>
                <a:outerShdw blurRad="38100" dist="38100" dir="2700000" algn="tl">
                  <a:srgbClr val="000000">
                    <a:alpha val="43137"/>
                  </a:srgbClr>
                </a:outerShdw>
              </a:effectLst>
              <a:latin typeface="Times New Roman" pitchFamily="18" charset="0"/>
              <a:ea typeface="黑体"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928670"/>
            <a:ext cx="3768722" cy="519099"/>
          </a:xfrm>
        </p:spPr>
        <p:txBody>
          <a:bodyPr/>
          <a:lstStyle/>
          <a:p>
            <a:pPr algn="l"/>
            <a:r>
              <a:rPr lang="zh-CN" altLang="en-US" sz="3600" b="1" dirty="0" smtClean="0">
                <a:solidFill>
                  <a:schemeClr val="accent2"/>
                </a:solidFill>
                <a:latin typeface="隶书" pitchFamily="49" charset="-122"/>
                <a:ea typeface="隶书" pitchFamily="49" charset="-122"/>
              </a:rPr>
              <a:t>主要构成部分</a:t>
            </a:r>
          </a:p>
        </p:txBody>
      </p:sp>
      <p:grpSp>
        <p:nvGrpSpPr>
          <p:cNvPr id="4" name="Group 3"/>
          <p:cNvGrpSpPr>
            <a:grpSpLocks/>
          </p:cNvGrpSpPr>
          <p:nvPr/>
        </p:nvGrpSpPr>
        <p:grpSpPr bwMode="auto">
          <a:xfrm>
            <a:off x="1214414" y="1714488"/>
            <a:ext cx="6858048" cy="5143512"/>
            <a:chOff x="336" y="1008"/>
            <a:chExt cx="4992" cy="4014"/>
          </a:xfrm>
        </p:grpSpPr>
        <p:sp>
          <p:nvSpPr>
            <p:cNvPr id="5" name="AutoShape 17"/>
            <p:cNvSpPr>
              <a:spLocks noChangeArrowheads="1"/>
            </p:cNvSpPr>
            <p:nvPr/>
          </p:nvSpPr>
          <p:spPr bwMode="gray">
            <a:xfrm rot="8296041">
              <a:off x="1536" y="2592"/>
              <a:ext cx="2600" cy="2430"/>
            </a:xfrm>
            <a:prstGeom prst="rtTriangle">
              <a:avLst/>
            </a:prstGeom>
            <a:gradFill rotWithShape="1">
              <a:gsLst>
                <a:gs pos="0">
                  <a:srgbClr val="005E47"/>
                </a:gs>
                <a:gs pos="50000">
                  <a:schemeClr val="accent1"/>
                </a:gs>
                <a:gs pos="100000">
                  <a:srgbClr val="005E47"/>
                </a:gs>
              </a:gsLst>
              <a:lin ang="0" scaled="1"/>
            </a:gradFill>
            <a:ln w="9525" algn="ctr">
              <a:noFill/>
              <a:miter lim="800000"/>
              <a:headEnd/>
              <a:tailEnd/>
            </a:ln>
          </p:spPr>
          <p:txBody>
            <a:bodyPr rot="10800000" wrap="none" anchor="ctr"/>
            <a:lstStyle/>
            <a:p>
              <a:pPr>
                <a:defRPr/>
              </a:pPr>
              <a:endParaRPr kumimoji="1" lang="zh-CN" altLang="en-US" sz="2400">
                <a:latin typeface="Times New Roman" pitchFamily="18" charset="0"/>
                <a:ea typeface="宋体" pitchFamily="2" charset="-122"/>
              </a:endParaRPr>
            </a:p>
          </p:txBody>
        </p:sp>
        <p:sp>
          <p:nvSpPr>
            <p:cNvPr id="6" name="Oval 18"/>
            <p:cNvSpPr>
              <a:spLocks noChangeArrowheads="1"/>
            </p:cNvSpPr>
            <p:nvPr/>
          </p:nvSpPr>
          <p:spPr bwMode="gray">
            <a:xfrm>
              <a:off x="1920" y="1008"/>
              <a:ext cx="1872" cy="1728"/>
            </a:xfrm>
            <a:prstGeom prst="ellipse">
              <a:avLst/>
            </a:prstGeom>
            <a:gradFill rotWithShape="1">
              <a:gsLst>
                <a:gs pos="0">
                  <a:srgbClr val="D29E0C"/>
                </a:gs>
                <a:gs pos="100000">
                  <a:srgbClr val="FFFFFF"/>
                </a:gs>
              </a:gsLst>
              <a:lin ang="5400000" scaled="1"/>
            </a:gradFill>
            <a:ln w="9525" algn="ctr">
              <a:noFill/>
              <a:round/>
              <a:headEnd/>
              <a:tailEnd/>
            </a:ln>
          </p:spPr>
          <p:txBody>
            <a:bodyPr wrap="none" anchor="ctr"/>
            <a:lstStyle/>
            <a:p>
              <a:pPr algn="ctr"/>
              <a:r>
                <a:rPr kumimoji="1" lang="zh-CN" altLang="en-US" sz="2000" b="1" dirty="0">
                  <a:latin typeface="Times New Roman" pitchFamily="18" charset="0"/>
                </a:rPr>
                <a:t>商务文件部分</a:t>
              </a:r>
            </a:p>
          </p:txBody>
        </p:sp>
        <p:sp>
          <p:nvSpPr>
            <p:cNvPr id="7" name="Oval 19"/>
            <p:cNvSpPr>
              <a:spLocks noChangeArrowheads="1"/>
            </p:cNvSpPr>
            <p:nvPr/>
          </p:nvSpPr>
          <p:spPr bwMode="gray">
            <a:xfrm>
              <a:off x="3408" y="2352"/>
              <a:ext cx="1920" cy="1680"/>
            </a:xfrm>
            <a:prstGeom prst="ellipse">
              <a:avLst/>
            </a:prstGeom>
            <a:gradFill rotWithShape="1">
              <a:gsLst>
                <a:gs pos="0">
                  <a:schemeClr val="folHlink"/>
                </a:gs>
                <a:gs pos="100000">
                  <a:schemeClr val="folHlink">
                    <a:gamma/>
                    <a:tint val="0"/>
                    <a:invGamma/>
                  </a:schemeClr>
                </a:gs>
              </a:gsLst>
              <a:lin ang="5400000" scaled="1"/>
            </a:gradFill>
            <a:ln w="9525" algn="ctr">
              <a:noFill/>
              <a:round/>
              <a:headEnd/>
              <a:tailEnd/>
            </a:ln>
            <a:effectLst/>
          </p:spPr>
          <p:txBody>
            <a:bodyPr wrap="none" anchor="ctr"/>
            <a:lstStyle/>
            <a:p>
              <a:pPr algn="ctr">
                <a:defRPr/>
              </a:pPr>
              <a:r>
                <a:rPr kumimoji="1" lang="zh-CN" altLang="en-US" sz="2000" b="1">
                  <a:latin typeface="Times New Roman" pitchFamily="18" charset="0"/>
                  <a:ea typeface="宋体" pitchFamily="2" charset="-122"/>
                </a:rPr>
                <a:t>投标报价部分</a:t>
              </a:r>
            </a:p>
          </p:txBody>
        </p:sp>
        <p:sp>
          <p:nvSpPr>
            <p:cNvPr id="8" name="Oval 18"/>
            <p:cNvSpPr>
              <a:spLocks noChangeArrowheads="1"/>
            </p:cNvSpPr>
            <p:nvPr/>
          </p:nvSpPr>
          <p:spPr bwMode="gray">
            <a:xfrm>
              <a:off x="336" y="2304"/>
              <a:ext cx="1968" cy="1728"/>
            </a:xfrm>
            <a:prstGeom prst="ellipse">
              <a:avLst/>
            </a:prstGeom>
            <a:gradFill rotWithShape="1">
              <a:gsLst>
                <a:gs pos="0">
                  <a:srgbClr val="9999FF"/>
                </a:gs>
                <a:gs pos="100000">
                  <a:srgbClr val="FFFFFF"/>
                </a:gs>
              </a:gsLst>
              <a:lin ang="5400000" scaled="1"/>
            </a:gradFill>
            <a:ln w="9525" algn="ctr">
              <a:noFill/>
              <a:round/>
              <a:headEnd/>
              <a:tailEnd/>
            </a:ln>
          </p:spPr>
          <p:txBody>
            <a:bodyPr wrap="none" anchor="ctr"/>
            <a:lstStyle/>
            <a:p>
              <a:pPr algn="ctr"/>
              <a:r>
                <a:rPr kumimoji="1" lang="zh-CN" altLang="en-US" sz="2000" b="1" dirty="0" smtClean="0">
                  <a:latin typeface="Times New Roman" pitchFamily="18" charset="0"/>
                </a:rPr>
                <a:t>技术部分</a:t>
              </a:r>
              <a:endParaRPr kumimoji="1" lang="zh-CN" altLang="en-US" sz="2000" b="1" dirty="0">
                <a:latin typeface="Times New Roman" pitchFamily="18" charset="0"/>
              </a:endParaRP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4000" dirty="0" smtClean="0">
                <a:solidFill>
                  <a:srgbClr val="0070C0"/>
                </a:solidFill>
                <a:latin typeface="隶书" pitchFamily="49" charset="-122"/>
                <a:ea typeface="隶书" pitchFamily="49" charset="-122"/>
              </a:rPr>
              <a:t>投标文件的组成</a:t>
            </a:r>
            <a:endParaRPr lang="zh-CN" altLang="en-US" sz="4000" dirty="0">
              <a:solidFill>
                <a:srgbClr val="0070C0"/>
              </a:solidFill>
            </a:endParaRPr>
          </a:p>
        </p:txBody>
      </p:sp>
      <p:sp>
        <p:nvSpPr>
          <p:cNvPr id="4" name="Rectangle 4"/>
          <p:cNvSpPr>
            <a:spLocks noChangeArrowheads="1"/>
          </p:cNvSpPr>
          <p:nvPr/>
        </p:nvSpPr>
        <p:spPr bwMode="auto">
          <a:xfrm>
            <a:off x="714348" y="2428868"/>
            <a:ext cx="7772400" cy="3810000"/>
          </a:xfrm>
          <a:prstGeom prst="rect">
            <a:avLst/>
          </a:prstGeom>
          <a:noFill/>
          <a:ln w="9525">
            <a:noFill/>
            <a:miter lim="800000"/>
            <a:headEnd/>
            <a:tailEnd/>
          </a:ln>
          <a:effectLst/>
        </p:spPr>
        <p:txBody>
          <a:bodyPr/>
          <a:lstStyle/>
          <a:p>
            <a:pPr marL="342900" indent="-342900" algn="l">
              <a:lnSpc>
                <a:spcPct val="100000"/>
              </a:lnSpc>
              <a:spcBef>
                <a:spcPct val="20000"/>
              </a:spcBef>
            </a:pPr>
            <a:r>
              <a:rPr lang="zh-CN" altLang="en-US" sz="4000" dirty="0">
                <a:solidFill>
                  <a:schemeClr val="tx1"/>
                </a:solidFill>
                <a:latin typeface="隶书" pitchFamily="49" charset="-122"/>
                <a:ea typeface="隶书" pitchFamily="49" charset="-122"/>
              </a:rPr>
              <a:t>一 投标书</a:t>
            </a:r>
          </a:p>
          <a:p>
            <a:pPr marL="342900" indent="-342900" algn="l">
              <a:lnSpc>
                <a:spcPct val="100000"/>
              </a:lnSpc>
              <a:spcBef>
                <a:spcPct val="20000"/>
              </a:spcBef>
            </a:pPr>
            <a:r>
              <a:rPr lang="zh-CN" altLang="en-US" sz="4000" dirty="0">
                <a:solidFill>
                  <a:schemeClr val="tx1"/>
                </a:solidFill>
                <a:latin typeface="隶书" pitchFamily="49" charset="-122"/>
                <a:ea typeface="隶书" pitchFamily="49" charset="-122"/>
              </a:rPr>
              <a:t>二 资格证明文件</a:t>
            </a:r>
          </a:p>
          <a:p>
            <a:pPr marL="342900" indent="-342900" algn="l">
              <a:lnSpc>
                <a:spcPct val="100000"/>
              </a:lnSpc>
              <a:spcBef>
                <a:spcPct val="20000"/>
              </a:spcBef>
            </a:pPr>
            <a:r>
              <a:rPr lang="zh-CN" altLang="en-US" sz="4000" dirty="0">
                <a:solidFill>
                  <a:schemeClr val="tx1"/>
                </a:solidFill>
                <a:latin typeface="隶书" pitchFamily="49" charset="-122"/>
                <a:ea typeface="隶书" pitchFamily="49" charset="-122"/>
              </a:rPr>
              <a:t>三 履约保证金保函</a:t>
            </a:r>
            <a:r>
              <a:rPr lang="zh-CN" altLang="en-US" sz="2400" dirty="0">
                <a:solidFill>
                  <a:schemeClr val="tx1"/>
                </a:solidFill>
                <a:latin typeface="隶书" pitchFamily="49" charset="-122"/>
                <a:ea typeface="隶书" pitchFamily="49" charset="-122"/>
              </a:rPr>
              <a:t>(中标后开具)</a:t>
            </a:r>
          </a:p>
          <a:p>
            <a:pPr marL="342900" indent="-342900" algn="l">
              <a:lnSpc>
                <a:spcPct val="100000"/>
              </a:lnSpc>
              <a:spcBef>
                <a:spcPct val="20000"/>
              </a:spcBef>
            </a:pPr>
            <a:endParaRPr lang="zh-CN" altLang="en-US" dirty="0">
              <a:solidFill>
                <a:schemeClr val="tx1"/>
              </a:solidFill>
              <a:latin typeface="隶书" pitchFamily="49" charset="-122"/>
              <a:ea typeface="隶书" pitchFamily="49" charset="-122"/>
            </a:endParaRPr>
          </a:p>
          <a:p>
            <a:pPr marL="342900" indent="-342900" algn="l">
              <a:lnSpc>
                <a:spcPct val="100000"/>
              </a:lnSpc>
              <a:spcBef>
                <a:spcPct val="20000"/>
              </a:spcBef>
            </a:pPr>
            <a:endParaRPr lang="zh-CN" altLang="en-US" sz="3200" b="0" dirty="0">
              <a:solidFill>
                <a:schemeClr val="tx1"/>
              </a:solidFill>
              <a:latin typeface="Arial" charset="0"/>
              <a:ea typeface="宋体" charset="-122"/>
            </a:endParaRPr>
          </a:p>
        </p:txBody>
      </p:sp>
      <p:graphicFrame>
        <p:nvGraphicFramePr>
          <p:cNvPr id="256002" name="Object 2"/>
          <p:cNvGraphicFramePr>
            <a:graphicFrameLocks noChangeAspect="1"/>
          </p:cNvGraphicFramePr>
          <p:nvPr/>
        </p:nvGraphicFramePr>
        <p:xfrm>
          <a:off x="5857884" y="1714488"/>
          <a:ext cx="2571750" cy="2130425"/>
        </p:xfrm>
        <a:graphic>
          <a:graphicData uri="http://schemas.openxmlformats.org/presentationml/2006/ole">
            <mc:AlternateContent xmlns:mc="http://schemas.openxmlformats.org/markup-compatibility/2006">
              <mc:Choice xmlns:v="urn:schemas-microsoft-com:vml" Requires="v">
                <p:oleObj spid="_x0000_s256003" name="剪辑" r:id="rId3" imgW="4046400" imgH="3352320" progId="">
                  <p:embed/>
                </p:oleObj>
              </mc:Choice>
              <mc:Fallback>
                <p:oleObj name="剪辑" r:id="rId3" imgW="4046400" imgH="33523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57884" y="1714488"/>
                        <a:ext cx="2571750" cy="2130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Picture 8"/>
          <p:cNvPicPr>
            <a:picLocks noChangeAspect="1" noChangeArrowheads="1"/>
          </p:cNvPicPr>
          <p:nvPr/>
        </p:nvPicPr>
        <p:blipFill>
          <a:blip r:embed="rId5"/>
          <a:srcRect/>
          <a:stretch>
            <a:fillRect/>
          </a:stretch>
        </p:blipFill>
        <p:spPr bwMode="auto">
          <a:xfrm>
            <a:off x="2714612" y="4786322"/>
            <a:ext cx="2667000" cy="1158875"/>
          </a:xfrm>
          <a:prstGeom prst="rect">
            <a:avLst/>
          </a:prstGeom>
          <a:noFill/>
          <a:ln w="12700" cap="sq">
            <a:noFill/>
            <a:miter lim="800000"/>
            <a:headEnd type="none" w="sm" len="sm"/>
            <a:tailEnd type="none" w="sm" len="sm"/>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AutoShape 17"/>
          <p:cNvSpPr>
            <a:spLocks noChangeArrowheads="1"/>
          </p:cNvSpPr>
          <p:nvPr/>
        </p:nvSpPr>
        <p:spPr bwMode="grayWhite">
          <a:xfrm>
            <a:off x="4714876" y="3714752"/>
            <a:ext cx="1285884" cy="642942"/>
          </a:xfrm>
          <a:prstGeom prst="roundRect">
            <a:avLst>
              <a:gd name="adj" fmla="val 16667"/>
            </a:avLst>
          </a:prstGeom>
          <a:solidFill>
            <a:srgbClr val="CCFFFF"/>
          </a:solidFill>
          <a:ln w="38100">
            <a:solidFill>
              <a:schemeClr val="tx2"/>
            </a:solidFill>
            <a:round/>
            <a:headEnd/>
            <a:tailEnd/>
          </a:ln>
        </p:spPr>
        <p:txBody>
          <a:bodyPr wrap="none" anchor="ctr"/>
          <a:lstStyle/>
          <a:p>
            <a:pPr algn="ctr" eaLnBrk="0" hangingPunct="0"/>
            <a:endParaRPr lang="zh-CN" altLang="en-US">
              <a:latin typeface="Verdana" pitchFamily="34" charset="0"/>
            </a:endParaRPr>
          </a:p>
        </p:txBody>
      </p:sp>
      <p:sp>
        <p:nvSpPr>
          <p:cNvPr id="3" name="内容占位符 2"/>
          <p:cNvSpPr>
            <a:spLocks noGrp="1"/>
          </p:cNvSpPr>
          <p:nvPr>
            <p:ph idx="1"/>
          </p:nvPr>
        </p:nvSpPr>
        <p:spPr>
          <a:xfrm>
            <a:off x="357158" y="1785926"/>
            <a:ext cx="5429288" cy="4214842"/>
          </a:xfrm>
        </p:spPr>
        <p:txBody>
          <a:bodyPr/>
          <a:lstStyle/>
          <a:p>
            <a:pPr>
              <a:buFontTx/>
              <a:buNone/>
            </a:pPr>
            <a:r>
              <a:rPr lang="zh-CN" altLang="en-US" sz="2800" b="1" dirty="0" smtClean="0">
                <a:solidFill>
                  <a:srgbClr val="4531A7"/>
                </a:solidFill>
                <a:effectLst>
                  <a:outerShdw blurRad="38100" dist="38100" dir="2700000" algn="tl">
                    <a:srgbClr val="C0C0C0"/>
                  </a:outerShdw>
                </a:effectLst>
                <a:ea typeface="隶书" pitchFamily="49" charset="-122"/>
              </a:rPr>
              <a:t>(一) 招标方式的种类</a:t>
            </a:r>
          </a:p>
          <a:p>
            <a:pPr algn="just">
              <a:buFontTx/>
              <a:buNone/>
            </a:pPr>
            <a:r>
              <a:rPr lang="zh-CN" altLang="en-US" sz="2400" b="1" dirty="0" smtClean="0">
                <a:solidFill>
                  <a:srgbClr val="A95901"/>
                </a:solidFill>
                <a:latin typeface="隶书" pitchFamily="49" charset="-122"/>
                <a:ea typeface="隶书" pitchFamily="49" charset="-122"/>
              </a:rPr>
              <a:t>    </a:t>
            </a:r>
            <a:r>
              <a:rPr lang="zh-CN" altLang="en-US" sz="2000" b="1" dirty="0" smtClean="0">
                <a:solidFill>
                  <a:srgbClr val="A95901"/>
                </a:solidFill>
                <a:latin typeface="隶书" pitchFamily="49" charset="-122"/>
                <a:ea typeface="隶书" pitchFamily="49" charset="-122"/>
              </a:rPr>
              <a:t>1、按性质划分：</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公开招标，即无限竞争性招标；</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邀请招标，即有限竞争性招标；</a:t>
            </a:r>
          </a:p>
          <a:p>
            <a:pPr algn="just">
              <a:buFontTx/>
              <a:buNone/>
            </a:pPr>
            <a:r>
              <a:rPr lang="zh-CN" altLang="en-US" sz="2000" b="1" dirty="0" smtClean="0">
                <a:solidFill>
                  <a:srgbClr val="A95901"/>
                </a:solidFill>
                <a:latin typeface="隶书" pitchFamily="49" charset="-122"/>
                <a:ea typeface="隶书" pitchFamily="49" charset="-122"/>
              </a:rPr>
              <a:t>     2、按竞争范围划分：</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国际竞争性招标，即境外；</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国内竞争性招标，即境内；</a:t>
            </a:r>
          </a:p>
          <a:p>
            <a:pPr algn="just">
              <a:buFontTx/>
              <a:buNone/>
            </a:pPr>
            <a:r>
              <a:rPr lang="zh-CN" altLang="en-US" sz="2000" b="1" dirty="0" smtClean="0">
                <a:solidFill>
                  <a:srgbClr val="4A604A"/>
                </a:solidFill>
                <a:latin typeface="隶书" pitchFamily="49" charset="-122"/>
                <a:ea typeface="隶书" pitchFamily="49" charset="-122"/>
              </a:rPr>
              <a:t>     </a:t>
            </a:r>
            <a:r>
              <a:rPr lang="zh-CN" altLang="en-US" sz="2000" b="1" dirty="0" smtClean="0">
                <a:solidFill>
                  <a:srgbClr val="A95901"/>
                </a:solidFill>
                <a:latin typeface="隶书" pitchFamily="49" charset="-122"/>
                <a:ea typeface="隶书" pitchFamily="49" charset="-122"/>
              </a:rPr>
              <a:t>3、工程建设项目按价格确定方式划分：</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固定总价项目招标；</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成本加酬金项目招标；</a:t>
            </a:r>
          </a:p>
          <a:p>
            <a:pPr lvl="2" algn="just">
              <a:buFont typeface="Wingdings" pitchFamily="2" charset="2"/>
              <a:buChar char="²"/>
            </a:pPr>
            <a:r>
              <a:rPr lang="zh-CN" altLang="en-US" sz="2000" b="1" dirty="0" smtClean="0">
                <a:solidFill>
                  <a:srgbClr val="4A604A"/>
                </a:solidFill>
                <a:latin typeface="隶书" pitchFamily="49" charset="-122"/>
                <a:ea typeface="隶书" pitchFamily="49" charset="-122"/>
              </a:rPr>
              <a:t> 单价不变项目招标。</a:t>
            </a:r>
          </a:p>
          <a:p>
            <a:pPr>
              <a:buNone/>
            </a:pPr>
            <a:endParaRPr lang="zh-CN" altLang="en-US" dirty="0"/>
          </a:p>
        </p:txBody>
      </p:sp>
      <p:sp>
        <p:nvSpPr>
          <p:cNvPr id="6" name="AutoShape 8"/>
          <p:cNvSpPr>
            <a:spLocks noChangeArrowheads="1"/>
          </p:cNvSpPr>
          <p:nvPr/>
        </p:nvSpPr>
        <p:spPr bwMode="gray">
          <a:xfrm>
            <a:off x="928662" y="857231"/>
            <a:ext cx="7494307" cy="935039"/>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lgn="ctr">
              <a:defRPr/>
            </a:pPr>
            <a:endParaRPr lang="zh-CN" altLang="en-US"/>
          </a:p>
        </p:txBody>
      </p:sp>
      <p:grpSp>
        <p:nvGrpSpPr>
          <p:cNvPr id="7" name="Group 9"/>
          <p:cNvGrpSpPr>
            <a:grpSpLocks/>
          </p:cNvGrpSpPr>
          <p:nvPr/>
        </p:nvGrpSpPr>
        <p:grpSpPr bwMode="auto">
          <a:xfrm>
            <a:off x="1073125" y="928670"/>
            <a:ext cx="7143800" cy="819151"/>
            <a:chOff x="1202" y="3067"/>
            <a:chExt cx="1102" cy="704"/>
          </a:xfrm>
        </p:grpSpPr>
        <p:sp>
          <p:nvSpPr>
            <p:cNvPr id="8" name="AutoShape 10"/>
            <p:cNvSpPr>
              <a:spLocks noChangeArrowheads="1"/>
            </p:cNvSpPr>
            <p:nvPr/>
          </p:nvSpPr>
          <p:spPr bwMode="gray">
            <a:xfrm>
              <a:off x="1202" y="3067"/>
              <a:ext cx="1102" cy="704"/>
            </a:xfrm>
            <a:prstGeom prst="roundRect">
              <a:avLst>
                <a:gd name="adj" fmla="val 11921"/>
              </a:avLst>
            </a:prstGeom>
            <a:gradFill rotWithShape="1">
              <a:gsLst>
                <a:gs pos="0">
                  <a:srgbClr val="EC941E"/>
                </a:gs>
                <a:gs pos="100000">
                  <a:srgbClr val="A56715"/>
                </a:gs>
              </a:gsLst>
              <a:lin ang="5400000" scaled="1"/>
            </a:gradFill>
            <a:ln w="38100">
              <a:solidFill>
                <a:schemeClr val="tx1"/>
              </a:solidFill>
              <a:round/>
              <a:headEnd/>
              <a:tailEnd/>
            </a:ln>
          </p:spPr>
          <p:txBody>
            <a:bodyPr wrap="none" anchor="ctr"/>
            <a:lstStyle/>
            <a:p>
              <a:pPr algn="ctr"/>
              <a:endParaRPr lang="zh-CN" altLang="en-US"/>
            </a:p>
          </p:txBody>
        </p:sp>
        <p:sp>
          <p:nvSpPr>
            <p:cNvPr id="9" name="Freeform 11"/>
            <p:cNvSpPr>
              <a:spLocks/>
            </p:cNvSpPr>
            <p:nvPr/>
          </p:nvSpPr>
          <p:spPr bwMode="gray">
            <a:xfrm>
              <a:off x="1202" y="3067"/>
              <a:ext cx="324" cy="353"/>
            </a:xfrm>
            <a:custGeom>
              <a:avLst/>
              <a:gdLst>
                <a:gd name="T0" fmla="*/ 118 w 596"/>
                <a:gd name="T1" fmla="*/ 0 h 598"/>
                <a:gd name="T2" fmla="*/ 0 w 596"/>
                <a:gd name="T3" fmla="*/ 118 h 598"/>
                <a:gd name="T4" fmla="*/ 0 w 596"/>
                <a:gd name="T5" fmla="*/ 589 h 598"/>
                <a:gd name="T6" fmla="*/ 161 w 596"/>
                <a:gd name="T7" fmla="*/ 174 h 598"/>
                <a:gd name="T8" fmla="*/ 589 w 596"/>
                <a:gd name="T9" fmla="*/ 0 h 598"/>
                <a:gd name="T10" fmla="*/ 118 w 596"/>
                <a:gd name="T11" fmla="*/ 0 h 598"/>
                <a:gd name="T12" fmla="*/ 0 60000 65536"/>
                <a:gd name="T13" fmla="*/ 0 60000 65536"/>
                <a:gd name="T14" fmla="*/ 0 60000 65536"/>
                <a:gd name="T15" fmla="*/ 0 60000 65536"/>
                <a:gd name="T16" fmla="*/ 0 60000 65536"/>
                <a:gd name="T17" fmla="*/ 0 60000 65536"/>
                <a:gd name="T18" fmla="*/ 0 w 596"/>
                <a:gd name="T19" fmla="*/ 0 h 598"/>
                <a:gd name="T20" fmla="*/ 596 w 596"/>
                <a:gd name="T21" fmla="*/ 598 h 598"/>
              </a:gdLst>
              <a:ahLst/>
              <a:cxnLst>
                <a:cxn ang="T12">
                  <a:pos x="T0" y="T1"/>
                </a:cxn>
                <a:cxn ang="T13">
                  <a:pos x="T2" y="T3"/>
                </a:cxn>
                <a:cxn ang="T14">
                  <a:pos x="T4" y="T5"/>
                </a:cxn>
                <a:cxn ang="T15">
                  <a:pos x="T6" y="T7"/>
                </a:cxn>
                <a:cxn ang="T16">
                  <a:pos x="T8" y="T9"/>
                </a:cxn>
                <a:cxn ang="T17">
                  <a:pos x="T10" y="T11"/>
                </a:cxn>
              </a:cxnLst>
              <a:rect l="T18" t="T19" r="T20" b="T21"/>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rgbClr val="F6CB92"/>
                </a:gs>
                <a:gs pos="100000">
                  <a:srgbClr val="EC941E">
                    <a:alpha val="0"/>
                  </a:srgbClr>
                </a:gs>
              </a:gsLst>
              <a:lin ang="2700000" scaled="1"/>
            </a:gradFill>
            <a:ln w="0">
              <a:noFill/>
              <a:round/>
              <a:headEnd/>
              <a:tailEnd/>
            </a:ln>
          </p:spPr>
          <p:txBody>
            <a:bodyPr/>
            <a:lstStyle/>
            <a:p>
              <a:pPr algn="ctr"/>
              <a:endParaRPr lang="zh-CN" altLang="en-US"/>
            </a:p>
          </p:txBody>
        </p:sp>
      </p:grpSp>
      <p:sp>
        <p:nvSpPr>
          <p:cNvPr id="10" name="Text Box 12"/>
          <p:cNvSpPr txBox="1">
            <a:spLocks noChangeArrowheads="1"/>
          </p:cNvSpPr>
          <p:nvPr/>
        </p:nvSpPr>
        <p:spPr bwMode="gray">
          <a:xfrm>
            <a:off x="1309644" y="959115"/>
            <a:ext cx="6506954" cy="707886"/>
          </a:xfrm>
          <a:prstGeom prst="rect">
            <a:avLst/>
          </a:prstGeom>
          <a:noFill/>
          <a:ln w="9525" algn="ctr">
            <a:noFill/>
            <a:miter lim="800000"/>
            <a:headEnd/>
            <a:tailEnd/>
          </a:ln>
          <a:effectLst/>
        </p:spPr>
        <p:txBody>
          <a:bodyPr wrap="square">
            <a:spAutoFit/>
          </a:bodyPr>
          <a:lstStyle/>
          <a:p>
            <a:pPr algn="ctr" eaLnBrk="0" hangingPunct="0">
              <a:defRPr/>
            </a:pPr>
            <a:r>
              <a:rPr lang="zh-CN" altLang="en-US" sz="4000" b="1" dirty="0" smtClean="0">
                <a:effectLst>
                  <a:outerShdw blurRad="38100" dist="38100" dir="2700000" algn="tl">
                    <a:srgbClr val="C0C0C0"/>
                  </a:outerShdw>
                </a:effectLst>
                <a:ea typeface="隶书" pitchFamily="49" charset="-122"/>
              </a:rPr>
              <a:t>第一部分   招投标基本知识</a:t>
            </a:r>
            <a:endParaRPr lang="zh-CN" altLang="en-US" sz="4000" b="1" dirty="0">
              <a:solidFill>
                <a:srgbClr val="FFFFFF"/>
              </a:solidFill>
              <a:effectLst>
                <a:outerShdw blurRad="38100" dist="38100" dir="2700000" algn="tl">
                  <a:srgbClr val="C0C0C0"/>
                </a:outerShdw>
              </a:effectLst>
              <a:ea typeface="黑体" pitchFamily="2" charset="-122"/>
            </a:endParaRPr>
          </a:p>
        </p:txBody>
      </p:sp>
      <p:grpSp>
        <p:nvGrpSpPr>
          <p:cNvPr id="24" name="组合 23"/>
          <p:cNvGrpSpPr/>
          <p:nvPr/>
        </p:nvGrpSpPr>
        <p:grpSpPr>
          <a:xfrm>
            <a:off x="5786446" y="2143116"/>
            <a:ext cx="2143140" cy="1871658"/>
            <a:chOff x="3429000" y="3429000"/>
            <a:chExt cx="2438400" cy="2514600"/>
          </a:xfrm>
        </p:grpSpPr>
        <p:sp>
          <p:nvSpPr>
            <p:cNvPr id="25" name="Text Box 15"/>
            <p:cNvSpPr txBox="1">
              <a:spLocks noChangeArrowheads="1"/>
            </p:cNvSpPr>
            <p:nvPr/>
          </p:nvSpPr>
          <p:spPr bwMode="auto">
            <a:xfrm>
              <a:off x="3657600" y="3657600"/>
              <a:ext cx="1884363" cy="396875"/>
            </a:xfrm>
            <a:prstGeom prst="rect">
              <a:avLst/>
            </a:prstGeom>
            <a:noFill/>
            <a:ln w="9525" algn="ctr">
              <a:noFill/>
              <a:miter lim="800000"/>
              <a:headEnd/>
              <a:tailEnd/>
            </a:ln>
          </p:spPr>
          <p:txBody>
            <a:bodyPr>
              <a:spAutoFit/>
            </a:bodyPr>
            <a:lstStyle/>
            <a:p>
              <a:pPr algn="ctr" eaLnBrk="0" hangingPunct="0"/>
              <a:r>
                <a:rPr lang="zh-CN" altLang="en-US" sz="2000" b="1">
                  <a:latin typeface="Times New Roman" pitchFamily="18" charset="0"/>
                </a:rPr>
                <a:t>招标方式</a:t>
              </a:r>
            </a:p>
          </p:txBody>
        </p:sp>
        <p:grpSp>
          <p:nvGrpSpPr>
            <p:cNvPr id="26" name="Group 7"/>
            <p:cNvGrpSpPr>
              <a:grpSpLocks/>
            </p:cNvGrpSpPr>
            <p:nvPr/>
          </p:nvGrpSpPr>
          <p:grpSpPr bwMode="auto">
            <a:xfrm>
              <a:off x="3429000" y="3429000"/>
              <a:ext cx="2438400" cy="1368425"/>
              <a:chOff x="1997" y="1314"/>
              <a:chExt cx="1889" cy="1009"/>
            </a:xfrm>
          </p:grpSpPr>
          <p:grpSp>
            <p:nvGrpSpPr>
              <p:cNvPr id="30" name="Group 8"/>
              <p:cNvGrpSpPr>
                <a:grpSpLocks/>
              </p:cNvGrpSpPr>
              <p:nvPr/>
            </p:nvGrpSpPr>
            <p:grpSpPr bwMode="auto">
              <a:xfrm>
                <a:off x="1997" y="1404"/>
                <a:ext cx="1889" cy="919"/>
                <a:chOff x="1973" y="1027"/>
                <a:chExt cx="1926" cy="937"/>
              </a:xfrm>
            </p:grpSpPr>
            <p:sp>
              <p:nvSpPr>
                <p:cNvPr id="35" name="Oval 9"/>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36" name="Oval 10"/>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grpSp>
          <p:sp>
            <p:nvSpPr>
              <p:cNvPr id="31" name="Oval 11"/>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32" name="Oval 12"/>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33" name="Oval 13"/>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34" name="Oval 14"/>
              <p:cNvSpPr>
                <a:spLocks noChangeArrowheads="1"/>
              </p:cNvSpPr>
              <p:nvPr/>
            </p:nvSpPr>
            <p:spPr bwMode="gray">
              <a:xfrm>
                <a:off x="2209" y="1344"/>
                <a:ext cx="1381"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a:lnSpc>
                    <a:spcPct val="140000"/>
                  </a:lnSpc>
                  <a:spcBef>
                    <a:spcPct val="50000"/>
                  </a:spcBef>
                  <a:buFont typeface="Wingdings" pitchFamily="2" charset="2"/>
                  <a:buChar char="n"/>
                  <a:defRPr/>
                </a:pPr>
                <a:endParaRPr lang="zh-CN" altLang="en-US">
                  <a:ea typeface="宋体" pitchFamily="2" charset="-122"/>
                </a:endParaRPr>
              </a:p>
            </p:txBody>
          </p:sp>
        </p:grpSp>
        <p:sp>
          <p:nvSpPr>
            <p:cNvPr id="27" name="Freeform 5"/>
            <p:cNvSpPr>
              <a:spLocks/>
            </p:cNvSpPr>
            <p:nvPr/>
          </p:nvSpPr>
          <p:spPr bwMode="gray">
            <a:xfrm>
              <a:off x="3668713" y="4629150"/>
              <a:ext cx="903287" cy="131445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w="0">
              <a:noFill/>
              <a:prstDash val="solid"/>
              <a:round/>
              <a:headEnd/>
              <a:tailEnd/>
            </a:ln>
          </p:spPr>
          <p:txBody>
            <a:bodyP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28" name="Freeform 6"/>
            <p:cNvSpPr>
              <a:spLocks/>
            </p:cNvSpPr>
            <p:nvPr/>
          </p:nvSpPr>
          <p:spPr bwMode="gray">
            <a:xfrm flipH="1">
              <a:off x="4719638" y="4702175"/>
              <a:ext cx="903287"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1"/>
                </a:gs>
                <a:gs pos="100000">
                  <a:schemeClr val="accent1">
                    <a:gamma/>
                    <a:tint val="31765"/>
                    <a:invGamma/>
                  </a:schemeClr>
                </a:gs>
              </a:gsLst>
              <a:lin ang="0" scaled="1"/>
            </a:gradFill>
            <a:ln w="0">
              <a:noFill/>
              <a:prstDash val="solid"/>
              <a:round/>
              <a:headEnd/>
              <a:tailEnd/>
            </a:ln>
          </p:spPr>
          <p:txBody>
            <a:bodyPr/>
            <a:lstStyle/>
            <a:p>
              <a:pPr>
                <a:lnSpc>
                  <a:spcPct val="140000"/>
                </a:lnSpc>
                <a:spcBef>
                  <a:spcPct val="50000"/>
                </a:spcBef>
                <a:buFont typeface="Wingdings" pitchFamily="2" charset="2"/>
                <a:buChar char="n"/>
                <a:defRPr/>
              </a:pPr>
              <a:endParaRPr lang="zh-CN" altLang="en-US">
                <a:ea typeface="宋体" pitchFamily="2" charset="-122"/>
              </a:endParaRPr>
            </a:p>
          </p:txBody>
        </p:sp>
        <p:sp>
          <p:nvSpPr>
            <p:cNvPr id="29" name="Text Box 15"/>
            <p:cNvSpPr txBox="1">
              <a:spLocks noChangeArrowheads="1"/>
            </p:cNvSpPr>
            <p:nvPr/>
          </p:nvSpPr>
          <p:spPr bwMode="auto">
            <a:xfrm>
              <a:off x="3754120" y="3620956"/>
              <a:ext cx="1884363" cy="537554"/>
            </a:xfrm>
            <a:prstGeom prst="rect">
              <a:avLst/>
            </a:prstGeom>
            <a:noFill/>
            <a:ln w="9525" algn="ctr">
              <a:noFill/>
              <a:miter lim="800000"/>
              <a:headEnd/>
              <a:tailEnd/>
            </a:ln>
          </p:spPr>
          <p:txBody>
            <a:bodyPr>
              <a:spAutoFit/>
            </a:bodyPr>
            <a:lstStyle/>
            <a:p>
              <a:pPr algn="ctr" eaLnBrk="0" hangingPunct="0"/>
              <a:r>
                <a:rPr lang="zh-CN" altLang="en-US" sz="2000" b="1" dirty="0">
                  <a:latin typeface="隶书" pitchFamily="49" charset="-122"/>
                  <a:ea typeface="隶书" pitchFamily="49" charset="-122"/>
                </a:rPr>
                <a:t>招标方式</a:t>
              </a:r>
            </a:p>
          </p:txBody>
        </p:sp>
      </p:grpSp>
      <p:sp>
        <p:nvSpPr>
          <p:cNvPr id="37" name="AutoShape 17"/>
          <p:cNvSpPr>
            <a:spLocks noChangeArrowheads="1"/>
          </p:cNvSpPr>
          <p:nvPr/>
        </p:nvSpPr>
        <p:spPr bwMode="gray">
          <a:xfrm>
            <a:off x="4786314" y="3786190"/>
            <a:ext cx="1176318" cy="49055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None/>
              <a:defRPr/>
            </a:pPr>
            <a:r>
              <a:rPr lang="zh-CN" altLang="en-US" sz="1600" b="1" dirty="0">
                <a:solidFill>
                  <a:srgbClr val="FF0000"/>
                </a:solidFill>
                <a:latin typeface="隶书" pitchFamily="49" charset="-122"/>
                <a:ea typeface="隶书" pitchFamily="49" charset="-122"/>
              </a:rPr>
              <a:t>公开</a:t>
            </a:r>
            <a:r>
              <a:rPr lang="zh-CN" altLang="en-US" sz="1600" b="1" dirty="0" smtClean="0">
                <a:solidFill>
                  <a:srgbClr val="FF0000"/>
                </a:solidFill>
                <a:latin typeface="隶书" pitchFamily="49" charset="-122"/>
                <a:ea typeface="隶书" pitchFamily="49" charset="-122"/>
              </a:rPr>
              <a:t>招标</a:t>
            </a:r>
            <a:endParaRPr lang="en-US" altLang="zh-CN" sz="1600" dirty="0">
              <a:latin typeface="宋体" pitchFamily="2" charset="-122"/>
              <a:ea typeface="宋体" pitchFamily="2" charset="-122"/>
            </a:endParaRPr>
          </a:p>
        </p:txBody>
      </p:sp>
      <p:sp>
        <p:nvSpPr>
          <p:cNvPr id="38" name="AutoShape 17"/>
          <p:cNvSpPr>
            <a:spLocks noChangeArrowheads="1"/>
          </p:cNvSpPr>
          <p:nvPr/>
        </p:nvSpPr>
        <p:spPr bwMode="grayWhite">
          <a:xfrm>
            <a:off x="7710470" y="3786190"/>
            <a:ext cx="1290654" cy="671498"/>
          </a:xfrm>
          <a:prstGeom prst="roundRect">
            <a:avLst>
              <a:gd name="adj" fmla="val 16667"/>
            </a:avLst>
          </a:prstGeom>
          <a:solidFill>
            <a:srgbClr val="CCFFFF"/>
          </a:solidFill>
          <a:ln w="38100">
            <a:solidFill>
              <a:schemeClr val="tx2"/>
            </a:solidFill>
            <a:round/>
            <a:headEnd/>
            <a:tailEnd/>
          </a:ln>
        </p:spPr>
        <p:txBody>
          <a:bodyPr wrap="none" anchor="ctr"/>
          <a:lstStyle/>
          <a:p>
            <a:pPr algn="ctr" eaLnBrk="0" hangingPunct="0"/>
            <a:endParaRPr lang="zh-CN" altLang="en-US">
              <a:latin typeface="Verdana" pitchFamily="34" charset="0"/>
            </a:endParaRPr>
          </a:p>
        </p:txBody>
      </p:sp>
      <p:sp>
        <p:nvSpPr>
          <p:cNvPr id="39" name="AutoShape 17"/>
          <p:cNvSpPr>
            <a:spLocks noChangeArrowheads="1"/>
          </p:cNvSpPr>
          <p:nvPr/>
        </p:nvSpPr>
        <p:spPr bwMode="gray">
          <a:xfrm>
            <a:off x="7786710" y="3857628"/>
            <a:ext cx="1106275" cy="53013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None/>
              <a:defRPr/>
            </a:pPr>
            <a:r>
              <a:rPr lang="zh-CN" altLang="en-US" sz="1600" b="1" dirty="0">
                <a:solidFill>
                  <a:srgbClr val="FF0000"/>
                </a:solidFill>
                <a:latin typeface="隶书" pitchFamily="49" charset="-122"/>
                <a:ea typeface="隶书" pitchFamily="49" charset="-122"/>
              </a:rPr>
              <a:t>邀请</a:t>
            </a:r>
            <a:r>
              <a:rPr lang="zh-CN" altLang="en-US" sz="1600" b="1" dirty="0" smtClean="0">
                <a:solidFill>
                  <a:srgbClr val="FF0000"/>
                </a:solidFill>
                <a:latin typeface="隶书" pitchFamily="49" charset="-122"/>
                <a:ea typeface="隶书" pitchFamily="49" charset="-122"/>
              </a:rPr>
              <a:t>招标</a:t>
            </a:r>
            <a:endParaRPr lang="en-US" altLang="zh-CN" sz="1600" dirty="0">
              <a:latin typeface="宋体" pitchFamily="2" charset="-122"/>
              <a:ea typeface="宋体" pitchFamily="2" charset="-122"/>
            </a:endParaRPr>
          </a:p>
        </p:txBody>
      </p:sp>
      <p:sp>
        <p:nvSpPr>
          <p:cNvPr id="41" name="AutoShape 17"/>
          <p:cNvSpPr>
            <a:spLocks noChangeArrowheads="1"/>
          </p:cNvSpPr>
          <p:nvPr/>
        </p:nvSpPr>
        <p:spPr bwMode="grayWhite">
          <a:xfrm>
            <a:off x="4286248" y="5072074"/>
            <a:ext cx="2005034" cy="671498"/>
          </a:xfrm>
          <a:prstGeom prst="roundRect">
            <a:avLst>
              <a:gd name="adj" fmla="val 16667"/>
            </a:avLst>
          </a:prstGeom>
          <a:solidFill>
            <a:srgbClr val="CCFFFF"/>
          </a:solidFill>
          <a:ln w="38100">
            <a:solidFill>
              <a:schemeClr val="tx2"/>
            </a:solidFill>
            <a:round/>
            <a:headEnd/>
            <a:tailEnd/>
          </a:ln>
        </p:spPr>
        <p:txBody>
          <a:bodyPr wrap="none" anchor="ctr"/>
          <a:lstStyle/>
          <a:p>
            <a:pPr algn="ctr" eaLnBrk="0" hangingPunct="0"/>
            <a:endParaRPr lang="zh-CN" altLang="en-US">
              <a:latin typeface="Verdana" pitchFamily="34" charset="0"/>
            </a:endParaRPr>
          </a:p>
        </p:txBody>
      </p:sp>
      <p:sp>
        <p:nvSpPr>
          <p:cNvPr id="42" name="AutoShape 17"/>
          <p:cNvSpPr>
            <a:spLocks noChangeArrowheads="1"/>
          </p:cNvSpPr>
          <p:nvPr/>
        </p:nvSpPr>
        <p:spPr bwMode="gray">
          <a:xfrm>
            <a:off x="4433894" y="5143512"/>
            <a:ext cx="1718601" cy="53013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None/>
              <a:defRPr/>
            </a:pPr>
            <a:r>
              <a:rPr lang="zh-CN" altLang="en-US" sz="1600" b="1" dirty="0" smtClean="0">
                <a:solidFill>
                  <a:srgbClr val="FF0000"/>
                </a:solidFill>
                <a:latin typeface="隶书" pitchFamily="49" charset="-122"/>
                <a:ea typeface="隶书" pitchFamily="49" charset="-122"/>
              </a:rPr>
              <a:t>国际竞争性招标</a:t>
            </a:r>
            <a:endParaRPr lang="en-US" altLang="zh-CN" sz="1600" dirty="0">
              <a:latin typeface="宋体" pitchFamily="2" charset="-122"/>
              <a:ea typeface="宋体" pitchFamily="2" charset="-122"/>
            </a:endParaRPr>
          </a:p>
        </p:txBody>
      </p:sp>
      <p:sp>
        <p:nvSpPr>
          <p:cNvPr id="43" name="AutoShape 17"/>
          <p:cNvSpPr>
            <a:spLocks noChangeArrowheads="1"/>
          </p:cNvSpPr>
          <p:nvPr/>
        </p:nvSpPr>
        <p:spPr bwMode="grayWhite">
          <a:xfrm>
            <a:off x="7143768" y="5072074"/>
            <a:ext cx="1933596" cy="671498"/>
          </a:xfrm>
          <a:prstGeom prst="roundRect">
            <a:avLst>
              <a:gd name="adj" fmla="val 16667"/>
            </a:avLst>
          </a:prstGeom>
          <a:solidFill>
            <a:srgbClr val="CCFFFF"/>
          </a:solidFill>
          <a:ln w="38100">
            <a:solidFill>
              <a:schemeClr val="tx2"/>
            </a:solidFill>
            <a:round/>
            <a:headEnd/>
            <a:tailEnd/>
          </a:ln>
        </p:spPr>
        <p:txBody>
          <a:bodyPr wrap="none" anchor="ctr"/>
          <a:lstStyle/>
          <a:p>
            <a:pPr algn="ctr" eaLnBrk="0" hangingPunct="0"/>
            <a:endParaRPr lang="zh-CN" altLang="en-US">
              <a:latin typeface="Verdana" pitchFamily="34" charset="0"/>
            </a:endParaRPr>
          </a:p>
        </p:txBody>
      </p:sp>
      <p:sp>
        <p:nvSpPr>
          <p:cNvPr id="44" name="AutoShape 17"/>
          <p:cNvSpPr>
            <a:spLocks noChangeArrowheads="1"/>
          </p:cNvSpPr>
          <p:nvPr/>
        </p:nvSpPr>
        <p:spPr bwMode="gray">
          <a:xfrm>
            <a:off x="7211117" y="5143512"/>
            <a:ext cx="1718601" cy="530130"/>
          </a:xfrm>
          <a:prstGeom prst="roundRect">
            <a:avLst>
              <a:gd name="adj" fmla="val 5625"/>
            </a:avLst>
          </a:prstGeom>
          <a:gradFill rotWithShape="1">
            <a:gsLst>
              <a:gs pos="0">
                <a:srgbClr val="6699FF"/>
              </a:gs>
              <a:gs pos="100000">
                <a:schemeClr val="accent1"/>
              </a:gs>
            </a:gsLst>
            <a:lin ang="5400000" scaled="1"/>
          </a:gradFill>
          <a:ln w="38100" cap="rnd" algn="ctr">
            <a:solidFill>
              <a:schemeClr val="bg1"/>
            </a:solidFill>
            <a:prstDash val="sysDot"/>
            <a:round/>
            <a:headEnd/>
            <a:tailEnd/>
          </a:ln>
          <a:effectLst>
            <a:outerShdw dist="206741" dir="8249373" algn="ctr" rotWithShape="0">
              <a:srgbClr val="000000">
                <a:alpha val="50000"/>
              </a:srgbClr>
            </a:outerShdw>
          </a:effectLst>
        </p:spPr>
        <p:txBody>
          <a:bodyPr/>
          <a:lstStyle/>
          <a:p>
            <a:pPr>
              <a:lnSpc>
                <a:spcPct val="140000"/>
              </a:lnSpc>
              <a:spcBef>
                <a:spcPct val="50000"/>
              </a:spcBef>
              <a:buFont typeface="Wingdings" pitchFamily="2" charset="2"/>
              <a:buNone/>
              <a:defRPr/>
            </a:pPr>
            <a:r>
              <a:rPr lang="zh-CN" altLang="en-US" sz="1600" b="1" dirty="0" smtClean="0">
                <a:solidFill>
                  <a:srgbClr val="FF0000"/>
                </a:solidFill>
                <a:latin typeface="隶书" pitchFamily="49" charset="-122"/>
                <a:ea typeface="隶书" pitchFamily="49" charset="-122"/>
              </a:rPr>
              <a:t>国际竞争性招标</a:t>
            </a:r>
            <a:endParaRPr lang="en-US" altLang="zh-CN" sz="1600" dirty="0">
              <a:latin typeface="宋体" pitchFamily="2" charset="-122"/>
              <a:ea typeface="宋体" pitchFamily="2" charset="-122"/>
            </a:endParaRPr>
          </a:p>
        </p:txBody>
      </p:sp>
      <p:sp>
        <p:nvSpPr>
          <p:cNvPr id="46" name="AutoShape 10"/>
          <p:cNvSpPr>
            <a:spLocks noChangeArrowheads="1"/>
          </p:cNvSpPr>
          <p:nvPr/>
        </p:nvSpPr>
        <p:spPr bwMode="auto">
          <a:xfrm>
            <a:off x="6357950" y="4714884"/>
            <a:ext cx="642942" cy="35719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r>
              <a:rPr lang="zh-CN" altLang="en-US" b="1" dirty="0" smtClean="0">
                <a:solidFill>
                  <a:srgbClr val="0000FF"/>
                </a:solidFill>
                <a:latin typeface="隶书" pitchFamily="49" charset="-122"/>
                <a:ea typeface="隶书" pitchFamily="49" charset="-122"/>
              </a:rPr>
              <a:t>范围</a:t>
            </a:r>
            <a:endParaRPr lang="zh-CN" altLang="en-US" b="1" dirty="0">
              <a:solidFill>
                <a:srgbClr val="0000FF"/>
              </a:solidFill>
              <a:latin typeface="隶书" pitchFamily="49" charset="-122"/>
              <a:ea typeface="隶书" pitchFamily="49" charset="-122"/>
            </a:endParaRPr>
          </a:p>
        </p:txBody>
      </p:sp>
      <p:sp>
        <p:nvSpPr>
          <p:cNvPr id="47" name="AutoShape 10"/>
          <p:cNvSpPr>
            <a:spLocks noChangeArrowheads="1"/>
          </p:cNvSpPr>
          <p:nvPr/>
        </p:nvSpPr>
        <p:spPr bwMode="auto">
          <a:xfrm>
            <a:off x="6500826" y="3929066"/>
            <a:ext cx="642942" cy="35719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r>
              <a:rPr lang="zh-CN" altLang="en-US" b="1" dirty="0" smtClean="0">
                <a:solidFill>
                  <a:srgbClr val="0000FF"/>
                </a:solidFill>
                <a:latin typeface="隶书" pitchFamily="49" charset="-122"/>
                <a:ea typeface="隶书" pitchFamily="49" charset="-122"/>
              </a:rPr>
              <a:t>性质</a:t>
            </a:r>
            <a:endParaRPr lang="zh-CN" altLang="en-US" b="1" dirty="0">
              <a:solidFill>
                <a:srgbClr val="0000FF"/>
              </a:solidFill>
              <a:latin typeface="隶书" pitchFamily="49" charset="-122"/>
              <a:ea typeface="隶书" pitchFamily="49"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b="1" dirty="0" smtClean="0">
                <a:solidFill>
                  <a:srgbClr val="4531A7"/>
                </a:solidFill>
                <a:effectLst>
                  <a:outerShdw blurRad="38100" dist="38100" dir="2700000" algn="tl">
                    <a:srgbClr val="C0C0C0"/>
                  </a:outerShdw>
                </a:effectLst>
                <a:ea typeface="隶书" pitchFamily="49" charset="-122"/>
              </a:rPr>
              <a:t>一  、投 标 书</a:t>
            </a:r>
            <a:endParaRPr lang="zh-CN" altLang="en-US" sz="3600" dirty="0"/>
          </a:p>
        </p:txBody>
      </p:sp>
      <p:sp>
        <p:nvSpPr>
          <p:cNvPr id="4" name="Rectangle 3"/>
          <p:cNvSpPr txBox="1">
            <a:spLocks noChangeArrowheads="1"/>
          </p:cNvSpPr>
          <p:nvPr/>
        </p:nvSpPr>
        <p:spPr bwMode="auto">
          <a:xfrm>
            <a:off x="1857356" y="1928802"/>
            <a:ext cx="6275388" cy="37862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zh-CN" altLang="en-US" sz="32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b="1"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投标函</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a:t>
            </a: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开标一览表</a:t>
            </a:r>
            <a:r>
              <a:rPr kumimoji="0" lang="zh-CN" altLang="en-US" sz="24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(用于唱标)</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a:t>
            </a: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投标保证金保函</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a:t>
            </a: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投标货物数量、价格表</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t>
            </a: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a:t>
            </a: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技术规范偏离表</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rPr>
              <a:t>    </a:t>
            </a:r>
            <a:r>
              <a:rPr kumimoji="0" lang="zh-CN" altLang="en-US" sz="3200" i="0" u="none" strike="noStrike" kern="0" cap="none" spc="0" normalizeH="0" baseline="0" noProof="0" dirty="0" smtClean="0">
                <a:ln>
                  <a:noFill/>
                </a:ln>
                <a:solidFill>
                  <a:srgbClr val="A95901"/>
                </a:solidFill>
                <a:effectLst/>
                <a:uLnTx/>
                <a:uFillTx/>
                <a:latin typeface="隶书" pitchFamily="49" charset="-122"/>
                <a:ea typeface="隶书" pitchFamily="49" charset="-122"/>
                <a:cs typeface="+mn-cs"/>
                <a:sym typeface="Monotype Sorts" pitchFamily="2" charset="2"/>
              </a:rPr>
              <a:t></a:t>
            </a:r>
            <a:r>
              <a:rPr kumimoji="0" lang="zh-CN" altLang="en-US" sz="3200"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sym typeface="Monotype Sorts" pitchFamily="2" charset="2"/>
              </a:rPr>
              <a:t> </a:t>
            </a:r>
            <a:r>
              <a:rPr kumimoji="0" lang="zh-CN" altLang="en-US" sz="32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投标书附件</a:t>
            </a:r>
            <a:r>
              <a:rPr kumimoji="0" lang="zh-CN" altLang="en-US" sz="32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t/>
            </a:r>
            <a:br>
              <a:rPr kumimoji="0" lang="zh-CN" altLang="en-US" sz="3200" b="1" i="0" u="none" strike="noStrike" kern="0" cap="none" spc="0" normalizeH="0" baseline="0" noProof="0" dirty="0" smtClean="0">
                <a:ln>
                  <a:noFill/>
                </a:ln>
                <a:solidFill>
                  <a:srgbClr val="4A604A"/>
                </a:solidFill>
                <a:effectLst/>
                <a:uLnTx/>
                <a:uFillTx/>
                <a:latin typeface="隶书" pitchFamily="49" charset="-122"/>
                <a:ea typeface="隶书" pitchFamily="49" charset="-122"/>
                <a:cs typeface="+mn-cs"/>
              </a:rPr>
            </a:br>
            <a:endParaRPr kumimoji="0" lang="zh-CN" altLang="en-US" sz="3200" b="1" i="0" u="none" strike="noStrike" kern="0" cap="none" spc="0" normalizeH="0" baseline="0" noProof="0" dirty="0">
              <a:ln>
                <a:noFill/>
              </a:ln>
              <a:solidFill>
                <a:srgbClr val="4A604A"/>
              </a:solidFill>
              <a:effectLst/>
              <a:uLnTx/>
              <a:uFillTx/>
              <a:latin typeface="隶书" pitchFamily="49" charset="-122"/>
              <a:ea typeface="隶书" pitchFamily="49" charset="-122"/>
              <a:cs typeface="+mn-cs"/>
            </a:endParaRPr>
          </a:p>
        </p:txBody>
      </p:sp>
      <p:graphicFrame>
        <p:nvGraphicFramePr>
          <p:cNvPr id="257026" name="Object 2"/>
          <p:cNvGraphicFramePr>
            <a:graphicFrameLocks noChangeAspect="1"/>
          </p:cNvGraphicFramePr>
          <p:nvPr/>
        </p:nvGraphicFramePr>
        <p:xfrm>
          <a:off x="642910" y="1928802"/>
          <a:ext cx="1809750" cy="1944687"/>
        </p:xfrm>
        <a:graphic>
          <a:graphicData uri="http://schemas.openxmlformats.org/presentationml/2006/ole">
            <mc:AlternateContent xmlns:mc="http://schemas.openxmlformats.org/markup-compatibility/2006">
              <mc:Choice xmlns:v="urn:schemas-microsoft-com:vml" Requires="v">
                <p:oleObj spid="_x0000_s257027" name="剪辑" r:id="rId3" imgW="3025440" imgH="3252600" progId="">
                  <p:embed/>
                </p:oleObj>
              </mc:Choice>
              <mc:Fallback>
                <p:oleObj name="剪辑" r:id="rId3" imgW="3025440" imgH="32526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10" y="1928802"/>
                        <a:ext cx="1809750"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 name="Picture 5" descr="j0217698"/>
          <p:cNvPicPr>
            <a:picLocks noChangeAspect="1" noChangeArrowheads="1"/>
          </p:cNvPicPr>
          <p:nvPr/>
        </p:nvPicPr>
        <p:blipFill>
          <a:blip r:embed="rId5"/>
          <a:srcRect/>
          <a:stretch>
            <a:fillRect/>
          </a:stretch>
        </p:blipFill>
        <p:spPr bwMode="auto">
          <a:xfrm>
            <a:off x="7143768" y="4286256"/>
            <a:ext cx="1512888" cy="1466850"/>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b="1" dirty="0" smtClean="0">
                <a:solidFill>
                  <a:srgbClr val="4531A7"/>
                </a:solidFill>
                <a:effectLst>
                  <a:outerShdw blurRad="38100" dist="38100" dir="2700000" algn="tl">
                    <a:srgbClr val="C0C0C0"/>
                  </a:outerShdw>
                </a:effectLst>
                <a:ea typeface="隶书" pitchFamily="49" charset="-122"/>
                <a:sym typeface="Monotype Sorts" pitchFamily="2" charset="2"/>
              </a:rPr>
              <a:t>  </a:t>
            </a:r>
            <a:r>
              <a:rPr lang="zh-CN" altLang="en-US" sz="3600" b="1" dirty="0" smtClean="0">
                <a:solidFill>
                  <a:srgbClr val="4531A7"/>
                </a:solidFill>
                <a:effectLst>
                  <a:outerShdw blurRad="38100" dist="38100" dir="2700000" algn="tl">
                    <a:srgbClr val="C0C0C0"/>
                  </a:outerShdw>
                </a:effectLst>
                <a:ea typeface="隶书" pitchFamily="49" charset="-122"/>
              </a:rPr>
              <a:t>投 标 书 附 件</a:t>
            </a:r>
            <a:endParaRPr lang="zh-CN" altLang="en-US" sz="3600" dirty="0"/>
          </a:p>
        </p:txBody>
      </p:sp>
      <p:sp>
        <p:nvSpPr>
          <p:cNvPr id="4" name="Rectangle 3"/>
          <p:cNvSpPr txBox="1">
            <a:spLocks noChangeArrowheads="1"/>
          </p:cNvSpPr>
          <p:nvPr/>
        </p:nvSpPr>
        <p:spPr bwMode="auto">
          <a:xfrm>
            <a:off x="1000100" y="2000240"/>
            <a:ext cx="7715304" cy="335758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1.需求分析 </a:t>
            </a: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2.投标产品介绍 </a:t>
            </a: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3.投标方质量保证体系</a:t>
            </a: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4.</a:t>
            </a:r>
            <a:r>
              <a:rPr lang="zh-CN" altLang="en-US" sz="2800" kern="0" dirty="0" smtClean="0">
                <a:solidFill>
                  <a:schemeClr val="tx2"/>
                </a:solidFill>
                <a:latin typeface="隶书" pitchFamily="49" charset="-122"/>
                <a:ea typeface="隶书" pitchFamily="49" charset="-122"/>
              </a:rPr>
              <a:t>投标方项目支持力量</a:t>
            </a:r>
            <a:endParaRPr kumimoji="0" lang="en-US" altLang="zh-CN"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endParaRP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lang="en-US" altLang="zh-CN" sz="2800" kern="0" dirty="0" smtClean="0">
                <a:solidFill>
                  <a:schemeClr val="tx2"/>
                </a:solidFill>
                <a:latin typeface="隶书" pitchFamily="49" charset="-122"/>
                <a:ea typeface="隶书" pitchFamily="49" charset="-122"/>
              </a:rPr>
              <a:t>5.</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投标方服务体系及保修和售后服务介绍</a:t>
            </a: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en-US" altLang="zh-CN"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6</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.投标公司介绍</a:t>
            </a:r>
          </a:p>
          <a:p>
            <a:pPr marL="342900" marR="0" lvl="0" indent="-342900" algn="just" defTabSz="914400" rtl="0" eaLnBrk="0" fontAlgn="base" latinLnBrk="0" hangingPunct="0">
              <a:lnSpc>
                <a:spcPct val="105000"/>
              </a:lnSpc>
              <a:spcBef>
                <a:spcPct val="20000"/>
              </a:spcBef>
              <a:spcAft>
                <a:spcPct val="0"/>
              </a:spcAft>
              <a:buClrTx/>
              <a:buSzTx/>
              <a:buFontTx/>
              <a:buNone/>
              <a:tabLst/>
              <a:defRPr/>
            </a:pPr>
            <a:r>
              <a:rPr kumimoji="0" lang="en-US" altLang="zh-CN"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7</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rPr>
              <a:t>.投标公司在行业中的成功案例及中标情况介绍</a:t>
            </a:r>
            <a:endPar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cs typeface="+mn-cs"/>
              <a:sym typeface="Monotype Sorts" pitchFamily="2" charset="2"/>
            </a:endParaRPr>
          </a:p>
          <a:p>
            <a:pPr marL="342900" marR="0" lvl="0" indent="-342900" algn="just" defTabSz="914400" rtl="0" eaLnBrk="0" fontAlgn="base" latinLnBrk="0" hangingPunct="0">
              <a:lnSpc>
                <a:spcPct val="105000"/>
              </a:lnSpc>
              <a:spcBef>
                <a:spcPct val="20000"/>
              </a:spcBef>
              <a:spcAft>
                <a:spcPct val="0"/>
              </a:spcAft>
              <a:buClrTx/>
              <a:buSzTx/>
              <a:buFontTx/>
              <a:buNone/>
              <a:tabLst/>
              <a:defRPr/>
            </a:pPr>
            <a:endParaRPr kumimoji="0" lang="zh-CN" altLang="en-US" sz="2800" b="1" i="0" u="none" strike="noStrike" kern="0" cap="none" spc="0" normalizeH="0" baseline="0" noProof="0" dirty="0" smtClean="0">
              <a:ln>
                <a:noFill/>
              </a:ln>
              <a:solidFill>
                <a:srgbClr val="A284F6"/>
              </a:solidFill>
              <a:effectLst/>
              <a:uLnTx/>
              <a:uFillTx/>
              <a:latin typeface="隶书" pitchFamily="49" charset="-122"/>
              <a:ea typeface="隶书" pitchFamily="49" charset="-122"/>
              <a:cs typeface="+mn-cs"/>
            </a:endParaRPr>
          </a:p>
          <a:p>
            <a:pPr marL="342900" marR="0" lvl="0" indent="-342900" algn="l" defTabSz="914400" rtl="0" eaLnBrk="0" fontAlgn="base" latinLnBrk="0" hangingPunct="0">
              <a:lnSpc>
                <a:spcPct val="90000"/>
              </a:lnSpc>
              <a:spcBef>
                <a:spcPct val="20000"/>
              </a:spcBef>
              <a:spcAft>
                <a:spcPct val="0"/>
              </a:spcAft>
              <a:buClrTx/>
              <a:buSzTx/>
              <a:buFontTx/>
              <a:buChar char="•"/>
              <a:tabLst/>
              <a:defRPr/>
            </a:pPr>
            <a:endParaRPr kumimoji="0" lang="zh-CN" altLang="en-US" sz="3600" b="0" i="0" u="none" strike="noStrike" kern="0" cap="none" spc="0" normalizeH="0" baseline="0" noProof="0" dirty="0">
              <a:ln>
                <a:noFill/>
              </a:ln>
              <a:solidFill>
                <a:schemeClr val="tx1"/>
              </a:solidFill>
              <a:effectLst/>
              <a:uLnTx/>
              <a:uFillTx/>
              <a:latin typeface="+mn-lt"/>
              <a:ea typeface="+mn-ea"/>
              <a:cs typeface="+mn-cs"/>
            </a:endParaRPr>
          </a:p>
        </p:txBody>
      </p:sp>
      <p:graphicFrame>
        <p:nvGraphicFramePr>
          <p:cNvPr id="258050" name="Object 2"/>
          <p:cNvGraphicFramePr>
            <a:graphicFrameLocks noChangeAspect="1"/>
          </p:cNvGraphicFramePr>
          <p:nvPr/>
        </p:nvGraphicFramePr>
        <p:xfrm>
          <a:off x="6000760" y="1571612"/>
          <a:ext cx="2160587" cy="1997075"/>
        </p:xfrm>
        <a:graphic>
          <a:graphicData uri="http://schemas.openxmlformats.org/presentationml/2006/ole">
            <mc:AlternateContent xmlns:mc="http://schemas.openxmlformats.org/markup-compatibility/2006">
              <mc:Choice xmlns:v="urn:schemas-microsoft-com:vml" Requires="v">
                <p:oleObj spid="_x0000_s258051" name="剪辑" r:id="rId3" imgW="3285720" imgH="3038040" progId="">
                  <p:embed/>
                </p:oleObj>
              </mc:Choice>
              <mc:Fallback>
                <p:oleObj name="剪辑" r:id="rId3" imgW="3285720" imgH="30380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0760" y="1571612"/>
                        <a:ext cx="2160587" cy="199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928670"/>
            <a:ext cx="8229600" cy="725487"/>
          </a:xfrm>
        </p:spPr>
        <p:txBody>
          <a:bodyPr/>
          <a:lstStyle/>
          <a:p>
            <a:pPr algn="l"/>
            <a:r>
              <a:rPr lang="zh-CN" altLang="en-US" sz="3600" b="1" dirty="0" smtClean="0">
                <a:solidFill>
                  <a:srgbClr val="4531A7"/>
                </a:solidFill>
                <a:effectLst>
                  <a:outerShdw blurRad="38100" dist="38100" dir="2700000" algn="tl">
                    <a:srgbClr val="C0C0C0"/>
                  </a:outerShdw>
                </a:effectLst>
                <a:ea typeface="隶书" pitchFamily="49" charset="-122"/>
              </a:rPr>
              <a:t>二 、资格证明文件 </a:t>
            </a:r>
            <a:r>
              <a:rPr lang="zh-CN" altLang="en-US" sz="2400" b="1" dirty="0" smtClean="0">
                <a:solidFill>
                  <a:srgbClr val="EF4FD8"/>
                </a:solidFill>
                <a:effectLst>
                  <a:outerShdw blurRad="38100" dist="38100" dir="2700000" algn="tl">
                    <a:srgbClr val="C0C0C0"/>
                  </a:outerShdw>
                </a:effectLst>
                <a:ea typeface="隶书" pitchFamily="49" charset="-122"/>
              </a:rPr>
              <a:t>（注意开具时限）</a:t>
            </a:r>
            <a:endParaRPr lang="zh-CN" altLang="en-US" sz="2400" dirty="0"/>
          </a:p>
        </p:txBody>
      </p:sp>
      <p:sp>
        <p:nvSpPr>
          <p:cNvPr id="4" name="Rectangle 3"/>
          <p:cNvSpPr txBox="1">
            <a:spLocks noChangeArrowheads="1"/>
          </p:cNvSpPr>
          <p:nvPr/>
        </p:nvSpPr>
        <p:spPr bwMode="auto">
          <a:xfrm>
            <a:off x="1431955" y="1933575"/>
            <a:ext cx="7354887" cy="39243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rgbClr val="4531A7"/>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法人代表授权书</a:t>
            </a:r>
            <a:endParaRPr kumimoji="0" lang="en-US" altLang="zh-CN"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endParaRP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营业执照   </a:t>
            </a: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银行资信证明 </a:t>
            </a: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投标方情况表</a:t>
            </a: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产品鉴定证书 </a:t>
            </a: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生产许可证 </a:t>
            </a:r>
          </a:p>
          <a:p>
            <a:pPr marL="342900" marR="0" lvl="0" indent="-342900" algn="just" defTabSz="914400" rtl="0" eaLnBrk="0" fontAlgn="base" latinLnBrk="0" hangingPunct="0">
              <a:lnSpc>
                <a:spcPct val="11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solidFill>
                  <a:srgbClr val="FF4D3F"/>
                </a:solidFill>
                <a:effectLst/>
                <a:uLnTx/>
                <a:uFillTx/>
                <a:latin typeface="隶书" pitchFamily="49" charset="-122"/>
                <a:ea typeface="隶书" pitchFamily="49" charset="-122"/>
                <a:sym typeface="Monotype Sorts" pitchFamily="2" charset="2"/>
              </a:rPr>
              <a:t></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sym typeface="Monotype Sorts" pitchFamily="2" charset="2"/>
              </a:rPr>
              <a:t>  </a:t>
            </a:r>
            <a:r>
              <a:rPr kumimoji="0" lang="zh-CN" altLang="en-US" sz="2800" i="0" u="none" strike="noStrike" kern="0" cap="none" spc="0" normalizeH="0" baseline="0" noProof="0" dirty="0" smtClean="0">
                <a:ln>
                  <a:noFill/>
                </a:ln>
                <a:solidFill>
                  <a:schemeClr val="tx2"/>
                </a:solidFill>
                <a:effectLst/>
                <a:uLnTx/>
                <a:uFillTx/>
                <a:latin typeface="隶书" pitchFamily="49" charset="-122"/>
                <a:ea typeface="隶书" pitchFamily="49" charset="-122"/>
              </a:rPr>
              <a:t>投标产品获国优、部优等荣誉证书</a:t>
            </a:r>
            <a:endParaRPr kumimoji="0" lang="zh-CN" altLang="en-US" sz="2800" i="0" u="none" strike="noStrike" kern="0" cap="none" spc="0" normalizeH="0" baseline="0" noProof="0" dirty="0">
              <a:ln>
                <a:noFill/>
              </a:ln>
              <a:solidFill>
                <a:schemeClr val="tx1"/>
              </a:solidFill>
              <a:effectLst/>
              <a:uLnTx/>
              <a:uFillTx/>
              <a:latin typeface="隶书" pitchFamily="49" charset="-122"/>
              <a:ea typeface="隶书" pitchFamily="49" charset="-122"/>
            </a:endParaRPr>
          </a:p>
        </p:txBody>
      </p:sp>
      <p:graphicFrame>
        <p:nvGraphicFramePr>
          <p:cNvPr id="259074" name="Object 2"/>
          <p:cNvGraphicFramePr>
            <a:graphicFrameLocks noChangeAspect="1"/>
          </p:cNvGraphicFramePr>
          <p:nvPr/>
        </p:nvGraphicFramePr>
        <p:xfrm>
          <a:off x="6084888" y="2357430"/>
          <a:ext cx="2157412" cy="2087563"/>
        </p:xfrm>
        <a:graphic>
          <a:graphicData uri="http://schemas.openxmlformats.org/presentationml/2006/ole">
            <mc:AlternateContent xmlns:mc="http://schemas.openxmlformats.org/markup-compatibility/2006">
              <mc:Choice xmlns:v="urn:schemas-microsoft-com:vml" Requires="v">
                <p:oleObj spid="_x0000_s259075" name="剪辑" r:id="rId3" imgW="3473280" imgH="3472920" progId="">
                  <p:embed/>
                </p:oleObj>
              </mc:Choice>
              <mc:Fallback>
                <p:oleObj name="剪辑" r:id="rId3" imgW="3473280" imgH="347292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2357430"/>
                        <a:ext cx="2157412" cy="2087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642910" y="1643050"/>
            <a:ext cx="2317738" cy="523220"/>
          </a:xfrm>
          <a:prstGeom prst="rect">
            <a:avLst/>
          </a:prstGeom>
          <a:noFill/>
          <a:ln w="9525">
            <a:noFill/>
            <a:miter lim="800000"/>
            <a:headEnd/>
            <a:tailEnd/>
          </a:ln>
          <a:effectLst/>
        </p:spPr>
        <p:txBody>
          <a:bodyPr wrap="square">
            <a:spAutoFit/>
          </a:bodyPr>
          <a:lstStyle/>
          <a:p>
            <a:pPr algn="l" eaLnBrk="0" hangingPunct="0">
              <a:lnSpc>
                <a:spcPct val="100000"/>
              </a:lnSpc>
              <a:spcBef>
                <a:spcPct val="50000"/>
              </a:spcBef>
            </a:pPr>
            <a:r>
              <a:rPr lang="zh-CN" altLang="en-US" sz="2800" dirty="0">
                <a:solidFill>
                  <a:schemeClr val="tx1"/>
                </a:solidFill>
                <a:latin typeface="隶书" pitchFamily="49" charset="-122"/>
                <a:ea typeface="隶书" pitchFamily="49" charset="-122"/>
              </a:rPr>
              <a:t>标书编制原则</a:t>
            </a:r>
          </a:p>
        </p:txBody>
      </p:sp>
      <p:sp>
        <p:nvSpPr>
          <p:cNvPr id="5" name="Text Box 5"/>
          <p:cNvSpPr txBox="1">
            <a:spLocks noChangeArrowheads="1"/>
          </p:cNvSpPr>
          <p:nvPr/>
        </p:nvSpPr>
        <p:spPr bwMode="auto">
          <a:xfrm>
            <a:off x="914400" y="2333624"/>
            <a:ext cx="7872442" cy="2970044"/>
          </a:xfrm>
          <a:prstGeom prst="rect">
            <a:avLst/>
          </a:prstGeom>
          <a:noFill/>
          <a:ln w="9525">
            <a:noFill/>
            <a:miter lim="800000"/>
            <a:headEnd/>
            <a:tailEnd/>
          </a:ln>
          <a:effectLst/>
        </p:spPr>
        <p:txBody>
          <a:bodyPr wrap="square">
            <a:spAutoFit/>
          </a:bodyPr>
          <a:lstStyle/>
          <a:p>
            <a:pPr algn="l" eaLnBrk="0" hangingPunct="0">
              <a:lnSpc>
                <a:spcPct val="100000"/>
              </a:lnSpc>
              <a:spcBef>
                <a:spcPct val="50000"/>
              </a:spcBef>
              <a:buFontTx/>
              <a:buChar char="•"/>
            </a:pPr>
            <a:r>
              <a:rPr lang="zh-CN" altLang="en-US" sz="2200" dirty="0">
                <a:solidFill>
                  <a:schemeClr val="tx1"/>
                </a:solidFill>
                <a:latin typeface="隶书" pitchFamily="49" charset="-122"/>
                <a:ea typeface="隶书" pitchFamily="49" charset="-122"/>
              </a:rPr>
              <a:t>严格按照招标文件要求提供投标文件</a:t>
            </a:r>
          </a:p>
          <a:p>
            <a:pPr algn="l" eaLnBrk="0" hangingPunct="0">
              <a:lnSpc>
                <a:spcPct val="100000"/>
              </a:lnSpc>
              <a:spcBef>
                <a:spcPct val="50000"/>
              </a:spcBef>
            </a:pPr>
            <a:r>
              <a:rPr lang="zh-CN" altLang="en-US" sz="2200" dirty="0">
                <a:solidFill>
                  <a:schemeClr val="tx1"/>
                </a:solidFill>
                <a:latin typeface="隶书" pitchFamily="49" charset="-122"/>
                <a:ea typeface="隶书" pitchFamily="49" charset="-122"/>
              </a:rPr>
              <a:t>（标书的</a:t>
            </a:r>
            <a:r>
              <a:rPr lang="zh-CN" altLang="en-US" sz="2200" dirty="0" smtClean="0">
                <a:solidFill>
                  <a:schemeClr val="tx1"/>
                </a:solidFill>
                <a:latin typeface="隶书" pitchFamily="49" charset="-122"/>
                <a:ea typeface="隶书" pitchFamily="49" charset="-122"/>
              </a:rPr>
              <a:t>结构顺序、</a:t>
            </a:r>
            <a:r>
              <a:rPr lang="zh-CN" altLang="en-US" sz="2200" dirty="0">
                <a:solidFill>
                  <a:schemeClr val="tx1"/>
                </a:solidFill>
                <a:latin typeface="隶书" pitchFamily="49" charset="-122"/>
                <a:ea typeface="隶书" pitchFamily="49" charset="-122"/>
              </a:rPr>
              <a:t>格式、页码标注、表格的留空、资质等）</a:t>
            </a:r>
          </a:p>
          <a:p>
            <a:pPr algn="l" eaLnBrk="0" hangingPunct="0">
              <a:lnSpc>
                <a:spcPct val="100000"/>
              </a:lnSpc>
              <a:spcBef>
                <a:spcPct val="50000"/>
              </a:spcBef>
              <a:buFontTx/>
              <a:buChar char="•"/>
            </a:pPr>
            <a:r>
              <a:rPr lang="zh-CN" altLang="en-US" sz="2200" dirty="0">
                <a:solidFill>
                  <a:schemeClr val="tx1"/>
                </a:solidFill>
                <a:latin typeface="隶书" pitchFamily="49" charset="-122"/>
                <a:ea typeface="隶书" pitchFamily="49" charset="-122"/>
              </a:rPr>
              <a:t>保证所提供全部资料的真实性</a:t>
            </a:r>
          </a:p>
          <a:p>
            <a:pPr algn="l" eaLnBrk="0" hangingPunct="0">
              <a:lnSpc>
                <a:spcPct val="100000"/>
              </a:lnSpc>
              <a:spcBef>
                <a:spcPct val="50000"/>
              </a:spcBef>
            </a:pPr>
            <a:r>
              <a:rPr lang="zh-CN" altLang="en-US" sz="2200" dirty="0">
                <a:solidFill>
                  <a:schemeClr val="tx1"/>
                </a:solidFill>
                <a:latin typeface="隶书" pitchFamily="49" charset="-122"/>
                <a:ea typeface="隶书" pitchFamily="49" charset="-122"/>
              </a:rPr>
              <a:t>（资质、银行资信、厂商声明、授权等）</a:t>
            </a:r>
          </a:p>
          <a:p>
            <a:pPr algn="l" eaLnBrk="0" hangingPunct="0">
              <a:lnSpc>
                <a:spcPct val="100000"/>
              </a:lnSpc>
              <a:spcBef>
                <a:spcPct val="50000"/>
              </a:spcBef>
              <a:buFontTx/>
              <a:buChar char="•"/>
            </a:pPr>
            <a:r>
              <a:rPr lang="zh-CN" altLang="en-US" sz="2200" dirty="0">
                <a:solidFill>
                  <a:schemeClr val="tx1"/>
                </a:solidFill>
                <a:latin typeface="隶书" pitchFamily="49" charset="-122"/>
                <a:ea typeface="隶书" pitchFamily="49" charset="-122"/>
              </a:rPr>
              <a:t>对招标文件作出实质性响应</a:t>
            </a:r>
          </a:p>
          <a:p>
            <a:pPr algn="l" eaLnBrk="0" hangingPunct="0">
              <a:lnSpc>
                <a:spcPct val="100000"/>
              </a:lnSpc>
              <a:spcBef>
                <a:spcPct val="50000"/>
              </a:spcBef>
            </a:pPr>
            <a:r>
              <a:rPr lang="zh-CN" altLang="en-US" sz="2200" dirty="0">
                <a:solidFill>
                  <a:schemeClr val="tx1"/>
                </a:solidFill>
                <a:latin typeface="隶书" pitchFamily="49" charset="-122"/>
                <a:ea typeface="隶书" pitchFamily="49" charset="-122"/>
              </a:rPr>
              <a:t>（技术应答、商务应答的清晰明确）</a:t>
            </a:r>
            <a:r>
              <a:rPr lang="zh-CN" altLang="en-US" sz="2000" b="0" dirty="0">
                <a:solidFill>
                  <a:schemeClr val="tx1"/>
                </a:solidFill>
                <a:latin typeface="华文细黑" pitchFamily="2" charset="-122"/>
                <a:ea typeface="华文细黑" pitchFamily="2" charset="-122"/>
              </a:rPr>
              <a:t>	</a:t>
            </a:r>
          </a:p>
        </p:txBody>
      </p:sp>
      <p:sp>
        <p:nvSpPr>
          <p:cNvPr id="6" name="Text Box 6"/>
          <p:cNvSpPr txBox="1">
            <a:spLocks noChangeArrowheads="1"/>
          </p:cNvSpPr>
          <p:nvPr/>
        </p:nvSpPr>
        <p:spPr bwMode="auto">
          <a:xfrm>
            <a:off x="928662" y="5429264"/>
            <a:ext cx="6072230" cy="523220"/>
          </a:xfrm>
          <a:prstGeom prst="rect">
            <a:avLst/>
          </a:prstGeom>
          <a:noFill/>
          <a:ln w="9525">
            <a:noFill/>
            <a:miter lim="800000"/>
            <a:headEnd/>
            <a:tailEnd/>
          </a:ln>
          <a:effectLst/>
        </p:spPr>
        <p:txBody>
          <a:bodyPr wrap="square">
            <a:spAutoFit/>
          </a:bodyPr>
          <a:lstStyle/>
          <a:p>
            <a:pPr algn="l" eaLnBrk="0" hangingPunct="0">
              <a:lnSpc>
                <a:spcPct val="100000"/>
              </a:lnSpc>
              <a:spcBef>
                <a:spcPct val="50000"/>
              </a:spcBef>
            </a:pPr>
            <a:r>
              <a:rPr lang="zh-CN" altLang="en-US" sz="2800" b="1" dirty="0">
                <a:solidFill>
                  <a:srgbClr val="FF3300"/>
                </a:solidFill>
                <a:latin typeface="隶书" pitchFamily="49" charset="-122"/>
                <a:ea typeface="隶书" pitchFamily="49" charset="-122"/>
              </a:rPr>
              <a:t>违反的结果：投标资格</a:t>
            </a:r>
            <a:r>
              <a:rPr lang="zh-CN" altLang="en-US" sz="2800" b="1">
                <a:solidFill>
                  <a:srgbClr val="FF3300"/>
                </a:solidFill>
                <a:latin typeface="隶书" pitchFamily="49" charset="-122"/>
                <a:ea typeface="隶书" pitchFamily="49" charset="-122"/>
              </a:rPr>
              <a:t>被</a:t>
            </a:r>
            <a:r>
              <a:rPr lang="zh-CN" altLang="en-US" sz="2800" b="1" smtClean="0">
                <a:solidFill>
                  <a:srgbClr val="FF3300"/>
                </a:solidFill>
                <a:latin typeface="隶书" pitchFamily="49" charset="-122"/>
                <a:ea typeface="隶书" pitchFamily="49" charset="-122"/>
              </a:rPr>
              <a:t>拒绝或废标</a:t>
            </a:r>
            <a:endParaRPr lang="zh-CN" altLang="en-US" sz="2800" b="1" dirty="0">
              <a:solidFill>
                <a:srgbClr val="FF3300"/>
              </a:solidFill>
              <a:latin typeface="隶书" pitchFamily="49" charset="-122"/>
              <a:ea typeface="隶书" pitchFamily="49" charset="-122"/>
            </a:endParaRPr>
          </a:p>
        </p:txBody>
      </p:sp>
      <p:graphicFrame>
        <p:nvGraphicFramePr>
          <p:cNvPr id="7" name="Object 7"/>
          <p:cNvGraphicFramePr>
            <a:graphicFrameLocks noGrp="1" noChangeAspect="1"/>
          </p:cNvGraphicFramePr>
          <p:nvPr>
            <p:ph idx="1"/>
          </p:nvPr>
        </p:nvGraphicFramePr>
        <p:xfrm>
          <a:off x="6262717" y="3429000"/>
          <a:ext cx="2524125" cy="1944688"/>
        </p:xfrm>
        <a:graphic>
          <a:graphicData uri="http://schemas.openxmlformats.org/presentationml/2006/ole">
            <mc:AlternateContent xmlns:mc="http://schemas.openxmlformats.org/markup-compatibility/2006">
              <mc:Choice xmlns:v="urn:schemas-microsoft-com:vml" Requires="v">
                <p:oleObj spid="_x0000_s260099" name="剪辑" r:id="rId3" imgW="4539600" imgH="3497040" progId="">
                  <p:embed/>
                </p:oleObj>
              </mc:Choice>
              <mc:Fallback>
                <p:oleObj name="剪辑" r:id="rId3" imgW="4539600" imgH="349704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62717" y="3429000"/>
                        <a:ext cx="2524125" cy="1944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 name="AutoShape 2"/>
          <p:cNvSpPr>
            <a:spLocks noChangeArrowheads="1"/>
          </p:cNvSpPr>
          <p:nvPr/>
        </p:nvSpPr>
        <p:spPr bwMode="gray">
          <a:xfrm>
            <a:off x="857224" y="928670"/>
            <a:ext cx="7441458" cy="711200"/>
          </a:xfrm>
          <a:prstGeom prst="roundRect">
            <a:avLst>
              <a:gd name="adj" fmla="val 10889"/>
            </a:avLst>
          </a:prstGeom>
          <a:gradFill rotWithShape="1">
            <a:gsLst>
              <a:gs pos="0">
                <a:srgbClr val="DDDDDD">
                  <a:gamma/>
                  <a:tint val="51373"/>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pPr>
              <a:defRPr/>
            </a:pPr>
            <a:endParaRPr lang="zh-CN" altLang="en-US"/>
          </a:p>
        </p:txBody>
      </p:sp>
      <p:sp>
        <p:nvSpPr>
          <p:cNvPr id="10" name="AutoShape 5"/>
          <p:cNvSpPr>
            <a:spLocks noChangeArrowheads="1"/>
          </p:cNvSpPr>
          <p:nvPr/>
        </p:nvSpPr>
        <p:spPr bwMode="gray">
          <a:xfrm>
            <a:off x="1001684" y="925464"/>
            <a:ext cx="7142216" cy="703294"/>
          </a:xfrm>
          <a:prstGeom prst="roundRect">
            <a:avLst>
              <a:gd name="adj" fmla="val 11921"/>
            </a:avLst>
          </a:prstGeom>
          <a:solidFill>
            <a:srgbClr val="0070C0"/>
          </a:solidFill>
          <a:ln w="38100">
            <a:solidFill>
              <a:schemeClr val="tx1"/>
            </a:solidFill>
            <a:round/>
            <a:headEnd/>
            <a:tailEnd/>
          </a:ln>
        </p:spPr>
        <p:txBody>
          <a:bodyPr wrap="none" anchor="ctr"/>
          <a:lstStyle/>
          <a:p>
            <a:endParaRPr lang="zh-CN" altLang="en-US"/>
          </a:p>
        </p:txBody>
      </p:sp>
      <p:sp>
        <p:nvSpPr>
          <p:cNvPr id="11" name="Text Box 16"/>
          <p:cNvSpPr txBox="1">
            <a:spLocks noChangeArrowheads="1"/>
          </p:cNvSpPr>
          <p:nvPr/>
        </p:nvSpPr>
        <p:spPr bwMode="gray">
          <a:xfrm>
            <a:off x="1215998" y="928670"/>
            <a:ext cx="6999340" cy="727535"/>
          </a:xfrm>
          <a:prstGeom prst="rect">
            <a:avLst/>
          </a:prstGeom>
          <a:noFill/>
          <a:ln w="9525" algn="ctr">
            <a:noFill/>
            <a:miter lim="800000"/>
            <a:headEnd/>
            <a:tailEnd/>
          </a:ln>
        </p:spPr>
        <p:txBody>
          <a:bodyPr wrap="square">
            <a:spAutoFit/>
          </a:bodyPr>
          <a:lstStyle/>
          <a:p>
            <a:pPr algn="ctr" eaLnBrk="0" hangingPunct="0"/>
            <a:r>
              <a:rPr lang="zh-CN" altLang="en-US" sz="4000" b="1" dirty="0" smtClean="0">
                <a:latin typeface="隶书" pitchFamily="49" charset="-122"/>
                <a:ea typeface="隶书" pitchFamily="49" charset="-122"/>
              </a:rPr>
              <a:t>第四部分  标书制作注意事项</a:t>
            </a:r>
            <a:endParaRPr lang="zh-CN" altLang="en-US" sz="4000" b="1" dirty="0">
              <a:solidFill>
                <a:schemeClr val="bg1"/>
              </a:solidFill>
              <a:effectLst>
                <a:outerShdw blurRad="38100" dist="38100" dir="2700000" algn="tl">
                  <a:srgbClr val="000000">
                    <a:alpha val="43137"/>
                  </a:srgbClr>
                </a:outerShdw>
              </a:effectLst>
              <a:latin typeface="Times New Roman" pitchFamily="18" charset="0"/>
              <a:ea typeface="黑体" pitchFamily="2"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928670"/>
            <a:ext cx="8229600" cy="725487"/>
          </a:xfrm>
        </p:spPr>
        <p:txBody>
          <a:bodyPr/>
          <a:lstStyle/>
          <a:p>
            <a:pPr algn="l"/>
            <a:r>
              <a:rPr lang="zh-CN" altLang="en-US" sz="3600" dirty="0" smtClean="0">
                <a:solidFill>
                  <a:schemeClr val="accent2"/>
                </a:solidFill>
                <a:latin typeface="隶书" pitchFamily="49" charset="-122"/>
                <a:ea typeface="隶书" pitchFamily="49" charset="-122"/>
              </a:rPr>
              <a:t>对招标文件作出实质性响应</a:t>
            </a:r>
            <a:endParaRPr lang="zh-CN" altLang="en-US" sz="3600" dirty="0"/>
          </a:p>
        </p:txBody>
      </p:sp>
      <p:sp>
        <p:nvSpPr>
          <p:cNvPr id="4" name="Text Box 5"/>
          <p:cNvSpPr txBox="1">
            <a:spLocks noChangeArrowheads="1"/>
          </p:cNvSpPr>
          <p:nvPr/>
        </p:nvSpPr>
        <p:spPr bwMode="auto">
          <a:xfrm>
            <a:off x="785786" y="1643050"/>
            <a:ext cx="7704137" cy="4062651"/>
          </a:xfrm>
          <a:prstGeom prst="rect">
            <a:avLst/>
          </a:prstGeom>
          <a:noFill/>
          <a:ln w="9525">
            <a:noFill/>
            <a:miter lim="800000"/>
            <a:headEnd/>
            <a:tailEnd/>
          </a:ln>
          <a:effectLst/>
        </p:spPr>
        <p:txBody>
          <a:bodyPr>
            <a:spAutoFit/>
          </a:bodyPr>
          <a:lstStyle/>
          <a:p>
            <a:pPr algn="l" eaLnBrk="0" hangingPunct="0">
              <a:lnSpc>
                <a:spcPct val="100000"/>
              </a:lnSpc>
              <a:spcBef>
                <a:spcPct val="50000"/>
              </a:spcBef>
              <a:buFontTx/>
              <a:buChar char="•"/>
            </a:pPr>
            <a:r>
              <a:rPr lang="zh-CN" altLang="en-US" sz="2400" dirty="0">
                <a:solidFill>
                  <a:srgbClr val="FF0000"/>
                </a:solidFill>
                <a:latin typeface="隶书" pitchFamily="49" charset="-122"/>
                <a:ea typeface="隶书" pitchFamily="49" charset="-122"/>
              </a:rPr>
              <a:t>技术指标 </a:t>
            </a:r>
            <a:r>
              <a:rPr lang="zh-CN" altLang="en-US" sz="2200" dirty="0">
                <a:solidFill>
                  <a:schemeClr val="tx1"/>
                </a:solidFill>
                <a:latin typeface="隶书" pitchFamily="49" charset="-122"/>
                <a:ea typeface="隶书" pitchFamily="49" charset="-122"/>
              </a:rPr>
              <a:t>（简洁、准确、清晰、一致</a:t>
            </a:r>
            <a:r>
              <a:rPr lang="zh-CN" altLang="en-US" sz="2200" dirty="0" smtClean="0">
                <a:solidFill>
                  <a:schemeClr val="tx1"/>
                </a:solidFill>
                <a:latin typeface="隶书" pitchFamily="49" charset="-122"/>
                <a:ea typeface="隶书" pitchFamily="49" charset="-122"/>
              </a:rPr>
              <a:t>）</a:t>
            </a:r>
            <a:endParaRPr lang="zh-CN" altLang="en-US" sz="2200" dirty="0">
              <a:solidFill>
                <a:srgbClr val="6600FF"/>
              </a:solidFill>
              <a:latin typeface="隶书" pitchFamily="49" charset="-122"/>
              <a:ea typeface="隶书" pitchFamily="49" charset="-122"/>
            </a:endParaRPr>
          </a:p>
          <a:p>
            <a:pPr algn="l" eaLnBrk="0" hangingPunct="0">
              <a:lnSpc>
                <a:spcPct val="100000"/>
              </a:lnSpc>
              <a:spcBef>
                <a:spcPct val="50000"/>
              </a:spcBef>
            </a:pPr>
            <a:r>
              <a:rPr lang="zh-CN" altLang="en-US" sz="2200" dirty="0">
                <a:solidFill>
                  <a:srgbClr val="0000FF"/>
                </a:solidFill>
                <a:latin typeface="隶书" pitchFamily="49" charset="-122"/>
                <a:ea typeface="隶书" pitchFamily="49" charset="-122"/>
              </a:rPr>
              <a:t>简洁：</a:t>
            </a:r>
            <a:r>
              <a:rPr lang="zh-CN" altLang="en-US" sz="2200" dirty="0">
                <a:solidFill>
                  <a:schemeClr val="tx1"/>
                </a:solidFill>
                <a:latin typeface="隶书" pitchFamily="49" charset="-122"/>
                <a:ea typeface="隶书" pitchFamily="49" charset="-122"/>
              </a:rPr>
              <a:t>写的过于详细，标书杂乱，并且很可能由于后期</a:t>
            </a:r>
            <a:r>
              <a:rPr lang="zh-CN" altLang="en-US" sz="2200" dirty="0" smtClean="0">
                <a:solidFill>
                  <a:schemeClr val="tx1"/>
                </a:solidFill>
                <a:latin typeface="隶书" pitchFamily="49" charset="-122"/>
                <a:ea typeface="隶书" pitchFamily="49" charset="-122"/>
              </a:rPr>
              <a:t>运作</a:t>
            </a:r>
            <a:endParaRPr lang="en-US" altLang="zh-CN" sz="2200" dirty="0" smtClean="0">
              <a:solidFill>
                <a:schemeClr val="tx1"/>
              </a:solidFill>
              <a:latin typeface="隶书" pitchFamily="49" charset="-122"/>
              <a:ea typeface="隶书" pitchFamily="49" charset="-122"/>
            </a:endParaRPr>
          </a:p>
          <a:p>
            <a:pPr algn="l" eaLnBrk="0" hangingPunct="0">
              <a:lnSpc>
                <a:spcPct val="100000"/>
              </a:lnSpc>
              <a:spcBef>
                <a:spcPct val="50000"/>
              </a:spcBef>
            </a:pPr>
            <a:r>
              <a:rPr lang="en-US" altLang="zh-CN" sz="2200" dirty="0" smtClean="0">
                <a:latin typeface="隶书" pitchFamily="49" charset="-122"/>
                <a:ea typeface="隶书" pitchFamily="49" charset="-122"/>
              </a:rPr>
              <a:t>      </a:t>
            </a:r>
            <a:r>
              <a:rPr lang="zh-CN" altLang="en-US" sz="2200" dirty="0" smtClean="0">
                <a:solidFill>
                  <a:schemeClr val="tx1"/>
                </a:solidFill>
                <a:latin typeface="隶书" pitchFamily="49" charset="-122"/>
                <a:ea typeface="隶书" pitchFamily="49" charset="-122"/>
              </a:rPr>
              <a:t>的</a:t>
            </a:r>
            <a:r>
              <a:rPr lang="zh-CN" altLang="en-US" sz="2200" dirty="0">
                <a:solidFill>
                  <a:schemeClr val="tx1"/>
                </a:solidFill>
                <a:latin typeface="隶书" pitchFamily="49" charset="-122"/>
                <a:ea typeface="隶书" pitchFamily="49" charset="-122"/>
              </a:rPr>
              <a:t>原因	，导致应标的细节出现</a:t>
            </a:r>
            <a:r>
              <a:rPr lang="zh-CN" altLang="en-US" sz="2200" dirty="0" smtClean="0">
                <a:solidFill>
                  <a:schemeClr val="tx1"/>
                </a:solidFill>
                <a:latin typeface="隶书" pitchFamily="49" charset="-122"/>
                <a:ea typeface="隶书" pitchFamily="49" charset="-122"/>
              </a:rPr>
              <a:t>偏离；</a:t>
            </a:r>
            <a:endParaRPr lang="zh-CN" altLang="en-US" sz="2200" dirty="0">
              <a:solidFill>
                <a:schemeClr val="tx1"/>
              </a:solidFill>
              <a:latin typeface="隶书" pitchFamily="49" charset="-122"/>
              <a:ea typeface="隶书" pitchFamily="49" charset="-122"/>
            </a:endParaRPr>
          </a:p>
          <a:p>
            <a:pPr algn="l" eaLnBrk="0" hangingPunct="0">
              <a:lnSpc>
                <a:spcPct val="100000"/>
              </a:lnSpc>
              <a:spcBef>
                <a:spcPct val="50000"/>
              </a:spcBef>
            </a:pPr>
            <a:r>
              <a:rPr lang="zh-CN" altLang="en-US" sz="2200" dirty="0">
                <a:solidFill>
                  <a:srgbClr val="0000FF"/>
                </a:solidFill>
                <a:latin typeface="隶书" pitchFamily="49" charset="-122"/>
                <a:ea typeface="隶书" pitchFamily="49" charset="-122"/>
              </a:rPr>
              <a:t>准确：</a:t>
            </a:r>
            <a:r>
              <a:rPr lang="zh-CN" altLang="en-US" sz="2200" dirty="0">
                <a:solidFill>
                  <a:schemeClr val="tx1"/>
                </a:solidFill>
                <a:latin typeface="隶书" pitchFamily="49" charset="-122"/>
                <a:ea typeface="隶书" pitchFamily="49" charset="-122"/>
              </a:rPr>
              <a:t>数据必须</a:t>
            </a:r>
            <a:r>
              <a:rPr lang="zh-CN" altLang="en-US" sz="2200" dirty="0" smtClean="0">
                <a:solidFill>
                  <a:schemeClr val="tx1"/>
                </a:solidFill>
                <a:latin typeface="隶书" pitchFamily="49" charset="-122"/>
                <a:ea typeface="隶书" pitchFamily="49" charset="-122"/>
              </a:rPr>
              <a:t>准确，具有唯一性；</a:t>
            </a:r>
            <a:endParaRPr lang="zh-CN" altLang="en-US" sz="2200" dirty="0">
              <a:solidFill>
                <a:schemeClr val="tx1"/>
              </a:solidFill>
              <a:latin typeface="隶书" pitchFamily="49" charset="-122"/>
              <a:ea typeface="隶书" pitchFamily="49" charset="-122"/>
            </a:endParaRPr>
          </a:p>
          <a:p>
            <a:pPr algn="l" eaLnBrk="0" hangingPunct="0">
              <a:lnSpc>
                <a:spcPct val="100000"/>
              </a:lnSpc>
              <a:spcBef>
                <a:spcPct val="50000"/>
              </a:spcBef>
            </a:pPr>
            <a:r>
              <a:rPr lang="zh-CN" altLang="en-US" sz="2200" dirty="0">
                <a:solidFill>
                  <a:srgbClr val="0000FF"/>
                </a:solidFill>
                <a:latin typeface="隶书" pitchFamily="49" charset="-122"/>
                <a:ea typeface="隶书" pitchFamily="49" charset="-122"/>
              </a:rPr>
              <a:t>清晰：</a:t>
            </a:r>
            <a:r>
              <a:rPr lang="zh-CN" altLang="en-US" sz="2200" dirty="0">
                <a:solidFill>
                  <a:schemeClr val="tx1"/>
                </a:solidFill>
                <a:latin typeface="隶书" pitchFamily="49" charset="-122"/>
                <a:ea typeface="隶书" pitchFamily="49" charset="-122"/>
              </a:rPr>
              <a:t>不能以含糊的“满足要求、响应”等语言</a:t>
            </a:r>
            <a:r>
              <a:rPr lang="zh-CN" altLang="en-US" sz="2200" dirty="0" smtClean="0">
                <a:solidFill>
                  <a:schemeClr val="tx1"/>
                </a:solidFill>
                <a:latin typeface="隶书" pitchFamily="49" charset="-122"/>
                <a:ea typeface="隶书" pitchFamily="49" charset="-122"/>
              </a:rPr>
              <a:t>应答；</a:t>
            </a:r>
            <a:endParaRPr lang="zh-CN" altLang="en-US" sz="2200" dirty="0">
              <a:solidFill>
                <a:schemeClr val="tx1"/>
              </a:solidFill>
              <a:latin typeface="隶书" pitchFamily="49" charset="-122"/>
              <a:ea typeface="隶书" pitchFamily="49" charset="-122"/>
            </a:endParaRPr>
          </a:p>
          <a:p>
            <a:pPr algn="l" eaLnBrk="0" hangingPunct="0">
              <a:lnSpc>
                <a:spcPct val="100000"/>
              </a:lnSpc>
              <a:spcBef>
                <a:spcPct val="50000"/>
              </a:spcBef>
            </a:pPr>
            <a:r>
              <a:rPr lang="zh-CN" altLang="en-US" sz="2200" dirty="0">
                <a:solidFill>
                  <a:srgbClr val="0000FF"/>
                </a:solidFill>
                <a:latin typeface="隶书" pitchFamily="49" charset="-122"/>
                <a:ea typeface="隶书" pitchFamily="49" charset="-122"/>
              </a:rPr>
              <a:t>一致：</a:t>
            </a:r>
            <a:r>
              <a:rPr lang="zh-CN" altLang="en-US" sz="2200" dirty="0">
                <a:solidFill>
                  <a:schemeClr val="tx1"/>
                </a:solidFill>
                <a:latin typeface="隶书" pitchFamily="49" charset="-122"/>
                <a:ea typeface="隶书" pitchFamily="49" charset="-122"/>
              </a:rPr>
              <a:t>和资格预审情况一致；和提供的样机保持</a:t>
            </a:r>
            <a:r>
              <a:rPr lang="zh-CN" altLang="en-US" sz="2200" dirty="0" smtClean="0">
                <a:solidFill>
                  <a:schemeClr val="tx1"/>
                </a:solidFill>
                <a:latin typeface="隶书" pitchFamily="49" charset="-122"/>
                <a:ea typeface="隶书" pitchFamily="49" charset="-122"/>
              </a:rPr>
              <a:t>一致；</a:t>
            </a:r>
            <a:endParaRPr lang="zh-CN" altLang="en-US" sz="2200" dirty="0">
              <a:solidFill>
                <a:schemeClr val="tx1"/>
              </a:solidFill>
              <a:latin typeface="隶书" pitchFamily="49" charset="-122"/>
              <a:ea typeface="隶书" pitchFamily="49" charset="-122"/>
            </a:endParaRPr>
          </a:p>
          <a:p>
            <a:pPr algn="l" eaLnBrk="0" hangingPunct="0">
              <a:lnSpc>
                <a:spcPct val="100000"/>
              </a:lnSpc>
              <a:spcBef>
                <a:spcPct val="50000"/>
              </a:spcBef>
              <a:buFontTx/>
              <a:buChar char="•"/>
            </a:pPr>
            <a:r>
              <a:rPr lang="zh-CN" altLang="en-US" sz="2400" dirty="0">
                <a:solidFill>
                  <a:srgbClr val="FF0000"/>
                </a:solidFill>
                <a:latin typeface="隶书" pitchFamily="49" charset="-122"/>
                <a:ea typeface="隶书" pitchFamily="49" charset="-122"/>
              </a:rPr>
              <a:t>商务指标 </a:t>
            </a:r>
          </a:p>
          <a:p>
            <a:pPr algn="l" eaLnBrk="0" hangingPunct="0">
              <a:lnSpc>
                <a:spcPct val="100000"/>
              </a:lnSpc>
              <a:spcBef>
                <a:spcPct val="50000"/>
              </a:spcBef>
            </a:pPr>
            <a:r>
              <a:rPr lang="zh-CN" altLang="en-US" sz="2200" dirty="0">
                <a:solidFill>
                  <a:schemeClr val="tx1"/>
                </a:solidFill>
                <a:latin typeface="隶书" pitchFamily="49" charset="-122"/>
                <a:ea typeface="隶书" pitchFamily="49" charset="-122"/>
              </a:rPr>
              <a:t>明确进行商务承诺</a:t>
            </a:r>
          </a:p>
        </p:txBody>
      </p:sp>
      <p:graphicFrame>
        <p:nvGraphicFramePr>
          <p:cNvPr id="261122" name="Object 2"/>
          <p:cNvGraphicFramePr>
            <a:graphicFrameLocks noChangeAspect="1"/>
          </p:cNvGraphicFramePr>
          <p:nvPr/>
        </p:nvGraphicFramePr>
        <p:xfrm>
          <a:off x="6929454" y="3286124"/>
          <a:ext cx="2027238" cy="2587625"/>
        </p:xfrm>
        <a:graphic>
          <a:graphicData uri="http://schemas.openxmlformats.org/presentationml/2006/ole">
            <mc:AlternateContent xmlns:mc="http://schemas.openxmlformats.org/markup-compatibility/2006">
              <mc:Choice xmlns:v="urn:schemas-microsoft-com:vml" Requires="v">
                <p:oleObj spid="_x0000_s261123" name="剪辑" r:id="rId3" imgW="3283920" imgH="4190760" progId="">
                  <p:embed/>
                </p:oleObj>
              </mc:Choice>
              <mc:Fallback>
                <p:oleObj name="剪辑" r:id="rId3" imgW="3283920" imgH="419076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29454" y="3286124"/>
                        <a:ext cx="2027238" cy="258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solidFill>
                  <a:schemeClr val="accent2"/>
                </a:solidFill>
                <a:latin typeface="隶书" pitchFamily="49" charset="-122"/>
                <a:ea typeface="隶书" pitchFamily="49" charset="-122"/>
              </a:rPr>
              <a:t>标 书 的 检 查</a:t>
            </a:r>
            <a:endParaRPr lang="zh-CN" altLang="en-US" sz="3600" dirty="0"/>
          </a:p>
        </p:txBody>
      </p:sp>
      <p:sp>
        <p:nvSpPr>
          <p:cNvPr id="4" name="Text Box 5"/>
          <p:cNvSpPr txBox="1">
            <a:spLocks noChangeArrowheads="1"/>
          </p:cNvSpPr>
          <p:nvPr/>
        </p:nvSpPr>
        <p:spPr bwMode="auto">
          <a:xfrm>
            <a:off x="785786" y="1785926"/>
            <a:ext cx="8358214" cy="3533211"/>
          </a:xfrm>
          <a:prstGeom prst="rect">
            <a:avLst/>
          </a:prstGeom>
          <a:noFill/>
          <a:ln w="9525">
            <a:noFill/>
            <a:miter lim="800000"/>
            <a:headEnd/>
            <a:tailEnd/>
          </a:ln>
          <a:effectLst/>
        </p:spPr>
        <p:txBody>
          <a:bodyPr wrap="square">
            <a:spAutoFit/>
          </a:bodyPr>
          <a:lstStyle/>
          <a:p>
            <a:pPr algn="l" eaLnBrk="0" hangingPunct="0">
              <a:lnSpc>
                <a:spcPct val="155000"/>
              </a:lnSpc>
              <a:spcBef>
                <a:spcPct val="50000"/>
              </a:spcBef>
              <a:buFontTx/>
              <a:buChar char="•"/>
            </a:pPr>
            <a:r>
              <a:rPr lang="zh-CN" altLang="en-US" sz="3000" dirty="0">
                <a:solidFill>
                  <a:schemeClr val="tx1"/>
                </a:solidFill>
                <a:latin typeface="隶书" pitchFamily="49" charset="-122"/>
                <a:ea typeface="隶书" pitchFamily="49" charset="-122"/>
              </a:rPr>
              <a:t> 目录的准确性</a:t>
            </a:r>
          </a:p>
          <a:p>
            <a:pPr algn="l" eaLnBrk="0" hangingPunct="0">
              <a:lnSpc>
                <a:spcPct val="155000"/>
              </a:lnSpc>
              <a:spcBef>
                <a:spcPct val="50000"/>
              </a:spcBef>
              <a:buFontTx/>
              <a:buChar char="•"/>
            </a:pPr>
            <a:r>
              <a:rPr lang="zh-CN" altLang="en-US" sz="3000" dirty="0">
                <a:solidFill>
                  <a:schemeClr val="tx1"/>
                </a:solidFill>
                <a:latin typeface="隶书" pitchFamily="49" charset="-122"/>
                <a:ea typeface="隶书" pitchFamily="49" charset="-122"/>
              </a:rPr>
              <a:t> 正文格式、附件次序的检查</a:t>
            </a:r>
          </a:p>
          <a:p>
            <a:pPr algn="l" eaLnBrk="0" hangingPunct="0">
              <a:lnSpc>
                <a:spcPct val="155000"/>
              </a:lnSpc>
              <a:spcBef>
                <a:spcPct val="50000"/>
              </a:spcBef>
              <a:buFontTx/>
              <a:buChar char="•"/>
            </a:pPr>
            <a:r>
              <a:rPr lang="zh-CN" altLang="en-US" sz="3000" dirty="0">
                <a:solidFill>
                  <a:schemeClr val="tx1"/>
                </a:solidFill>
                <a:latin typeface="隶书" pitchFamily="49" charset="-122"/>
                <a:ea typeface="隶书" pitchFamily="49" charset="-122"/>
              </a:rPr>
              <a:t> 资质齐全性检查</a:t>
            </a:r>
          </a:p>
          <a:p>
            <a:pPr algn="l" eaLnBrk="0" hangingPunct="0">
              <a:lnSpc>
                <a:spcPct val="155000"/>
              </a:lnSpc>
              <a:spcBef>
                <a:spcPct val="50000"/>
              </a:spcBef>
              <a:buFontTx/>
              <a:buChar char="•"/>
            </a:pPr>
            <a:r>
              <a:rPr lang="zh-CN" altLang="en-US" sz="3000" dirty="0">
                <a:solidFill>
                  <a:schemeClr val="tx1"/>
                </a:solidFill>
                <a:latin typeface="隶书" pitchFamily="49" charset="-122"/>
                <a:ea typeface="隶书" pitchFamily="49" charset="-122"/>
              </a:rPr>
              <a:t> 公章、签字齐全性检查（</a:t>
            </a:r>
            <a:r>
              <a:rPr lang="zh-CN" altLang="en-US" sz="3000" dirty="0">
                <a:solidFill>
                  <a:srgbClr val="FF3300"/>
                </a:solidFill>
                <a:latin typeface="隶书" pitchFamily="49" charset="-122"/>
                <a:ea typeface="隶书" pitchFamily="49" charset="-122"/>
              </a:rPr>
              <a:t>务必注意！！！</a:t>
            </a:r>
            <a:r>
              <a:rPr lang="zh-CN" altLang="en-US" sz="3000" dirty="0">
                <a:solidFill>
                  <a:schemeClr val="tx1"/>
                </a:solidFill>
                <a:latin typeface="隶书" pitchFamily="49" charset="-122"/>
                <a:ea typeface="隶书" pitchFamily="49" charset="-122"/>
              </a:rPr>
              <a:t>）</a:t>
            </a:r>
          </a:p>
        </p:txBody>
      </p:sp>
      <p:pic>
        <p:nvPicPr>
          <p:cNvPr id="5" name="Picture 10" descr="PE01460_"/>
          <p:cNvPicPr>
            <a:picLocks noChangeAspect="1" noChangeArrowheads="1"/>
          </p:cNvPicPr>
          <p:nvPr/>
        </p:nvPicPr>
        <p:blipFill>
          <a:blip r:embed="rId2"/>
          <a:srcRect/>
          <a:stretch>
            <a:fillRect/>
          </a:stretch>
        </p:blipFill>
        <p:spPr bwMode="auto">
          <a:xfrm>
            <a:off x="6532186" y="1214422"/>
            <a:ext cx="2126058" cy="2643206"/>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solidFill>
                  <a:srgbClr val="FF0000"/>
                </a:solidFill>
                <a:latin typeface="隶书" pitchFamily="49" charset="-122"/>
                <a:ea typeface="隶书" pitchFamily="49" charset="-122"/>
              </a:rPr>
              <a:t>篇后语</a:t>
            </a:r>
            <a:r>
              <a:rPr lang="en-US" altLang="zh-CN" sz="3600" dirty="0" smtClean="0">
                <a:solidFill>
                  <a:schemeClr val="accent2"/>
                </a:solidFill>
                <a:latin typeface="隶书" pitchFamily="49" charset="-122"/>
                <a:ea typeface="隶书" pitchFamily="49" charset="-122"/>
              </a:rPr>
              <a:t>—</a:t>
            </a:r>
            <a:r>
              <a:rPr lang="zh-CN" altLang="en-US" sz="3600" dirty="0" smtClean="0">
                <a:solidFill>
                  <a:schemeClr val="accent2"/>
                </a:solidFill>
                <a:latin typeface="隶书" pitchFamily="49" charset="-122"/>
                <a:ea typeface="隶书" pitchFamily="49" charset="-122"/>
              </a:rPr>
              <a:t>标书的装订</a:t>
            </a:r>
          </a:p>
        </p:txBody>
      </p:sp>
      <p:sp>
        <p:nvSpPr>
          <p:cNvPr id="3" name="内容占位符 2"/>
          <p:cNvSpPr>
            <a:spLocks noGrp="1"/>
          </p:cNvSpPr>
          <p:nvPr>
            <p:ph idx="1"/>
          </p:nvPr>
        </p:nvSpPr>
        <p:spPr>
          <a:xfrm>
            <a:off x="642910" y="1916113"/>
            <a:ext cx="7929618" cy="3960812"/>
          </a:xfrm>
        </p:spPr>
        <p:txBody>
          <a:bodyPr/>
          <a:lstStyle/>
          <a:p>
            <a:pPr>
              <a:buNone/>
            </a:pPr>
            <a:r>
              <a:rPr lang="zh-CN" altLang="en-US" dirty="0" smtClean="0">
                <a:latin typeface="隶书" pitchFamily="49" charset="-122"/>
                <a:ea typeface="隶书" pitchFamily="49" charset="-122"/>
              </a:rPr>
              <a:t>标书的装订方式：</a:t>
            </a:r>
            <a:endParaRPr lang="en-US" altLang="zh-CN" dirty="0" smtClean="0">
              <a:latin typeface="隶书" pitchFamily="49" charset="-122"/>
              <a:ea typeface="隶书" pitchFamily="49" charset="-122"/>
            </a:endParaRPr>
          </a:p>
          <a:p>
            <a:pPr>
              <a:buNone/>
            </a:pPr>
            <a:r>
              <a:rPr lang="en-US" altLang="zh-CN" dirty="0" smtClean="0">
                <a:latin typeface="隶书" pitchFamily="49" charset="-122"/>
                <a:ea typeface="隶书" pitchFamily="49" charset="-122"/>
              </a:rPr>
              <a:t>   </a:t>
            </a:r>
            <a:r>
              <a:rPr lang="zh-CN" altLang="en-US" sz="2800" dirty="0" smtClean="0">
                <a:latin typeface="隶书" pitchFamily="49" charset="-122"/>
                <a:ea typeface="隶书" pitchFamily="49" charset="-122"/>
              </a:rPr>
              <a:t>常见的装订方式有：</a:t>
            </a:r>
            <a:r>
              <a:rPr lang="zh-CN" altLang="en-US" sz="2800" dirty="0" smtClean="0">
                <a:solidFill>
                  <a:srgbClr val="FF0000"/>
                </a:solidFill>
                <a:latin typeface="隶书" pitchFamily="49" charset="-122"/>
                <a:ea typeface="隶书" pitchFamily="49" charset="-122"/>
              </a:rPr>
              <a:t>胶装、钉装（加厚型）</a:t>
            </a:r>
            <a:r>
              <a:rPr lang="zh-CN" altLang="en-US" sz="2800" dirty="0" smtClean="0">
                <a:latin typeface="隶书" pitchFamily="49" charset="-122"/>
                <a:ea typeface="隶书" pitchFamily="49" charset="-122"/>
              </a:rPr>
              <a:t>；</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    纸张方面有：</a:t>
            </a:r>
            <a:r>
              <a:rPr lang="zh-CN" altLang="en-US" sz="2800" dirty="0" smtClean="0">
                <a:solidFill>
                  <a:srgbClr val="FF0000"/>
                </a:solidFill>
                <a:latin typeface="隶书" pitchFamily="49" charset="-122"/>
                <a:ea typeface="隶书" pitchFamily="49" charset="-122"/>
              </a:rPr>
              <a:t>普通卡纸胶装</a:t>
            </a:r>
            <a:r>
              <a:rPr lang="zh-CN" altLang="en-US" sz="2800" dirty="0" smtClean="0">
                <a:latin typeface="隶书" pitchFamily="49" charset="-122"/>
                <a:ea typeface="隶书" pitchFamily="49" charset="-122"/>
              </a:rPr>
              <a:t>、</a:t>
            </a:r>
            <a:r>
              <a:rPr lang="zh-CN" altLang="en-US" sz="2800" dirty="0" smtClean="0">
                <a:solidFill>
                  <a:srgbClr val="FF0000"/>
                </a:solidFill>
                <a:latin typeface="隶书" pitchFamily="49" charset="-122"/>
                <a:ea typeface="隶书" pitchFamily="49" charset="-122"/>
              </a:rPr>
              <a:t>铜板纸彩皮装</a:t>
            </a:r>
            <a:endParaRPr lang="en-US" altLang="zh-CN" sz="2800" dirty="0" smtClean="0">
              <a:solidFill>
                <a:srgbClr val="FF0000"/>
              </a:solidFill>
              <a:latin typeface="隶书" pitchFamily="49" charset="-122"/>
              <a:ea typeface="隶书" pitchFamily="49" charset="-122"/>
            </a:endParaRPr>
          </a:p>
          <a:p>
            <a:pPr>
              <a:buNone/>
            </a:pPr>
            <a:r>
              <a:rPr lang="zh-CN" altLang="en-US" sz="2800" dirty="0" smtClean="0">
                <a:solidFill>
                  <a:srgbClr val="FF0000"/>
                </a:solidFill>
                <a:latin typeface="隶书" pitchFamily="49" charset="-122"/>
                <a:ea typeface="隶书" pitchFamily="49" charset="-122"/>
              </a:rPr>
              <a:t>订</a:t>
            </a:r>
            <a:r>
              <a:rPr lang="zh-CN" altLang="en-US" sz="2800" dirty="0" smtClean="0">
                <a:latin typeface="隶书" pitchFamily="49" charset="-122"/>
                <a:ea typeface="隶书" pitchFamily="49" charset="-122"/>
              </a:rPr>
              <a:t>、</a:t>
            </a:r>
            <a:r>
              <a:rPr lang="zh-CN" altLang="en-US" sz="2800" dirty="0" smtClean="0">
                <a:solidFill>
                  <a:srgbClr val="FF0000"/>
                </a:solidFill>
                <a:latin typeface="隶书" pitchFamily="49" charset="-122"/>
                <a:ea typeface="隶书" pitchFamily="49" charset="-122"/>
              </a:rPr>
              <a:t>相纸装订</a:t>
            </a:r>
            <a:r>
              <a:rPr lang="zh-CN" altLang="en-US" sz="2800" dirty="0" smtClean="0">
                <a:latin typeface="隶书" pitchFamily="49" charset="-122"/>
                <a:ea typeface="隶书" pitchFamily="49" charset="-122"/>
              </a:rPr>
              <a:t>（半精装），</a:t>
            </a:r>
            <a:r>
              <a:rPr lang="zh-CN" altLang="en-US" sz="2800" dirty="0" smtClean="0">
                <a:solidFill>
                  <a:srgbClr val="FF0000"/>
                </a:solidFill>
                <a:latin typeface="隶书" pitchFamily="49" charset="-122"/>
                <a:ea typeface="隶书" pitchFamily="49" charset="-122"/>
              </a:rPr>
              <a:t>精装</a:t>
            </a:r>
            <a:r>
              <a:rPr lang="zh-CN" altLang="en-US" sz="2800" dirty="0" smtClean="0">
                <a:latin typeface="隶书" pitchFamily="49" charset="-122"/>
                <a:ea typeface="隶书" pitchFamily="49" charset="-122"/>
              </a:rPr>
              <a:t>（硬壳的）</a:t>
            </a:r>
            <a:r>
              <a:rPr lang="zh-CN" altLang="en-US" sz="2800" dirty="0" smtClean="0"/>
              <a:t>。</a:t>
            </a:r>
            <a:endParaRPr lang="en-US" altLang="zh-CN" sz="2800" dirty="0" smtClean="0"/>
          </a:p>
          <a:p>
            <a:pPr>
              <a:buNone/>
            </a:pPr>
            <a:r>
              <a:rPr lang="en-US" altLang="zh-CN" dirty="0" smtClean="0">
                <a:latin typeface="隶书" pitchFamily="49" charset="-122"/>
                <a:ea typeface="隶书" pitchFamily="49" charset="-122"/>
              </a:rPr>
              <a:t>   </a:t>
            </a:r>
            <a:r>
              <a:rPr lang="zh-CN" altLang="en-US" sz="2800" dirty="0" smtClean="0">
                <a:latin typeface="隶书" pitchFamily="49" charset="-122"/>
                <a:ea typeface="隶书" pitchFamily="49" charset="-122"/>
              </a:rPr>
              <a:t>大型、专用项目通常把商务标、经济技术标分</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开装订，商务标书和经济技术标又分为正本和副</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本；一般项目就不分开，只分正本和副本。</a:t>
            </a:r>
            <a:r>
              <a:rPr lang="en-US" altLang="zh-CN" sz="2800" dirty="0" smtClean="0">
                <a:latin typeface="隶书" pitchFamily="49" charset="-122"/>
                <a:ea typeface="隶书" pitchFamily="49" charset="-122"/>
              </a:rPr>
              <a:t>    </a:t>
            </a:r>
            <a:endParaRPr lang="zh-CN" altLang="en-US" sz="2800" dirty="0">
              <a:latin typeface="隶书" pitchFamily="49" charset="-122"/>
              <a:ea typeface="隶书" pitchFamily="49" charset="-122"/>
            </a:endParaRPr>
          </a:p>
        </p:txBody>
      </p:sp>
      <p:pic>
        <p:nvPicPr>
          <p:cNvPr id="4" name="Picture 20" descr="BS00554_"/>
          <p:cNvPicPr>
            <a:picLocks noChangeAspect="1" noChangeArrowheads="1"/>
          </p:cNvPicPr>
          <p:nvPr/>
        </p:nvPicPr>
        <p:blipFill>
          <a:blip r:embed="rId2"/>
          <a:srcRect/>
          <a:stretch>
            <a:fillRect/>
          </a:stretch>
        </p:blipFill>
        <p:spPr bwMode="auto">
          <a:xfrm>
            <a:off x="7143768" y="1285860"/>
            <a:ext cx="1524000" cy="1330325"/>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928671"/>
            <a:ext cx="8229600" cy="571503"/>
          </a:xfrm>
        </p:spPr>
        <p:txBody>
          <a:bodyPr/>
          <a:lstStyle/>
          <a:p>
            <a:pPr algn="l"/>
            <a:r>
              <a:rPr lang="zh-CN" altLang="en-US" sz="3200" dirty="0" smtClean="0">
                <a:solidFill>
                  <a:srgbClr val="7030A0"/>
                </a:solidFill>
                <a:latin typeface="隶书" pitchFamily="49" charset="-122"/>
                <a:ea typeface="隶书" pitchFamily="49" charset="-122"/>
              </a:rPr>
              <a:t>印刷、装订规定</a:t>
            </a:r>
            <a:endParaRPr lang="zh-CN" altLang="en-US" sz="3200" dirty="0">
              <a:solidFill>
                <a:srgbClr val="7030A0"/>
              </a:solidFill>
              <a:latin typeface="隶书" pitchFamily="49" charset="-122"/>
              <a:ea typeface="隶书" pitchFamily="49" charset="-122"/>
            </a:endParaRPr>
          </a:p>
        </p:txBody>
      </p:sp>
      <p:sp>
        <p:nvSpPr>
          <p:cNvPr id="3" name="内容占位符 2"/>
          <p:cNvSpPr>
            <a:spLocks noGrp="1"/>
          </p:cNvSpPr>
          <p:nvPr>
            <p:ph idx="1"/>
          </p:nvPr>
        </p:nvSpPr>
        <p:spPr>
          <a:xfrm>
            <a:off x="500034" y="1571612"/>
            <a:ext cx="8215370" cy="4357718"/>
          </a:xfrm>
        </p:spPr>
        <p:txBody>
          <a:bodyPr/>
          <a:lstStyle/>
          <a:p>
            <a:pPr>
              <a:buNone/>
            </a:pPr>
            <a:r>
              <a:rPr lang="zh-CN" altLang="en-US" sz="2800" dirty="0" smtClean="0">
                <a:latin typeface="隶书" pitchFamily="49" charset="-122"/>
                <a:ea typeface="隶书" pitchFamily="49" charset="-122"/>
              </a:rPr>
              <a:t>  </a:t>
            </a:r>
            <a:r>
              <a:rPr lang="en-US" altLang="zh-CN" sz="2800" dirty="0" smtClean="0">
                <a:latin typeface="隶书" pitchFamily="49" charset="-122"/>
                <a:ea typeface="隶书" pitchFamily="49" charset="-122"/>
              </a:rPr>
              <a:t>  </a:t>
            </a:r>
            <a:r>
              <a:rPr lang="zh-CN" altLang="en-US" sz="2400" dirty="0" smtClean="0">
                <a:latin typeface="隶书" pitchFamily="49" charset="-122"/>
                <a:ea typeface="隶书" pitchFamily="49" charset="-122"/>
              </a:rPr>
              <a:t>标书页码在</a:t>
            </a:r>
            <a:r>
              <a:rPr lang="en-US" altLang="zh-CN" sz="2400" dirty="0" smtClean="0">
                <a:latin typeface="隶书" pitchFamily="49" charset="-122"/>
                <a:ea typeface="隶书" pitchFamily="49" charset="-122"/>
              </a:rPr>
              <a:t>60</a:t>
            </a:r>
            <a:r>
              <a:rPr lang="zh-CN" altLang="en-US" sz="2400" dirty="0" smtClean="0">
                <a:latin typeface="隶书" pitchFamily="49" charset="-122"/>
                <a:ea typeface="隶书" pitchFamily="49" charset="-122"/>
              </a:rPr>
              <a:t>页以下</a:t>
            </a:r>
            <a:r>
              <a:rPr lang="zh-CN" altLang="en-US" sz="2400" dirty="0" smtClean="0">
                <a:solidFill>
                  <a:srgbClr val="FF0000"/>
                </a:solidFill>
                <a:latin typeface="隶书" pitchFamily="49" charset="-122"/>
                <a:ea typeface="隶书" pitchFamily="49" charset="-122"/>
              </a:rPr>
              <a:t>单面</a:t>
            </a:r>
            <a:r>
              <a:rPr lang="zh-CN" altLang="en-US" sz="2400" dirty="0" smtClean="0">
                <a:latin typeface="隶书" pitchFamily="49" charset="-122"/>
                <a:ea typeface="隶书" pitchFamily="49" charset="-122"/>
              </a:rPr>
              <a:t>装订，</a:t>
            </a:r>
            <a:r>
              <a:rPr lang="en-US" altLang="zh-CN" sz="2400" dirty="0" smtClean="0">
                <a:latin typeface="隶书" pitchFamily="49" charset="-122"/>
                <a:ea typeface="隶书" pitchFamily="49" charset="-122"/>
              </a:rPr>
              <a:t>60</a:t>
            </a:r>
            <a:r>
              <a:rPr lang="zh-CN" altLang="en-US" sz="2400" dirty="0" smtClean="0">
                <a:latin typeface="隶书" pitchFamily="49" charset="-122"/>
                <a:ea typeface="隶书" pitchFamily="49" charset="-122"/>
              </a:rPr>
              <a:t>页以上可以</a:t>
            </a:r>
            <a:endParaRPr lang="en-US" altLang="zh-CN" sz="2400" dirty="0" smtClean="0">
              <a:latin typeface="隶书" pitchFamily="49" charset="-122"/>
              <a:ea typeface="隶书" pitchFamily="49" charset="-122"/>
            </a:endParaRPr>
          </a:p>
          <a:p>
            <a:pPr>
              <a:buNone/>
            </a:pPr>
            <a:r>
              <a:rPr lang="zh-CN" altLang="en-US" sz="2400" dirty="0" smtClean="0">
                <a:solidFill>
                  <a:srgbClr val="FF0000"/>
                </a:solidFill>
                <a:latin typeface="隶书" pitchFamily="49" charset="-122"/>
                <a:ea typeface="隶书" pitchFamily="49" charset="-122"/>
              </a:rPr>
              <a:t>双面</a:t>
            </a:r>
            <a:r>
              <a:rPr lang="zh-CN" altLang="en-US" sz="2400" dirty="0" smtClean="0">
                <a:latin typeface="隶书" pitchFamily="49" charset="-122"/>
                <a:ea typeface="隶书" pitchFamily="49" charset="-122"/>
              </a:rPr>
              <a:t>装订；采用标准</a:t>
            </a:r>
            <a:r>
              <a:rPr lang="en-US" altLang="zh-CN" sz="2400" dirty="0" smtClean="0">
                <a:latin typeface="隶书" pitchFamily="49" charset="-122"/>
                <a:ea typeface="隶书" pitchFamily="49" charset="-122"/>
              </a:rPr>
              <a:t>A4</a:t>
            </a:r>
            <a:r>
              <a:rPr lang="zh-CN" altLang="en-US" sz="2400" dirty="0" smtClean="0">
                <a:latin typeface="隶书" pitchFamily="49" charset="-122"/>
                <a:ea typeface="隶书" pitchFamily="49" charset="-122"/>
              </a:rPr>
              <a:t>大小规格，字体用</a:t>
            </a:r>
            <a:r>
              <a:rPr lang="zh-CN" altLang="en-US" sz="2400" dirty="0" smtClean="0">
                <a:solidFill>
                  <a:srgbClr val="FF0000"/>
                </a:solidFill>
                <a:latin typeface="隶书" pitchFamily="49" charset="-122"/>
                <a:ea typeface="隶书" pitchFamily="49" charset="-122"/>
              </a:rPr>
              <a:t>宋体</a:t>
            </a:r>
            <a:r>
              <a:rPr lang="zh-CN" altLang="en-US" sz="2400" dirty="0" smtClean="0">
                <a:latin typeface="隶书" pitchFamily="49" charset="-122"/>
                <a:ea typeface="隶书" pitchFamily="49" charset="-122"/>
              </a:rPr>
              <a:t>或</a:t>
            </a:r>
            <a:r>
              <a:rPr lang="zh-CN" altLang="en-US" sz="2400" dirty="0" smtClean="0">
                <a:solidFill>
                  <a:srgbClr val="FF0000"/>
                </a:solidFill>
                <a:latin typeface="隶书" pitchFamily="49" charset="-122"/>
                <a:ea typeface="隶书" pitchFamily="49" charset="-122"/>
              </a:rPr>
              <a:t>黑</a:t>
            </a:r>
            <a:endParaRPr lang="en-US" altLang="zh-CN" sz="2400" dirty="0" smtClean="0">
              <a:solidFill>
                <a:srgbClr val="FF0000"/>
              </a:solidFill>
              <a:latin typeface="隶书" pitchFamily="49" charset="-122"/>
              <a:ea typeface="隶书" pitchFamily="49" charset="-122"/>
            </a:endParaRPr>
          </a:p>
          <a:p>
            <a:pPr>
              <a:buNone/>
            </a:pPr>
            <a:r>
              <a:rPr lang="zh-CN" altLang="en-US" sz="2400" dirty="0" smtClean="0">
                <a:solidFill>
                  <a:srgbClr val="FF0000"/>
                </a:solidFill>
                <a:latin typeface="隶书" pitchFamily="49" charset="-122"/>
                <a:ea typeface="隶书" pitchFamily="49" charset="-122"/>
              </a:rPr>
              <a:t>体</a:t>
            </a:r>
            <a:r>
              <a:rPr lang="zh-CN" altLang="en-US" sz="2400" dirty="0" smtClean="0">
                <a:latin typeface="隶书" pitchFamily="49" charset="-122"/>
                <a:ea typeface="隶书" pitchFamily="49" charset="-122"/>
              </a:rPr>
              <a:t>字；字体大小一般为</a:t>
            </a:r>
            <a:r>
              <a:rPr lang="zh-CN" altLang="en-US" sz="2400" dirty="0" smtClean="0">
                <a:solidFill>
                  <a:srgbClr val="FF0000"/>
                </a:solidFill>
                <a:latin typeface="隶书" pitchFamily="49" charset="-122"/>
                <a:ea typeface="隶书" pitchFamily="49" charset="-122"/>
              </a:rPr>
              <a:t>小四</a:t>
            </a:r>
            <a:r>
              <a:rPr lang="zh-CN" altLang="en-US" sz="2400" dirty="0" smtClean="0">
                <a:latin typeface="隶书" pitchFamily="49" charset="-122"/>
                <a:ea typeface="隶书" pitchFamily="49" charset="-122"/>
              </a:rPr>
              <a:t>或者</a:t>
            </a:r>
            <a:r>
              <a:rPr lang="en-US" altLang="zh-CN" sz="2400" dirty="0" smtClean="0">
                <a:solidFill>
                  <a:srgbClr val="FF0000"/>
                </a:solidFill>
                <a:latin typeface="隶书" pitchFamily="49" charset="-122"/>
                <a:ea typeface="隶书" pitchFamily="49" charset="-122"/>
              </a:rPr>
              <a:t>5</a:t>
            </a:r>
            <a:r>
              <a:rPr lang="zh-CN" altLang="en-US" sz="2400" dirty="0" smtClean="0">
                <a:solidFill>
                  <a:srgbClr val="FF0000"/>
                </a:solidFill>
                <a:latin typeface="隶书" pitchFamily="49" charset="-122"/>
                <a:ea typeface="隶书" pitchFamily="49" charset="-122"/>
              </a:rPr>
              <a:t>号</a:t>
            </a:r>
            <a:r>
              <a:rPr lang="zh-CN" altLang="en-US" sz="2400" dirty="0" smtClean="0">
                <a:latin typeface="隶书" pitchFamily="49" charset="-122"/>
                <a:ea typeface="隶书" pitchFamily="49" charset="-122"/>
              </a:rPr>
              <a:t>字。</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正本要求为</a:t>
            </a:r>
            <a:r>
              <a:rPr lang="zh-CN" altLang="en-US" sz="2400" dirty="0" smtClean="0">
                <a:solidFill>
                  <a:srgbClr val="FF0000"/>
                </a:solidFill>
                <a:latin typeface="隶书" pitchFamily="49" charset="-122"/>
                <a:ea typeface="隶书" pitchFamily="49" charset="-122"/>
              </a:rPr>
              <a:t>打印体</a:t>
            </a:r>
            <a:r>
              <a:rPr lang="zh-CN" altLang="en-US" sz="2400" dirty="0" smtClean="0">
                <a:latin typeface="隶书" pitchFamily="49" charset="-122"/>
                <a:ea typeface="隶书" pitchFamily="49" charset="-122"/>
              </a:rPr>
              <a:t>，副本可以采用复印；正本必须为</a:t>
            </a:r>
            <a:endParaRPr lang="en-US" altLang="zh-CN" sz="2400" dirty="0" smtClean="0">
              <a:latin typeface="隶书" pitchFamily="49" charset="-122"/>
              <a:ea typeface="隶书" pitchFamily="49" charset="-122"/>
            </a:endParaRPr>
          </a:p>
          <a:p>
            <a:pPr>
              <a:buNone/>
            </a:pPr>
            <a:r>
              <a:rPr lang="zh-CN" altLang="en-US" sz="2400" dirty="0" smtClean="0">
                <a:latin typeface="隶书" pitchFamily="49" charset="-122"/>
                <a:ea typeface="隶书" pitchFamily="49" charset="-122"/>
              </a:rPr>
              <a:t>授权代表或法人代表亲笔</a:t>
            </a:r>
            <a:r>
              <a:rPr lang="zh-CN" altLang="en-US" sz="2400" dirty="0" smtClean="0">
                <a:solidFill>
                  <a:srgbClr val="FF0000"/>
                </a:solidFill>
                <a:latin typeface="隶书" pitchFamily="49" charset="-122"/>
                <a:ea typeface="隶书" pitchFamily="49" charset="-122"/>
              </a:rPr>
              <a:t>签名</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盖公章</a:t>
            </a:r>
            <a:r>
              <a:rPr lang="zh-CN" altLang="en-US" sz="2400" dirty="0" smtClean="0">
                <a:latin typeface="隶书" pitchFamily="49" charset="-122"/>
                <a:ea typeface="隶书" pitchFamily="49" charset="-122"/>
              </a:rPr>
              <a:t>；副本则可以用正</a:t>
            </a:r>
            <a:endParaRPr lang="en-US" altLang="zh-CN" sz="2400" dirty="0" smtClean="0">
              <a:latin typeface="隶书" pitchFamily="49" charset="-122"/>
              <a:ea typeface="隶书" pitchFamily="49" charset="-122"/>
            </a:endParaRPr>
          </a:p>
          <a:p>
            <a:pPr>
              <a:buNone/>
            </a:pPr>
            <a:r>
              <a:rPr lang="zh-CN" altLang="en-US" sz="2400" dirty="0" smtClean="0">
                <a:latin typeface="隶书" pitchFamily="49" charset="-122"/>
                <a:ea typeface="隶书" pitchFamily="49" charset="-122"/>
              </a:rPr>
              <a:t>本复印；</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正、副本的封面正面必须含有：项目名称、项目招标</a:t>
            </a:r>
            <a:endParaRPr lang="en-US" altLang="zh-CN" sz="2400" dirty="0" smtClean="0">
              <a:latin typeface="隶书" pitchFamily="49" charset="-122"/>
              <a:ea typeface="隶书" pitchFamily="49" charset="-122"/>
            </a:endParaRPr>
          </a:p>
          <a:p>
            <a:pPr>
              <a:buNone/>
            </a:pPr>
            <a:r>
              <a:rPr lang="zh-CN" altLang="en-US" sz="2400" dirty="0" smtClean="0">
                <a:latin typeface="隶书" pitchFamily="49" charset="-122"/>
                <a:ea typeface="隶书" pitchFamily="49" charset="-122"/>
              </a:rPr>
              <a:t>编号、投标人名称、正本或副本、日期、公章等字样信息。</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正、副本必须装订牢固，不能有散页、掉页存在；正</a:t>
            </a:r>
            <a:endParaRPr lang="en-US" altLang="zh-CN" sz="2400" dirty="0" smtClean="0">
              <a:latin typeface="隶书" pitchFamily="49" charset="-122"/>
              <a:ea typeface="隶书" pitchFamily="49" charset="-122"/>
            </a:endParaRPr>
          </a:p>
          <a:p>
            <a:pPr>
              <a:buNone/>
            </a:pPr>
            <a:r>
              <a:rPr lang="zh-CN" altLang="en-US" sz="2400" dirty="0" smtClean="0">
                <a:latin typeface="隶书" pitchFamily="49" charset="-122"/>
                <a:ea typeface="隶书" pitchFamily="49" charset="-122"/>
              </a:rPr>
              <a:t>本通常为一份，副本最少两本，也可根据需求特别规定；</a:t>
            </a:r>
            <a:endParaRPr lang="en-US" altLang="zh-CN" sz="2400" dirty="0" smtClean="0">
              <a:latin typeface="隶书" pitchFamily="49" charset="-122"/>
              <a:ea typeface="隶书" pitchFamily="49" charset="-122"/>
            </a:endParaRPr>
          </a:p>
        </p:txBody>
      </p:sp>
      <p:pic>
        <p:nvPicPr>
          <p:cNvPr id="4" name="Picture 12" descr="NA01441_"/>
          <p:cNvPicPr>
            <a:picLocks noChangeAspect="1" noChangeArrowheads="1"/>
          </p:cNvPicPr>
          <p:nvPr/>
        </p:nvPicPr>
        <p:blipFill>
          <a:blip r:embed="rId2"/>
          <a:srcRect/>
          <a:stretch>
            <a:fillRect/>
          </a:stretch>
        </p:blipFill>
        <p:spPr bwMode="auto">
          <a:xfrm>
            <a:off x="7523162" y="1071546"/>
            <a:ext cx="1620838" cy="18288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928670"/>
            <a:ext cx="8229600" cy="563578"/>
          </a:xfrm>
        </p:spPr>
        <p:txBody>
          <a:bodyPr/>
          <a:lstStyle/>
          <a:p>
            <a:pPr algn="l"/>
            <a:r>
              <a:rPr lang="zh-CN" altLang="en-US" sz="3200" dirty="0" smtClean="0">
                <a:solidFill>
                  <a:srgbClr val="7030A0"/>
                </a:solidFill>
                <a:latin typeface="隶书" pitchFamily="49" charset="-122"/>
                <a:ea typeface="隶书" pitchFamily="49" charset="-122"/>
              </a:rPr>
              <a:t>标书封装</a:t>
            </a:r>
            <a:endParaRPr lang="zh-CN" altLang="en-US" sz="3200" dirty="0">
              <a:solidFill>
                <a:srgbClr val="7030A0"/>
              </a:solidFill>
              <a:latin typeface="隶书" pitchFamily="49" charset="-122"/>
              <a:ea typeface="隶书" pitchFamily="49" charset="-122"/>
            </a:endParaRPr>
          </a:p>
        </p:txBody>
      </p:sp>
      <p:sp>
        <p:nvSpPr>
          <p:cNvPr id="3" name="内容占位符 2"/>
          <p:cNvSpPr>
            <a:spLocks noGrp="1"/>
          </p:cNvSpPr>
          <p:nvPr>
            <p:ph idx="1"/>
          </p:nvPr>
        </p:nvSpPr>
        <p:spPr>
          <a:xfrm>
            <a:off x="500034" y="1357298"/>
            <a:ext cx="7858180" cy="4643470"/>
          </a:xfrm>
        </p:spPr>
        <p:txBody>
          <a:bodyPr/>
          <a:lstStyle/>
          <a:p>
            <a:pPr>
              <a:buNone/>
            </a:pPr>
            <a:r>
              <a:rPr lang="en-US" altLang="zh-CN" sz="2400" dirty="0" smtClean="0">
                <a:latin typeface="隶书" pitchFamily="49" charset="-122"/>
                <a:ea typeface="隶书" pitchFamily="49" charset="-122"/>
              </a:rPr>
              <a:t>1</a:t>
            </a:r>
            <a:r>
              <a:rPr lang="zh-CN" altLang="en-US" sz="2400" dirty="0" smtClean="0">
                <a:latin typeface="隶书" pitchFamily="49" charset="-122"/>
                <a:ea typeface="隶书" pitchFamily="49" charset="-122"/>
              </a:rPr>
              <a:t>、标书装订完后，一定要对正本进行逐行、逐页检查， </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看是否有错误存在。比如：</a:t>
            </a:r>
            <a:r>
              <a:rPr lang="zh-CN" altLang="en-US" sz="2400" dirty="0" smtClean="0">
                <a:solidFill>
                  <a:srgbClr val="FF0000"/>
                </a:solidFill>
                <a:latin typeface="隶书" pitchFamily="49" charset="-122"/>
                <a:ea typeface="隶书" pitchFamily="49" charset="-122"/>
              </a:rPr>
              <a:t>项目名称</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项目编号</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投 </a:t>
            </a:r>
            <a:endParaRPr lang="en-US" altLang="zh-CN" sz="2400" dirty="0" smtClean="0">
              <a:solidFill>
                <a:srgbClr val="FF0000"/>
              </a:solidFill>
              <a:latin typeface="隶书" pitchFamily="49" charset="-122"/>
              <a:ea typeface="隶书" pitchFamily="49" charset="-122"/>
            </a:endParaRPr>
          </a:p>
          <a:p>
            <a:pPr>
              <a:buNone/>
            </a:pPr>
            <a:r>
              <a:rPr lang="en-US" altLang="zh-CN" sz="2400" dirty="0" smtClean="0">
                <a:solidFill>
                  <a:srgbClr val="FF0000"/>
                </a:solidFill>
                <a:latin typeface="隶书" pitchFamily="49" charset="-122"/>
                <a:ea typeface="隶书" pitchFamily="49" charset="-122"/>
              </a:rPr>
              <a:t>   </a:t>
            </a:r>
            <a:r>
              <a:rPr lang="zh-CN" altLang="en-US" sz="2400" dirty="0" smtClean="0">
                <a:solidFill>
                  <a:srgbClr val="FF0000"/>
                </a:solidFill>
                <a:latin typeface="隶书" pitchFamily="49" charset="-122"/>
                <a:ea typeface="隶书" pitchFamily="49" charset="-122"/>
              </a:rPr>
              <a:t>标函</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投标人名称</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授权函</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报价</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保证金</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重要资质</a:t>
            </a:r>
            <a:r>
              <a:rPr lang="zh-CN" altLang="en-US" sz="2400" dirty="0" smtClean="0">
                <a:latin typeface="隶书" pitchFamily="49" charset="-122"/>
                <a:ea typeface="隶书" pitchFamily="49" charset="-122"/>
              </a:rPr>
              <a:t>、</a:t>
            </a:r>
            <a:r>
              <a:rPr lang="zh-CN" altLang="en-US" sz="2400" dirty="0" smtClean="0">
                <a:solidFill>
                  <a:srgbClr val="FF0000"/>
                </a:solidFill>
                <a:latin typeface="隶书" pitchFamily="49" charset="-122"/>
                <a:ea typeface="隶书" pitchFamily="49" charset="-122"/>
              </a:rPr>
              <a:t>技术偏离表</a:t>
            </a:r>
            <a:r>
              <a:rPr lang="zh-CN" altLang="en-US" sz="2400" dirty="0" smtClean="0">
                <a:latin typeface="隶书" pitchFamily="49" charset="-122"/>
                <a:ea typeface="隶书" pitchFamily="49" charset="-122"/>
              </a:rPr>
              <a:t>等；如有错误，及时更正并由授权代表签名。</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2</a:t>
            </a:r>
            <a:r>
              <a:rPr lang="zh-CN" altLang="en-US" sz="2400" dirty="0" smtClean="0">
                <a:latin typeface="隶书" pitchFamily="49" charset="-122"/>
                <a:ea typeface="隶书" pitchFamily="49" charset="-122"/>
              </a:rPr>
              <a:t>、</a:t>
            </a:r>
            <a:r>
              <a:rPr lang="zh-CN" altLang="en-US" sz="2400" b="1" dirty="0" smtClean="0">
                <a:solidFill>
                  <a:srgbClr val="FF0000"/>
                </a:solidFill>
                <a:latin typeface="隶书" pitchFamily="49" charset="-122"/>
                <a:ea typeface="隶书" pitchFamily="49" charset="-122"/>
              </a:rPr>
              <a:t>封装：</a:t>
            </a:r>
            <a:r>
              <a:rPr lang="zh-CN" altLang="en-US" sz="2400" dirty="0" smtClean="0">
                <a:latin typeface="隶书" pitchFamily="49" charset="-122"/>
                <a:ea typeface="隶书" pitchFamily="49" charset="-122"/>
              </a:rPr>
              <a:t>通常为正本独立封装，副本一起封装，投标书电子文档刻盘与正本一起封装；封装时所有标书不能有明显缝隙，裸露，各封装搭口处用胶纸封死，并用专用封条加封，封包正面含有：项目名称、项目编号、投标人名称、正或副本、递交招标代理机构等说明文字、加盖公章；封条上必须有投标人名称、授权代表人签名、封装日期、加盖骑缝章。</a:t>
            </a:r>
            <a:endParaRPr lang="zh-CN" altLang="en-US" sz="2400" dirty="0">
              <a:latin typeface="隶书" pitchFamily="49" charset="-122"/>
              <a:ea typeface="隶书" pitchFamily="49" charset="-122"/>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928671"/>
            <a:ext cx="8229600" cy="571504"/>
          </a:xfrm>
        </p:spPr>
        <p:txBody>
          <a:bodyPr/>
          <a:lstStyle/>
          <a:p>
            <a:pPr algn="l"/>
            <a:r>
              <a:rPr lang="zh-CN" altLang="en-US" sz="3200" dirty="0" smtClean="0">
                <a:solidFill>
                  <a:srgbClr val="7030A0"/>
                </a:solidFill>
                <a:latin typeface="隶书" pitchFamily="49" charset="-122"/>
                <a:ea typeface="隶书" pitchFamily="49" charset="-122"/>
              </a:rPr>
              <a:t>唱标信封</a:t>
            </a:r>
            <a:endParaRPr lang="zh-CN" altLang="en-US" sz="3200" dirty="0">
              <a:solidFill>
                <a:srgbClr val="7030A0"/>
              </a:solidFill>
              <a:latin typeface="隶书" pitchFamily="49" charset="-122"/>
              <a:ea typeface="隶书" pitchFamily="49" charset="-122"/>
            </a:endParaRPr>
          </a:p>
        </p:txBody>
      </p:sp>
      <p:sp>
        <p:nvSpPr>
          <p:cNvPr id="3" name="内容占位符 2"/>
          <p:cNvSpPr>
            <a:spLocks noGrp="1"/>
          </p:cNvSpPr>
          <p:nvPr>
            <p:ph idx="1"/>
          </p:nvPr>
        </p:nvSpPr>
        <p:spPr>
          <a:xfrm>
            <a:off x="428596" y="1500174"/>
            <a:ext cx="8229600" cy="3960812"/>
          </a:xfrm>
        </p:spPr>
        <p:txBody>
          <a:bodyPr/>
          <a:lstStyle/>
          <a:p>
            <a:pPr>
              <a:buNone/>
            </a:pPr>
            <a:r>
              <a:rPr lang="en-US" altLang="zh-CN" dirty="0" smtClean="0"/>
              <a:t>     </a:t>
            </a:r>
            <a:r>
              <a:rPr lang="zh-CN" altLang="en-US" sz="2800" dirty="0" smtClean="0">
                <a:latin typeface="隶书" pitchFamily="49" charset="-122"/>
                <a:ea typeface="隶书" pitchFamily="49" charset="-122"/>
              </a:rPr>
              <a:t>唱标信封为招投标首重，必不可少；里面封装文</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件为：</a:t>
            </a:r>
            <a:r>
              <a:rPr lang="zh-CN" altLang="en-US" sz="2800" dirty="0" smtClean="0">
                <a:solidFill>
                  <a:srgbClr val="FF0000"/>
                </a:solidFill>
                <a:latin typeface="隶书" pitchFamily="49" charset="-122"/>
                <a:ea typeface="隶书" pitchFamily="49" charset="-122"/>
              </a:rPr>
              <a:t>投标函</a:t>
            </a:r>
            <a:r>
              <a:rPr lang="zh-CN" altLang="en-US" sz="2800" dirty="0" smtClean="0">
                <a:latin typeface="隶书" pitchFamily="49" charset="-122"/>
                <a:ea typeface="隶书" pitchFamily="49" charset="-122"/>
              </a:rPr>
              <a:t>、</a:t>
            </a:r>
            <a:r>
              <a:rPr lang="zh-CN" altLang="en-US" sz="2800" dirty="0" smtClean="0">
                <a:solidFill>
                  <a:srgbClr val="FF0000"/>
                </a:solidFill>
                <a:latin typeface="隶书" pitchFamily="49" charset="-122"/>
                <a:ea typeface="隶书" pitchFamily="49" charset="-122"/>
              </a:rPr>
              <a:t>投标报价表</a:t>
            </a:r>
            <a:r>
              <a:rPr lang="zh-CN" altLang="en-US" sz="2800" dirty="0" smtClean="0">
                <a:latin typeface="隶书" pitchFamily="49" charset="-122"/>
                <a:ea typeface="隶书" pitchFamily="49" charset="-122"/>
              </a:rPr>
              <a:t>、</a:t>
            </a:r>
            <a:r>
              <a:rPr lang="zh-CN" altLang="en-US" sz="2800" dirty="0" smtClean="0">
                <a:solidFill>
                  <a:srgbClr val="FF0000"/>
                </a:solidFill>
                <a:latin typeface="隶书" pitchFamily="49" charset="-122"/>
                <a:ea typeface="隶书" pitchFamily="49" charset="-122"/>
              </a:rPr>
              <a:t>投标保证金证明</a:t>
            </a:r>
            <a:r>
              <a:rPr lang="zh-CN" altLang="en-US" sz="2800" dirty="0" smtClean="0">
                <a:latin typeface="隶书" pitchFamily="49" charset="-122"/>
                <a:ea typeface="隶书" pitchFamily="49" charset="-122"/>
              </a:rPr>
              <a:t>（转</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帐为复印件、现金为原件）、</a:t>
            </a:r>
            <a:r>
              <a:rPr lang="zh-CN" altLang="en-US" sz="2800" dirty="0" smtClean="0">
                <a:solidFill>
                  <a:srgbClr val="FF0000"/>
                </a:solidFill>
                <a:latin typeface="隶书" pitchFamily="49" charset="-122"/>
                <a:ea typeface="隶书" pitchFamily="49" charset="-122"/>
              </a:rPr>
              <a:t>投标代表身份证复印</a:t>
            </a:r>
            <a:endParaRPr lang="en-US" altLang="zh-CN" sz="2800" dirty="0" smtClean="0">
              <a:solidFill>
                <a:srgbClr val="FF0000"/>
              </a:solidFill>
              <a:latin typeface="隶书" pitchFamily="49" charset="-122"/>
              <a:ea typeface="隶书" pitchFamily="49" charset="-122"/>
            </a:endParaRPr>
          </a:p>
          <a:p>
            <a:pPr>
              <a:buNone/>
            </a:pPr>
            <a:r>
              <a:rPr lang="zh-CN" altLang="en-US" sz="2800" dirty="0" smtClean="0">
                <a:solidFill>
                  <a:srgbClr val="FF0000"/>
                </a:solidFill>
                <a:latin typeface="隶书" pitchFamily="49" charset="-122"/>
                <a:ea typeface="隶书" pitchFamily="49" charset="-122"/>
              </a:rPr>
              <a:t>件</a:t>
            </a:r>
            <a:r>
              <a:rPr lang="zh-CN" altLang="en-US" sz="2800" dirty="0" smtClean="0">
                <a:latin typeface="隶书" pitchFamily="49" charset="-122"/>
                <a:ea typeface="隶书" pitchFamily="49" charset="-122"/>
              </a:rPr>
              <a:t>、</a:t>
            </a:r>
            <a:r>
              <a:rPr lang="zh-CN" altLang="en-US" sz="2800" dirty="0" smtClean="0">
                <a:solidFill>
                  <a:srgbClr val="FF0000"/>
                </a:solidFill>
                <a:latin typeface="隶书" pitchFamily="49" charset="-122"/>
                <a:ea typeface="隶书" pitchFamily="49" charset="-122"/>
              </a:rPr>
              <a:t>投标一览表</a:t>
            </a:r>
            <a:r>
              <a:rPr lang="zh-CN" altLang="en-US" sz="2800" dirty="0" smtClean="0">
                <a:latin typeface="隶书" pitchFamily="49" charset="-122"/>
                <a:ea typeface="隶书" pitchFamily="49" charset="-122"/>
              </a:rPr>
              <a:t>或重要指标响应表；</a:t>
            </a:r>
            <a:endParaRPr lang="en-US" altLang="zh-CN" sz="2800" dirty="0" smtClean="0">
              <a:latin typeface="隶书" pitchFamily="49" charset="-122"/>
              <a:ea typeface="隶书" pitchFamily="49" charset="-122"/>
            </a:endParaRPr>
          </a:p>
          <a:p>
            <a:pPr>
              <a:buNone/>
            </a:pPr>
            <a:r>
              <a:rPr lang="en-US" altLang="zh-CN" sz="2800" dirty="0" smtClean="0">
                <a:latin typeface="隶书" pitchFamily="49" charset="-122"/>
                <a:ea typeface="隶书" pitchFamily="49" charset="-122"/>
              </a:rPr>
              <a:t>   </a:t>
            </a:r>
            <a:r>
              <a:rPr lang="zh-CN" altLang="en-US" sz="2800" dirty="0" smtClean="0">
                <a:latin typeface="隶书" pitchFamily="49" charset="-122"/>
                <a:ea typeface="隶书" pitchFamily="49" charset="-122"/>
              </a:rPr>
              <a:t>唱标信封一般为独立封装并明确标注，</a:t>
            </a:r>
            <a:endParaRPr lang="en-US" altLang="zh-CN" sz="2800" dirty="0" smtClean="0">
              <a:latin typeface="隶书" pitchFamily="49" charset="-122"/>
              <a:ea typeface="隶书" pitchFamily="49" charset="-122"/>
            </a:endParaRPr>
          </a:p>
          <a:p>
            <a:pPr>
              <a:buNone/>
            </a:pPr>
            <a:r>
              <a:rPr lang="zh-CN" altLang="en-US" sz="2800" dirty="0" smtClean="0">
                <a:latin typeface="隶书" pitchFamily="49" charset="-122"/>
                <a:ea typeface="隶书" pitchFamily="49" charset="-122"/>
              </a:rPr>
              <a:t>特别注明时可放入正本一起封装。</a:t>
            </a:r>
            <a:endParaRPr lang="zh-CN" altLang="en-US" sz="2800" dirty="0">
              <a:latin typeface="隶书" pitchFamily="49" charset="-122"/>
              <a:ea typeface="隶书" pitchFamily="49" charset="-122"/>
            </a:endParaRPr>
          </a:p>
        </p:txBody>
      </p:sp>
      <p:pic>
        <p:nvPicPr>
          <p:cNvPr id="4" name="Picture 15" descr="NA00864_"/>
          <p:cNvPicPr>
            <a:picLocks noChangeAspect="1" noChangeArrowheads="1"/>
          </p:cNvPicPr>
          <p:nvPr/>
        </p:nvPicPr>
        <p:blipFill>
          <a:blip r:embed="rId2"/>
          <a:srcRect/>
          <a:stretch>
            <a:fillRect/>
          </a:stretch>
        </p:blipFill>
        <p:spPr bwMode="auto">
          <a:xfrm>
            <a:off x="6491318" y="3786190"/>
            <a:ext cx="2438400" cy="210502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050"/>
          <p:cNvSpPr>
            <a:spLocks noGrp="1" noChangeArrowheads="1"/>
          </p:cNvSpPr>
          <p:nvPr>
            <p:ph type="title"/>
          </p:nvPr>
        </p:nvSpPr>
        <p:spPr/>
        <p:txBody>
          <a:bodyPr/>
          <a:lstStyle/>
          <a:p>
            <a:pPr algn="l"/>
            <a:r>
              <a:rPr lang="zh-CN" altLang="en-US" sz="2800" b="1" dirty="0">
                <a:solidFill>
                  <a:srgbClr val="4531A7"/>
                </a:solidFill>
                <a:effectLst>
                  <a:outerShdw blurRad="38100" dist="38100" dir="2700000" algn="tl">
                    <a:srgbClr val="C0C0C0"/>
                  </a:outerShdw>
                </a:effectLst>
                <a:ea typeface="隶书" pitchFamily="49" charset="-122"/>
              </a:rPr>
              <a:t>(二)  公开招标</a:t>
            </a:r>
          </a:p>
        </p:txBody>
      </p:sp>
      <p:sp>
        <p:nvSpPr>
          <p:cNvPr id="5" name="Rectangle 2051"/>
          <p:cNvSpPr txBox="1">
            <a:spLocks noChangeArrowheads="1"/>
          </p:cNvSpPr>
          <p:nvPr/>
        </p:nvSpPr>
        <p:spPr bwMode="auto">
          <a:xfrm>
            <a:off x="571472" y="1571612"/>
            <a:ext cx="7772400" cy="43577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0" fontAlgn="base" latinLnBrk="0" hangingPunct="0">
              <a:lnSpc>
                <a:spcPct val="90000"/>
              </a:lnSpc>
              <a:spcBef>
                <a:spcPct val="20000"/>
              </a:spcBef>
              <a:spcAft>
                <a:spcPct val="0"/>
              </a:spcAft>
              <a:buClrTx/>
              <a:buSzTx/>
              <a:buFontTx/>
              <a:buNone/>
              <a:tabLst/>
              <a:defRPr/>
            </a:pPr>
            <a:endParaRPr kumimoji="0" lang="zh-CN" altLang="en-US" sz="24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endParaRPr>
          </a:p>
          <a:p>
            <a:pPr marL="342900" indent="-342900" algn="just" eaLnBrk="0" hangingPunct="0">
              <a:lnSpc>
                <a:spcPct val="90000"/>
              </a:lnSpc>
              <a:spcBef>
                <a:spcPct val="20000"/>
              </a:spcBef>
              <a:defRPr/>
            </a:pPr>
            <a:r>
              <a:rPr kumimoji="0" lang="zh-CN" altLang="en-US" sz="2400" b="1" i="0" u="none" strike="noStrike" kern="0" cap="none" spc="0" normalizeH="0" baseline="0" noProof="0" dirty="0" smtClean="0">
                <a:ln>
                  <a:noFill/>
                </a:ln>
                <a:solidFill>
                  <a:srgbClr val="E9600B"/>
                </a:solidFill>
                <a:effectLst/>
                <a:uLnTx/>
                <a:uFillTx/>
                <a:latin typeface="隶书" pitchFamily="49" charset="-122"/>
                <a:ea typeface="隶书" pitchFamily="49" charset="-122"/>
                <a:cs typeface="+mn-cs"/>
              </a:rPr>
              <a:t>	    </a:t>
            </a:r>
            <a:r>
              <a:rPr lang="zh-CN" altLang="en-US" sz="2800" kern="0" dirty="0" smtClean="0">
                <a:latin typeface="隶书" pitchFamily="49" charset="-122"/>
                <a:ea typeface="隶书" pitchFamily="49" charset="-122"/>
              </a:rPr>
              <a:t>公开招标是指招标人或者招投标</a:t>
            </a:r>
            <a:endParaRPr lang="en-US" altLang="zh-CN" sz="2800" kern="0" dirty="0" smtClean="0">
              <a:latin typeface="隶书" pitchFamily="49" charset="-122"/>
              <a:ea typeface="隶书" pitchFamily="49" charset="-122"/>
            </a:endParaRPr>
          </a:p>
          <a:p>
            <a:pPr marL="342900" indent="-342900" algn="just" eaLnBrk="0" hangingPunct="0">
              <a:lnSpc>
                <a:spcPct val="90000"/>
              </a:lnSpc>
              <a:spcBef>
                <a:spcPct val="20000"/>
              </a:spcBef>
              <a:defRPr/>
            </a:pPr>
            <a:r>
              <a:rPr lang="zh-CN" altLang="en-US" sz="2800" kern="0" dirty="0" smtClean="0">
                <a:latin typeface="隶书" pitchFamily="49" charset="-122"/>
                <a:ea typeface="隶书" pitchFamily="49" charset="-122"/>
              </a:rPr>
              <a:t>  代理机构以招标公告的方式邀请不特</a:t>
            </a:r>
            <a:endParaRPr lang="en-US" altLang="zh-CN" sz="2800" kern="0" dirty="0" smtClean="0">
              <a:latin typeface="隶书" pitchFamily="49" charset="-122"/>
              <a:ea typeface="隶书" pitchFamily="49" charset="-122"/>
            </a:endParaRPr>
          </a:p>
          <a:p>
            <a:pPr marL="342900" indent="-342900" algn="just" eaLnBrk="0" hangingPunct="0">
              <a:lnSpc>
                <a:spcPct val="90000"/>
              </a:lnSpc>
              <a:spcBef>
                <a:spcPct val="20000"/>
              </a:spcBef>
              <a:defRPr/>
            </a:pPr>
            <a:r>
              <a:rPr lang="en-US" altLang="zh-CN" sz="2800" kern="0" dirty="0" smtClean="0">
                <a:latin typeface="隶书" pitchFamily="49" charset="-122"/>
                <a:ea typeface="隶书" pitchFamily="49" charset="-122"/>
              </a:rPr>
              <a:t>  </a:t>
            </a:r>
            <a:r>
              <a:rPr lang="zh-CN" altLang="en-US" sz="2800" kern="0" dirty="0" smtClean="0">
                <a:latin typeface="隶书" pitchFamily="49" charset="-122"/>
                <a:ea typeface="隶书" pitchFamily="49" charset="-122"/>
              </a:rPr>
              <a:t>定的法人或者组织投</a:t>
            </a:r>
            <a:endParaRPr lang="en-US" altLang="zh-CN" sz="2800" kern="0" dirty="0" smtClean="0">
              <a:latin typeface="隶书" pitchFamily="49" charset="-122"/>
              <a:ea typeface="隶书" pitchFamily="49" charset="-122"/>
            </a:endParaRPr>
          </a:p>
          <a:p>
            <a:pPr marL="342900" indent="-342900" algn="just" eaLnBrk="0" hangingPunct="0">
              <a:lnSpc>
                <a:spcPct val="90000"/>
              </a:lnSpc>
              <a:spcBef>
                <a:spcPct val="20000"/>
              </a:spcBef>
              <a:defRPr/>
            </a:pPr>
            <a:r>
              <a:rPr lang="en-US" altLang="zh-CN" sz="2800" kern="0" dirty="0" smtClean="0">
                <a:latin typeface="隶书" pitchFamily="49" charset="-122"/>
                <a:ea typeface="隶书" pitchFamily="49" charset="-122"/>
              </a:rPr>
              <a:t>  </a:t>
            </a:r>
            <a:r>
              <a:rPr lang="zh-CN" altLang="en-US" sz="2800" kern="0" dirty="0" smtClean="0">
                <a:latin typeface="隶书" pitchFamily="49" charset="-122"/>
                <a:ea typeface="隶书" pitchFamily="49" charset="-122"/>
              </a:rPr>
              <a:t>标。</a:t>
            </a:r>
            <a:r>
              <a:rPr kumimoji="0" lang="zh-CN" altLang="en-US" sz="28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是一种由招标人按照法定程序</a:t>
            </a:r>
            <a:r>
              <a:rPr kumimoji="0" lang="en-US" altLang="zh-CN" sz="28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a:t>
            </a:r>
            <a:r>
              <a:rPr kumimoji="0" lang="zh-CN" altLang="en-US" sz="2800"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rPr>
              <a:t>在公开出版物上发布招标公告，所有符合条件的供应商或承包商都可以平等参加投标竞争，从中择优选择中标者的招标方式。</a:t>
            </a:r>
            <a:endParaRPr kumimoji="0" lang="zh-CN" altLang="en-US" sz="2800" b="1" i="0" u="none" strike="noStrike" kern="0" cap="none" spc="0" normalizeH="0" baseline="0" noProof="0" dirty="0" smtClean="0">
              <a:ln>
                <a:noFill/>
              </a:ln>
              <a:solidFill>
                <a:schemeClr val="tx1"/>
              </a:solidFill>
              <a:effectLst/>
              <a:uLnTx/>
              <a:uFillTx/>
              <a:latin typeface="隶书" pitchFamily="49" charset="-122"/>
              <a:ea typeface="隶书" pitchFamily="49" charset="-122"/>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zh-CN" altLang="en-US" b="1" i="0" u="none" strike="noStrike" kern="0" cap="none" spc="0" normalizeH="0" baseline="0" noProof="0" dirty="0" smtClean="0">
                <a:ln>
                  <a:noFill/>
                </a:ln>
                <a:solidFill>
                  <a:srgbClr val="FF0000"/>
                </a:solidFill>
                <a:effectLst/>
                <a:uLnTx/>
                <a:uFillTx/>
                <a:latin typeface="黑体" pitchFamily="2" charset="-122"/>
                <a:ea typeface="黑体" pitchFamily="2" charset="-122"/>
              </a:rPr>
              <a:t>（招标人对已发出的招标文件进行必要的修改或者澄清，应当在招标文件要求提交投标文件截止时间至少</a:t>
            </a:r>
            <a:r>
              <a:rPr kumimoji="0" lang="en-US" altLang="zh-CN" b="1" i="0" u="none" strike="noStrike" kern="0" cap="none" spc="0" normalizeH="0" baseline="0" noProof="0" dirty="0" smtClean="0">
                <a:ln>
                  <a:noFill/>
                </a:ln>
                <a:solidFill>
                  <a:srgbClr val="FF0000"/>
                </a:solidFill>
                <a:effectLst/>
                <a:uLnTx/>
                <a:uFillTx/>
                <a:latin typeface="黑体" pitchFamily="2" charset="-122"/>
                <a:ea typeface="黑体" pitchFamily="2" charset="-122"/>
              </a:rPr>
              <a:t>15</a:t>
            </a:r>
            <a:r>
              <a:rPr kumimoji="0" lang="zh-CN" altLang="en-US" b="1" i="0" u="none" strike="noStrike" kern="0" cap="none" spc="0" normalizeH="0" baseline="0" noProof="0" dirty="0" smtClean="0">
                <a:ln>
                  <a:noFill/>
                </a:ln>
                <a:solidFill>
                  <a:srgbClr val="FF0000"/>
                </a:solidFill>
                <a:effectLst/>
                <a:uLnTx/>
                <a:uFillTx/>
                <a:latin typeface="黑体" pitchFamily="2" charset="-122"/>
                <a:ea typeface="黑体" pitchFamily="2" charset="-122"/>
              </a:rPr>
              <a:t>日前，以书面形式通知所有招标文件收受人。 ）</a:t>
            </a:r>
            <a:endParaRPr kumimoji="0" lang="zh-CN" altLang="en-US" b="1" i="0" u="none" strike="noStrike" kern="0" cap="none" spc="0" normalizeH="0" baseline="0" noProof="0" dirty="0">
              <a:ln>
                <a:noFill/>
              </a:ln>
              <a:solidFill>
                <a:srgbClr val="FF0000"/>
              </a:solidFill>
              <a:effectLst/>
              <a:uLnTx/>
              <a:uFillTx/>
              <a:latin typeface="黑体" pitchFamily="2" charset="-122"/>
              <a:ea typeface="黑体" pitchFamily="2" charset="-122"/>
            </a:endParaRPr>
          </a:p>
        </p:txBody>
      </p:sp>
      <p:pic>
        <p:nvPicPr>
          <p:cNvPr id="6" name="Picture 2053" descr="j0283209"/>
          <p:cNvPicPr>
            <a:picLocks noChangeAspect="1" noChangeArrowheads="1" noCrop="1"/>
          </p:cNvPicPr>
          <p:nvPr/>
        </p:nvPicPr>
        <p:blipFill>
          <a:blip r:embed="rId2"/>
          <a:srcRect/>
          <a:stretch>
            <a:fillRect/>
          </a:stretch>
        </p:blipFill>
        <p:spPr bwMode="auto">
          <a:xfrm>
            <a:off x="6715140" y="1071546"/>
            <a:ext cx="2109986" cy="2065705"/>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6088" y="1052513"/>
            <a:ext cx="8229600" cy="519099"/>
          </a:xfrm>
        </p:spPr>
        <p:txBody>
          <a:bodyPr/>
          <a:lstStyle/>
          <a:p>
            <a:pPr algn="l"/>
            <a:r>
              <a:rPr lang="zh-CN" altLang="en-US" sz="3200" dirty="0" smtClean="0">
                <a:solidFill>
                  <a:srgbClr val="7030A0"/>
                </a:solidFill>
                <a:latin typeface="隶书" pitchFamily="49" charset="-122"/>
                <a:ea typeface="隶书" pitchFamily="49" charset="-122"/>
              </a:rPr>
              <a:t>投标注意事项</a:t>
            </a:r>
            <a:endParaRPr lang="zh-CN" altLang="en-US" sz="3200" dirty="0">
              <a:solidFill>
                <a:srgbClr val="7030A0"/>
              </a:solidFill>
              <a:latin typeface="隶书" pitchFamily="49" charset="-122"/>
              <a:ea typeface="隶书" pitchFamily="49" charset="-122"/>
            </a:endParaRPr>
          </a:p>
        </p:txBody>
      </p:sp>
      <p:sp>
        <p:nvSpPr>
          <p:cNvPr id="3" name="内容占位符 2"/>
          <p:cNvSpPr>
            <a:spLocks noGrp="1"/>
          </p:cNvSpPr>
          <p:nvPr>
            <p:ph idx="1"/>
          </p:nvPr>
        </p:nvSpPr>
        <p:spPr>
          <a:xfrm>
            <a:off x="428596" y="1714488"/>
            <a:ext cx="8072494" cy="4084655"/>
          </a:xfrm>
        </p:spPr>
        <p:txBody>
          <a:bodyPr/>
          <a:lstStyle/>
          <a:p>
            <a:pPr>
              <a:buNone/>
            </a:pPr>
            <a:r>
              <a:rPr lang="en-US" altLang="zh-CN" sz="2400" dirty="0" smtClean="0">
                <a:latin typeface="隶书" pitchFamily="49" charset="-122"/>
                <a:ea typeface="隶书" pitchFamily="49" charset="-122"/>
              </a:rPr>
              <a:t>1</a:t>
            </a:r>
            <a:r>
              <a:rPr lang="zh-CN" altLang="en-US" sz="2400" dirty="0" smtClean="0">
                <a:latin typeface="隶书" pitchFamily="49" charset="-122"/>
                <a:ea typeface="隶书" pitchFamily="49" charset="-122"/>
              </a:rPr>
              <a:t>、时间：只能早到，不能迟到；携带投标文件准时进入开标现场，开标前不要随意走动，打电话，更不得随意离开</a:t>
            </a:r>
            <a:r>
              <a:rPr lang="en-US" altLang="zh-CN" sz="2400" dirty="0" smtClean="0">
                <a:latin typeface="隶书" pitchFamily="49" charset="-122"/>
                <a:ea typeface="隶书" pitchFamily="49" charset="-122"/>
              </a:rPr>
              <a:t>(</a:t>
            </a:r>
            <a:r>
              <a:rPr lang="zh-CN" altLang="en-US" sz="2400" dirty="0" smtClean="0">
                <a:latin typeface="隶书" pitchFamily="49" charset="-122"/>
                <a:ea typeface="隶书" pitchFamily="49" charset="-122"/>
              </a:rPr>
              <a:t>或携带投标文件离开</a:t>
            </a:r>
            <a:r>
              <a:rPr lang="en-US" altLang="zh-CN" sz="2400" dirty="0" smtClean="0">
                <a:latin typeface="隶书" pitchFamily="49" charset="-122"/>
                <a:ea typeface="隶书" pitchFamily="49" charset="-122"/>
              </a:rPr>
              <a:t>)</a:t>
            </a:r>
            <a:r>
              <a:rPr lang="zh-CN" altLang="en-US" sz="2400" dirty="0" smtClean="0">
                <a:latin typeface="隶书" pitchFamily="49" charset="-122"/>
                <a:ea typeface="隶书" pitchFamily="49" charset="-122"/>
              </a:rPr>
              <a:t>；按要求准时签到（电子式和纸式记录），不得与他人交谈；正式开标时要将电话调到静音；</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2</a:t>
            </a:r>
            <a:r>
              <a:rPr lang="zh-CN" altLang="en-US" sz="2400" dirty="0" smtClean="0">
                <a:latin typeface="隶书" pitchFamily="49" charset="-122"/>
                <a:ea typeface="隶书" pitchFamily="49" charset="-122"/>
              </a:rPr>
              <a:t>、准备好个人身份证件（原件），没有时直</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接投标无效，切记！切记！</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3</a:t>
            </a:r>
            <a:r>
              <a:rPr lang="zh-CN" altLang="en-US" sz="2400" dirty="0" smtClean="0">
                <a:latin typeface="隶书" pitchFamily="49" charset="-122"/>
                <a:ea typeface="隶书" pitchFamily="49" charset="-122"/>
              </a:rPr>
              <a:t>、认真做好开票记录，并确认；确定开标</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公平、公开、公正；有问题及时反应，开</a:t>
            </a:r>
            <a:endParaRPr lang="en-US" altLang="zh-CN" sz="2400" dirty="0" smtClean="0">
              <a:latin typeface="隶书" pitchFamily="49" charset="-122"/>
              <a:ea typeface="隶书" pitchFamily="49" charset="-122"/>
            </a:endParaRPr>
          </a:p>
          <a:p>
            <a:pPr>
              <a:buNone/>
            </a:pPr>
            <a:r>
              <a:rPr lang="en-US" altLang="zh-CN" sz="2400" dirty="0" smtClean="0">
                <a:latin typeface="隶书" pitchFamily="49" charset="-122"/>
                <a:ea typeface="隶书" pitchFamily="49" charset="-122"/>
              </a:rPr>
              <a:t>   </a:t>
            </a:r>
            <a:r>
              <a:rPr lang="zh-CN" altLang="en-US" sz="2400" dirty="0" smtClean="0">
                <a:latin typeface="隶书" pitchFamily="49" charset="-122"/>
                <a:ea typeface="隶书" pitchFamily="49" charset="-122"/>
              </a:rPr>
              <a:t>标后安静离开；</a:t>
            </a:r>
            <a:endParaRPr lang="zh-CN" altLang="en-US" sz="2400" dirty="0">
              <a:latin typeface="隶书" pitchFamily="49" charset="-122"/>
              <a:ea typeface="隶书" pitchFamily="49" charset="-122"/>
            </a:endParaRPr>
          </a:p>
        </p:txBody>
      </p:sp>
      <p:pic>
        <p:nvPicPr>
          <p:cNvPr id="4" name="Picture 1030" descr="j0195384"/>
          <p:cNvPicPr>
            <a:picLocks noChangeAspect="1" noChangeArrowheads="1"/>
          </p:cNvPicPr>
          <p:nvPr/>
        </p:nvPicPr>
        <p:blipFill>
          <a:blip r:embed="rId2"/>
          <a:srcRect/>
          <a:stretch>
            <a:fillRect/>
          </a:stretch>
        </p:blipFill>
        <p:spPr bwMode="auto">
          <a:xfrm>
            <a:off x="6643702" y="3571876"/>
            <a:ext cx="2151064" cy="2196906"/>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46088" y="1071546"/>
            <a:ext cx="8229600" cy="725487"/>
          </a:xfrm>
        </p:spPr>
        <p:txBody>
          <a:bodyPr/>
          <a:lstStyle/>
          <a:p>
            <a:pPr algn="l"/>
            <a:r>
              <a:rPr lang="zh-CN" altLang="en-US" sz="3600" dirty="0" smtClean="0">
                <a:solidFill>
                  <a:schemeClr val="accent2">
                    <a:lumMod val="75000"/>
                  </a:schemeClr>
                </a:solidFill>
                <a:latin typeface="隶书" pitchFamily="49" charset="-122"/>
                <a:ea typeface="隶书" pitchFamily="49" charset="-122"/>
              </a:rPr>
              <a:t>中标通知书</a:t>
            </a:r>
            <a:endParaRPr lang="zh-CN" altLang="en-US" sz="3600" dirty="0">
              <a:solidFill>
                <a:schemeClr val="accent2">
                  <a:lumMod val="75000"/>
                </a:schemeClr>
              </a:solidFill>
              <a:latin typeface="隶书" pitchFamily="49" charset="-122"/>
              <a:ea typeface="隶书" pitchFamily="49" charset="-122"/>
            </a:endParaRPr>
          </a:p>
        </p:txBody>
      </p:sp>
      <p:sp>
        <p:nvSpPr>
          <p:cNvPr id="4" name="Rectangle 3"/>
          <p:cNvSpPr txBox="1">
            <a:spLocks noChangeArrowheads="1"/>
          </p:cNvSpPr>
          <p:nvPr/>
        </p:nvSpPr>
        <p:spPr bwMode="auto">
          <a:xfrm>
            <a:off x="428596" y="1785926"/>
            <a:ext cx="8229600" cy="3543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zh-CN" altLang="en-US"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中标通知书是一种承诺。根据</a:t>
            </a:r>
            <a:r>
              <a:rPr kumimoji="0" lang="en-US" altLang="zh-CN"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a:t>
            </a:r>
            <a:r>
              <a:rPr kumimoji="0" lang="zh-CN" altLang="en-US"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招标投标法</a:t>
            </a:r>
            <a:r>
              <a:rPr kumimoji="0" lang="en-US" altLang="zh-CN"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a:t>
            </a:r>
            <a:r>
              <a:rPr kumimoji="0" lang="zh-CN" altLang="en-US"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的有关规定，中标通知书对招标人和中标人具有法律效力。中标通知书发出后，招标人改变中标结果的，或者中标人放弃中标项目的，应当依法承担行政责任。 </a:t>
            </a:r>
          </a:p>
          <a:p>
            <a:pPr marL="342900" marR="0" lvl="0" indent="-342900" algn="l" defTabSz="914400" rtl="0" eaLnBrk="0" fontAlgn="base" latinLnBrk="0" hangingPunct="0">
              <a:lnSpc>
                <a:spcPct val="90000"/>
              </a:lnSpc>
              <a:spcBef>
                <a:spcPct val="20000"/>
              </a:spcBef>
              <a:spcAft>
                <a:spcPct val="0"/>
              </a:spcAft>
              <a:buClrTx/>
              <a:buSzTx/>
              <a:buFontTx/>
              <a:buChar char="•"/>
              <a:tabLst/>
              <a:defRPr/>
            </a:pPr>
            <a:r>
              <a:rPr kumimoji="0" lang="zh-CN" altLang="en-US"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招标人和中标人应当自中标通知书发出之日起</a:t>
            </a:r>
            <a:r>
              <a:rPr kumimoji="0" lang="en-US" altLang="zh-CN"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30</a:t>
            </a:r>
            <a:r>
              <a:rPr kumimoji="0" lang="zh-CN" altLang="en-US" sz="2800" i="0" u="none" strike="noStrike" kern="0" cap="none" spc="0" normalizeH="0" baseline="0" noProof="0" dirty="0" smtClean="0">
                <a:ln>
                  <a:noFill/>
                </a:ln>
                <a:solidFill>
                  <a:srgbClr val="0000FF"/>
                </a:solidFill>
                <a:effectLst/>
                <a:uLnTx/>
                <a:uFillTx/>
                <a:latin typeface="隶书" pitchFamily="49" charset="-122"/>
                <a:ea typeface="隶书" pitchFamily="49" charset="-122"/>
              </a:rPr>
              <a:t>日内，按照招标文件和中标人的投标文件签订书面合同 ，        随后进行项目操作。</a:t>
            </a:r>
            <a:endParaRPr kumimoji="0" lang="zh-CN" altLang="en-US" sz="2800" i="0" u="none" strike="noStrike" kern="0" cap="none" spc="0" normalizeH="0" baseline="0" noProof="0" dirty="0">
              <a:ln>
                <a:noFill/>
              </a:ln>
              <a:solidFill>
                <a:srgbClr val="0000FF"/>
              </a:solidFill>
              <a:effectLst/>
              <a:uLnTx/>
              <a:uFillTx/>
              <a:latin typeface="隶书" pitchFamily="49" charset="-122"/>
              <a:ea typeface="隶书" pitchFamily="49" charset="-122"/>
            </a:endParaRPr>
          </a:p>
        </p:txBody>
      </p:sp>
      <p:pic>
        <p:nvPicPr>
          <p:cNvPr id="5" name="Picture 8"/>
          <p:cNvPicPr>
            <a:picLocks noChangeAspect="1" noChangeArrowheads="1"/>
          </p:cNvPicPr>
          <p:nvPr/>
        </p:nvPicPr>
        <p:blipFill>
          <a:blip r:embed="rId4"/>
          <a:srcRect/>
          <a:stretch>
            <a:fillRect/>
          </a:stretch>
        </p:blipFill>
        <p:spPr bwMode="auto">
          <a:xfrm>
            <a:off x="7072330" y="4500570"/>
            <a:ext cx="1752600" cy="1673225"/>
          </a:xfrm>
          <a:prstGeom prst="rect">
            <a:avLst/>
          </a:prstGeom>
          <a:noFill/>
          <a:ln w="9525">
            <a:noFill/>
            <a:miter lim="800000"/>
            <a:headEnd/>
            <a:tailEnd/>
          </a:ln>
          <a:effectLst/>
        </p:spPr>
      </p:pic>
      <p:graphicFrame>
        <p:nvGraphicFramePr>
          <p:cNvPr id="273410" name="Object 2"/>
          <p:cNvGraphicFramePr>
            <a:graphicFrameLocks noChangeAspect="1"/>
          </p:cNvGraphicFramePr>
          <p:nvPr/>
        </p:nvGraphicFramePr>
        <p:xfrm>
          <a:off x="1928794" y="4714884"/>
          <a:ext cx="1981200" cy="1122363"/>
        </p:xfrm>
        <a:graphic>
          <a:graphicData uri="http://schemas.openxmlformats.org/presentationml/2006/ole">
            <mc:AlternateContent xmlns:mc="http://schemas.openxmlformats.org/markup-compatibility/2006">
              <mc:Choice xmlns:v="urn:schemas-microsoft-com:vml" Requires="v">
                <p:oleObj spid="_x0000_s273411" name="剪辑" r:id="rId5" imgW="4960800" imgH="2811240" progId="">
                  <p:embed/>
                </p:oleObj>
              </mc:Choice>
              <mc:Fallback>
                <p:oleObj name="剪辑" r:id="rId5" imgW="4960800" imgH="2811240" progId="">
                  <p:embed/>
                  <p:pic>
                    <p:nvPicPr>
                      <p:cNvPr id="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28794" y="4714884"/>
                        <a:ext cx="1981200" cy="1122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0" fill="hold"/>
                                        <p:tgtEl>
                                          <p:spTgt spid="5"/>
                                        </p:tgtEl>
                                        <p:attrNameLst>
                                          <p:attrName>ppt_x</p:attrName>
                                        </p:attrNameLst>
                                      </p:cBhvr>
                                      <p:tavLst>
                                        <p:tav tm="0">
                                          <p:val>
                                            <p:strVal val="#ppt_x"/>
                                          </p:val>
                                        </p:tav>
                                        <p:tav tm="100000">
                                          <p:val>
                                            <p:strVal val="#ppt_x"/>
                                          </p:val>
                                        </p:tav>
                                      </p:tavLst>
                                    </p:anim>
                                    <p:anim calcmode="lin" valueType="num">
                                      <p:cBhvr additive="base">
                                        <p:cTn id="8" dur="50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32" fill="hold" nodeType="clickEffect">
                                  <p:stCondLst>
                                    <p:cond delay="0"/>
                                  </p:stCondLst>
                                  <p:childTnLst>
                                    <p:set>
                                      <p:cBhvr>
                                        <p:cTn id="12" dur="1" fill="hold">
                                          <p:stCondLst>
                                            <p:cond delay="0"/>
                                          </p:stCondLst>
                                        </p:cTn>
                                        <p:tgtEl>
                                          <p:spTgt spid="273410"/>
                                        </p:tgtEl>
                                        <p:attrNameLst>
                                          <p:attrName>style.visibility</p:attrName>
                                        </p:attrNameLst>
                                      </p:cBhvr>
                                      <p:to>
                                        <p:strVal val="visible"/>
                                      </p:to>
                                    </p:set>
                                    <p:animEffect transition="in" filter="box(out)">
                                      <p:cBhvr>
                                        <p:cTn id="13" dur="500"/>
                                        <p:tgtEl>
                                          <p:spTgt spid="273410"/>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S1.JPG"/>
          <p:cNvPicPr>
            <a:picLocks noChangeAspect="1"/>
          </p:cNvPicPr>
          <p:nvPr/>
        </p:nvPicPr>
        <p:blipFill>
          <a:blip r:embed="rId2"/>
          <a:stretch>
            <a:fillRect/>
          </a:stretch>
        </p:blipFill>
        <p:spPr>
          <a:xfrm>
            <a:off x="428596" y="913330"/>
            <a:ext cx="8215370" cy="5058829"/>
          </a:xfrm>
          <a:prstGeom prst="rect">
            <a:avLst/>
          </a:prstGeom>
        </p:spPr>
      </p:pic>
      <p:sp>
        <p:nvSpPr>
          <p:cNvPr id="4" name="Rectangle 4"/>
          <p:cNvSpPr txBox="1">
            <a:spLocks noChangeArrowheads="1"/>
          </p:cNvSpPr>
          <p:nvPr/>
        </p:nvSpPr>
        <p:spPr>
          <a:xfrm>
            <a:off x="36513" y="1987550"/>
            <a:ext cx="9144000" cy="3529013"/>
          </a:xfrm>
          <a:prstGeom prst="rect">
            <a:avLst/>
          </a:prstGeom>
        </p:spPr>
        <p:txBody>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zh-CN" altLang="en-US" sz="8800" b="1" i="0" u="none" strike="noStrike" kern="0" cap="none" spc="0" normalizeH="0" baseline="0" noProof="0" dirty="0" smtClean="0">
                <a:ln>
                  <a:noFill/>
                </a:ln>
                <a:solidFill>
                  <a:srgbClr val="F8FC42"/>
                </a:solidFill>
                <a:effectLst/>
                <a:uLnTx/>
                <a:uFillTx/>
                <a:latin typeface="+mn-lt"/>
                <a:ea typeface="隶书" pitchFamily="49" charset="-122"/>
                <a:cs typeface="+mn-cs"/>
              </a:rPr>
              <a:t>百发百中!</a:t>
            </a:r>
          </a:p>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zh-CN" altLang="en-US" sz="6600" b="1" i="0" u="none" strike="noStrike" kern="0" cap="none" spc="0" normalizeH="0" baseline="0" noProof="0" dirty="0" smtClean="0">
                <a:ln>
                  <a:noFill/>
                </a:ln>
                <a:solidFill>
                  <a:srgbClr val="F8FC42"/>
                </a:solidFill>
                <a:effectLst/>
                <a:uLnTx/>
                <a:uFillTx/>
                <a:latin typeface="+mn-lt"/>
                <a:ea typeface="隶书" pitchFamily="49" charset="-122"/>
                <a:cs typeface="+mn-cs"/>
              </a:rPr>
              <a:t>祝</a:t>
            </a:r>
            <a:r>
              <a:rPr kumimoji="0" lang="zh-CN" altLang="en-US" sz="6600" b="1" i="0" u="none" strike="noStrike" kern="0" cap="none" spc="0" normalizeH="0" baseline="0" noProof="0" dirty="0" smtClean="0">
                <a:ln>
                  <a:noFill/>
                </a:ln>
                <a:solidFill>
                  <a:srgbClr val="F8FC42"/>
                </a:solidFill>
                <a:effectLst/>
                <a:uLnTx/>
                <a:uFillTx/>
                <a:latin typeface="+mn-lt"/>
                <a:ea typeface="隶书" pitchFamily="49" charset="-122"/>
                <a:cs typeface="+mn-cs"/>
              </a:rPr>
              <a:t>各位投标</a:t>
            </a:r>
            <a:r>
              <a:rPr kumimoji="0" lang="zh-CN" altLang="en-US" sz="6600" b="1" i="0" u="none" strike="noStrike" kern="0" cap="none" spc="0" normalizeH="0" baseline="0" noProof="0" dirty="0" smtClean="0">
                <a:ln>
                  <a:noFill/>
                </a:ln>
                <a:solidFill>
                  <a:srgbClr val="F8FC42"/>
                </a:solidFill>
                <a:effectLst/>
                <a:uLnTx/>
                <a:uFillTx/>
                <a:latin typeface="+mn-lt"/>
                <a:ea typeface="隶书" pitchFamily="49" charset="-122"/>
                <a:cs typeface="+mn-cs"/>
              </a:rPr>
              <a:t>成功!</a:t>
            </a:r>
            <a:endParaRPr kumimoji="0" lang="zh-CN" altLang="en-US" sz="6600" b="1" i="0" u="none" strike="noStrike" kern="0" cap="none" spc="0" normalizeH="0" baseline="0" noProof="0" dirty="0">
              <a:ln>
                <a:noFill/>
              </a:ln>
              <a:solidFill>
                <a:srgbClr val="F8FC42"/>
              </a:solidFill>
              <a:effectLst/>
              <a:uLnTx/>
              <a:uFillTx/>
              <a:latin typeface="+mn-lt"/>
              <a:ea typeface="隶书" pitchFamily="49" charset="-122"/>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2800" b="1" dirty="0" smtClean="0">
                <a:solidFill>
                  <a:srgbClr val="4531A7"/>
                </a:solidFill>
                <a:effectLst>
                  <a:outerShdw blurRad="38100" dist="38100" dir="2700000" algn="tl">
                    <a:srgbClr val="C0C0C0"/>
                  </a:outerShdw>
                </a:effectLst>
                <a:ea typeface="隶书" pitchFamily="49" charset="-122"/>
              </a:rPr>
              <a:t>(三) 邀请招标</a:t>
            </a:r>
            <a:endParaRPr lang="zh-CN" altLang="en-US" sz="2800" dirty="0"/>
          </a:p>
        </p:txBody>
      </p:sp>
      <p:sp>
        <p:nvSpPr>
          <p:cNvPr id="3" name="内容占位符 2"/>
          <p:cNvSpPr>
            <a:spLocks noGrp="1"/>
          </p:cNvSpPr>
          <p:nvPr>
            <p:ph idx="1"/>
          </p:nvPr>
        </p:nvSpPr>
        <p:spPr>
          <a:xfrm>
            <a:off x="214282" y="2000240"/>
            <a:ext cx="8358246" cy="3500462"/>
          </a:xfrm>
        </p:spPr>
        <p:txBody>
          <a:bodyPr/>
          <a:lstStyle/>
          <a:p>
            <a:pPr>
              <a:buNone/>
            </a:pPr>
            <a:r>
              <a:rPr lang="zh-CN" altLang="en-US" dirty="0" smtClean="0">
                <a:latin typeface="隶书" pitchFamily="49" charset="-122"/>
                <a:ea typeface="隶书" pitchFamily="49" charset="-122"/>
              </a:rPr>
              <a:t>     </a:t>
            </a:r>
            <a:r>
              <a:rPr lang="zh-CN" altLang="en-US" sz="3000" dirty="0" smtClean="0">
                <a:latin typeface="隶书" pitchFamily="49" charset="-122"/>
                <a:ea typeface="隶书" pitchFamily="49" charset="-122"/>
              </a:rPr>
              <a:t>邀请招标是指招标人以投标邀请书的方式邀请特定的法人或者其他组织投标，也称有限竞争招标，是一种由招标人选择若干供应商或承包商，向其发出投标邀请，由被邀请的供应商、承包商投标竞争，从中选定</a:t>
            </a:r>
            <a:endParaRPr lang="en-US" altLang="zh-CN" sz="3000" dirty="0" smtClean="0">
              <a:latin typeface="隶书" pitchFamily="49" charset="-122"/>
              <a:ea typeface="隶书" pitchFamily="49" charset="-122"/>
            </a:endParaRPr>
          </a:p>
          <a:p>
            <a:pPr>
              <a:buNone/>
            </a:pPr>
            <a:r>
              <a:rPr lang="en-US" altLang="zh-CN" sz="3000" dirty="0" smtClean="0">
                <a:latin typeface="隶书" pitchFamily="49" charset="-122"/>
                <a:ea typeface="隶书" pitchFamily="49" charset="-122"/>
              </a:rPr>
              <a:t>  </a:t>
            </a:r>
            <a:r>
              <a:rPr lang="zh-CN" altLang="en-US" sz="3000" dirty="0" smtClean="0">
                <a:latin typeface="隶书" pitchFamily="49" charset="-122"/>
                <a:ea typeface="隶书" pitchFamily="49" charset="-122"/>
              </a:rPr>
              <a:t>中标者的招标方式。少于</a:t>
            </a:r>
            <a:r>
              <a:rPr lang="en-US" altLang="zh-CN" sz="3000" dirty="0" smtClean="0">
                <a:latin typeface="隶书" pitchFamily="49" charset="-122"/>
                <a:ea typeface="隶书" pitchFamily="49" charset="-122"/>
              </a:rPr>
              <a:t>3</a:t>
            </a:r>
            <a:r>
              <a:rPr lang="zh-CN" altLang="en-US" sz="3000" dirty="0" smtClean="0">
                <a:latin typeface="隶书" pitchFamily="49" charset="-122"/>
                <a:ea typeface="隶书" pitchFamily="49" charset="-122"/>
              </a:rPr>
              <a:t>家的，</a:t>
            </a:r>
          </a:p>
          <a:p>
            <a:pPr>
              <a:buNone/>
            </a:pPr>
            <a:r>
              <a:rPr lang="zh-CN" altLang="en-US" sz="3000" dirty="0" smtClean="0">
                <a:latin typeface="隶书" pitchFamily="49" charset="-122"/>
                <a:ea typeface="隶书" pitchFamily="49" charset="-122"/>
              </a:rPr>
              <a:t>  招标人应当依法重新招标</a:t>
            </a:r>
            <a:endParaRPr lang="zh-CN" altLang="en-US" sz="3000" dirty="0"/>
          </a:p>
        </p:txBody>
      </p:sp>
      <p:graphicFrame>
        <p:nvGraphicFramePr>
          <p:cNvPr id="231426" name="Object 2"/>
          <p:cNvGraphicFramePr>
            <a:graphicFrameLocks noChangeAspect="1"/>
          </p:cNvGraphicFramePr>
          <p:nvPr/>
        </p:nvGraphicFramePr>
        <p:xfrm>
          <a:off x="6072198" y="4000504"/>
          <a:ext cx="2455862" cy="1884363"/>
        </p:xfrm>
        <a:graphic>
          <a:graphicData uri="http://schemas.openxmlformats.org/presentationml/2006/ole">
            <mc:AlternateContent xmlns:mc="http://schemas.openxmlformats.org/markup-compatibility/2006">
              <mc:Choice xmlns:v="urn:schemas-microsoft-com:vml" Requires="v">
                <p:oleObj spid="_x0000_s231427" name="剪辑" r:id="rId3" imgW="4519440" imgH="3466800" progId="">
                  <p:embed/>
                </p:oleObj>
              </mc:Choice>
              <mc:Fallback>
                <p:oleObj name="剪辑" r:id="rId3" imgW="4519440" imgH="34668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72198" y="4000504"/>
                        <a:ext cx="2455862" cy="188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1000108"/>
            <a:ext cx="8229600" cy="725487"/>
          </a:xfrm>
        </p:spPr>
        <p:txBody>
          <a:bodyPr/>
          <a:lstStyle/>
          <a:p>
            <a:pPr algn="l"/>
            <a:r>
              <a:rPr lang="zh-CN" altLang="en-US" sz="2800" b="1" dirty="0" smtClean="0">
                <a:solidFill>
                  <a:srgbClr val="4531A7"/>
                </a:solidFill>
                <a:effectLst>
                  <a:outerShdw blurRad="38100" dist="38100" dir="2700000" algn="tl">
                    <a:srgbClr val="C0C0C0"/>
                  </a:outerShdw>
                </a:effectLst>
                <a:ea typeface="隶书" pitchFamily="49" charset="-122"/>
              </a:rPr>
              <a:t>(四) 投标人所具备的条件</a:t>
            </a:r>
            <a:endParaRPr lang="zh-CN" altLang="en-US" sz="2800" dirty="0"/>
          </a:p>
        </p:txBody>
      </p:sp>
      <p:sp>
        <p:nvSpPr>
          <p:cNvPr id="5" name="Rectangle 3"/>
          <p:cNvSpPr txBox="1">
            <a:spLocks noChangeArrowheads="1"/>
          </p:cNvSpPr>
          <p:nvPr/>
        </p:nvSpPr>
        <p:spPr bwMode="auto">
          <a:xfrm>
            <a:off x="285720" y="1714488"/>
            <a:ext cx="7429552" cy="39290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1143000" marR="0" lvl="2" indent="-228600" algn="just" defTabSz="914400" rtl="0" eaLnBrk="0" fontAlgn="base" latinLnBrk="0" hangingPunct="0">
              <a:lnSpc>
                <a:spcPct val="100000"/>
              </a:lnSpc>
              <a:spcBef>
                <a:spcPct val="20000"/>
              </a:spcBef>
              <a:spcAft>
                <a:spcPct val="0"/>
              </a:spcAft>
              <a:buClrTx/>
              <a:buSzTx/>
              <a:buFontTx/>
              <a:buNone/>
              <a:tabLst/>
              <a:defRPr/>
            </a:pPr>
            <a:r>
              <a:rPr kumimoji="0" lang="zh-CN" altLang="en-US" sz="2800" b="1" i="0" u="none" strike="noStrike" kern="0" cap="none" spc="0" normalizeH="0" baseline="0" noProof="0" dirty="0" smtClean="0">
                <a:ln>
                  <a:noFill/>
                </a:ln>
                <a:solidFill>
                  <a:schemeClr val="tx1">
                    <a:lumMod val="75000"/>
                    <a:lumOff val="25000"/>
                  </a:schemeClr>
                </a:solidFill>
                <a:effectLst/>
                <a:uLnTx/>
                <a:uFillTx/>
                <a:latin typeface="隶书" pitchFamily="49" charset="-122"/>
                <a:ea typeface="隶书" pitchFamily="49" charset="-122"/>
              </a:rPr>
              <a:t>1、</a:t>
            </a:r>
            <a:r>
              <a:rPr kumimoji="0" lang="zh-CN" altLang="en-US" sz="2800" i="0" u="none" strike="noStrike" kern="0" cap="none" spc="0" normalizeH="0" baseline="0" noProof="0" dirty="0" smtClean="0">
                <a:ln>
                  <a:noFill/>
                </a:ln>
                <a:effectLst/>
                <a:uLnTx/>
                <a:uFillTx/>
                <a:latin typeface="隶书" pitchFamily="49" charset="-122"/>
                <a:ea typeface="隶书" pitchFamily="49" charset="-122"/>
              </a:rPr>
              <a:t>投标人应当具备承担招标项目的能力，  即投标人在资金、技术、人员、装备等方面，要具备与完成招标项目的需要相适应的能力或者条件。</a:t>
            </a:r>
          </a:p>
          <a:p>
            <a:pPr marL="1143000" marR="0" lvl="2" indent="-228600" algn="just" defTabSz="914400" rtl="0" eaLnBrk="0" fontAlgn="base" latinLnBrk="0" hangingPunct="0">
              <a:lnSpc>
                <a:spcPct val="100000"/>
              </a:lnSpc>
              <a:spcBef>
                <a:spcPct val="20000"/>
              </a:spcBef>
              <a:spcAft>
                <a:spcPct val="0"/>
              </a:spcAft>
              <a:buClrTx/>
              <a:buSzTx/>
              <a:buFontTx/>
              <a:buNone/>
              <a:tabLst/>
              <a:defRPr/>
            </a:pPr>
            <a:r>
              <a:rPr kumimoji="0" lang="zh-CN" altLang="en-US" sz="2800" i="0" u="none" strike="noStrike" kern="0" cap="none" spc="0" normalizeH="0" baseline="0" noProof="0" dirty="0" smtClean="0">
                <a:ln>
                  <a:noFill/>
                </a:ln>
                <a:effectLst/>
                <a:uLnTx/>
                <a:uFillTx/>
                <a:latin typeface="隶书" pitchFamily="49" charset="-122"/>
                <a:ea typeface="隶书" pitchFamily="49" charset="-122"/>
              </a:rPr>
              <a:t>2、国家有关规定对投标人资格条件或者招标文件对招标人资格条件有规定的，投标人应当具备规定的资格条件。</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zh-CN" altLang="en-US" sz="2800" b="1" i="0" u="none" strike="noStrike" kern="0" cap="none" spc="0" normalizeH="0" baseline="0" noProof="0" dirty="0">
              <a:ln>
                <a:noFill/>
              </a:ln>
              <a:solidFill>
                <a:srgbClr val="4A604A"/>
              </a:solidFill>
              <a:effectLst/>
              <a:uLnTx/>
              <a:uFillTx/>
              <a:latin typeface="仿宋_GB2312" pitchFamily="49" charset="-122"/>
              <a:ea typeface="仿宋_GB2312" pitchFamily="49" charset="-122"/>
              <a:cs typeface="+mn-cs"/>
            </a:endParaRPr>
          </a:p>
        </p:txBody>
      </p:sp>
      <p:pic>
        <p:nvPicPr>
          <p:cNvPr id="6" name="Picture 7" descr="j0183328"/>
          <p:cNvPicPr>
            <a:picLocks noChangeAspect="1" noChangeArrowheads="1"/>
          </p:cNvPicPr>
          <p:nvPr/>
        </p:nvPicPr>
        <p:blipFill>
          <a:blip r:embed="rId2"/>
          <a:srcRect/>
          <a:stretch>
            <a:fillRect/>
          </a:stretch>
        </p:blipFill>
        <p:spPr bwMode="auto">
          <a:xfrm>
            <a:off x="6929454" y="4000504"/>
            <a:ext cx="2008188" cy="2016125"/>
          </a:xfrm>
          <a:prstGeom prst="rect">
            <a:avLst/>
          </a:prstGeom>
          <a:noFill/>
        </p:spPr>
      </p:pic>
      <p:pic>
        <p:nvPicPr>
          <p:cNvPr id="7" name="Picture 5" descr="j0291984"/>
          <p:cNvPicPr>
            <a:picLocks noChangeAspect="1" noChangeArrowheads="1"/>
          </p:cNvPicPr>
          <p:nvPr/>
        </p:nvPicPr>
        <p:blipFill>
          <a:blip r:embed="rId3"/>
          <a:srcRect/>
          <a:stretch>
            <a:fillRect/>
          </a:stretch>
        </p:blipFill>
        <p:spPr bwMode="auto">
          <a:xfrm>
            <a:off x="214282" y="4214818"/>
            <a:ext cx="1739900" cy="1843088"/>
          </a:xfrm>
          <a:prstGeom prst="rect">
            <a:avLst/>
          </a:prstGeom>
          <a:noFill/>
        </p:spPr>
      </p:pic>
      <p:pic>
        <p:nvPicPr>
          <p:cNvPr id="8" name="Picture 8" descr="j0222015"/>
          <p:cNvPicPr>
            <a:picLocks noChangeAspect="1" noChangeArrowheads="1"/>
          </p:cNvPicPr>
          <p:nvPr/>
        </p:nvPicPr>
        <p:blipFill>
          <a:blip r:embed="rId4"/>
          <a:srcRect/>
          <a:stretch>
            <a:fillRect/>
          </a:stretch>
        </p:blipFill>
        <p:spPr bwMode="auto">
          <a:xfrm>
            <a:off x="7858155" y="3552843"/>
            <a:ext cx="933450" cy="9366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1000108"/>
            <a:ext cx="8229600" cy="725487"/>
          </a:xfrm>
        </p:spPr>
        <p:txBody>
          <a:bodyPr/>
          <a:lstStyle/>
          <a:p>
            <a:pPr algn="l"/>
            <a:r>
              <a:rPr lang="zh-CN" altLang="en-US" sz="2800" b="1" dirty="0" smtClean="0">
                <a:solidFill>
                  <a:srgbClr val="4531A7"/>
                </a:solidFill>
                <a:effectLst>
                  <a:outerShdw blurRad="38100" dist="38100" dir="2700000" algn="tl">
                    <a:srgbClr val="C0C0C0"/>
                  </a:outerShdw>
                </a:effectLst>
                <a:ea typeface="隶书" pitchFamily="49" charset="-122"/>
              </a:rPr>
              <a:t>(五)  开标的法定程序</a:t>
            </a:r>
            <a:endParaRPr lang="zh-CN" altLang="en-US" sz="2800" dirty="0"/>
          </a:p>
        </p:txBody>
      </p:sp>
      <p:sp>
        <p:nvSpPr>
          <p:cNvPr id="4" name="AutoShape 10"/>
          <p:cNvSpPr>
            <a:spLocks noChangeArrowheads="1"/>
          </p:cNvSpPr>
          <p:nvPr/>
        </p:nvSpPr>
        <p:spPr bwMode="auto">
          <a:xfrm>
            <a:off x="1906588" y="2420938"/>
            <a:ext cx="1800225" cy="86360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endParaRPr lang="zh-CN" altLang="en-US"/>
          </a:p>
        </p:txBody>
      </p:sp>
      <p:sp>
        <p:nvSpPr>
          <p:cNvPr id="5" name="Rectangle 11"/>
          <p:cNvSpPr>
            <a:spLocks noChangeArrowheads="1"/>
          </p:cNvSpPr>
          <p:nvPr/>
        </p:nvSpPr>
        <p:spPr bwMode="auto">
          <a:xfrm>
            <a:off x="2049463" y="1773238"/>
            <a:ext cx="1801812" cy="1555750"/>
          </a:xfrm>
          <a:prstGeom prst="rect">
            <a:avLst/>
          </a:prstGeom>
          <a:noFill/>
          <a:ln w="9525" algn="ctr">
            <a:noFill/>
            <a:miter lim="800000"/>
            <a:headEnd type="none" w="sm" len="sm"/>
            <a:tailEnd type="none" w="sm" len="sm"/>
          </a:ln>
          <a:effectLst/>
        </p:spPr>
        <p:txBody>
          <a:bodyPr>
            <a:spAutoFit/>
          </a:bodyPr>
          <a:lstStyle/>
          <a:p>
            <a:pPr algn="l"/>
            <a:r>
              <a:rPr lang="zh-CN" altLang="en-US" sz="4800">
                <a:solidFill>
                  <a:srgbClr val="E9600B"/>
                </a:solidFill>
                <a:latin typeface="隶书" pitchFamily="49" charset="-122"/>
                <a:ea typeface="隶书" pitchFamily="49" charset="-122"/>
              </a:rPr>
              <a:t>公证</a:t>
            </a:r>
          </a:p>
        </p:txBody>
      </p:sp>
      <p:sp>
        <p:nvSpPr>
          <p:cNvPr id="6" name="AutoShape 13"/>
          <p:cNvSpPr>
            <a:spLocks noChangeArrowheads="1"/>
          </p:cNvSpPr>
          <p:nvPr/>
        </p:nvSpPr>
        <p:spPr bwMode="auto">
          <a:xfrm>
            <a:off x="3849688" y="2709863"/>
            <a:ext cx="720725" cy="358775"/>
          </a:xfrm>
          <a:prstGeom prst="notchedRightArrow">
            <a:avLst>
              <a:gd name="adj1" fmla="val 50000"/>
              <a:gd name="adj2" fmla="val 50221"/>
            </a:avLst>
          </a:prstGeom>
          <a:solidFill>
            <a:srgbClr val="F8FC42"/>
          </a:solidFill>
          <a:ln w="9525" algn="ctr">
            <a:solidFill>
              <a:srgbClr val="009999"/>
            </a:solidFill>
            <a:miter lim="800000"/>
            <a:headEnd/>
            <a:tailEnd/>
          </a:ln>
          <a:effectLst/>
        </p:spPr>
        <p:txBody>
          <a:bodyPr wrap="none" anchor="ctr"/>
          <a:lstStyle/>
          <a:p>
            <a:endParaRPr lang="zh-CN" altLang="en-US"/>
          </a:p>
        </p:txBody>
      </p:sp>
      <p:sp>
        <p:nvSpPr>
          <p:cNvPr id="7" name="AutoShape 14"/>
          <p:cNvSpPr>
            <a:spLocks noChangeArrowheads="1"/>
          </p:cNvSpPr>
          <p:nvPr/>
        </p:nvSpPr>
        <p:spPr bwMode="auto">
          <a:xfrm>
            <a:off x="4787900" y="2420938"/>
            <a:ext cx="1800225" cy="86360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endParaRPr lang="zh-CN" altLang="en-US"/>
          </a:p>
        </p:txBody>
      </p:sp>
      <p:sp>
        <p:nvSpPr>
          <p:cNvPr id="8" name="Rectangle 16"/>
          <p:cNvSpPr>
            <a:spLocks noChangeArrowheads="1"/>
          </p:cNvSpPr>
          <p:nvPr/>
        </p:nvSpPr>
        <p:spPr bwMode="auto">
          <a:xfrm>
            <a:off x="5002213" y="1844675"/>
            <a:ext cx="1304925" cy="1431925"/>
          </a:xfrm>
          <a:prstGeom prst="rect">
            <a:avLst/>
          </a:prstGeom>
          <a:noFill/>
          <a:ln w="9525" algn="ctr">
            <a:noFill/>
            <a:miter lim="800000"/>
            <a:headEnd/>
            <a:tailEnd/>
          </a:ln>
          <a:effectLst/>
        </p:spPr>
        <p:txBody>
          <a:bodyPr wrap="none">
            <a:spAutoFit/>
          </a:bodyPr>
          <a:lstStyle/>
          <a:p>
            <a:r>
              <a:rPr lang="zh-CN" altLang="en-US" sz="4400">
                <a:solidFill>
                  <a:srgbClr val="E9600B"/>
                </a:solidFill>
                <a:latin typeface="隶书" pitchFamily="49" charset="-122"/>
                <a:ea typeface="隶书" pitchFamily="49" charset="-122"/>
              </a:rPr>
              <a:t>拆封</a:t>
            </a:r>
          </a:p>
        </p:txBody>
      </p:sp>
      <p:sp>
        <p:nvSpPr>
          <p:cNvPr id="9" name="AutoShape 17"/>
          <p:cNvSpPr>
            <a:spLocks noChangeArrowheads="1"/>
          </p:cNvSpPr>
          <p:nvPr/>
        </p:nvSpPr>
        <p:spPr bwMode="auto">
          <a:xfrm>
            <a:off x="1978025" y="4005263"/>
            <a:ext cx="1800225" cy="86360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endParaRPr lang="zh-CN" altLang="en-US"/>
          </a:p>
        </p:txBody>
      </p:sp>
      <p:sp>
        <p:nvSpPr>
          <p:cNvPr id="10" name="Rectangle 18"/>
          <p:cNvSpPr>
            <a:spLocks noChangeArrowheads="1"/>
          </p:cNvSpPr>
          <p:nvPr/>
        </p:nvSpPr>
        <p:spPr bwMode="auto">
          <a:xfrm>
            <a:off x="2049463" y="3313113"/>
            <a:ext cx="1801812" cy="1555750"/>
          </a:xfrm>
          <a:prstGeom prst="rect">
            <a:avLst/>
          </a:prstGeom>
          <a:noFill/>
          <a:ln w="9525" algn="ctr">
            <a:noFill/>
            <a:miter lim="800000"/>
            <a:headEnd type="none" w="sm" len="sm"/>
            <a:tailEnd type="none" w="sm" len="sm"/>
          </a:ln>
          <a:effectLst/>
        </p:spPr>
        <p:txBody>
          <a:bodyPr>
            <a:spAutoFit/>
          </a:bodyPr>
          <a:lstStyle/>
          <a:p>
            <a:pPr algn="l"/>
            <a:r>
              <a:rPr lang="zh-CN" altLang="en-US" sz="4800">
                <a:solidFill>
                  <a:srgbClr val="E9600B"/>
                </a:solidFill>
                <a:latin typeface="隶书" pitchFamily="49" charset="-122"/>
                <a:ea typeface="隶书" pitchFamily="49" charset="-122"/>
              </a:rPr>
              <a:t>评标</a:t>
            </a:r>
          </a:p>
        </p:txBody>
      </p:sp>
      <p:sp>
        <p:nvSpPr>
          <p:cNvPr id="11" name="AutoShape 19"/>
          <p:cNvSpPr>
            <a:spLocks noChangeArrowheads="1"/>
          </p:cNvSpPr>
          <p:nvPr/>
        </p:nvSpPr>
        <p:spPr bwMode="auto">
          <a:xfrm rot="10800000">
            <a:off x="3921125" y="4294188"/>
            <a:ext cx="720725" cy="358775"/>
          </a:xfrm>
          <a:prstGeom prst="notchedRightArrow">
            <a:avLst>
              <a:gd name="adj1" fmla="val 50000"/>
              <a:gd name="adj2" fmla="val 50221"/>
            </a:avLst>
          </a:prstGeom>
          <a:solidFill>
            <a:srgbClr val="F8FC42"/>
          </a:solidFill>
          <a:ln w="9525" algn="ctr">
            <a:solidFill>
              <a:srgbClr val="009999"/>
            </a:solidFill>
            <a:miter lim="800000"/>
            <a:headEnd/>
            <a:tailEnd/>
          </a:ln>
          <a:effectLst/>
        </p:spPr>
        <p:txBody>
          <a:bodyPr wrap="none" anchor="ctr"/>
          <a:lstStyle/>
          <a:p>
            <a:endParaRPr lang="zh-CN" altLang="en-US"/>
          </a:p>
        </p:txBody>
      </p:sp>
      <p:sp>
        <p:nvSpPr>
          <p:cNvPr id="12" name="AutoShape 20"/>
          <p:cNvSpPr>
            <a:spLocks noChangeArrowheads="1"/>
          </p:cNvSpPr>
          <p:nvPr/>
        </p:nvSpPr>
        <p:spPr bwMode="auto">
          <a:xfrm>
            <a:off x="4859338" y="4005263"/>
            <a:ext cx="1800225" cy="863600"/>
          </a:xfrm>
          <a:prstGeom prst="flowChartAlternateProcess">
            <a:avLst/>
          </a:prstGeom>
          <a:solidFill>
            <a:srgbClr val="44E4FA"/>
          </a:solidFill>
          <a:ln w="9525" algn="ctr">
            <a:solidFill>
              <a:srgbClr val="009999"/>
            </a:solidFill>
            <a:miter lim="800000"/>
            <a:headEnd type="none" w="sm" len="sm"/>
            <a:tailEnd type="none" w="sm" len="sm"/>
          </a:ln>
          <a:effectLst/>
        </p:spPr>
        <p:txBody>
          <a:bodyPr wrap="none" anchor="ctr"/>
          <a:lstStyle/>
          <a:p>
            <a:endParaRPr lang="zh-CN" altLang="en-US"/>
          </a:p>
        </p:txBody>
      </p:sp>
      <p:sp>
        <p:nvSpPr>
          <p:cNvPr id="13" name="Rectangle 22"/>
          <p:cNvSpPr>
            <a:spLocks noChangeArrowheads="1"/>
          </p:cNvSpPr>
          <p:nvPr/>
        </p:nvSpPr>
        <p:spPr bwMode="auto">
          <a:xfrm>
            <a:off x="5067300" y="3400425"/>
            <a:ext cx="1304925" cy="1431925"/>
          </a:xfrm>
          <a:prstGeom prst="rect">
            <a:avLst/>
          </a:prstGeom>
          <a:noFill/>
          <a:ln w="9525" algn="ctr">
            <a:noFill/>
            <a:miter lim="800000"/>
            <a:headEnd/>
            <a:tailEnd/>
          </a:ln>
          <a:effectLst/>
        </p:spPr>
        <p:txBody>
          <a:bodyPr wrap="none">
            <a:spAutoFit/>
          </a:bodyPr>
          <a:lstStyle/>
          <a:p>
            <a:r>
              <a:rPr lang="zh-CN" altLang="en-US" sz="4400">
                <a:solidFill>
                  <a:srgbClr val="E9600B"/>
                </a:solidFill>
                <a:latin typeface="隶书" pitchFamily="49" charset="-122"/>
                <a:ea typeface="隶书" pitchFamily="49" charset="-122"/>
              </a:rPr>
              <a:t>唱标</a:t>
            </a:r>
          </a:p>
        </p:txBody>
      </p:sp>
      <p:sp>
        <p:nvSpPr>
          <p:cNvPr id="14" name="AutoShape 23"/>
          <p:cNvSpPr>
            <a:spLocks noChangeArrowheads="1"/>
          </p:cNvSpPr>
          <p:nvPr/>
        </p:nvSpPr>
        <p:spPr bwMode="auto">
          <a:xfrm>
            <a:off x="6731000" y="2781300"/>
            <a:ext cx="936625" cy="1727200"/>
          </a:xfrm>
          <a:prstGeom prst="curvedLeftArrow">
            <a:avLst>
              <a:gd name="adj1" fmla="val 36881"/>
              <a:gd name="adj2" fmla="val 73763"/>
              <a:gd name="adj3" fmla="val 29153"/>
            </a:avLst>
          </a:prstGeom>
          <a:solidFill>
            <a:srgbClr val="F8FC42"/>
          </a:solidFill>
          <a:ln w="9525">
            <a:solidFill>
              <a:srgbClr val="009999"/>
            </a:solidFill>
            <a:miter lim="800000"/>
            <a:headEnd/>
            <a:tailEnd/>
          </a:ln>
          <a:effectLst/>
        </p:spPr>
        <p:txBody>
          <a:bodyPr wrap="none" anchor="ctr"/>
          <a:lstStyle/>
          <a:p>
            <a:endParaRPr lang="zh-CN" altLang="en-US"/>
          </a:p>
        </p:txBody>
      </p:sp>
      <p:pic>
        <p:nvPicPr>
          <p:cNvPr id="15" name="Picture 6" descr="j0300840"/>
          <p:cNvPicPr>
            <a:picLocks noChangeAspect="1" noChangeArrowheads="1"/>
          </p:cNvPicPr>
          <p:nvPr/>
        </p:nvPicPr>
        <p:blipFill>
          <a:blip r:embed="rId2"/>
          <a:srcRect/>
          <a:stretch>
            <a:fillRect/>
          </a:stretch>
        </p:blipFill>
        <p:spPr bwMode="auto">
          <a:xfrm>
            <a:off x="7215206" y="4714884"/>
            <a:ext cx="1441450" cy="1214437"/>
          </a:xfrm>
          <a:prstGeom prst="rect">
            <a:avLst/>
          </a:prstGeom>
          <a:noFill/>
        </p:spPr>
      </p:pic>
      <p:pic>
        <p:nvPicPr>
          <p:cNvPr id="16" name="Picture 24" descr="j0234131"/>
          <p:cNvPicPr>
            <a:picLocks noChangeAspect="1" noChangeArrowheads="1"/>
          </p:cNvPicPr>
          <p:nvPr/>
        </p:nvPicPr>
        <p:blipFill>
          <a:blip r:embed="rId3"/>
          <a:srcRect/>
          <a:stretch>
            <a:fillRect/>
          </a:stretch>
        </p:blipFill>
        <p:spPr bwMode="auto">
          <a:xfrm>
            <a:off x="7358082" y="857232"/>
            <a:ext cx="1285875" cy="1366838"/>
          </a:xfrm>
          <a:prstGeom prst="rect">
            <a:avLst/>
          </a:prstGeom>
          <a:noFill/>
        </p:spPr>
      </p:pic>
      <p:pic>
        <p:nvPicPr>
          <p:cNvPr id="17" name="Picture 25" descr="j0301252"/>
          <p:cNvPicPr>
            <a:picLocks noChangeAspect="1" noChangeArrowheads="1"/>
          </p:cNvPicPr>
          <p:nvPr/>
        </p:nvPicPr>
        <p:blipFill>
          <a:blip r:embed="rId4"/>
          <a:srcRect/>
          <a:stretch>
            <a:fillRect/>
          </a:stretch>
        </p:blipFill>
        <p:spPr bwMode="auto">
          <a:xfrm>
            <a:off x="357158" y="4500570"/>
            <a:ext cx="1760538" cy="15049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785794"/>
            <a:ext cx="8229600" cy="500065"/>
          </a:xfrm>
        </p:spPr>
        <p:txBody>
          <a:bodyPr/>
          <a:lstStyle/>
          <a:p>
            <a:pPr algn="l"/>
            <a:r>
              <a:rPr lang="zh-CN" altLang="en-US" sz="3200" b="1" dirty="0" smtClean="0">
                <a:solidFill>
                  <a:srgbClr val="FF4D3F"/>
                </a:solidFill>
                <a:latin typeface="隶书" pitchFamily="49" charset="-122"/>
                <a:ea typeface="隶书" pitchFamily="49" charset="-122"/>
              </a:rPr>
              <a:t>注意事项：</a:t>
            </a:r>
            <a:endParaRPr lang="zh-CN" altLang="en-US" sz="3200" b="1" dirty="0">
              <a:latin typeface="隶书" pitchFamily="49" charset="-122"/>
              <a:ea typeface="隶书" pitchFamily="49" charset="-122"/>
            </a:endParaRPr>
          </a:p>
        </p:txBody>
      </p:sp>
      <p:sp>
        <p:nvSpPr>
          <p:cNvPr id="4" name="Text Box 4"/>
          <p:cNvSpPr txBox="1">
            <a:spLocks noChangeArrowheads="1"/>
          </p:cNvSpPr>
          <p:nvPr/>
        </p:nvSpPr>
        <p:spPr bwMode="auto">
          <a:xfrm>
            <a:off x="571472" y="1214423"/>
            <a:ext cx="7500990" cy="4893647"/>
          </a:xfrm>
          <a:prstGeom prst="rect">
            <a:avLst/>
          </a:prstGeom>
          <a:noFill/>
          <a:ln w="9525" algn="ctr">
            <a:noFill/>
            <a:miter lim="800000"/>
            <a:headEnd/>
            <a:tailEnd/>
          </a:ln>
          <a:effectLst/>
        </p:spPr>
        <p:txBody>
          <a:bodyPr wrap="square">
            <a:spAutoFit/>
          </a:bodyPr>
          <a:lstStyle/>
          <a:p>
            <a:pPr algn="l">
              <a:lnSpc>
                <a:spcPct val="100000"/>
              </a:lnSpc>
            </a:pPr>
            <a:r>
              <a:rPr lang="en-US" altLang="zh-CN" sz="2400" dirty="0">
                <a:solidFill>
                  <a:srgbClr val="6600FF"/>
                </a:solidFill>
                <a:latin typeface="隶书" pitchFamily="49" charset="-122"/>
                <a:ea typeface="隶书" pitchFamily="49" charset="-122"/>
              </a:rPr>
              <a:t>1</a:t>
            </a:r>
            <a:r>
              <a:rPr lang="zh-CN" altLang="en-US" sz="2400" dirty="0">
                <a:solidFill>
                  <a:srgbClr val="6600FF"/>
                </a:solidFill>
                <a:latin typeface="隶书" pitchFamily="49" charset="-122"/>
                <a:ea typeface="隶书" pitchFamily="49" charset="-122"/>
              </a:rPr>
              <a:t>、开标时间及地点</a:t>
            </a:r>
            <a:r>
              <a:rPr lang="en-US" altLang="zh-CN" sz="2400" dirty="0">
                <a:solidFill>
                  <a:srgbClr val="6600FF"/>
                </a:solidFill>
                <a:latin typeface="隶书" pitchFamily="49" charset="-122"/>
                <a:ea typeface="隶书" pitchFamily="49" charset="-122"/>
              </a:rPr>
              <a:t>--</a:t>
            </a:r>
            <a:r>
              <a:rPr lang="zh-CN" altLang="en-US" sz="2400" dirty="0">
                <a:solidFill>
                  <a:schemeClr val="tx1"/>
                </a:solidFill>
                <a:latin typeface="隶书" pitchFamily="49" charset="-122"/>
                <a:ea typeface="隶书" pitchFamily="49" charset="-122"/>
              </a:rPr>
              <a:t>准时无误递交</a:t>
            </a:r>
          </a:p>
          <a:p>
            <a:pPr algn="l">
              <a:lnSpc>
                <a:spcPct val="100000"/>
              </a:lnSpc>
            </a:pPr>
            <a:r>
              <a:rPr lang="zh-CN" altLang="en-US" sz="2200" dirty="0">
                <a:solidFill>
                  <a:schemeClr val="tx1"/>
                </a:solidFill>
                <a:latin typeface="隶书" pitchFamily="49" charset="-122"/>
                <a:ea typeface="隶书" pitchFamily="49" charset="-122"/>
              </a:rPr>
              <a:t>　  我国招标投标法规定，开标时间应为提交</a:t>
            </a:r>
            <a:r>
              <a:rPr lang="zh-CN" altLang="en-US" sz="2200" dirty="0" smtClean="0">
                <a:solidFill>
                  <a:schemeClr val="tx1"/>
                </a:solidFill>
                <a:latin typeface="隶书" pitchFamily="49" charset="-122"/>
                <a:ea typeface="隶书" pitchFamily="49" charset="-122"/>
              </a:rPr>
              <a:t>投</a:t>
            </a:r>
            <a:endParaRPr lang="en-US" altLang="zh-CN" sz="2200" dirty="0" smtClean="0">
              <a:solidFill>
                <a:schemeClr val="tx1"/>
              </a:solidFill>
              <a:latin typeface="隶书" pitchFamily="49" charset="-122"/>
              <a:ea typeface="隶书" pitchFamily="49" charset="-122"/>
            </a:endParaRPr>
          </a:p>
          <a:p>
            <a:pPr algn="l">
              <a:lnSpc>
                <a:spcPct val="100000"/>
              </a:lnSpc>
            </a:pPr>
            <a:r>
              <a:rPr lang="zh-CN" altLang="en-US" sz="2200" dirty="0" smtClean="0">
                <a:solidFill>
                  <a:schemeClr val="tx1"/>
                </a:solidFill>
                <a:latin typeface="隶书" pitchFamily="49" charset="-122"/>
                <a:ea typeface="隶书" pitchFamily="49" charset="-122"/>
              </a:rPr>
              <a:t>标</a:t>
            </a:r>
            <a:r>
              <a:rPr lang="zh-CN" altLang="en-US" sz="2200" dirty="0">
                <a:solidFill>
                  <a:schemeClr val="tx1"/>
                </a:solidFill>
                <a:latin typeface="隶书" pitchFamily="49" charset="-122"/>
                <a:ea typeface="隶书" pitchFamily="49" charset="-122"/>
              </a:rPr>
              <a:t>文件截止时间．对所有在投标截止日期以</a:t>
            </a:r>
            <a:r>
              <a:rPr lang="zh-CN" altLang="en-US" sz="2200" dirty="0" smtClean="0">
                <a:solidFill>
                  <a:schemeClr val="tx1"/>
                </a:solidFill>
                <a:latin typeface="隶书" pitchFamily="49" charset="-122"/>
                <a:ea typeface="隶书" pitchFamily="49" charset="-122"/>
              </a:rPr>
              <a:t>后送</a:t>
            </a:r>
            <a:endParaRPr lang="en-US" altLang="zh-CN" sz="2200" dirty="0" smtClean="0">
              <a:solidFill>
                <a:schemeClr val="tx1"/>
              </a:solidFill>
              <a:latin typeface="隶书" pitchFamily="49" charset="-122"/>
              <a:ea typeface="隶书" pitchFamily="49" charset="-122"/>
            </a:endParaRPr>
          </a:p>
          <a:p>
            <a:pPr algn="l">
              <a:lnSpc>
                <a:spcPct val="100000"/>
              </a:lnSpc>
            </a:pPr>
            <a:r>
              <a:rPr lang="zh-CN" altLang="en-US" sz="2200" dirty="0" smtClean="0">
                <a:solidFill>
                  <a:schemeClr val="tx1"/>
                </a:solidFill>
                <a:latin typeface="隶书" pitchFamily="49" charset="-122"/>
                <a:ea typeface="隶书" pitchFamily="49" charset="-122"/>
              </a:rPr>
              <a:t>到</a:t>
            </a:r>
            <a:r>
              <a:rPr lang="zh-CN" altLang="en-US" sz="2200" dirty="0">
                <a:solidFill>
                  <a:schemeClr val="tx1"/>
                </a:solidFill>
                <a:latin typeface="隶书" pitchFamily="49" charset="-122"/>
                <a:ea typeface="隶书" pitchFamily="49" charset="-122"/>
              </a:rPr>
              <a:t>的投标书都应拒收。开标地点应为</a:t>
            </a:r>
            <a:r>
              <a:rPr lang="zh-CN" altLang="en-US" sz="2200" dirty="0" smtClean="0">
                <a:solidFill>
                  <a:schemeClr val="tx1"/>
                </a:solidFill>
                <a:latin typeface="隶书" pitchFamily="49" charset="-122"/>
                <a:ea typeface="隶书" pitchFamily="49" charset="-122"/>
              </a:rPr>
              <a:t>政府</a:t>
            </a:r>
            <a:r>
              <a:rPr lang="zh-CN" altLang="en-US" sz="2200" dirty="0" smtClean="0">
                <a:latin typeface="隶书" pitchFamily="49" charset="-122"/>
                <a:ea typeface="隶书" pitchFamily="49" charset="-122"/>
              </a:rPr>
              <a:t>或招投</a:t>
            </a:r>
            <a:endParaRPr lang="en-US" altLang="zh-CN" sz="2200" dirty="0" smtClean="0">
              <a:latin typeface="隶书" pitchFamily="49" charset="-122"/>
              <a:ea typeface="隶书" pitchFamily="49" charset="-122"/>
            </a:endParaRPr>
          </a:p>
          <a:p>
            <a:pPr algn="l">
              <a:lnSpc>
                <a:spcPct val="100000"/>
              </a:lnSpc>
            </a:pPr>
            <a:r>
              <a:rPr lang="zh-CN" altLang="en-US" sz="2200" dirty="0" smtClean="0">
                <a:latin typeface="隶书" pitchFamily="49" charset="-122"/>
                <a:ea typeface="隶书" pitchFamily="49" charset="-122"/>
              </a:rPr>
              <a:t>标代理机构</a:t>
            </a:r>
            <a:r>
              <a:rPr lang="zh-CN" altLang="en-US" sz="2200" dirty="0" smtClean="0">
                <a:solidFill>
                  <a:schemeClr val="tx1"/>
                </a:solidFill>
                <a:latin typeface="隶书" pitchFamily="49" charset="-122"/>
                <a:ea typeface="隶书" pitchFamily="49" charset="-122"/>
              </a:rPr>
              <a:t>指定</a:t>
            </a:r>
            <a:r>
              <a:rPr lang="zh-CN" altLang="en-US" sz="2200" dirty="0">
                <a:solidFill>
                  <a:schemeClr val="tx1"/>
                </a:solidFill>
                <a:latin typeface="隶书" pitchFamily="49" charset="-122"/>
                <a:ea typeface="隶书" pitchFamily="49" charset="-122"/>
              </a:rPr>
              <a:t>的地点</a:t>
            </a:r>
            <a:r>
              <a:rPr lang="zh-CN" altLang="en-US" sz="2200" dirty="0" smtClean="0">
                <a:solidFill>
                  <a:schemeClr val="tx1"/>
                </a:solidFill>
                <a:latin typeface="隶书" pitchFamily="49" charset="-122"/>
                <a:ea typeface="隶书" pitchFamily="49" charset="-122"/>
              </a:rPr>
              <a:t>。</a:t>
            </a:r>
            <a:endParaRPr lang="en-US" altLang="zh-CN" sz="2200" dirty="0" smtClean="0">
              <a:solidFill>
                <a:schemeClr val="tx1"/>
              </a:solidFill>
              <a:latin typeface="隶书" pitchFamily="49" charset="-122"/>
              <a:ea typeface="隶书" pitchFamily="49" charset="-122"/>
            </a:endParaRPr>
          </a:p>
          <a:p>
            <a:pPr marL="0" lvl="2"/>
            <a:r>
              <a:rPr lang="zh-CN" altLang="en-US" sz="2200" dirty="0" smtClean="0">
                <a:latin typeface="隶书" pitchFamily="49" charset="-122"/>
                <a:ea typeface="隶书" pitchFamily="49" charset="-122"/>
              </a:rPr>
              <a:t>    由投标人或者招投标代理机构指定的代表检查投标文件的密封情况，也可以由招标人委托的公证机构检查并公证。</a:t>
            </a:r>
            <a:endParaRPr lang="en-US" altLang="zh-CN" sz="2200" dirty="0" smtClean="0">
              <a:latin typeface="隶书" pitchFamily="49" charset="-122"/>
              <a:ea typeface="隶书" pitchFamily="49" charset="-122"/>
            </a:endParaRPr>
          </a:p>
          <a:p>
            <a:pPr>
              <a:buNone/>
            </a:pPr>
            <a:r>
              <a:rPr lang="en-US" altLang="zh-CN" sz="2400" dirty="0" smtClean="0">
                <a:solidFill>
                  <a:srgbClr val="6600FF"/>
                </a:solidFill>
                <a:latin typeface="隶书" pitchFamily="49" charset="-122"/>
                <a:ea typeface="隶书" pitchFamily="49" charset="-122"/>
              </a:rPr>
              <a:t>2</a:t>
            </a:r>
            <a:r>
              <a:rPr lang="zh-CN" altLang="en-US" sz="2400" dirty="0" smtClean="0">
                <a:solidFill>
                  <a:srgbClr val="6600FF"/>
                </a:solidFill>
                <a:latin typeface="隶书" pitchFamily="49" charset="-122"/>
                <a:ea typeface="隶书" pitchFamily="49" charset="-122"/>
              </a:rPr>
              <a:t>、开标：</a:t>
            </a:r>
          </a:p>
          <a:p>
            <a:pPr marL="342900" lvl="2" indent="-342900">
              <a:buNone/>
            </a:pPr>
            <a:r>
              <a:rPr lang="zh-CN" altLang="en-US" dirty="0" smtClean="0">
                <a:latin typeface="隶书" pitchFamily="49" charset="-122"/>
                <a:ea typeface="隶书" pitchFamily="49" charset="-122"/>
              </a:rPr>
              <a:t>      </a:t>
            </a:r>
            <a:r>
              <a:rPr lang="zh-CN" altLang="en-US" sz="2200" dirty="0" smtClean="0">
                <a:latin typeface="隶书" pitchFamily="49" charset="-122"/>
                <a:ea typeface="隶书" pitchFamily="49" charset="-122"/>
              </a:rPr>
              <a:t>经确认无误的投标文件，应由招标人或者招投标代理机构主持</a:t>
            </a:r>
            <a:r>
              <a:rPr lang="en-US" altLang="zh-CN" sz="2200" dirty="0" smtClean="0">
                <a:latin typeface="隶书" pitchFamily="49" charset="-122"/>
                <a:ea typeface="隶书" pitchFamily="49" charset="-122"/>
              </a:rPr>
              <a:t>,</a:t>
            </a:r>
            <a:r>
              <a:rPr lang="zh-CN" altLang="en-US" sz="2200" dirty="0" smtClean="0">
                <a:latin typeface="隶书" pitchFamily="49" charset="-122"/>
                <a:ea typeface="隶书" pitchFamily="49" charset="-122"/>
              </a:rPr>
              <a:t>当众拆封</a:t>
            </a:r>
            <a:r>
              <a:rPr lang="en-US" altLang="zh-CN" sz="2200" dirty="0" smtClean="0">
                <a:latin typeface="隶书" pitchFamily="49" charset="-122"/>
                <a:ea typeface="隶书" pitchFamily="49" charset="-122"/>
              </a:rPr>
              <a:t>,</a:t>
            </a:r>
            <a:r>
              <a:rPr lang="zh-CN" altLang="en-US" sz="2200" dirty="0" smtClean="0">
                <a:latin typeface="隶书" pitchFamily="49" charset="-122"/>
                <a:ea typeface="隶书" pitchFamily="49" charset="-122"/>
              </a:rPr>
              <a:t>宣读投标人名称、投标价格和投标文件的其他主要内容，不能遗漏，否则就构成对投标人的不公正对待。开标应当在招标文件确定的提交投标文件截止时间的同一时间公开进行，开标过程应当记录，并存档备查。</a:t>
            </a:r>
            <a:r>
              <a:rPr lang="en-US" altLang="zh-CN" sz="2200" dirty="0" smtClean="0">
                <a:latin typeface="隶书" pitchFamily="49" charset="-122"/>
                <a:ea typeface="隶书" pitchFamily="49" charset="-122"/>
              </a:rPr>
              <a:t> (</a:t>
            </a:r>
            <a:r>
              <a:rPr lang="zh-CN" altLang="en-US" sz="2200" dirty="0" smtClean="0">
                <a:latin typeface="隶书" pitchFamily="49" charset="-122"/>
                <a:ea typeface="隶书" pitchFamily="49" charset="-122"/>
              </a:rPr>
              <a:t>这种方式也叫</a:t>
            </a:r>
            <a:r>
              <a:rPr lang="zh-CN" altLang="en-US" sz="2200" dirty="0" smtClean="0">
                <a:solidFill>
                  <a:srgbClr val="FF0000"/>
                </a:solidFill>
                <a:latin typeface="隶书" pitchFamily="49" charset="-122"/>
                <a:ea typeface="隶书" pitchFamily="49" charset="-122"/>
              </a:rPr>
              <a:t>唱标</a:t>
            </a:r>
            <a:r>
              <a:rPr lang="en-US" altLang="zh-CN" sz="2200" dirty="0" smtClean="0">
                <a:latin typeface="隶书" pitchFamily="49" charset="-122"/>
                <a:ea typeface="隶书" pitchFamily="49" charset="-122"/>
              </a:rPr>
              <a:t>)</a:t>
            </a:r>
            <a:endParaRPr lang="zh-CN" altLang="en-US" sz="2200" dirty="0" smtClean="0">
              <a:latin typeface="隶书" pitchFamily="49" charset="-122"/>
              <a:ea typeface="隶书" pitchFamily="49" charset="-122"/>
            </a:endParaRPr>
          </a:p>
        </p:txBody>
      </p:sp>
      <p:graphicFrame>
        <p:nvGraphicFramePr>
          <p:cNvPr id="232450" name="Object 2"/>
          <p:cNvGraphicFramePr>
            <a:graphicFrameLocks noChangeAspect="1"/>
          </p:cNvGraphicFramePr>
          <p:nvPr/>
        </p:nvGraphicFramePr>
        <p:xfrm>
          <a:off x="7072330" y="928670"/>
          <a:ext cx="1500198" cy="2000264"/>
        </p:xfrm>
        <a:graphic>
          <a:graphicData uri="http://schemas.openxmlformats.org/presentationml/2006/ole">
            <mc:AlternateContent xmlns:mc="http://schemas.openxmlformats.org/markup-compatibility/2006">
              <mc:Choice xmlns:v="urn:schemas-microsoft-com:vml" Requires="v">
                <p:oleObj spid="_x0000_s232451" name="剪辑" r:id="rId3" imgW="2643120" imgH="4587480" progId="">
                  <p:embed/>
                </p:oleObj>
              </mc:Choice>
              <mc:Fallback>
                <p:oleObj name="剪辑" r:id="rId3" imgW="2643120" imgH="45874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72330" y="928670"/>
                        <a:ext cx="1500198" cy="2000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28596" y="857232"/>
            <a:ext cx="8229600" cy="5214974"/>
          </a:xfrm>
        </p:spPr>
        <p:txBody>
          <a:bodyPr/>
          <a:lstStyle/>
          <a:p>
            <a:pPr>
              <a:buNone/>
            </a:pPr>
            <a:r>
              <a:rPr lang="en-US" altLang="zh-CN" sz="2800" dirty="0" smtClean="0">
                <a:solidFill>
                  <a:srgbClr val="6600FF"/>
                </a:solidFill>
                <a:latin typeface="隶书" pitchFamily="49" charset="-122"/>
                <a:ea typeface="隶书" pitchFamily="49" charset="-122"/>
              </a:rPr>
              <a:t>3</a:t>
            </a:r>
            <a:r>
              <a:rPr lang="zh-CN" altLang="en-US" sz="2800" dirty="0" smtClean="0">
                <a:solidFill>
                  <a:srgbClr val="6600FF"/>
                </a:solidFill>
                <a:latin typeface="隶书" pitchFamily="49" charset="-122"/>
                <a:ea typeface="隶书" pitchFamily="49" charset="-122"/>
              </a:rPr>
              <a:t>、开标过程记录的内容</a:t>
            </a:r>
            <a:endParaRPr lang="en-US" altLang="zh-CN" sz="2800" dirty="0" smtClean="0">
              <a:solidFill>
                <a:srgbClr val="6600FF"/>
              </a:solidFill>
              <a:latin typeface="隶书" pitchFamily="49" charset="-122"/>
              <a:ea typeface="隶书" pitchFamily="49" charset="-122"/>
            </a:endParaRPr>
          </a:p>
          <a:p>
            <a:pPr>
              <a:buNone/>
            </a:pPr>
            <a:r>
              <a:rPr lang="zh-CN" altLang="en-US" sz="2400" dirty="0" smtClean="0">
                <a:latin typeface="隶书" pitchFamily="49" charset="-122"/>
                <a:ea typeface="隶书" pitchFamily="49" charset="-122"/>
              </a:rPr>
              <a:t>       ☆ 开标时间</a:t>
            </a:r>
          </a:p>
          <a:p>
            <a:pPr>
              <a:buNone/>
            </a:pPr>
            <a:r>
              <a:rPr lang="zh-CN" altLang="en-US" sz="2400" dirty="0" smtClean="0">
                <a:latin typeface="隶书" pitchFamily="49" charset="-122"/>
                <a:ea typeface="隶书" pitchFamily="49" charset="-122"/>
              </a:rPr>
              <a:t>       ☆ 开标地点</a:t>
            </a:r>
          </a:p>
          <a:p>
            <a:pPr>
              <a:buNone/>
            </a:pPr>
            <a:r>
              <a:rPr lang="zh-CN" altLang="en-US" sz="2400" dirty="0" smtClean="0">
                <a:latin typeface="隶书" pitchFamily="49" charset="-122"/>
                <a:ea typeface="隶书" pitchFamily="49" charset="-122"/>
              </a:rPr>
              <a:t>       ☆ 开标时具体参加单位、人员</a:t>
            </a:r>
          </a:p>
          <a:p>
            <a:pPr>
              <a:buNone/>
            </a:pPr>
            <a:r>
              <a:rPr lang="zh-CN" altLang="en-US" sz="2400" dirty="0" smtClean="0">
                <a:latin typeface="隶书" pitchFamily="49" charset="-122"/>
                <a:ea typeface="隶书" pitchFamily="49" charset="-122"/>
              </a:rPr>
              <a:t>       ☆ 唱标的内容</a:t>
            </a:r>
          </a:p>
          <a:p>
            <a:pPr>
              <a:buNone/>
            </a:pPr>
            <a:r>
              <a:rPr lang="zh-CN" altLang="en-US" sz="2400" dirty="0" smtClean="0">
                <a:latin typeface="隶书" pitchFamily="49" charset="-122"/>
                <a:ea typeface="隶书" pitchFamily="49" charset="-122"/>
              </a:rPr>
              <a:t>       ☆ 开标过程是否经过公证等</a:t>
            </a:r>
            <a:endParaRPr lang="en-US" altLang="zh-CN" sz="2400" dirty="0" smtClean="0">
              <a:latin typeface="隶书" pitchFamily="49" charset="-122"/>
              <a:ea typeface="隶书" pitchFamily="49" charset="-122"/>
            </a:endParaRPr>
          </a:p>
          <a:p>
            <a:pPr>
              <a:buNone/>
            </a:pPr>
            <a:r>
              <a:rPr lang="en-US" altLang="zh-CN" sz="2800" dirty="0" smtClean="0">
                <a:solidFill>
                  <a:srgbClr val="6600FF"/>
                </a:solidFill>
                <a:latin typeface="隶书" pitchFamily="49" charset="-122"/>
                <a:ea typeface="隶书" pitchFamily="49" charset="-122"/>
              </a:rPr>
              <a:t>4</a:t>
            </a:r>
            <a:r>
              <a:rPr lang="zh-CN" altLang="en-US" sz="2800" dirty="0" smtClean="0">
                <a:solidFill>
                  <a:srgbClr val="6600FF"/>
                </a:solidFill>
                <a:latin typeface="隶书" pitchFamily="49" charset="-122"/>
                <a:ea typeface="隶书" pitchFamily="49" charset="-122"/>
              </a:rPr>
              <a:t>、评标标准：</a:t>
            </a:r>
          </a:p>
          <a:p>
            <a:pPr>
              <a:buNone/>
            </a:pPr>
            <a:r>
              <a:rPr lang="zh-CN" altLang="en-US" sz="2400" dirty="0" smtClean="0">
                <a:latin typeface="隶书" pitchFamily="49" charset="-122"/>
                <a:ea typeface="隶书" pitchFamily="49" charset="-122"/>
              </a:rPr>
              <a:t>      评标时，评标标准应当明确、严格，与投标人有利害关系的人员都不得作为评标委员会的成员。应由招标人或招投标代理机构依法组建的评标委员会负责。委员会中，技术、经济等方面的专家不得少于成员总数的三分之二，成员人数一般为</a:t>
            </a:r>
            <a:r>
              <a:rPr lang="en-US" altLang="zh-CN" sz="2400" dirty="0" smtClean="0">
                <a:latin typeface="隶书" pitchFamily="49" charset="-122"/>
                <a:ea typeface="隶书" pitchFamily="49" charset="-122"/>
              </a:rPr>
              <a:t>5</a:t>
            </a:r>
            <a:r>
              <a:rPr lang="zh-CN" altLang="en-US" sz="2400" dirty="0" smtClean="0">
                <a:latin typeface="隶书" pitchFamily="49" charset="-122"/>
                <a:ea typeface="隶书" pitchFamily="49" charset="-122"/>
              </a:rPr>
              <a:t>人以上的单数。</a:t>
            </a:r>
          </a:p>
          <a:p>
            <a:pPr>
              <a:buNone/>
            </a:pPr>
            <a:endParaRPr lang="zh-CN" altLang="en-US" dirty="0"/>
          </a:p>
        </p:txBody>
      </p:sp>
      <p:pic>
        <p:nvPicPr>
          <p:cNvPr id="4" name="Picture 12" descr="PE06267_"/>
          <p:cNvPicPr>
            <a:picLocks noChangeAspect="1" noChangeArrowheads="1"/>
          </p:cNvPicPr>
          <p:nvPr/>
        </p:nvPicPr>
        <p:blipFill>
          <a:blip r:embed="rId2"/>
          <a:srcRect/>
          <a:stretch>
            <a:fillRect/>
          </a:stretch>
        </p:blipFill>
        <p:spPr bwMode="auto">
          <a:xfrm>
            <a:off x="6643702" y="1071546"/>
            <a:ext cx="2068517" cy="2195209"/>
          </a:xfrm>
          <a:prstGeom prst="rect">
            <a:avLst/>
          </a:prstGeom>
          <a:noFill/>
        </p:spPr>
      </p:pic>
    </p:spTree>
  </p:cSld>
  <p:clrMapOvr>
    <a:masterClrMapping/>
  </p:clrMapOvr>
</p:sld>
</file>

<file path=ppt/theme/theme1.xml><?xml version="1.0" encoding="utf-8"?>
<a:theme xmlns:a="http://schemas.openxmlformats.org/drawingml/2006/main" name="vcom模板">
  <a:themeElements>
    <a:clrScheme name="vcom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com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vcom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com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com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com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com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com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com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com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com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com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com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com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vcom模板</Template>
  <TotalTime>6903</TotalTime>
  <Words>2555</Words>
  <Application>Microsoft Office PowerPoint</Application>
  <PresentationFormat>全屏显示(4:3)</PresentationFormat>
  <Paragraphs>294</Paragraphs>
  <Slides>42</Slides>
  <Notes>0</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42</vt:i4>
      </vt:variant>
    </vt:vector>
  </HeadingPairs>
  <TitlesOfParts>
    <vt:vector size="45" baseType="lpstr">
      <vt:lpstr>vcom模板</vt:lpstr>
      <vt:lpstr>BMP 图象</vt:lpstr>
      <vt:lpstr>剪辑</vt:lpstr>
      <vt:lpstr>PowerPoint 演示文稿</vt:lpstr>
      <vt:lpstr>PowerPoint 演示文稿</vt:lpstr>
      <vt:lpstr>PowerPoint 演示文稿</vt:lpstr>
      <vt:lpstr>(二)  公开招标</vt:lpstr>
      <vt:lpstr>(三) 邀请招标</vt:lpstr>
      <vt:lpstr>(四) 投标人所具备的条件</vt:lpstr>
      <vt:lpstr>(五)  开标的法定程序</vt:lpstr>
      <vt:lpstr>注意事项：</vt:lpstr>
      <vt:lpstr>PowerPoint 演示文稿</vt:lpstr>
      <vt:lpstr>(六)  项目标底</vt:lpstr>
      <vt:lpstr>PowerPoint 演示文稿</vt:lpstr>
      <vt:lpstr>PowerPoint 演示文稿</vt:lpstr>
      <vt:lpstr>如何解读招标书－－招标书的理解注意事项</vt:lpstr>
      <vt:lpstr>“投标须知”莫弄错</vt:lpstr>
      <vt:lpstr>“实质要求”莫遗漏</vt:lpstr>
      <vt:lpstr>“重要部分”莫忽视</vt:lpstr>
      <vt:lpstr>“细小项目”莫大意</vt:lpstr>
      <vt:lpstr>4. 了解具体招标方操作方式</vt:lpstr>
      <vt:lpstr> 制定并掌控评分规则---公开招标项目的关键</vt:lpstr>
      <vt:lpstr>PowerPoint 演示文稿</vt:lpstr>
      <vt:lpstr> 评分规则体系的组成概况</vt:lpstr>
      <vt:lpstr>评分规则体系是公开招标项目工作的核心;也是我   们投标前期工作内容的核心</vt:lpstr>
      <vt:lpstr>5.标书制作</vt:lpstr>
      <vt:lpstr> 投标中的工作</vt:lpstr>
      <vt:lpstr> 投标后的工作</vt:lpstr>
      <vt:lpstr> 投标注意事项</vt:lpstr>
      <vt:lpstr>PowerPoint 演示文稿</vt:lpstr>
      <vt:lpstr>主要构成部分</vt:lpstr>
      <vt:lpstr>投标文件的组成</vt:lpstr>
      <vt:lpstr>一  、投 标 书</vt:lpstr>
      <vt:lpstr>  投 标 书 附 件</vt:lpstr>
      <vt:lpstr>二 、资格证明文件 （注意开具时限）</vt:lpstr>
      <vt:lpstr>PowerPoint 演示文稿</vt:lpstr>
      <vt:lpstr>对招标文件作出实质性响应</vt:lpstr>
      <vt:lpstr>标 书 的 检 查</vt:lpstr>
      <vt:lpstr>篇后语—标书的装订</vt:lpstr>
      <vt:lpstr>印刷、装订规定</vt:lpstr>
      <vt:lpstr>标书封装</vt:lpstr>
      <vt:lpstr>唱标信封</vt:lpstr>
      <vt:lpstr>投标注意事项</vt:lpstr>
      <vt:lpstr>中标通知书</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微软用户</dc:creator>
  <cp:lastModifiedBy>vincent</cp:lastModifiedBy>
  <cp:revision>280</cp:revision>
  <dcterms:created xsi:type="dcterms:W3CDTF">2009-02-09T06:49:19Z</dcterms:created>
  <dcterms:modified xsi:type="dcterms:W3CDTF">2016-07-04T07:51:02Z</dcterms:modified>
</cp:coreProperties>
</file>