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pic>
        <p:nvPicPr>
          <p:cNvPr id="23556" name="Picture 4" descr="基础部分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225425"/>
            <a:ext cx="8207375" cy="755650"/>
          </a:xfrm>
          <a:prstGeom prst="rect">
            <a:avLst/>
          </a:prstGeom>
          <a:noFill/>
        </p:spPr>
      </p:pic>
      <p:pic>
        <p:nvPicPr>
          <p:cNvPr id="23557" name="Picture 5" descr="基础部分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5876925"/>
            <a:ext cx="8207375" cy="7143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5750" y="1052513"/>
            <a:ext cx="2062163" cy="48244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6088" y="1052513"/>
            <a:ext cx="6037262" cy="48244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46088" y="1052513"/>
            <a:ext cx="8251825" cy="48244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916113"/>
            <a:ext cx="4038600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916113"/>
            <a:ext cx="4038600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052513"/>
            <a:ext cx="8229600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16113"/>
            <a:ext cx="822960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pic>
        <p:nvPicPr>
          <p:cNvPr id="4103" name="Picture 7" descr="基础部分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96875" y="225425"/>
            <a:ext cx="8207375" cy="755650"/>
          </a:xfrm>
          <a:prstGeom prst="rect">
            <a:avLst/>
          </a:prstGeom>
          <a:noFill/>
        </p:spPr>
      </p:pic>
      <p:pic>
        <p:nvPicPr>
          <p:cNvPr id="4104" name="Picture 8" descr="基础部分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5876925"/>
            <a:ext cx="8207375" cy="7143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24" y="1571612"/>
            <a:ext cx="7772400" cy="1470025"/>
          </a:xfrm>
        </p:spPr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57290" y="4000504"/>
            <a:ext cx="6400800" cy="1214446"/>
          </a:xfrm>
        </p:spPr>
        <p:txBody>
          <a:bodyPr/>
          <a:lstStyle/>
          <a:p>
            <a:r>
              <a:rPr lang="zh-CN" altLang="en-US" sz="2400" dirty="0" smtClean="0">
                <a:latin typeface="+mn-ea"/>
              </a:rPr>
              <a:t>江西唯康信息网络有限公司</a:t>
            </a:r>
            <a:endParaRPr lang="en-US" altLang="zh-CN" sz="2400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竣工文档制作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</a:t>
            </a:r>
            <a:r>
              <a:rPr lang="en-US" altLang="zh-CN" dirty="0" smtClean="0"/>
              <a:t> </a:t>
            </a:r>
            <a:r>
              <a:rPr lang="zh-CN" altLang="en-US" sz="2400" dirty="0" smtClean="0"/>
              <a:t>①交工技术文件</a:t>
            </a:r>
          </a:p>
          <a:p>
            <a:pPr lvl="1">
              <a:buNone/>
            </a:pPr>
            <a:r>
              <a:rPr lang="zh-CN" altLang="en-US" sz="2400" dirty="0" smtClean="0"/>
              <a:t>②验收技术文件</a:t>
            </a:r>
          </a:p>
          <a:p>
            <a:pPr lvl="1">
              <a:buNone/>
            </a:pPr>
            <a:r>
              <a:rPr lang="zh-CN" altLang="en-US" sz="2400" dirty="0" smtClean="0"/>
              <a:t>③施工管理</a:t>
            </a:r>
          </a:p>
          <a:p>
            <a:pPr lvl="1">
              <a:buNone/>
            </a:pPr>
            <a:r>
              <a:rPr lang="zh-CN" altLang="en-US" sz="2400" dirty="0" smtClean="0"/>
              <a:t>④竣工图纸</a:t>
            </a:r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竣工文档制作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</a:t>
            </a:r>
            <a:r>
              <a:rPr lang="zh-CN" altLang="en-US" sz="2400" dirty="0" smtClean="0"/>
              <a:t>①交工技术文件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开工报告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施工组织设计方案报审表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开工令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材料进场记录表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设备进场记录表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设计变更报告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竣工文档制作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</a:t>
            </a:r>
            <a:r>
              <a:rPr lang="zh-CN" altLang="en-US" sz="2400" dirty="0" smtClean="0"/>
              <a:t>①交工技术文件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开工报告工程临时延期申请表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工程最终延期审批表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隐蔽工程报验申请表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工程材料报审表（附材料数量清单及厂家提供证明文件）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以安装工程量总表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重大工程质量事故报告</a:t>
            </a:r>
          </a:p>
          <a:p>
            <a:pPr>
              <a:buFont typeface="Wingdings" pitchFamily="2" charset="2"/>
              <a:buChar char="Ø"/>
            </a:pPr>
            <a:endParaRPr lang="zh-CN" altLang="en-US" sz="2400" dirty="0" smtClean="0"/>
          </a:p>
          <a:p>
            <a:pPr lvl="5">
              <a:buFont typeface="Wingdings" pitchFamily="2" charset="2"/>
              <a:buChar char="Ø"/>
            </a:pPr>
            <a:r>
              <a:rPr lang="zh-CN" altLang="en-US" sz="1200" dirty="0" smtClean="0"/>
              <a:t>施工组织设计方案报审表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竣工文档制作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sz="2400" dirty="0" smtClean="0"/>
              <a:t>②验收技术文件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已安装设备清单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设备安装工艺检查情况表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综合布线系统线缆穿布检查记录表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信息点抽检电气测试验收记录表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综合布线光纤抽检测试验收记录表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其它信号线测试记录表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综合布线系统机柜安装检查记录表</a:t>
            </a:r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竣工文档制作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sz="2400" dirty="0" smtClean="0"/>
              <a:t>③施工管理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项目联系人列表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管理结构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施工进度表</a:t>
            </a:r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竣工文档制作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sz="2400" dirty="0" smtClean="0"/>
              <a:t>④竣工图纸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综合布线路由与信息点布放图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综合布线系统拓朴图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平面布线图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天花布线图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标立面布线图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综合布线信息点编号表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楼层配线架标识图</a:t>
            </a:r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方案设计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sz="2400" dirty="0" smtClean="0"/>
              <a:t>① 分析用户需求。</a:t>
            </a:r>
          </a:p>
          <a:p>
            <a:pPr lvl="1">
              <a:buNone/>
            </a:pPr>
            <a:r>
              <a:rPr lang="zh-CN" altLang="en-US" sz="2400" dirty="0" smtClean="0"/>
              <a:t>② 获取建筑物平面图。</a:t>
            </a:r>
          </a:p>
          <a:p>
            <a:pPr lvl="1">
              <a:buNone/>
            </a:pPr>
            <a:r>
              <a:rPr lang="zh-CN" altLang="en-US" sz="2400" dirty="0" smtClean="0"/>
              <a:t>③ 系统结构设计。</a:t>
            </a:r>
          </a:p>
          <a:p>
            <a:pPr lvl="1">
              <a:buNone/>
            </a:pPr>
            <a:r>
              <a:rPr lang="zh-CN" altLang="en-US" sz="2400" dirty="0" smtClean="0"/>
              <a:t>④ 布线路由设计。</a:t>
            </a:r>
          </a:p>
          <a:p>
            <a:pPr lvl="1">
              <a:buNone/>
            </a:pPr>
            <a:r>
              <a:rPr lang="zh-CN" altLang="en-US" sz="2400" dirty="0" smtClean="0"/>
              <a:t>⑤ 可行性论证。</a:t>
            </a:r>
          </a:p>
          <a:p>
            <a:pPr lvl="1">
              <a:buNone/>
            </a:pPr>
            <a:r>
              <a:rPr lang="zh-CN" altLang="en-US" sz="2400" dirty="0" smtClean="0"/>
              <a:t>⑥ 绘制综合布线施工图。</a:t>
            </a:r>
          </a:p>
          <a:p>
            <a:pPr lvl="1">
              <a:buNone/>
            </a:pPr>
            <a:r>
              <a:rPr lang="zh-CN" altLang="en-US" sz="2400" dirty="0" smtClean="0"/>
              <a:t>⑦ 编制综合布线用料清单 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25487"/>
          </a:xfrm>
        </p:spPr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01956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方案设计</a:t>
            </a:r>
            <a:endParaRPr lang="en-US" altLang="zh-CN" dirty="0" smtClean="0"/>
          </a:p>
          <a:p>
            <a:pPr lvl="1">
              <a:lnSpc>
                <a:spcPct val="120000"/>
              </a:lnSpc>
              <a:buNone/>
            </a:pPr>
            <a:r>
              <a:rPr lang="zh-CN" altLang="en-US" sz="2400" dirty="0" smtClean="0"/>
              <a:t>① 分析用户需求。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信息点类型（电话、网络、监控、电视等）</a:t>
            </a:r>
            <a:endParaRPr lang="en-US" altLang="zh-CN" sz="2400" dirty="0" smtClean="0">
              <a:latin typeface="+mn-ea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传输性能</a:t>
            </a:r>
            <a:r>
              <a:rPr lang="zh-CN" altLang="en-US" sz="2400" dirty="0" smtClean="0">
                <a:latin typeface="+mn-ea"/>
                <a:sym typeface="Wingdings" pitchFamily="2" charset="2"/>
              </a:rPr>
              <a:t>（千兆、百兆）</a:t>
            </a:r>
            <a:endParaRPr lang="en-US" altLang="zh-CN" sz="2400" dirty="0" smtClean="0">
              <a:latin typeface="+mn-ea"/>
              <a:sym typeface="Wingdings" pitchFamily="2" charset="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  <a:sym typeface="Wingdings" pitchFamily="2" charset="2"/>
              </a:rPr>
              <a:t>根据安装方式（明装、暗装、混合型、地插型）</a:t>
            </a:r>
            <a:endParaRPr lang="en-US" altLang="zh-CN" sz="2400" dirty="0" smtClean="0">
              <a:latin typeface="+mn-ea"/>
              <a:sym typeface="Wingdings" pitchFamily="2" charset="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  <a:sym typeface="Wingdings" pitchFamily="2" charset="2"/>
              </a:rPr>
              <a:t>根据环境电磁干扰强度（屏蔽、非屏蔽）</a:t>
            </a:r>
            <a:endParaRPr lang="en-US" altLang="zh-CN" sz="2400" dirty="0" smtClean="0">
              <a:latin typeface="+mn-ea"/>
              <a:sym typeface="Wingdings" pitchFamily="2" charset="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  <a:sym typeface="Wingdings" pitchFamily="2" charset="2"/>
              </a:rPr>
              <a:t>管井与进线口确定（现有、重新设置）</a:t>
            </a:r>
            <a:endParaRPr lang="en-US" altLang="zh-CN" sz="2400" dirty="0" smtClean="0">
              <a:latin typeface="+mn-ea"/>
              <a:sym typeface="Wingdings" pitchFamily="2" charset="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  <a:sym typeface="Wingdings" pitchFamily="2" charset="2"/>
              </a:rPr>
              <a:t>配线间与设备间确定（预留有、重新规划）</a:t>
            </a:r>
            <a:endParaRPr lang="en-US" altLang="zh-CN" sz="2400" dirty="0" smtClean="0">
              <a:latin typeface="+mn-ea"/>
              <a:sym typeface="Wingdings" pitchFamily="2" charset="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  <a:sym typeface="Wingdings" pitchFamily="2" charset="2"/>
              </a:rPr>
              <a:t>费用预算和其它不清楚问题。</a:t>
            </a:r>
            <a:endParaRPr lang="en-US" altLang="zh-CN" sz="2400" dirty="0" smtClean="0">
              <a:latin typeface="+mn-ea"/>
              <a:sym typeface="Wingdings" pitchFamily="2" charset="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方案设计</a:t>
            </a:r>
            <a:endParaRPr lang="en-US" altLang="zh-CN" dirty="0" smtClean="0"/>
          </a:p>
          <a:p>
            <a:pPr lvl="1">
              <a:lnSpc>
                <a:spcPct val="150000"/>
              </a:lnSpc>
              <a:buNone/>
            </a:pPr>
            <a:r>
              <a:rPr lang="zh-CN" altLang="en-US" sz="2400" dirty="0" smtClean="0"/>
              <a:t>② 获取建筑物平面图。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是否有建筑平面图（</a:t>
            </a:r>
            <a:r>
              <a:rPr lang="en-US" altLang="zh-CN" sz="2400" dirty="0" smtClean="0">
                <a:latin typeface="+mn-ea"/>
              </a:rPr>
              <a:t>CAD</a:t>
            </a:r>
            <a:r>
              <a:rPr lang="zh-CN" altLang="en-US" sz="2400" dirty="0" smtClean="0">
                <a:latin typeface="+mn-ea"/>
              </a:rPr>
              <a:t>版、</a:t>
            </a:r>
            <a:r>
              <a:rPr lang="en-US" altLang="zh-CN" sz="2400" dirty="0" smtClean="0">
                <a:latin typeface="+mn-ea"/>
              </a:rPr>
              <a:t>JPG</a:t>
            </a:r>
            <a:r>
              <a:rPr lang="zh-CN" altLang="en-US" sz="2400" dirty="0" smtClean="0">
                <a:latin typeface="+mn-ea"/>
              </a:rPr>
              <a:t>格式、其它格式）</a:t>
            </a:r>
            <a:endParaRPr lang="en-US" altLang="zh-CN" sz="2400" dirty="0" smtClean="0">
              <a:latin typeface="+mn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没有平面图（现场测量或用户提供信息来绘图）</a:t>
            </a:r>
            <a:endParaRPr lang="en-US" altLang="zh-CN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endParaRPr lang="en-US" altLang="zh-CN" sz="2400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01956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方案设计</a:t>
            </a:r>
            <a:endParaRPr lang="en-US" altLang="zh-CN" dirty="0" smtClean="0"/>
          </a:p>
          <a:p>
            <a:pPr lvl="1">
              <a:lnSpc>
                <a:spcPct val="150000"/>
              </a:lnSpc>
              <a:buNone/>
            </a:pPr>
            <a:r>
              <a:rPr lang="zh-CN" altLang="en-US" sz="2400" dirty="0" smtClean="0"/>
              <a:t>③ 系统结构设计。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确定信息点数量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确定楼层高度与楼层数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确定</a:t>
            </a:r>
            <a:r>
              <a:rPr lang="en-US" altLang="zh-CN" sz="2400" dirty="0" smtClean="0"/>
              <a:t>BD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FD</a:t>
            </a:r>
            <a:r>
              <a:rPr lang="zh-CN" altLang="en-US" sz="2400" dirty="0" smtClean="0"/>
              <a:t>的位置与数量。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制作综合布线系统拓扑图</a:t>
            </a:r>
          </a:p>
          <a:p>
            <a:pPr lvl="1">
              <a:buNone/>
            </a:pPr>
            <a:endParaRPr lang="zh-CN" altLang="en-US" sz="24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方案设计</a:t>
            </a:r>
            <a:endParaRPr lang="en-US" altLang="zh-CN" dirty="0" smtClean="0"/>
          </a:p>
          <a:p>
            <a:pPr lvl="1">
              <a:lnSpc>
                <a:spcPct val="150000"/>
              </a:lnSpc>
              <a:buNone/>
            </a:pPr>
            <a:r>
              <a:rPr lang="zh-CN" altLang="en-US" sz="2400" dirty="0" smtClean="0"/>
              <a:t>④ 布线路由设计。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确定路由管槽的类型和大小。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确定信息点的位置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绘制路由信息点图</a:t>
            </a:r>
          </a:p>
          <a:p>
            <a:pPr lvl="1">
              <a:lnSpc>
                <a:spcPct val="150000"/>
              </a:lnSpc>
              <a:buNone/>
            </a:pPr>
            <a:endParaRPr lang="zh-CN" altLang="en-US" sz="24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方案设计</a:t>
            </a:r>
            <a:endParaRPr lang="en-US" altLang="zh-CN" dirty="0" smtClean="0"/>
          </a:p>
          <a:p>
            <a:pPr lvl="1">
              <a:lnSpc>
                <a:spcPct val="150000"/>
              </a:lnSpc>
              <a:buNone/>
            </a:pPr>
            <a:r>
              <a:rPr lang="zh-CN" altLang="en-US" sz="2400" dirty="0" smtClean="0"/>
              <a:t>⑤ 可行性论证。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是否超预算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是否满足用户需求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是否可以依时完成工期</a:t>
            </a:r>
            <a:endParaRPr lang="en-US" altLang="zh-CN" sz="2400" dirty="0" smtClean="0"/>
          </a:p>
          <a:p>
            <a:pPr lvl="1">
              <a:buNone/>
            </a:pPr>
            <a:endParaRPr lang="zh-CN" altLang="en-US" sz="2400" dirty="0" smtClean="0"/>
          </a:p>
          <a:p>
            <a:pPr lvl="1">
              <a:buNone/>
            </a:pPr>
            <a:endParaRPr lang="zh-CN" altLang="en-US" sz="24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785926"/>
            <a:ext cx="7769251" cy="401956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方案设计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sz="2400" dirty="0" smtClean="0"/>
              <a:t>⑥ 绘制综合布线施工图。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制作项目管理人员表</a:t>
            </a:r>
            <a:endParaRPr lang="en-US" altLang="zh-CN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制作项目安装进度表</a:t>
            </a:r>
            <a:endParaRPr lang="en-US" altLang="zh-CN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制作机房或配线间安装平面图</a:t>
            </a:r>
            <a:endParaRPr lang="en-US" altLang="zh-CN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制作工作区信息点安装示意图</a:t>
            </a:r>
            <a:endParaRPr lang="en-US" altLang="zh-CN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制作管槽安装示意图</a:t>
            </a:r>
            <a:endParaRPr lang="en-US" altLang="zh-CN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制作机柜安装大样图</a:t>
            </a:r>
            <a:endParaRPr lang="en-US" altLang="zh-CN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制作信息点编号表</a:t>
            </a:r>
            <a:endParaRPr lang="en-US" altLang="zh-CN" sz="2400" dirty="0" smtClean="0">
              <a:latin typeface="+mn-ea"/>
            </a:endParaRPr>
          </a:p>
          <a:p>
            <a:pPr>
              <a:buNone/>
            </a:pPr>
            <a:r>
              <a:rPr lang="en-US" altLang="zh-CN" dirty="0" smtClean="0"/>
              <a:t>   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方案设计与竣工文档制作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857365"/>
            <a:ext cx="8229600" cy="4019560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方案设计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sz="2400" dirty="0" smtClean="0"/>
              <a:t>⑦ 编制综合布线用料清单 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制作布线材料统计表</a:t>
            </a:r>
            <a:endParaRPr lang="en-US" altLang="zh-CN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制作布线辅材统计表</a:t>
            </a:r>
            <a:endParaRPr lang="en-US" altLang="zh-CN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>
                <a:latin typeface="+mn-ea"/>
              </a:rPr>
              <a:t>制作布线安装工具表</a:t>
            </a:r>
            <a:endParaRPr lang="en-US" altLang="zh-CN" sz="2400" dirty="0" smtClean="0">
              <a:latin typeface="+mn-ea"/>
            </a:endParaRPr>
          </a:p>
          <a:p>
            <a:pPr>
              <a:buNone/>
            </a:pPr>
            <a:r>
              <a:rPr lang="en-US" altLang="zh-CN" dirty="0" smtClean="0"/>
              <a:t>   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员工手册培训">
  <a:themeElements>
    <a:clrScheme name="员工手册培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员工手册培训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员工手册培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员工手册培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员工手册培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员工手册培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员工手册培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员工手册培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课程设置</Template>
  <TotalTime>204</TotalTime>
  <Words>580</Words>
  <Application>Microsoft Office PowerPoint</Application>
  <PresentationFormat>全屏显示(4:3)</PresentationFormat>
  <Paragraphs>129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员工手册培训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  <vt:lpstr>方案设计与竣工文档制作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方案设计与竣工文档制作</dc:title>
  <dc:creator>vincent</dc:creator>
  <cp:lastModifiedBy>vincent</cp:lastModifiedBy>
  <cp:revision>28</cp:revision>
  <dcterms:modified xsi:type="dcterms:W3CDTF">2016-08-09T08:33:30Z</dcterms:modified>
</cp:coreProperties>
</file>