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1E09E-5CD9-4E7A-9073-F83FD9B2C734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B79C8-F22F-4316-8554-73F945C8D7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24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54F4D-0F8B-4867-8150-3271594BCD2D}" type="slidenum">
              <a:rPr lang="en-US" altLang="zh-CN" smtClean="0">
                <a:latin typeface="Arial" pitchFamily="34" charset="0"/>
              </a:rPr>
              <a:pPr/>
              <a:t>1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15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588A-5820-4813-9F34-C18816C263BB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1DB7-4B22-4CCD-BE95-151F7FC00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78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588A-5820-4813-9F34-C18816C263BB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1DB7-4B22-4CCD-BE95-151F7FC00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301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588A-5820-4813-9F34-C18816C263BB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1DB7-4B22-4CCD-BE95-151F7FC00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18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588A-5820-4813-9F34-C18816C263BB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1DB7-4B22-4CCD-BE95-151F7FC00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68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588A-5820-4813-9F34-C18816C263BB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1DB7-4B22-4CCD-BE95-151F7FC00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648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588A-5820-4813-9F34-C18816C263BB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1DB7-4B22-4CCD-BE95-151F7FC00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001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588A-5820-4813-9F34-C18816C263BB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1DB7-4B22-4CCD-BE95-151F7FC00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76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588A-5820-4813-9F34-C18816C263BB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1DB7-4B22-4CCD-BE95-151F7FC00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841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588A-5820-4813-9F34-C18816C263BB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1DB7-4B22-4CCD-BE95-151F7FC00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588A-5820-4813-9F34-C18816C263BB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1DB7-4B22-4CCD-BE95-151F7FC00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89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588A-5820-4813-9F34-C18816C263BB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1DB7-4B22-4CCD-BE95-151F7FC00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73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基础部分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96875" y="225425"/>
            <a:ext cx="82073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基础部分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5876925"/>
            <a:ext cx="8207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C588A-5820-4813-9F34-C18816C263BB}" type="datetimeFigureOut">
              <a:rPr lang="zh-CN" altLang="en-US" smtClean="0"/>
              <a:t>2016/7/28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1DB7-4B22-4CCD-BE95-151F7FC00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46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3.png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643042" y="3643314"/>
            <a:ext cx="5761037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广州市</a:t>
            </a:r>
            <a:r>
              <a:rPr lang="zh-CN" altLang="en-US" sz="2400" b="1" dirty="0">
                <a:latin typeface="隶书" pitchFamily="49" charset="-122"/>
                <a:ea typeface="隶书" pitchFamily="49" charset="-122"/>
              </a:rPr>
              <a:t>唯康通信技术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有限公司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28" name="WordArt 3"/>
          <p:cNvSpPr>
            <a:spLocks noChangeArrowheads="1" noChangeShapeType="1" noTextEdit="1"/>
          </p:cNvSpPr>
          <p:nvPr/>
        </p:nvSpPr>
        <p:spPr bwMode="auto">
          <a:xfrm>
            <a:off x="2000250" y="2143116"/>
            <a:ext cx="5786460" cy="785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 dirty="0" smtClean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智能楼宇、综合布线的产品及</a:t>
            </a:r>
            <a:r>
              <a:rPr lang="zh-CN" altLang="en-US" sz="4000" b="1" kern="10" dirty="0" smtClean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应用（二）</a:t>
            </a:r>
            <a:endParaRPr lang="zh-CN" altLang="en-US" sz="4000" b="1" kern="10" dirty="0">
              <a:ln w="3175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029" name="Picture 77" descr="楼顶接收器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786322"/>
            <a:ext cx="12461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198"/>
          <p:cNvGrpSpPr>
            <a:grpSpLocks/>
          </p:cNvGrpSpPr>
          <p:nvPr/>
        </p:nvGrpSpPr>
        <p:grpSpPr bwMode="auto">
          <a:xfrm>
            <a:off x="500034" y="5357826"/>
            <a:ext cx="1600200" cy="552450"/>
            <a:chOff x="2132" y="672"/>
            <a:chExt cx="1008" cy="348"/>
          </a:xfrm>
        </p:grpSpPr>
        <p:pic>
          <p:nvPicPr>
            <p:cNvPr id="1032" name="Picture 29" descr="00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132" y="768"/>
              <a:ext cx="100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Line 19"/>
            <p:cNvSpPr>
              <a:spLocks noChangeShapeType="1"/>
            </p:cNvSpPr>
            <p:nvPr/>
          </p:nvSpPr>
          <p:spPr bwMode="auto">
            <a:xfrm flipH="1">
              <a:off x="2382" y="828"/>
              <a:ext cx="3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" name="Line 20"/>
            <p:cNvSpPr>
              <a:spLocks noChangeShapeType="1"/>
            </p:cNvSpPr>
            <p:nvPr/>
          </p:nvSpPr>
          <p:spPr bwMode="auto">
            <a:xfrm flipV="1">
              <a:off x="2465" y="761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5" name="Line 21"/>
            <p:cNvSpPr>
              <a:spLocks noChangeShapeType="1"/>
            </p:cNvSpPr>
            <p:nvPr/>
          </p:nvSpPr>
          <p:spPr bwMode="auto">
            <a:xfrm flipV="1">
              <a:off x="2619" y="73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Line 22"/>
            <p:cNvSpPr>
              <a:spLocks noChangeShapeType="1"/>
            </p:cNvSpPr>
            <p:nvPr/>
          </p:nvSpPr>
          <p:spPr bwMode="auto">
            <a:xfrm>
              <a:off x="2530" y="82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037" name="Picture 23" descr="PC Blu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6" y="678"/>
              <a:ext cx="11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8" name="Group 194"/>
            <p:cNvGrpSpPr>
              <a:grpSpLocks/>
            </p:cNvGrpSpPr>
            <p:nvPr/>
          </p:nvGrpSpPr>
          <p:grpSpPr bwMode="auto">
            <a:xfrm>
              <a:off x="2688" y="672"/>
              <a:ext cx="291" cy="307"/>
              <a:chOff x="2256" y="2419"/>
              <a:chExt cx="336" cy="355"/>
            </a:xfrm>
          </p:grpSpPr>
          <p:pic>
            <p:nvPicPr>
              <p:cNvPr id="1041" name="Picture 193" descr="fuwuqi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52" y="2419"/>
                <a:ext cx="240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42" name="Group 25"/>
              <p:cNvGrpSpPr>
                <a:grpSpLocks/>
              </p:cNvGrpSpPr>
              <p:nvPr/>
            </p:nvGrpSpPr>
            <p:grpSpPr bwMode="auto">
              <a:xfrm>
                <a:off x="2256" y="2544"/>
                <a:ext cx="211" cy="230"/>
                <a:chOff x="4896" y="1968"/>
                <a:chExt cx="672" cy="651"/>
              </a:xfrm>
            </p:grpSpPr>
            <p:pic>
              <p:nvPicPr>
                <p:cNvPr id="1043" name="Picture 26" descr="整套电脑-2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896" y="1968"/>
                  <a:ext cx="672" cy="6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026" name="Object 1"/>
                <p:cNvGraphicFramePr>
                  <a:graphicFrameLocks noChangeAspect="1"/>
                </p:cNvGraphicFramePr>
                <p:nvPr/>
              </p:nvGraphicFramePr>
              <p:xfrm>
                <a:off x="5056" y="2070"/>
                <a:ext cx="328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0" name="BMP 图象" r:id="rId9" imgW="5714286" imgH="3933333" progId="PBrush">
                        <p:embed/>
                      </p:oleObj>
                    </mc:Choice>
                    <mc:Fallback>
                      <p:oleObj name="BMP 图象" r:id="rId9" imgW="5714286" imgH="3933333" progId="PBrush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56" y="2070"/>
                              <a:ext cx="328" cy="23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rgbClr val="FF00FF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pic>
          <p:nvPicPr>
            <p:cNvPr id="1039" name="Picture 195" descr="PC Blu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6" y="672"/>
              <a:ext cx="11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97" descr="PC Blu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68" y="864"/>
              <a:ext cx="112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1785918" y="4929198"/>
            <a:ext cx="559159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——</a:t>
            </a:r>
            <a:r>
              <a:rPr lang="zh-CN" altLang="en-US" sz="2800" b="1" kern="10" dirty="0">
                <a:ln w="31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智能楼宇综合布线专业提供商</a:t>
            </a:r>
          </a:p>
        </p:txBody>
      </p:sp>
    </p:spTree>
    <p:extLst>
      <p:ext uri="{BB962C8B-B14F-4D97-AF65-F5344CB8AC3E}">
        <p14:creationId xmlns:p14="http://schemas.microsoft.com/office/powerpoint/2010/main" val="4942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15370" cy="1000132"/>
          </a:xfrm>
        </p:spPr>
        <p:txBody>
          <a:bodyPr>
            <a:normAutofit fontScale="90000"/>
          </a:bodyPr>
          <a:lstStyle/>
          <a:p>
            <a:pPr marL="342900" indent="-342900" algn="l" eaLnBrk="1" hangingPunct="1">
              <a:defRPr/>
            </a:pPr>
            <a:r>
              <a:rPr lang="zh-CN" altLang="en-US" sz="2000" b="1" dirty="0" smtClean="0">
                <a:solidFill>
                  <a:srgbClr val="FF0000"/>
                </a:solidFill>
              </a:rPr>
              <a:t>      槽式：</a:t>
            </a:r>
            <a:r>
              <a:rPr lang="zh-CN" altLang="en-US" sz="2000" dirty="0" smtClean="0">
                <a:latin typeface="+mn-ea"/>
              </a:rPr>
              <a:t>全封闭电缆桥架，适用于敷设计算机线缆、通信线缆、热电偶电缆及其它高灵敏系统的控制电缆。对屏蔽干扰、重腐蚀环境中电缆防护有较好的防护效果，适用于室外线路和需要屏蔽的场所。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中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928802"/>
            <a:ext cx="6215106" cy="3921026"/>
          </a:xfrm>
          <a:noFill/>
        </p:spPr>
      </p:pic>
    </p:spTree>
    <p:extLst>
      <p:ext uri="{BB962C8B-B14F-4D97-AF65-F5344CB8AC3E}">
        <p14:creationId xmlns:p14="http://schemas.microsoft.com/office/powerpoint/2010/main" val="157984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中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8089904" cy="464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1071570" cy="428628"/>
          </a:xfrm>
        </p:spPr>
        <p:txBody>
          <a:bodyPr/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</a:rPr>
              <a:t>梯级式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3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088" y="1052513"/>
            <a:ext cx="7983564" cy="447661"/>
          </a:xfrm>
        </p:spPr>
        <p:txBody>
          <a:bodyPr/>
          <a:lstStyle/>
          <a:p>
            <a:pPr algn="l"/>
            <a:r>
              <a:rPr lang="zh-CN" altLang="en-US" sz="1800" b="1" dirty="0" smtClean="0">
                <a:latin typeface="宋体" pitchFamily="2" charset="-122"/>
              </a:rPr>
              <a:t>桥架吊装示意图</a:t>
            </a:r>
            <a:endParaRPr lang="zh-CN" altLang="en-US" sz="1800" dirty="0"/>
          </a:p>
        </p:txBody>
      </p:sp>
      <p:pic>
        <p:nvPicPr>
          <p:cNvPr id="4" name="Picture 3" descr="中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52"/>
          <a:stretch>
            <a:fillRect/>
          </a:stretch>
        </p:blipFill>
        <p:spPr>
          <a:xfrm>
            <a:off x="857224" y="1428736"/>
            <a:ext cx="7191375" cy="3786214"/>
          </a:xfrm>
          <a:noFill/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785786" y="5143512"/>
            <a:ext cx="77153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zh-CN" altLang="en-US" dirty="0" smtClean="0"/>
              <a:t>        </a:t>
            </a:r>
            <a:r>
              <a:rPr lang="zh-CN" altLang="en-US" b="1" dirty="0" smtClean="0"/>
              <a:t>桥架的安装可因地制宜。其安装的范围如下：</a:t>
            </a:r>
            <a:r>
              <a:rPr lang="zh-CN" altLang="en-US" dirty="0" smtClean="0"/>
              <a:t>①在管道上架空敷设；②楼板和梁下吊装；③室内外墙壁、柱壁、露天立柱和支墩、隧道、电缆沟壁上侧装。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296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3" descr="复件 复件 10-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341438"/>
            <a:ext cx="7102475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786188"/>
            <a:ext cx="3429000" cy="21605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4213" y="903288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挂墙机柜</a:t>
            </a:r>
          </a:p>
        </p:txBody>
      </p:sp>
    </p:spTree>
    <p:extLst>
      <p:ext uri="{BB962C8B-B14F-4D97-AF65-F5344CB8AC3E}">
        <p14:creationId xmlns:p14="http://schemas.microsoft.com/office/powerpoint/2010/main" val="22546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611188" y="1268413"/>
            <a:ext cx="785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普通网络机柜</a:t>
            </a:r>
            <a:endParaRPr lang="en-US" altLang="zh-CN" sz="2000" b="1" i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795" name="矩形 7"/>
          <p:cNvSpPr>
            <a:spLocks noChangeArrowheads="1"/>
          </p:cNvSpPr>
          <p:nvPr/>
        </p:nvSpPr>
        <p:spPr bwMode="auto">
          <a:xfrm>
            <a:off x="714375" y="2428875"/>
            <a:ext cx="6429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拆装</a:t>
            </a:r>
            <a:endParaRPr lang="en-US" altLang="zh-CN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、焊接式机柜图片</a:t>
            </a:r>
            <a:endParaRPr lang="zh-CN" altLang="en-US"/>
          </a:p>
        </p:txBody>
      </p:sp>
      <p:pic>
        <p:nvPicPr>
          <p:cNvPr id="33796" name="图片 8" descr="拆装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060575"/>
            <a:ext cx="18923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图片 9" descr="拆装式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3813" y="2060575"/>
            <a:ext cx="192881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图片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928938"/>
            <a:ext cx="271462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642938" y="1571625"/>
            <a:ext cx="785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服务器机柜</a:t>
            </a:r>
            <a:endParaRPr lang="en-US" altLang="zh-CN" sz="2000" b="1" i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4819" name="图片 6" descr="服务器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714500"/>
            <a:ext cx="1836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图片 10" descr="服务器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714500"/>
            <a:ext cx="18034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矩形 8"/>
          <p:cNvSpPr>
            <a:spLocks noChangeArrowheads="1"/>
          </p:cNvSpPr>
          <p:nvPr/>
        </p:nvSpPr>
        <p:spPr bwMode="auto">
          <a:xfrm>
            <a:off x="4211638" y="3284538"/>
            <a:ext cx="2500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双开门设计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636912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zh-CN" altLang="en-US" sz="8800" dirty="0" smtClean="0"/>
              <a:t>谢谢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89143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1854926" y="2996506"/>
            <a:ext cx="5667393" cy="78263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99388" y="3140968"/>
            <a:ext cx="5334000" cy="627063"/>
            <a:chOff x="1202" y="1071"/>
            <a:chExt cx="1088" cy="673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1202" y="1071"/>
              <a:ext cx="1088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478E"/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1202" y="110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8" name="Text Box 16"/>
          <p:cNvSpPr txBox="1">
            <a:spLocks noChangeArrowheads="1"/>
          </p:cNvSpPr>
          <p:nvPr/>
        </p:nvSpPr>
        <p:spPr bwMode="gray">
          <a:xfrm>
            <a:off x="2164488" y="3279081"/>
            <a:ext cx="40941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一、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2" charset="-122"/>
              </a:rPr>
              <a:t>综合布线产品介绍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625" y="1000125"/>
            <a:ext cx="82296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latin typeface="华文新魏" pitchFamily="2" charset="-122"/>
              </a:rPr>
              <a:t>内容提纲</a:t>
            </a:r>
            <a:endParaRPr lang="zh-CN" altLang="en-US" sz="2800" b="1" dirty="0" smtClean="0">
              <a:latin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473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714908"/>
          </a:xfrm>
        </p:spPr>
        <p:txBody>
          <a:bodyPr/>
          <a:lstStyle/>
          <a:p>
            <a:pPr>
              <a:buNone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超五类屏蔽综合布线系统及其接插件</a:t>
            </a:r>
            <a:endParaRPr lang="en-US" altLang="zh-CN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j-ea"/>
            </a:endParaRPr>
          </a:p>
          <a:p>
            <a:pPr>
              <a:buNone/>
            </a:pPr>
            <a:r>
              <a:rPr lang="en-US" altLang="zh-CN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       </a:t>
            </a:r>
          </a:p>
          <a:p>
            <a:pPr>
              <a:buNone/>
              <a:defRPr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         </a:t>
            </a:r>
            <a:r>
              <a:rPr lang="zh-CN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主要包括：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超五类屏蔽双绞线、超五类双屏蔽双绞线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、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屏蔽打线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/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免打模块、固定端口屏蔽配线架、模块化配线架、理线架、超五类水晶头（三叉、二叉）、超五类屏蔽跳线、模块面板、标准底盒、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单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/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多模（室内、外）光纤、光纤配线架、光纤配线盒、尾纤、光纤路线、耦合器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等。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defRPr/>
            </a:pP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  <a:defRPr/>
            </a:pP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  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系统电缆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最高频率带宽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：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100MHz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； 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传输速率：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100Mbps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（最高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1000Mbps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）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  <a:defRPr/>
            </a:pP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       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最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大网段长度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：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100m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，采用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RJ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连接器。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defRPr/>
            </a:pP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  <a:defRPr/>
            </a:pP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  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适应范围：</a:t>
            </a:r>
            <a:r>
              <a:rPr lang="zh-CN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政府机关、金融机构、军事、公安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等重要部门；还有一些有</a:t>
            </a:r>
            <a:r>
              <a:rPr lang="zh-CN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强电磁干扰源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环境的综合布线工程；重金属厂矿企业；</a:t>
            </a:r>
            <a:endParaRPr lang="zh-CN" altLang="en-US" sz="1800" dirty="0"/>
          </a:p>
        </p:txBody>
      </p:sp>
      <p:pic>
        <p:nvPicPr>
          <p:cNvPr id="4" name="图片 7" descr="超五类屏蔽模块.jpg"/>
          <p:cNvPicPr>
            <a:picLocks noChangeAspect="1"/>
          </p:cNvPicPr>
          <p:nvPr/>
        </p:nvPicPr>
        <p:blipFill>
          <a:blip r:embed="rId2" cstate="print"/>
          <a:srcRect t="3968" b="4761"/>
          <a:stretch>
            <a:fillRect/>
          </a:stretch>
        </p:blipFill>
        <p:spPr bwMode="auto">
          <a:xfrm>
            <a:off x="5572132" y="357166"/>
            <a:ext cx="32988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FTP"/>
          <p:cNvPicPr>
            <a:picLocks noChangeAspect="1" noChangeArrowheads="1"/>
          </p:cNvPicPr>
          <p:nvPr/>
        </p:nvPicPr>
        <p:blipFill>
          <a:blip r:embed="rId3"/>
          <a:srcRect t="24590" b="6556"/>
          <a:stretch>
            <a:fillRect/>
          </a:stretch>
        </p:blipFill>
        <p:spPr bwMode="auto">
          <a:xfrm>
            <a:off x="500034" y="5000636"/>
            <a:ext cx="18573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-FTP0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714884"/>
            <a:ext cx="1257324" cy="121445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4" descr="OUTP"/>
          <p:cNvPicPr>
            <a:picLocks noChangeArrowheads="1"/>
          </p:cNvPicPr>
          <p:nvPr/>
        </p:nvPicPr>
        <p:blipFill>
          <a:blip r:embed="rId5"/>
          <a:srcRect t="10181" r="4630"/>
          <a:stretch>
            <a:fillRect/>
          </a:stretch>
        </p:blipFill>
        <p:spPr bwMode="auto">
          <a:xfrm>
            <a:off x="2928926" y="4929198"/>
            <a:ext cx="1471611" cy="97471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Picture 7" descr="FTP01"/>
          <p:cNvPicPr>
            <a:picLocks noChangeArrowheads="1"/>
          </p:cNvPicPr>
          <p:nvPr/>
        </p:nvPicPr>
        <p:blipFill>
          <a:blip r:embed="rId6"/>
          <a:srcRect t="5085" r="5101"/>
          <a:stretch>
            <a:fillRect/>
          </a:stretch>
        </p:blipFill>
        <p:spPr bwMode="auto">
          <a:xfrm>
            <a:off x="5072066" y="4929198"/>
            <a:ext cx="1328748" cy="97630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6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1071546"/>
            <a:ext cx="7786742" cy="4857784"/>
          </a:xfrm>
        </p:spPr>
        <p:txBody>
          <a:bodyPr/>
          <a:lstStyle/>
          <a:p>
            <a:pPr>
              <a:buNone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六类非屏蔽综合布线系统及其接插件</a:t>
            </a:r>
            <a:endParaRPr lang="en-US" altLang="zh-CN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j-ea"/>
            </a:endParaRPr>
          </a:p>
          <a:p>
            <a:pPr>
              <a:buNone/>
            </a:pPr>
            <a:endParaRPr lang="en-US" altLang="zh-CN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j-ea"/>
            </a:endParaRPr>
          </a:p>
          <a:p>
            <a:pPr>
              <a:buNone/>
              <a:defRPr/>
            </a:pP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          主要包括：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六类非屏蔽双绞线、非屏蔽打线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/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免打信息模块、固定端口非屏蔽配线架、模块化配线架空架、理线架、六类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RJ45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水晶头（一体式、二体式）、六类非屏蔽跳线、模块面板、标准底盒、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单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/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多模（室内、外）光纤、光纤配线架、光纤配线盒、尾纤、光纤路线、耦合器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等。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defRPr/>
            </a:pP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  <a:p>
            <a:pPr>
              <a:buNone/>
              <a:defRPr/>
            </a:pPr>
            <a:r>
              <a:rPr lang="en-US" altLang="zh-CN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        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系统电缆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最高频率带宽：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250MHz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； 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传输速率：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1000Mbps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（最高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10Gbps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，所支持网段长度不大于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55m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）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,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在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TIA/EIA  568 B.2-10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标准中已经规定了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6A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类布线系统支持的传输带宽为</a:t>
            </a: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500Mhz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，传输距离可以达到</a:t>
            </a: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100m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。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  <a:defRPr/>
            </a:pP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      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最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大网段长度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：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100m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，采用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RJ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连接器。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defRPr/>
            </a:pP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  <a:defRPr/>
            </a:pP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      因工程造价偏高，是目前市场上的中高端产品。</a:t>
            </a:r>
            <a:r>
              <a:rPr lang="en-US" altLang="zh-CN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 </a:t>
            </a:r>
            <a:endParaRPr lang="zh-CN" altLang="en-US" sz="1800" dirty="0">
              <a:latin typeface="+mn-ea"/>
            </a:endParaRPr>
          </a:p>
        </p:txBody>
      </p:sp>
      <p:pic>
        <p:nvPicPr>
          <p:cNvPr id="4" name="Picture 7" descr="cat6 拷贝"/>
          <p:cNvPicPr>
            <a:picLocks noChangeAspect="1" noChangeArrowheads="1"/>
          </p:cNvPicPr>
          <p:nvPr/>
        </p:nvPicPr>
        <p:blipFill>
          <a:blip r:embed="rId2"/>
          <a:srcRect t="5040" r="18516" b="19372"/>
          <a:stretch>
            <a:fillRect/>
          </a:stretch>
        </p:blipFill>
        <p:spPr bwMode="auto">
          <a:xfrm>
            <a:off x="7429520" y="4857760"/>
            <a:ext cx="15716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六类UTP模块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192881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OU456WH-1"/>
          <p:cNvPicPr>
            <a:picLocks noChangeAspect="1" noChangeArrowheads="1"/>
          </p:cNvPicPr>
          <p:nvPr/>
        </p:nvPicPr>
        <p:blipFill>
          <a:blip r:embed="rId4"/>
          <a:srcRect l="18182" t="18386" r="21212" b="12665"/>
          <a:stretch>
            <a:fillRect/>
          </a:stretch>
        </p:blipFill>
        <p:spPr bwMode="auto">
          <a:xfrm>
            <a:off x="5929322" y="4071942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六类屏蔽跳线"/>
          <p:cNvPicPr>
            <a:picLocks noChangeAspect="1" noChangeArrowheads="1"/>
          </p:cNvPicPr>
          <p:nvPr/>
        </p:nvPicPr>
        <p:blipFill>
          <a:blip r:embed="rId5"/>
          <a:srcRect t="4189" r="5681" b="11466"/>
          <a:stretch>
            <a:fillRect/>
          </a:stretch>
        </p:blipFill>
        <p:spPr bwMode="auto">
          <a:xfrm>
            <a:off x="7143768" y="571480"/>
            <a:ext cx="1765330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8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071546"/>
            <a:ext cx="7572428" cy="4857784"/>
          </a:xfrm>
        </p:spPr>
        <p:txBody>
          <a:bodyPr/>
          <a:lstStyle/>
          <a:p>
            <a:pPr>
              <a:buNone/>
            </a:pPr>
            <a:r>
              <a:rPr lang="zh-CN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六类屏蔽综合布线系统及其接插件</a:t>
            </a:r>
            <a:endParaRPr lang="en-US" altLang="zh-CN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j-ea"/>
            </a:endParaRPr>
          </a:p>
          <a:p>
            <a:pPr>
              <a:buNone/>
            </a:pPr>
            <a:endParaRPr lang="en-US" altLang="zh-CN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j-ea"/>
            </a:endParaRPr>
          </a:p>
          <a:p>
            <a:pPr>
              <a:buNone/>
              <a:defRPr/>
            </a:pP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          主要包括：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六类铝箔屏蔽双绞线、屏蔽打线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/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免打信息模块、固定端口屏蔽配线架、模块化配线架空架、理线架、六类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RJ45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水晶头（一体式、二体式）、六类非屏蔽跳线、模块面板、标准底盒、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单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/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多模（室内、外）光纤、光纤配线架、光纤配线盒、尾纤、光纤路线、耦合器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等。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defRPr/>
            </a:pP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ea typeface="黑体" pitchFamily="2" charset="-122"/>
            </a:endParaRPr>
          </a:p>
          <a:p>
            <a:pPr>
              <a:buNone/>
              <a:defRPr/>
            </a:pPr>
            <a:r>
              <a:rPr lang="en-US" altLang="zh-CN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        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系统电缆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最高频率带宽：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250MHz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； 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传输速率：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1000Mbps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（最高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10Gbps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，所支持网段长度不大于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55m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）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,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在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TIA/EIA  568 B.2-10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标准中已经规定了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6A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类布线系统支持的传输带宽为</a:t>
            </a: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500Mhz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，传输距离可以达到</a:t>
            </a:r>
            <a:r>
              <a:rPr lang="en-US" altLang="zh-CN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100m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。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  <a:defRPr/>
            </a:pP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     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最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大网段长度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：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100m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，采用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RJ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连接器。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defRPr/>
            </a:pP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  <a:defRPr/>
            </a:pP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     因工程造价偏高，是目前市场上的中高端产品。</a:t>
            </a:r>
            <a:endParaRPr lang="zh-CN" altLang="en-US" sz="1800" dirty="0"/>
          </a:p>
        </p:txBody>
      </p:sp>
      <p:pic>
        <p:nvPicPr>
          <p:cNvPr id="4" name="Picture 8" descr="屏蔽电缆"/>
          <p:cNvPicPr>
            <a:picLocks noChangeAspect="1" noChangeArrowheads="1"/>
          </p:cNvPicPr>
          <p:nvPr/>
        </p:nvPicPr>
        <p:blipFill>
          <a:blip r:embed="rId2"/>
          <a:srcRect l="10538" t="5118" r="8665" b="2731"/>
          <a:stretch>
            <a:fillRect/>
          </a:stretch>
        </p:blipFill>
        <p:spPr bwMode="auto">
          <a:xfrm>
            <a:off x="214282" y="4643446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5" descr="超五类屏蔽模块.jpg"/>
          <p:cNvPicPr>
            <a:picLocks noChangeAspect="1"/>
          </p:cNvPicPr>
          <p:nvPr/>
        </p:nvPicPr>
        <p:blipFill>
          <a:blip r:embed="rId3"/>
          <a:srcRect l="2166" t="3967" r="2550" b="4762"/>
          <a:stretch>
            <a:fillRect/>
          </a:stretch>
        </p:blipFill>
        <p:spPr bwMode="auto">
          <a:xfrm>
            <a:off x="5786446" y="142852"/>
            <a:ext cx="31432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6PL"/>
          <p:cNvPicPr>
            <a:picLocks noChangeAspect="1" noChangeArrowheads="1"/>
          </p:cNvPicPr>
          <p:nvPr/>
        </p:nvPicPr>
        <p:blipFill>
          <a:blip r:embed="rId4"/>
          <a:srcRect l="9696" t="17199" r="11515" b="10882"/>
          <a:stretch>
            <a:fillRect/>
          </a:stretch>
        </p:blipFill>
        <p:spPr bwMode="auto">
          <a:xfrm>
            <a:off x="7000892" y="4429132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646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1052513"/>
            <a:ext cx="7572428" cy="376223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光纤系统及其接插件</a:t>
            </a:r>
            <a:endParaRPr lang="zh-CN" altLang="en-US" sz="2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500174"/>
            <a:ext cx="7643866" cy="3960812"/>
          </a:xfrm>
        </p:spPr>
        <p:txBody>
          <a:bodyPr/>
          <a:lstStyle/>
          <a:p>
            <a:pPr>
              <a:buNone/>
            </a:pP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        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光纤解决方案，为客户提供一个高带宽、高传输系统的远距离传输系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统，并且不受电磁干扰。光纤线缆主要分为单模光纤和多模光纤。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</a:pPr>
            <a:endParaRPr lang="en-US" altLang="zh-CN" sz="1800" b="1" dirty="0" smtClean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 主要包括：光缆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—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中心束管式铠装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/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非铠装光缆、松套层绞式双铠装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光缆 、自承式架空光缆 、室内单芯单元光缆 、光纤跳线、光纤配线架、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光纤盒、光纤耦合器，光纤尾纤等。</a:t>
            </a: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</a:pPr>
            <a:endParaRPr lang="en-US" altLang="zh-CN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  光纤布线系统优点</a:t>
            </a:r>
            <a:r>
              <a:rPr lang="en-US" altLang="zh-CN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: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传输距离长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,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高带宽</a:t>
            </a:r>
            <a:r>
              <a:rPr lang="en-US" altLang="zh-CN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,</a:t>
            </a:r>
            <a:r>
              <a:rPr lang="zh-CN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抗干扰 </a:t>
            </a:r>
            <a:r>
              <a:rPr lang="zh-CN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。 </a:t>
            </a:r>
            <a:endParaRPr lang="zh-CN" altLang="en-US" sz="1800" dirty="0">
              <a:latin typeface="+mn-ea"/>
            </a:endParaRPr>
          </a:p>
        </p:txBody>
      </p:sp>
      <p:pic>
        <p:nvPicPr>
          <p:cNvPr id="5" name="Picture 7" descr="GX01"/>
          <p:cNvPicPr>
            <a:picLocks noChangeAspect="1" noChangeArrowheads="1"/>
          </p:cNvPicPr>
          <p:nvPr/>
        </p:nvPicPr>
        <p:blipFill>
          <a:blip r:embed="rId2"/>
          <a:srcRect l="7424" t="16422" r="7179" b="1460"/>
          <a:stretch>
            <a:fillRect/>
          </a:stretch>
        </p:blipFill>
        <p:spPr bwMode="auto">
          <a:xfrm>
            <a:off x="714348" y="4286256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GX02"/>
          <p:cNvPicPr>
            <a:picLocks noChangeAspect="1" noChangeArrowheads="1"/>
          </p:cNvPicPr>
          <p:nvPr/>
        </p:nvPicPr>
        <p:blipFill>
          <a:blip r:embed="rId3"/>
          <a:srcRect t="15844" r="7636"/>
          <a:stretch>
            <a:fillRect/>
          </a:stretch>
        </p:blipFill>
        <p:spPr bwMode="auto">
          <a:xfrm>
            <a:off x="2214547" y="4286256"/>
            <a:ext cx="1500198" cy="113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自承式架空光缆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286256"/>
            <a:ext cx="142876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防雷光纤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214818"/>
            <a:ext cx="1500198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13" descr="室内单芯单元光缆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9" y="4214818"/>
            <a:ext cx="1357322" cy="114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标题 1"/>
          <p:cNvSpPr txBox="1">
            <a:spLocks/>
          </p:cNvSpPr>
          <p:nvPr/>
        </p:nvSpPr>
        <p:spPr bwMode="auto">
          <a:xfrm>
            <a:off x="714348" y="5429264"/>
            <a:ext cx="7572428" cy="37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zh-CN" altLang="en-US" sz="1600" b="1" dirty="0" smtClean="0"/>
              <a:t>室外光缆        直埋光缆        自承式架空光缆    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室内单芯单元光缆     </a:t>
            </a:r>
            <a:r>
              <a:rPr lang="zh-CN" altLang="en-US" b="1" dirty="0" smtClean="0"/>
              <a:t>防雷型光缆 </a:t>
            </a:r>
            <a:endParaRPr lang="zh-CN" alt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26836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X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5" y="1143000"/>
            <a:ext cx="1971675" cy="1193800"/>
          </a:xfrm>
          <a:prstGeom prst="rect">
            <a:avLst/>
          </a:prstGeom>
          <a:noFill/>
          <a:ln>
            <a:solidFill>
              <a:schemeClr val="hlink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6" descr="GXPP0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143000"/>
            <a:ext cx="1971675" cy="11922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标题 13"/>
          <p:cNvSpPr txBox="1">
            <a:spLocks/>
          </p:cNvSpPr>
          <p:nvPr/>
        </p:nvSpPr>
        <p:spPr bwMode="auto">
          <a:xfrm>
            <a:off x="714375" y="2714625"/>
            <a:ext cx="7772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光纤配线架                                             光纤配线盒</a:t>
            </a:r>
          </a:p>
        </p:txBody>
      </p:sp>
      <p:sp>
        <p:nvSpPr>
          <p:cNvPr id="7" name="副标题 14"/>
          <p:cNvSpPr txBox="1">
            <a:spLocks/>
          </p:cNvSpPr>
          <p:nvPr/>
        </p:nvSpPr>
        <p:spPr bwMode="auto">
          <a:xfrm>
            <a:off x="611188" y="5229225"/>
            <a:ext cx="77771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OM3</a:t>
            </a: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多模光缆：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10G</a:t>
            </a: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以太网首选介质，可支持万兆达到 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</a:t>
            </a: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米，是大楼及数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据中心主干的最佳选择。光缆芯径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50/125</a:t>
            </a: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微米。                           </a:t>
            </a:r>
          </a:p>
        </p:txBody>
      </p:sp>
      <p:pic>
        <p:nvPicPr>
          <p:cNvPr id="8" name="Picture 6" descr="GX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1071563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GX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1214438"/>
            <a:ext cx="1828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0" descr="OM3多模光缆小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3644900"/>
            <a:ext cx="79565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120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428736"/>
            <a:ext cx="7786742" cy="45005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布线系统中除了线缆外，槽管是一个重要的组成部分，可以说：金属</a:t>
            </a:r>
            <a:endParaRPr lang="en-US" altLang="zh-CN" sz="1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None/>
            </a:pPr>
            <a:r>
              <a:rPr lang="zh-CN" alt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槽、</a:t>
            </a:r>
            <a:r>
              <a:rPr lang="en-US" altLang="zh-CN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PVC</a:t>
            </a:r>
            <a:r>
              <a:rPr lang="zh-CN" alt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槽、金属管、</a:t>
            </a:r>
            <a:r>
              <a:rPr lang="en-US" altLang="zh-CN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PVC</a:t>
            </a:r>
            <a:r>
              <a:rPr lang="zh-CN" altLang="en-US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管是综合布线系统的基础性材料。</a:t>
            </a:r>
            <a:endParaRPr lang="en-US" altLang="zh-CN" sz="1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Clr>
                <a:srgbClr val="FF0000"/>
              </a:buClr>
              <a:buNone/>
              <a:defRPr/>
            </a:pPr>
            <a:r>
              <a:rPr lang="zh-CN" altLang="en-US" sz="1800" dirty="0" smtClean="0">
                <a:latin typeface="+mn-ea"/>
              </a:rPr>
              <a:t>    </a:t>
            </a:r>
            <a:r>
              <a:rPr lang="zh-CN" altLang="en-US" sz="1800" b="1" dirty="0" smtClean="0">
                <a:latin typeface="+mn-ea"/>
              </a:rPr>
              <a:t>金属槽</a:t>
            </a:r>
          </a:p>
          <a:p>
            <a:pPr>
              <a:buClr>
                <a:srgbClr val="FF0000"/>
              </a:buClr>
              <a:buNone/>
              <a:defRPr/>
            </a:pPr>
            <a:r>
              <a:rPr lang="zh-CN" altLang="en-US" sz="1800" dirty="0" smtClean="0">
                <a:latin typeface="+mn-ea"/>
              </a:rPr>
              <a:t>    金属槽由槽底和槽盖组成，每根糟一般长度为</a:t>
            </a:r>
            <a:r>
              <a:rPr lang="en-US" altLang="zh-CN" sz="1800" dirty="0" smtClean="0">
                <a:latin typeface="+mn-ea"/>
              </a:rPr>
              <a:t>2</a:t>
            </a:r>
            <a:r>
              <a:rPr lang="zh-CN" altLang="en-US" sz="1800" dirty="0" smtClean="0">
                <a:latin typeface="+mn-ea"/>
              </a:rPr>
              <a:t>米，槽与槽连接时使用</a:t>
            </a:r>
            <a:endParaRPr lang="en-US" altLang="zh-CN" sz="1800" dirty="0" smtClean="0">
              <a:latin typeface="+mn-ea"/>
            </a:endParaRPr>
          </a:p>
          <a:p>
            <a:pPr>
              <a:buClr>
                <a:srgbClr val="FF0000"/>
              </a:buClr>
              <a:buNone/>
              <a:defRPr/>
            </a:pPr>
            <a:r>
              <a:rPr lang="zh-CN" altLang="en-US" sz="1800" dirty="0" smtClean="0">
                <a:latin typeface="+mn-ea"/>
              </a:rPr>
              <a:t>相应尺寸的铁板和螺丝固定。 常用</a:t>
            </a:r>
            <a:r>
              <a:rPr lang="en-US" altLang="zh-CN" sz="1800" dirty="0" smtClean="0">
                <a:latin typeface="+mn-ea"/>
              </a:rPr>
              <a:t>50mm×100mm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100mm×100mm</a:t>
            </a:r>
            <a:r>
              <a:rPr lang="zh-CN" altLang="en-US" sz="1800" dirty="0" smtClean="0">
                <a:latin typeface="+mn-ea"/>
              </a:rPr>
              <a:t>、</a:t>
            </a:r>
            <a:endParaRPr lang="en-US" altLang="zh-CN" sz="1800" dirty="0" smtClean="0">
              <a:latin typeface="+mn-ea"/>
            </a:endParaRPr>
          </a:p>
          <a:p>
            <a:pPr>
              <a:buClr>
                <a:srgbClr val="FF0000"/>
              </a:buClr>
              <a:buNone/>
              <a:defRPr/>
            </a:pPr>
            <a:r>
              <a:rPr lang="en-US" altLang="zh-CN" sz="1800" dirty="0" smtClean="0">
                <a:latin typeface="+mn-ea"/>
              </a:rPr>
              <a:t>100mm×200mm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100mm×300mm</a:t>
            </a:r>
            <a:r>
              <a:rPr lang="zh-CN" altLang="en-US" sz="1800" dirty="0" smtClean="0">
                <a:latin typeface="+mn-ea"/>
              </a:rPr>
              <a:t>、</a:t>
            </a:r>
            <a:r>
              <a:rPr lang="en-US" altLang="zh-CN" sz="1800" dirty="0" smtClean="0">
                <a:latin typeface="+mn-ea"/>
              </a:rPr>
              <a:t>200×400mm</a:t>
            </a:r>
            <a:r>
              <a:rPr lang="zh-CN" altLang="en-US" sz="1800" dirty="0" smtClean="0">
                <a:latin typeface="+mn-ea"/>
              </a:rPr>
              <a:t>等多种规格；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</a:rPr>
              <a:t>用于桥架、埋地</a:t>
            </a:r>
            <a:endParaRPr lang="en-US" altLang="zh-CN" sz="1800" b="1" dirty="0" smtClean="0">
              <a:solidFill>
                <a:srgbClr val="FF0000"/>
              </a:solidFill>
              <a:latin typeface="+mn-ea"/>
            </a:endParaRPr>
          </a:p>
          <a:p>
            <a:pPr>
              <a:buClr>
                <a:srgbClr val="FF0000"/>
              </a:buClr>
              <a:buNone/>
              <a:defRPr/>
            </a:pPr>
            <a:r>
              <a:rPr lang="zh-CN" altLang="en-US" sz="1800" dirty="0" smtClean="0">
                <a:latin typeface="+mn-ea"/>
              </a:rPr>
              <a:t>    </a:t>
            </a:r>
            <a:r>
              <a:rPr lang="zh-CN" altLang="en-US" sz="1800" b="1" dirty="0" smtClean="0">
                <a:latin typeface="+mn-ea"/>
              </a:rPr>
              <a:t>塑料槽</a:t>
            </a:r>
          </a:p>
          <a:p>
            <a:pPr>
              <a:buClr>
                <a:srgbClr val="FF0000"/>
              </a:buClr>
              <a:buNone/>
              <a:defRPr/>
            </a:pPr>
            <a:r>
              <a:rPr lang="zh-CN" altLang="en-US" sz="1800" dirty="0" smtClean="0">
                <a:latin typeface="+mn-ea"/>
              </a:rPr>
              <a:t>    塑料槽的外状与图</a:t>
            </a:r>
            <a:r>
              <a:rPr lang="en-US" altLang="zh-CN" sz="1800" dirty="0" smtClean="0">
                <a:latin typeface="+mn-ea"/>
              </a:rPr>
              <a:t>3-9</a:t>
            </a:r>
            <a:r>
              <a:rPr lang="zh-CN" altLang="en-US" sz="1800" dirty="0" smtClean="0">
                <a:latin typeface="+mn-ea"/>
              </a:rPr>
              <a:t>类似，但它的品种规格更多，从型号上讲有：</a:t>
            </a:r>
          </a:p>
          <a:p>
            <a:pPr>
              <a:buClr>
                <a:srgbClr val="FF0000"/>
              </a:buClr>
              <a:buNone/>
              <a:defRPr/>
            </a:pPr>
            <a:r>
              <a:rPr lang="en-US" altLang="zh-CN" sz="1800" dirty="0" smtClean="0">
                <a:latin typeface="+mn-ea"/>
              </a:rPr>
              <a:t>PVC-20</a:t>
            </a:r>
            <a:r>
              <a:rPr lang="zh-CN" altLang="en-US" sz="1800" dirty="0" smtClean="0">
                <a:latin typeface="+mn-ea"/>
              </a:rPr>
              <a:t>系列、</a:t>
            </a:r>
            <a:r>
              <a:rPr lang="en-US" altLang="zh-CN" sz="1800" dirty="0" smtClean="0">
                <a:latin typeface="+mn-ea"/>
              </a:rPr>
              <a:t>PVC-25</a:t>
            </a:r>
            <a:r>
              <a:rPr lang="zh-CN" altLang="en-US" sz="1800" dirty="0" smtClean="0">
                <a:latin typeface="+mn-ea"/>
              </a:rPr>
              <a:t>系列、</a:t>
            </a:r>
            <a:r>
              <a:rPr lang="en-US" altLang="zh-CN" sz="1800" dirty="0" smtClean="0">
                <a:latin typeface="+mn-ea"/>
              </a:rPr>
              <a:t>PVC-25F</a:t>
            </a:r>
            <a:r>
              <a:rPr lang="zh-CN" altLang="en-US" sz="1800" dirty="0" smtClean="0">
                <a:latin typeface="+mn-ea"/>
              </a:rPr>
              <a:t>系列、</a:t>
            </a:r>
            <a:r>
              <a:rPr lang="en-US" altLang="zh-CN" sz="1800" dirty="0" smtClean="0">
                <a:latin typeface="+mn-ea"/>
              </a:rPr>
              <a:t>PVC-30</a:t>
            </a:r>
            <a:r>
              <a:rPr lang="zh-CN" altLang="en-US" sz="1800" dirty="0" smtClean="0">
                <a:latin typeface="+mn-ea"/>
              </a:rPr>
              <a:t>系列、</a:t>
            </a:r>
            <a:r>
              <a:rPr lang="en-US" altLang="zh-CN" sz="1800" dirty="0" smtClean="0">
                <a:latin typeface="+mn-ea"/>
              </a:rPr>
              <a:t>PVC-40</a:t>
            </a:r>
            <a:r>
              <a:rPr lang="zh-CN" altLang="en-US" sz="1800" dirty="0" smtClean="0">
                <a:latin typeface="+mn-ea"/>
              </a:rPr>
              <a:t>系列、</a:t>
            </a:r>
            <a:r>
              <a:rPr lang="en-US" altLang="zh-CN" sz="1800" dirty="0" smtClean="0">
                <a:latin typeface="+mn-ea"/>
              </a:rPr>
              <a:t>PVC-</a:t>
            </a:r>
          </a:p>
          <a:p>
            <a:pPr>
              <a:buClr>
                <a:srgbClr val="FF0000"/>
              </a:buClr>
              <a:buNone/>
              <a:defRPr/>
            </a:pPr>
            <a:r>
              <a:rPr lang="en-US" altLang="zh-CN" sz="1800" dirty="0" smtClean="0">
                <a:latin typeface="+mn-ea"/>
              </a:rPr>
              <a:t>40Q</a:t>
            </a:r>
            <a:r>
              <a:rPr lang="zh-CN" altLang="en-US" sz="1800" dirty="0" smtClean="0">
                <a:latin typeface="+mn-ea"/>
              </a:rPr>
              <a:t>系列等。</a:t>
            </a:r>
            <a:r>
              <a:rPr lang="zh-CN" altLang="en-US" sz="1800" b="1" dirty="0" smtClean="0">
                <a:solidFill>
                  <a:srgbClr val="FF0000"/>
                </a:solidFill>
                <a:latin typeface="+mn-ea"/>
              </a:rPr>
              <a:t>适应表面安装</a:t>
            </a:r>
            <a:r>
              <a:rPr lang="zh-CN" altLang="en-US" sz="1800" dirty="0" smtClean="0">
                <a:latin typeface="+mn-ea"/>
              </a:rPr>
              <a:t>。</a:t>
            </a:r>
            <a:endParaRPr lang="en-US" altLang="zh-CN" sz="1800" dirty="0" smtClean="0">
              <a:latin typeface="+mn-ea"/>
            </a:endParaRPr>
          </a:p>
          <a:p>
            <a:pPr>
              <a:buClr>
                <a:srgbClr val="FF0000"/>
              </a:buClr>
              <a:buNone/>
              <a:defRPr/>
            </a:pPr>
            <a:r>
              <a:rPr lang="en-US" altLang="zh-CN" sz="1800" dirty="0" smtClean="0">
                <a:latin typeface="+mn-ea"/>
              </a:rPr>
              <a:t>    </a:t>
            </a:r>
            <a:r>
              <a:rPr lang="zh-CN" altLang="en-US" sz="1800" b="1" dirty="0" smtClean="0">
                <a:latin typeface="+mn-ea"/>
              </a:rPr>
              <a:t>线管</a:t>
            </a:r>
          </a:p>
          <a:p>
            <a:pPr>
              <a:buClr>
                <a:srgbClr val="FF0000"/>
              </a:buClr>
              <a:buNone/>
              <a:defRPr/>
            </a:pPr>
            <a:r>
              <a:rPr lang="en-US" altLang="zh-CN" sz="1800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en-US" altLang="zh-CN" sz="1800" dirty="0" smtClean="0">
                <a:latin typeface="+mn-ea"/>
              </a:rPr>
              <a:t>A</a:t>
            </a:r>
            <a:r>
              <a:rPr lang="zh-CN" altLang="en-US" sz="1800" dirty="0" smtClean="0">
                <a:latin typeface="+mn-ea"/>
              </a:rPr>
              <a:t>、钢管：分为无缝钢管和焊接钢管两大类。暗敷管路系统中常用的钢管为焊接钢管。</a:t>
            </a:r>
            <a:endParaRPr lang="en-US" altLang="zh-CN" sz="1800" dirty="0" smtClean="0">
              <a:latin typeface="+mn-ea"/>
            </a:endParaRPr>
          </a:p>
          <a:p>
            <a:pPr>
              <a:buClr>
                <a:srgbClr val="FF0000"/>
              </a:buClr>
              <a:buNone/>
              <a:defRPr/>
            </a:pPr>
            <a:r>
              <a:rPr lang="en-US" altLang="zh-CN" sz="1800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en-US" altLang="zh-CN" sz="1800" dirty="0" smtClean="0">
                <a:latin typeface="+mn-ea"/>
              </a:rPr>
              <a:t>B</a:t>
            </a:r>
            <a:r>
              <a:rPr lang="zh-CN" altLang="en-US" sz="1800" dirty="0" smtClean="0">
                <a:latin typeface="+mn-ea"/>
              </a:rPr>
              <a:t>、塑材管：塑材管是由树脂、稳定剂、润滑剂及填加剂配制挤塑成形</a:t>
            </a:r>
          </a:p>
          <a:p>
            <a:pPr>
              <a:buClr>
                <a:srgbClr val="FF0000"/>
              </a:buClr>
              <a:buNone/>
              <a:defRPr/>
            </a:pPr>
            <a:endParaRPr lang="zh-CN" altLang="en-US" sz="1800" dirty="0" smtClean="0">
              <a:latin typeface="+mn-ea"/>
            </a:endParaRPr>
          </a:p>
          <a:p>
            <a:pPr>
              <a:buClr>
                <a:srgbClr val="FF0000"/>
              </a:buClr>
              <a:buNone/>
              <a:defRPr/>
            </a:pPr>
            <a:endParaRPr lang="zh-CN" altLang="en-US" sz="1800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6088" y="1052513"/>
            <a:ext cx="8229600" cy="37622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000" b="1" dirty="0" smtClean="0"/>
              <a:t>5</a:t>
            </a:r>
            <a:r>
              <a:rPr lang="zh-CN" altLang="en-US" sz="2000" b="1" dirty="0" smtClean="0"/>
              <a:t>、综合布线系统的安装与设计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966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088" y="1052513"/>
            <a:ext cx="8229600" cy="37622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000" b="1" dirty="0" smtClean="0"/>
              <a:t>5</a:t>
            </a:r>
            <a:r>
              <a:rPr lang="zh-CN" altLang="en-US" sz="2000" b="1" dirty="0" smtClean="0"/>
              <a:t>、综合布线系统的安装与设计</a:t>
            </a:r>
            <a:endParaRPr lang="zh-CN" altLang="en-US" sz="2000" b="1" dirty="0"/>
          </a:p>
        </p:txBody>
      </p:sp>
      <p:pic>
        <p:nvPicPr>
          <p:cNvPr id="4" name="Picture 4" descr="中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2143116"/>
            <a:ext cx="6657644" cy="3746498"/>
          </a:xfr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28662" y="1571612"/>
            <a:ext cx="4214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2813"/>
            <a:r>
              <a:rPr lang="zh-CN" altLang="en-US" b="1" dirty="0" smtClean="0">
                <a:latin typeface="宋体" pitchFamily="2" charset="-122"/>
              </a:rPr>
              <a:t>桥架：分为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梯级式、托盘式和槽式</a:t>
            </a:r>
            <a:endParaRPr lang="zh-CN" altLang="en-US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14414" y="2285992"/>
            <a:ext cx="1071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2813"/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托盘式</a:t>
            </a:r>
            <a:endParaRPr lang="zh-CN" altLang="en-US" sz="2000" b="1" dirty="0">
              <a:solidFill>
                <a:srgbClr val="FF000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756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1077</Words>
  <Application>Microsoft Office PowerPoint</Application>
  <PresentationFormat>全屏显示(4:3)</PresentationFormat>
  <Paragraphs>71</Paragraphs>
  <Slides>16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Office 主题</vt:lpstr>
      <vt:lpstr>自定义设计方案</vt:lpstr>
      <vt:lpstr>BMP 图象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光纤系统及其接插件</vt:lpstr>
      <vt:lpstr>PowerPoint 演示文稿</vt:lpstr>
      <vt:lpstr>5、综合布线系统的安装与设计</vt:lpstr>
      <vt:lpstr>5、综合布线系统的安装与设计</vt:lpstr>
      <vt:lpstr>      槽式：全封闭电缆桥架，适用于敷设计算机线缆、通信线缆、热电偶电缆及其它高灵敏系统的控制电缆。对屏蔽干扰、重腐蚀环境中电缆防护有较好的防护效果，适用于室外线路和需要屏蔽的场所。</vt:lpstr>
      <vt:lpstr>梯级式</vt:lpstr>
      <vt:lpstr>桥架吊装示意图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vincent</dc:creator>
  <cp:lastModifiedBy>vincent</cp:lastModifiedBy>
  <cp:revision>1</cp:revision>
  <dcterms:created xsi:type="dcterms:W3CDTF">2016-07-28T00:56:29Z</dcterms:created>
  <dcterms:modified xsi:type="dcterms:W3CDTF">2016-07-28T01:06:19Z</dcterms:modified>
</cp:coreProperties>
</file>