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334" r:id="rId5"/>
    <p:sldId id="261" r:id="rId6"/>
    <p:sldId id="262" r:id="rId7"/>
    <p:sldId id="263" r:id="rId8"/>
    <p:sldId id="264" r:id="rId9"/>
    <p:sldId id="265" r:id="rId10"/>
    <p:sldId id="266" r:id="rId11"/>
    <p:sldId id="267" r:id="rId12"/>
    <p:sldId id="268" r:id="rId13"/>
    <p:sldId id="335" r:id="rId14"/>
    <p:sldId id="269"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7" autoAdjust="0"/>
    <p:restoredTop sz="94660"/>
  </p:normalViewPr>
  <p:slideViewPr>
    <p:cSldViewPr>
      <p:cViewPr varScale="1">
        <p:scale>
          <a:sx n="108" d="100"/>
          <a:sy n="108" d="100"/>
        </p:scale>
        <p:origin x="-169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2016/8/5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2016/8/5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2016/8/5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692275" y="115888"/>
            <a:ext cx="7199313" cy="72072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971550" y="1052513"/>
            <a:ext cx="3848100" cy="52562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972050" y="1052513"/>
            <a:ext cx="3848100" cy="52562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a:xfrm>
            <a:off x="5943600" y="6553200"/>
            <a:ext cx="2895600" cy="228600"/>
          </a:xfrm>
        </p:spPr>
        <p:txBody>
          <a:bodyPr/>
          <a:lstStyle>
            <a:lvl1pPr>
              <a:defRPr/>
            </a:lvl1pPr>
          </a:lstStyle>
          <a:p>
            <a:endParaRPr lang="zh-CN" altLang="en-US"/>
          </a:p>
        </p:txBody>
      </p:sp>
      <p:sp>
        <p:nvSpPr>
          <p:cNvPr id="6" name="灯片编号占位符 5"/>
          <p:cNvSpPr>
            <a:spLocks noGrp="1"/>
          </p:cNvSpPr>
          <p:nvPr>
            <p:ph type="sldNum" sz="quarter" idx="11"/>
          </p:nvPr>
        </p:nvSpPr>
        <p:spPr>
          <a:xfrm>
            <a:off x="3590925" y="6553200"/>
            <a:ext cx="2133600" cy="228600"/>
          </a:xfrm>
        </p:spPr>
        <p:txBody>
          <a:bodyPr/>
          <a:lstStyle>
            <a:lvl1pPr>
              <a:defRPr/>
            </a:lvl1pPr>
          </a:lstStyle>
          <a:p>
            <a:fld id="{66AF7A11-E46E-4BA1-9778-02F34009F742}" type="slidenum">
              <a:rPr lang="en-US" altLang="ko-KR"/>
              <a:pPr/>
              <a:t>‹#›</a:t>
            </a:fld>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2016/8/5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2016/8/5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2016/8/5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2016/8/5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2016/8/5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2016/8/5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2016/8/5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2016/8/5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2016/8/5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14.wmf"/></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20.jpeg"/><Relationship Id="rId4" Type="http://schemas.openxmlformats.org/officeDocument/2006/relationships/image" Target="../media/image19.wmf"/></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357290" y="1357298"/>
            <a:ext cx="6264275" cy="2663825"/>
          </a:xfrm>
        </p:spPr>
        <p:txBody>
          <a:bodyPr/>
          <a:lstStyle/>
          <a:p>
            <a:pPr algn="ctr"/>
            <a:r>
              <a:rPr lang="zh-CN" altLang="en-US" sz="4000" i="0" dirty="0">
                <a:solidFill>
                  <a:srgbClr val="333300"/>
                </a:solidFill>
                <a:ea typeface="Gulim" pitchFamily="34" charset="-127"/>
              </a:rPr>
              <a:t>综合布线技术与工程</a:t>
            </a:r>
            <a:br>
              <a:rPr lang="zh-CN" altLang="en-US" sz="4000" i="0" dirty="0">
                <a:solidFill>
                  <a:srgbClr val="333300"/>
                </a:solidFill>
                <a:ea typeface="Gulim" pitchFamily="34" charset="-127"/>
              </a:rPr>
            </a:br>
            <a:r>
              <a:rPr lang="zh-CN" altLang="en-US" sz="4000" i="0" dirty="0">
                <a:solidFill>
                  <a:srgbClr val="333300"/>
                </a:solidFill>
                <a:ea typeface="Gulim" pitchFamily="34" charset="-127"/>
              </a:rPr>
              <a:t/>
            </a:r>
            <a:br>
              <a:rPr lang="zh-CN" altLang="en-US" sz="4000" i="0" dirty="0">
                <a:solidFill>
                  <a:srgbClr val="333300"/>
                </a:solidFill>
                <a:ea typeface="Gulim" pitchFamily="34" charset="-127"/>
              </a:rPr>
            </a:br>
            <a:r>
              <a:rPr lang="zh-CN" altLang="en-US" sz="2800" i="0" dirty="0" smtClean="0">
                <a:solidFill>
                  <a:srgbClr val="333300"/>
                </a:solidFill>
                <a:ea typeface="Gulim" pitchFamily="34" charset="-127"/>
              </a:rPr>
              <a:t>网络</a:t>
            </a:r>
            <a:r>
              <a:rPr lang="zh-CN" altLang="en-US" sz="2800" i="0" dirty="0">
                <a:solidFill>
                  <a:srgbClr val="333300"/>
                </a:solidFill>
                <a:ea typeface="Gulim" pitchFamily="34" charset="-127"/>
              </a:rPr>
              <a:t>传输介质与连接器件</a:t>
            </a:r>
            <a:endParaRPr lang="zh-CN" altLang="en-US" sz="6000" i="0" dirty="0">
              <a:solidFill>
                <a:srgbClr val="333300"/>
              </a:solidFill>
              <a:ea typeface="Gulim" pitchFamily="34" charset="-127"/>
            </a:endParaRPr>
          </a:p>
        </p:txBody>
      </p:sp>
      <p:sp>
        <p:nvSpPr>
          <p:cNvPr id="2051" name="Rectangle 3"/>
          <p:cNvSpPr>
            <a:spLocks noGrp="1" noChangeArrowheads="1"/>
          </p:cNvSpPr>
          <p:nvPr>
            <p:ph type="subTitle" idx="1"/>
          </p:nvPr>
        </p:nvSpPr>
        <p:spPr/>
        <p:txBody>
          <a:bodyPr/>
          <a:lstStyle/>
          <a:p>
            <a:pPr>
              <a:lnSpc>
                <a:spcPct val="90000"/>
              </a:lnSpc>
            </a:pPr>
            <a:endParaRPr lang="zh-CN" altLang="en-US" dirty="0">
              <a:ea typeface="Gulim" pitchFamily="34" charset="-127"/>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85720" y="928670"/>
            <a:ext cx="8229600" cy="1143000"/>
          </a:xfrm>
        </p:spPr>
        <p:txBody>
          <a:bodyPr/>
          <a:lstStyle/>
          <a:p>
            <a:r>
              <a:rPr lang="en-US" altLang="zh-CN" dirty="0"/>
              <a:t>2.1 </a:t>
            </a:r>
            <a:r>
              <a:rPr lang="zh-CN" altLang="en-US" dirty="0"/>
              <a:t>双绞线</a:t>
            </a:r>
          </a:p>
        </p:txBody>
      </p:sp>
      <p:sp>
        <p:nvSpPr>
          <p:cNvPr id="89091" name="Rectangle 3"/>
          <p:cNvSpPr>
            <a:spLocks noGrp="1" noChangeArrowheads="1"/>
          </p:cNvSpPr>
          <p:nvPr>
            <p:ph type="body" idx="1"/>
          </p:nvPr>
        </p:nvSpPr>
        <p:spPr>
          <a:xfrm>
            <a:off x="214282" y="2000240"/>
            <a:ext cx="8229600" cy="4214842"/>
          </a:xfrm>
        </p:spPr>
        <p:txBody>
          <a:bodyPr/>
          <a:lstStyle/>
          <a:p>
            <a:pPr>
              <a:lnSpc>
                <a:spcPct val="80000"/>
              </a:lnSpc>
            </a:pPr>
            <a:r>
              <a:rPr lang="zh-CN" altLang="en-US" sz="2000" b="1" dirty="0"/>
              <a:t>超</a:t>
            </a:r>
            <a:r>
              <a:rPr lang="en-US" altLang="zh-CN" sz="2000" b="1" dirty="0"/>
              <a:t>5</a:t>
            </a:r>
            <a:r>
              <a:rPr lang="zh-CN" altLang="en-US" sz="2000" b="1" dirty="0"/>
              <a:t>类非屏蔽双绞线</a:t>
            </a:r>
            <a:r>
              <a:rPr lang="en-US" altLang="zh-CN" sz="2000" b="1" dirty="0"/>
              <a:t>-CAT 5e UTP</a:t>
            </a:r>
            <a:endParaRPr lang="zh-CN" altLang="en-US" sz="2000" dirty="0"/>
          </a:p>
          <a:p>
            <a:pPr lvl="1">
              <a:lnSpc>
                <a:spcPct val="80000"/>
              </a:lnSpc>
            </a:pPr>
            <a:r>
              <a:rPr lang="zh-CN" altLang="en-US" sz="2000" dirty="0"/>
              <a:t>超</a:t>
            </a:r>
            <a:r>
              <a:rPr lang="en-US" altLang="zh-CN" sz="2000" dirty="0"/>
              <a:t>5</a:t>
            </a:r>
            <a:r>
              <a:rPr lang="zh-CN" altLang="en-US" sz="2000" dirty="0"/>
              <a:t>类</a:t>
            </a:r>
            <a:r>
              <a:rPr lang="en-US" altLang="zh-CN" sz="2000" dirty="0"/>
              <a:t>/D</a:t>
            </a:r>
            <a:r>
              <a:rPr lang="zh-CN" altLang="en-US" sz="2000" dirty="0"/>
              <a:t>级双绞线（</a:t>
            </a:r>
            <a:r>
              <a:rPr lang="en-US" altLang="zh-CN" sz="2000" dirty="0"/>
              <a:t>Enhanced Cat 5</a:t>
            </a:r>
            <a:r>
              <a:rPr lang="zh-CN" altLang="en-US" sz="2000" dirty="0"/>
              <a:t>），或称为</a:t>
            </a:r>
            <a:r>
              <a:rPr lang="zh-CN" altLang="en-US" sz="2000" dirty="0">
                <a:latin typeface="Arial"/>
              </a:rPr>
              <a:t>“</a:t>
            </a:r>
            <a:r>
              <a:rPr lang="en-US" altLang="zh-CN" sz="2000" dirty="0"/>
              <a:t>5</a:t>
            </a:r>
            <a:r>
              <a:rPr lang="zh-CN" altLang="en-US" sz="2000" dirty="0"/>
              <a:t>类增强型</a:t>
            </a:r>
            <a:r>
              <a:rPr lang="zh-CN" altLang="en-US" sz="2000" dirty="0">
                <a:latin typeface="Arial"/>
              </a:rPr>
              <a:t>”</a:t>
            </a:r>
            <a:r>
              <a:rPr lang="zh-CN" altLang="en-US" sz="2000" dirty="0"/>
              <a:t>、</a:t>
            </a:r>
            <a:r>
              <a:rPr lang="zh-CN" altLang="en-US" sz="2000" dirty="0">
                <a:latin typeface="Arial"/>
              </a:rPr>
              <a:t>“</a:t>
            </a:r>
            <a:r>
              <a:rPr lang="zh-CN" altLang="en-US" sz="2000" dirty="0"/>
              <a:t>增强型</a:t>
            </a:r>
            <a:r>
              <a:rPr lang="en-US" altLang="zh-CN" sz="2000" dirty="0"/>
              <a:t>5</a:t>
            </a:r>
            <a:r>
              <a:rPr lang="zh-CN" altLang="en-US" sz="2000" dirty="0"/>
              <a:t>类</a:t>
            </a:r>
            <a:r>
              <a:rPr lang="zh-CN" altLang="en-US" sz="2000" dirty="0">
                <a:latin typeface="Arial"/>
              </a:rPr>
              <a:t>”</a:t>
            </a:r>
            <a:r>
              <a:rPr lang="en-US" altLang="zh-CN" sz="2000" dirty="0">
                <a:latin typeface="Arial"/>
              </a:rPr>
              <a:t>­</a:t>
            </a:r>
            <a:r>
              <a:rPr lang="zh-CN" altLang="en-US" sz="2000" dirty="0"/>
              <a:t>，简称</a:t>
            </a:r>
            <a:r>
              <a:rPr lang="en-US" altLang="zh-CN" sz="2000" dirty="0"/>
              <a:t>5e</a:t>
            </a:r>
            <a:r>
              <a:rPr lang="zh-CN" altLang="en-US" sz="2000" dirty="0"/>
              <a:t>类，线缆最高频率带宽为</a:t>
            </a:r>
            <a:r>
              <a:rPr lang="en-US" altLang="zh-CN" sz="2000" dirty="0"/>
              <a:t>100MHz,</a:t>
            </a:r>
            <a:r>
              <a:rPr lang="zh-CN" altLang="en-US" sz="2000" dirty="0"/>
              <a:t>是目前市场的主流产品。</a:t>
            </a:r>
          </a:p>
          <a:p>
            <a:pPr lvl="1">
              <a:lnSpc>
                <a:spcPct val="80000"/>
              </a:lnSpc>
            </a:pPr>
            <a:r>
              <a:rPr lang="zh-CN" altLang="en-US" sz="2000" dirty="0"/>
              <a:t>与</a:t>
            </a:r>
            <a:r>
              <a:rPr lang="en-US" altLang="zh-CN" sz="2000" dirty="0"/>
              <a:t>5</a:t>
            </a:r>
            <a:r>
              <a:rPr lang="zh-CN" altLang="en-US" sz="2000" dirty="0"/>
              <a:t>类双绞线相比</a:t>
            </a:r>
          </a:p>
          <a:p>
            <a:pPr lvl="2">
              <a:lnSpc>
                <a:spcPct val="80000"/>
              </a:lnSpc>
            </a:pPr>
            <a:r>
              <a:rPr lang="zh-CN" altLang="en-US" sz="1800" dirty="0"/>
              <a:t>提供了坚实的网络基础，可以方便迁移到更新网络技术；</a:t>
            </a:r>
          </a:p>
          <a:p>
            <a:pPr lvl="2">
              <a:lnSpc>
                <a:spcPct val="80000"/>
              </a:lnSpc>
            </a:pPr>
            <a:r>
              <a:rPr lang="zh-CN" altLang="en-US" sz="1800" dirty="0"/>
              <a:t>能够满足大多数应用，并用满足偏差和低串扰总和的要求；</a:t>
            </a:r>
          </a:p>
          <a:p>
            <a:pPr lvl="2">
              <a:lnSpc>
                <a:spcPct val="80000"/>
              </a:lnSpc>
            </a:pPr>
            <a:r>
              <a:rPr lang="zh-CN" altLang="en-US" sz="1800" dirty="0"/>
              <a:t>为将来的网络应用提供了传输解决方案；</a:t>
            </a:r>
          </a:p>
          <a:p>
            <a:pPr lvl="2">
              <a:lnSpc>
                <a:spcPct val="80000"/>
              </a:lnSpc>
            </a:pPr>
            <a:r>
              <a:rPr lang="zh-CN" altLang="en-US" sz="1800" dirty="0"/>
              <a:t>充足的性能余量，给安装和测试带来方便。</a:t>
            </a:r>
          </a:p>
          <a:p>
            <a:pPr lvl="2">
              <a:lnSpc>
                <a:spcPct val="80000"/>
              </a:lnSpc>
            </a:pPr>
            <a:r>
              <a:rPr lang="zh-CN" altLang="en-US" sz="1800" dirty="0"/>
              <a:t>比起普通</a:t>
            </a:r>
            <a:r>
              <a:rPr lang="en-US" altLang="zh-CN" sz="1800" dirty="0"/>
              <a:t>5</a:t>
            </a:r>
            <a:r>
              <a:rPr lang="zh-CN" altLang="en-US" sz="1800" dirty="0"/>
              <a:t>类双绞线，超</a:t>
            </a:r>
            <a:r>
              <a:rPr lang="en-US" altLang="zh-CN" sz="1800" dirty="0"/>
              <a:t>5</a:t>
            </a:r>
            <a:r>
              <a:rPr lang="zh-CN" altLang="en-US" sz="1800" dirty="0"/>
              <a:t>类系统在</a:t>
            </a:r>
            <a:r>
              <a:rPr lang="en-US" altLang="zh-CN" sz="1800" dirty="0"/>
              <a:t>100 MHz</a:t>
            </a:r>
            <a:r>
              <a:rPr lang="zh-CN" altLang="en-US" sz="1800" dirty="0"/>
              <a:t>的频率下运行时，可提供</a:t>
            </a:r>
            <a:r>
              <a:rPr lang="en-US" altLang="zh-CN" sz="1800" dirty="0"/>
              <a:t>8dB</a:t>
            </a:r>
            <a:r>
              <a:rPr lang="zh-CN" altLang="en-US" sz="1800" dirty="0"/>
              <a:t>近端串扰的余量，用户的设备受到的干扰只有普通</a:t>
            </a:r>
            <a:r>
              <a:rPr lang="en-US" altLang="zh-CN" sz="1800" dirty="0"/>
              <a:t>5</a:t>
            </a:r>
            <a:r>
              <a:rPr lang="zh-CN" altLang="en-US" sz="1800" dirty="0"/>
              <a:t>类线系统的</a:t>
            </a:r>
            <a:r>
              <a:rPr lang="en-US" altLang="zh-CN" sz="1800" dirty="0"/>
              <a:t>1/4</a:t>
            </a:r>
            <a:r>
              <a:rPr lang="zh-CN" altLang="en-US" sz="1800" dirty="0"/>
              <a:t>，使系统具有更强的独立性和可靠性。</a:t>
            </a:r>
          </a:p>
          <a:p>
            <a:pPr lvl="2">
              <a:lnSpc>
                <a:spcPct val="80000"/>
              </a:lnSpc>
            </a:pPr>
            <a:r>
              <a:rPr lang="zh-CN" altLang="en-US" sz="1800" dirty="0"/>
              <a:t>更好地支持</a:t>
            </a:r>
            <a:r>
              <a:rPr lang="en-US" altLang="zh-CN" sz="1800" dirty="0"/>
              <a:t>1000Mbps</a:t>
            </a:r>
            <a:r>
              <a:rPr lang="zh-CN" altLang="en-US" sz="1800" dirty="0"/>
              <a:t>的传输，给网络的安装和测试带来了便利，成为目前网络应用中较好的解决方案。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6" name="Picture 4" descr="6类结构"/>
          <p:cNvPicPr>
            <a:picLocks noChangeAspect="1" noChangeArrowheads="1"/>
          </p:cNvPicPr>
          <p:nvPr/>
        </p:nvPicPr>
        <p:blipFill>
          <a:blip r:embed="rId2"/>
          <a:srcRect/>
          <a:stretch>
            <a:fillRect/>
          </a:stretch>
        </p:blipFill>
        <p:spPr bwMode="auto">
          <a:xfrm>
            <a:off x="2285984" y="4429132"/>
            <a:ext cx="6121399" cy="1579562"/>
          </a:xfrm>
          <a:prstGeom prst="rect">
            <a:avLst/>
          </a:prstGeom>
          <a:noFill/>
          <a:ln w="9525">
            <a:noFill/>
            <a:miter lim="800000"/>
            <a:headEnd/>
            <a:tailEnd/>
          </a:ln>
        </p:spPr>
      </p:pic>
      <p:sp>
        <p:nvSpPr>
          <p:cNvPr id="90114" name="Rectangle 2"/>
          <p:cNvSpPr>
            <a:spLocks noGrp="1" noChangeArrowheads="1"/>
          </p:cNvSpPr>
          <p:nvPr>
            <p:ph type="title"/>
          </p:nvPr>
        </p:nvSpPr>
        <p:spPr>
          <a:xfrm>
            <a:off x="428596" y="642918"/>
            <a:ext cx="8229600" cy="1143000"/>
          </a:xfrm>
        </p:spPr>
        <p:txBody>
          <a:bodyPr/>
          <a:lstStyle/>
          <a:p>
            <a:r>
              <a:rPr lang="en-US" altLang="zh-CN" dirty="0"/>
              <a:t>2.1 </a:t>
            </a:r>
            <a:r>
              <a:rPr lang="zh-CN" altLang="en-US" dirty="0"/>
              <a:t>双绞线</a:t>
            </a:r>
          </a:p>
        </p:txBody>
      </p:sp>
      <p:sp>
        <p:nvSpPr>
          <p:cNvPr id="90115" name="Rectangle 3"/>
          <p:cNvSpPr>
            <a:spLocks noGrp="1" noChangeArrowheads="1"/>
          </p:cNvSpPr>
          <p:nvPr>
            <p:ph type="body" idx="1"/>
          </p:nvPr>
        </p:nvSpPr>
        <p:spPr>
          <a:xfrm>
            <a:off x="-142940" y="1643050"/>
            <a:ext cx="9286940" cy="4383087"/>
          </a:xfrm>
        </p:spPr>
        <p:txBody>
          <a:bodyPr/>
          <a:lstStyle/>
          <a:p>
            <a:r>
              <a:rPr lang="en-US" altLang="zh-CN" sz="2400" b="1" dirty="0" smtClean="0"/>
              <a:t> 6</a:t>
            </a:r>
            <a:r>
              <a:rPr lang="zh-CN" altLang="en-US" sz="2400" b="1" dirty="0"/>
              <a:t>类非屏蔽双绞线</a:t>
            </a:r>
            <a:r>
              <a:rPr lang="en-US" altLang="zh-CN" sz="2400" b="1" dirty="0"/>
              <a:t>-CAT6</a:t>
            </a:r>
            <a:r>
              <a:rPr lang="en-US" altLang="zh-CN" sz="2400" dirty="0"/>
              <a:t> UTP</a:t>
            </a:r>
          </a:p>
          <a:p>
            <a:pPr lvl="1"/>
            <a:r>
              <a:rPr lang="en-US" altLang="zh-CN" sz="2400" dirty="0"/>
              <a:t>6</a:t>
            </a:r>
            <a:r>
              <a:rPr lang="zh-CN" altLang="en-US" sz="2400" dirty="0"/>
              <a:t>类</a:t>
            </a:r>
            <a:r>
              <a:rPr lang="en-US" altLang="zh-CN" sz="2400" dirty="0"/>
              <a:t>/E</a:t>
            </a:r>
            <a:r>
              <a:rPr lang="zh-CN" altLang="en-US" sz="2400" dirty="0"/>
              <a:t>级双绞线是</a:t>
            </a:r>
            <a:r>
              <a:rPr lang="en-US" altLang="zh-CN" sz="2400" dirty="0"/>
              <a:t>1000 Mbps</a:t>
            </a:r>
            <a:r>
              <a:rPr lang="zh-CN" altLang="en-US" sz="2400" dirty="0"/>
              <a:t>数据传输的最佳选择，是目前市场的主流产品，性能超过</a:t>
            </a:r>
            <a:r>
              <a:rPr lang="en-US" altLang="zh-CN" sz="2400" dirty="0"/>
              <a:t>CAT 5e</a:t>
            </a:r>
            <a:r>
              <a:rPr lang="zh-CN" altLang="en-US" sz="2400" dirty="0"/>
              <a:t>，标准规定线缆频率带宽为</a:t>
            </a:r>
            <a:r>
              <a:rPr lang="en-US" altLang="zh-CN" sz="2400" dirty="0"/>
              <a:t>250MHz</a:t>
            </a:r>
            <a:r>
              <a:rPr lang="zh-CN" altLang="en-US" sz="2400" dirty="0"/>
              <a:t>。 </a:t>
            </a:r>
          </a:p>
          <a:p>
            <a:pPr lvl="1"/>
            <a:r>
              <a:rPr lang="en-US" altLang="zh-CN" sz="2400" dirty="0"/>
              <a:t>6</a:t>
            </a:r>
            <a:r>
              <a:rPr lang="zh-CN" altLang="en-US" sz="2400" dirty="0"/>
              <a:t>类电缆的绞距比超</a:t>
            </a:r>
            <a:r>
              <a:rPr lang="en-US" altLang="zh-CN" sz="2400" dirty="0"/>
              <a:t>5</a:t>
            </a:r>
            <a:r>
              <a:rPr lang="zh-CN" altLang="en-US" sz="2400" dirty="0"/>
              <a:t>类更密，线对间的相互影响更小，从而提高了串扰的性能。</a:t>
            </a:r>
          </a:p>
          <a:p>
            <a:pPr lvl="1"/>
            <a:r>
              <a:rPr lang="en-US" altLang="zh-CN" sz="2400" dirty="0"/>
              <a:t>6</a:t>
            </a:r>
            <a:r>
              <a:rPr lang="zh-CN" altLang="en-US" sz="2400" dirty="0"/>
              <a:t>类电缆的线径比</a:t>
            </a:r>
            <a:r>
              <a:rPr lang="en-US" altLang="zh-CN" sz="2400" dirty="0"/>
              <a:t>5</a:t>
            </a:r>
            <a:r>
              <a:rPr lang="zh-CN" altLang="en-US" sz="2400" dirty="0"/>
              <a:t>类电缆要大，其结构有两种：紧凑的圆形设计方式及中心平行隔离带技术 </a:t>
            </a:r>
          </a:p>
          <a:p>
            <a:pPr lvl="1"/>
            <a:endParaRPr lang="en-US" altLang="zh-C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57158" y="714356"/>
            <a:ext cx="8229600" cy="1143000"/>
          </a:xfrm>
        </p:spPr>
        <p:txBody>
          <a:bodyPr/>
          <a:lstStyle/>
          <a:p>
            <a:r>
              <a:rPr lang="en-US" altLang="zh-CN" dirty="0"/>
              <a:t>2.1 </a:t>
            </a:r>
            <a:r>
              <a:rPr lang="zh-CN" altLang="en-US" dirty="0"/>
              <a:t>双绞线</a:t>
            </a:r>
          </a:p>
        </p:txBody>
      </p:sp>
      <p:sp>
        <p:nvSpPr>
          <p:cNvPr id="93187" name="Rectangle 3"/>
          <p:cNvSpPr>
            <a:spLocks noGrp="1" noChangeArrowheads="1"/>
          </p:cNvSpPr>
          <p:nvPr>
            <p:ph type="body" idx="1"/>
          </p:nvPr>
        </p:nvSpPr>
        <p:spPr>
          <a:xfrm>
            <a:off x="571472" y="1785925"/>
            <a:ext cx="8229600" cy="4143405"/>
          </a:xfrm>
        </p:spPr>
        <p:txBody>
          <a:bodyPr/>
          <a:lstStyle/>
          <a:p>
            <a:r>
              <a:rPr lang="zh-CN" altLang="en-US" sz="2000" b="1" dirty="0"/>
              <a:t>超</a:t>
            </a:r>
            <a:r>
              <a:rPr lang="en-US" altLang="zh-CN" sz="2000" b="1" dirty="0"/>
              <a:t>6</a:t>
            </a:r>
            <a:r>
              <a:rPr lang="zh-CN" altLang="en-US" sz="2000" b="1" dirty="0"/>
              <a:t>类双绞线</a:t>
            </a:r>
            <a:r>
              <a:rPr lang="en-US" altLang="zh-CN" sz="2000" b="1" dirty="0"/>
              <a:t>-CAT6A</a:t>
            </a:r>
            <a:r>
              <a:rPr lang="en-US" altLang="zh-CN" sz="2000" dirty="0"/>
              <a:t> </a:t>
            </a:r>
          </a:p>
          <a:p>
            <a:pPr lvl="1"/>
            <a:r>
              <a:rPr lang="zh-CN" altLang="en-US" sz="2000" dirty="0"/>
              <a:t>超</a:t>
            </a:r>
            <a:r>
              <a:rPr lang="en-US" altLang="zh-CN" sz="2000" dirty="0"/>
              <a:t>6</a:t>
            </a:r>
            <a:r>
              <a:rPr lang="zh-CN" altLang="en-US" sz="2000" dirty="0"/>
              <a:t>类双绞线概念最早是由厂家提出的，由于</a:t>
            </a:r>
            <a:r>
              <a:rPr lang="en-US" altLang="zh-CN" sz="2000" dirty="0"/>
              <a:t>6</a:t>
            </a:r>
            <a:r>
              <a:rPr lang="zh-CN" altLang="en-US" sz="2000" dirty="0"/>
              <a:t>类双绞线标准规定线缆频率带宽为</a:t>
            </a:r>
            <a:r>
              <a:rPr lang="en-US" altLang="zh-CN" sz="2000" dirty="0"/>
              <a:t>250MHz</a:t>
            </a:r>
            <a:r>
              <a:rPr lang="zh-CN" altLang="en-US" sz="2000" dirty="0"/>
              <a:t>。有的厂家的</a:t>
            </a:r>
            <a:r>
              <a:rPr lang="en-US" altLang="zh-CN" sz="2000" dirty="0"/>
              <a:t>6</a:t>
            </a:r>
            <a:r>
              <a:rPr lang="zh-CN" altLang="en-US" sz="2000" dirty="0"/>
              <a:t>类双绞线频率带宽超过了</a:t>
            </a:r>
            <a:r>
              <a:rPr lang="en-US" altLang="zh-CN" sz="2000" dirty="0"/>
              <a:t>250MHz</a:t>
            </a:r>
            <a:r>
              <a:rPr lang="zh-CN" altLang="en-US" sz="2000" dirty="0"/>
              <a:t>，如为</a:t>
            </a:r>
            <a:r>
              <a:rPr lang="en-US" altLang="zh-CN" sz="2000" dirty="0"/>
              <a:t>300MHz</a:t>
            </a:r>
            <a:r>
              <a:rPr lang="zh-CN" altLang="en-US" sz="2000" dirty="0"/>
              <a:t>或</a:t>
            </a:r>
            <a:r>
              <a:rPr lang="en-US" altLang="zh-CN" sz="2000" dirty="0"/>
              <a:t>350MHz</a:t>
            </a:r>
            <a:r>
              <a:rPr lang="zh-CN" altLang="en-US" sz="2000" dirty="0"/>
              <a:t>时，就自定义了</a:t>
            </a:r>
            <a:r>
              <a:rPr lang="zh-CN" altLang="en-US" sz="2000" dirty="0">
                <a:latin typeface="Arial"/>
              </a:rPr>
              <a:t>“</a:t>
            </a:r>
            <a:r>
              <a:rPr lang="zh-CN" altLang="en-US" sz="2000" dirty="0"/>
              <a:t>超</a:t>
            </a:r>
            <a:r>
              <a:rPr lang="en-US" altLang="zh-CN" sz="2000" dirty="0"/>
              <a:t>6</a:t>
            </a:r>
            <a:r>
              <a:rPr lang="zh-CN" altLang="en-US" sz="2000" dirty="0"/>
              <a:t>类</a:t>
            </a:r>
            <a:r>
              <a:rPr lang="zh-CN" altLang="en-US" sz="2000" dirty="0">
                <a:latin typeface="Arial"/>
              </a:rPr>
              <a:t>”</a:t>
            </a:r>
            <a:r>
              <a:rPr lang="zh-CN" altLang="en-US" sz="2000" dirty="0"/>
              <a:t>、</a:t>
            </a:r>
            <a:r>
              <a:rPr lang="zh-CN" altLang="en-US" sz="2000" dirty="0">
                <a:latin typeface="Arial"/>
              </a:rPr>
              <a:t>“</a:t>
            </a:r>
            <a:r>
              <a:rPr lang="en-US" altLang="zh-CN" sz="2000" dirty="0"/>
              <a:t>CAT6A</a:t>
            </a:r>
            <a:r>
              <a:rPr lang="en-US" altLang="zh-CN" sz="2000" dirty="0">
                <a:latin typeface="Arial"/>
              </a:rPr>
              <a:t>”</a:t>
            </a:r>
            <a:r>
              <a:rPr lang="zh-CN" altLang="en-US" sz="2000" dirty="0"/>
              <a:t>、</a:t>
            </a:r>
            <a:r>
              <a:rPr lang="zh-CN" altLang="en-US" sz="2000" dirty="0">
                <a:latin typeface="Arial"/>
              </a:rPr>
              <a:t>“</a:t>
            </a:r>
            <a:r>
              <a:rPr lang="en-US" altLang="zh-CN" sz="2000" dirty="0"/>
              <a:t>CAT6E</a:t>
            </a:r>
            <a:r>
              <a:rPr lang="en-US" altLang="zh-CN" sz="2000" dirty="0">
                <a:latin typeface="Arial"/>
              </a:rPr>
              <a:t>”</a:t>
            </a:r>
            <a:r>
              <a:rPr lang="zh-CN" altLang="en-US" sz="2000" dirty="0"/>
              <a:t>等类别名称，表明自已的产品性能超过了</a:t>
            </a:r>
            <a:r>
              <a:rPr lang="en-US" altLang="zh-CN" sz="2000" dirty="0"/>
              <a:t>6</a:t>
            </a:r>
            <a:r>
              <a:rPr lang="zh-CN" altLang="en-US" sz="2000" dirty="0"/>
              <a:t>类双绞线。 </a:t>
            </a:r>
          </a:p>
          <a:p>
            <a:pPr lvl="1"/>
            <a:r>
              <a:rPr lang="en-US" altLang="zh-CN" sz="2000" dirty="0"/>
              <a:t>IEEE802.3an 10GBASE-T</a:t>
            </a:r>
            <a:r>
              <a:rPr lang="zh-CN" altLang="en-US" sz="2000" dirty="0"/>
              <a:t>标准，综合布线系统</a:t>
            </a:r>
            <a:r>
              <a:rPr lang="en-US" altLang="zh-CN" sz="2000" dirty="0"/>
              <a:t>6</a:t>
            </a:r>
            <a:r>
              <a:rPr lang="zh-CN" altLang="en-US" sz="2000" dirty="0"/>
              <a:t>类布线系统在</a:t>
            </a:r>
            <a:r>
              <a:rPr lang="en-US" altLang="zh-CN" sz="2000" dirty="0"/>
              <a:t>10G</a:t>
            </a:r>
            <a:r>
              <a:rPr lang="zh-CN" altLang="en-US" sz="2000" dirty="0"/>
              <a:t>以太网中所支持的长度应不大于</a:t>
            </a:r>
            <a:r>
              <a:rPr lang="en-US" altLang="zh-CN" sz="2000" dirty="0"/>
              <a:t>55m </a:t>
            </a:r>
          </a:p>
          <a:p>
            <a:pPr lvl="1"/>
            <a:r>
              <a:rPr lang="zh-CN" altLang="en-US" sz="2000" dirty="0"/>
              <a:t>为突破距离的限制，布线标准组织希望能够建立一个全新的布线标准</a:t>
            </a:r>
            <a:r>
              <a:rPr lang="en-US" altLang="zh-CN" sz="2000" dirty="0"/>
              <a:t>Cat6A/</a:t>
            </a:r>
            <a:r>
              <a:rPr lang="en-US" altLang="zh-CN" sz="2000" dirty="0" err="1"/>
              <a:t>ClassEA</a:t>
            </a:r>
            <a:r>
              <a:rPr lang="zh-CN" altLang="en-US" sz="2000" dirty="0"/>
              <a:t>，以保证</a:t>
            </a:r>
            <a:r>
              <a:rPr lang="en-US" altLang="zh-CN" sz="2000" dirty="0"/>
              <a:t>10G</a:t>
            </a:r>
            <a:r>
              <a:rPr lang="zh-CN" altLang="en-US" sz="2000" dirty="0"/>
              <a:t>以太网传输距离可以达到</a:t>
            </a:r>
            <a:r>
              <a:rPr lang="en-US" altLang="zh-CN" sz="2000" dirty="0"/>
              <a:t>100</a:t>
            </a:r>
            <a:r>
              <a:rPr lang="zh-CN" altLang="en-US" sz="2000" dirty="0"/>
              <a:t>米。</a:t>
            </a:r>
          </a:p>
          <a:p>
            <a:pPr lvl="1"/>
            <a:r>
              <a:rPr lang="zh-CN" altLang="en-US" sz="2000" dirty="0"/>
              <a:t>在</a:t>
            </a:r>
            <a:r>
              <a:rPr lang="en-US" altLang="zh-CN" sz="2000" dirty="0"/>
              <a:t>TIA</a:t>
            </a:r>
            <a:r>
              <a:rPr lang="zh-CN" altLang="en-US" sz="2000" dirty="0"/>
              <a:t>／</a:t>
            </a:r>
            <a:r>
              <a:rPr lang="en-US" altLang="zh-CN" sz="2000" dirty="0"/>
              <a:t>EIA 568 B.2</a:t>
            </a:r>
            <a:r>
              <a:rPr lang="en-US" altLang="zh-CN" sz="2000" dirty="0">
                <a:latin typeface="Arial"/>
              </a:rPr>
              <a:t>—</a:t>
            </a:r>
            <a:r>
              <a:rPr lang="en-US" altLang="zh-CN" sz="2000" dirty="0"/>
              <a:t>10</a:t>
            </a:r>
            <a:r>
              <a:rPr lang="zh-CN" altLang="en-US" sz="2000" dirty="0"/>
              <a:t>标准中已规定了</a:t>
            </a:r>
            <a:r>
              <a:rPr lang="en-US" altLang="zh-CN" sz="2000" dirty="0"/>
              <a:t>6A</a:t>
            </a:r>
            <a:r>
              <a:rPr lang="zh-CN" altLang="en-US" sz="2000" dirty="0"/>
              <a:t>类</a:t>
            </a:r>
            <a:r>
              <a:rPr lang="en-US" altLang="zh-CN" sz="2000" dirty="0"/>
              <a:t>(</a:t>
            </a:r>
            <a:r>
              <a:rPr lang="zh-CN" altLang="en-US" sz="2000" dirty="0"/>
              <a:t>超</a:t>
            </a:r>
            <a:r>
              <a:rPr lang="en-US" altLang="zh-CN" sz="2000" dirty="0"/>
              <a:t>6</a:t>
            </a:r>
            <a:r>
              <a:rPr lang="zh-CN" altLang="en-US" sz="2000" dirty="0"/>
              <a:t>类</a:t>
            </a:r>
            <a:r>
              <a:rPr lang="en-US" altLang="zh-CN" sz="2000" dirty="0"/>
              <a:t>)</a:t>
            </a:r>
            <a:r>
              <a:rPr lang="zh-CN" altLang="en-US" sz="2000" dirty="0"/>
              <a:t>布线系统支持的传输带宽为</a:t>
            </a:r>
            <a:r>
              <a:rPr lang="en-US" altLang="zh-CN" sz="2000" dirty="0"/>
              <a:t>500MHz</a:t>
            </a:r>
            <a:r>
              <a:rPr lang="zh-CN" altLang="en-US" sz="2000" dirty="0"/>
              <a:t>，其传输距离可以达到</a:t>
            </a:r>
            <a:r>
              <a:rPr lang="en-US" altLang="zh-CN" sz="2000" dirty="0"/>
              <a:t>100</a:t>
            </a:r>
            <a:r>
              <a:rPr lang="zh-CN" altLang="en-US" sz="2000" dirty="0"/>
              <a:t>米。</a:t>
            </a:r>
            <a:endParaRPr lang="en-US" altLang="zh-CN"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142984"/>
            <a:ext cx="8229600" cy="1143000"/>
          </a:xfrm>
        </p:spPr>
        <p:txBody>
          <a:bodyPr/>
          <a:lstStyle/>
          <a:p>
            <a:r>
              <a:rPr lang="en-US" altLang="zh-CN" dirty="0" smtClean="0"/>
              <a:t>2.1 </a:t>
            </a:r>
            <a:r>
              <a:rPr lang="zh-CN" altLang="en-US" dirty="0" smtClean="0"/>
              <a:t>双绞线</a:t>
            </a:r>
            <a:endParaRPr lang="zh-CN" altLang="en-US" dirty="0"/>
          </a:p>
        </p:txBody>
      </p:sp>
      <p:sp>
        <p:nvSpPr>
          <p:cNvPr id="3" name="内容占位符 2"/>
          <p:cNvSpPr>
            <a:spLocks noGrp="1"/>
          </p:cNvSpPr>
          <p:nvPr>
            <p:ph idx="1"/>
          </p:nvPr>
        </p:nvSpPr>
        <p:spPr>
          <a:xfrm>
            <a:off x="457200" y="2714620"/>
            <a:ext cx="8229600" cy="3411543"/>
          </a:xfrm>
        </p:spPr>
        <p:txBody>
          <a:bodyPr/>
          <a:lstStyle/>
          <a:p>
            <a:r>
              <a:rPr lang="zh-CN" altLang="en-US" b="1" dirty="0" smtClean="0"/>
              <a:t>屏蔽双绞线</a:t>
            </a:r>
            <a:r>
              <a:rPr lang="zh-CN" altLang="en-US" dirty="0" smtClean="0"/>
              <a:t> </a:t>
            </a:r>
          </a:p>
          <a:p>
            <a:pPr lvl="1"/>
            <a:r>
              <a:rPr lang="zh-CN" altLang="en-US" dirty="0" smtClean="0"/>
              <a:t>电缆屏蔽层的设计有如下几种形式：</a:t>
            </a:r>
          </a:p>
          <a:p>
            <a:pPr lvl="2"/>
            <a:r>
              <a:rPr lang="zh-CN" altLang="en-US" dirty="0" smtClean="0"/>
              <a:t>屏蔽整个电缆</a:t>
            </a:r>
          </a:p>
          <a:p>
            <a:pPr lvl="2"/>
            <a:r>
              <a:rPr lang="zh-CN" altLang="en-US" dirty="0" smtClean="0"/>
              <a:t>屏蔽电缆中的线对</a:t>
            </a:r>
          </a:p>
          <a:p>
            <a:pPr lvl="2"/>
            <a:r>
              <a:rPr lang="zh-CN" altLang="en-US" dirty="0" smtClean="0"/>
              <a:t>屏蔽电缆中的单根导线</a:t>
            </a:r>
          </a:p>
          <a:p>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28596" y="1214422"/>
            <a:ext cx="8229600" cy="1143000"/>
          </a:xfrm>
        </p:spPr>
        <p:txBody>
          <a:bodyPr/>
          <a:lstStyle/>
          <a:p>
            <a:r>
              <a:rPr lang="en-US" altLang="zh-CN" dirty="0"/>
              <a:t>2.1 </a:t>
            </a:r>
            <a:r>
              <a:rPr lang="zh-CN" altLang="en-US" dirty="0"/>
              <a:t>双绞线</a:t>
            </a:r>
          </a:p>
        </p:txBody>
      </p:sp>
      <p:sp>
        <p:nvSpPr>
          <p:cNvPr id="92163" name="Rectangle 3"/>
          <p:cNvSpPr>
            <a:spLocks noGrp="1" noChangeArrowheads="1"/>
          </p:cNvSpPr>
          <p:nvPr>
            <p:ph type="body" idx="1"/>
          </p:nvPr>
        </p:nvSpPr>
        <p:spPr>
          <a:xfrm>
            <a:off x="684213" y="1052513"/>
            <a:ext cx="8280400" cy="5256212"/>
          </a:xfrm>
        </p:spPr>
        <p:txBody>
          <a:bodyPr/>
          <a:lstStyle/>
          <a:p>
            <a:pPr lvl="1"/>
            <a:endParaRPr lang="en-US" altLang="zh-CN" dirty="0" smtClean="0"/>
          </a:p>
          <a:p>
            <a:pPr lvl="1"/>
            <a:endParaRPr lang="en-US" altLang="zh-CN" dirty="0" smtClean="0"/>
          </a:p>
          <a:p>
            <a:pPr lvl="1"/>
            <a:endParaRPr lang="en-US" altLang="zh-CN" dirty="0" smtClean="0"/>
          </a:p>
          <a:p>
            <a:pPr lvl="1"/>
            <a:r>
              <a:rPr lang="zh-CN" altLang="en-US" dirty="0" smtClean="0"/>
              <a:t>电缆屏蔽层由金属箔、金属丝或金属网几种材料构成。</a:t>
            </a:r>
            <a:endParaRPr lang="en-US" altLang="zh-CN" dirty="0"/>
          </a:p>
        </p:txBody>
      </p:sp>
      <p:sp>
        <p:nvSpPr>
          <p:cNvPr id="92166"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92165" name="Object 5"/>
          <p:cNvGraphicFramePr>
            <a:graphicFrameLocks noChangeAspect="1"/>
          </p:cNvGraphicFramePr>
          <p:nvPr/>
        </p:nvGraphicFramePr>
        <p:xfrm>
          <a:off x="714348" y="3643314"/>
          <a:ext cx="4608512" cy="2027237"/>
        </p:xfrm>
        <a:graphic>
          <a:graphicData uri="http://schemas.openxmlformats.org/presentationml/2006/ole">
            <mc:AlternateContent xmlns:mc="http://schemas.openxmlformats.org/markup-compatibility/2006">
              <mc:Choice xmlns:v="urn:schemas-microsoft-com:vml" Requires="v">
                <p:oleObj spid="_x0000_s1027" name="位图图像" r:id="rId3" imgW="2486372" imgH="1590897" progId="PBrush">
                  <p:embed/>
                </p:oleObj>
              </mc:Choice>
              <mc:Fallback>
                <p:oleObj name="位图图像" r:id="rId3" imgW="2486372" imgH="1590897"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48" y="3643314"/>
                        <a:ext cx="4608512" cy="2027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2167" name="Picture 7" descr="2-4"/>
          <p:cNvPicPr>
            <a:picLocks noChangeAspect="1" noChangeArrowheads="1"/>
          </p:cNvPicPr>
          <p:nvPr/>
        </p:nvPicPr>
        <p:blipFill>
          <a:blip r:embed="rId5"/>
          <a:srcRect/>
          <a:stretch>
            <a:fillRect/>
          </a:stretch>
        </p:blipFill>
        <p:spPr bwMode="auto">
          <a:xfrm>
            <a:off x="4643438" y="3357562"/>
            <a:ext cx="3816350" cy="2303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28596" y="714356"/>
            <a:ext cx="8229600" cy="1143000"/>
          </a:xfrm>
        </p:spPr>
        <p:txBody>
          <a:bodyPr/>
          <a:lstStyle/>
          <a:p>
            <a:r>
              <a:rPr lang="en-US" altLang="zh-CN" dirty="0"/>
              <a:t>2.1 </a:t>
            </a:r>
            <a:r>
              <a:rPr lang="zh-CN" altLang="en-US" dirty="0"/>
              <a:t>双绞线</a:t>
            </a:r>
          </a:p>
        </p:txBody>
      </p:sp>
      <p:sp>
        <p:nvSpPr>
          <p:cNvPr id="94211" name="Rectangle 3"/>
          <p:cNvSpPr>
            <a:spLocks noGrp="1" noChangeArrowheads="1"/>
          </p:cNvSpPr>
          <p:nvPr>
            <p:ph type="body" idx="1"/>
          </p:nvPr>
        </p:nvSpPr>
        <p:spPr>
          <a:xfrm>
            <a:off x="-571536" y="1643050"/>
            <a:ext cx="9715536" cy="5472112"/>
          </a:xfrm>
        </p:spPr>
        <p:txBody>
          <a:bodyPr>
            <a:normAutofit/>
          </a:bodyPr>
          <a:lstStyle/>
          <a:p>
            <a:pPr lvl="1"/>
            <a:r>
              <a:rPr lang="en-US" altLang="zh-CN" sz="2600" b="1" dirty="0" smtClean="0"/>
              <a:t>    7</a:t>
            </a:r>
            <a:r>
              <a:rPr lang="zh-CN" altLang="en-US" sz="2600" b="1" dirty="0"/>
              <a:t>类双绞线</a:t>
            </a:r>
            <a:r>
              <a:rPr lang="en-US" altLang="zh-CN" sz="2600" b="1" dirty="0"/>
              <a:t>-CAT 7</a:t>
            </a:r>
          </a:p>
          <a:p>
            <a:pPr lvl="2"/>
            <a:r>
              <a:rPr lang="en-US" altLang="zh-CN" sz="2200" dirty="0"/>
              <a:t>CAT 7</a:t>
            </a:r>
            <a:r>
              <a:rPr lang="zh-CN" altLang="en-US" sz="2200" dirty="0"/>
              <a:t>线缆频率带宽为</a:t>
            </a:r>
            <a:r>
              <a:rPr lang="en-US" altLang="zh-CN" sz="2200" dirty="0"/>
              <a:t>600Hz</a:t>
            </a:r>
            <a:r>
              <a:rPr lang="zh-CN" altLang="en-US" sz="2200" dirty="0"/>
              <a:t>以上。 </a:t>
            </a:r>
          </a:p>
          <a:p>
            <a:pPr lvl="2"/>
            <a:r>
              <a:rPr lang="en-US" altLang="zh-CN" sz="2200" dirty="0"/>
              <a:t>7</a:t>
            </a:r>
            <a:r>
              <a:rPr lang="zh-CN" altLang="en-US" sz="2200" dirty="0"/>
              <a:t>类</a:t>
            </a:r>
            <a:r>
              <a:rPr lang="en-US" altLang="zh-CN" sz="2200" dirty="0"/>
              <a:t>/F</a:t>
            </a:r>
            <a:r>
              <a:rPr lang="zh-CN" altLang="en-US" sz="2200" dirty="0"/>
              <a:t>级标准定义的传输媒质是线对屏蔽（也称全屏蔽）的</a:t>
            </a:r>
            <a:r>
              <a:rPr lang="en-US" altLang="zh-CN" sz="2200" dirty="0"/>
              <a:t>STP</a:t>
            </a:r>
            <a:r>
              <a:rPr lang="zh-CN" altLang="en-US" sz="2200" dirty="0"/>
              <a:t>线缆，它在传统护套内加裹金属屏蔽层</a:t>
            </a:r>
            <a:r>
              <a:rPr lang="en-US" altLang="zh-CN" sz="2200" dirty="0"/>
              <a:t>/</a:t>
            </a:r>
            <a:r>
              <a:rPr lang="zh-CN" altLang="en-US" sz="2200" dirty="0"/>
              <a:t>网的基础上又增加了每个双绞线对的单独屏蔽。 </a:t>
            </a:r>
          </a:p>
          <a:p>
            <a:pPr lvl="2"/>
            <a:r>
              <a:rPr lang="en-US" altLang="zh-CN" sz="2200" dirty="0"/>
              <a:t>7</a:t>
            </a:r>
            <a:r>
              <a:rPr lang="zh-CN" altLang="en-US" sz="2200" dirty="0"/>
              <a:t>类</a:t>
            </a:r>
            <a:r>
              <a:rPr lang="en-US" altLang="zh-CN" sz="2200" dirty="0"/>
              <a:t>/F</a:t>
            </a:r>
            <a:r>
              <a:rPr lang="zh-CN" altLang="en-US" sz="2200" dirty="0"/>
              <a:t>级</a:t>
            </a:r>
            <a:r>
              <a:rPr lang="en-US" altLang="zh-CN" sz="2200" dirty="0"/>
              <a:t>STP</a:t>
            </a:r>
            <a:r>
              <a:rPr lang="zh-CN" altLang="en-US" sz="2200" dirty="0"/>
              <a:t>布线系统可采用两种模块化接口方式，一</a:t>
            </a:r>
            <a:r>
              <a:rPr lang="zh-CN" altLang="en-US" sz="2200" dirty="0" smtClean="0"/>
              <a:t>种是传统</a:t>
            </a:r>
            <a:r>
              <a:rPr lang="zh-CN" altLang="en-US" sz="2200" dirty="0"/>
              <a:t>的</a:t>
            </a:r>
            <a:r>
              <a:rPr lang="en-US" altLang="zh-CN" sz="2200" dirty="0"/>
              <a:t>RJ</a:t>
            </a:r>
            <a:r>
              <a:rPr lang="zh-CN" altLang="en-US" sz="2200" dirty="0"/>
              <a:t>类接口，其优点是机械上能够兼容低级别的设备，但很难达到标准要求的</a:t>
            </a:r>
            <a:r>
              <a:rPr lang="en-US" altLang="zh-CN" sz="2200" dirty="0"/>
              <a:t>600MHz</a:t>
            </a:r>
            <a:r>
              <a:rPr lang="zh-CN" altLang="en-US" sz="2200" dirty="0"/>
              <a:t>带宽；另一种选择是非</a:t>
            </a:r>
            <a:r>
              <a:rPr lang="en-US" altLang="zh-CN" sz="2200" dirty="0"/>
              <a:t>RJ</a:t>
            </a:r>
            <a:r>
              <a:rPr lang="zh-CN" altLang="en-US" sz="2200" dirty="0"/>
              <a:t>型接口，它的现场装配也很简单，能够提供高带宽的</a:t>
            </a:r>
            <a:r>
              <a:rPr lang="zh-CN" altLang="en-US" sz="2200" dirty="0" smtClean="0"/>
              <a:t>服（</a:t>
            </a:r>
            <a:r>
              <a:rPr lang="zh-CN" altLang="en-US" sz="2200" dirty="0"/>
              <a:t>如西蒙的</a:t>
            </a:r>
            <a:r>
              <a:rPr lang="en-US" altLang="zh-CN" sz="2200" dirty="0"/>
              <a:t>TERA</a:t>
            </a:r>
            <a:r>
              <a:rPr lang="zh-CN" altLang="en-US" sz="2200" dirty="0"/>
              <a:t>可以提供</a:t>
            </a:r>
            <a:r>
              <a:rPr lang="en-US" altLang="zh-CN" sz="2200" dirty="0"/>
              <a:t>1.2GHz</a:t>
            </a:r>
            <a:r>
              <a:rPr lang="zh-CN" altLang="en-US" sz="2200" dirty="0"/>
              <a:t>的带宽，是</a:t>
            </a:r>
            <a:r>
              <a:rPr lang="en-US" altLang="zh-CN" sz="2200" dirty="0"/>
              <a:t>7</a:t>
            </a:r>
            <a:r>
              <a:rPr lang="zh-CN" altLang="en-US" sz="2200" dirty="0"/>
              <a:t>类</a:t>
            </a:r>
            <a:r>
              <a:rPr lang="en-US" altLang="zh-CN" sz="2200" dirty="0"/>
              <a:t>/F</a:t>
            </a:r>
            <a:r>
              <a:rPr lang="zh-CN" altLang="en-US" sz="2200" dirty="0"/>
              <a:t>级标准带宽的两倍。</a:t>
            </a:r>
          </a:p>
          <a:p>
            <a:pPr lvl="2"/>
            <a:r>
              <a:rPr lang="en-US" altLang="zh-CN" sz="2200" dirty="0"/>
              <a:t>7</a:t>
            </a:r>
            <a:r>
              <a:rPr lang="zh-CN" altLang="en-US" sz="2200" dirty="0"/>
              <a:t>类</a:t>
            </a:r>
            <a:r>
              <a:rPr lang="en-US" altLang="zh-CN" sz="2200" dirty="0"/>
              <a:t>/F</a:t>
            </a:r>
            <a:r>
              <a:rPr lang="zh-CN" altLang="en-US" sz="2200" dirty="0"/>
              <a:t>级双绞线目前还处于市场化的初期 </a:t>
            </a:r>
          </a:p>
        </p:txBody>
      </p:sp>
      <p:sp>
        <p:nvSpPr>
          <p:cNvPr id="94212"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zh-CN"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1" name="Picture 5" descr="25对"/>
          <p:cNvPicPr>
            <a:picLocks noChangeAspect="1" noChangeArrowheads="1"/>
          </p:cNvPicPr>
          <p:nvPr/>
        </p:nvPicPr>
        <p:blipFill>
          <a:blip r:embed="rId2"/>
          <a:srcRect/>
          <a:stretch>
            <a:fillRect/>
          </a:stretch>
        </p:blipFill>
        <p:spPr bwMode="auto">
          <a:xfrm>
            <a:off x="1835150" y="3214687"/>
            <a:ext cx="5976938" cy="2714644"/>
          </a:xfrm>
          <a:prstGeom prst="rect">
            <a:avLst/>
          </a:prstGeom>
          <a:noFill/>
          <a:ln w="9525">
            <a:noFill/>
            <a:miter lim="800000"/>
            <a:headEnd/>
            <a:tailEnd/>
          </a:ln>
        </p:spPr>
      </p:pic>
      <p:sp>
        <p:nvSpPr>
          <p:cNvPr id="96258" name="Rectangle 2"/>
          <p:cNvSpPr>
            <a:spLocks noGrp="1" noChangeArrowheads="1"/>
          </p:cNvSpPr>
          <p:nvPr>
            <p:ph type="title"/>
          </p:nvPr>
        </p:nvSpPr>
        <p:spPr>
          <a:xfrm>
            <a:off x="428596" y="714356"/>
            <a:ext cx="8229600" cy="1143000"/>
          </a:xfrm>
        </p:spPr>
        <p:txBody>
          <a:bodyPr/>
          <a:lstStyle/>
          <a:p>
            <a:r>
              <a:rPr lang="en-US" altLang="zh-CN" dirty="0"/>
              <a:t>2.1 </a:t>
            </a:r>
            <a:r>
              <a:rPr lang="zh-CN" altLang="en-US" dirty="0"/>
              <a:t>双绞线</a:t>
            </a:r>
          </a:p>
        </p:txBody>
      </p:sp>
      <p:sp>
        <p:nvSpPr>
          <p:cNvPr id="96259" name="Rectangle 3"/>
          <p:cNvSpPr>
            <a:spLocks noGrp="1" noChangeArrowheads="1"/>
          </p:cNvSpPr>
          <p:nvPr>
            <p:ph type="body" idx="1"/>
          </p:nvPr>
        </p:nvSpPr>
        <p:spPr>
          <a:xfrm>
            <a:off x="539750" y="1052513"/>
            <a:ext cx="8353425" cy="5472112"/>
          </a:xfrm>
        </p:spPr>
        <p:txBody>
          <a:bodyPr/>
          <a:lstStyle/>
          <a:p>
            <a:endParaRPr lang="en-US" altLang="zh-CN" b="1" dirty="0" smtClean="0"/>
          </a:p>
          <a:p>
            <a:r>
              <a:rPr lang="zh-CN" altLang="en-US" b="1" dirty="0" smtClean="0"/>
              <a:t>大对数电缆</a:t>
            </a:r>
            <a:r>
              <a:rPr lang="zh-CN" altLang="en-US" dirty="0" smtClean="0"/>
              <a:t> </a:t>
            </a:r>
          </a:p>
          <a:p>
            <a:pPr lvl="1"/>
            <a:r>
              <a:rPr lang="en-US" altLang="zh-CN" sz="2000" dirty="0" smtClean="0"/>
              <a:t> </a:t>
            </a:r>
            <a:r>
              <a:rPr lang="zh-CN" altLang="en-US" sz="2000" b="1" dirty="0" smtClean="0"/>
              <a:t>大对数电缆，即大对数干线电缆。大对数电缆为</a:t>
            </a:r>
            <a:r>
              <a:rPr lang="en-US" altLang="zh-CN" sz="2000" b="1" dirty="0" smtClean="0"/>
              <a:t>25</a:t>
            </a:r>
            <a:r>
              <a:rPr lang="zh-CN" altLang="en-US" sz="2000" b="1" dirty="0" smtClean="0"/>
              <a:t>线对（或更多）成束的电缆结构，它同样采用颜色编码进行管理，每个线对束都有不同的颜色编码，同一束内的每个线对又有不同的颜色编码。</a:t>
            </a:r>
            <a:endParaRPr lang="en-US" altLang="zh-CN" sz="2000" b="1" dirty="0"/>
          </a:p>
        </p:txBody>
      </p:sp>
      <p:sp>
        <p:nvSpPr>
          <p:cNvPr id="96260"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zh-CN"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endParaRPr lang="zh-CN" altLang="en-US" dirty="0"/>
          </a:p>
        </p:txBody>
      </p:sp>
      <p:sp>
        <p:nvSpPr>
          <p:cNvPr id="97283" name="Rectangle 3"/>
          <p:cNvSpPr>
            <a:spLocks noGrp="1" noChangeArrowheads="1"/>
          </p:cNvSpPr>
          <p:nvPr>
            <p:ph type="body" idx="1"/>
          </p:nvPr>
        </p:nvSpPr>
        <p:spPr>
          <a:xfrm>
            <a:off x="539750" y="1052513"/>
            <a:ext cx="8353425" cy="5472112"/>
          </a:xfrm>
        </p:spPr>
        <p:txBody>
          <a:bodyPr/>
          <a:lstStyle/>
          <a:p>
            <a:pPr>
              <a:buNone/>
            </a:pPr>
            <a:r>
              <a:rPr lang="zh-CN" altLang="en-US" b="1" dirty="0" smtClean="0"/>
              <a:t>大</a:t>
            </a:r>
            <a:r>
              <a:rPr lang="zh-CN" altLang="en-US" b="1" dirty="0"/>
              <a:t>对数电缆</a:t>
            </a:r>
            <a:r>
              <a:rPr lang="zh-CN" altLang="en-US" dirty="0"/>
              <a:t> </a:t>
            </a:r>
          </a:p>
          <a:p>
            <a:pPr lvl="1">
              <a:buFont typeface="Wingdings" pitchFamily="2" charset="2"/>
              <a:buNone/>
            </a:pPr>
            <a:r>
              <a:rPr lang="en-US" altLang="zh-CN" sz="2000" dirty="0"/>
              <a:t> </a:t>
            </a:r>
            <a:endParaRPr lang="en-US" altLang="zh-CN" sz="2000" b="1" dirty="0"/>
          </a:p>
        </p:txBody>
      </p:sp>
      <p:sp>
        <p:nvSpPr>
          <p:cNvPr id="97284"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97286" name="Rectangle 6"/>
          <p:cNvSpPr>
            <a:spLocks noChangeArrowheads="1"/>
          </p:cNvSpPr>
          <p:nvPr/>
        </p:nvSpPr>
        <p:spPr bwMode="auto">
          <a:xfrm>
            <a:off x="2771775" y="1341438"/>
            <a:ext cx="4198938" cy="336550"/>
          </a:xfrm>
          <a:prstGeom prst="rect">
            <a:avLst/>
          </a:prstGeom>
          <a:noFill/>
          <a:ln w="9525">
            <a:noFill/>
            <a:miter lim="800000"/>
            <a:headEnd/>
            <a:tailEnd/>
          </a:ln>
          <a:effectLst/>
        </p:spPr>
        <p:txBody>
          <a:bodyPr wrap="none" anchor="ctr">
            <a:spAutoFit/>
          </a:bodyPr>
          <a:lstStyle/>
          <a:p>
            <a:pPr algn="ctr" eaLnBrk="1" latinLnBrk="1" hangingPunct="1"/>
            <a:r>
              <a:rPr kumimoji="1" lang="en-US" altLang="zh-CN" sz="1600">
                <a:latin typeface="Gulim" pitchFamily="34" charset="-127"/>
                <a:ea typeface="宋体" charset="-122"/>
                <a:cs typeface="Arial" charset="0"/>
              </a:rPr>
              <a:t>5</a:t>
            </a:r>
            <a:r>
              <a:rPr kumimoji="1" lang="zh-CN" altLang="en-US" sz="1600">
                <a:latin typeface="宋体" charset="-122"/>
                <a:ea typeface="宋体" charset="-122"/>
                <a:cs typeface="Arial" charset="0"/>
              </a:rPr>
              <a:t>类 </a:t>
            </a:r>
            <a:r>
              <a:rPr kumimoji="1" lang="en-US" altLang="zh-CN" sz="1600">
                <a:latin typeface="宋体" charset="-122"/>
                <a:ea typeface="宋体" charset="-122"/>
                <a:cs typeface="Arial" charset="0"/>
              </a:rPr>
              <a:t>25</a:t>
            </a:r>
            <a:r>
              <a:rPr kumimoji="1" lang="zh-CN" altLang="en-US" sz="1600">
                <a:latin typeface="宋体" charset="-122"/>
                <a:ea typeface="宋体" charset="-122"/>
                <a:cs typeface="Arial" charset="0"/>
              </a:rPr>
              <a:t>对</a:t>
            </a:r>
            <a:r>
              <a:rPr kumimoji="1" lang="en-US" altLang="zh-CN" sz="1600">
                <a:latin typeface="宋体" charset="-122"/>
                <a:ea typeface="宋体" charset="-122"/>
                <a:cs typeface="Arial" charset="0"/>
              </a:rPr>
              <a:t>2 4 AW G </a:t>
            </a:r>
            <a:r>
              <a:rPr kumimoji="1" lang="zh-CN" altLang="en-US" sz="1600">
                <a:latin typeface="宋体" charset="-122"/>
                <a:ea typeface="宋体" charset="-122"/>
                <a:cs typeface="Arial" charset="0"/>
              </a:rPr>
              <a:t>非屏蔽软线导线色彩编码</a:t>
            </a:r>
            <a:endParaRPr kumimoji="1" lang="zh-CN" altLang="en-US" sz="3200" b="0">
              <a:latin typeface="Gulim" pitchFamily="34" charset="-127"/>
              <a:ea typeface="宋体" charset="-122"/>
              <a:cs typeface="Arial" charset="0"/>
            </a:endParaRPr>
          </a:p>
        </p:txBody>
      </p:sp>
      <p:graphicFrame>
        <p:nvGraphicFramePr>
          <p:cNvPr id="97652" name="Group 372"/>
          <p:cNvGraphicFramePr>
            <a:graphicFrameLocks noGrp="1"/>
          </p:cNvGraphicFramePr>
          <p:nvPr/>
        </p:nvGraphicFramePr>
        <p:xfrm>
          <a:off x="928662" y="1571612"/>
          <a:ext cx="7215238" cy="4480560"/>
        </p:xfrm>
        <a:graphic>
          <a:graphicData uri="http://schemas.openxmlformats.org/drawingml/2006/table">
            <a:tbl>
              <a:tblPr/>
              <a:tblGrid>
                <a:gridCol w="1670971"/>
                <a:gridCol w="1758053"/>
                <a:gridCol w="1613602"/>
                <a:gridCol w="2172612"/>
              </a:tblGrid>
              <a:tr h="25908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kumimoji="1" lang="zh-CN" altLang="en-US" sz="1400" b="0" i="0" u="none" strike="noStrike" cap="none" normalizeH="0" baseline="0" dirty="0" smtClean="0">
                        <a:ln>
                          <a:noFill/>
                        </a:ln>
                        <a:solidFill>
                          <a:schemeClr val="tx1"/>
                        </a:solidFill>
                        <a:effectLst/>
                        <a:latin typeface="宋体" charset="-122"/>
                        <a:ea typeface="宋体"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zh-CN" altLang="en-US" sz="1400" b="0" i="0" u="none" strike="noStrike" cap="none" normalizeH="0" baseline="0" dirty="0" smtClean="0">
                          <a:ln>
                            <a:noFill/>
                          </a:ln>
                          <a:solidFill>
                            <a:schemeClr val="tx1"/>
                          </a:solidFill>
                          <a:effectLst/>
                          <a:latin typeface="宋体" charset="-122"/>
                          <a:ea typeface="宋体" charset="-122"/>
                          <a:cs typeface="Times New Roman" pitchFamily="18" charset="0"/>
                        </a:rPr>
                        <a:t>线对</a:t>
                      </a:r>
                      <a:endParaRPr kumimoji="1" lang="zh-CN" altLang="en-US" sz="1400" b="0" i="0" u="none" strike="noStrike" cap="none" normalizeH="0" baseline="0" dirty="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kumimoji="1" lang="en-US" altLang="zh-CN" sz="1400" b="0" i="0" u="none" strike="noStrike" cap="none" normalizeH="0" baseline="0" dirty="0" smtClean="0">
                        <a:ln>
                          <a:noFill/>
                        </a:ln>
                        <a:solidFill>
                          <a:schemeClr val="tx1"/>
                        </a:solidFill>
                        <a:effectLst/>
                        <a:latin typeface="宋体" charset="-122"/>
                        <a:ea typeface="宋体" charset="-122"/>
                        <a:cs typeface="Times New Roman" pitchFamily="18" charset="0"/>
                      </a:endParaRPr>
                    </a:p>
                    <a:p>
                      <a:pPr marL="0" marR="0" lvl="0" indent="0" algn="ctr" defTabSz="914400" rtl="0" eaLnBrk="1" fontAlgn="base" latinLnBrk="1" hangingPunct="1">
                        <a:lnSpc>
                          <a:spcPct val="100000"/>
                        </a:lnSpc>
                        <a:spcBef>
                          <a:spcPct val="0"/>
                        </a:spcBef>
                        <a:spcAft>
                          <a:spcPct val="0"/>
                        </a:spcAft>
                        <a:buClrTx/>
                        <a:buSzTx/>
                        <a:buFontTx/>
                        <a:buNone/>
                        <a:tabLst/>
                      </a:pPr>
                      <a:r>
                        <a:rPr kumimoji="1" lang="zh-CN" altLang="en-US" sz="1400" b="0" i="0" u="none" strike="noStrike" cap="none" normalizeH="0" baseline="0" dirty="0" smtClean="0">
                          <a:ln>
                            <a:noFill/>
                          </a:ln>
                          <a:solidFill>
                            <a:schemeClr val="tx1"/>
                          </a:solidFill>
                          <a:effectLst/>
                          <a:latin typeface="宋体" charset="-122"/>
                          <a:ea typeface="宋体" charset="-122"/>
                          <a:cs typeface="Times New Roman" pitchFamily="18" charset="0"/>
                        </a:rPr>
                        <a:t>色彩码</a:t>
                      </a:r>
                      <a:endParaRPr kumimoji="1" lang="zh-CN" altLang="en-US" sz="1400" b="0" i="0" u="none" strike="noStrike" cap="none" normalizeH="0" baseline="0" dirty="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kumimoji="1" lang="en-US" altLang="zh-CN" sz="1400" b="0" i="0" u="none" strike="noStrike" cap="none" normalizeH="0" baseline="0" dirty="0" smtClean="0">
                        <a:ln>
                          <a:noFill/>
                        </a:ln>
                        <a:solidFill>
                          <a:schemeClr val="tx1"/>
                        </a:solidFill>
                        <a:effectLst/>
                        <a:latin typeface="宋体" charset="-122"/>
                        <a:ea typeface="宋体" charset="-122"/>
                        <a:cs typeface="Times New Roman" pitchFamily="18" charset="0"/>
                      </a:endParaRPr>
                    </a:p>
                    <a:p>
                      <a:pPr marL="0" marR="0" lvl="0" indent="0" algn="ctr" defTabSz="914400" rtl="0" eaLnBrk="1" fontAlgn="base" latinLnBrk="1" hangingPunct="1">
                        <a:lnSpc>
                          <a:spcPct val="100000"/>
                        </a:lnSpc>
                        <a:spcBef>
                          <a:spcPct val="0"/>
                        </a:spcBef>
                        <a:spcAft>
                          <a:spcPct val="0"/>
                        </a:spcAft>
                        <a:buClrTx/>
                        <a:buSzTx/>
                        <a:buFontTx/>
                        <a:buNone/>
                        <a:tabLst/>
                      </a:pPr>
                      <a:r>
                        <a:rPr kumimoji="1" lang="zh-CN" altLang="en-US" sz="1400" b="0" i="0" u="none" strike="noStrike" cap="none" normalizeH="0" baseline="0" dirty="0" smtClean="0">
                          <a:ln>
                            <a:noFill/>
                          </a:ln>
                          <a:solidFill>
                            <a:schemeClr val="tx1"/>
                          </a:solidFill>
                          <a:effectLst/>
                          <a:latin typeface="宋体" charset="-122"/>
                          <a:ea typeface="宋体" charset="-122"/>
                          <a:cs typeface="Times New Roman" pitchFamily="18" charset="0"/>
                        </a:rPr>
                        <a:t>线对</a:t>
                      </a:r>
                      <a:endParaRPr kumimoji="1" lang="zh-CN" altLang="en-US" sz="1400" b="0" i="0" u="none" strike="noStrike" cap="none" normalizeH="0" baseline="0" dirty="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kumimoji="1" lang="en-US" altLang="zh-CN" sz="1400" b="0" i="0" u="none" strike="noStrike" cap="none" normalizeH="0" baseline="0" dirty="0" smtClean="0">
                        <a:ln>
                          <a:noFill/>
                        </a:ln>
                        <a:solidFill>
                          <a:schemeClr val="tx1"/>
                        </a:solidFill>
                        <a:effectLst/>
                        <a:latin typeface="宋体" charset="-122"/>
                        <a:ea typeface="宋体" charset="-122"/>
                        <a:cs typeface="Times New Roman" pitchFamily="18" charset="0"/>
                      </a:endParaRPr>
                    </a:p>
                    <a:p>
                      <a:pPr marL="0" marR="0" lvl="0" indent="0" algn="ctr" defTabSz="914400" rtl="0" eaLnBrk="1" fontAlgn="base" latinLnBrk="1" hangingPunct="1">
                        <a:lnSpc>
                          <a:spcPct val="100000"/>
                        </a:lnSpc>
                        <a:spcBef>
                          <a:spcPct val="0"/>
                        </a:spcBef>
                        <a:spcAft>
                          <a:spcPct val="0"/>
                        </a:spcAft>
                        <a:buClrTx/>
                        <a:buSzTx/>
                        <a:buFontTx/>
                        <a:buNone/>
                        <a:tabLst/>
                      </a:pPr>
                      <a:r>
                        <a:rPr kumimoji="1" lang="zh-CN" altLang="en-US" sz="1400" b="0" i="0" u="none" strike="noStrike" cap="none" normalizeH="0" baseline="0" dirty="0" smtClean="0">
                          <a:ln>
                            <a:noFill/>
                          </a:ln>
                          <a:solidFill>
                            <a:schemeClr val="tx1"/>
                          </a:solidFill>
                          <a:effectLst/>
                          <a:latin typeface="宋体" charset="-122"/>
                          <a:ea typeface="宋体" charset="-122"/>
                          <a:cs typeface="Times New Roman" pitchFamily="18" charset="0"/>
                        </a:rPr>
                        <a:t>色彩码</a:t>
                      </a:r>
                      <a:endParaRPr kumimoji="1" lang="zh-CN" altLang="en-US" sz="1400" b="0" i="0" u="none" strike="noStrike" cap="none" normalizeH="0" baseline="0" dirty="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1864">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dirty="0" smtClean="0">
                          <a:ln>
                            <a:noFill/>
                          </a:ln>
                          <a:solidFill>
                            <a:schemeClr val="tx1"/>
                          </a:solidFill>
                          <a:effectLst/>
                          <a:latin typeface="宋体" charset="-122"/>
                          <a:ea typeface="宋体" charset="-122"/>
                          <a:cs typeface="Times New Roman" pitchFamily="18" charset="0"/>
                        </a:rPr>
                        <a:t>1</a:t>
                      </a:r>
                      <a:endParaRPr kumimoji="1" lang="en-US" altLang="zh-CN" sz="1400" b="0" i="0" u="none" strike="noStrike" cap="none" normalizeH="0" baseline="0" dirty="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zh-CN" altLang="en-US" sz="1400" b="0" i="0" u="none" strike="noStrike" cap="none" normalizeH="0" baseline="0" dirty="0" smtClean="0">
                          <a:ln>
                            <a:noFill/>
                          </a:ln>
                          <a:solidFill>
                            <a:schemeClr val="tx1"/>
                          </a:solidFill>
                          <a:effectLst/>
                          <a:latin typeface="宋体" charset="-122"/>
                          <a:ea typeface="宋体" charset="-122"/>
                          <a:cs typeface="Times New Roman" pitchFamily="18" charset="0"/>
                        </a:rPr>
                        <a:t>白</a:t>
                      </a:r>
                      <a:r>
                        <a:rPr kumimoji="1" lang="en-US" altLang="zh-CN" sz="1400" b="0" i="0" u="none" strike="noStrike" cap="none" normalizeH="0" baseline="0" dirty="0" smtClean="0">
                          <a:ln>
                            <a:noFill/>
                          </a:ln>
                          <a:solidFill>
                            <a:schemeClr val="tx1"/>
                          </a:solidFill>
                          <a:effectLst/>
                          <a:latin typeface="宋体" charset="-122"/>
                          <a:ea typeface="宋体" charset="-122"/>
                          <a:cs typeface="Times New Roman" pitchFamily="18" charset="0"/>
                        </a:rPr>
                        <a:t>/</a:t>
                      </a:r>
                      <a:r>
                        <a:rPr kumimoji="1" lang="zh-CN" altLang="en-US" sz="1400" b="0" i="0" u="none" strike="noStrike" cap="none" normalizeH="0" baseline="0" dirty="0" smtClean="0">
                          <a:ln>
                            <a:noFill/>
                          </a:ln>
                          <a:solidFill>
                            <a:schemeClr val="tx1"/>
                          </a:solidFill>
                          <a:effectLst/>
                          <a:latin typeface="宋体" charset="-122"/>
                          <a:ea typeface="宋体" charset="-122"/>
                          <a:cs typeface="Times New Roman" pitchFamily="18" charset="0"/>
                        </a:rPr>
                        <a:t>蓝</a:t>
                      </a:r>
                      <a:r>
                        <a:rPr kumimoji="1" lang="en-US" altLang="zh-CN" sz="1400" b="0" i="0" u="none" strike="noStrike" cap="none" normalizeH="0" baseline="0" dirty="0" smtClean="0">
                          <a:ln>
                            <a:noFill/>
                          </a:ln>
                          <a:solidFill>
                            <a:schemeClr val="tx1"/>
                          </a:solidFill>
                          <a:effectLst/>
                          <a:latin typeface="宋体" charset="-122"/>
                          <a:ea typeface="宋体" charset="-122"/>
                          <a:cs typeface="Times New Roman" pitchFamily="18" charset="0"/>
                        </a:rPr>
                        <a:t>/ /</a:t>
                      </a:r>
                      <a:r>
                        <a:rPr kumimoji="1" lang="zh-CN" altLang="en-US" sz="1400" b="0" i="0" u="none" strike="noStrike" cap="none" normalizeH="0" baseline="0" dirty="0" smtClean="0">
                          <a:ln>
                            <a:noFill/>
                          </a:ln>
                          <a:solidFill>
                            <a:schemeClr val="tx1"/>
                          </a:solidFill>
                          <a:effectLst/>
                          <a:latin typeface="宋体" charset="-122"/>
                          <a:ea typeface="宋体" charset="-122"/>
                          <a:cs typeface="Times New Roman" pitchFamily="18" charset="0"/>
                        </a:rPr>
                        <a:t>蓝</a:t>
                      </a:r>
                      <a:r>
                        <a:rPr kumimoji="1" lang="en-US" altLang="zh-CN" sz="1400" b="0" i="0" u="none" strike="noStrike" cap="none" normalizeH="0" baseline="0" dirty="0" smtClean="0">
                          <a:ln>
                            <a:noFill/>
                          </a:ln>
                          <a:solidFill>
                            <a:schemeClr val="tx1"/>
                          </a:solidFill>
                          <a:effectLst/>
                          <a:latin typeface="宋体" charset="-122"/>
                          <a:ea typeface="宋体" charset="-122"/>
                          <a:cs typeface="Times New Roman" pitchFamily="18" charset="0"/>
                        </a:rPr>
                        <a:t>/</a:t>
                      </a:r>
                      <a:r>
                        <a:rPr kumimoji="1" lang="zh-CN" altLang="en-US" sz="1400" b="0" i="0" u="none" strike="noStrike" cap="none" normalizeH="0" baseline="0" dirty="0" smtClean="0">
                          <a:ln>
                            <a:noFill/>
                          </a:ln>
                          <a:solidFill>
                            <a:schemeClr val="tx1"/>
                          </a:solidFill>
                          <a:effectLst/>
                          <a:latin typeface="宋体" charset="-122"/>
                          <a:ea typeface="宋体" charset="-122"/>
                          <a:cs typeface="Times New Roman" pitchFamily="18" charset="0"/>
                        </a:rPr>
                        <a:t>白</a:t>
                      </a:r>
                      <a:endParaRPr kumimoji="1" lang="zh-CN" altLang="en-US" sz="1400" b="0" i="0" u="none" strike="noStrike" cap="none" normalizeH="0" baseline="0" dirty="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14 </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黑</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棕</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 /</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棕</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黑</a:t>
                      </a:r>
                      <a:endParaRPr kumimoji="1" lang="zh-CN" altLang="en-US" sz="1400" b="0" i="0" u="none" strike="noStrike" cap="none" normalizeH="0" baseline="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1864">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2</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白</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橙</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 /</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橙</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白</a:t>
                      </a:r>
                      <a:endParaRPr kumimoji="1" lang="zh-CN" altLang="en-US" sz="1400" b="0" i="0" u="none" strike="noStrike" cap="none" normalizeH="0" baseline="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15 </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黑</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灰</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 /</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灰</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黑</a:t>
                      </a:r>
                      <a:endParaRPr kumimoji="1" lang="zh-CN" altLang="en-US" sz="1400" b="0" i="0" u="none" strike="noStrike" cap="none" normalizeH="0" baseline="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1864">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3</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白</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绿</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 /</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绿</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白</a:t>
                      </a:r>
                      <a:endParaRPr kumimoji="1" lang="zh-CN" altLang="en-US" sz="1400" b="0" i="0" u="none" strike="noStrike" cap="none" normalizeH="0" baseline="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16 </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黄</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蓝</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 /</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蓝</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黄</a:t>
                      </a:r>
                      <a:endParaRPr kumimoji="1" lang="zh-CN" altLang="en-US" sz="1400" b="0" i="0" u="none" strike="noStrike" cap="none" normalizeH="0" baseline="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1864">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4</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zh-CN" altLang="en-US" sz="1400" b="0" i="0" u="none" strike="noStrike" cap="none" normalizeH="0" baseline="0" dirty="0" smtClean="0">
                          <a:ln>
                            <a:noFill/>
                          </a:ln>
                          <a:solidFill>
                            <a:schemeClr val="tx1"/>
                          </a:solidFill>
                          <a:effectLst/>
                          <a:latin typeface="宋体" charset="-122"/>
                          <a:ea typeface="宋体" charset="-122"/>
                          <a:cs typeface="Times New Roman" pitchFamily="18" charset="0"/>
                        </a:rPr>
                        <a:t>白</a:t>
                      </a:r>
                      <a:r>
                        <a:rPr kumimoji="1" lang="en-US" altLang="zh-CN" sz="1400" b="0" i="0" u="none" strike="noStrike" cap="none" normalizeH="0" baseline="0" dirty="0" smtClean="0">
                          <a:ln>
                            <a:noFill/>
                          </a:ln>
                          <a:solidFill>
                            <a:schemeClr val="tx1"/>
                          </a:solidFill>
                          <a:effectLst/>
                          <a:latin typeface="宋体" charset="-122"/>
                          <a:ea typeface="宋体" charset="-122"/>
                          <a:cs typeface="Times New Roman" pitchFamily="18" charset="0"/>
                        </a:rPr>
                        <a:t>/</a:t>
                      </a:r>
                      <a:r>
                        <a:rPr kumimoji="1" lang="zh-CN" altLang="en-US" sz="1400" b="0" i="0" u="none" strike="noStrike" cap="none" normalizeH="0" baseline="0" dirty="0" smtClean="0">
                          <a:ln>
                            <a:noFill/>
                          </a:ln>
                          <a:solidFill>
                            <a:schemeClr val="tx1"/>
                          </a:solidFill>
                          <a:effectLst/>
                          <a:latin typeface="宋体" charset="-122"/>
                          <a:ea typeface="宋体" charset="-122"/>
                          <a:cs typeface="Times New Roman" pitchFamily="18" charset="0"/>
                        </a:rPr>
                        <a:t>棕</a:t>
                      </a:r>
                      <a:r>
                        <a:rPr kumimoji="1" lang="en-US" altLang="zh-CN" sz="1400" b="0" i="0" u="none" strike="noStrike" cap="none" normalizeH="0" baseline="0" dirty="0" smtClean="0">
                          <a:ln>
                            <a:noFill/>
                          </a:ln>
                          <a:solidFill>
                            <a:schemeClr val="tx1"/>
                          </a:solidFill>
                          <a:effectLst/>
                          <a:latin typeface="宋体" charset="-122"/>
                          <a:ea typeface="宋体" charset="-122"/>
                          <a:cs typeface="Times New Roman" pitchFamily="18" charset="0"/>
                        </a:rPr>
                        <a:t>/ /</a:t>
                      </a:r>
                      <a:r>
                        <a:rPr kumimoji="1" lang="zh-CN" altLang="en-US" sz="1400" b="0" i="0" u="none" strike="noStrike" cap="none" normalizeH="0" baseline="0" dirty="0" smtClean="0">
                          <a:ln>
                            <a:noFill/>
                          </a:ln>
                          <a:solidFill>
                            <a:schemeClr val="tx1"/>
                          </a:solidFill>
                          <a:effectLst/>
                          <a:latin typeface="宋体" charset="-122"/>
                          <a:ea typeface="宋体" charset="-122"/>
                          <a:cs typeface="Times New Roman" pitchFamily="18" charset="0"/>
                        </a:rPr>
                        <a:t>棕</a:t>
                      </a:r>
                      <a:r>
                        <a:rPr kumimoji="1" lang="en-US" altLang="zh-CN" sz="1400" b="0" i="0" u="none" strike="noStrike" cap="none" normalizeH="0" baseline="0" dirty="0" smtClean="0">
                          <a:ln>
                            <a:noFill/>
                          </a:ln>
                          <a:solidFill>
                            <a:schemeClr val="tx1"/>
                          </a:solidFill>
                          <a:effectLst/>
                          <a:latin typeface="宋体" charset="-122"/>
                          <a:ea typeface="宋体" charset="-122"/>
                          <a:cs typeface="Times New Roman" pitchFamily="18" charset="0"/>
                        </a:rPr>
                        <a:t>/</a:t>
                      </a:r>
                      <a:r>
                        <a:rPr kumimoji="1" lang="zh-CN" altLang="en-US" sz="1400" b="0" i="0" u="none" strike="noStrike" cap="none" normalizeH="0" baseline="0" dirty="0" smtClean="0">
                          <a:ln>
                            <a:noFill/>
                          </a:ln>
                          <a:solidFill>
                            <a:schemeClr val="tx1"/>
                          </a:solidFill>
                          <a:effectLst/>
                          <a:latin typeface="宋体" charset="-122"/>
                          <a:ea typeface="宋体" charset="-122"/>
                          <a:cs typeface="Times New Roman" pitchFamily="18" charset="0"/>
                        </a:rPr>
                        <a:t>白</a:t>
                      </a:r>
                      <a:endParaRPr kumimoji="1" lang="zh-CN" altLang="en-US" sz="1400" b="0" i="0" u="none" strike="noStrike" cap="none" normalizeH="0" baseline="0" dirty="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17</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黄</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棕</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 /</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棕</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黄</a:t>
                      </a:r>
                      <a:endParaRPr kumimoji="1" lang="zh-CN" altLang="en-US" sz="1400" b="0" i="0" u="none" strike="noStrike" cap="none" normalizeH="0" baseline="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1864">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5</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白</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灰</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 /</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灰</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白</a:t>
                      </a:r>
                      <a:endParaRPr kumimoji="1" lang="zh-CN" altLang="en-US" sz="1400" b="0" i="0" u="none" strike="noStrike" cap="none" normalizeH="0" baseline="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18 </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黄</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绿</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 /</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绿</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黄</a:t>
                      </a:r>
                      <a:endParaRPr kumimoji="1" lang="zh-CN" altLang="en-US" sz="1400" b="0" i="0" u="none" strike="noStrike" cap="none" normalizeH="0" baseline="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1864">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6</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红</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蓝</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 /</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蓝</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红</a:t>
                      </a:r>
                      <a:endParaRPr kumimoji="1" lang="zh-CN" altLang="en-US" sz="1400" b="0" i="0" u="none" strike="noStrike" cap="none" normalizeH="0" baseline="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19 </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zh-CN" altLang="en-US" sz="1400" b="0" i="0" u="none" strike="noStrike" cap="none" normalizeH="0" baseline="0" dirty="0" smtClean="0">
                          <a:ln>
                            <a:noFill/>
                          </a:ln>
                          <a:solidFill>
                            <a:schemeClr val="tx1"/>
                          </a:solidFill>
                          <a:effectLst/>
                          <a:latin typeface="宋体" charset="-122"/>
                          <a:ea typeface="宋体" charset="-122"/>
                          <a:cs typeface="Times New Roman" pitchFamily="18" charset="0"/>
                        </a:rPr>
                        <a:t>黄</a:t>
                      </a:r>
                      <a:r>
                        <a:rPr kumimoji="1" lang="en-US" altLang="zh-CN" sz="1400" b="0" i="0" u="none" strike="noStrike" cap="none" normalizeH="0" baseline="0" dirty="0" smtClean="0">
                          <a:ln>
                            <a:noFill/>
                          </a:ln>
                          <a:solidFill>
                            <a:schemeClr val="tx1"/>
                          </a:solidFill>
                          <a:effectLst/>
                          <a:latin typeface="宋体" charset="-122"/>
                          <a:ea typeface="宋体" charset="-122"/>
                          <a:cs typeface="Times New Roman" pitchFamily="18" charset="0"/>
                        </a:rPr>
                        <a:t>/</a:t>
                      </a:r>
                      <a:r>
                        <a:rPr kumimoji="1" lang="zh-CN" altLang="en-US" sz="1400" b="0" i="0" u="none" strike="noStrike" cap="none" normalizeH="0" baseline="0" dirty="0" smtClean="0">
                          <a:ln>
                            <a:noFill/>
                          </a:ln>
                          <a:solidFill>
                            <a:schemeClr val="tx1"/>
                          </a:solidFill>
                          <a:effectLst/>
                          <a:latin typeface="宋体" charset="-122"/>
                          <a:ea typeface="宋体" charset="-122"/>
                          <a:cs typeface="Times New Roman" pitchFamily="18" charset="0"/>
                        </a:rPr>
                        <a:t>棕</a:t>
                      </a:r>
                      <a:r>
                        <a:rPr kumimoji="1" lang="en-US" altLang="zh-CN" sz="1400" b="0" i="0" u="none" strike="noStrike" cap="none" normalizeH="0" baseline="0" dirty="0" smtClean="0">
                          <a:ln>
                            <a:noFill/>
                          </a:ln>
                          <a:solidFill>
                            <a:schemeClr val="tx1"/>
                          </a:solidFill>
                          <a:effectLst/>
                          <a:latin typeface="宋体" charset="-122"/>
                          <a:ea typeface="宋体" charset="-122"/>
                          <a:cs typeface="Times New Roman" pitchFamily="18" charset="0"/>
                        </a:rPr>
                        <a:t>/ /</a:t>
                      </a:r>
                      <a:r>
                        <a:rPr kumimoji="1" lang="zh-CN" altLang="en-US" sz="1400" b="0" i="0" u="none" strike="noStrike" cap="none" normalizeH="0" baseline="0" dirty="0" smtClean="0">
                          <a:ln>
                            <a:noFill/>
                          </a:ln>
                          <a:solidFill>
                            <a:schemeClr val="tx1"/>
                          </a:solidFill>
                          <a:effectLst/>
                          <a:latin typeface="宋体" charset="-122"/>
                          <a:ea typeface="宋体" charset="-122"/>
                          <a:cs typeface="Times New Roman" pitchFamily="18" charset="0"/>
                        </a:rPr>
                        <a:t>棕</a:t>
                      </a:r>
                      <a:r>
                        <a:rPr kumimoji="1" lang="en-US" altLang="zh-CN" sz="1400" b="0" i="0" u="none" strike="noStrike" cap="none" normalizeH="0" baseline="0" dirty="0" smtClean="0">
                          <a:ln>
                            <a:noFill/>
                          </a:ln>
                          <a:solidFill>
                            <a:schemeClr val="tx1"/>
                          </a:solidFill>
                          <a:effectLst/>
                          <a:latin typeface="宋体" charset="-122"/>
                          <a:ea typeface="宋体" charset="-122"/>
                          <a:cs typeface="Times New Roman" pitchFamily="18" charset="0"/>
                        </a:rPr>
                        <a:t>/</a:t>
                      </a:r>
                      <a:r>
                        <a:rPr kumimoji="1" lang="zh-CN" altLang="en-US" sz="1400" b="0" i="0" u="none" strike="noStrike" cap="none" normalizeH="0" baseline="0" dirty="0" smtClean="0">
                          <a:ln>
                            <a:noFill/>
                          </a:ln>
                          <a:solidFill>
                            <a:schemeClr val="tx1"/>
                          </a:solidFill>
                          <a:effectLst/>
                          <a:latin typeface="宋体" charset="-122"/>
                          <a:ea typeface="宋体" charset="-122"/>
                          <a:cs typeface="Times New Roman" pitchFamily="18" charset="0"/>
                        </a:rPr>
                        <a:t>黄</a:t>
                      </a:r>
                      <a:endParaRPr kumimoji="1" lang="zh-CN" altLang="en-US" sz="1400" b="0" i="0" u="none" strike="noStrike" cap="none" normalizeH="0" baseline="0" dirty="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1864">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7</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红</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橙</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 /</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橙</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红</a:t>
                      </a:r>
                      <a:endParaRPr kumimoji="1" lang="zh-CN" altLang="en-US" sz="1400" b="0" i="0" u="none" strike="noStrike" cap="none" normalizeH="0" baseline="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20 </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黄</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灰</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 /</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灰</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黄</a:t>
                      </a:r>
                      <a:endParaRPr kumimoji="1" lang="zh-CN" altLang="en-US" sz="1400" b="0" i="0" u="none" strike="noStrike" cap="none" normalizeH="0" baseline="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1864">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8</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红</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绿</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 /</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绿</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红</a:t>
                      </a:r>
                      <a:endParaRPr kumimoji="1" lang="zh-CN" altLang="en-US" sz="1400" b="0" i="0" u="none" strike="noStrike" cap="none" normalizeH="0" baseline="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21 </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紫</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蓝</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 /</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蓝</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紫</a:t>
                      </a:r>
                      <a:endParaRPr kumimoji="1" lang="zh-CN" altLang="en-US" sz="1400" b="0" i="0" u="none" strike="noStrike" cap="none" normalizeH="0" baseline="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1864">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9</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红</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棕</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 /</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棕</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红</a:t>
                      </a:r>
                      <a:endParaRPr kumimoji="1" lang="zh-CN" altLang="en-US" sz="1400" b="0" i="0" u="none" strike="noStrike" cap="none" normalizeH="0" baseline="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22 </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紫</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橙</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 /</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橙</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紫</a:t>
                      </a:r>
                      <a:endParaRPr kumimoji="1" lang="zh-CN" altLang="en-US" sz="1400" b="0" i="0" u="none" strike="noStrike" cap="none" normalizeH="0" baseline="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1864">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10</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红</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灰</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 /</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灰</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红</a:t>
                      </a:r>
                      <a:endParaRPr kumimoji="1" lang="zh-CN" altLang="en-US" sz="1400" b="0" i="0" u="none" strike="noStrike" cap="none" normalizeH="0" baseline="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23 </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紫</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绿</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 /</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绿</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紫</a:t>
                      </a:r>
                      <a:endParaRPr kumimoji="1" lang="zh-CN" altLang="en-US" sz="1400" b="0" i="0" u="none" strike="noStrike" cap="none" normalizeH="0" baseline="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1864">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11</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黑</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蓝</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 /</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蓝</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黑</a:t>
                      </a:r>
                      <a:endParaRPr kumimoji="1" lang="zh-CN" altLang="en-US" sz="1400" b="0" i="0" u="none" strike="noStrike" cap="none" normalizeH="0" baseline="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24 </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紫</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棕</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 /</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棕</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紫</a:t>
                      </a:r>
                      <a:endParaRPr kumimoji="1" lang="zh-CN" altLang="en-US" sz="1400" b="0" i="0" u="none" strike="noStrike" cap="none" normalizeH="0" baseline="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1864">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12</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黑</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橙</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 /</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橙</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黑</a:t>
                      </a:r>
                      <a:endParaRPr kumimoji="1" lang="zh-CN" altLang="en-US" sz="1400" b="0" i="0" u="none" strike="noStrike" cap="none" normalizeH="0" baseline="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25 </a:t>
                      </a:r>
                      <a:endParaRPr kumimoji="1" lang="en-US" altLang="zh-CN" sz="1400" b="0" i="0" u="none" strike="noStrike" cap="none" normalizeH="0" baseline="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紫</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灰</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 /</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灰</a:t>
                      </a:r>
                      <a:r>
                        <a:rPr kumimoji="1"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a:t>
                      </a:r>
                      <a:r>
                        <a:rPr kumimoji="1" lang="zh-CN" altLang="en-US" sz="1400" b="0" i="0" u="none" strike="noStrike" cap="none" normalizeH="0" baseline="0" smtClean="0">
                          <a:ln>
                            <a:noFill/>
                          </a:ln>
                          <a:solidFill>
                            <a:schemeClr val="tx1"/>
                          </a:solidFill>
                          <a:effectLst/>
                          <a:latin typeface="宋体" charset="-122"/>
                          <a:ea typeface="宋体" charset="-122"/>
                          <a:cs typeface="Times New Roman" pitchFamily="18" charset="0"/>
                        </a:rPr>
                        <a:t>紫</a:t>
                      </a:r>
                      <a:endParaRPr kumimoji="1" lang="zh-CN" altLang="en-US" sz="1400" b="0" i="0" u="none" strike="noStrike" cap="none" normalizeH="0" baseline="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1864">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1400" b="0" i="0" u="none" strike="noStrike" cap="none" normalizeH="0" baseline="0" dirty="0" smtClean="0">
                          <a:ln>
                            <a:noFill/>
                          </a:ln>
                          <a:solidFill>
                            <a:schemeClr val="tx1"/>
                          </a:solidFill>
                          <a:effectLst/>
                          <a:latin typeface="宋体" charset="-122"/>
                          <a:ea typeface="宋体" charset="-122"/>
                          <a:cs typeface="Times New Roman" pitchFamily="18" charset="0"/>
                        </a:rPr>
                        <a:t>13</a:t>
                      </a:r>
                      <a:endParaRPr kumimoji="1" lang="en-US" altLang="zh-CN" sz="1400" b="0" i="0" u="none" strike="noStrike" cap="none" normalizeH="0" baseline="0" dirty="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zh-CN" altLang="en-US" sz="1400" b="0" i="0" u="none" strike="noStrike" cap="none" normalizeH="0" baseline="0" dirty="0" smtClean="0">
                          <a:ln>
                            <a:noFill/>
                          </a:ln>
                          <a:solidFill>
                            <a:schemeClr val="tx1"/>
                          </a:solidFill>
                          <a:effectLst/>
                          <a:latin typeface="宋体" charset="-122"/>
                          <a:ea typeface="宋体" charset="-122"/>
                          <a:cs typeface="Times New Roman" pitchFamily="18" charset="0"/>
                        </a:rPr>
                        <a:t>黑</a:t>
                      </a:r>
                      <a:r>
                        <a:rPr kumimoji="1" lang="en-US" altLang="zh-CN" sz="1400" b="0" i="0" u="none" strike="noStrike" cap="none" normalizeH="0" baseline="0" dirty="0" smtClean="0">
                          <a:ln>
                            <a:noFill/>
                          </a:ln>
                          <a:solidFill>
                            <a:schemeClr val="tx1"/>
                          </a:solidFill>
                          <a:effectLst/>
                          <a:latin typeface="宋体" charset="-122"/>
                          <a:ea typeface="宋体" charset="-122"/>
                          <a:cs typeface="Times New Roman" pitchFamily="18" charset="0"/>
                        </a:rPr>
                        <a:t>/</a:t>
                      </a:r>
                      <a:r>
                        <a:rPr kumimoji="1" lang="zh-CN" altLang="en-US" sz="1400" b="0" i="0" u="none" strike="noStrike" cap="none" normalizeH="0" baseline="0" dirty="0" smtClean="0">
                          <a:ln>
                            <a:noFill/>
                          </a:ln>
                          <a:solidFill>
                            <a:schemeClr val="tx1"/>
                          </a:solidFill>
                          <a:effectLst/>
                          <a:latin typeface="宋体" charset="-122"/>
                          <a:ea typeface="宋体" charset="-122"/>
                          <a:cs typeface="Times New Roman" pitchFamily="18" charset="0"/>
                        </a:rPr>
                        <a:t>绿</a:t>
                      </a:r>
                      <a:r>
                        <a:rPr kumimoji="1" lang="en-US" altLang="zh-CN" sz="1400" b="0" i="0" u="none" strike="noStrike" cap="none" normalizeH="0" baseline="0" dirty="0" smtClean="0">
                          <a:ln>
                            <a:noFill/>
                          </a:ln>
                          <a:solidFill>
                            <a:schemeClr val="tx1"/>
                          </a:solidFill>
                          <a:effectLst/>
                          <a:latin typeface="宋体" charset="-122"/>
                          <a:ea typeface="宋体" charset="-122"/>
                          <a:cs typeface="Times New Roman" pitchFamily="18" charset="0"/>
                        </a:rPr>
                        <a:t>/ /</a:t>
                      </a:r>
                      <a:r>
                        <a:rPr kumimoji="1" lang="zh-CN" altLang="en-US" sz="1400" b="0" i="0" u="none" strike="noStrike" cap="none" normalizeH="0" baseline="0" dirty="0" smtClean="0">
                          <a:ln>
                            <a:noFill/>
                          </a:ln>
                          <a:solidFill>
                            <a:schemeClr val="tx1"/>
                          </a:solidFill>
                          <a:effectLst/>
                          <a:latin typeface="宋体" charset="-122"/>
                          <a:ea typeface="宋体" charset="-122"/>
                          <a:cs typeface="Times New Roman" pitchFamily="18" charset="0"/>
                        </a:rPr>
                        <a:t>绿</a:t>
                      </a:r>
                      <a:r>
                        <a:rPr kumimoji="1" lang="en-US" altLang="zh-CN" sz="1400" b="0" i="0" u="none" strike="noStrike" cap="none" normalizeH="0" baseline="0" dirty="0" smtClean="0">
                          <a:ln>
                            <a:noFill/>
                          </a:ln>
                          <a:solidFill>
                            <a:schemeClr val="tx1"/>
                          </a:solidFill>
                          <a:effectLst/>
                          <a:latin typeface="宋体" charset="-122"/>
                          <a:ea typeface="宋体" charset="-122"/>
                          <a:cs typeface="Times New Roman" pitchFamily="18" charset="0"/>
                        </a:rPr>
                        <a:t>/</a:t>
                      </a:r>
                      <a:r>
                        <a:rPr kumimoji="1" lang="zh-CN" altLang="en-US" sz="1400" b="0" i="0" u="none" strike="noStrike" cap="none" normalizeH="0" baseline="0" dirty="0" smtClean="0">
                          <a:ln>
                            <a:noFill/>
                          </a:ln>
                          <a:solidFill>
                            <a:schemeClr val="tx1"/>
                          </a:solidFill>
                          <a:effectLst/>
                          <a:latin typeface="宋体" charset="-122"/>
                          <a:ea typeface="宋体" charset="-122"/>
                          <a:cs typeface="Times New Roman" pitchFamily="18" charset="0"/>
                        </a:rPr>
                        <a:t>黑</a:t>
                      </a:r>
                      <a:endParaRPr kumimoji="1" lang="zh-CN" altLang="en-US" sz="1400" b="0" i="0" u="none" strike="noStrike" cap="none" normalizeH="0" baseline="0" dirty="0" smtClean="0">
                        <a:ln>
                          <a:noFill/>
                        </a:ln>
                        <a:solidFill>
                          <a:schemeClr val="tx1"/>
                        </a:solidFill>
                        <a:effectLst/>
                        <a:latin typeface="Gulim" pitchFamily="34" charset="-127"/>
                        <a:ea typeface="Gulim" pitchFamily="34"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tx1"/>
                        </a:buClr>
                        <a:buSzTx/>
                        <a:buFont typeface="Wingdings" pitchFamily="2" charset="2"/>
                        <a:buNone/>
                        <a:tabLst/>
                      </a:pPr>
                      <a:endParaRPr kumimoji="0" lang="zh-CN" altLang="en-US" sz="1400" b="0" i="0" u="none" strike="noStrike" cap="none" normalizeH="0" baseline="0" smtClean="0">
                        <a:ln>
                          <a:noFill/>
                        </a:ln>
                        <a:solidFill>
                          <a:srgbClr val="000000"/>
                        </a:solidFill>
                        <a:effectLst/>
                        <a:latin typeface="黑体" pitchFamily="2" charset="-122"/>
                        <a:ea typeface="黑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tx1"/>
                        </a:buClr>
                        <a:buSzTx/>
                        <a:buFont typeface="Wingdings" pitchFamily="2" charset="2"/>
                        <a:buNone/>
                        <a:tabLst/>
                      </a:pPr>
                      <a:endParaRPr kumimoji="0" lang="zh-CN" altLang="en-US" sz="1400" b="0" i="0" u="none" strike="noStrike" cap="none" normalizeH="0" baseline="0" dirty="0" smtClean="0">
                        <a:ln>
                          <a:noFill/>
                        </a:ln>
                        <a:solidFill>
                          <a:srgbClr val="000000"/>
                        </a:solidFill>
                        <a:effectLst/>
                        <a:latin typeface="黑体" pitchFamily="2" charset="-122"/>
                        <a:ea typeface="黑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214282" y="1000108"/>
            <a:ext cx="8229600" cy="1143000"/>
          </a:xfrm>
        </p:spPr>
        <p:txBody>
          <a:bodyPr/>
          <a:lstStyle/>
          <a:p>
            <a:r>
              <a:rPr lang="en-US" altLang="zh-CN" dirty="0"/>
              <a:t>2.2 </a:t>
            </a:r>
            <a:r>
              <a:rPr lang="zh-CN" altLang="en-US" dirty="0"/>
              <a:t>双绞线连接器件</a:t>
            </a:r>
          </a:p>
        </p:txBody>
      </p:sp>
      <p:sp>
        <p:nvSpPr>
          <p:cNvPr id="99331" name="Rectangle 3"/>
          <p:cNvSpPr>
            <a:spLocks noGrp="1" noChangeArrowheads="1"/>
          </p:cNvSpPr>
          <p:nvPr>
            <p:ph type="body" idx="1"/>
          </p:nvPr>
        </p:nvSpPr>
        <p:spPr>
          <a:xfrm>
            <a:off x="357158" y="2143116"/>
            <a:ext cx="8229600" cy="4525963"/>
          </a:xfrm>
        </p:spPr>
        <p:txBody>
          <a:bodyPr/>
          <a:lstStyle/>
          <a:p>
            <a:pPr algn="just">
              <a:buFont typeface="Wingdings" pitchFamily="2" charset="2"/>
              <a:buNone/>
            </a:pPr>
            <a:r>
              <a:rPr lang="en-US" altLang="zh-CN" sz="2000" b="1" dirty="0"/>
              <a:t>2.2.1 </a:t>
            </a:r>
            <a:r>
              <a:rPr lang="zh-CN" altLang="en-US" sz="2000" b="1" dirty="0"/>
              <a:t>信息模块与</a:t>
            </a:r>
            <a:r>
              <a:rPr lang="en-US" altLang="zh-CN" sz="2000" b="1" dirty="0"/>
              <a:t>RJ</a:t>
            </a:r>
            <a:r>
              <a:rPr lang="zh-CN" altLang="en-US" sz="2000" b="1" dirty="0"/>
              <a:t>连接头</a:t>
            </a:r>
          </a:p>
          <a:p>
            <a:pPr lvl="1"/>
            <a:r>
              <a:rPr lang="zh-CN" altLang="en-US" sz="2000" dirty="0"/>
              <a:t>信息模块与</a:t>
            </a:r>
            <a:r>
              <a:rPr lang="en-US" altLang="zh-CN" sz="2000" dirty="0"/>
              <a:t>RJ</a:t>
            </a:r>
            <a:r>
              <a:rPr lang="zh-CN" altLang="en-US" sz="2000" dirty="0"/>
              <a:t>连接头的结构</a:t>
            </a:r>
          </a:p>
          <a:p>
            <a:pPr lvl="2"/>
            <a:r>
              <a:rPr lang="zh-CN" altLang="en-US" sz="1800" dirty="0"/>
              <a:t>在语音和数据通信中有三种不同尺寸和类型的模块：四线位结构、六线位结构和八线位结构  </a:t>
            </a:r>
          </a:p>
          <a:p>
            <a:pPr lvl="2"/>
            <a:r>
              <a:rPr lang="zh-CN" altLang="en-US" sz="1800" dirty="0"/>
              <a:t>综合布线双绞线端接采用八线位</a:t>
            </a:r>
            <a:r>
              <a:rPr lang="zh-CN" altLang="en-US" sz="1800" dirty="0">
                <a:latin typeface="Verdana"/>
              </a:rPr>
              <a:t>“</a:t>
            </a:r>
            <a:r>
              <a:rPr lang="en-US" altLang="zh-CN" sz="1800" dirty="0"/>
              <a:t>8P8C</a:t>
            </a:r>
            <a:r>
              <a:rPr lang="en-US" altLang="zh-CN" sz="1800" dirty="0">
                <a:latin typeface="Verdana"/>
              </a:rPr>
              <a:t>”</a:t>
            </a:r>
            <a:r>
              <a:rPr lang="zh-CN" altLang="en-US" sz="1800" dirty="0"/>
              <a:t>结构，</a:t>
            </a:r>
          </a:p>
          <a:p>
            <a:pPr lvl="2"/>
            <a:r>
              <a:rPr lang="en-US" altLang="zh-CN" sz="1800" dirty="0"/>
              <a:t>RJ</a:t>
            </a:r>
            <a:r>
              <a:rPr lang="zh-CN" altLang="en-US" sz="1800" dirty="0"/>
              <a:t>连接头俗称水晶头 </a:t>
            </a:r>
          </a:p>
          <a:p>
            <a:pPr lvl="1"/>
            <a:r>
              <a:rPr lang="zh-CN" altLang="en-US" sz="2000" dirty="0"/>
              <a:t>信息模块与</a:t>
            </a:r>
            <a:r>
              <a:rPr lang="en-US" altLang="zh-CN" sz="2000" dirty="0"/>
              <a:t>RJ</a:t>
            </a:r>
            <a:r>
              <a:rPr lang="zh-CN" altLang="en-US" sz="2000" dirty="0"/>
              <a:t>连接头连接标准 </a:t>
            </a:r>
          </a:p>
          <a:p>
            <a:pPr lvl="2"/>
            <a:r>
              <a:rPr lang="zh-CN" altLang="en-US" sz="1800" dirty="0"/>
              <a:t>有</a:t>
            </a:r>
            <a:r>
              <a:rPr lang="en-US" altLang="zh-CN" sz="1800" dirty="0"/>
              <a:t>T568A</a:t>
            </a:r>
            <a:r>
              <a:rPr lang="zh-CN" altLang="en-US" sz="1800" dirty="0"/>
              <a:t>或</a:t>
            </a:r>
            <a:r>
              <a:rPr lang="en-US" altLang="zh-CN" sz="1800" dirty="0"/>
              <a:t>T568B</a:t>
            </a:r>
            <a:r>
              <a:rPr lang="zh-CN" altLang="en-US" sz="1800" dirty="0"/>
              <a:t>两种结构 </a:t>
            </a:r>
          </a:p>
          <a:p>
            <a:pPr lvl="2"/>
            <a:r>
              <a:rPr lang="en-US" altLang="zh-CN" sz="1800" dirty="0"/>
              <a:t>T568A</a:t>
            </a:r>
            <a:r>
              <a:rPr lang="zh-CN" altLang="en-US" sz="1800" dirty="0"/>
              <a:t>：白</a:t>
            </a:r>
            <a:r>
              <a:rPr lang="en-US" altLang="zh-CN" sz="1800" dirty="0">
                <a:latin typeface="Verdana"/>
              </a:rPr>
              <a:t>—</a:t>
            </a:r>
            <a:r>
              <a:rPr lang="zh-CN" altLang="en-US" sz="1800" dirty="0"/>
              <a:t>绿、绿、白</a:t>
            </a:r>
            <a:r>
              <a:rPr lang="en-US" altLang="zh-CN" sz="1800" dirty="0">
                <a:latin typeface="Verdana"/>
              </a:rPr>
              <a:t>—</a:t>
            </a:r>
            <a:r>
              <a:rPr lang="zh-CN" altLang="en-US" sz="1800" dirty="0"/>
              <a:t>橙、蓝、白</a:t>
            </a:r>
            <a:r>
              <a:rPr lang="en-US" altLang="zh-CN" sz="1800" dirty="0">
                <a:latin typeface="Verdana"/>
              </a:rPr>
              <a:t>—</a:t>
            </a:r>
            <a:r>
              <a:rPr lang="zh-CN" altLang="en-US" sz="1800" dirty="0"/>
              <a:t>蓝、橙、白</a:t>
            </a:r>
            <a:r>
              <a:rPr lang="en-US" altLang="zh-CN" sz="1800" dirty="0">
                <a:latin typeface="Verdana"/>
              </a:rPr>
              <a:t>—</a:t>
            </a:r>
            <a:r>
              <a:rPr lang="zh-CN" altLang="en-US" sz="1800" dirty="0"/>
              <a:t>棕、棕。</a:t>
            </a:r>
          </a:p>
          <a:p>
            <a:pPr lvl="2"/>
            <a:r>
              <a:rPr lang="en-US" altLang="zh-CN" sz="1800" dirty="0"/>
              <a:t>T568B</a:t>
            </a:r>
            <a:r>
              <a:rPr lang="zh-CN" altLang="en-US" sz="1800" dirty="0"/>
              <a:t>：白</a:t>
            </a:r>
            <a:r>
              <a:rPr lang="en-US" altLang="zh-CN" sz="1800" dirty="0">
                <a:latin typeface="Verdana"/>
              </a:rPr>
              <a:t>—</a:t>
            </a:r>
            <a:r>
              <a:rPr lang="zh-CN" altLang="en-US" sz="1800" dirty="0"/>
              <a:t>橙、橙、白</a:t>
            </a:r>
            <a:r>
              <a:rPr lang="en-US" altLang="zh-CN" sz="1800" dirty="0">
                <a:latin typeface="Verdana"/>
              </a:rPr>
              <a:t>—</a:t>
            </a:r>
            <a:r>
              <a:rPr lang="zh-CN" altLang="en-US" sz="1800" dirty="0"/>
              <a:t>绿、蓝、白</a:t>
            </a:r>
            <a:r>
              <a:rPr lang="en-US" altLang="zh-CN" sz="1800" dirty="0">
                <a:latin typeface="Verdana"/>
              </a:rPr>
              <a:t>—</a:t>
            </a:r>
            <a:r>
              <a:rPr lang="zh-CN" altLang="en-US" sz="1800" dirty="0"/>
              <a:t>蓝、绿、白</a:t>
            </a:r>
            <a:r>
              <a:rPr lang="en-US" altLang="zh-CN" sz="1800" dirty="0">
                <a:latin typeface="Verdana"/>
              </a:rPr>
              <a:t>—</a:t>
            </a:r>
            <a:r>
              <a:rPr lang="zh-CN" altLang="en-US" sz="1800" dirty="0"/>
              <a:t>棕、棕。</a:t>
            </a:r>
          </a:p>
          <a:p>
            <a:pPr lvl="2"/>
            <a:r>
              <a:rPr lang="zh-CN" altLang="en-US" sz="1800" dirty="0"/>
              <a:t>在同一个工程中，只能采用一种连接标准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500034" y="785794"/>
            <a:ext cx="8229600" cy="1143000"/>
          </a:xfrm>
        </p:spPr>
        <p:txBody>
          <a:bodyPr/>
          <a:lstStyle/>
          <a:p>
            <a:r>
              <a:rPr lang="en-US" altLang="zh-CN" dirty="0"/>
              <a:t>2.2 </a:t>
            </a:r>
            <a:r>
              <a:rPr lang="zh-CN" altLang="en-US" dirty="0"/>
              <a:t>双绞线连接器件</a:t>
            </a:r>
          </a:p>
        </p:txBody>
      </p:sp>
      <p:sp>
        <p:nvSpPr>
          <p:cNvPr id="98307" name="Rectangle 3"/>
          <p:cNvSpPr>
            <a:spLocks noGrp="1" noChangeArrowheads="1"/>
          </p:cNvSpPr>
          <p:nvPr>
            <p:ph type="body" idx="1"/>
          </p:nvPr>
        </p:nvSpPr>
        <p:spPr>
          <a:xfrm>
            <a:off x="457200" y="1714488"/>
            <a:ext cx="8229600" cy="4411675"/>
          </a:xfrm>
        </p:spPr>
        <p:txBody>
          <a:bodyPr/>
          <a:lstStyle/>
          <a:p>
            <a:pPr algn="just">
              <a:buFont typeface="Wingdings" pitchFamily="2" charset="2"/>
              <a:buNone/>
            </a:pPr>
            <a:r>
              <a:rPr lang="en-US" altLang="zh-CN" b="1" dirty="0"/>
              <a:t>2.2.1 </a:t>
            </a:r>
            <a:r>
              <a:rPr lang="zh-CN" altLang="en-US" b="1" dirty="0"/>
              <a:t>信息模块与</a:t>
            </a:r>
            <a:r>
              <a:rPr lang="en-US" altLang="zh-CN" b="1" dirty="0"/>
              <a:t>RJ</a:t>
            </a:r>
            <a:r>
              <a:rPr lang="zh-CN" altLang="en-US" b="1" dirty="0"/>
              <a:t>连接</a:t>
            </a:r>
            <a:r>
              <a:rPr lang="zh-CN" altLang="en-US" b="1" dirty="0" smtClean="0"/>
              <a:t>头</a:t>
            </a:r>
            <a:endParaRPr lang="zh-CN" altLang="en-US" dirty="0" smtClean="0"/>
          </a:p>
          <a:p>
            <a:pPr lvl="1"/>
            <a:r>
              <a:rPr lang="zh-CN" altLang="en-US" dirty="0" smtClean="0"/>
              <a:t>信息</a:t>
            </a:r>
            <a:r>
              <a:rPr lang="zh-CN" altLang="en-US" dirty="0"/>
              <a:t>模块与</a:t>
            </a:r>
            <a:r>
              <a:rPr lang="en-US" altLang="zh-CN" dirty="0"/>
              <a:t>RJ</a:t>
            </a:r>
            <a:r>
              <a:rPr lang="zh-CN" altLang="en-US" dirty="0"/>
              <a:t>连接头连接标准 </a:t>
            </a:r>
          </a:p>
          <a:p>
            <a:pPr lvl="2">
              <a:buFont typeface="Wingdings" pitchFamily="2" charset="2"/>
              <a:buNone/>
            </a:pPr>
            <a:endParaRPr lang="zh-CN" altLang="en-US" dirty="0"/>
          </a:p>
        </p:txBody>
      </p:sp>
      <p:pic>
        <p:nvPicPr>
          <p:cNvPr id="98308" name="Picture 4" descr="第四章 图4-11"/>
          <p:cNvPicPr>
            <a:picLocks noChangeAspect="1" noChangeArrowheads="1"/>
          </p:cNvPicPr>
          <p:nvPr/>
        </p:nvPicPr>
        <p:blipFill>
          <a:blip r:embed="rId2" cstate="print"/>
          <a:srcRect/>
          <a:stretch>
            <a:fillRect/>
          </a:stretch>
        </p:blipFill>
        <p:spPr bwMode="auto">
          <a:xfrm>
            <a:off x="642910" y="2786058"/>
            <a:ext cx="7715304" cy="314324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p:cNvSpPr>
            <a:spLocks noChangeArrowheads="1"/>
          </p:cNvSpPr>
          <p:nvPr/>
        </p:nvSpPr>
        <p:spPr bwMode="ltGray">
          <a:xfrm rot="5400000">
            <a:off x="-2251074" y="1573212"/>
            <a:ext cx="4824412" cy="4646613"/>
          </a:xfrm>
          <a:custGeom>
            <a:avLst/>
            <a:gdLst>
              <a:gd name="G0" fmla="+- 10594 0 0"/>
              <a:gd name="G1" fmla="+- -10553582 0 0"/>
              <a:gd name="G2" fmla="+- 0 0 -10553582"/>
              <a:gd name="T0" fmla="*/ 0 256 1"/>
              <a:gd name="T1" fmla="*/ 180 256 1"/>
              <a:gd name="G3" fmla="+- -10553582 T0 T1"/>
              <a:gd name="T2" fmla="*/ 0 256 1"/>
              <a:gd name="T3" fmla="*/ 90 256 1"/>
              <a:gd name="G4" fmla="+- -10553582 T2 T3"/>
              <a:gd name="G5" fmla="*/ G4 2 1"/>
              <a:gd name="T4" fmla="*/ 90 256 1"/>
              <a:gd name="T5" fmla="*/ 0 256 1"/>
              <a:gd name="G6" fmla="+- -10553582 T4 T5"/>
              <a:gd name="G7" fmla="*/ G6 2 1"/>
              <a:gd name="G8" fmla="abs -1055358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594"/>
              <a:gd name="G18" fmla="*/ 10594 1 2"/>
              <a:gd name="G19" fmla="+- G18 5400 0"/>
              <a:gd name="G20" fmla="cos G19 -10553582"/>
              <a:gd name="G21" fmla="sin G19 -10553582"/>
              <a:gd name="G22" fmla="+- G20 10800 0"/>
              <a:gd name="G23" fmla="+- G21 10800 0"/>
              <a:gd name="G24" fmla="+- 10800 0 G20"/>
              <a:gd name="G25" fmla="+- 10594 10800 0"/>
              <a:gd name="G26" fmla="?: G9 G17 G25"/>
              <a:gd name="G27" fmla="?: G9 0 21600"/>
              <a:gd name="G28" fmla="cos 10800 -10553582"/>
              <a:gd name="G29" fmla="sin 10800 -10553582"/>
              <a:gd name="G30" fmla="sin 10594 -10553582"/>
              <a:gd name="G31" fmla="+- G28 10800 0"/>
              <a:gd name="G32" fmla="+- G29 10800 0"/>
              <a:gd name="G33" fmla="+- G30 10800 0"/>
              <a:gd name="G34" fmla="?: G4 0 G31"/>
              <a:gd name="G35" fmla="?: -10553582 G34 0"/>
              <a:gd name="G36" fmla="?: G6 G35 G31"/>
              <a:gd name="G37" fmla="+- 21600 0 G36"/>
              <a:gd name="G38" fmla="?: G4 0 G33"/>
              <a:gd name="G39" fmla="?: -10553582 G38 G32"/>
              <a:gd name="G40" fmla="?: G6 G39 0"/>
              <a:gd name="G41" fmla="?: G4 G32 21600"/>
              <a:gd name="G42" fmla="?: G6 G41 G33"/>
              <a:gd name="T12" fmla="*/ 10800 w 21600"/>
              <a:gd name="T13" fmla="*/ 0 h 21600"/>
              <a:gd name="T14" fmla="*/ 683 w 21600"/>
              <a:gd name="T15" fmla="*/ 7323 h 21600"/>
              <a:gd name="T16" fmla="*/ 10800 w 21600"/>
              <a:gd name="T17" fmla="*/ 206 h 21600"/>
              <a:gd name="T18" fmla="*/ 20917 w 21600"/>
              <a:gd name="T19" fmla="*/ 732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81" y="7357"/>
                </a:moveTo>
                <a:cubicBezTo>
                  <a:pt x="2251" y="3078"/>
                  <a:pt x="6276" y="205"/>
                  <a:pt x="10800" y="206"/>
                </a:cubicBezTo>
                <a:cubicBezTo>
                  <a:pt x="15323" y="206"/>
                  <a:pt x="19348" y="3078"/>
                  <a:pt x="20818" y="7357"/>
                </a:cubicBezTo>
                <a:lnTo>
                  <a:pt x="21013" y="7290"/>
                </a:lnTo>
                <a:cubicBezTo>
                  <a:pt x="19514" y="2928"/>
                  <a:pt x="15411" y="-1"/>
                  <a:pt x="10799" y="0"/>
                </a:cubicBezTo>
                <a:cubicBezTo>
                  <a:pt x="6188" y="0"/>
                  <a:pt x="2085" y="2928"/>
                  <a:pt x="586" y="7290"/>
                </a:cubicBezTo>
                <a:close/>
              </a:path>
            </a:pathLst>
          </a:custGeom>
          <a:gradFill rotWithShape="1">
            <a:gsLst>
              <a:gs pos="0">
                <a:schemeClr val="accent2"/>
              </a:gs>
              <a:gs pos="100000">
                <a:schemeClr val="accent2">
                  <a:gamma/>
                  <a:tint val="0"/>
                  <a:invGamma/>
                </a:schemeClr>
              </a:gs>
            </a:gsLst>
            <a:lin ang="5400000" scaled="1"/>
          </a:gradFill>
          <a:ln w="9525" algn="ctr">
            <a:noFill/>
            <a:miter lim="800000"/>
            <a:headEnd/>
            <a:tailEnd/>
          </a:ln>
          <a:effectLst/>
        </p:spPr>
        <p:txBody>
          <a:bodyPr wrap="none" anchor="ctr"/>
          <a:lstStyle/>
          <a:p>
            <a:endParaRPr lang="zh-CN" altLang="en-US"/>
          </a:p>
        </p:txBody>
      </p:sp>
      <p:sp>
        <p:nvSpPr>
          <p:cNvPr id="54275" name="Rectangle 3"/>
          <p:cNvSpPr>
            <a:spLocks noGrp="1" noChangeArrowheads="1"/>
          </p:cNvSpPr>
          <p:nvPr>
            <p:ph type="title"/>
          </p:nvPr>
        </p:nvSpPr>
        <p:spPr>
          <a:xfrm>
            <a:off x="357158" y="571480"/>
            <a:ext cx="8229600" cy="1143000"/>
          </a:xfrm>
        </p:spPr>
        <p:txBody>
          <a:bodyPr/>
          <a:lstStyle/>
          <a:p>
            <a:r>
              <a:rPr lang="zh-CN" altLang="en-US" sz="3200" dirty="0">
                <a:ea typeface="Gulim" pitchFamily="34" charset="-127"/>
              </a:rPr>
              <a:t>主要内容</a:t>
            </a:r>
          </a:p>
        </p:txBody>
      </p:sp>
      <p:grpSp>
        <p:nvGrpSpPr>
          <p:cNvPr id="2" name="Group 4"/>
          <p:cNvGrpSpPr>
            <a:grpSpLocks/>
          </p:cNvGrpSpPr>
          <p:nvPr/>
        </p:nvGrpSpPr>
        <p:grpSpPr bwMode="auto">
          <a:xfrm>
            <a:off x="1763713" y="2420938"/>
            <a:ext cx="5181600" cy="508000"/>
            <a:chOff x="1419" y="1480"/>
            <a:chExt cx="3575" cy="363"/>
          </a:xfrm>
        </p:grpSpPr>
        <p:grpSp>
          <p:nvGrpSpPr>
            <p:cNvPr id="3" name="Group 5"/>
            <p:cNvGrpSpPr>
              <a:grpSpLocks/>
            </p:cNvGrpSpPr>
            <p:nvPr/>
          </p:nvGrpSpPr>
          <p:grpSpPr bwMode="auto">
            <a:xfrm>
              <a:off x="1419" y="1480"/>
              <a:ext cx="3575" cy="363"/>
              <a:chOff x="1419" y="1480"/>
              <a:chExt cx="3575" cy="363"/>
            </a:xfrm>
          </p:grpSpPr>
          <p:sp>
            <p:nvSpPr>
              <p:cNvPr id="54278" name="Oval 6"/>
              <p:cNvSpPr>
                <a:spLocks noChangeArrowheads="1"/>
              </p:cNvSpPr>
              <p:nvPr/>
            </p:nvSpPr>
            <p:spPr bwMode="gray">
              <a:xfrm>
                <a:off x="1419" y="1491"/>
                <a:ext cx="344" cy="344"/>
              </a:xfrm>
              <a:prstGeom prst="ellipse">
                <a:avLst/>
              </a:prstGeom>
              <a:gradFill rotWithShape="1">
                <a:gsLst>
                  <a:gs pos="0">
                    <a:schemeClr val="accent2">
                      <a:gamma/>
                      <a:shade val="46275"/>
                      <a:invGamma/>
                    </a:schemeClr>
                  </a:gs>
                  <a:gs pos="100000">
                    <a:schemeClr val="accent2"/>
                  </a:gs>
                </a:gsLst>
                <a:lin ang="0" scaled="1"/>
              </a:gradFill>
              <a:ln w="9525" algn="ctr">
                <a:noFill/>
                <a:round/>
                <a:headEnd/>
                <a:tailEnd/>
              </a:ln>
              <a:effectLst/>
            </p:spPr>
            <p:txBody>
              <a:bodyPr wrap="none" anchor="ctr"/>
              <a:lstStyle/>
              <a:p>
                <a:endParaRPr lang="zh-CN" altLang="en-US"/>
              </a:p>
            </p:txBody>
          </p:sp>
          <p:sp>
            <p:nvSpPr>
              <p:cNvPr id="54279" name="AutoShape 7"/>
              <p:cNvSpPr>
                <a:spLocks noChangeArrowheads="1"/>
              </p:cNvSpPr>
              <p:nvPr/>
            </p:nvSpPr>
            <p:spPr bwMode="gray">
              <a:xfrm>
                <a:off x="1683" y="1480"/>
                <a:ext cx="3311" cy="363"/>
              </a:xfrm>
              <a:prstGeom prst="roundRect">
                <a:avLst>
                  <a:gd name="adj" fmla="val 50000"/>
                </a:avLst>
              </a:prstGeom>
              <a:gradFill rotWithShape="1">
                <a:gsLst>
                  <a:gs pos="0">
                    <a:schemeClr val="accent2"/>
                  </a:gs>
                  <a:gs pos="100000">
                    <a:schemeClr val="accent2">
                      <a:gamma/>
                      <a:tint val="0"/>
                      <a:invGamma/>
                    </a:schemeClr>
                  </a:gs>
                </a:gsLst>
                <a:lin ang="0" scaled="1"/>
              </a:gradFill>
              <a:ln w="9525" algn="ctr">
                <a:noFill/>
                <a:round/>
                <a:headEnd/>
                <a:tailEnd/>
              </a:ln>
              <a:effectLst/>
            </p:spPr>
            <p:txBody>
              <a:bodyPr wrap="none" anchor="ctr"/>
              <a:lstStyle/>
              <a:p>
                <a:endParaRPr lang="zh-CN" altLang="en-US"/>
              </a:p>
            </p:txBody>
          </p:sp>
        </p:grpSp>
        <p:sp>
          <p:nvSpPr>
            <p:cNvPr id="54280" name="Oval 8"/>
            <p:cNvSpPr>
              <a:spLocks noChangeArrowheads="1"/>
            </p:cNvSpPr>
            <p:nvPr/>
          </p:nvSpPr>
          <p:spPr bwMode="gray">
            <a:xfrm>
              <a:off x="1470" y="1541"/>
              <a:ext cx="239" cy="240"/>
            </a:xfrm>
            <a:prstGeom prst="ellipse">
              <a:avLst/>
            </a:prstGeom>
            <a:gradFill rotWithShape="1">
              <a:gsLst>
                <a:gs pos="0">
                  <a:schemeClr val="folHlink"/>
                </a:gs>
                <a:gs pos="100000">
                  <a:schemeClr val="folHlink">
                    <a:gamma/>
                    <a:shade val="76078"/>
                    <a:invGamma/>
                  </a:schemeClr>
                </a:gs>
              </a:gsLst>
              <a:lin ang="5400000" scaled="1"/>
            </a:gradFill>
            <a:ln w="9525" algn="ctr">
              <a:noFill/>
              <a:round/>
              <a:headEnd/>
              <a:tailEnd/>
            </a:ln>
            <a:effectLst>
              <a:outerShdw dist="35921" dir="2700000" algn="ctr" rotWithShape="0">
                <a:schemeClr val="tx1">
                  <a:alpha val="50000"/>
                </a:schemeClr>
              </a:outerShdw>
            </a:effectLst>
          </p:spPr>
          <p:txBody>
            <a:bodyPr wrap="none" anchor="ctr"/>
            <a:lstStyle/>
            <a:p>
              <a:endParaRPr lang="zh-CN" altLang="en-US"/>
            </a:p>
          </p:txBody>
        </p:sp>
        <p:sp>
          <p:nvSpPr>
            <p:cNvPr id="54281" name="Oval 9"/>
            <p:cNvSpPr>
              <a:spLocks noChangeArrowheads="1"/>
            </p:cNvSpPr>
            <p:nvPr/>
          </p:nvSpPr>
          <p:spPr bwMode="gray">
            <a:xfrm>
              <a:off x="1474" y="1532"/>
              <a:ext cx="173" cy="174"/>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w="9525" algn="ctr">
              <a:noFill/>
              <a:round/>
              <a:headEnd/>
              <a:tailEnd/>
            </a:ln>
            <a:effectLst/>
          </p:spPr>
          <p:txBody>
            <a:bodyPr wrap="none" anchor="ctr"/>
            <a:lstStyle/>
            <a:p>
              <a:endParaRPr lang="zh-CN" altLang="en-US"/>
            </a:p>
          </p:txBody>
        </p:sp>
      </p:grpSp>
      <p:grpSp>
        <p:nvGrpSpPr>
          <p:cNvPr id="4" name="Group 10"/>
          <p:cNvGrpSpPr>
            <a:grpSpLocks/>
          </p:cNvGrpSpPr>
          <p:nvPr/>
        </p:nvGrpSpPr>
        <p:grpSpPr bwMode="auto">
          <a:xfrm>
            <a:off x="2195513" y="3357563"/>
            <a:ext cx="5181600" cy="508000"/>
            <a:chOff x="1419" y="1480"/>
            <a:chExt cx="3575" cy="363"/>
          </a:xfrm>
        </p:grpSpPr>
        <p:grpSp>
          <p:nvGrpSpPr>
            <p:cNvPr id="5" name="Group 11"/>
            <p:cNvGrpSpPr>
              <a:grpSpLocks/>
            </p:cNvGrpSpPr>
            <p:nvPr/>
          </p:nvGrpSpPr>
          <p:grpSpPr bwMode="auto">
            <a:xfrm>
              <a:off x="1419" y="1480"/>
              <a:ext cx="3575" cy="363"/>
              <a:chOff x="1419" y="1480"/>
              <a:chExt cx="3575" cy="363"/>
            </a:xfrm>
          </p:grpSpPr>
          <p:sp>
            <p:nvSpPr>
              <p:cNvPr id="54284" name="Oval 12"/>
              <p:cNvSpPr>
                <a:spLocks noChangeArrowheads="1"/>
              </p:cNvSpPr>
              <p:nvPr/>
            </p:nvSpPr>
            <p:spPr bwMode="gray">
              <a:xfrm>
                <a:off x="1419" y="1491"/>
                <a:ext cx="344" cy="344"/>
              </a:xfrm>
              <a:prstGeom prst="ellipse">
                <a:avLst/>
              </a:prstGeom>
              <a:gradFill rotWithShape="1">
                <a:gsLst>
                  <a:gs pos="0">
                    <a:schemeClr val="accent2">
                      <a:gamma/>
                      <a:shade val="46275"/>
                      <a:invGamma/>
                    </a:schemeClr>
                  </a:gs>
                  <a:gs pos="100000">
                    <a:schemeClr val="accent2"/>
                  </a:gs>
                </a:gsLst>
                <a:lin ang="0" scaled="1"/>
              </a:gradFill>
              <a:ln w="9525" algn="ctr">
                <a:noFill/>
                <a:round/>
                <a:headEnd/>
                <a:tailEnd/>
              </a:ln>
              <a:effectLst/>
            </p:spPr>
            <p:txBody>
              <a:bodyPr wrap="none" anchor="ctr"/>
              <a:lstStyle/>
              <a:p>
                <a:endParaRPr lang="zh-CN" altLang="en-US"/>
              </a:p>
            </p:txBody>
          </p:sp>
          <p:sp>
            <p:nvSpPr>
              <p:cNvPr id="54285" name="AutoShape 13"/>
              <p:cNvSpPr>
                <a:spLocks noChangeArrowheads="1"/>
              </p:cNvSpPr>
              <p:nvPr/>
            </p:nvSpPr>
            <p:spPr bwMode="gray">
              <a:xfrm>
                <a:off x="1683" y="1480"/>
                <a:ext cx="3311" cy="363"/>
              </a:xfrm>
              <a:prstGeom prst="roundRect">
                <a:avLst>
                  <a:gd name="adj" fmla="val 50000"/>
                </a:avLst>
              </a:prstGeom>
              <a:gradFill rotWithShape="1">
                <a:gsLst>
                  <a:gs pos="0">
                    <a:schemeClr val="accent2"/>
                  </a:gs>
                  <a:gs pos="100000">
                    <a:schemeClr val="accent2">
                      <a:gamma/>
                      <a:tint val="0"/>
                      <a:invGamma/>
                    </a:schemeClr>
                  </a:gs>
                </a:gsLst>
                <a:lin ang="0" scaled="1"/>
              </a:gradFill>
              <a:ln w="9525" algn="ctr">
                <a:noFill/>
                <a:round/>
                <a:headEnd/>
                <a:tailEnd/>
              </a:ln>
              <a:effectLst/>
            </p:spPr>
            <p:txBody>
              <a:bodyPr wrap="none" anchor="ctr"/>
              <a:lstStyle/>
              <a:p>
                <a:endParaRPr lang="zh-CN" altLang="en-US"/>
              </a:p>
            </p:txBody>
          </p:sp>
        </p:grpSp>
        <p:sp>
          <p:nvSpPr>
            <p:cNvPr id="54286" name="Oval 14"/>
            <p:cNvSpPr>
              <a:spLocks noChangeArrowheads="1"/>
            </p:cNvSpPr>
            <p:nvPr/>
          </p:nvSpPr>
          <p:spPr bwMode="gray">
            <a:xfrm>
              <a:off x="1470" y="1541"/>
              <a:ext cx="239" cy="240"/>
            </a:xfrm>
            <a:prstGeom prst="ellipse">
              <a:avLst/>
            </a:prstGeom>
            <a:gradFill rotWithShape="1">
              <a:gsLst>
                <a:gs pos="0">
                  <a:schemeClr val="folHlink"/>
                </a:gs>
                <a:gs pos="100000">
                  <a:schemeClr val="folHlink">
                    <a:gamma/>
                    <a:shade val="76078"/>
                    <a:invGamma/>
                  </a:schemeClr>
                </a:gs>
              </a:gsLst>
              <a:lin ang="5400000" scaled="1"/>
            </a:gradFill>
            <a:ln w="9525" algn="ctr">
              <a:noFill/>
              <a:round/>
              <a:headEnd/>
              <a:tailEnd/>
            </a:ln>
            <a:effectLst>
              <a:outerShdw dist="35921" dir="2700000" algn="ctr" rotWithShape="0">
                <a:schemeClr val="tx1">
                  <a:alpha val="50000"/>
                </a:schemeClr>
              </a:outerShdw>
            </a:effectLst>
          </p:spPr>
          <p:txBody>
            <a:bodyPr wrap="none" anchor="ctr"/>
            <a:lstStyle/>
            <a:p>
              <a:endParaRPr lang="zh-CN" altLang="en-US"/>
            </a:p>
          </p:txBody>
        </p:sp>
        <p:sp>
          <p:nvSpPr>
            <p:cNvPr id="54287" name="Oval 15"/>
            <p:cNvSpPr>
              <a:spLocks noChangeArrowheads="1"/>
            </p:cNvSpPr>
            <p:nvPr/>
          </p:nvSpPr>
          <p:spPr bwMode="gray">
            <a:xfrm>
              <a:off x="1474" y="1532"/>
              <a:ext cx="173" cy="174"/>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w="9525" algn="ctr">
              <a:noFill/>
              <a:round/>
              <a:headEnd/>
              <a:tailEnd/>
            </a:ln>
            <a:effectLst/>
          </p:spPr>
          <p:txBody>
            <a:bodyPr wrap="none" anchor="ctr"/>
            <a:lstStyle/>
            <a:p>
              <a:endParaRPr lang="zh-CN" altLang="en-US"/>
            </a:p>
          </p:txBody>
        </p:sp>
      </p:grpSp>
      <p:grpSp>
        <p:nvGrpSpPr>
          <p:cNvPr id="6" name="Group 16"/>
          <p:cNvGrpSpPr>
            <a:grpSpLocks/>
          </p:cNvGrpSpPr>
          <p:nvPr/>
        </p:nvGrpSpPr>
        <p:grpSpPr bwMode="auto">
          <a:xfrm>
            <a:off x="2195513" y="4221163"/>
            <a:ext cx="5181600" cy="508000"/>
            <a:chOff x="1419" y="1480"/>
            <a:chExt cx="3575" cy="363"/>
          </a:xfrm>
        </p:grpSpPr>
        <p:grpSp>
          <p:nvGrpSpPr>
            <p:cNvPr id="7" name="Group 17"/>
            <p:cNvGrpSpPr>
              <a:grpSpLocks/>
            </p:cNvGrpSpPr>
            <p:nvPr/>
          </p:nvGrpSpPr>
          <p:grpSpPr bwMode="auto">
            <a:xfrm>
              <a:off x="1419" y="1480"/>
              <a:ext cx="3575" cy="363"/>
              <a:chOff x="1419" y="1480"/>
              <a:chExt cx="3575" cy="363"/>
            </a:xfrm>
          </p:grpSpPr>
          <p:sp>
            <p:nvSpPr>
              <p:cNvPr id="54290" name="Oval 18"/>
              <p:cNvSpPr>
                <a:spLocks noChangeArrowheads="1"/>
              </p:cNvSpPr>
              <p:nvPr/>
            </p:nvSpPr>
            <p:spPr bwMode="gray">
              <a:xfrm>
                <a:off x="1419" y="1491"/>
                <a:ext cx="344" cy="344"/>
              </a:xfrm>
              <a:prstGeom prst="ellipse">
                <a:avLst/>
              </a:prstGeom>
              <a:gradFill rotWithShape="1">
                <a:gsLst>
                  <a:gs pos="0">
                    <a:schemeClr val="accent2">
                      <a:gamma/>
                      <a:shade val="46275"/>
                      <a:invGamma/>
                    </a:schemeClr>
                  </a:gs>
                  <a:gs pos="100000">
                    <a:schemeClr val="accent2"/>
                  </a:gs>
                </a:gsLst>
                <a:lin ang="0" scaled="1"/>
              </a:gradFill>
              <a:ln w="9525" algn="ctr">
                <a:noFill/>
                <a:round/>
                <a:headEnd/>
                <a:tailEnd/>
              </a:ln>
              <a:effectLst/>
            </p:spPr>
            <p:txBody>
              <a:bodyPr wrap="none" anchor="ctr"/>
              <a:lstStyle/>
              <a:p>
                <a:endParaRPr lang="zh-CN" altLang="en-US"/>
              </a:p>
            </p:txBody>
          </p:sp>
          <p:sp>
            <p:nvSpPr>
              <p:cNvPr id="54291" name="AutoShape 19"/>
              <p:cNvSpPr>
                <a:spLocks noChangeArrowheads="1"/>
              </p:cNvSpPr>
              <p:nvPr/>
            </p:nvSpPr>
            <p:spPr bwMode="gray">
              <a:xfrm>
                <a:off x="1683" y="1480"/>
                <a:ext cx="3311" cy="363"/>
              </a:xfrm>
              <a:prstGeom prst="roundRect">
                <a:avLst>
                  <a:gd name="adj" fmla="val 50000"/>
                </a:avLst>
              </a:prstGeom>
              <a:gradFill rotWithShape="1">
                <a:gsLst>
                  <a:gs pos="0">
                    <a:schemeClr val="accent2"/>
                  </a:gs>
                  <a:gs pos="100000">
                    <a:schemeClr val="accent2">
                      <a:gamma/>
                      <a:tint val="0"/>
                      <a:invGamma/>
                    </a:schemeClr>
                  </a:gs>
                </a:gsLst>
                <a:lin ang="0" scaled="1"/>
              </a:gradFill>
              <a:ln w="9525" algn="ctr">
                <a:noFill/>
                <a:round/>
                <a:headEnd/>
                <a:tailEnd/>
              </a:ln>
              <a:effectLst/>
            </p:spPr>
            <p:txBody>
              <a:bodyPr wrap="none" anchor="ctr"/>
              <a:lstStyle/>
              <a:p>
                <a:endParaRPr lang="zh-CN" altLang="en-US"/>
              </a:p>
            </p:txBody>
          </p:sp>
        </p:grpSp>
        <p:sp>
          <p:nvSpPr>
            <p:cNvPr id="54292" name="Oval 20"/>
            <p:cNvSpPr>
              <a:spLocks noChangeArrowheads="1"/>
            </p:cNvSpPr>
            <p:nvPr/>
          </p:nvSpPr>
          <p:spPr bwMode="gray">
            <a:xfrm>
              <a:off x="1470" y="1541"/>
              <a:ext cx="239" cy="240"/>
            </a:xfrm>
            <a:prstGeom prst="ellipse">
              <a:avLst/>
            </a:prstGeom>
            <a:gradFill rotWithShape="1">
              <a:gsLst>
                <a:gs pos="0">
                  <a:schemeClr val="folHlink"/>
                </a:gs>
                <a:gs pos="100000">
                  <a:schemeClr val="folHlink">
                    <a:gamma/>
                    <a:shade val="76078"/>
                    <a:invGamma/>
                  </a:schemeClr>
                </a:gs>
              </a:gsLst>
              <a:lin ang="5400000" scaled="1"/>
            </a:gradFill>
            <a:ln w="9525" algn="ctr">
              <a:noFill/>
              <a:round/>
              <a:headEnd/>
              <a:tailEnd/>
            </a:ln>
            <a:effectLst>
              <a:outerShdw dist="35921" dir="2700000" algn="ctr" rotWithShape="0">
                <a:schemeClr val="tx1">
                  <a:alpha val="50000"/>
                </a:schemeClr>
              </a:outerShdw>
            </a:effectLst>
          </p:spPr>
          <p:txBody>
            <a:bodyPr wrap="none" anchor="ctr"/>
            <a:lstStyle/>
            <a:p>
              <a:endParaRPr lang="zh-CN" altLang="en-US"/>
            </a:p>
          </p:txBody>
        </p:sp>
        <p:sp>
          <p:nvSpPr>
            <p:cNvPr id="54293" name="Oval 21"/>
            <p:cNvSpPr>
              <a:spLocks noChangeArrowheads="1"/>
            </p:cNvSpPr>
            <p:nvPr/>
          </p:nvSpPr>
          <p:spPr bwMode="gray">
            <a:xfrm>
              <a:off x="1474" y="1532"/>
              <a:ext cx="173" cy="174"/>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w="9525" algn="ctr">
              <a:noFill/>
              <a:round/>
              <a:headEnd/>
              <a:tailEnd/>
            </a:ln>
            <a:effectLst/>
          </p:spPr>
          <p:txBody>
            <a:bodyPr wrap="none" anchor="ctr"/>
            <a:lstStyle/>
            <a:p>
              <a:endParaRPr lang="zh-CN" altLang="en-US"/>
            </a:p>
          </p:txBody>
        </p:sp>
      </p:grpSp>
      <p:grpSp>
        <p:nvGrpSpPr>
          <p:cNvPr id="8" name="Group 22"/>
          <p:cNvGrpSpPr>
            <a:grpSpLocks/>
          </p:cNvGrpSpPr>
          <p:nvPr/>
        </p:nvGrpSpPr>
        <p:grpSpPr bwMode="auto">
          <a:xfrm>
            <a:off x="1908175" y="5084763"/>
            <a:ext cx="5181600" cy="508000"/>
            <a:chOff x="1419" y="1480"/>
            <a:chExt cx="3575" cy="363"/>
          </a:xfrm>
        </p:grpSpPr>
        <p:grpSp>
          <p:nvGrpSpPr>
            <p:cNvPr id="9" name="Group 23"/>
            <p:cNvGrpSpPr>
              <a:grpSpLocks/>
            </p:cNvGrpSpPr>
            <p:nvPr/>
          </p:nvGrpSpPr>
          <p:grpSpPr bwMode="auto">
            <a:xfrm>
              <a:off x="1419" y="1480"/>
              <a:ext cx="3575" cy="363"/>
              <a:chOff x="1419" y="1480"/>
              <a:chExt cx="3575" cy="363"/>
            </a:xfrm>
          </p:grpSpPr>
          <p:sp>
            <p:nvSpPr>
              <p:cNvPr id="54296" name="Oval 24"/>
              <p:cNvSpPr>
                <a:spLocks noChangeArrowheads="1"/>
              </p:cNvSpPr>
              <p:nvPr/>
            </p:nvSpPr>
            <p:spPr bwMode="gray">
              <a:xfrm>
                <a:off x="1419" y="1491"/>
                <a:ext cx="344" cy="344"/>
              </a:xfrm>
              <a:prstGeom prst="ellipse">
                <a:avLst/>
              </a:prstGeom>
              <a:gradFill rotWithShape="1">
                <a:gsLst>
                  <a:gs pos="0">
                    <a:schemeClr val="accent2">
                      <a:gamma/>
                      <a:shade val="46275"/>
                      <a:invGamma/>
                    </a:schemeClr>
                  </a:gs>
                  <a:gs pos="100000">
                    <a:schemeClr val="accent2"/>
                  </a:gs>
                </a:gsLst>
                <a:lin ang="0" scaled="1"/>
              </a:gradFill>
              <a:ln w="9525" algn="ctr">
                <a:noFill/>
                <a:round/>
                <a:headEnd/>
                <a:tailEnd/>
              </a:ln>
              <a:effectLst/>
            </p:spPr>
            <p:txBody>
              <a:bodyPr wrap="none" anchor="ctr"/>
              <a:lstStyle/>
              <a:p>
                <a:endParaRPr lang="zh-CN" altLang="en-US"/>
              </a:p>
            </p:txBody>
          </p:sp>
          <p:sp>
            <p:nvSpPr>
              <p:cNvPr id="54297" name="AutoShape 25"/>
              <p:cNvSpPr>
                <a:spLocks noChangeArrowheads="1"/>
              </p:cNvSpPr>
              <p:nvPr/>
            </p:nvSpPr>
            <p:spPr bwMode="gray">
              <a:xfrm>
                <a:off x="1683" y="1480"/>
                <a:ext cx="3311" cy="363"/>
              </a:xfrm>
              <a:prstGeom prst="roundRect">
                <a:avLst>
                  <a:gd name="adj" fmla="val 50000"/>
                </a:avLst>
              </a:prstGeom>
              <a:gradFill rotWithShape="1">
                <a:gsLst>
                  <a:gs pos="0">
                    <a:schemeClr val="accent2"/>
                  </a:gs>
                  <a:gs pos="100000">
                    <a:schemeClr val="accent2">
                      <a:gamma/>
                      <a:tint val="0"/>
                      <a:invGamma/>
                    </a:schemeClr>
                  </a:gs>
                </a:gsLst>
                <a:lin ang="0" scaled="1"/>
              </a:gradFill>
              <a:ln w="9525" algn="ctr">
                <a:noFill/>
                <a:round/>
                <a:headEnd/>
                <a:tailEnd/>
              </a:ln>
              <a:effectLst/>
            </p:spPr>
            <p:txBody>
              <a:bodyPr wrap="none" anchor="ctr"/>
              <a:lstStyle/>
              <a:p>
                <a:endParaRPr lang="zh-CN" altLang="en-US"/>
              </a:p>
            </p:txBody>
          </p:sp>
        </p:grpSp>
        <p:sp>
          <p:nvSpPr>
            <p:cNvPr id="54298" name="Oval 26"/>
            <p:cNvSpPr>
              <a:spLocks noChangeArrowheads="1"/>
            </p:cNvSpPr>
            <p:nvPr/>
          </p:nvSpPr>
          <p:spPr bwMode="gray">
            <a:xfrm>
              <a:off x="1470" y="1541"/>
              <a:ext cx="239" cy="240"/>
            </a:xfrm>
            <a:prstGeom prst="ellipse">
              <a:avLst/>
            </a:prstGeom>
            <a:gradFill rotWithShape="1">
              <a:gsLst>
                <a:gs pos="0">
                  <a:schemeClr val="folHlink"/>
                </a:gs>
                <a:gs pos="100000">
                  <a:schemeClr val="folHlink">
                    <a:gamma/>
                    <a:shade val="76078"/>
                    <a:invGamma/>
                  </a:schemeClr>
                </a:gs>
              </a:gsLst>
              <a:lin ang="5400000" scaled="1"/>
            </a:gradFill>
            <a:ln w="9525" algn="ctr">
              <a:noFill/>
              <a:round/>
              <a:headEnd/>
              <a:tailEnd/>
            </a:ln>
            <a:effectLst>
              <a:outerShdw dist="35921" dir="2700000" algn="ctr" rotWithShape="0">
                <a:schemeClr val="tx1">
                  <a:alpha val="50000"/>
                </a:schemeClr>
              </a:outerShdw>
            </a:effectLst>
          </p:spPr>
          <p:txBody>
            <a:bodyPr wrap="none" anchor="ctr"/>
            <a:lstStyle/>
            <a:p>
              <a:endParaRPr lang="zh-CN" altLang="en-US"/>
            </a:p>
          </p:txBody>
        </p:sp>
        <p:sp>
          <p:nvSpPr>
            <p:cNvPr id="54299" name="Oval 27"/>
            <p:cNvSpPr>
              <a:spLocks noChangeArrowheads="1"/>
            </p:cNvSpPr>
            <p:nvPr/>
          </p:nvSpPr>
          <p:spPr bwMode="gray">
            <a:xfrm>
              <a:off x="1474" y="1532"/>
              <a:ext cx="173" cy="174"/>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w="9525" algn="ctr">
              <a:noFill/>
              <a:round/>
              <a:headEnd/>
              <a:tailEnd/>
            </a:ln>
            <a:effectLst/>
          </p:spPr>
          <p:txBody>
            <a:bodyPr wrap="none" anchor="ctr"/>
            <a:lstStyle/>
            <a:p>
              <a:endParaRPr lang="zh-CN" altLang="en-US"/>
            </a:p>
          </p:txBody>
        </p:sp>
      </p:grpSp>
      <p:sp>
        <p:nvSpPr>
          <p:cNvPr id="54307" name="AutoShape 35"/>
          <p:cNvSpPr>
            <a:spLocks noChangeArrowheads="1"/>
          </p:cNvSpPr>
          <p:nvPr/>
        </p:nvSpPr>
        <p:spPr bwMode="gray">
          <a:xfrm>
            <a:off x="2771775" y="3429000"/>
            <a:ext cx="4665663" cy="315913"/>
          </a:xfrm>
          <a:prstGeom prst="roundRect">
            <a:avLst>
              <a:gd name="adj" fmla="val 0"/>
            </a:avLst>
          </a:prstGeom>
          <a:noFill/>
          <a:ln w="38100">
            <a:noFill/>
            <a:round/>
            <a:headEnd/>
            <a:tailEnd/>
          </a:ln>
          <a:effectLst>
            <a:prstShdw prst="shdw17" dist="12700">
              <a:schemeClr val="bg2"/>
            </a:prstShdw>
          </a:effectLst>
        </p:spPr>
        <p:txBody>
          <a:bodyPr wrap="none" anchor="ctr"/>
          <a:lstStyle/>
          <a:p>
            <a:pPr eaLnBrk="1" latinLnBrk="1" hangingPunct="1"/>
            <a:r>
              <a:rPr kumimoji="1" lang="en-US" altLang="ko-KR" sz="2400">
                <a:solidFill>
                  <a:schemeClr val="tx2"/>
                </a:solidFill>
                <a:latin typeface="Arial" charset="0"/>
              </a:rPr>
              <a:t> </a:t>
            </a:r>
            <a:r>
              <a:rPr kumimoji="1" lang="zh-CN" altLang="en-US" sz="2400">
                <a:solidFill>
                  <a:schemeClr val="tx2"/>
                </a:solidFill>
                <a:latin typeface="Arial" charset="0"/>
              </a:rPr>
              <a:t>同轴电缆</a:t>
            </a:r>
          </a:p>
        </p:txBody>
      </p:sp>
      <p:sp>
        <p:nvSpPr>
          <p:cNvPr id="54309" name="AutoShape 37"/>
          <p:cNvSpPr>
            <a:spLocks noChangeArrowheads="1"/>
          </p:cNvSpPr>
          <p:nvPr/>
        </p:nvSpPr>
        <p:spPr bwMode="gray">
          <a:xfrm>
            <a:off x="2484438" y="5157788"/>
            <a:ext cx="4665662" cy="315912"/>
          </a:xfrm>
          <a:prstGeom prst="roundRect">
            <a:avLst>
              <a:gd name="adj" fmla="val 0"/>
            </a:avLst>
          </a:prstGeom>
          <a:noFill/>
          <a:ln w="38100">
            <a:noFill/>
            <a:round/>
            <a:headEnd/>
            <a:tailEnd/>
          </a:ln>
          <a:effectLst>
            <a:prstShdw prst="shdw17" dist="12700">
              <a:schemeClr val="bg2"/>
            </a:prstShdw>
          </a:effectLst>
        </p:spPr>
        <p:txBody>
          <a:bodyPr wrap="none" anchor="ctr"/>
          <a:lstStyle/>
          <a:p>
            <a:pPr eaLnBrk="1" latinLnBrk="1" hangingPunct="1"/>
            <a:r>
              <a:rPr kumimoji="1" lang="zh-CN" altLang="en-US" sz="2400">
                <a:solidFill>
                  <a:schemeClr val="tx2"/>
                </a:solidFill>
                <a:latin typeface="Arial" charset="0"/>
              </a:rPr>
              <a:t>光纤连接器件</a:t>
            </a:r>
          </a:p>
        </p:txBody>
      </p:sp>
      <p:sp>
        <p:nvSpPr>
          <p:cNvPr id="54310" name="AutoShape 38"/>
          <p:cNvSpPr>
            <a:spLocks noChangeArrowheads="1"/>
          </p:cNvSpPr>
          <p:nvPr/>
        </p:nvSpPr>
        <p:spPr bwMode="gray">
          <a:xfrm>
            <a:off x="2411413" y="2492375"/>
            <a:ext cx="4665662" cy="315913"/>
          </a:xfrm>
          <a:prstGeom prst="roundRect">
            <a:avLst>
              <a:gd name="adj" fmla="val 0"/>
            </a:avLst>
          </a:prstGeom>
          <a:noFill/>
          <a:ln w="38100">
            <a:noFill/>
            <a:round/>
            <a:headEnd/>
            <a:tailEnd/>
          </a:ln>
          <a:effectLst>
            <a:prstShdw prst="shdw17" dist="12700">
              <a:schemeClr val="bg2"/>
            </a:prstShdw>
          </a:effectLst>
        </p:spPr>
        <p:txBody>
          <a:bodyPr wrap="none" anchor="ctr"/>
          <a:lstStyle/>
          <a:p>
            <a:pPr eaLnBrk="1" latinLnBrk="1" hangingPunct="1"/>
            <a:r>
              <a:rPr kumimoji="1" lang="en-US" altLang="ko-KR" sz="2400">
                <a:solidFill>
                  <a:schemeClr val="tx2"/>
                </a:solidFill>
                <a:latin typeface="Arial" charset="0"/>
              </a:rPr>
              <a:t> </a:t>
            </a:r>
            <a:r>
              <a:rPr kumimoji="1" lang="zh-CN" altLang="en-US" sz="2400">
                <a:solidFill>
                  <a:schemeClr val="tx2"/>
                </a:solidFill>
                <a:latin typeface="Arial" charset="0"/>
              </a:rPr>
              <a:t>双绞线连接器件</a:t>
            </a:r>
            <a:endParaRPr kumimoji="1" lang="zh-CN" altLang="en-US" sz="2400" b="0">
              <a:solidFill>
                <a:schemeClr val="tx2"/>
              </a:solidFill>
              <a:latin typeface="Arial" charset="0"/>
            </a:endParaRPr>
          </a:p>
        </p:txBody>
      </p:sp>
      <p:grpSp>
        <p:nvGrpSpPr>
          <p:cNvPr id="10" name="Group 45"/>
          <p:cNvGrpSpPr>
            <a:grpSpLocks/>
          </p:cNvGrpSpPr>
          <p:nvPr/>
        </p:nvGrpSpPr>
        <p:grpSpPr bwMode="auto">
          <a:xfrm>
            <a:off x="1187450" y="1557338"/>
            <a:ext cx="5181600" cy="508000"/>
            <a:chOff x="1419" y="1480"/>
            <a:chExt cx="3575" cy="363"/>
          </a:xfrm>
        </p:grpSpPr>
        <p:grpSp>
          <p:nvGrpSpPr>
            <p:cNvPr id="11" name="Group 46"/>
            <p:cNvGrpSpPr>
              <a:grpSpLocks/>
            </p:cNvGrpSpPr>
            <p:nvPr/>
          </p:nvGrpSpPr>
          <p:grpSpPr bwMode="auto">
            <a:xfrm>
              <a:off x="1419" y="1480"/>
              <a:ext cx="3575" cy="363"/>
              <a:chOff x="1419" y="1480"/>
              <a:chExt cx="3575" cy="363"/>
            </a:xfrm>
          </p:grpSpPr>
          <p:sp>
            <p:nvSpPr>
              <p:cNvPr id="54319" name="Oval 47"/>
              <p:cNvSpPr>
                <a:spLocks noChangeArrowheads="1"/>
              </p:cNvSpPr>
              <p:nvPr/>
            </p:nvSpPr>
            <p:spPr bwMode="gray">
              <a:xfrm>
                <a:off x="1419" y="1491"/>
                <a:ext cx="344" cy="344"/>
              </a:xfrm>
              <a:prstGeom prst="ellipse">
                <a:avLst/>
              </a:prstGeom>
              <a:gradFill rotWithShape="1">
                <a:gsLst>
                  <a:gs pos="0">
                    <a:schemeClr val="accent2">
                      <a:gamma/>
                      <a:shade val="46275"/>
                      <a:invGamma/>
                    </a:schemeClr>
                  </a:gs>
                  <a:gs pos="100000">
                    <a:schemeClr val="accent2"/>
                  </a:gs>
                </a:gsLst>
                <a:lin ang="0" scaled="1"/>
              </a:gradFill>
              <a:ln w="9525" algn="ctr">
                <a:noFill/>
                <a:round/>
                <a:headEnd/>
                <a:tailEnd/>
              </a:ln>
              <a:effectLst/>
            </p:spPr>
            <p:txBody>
              <a:bodyPr wrap="none" anchor="ctr"/>
              <a:lstStyle/>
              <a:p>
                <a:endParaRPr lang="zh-CN" altLang="en-US"/>
              </a:p>
            </p:txBody>
          </p:sp>
          <p:sp>
            <p:nvSpPr>
              <p:cNvPr id="54320" name="AutoShape 48"/>
              <p:cNvSpPr>
                <a:spLocks noChangeArrowheads="1"/>
              </p:cNvSpPr>
              <p:nvPr/>
            </p:nvSpPr>
            <p:spPr bwMode="gray">
              <a:xfrm>
                <a:off x="1683" y="1480"/>
                <a:ext cx="3311" cy="363"/>
              </a:xfrm>
              <a:prstGeom prst="roundRect">
                <a:avLst>
                  <a:gd name="adj" fmla="val 50000"/>
                </a:avLst>
              </a:prstGeom>
              <a:gradFill rotWithShape="1">
                <a:gsLst>
                  <a:gs pos="0">
                    <a:schemeClr val="accent2"/>
                  </a:gs>
                  <a:gs pos="100000">
                    <a:schemeClr val="accent2">
                      <a:gamma/>
                      <a:tint val="0"/>
                      <a:invGamma/>
                    </a:schemeClr>
                  </a:gs>
                </a:gsLst>
                <a:lin ang="0" scaled="1"/>
              </a:gradFill>
              <a:ln w="9525" algn="ctr">
                <a:noFill/>
                <a:round/>
                <a:headEnd/>
                <a:tailEnd/>
              </a:ln>
              <a:effectLst/>
            </p:spPr>
            <p:txBody>
              <a:bodyPr wrap="none" anchor="ctr"/>
              <a:lstStyle/>
              <a:p>
                <a:endParaRPr lang="zh-CN" altLang="en-US"/>
              </a:p>
            </p:txBody>
          </p:sp>
        </p:grpSp>
        <p:sp>
          <p:nvSpPr>
            <p:cNvPr id="54321" name="Oval 49"/>
            <p:cNvSpPr>
              <a:spLocks noChangeArrowheads="1"/>
            </p:cNvSpPr>
            <p:nvPr/>
          </p:nvSpPr>
          <p:spPr bwMode="gray">
            <a:xfrm>
              <a:off x="1470" y="1541"/>
              <a:ext cx="239" cy="240"/>
            </a:xfrm>
            <a:prstGeom prst="ellipse">
              <a:avLst/>
            </a:prstGeom>
            <a:gradFill rotWithShape="1">
              <a:gsLst>
                <a:gs pos="0">
                  <a:schemeClr val="folHlink"/>
                </a:gs>
                <a:gs pos="100000">
                  <a:schemeClr val="folHlink">
                    <a:gamma/>
                    <a:shade val="76078"/>
                    <a:invGamma/>
                  </a:schemeClr>
                </a:gs>
              </a:gsLst>
              <a:lin ang="5400000" scaled="1"/>
            </a:gradFill>
            <a:ln w="9525" algn="ctr">
              <a:noFill/>
              <a:round/>
              <a:headEnd/>
              <a:tailEnd/>
            </a:ln>
            <a:effectLst>
              <a:outerShdw dist="35921" dir="2700000" algn="ctr" rotWithShape="0">
                <a:schemeClr val="tx1">
                  <a:alpha val="50000"/>
                </a:schemeClr>
              </a:outerShdw>
            </a:effectLst>
          </p:spPr>
          <p:txBody>
            <a:bodyPr wrap="none" anchor="ctr"/>
            <a:lstStyle/>
            <a:p>
              <a:endParaRPr lang="zh-CN" altLang="en-US"/>
            </a:p>
          </p:txBody>
        </p:sp>
        <p:sp>
          <p:nvSpPr>
            <p:cNvPr id="54322" name="Oval 50"/>
            <p:cNvSpPr>
              <a:spLocks noChangeArrowheads="1"/>
            </p:cNvSpPr>
            <p:nvPr/>
          </p:nvSpPr>
          <p:spPr bwMode="gray">
            <a:xfrm>
              <a:off x="1474" y="1532"/>
              <a:ext cx="173" cy="174"/>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w="9525" algn="ctr">
              <a:noFill/>
              <a:round/>
              <a:headEnd/>
              <a:tailEnd/>
            </a:ln>
            <a:effectLst/>
          </p:spPr>
          <p:txBody>
            <a:bodyPr wrap="none" anchor="ctr"/>
            <a:lstStyle/>
            <a:p>
              <a:endParaRPr lang="zh-CN" altLang="en-US"/>
            </a:p>
          </p:txBody>
        </p:sp>
      </p:grpSp>
      <p:sp>
        <p:nvSpPr>
          <p:cNvPr id="54323" name="AutoShape 51"/>
          <p:cNvSpPr>
            <a:spLocks noChangeArrowheads="1"/>
          </p:cNvSpPr>
          <p:nvPr/>
        </p:nvSpPr>
        <p:spPr bwMode="gray">
          <a:xfrm>
            <a:off x="1908175" y="1628775"/>
            <a:ext cx="4665663" cy="315913"/>
          </a:xfrm>
          <a:prstGeom prst="roundRect">
            <a:avLst>
              <a:gd name="adj" fmla="val 0"/>
            </a:avLst>
          </a:prstGeom>
          <a:noFill/>
          <a:ln w="38100">
            <a:noFill/>
            <a:round/>
            <a:headEnd/>
            <a:tailEnd/>
          </a:ln>
          <a:effectLst>
            <a:prstShdw prst="shdw17" dist="12700">
              <a:schemeClr val="bg2"/>
            </a:prstShdw>
          </a:effectLst>
        </p:spPr>
        <p:txBody>
          <a:bodyPr wrap="none" anchor="ctr"/>
          <a:lstStyle/>
          <a:p>
            <a:pPr eaLnBrk="1" latinLnBrk="1" hangingPunct="1"/>
            <a:r>
              <a:rPr kumimoji="1" lang="en-US" altLang="ko-KR" sz="2400">
                <a:solidFill>
                  <a:schemeClr val="tx2"/>
                </a:solidFill>
                <a:latin typeface="Arial" charset="0"/>
              </a:rPr>
              <a:t> </a:t>
            </a:r>
            <a:r>
              <a:rPr kumimoji="1" lang="zh-CN" altLang="en-US" sz="2400">
                <a:solidFill>
                  <a:schemeClr val="tx2"/>
                </a:solidFill>
                <a:latin typeface="Arial" charset="0"/>
              </a:rPr>
              <a:t>双绞线</a:t>
            </a:r>
          </a:p>
        </p:txBody>
      </p:sp>
      <p:sp>
        <p:nvSpPr>
          <p:cNvPr id="54324" name="AutoShape 52"/>
          <p:cNvSpPr>
            <a:spLocks noChangeArrowheads="1"/>
          </p:cNvSpPr>
          <p:nvPr/>
        </p:nvSpPr>
        <p:spPr bwMode="gray">
          <a:xfrm>
            <a:off x="2843213" y="4292600"/>
            <a:ext cx="4665662" cy="315913"/>
          </a:xfrm>
          <a:prstGeom prst="roundRect">
            <a:avLst>
              <a:gd name="adj" fmla="val 0"/>
            </a:avLst>
          </a:prstGeom>
          <a:noFill/>
          <a:ln w="38100">
            <a:noFill/>
            <a:round/>
            <a:headEnd/>
            <a:tailEnd/>
          </a:ln>
          <a:effectLst>
            <a:prstShdw prst="shdw17" dist="12700">
              <a:schemeClr val="bg2"/>
            </a:prstShdw>
          </a:effectLst>
        </p:spPr>
        <p:txBody>
          <a:bodyPr wrap="none" anchor="ctr"/>
          <a:lstStyle/>
          <a:p>
            <a:pPr eaLnBrk="1" latinLnBrk="1" hangingPunct="1"/>
            <a:r>
              <a:rPr kumimoji="1" lang="zh-CN" altLang="en-US" sz="2400">
                <a:solidFill>
                  <a:schemeClr val="tx2"/>
                </a:solidFill>
                <a:latin typeface="Arial" charset="0"/>
              </a:rPr>
              <a:t>光纤</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28596" y="928670"/>
            <a:ext cx="8229600" cy="1131910"/>
          </a:xfrm>
        </p:spPr>
        <p:txBody>
          <a:bodyPr/>
          <a:lstStyle/>
          <a:p>
            <a:r>
              <a:rPr lang="en-US" altLang="zh-CN" dirty="0"/>
              <a:t>2.2 </a:t>
            </a:r>
            <a:r>
              <a:rPr lang="zh-CN" altLang="en-US" dirty="0"/>
              <a:t>双绞线连接器件</a:t>
            </a:r>
          </a:p>
        </p:txBody>
      </p:sp>
      <p:sp>
        <p:nvSpPr>
          <p:cNvPr id="100355" name="Rectangle 3"/>
          <p:cNvSpPr>
            <a:spLocks noGrp="1" noChangeArrowheads="1"/>
          </p:cNvSpPr>
          <p:nvPr>
            <p:ph type="body" idx="1"/>
          </p:nvPr>
        </p:nvSpPr>
        <p:spPr>
          <a:xfrm>
            <a:off x="457200" y="1928802"/>
            <a:ext cx="8229600" cy="4197361"/>
          </a:xfrm>
        </p:spPr>
        <p:txBody>
          <a:bodyPr/>
          <a:lstStyle/>
          <a:p>
            <a:pPr algn="just">
              <a:buFont typeface="Wingdings" pitchFamily="2" charset="2"/>
              <a:buNone/>
            </a:pPr>
            <a:r>
              <a:rPr lang="en-US" altLang="zh-CN" b="1" dirty="0"/>
              <a:t>2.2.1 </a:t>
            </a:r>
            <a:r>
              <a:rPr lang="zh-CN" altLang="en-US" b="1" dirty="0"/>
              <a:t>信息模块与</a:t>
            </a:r>
            <a:r>
              <a:rPr lang="en-US" altLang="zh-CN" b="1" dirty="0"/>
              <a:t>RJ</a:t>
            </a:r>
            <a:r>
              <a:rPr lang="zh-CN" altLang="en-US" b="1" dirty="0"/>
              <a:t>连接头</a:t>
            </a:r>
          </a:p>
          <a:p>
            <a:pPr lvl="1"/>
            <a:r>
              <a:rPr lang="en-US" altLang="zh-CN" dirty="0"/>
              <a:t>RJ11</a:t>
            </a:r>
            <a:r>
              <a:rPr lang="zh-CN" altLang="en-US" dirty="0"/>
              <a:t>连接头 </a:t>
            </a:r>
          </a:p>
          <a:p>
            <a:pPr lvl="2"/>
            <a:r>
              <a:rPr lang="zh-CN" altLang="en-US" sz="1800" dirty="0">
                <a:latin typeface="Verdana"/>
              </a:rPr>
              <a:t>“</a:t>
            </a:r>
            <a:r>
              <a:rPr lang="en-US" altLang="zh-CN" sz="1800" dirty="0"/>
              <a:t>4P4C</a:t>
            </a:r>
            <a:r>
              <a:rPr lang="en-US" altLang="zh-CN" sz="1800" dirty="0">
                <a:latin typeface="Verdana"/>
              </a:rPr>
              <a:t>”</a:t>
            </a:r>
            <a:r>
              <a:rPr lang="zh-CN" altLang="en-US" sz="1800" dirty="0"/>
              <a:t>类型的连接器，称为</a:t>
            </a:r>
            <a:r>
              <a:rPr lang="en-US" altLang="zh-CN" sz="1800" dirty="0"/>
              <a:t>RJ11</a:t>
            </a:r>
            <a:r>
              <a:rPr lang="zh-CN" altLang="en-US" sz="1800" dirty="0"/>
              <a:t>连接头，用于电话连接 </a:t>
            </a:r>
          </a:p>
          <a:p>
            <a:pPr lvl="2"/>
            <a:r>
              <a:rPr lang="zh-CN" altLang="en-US" sz="1800" dirty="0"/>
              <a:t>在综合布线系统中，电话信息插座要求安装为</a:t>
            </a:r>
            <a:r>
              <a:rPr lang="zh-CN" altLang="en-US" sz="1800" dirty="0">
                <a:latin typeface="Verdana"/>
              </a:rPr>
              <a:t>“</a:t>
            </a:r>
            <a:r>
              <a:rPr lang="en-US" altLang="zh-CN" sz="1800" dirty="0"/>
              <a:t>8P8C</a:t>
            </a:r>
            <a:r>
              <a:rPr lang="en-US" altLang="zh-CN" sz="1800" dirty="0">
                <a:latin typeface="Verdana"/>
              </a:rPr>
              <a:t>”</a:t>
            </a:r>
            <a:r>
              <a:rPr lang="zh-CN" altLang="en-US" sz="1800" dirty="0"/>
              <a:t>结构的数据信息模块，用该信息模块适配</a:t>
            </a:r>
            <a:r>
              <a:rPr lang="en-US" altLang="zh-CN" sz="1800" dirty="0"/>
              <a:t>RJ11</a:t>
            </a:r>
            <a:r>
              <a:rPr lang="zh-CN" altLang="en-US" sz="1800" dirty="0"/>
              <a:t>连接头的跳线连接到电话机，用于语音通信。 </a:t>
            </a:r>
          </a:p>
        </p:txBody>
      </p:sp>
      <p:pic>
        <p:nvPicPr>
          <p:cNvPr id="100356" name="Picture 4" descr="rj11"/>
          <p:cNvPicPr>
            <a:picLocks noChangeAspect="1" noChangeArrowheads="1"/>
          </p:cNvPicPr>
          <p:nvPr/>
        </p:nvPicPr>
        <p:blipFill>
          <a:blip r:embed="rId2"/>
          <a:srcRect/>
          <a:stretch>
            <a:fillRect/>
          </a:stretch>
        </p:blipFill>
        <p:spPr bwMode="auto">
          <a:xfrm>
            <a:off x="3214678" y="4071942"/>
            <a:ext cx="2524125" cy="18954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500034" y="785794"/>
            <a:ext cx="8229600" cy="1143000"/>
          </a:xfrm>
        </p:spPr>
        <p:txBody>
          <a:bodyPr/>
          <a:lstStyle/>
          <a:p>
            <a:r>
              <a:rPr lang="en-US" altLang="zh-CN" dirty="0"/>
              <a:t>2.2 </a:t>
            </a:r>
            <a:r>
              <a:rPr lang="zh-CN" altLang="en-US" dirty="0"/>
              <a:t>双绞线连接器件</a:t>
            </a:r>
          </a:p>
        </p:txBody>
      </p:sp>
      <p:sp>
        <p:nvSpPr>
          <p:cNvPr id="101379" name="Rectangle 3"/>
          <p:cNvSpPr>
            <a:spLocks noGrp="1" noChangeArrowheads="1"/>
          </p:cNvSpPr>
          <p:nvPr>
            <p:ph type="body" idx="1"/>
          </p:nvPr>
        </p:nvSpPr>
        <p:spPr>
          <a:xfrm>
            <a:off x="285720" y="1785926"/>
            <a:ext cx="8229600" cy="4525963"/>
          </a:xfrm>
        </p:spPr>
        <p:txBody>
          <a:bodyPr/>
          <a:lstStyle/>
          <a:p>
            <a:pPr algn="just">
              <a:buFont typeface="Wingdings" pitchFamily="2" charset="2"/>
              <a:buNone/>
            </a:pPr>
            <a:r>
              <a:rPr lang="en-US" altLang="zh-CN" b="1" dirty="0"/>
              <a:t>2.2.1 </a:t>
            </a:r>
            <a:r>
              <a:rPr lang="zh-CN" altLang="en-US" b="1" dirty="0"/>
              <a:t>信息模块与</a:t>
            </a:r>
            <a:r>
              <a:rPr lang="en-US" altLang="zh-CN" b="1" dirty="0"/>
              <a:t>RJ</a:t>
            </a:r>
            <a:r>
              <a:rPr lang="zh-CN" altLang="en-US" b="1" dirty="0"/>
              <a:t>连接头</a:t>
            </a:r>
          </a:p>
          <a:p>
            <a:pPr lvl="1"/>
            <a:r>
              <a:rPr lang="en-US" altLang="zh-CN" dirty="0"/>
              <a:t>RJ45</a:t>
            </a:r>
            <a:r>
              <a:rPr lang="zh-CN" altLang="en-US" dirty="0"/>
              <a:t>连接头 </a:t>
            </a:r>
          </a:p>
          <a:p>
            <a:pPr lvl="2"/>
            <a:r>
              <a:rPr lang="zh-CN" altLang="en-US" dirty="0"/>
              <a:t>根据端接的双绞线的类型，有不同类型的</a:t>
            </a:r>
            <a:r>
              <a:rPr lang="en-US" altLang="zh-CN" dirty="0"/>
              <a:t>RJ45</a:t>
            </a:r>
            <a:r>
              <a:rPr lang="zh-CN" altLang="en-US" dirty="0"/>
              <a:t>连接头、如</a:t>
            </a:r>
            <a:r>
              <a:rPr lang="en-US" altLang="zh-CN" dirty="0"/>
              <a:t>5</a:t>
            </a:r>
            <a:r>
              <a:rPr lang="zh-CN" altLang="en-US" dirty="0"/>
              <a:t>类</a:t>
            </a:r>
            <a:r>
              <a:rPr lang="en-US" altLang="zh-CN" dirty="0"/>
              <a:t>/5e</a:t>
            </a:r>
            <a:r>
              <a:rPr lang="zh-CN" altLang="en-US" dirty="0"/>
              <a:t>类</a:t>
            </a:r>
            <a:r>
              <a:rPr lang="en-US" altLang="zh-CN" dirty="0"/>
              <a:t>RJ45</a:t>
            </a:r>
            <a:r>
              <a:rPr lang="zh-CN" altLang="en-US" dirty="0"/>
              <a:t>连接头、</a:t>
            </a:r>
            <a:r>
              <a:rPr lang="en-US" altLang="zh-CN" dirty="0"/>
              <a:t>6</a:t>
            </a:r>
            <a:r>
              <a:rPr lang="zh-CN" altLang="en-US" dirty="0"/>
              <a:t>类</a:t>
            </a:r>
            <a:r>
              <a:rPr lang="en-US" altLang="zh-CN" dirty="0"/>
              <a:t>RJ45</a:t>
            </a:r>
            <a:r>
              <a:rPr lang="zh-CN" altLang="en-US" dirty="0"/>
              <a:t>连接头、非屏蔽</a:t>
            </a:r>
            <a:r>
              <a:rPr lang="en-US" altLang="zh-CN" dirty="0"/>
              <a:t>RJ45</a:t>
            </a:r>
            <a:r>
              <a:rPr lang="zh-CN" altLang="en-US" dirty="0"/>
              <a:t>连接头和屏蔽的</a:t>
            </a:r>
            <a:r>
              <a:rPr lang="en-US" altLang="zh-CN" dirty="0"/>
              <a:t>RJ45</a:t>
            </a:r>
            <a:r>
              <a:rPr lang="zh-CN" altLang="en-US" dirty="0"/>
              <a:t>连接头 </a:t>
            </a:r>
          </a:p>
        </p:txBody>
      </p:sp>
      <p:pic>
        <p:nvPicPr>
          <p:cNvPr id="101381" name="Picture 5" descr="rj45"/>
          <p:cNvPicPr>
            <a:picLocks noChangeAspect="1" noChangeArrowheads="1"/>
          </p:cNvPicPr>
          <p:nvPr/>
        </p:nvPicPr>
        <p:blipFill>
          <a:blip r:embed="rId2"/>
          <a:srcRect/>
          <a:stretch>
            <a:fillRect/>
          </a:stretch>
        </p:blipFill>
        <p:spPr bwMode="auto">
          <a:xfrm>
            <a:off x="1428728" y="4000504"/>
            <a:ext cx="2881313" cy="1928826"/>
          </a:xfrm>
          <a:prstGeom prst="rect">
            <a:avLst/>
          </a:prstGeom>
          <a:noFill/>
          <a:ln w="9525">
            <a:noFill/>
            <a:miter lim="800000"/>
            <a:headEnd/>
            <a:tailEnd/>
          </a:ln>
        </p:spPr>
      </p:pic>
      <p:pic>
        <p:nvPicPr>
          <p:cNvPr id="101382" name="Picture 6" descr="屏蔽水晶头"/>
          <p:cNvPicPr>
            <a:picLocks noChangeAspect="1" noChangeArrowheads="1"/>
          </p:cNvPicPr>
          <p:nvPr/>
        </p:nvPicPr>
        <p:blipFill>
          <a:blip r:embed="rId3"/>
          <a:srcRect/>
          <a:stretch>
            <a:fillRect/>
          </a:stretch>
        </p:blipFill>
        <p:spPr bwMode="auto">
          <a:xfrm>
            <a:off x="4786314" y="3929066"/>
            <a:ext cx="2736850" cy="2000264"/>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500034" y="642918"/>
            <a:ext cx="8229600" cy="1143000"/>
          </a:xfrm>
        </p:spPr>
        <p:txBody>
          <a:bodyPr/>
          <a:lstStyle/>
          <a:p>
            <a:r>
              <a:rPr lang="en-US" altLang="zh-CN" dirty="0"/>
              <a:t>2.2 </a:t>
            </a:r>
            <a:r>
              <a:rPr lang="zh-CN" altLang="en-US" dirty="0"/>
              <a:t>双绞线连接器件</a:t>
            </a:r>
          </a:p>
        </p:txBody>
      </p:sp>
      <p:sp>
        <p:nvSpPr>
          <p:cNvPr id="102403" name="Rectangle 3"/>
          <p:cNvSpPr>
            <a:spLocks noGrp="1" noChangeArrowheads="1"/>
          </p:cNvSpPr>
          <p:nvPr>
            <p:ph type="body" idx="1"/>
          </p:nvPr>
        </p:nvSpPr>
        <p:spPr>
          <a:xfrm>
            <a:off x="428596" y="1785926"/>
            <a:ext cx="8229600" cy="4525963"/>
          </a:xfrm>
        </p:spPr>
        <p:txBody>
          <a:bodyPr/>
          <a:lstStyle/>
          <a:p>
            <a:pPr algn="just">
              <a:buFont typeface="Wingdings" pitchFamily="2" charset="2"/>
              <a:buNone/>
            </a:pPr>
            <a:r>
              <a:rPr lang="en-US" altLang="zh-CN" b="1" dirty="0"/>
              <a:t>2.2.1 </a:t>
            </a:r>
            <a:r>
              <a:rPr lang="zh-CN" altLang="en-US" b="1" dirty="0"/>
              <a:t>信息模块与</a:t>
            </a:r>
            <a:r>
              <a:rPr lang="en-US" altLang="zh-CN" b="1" dirty="0"/>
              <a:t>RJ</a:t>
            </a:r>
            <a:r>
              <a:rPr lang="zh-CN" altLang="en-US" b="1" dirty="0"/>
              <a:t>连接头</a:t>
            </a:r>
          </a:p>
          <a:p>
            <a:pPr lvl="1"/>
            <a:r>
              <a:rPr lang="en-US" altLang="zh-CN" dirty="0"/>
              <a:t> RJ11</a:t>
            </a:r>
            <a:r>
              <a:rPr lang="zh-CN" altLang="en-US" dirty="0"/>
              <a:t>信息模块 </a:t>
            </a:r>
          </a:p>
          <a:p>
            <a:pPr lvl="2"/>
            <a:r>
              <a:rPr lang="zh-CN" altLang="en-US" dirty="0"/>
              <a:t>信息插座要求采用</a:t>
            </a:r>
            <a:r>
              <a:rPr lang="zh-CN" altLang="en-US" dirty="0">
                <a:latin typeface="Verdana"/>
              </a:rPr>
              <a:t>“</a:t>
            </a:r>
            <a:r>
              <a:rPr lang="en-US" altLang="zh-CN" dirty="0"/>
              <a:t>8P8C</a:t>
            </a:r>
            <a:r>
              <a:rPr lang="en-US" altLang="zh-CN" dirty="0">
                <a:latin typeface="Verdana"/>
              </a:rPr>
              <a:t>”</a:t>
            </a:r>
            <a:r>
              <a:rPr lang="zh-CN" altLang="en-US" dirty="0"/>
              <a:t>结构的</a:t>
            </a:r>
            <a:r>
              <a:rPr lang="en-US" altLang="zh-CN" dirty="0"/>
              <a:t>RJ45</a:t>
            </a:r>
            <a:r>
              <a:rPr lang="zh-CN" altLang="en-US" dirty="0"/>
              <a:t>信息模块连接，</a:t>
            </a:r>
          </a:p>
          <a:p>
            <a:pPr lvl="2"/>
            <a:r>
              <a:rPr lang="zh-CN" altLang="en-US" dirty="0"/>
              <a:t>有些综合布线工程，为了节约成本，对于无须变更的语音通信链路的信息插座也有采用</a:t>
            </a:r>
            <a:r>
              <a:rPr lang="en-US" altLang="zh-CN" dirty="0"/>
              <a:t>RJ11</a:t>
            </a:r>
            <a:r>
              <a:rPr lang="zh-CN" altLang="en-US" dirty="0"/>
              <a:t>信息模块连接（</a:t>
            </a:r>
            <a:r>
              <a:rPr lang="zh-CN" altLang="en-US" dirty="0">
                <a:latin typeface="Verdana"/>
              </a:rPr>
              <a:t>“</a:t>
            </a:r>
            <a:r>
              <a:rPr lang="en-US" altLang="zh-CN" dirty="0"/>
              <a:t>4P4C</a:t>
            </a:r>
            <a:r>
              <a:rPr lang="en-US" altLang="zh-CN" dirty="0">
                <a:latin typeface="Verdana"/>
              </a:rPr>
              <a:t>”</a:t>
            </a:r>
            <a:r>
              <a:rPr lang="zh-CN" altLang="en-US" dirty="0"/>
              <a:t>结构）的， </a:t>
            </a:r>
          </a:p>
          <a:p>
            <a:pPr lvl="2"/>
            <a:endParaRPr lang="zh-CN" altLang="en-US" dirty="0"/>
          </a:p>
        </p:txBody>
      </p:sp>
      <p:pic>
        <p:nvPicPr>
          <p:cNvPr id="102406" name="Picture 6" descr="RJ11信息模块"/>
          <p:cNvPicPr>
            <a:picLocks noChangeAspect="1" noChangeArrowheads="1"/>
          </p:cNvPicPr>
          <p:nvPr/>
        </p:nvPicPr>
        <p:blipFill>
          <a:blip r:embed="rId2"/>
          <a:srcRect/>
          <a:stretch>
            <a:fillRect/>
          </a:stretch>
        </p:blipFill>
        <p:spPr bwMode="auto">
          <a:xfrm>
            <a:off x="2500298" y="4357694"/>
            <a:ext cx="2016125" cy="1643074"/>
          </a:xfrm>
          <a:prstGeom prst="rect">
            <a:avLst/>
          </a:prstGeom>
          <a:noFill/>
          <a:ln w="9525">
            <a:noFill/>
            <a:miter lim="800000"/>
            <a:headEnd/>
            <a:tailEnd/>
          </a:ln>
        </p:spPr>
      </p:pic>
      <p:pic>
        <p:nvPicPr>
          <p:cNvPr id="102407" name="Picture 7" descr="RJ11信息模块2"/>
          <p:cNvPicPr>
            <a:picLocks noChangeAspect="1" noChangeArrowheads="1"/>
          </p:cNvPicPr>
          <p:nvPr/>
        </p:nvPicPr>
        <p:blipFill>
          <a:blip r:embed="rId3"/>
          <a:srcRect/>
          <a:stretch>
            <a:fillRect/>
          </a:stretch>
        </p:blipFill>
        <p:spPr bwMode="auto">
          <a:xfrm>
            <a:off x="5572132" y="4071942"/>
            <a:ext cx="2160588" cy="1873249"/>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28596" y="1071546"/>
            <a:ext cx="8229600" cy="1143000"/>
          </a:xfrm>
        </p:spPr>
        <p:txBody>
          <a:bodyPr/>
          <a:lstStyle/>
          <a:p>
            <a:r>
              <a:rPr lang="en-US" altLang="zh-CN" dirty="0"/>
              <a:t>2.2 </a:t>
            </a:r>
            <a:r>
              <a:rPr lang="zh-CN" altLang="en-US" dirty="0"/>
              <a:t>双绞线连接器件</a:t>
            </a:r>
          </a:p>
        </p:txBody>
      </p:sp>
      <p:sp>
        <p:nvSpPr>
          <p:cNvPr id="103427" name="Rectangle 3"/>
          <p:cNvSpPr>
            <a:spLocks noGrp="1" noChangeArrowheads="1"/>
          </p:cNvSpPr>
          <p:nvPr>
            <p:ph type="body" idx="1"/>
          </p:nvPr>
        </p:nvSpPr>
        <p:spPr>
          <a:xfrm>
            <a:off x="500034" y="2571744"/>
            <a:ext cx="8229600" cy="4525963"/>
          </a:xfrm>
        </p:spPr>
        <p:txBody>
          <a:bodyPr/>
          <a:lstStyle/>
          <a:p>
            <a:pPr algn="just">
              <a:buFont typeface="Wingdings" pitchFamily="2" charset="2"/>
              <a:buNone/>
            </a:pPr>
            <a:r>
              <a:rPr lang="en-US" altLang="zh-CN" sz="2000" b="1" dirty="0"/>
              <a:t>2.2.1 </a:t>
            </a:r>
            <a:r>
              <a:rPr lang="zh-CN" altLang="en-US" sz="2000" b="1" dirty="0"/>
              <a:t>信息模块与</a:t>
            </a:r>
            <a:r>
              <a:rPr lang="en-US" altLang="zh-CN" sz="2000" b="1" dirty="0"/>
              <a:t>RJ</a:t>
            </a:r>
            <a:r>
              <a:rPr lang="zh-CN" altLang="en-US" sz="2000" b="1" dirty="0"/>
              <a:t>连接头</a:t>
            </a:r>
          </a:p>
          <a:p>
            <a:pPr lvl="1"/>
            <a:r>
              <a:rPr lang="en-US" altLang="zh-CN" sz="2000" dirty="0"/>
              <a:t> RJ45</a:t>
            </a:r>
            <a:r>
              <a:rPr lang="zh-CN" altLang="en-US" sz="2000" dirty="0"/>
              <a:t>信息模块 </a:t>
            </a:r>
          </a:p>
          <a:p>
            <a:pPr lvl="2"/>
            <a:r>
              <a:rPr lang="zh-CN" altLang="en-US" sz="1800" dirty="0"/>
              <a:t>信息模块用于端接水平电缆，模块中有八个与电缆导线连接的接线 </a:t>
            </a:r>
          </a:p>
          <a:p>
            <a:pPr lvl="2"/>
            <a:r>
              <a:rPr lang="en-US" altLang="zh-CN" sz="1800" dirty="0"/>
              <a:t>RJ45</a:t>
            </a:r>
            <a:r>
              <a:rPr lang="zh-CN" altLang="en-US" sz="1800" dirty="0"/>
              <a:t>连接头插入模块后，与那些触点物理连接在一起。信息模块与插头的</a:t>
            </a:r>
            <a:r>
              <a:rPr lang="en-US" altLang="zh-CN" sz="1800" dirty="0"/>
              <a:t>8</a:t>
            </a:r>
            <a:r>
              <a:rPr lang="zh-CN" altLang="en-US" sz="1800" dirty="0"/>
              <a:t>根针状金属片，具有弹性连接，且有锁定装置，一旦插入连接，很难直接拔出，必须解锁后才能顺利拔出。</a:t>
            </a:r>
          </a:p>
          <a:p>
            <a:pPr lvl="2"/>
            <a:r>
              <a:rPr lang="zh-CN" altLang="en-US" sz="1800" dirty="0"/>
              <a:t>信息模块用绝缘位移式连接（</a:t>
            </a:r>
            <a:r>
              <a:rPr lang="en-US" altLang="zh-CN" sz="1800" dirty="0"/>
              <a:t>IDC</a:t>
            </a:r>
            <a:r>
              <a:rPr lang="zh-CN" altLang="en-US" sz="1800" dirty="0"/>
              <a:t>）技术设计而成。连接器上有与单根电缆导线相连的接线块（狭槽），通过打线工具或者特殊的连接器帽盖将双绞线导线压到接线块里。 </a:t>
            </a:r>
          </a:p>
          <a:p>
            <a:pPr lvl="2"/>
            <a:r>
              <a:rPr lang="zh-CN" altLang="en-US" sz="1800" dirty="0"/>
              <a:t>双绞电缆与信息模块的接线块连接时，应按色标要求的顺序进行卡接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285852" y="1285860"/>
            <a:ext cx="7199313" cy="720725"/>
          </a:xfrm>
        </p:spPr>
        <p:txBody>
          <a:bodyPr>
            <a:normAutofit fontScale="90000"/>
          </a:bodyPr>
          <a:lstStyle/>
          <a:p>
            <a:r>
              <a:rPr lang="en-US" altLang="zh-CN" dirty="0"/>
              <a:t>2.2 </a:t>
            </a:r>
            <a:r>
              <a:rPr lang="zh-CN" altLang="en-US" dirty="0"/>
              <a:t>双绞线连接器件</a:t>
            </a:r>
          </a:p>
        </p:txBody>
      </p:sp>
      <p:sp>
        <p:nvSpPr>
          <p:cNvPr id="104451" name="Rectangle 3"/>
          <p:cNvSpPr>
            <a:spLocks noGrp="1" noChangeArrowheads="1"/>
          </p:cNvSpPr>
          <p:nvPr>
            <p:ph type="body" sz="half" idx="1"/>
          </p:nvPr>
        </p:nvSpPr>
        <p:spPr>
          <a:xfrm>
            <a:off x="1000100" y="2357430"/>
            <a:ext cx="3848100" cy="5256212"/>
          </a:xfrm>
        </p:spPr>
        <p:txBody>
          <a:bodyPr/>
          <a:lstStyle/>
          <a:p>
            <a:pPr algn="just">
              <a:buFont typeface="Wingdings" pitchFamily="2" charset="2"/>
              <a:buNone/>
            </a:pPr>
            <a:r>
              <a:rPr lang="en-US" altLang="zh-CN" sz="2000" b="1" dirty="0"/>
              <a:t>2.2.1 </a:t>
            </a:r>
            <a:r>
              <a:rPr lang="zh-CN" altLang="en-US" sz="2000" b="1" dirty="0"/>
              <a:t>信息模块与</a:t>
            </a:r>
            <a:r>
              <a:rPr lang="en-US" altLang="zh-CN" sz="2000" b="1" dirty="0"/>
              <a:t>RJ</a:t>
            </a:r>
            <a:r>
              <a:rPr lang="zh-CN" altLang="en-US" sz="2000" b="1" dirty="0"/>
              <a:t>连接头</a:t>
            </a:r>
          </a:p>
          <a:p>
            <a:pPr lvl="1"/>
            <a:r>
              <a:rPr lang="en-US" altLang="zh-CN" sz="2000" dirty="0"/>
              <a:t> RJ45</a:t>
            </a:r>
            <a:r>
              <a:rPr lang="zh-CN" altLang="en-US" sz="2000" dirty="0"/>
              <a:t>信息模块 </a:t>
            </a:r>
          </a:p>
        </p:txBody>
      </p:sp>
      <p:graphicFrame>
        <p:nvGraphicFramePr>
          <p:cNvPr id="104452" name="Object 4"/>
          <p:cNvGraphicFramePr>
            <a:graphicFrameLocks noGrp="1" noChangeAspect="1"/>
          </p:cNvGraphicFramePr>
          <p:nvPr>
            <p:ph sz="half" idx="2"/>
          </p:nvPr>
        </p:nvGraphicFramePr>
        <p:xfrm>
          <a:off x="714348" y="3071810"/>
          <a:ext cx="7775575" cy="2808288"/>
        </p:xfrm>
        <a:graphic>
          <a:graphicData uri="http://schemas.openxmlformats.org/presentationml/2006/ole">
            <mc:AlternateContent xmlns:mc="http://schemas.openxmlformats.org/markup-compatibility/2006">
              <mc:Choice xmlns:v="urn:schemas-microsoft-com:vml" Requires="v">
                <p:oleObj spid="_x0000_s2051" r:id="rId3" imgW="5984341" imgH="1751846" progId="Word.Picture.8">
                  <p:embed/>
                </p:oleObj>
              </mc:Choice>
              <mc:Fallback>
                <p:oleObj r:id="rId3" imgW="5984341" imgH="1751846" progId="Word.Picture.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48" y="3071810"/>
                        <a:ext cx="7775575" cy="2808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285852" y="1000108"/>
            <a:ext cx="7199313" cy="720725"/>
          </a:xfrm>
        </p:spPr>
        <p:txBody>
          <a:bodyPr>
            <a:normAutofit fontScale="90000"/>
          </a:bodyPr>
          <a:lstStyle/>
          <a:p>
            <a:r>
              <a:rPr lang="en-US" altLang="zh-CN" dirty="0"/>
              <a:t>2.2 </a:t>
            </a:r>
            <a:r>
              <a:rPr lang="zh-CN" altLang="en-US" dirty="0"/>
              <a:t>双绞线连接器件</a:t>
            </a:r>
          </a:p>
        </p:txBody>
      </p:sp>
      <p:sp>
        <p:nvSpPr>
          <p:cNvPr id="106499" name="Rectangle 3"/>
          <p:cNvSpPr>
            <a:spLocks noGrp="1" noChangeArrowheads="1"/>
          </p:cNvSpPr>
          <p:nvPr>
            <p:ph type="body" sz="half" idx="1"/>
          </p:nvPr>
        </p:nvSpPr>
        <p:spPr>
          <a:xfrm>
            <a:off x="285720" y="2214554"/>
            <a:ext cx="4895850" cy="5256212"/>
          </a:xfrm>
        </p:spPr>
        <p:txBody>
          <a:bodyPr/>
          <a:lstStyle/>
          <a:p>
            <a:pPr algn="just">
              <a:buFont typeface="Wingdings" pitchFamily="2" charset="2"/>
              <a:buNone/>
            </a:pPr>
            <a:r>
              <a:rPr lang="en-US" altLang="zh-CN" sz="2000" b="1" dirty="0"/>
              <a:t>2.2.1 </a:t>
            </a:r>
            <a:r>
              <a:rPr lang="zh-CN" altLang="en-US" sz="2000" b="1" dirty="0"/>
              <a:t>信息模块与</a:t>
            </a:r>
            <a:r>
              <a:rPr lang="en-US" altLang="zh-CN" sz="2000" b="1" dirty="0"/>
              <a:t>RJ</a:t>
            </a:r>
            <a:r>
              <a:rPr lang="zh-CN" altLang="en-US" sz="2000" b="1" dirty="0"/>
              <a:t>连接头</a:t>
            </a:r>
          </a:p>
          <a:p>
            <a:pPr lvl="1"/>
            <a:r>
              <a:rPr lang="en-US" altLang="zh-CN" sz="2000" dirty="0"/>
              <a:t> RJ45</a:t>
            </a:r>
            <a:r>
              <a:rPr lang="zh-CN" altLang="en-US" sz="2000" dirty="0"/>
              <a:t>信息模块 </a:t>
            </a:r>
          </a:p>
          <a:p>
            <a:pPr lvl="2"/>
            <a:r>
              <a:rPr lang="zh-CN" altLang="en-US" sz="1800" dirty="0"/>
              <a:t>上部端接模块和尾部端接模块</a:t>
            </a:r>
          </a:p>
        </p:txBody>
      </p:sp>
      <p:pic>
        <p:nvPicPr>
          <p:cNvPr id="106502" name="Picture 6" descr="信息模块"/>
          <p:cNvPicPr>
            <a:picLocks noGrp="1" noChangeAspect="1" noChangeArrowheads="1"/>
          </p:cNvPicPr>
          <p:nvPr>
            <p:ph sz="half" idx="2"/>
          </p:nvPr>
        </p:nvPicPr>
        <p:blipFill>
          <a:blip r:embed="rId2"/>
          <a:srcRect/>
          <a:stretch>
            <a:fillRect/>
          </a:stretch>
        </p:blipFill>
        <p:spPr>
          <a:xfrm>
            <a:off x="285720" y="3786190"/>
            <a:ext cx="4095750" cy="1714500"/>
          </a:xfrm>
          <a:noFill/>
          <a:ln/>
        </p:spPr>
      </p:pic>
      <p:pic>
        <p:nvPicPr>
          <p:cNvPr id="106503" name="Picture 7" descr="信息模块不同类"/>
          <p:cNvPicPr>
            <a:picLocks noChangeAspect="1" noChangeArrowheads="1"/>
          </p:cNvPicPr>
          <p:nvPr/>
        </p:nvPicPr>
        <p:blipFill>
          <a:blip r:embed="rId3"/>
          <a:srcRect/>
          <a:stretch>
            <a:fillRect/>
          </a:stretch>
        </p:blipFill>
        <p:spPr bwMode="auto">
          <a:xfrm>
            <a:off x="4286248" y="3571876"/>
            <a:ext cx="4535488" cy="2309813"/>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1214414" y="1214422"/>
            <a:ext cx="7199313" cy="720725"/>
          </a:xfrm>
        </p:spPr>
        <p:txBody>
          <a:bodyPr>
            <a:normAutofit fontScale="90000"/>
          </a:bodyPr>
          <a:lstStyle/>
          <a:p>
            <a:r>
              <a:rPr lang="en-US" altLang="zh-CN" dirty="0"/>
              <a:t>2.2 </a:t>
            </a:r>
            <a:r>
              <a:rPr lang="zh-CN" altLang="en-US" dirty="0"/>
              <a:t>双绞线连接器件</a:t>
            </a:r>
          </a:p>
        </p:txBody>
      </p:sp>
      <p:sp>
        <p:nvSpPr>
          <p:cNvPr id="107523" name="Rectangle 3"/>
          <p:cNvSpPr>
            <a:spLocks noGrp="1" noChangeArrowheads="1"/>
          </p:cNvSpPr>
          <p:nvPr>
            <p:ph type="body" sz="half" idx="1"/>
          </p:nvPr>
        </p:nvSpPr>
        <p:spPr>
          <a:xfrm>
            <a:off x="500034" y="2428868"/>
            <a:ext cx="5616575" cy="5256212"/>
          </a:xfrm>
        </p:spPr>
        <p:txBody>
          <a:bodyPr/>
          <a:lstStyle/>
          <a:p>
            <a:pPr algn="just">
              <a:buFont typeface="Wingdings" pitchFamily="2" charset="2"/>
              <a:buNone/>
            </a:pPr>
            <a:r>
              <a:rPr lang="en-US" altLang="zh-CN" sz="2000" b="1" dirty="0"/>
              <a:t>2.2.1 </a:t>
            </a:r>
            <a:r>
              <a:rPr lang="zh-CN" altLang="en-US" sz="2000" b="1" dirty="0"/>
              <a:t>信息模块与</a:t>
            </a:r>
            <a:r>
              <a:rPr lang="en-US" altLang="zh-CN" sz="2000" b="1" dirty="0"/>
              <a:t>RJ</a:t>
            </a:r>
            <a:r>
              <a:rPr lang="zh-CN" altLang="en-US" sz="2000" b="1" dirty="0"/>
              <a:t>连接头</a:t>
            </a:r>
          </a:p>
          <a:p>
            <a:pPr lvl="1"/>
            <a:r>
              <a:rPr lang="en-US" altLang="zh-CN" sz="2000" dirty="0"/>
              <a:t> RJ45</a:t>
            </a:r>
            <a:r>
              <a:rPr lang="zh-CN" altLang="en-US" sz="2000" dirty="0"/>
              <a:t>信息模块 </a:t>
            </a:r>
          </a:p>
          <a:p>
            <a:pPr lvl="2"/>
            <a:r>
              <a:rPr lang="zh-CN" altLang="en-US" sz="1800" dirty="0"/>
              <a:t>打线式信息模块和免打线式信息模块 </a:t>
            </a:r>
          </a:p>
        </p:txBody>
      </p:sp>
      <p:sp>
        <p:nvSpPr>
          <p:cNvPr id="107526" name="Rectangle 6"/>
          <p:cNvSpPr>
            <a:spLocks noGrp="1" noChangeArrowheads="1"/>
          </p:cNvSpPr>
          <p:nvPr>
            <p:ph sz="half" idx="2"/>
          </p:nvPr>
        </p:nvSpPr>
        <p:spPr/>
        <p:txBody>
          <a:bodyPr/>
          <a:lstStyle/>
          <a:p>
            <a:endParaRPr lang="zh-CN" altLang="en-US" sz="2000" dirty="0"/>
          </a:p>
        </p:txBody>
      </p:sp>
      <p:pic>
        <p:nvPicPr>
          <p:cNvPr id="107527" name="Picture 7" descr="5E打线模块"/>
          <p:cNvPicPr>
            <a:picLocks noChangeAspect="1" noChangeArrowheads="1"/>
          </p:cNvPicPr>
          <p:nvPr/>
        </p:nvPicPr>
        <p:blipFill>
          <a:blip r:embed="rId2"/>
          <a:srcRect/>
          <a:stretch>
            <a:fillRect/>
          </a:stretch>
        </p:blipFill>
        <p:spPr bwMode="auto">
          <a:xfrm>
            <a:off x="285720" y="4143380"/>
            <a:ext cx="3743325" cy="1782763"/>
          </a:xfrm>
          <a:prstGeom prst="rect">
            <a:avLst/>
          </a:prstGeom>
          <a:noFill/>
          <a:ln w="9525">
            <a:noFill/>
            <a:miter lim="800000"/>
            <a:headEnd/>
            <a:tailEnd/>
          </a:ln>
        </p:spPr>
      </p:pic>
      <p:pic>
        <p:nvPicPr>
          <p:cNvPr id="107528" name="Picture 8" descr="免打信息模块"/>
          <p:cNvPicPr>
            <a:picLocks noChangeAspect="1" noChangeArrowheads="1"/>
          </p:cNvPicPr>
          <p:nvPr/>
        </p:nvPicPr>
        <p:blipFill>
          <a:blip r:embed="rId3"/>
          <a:srcRect/>
          <a:stretch>
            <a:fillRect/>
          </a:stretch>
        </p:blipFill>
        <p:spPr bwMode="auto">
          <a:xfrm>
            <a:off x="4857752" y="3643314"/>
            <a:ext cx="3598862" cy="223202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142976" y="1142984"/>
            <a:ext cx="7199313" cy="720725"/>
          </a:xfrm>
        </p:spPr>
        <p:txBody>
          <a:bodyPr>
            <a:normAutofit fontScale="90000"/>
          </a:bodyPr>
          <a:lstStyle/>
          <a:p>
            <a:r>
              <a:rPr lang="en-US" altLang="zh-CN" dirty="0"/>
              <a:t>2.2 </a:t>
            </a:r>
            <a:r>
              <a:rPr lang="zh-CN" altLang="en-US" dirty="0"/>
              <a:t>双绞线连接器件</a:t>
            </a:r>
          </a:p>
        </p:txBody>
      </p:sp>
      <p:sp>
        <p:nvSpPr>
          <p:cNvPr id="108547" name="Rectangle 3"/>
          <p:cNvSpPr>
            <a:spLocks noGrp="1" noChangeArrowheads="1"/>
          </p:cNvSpPr>
          <p:nvPr>
            <p:ph type="body" sz="half" idx="1"/>
          </p:nvPr>
        </p:nvSpPr>
        <p:spPr>
          <a:xfrm>
            <a:off x="785786" y="2143116"/>
            <a:ext cx="5616575" cy="5256212"/>
          </a:xfrm>
        </p:spPr>
        <p:txBody>
          <a:bodyPr/>
          <a:lstStyle/>
          <a:p>
            <a:pPr algn="just">
              <a:buFont typeface="Wingdings" pitchFamily="2" charset="2"/>
              <a:buNone/>
            </a:pPr>
            <a:r>
              <a:rPr lang="en-US" altLang="zh-CN" sz="2000" b="1" dirty="0"/>
              <a:t>2.2.1 </a:t>
            </a:r>
            <a:r>
              <a:rPr lang="zh-CN" altLang="en-US" sz="2000" b="1" dirty="0"/>
              <a:t>信息模块与</a:t>
            </a:r>
            <a:r>
              <a:rPr lang="en-US" altLang="zh-CN" sz="2000" b="1" dirty="0"/>
              <a:t>RJ</a:t>
            </a:r>
            <a:r>
              <a:rPr lang="zh-CN" altLang="en-US" sz="2000" b="1" dirty="0"/>
              <a:t>连接头</a:t>
            </a:r>
          </a:p>
          <a:p>
            <a:pPr lvl="1"/>
            <a:r>
              <a:rPr lang="en-US" altLang="zh-CN" sz="2000" dirty="0"/>
              <a:t> RJ45</a:t>
            </a:r>
            <a:r>
              <a:rPr lang="zh-CN" altLang="en-US" sz="2000" dirty="0"/>
              <a:t>信息模块 </a:t>
            </a:r>
          </a:p>
          <a:p>
            <a:pPr lvl="2"/>
            <a:r>
              <a:rPr lang="zh-CN" altLang="en-US" sz="1800" dirty="0"/>
              <a:t>屏蔽式信息模块 </a:t>
            </a:r>
          </a:p>
        </p:txBody>
      </p:sp>
      <p:sp>
        <p:nvSpPr>
          <p:cNvPr id="108552" name="Rectangle 8"/>
          <p:cNvSpPr>
            <a:spLocks noChangeArrowheads="1"/>
          </p:cNvSpPr>
          <p:nvPr/>
        </p:nvSpPr>
        <p:spPr bwMode="auto">
          <a:xfrm>
            <a:off x="0" y="2595563"/>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108551" name="Object 7"/>
          <p:cNvGraphicFramePr>
            <a:graphicFrameLocks noChangeAspect="1"/>
          </p:cNvGraphicFramePr>
          <p:nvPr/>
        </p:nvGraphicFramePr>
        <p:xfrm>
          <a:off x="1000100" y="3357562"/>
          <a:ext cx="2951162" cy="2649538"/>
        </p:xfrm>
        <a:graphic>
          <a:graphicData uri="http://schemas.openxmlformats.org/presentationml/2006/ole">
            <mc:AlternateContent xmlns:mc="http://schemas.openxmlformats.org/markup-compatibility/2006">
              <mc:Choice xmlns:v="urn:schemas-microsoft-com:vml" Requires="v">
                <p:oleObj spid="_x0000_s3075" name="图片" r:id="rId3" imgW="1650492" imgH="1426464" progId="Word.Picture.8">
                  <p:embed/>
                </p:oleObj>
              </mc:Choice>
              <mc:Fallback>
                <p:oleObj name="图片" r:id="rId3" imgW="1650492" imgH="1426464" progId="Word.Picture.8">
                  <p:embed/>
                  <p:pic>
                    <p:nvPicPr>
                      <p:cNvPr id="0" name="Picture 2"/>
                      <p:cNvPicPr>
                        <a:picLocks noChangeAspect="1" noChangeArrowheads="1"/>
                      </p:cNvPicPr>
                      <p:nvPr/>
                    </p:nvPicPr>
                    <p:blipFill>
                      <a:blip r:embed="rId4">
                        <a:lum contrast="6000"/>
                        <a:grayscl/>
                        <a:extLst>
                          <a:ext uri="{28A0092B-C50C-407E-A947-70E740481C1C}">
                            <a14:useLocalDpi xmlns:a14="http://schemas.microsoft.com/office/drawing/2010/main" val="0"/>
                          </a:ext>
                        </a:extLst>
                      </a:blip>
                      <a:srcRect/>
                      <a:stretch>
                        <a:fillRect/>
                      </a:stretch>
                    </p:blipFill>
                    <p:spPr bwMode="auto">
                      <a:xfrm>
                        <a:off x="1000100" y="3357562"/>
                        <a:ext cx="2951162" cy="2649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8553" name="Picture 9" descr="2-30"/>
          <p:cNvPicPr>
            <a:picLocks noChangeAspect="1" noChangeArrowheads="1"/>
          </p:cNvPicPr>
          <p:nvPr/>
        </p:nvPicPr>
        <p:blipFill>
          <a:blip r:embed="rId5"/>
          <a:srcRect/>
          <a:stretch>
            <a:fillRect/>
          </a:stretch>
        </p:blipFill>
        <p:spPr bwMode="auto">
          <a:xfrm>
            <a:off x="4286248" y="3286124"/>
            <a:ext cx="3816350" cy="2668588"/>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214414" y="1214422"/>
            <a:ext cx="7199313" cy="720725"/>
          </a:xfrm>
        </p:spPr>
        <p:txBody>
          <a:bodyPr>
            <a:normAutofit fontScale="90000"/>
          </a:bodyPr>
          <a:lstStyle/>
          <a:p>
            <a:r>
              <a:rPr lang="en-US" altLang="zh-CN" dirty="0"/>
              <a:t>2.2 </a:t>
            </a:r>
            <a:r>
              <a:rPr lang="zh-CN" altLang="en-US" dirty="0"/>
              <a:t>双绞线连接器件</a:t>
            </a:r>
          </a:p>
        </p:txBody>
      </p:sp>
      <p:sp>
        <p:nvSpPr>
          <p:cNvPr id="109571" name="Rectangle 3"/>
          <p:cNvSpPr>
            <a:spLocks noGrp="1" noChangeArrowheads="1"/>
          </p:cNvSpPr>
          <p:nvPr>
            <p:ph type="body" sz="half" idx="1"/>
          </p:nvPr>
        </p:nvSpPr>
        <p:spPr>
          <a:xfrm>
            <a:off x="285720" y="2143116"/>
            <a:ext cx="5616575" cy="5256212"/>
          </a:xfrm>
        </p:spPr>
        <p:txBody>
          <a:bodyPr/>
          <a:lstStyle/>
          <a:p>
            <a:pPr algn="just">
              <a:buFont typeface="Wingdings" pitchFamily="2" charset="2"/>
              <a:buNone/>
            </a:pPr>
            <a:r>
              <a:rPr lang="en-US" altLang="zh-CN" sz="2000" b="1" dirty="0"/>
              <a:t>2.2.1 </a:t>
            </a:r>
            <a:r>
              <a:rPr lang="zh-CN" altLang="en-US" sz="2000" b="1" dirty="0"/>
              <a:t>信息模块与</a:t>
            </a:r>
            <a:r>
              <a:rPr lang="en-US" altLang="zh-CN" sz="2000" b="1" dirty="0"/>
              <a:t>RJ</a:t>
            </a:r>
            <a:r>
              <a:rPr lang="zh-CN" altLang="en-US" sz="2000" b="1" dirty="0"/>
              <a:t>连接头</a:t>
            </a:r>
          </a:p>
          <a:p>
            <a:pPr lvl="1"/>
            <a:r>
              <a:rPr lang="en-US" altLang="zh-CN" sz="2000" dirty="0"/>
              <a:t> RJ45</a:t>
            </a:r>
            <a:r>
              <a:rPr lang="zh-CN" altLang="en-US" sz="2000" dirty="0"/>
              <a:t>信息模块 </a:t>
            </a:r>
          </a:p>
          <a:p>
            <a:pPr lvl="2"/>
            <a:r>
              <a:rPr lang="zh-CN" altLang="en-US" sz="1800" dirty="0"/>
              <a:t>桌面型型信息插座 </a:t>
            </a:r>
          </a:p>
        </p:txBody>
      </p:sp>
      <p:sp>
        <p:nvSpPr>
          <p:cNvPr id="109572" name="Rectangle 4"/>
          <p:cNvSpPr>
            <a:spLocks noChangeArrowheads="1"/>
          </p:cNvSpPr>
          <p:nvPr/>
        </p:nvSpPr>
        <p:spPr bwMode="auto">
          <a:xfrm>
            <a:off x="0" y="2595563"/>
            <a:ext cx="9144000" cy="0"/>
          </a:xfrm>
          <a:prstGeom prst="rect">
            <a:avLst/>
          </a:prstGeom>
          <a:noFill/>
          <a:ln w="9525">
            <a:noFill/>
            <a:miter lim="800000"/>
            <a:headEnd/>
            <a:tailEnd/>
          </a:ln>
          <a:effectLst/>
        </p:spPr>
        <p:txBody>
          <a:bodyPr wrap="none" anchor="ctr">
            <a:spAutoFit/>
          </a:bodyPr>
          <a:lstStyle/>
          <a:p>
            <a:endParaRPr lang="zh-CN" altLang="en-US"/>
          </a:p>
        </p:txBody>
      </p:sp>
      <p:pic>
        <p:nvPicPr>
          <p:cNvPr id="109575" name="Picture 7" descr="产品图片"/>
          <p:cNvPicPr>
            <a:picLocks noChangeAspect="1" noChangeArrowheads="1"/>
          </p:cNvPicPr>
          <p:nvPr/>
        </p:nvPicPr>
        <p:blipFill>
          <a:blip r:embed="rId2"/>
          <a:srcRect/>
          <a:stretch>
            <a:fillRect/>
          </a:stretch>
        </p:blipFill>
        <p:spPr bwMode="auto">
          <a:xfrm>
            <a:off x="4357686" y="2428868"/>
            <a:ext cx="4176712" cy="315912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28596" y="1142984"/>
            <a:ext cx="8229600" cy="1143000"/>
          </a:xfrm>
        </p:spPr>
        <p:txBody>
          <a:bodyPr/>
          <a:lstStyle/>
          <a:p>
            <a:r>
              <a:rPr lang="en-US" altLang="zh-CN" dirty="0"/>
              <a:t>2.2 </a:t>
            </a:r>
            <a:r>
              <a:rPr lang="zh-CN" altLang="en-US" dirty="0"/>
              <a:t>双绞线连接器件</a:t>
            </a:r>
          </a:p>
        </p:txBody>
      </p:sp>
      <p:sp>
        <p:nvSpPr>
          <p:cNvPr id="110595" name="Rectangle 3"/>
          <p:cNvSpPr>
            <a:spLocks noGrp="1" noChangeArrowheads="1"/>
          </p:cNvSpPr>
          <p:nvPr>
            <p:ph type="body" idx="1"/>
          </p:nvPr>
        </p:nvSpPr>
        <p:spPr>
          <a:xfrm>
            <a:off x="285720" y="2571744"/>
            <a:ext cx="8229600" cy="4525963"/>
          </a:xfrm>
        </p:spPr>
        <p:txBody>
          <a:bodyPr/>
          <a:lstStyle/>
          <a:p>
            <a:pPr algn="just">
              <a:buFont typeface="Wingdings" pitchFamily="2" charset="2"/>
              <a:buNone/>
            </a:pPr>
            <a:r>
              <a:rPr lang="en-US" altLang="zh-CN" b="1" dirty="0"/>
              <a:t>2.2.2 </a:t>
            </a:r>
            <a:r>
              <a:rPr lang="zh-CN" altLang="en-US" b="1" dirty="0"/>
              <a:t>配线架</a:t>
            </a:r>
          </a:p>
          <a:p>
            <a:pPr lvl="1" algn="just"/>
            <a:r>
              <a:rPr lang="zh-CN" altLang="en-US" b="1" dirty="0"/>
              <a:t>配线架是电缆或光缆进行端接和连接的装置。在配线架上可进行互连或交接操作。</a:t>
            </a:r>
            <a:r>
              <a:rPr lang="zh-CN" altLang="en-US" dirty="0"/>
              <a:t> </a:t>
            </a:r>
          </a:p>
          <a:p>
            <a:pPr lvl="1" algn="just"/>
            <a:r>
              <a:rPr lang="zh-CN" altLang="en-US" dirty="0"/>
              <a:t>按安装位置分有建筑群配线架</a:t>
            </a:r>
            <a:r>
              <a:rPr lang="en-US" altLang="zh-CN" dirty="0"/>
              <a:t>CD</a:t>
            </a:r>
            <a:r>
              <a:rPr lang="zh-CN" altLang="en-US" dirty="0"/>
              <a:t>、建筑物配线架</a:t>
            </a:r>
            <a:r>
              <a:rPr lang="en-US" altLang="zh-CN" dirty="0"/>
              <a:t>BD</a:t>
            </a:r>
            <a:r>
              <a:rPr lang="zh-CN" altLang="en-US" dirty="0"/>
              <a:t>、楼层配线架</a:t>
            </a:r>
            <a:r>
              <a:rPr lang="en-US" altLang="zh-CN" dirty="0"/>
              <a:t>FD</a:t>
            </a:r>
          </a:p>
          <a:p>
            <a:pPr lvl="1" algn="just"/>
            <a:r>
              <a:rPr lang="zh-CN" altLang="en-US" dirty="0"/>
              <a:t>按功能分有数据配线架和</a:t>
            </a:r>
            <a:r>
              <a:rPr lang="en-US" altLang="zh-CN" dirty="0"/>
              <a:t>110</a:t>
            </a:r>
            <a:r>
              <a:rPr lang="zh-CN" altLang="en-US" dirty="0"/>
              <a:t>语音配线架 </a:t>
            </a:r>
          </a:p>
          <a:p>
            <a:pPr lvl="1" algn="just"/>
            <a:endParaRPr lang="en-US" altLang="zh-CN" dirty="0"/>
          </a:p>
          <a:p>
            <a:pPr lvl="1" algn="just"/>
            <a:endParaRPr lang="en-US" altLang="zh-CN" dirty="0"/>
          </a:p>
          <a:p>
            <a:pPr lvl="1" algn="just"/>
            <a:endParaRPr lang="zh-CN" altLang="en-US" b="1" dirty="0"/>
          </a:p>
          <a:p>
            <a:pPr>
              <a:buFont typeface="Wingdings" pitchFamily="2" charset="2"/>
              <a:buNone/>
            </a:pP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85720" y="928670"/>
            <a:ext cx="8229600" cy="1143000"/>
          </a:xfrm>
        </p:spPr>
        <p:txBody>
          <a:bodyPr/>
          <a:lstStyle/>
          <a:p>
            <a:r>
              <a:rPr lang="en-US" altLang="zh-CN" dirty="0"/>
              <a:t>2.1 </a:t>
            </a:r>
            <a:r>
              <a:rPr lang="zh-CN" altLang="en-US" dirty="0"/>
              <a:t>双绞线</a:t>
            </a:r>
          </a:p>
        </p:txBody>
      </p:sp>
      <p:sp>
        <p:nvSpPr>
          <p:cNvPr id="81923" name="Rectangle 3"/>
          <p:cNvSpPr>
            <a:spLocks noGrp="1" noChangeArrowheads="1"/>
          </p:cNvSpPr>
          <p:nvPr>
            <p:ph type="body" idx="1"/>
          </p:nvPr>
        </p:nvSpPr>
        <p:spPr>
          <a:xfrm>
            <a:off x="1000100" y="2357430"/>
            <a:ext cx="7748613" cy="3951294"/>
          </a:xfrm>
        </p:spPr>
        <p:txBody>
          <a:bodyPr>
            <a:normAutofit/>
          </a:bodyPr>
          <a:lstStyle/>
          <a:p>
            <a:pPr>
              <a:lnSpc>
                <a:spcPct val="90000"/>
              </a:lnSpc>
            </a:pPr>
            <a:r>
              <a:rPr lang="zh-CN" altLang="en-US" sz="2000" dirty="0"/>
              <a:t>双绞线的结构</a:t>
            </a:r>
          </a:p>
          <a:p>
            <a:pPr lvl="1">
              <a:lnSpc>
                <a:spcPct val="90000"/>
              </a:lnSpc>
            </a:pPr>
            <a:r>
              <a:rPr lang="zh-CN" altLang="en-US" sz="2000" dirty="0"/>
              <a:t>双绞线（ </a:t>
            </a:r>
            <a:r>
              <a:rPr lang="en-US" altLang="zh-CN" sz="2000" dirty="0"/>
              <a:t>Twisted pair</a:t>
            </a:r>
            <a:r>
              <a:rPr lang="zh-CN" altLang="en-US" sz="2000" dirty="0"/>
              <a:t>，</a:t>
            </a:r>
            <a:r>
              <a:rPr lang="en-US" altLang="zh-CN" sz="2000" dirty="0"/>
              <a:t>T P</a:t>
            </a:r>
            <a:r>
              <a:rPr lang="zh-CN" altLang="en-US" sz="2000" dirty="0"/>
              <a:t>）由两根</a:t>
            </a:r>
            <a:r>
              <a:rPr lang="en-US" altLang="zh-CN" sz="2000" dirty="0"/>
              <a:t>22-26</a:t>
            </a:r>
            <a:r>
              <a:rPr lang="zh-CN" altLang="en-US" sz="2000" dirty="0"/>
              <a:t>号绝缘铜导线相互缠绕而成，每根铜导线的绝缘层上分别涂有不同的颜色，如果把一对或多对双绞线放在一个绝缘套管中便构成了双绞线电缆。</a:t>
            </a:r>
          </a:p>
          <a:p>
            <a:pPr lvl="1">
              <a:lnSpc>
                <a:spcPct val="90000"/>
              </a:lnSpc>
            </a:pPr>
            <a:r>
              <a:rPr lang="zh-CN" altLang="en-US" sz="2000" dirty="0"/>
              <a:t>双绞线电缆不同线对具有不同的扭绞长度（</a:t>
            </a:r>
            <a:r>
              <a:rPr lang="en-US" altLang="zh-CN" sz="2000" dirty="0"/>
              <a:t>Twist Length</a:t>
            </a:r>
            <a:r>
              <a:rPr lang="zh-CN" altLang="en-US" sz="2000" dirty="0"/>
              <a:t>）</a:t>
            </a:r>
          </a:p>
          <a:p>
            <a:pPr lvl="1">
              <a:lnSpc>
                <a:spcPct val="90000"/>
              </a:lnSpc>
            </a:pPr>
            <a:r>
              <a:rPr lang="zh-CN" altLang="en-US" sz="2000" dirty="0"/>
              <a:t>把两根绝缘的铜导线按一定密度互相绞合在一起，可降低信号干扰的程度，每一根导线在传输中辐射出来的电波会被另一根线上发出的电波抵消，一般扭线越密其抗干扰能力就越</a:t>
            </a:r>
            <a:r>
              <a:rPr lang="zh-CN" altLang="en-US" sz="2000" dirty="0" smtClean="0"/>
              <a:t>强</a:t>
            </a:r>
            <a:endParaRPr lang="zh-CN" altLang="en-US"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357158" y="1000108"/>
            <a:ext cx="8229600" cy="1143000"/>
          </a:xfrm>
        </p:spPr>
        <p:txBody>
          <a:bodyPr/>
          <a:lstStyle/>
          <a:p>
            <a:r>
              <a:rPr lang="en-US" altLang="zh-CN" dirty="0"/>
              <a:t>2.2 </a:t>
            </a:r>
            <a:r>
              <a:rPr lang="zh-CN" altLang="en-US" dirty="0"/>
              <a:t>双绞线连接器件</a:t>
            </a:r>
          </a:p>
        </p:txBody>
      </p:sp>
      <p:sp>
        <p:nvSpPr>
          <p:cNvPr id="112643" name="Rectangle 3"/>
          <p:cNvSpPr>
            <a:spLocks noGrp="1" noChangeArrowheads="1"/>
          </p:cNvSpPr>
          <p:nvPr>
            <p:ph type="body" idx="1"/>
          </p:nvPr>
        </p:nvSpPr>
        <p:spPr>
          <a:xfrm>
            <a:off x="500034" y="2332037"/>
            <a:ext cx="8229600" cy="4525963"/>
          </a:xfrm>
        </p:spPr>
        <p:txBody>
          <a:bodyPr/>
          <a:lstStyle/>
          <a:p>
            <a:pPr algn="just">
              <a:buFont typeface="Wingdings" pitchFamily="2" charset="2"/>
              <a:buNone/>
            </a:pPr>
            <a:r>
              <a:rPr lang="en-US" altLang="zh-CN" b="1" dirty="0"/>
              <a:t>2.2.2 </a:t>
            </a:r>
            <a:r>
              <a:rPr lang="zh-CN" altLang="en-US" b="1" dirty="0"/>
              <a:t>配线架</a:t>
            </a:r>
          </a:p>
          <a:p>
            <a:pPr lvl="1" algn="just"/>
            <a:r>
              <a:rPr lang="zh-CN" altLang="en-US" dirty="0"/>
              <a:t>数据配线架 </a:t>
            </a:r>
          </a:p>
          <a:p>
            <a:pPr lvl="2" algn="just"/>
            <a:r>
              <a:rPr lang="zh-CN" altLang="en-US" dirty="0"/>
              <a:t>有</a:t>
            </a:r>
            <a:r>
              <a:rPr lang="en-US" altLang="zh-CN" dirty="0"/>
              <a:t>24</a:t>
            </a:r>
            <a:r>
              <a:rPr lang="zh-CN" altLang="en-US" dirty="0"/>
              <a:t>口和</a:t>
            </a:r>
            <a:r>
              <a:rPr lang="en-US" altLang="zh-CN" dirty="0"/>
              <a:t>48</a:t>
            </a:r>
            <a:r>
              <a:rPr lang="zh-CN" altLang="en-US" dirty="0"/>
              <a:t>口两种规格，主要用于端接水平布线的</a:t>
            </a:r>
            <a:r>
              <a:rPr lang="en-US" altLang="zh-CN" dirty="0"/>
              <a:t>4</a:t>
            </a:r>
            <a:r>
              <a:rPr lang="zh-CN" altLang="en-US" dirty="0"/>
              <a:t>对双绞线电缆，如果是数据链路，则用</a:t>
            </a:r>
            <a:r>
              <a:rPr lang="en-US" altLang="zh-CN" dirty="0"/>
              <a:t>RJ45</a:t>
            </a:r>
            <a:r>
              <a:rPr lang="zh-CN" altLang="en-US" dirty="0"/>
              <a:t>跳线连接到网络设备上，如果是语音链路，则用</a:t>
            </a:r>
            <a:r>
              <a:rPr lang="en-US" altLang="zh-CN" dirty="0"/>
              <a:t>RJ45-110</a:t>
            </a:r>
            <a:r>
              <a:rPr lang="zh-CN" altLang="en-US" dirty="0"/>
              <a:t>跳线跳接到</a:t>
            </a:r>
            <a:r>
              <a:rPr lang="en-US" altLang="zh-CN" dirty="0"/>
              <a:t>110</a:t>
            </a:r>
            <a:r>
              <a:rPr lang="zh-CN" altLang="en-US" dirty="0"/>
              <a:t>语音配线架（连语音主干电缆）。 </a:t>
            </a:r>
          </a:p>
          <a:p>
            <a:pPr lvl="2" algn="just"/>
            <a:r>
              <a:rPr lang="zh-CN" altLang="en-US" dirty="0"/>
              <a:t>数据配线架有固定端口配线架和模块化配线架两种结构 </a:t>
            </a:r>
            <a:endParaRPr lang="en-US" altLang="zh-CN" dirty="0"/>
          </a:p>
          <a:p>
            <a:pPr lvl="1" algn="just"/>
            <a:endParaRPr lang="en-US" altLang="zh-CN" dirty="0"/>
          </a:p>
          <a:p>
            <a:pPr lvl="1" algn="just"/>
            <a:endParaRPr lang="zh-CN" altLang="en-US" b="1" dirty="0"/>
          </a:p>
          <a:p>
            <a:pPr>
              <a:buFont typeface="Wingdings" pitchFamily="2" charset="2"/>
              <a:buNone/>
            </a:pPr>
            <a:endParaRPr lang="zh-CN"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285720" y="857232"/>
            <a:ext cx="8229600" cy="989034"/>
          </a:xfrm>
        </p:spPr>
        <p:txBody>
          <a:bodyPr/>
          <a:lstStyle/>
          <a:p>
            <a:r>
              <a:rPr lang="en-US" altLang="zh-CN" dirty="0"/>
              <a:t>2.2 </a:t>
            </a:r>
            <a:r>
              <a:rPr lang="zh-CN" altLang="en-US" dirty="0"/>
              <a:t>双绞线连接器件</a:t>
            </a:r>
          </a:p>
        </p:txBody>
      </p:sp>
      <p:sp>
        <p:nvSpPr>
          <p:cNvPr id="113667" name="Rectangle 3"/>
          <p:cNvSpPr>
            <a:spLocks noGrp="1" noChangeArrowheads="1"/>
          </p:cNvSpPr>
          <p:nvPr>
            <p:ph type="body" idx="1"/>
          </p:nvPr>
        </p:nvSpPr>
        <p:spPr>
          <a:xfrm>
            <a:off x="214282" y="2332037"/>
            <a:ext cx="8229600" cy="4525963"/>
          </a:xfrm>
        </p:spPr>
        <p:txBody>
          <a:bodyPr/>
          <a:lstStyle/>
          <a:p>
            <a:pPr algn="just">
              <a:buFont typeface="Wingdings" pitchFamily="2" charset="2"/>
              <a:buNone/>
            </a:pPr>
            <a:r>
              <a:rPr lang="en-US" altLang="zh-CN" b="1" dirty="0"/>
              <a:t>2.2.2 </a:t>
            </a:r>
            <a:r>
              <a:rPr lang="zh-CN" altLang="en-US" b="1" dirty="0"/>
              <a:t>配线架</a:t>
            </a:r>
          </a:p>
          <a:p>
            <a:pPr lvl="1" algn="just"/>
            <a:r>
              <a:rPr lang="zh-CN" altLang="en-US" dirty="0"/>
              <a:t>数据配线架 </a:t>
            </a:r>
          </a:p>
          <a:p>
            <a:pPr lvl="1" algn="just"/>
            <a:endParaRPr lang="zh-CN" altLang="en-US" b="1" dirty="0"/>
          </a:p>
          <a:p>
            <a:pPr>
              <a:buFont typeface="Wingdings" pitchFamily="2" charset="2"/>
              <a:buNone/>
            </a:pPr>
            <a:endParaRPr lang="zh-CN" altLang="en-US" dirty="0"/>
          </a:p>
        </p:txBody>
      </p:sp>
      <p:pic>
        <p:nvPicPr>
          <p:cNvPr id="113668" name="Picture 4" descr="配线架结构"/>
          <p:cNvPicPr>
            <a:picLocks noChangeAspect="1" noChangeArrowheads="1"/>
          </p:cNvPicPr>
          <p:nvPr/>
        </p:nvPicPr>
        <p:blipFill>
          <a:blip r:embed="rId2"/>
          <a:srcRect/>
          <a:stretch>
            <a:fillRect/>
          </a:stretch>
        </p:blipFill>
        <p:spPr bwMode="auto">
          <a:xfrm>
            <a:off x="4143372" y="1643050"/>
            <a:ext cx="4294188" cy="4357718"/>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357158" y="928670"/>
            <a:ext cx="8229600" cy="1143000"/>
          </a:xfrm>
        </p:spPr>
        <p:txBody>
          <a:bodyPr/>
          <a:lstStyle/>
          <a:p>
            <a:r>
              <a:rPr lang="en-US" altLang="zh-CN" dirty="0"/>
              <a:t>2.2 </a:t>
            </a:r>
            <a:r>
              <a:rPr lang="zh-CN" altLang="en-US" dirty="0"/>
              <a:t>双绞线连接器件</a:t>
            </a:r>
          </a:p>
        </p:txBody>
      </p:sp>
      <p:sp>
        <p:nvSpPr>
          <p:cNvPr id="114691" name="Rectangle 3"/>
          <p:cNvSpPr>
            <a:spLocks noGrp="1" noChangeArrowheads="1"/>
          </p:cNvSpPr>
          <p:nvPr>
            <p:ph type="body" idx="1"/>
          </p:nvPr>
        </p:nvSpPr>
        <p:spPr>
          <a:xfrm>
            <a:off x="357158" y="2000240"/>
            <a:ext cx="8229600" cy="4525963"/>
          </a:xfrm>
        </p:spPr>
        <p:txBody>
          <a:bodyPr/>
          <a:lstStyle/>
          <a:p>
            <a:pPr algn="just">
              <a:buFont typeface="Wingdings" pitchFamily="2" charset="2"/>
              <a:buNone/>
            </a:pPr>
            <a:r>
              <a:rPr lang="en-US" altLang="zh-CN" b="1" dirty="0"/>
              <a:t>2.2.2 </a:t>
            </a:r>
            <a:r>
              <a:rPr lang="zh-CN" altLang="en-US" b="1" dirty="0"/>
              <a:t>配线架</a:t>
            </a:r>
          </a:p>
          <a:p>
            <a:pPr lvl="1" algn="just"/>
            <a:r>
              <a:rPr lang="en-US" altLang="zh-CN" dirty="0"/>
              <a:t>110</a:t>
            </a:r>
            <a:r>
              <a:rPr lang="zh-CN" altLang="en-US" dirty="0"/>
              <a:t>配线架 </a:t>
            </a:r>
          </a:p>
          <a:p>
            <a:pPr lvl="2" algn="just"/>
            <a:r>
              <a:rPr lang="en-US" altLang="zh-CN" dirty="0"/>
              <a:t>110</a:t>
            </a:r>
            <a:r>
              <a:rPr lang="zh-CN" altLang="en-US" dirty="0"/>
              <a:t>型连接管理系统的基本部件是</a:t>
            </a:r>
            <a:r>
              <a:rPr lang="en-US" altLang="zh-CN" dirty="0"/>
              <a:t>110</a:t>
            </a:r>
            <a:r>
              <a:rPr lang="zh-CN" altLang="en-US" dirty="0"/>
              <a:t>配线架、连接块、跳线和标签。这种配线架有</a:t>
            </a:r>
            <a:r>
              <a:rPr lang="en-US" altLang="zh-CN" dirty="0"/>
              <a:t>25</a:t>
            </a:r>
            <a:r>
              <a:rPr lang="zh-CN" altLang="en-US" dirty="0"/>
              <a:t>对、</a:t>
            </a:r>
            <a:r>
              <a:rPr lang="en-US" altLang="zh-CN" dirty="0"/>
              <a:t>50</a:t>
            </a:r>
            <a:r>
              <a:rPr lang="zh-CN" altLang="en-US" dirty="0"/>
              <a:t>对、</a:t>
            </a:r>
            <a:r>
              <a:rPr lang="en-US" altLang="zh-CN" dirty="0"/>
              <a:t>100</a:t>
            </a:r>
            <a:r>
              <a:rPr lang="zh-CN" altLang="en-US" dirty="0"/>
              <a:t>对、</a:t>
            </a:r>
            <a:r>
              <a:rPr lang="en-US" altLang="zh-CN" dirty="0"/>
              <a:t>300</a:t>
            </a:r>
            <a:r>
              <a:rPr lang="zh-CN" altLang="en-US" dirty="0"/>
              <a:t>对多种规格。 </a:t>
            </a:r>
          </a:p>
          <a:p>
            <a:pPr lvl="2" algn="just"/>
            <a:r>
              <a:rPr lang="en-US" altLang="zh-CN" dirty="0"/>
              <a:t>110</a:t>
            </a:r>
            <a:r>
              <a:rPr lang="zh-CN" altLang="en-US" dirty="0"/>
              <a:t>配线架其上装有若干齿形条，沿配线架正面从左到右均有色标，以区别各条输入线。这些线放入齿形条的槽缝里，再与连接块接合，利用</a:t>
            </a:r>
            <a:r>
              <a:rPr lang="en-US" altLang="zh-CN" dirty="0"/>
              <a:t>788J1</a:t>
            </a:r>
            <a:r>
              <a:rPr lang="zh-CN" altLang="en-US" dirty="0"/>
              <a:t>工具，就可将配线环的连线</a:t>
            </a:r>
            <a:r>
              <a:rPr lang="zh-CN" altLang="en-US" dirty="0">
                <a:latin typeface="Verdana"/>
              </a:rPr>
              <a:t>“</a:t>
            </a:r>
            <a:r>
              <a:rPr lang="zh-CN" altLang="en-US" dirty="0"/>
              <a:t>冲压</a:t>
            </a:r>
            <a:r>
              <a:rPr lang="zh-CN" altLang="en-US" dirty="0">
                <a:latin typeface="Verdana"/>
              </a:rPr>
              <a:t>”</a:t>
            </a:r>
            <a:r>
              <a:rPr lang="zh-CN" altLang="en-US" dirty="0"/>
              <a:t>到</a:t>
            </a:r>
            <a:r>
              <a:rPr lang="en-US" altLang="zh-CN" dirty="0"/>
              <a:t>110C</a:t>
            </a:r>
            <a:r>
              <a:rPr lang="zh-CN" altLang="en-US" dirty="0"/>
              <a:t>连接块上。</a:t>
            </a:r>
          </a:p>
          <a:p>
            <a:pPr lvl="1" algn="just"/>
            <a:endParaRPr lang="zh-CN" altLang="en-US" b="1" dirty="0"/>
          </a:p>
          <a:p>
            <a:pPr>
              <a:buFont typeface="Wingdings" pitchFamily="2" charset="2"/>
              <a:buNone/>
            </a:pPr>
            <a:endParaRPr lang="zh-CN"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00034" y="785794"/>
            <a:ext cx="8229600" cy="1143000"/>
          </a:xfrm>
        </p:spPr>
        <p:txBody>
          <a:bodyPr/>
          <a:lstStyle/>
          <a:p>
            <a:r>
              <a:rPr lang="en-US" altLang="zh-CN" dirty="0"/>
              <a:t>2.2 </a:t>
            </a:r>
            <a:r>
              <a:rPr lang="zh-CN" altLang="en-US" dirty="0"/>
              <a:t>双绞线连接器件</a:t>
            </a:r>
          </a:p>
        </p:txBody>
      </p:sp>
      <p:sp>
        <p:nvSpPr>
          <p:cNvPr id="115715" name="Rectangle 3"/>
          <p:cNvSpPr>
            <a:spLocks noGrp="1" noChangeArrowheads="1"/>
          </p:cNvSpPr>
          <p:nvPr>
            <p:ph type="body" idx="1"/>
          </p:nvPr>
        </p:nvSpPr>
        <p:spPr/>
        <p:txBody>
          <a:bodyPr/>
          <a:lstStyle/>
          <a:p>
            <a:pPr marL="457200" indent="-457200" algn="just">
              <a:buFont typeface="Wingdings" pitchFamily="2" charset="2"/>
              <a:buNone/>
            </a:pPr>
            <a:r>
              <a:rPr lang="en-US" altLang="zh-CN" b="1" dirty="0"/>
              <a:t>2.2.2 </a:t>
            </a:r>
            <a:r>
              <a:rPr lang="zh-CN" altLang="en-US" b="1" dirty="0"/>
              <a:t>配线架</a:t>
            </a:r>
          </a:p>
          <a:p>
            <a:pPr marL="914400" lvl="1" indent="-457200" algn="just"/>
            <a:r>
              <a:rPr lang="en-US" altLang="zh-CN" dirty="0"/>
              <a:t>110</a:t>
            </a:r>
            <a:r>
              <a:rPr lang="zh-CN" altLang="en-US" dirty="0"/>
              <a:t>配线架 </a:t>
            </a:r>
          </a:p>
          <a:p>
            <a:pPr marL="1371600" lvl="2" indent="-457200" algn="just"/>
            <a:r>
              <a:rPr lang="en-US" altLang="zh-CN" dirty="0"/>
              <a:t>110A</a:t>
            </a:r>
            <a:r>
              <a:rPr lang="zh-CN" altLang="en-US" dirty="0"/>
              <a:t>型配线架</a:t>
            </a:r>
          </a:p>
          <a:p>
            <a:pPr marL="1752600" lvl="3" indent="-381000" algn="just"/>
            <a:r>
              <a:rPr lang="zh-CN" altLang="en-US" dirty="0"/>
              <a:t>带腿的</a:t>
            </a:r>
            <a:r>
              <a:rPr lang="en-US" altLang="zh-CN" dirty="0"/>
              <a:t>110</a:t>
            </a:r>
            <a:r>
              <a:rPr lang="zh-CN" altLang="en-US" dirty="0"/>
              <a:t>配线架， 可以应用于所有场合，特别是大型电话应用场合，通常直接安装在二级交接间、配线间或设备间墙壁上。 </a:t>
            </a:r>
          </a:p>
          <a:p>
            <a:pPr marL="914400" lvl="1" indent="-457200" algn="just"/>
            <a:endParaRPr lang="zh-CN" altLang="en-US" b="1" dirty="0"/>
          </a:p>
          <a:p>
            <a:pPr marL="457200" indent="-457200">
              <a:buFont typeface="Wingdings" pitchFamily="2" charset="2"/>
              <a:buNone/>
            </a:pPr>
            <a:endParaRPr lang="zh-CN" altLang="en-US" dirty="0"/>
          </a:p>
        </p:txBody>
      </p:sp>
      <p:pic>
        <p:nvPicPr>
          <p:cNvPr id="115716" name="Picture 4" descr="110带脚"/>
          <p:cNvPicPr>
            <a:picLocks noChangeAspect="1" noChangeArrowheads="1"/>
          </p:cNvPicPr>
          <p:nvPr/>
        </p:nvPicPr>
        <p:blipFill>
          <a:blip r:embed="rId2"/>
          <a:srcRect/>
          <a:stretch>
            <a:fillRect/>
          </a:stretch>
        </p:blipFill>
        <p:spPr bwMode="auto">
          <a:xfrm>
            <a:off x="4500562" y="3786191"/>
            <a:ext cx="2952750" cy="214314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28596" y="857232"/>
            <a:ext cx="8229600" cy="1143000"/>
          </a:xfrm>
        </p:spPr>
        <p:txBody>
          <a:bodyPr/>
          <a:lstStyle/>
          <a:p>
            <a:r>
              <a:rPr lang="en-US" altLang="zh-CN" dirty="0"/>
              <a:t>2.2 </a:t>
            </a:r>
            <a:r>
              <a:rPr lang="zh-CN" altLang="en-US" dirty="0"/>
              <a:t>双绞线连接器件</a:t>
            </a:r>
          </a:p>
        </p:txBody>
      </p:sp>
      <p:sp>
        <p:nvSpPr>
          <p:cNvPr id="116739" name="Rectangle 3"/>
          <p:cNvSpPr>
            <a:spLocks noGrp="1" noChangeArrowheads="1"/>
          </p:cNvSpPr>
          <p:nvPr>
            <p:ph type="body" idx="1"/>
          </p:nvPr>
        </p:nvSpPr>
        <p:spPr/>
        <p:txBody>
          <a:bodyPr/>
          <a:lstStyle/>
          <a:p>
            <a:pPr marL="457200" indent="-457200" algn="just">
              <a:buFont typeface="Wingdings" pitchFamily="2" charset="2"/>
              <a:buNone/>
            </a:pPr>
            <a:r>
              <a:rPr lang="en-US" altLang="zh-CN" b="1"/>
              <a:t>2.2.2 </a:t>
            </a:r>
            <a:r>
              <a:rPr lang="zh-CN" altLang="en-US" b="1"/>
              <a:t>配线架</a:t>
            </a:r>
          </a:p>
          <a:p>
            <a:pPr marL="914400" lvl="1" indent="-457200" algn="just"/>
            <a:r>
              <a:rPr lang="en-US" altLang="zh-CN"/>
              <a:t>110</a:t>
            </a:r>
            <a:r>
              <a:rPr lang="zh-CN" altLang="en-US"/>
              <a:t>配线架 </a:t>
            </a:r>
          </a:p>
          <a:p>
            <a:pPr marL="1371600" lvl="2" indent="-457200" algn="just"/>
            <a:r>
              <a:rPr lang="en-US" altLang="zh-CN"/>
              <a:t>110D</a:t>
            </a:r>
            <a:r>
              <a:rPr lang="zh-CN" altLang="en-US"/>
              <a:t>型配线架 </a:t>
            </a:r>
          </a:p>
          <a:p>
            <a:pPr marL="1752600" lvl="3" indent="-381000" algn="just"/>
            <a:r>
              <a:rPr lang="zh-CN" altLang="en-US"/>
              <a:t>俗称不带引脚</a:t>
            </a:r>
            <a:r>
              <a:rPr lang="en-US" altLang="zh-CN"/>
              <a:t>110</a:t>
            </a:r>
            <a:r>
              <a:rPr lang="zh-CN" altLang="en-US"/>
              <a:t>配线架，适用于标准布线机柜安装 </a:t>
            </a:r>
          </a:p>
        </p:txBody>
      </p:sp>
      <p:pic>
        <p:nvPicPr>
          <p:cNvPr id="116741" name="Picture 5" descr="110无脚"/>
          <p:cNvPicPr>
            <a:picLocks noChangeAspect="1" noChangeArrowheads="1"/>
          </p:cNvPicPr>
          <p:nvPr/>
        </p:nvPicPr>
        <p:blipFill>
          <a:blip r:embed="rId2" cstate="print"/>
          <a:srcRect/>
          <a:stretch>
            <a:fillRect/>
          </a:stretch>
        </p:blipFill>
        <p:spPr bwMode="auto">
          <a:xfrm>
            <a:off x="3786182" y="3571876"/>
            <a:ext cx="3744912" cy="2425699"/>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357158" y="857232"/>
            <a:ext cx="8229600" cy="1143000"/>
          </a:xfrm>
        </p:spPr>
        <p:txBody>
          <a:bodyPr/>
          <a:lstStyle/>
          <a:p>
            <a:r>
              <a:rPr lang="en-US" altLang="zh-CN" dirty="0"/>
              <a:t>2.2 </a:t>
            </a:r>
            <a:r>
              <a:rPr lang="zh-CN" altLang="en-US" dirty="0"/>
              <a:t>双绞线连接器件</a:t>
            </a:r>
          </a:p>
        </p:txBody>
      </p:sp>
      <p:sp>
        <p:nvSpPr>
          <p:cNvPr id="117763" name="Rectangle 3"/>
          <p:cNvSpPr>
            <a:spLocks noGrp="1" noChangeArrowheads="1"/>
          </p:cNvSpPr>
          <p:nvPr>
            <p:ph type="body" idx="1"/>
          </p:nvPr>
        </p:nvSpPr>
        <p:spPr>
          <a:xfrm>
            <a:off x="571472" y="1714488"/>
            <a:ext cx="8229600" cy="4525963"/>
          </a:xfrm>
        </p:spPr>
        <p:txBody>
          <a:bodyPr/>
          <a:lstStyle/>
          <a:p>
            <a:pPr marL="457200" indent="-457200" algn="just">
              <a:buFont typeface="Wingdings" pitchFamily="2" charset="2"/>
              <a:buNone/>
            </a:pPr>
            <a:r>
              <a:rPr lang="en-US" altLang="zh-CN" b="1" dirty="0"/>
              <a:t>2.2.2 </a:t>
            </a:r>
            <a:r>
              <a:rPr lang="zh-CN" altLang="en-US" b="1" dirty="0"/>
              <a:t>配线架</a:t>
            </a:r>
          </a:p>
          <a:p>
            <a:pPr marL="914400" lvl="1" indent="-457200" algn="just"/>
            <a:r>
              <a:rPr lang="en-US" altLang="zh-CN" dirty="0"/>
              <a:t>110</a:t>
            </a:r>
            <a:r>
              <a:rPr lang="zh-CN" altLang="en-US" dirty="0"/>
              <a:t>配线架 </a:t>
            </a:r>
          </a:p>
          <a:p>
            <a:pPr marL="1371600" lvl="2" indent="-457200" algn="just"/>
            <a:r>
              <a:rPr lang="en-US" altLang="zh-CN" dirty="0"/>
              <a:t>110P</a:t>
            </a:r>
            <a:r>
              <a:rPr lang="zh-CN" altLang="en-US" dirty="0"/>
              <a:t>型</a:t>
            </a:r>
            <a:r>
              <a:rPr lang="zh-CN" altLang="en-US" dirty="0" smtClean="0"/>
              <a:t>配线架</a:t>
            </a:r>
            <a:endParaRPr lang="en-US" altLang="zh-CN" dirty="0" smtClean="0"/>
          </a:p>
          <a:p>
            <a:pPr marL="1371600" lvl="2" indent="-457200" algn="just">
              <a:buNone/>
            </a:pPr>
            <a:r>
              <a:rPr lang="en-US" altLang="zh-CN" dirty="0" smtClean="0"/>
              <a:t>                                      </a:t>
            </a:r>
            <a:r>
              <a:rPr lang="zh-CN" altLang="en-US" dirty="0" smtClean="0"/>
              <a:t>由</a:t>
            </a:r>
            <a:r>
              <a:rPr lang="en-US" altLang="zh-CN" dirty="0" smtClean="0"/>
              <a:t>100</a:t>
            </a:r>
            <a:r>
              <a:rPr lang="zh-CN" altLang="en-US" dirty="0" smtClean="0"/>
              <a:t>对</a:t>
            </a:r>
            <a:r>
              <a:rPr lang="en-US" altLang="zh-CN" dirty="0" smtClean="0"/>
              <a:t>110D</a:t>
            </a:r>
            <a:r>
              <a:rPr lang="zh-CN" altLang="en-US" dirty="0" smtClean="0"/>
              <a:t>配线架及相应的水平 </a:t>
            </a:r>
            <a:endParaRPr lang="en-US" altLang="zh-CN" dirty="0" smtClean="0"/>
          </a:p>
          <a:p>
            <a:pPr marL="1371600" lvl="2" indent="-457200" algn="just">
              <a:buNone/>
            </a:pPr>
            <a:r>
              <a:rPr lang="en-US" altLang="zh-CN" dirty="0" smtClean="0"/>
              <a:t>                                       </a:t>
            </a:r>
            <a:r>
              <a:rPr lang="zh-CN" altLang="en-US" dirty="0" smtClean="0"/>
              <a:t>过线槽组成，安装在一个背板支  </a:t>
            </a:r>
            <a:endParaRPr lang="en-US" altLang="zh-CN" dirty="0" smtClean="0"/>
          </a:p>
          <a:p>
            <a:pPr marL="1371600" lvl="2" indent="-457200" algn="just">
              <a:buNone/>
            </a:pPr>
            <a:r>
              <a:rPr lang="en-US" altLang="zh-CN" dirty="0" smtClean="0"/>
              <a:t>                                       </a:t>
            </a:r>
            <a:r>
              <a:rPr lang="zh-CN" altLang="en-US" dirty="0" smtClean="0"/>
              <a:t>架上，底部有一个半密闭的过线</a:t>
            </a:r>
            <a:endParaRPr lang="en-US" altLang="zh-CN" dirty="0" smtClean="0"/>
          </a:p>
          <a:p>
            <a:pPr marL="1371600" lvl="2" indent="-457200" algn="just">
              <a:buNone/>
            </a:pPr>
            <a:r>
              <a:rPr lang="en-US" altLang="zh-CN" dirty="0" smtClean="0"/>
              <a:t>                                       </a:t>
            </a:r>
            <a:r>
              <a:rPr lang="zh-CN" altLang="en-US" dirty="0" smtClean="0"/>
              <a:t>槽，</a:t>
            </a:r>
            <a:r>
              <a:rPr lang="en-US" altLang="zh-CN" dirty="0" smtClean="0"/>
              <a:t>110P</a:t>
            </a:r>
            <a:r>
              <a:rPr lang="zh-CN" altLang="en-US" dirty="0" smtClean="0"/>
              <a:t>型配线架有</a:t>
            </a:r>
            <a:r>
              <a:rPr lang="en-US" altLang="zh-CN" dirty="0" smtClean="0"/>
              <a:t>300</a:t>
            </a:r>
            <a:r>
              <a:rPr lang="zh-CN" altLang="en-US" dirty="0" smtClean="0"/>
              <a:t>对和</a:t>
            </a:r>
            <a:r>
              <a:rPr lang="en-US" altLang="zh-CN" dirty="0" smtClean="0"/>
              <a:t>900</a:t>
            </a:r>
          </a:p>
          <a:p>
            <a:pPr marL="1371600" lvl="2" indent="-457200" algn="just">
              <a:buNone/>
            </a:pPr>
            <a:r>
              <a:rPr lang="en-US" altLang="zh-CN" dirty="0" smtClean="0"/>
              <a:t>                                        </a:t>
            </a:r>
            <a:r>
              <a:rPr lang="zh-CN" altLang="en-US" dirty="0" smtClean="0"/>
              <a:t>对两种。                                                                 </a:t>
            </a:r>
            <a:endParaRPr lang="zh-CN" altLang="en-US" dirty="0"/>
          </a:p>
          <a:p>
            <a:pPr marL="1752600" lvl="3" indent="-381000" algn="just">
              <a:buNone/>
            </a:pPr>
            <a:r>
              <a:rPr lang="zh-CN" altLang="en-US" dirty="0" smtClean="0"/>
              <a:t>         </a:t>
            </a:r>
            <a:endParaRPr lang="zh-CN" altLang="en-US" dirty="0"/>
          </a:p>
        </p:txBody>
      </p:sp>
      <p:pic>
        <p:nvPicPr>
          <p:cNvPr id="117765" name="Picture 5" descr="110P"/>
          <p:cNvPicPr>
            <a:picLocks noChangeAspect="1" noChangeArrowheads="1"/>
          </p:cNvPicPr>
          <p:nvPr/>
        </p:nvPicPr>
        <p:blipFill>
          <a:blip r:embed="rId2"/>
          <a:srcRect/>
          <a:stretch>
            <a:fillRect/>
          </a:stretch>
        </p:blipFill>
        <p:spPr bwMode="auto">
          <a:xfrm>
            <a:off x="500034" y="3143248"/>
            <a:ext cx="3143250" cy="28575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28596" y="571480"/>
            <a:ext cx="8229600" cy="1143000"/>
          </a:xfrm>
        </p:spPr>
        <p:txBody>
          <a:bodyPr/>
          <a:lstStyle/>
          <a:p>
            <a:r>
              <a:rPr lang="en-US" altLang="zh-CN" dirty="0"/>
              <a:t>2.2 </a:t>
            </a:r>
            <a:r>
              <a:rPr lang="zh-CN" altLang="en-US" dirty="0"/>
              <a:t>双绞线连接器件</a:t>
            </a:r>
          </a:p>
        </p:txBody>
      </p:sp>
      <p:sp>
        <p:nvSpPr>
          <p:cNvPr id="118787" name="Rectangle 3"/>
          <p:cNvSpPr>
            <a:spLocks noGrp="1" noChangeArrowheads="1"/>
          </p:cNvSpPr>
          <p:nvPr>
            <p:ph type="body" idx="1"/>
          </p:nvPr>
        </p:nvSpPr>
        <p:spPr>
          <a:xfrm>
            <a:off x="714348" y="1357298"/>
            <a:ext cx="8135937" cy="5256212"/>
          </a:xfrm>
        </p:spPr>
        <p:txBody>
          <a:bodyPr/>
          <a:lstStyle/>
          <a:p>
            <a:pPr marL="457200" indent="-457200" algn="just">
              <a:buFont typeface="Wingdings" pitchFamily="2" charset="2"/>
              <a:buNone/>
            </a:pPr>
            <a:r>
              <a:rPr lang="en-US" altLang="zh-CN" b="1" dirty="0"/>
              <a:t>2.2.2 </a:t>
            </a:r>
            <a:r>
              <a:rPr lang="zh-CN" altLang="en-US" b="1" dirty="0"/>
              <a:t>配线架</a:t>
            </a:r>
          </a:p>
          <a:p>
            <a:pPr marL="914400" lvl="1" indent="-457200" algn="just"/>
            <a:r>
              <a:rPr lang="en-US" altLang="zh-CN" dirty="0"/>
              <a:t>110</a:t>
            </a:r>
            <a:r>
              <a:rPr lang="zh-CN" altLang="en-US" dirty="0"/>
              <a:t>配线架 </a:t>
            </a:r>
          </a:p>
          <a:p>
            <a:pPr marL="1371600" lvl="2" indent="-457200" algn="just"/>
            <a:r>
              <a:rPr lang="en-US" altLang="zh-CN" dirty="0" smtClean="0"/>
              <a:t>110C</a:t>
            </a:r>
            <a:r>
              <a:rPr lang="zh-CN" altLang="en-US" dirty="0"/>
              <a:t>连接块</a:t>
            </a:r>
          </a:p>
          <a:p>
            <a:pPr marL="1752600" lvl="3" indent="-381000" algn="just">
              <a:buNone/>
            </a:pPr>
            <a:r>
              <a:rPr lang="en-US" altLang="zh-CN" dirty="0" smtClean="0"/>
              <a:t>                                110</a:t>
            </a:r>
            <a:r>
              <a:rPr lang="zh-CN" altLang="en-US" dirty="0"/>
              <a:t>配线系统中都用到了连接</a:t>
            </a:r>
            <a:r>
              <a:rPr lang="zh-CN" altLang="en-US" dirty="0" smtClean="0"/>
              <a:t>块</a:t>
            </a:r>
            <a:endParaRPr lang="en-US" altLang="zh-CN" dirty="0" smtClean="0"/>
          </a:p>
          <a:p>
            <a:pPr marL="1752600" lvl="3" indent="-381000" algn="just">
              <a:buNone/>
            </a:pPr>
            <a:r>
              <a:rPr lang="zh-CN" altLang="en-US" dirty="0" smtClean="0"/>
              <a:t>                                             （</a:t>
            </a:r>
            <a:r>
              <a:rPr lang="en-US" altLang="zh-CN" dirty="0"/>
              <a:t>Connection Block</a:t>
            </a:r>
            <a:r>
              <a:rPr lang="zh-CN" altLang="en-US" dirty="0" smtClean="0"/>
              <a:t>）， 称为</a:t>
            </a:r>
            <a:r>
              <a:rPr lang="en-US" altLang="zh-CN" dirty="0"/>
              <a:t>110C</a:t>
            </a:r>
            <a:r>
              <a:rPr lang="zh-CN" altLang="en-US" dirty="0" smtClean="0"/>
              <a:t>，</a:t>
            </a:r>
            <a:endParaRPr lang="en-US" altLang="zh-CN" dirty="0" smtClean="0"/>
          </a:p>
          <a:p>
            <a:pPr marL="1752600" lvl="3" indent="-381000" algn="just">
              <a:buNone/>
            </a:pPr>
            <a:r>
              <a:rPr lang="zh-CN" altLang="en-US" dirty="0" smtClean="0"/>
              <a:t>                                                 有</a:t>
            </a:r>
            <a:r>
              <a:rPr lang="en-US" altLang="zh-CN" dirty="0"/>
              <a:t>3</a:t>
            </a:r>
            <a:r>
              <a:rPr lang="zh-CN" altLang="en-US" dirty="0"/>
              <a:t>对线（</a:t>
            </a:r>
            <a:r>
              <a:rPr lang="en-US" altLang="zh-CN" dirty="0"/>
              <a:t>110C-3</a:t>
            </a:r>
            <a:r>
              <a:rPr lang="zh-CN" altLang="en-US" dirty="0"/>
              <a:t>）、</a:t>
            </a:r>
            <a:r>
              <a:rPr lang="en-US" altLang="zh-CN" dirty="0"/>
              <a:t>4</a:t>
            </a:r>
            <a:r>
              <a:rPr lang="zh-CN" altLang="en-US" dirty="0"/>
              <a:t>对</a:t>
            </a:r>
            <a:r>
              <a:rPr lang="zh-CN" altLang="en-US" dirty="0" smtClean="0"/>
              <a:t>线</a:t>
            </a:r>
            <a:endParaRPr lang="en-US" altLang="zh-CN" dirty="0" smtClean="0"/>
          </a:p>
          <a:p>
            <a:pPr marL="1752600" lvl="3" indent="-381000" algn="just">
              <a:buNone/>
            </a:pPr>
            <a:r>
              <a:rPr lang="en-US" altLang="zh-CN" dirty="0" smtClean="0"/>
              <a:t>                                               </a:t>
            </a:r>
            <a:r>
              <a:rPr lang="zh-CN" altLang="en-US" dirty="0" smtClean="0"/>
              <a:t>（ </a:t>
            </a:r>
            <a:r>
              <a:rPr lang="en-US" altLang="zh-CN" dirty="0" smtClean="0"/>
              <a:t>110C-4</a:t>
            </a:r>
            <a:r>
              <a:rPr lang="zh-CN" altLang="en-US" dirty="0" smtClean="0"/>
              <a:t>） 和</a:t>
            </a:r>
            <a:r>
              <a:rPr lang="en-US" altLang="zh-CN" dirty="0" smtClean="0"/>
              <a:t>5</a:t>
            </a:r>
            <a:r>
              <a:rPr lang="zh-CN" altLang="en-US" dirty="0" smtClean="0"/>
              <a:t>对线（</a:t>
            </a:r>
            <a:r>
              <a:rPr lang="en-US" altLang="zh-CN" dirty="0" smtClean="0"/>
              <a:t>110C-5</a:t>
            </a:r>
            <a:r>
              <a:rPr lang="zh-CN" altLang="en-US" dirty="0" smtClean="0"/>
              <a:t>）</a:t>
            </a:r>
            <a:endParaRPr lang="en-US" altLang="zh-CN" dirty="0" smtClean="0"/>
          </a:p>
          <a:p>
            <a:pPr marL="1752600" lvl="3" indent="-381000" algn="just">
              <a:buNone/>
            </a:pPr>
            <a:r>
              <a:rPr lang="zh-CN" altLang="en-US" dirty="0" smtClean="0"/>
              <a:t>                                                  三</a:t>
            </a:r>
            <a:r>
              <a:rPr lang="zh-CN" altLang="en-US" dirty="0"/>
              <a:t>种规格的连接块。 </a:t>
            </a:r>
          </a:p>
        </p:txBody>
      </p:sp>
      <p:pic>
        <p:nvPicPr>
          <p:cNvPr id="118789" name="Picture 5" descr="110c"/>
          <p:cNvPicPr>
            <a:picLocks noChangeAspect="1" noChangeArrowheads="1"/>
          </p:cNvPicPr>
          <p:nvPr/>
        </p:nvPicPr>
        <p:blipFill>
          <a:blip r:embed="rId2"/>
          <a:srcRect/>
          <a:stretch>
            <a:fillRect/>
          </a:stretch>
        </p:blipFill>
        <p:spPr bwMode="auto">
          <a:xfrm>
            <a:off x="0" y="3214686"/>
            <a:ext cx="4752975" cy="2803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357158" y="714356"/>
            <a:ext cx="8229600" cy="1143000"/>
          </a:xfrm>
        </p:spPr>
        <p:txBody>
          <a:bodyPr/>
          <a:lstStyle/>
          <a:p>
            <a:r>
              <a:rPr lang="en-US" altLang="zh-CN" dirty="0"/>
              <a:t>2.2 </a:t>
            </a:r>
            <a:r>
              <a:rPr lang="zh-CN" altLang="en-US" dirty="0"/>
              <a:t>双绞线连接器件</a:t>
            </a:r>
          </a:p>
        </p:txBody>
      </p:sp>
      <p:sp>
        <p:nvSpPr>
          <p:cNvPr id="119811" name="Rectangle 3"/>
          <p:cNvSpPr>
            <a:spLocks noGrp="1" noChangeArrowheads="1"/>
          </p:cNvSpPr>
          <p:nvPr>
            <p:ph type="body" idx="1"/>
          </p:nvPr>
        </p:nvSpPr>
        <p:spPr>
          <a:xfrm>
            <a:off x="571472" y="1785926"/>
            <a:ext cx="8135937" cy="5256212"/>
          </a:xfrm>
        </p:spPr>
        <p:txBody>
          <a:bodyPr/>
          <a:lstStyle/>
          <a:p>
            <a:pPr marL="457200" indent="-457200" algn="just">
              <a:buFont typeface="Wingdings" pitchFamily="2" charset="2"/>
              <a:buNone/>
            </a:pPr>
            <a:r>
              <a:rPr lang="en-US" altLang="zh-CN" sz="2000" b="1" dirty="0"/>
              <a:t>2.2.2 </a:t>
            </a:r>
            <a:r>
              <a:rPr lang="zh-CN" altLang="en-US" sz="2000" b="1" dirty="0"/>
              <a:t>配线架</a:t>
            </a:r>
          </a:p>
          <a:p>
            <a:pPr marL="914400" lvl="1" indent="-457200" algn="just"/>
            <a:r>
              <a:rPr lang="zh-CN" altLang="en-US" sz="2000" b="1" dirty="0"/>
              <a:t>电子配线架与智能布线系统</a:t>
            </a:r>
            <a:r>
              <a:rPr lang="zh-CN" altLang="en-US" sz="2000" dirty="0"/>
              <a:t> </a:t>
            </a:r>
          </a:p>
          <a:p>
            <a:pPr marL="1371600" lvl="2" indent="-457200"/>
            <a:r>
              <a:rPr lang="zh-CN" altLang="en-US" sz="1800" dirty="0"/>
              <a:t>电子配线架具有如下独特功能： </a:t>
            </a:r>
          </a:p>
          <a:p>
            <a:pPr marL="1752600" lvl="3" indent="-381000">
              <a:buFont typeface="Wingdings" pitchFamily="2" charset="2"/>
              <a:buNone/>
            </a:pPr>
            <a:r>
              <a:rPr lang="en-US" altLang="zh-CN" sz="1800" dirty="0"/>
              <a:t>1)</a:t>
            </a:r>
            <a:r>
              <a:rPr lang="zh-CN" altLang="en-US" sz="1800" dirty="0"/>
              <a:t>实现电子跳线； </a:t>
            </a:r>
          </a:p>
          <a:p>
            <a:pPr marL="1752600" lvl="3" indent="-381000">
              <a:buFont typeface="Wingdings" pitchFamily="2" charset="2"/>
              <a:buNone/>
            </a:pPr>
            <a:r>
              <a:rPr lang="en-US" altLang="zh-CN" sz="1800" dirty="0"/>
              <a:t>2)</a:t>
            </a:r>
            <a:r>
              <a:rPr lang="zh-CN" altLang="en-US" sz="1800" dirty="0"/>
              <a:t>端口实时检测；</a:t>
            </a:r>
          </a:p>
          <a:p>
            <a:pPr marL="1752600" lvl="3" indent="-381000">
              <a:buFont typeface="Wingdings" pitchFamily="2" charset="2"/>
              <a:buNone/>
            </a:pPr>
            <a:r>
              <a:rPr lang="en-US" altLang="zh-CN" sz="1800" dirty="0"/>
              <a:t>3)</a:t>
            </a:r>
            <a:r>
              <a:rPr lang="zh-CN" altLang="en-US" sz="1800" dirty="0"/>
              <a:t>故障即刻诊断；</a:t>
            </a:r>
          </a:p>
          <a:p>
            <a:pPr marL="1752600" lvl="3" indent="-381000">
              <a:buFont typeface="Wingdings" pitchFamily="2" charset="2"/>
              <a:buNone/>
            </a:pPr>
            <a:r>
              <a:rPr lang="en-US" altLang="zh-CN" sz="1800" dirty="0"/>
              <a:t>4)</a:t>
            </a:r>
            <a:r>
              <a:rPr lang="zh-CN" altLang="en-US" sz="1800" dirty="0"/>
              <a:t>有源设备运行在线供电。</a:t>
            </a:r>
          </a:p>
          <a:p>
            <a:pPr marL="1371600" lvl="2" indent="-457200"/>
            <a:r>
              <a:rPr lang="zh-CN" altLang="en-US" sz="1800" dirty="0"/>
              <a:t>目前市场上智能布线系统主要生产厂商和产品有：</a:t>
            </a:r>
          </a:p>
          <a:p>
            <a:pPr marL="1752600" lvl="3" indent="-381000"/>
            <a:r>
              <a:rPr lang="zh-CN" altLang="en-US" sz="1800" dirty="0"/>
              <a:t>美国康普公司的</a:t>
            </a:r>
            <a:r>
              <a:rPr lang="en-US" altLang="zh-CN" sz="1800" dirty="0"/>
              <a:t>SYSTIMAX SCS</a:t>
            </a:r>
            <a:r>
              <a:rPr lang="zh-CN" altLang="en-US" sz="1800" dirty="0"/>
              <a:t>的</a:t>
            </a:r>
            <a:r>
              <a:rPr lang="en-US" altLang="zh-CN" sz="1800" dirty="0" err="1"/>
              <a:t>iPatch</a:t>
            </a:r>
            <a:r>
              <a:rPr lang="zh-CN" altLang="en-US" sz="1800" dirty="0"/>
              <a:t>系统；</a:t>
            </a:r>
            <a:r>
              <a:rPr lang="en-US" altLang="zh-CN" sz="1800" dirty="0"/>
              <a:t>Panduit</a:t>
            </a:r>
            <a:r>
              <a:rPr lang="zh-CN" altLang="en-US" sz="1800" dirty="0"/>
              <a:t>泛达公司推出的</a:t>
            </a:r>
            <a:r>
              <a:rPr lang="en-US" altLang="zh-CN" sz="1800" dirty="0"/>
              <a:t>PANVIEW</a:t>
            </a:r>
            <a:r>
              <a:rPr lang="zh-CN" altLang="en-US" sz="1800" dirty="0"/>
              <a:t>综合布线实时智能管理系统；以色列</a:t>
            </a:r>
            <a:r>
              <a:rPr lang="en-US" altLang="zh-CN" sz="1800" dirty="0"/>
              <a:t>RIT</a:t>
            </a:r>
            <a:r>
              <a:rPr lang="zh-CN" altLang="en-US" sz="1800" dirty="0"/>
              <a:t>推出的</a:t>
            </a:r>
            <a:r>
              <a:rPr lang="en-US" altLang="zh-CN" sz="1800" dirty="0"/>
              <a:t>PATCHVIEW</a:t>
            </a:r>
            <a:r>
              <a:rPr lang="zh-CN" altLang="en-US" sz="1800" dirty="0"/>
              <a:t>综合布线实时智能管理系统；</a:t>
            </a:r>
            <a:r>
              <a:rPr lang="en-US" altLang="zh-CN" sz="1800" dirty="0"/>
              <a:t>ITRACS</a:t>
            </a:r>
            <a:r>
              <a:rPr lang="zh-CN" altLang="en-US" sz="1800" dirty="0"/>
              <a:t>公司推出的</a:t>
            </a:r>
            <a:r>
              <a:rPr lang="en-US" altLang="zh-CN" sz="1800" dirty="0" err="1"/>
              <a:t>iTRACS</a:t>
            </a:r>
            <a:r>
              <a:rPr lang="zh-CN" altLang="en-US" sz="1800" dirty="0"/>
              <a:t>系统；美国</a:t>
            </a:r>
            <a:r>
              <a:rPr lang="en-US" altLang="zh-CN" sz="1800" dirty="0"/>
              <a:t>Molex</a:t>
            </a:r>
            <a:r>
              <a:rPr lang="zh-CN" altLang="en-US" sz="1800" dirty="0"/>
              <a:t>推出的实时布线系统；南京普天智能布线物理层网络管理系统等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357158" y="642918"/>
            <a:ext cx="8229600" cy="1143000"/>
          </a:xfrm>
        </p:spPr>
        <p:txBody>
          <a:bodyPr/>
          <a:lstStyle/>
          <a:p>
            <a:r>
              <a:rPr lang="en-US" altLang="zh-CN" dirty="0"/>
              <a:t>2.2 </a:t>
            </a:r>
            <a:r>
              <a:rPr lang="zh-CN" altLang="en-US" dirty="0"/>
              <a:t>双绞线连接器件</a:t>
            </a:r>
          </a:p>
        </p:txBody>
      </p:sp>
      <p:sp>
        <p:nvSpPr>
          <p:cNvPr id="120835" name="Rectangle 3"/>
          <p:cNvSpPr>
            <a:spLocks noGrp="1" noChangeArrowheads="1"/>
          </p:cNvSpPr>
          <p:nvPr>
            <p:ph type="body" idx="1"/>
          </p:nvPr>
        </p:nvSpPr>
        <p:spPr>
          <a:xfrm>
            <a:off x="684213" y="1052513"/>
            <a:ext cx="8135937" cy="5256212"/>
          </a:xfrm>
        </p:spPr>
        <p:txBody>
          <a:bodyPr/>
          <a:lstStyle/>
          <a:p>
            <a:pPr marL="457200" indent="-457200" algn="just">
              <a:buFont typeface="Wingdings" pitchFamily="2" charset="2"/>
              <a:buNone/>
            </a:pPr>
            <a:endParaRPr lang="en-US" altLang="zh-CN" b="1" dirty="0" smtClean="0"/>
          </a:p>
          <a:p>
            <a:pPr marL="457200" indent="-457200" algn="just">
              <a:buFont typeface="Wingdings" pitchFamily="2" charset="2"/>
              <a:buNone/>
            </a:pPr>
            <a:r>
              <a:rPr lang="en-US" altLang="zh-CN" b="1" dirty="0" smtClean="0"/>
              <a:t>2.2.2 </a:t>
            </a:r>
            <a:r>
              <a:rPr lang="zh-CN" altLang="en-US" b="1" dirty="0"/>
              <a:t>配线架</a:t>
            </a:r>
          </a:p>
          <a:p>
            <a:pPr marL="914400" lvl="1" indent="-457200" algn="just">
              <a:buNone/>
            </a:pPr>
            <a:r>
              <a:rPr lang="zh-CN" altLang="en-US" b="1" dirty="0" smtClean="0"/>
              <a:t>电子</a:t>
            </a:r>
            <a:r>
              <a:rPr lang="zh-CN" altLang="en-US" b="1" dirty="0"/>
              <a:t>配线架与智能布线系统</a:t>
            </a:r>
            <a:r>
              <a:rPr lang="zh-CN" altLang="en-US" dirty="0"/>
              <a:t> </a:t>
            </a:r>
            <a:endParaRPr lang="en-US" altLang="zh-CN" sz="1800" dirty="0" smtClean="0"/>
          </a:p>
          <a:p>
            <a:pPr marL="1371600" lvl="2" indent="-457200" algn="just"/>
            <a:r>
              <a:rPr lang="zh-CN" altLang="en-US" sz="1800" dirty="0" smtClean="0"/>
              <a:t>泛</a:t>
            </a:r>
            <a:r>
              <a:rPr lang="zh-CN" altLang="en-US" sz="1800" dirty="0"/>
              <a:t>达公司</a:t>
            </a:r>
            <a:r>
              <a:rPr lang="en-US" altLang="zh-CN" sz="1800" dirty="0"/>
              <a:t>PANVIEW</a:t>
            </a:r>
            <a:r>
              <a:rPr lang="zh-CN" altLang="en-US" sz="1800" dirty="0"/>
              <a:t>综合布线实时智能管理系统的结构</a:t>
            </a:r>
            <a:r>
              <a:rPr lang="zh-CN" altLang="en-US" dirty="0"/>
              <a:t> </a:t>
            </a:r>
          </a:p>
          <a:p>
            <a:pPr marL="914400" lvl="1" indent="-457200" algn="just"/>
            <a:endParaRPr lang="zh-CN" altLang="en-US" dirty="0"/>
          </a:p>
        </p:txBody>
      </p:sp>
      <p:pic>
        <p:nvPicPr>
          <p:cNvPr id="120836" name="Picture 4" descr="PANVIEW"/>
          <p:cNvPicPr>
            <a:picLocks noChangeAspect="1" noChangeArrowheads="1"/>
          </p:cNvPicPr>
          <p:nvPr/>
        </p:nvPicPr>
        <p:blipFill>
          <a:blip r:embed="rId2"/>
          <a:srcRect/>
          <a:stretch>
            <a:fillRect/>
          </a:stretch>
        </p:blipFill>
        <p:spPr bwMode="auto">
          <a:xfrm>
            <a:off x="1500166" y="3071810"/>
            <a:ext cx="5472113" cy="28638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285720" y="928670"/>
            <a:ext cx="8229600" cy="1143000"/>
          </a:xfrm>
        </p:spPr>
        <p:txBody>
          <a:bodyPr/>
          <a:lstStyle/>
          <a:p>
            <a:r>
              <a:rPr lang="en-US" altLang="zh-CN" dirty="0"/>
              <a:t>2.2 </a:t>
            </a:r>
            <a:r>
              <a:rPr lang="zh-CN" altLang="en-US" dirty="0"/>
              <a:t>双绞线连接器件</a:t>
            </a:r>
          </a:p>
        </p:txBody>
      </p:sp>
      <p:sp>
        <p:nvSpPr>
          <p:cNvPr id="121859" name="Rectangle 3"/>
          <p:cNvSpPr>
            <a:spLocks noGrp="1" noChangeArrowheads="1"/>
          </p:cNvSpPr>
          <p:nvPr>
            <p:ph type="body" idx="1"/>
          </p:nvPr>
        </p:nvSpPr>
        <p:spPr>
          <a:xfrm>
            <a:off x="642910" y="2071678"/>
            <a:ext cx="8135937" cy="5256212"/>
          </a:xfrm>
        </p:spPr>
        <p:txBody>
          <a:bodyPr/>
          <a:lstStyle/>
          <a:p>
            <a:pPr marL="457200" indent="-457200" algn="just">
              <a:buFont typeface="Wingdings" pitchFamily="2" charset="2"/>
              <a:buNone/>
            </a:pPr>
            <a:r>
              <a:rPr lang="en-US" altLang="zh-CN" b="1" dirty="0"/>
              <a:t>2.2.2 </a:t>
            </a:r>
            <a:r>
              <a:rPr lang="zh-CN" altLang="en-US" b="1" dirty="0"/>
              <a:t>配线架</a:t>
            </a:r>
          </a:p>
          <a:p>
            <a:pPr marL="914400" lvl="1" indent="-457200" algn="just"/>
            <a:r>
              <a:rPr lang="zh-CN" altLang="en-US" b="1" dirty="0"/>
              <a:t>电子配线架与智能布线系统</a:t>
            </a:r>
            <a:r>
              <a:rPr lang="zh-CN" altLang="en-US" dirty="0"/>
              <a:t> </a:t>
            </a:r>
          </a:p>
          <a:p>
            <a:pPr marL="1371600" lvl="2" indent="-457200" algn="just"/>
            <a:r>
              <a:rPr lang="zh-CN" altLang="en-US" dirty="0"/>
              <a:t>系统的硬件部分： </a:t>
            </a:r>
          </a:p>
          <a:p>
            <a:pPr marL="1752600" lvl="3" indent="-381000" algn="just"/>
            <a:r>
              <a:rPr lang="zh-CN" altLang="en-US" dirty="0"/>
              <a:t>电子配线架 </a:t>
            </a:r>
          </a:p>
          <a:p>
            <a:pPr marL="1752600" lvl="3" indent="-381000" algn="just"/>
            <a:r>
              <a:rPr lang="zh-CN" altLang="en-US" dirty="0"/>
              <a:t>主扫描仪、副扫描仪 </a:t>
            </a:r>
          </a:p>
          <a:p>
            <a:pPr marL="1752600" lvl="3" indent="-381000" algn="just"/>
            <a:r>
              <a:rPr lang="zh-CN" altLang="en-US" dirty="0"/>
              <a:t>实时跳线 </a:t>
            </a:r>
          </a:p>
          <a:p>
            <a:pPr marL="1752600" lvl="3" indent="-381000" algn="just"/>
            <a:r>
              <a:rPr lang="zh-CN" altLang="en-US" dirty="0"/>
              <a:t>实时链路电缆 </a:t>
            </a:r>
          </a:p>
          <a:p>
            <a:pPr marL="1752600" lvl="3" indent="-381000" algn="just"/>
            <a:r>
              <a:rPr lang="zh-CN" altLang="en-US" dirty="0"/>
              <a:t>另可配一保安控制器 </a:t>
            </a:r>
          </a:p>
          <a:p>
            <a:pPr marL="1371600" lvl="2" indent="-457200" algn="just"/>
            <a:r>
              <a:rPr lang="zh-CN" altLang="en-US" dirty="0"/>
              <a:t>系统的软件部分 </a:t>
            </a:r>
          </a:p>
          <a:p>
            <a:pPr marL="1371600" lvl="2" indent="-457200" algn="just"/>
            <a:endParaRPr lang="zh-CN" altLang="en-US" dirty="0"/>
          </a:p>
          <a:p>
            <a:pPr marL="914400" lvl="1" indent="-457200" algn="just"/>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2910" y="1357298"/>
            <a:ext cx="8229600" cy="1143000"/>
          </a:xfrm>
        </p:spPr>
        <p:txBody>
          <a:bodyPr/>
          <a:lstStyle/>
          <a:p>
            <a:r>
              <a:rPr lang="en-US" altLang="zh-CN" dirty="0" smtClean="0"/>
              <a:t>2.1 </a:t>
            </a:r>
            <a:r>
              <a:rPr lang="zh-CN" altLang="en-US" dirty="0" smtClean="0"/>
              <a:t>双绞线</a:t>
            </a:r>
            <a:endParaRPr lang="zh-CN" altLang="en-US" dirty="0"/>
          </a:p>
        </p:txBody>
      </p:sp>
      <p:sp>
        <p:nvSpPr>
          <p:cNvPr id="3" name="内容占位符 2"/>
          <p:cNvSpPr>
            <a:spLocks noGrp="1"/>
          </p:cNvSpPr>
          <p:nvPr>
            <p:ph idx="1"/>
          </p:nvPr>
        </p:nvSpPr>
        <p:spPr>
          <a:xfrm>
            <a:off x="500034" y="2786058"/>
            <a:ext cx="8186766" cy="3340105"/>
          </a:xfrm>
        </p:spPr>
        <p:txBody>
          <a:bodyPr/>
          <a:lstStyle/>
          <a:p>
            <a:pPr lvl="1">
              <a:lnSpc>
                <a:spcPct val="90000"/>
              </a:lnSpc>
            </a:pPr>
            <a:r>
              <a:rPr lang="zh-CN" altLang="en-US" sz="1800" dirty="0" smtClean="0"/>
              <a:t>电缆护套外皮有非阻燃（</a:t>
            </a:r>
            <a:r>
              <a:rPr lang="en-US" altLang="zh-CN" sz="1800" dirty="0" smtClean="0"/>
              <a:t>CMR</a:t>
            </a:r>
            <a:r>
              <a:rPr lang="zh-CN" altLang="en-US" sz="1800" dirty="0" smtClean="0"/>
              <a:t>）、阻燃（</a:t>
            </a:r>
            <a:r>
              <a:rPr lang="en-US" altLang="zh-CN" sz="1800" dirty="0" smtClean="0"/>
              <a:t>CMP</a:t>
            </a:r>
            <a:r>
              <a:rPr lang="zh-CN" altLang="en-US" sz="1800" dirty="0" smtClean="0"/>
              <a:t>）和低烟无卤（</a:t>
            </a:r>
            <a:r>
              <a:rPr lang="en-US" altLang="zh-CN" sz="1800" dirty="0" smtClean="0"/>
              <a:t>Low Smoke Zero </a:t>
            </a:r>
            <a:r>
              <a:rPr lang="en-US" altLang="zh-CN" sz="1800" dirty="0" err="1" smtClean="0"/>
              <a:t>Halogen,LSZH</a:t>
            </a:r>
            <a:r>
              <a:rPr lang="zh-CN" altLang="en-US" sz="1800" dirty="0" smtClean="0"/>
              <a:t>）三种材料。电缆的护套若含卤素，则不易燃烧（阻燃）。但在燃烧过程中，释放的毒性大。电缆的护套若不含卤素，则易燃烧（非阻燃）。但在燃烧过程中所释放的毒性小。 </a:t>
            </a:r>
          </a:p>
          <a:p>
            <a:pPr lvl="1">
              <a:lnSpc>
                <a:spcPct val="90000"/>
              </a:lnSpc>
            </a:pPr>
            <a:r>
              <a:rPr lang="zh-CN" altLang="en-US" sz="1800" dirty="0" smtClean="0"/>
              <a:t>按美国线缆标准（</a:t>
            </a:r>
            <a:r>
              <a:rPr lang="en-US" altLang="zh-CN" sz="1800" dirty="0" smtClean="0"/>
              <a:t>American Wire Gauge</a:t>
            </a:r>
            <a:r>
              <a:rPr lang="zh-CN" altLang="en-US" sz="1800" dirty="0" smtClean="0"/>
              <a:t>，</a:t>
            </a:r>
            <a:r>
              <a:rPr lang="en-US" altLang="zh-CN" sz="1800" dirty="0" smtClean="0"/>
              <a:t>AWG</a:t>
            </a:r>
            <a:r>
              <a:rPr lang="zh-CN" altLang="en-US" sz="1800" dirty="0" smtClean="0"/>
              <a:t>），双绞线的绝缘铜导线线芯大小有</a:t>
            </a:r>
            <a:r>
              <a:rPr lang="en-US" altLang="zh-CN" sz="1800" dirty="0" smtClean="0"/>
              <a:t>22</a:t>
            </a:r>
            <a:r>
              <a:rPr lang="zh-CN" altLang="en-US" sz="1800" dirty="0" smtClean="0"/>
              <a:t>、</a:t>
            </a:r>
            <a:r>
              <a:rPr lang="en-US" altLang="zh-CN" sz="1800" dirty="0" smtClean="0"/>
              <a:t>24</a:t>
            </a:r>
            <a:r>
              <a:rPr lang="zh-CN" altLang="en-US" sz="1800" dirty="0" smtClean="0"/>
              <a:t>和</a:t>
            </a:r>
            <a:r>
              <a:rPr lang="en-US" altLang="zh-CN" sz="1800" dirty="0" smtClean="0"/>
              <a:t>26</a:t>
            </a:r>
            <a:r>
              <a:rPr lang="zh-CN" altLang="en-US" sz="1800" dirty="0" smtClean="0"/>
              <a:t>等规格，常用</a:t>
            </a:r>
            <a:r>
              <a:rPr lang="en-US" altLang="zh-CN" b="1" dirty="0" smtClean="0">
                <a:solidFill>
                  <a:srgbClr val="FF0000"/>
                </a:solidFill>
              </a:rPr>
              <a:t>5</a:t>
            </a:r>
            <a:r>
              <a:rPr lang="zh-CN" altLang="en-US" b="1" dirty="0" smtClean="0">
                <a:solidFill>
                  <a:srgbClr val="FF0000"/>
                </a:solidFill>
              </a:rPr>
              <a:t>类和超</a:t>
            </a:r>
            <a:r>
              <a:rPr lang="en-US" altLang="zh-CN" b="1" dirty="0" smtClean="0">
                <a:solidFill>
                  <a:srgbClr val="FF0000"/>
                </a:solidFill>
              </a:rPr>
              <a:t>5</a:t>
            </a:r>
            <a:r>
              <a:rPr lang="zh-CN" altLang="en-US" b="1" dirty="0" smtClean="0">
                <a:solidFill>
                  <a:srgbClr val="FF0000"/>
                </a:solidFill>
              </a:rPr>
              <a:t>类</a:t>
            </a:r>
            <a:r>
              <a:rPr lang="zh-CN" altLang="en-US" sz="1800" dirty="0" smtClean="0"/>
              <a:t>非屏蔽双绞线是</a:t>
            </a:r>
            <a:r>
              <a:rPr lang="en-US" altLang="zh-CN" dirty="0" smtClean="0">
                <a:solidFill>
                  <a:srgbClr val="FF0000"/>
                </a:solidFill>
              </a:rPr>
              <a:t>24AWG</a:t>
            </a:r>
            <a:r>
              <a:rPr lang="zh-CN" altLang="en-US" sz="1800" dirty="0" smtClean="0"/>
              <a:t>，直径约为</a:t>
            </a:r>
            <a:r>
              <a:rPr lang="en-US" altLang="zh-CN" dirty="0" smtClean="0">
                <a:solidFill>
                  <a:srgbClr val="FF0000"/>
                </a:solidFill>
              </a:rPr>
              <a:t>0.51</a:t>
            </a:r>
            <a:r>
              <a:rPr lang="en-US" altLang="zh-CN" sz="1800" dirty="0" smtClean="0"/>
              <a:t>mm</a:t>
            </a:r>
            <a:r>
              <a:rPr lang="zh-CN" altLang="en-US" sz="1800" dirty="0" smtClean="0"/>
              <a:t>，规格数字越大，导线越细。加上绝缘层的铜导线直径约为</a:t>
            </a:r>
            <a:r>
              <a:rPr lang="en-US" altLang="zh-CN" dirty="0" smtClean="0">
                <a:solidFill>
                  <a:srgbClr val="FF0000"/>
                </a:solidFill>
              </a:rPr>
              <a:t>0.92</a:t>
            </a:r>
            <a:r>
              <a:rPr lang="en-US" altLang="zh-CN" sz="1800" dirty="0" smtClean="0"/>
              <a:t>mm</a:t>
            </a:r>
            <a:r>
              <a:rPr lang="zh-CN" altLang="en-US" sz="1800" dirty="0" smtClean="0"/>
              <a:t>。典型的加上塑料外部护套的超</a:t>
            </a:r>
            <a:r>
              <a:rPr lang="en-US" altLang="zh-CN" sz="1800" dirty="0" smtClean="0"/>
              <a:t>5</a:t>
            </a:r>
            <a:r>
              <a:rPr lang="zh-CN" altLang="en-US" sz="1800" dirty="0" smtClean="0"/>
              <a:t>类非屏蔽双绞线电缆直径约为</a:t>
            </a:r>
            <a:r>
              <a:rPr lang="en-US" altLang="zh-CN" dirty="0" smtClean="0">
                <a:solidFill>
                  <a:srgbClr val="FF0000"/>
                </a:solidFill>
              </a:rPr>
              <a:t>5.3</a:t>
            </a:r>
            <a:r>
              <a:rPr lang="en-US" altLang="zh-CN" sz="1800" dirty="0" smtClean="0"/>
              <a:t>mm</a:t>
            </a:r>
            <a:r>
              <a:rPr lang="zh-CN" altLang="en-US" sz="1800" dirty="0" smtClean="0"/>
              <a:t>。 </a:t>
            </a:r>
          </a:p>
          <a:p>
            <a:endParaRPr lang="zh-CN"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357158" y="642918"/>
            <a:ext cx="8229600" cy="1143000"/>
          </a:xfrm>
        </p:spPr>
        <p:txBody>
          <a:bodyPr/>
          <a:lstStyle/>
          <a:p>
            <a:r>
              <a:rPr lang="en-US" altLang="zh-CN" dirty="0"/>
              <a:t>2.2 </a:t>
            </a:r>
            <a:r>
              <a:rPr lang="zh-CN" altLang="en-US" dirty="0"/>
              <a:t>双绞线连接器件</a:t>
            </a:r>
          </a:p>
        </p:txBody>
      </p:sp>
      <p:sp>
        <p:nvSpPr>
          <p:cNvPr id="122883" name="Rectangle 3"/>
          <p:cNvSpPr>
            <a:spLocks noGrp="1" noChangeArrowheads="1"/>
          </p:cNvSpPr>
          <p:nvPr>
            <p:ph type="body" idx="1"/>
          </p:nvPr>
        </p:nvSpPr>
        <p:spPr>
          <a:xfrm>
            <a:off x="0" y="1500174"/>
            <a:ext cx="8820150" cy="4737112"/>
          </a:xfrm>
        </p:spPr>
        <p:txBody>
          <a:bodyPr/>
          <a:lstStyle/>
          <a:p>
            <a:pPr marL="457200" indent="-457200" algn="just">
              <a:buFont typeface="Wingdings" pitchFamily="2" charset="2"/>
              <a:buNone/>
            </a:pPr>
            <a:r>
              <a:rPr lang="en-US" altLang="zh-CN" b="1" dirty="0"/>
              <a:t>2.2.2 </a:t>
            </a:r>
            <a:r>
              <a:rPr lang="zh-CN" altLang="en-US" b="1" dirty="0"/>
              <a:t>配线架</a:t>
            </a:r>
          </a:p>
          <a:p>
            <a:pPr marL="914400" lvl="1" indent="-457200" algn="just"/>
            <a:r>
              <a:rPr lang="zh-CN" altLang="en-US" b="1" dirty="0"/>
              <a:t>电子配线架与智能布线系统</a:t>
            </a:r>
            <a:r>
              <a:rPr lang="zh-CN" altLang="en-US" dirty="0"/>
              <a:t> </a:t>
            </a:r>
          </a:p>
          <a:p>
            <a:pPr marL="1371600" lvl="2" indent="-457200" algn="just"/>
            <a:r>
              <a:rPr lang="zh-CN" altLang="en-US" dirty="0"/>
              <a:t>管理系统的连接方式 </a:t>
            </a:r>
          </a:p>
          <a:p>
            <a:pPr marL="1752600" lvl="3" indent="-381000" algn="just"/>
            <a:r>
              <a:rPr lang="zh-CN" altLang="en-US" dirty="0"/>
              <a:t>从交换机端口连接电子配线架（一）的端口 </a:t>
            </a:r>
          </a:p>
          <a:p>
            <a:pPr marL="1752600" lvl="3" indent="-381000" algn="just"/>
            <a:r>
              <a:rPr lang="zh-CN" altLang="en-US" dirty="0"/>
              <a:t>客户端的端口连接电子配线架（二）的端口 </a:t>
            </a:r>
          </a:p>
          <a:p>
            <a:pPr marL="1752600" lvl="3" indent="-381000" algn="just"/>
            <a:r>
              <a:rPr lang="zh-CN" altLang="en-US" dirty="0"/>
              <a:t>电子配线架（一）的端口代表着交换机上个各个端口，而电子配线架（二）上的端口则代表着各个客户的端口 </a:t>
            </a:r>
          </a:p>
          <a:p>
            <a:pPr marL="1752600" lvl="3" indent="-381000" algn="just"/>
            <a:r>
              <a:rPr lang="zh-CN" altLang="en-US" dirty="0"/>
              <a:t>管理员需要做的就是将电子配线架（一）的端口和电子配线架（二）的端口如何实现连接，即实现了网络资源的分配 </a:t>
            </a:r>
          </a:p>
          <a:p>
            <a:pPr marL="1752600" lvl="3" indent="-381000" algn="just"/>
            <a:r>
              <a:rPr lang="zh-CN" altLang="en-US" dirty="0"/>
              <a:t>这样，当需要改变连接时，所有的改变都发生在配线架和配线架之间，减少了交换机的端口更改次数，同时也便于将各个厂商的交换机集中进行管理。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28596" y="785794"/>
            <a:ext cx="8229600" cy="1143000"/>
          </a:xfrm>
        </p:spPr>
        <p:txBody>
          <a:bodyPr/>
          <a:lstStyle/>
          <a:p>
            <a:r>
              <a:rPr lang="en-US" altLang="zh-CN" dirty="0"/>
              <a:t>2.3 </a:t>
            </a:r>
            <a:r>
              <a:rPr lang="zh-CN" altLang="en-US" dirty="0"/>
              <a:t>同轴电缆</a:t>
            </a:r>
          </a:p>
        </p:txBody>
      </p:sp>
      <p:sp>
        <p:nvSpPr>
          <p:cNvPr id="123907" name="Rectangle 3"/>
          <p:cNvSpPr>
            <a:spLocks noGrp="1" noChangeArrowheads="1"/>
          </p:cNvSpPr>
          <p:nvPr>
            <p:ph type="body" idx="1"/>
          </p:nvPr>
        </p:nvSpPr>
        <p:spPr>
          <a:xfrm>
            <a:off x="0" y="1643050"/>
            <a:ext cx="8801072" cy="3983047"/>
          </a:xfrm>
        </p:spPr>
        <p:txBody>
          <a:bodyPr>
            <a:normAutofit/>
          </a:bodyPr>
          <a:lstStyle/>
          <a:p>
            <a:pPr>
              <a:buFont typeface="Wingdings" pitchFamily="2" charset="2"/>
              <a:buNone/>
            </a:pPr>
            <a:r>
              <a:rPr lang="en-US" altLang="zh-CN" sz="2000" dirty="0"/>
              <a:t>1 </a:t>
            </a:r>
            <a:r>
              <a:rPr lang="zh-CN" altLang="en-US" sz="2000" dirty="0"/>
              <a:t>同轴电缆的结构</a:t>
            </a:r>
          </a:p>
          <a:p>
            <a:pPr lvl="1"/>
            <a:r>
              <a:rPr lang="zh-CN" altLang="en-US" sz="2000" dirty="0"/>
              <a:t>同轴电缆其组成由里往外依次是导体、塑胶绝缘层、屏蔽层和塑料护套而组成，铜芯与网状导体同轴，故名同轴电缆 </a:t>
            </a:r>
          </a:p>
          <a:p>
            <a:pPr lvl="1"/>
            <a:r>
              <a:rPr lang="zh-CN" altLang="en-US" sz="2000" dirty="0"/>
              <a:t>这种结构的金属屏蔽网可防止中心导体向外辐射电磁场，也可用来防止外界电磁场干扰中心导体的信号。 </a:t>
            </a:r>
          </a:p>
        </p:txBody>
      </p:sp>
      <p:sp>
        <p:nvSpPr>
          <p:cNvPr id="123909" name="Rectangle 5"/>
          <p:cNvSpPr>
            <a:spLocks noChangeArrowheads="1"/>
          </p:cNvSpPr>
          <p:nvPr/>
        </p:nvSpPr>
        <p:spPr bwMode="auto">
          <a:xfrm>
            <a:off x="0" y="2700338"/>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123908" name="Object 4"/>
          <p:cNvGraphicFramePr>
            <a:graphicFrameLocks noChangeAspect="1"/>
          </p:cNvGraphicFramePr>
          <p:nvPr/>
        </p:nvGraphicFramePr>
        <p:xfrm>
          <a:off x="2500298" y="3500438"/>
          <a:ext cx="4249737" cy="2249488"/>
        </p:xfrm>
        <a:graphic>
          <a:graphicData uri="http://schemas.openxmlformats.org/presentationml/2006/ole">
            <mc:AlternateContent xmlns:mc="http://schemas.openxmlformats.org/markup-compatibility/2006">
              <mc:Choice xmlns:v="urn:schemas-microsoft-com:vml" Requires="v">
                <p:oleObj spid="_x0000_s4099" name="位图图像" r:id="rId3" imgW="2752381" imgH="1457143" progId="PBrush">
                  <p:embed/>
                </p:oleObj>
              </mc:Choice>
              <mc:Fallback>
                <p:oleObj name="位图图像" r:id="rId3" imgW="2752381" imgH="1457143"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0298" y="3500438"/>
                        <a:ext cx="4249737" cy="2249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357158" y="1000108"/>
            <a:ext cx="8229600" cy="1143000"/>
          </a:xfrm>
        </p:spPr>
        <p:txBody>
          <a:bodyPr/>
          <a:lstStyle/>
          <a:p>
            <a:r>
              <a:rPr lang="en-US" altLang="zh-CN" dirty="0"/>
              <a:t>2.3 </a:t>
            </a:r>
            <a:r>
              <a:rPr lang="zh-CN" altLang="en-US" dirty="0"/>
              <a:t>同轴电缆</a:t>
            </a:r>
          </a:p>
        </p:txBody>
      </p:sp>
      <p:sp>
        <p:nvSpPr>
          <p:cNvPr id="124931" name="Rectangle 3"/>
          <p:cNvSpPr>
            <a:spLocks noGrp="1" noChangeArrowheads="1"/>
          </p:cNvSpPr>
          <p:nvPr>
            <p:ph type="body" idx="1"/>
          </p:nvPr>
        </p:nvSpPr>
        <p:spPr>
          <a:xfrm>
            <a:off x="428596" y="2071678"/>
            <a:ext cx="8229600" cy="4525963"/>
          </a:xfrm>
        </p:spPr>
        <p:txBody>
          <a:bodyPr/>
          <a:lstStyle/>
          <a:p>
            <a:pPr>
              <a:buFont typeface="Wingdings" pitchFamily="2" charset="2"/>
              <a:buNone/>
            </a:pPr>
            <a:r>
              <a:rPr lang="en-US" altLang="zh-CN" sz="2000" dirty="0"/>
              <a:t>2 </a:t>
            </a:r>
            <a:r>
              <a:rPr lang="zh-CN" altLang="en-US" sz="2000" dirty="0"/>
              <a:t>同轴电缆种类</a:t>
            </a:r>
          </a:p>
          <a:p>
            <a:pPr lvl="1"/>
            <a:r>
              <a:rPr lang="zh-CN" altLang="en-US" sz="2000" dirty="0"/>
              <a:t>常用的同轴电缆有两类，一种是特性阻抗为</a:t>
            </a:r>
            <a:r>
              <a:rPr lang="en-US" altLang="zh-CN" sz="2000" dirty="0"/>
              <a:t>50Ω</a:t>
            </a:r>
            <a:r>
              <a:rPr lang="zh-CN" altLang="en-US" sz="2000" dirty="0"/>
              <a:t>的同轴电缆 </a:t>
            </a:r>
            <a:r>
              <a:rPr lang="en-US" altLang="zh-CN" sz="2000" dirty="0"/>
              <a:t>,</a:t>
            </a:r>
            <a:r>
              <a:rPr lang="zh-CN" altLang="en-US" sz="2000" dirty="0"/>
              <a:t>用于传送数字信号。通常把表示数字信号的方波所固有的频带称为基带，所以这种电缆也叫基带</a:t>
            </a:r>
            <a:r>
              <a:rPr lang="en-US" altLang="zh-CN" sz="2000" dirty="0"/>
              <a:t>(Baseband)</a:t>
            </a:r>
            <a:r>
              <a:rPr lang="zh-CN" altLang="en-US" sz="2000" dirty="0"/>
              <a:t>同轴电缆。典型的传送速率是</a:t>
            </a:r>
            <a:r>
              <a:rPr lang="en-US" altLang="zh-CN" sz="2000" dirty="0"/>
              <a:t>10Mbps</a:t>
            </a:r>
            <a:r>
              <a:rPr lang="zh-CN" altLang="en-US" sz="2000" dirty="0"/>
              <a:t>，当前已很少采用该线缆组建局域网。</a:t>
            </a:r>
          </a:p>
          <a:p>
            <a:pPr lvl="1"/>
            <a:r>
              <a:rPr lang="zh-CN" altLang="en-US" sz="2000" dirty="0"/>
              <a:t>另一种是特性阻抗为</a:t>
            </a:r>
            <a:r>
              <a:rPr lang="en-US" altLang="zh-CN" sz="2000" dirty="0"/>
              <a:t>75Ω</a:t>
            </a:r>
            <a:r>
              <a:rPr lang="zh-CN" altLang="en-US" sz="2000" dirty="0"/>
              <a:t>的</a:t>
            </a:r>
            <a:r>
              <a:rPr lang="en-US" altLang="zh-CN" sz="2000" dirty="0"/>
              <a:t>CATV</a:t>
            </a:r>
            <a:r>
              <a:rPr lang="zh-CN" altLang="en-US" sz="2000" dirty="0"/>
              <a:t>电缆，用于传送模拟信号，这种电缆也叫宽带</a:t>
            </a:r>
            <a:r>
              <a:rPr lang="en-US" altLang="zh-CN" sz="2000" dirty="0"/>
              <a:t>(Broadband)</a:t>
            </a:r>
            <a:r>
              <a:rPr lang="zh-CN" altLang="en-US" sz="2000" dirty="0"/>
              <a:t>同轴电缆。要把计算机产生的比特（</a:t>
            </a:r>
            <a:r>
              <a:rPr lang="en-US" altLang="zh-CN" sz="2000" dirty="0"/>
              <a:t>bit</a:t>
            </a:r>
            <a:r>
              <a:rPr lang="zh-CN" altLang="en-US" sz="2000" dirty="0"/>
              <a:t>）流变成模拟信号在</a:t>
            </a:r>
            <a:r>
              <a:rPr lang="en-US" altLang="zh-CN" sz="2000" dirty="0"/>
              <a:t>CATV</a:t>
            </a:r>
            <a:r>
              <a:rPr lang="zh-CN" altLang="en-US" sz="2000" dirty="0"/>
              <a:t>电缆传输，就要求在发送端和接收端加入</a:t>
            </a:r>
            <a:r>
              <a:rPr lang="en-US" altLang="zh-CN" sz="2000" dirty="0"/>
              <a:t>Modem</a:t>
            </a:r>
            <a:r>
              <a:rPr lang="zh-CN" altLang="en-US" sz="2000" dirty="0"/>
              <a:t>（调制解调器）。对于带宽为</a:t>
            </a:r>
            <a:r>
              <a:rPr lang="en-US" altLang="zh-CN" sz="2000" dirty="0"/>
              <a:t>400MHz</a:t>
            </a:r>
            <a:r>
              <a:rPr lang="zh-CN" altLang="en-US" sz="2000" dirty="0"/>
              <a:t>的</a:t>
            </a:r>
            <a:r>
              <a:rPr lang="en-US" altLang="zh-CN" sz="2000" dirty="0"/>
              <a:t>CATV</a:t>
            </a:r>
            <a:r>
              <a:rPr lang="zh-CN" altLang="en-US" sz="2000" dirty="0"/>
              <a:t>电缆，其传送速率可达</a:t>
            </a:r>
            <a:r>
              <a:rPr lang="en-US" altLang="zh-CN" sz="2000" dirty="0"/>
              <a:t>100Mbps</a:t>
            </a:r>
            <a:r>
              <a:rPr lang="zh-CN" altLang="en-US" sz="2000" dirty="0"/>
              <a:t>。也可以采用频分多路技术（</a:t>
            </a:r>
            <a:r>
              <a:rPr lang="en-US" altLang="zh-CN" sz="2000" dirty="0"/>
              <a:t>Frequency Division Multiplex</a:t>
            </a:r>
            <a:r>
              <a:rPr lang="zh-CN" altLang="en-US" sz="2000" dirty="0"/>
              <a:t>，</a:t>
            </a:r>
            <a:r>
              <a:rPr lang="en-US" altLang="zh-CN" sz="2000" dirty="0"/>
              <a:t>FDM</a:t>
            </a:r>
            <a:r>
              <a:rPr lang="zh-CN" altLang="en-US" sz="2000" dirty="0"/>
              <a:t>），把整个带宽划分为多个独立的信道，分别传输数字、声音和视频信号，实现多种电信业务。 </a:t>
            </a:r>
          </a:p>
          <a:p>
            <a:pPr lvl="1">
              <a:buFont typeface="Wingdings" pitchFamily="2" charset="2"/>
              <a:buNone/>
            </a:pPr>
            <a:endParaRPr lang="en-US" altLang="zh-CN" sz="2000" dirty="0"/>
          </a:p>
        </p:txBody>
      </p:sp>
      <p:sp>
        <p:nvSpPr>
          <p:cNvPr id="124932" name="Rectangle 4"/>
          <p:cNvSpPr>
            <a:spLocks noChangeArrowheads="1"/>
          </p:cNvSpPr>
          <p:nvPr/>
        </p:nvSpPr>
        <p:spPr bwMode="auto">
          <a:xfrm>
            <a:off x="0" y="2700338"/>
            <a:ext cx="9144000" cy="0"/>
          </a:xfrm>
          <a:prstGeom prst="rect">
            <a:avLst/>
          </a:prstGeom>
          <a:noFill/>
          <a:ln w="9525">
            <a:noFill/>
            <a:miter lim="800000"/>
            <a:headEnd/>
            <a:tailEnd/>
          </a:ln>
          <a:effectLst/>
        </p:spPr>
        <p:txBody>
          <a:bodyPr wrap="none" anchor="ctr">
            <a:spAutoFit/>
          </a:bodyPr>
          <a:lstStyle/>
          <a:p>
            <a:endParaRPr lang="zh-CN"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285720" y="928670"/>
            <a:ext cx="8229600" cy="1143000"/>
          </a:xfrm>
        </p:spPr>
        <p:txBody>
          <a:bodyPr/>
          <a:lstStyle/>
          <a:p>
            <a:r>
              <a:rPr lang="en-US" altLang="zh-CN" dirty="0"/>
              <a:t>2.3 </a:t>
            </a:r>
            <a:r>
              <a:rPr lang="zh-CN" altLang="en-US" dirty="0"/>
              <a:t>同轴电缆</a:t>
            </a:r>
          </a:p>
        </p:txBody>
      </p:sp>
      <p:sp>
        <p:nvSpPr>
          <p:cNvPr id="125955" name="Rectangle 3"/>
          <p:cNvSpPr>
            <a:spLocks noGrp="1" noChangeArrowheads="1"/>
          </p:cNvSpPr>
          <p:nvPr>
            <p:ph type="body" idx="1"/>
          </p:nvPr>
        </p:nvSpPr>
        <p:spPr>
          <a:xfrm>
            <a:off x="755650" y="2357430"/>
            <a:ext cx="8388350" cy="5256212"/>
          </a:xfrm>
        </p:spPr>
        <p:txBody>
          <a:bodyPr/>
          <a:lstStyle/>
          <a:p>
            <a:pPr>
              <a:buFont typeface="Wingdings" pitchFamily="2" charset="2"/>
              <a:buNone/>
            </a:pPr>
            <a:r>
              <a:rPr lang="en-US" altLang="zh-CN" dirty="0"/>
              <a:t>2 </a:t>
            </a:r>
            <a:r>
              <a:rPr lang="zh-CN" altLang="en-US" dirty="0"/>
              <a:t>同轴电缆种类</a:t>
            </a:r>
          </a:p>
          <a:p>
            <a:pPr lvl="1"/>
            <a:r>
              <a:rPr lang="zh-CN" altLang="en-US" dirty="0"/>
              <a:t>常见的同轴电缆有下述几种：</a:t>
            </a:r>
          </a:p>
          <a:p>
            <a:pPr lvl="2"/>
            <a:r>
              <a:rPr lang="en-US" altLang="zh-CN" sz="1800" dirty="0"/>
              <a:t>RG-8</a:t>
            </a:r>
            <a:r>
              <a:rPr lang="zh-CN" altLang="en-US" sz="1800" dirty="0"/>
              <a:t>和</a:t>
            </a:r>
            <a:r>
              <a:rPr lang="en-US" altLang="zh-CN" sz="1800" dirty="0"/>
              <a:t>RG-11</a:t>
            </a:r>
            <a:r>
              <a:rPr lang="zh-CN" altLang="en-US" sz="1800" dirty="0"/>
              <a:t>，阻抗为</a:t>
            </a:r>
            <a:r>
              <a:rPr lang="en-US" altLang="zh-CN" sz="1800" dirty="0"/>
              <a:t>50</a:t>
            </a:r>
            <a:r>
              <a:rPr lang="zh-CN" altLang="en-US" sz="1800" dirty="0"/>
              <a:t>欧姆，通常用来实现粗缆以太网。</a:t>
            </a:r>
          </a:p>
          <a:p>
            <a:pPr lvl="2"/>
            <a:r>
              <a:rPr lang="en-US" altLang="zh-CN" sz="1800" dirty="0"/>
              <a:t>RG-58</a:t>
            </a:r>
            <a:r>
              <a:rPr lang="zh-CN" altLang="en-US" sz="1800" dirty="0"/>
              <a:t>，阻抗为</a:t>
            </a:r>
            <a:r>
              <a:rPr lang="en-US" altLang="zh-CN" sz="1800" dirty="0"/>
              <a:t>50</a:t>
            </a:r>
            <a:r>
              <a:rPr lang="zh-CN" altLang="en-US" sz="1800" dirty="0"/>
              <a:t>欧姆常用来实现细缆以太网。</a:t>
            </a:r>
          </a:p>
          <a:p>
            <a:pPr lvl="2"/>
            <a:r>
              <a:rPr lang="en-US" altLang="zh-CN" sz="1800" dirty="0"/>
              <a:t>RG-59</a:t>
            </a:r>
            <a:r>
              <a:rPr lang="zh-CN" altLang="en-US" sz="1800" dirty="0"/>
              <a:t>，通常用来实现电视传输，其阻抗为７５欧姆，也可用于宽带数据网络。</a:t>
            </a:r>
          </a:p>
          <a:p>
            <a:pPr lvl="2"/>
            <a:r>
              <a:rPr lang="en-US" altLang="zh-CN" sz="1800" dirty="0"/>
              <a:t>RG-62</a:t>
            </a:r>
            <a:r>
              <a:rPr lang="zh-CN" altLang="en-US" sz="1800" dirty="0"/>
              <a:t>，</a:t>
            </a:r>
            <a:r>
              <a:rPr lang="en-US" altLang="zh-CN" sz="1800" dirty="0" err="1"/>
              <a:t>ARCnet</a:t>
            </a:r>
            <a:r>
              <a:rPr lang="zh-CN" altLang="en-US" sz="1800" dirty="0"/>
              <a:t>用来连接</a:t>
            </a:r>
            <a:r>
              <a:rPr lang="en-US" altLang="zh-CN" sz="1800" dirty="0"/>
              <a:t>IBM3270</a:t>
            </a:r>
            <a:r>
              <a:rPr lang="zh-CN" altLang="en-US" sz="1800" dirty="0"/>
              <a:t>终端的</a:t>
            </a:r>
            <a:r>
              <a:rPr lang="en-US" altLang="zh-CN" sz="1800" dirty="0"/>
              <a:t>93</a:t>
            </a:r>
            <a:r>
              <a:rPr lang="zh-CN" altLang="en-US" sz="1800" dirty="0"/>
              <a:t>欧姆的同轴电缆。</a:t>
            </a:r>
            <a:endParaRPr lang="en-US" altLang="zh-CN" sz="1800" dirty="0"/>
          </a:p>
        </p:txBody>
      </p:sp>
      <p:sp>
        <p:nvSpPr>
          <p:cNvPr id="125956" name="Rectangle 4"/>
          <p:cNvSpPr>
            <a:spLocks noChangeArrowheads="1"/>
          </p:cNvSpPr>
          <p:nvPr/>
        </p:nvSpPr>
        <p:spPr bwMode="auto">
          <a:xfrm>
            <a:off x="0" y="2700338"/>
            <a:ext cx="9144000" cy="0"/>
          </a:xfrm>
          <a:prstGeom prst="rect">
            <a:avLst/>
          </a:prstGeom>
          <a:noFill/>
          <a:ln w="9525">
            <a:noFill/>
            <a:miter lim="800000"/>
            <a:headEnd/>
            <a:tailEnd/>
          </a:ln>
          <a:effectLst/>
        </p:spPr>
        <p:txBody>
          <a:bodyPr wrap="none" anchor="ctr">
            <a:spAutoFit/>
          </a:bodyPr>
          <a:lstStyle/>
          <a:p>
            <a:endParaRPr lang="zh-CN"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428596" y="642918"/>
            <a:ext cx="8229600" cy="1143000"/>
          </a:xfrm>
        </p:spPr>
        <p:txBody>
          <a:bodyPr/>
          <a:lstStyle/>
          <a:p>
            <a:r>
              <a:rPr lang="en-US" altLang="zh-CN" dirty="0"/>
              <a:t>2.3 </a:t>
            </a:r>
            <a:r>
              <a:rPr lang="zh-CN" altLang="en-US" dirty="0"/>
              <a:t>同轴电缆</a:t>
            </a:r>
          </a:p>
        </p:txBody>
      </p:sp>
      <p:sp>
        <p:nvSpPr>
          <p:cNvPr id="126979" name="Rectangle 3"/>
          <p:cNvSpPr>
            <a:spLocks noGrp="1" noChangeArrowheads="1"/>
          </p:cNvSpPr>
          <p:nvPr>
            <p:ph type="body" idx="1"/>
          </p:nvPr>
        </p:nvSpPr>
        <p:spPr>
          <a:xfrm>
            <a:off x="500034" y="1428736"/>
            <a:ext cx="8353425" cy="4714908"/>
          </a:xfrm>
        </p:spPr>
        <p:txBody>
          <a:bodyPr>
            <a:normAutofit fontScale="92500" lnSpcReduction="10000"/>
          </a:bodyPr>
          <a:lstStyle/>
          <a:p>
            <a:pPr>
              <a:buFont typeface="Wingdings" pitchFamily="2" charset="2"/>
              <a:buNone/>
            </a:pPr>
            <a:r>
              <a:rPr lang="en-US" altLang="zh-CN" sz="3000" dirty="0"/>
              <a:t>3 </a:t>
            </a:r>
            <a:r>
              <a:rPr lang="zh-CN" altLang="en-US" sz="2800" dirty="0"/>
              <a:t>同轴电缆的主要特性</a:t>
            </a:r>
          </a:p>
          <a:p>
            <a:pPr lvl="1"/>
            <a:r>
              <a:rPr lang="zh-CN" altLang="en-US" sz="2600" dirty="0"/>
              <a:t>特性阻抗</a:t>
            </a:r>
          </a:p>
          <a:p>
            <a:pPr lvl="3"/>
            <a:r>
              <a:rPr lang="zh-CN" altLang="en-US" sz="2200" dirty="0"/>
              <a:t>特性阻抗与频率无关，完全取决于电缆的电感和电容，而电感和电容取决于导体材料、内外导体间的介质和内外导体直径</a:t>
            </a:r>
            <a:r>
              <a:rPr lang="zh-CN" altLang="en-US" dirty="0"/>
              <a:t>。</a:t>
            </a:r>
          </a:p>
          <a:p>
            <a:pPr lvl="1"/>
            <a:r>
              <a:rPr lang="zh-CN" altLang="en-US" sz="2600" dirty="0"/>
              <a:t>衰减特性</a:t>
            </a:r>
          </a:p>
          <a:p>
            <a:pPr lvl="2"/>
            <a:r>
              <a:rPr lang="zh-CN" altLang="en-US" sz="2000" dirty="0"/>
              <a:t>单位长度（如</a:t>
            </a:r>
            <a:r>
              <a:rPr lang="en-US" altLang="zh-CN" sz="2000" dirty="0"/>
              <a:t>100</a:t>
            </a:r>
            <a:r>
              <a:rPr lang="en-US" altLang="zh-CN" sz="2000" dirty="0">
                <a:latin typeface="Verdana"/>
              </a:rPr>
              <a:t> </a:t>
            </a:r>
            <a:r>
              <a:rPr lang="en-US" altLang="zh-CN" sz="2000" dirty="0"/>
              <a:t>m</a:t>
            </a:r>
            <a:r>
              <a:rPr lang="zh-CN" altLang="en-US" sz="2000" dirty="0"/>
              <a:t>）电缆对信号衰减的分贝数。信号在同轴电缆里传输时的衰耗与同轴电缆的尺寸、介电常数、工作频率有关。衰减常数与信号的工作频率</a:t>
            </a:r>
            <a:r>
              <a:rPr lang="en-US" altLang="zh-CN" sz="2000" dirty="0"/>
              <a:t>f</a:t>
            </a:r>
            <a:r>
              <a:rPr lang="zh-CN" altLang="en-US" sz="2000" dirty="0"/>
              <a:t>的平方根成正比，即频率越高，衰减常数越大，频率越低，衰减常数越小。</a:t>
            </a:r>
          </a:p>
          <a:p>
            <a:pPr lvl="1"/>
            <a:r>
              <a:rPr lang="zh-CN" altLang="en-US" sz="2600" dirty="0"/>
              <a:t>电缆的使用期限 </a:t>
            </a:r>
          </a:p>
          <a:p>
            <a:pPr lvl="1"/>
            <a:r>
              <a:rPr lang="zh-CN" altLang="en-US" sz="2600" dirty="0"/>
              <a:t>温度系数 </a:t>
            </a:r>
          </a:p>
          <a:p>
            <a:pPr lvl="1"/>
            <a:r>
              <a:rPr lang="zh-CN" altLang="en-US" sz="2600" dirty="0"/>
              <a:t>屏蔽特性  </a:t>
            </a:r>
          </a:p>
        </p:txBody>
      </p:sp>
      <p:sp>
        <p:nvSpPr>
          <p:cNvPr id="126980" name="Rectangle 4"/>
          <p:cNvSpPr>
            <a:spLocks noChangeArrowheads="1"/>
          </p:cNvSpPr>
          <p:nvPr/>
        </p:nvSpPr>
        <p:spPr bwMode="auto">
          <a:xfrm>
            <a:off x="0" y="2700338"/>
            <a:ext cx="9144000" cy="0"/>
          </a:xfrm>
          <a:prstGeom prst="rect">
            <a:avLst/>
          </a:prstGeom>
          <a:noFill/>
          <a:ln w="9525">
            <a:noFill/>
            <a:miter lim="800000"/>
            <a:headEnd/>
            <a:tailEnd/>
          </a:ln>
          <a:effectLst/>
        </p:spPr>
        <p:txBody>
          <a:bodyPr wrap="none" anchor="ctr">
            <a:spAutoFit/>
          </a:bodyPr>
          <a:lstStyle/>
          <a:p>
            <a:endParaRPr lang="zh-CN"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285720" y="642918"/>
            <a:ext cx="8229600" cy="1143000"/>
          </a:xfrm>
        </p:spPr>
        <p:txBody>
          <a:bodyPr/>
          <a:lstStyle/>
          <a:p>
            <a:r>
              <a:rPr lang="en-US" altLang="zh-CN" dirty="0"/>
              <a:t>2.3 </a:t>
            </a:r>
            <a:r>
              <a:rPr lang="zh-CN" altLang="en-US" dirty="0"/>
              <a:t>同轴电缆</a:t>
            </a:r>
          </a:p>
        </p:txBody>
      </p:sp>
      <p:sp>
        <p:nvSpPr>
          <p:cNvPr id="128003" name="Rectangle 3"/>
          <p:cNvSpPr>
            <a:spLocks noGrp="1" noChangeArrowheads="1"/>
          </p:cNvSpPr>
          <p:nvPr>
            <p:ph type="body" idx="1"/>
          </p:nvPr>
        </p:nvSpPr>
        <p:spPr/>
        <p:txBody>
          <a:bodyPr>
            <a:normAutofit fontScale="92500"/>
          </a:bodyPr>
          <a:lstStyle/>
          <a:p>
            <a:pPr algn="just">
              <a:buFont typeface="Wingdings" pitchFamily="2" charset="2"/>
              <a:buNone/>
            </a:pPr>
            <a:r>
              <a:rPr lang="en-US" altLang="zh-CN" b="1" dirty="0"/>
              <a:t>2.3.2 </a:t>
            </a:r>
            <a:r>
              <a:rPr lang="zh-CN" altLang="en-US" b="1" dirty="0"/>
              <a:t>国产同轴电缆的型号和含义</a:t>
            </a:r>
          </a:p>
          <a:p>
            <a:pPr lvl="1"/>
            <a:r>
              <a:rPr lang="zh-CN" altLang="en-US" dirty="0"/>
              <a:t>在综合布线工程中，主要使用特性阻抗为</a:t>
            </a:r>
            <a:r>
              <a:rPr lang="en-US" altLang="zh-CN" dirty="0"/>
              <a:t>75Ω</a:t>
            </a:r>
            <a:r>
              <a:rPr lang="zh-CN" altLang="en-US" dirty="0"/>
              <a:t>的同轴电缆用于有线电视和模拟视频监控信号传输 </a:t>
            </a:r>
          </a:p>
          <a:p>
            <a:pPr lvl="1"/>
            <a:r>
              <a:rPr lang="zh-CN" altLang="en-US" dirty="0"/>
              <a:t>按照在</a:t>
            </a:r>
            <a:r>
              <a:rPr lang="en-US" altLang="zh-CN" dirty="0"/>
              <a:t>CATV</a:t>
            </a:r>
            <a:r>
              <a:rPr lang="zh-CN" altLang="en-US" dirty="0"/>
              <a:t>系统中的使用位置可分为</a:t>
            </a:r>
            <a:r>
              <a:rPr lang="en-US" altLang="zh-CN" dirty="0"/>
              <a:t>3</a:t>
            </a:r>
            <a:r>
              <a:rPr lang="zh-CN" altLang="en-US" dirty="0"/>
              <a:t>种类型。</a:t>
            </a:r>
          </a:p>
          <a:p>
            <a:pPr lvl="2"/>
            <a:r>
              <a:rPr lang="zh-CN" altLang="en-US" dirty="0"/>
              <a:t>干线电缆：其绝缘外径一般为</a:t>
            </a:r>
            <a:r>
              <a:rPr lang="en-US" altLang="zh-CN" dirty="0"/>
              <a:t>9</a:t>
            </a:r>
            <a:r>
              <a:rPr lang="en-US" altLang="zh-CN" dirty="0">
                <a:latin typeface="Arial"/>
              </a:rPr>
              <a:t> </a:t>
            </a:r>
            <a:r>
              <a:rPr lang="en-US" altLang="zh-CN" dirty="0"/>
              <a:t>mm</a:t>
            </a:r>
            <a:r>
              <a:rPr lang="zh-CN" altLang="en-US" dirty="0"/>
              <a:t>以上的粗电缆，要求损耗小，柔软性要求不高。</a:t>
            </a:r>
          </a:p>
          <a:p>
            <a:pPr lvl="2"/>
            <a:r>
              <a:rPr lang="zh-CN" altLang="en-US" dirty="0"/>
              <a:t>支线电缆：其绝缘外径一般为</a:t>
            </a:r>
            <a:r>
              <a:rPr lang="en-US" altLang="zh-CN" dirty="0"/>
              <a:t>7</a:t>
            </a:r>
            <a:r>
              <a:rPr lang="en-US" altLang="zh-CN" dirty="0">
                <a:latin typeface="Arial"/>
              </a:rPr>
              <a:t> </a:t>
            </a:r>
            <a:r>
              <a:rPr lang="en-US" altLang="zh-CN" dirty="0"/>
              <a:t>mm</a:t>
            </a:r>
            <a:r>
              <a:rPr lang="zh-CN" altLang="en-US" dirty="0"/>
              <a:t>以上的中粗电缆，要求损耗较小，同时也要求一定的柔软性。</a:t>
            </a:r>
          </a:p>
          <a:p>
            <a:pPr lvl="2"/>
            <a:r>
              <a:rPr lang="zh-CN" altLang="en-US" dirty="0"/>
              <a:t>用户分配网电缆：其绝缘外径一般为</a:t>
            </a:r>
            <a:r>
              <a:rPr lang="en-US" altLang="zh-CN" dirty="0"/>
              <a:t>5</a:t>
            </a:r>
            <a:r>
              <a:rPr lang="en-US" altLang="zh-CN" dirty="0">
                <a:latin typeface="Arial"/>
              </a:rPr>
              <a:t> </a:t>
            </a:r>
            <a:r>
              <a:rPr lang="en-US" altLang="zh-CN" dirty="0"/>
              <a:t>mm</a:t>
            </a:r>
            <a:r>
              <a:rPr lang="zh-CN" altLang="en-US" dirty="0"/>
              <a:t>，损耗要求不是主要的，但要求良好的柔软性和室内统一协调性。</a:t>
            </a:r>
          </a:p>
          <a:p>
            <a:pPr lvl="2">
              <a:buFont typeface="Wingdings" pitchFamily="2" charset="2"/>
              <a:buNone/>
            </a:pPr>
            <a:endParaRPr lang="zh-CN"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928662" y="857232"/>
            <a:ext cx="7199313" cy="720725"/>
          </a:xfrm>
        </p:spPr>
        <p:txBody>
          <a:bodyPr>
            <a:normAutofit fontScale="90000"/>
          </a:bodyPr>
          <a:lstStyle/>
          <a:p>
            <a:r>
              <a:rPr lang="en-US" altLang="zh-CN" dirty="0"/>
              <a:t>2.3 </a:t>
            </a:r>
            <a:r>
              <a:rPr lang="zh-CN" altLang="en-US" dirty="0"/>
              <a:t>同轴电缆</a:t>
            </a:r>
          </a:p>
        </p:txBody>
      </p:sp>
      <p:sp>
        <p:nvSpPr>
          <p:cNvPr id="129027" name="Rectangle 3"/>
          <p:cNvSpPr>
            <a:spLocks noGrp="1" noChangeArrowheads="1"/>
          </p:cNvSpPr>
          <p:nvPr>
            <p:ph type="body" sz="half" idx="1"/>
          </p:nvPr>
        </p:nvSpPr>
        <p:spPr>
          <a:xfrm>
            <a:off x="0" y="1500174"/>
            <a:ext cx="8675688" cy="5040312"/>
          </a:xfrm>
        </p:spPr>
        <p:txBody>
          <a:bodyPr>
            <a:normAutofit fontScale="92500"/>
          </a:bodyPr>
          <a:lstStyle/>
          <a:p>
            <a:pPr algn="just">
              <a:buFont typeface="Wingdings" pitchFamily="2" charset="2"/>
              <a:buNone/>
            </a:pPr>
            <a:r>
              <a:rPr lang="en-US" altLang="zh-CN" b="1" dirty="0"/>
              <a:t>2.3.2 </a:t>
            </a:r>
            <a:r>
              <a:rPr lang="zh-CN" altLang="en-US" b="1" dirty="0"/>
              <a:t>国产同轴电缆的型号和含义</a:t>
            </a:r>
          </a:p>
          <a:p>
            <a:pPr lvl="1"/>
            <a:r>
              <a:rPr lang="zh-CN" altLang="en-US" b="1" dirty="0"/>
              <a:t>型号和含义</a:t>
            </a:r>
            <a:endParaRPr lang="zh-CN" altLang="en-US" dirty="0"/>
          </a:p>
          <a:p>
            <a:pPr lvl="2"/>
            <a:r>
              <a:rPr lang="zh-CN" altLang="en-US" dirty="0"/>
              <a:t>第一部分用英文字母，分别代表电缆的代号、芯线绝缘材料、护套材料和派生特性（见表</a:t>
            </a:r>
            <a:r>
              <a:rPr lang="en-US" altLang="zh-CN" dirty="0"/>
              <a:t>2-3</a:t>
            </a:r>
            <a:r>
              <a:rPr lang="zh-CN" altLang="en-US" dirty="0"/>
              <a:t>）；</a:t>
            </a:r>
          </a:p>
          <a:p>
            <a:pPr lvl="2"/>
            <a:r>
              <a:rPr lang="zh-CN" altLang="en-US" dirty="0"/>
              <a:t>第二部分用数字表示，代表电缆的特性阻抗（</a:t>
            </a:r>
            <a:r>
              <a:rPr lang="en-US" altLang="zh-CN" dirty="0"/>
              <a:t>Ω</a:t>
            </a:r>
            <a:r>
              <a:rPr lang="zh-CN" altLang="en-US" dirty="0"/>
              <a:t>）；</a:t>
            </a:r>
          </a:p>
          <a:p>
            <a:pPr lvl="2"/>
            <a:r>
              <a:rPr lang="zh-CN" altLang="en-US" dirty="0"/>
              <a:t>第三部分用数字表示，代表电缆的芯线绝缘外径（</a:t>
            </a:r>
            <a:r>
              <a:rPr lang="en-US" altLang="zh-CN" dirty="0"/>
              <a:t>mm</a:t>
            </a:r>
            <a:r>
              <a:rPr lang="zh-CN" altLang="en-US" dirty="0"/>
              <a:t>）；</a:t>
            </a:r>
          </a:p>
          <a:p>
            <a:pPr lvl="2"/>
            <a:r>
              <a:rPr lang="zh-CN" altLang="en-US" dirty="0"/>
              <a:t>第四部分用数字表示，代表电缆结构序号；</a:t>
            </a:r>
          </a:p>
          <a:p>
            <a:pPr lvl="2"/>
            <a:r>
              <a:rPr lang="zh-CN" altLang="en-US" dirty="0"/>
              <a:t>例：</a:t>
            </a:r>
            <a:r>
              <a:rPr lang="zh-CN" altLang="en-US" dirty="0">
                <a:latin typeface="Arial"/>
              </a:rPr>
              <a:t>“</a:t>
            </a:r>
            <a:r>
              <a:rPr lang="en-US" altLang="zh-CN" sz="3200" dirty="0">
                <a:solidFill>
                  <a:srgbClr val="FF0000"/>
                </a:solidFill>
              </a:rPr>
              <a:t>SYV-75-7-1</a:t>
            </a:r>
            <a:r>
              <a:rPr lang="en-US" altLang="zh-CN" dirty="0">
                <a:latin typeface="Arial"/>
              </a:rPr>
              <a:t>”</a:t>
            </a:r>
            <a:r>
              <a:rPr lang="zh-CN" altLang="en-US" dirty="0"/>
              <a:t>的含义是：该电缆为同轴射频电缆</a:t>
            </a:r>
            <a:r>
              <a:rPr lang="en-US" altLang="zh-CN" dirty="0"/>
              <a:t>S</a:t>
            </a:r>
            <a:r>
              <a:rPr lang="zh-CN" altLang="en-US" dirty="0"/>
              <a:t>，芯线绝缘材料为聚乙烯</a:t>
            </a:r>
            <a:r>
              <a:rPr lang="en-US" altLang="zh-CN" dirty="0"/>
              <a:t>Y</a:t>
            </a:r>
            <a:r>
              <a:rPr lang="zh-CN" altLang="en-US" dirty="0"/>
              <a:t>，护套材料为聚氯乙烯</a:t>
            </a:r>
            <a:r>
              <a:rPr lang="en-US" altLang="zh-CN" dirty="0"/>
              <a:t>V</a:t>
            </a:r>
            <a:r>
              <a:rPr lang="zh-CN" altLang="en-US" dirty="0"/>
              <a:t>，电缆的特性阻抗为</a:t>
            </a:r>
            <a:r>
              <a:rPr lang="en-US" altLang="zh-CN" dirty="0"/>
              <a:t>75</a:t>
            </a:r>
            <a:r>
              <a:rPr lang="en-US" altLang="zh-CN" dirty="0">
                <a:latin typeface="Arial"/>
              </a:rPr>
              <a:t> </a:t>
            </a:r>
            <a:r>
              <a:rPr lang="en-US" altLang="zh-CN" dirty="0"/>
              <a:t>Ω</a:t>
            </a:r>
            <a:r>
              <a:rPr lang="zh-CN" altLang="en-US" dirty="0"/>
              <a:t>，芯线绝缘外径为</a:t>
            </a:r>
            <a:r>
              <a:rPr lang="en-US" altLang="zh-CN" dirty="0"/>
              <a:t>7</a:t>
            </a:r>
            <a:r>
              <a:rPr lang="en-US" altLang="zh-CN" dirty="0">
                <a:latin typeface="Arial"/>
              </a:rPr>
              <a:t> </a:t>
            </a:r>
            <a:r>
              <a:rPr lang="en-US" altLang="zh-CN" dirty="0"/>
              <a:t>mm</a:t>
            </a:r>
            <a:r>
              <a:rPr lang="zh-CN" altLang="en-US" dirty="0"/>
              <a:t>，结构序号为</a:t>
            </a:r>
            <a:r>
              <a:rPr lang="en-US" altLang="zh-CN" dirty="0"/>
              <a:t>1</a:t>
            </a:r>
            <a:r>
              <a:rPr lang="zh-CN" altLang="en-US" dirty="0"/>
              <a:t>。表</a:t>
            </a:r>
            <a:r>
              <a:rPr lang="en-US" altLang="zh-CN" dirty="0"/>
              <a:t>2-4</a:t>
            </a:r>
            <a:r>
              <a:rPr lang="zh-CN" altLang="en-US" dirty="0"/>
              <a:t>列出了常用同轴电缆型号的规格和主要参数。</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500034" y="857232"/>
            <a:ext cx="8229600" cy="1143000"/>
          </a:xfrm>
        </p:spPr>
        <p:txBody>
          <a:bodyPr/>
          <a:lstStyle/>
          <a:p>
            <a:r>
              <a:rPr lang="en-US" altLang="zh-CN" dirty="0"/>
              <a:t>2.4 </a:t>
            </a:r>
            <a:r>
              <a:rPr lang="zh-CN" altLang="en-US" dirty="0"/>
              <a:t>光纤</a:t>
            </a:r>
          </a:p>
        </p:txBody>
      </p:sp>
      <p:sp>
        <p:nvSpPr>
          <p:cNvPr id="131075" name="Rectangle 3"/>
          <p:cNvSpPr>
            <a:spLocks noGrp="1" noChangeArrowheads="1"/>
          </p:cNvSpPr>
          <p:nvPr>
            <p:ph type="body" idx="1"/>
          </p:nvPr>
        </p:nvSpPr>
        <p:spPr>
          <a:xfrm>
            <a:off x="285720" y="1785926"/>
            <a:ext cx="8229600" cy="2928958"/>
          </a:xfrm>
        </p:spPr>
        <p:txBody>
          <a:bodyPr>
            <a:normAutofit fontScale="92500" lnSpcReduction="20000"/>
          </a:bodyPr>
          <a:lstStyle/>
          <a:p>
            <a:pPr algn="just">
              <a:buFont typeface="Wingdings" pitchFamily="2" charset="2"/>
              <a:buNone/>
            </a:pPr>
            <a:r>
              <a:rPr lang="en-US" altLang="zh-CN" dirty="0"/>
              <a:t>2.4.1 </a:t>
            </a:r>
            <a:r>
              <a:rPr lang="zh-CN" altLang="en-US" dirty="0"/>
              <a:t>光纤</a:t>
            </a:r>
          </a:p>
          <a:p>
            <a:pPr algn="just">
              <a:buFont typeface="Wingdings" pitchFamily="2" charset="2"/>
              <a:buNone/>
            </a:pPr>
            <a:r>
              <a:rPr lang="en-US" altLang="zh-CN" dirty="0"/>
              <a:t>1</a:t>
            </a:r>
            <a:r>
              <a:rPr lang="zh-CN" altLang="en-US" dirty="0"/>
              <a:t>．光纤的物理结构</a:t>
            </a:r>
          </a:p>
          <a:p>
            <a:pPr lvl="1" algn="just"/>
            <a:r>
              <a:rPr lang="zh-CN" altLang="en-US" dirty="0"/>
              <a:t>光纤通信的原理</a:t>
            </a:r>
          </a:p>
          <a:p>
            <a:pPr lvl="1" algn="just"/>
            <a:r>
              <a:rPr lang="zh-CN" altLang="en-US" dirty="0"/>
              <a:t>光纤是光导纤维的简称，光导纤维是一种传输光束的细而柔韧的媒质。光导纤维线缆由一捆光导纤维组成，简称为光纤。 </a:t>
            </a:r>
          </a:p>
          <a:p>
            <a:pPr lvl="1" algn="just"/>
            <a:r>
              <a:rPr lang="zh-CN" altLang="en-US" dirty="0"/>
              <a:t>典型的光纤结构自内向外为纤芯、包层及涂覆层 </a:t>
            </a:r>
          </a:p>
          <a:p>
            <a:pPr lvl="1"/>
            <a:endParaRPr lang="zh-CN" altLang="en-US" b="1" dirty="0"/>
          </a:p>
          <a:p>
            <a:pPr lvl="1">
              <a:buFont typeface="Wingdings" pitchFamily="2" charset="2"/>
              <a:buNone/>
            </a:pPr>
            <a:endParaRPr lang="zh-CN" altLang="en-US" b="1" dirty="0"/>
          </a:p>
        </p:txBody>
      </p:sp>
      <p:grpSp>
        <p:nvGrpSpPr>
          <p:cNvPr id="2" name="Group 4"/>
          <p:cNvGrpSpPr>
            <a:grpSpLocks/>
          </p:cNvGrpSpPr>
          <p:nvPr/>
        </p:nvGrpSpPr>
        <p:grpSpPr bwMode="auto">
          <a:xfrm>
            <a:off x="2357422" y="4429132"/>
            <a:ext cx="4752975" cy="1801811"/>
            <a:chOff x="1152" y="1920"/>
            <a:chExt cx="3408" cy="1410"/>
          </a:xfrm>
        </p:grpSpPr>
        <p:sp>
          <p:nvSpPr>
            <p:cNvPr id="131077" name="AutoShape 5"/>
            <p:cNvSpPr>
              <a:spLocks noChangeArrowheads="1"/>
            </p:cNvSpPr>
            <p:nvPr/>
          </p:nvSpPr>
          <p:spPr bwMode="auto">
            <a:xfrm rot="-5400000">
              <a:off x="3120" y="1392"/>
              <a:ext cx="912" cy="1968"/>
            </a:xfrm>
            <a:prstGeom prst="can">
              <a:avLst>
                <a:gd name="adj" fmla="val 74168"/>
              </a:avLst>
            </a:prstGeom>
            <a:solidFill>
              <a:srgbClr val="FFFF00"/>
            </a:solidFill>
            <a:ln w="12700" cap="sq">
              <a:solidFill>
                <a:srgbClr val="000000"/>
              </a:solidFill>
              <a:round/>
              <a:headEnd/>
              <a:tailEnd/>
            </a:ln>
            <a:effectLst/>
          </p:spPr>
          <p:txBody>
            <a:bodyPr anchor="ctr"/>
            <a:lstStyle/>
            <a:p>
              <a:endParaRPr lang="zh-CN" altLang="en-US"/>
            </a:p>
          </p:txBody>
        </p:sp>
        <p:sp>
          <p:nvSpPr>
            <p:cNvPr id="131078" name="AutoShape 6"/>
            <p:cNvSpPr>
              <a:spLocks noChangeArrowheads="1"/>
            </p:cNvSpPr>
            <p:nvPr/>
          </p:nvSpPr>
          <p:spPr bwMode="auto">
            <a:xfrm rot="-5400000">
              <a:off x="2172" y="1764"/>
              <a:ext cx="552" cy="1248"/>
            </a:xfrm>
            <a:prstGeom prst="can">
              <a:avLst>
                <a:gd name="adj" fmla="val 77121"/>
              </a:avLst>
            </a:prstGeom>
            <a:solidFill>
              <a:srgbClr val="FFFF99"/>
            </a:solidFill>
            <a:ln w="12700" cap="sq">
              <a:solidFill>
                <a:srgbClr val="000000"/>
              </a:solidFill>
              <a:round/>
              <a:headEnd/>
              <a:tailEnd/>
            </a:ln>
            <a:effectLst/>
          </p:spPr>
          <p:txBody>
            <a:bodyPr anchor="ctr"/>
            <a:lstStyle/>
            <a:p>
              <a:endParaRPr lang="zh-CN" altLang="en-US"/>
            </a:p>
          </p:txBody>
        </p:sp>
        <p:sp>
          <p:nvSpPr>
            <p:cNvPr id="131079" name="AutoShape 7"/>
            <p:cNvSpPr>
              <a:spLocks noChangeArrowheads="1"/>
            </p:cNvSpPr>
            <p:nvPr/>
          </p:nvSpPr>
          <p:spPr bwMode="auto">
            <a:xfrm rot="-5400000">
              <a:off x="1488" y="1920"/>
              <a:ext cx="240" cy="912"/>
            </a:xfrm>
            <a:prstGeom prst="can">
              <a:avLst>
                <a:gd name="adj" fmla="val 95000"/>
              </a:avLst>
            </a:prstGeom>
            <a:solidFill>
              <a:srgbClr val="FF0000"/>
            </a:solidFill>
            <a:ln w="12700" cap="sq">
              <a:solidFill>
                <a:srgbClr val="000000"/>
              </a:solidFill>
              <a:round/>
              <a:headEnd/>
              <a:tailEnd/>
            </a:ln>
            <a:effectLst/>
          </p:spPr>
          <p:txBody>
            <a:bodyPr anchor="ctr"/>
            <a:lstStyle/>
            <a:p>
              <a:endParaRPr lang="zh-CN" altLang="en-US"/>
            </a:p>
          </p:txBody>
        </p:sp>
        <p:sp>
          <p:nvSpPr>
            <p:cNvPr id="131080" name="Line 8"/>
            <p:cNvSpPr>
              <a:spLocks noChangeShapeType="1"/>
            </p:cNvSpPr>
            <p:nvPr/>
          </p:nvSpPr>
          <p:spPr bwMode="auto">
            <a:xfrm>
              <a:off x="1536" y="2496"/>
              <a:ext cx="0" cy="528"/>
            </a:xfrm>
            <a:prstGeom prst="line">
              <a:avLst/>
            </a:prstGeom>
            <a:noFill/>
            <a:ln w="28575" cap="sq">
              <a:solidFill>
                <a:srgbClr val="000000"/>
              </a:solidFill>
              <a:round/>
              <a:headEnd type="triangle" w="med" len="med"/>
              <a:tailEnd/>
            </a:ln>
            <a:effectLst/>
          </p:spPr>
          <p:txBody>
            <a:bodyPr anchor="ctr"/>
            <a:lstStyle/>
            <a:p>
              <a:endParaRPr lang="zh-CN" altLang="en-US"/>
            </a:p>
          </p:txBody>
        </p:sp>
        <p:sp>
          <p:nvSpPr>
            <p:cNvPr id="131081" name="Line 9"/>
            <p:cNvSpPr>
              <a:spLocks noChangeShapeType="1"/>
            </p:cNvSpPr>
            <p:nvPr/>
          </p:nvSpPr>
          <p:spPr bwMode="auto">
            <a:xfrm>
              <a:off x="3648" y="2832"/>
              <a:ext cx="0" cy="192"/>
            </a:xfrm>
            <a:prstGeom prst="line">
              <a:avLst/>
            </a:prstGeom>
            <a:noFill/>
            <a:ln w="28575" cap="sq">
              <a:solidFill>
                <a:srgbClr val="000000"/>
              </a:solidFill>
              <a:round/>
              <a:headEnd type="triangle" w="med" len="med"/>
              <a:tailEnd/>
            </a:ln>
            <a:effectLst/>
          </p:spPr>
          <p:txBody>
            <a:bodyPr anchor="ctr"/>
            <a:lstStyle/>
            <a:p>
              <a:endParaRPr lang="zh-CN" altLang="en-US"/>
            </a:p>
          </p:txBody>
        </p:sp>
        <p:sp>
          <p:nvSpPr>
            <p:cNvPr id="131082" name="Line 10"/>
            <p:cNvSpPr>
              <a:spLocks noChangeShapeType="1"/>
            </p:cNvSpPr>
            <p:nvPr/>
          </p:nvSpPr>
          <p:spPr bwMode="auto">
            <a:xfrm>
              <a:off x="2256" y="2688"/>
              <a:ext cx="0" cy="336"/>
            </a:xfrm>
            <a:prstGeom prst="line">
              <a:avLst/>
            </a:prstGeom>
            <a:noFill/>
            <a:ln w="28575" cap="sq">
              <a:solidFill>
                <a:srgbClr val="000000"/>
              </a:solidFill>
              <a:round/>
              <a:headEnd type="triangle" w="med" len="med"/>
              <a:tailEnd/>
            </a:ln>
            <a:effectLst/>
          </p:spPr>
          <p:txBody>
            <a:bodyPr anchor="ctr"/>
            <a:lstStyle/>
            <a:p>
              <a:endParaRPr lang="zh-CN" altLang="en-US"/>
            </a:p>
          </p:txBody>
        </p:sp>
        <p:sp>
          <p:nvSpPr>
            <p:cNvPr id="131083" name="Text Box 11"/>
            <p:cNvSpPr txBox="1">
              <a:spLocks noChangeArrowheads="1"/>
            </p:cNvSpPr>
            <p:nvPr/>
          </p:nvSpPr>
          <p:spPr bwMode="auto">
            <a:xfrm>
              <a:off x="1152" y="3025"/>
              <a:ext cx="720" cy="305"/>
            </a:xfrm>
            <a:prstGeom prst="rect">
              <a:avLst/>
            </a:prstGeom>
            <a:noFill/>
            <a:ln w="12700" cap="sq">
              <a:noFill/>
              <a:miter lim="800000"/>
              <a:headEnd/>
              <a:tailEnd/>
            </a:ln>
            <a:effectLst/>
          </p:spPr>
          <p:txBody>
            <a:bodyPr/>
            <a:lstStyle/>
            <a:p>
              <a:pPr algn="ctr"/>
              <a:r>
                <a:rPr lang="zh-CN" altLang="en-US" sz="1200">
                  <a:solidFill>
                    <a:srgbClr val="000000"/>
                  </a:solidFill>
                  <a:ea typeface="宋体" charset="-122"/>
                </a:rPr>
                <a:t>纤芯</a:t>
              </a:r>
              <a:endParaRPr lang="zh-CN" altLang="en-US"/>
            </a:p>
          </p:txBody>
        </p:sp>
        <p:sp>
          <p:nvSpPr>
            <p:cNvPr id="131084" name="Text Box 12"/>
            <p:cNvSpPr txBox="1">
              <a:spLocks noChangeArrowheads="1"/>
            </p:cNvSpPr>
            <p:nvPr/>
          </p:nvSpPr>
          <p:spPr bwMode="auto">
            <a:xfrm>
              <a:off x="1919" y="3025"/>
              <a:ext cx="768" cy="305"/>
            </a:xfrm>
            <a:prstGeom prst="rect">
              <a:avLst/>
            </a:prstGeom>
            <a:noFill/>
            <a:ln w="12700" cap="sq">
              <a:noFill/>
              <a:miter lim="800000"/>
              <a:headEnd/>
              <a:tailEnd/>
            </a:ln>
            <a:effectLst/>
          </p:spPr>
          <p:txBody>
            <a:bodyPr/>
            <a:lstStyle/>
            <a:p>
              <a:pPr algn="ctr"/>
              <a:r>
                <a:rPr lang="zh-CN" altLang="en-US" sz="1200">
                  <a:solidFill>
                    <a:srgbClr val="000000"/>
                  </a:solidFill>
                  <a:ea typeface="宋体" charset="-122"/>
                </a:rPr>
                <a:t>包层</a:t>
              </a:r>
              <a:endParaRPr lang="zh-CN" altLang="en-US"/>
            </a:p>
          </p:txBody>
        </p:sp>
        <p:sp>
          <p:nvSpPr>
            <p:cNvPr id="131085" name="Text Box 13"/>
            <p:cNvSpPr txBox="1">
              <a:spLocks noChangeArrowheads="1"/>
            </p:cNvSpPr>
            <p:nvPr/>
          </p:nvSpPr>
          <p:spPr bwMode="auto">
            <a:xfrm>
              <a:off x="3214" y="3024"/>
              <a:ext cx="819" cy="306"/>
            </a:xfrm>
            <a:prstGeom prst="rect">
              <a:avLst/>
            </a:prstGeom>
            <a:noFill/>
            <a:ln w="12700" cap="sq">
              <a:noFill/>
              <a:miter lim="800000"/>
              <a:headEnd/>
              <a:tailEnd/>
            </a:ln>
            <a:effectLst/>
          </p:spPr>
          <p:txBody>
            <a:bodyPr/>
            <a:lstStyle/>
            <a:p>
              <a:pPr algn="ctr"/>
              <a:r>
                <a:rPr lang="zh-CN" altLang="en-US" sz="1200">
                  <a:solidFill>
                    <a:srgbClr val="000000"/>
                  </a:solidFill>
                  <a:ea typeface="宋体" charset="-122"/>
                </a:rPr>
                <a:t>涂覆层</a:t>
              </a:r>
              <a:endParaRPr lang="zh-CN" altLang="en-US"/>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357158" y="714356"/>
            <a:ext cx="8229600" cy="1143000"/>
          </a:xfrm>
        </p:spPr>
        <p:txBody>
          <a:bodyPr/>
          <a:lstStyle/>
          <a:p>
            <a:r>
              <a:rPr lang="en-US" altLang="zh-CN" dirty="0"/>
              <a:t>2.4 </a:t>
            </a:r>
            <a:r>
              <a:rPr lang="zh-CN" altLang="en-US" dirty="0"/>
              <a:t>光纤</a:t>
            </a:r>
          </a:p>
        </p:txBody>
      </p:sp>
      <p:sp>
        <p:nvSpPr>
          <p:cNvPr id="132099" name="Rectangle 3"/>
          <p:cNvSpPr>
            <a:spLocks noGrp="1" noChangeArrowheads="1"/>
          </p:cNvSpPr>
          <p:nvPr>
            <p:ph type="body" idx="1"/>
          </p:nvPr>
        </p:nvSpPr>
        <p:spPr/>
        <p:txBody>
          <a:bodyPr/>
          <a:lstStyle/>
          <a:p>
            <a:pPr algn="just">
              <a:buFont typeface="Wingdings" pitchFamily="2" charset="2"/>
              <a:buNone/>
            </a:pPr>
            <a:r>
              <a:rPr lang="en-US" altLang="zh-CN" sz="2000" dirty="0"/>
              <a:t>2.4.1 </a:t>
            </a:r>
            <a:r>
              <a:rPr lang="zh-CN" altLang="en-US" sz="2000" dirty="0"/>
              <a:t>光纤</a:t>
            </a:r>
          </a:p>
          <a:p>
            <a:pPr algn="just">
              <a:buFont typeface="Wingdings" pitchFamily="2" charset="2"/>
              <a:buNone/>
            </a:pPr>
            <a:r>
              <a:rPr lang="en-US" altLang="zh-CN" sz="2000" dirty="0"/>
              <a:t>1</a:t>
            </a:r>
            <a:r>
              <a:rPr lang="zh-CN" altLang="en-US" sz="2000" dirty="0"/>
              <a:t>．光纤的物理结构</a:t>
            </a:r>
          </a:p>
          <a:p>
            <a:pPr lvl="1" algn="just"/>
            <a:r>
              <a:rPr lang="zh-CN" altLang="en-US" sz="2000" dirty="0"/>
              <a:t>包层的外径一般为</a:t>
            </a:r>
            <a:r>
              <a:rPr lang="en-US" altLang="zh-CN" sz="2000" dirty="0"/>
              <a:t>125μm(</a:t>
            </a:r>
            <a:r>
              <a:rPr lang="zh-CN" altLang="en-US" sz="2000" dirty="0"/>
              <a:t>一根头发平均</a:t>
            </a:r>
            <a:r>
              <a:rPr lang="en-US" altLang="zh-CN" sz="2000" dirty="0"/>
              <a:t>100μm) </a:t>
            </a:r>
          </a:p>
          <a:p>
            <a:pPr lvl="1" algn="just"/>
            <a:r>
              <a:rPr lang="zh-CN" altLang="en-US" sz="2000" dirty="0"/>
              <a:t>在包层外面是</a:t>
            </a:r>
            <a:r>
              <a:rPr lang="en-US" altLang="zh-CN" sz="2000" dirty="0"/>
              <a:t>5-40um</a:t>
            </a:r>
            <a:r>
              <a:rPr lang="zh-CN" altLang="en-US" sz="2000" dirty="0"/>
              <a:t>涂覆层，涂覆层的材料是环氧树脂或硅橡胶。</a:t>
            </a:r>
          </a:p>
          <a:p>
            <a:pPr lvl="1" algn="just"/>
            <a:r>
              <a:rPr lang="zh-CN" altLang="en-US" sz="2000" dirty="0"/>
              <a:t>常用的</a:t>
            </a:r>
            <a:r>
              <a:rPr lang="en-US" altLang="zh-CN" sz="2000" dirty="0"/>
              <a:t>62.5/125μm</a:t>
            </a:r>
            <a:r>
              <a:rPr lang="zh-CN" altLang="en-US" sz="2000" dirty="0"/>
              <a:t>多模光纤，指的就是纤芯外径是</a:t>
            </a:r>
            <a:r>
              <a:rPr lang="en-US" altLang="zh-CN" sz="2000" dirty="0"/>
              <a:t>62.5μm</a:t>
            </a:r>
            <a:r>
              <a:rPr lang="zh-CN" altLang="en-US" sz="2000" dirty="0"/>
              <a:t>，加上包层后外径是</a:t>
            </a:r>
            <a:r>
              <a:rPr lang="en-US" altLang="zh-CN" sz="2000" dirty="0"/>
              <a:t>125μm </a:t>
            </a:r>
          </a:p>
          <a:p>
            <a:pPr lvl="1" algn="just"/>
            <a:r>
              <a:rPr lang="zh-CN" altLang="en-US" sz="2000" dirty="0"/>
              <a:t>而单模光纤的纤芯是</a:t>
            </a:r>
            <a:r>
              <a:rPr lang="en-US" altLang="zh-CN" sz="2000" dirty="0"/>
              <a:t>4~10μm</a:t>
            </a:r>
            <a:r>
              <a:rPr lang="zh-CN" altLang="en-US" sz="2000" dirty="0"/>
              <a:t>，外径也是</a:t>
            </a:r>
            <a:r>
              <a:rPr lang="en-US" altLang="zh-CN" sz="2000" dirty="0"/>
              <a:t>125μm</a:t>
            </a:r>
            <a:r>
              <a:rPr lang="zh-CN" altLang="en-US" sz="2000" dirty="0"/>
              <a:t>。 </a:t>
            </a:r>
          </a:p>
          <a:p>
            <a:pPr lvl="1" algn="just"/>
            <a:r>
              <a:rPr lang="zh-CN" altLang="en-US" sz="2000" dirty="0"/>
              <a:t>需要注意的是，纤芯和包层是不可分离的，纤芯与包层合起来组成裸光纤，光纤的光学及传输特性主要由它决定。 </a:t>
            </a:r>
          </a:p>
          <a:p>
            <a:pPr lvl="1" algn="just"/>
            <a:r>
              <a:rPr lang="zh-CN" altLang="en-US" sz="2000" dirty="0"/>
              <a:t>用光纤工具剥去外皮（</a:t>
            </a:r>
            <a:r>
              <a:rPr lang="en-US" altLang="zh-CN" sz="2000" dirty="0"/>
              <a:t>Jacket</a:t>
            </a:r>
            <a:r>
              <a:rPr lang="zh-CN" altLang="en-US" sz="2000" dirty="0"/>
              <a:t>）和塑料层（</a:t>
            </a:r>
            <a:r>
              <a:rPr lang="en-US" altLang="zh-CN" sz="2000" dirty="0"/>
              <a:t>Coating</a:t>
            </a:r>
            <a:r>
              <a:rPr lang="zh-CN" altLang="en-US" sz="2000" dirty="0"/>
              <a:t>）后，暴露在外面的是涂有包层的纤芯。实际上，我们是很难看到真正的纤芯的。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500034" y="785794"/>
            <a:ext cx="8229600" cy="1143000"/>
          </a:xfrm>
        </p:spPr>
        <p:txBody>
          <a:bodyPr/>
          <a:lstStyle/>
          <a:p>
            <a:r>
              <a:rPr lang="en-US" altLang="zh-CN" dirty="0"/>
              <a:t>2.4 </a:t>
            </a:r>
            <a:r>
              <a:rPr lang="zh-CN" altLang="en-US" dirty="0"/>
              <a:t>光纤</a:t>
            </a:r>
          </a:p>
        </p:txBody>
      </p:sp>
      <p:sp>
        <p:nvSpPr>
          <p:cNvPr id="133123" name="Rectangle 3"/>
          <p:cNvSpPr>
            <a:spLocks noGrp="1" noChangeArrowheads="1"/>
          </p:cNvSpPr>
          <p:nvPr>
            <p:ph type="body" idx="1"/>
          </p:nvPr>
        </p:nvSpPr>
        <p:spPr/>
        <p:txBody>
          <a:bodyPr>
            <a:normAutofit fontScale="92500" lnSpcReduction="10000"/>
          </a:bodyPr>
          <a:lstStyle/>
          <a:p>
            <a:pPr algn="just">
              <a:buFont typeface="Wingdings" pitchFamily="2" charset="2"/>
              <a:buNone/>
            </a:pPr>
            <a:r>
              <a:rPr lang="en-US" altLang="zh-CN"/>
              <a:t>2.4.1 </a:t>
            </a:r>
            <a:r>
              <a:rPr lang="zh-CN" altLang="en-US"/>
              <a:t>光纤</a:t>
            </a:r>
          </a:p>
          <a:p>
            <a:pPr algn="just">
              <a:buFont typeface="Wingdings" pitchFamily="2" charset="2"/>
              <a:buNone/>
            </a:pPr>
            <a:r>
              <a:rPr lang="en-US" altLang="zh-CN"/>
              <a:t>1</a:t>
            </a:r>
            <a:r>
              <a:rPr lang="zh-CN" altLang="en-US"/>
              <a:t>．光纤的物理结构</a:t>
            </a:r>
          </a:p>
          <a:p>
            <a:pPr lvl="1" algn="just"/>
            <a:r>
              <a:rPr lang="zh-CN" altLang="en-US"/>
              <a:t>光纤有以下几个优点：</a:t>
            </a:r>
          </a:p>
          <a:p>
            <a:pPr lvl="2" algn="just"/>
            <a:r>
              <a:rPr lang="zh-CN" altLang="en-US"/>
              <a:t>光纤通信的频带很宽，理论可达</a:t>
            </a:r>
            <a:r>
              <a:rPr lang="en-US" altLang="zh-CN"/>
              <a:t>30</a:t>
            </a:r>
            <a:r>
              <a:rPr lang="zh-CN" altLang="en-US"/>
              <a:t>亿兆赫兹 </a:t>
            </a:r>
          </a:p>
          <a:p>
            <a:pPr lvl="2" algn="just"/>
            <a:r>
              <a:rPr lang="zh-CN" altLang="en-US"/>
              <a:t>电磁绝缘性能好 </a:t>
            </a:r>
          </a:p>
          <a:p>
            <a:pPr lvl="2" algn="just"/>
            <a:r>
              <a:rPr lang="zh-CN" altLang="en-US"/>
              <a:t>衰减较小 </a:t>
            </a:r>
          </a:p>
          <a:p>
            <a:pPr lvl="2" algn="just"/>
            <a:r>
              <a:rPr lang="zh-CN" altLang="en-US"/>
              <a:t>需要增设光中继器的间隔距离较大，因此整个通道当中中继器的数目可以减少，降低成本 </a:t>
            </a:r>
          </a:p>
          <a:p>
            <a:pPr lvl="2" algn="just"/>
            <a:r>
              <a:rPr lang="zh-CN" altLang="en-US"/>
              <a:t>重量轻，体积小，适用的环境温度范围宽，使用寿命长。</a:t>
            </a:r>
          </a:p>
          <a:p>
            <a:pPr lvl="2" algn="just"/>
            <a:r>
              <a:rPr lang="zh-CN" altLang="en-US"/>
              <a:t>光纤通讯不带电，使用安全，可用于易燃，易爆场所。</a:t>
            </a:r>
          </a:p>
          <a:p>
            <a:pPr lvl="2" algn="just"/>
            <a:r>
              <a:rPr lang="zh-CN" altLang="en-US"/>
              <a:t>抗化学腐蚀能力强，适用于一些特殊环境下的布线。</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357158" y="714356"/>
            <a:ext cx="8229600" cy="1143000"/>
          </a:xfrm>
        </p:spPr>
        <p:txBody>
          <a:bodyPr/>
          <a:lstStyle/>
          <a:p>
            <a:r>
              <a:rPr lang="en-US" altLang="zh-CN" dirty="0"/>
              <a:t>2.1 </a:t>
            </a:r>
            <a:r>
              <a:rPr lang="zh-CN" altLang="en-US" dirty="0"/>
              <a:t>双绞线</a:t>
            </a:r>
          </a:p>
        </p:txBody>
      </p:sp>
      <p:sp>
        <p:nvSpPr>
          <p:cNvPr id="82947" name="Rectangle 3"/>
          <p:cNvSpPr>
            <a:spLocks noGrp="1" noChangeArrowheads="1"/>
          </p:cNvSpPr>
          <p:nvPr>
            <p:ph type="body" idx="1"/>
          </p:nvPr>
        </p:nvSpPr>
        <p:spPr>
          <a:xfrm>
            <a:off x="357158" y="1785926"/>
            <a:ext cx="8391555" cy="4522798"/>
          </a:xfrm>
        </p:spPr>
        <p:txBody>
          <a:bodyPr>
            <a:normAutofit lnSpcReduction="10000"/>
          </a:bodyPr>
          <a:lstStyle/>
          <a:p>
            <a:r>
              <a:rPr lang="zh-CN" altLang="en-US"/>
              <a:t>双绞线的结构</a:t>
            </a:r>
          </a:p>
          <a:p>
            <a:pPr lvl="1"/>
            <a:r>
              <a:rPr lang="zh-CN" altLang="en-US"/>
              <a:t>标识</a:t>
            </a:r>
          </a:p>
          <a:p>
            <a:pPr lvl="2"/>
            <a:r>
              <a:rPr lang="zh-CN" altLang="en-US"/>
              <a:t>双绞线电缆的外部护套上每隔两英尺会印刷上一些标识。不同生产商的产品标识可能不同，但一般包括双绞线类型、</a:t>
            </a:r>
            <a:r>
              <a:rPr lang="en-US" altLang="zh-CN"/>
              <a:t>NEC/UL</a:t>
            </a:r>
            <a:r>
              <a:rPr lang="zh-CN" altLang="en-US"/>
              <a:t>防火测试和级别、</a:t>
            </a:r>
            <a:r>
              <a:rPr lang="en-US" altLang="zh-CN"/>
              <a:t>CSA</a:t>
            </a:r>
            <a:r>
              <a:rPr lang="zh-CN" altLang="en-US"/>
              <a:t>防火测试、长度标志、生产日期、双绞线的生产商和产品号码等信息 </a:t>
            </a:r>
          </a:p>
          <a:p>
            <a:pPr lvl="2"/>
            <a:r>
              <a:rPr lang="en-US" altLang="zh-CN"/>
              <a:t>VCOM V2-073725-1 CABLE UTP ANSI TIA/EIA-568A 24AWG(4PR) OR ISO/IEC 11801 VERIFIED CAT 5e 187711FT 20040821</a:t>
            </a:r>
          </a:p>
          <a:p>
            <a:pPr lvl="2"/>
            <a:r>
              <a:rPr lang="en-US" altLang="zh-CN"/>
              <a:t>1</a:t>
            </a:r>
            <a:r>
              <a:rPr lang="zh-CN" altLang="en-US"/>
              <a:t>英尺等于</a:t>
            </a:r>
            <a:r>
              <a:rPr lang="en-US" altLang="zh-CN"/>
              <a:t>0.3048</a:t>
            </a:r>
            <a:r>
              <a:rPr lang="zh-CN" altLang="en-US"/>
              <a:t>米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28596" y="714356"/>
            <a:ext cx="8229600" cy="1143000"/>
          </a:xfrm>
        </p:spPr>
        <p:txBody>
          <a:bodyPr/>
          <a:lstStyle/>
          <a:p>
            <a:r>
              <a:rPr lang="en-US" altLang="zh-CN" dirty="0"/>
              <a:t>2.4 </a:t>
            </a:r>
            <a:r>
              <a:rPr lang="zh-CN" altLang="en-US" dirty="0"/>
              <a:t>光纤</a:t>
            </a:r>
          </a:p>
        </p:txBody>
      </p:sp>
      <p:sp>
        <p:nvSpPr>
          <p:cNvPr id="134147" name="Rectangle 3"/>
          <p:cNvSpPr>
            <a:spLocks noGrp="1" noChangeArrowheads="1"/>
          </p:cNvSpPr>
          <p:nvPr>
            <p:ph type="body" idx="1"/>
          </p:nvPr>
        </p:nvSpPr>
        <p:spPr/>
        <p:txBody>
          <a:bodyPr>
            <a:normAutofit lnSpcReduction="10000"/>
          </a:bodyPr>
          <a:lstStyle/>
          <a:p>
            <a:pPr marL="457200" indent="-457200" algn="just">
              <a:buFont typeface="Wingdings" pitchFamily="2" charset="2"/>
              <a:buNone/>
            </a:pPr>
            <a:r>
              <a:rPr lang="en-US" altLang="zh-CN" dirty="0"/>
              <a:t>2.4.1 </a:t>
            </a:r>
            <a:r>
              <a:rPr lang="zh-CN" altLang="en-US" dirty="0"/>
              <a:t>光纤</a:t>
            </a:r>
          </a:p>
          <a:p>
            <a:pPr marL="457200" indent="-457200" algn="just">
              <a:buFont typeface="Wingdings" pitchFamily="2" charset="2"/>
              <a:buNone/>
            </a:pPr>
            <a:r>
              <a:rPr lang="en-US" altLang="zh-CN" dirty="0"/>
              <a:t>2</a:t>
            </a:r>
            <a:r>
              <a:rPr lang="zh-CN" altLang="en-US" dirty="0"/>
              <a:t>．光纤的分类</a:t>
            </a:r>
          </a:p>
          <a:p>
            <a:pPr marL="914400" lvl="1" indent="-457200" algn="just"/>
            <a:r>
              <a:rPr lang="zh-CN" altLang="en-US" dirty="0"/>
              <a:t>从材料成分分类</a:t>
            </a:r>
          </a:p>
          <a:p>
            <a:pPr marL="1295400" lvl="2" indent="-381000"/>
            <a:r>
              <a:rPr lang="zh-CN" altLang="en-US" dirty="0"/>
              <a:t>玻璃光纤：纤芯与包层都是玻璃，损耗小，传输距离长，成本高；</a:t>
            </a:r>
          </a:p>
          <a:p>
            <a:pPr marL="1295400" lvl="2" indent="-381000"/>
            <a:r>
              <a:rPr lang="zh-CN" altLang="en-US" dirty="0"/>
              <a:t>胶套硅光纤：纤芯是玻璃，包层为塑料，特性同玻璃光纤差不多，成本较低；</a:t>
            </a:r>
          </a:p>
          <a:p>
            <a:pPr marL="1295400" lvl="2" indent="-381000"/>
            <a:r>
              <a:rPr lang="zh-CN" altLang="en-US" dirty="0"/>
              <a:t>塑料光纤：纤芯与包层都是塑料，损耗大，传输距离很短，价格很低。多用于家电、音响，以及短距的图像传输。</a:t>
            </a:r>
          </a:p>
          <a:p>
            <a:pPr marL="1295400" lvl="2" indent="-381000"/>
            <a:r>
              <a:rPr lang="zh-CN" altLang="en-US" dirty="0"/>
              <a:t>计算机通信中常用的是玻璃光纤。</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500034" y="642918"/>
            <a:ext cx="8229600" cy="1143000"/>
          </a:xfrm>
        </p:spPr>
        <p:txBody>
          <a:bodyPr/>
          <a:lstStyle/>
          <a:p>
            <a:r>
              <a:rPr lang="en-US" altLang="zh-CN" dirty="0"/>
              <a:t>2.4 </a:t>
            </a:r>
            <a:r>
              <a:rPr lang="zh-CN" altLang="en-US" dirty="0"/>
              <a:t>光纤</a:t>
            </a:r>
          </a:p>
        </p:txBody>
      </p:sp>
      <p:sp>
        <p:nvSpPr>
          <p:cNvPr id="135171" name="Rectangle 3"/>
          <p:cNvSpPr>
            <a:spLocks noGrp="1" noChangeArrowheads="1"/>
          </p:cNvSpPr>
          <p:nvPr>
            <p:ph type="body" idx="1"/>
          </p:nvPr>
        </p:nvSpPr>
        <p:spPr>
          <a:xfrm>
            <a:off x="827088" y="981075"/>
            <a:ext cx="8172450" cy="5472113"/>
          </a:xfrm>
        </p:spPr>
        <p:txBody>
          <a:bodyPr/>
          <a:lstStyle/>
          <a:p>
            <a:pPr marL="457200" indent="-457200" algn="just">
              <a:lnSpc>
                <a:spcPct val="90000"/>
              </a:lnSpc>
              <a:buFont typeface="Wingdings" pitchFamily="2" charset="2"/>
              <a:buNone/>
            </a:pPr>
            <a:endParaRPr lang="en-US" altLang="zh-CN" sz="2000" dirty="0" smtClean="0"/>
          </a:p>
          <a:p>
            <a:pPr marL="457200" indent="-457200" algn="just">
              <a:lnSpc>
                <a:spcPct val="90000"/>
              </a:lnSpc>
              <a:buFont typeface="Wingdings" pitchFamily="2" charset="2"/>
              <a:buNone/>
            </a:pPr>
            <a:r>
              <a:rPr lang="en-US" altLang="zh-CN" sz="2000" dirty="0" smtClean="0"/>
              <a:t>2</a:t>
            </a:r>
            <a:r>
              <a:rPr lang="zh-CN" altLang="en-US" sz="2000" dirty="0"/>
              <a:t>．光纤的分类</a:t>
            </a:r>
          </a:p>
          <a:p>
            <a:pPr marL="914400" lvl="1" indent="-457200" algn="just">
              <a:lnSpc>
                <a:spcPct val="90000"/>
              </a:lnSpc>
            </a:pPr>
            <a:r>
              <a:rPr lang="zh-CN" altLang="en-US" sz="2000" dirty="0"/>
              <a:t>按传输模式分类 </a:t>
            </a:r>
          </a:p>
          <a:p>
            <a:pPr marL="1295400" lvl="2" indent="-381000">
              <a:lnSpc>
                <a:spcPct val="90000"/>
              </a:lnSpc>
            </a:pPr>
            <a:r>
              <a:rPr lang="zh-CN" altLang="en-US" sz="1800" dirty="0"/>
              <a:t>单模光纤和多模光纤 </a:t>
            </a:r>
          </a:p>
          <a:p>
            <a:pPr marL="1295400" lvl="2" indent="-381000">
              <a:lnSpc>
                <a:spcPct val="90000"/>
              </a:lnSpc>
            </a:pPr>
            <a:r>
              <a:rPr lang="zh-CN" altLang="en-US" sz="1800" dirty="0"/>
              <a:t>所谓</a:t>
            </a:r>
            <a:r>
              <a:rPr lang="zh-CN" altLang="en-US" sz="1800" dirty="0">
                <a:latin typeface="Arial"/>
              </a:rPr>
              <a:t>“</a:t>
            </a:r>
            <a:r>
              <a:rPr lang="zh-CN" altLang="en-US" sz="1800" dirty="0"/>
              <a:t>模</a:t>
            </a:r>
            <a:r>
              <a:rPr lang="zh-CN" altLang="en-US" sz="1800" dirty="0">
                <a:latin typeface="Arial"/>
              </a:rPr>
              <a:t>”</a:t>
            </a:r>
            <a:r>
              <a:rPr lang="zh-CN" altLang="en-US" sz="1800" dirty="0"/>
              <a:t>是指以一定角速度进入光纤的一束光。单模光纤采用固体激光器作为光源，多模光纤则采用发光二极管作为光源。</a:t>
            </a:r>
          </a:p>
          <a:p>
            <a:pPr marL="1295400" lvl="2" indent="-381000">
              <a:lnSpc>
                <a:spcPct val="90000"/>
              </a:lnSpc>
            </a:pPr>
            <a:r>
              <a:rPr lang="zh-CN" altLang="en-US" sz="1800" dirty="0"/>
              <a:t>多模光纤允许多束光在光纤中同时传播，从而形成模分散，模分散技术限制了多模光纤的带宽和距离，因此，多模光纤的芯线粗、传输速度低、距离短、整体的传输性能差，但其成本比较低，一般用于建筑物内或地理位置相邻的环境。 </a:t>
            </a:r>
          </a:p>
          <a:p>
            <a:pPr marL="1295400" lvl="2" indent="-381000">
              <a:lnSpc>
                <a:spcPct val="90000"/>
              </a:lnSpc>
            </a:pPr>
            <a:r>
              <a:rPr lang="zh-CN" altLang="en-US" sz="1800" dirty="0"/>
              <a:t>单模光纤只能允许一束光传播，所以单模光纤没有模分散特性，因而，单模光纤的纤芯相应较细、传输频带宽、容量大、传输距离长，但因其需要激光源，故成本较高，通常在建筑物之间或地域分散时使用。 </a:t>
            </a:r>
          </a:p>
        </p:txBody>
      </p:sp>
      <p:pic>
        <p:nvPicPr>
          <p:cNvPr id="135172" name="Picture 4" descr="2-10"/>
          <p:cNvPicPr>
            <a:picLocks noChangeAspect="1" noChangeArrowheads="1"/>
          </p:cNvPicPr>
          <p:nvPr/>
        </p:nvPicPr>
        <p:blipFill>
          <a:blip r:embed="rId2"/>
          <a:srcRect/>
          <a:stretch>
            <a:fillRect/>
          </a:stretch>
        </p:blipFill>
        <p:spPr bwMode="auto">
          <a:xfrm>
            <a:off x="3000364" y="4714884"/>
            <a:ext cx="4967287" cy="1103312"/>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28596" y="785794"/>
            <a:ext cx="8229600" cy="1143000"/>
          </a:xfrm>
        </p:spPr>
        <p:txBody>
          <a:bodyPr/>
          <a:lstStyle/>
          <a:p>
            <a:r>
              <a:rPr lang="en-US" altLang="zh-CN" dirty="0"/>
              <a:t>2.4 </a:t>
            </a:r>
            <a:r>
              <a:rPr lang="zh-CN" altLang="en-US" dirty="0"/>
              <a:t>光纤</a:t>
            </a:r>
          </a:p>
        </p:txBody>
      </p:sp>
      <p:sp>
        <p:nvSpPr>
          <p:cNvPr id="136195" name="Rectangle 3"/>
          <p:cNvSpPr>
            <a:spLocks noGrp="1" noChangeArrowheads="1"/>
          </p:cNvSpPr>
          <p:nvPr>
            <p:ph type="body" idx="1"/>
          </p:nvPr>
        </p:nvSpPr>
        <p:spPr>
          <a:xfrm>
            <a:off x="928662" y="928670"/>
            <a:ext cx="7848600" cy="5256213"/>
          </a:xfrm>
        </p:spPr>
        <p:txBody>
          <a:bodyPr/>
          <a:lstStyle/>
          <a:p>
            <a:pPr marL="457200" indent="-457200" algn="just">
              <a:lnSpc>
                <a:spcPct val="90000"/>
              </a:lnSpc>
              <a:buFont typeface="Wingdings" pitchFamily="2" charset="2"/>
              <a:buNone/>
            </a:pPr>
            <a:endParaRPr lang="en-US" altLang="zh-CN" sz="2000" dirty="0" smtClean="0"/>
          </a:p>
          <a:p>
            <a:pPr marL="457200" indent="-457200" algn="just">
              <a:lnSpc>
                <a:spcPct val="90000"/>
              </a:lnSpc>
              <a:buFont typeface="Wingdings" pitchFamily="2" charset="2"/>
              <a:buNone/>
            </a:pPr>
            <a:endParaRPr lang="en-US" altLang="zh-CN" sz="2000" dirty="0" smtClean="0"/>
          </a:p>
          <a:p>
            <a:pPr marL="457200" indent="-457200" algn="just">
              <a:lnSpc>
                <a:spcPct val="90000"/>
              </a:lnSpc>
              <a:buFont typeface="Wingdings" pitchFamily="2" charset="2"/>
              <a:buNone/>
            </a:pPr>
            <a:r>
              <a:rPr lang="en-US" altLang="zh-CN" sz="2000" dirty="0" smtClean="0"/>
              <a:t>2</a:t>
            </a:r>
            <a:r>
              <a:rPr lang="zh-CN" altLang="en-US" sz="2000" dirty="0"/>
              <a:t>．光纤的分类</a:t>
            </a:r>
          </a:p>
          <a:p>
            <a:pPr marL="914400" lvl="1" indent="-457200" algn="just">
              <a:lnSpc>
                <a:spcPct val="90000"/>
              </a:lnSpc>
            </a:pPr>
            <a:r>
              <a:rPr lang="zh-CN" altLang="en-US" sz="2000" dirty="0"/>
              <a:t>按传输模式分类 </a:t>
            </a:r>
          </a:p>
          <a:p>
            <a:pPr marL="1295400" lvl="2" indent="-381000">
              <a:lnSpc>
                <a:spcPct val="90000"/>
              </a:lnSpc>
            </a:pPr>
            <a:r>
              <a:rPr lang="zh-CN" altLang="en-US" sz="1800" dirty="0"/>
              <a:t>国内计算机网络一般采用的纤芯直径为</a:t>
            </a:r>
            <a:r>
              <a:rPr lang="en-US" altLang="zh-CN" sz="1800" dirty="0"/>
              <a:t>62.5 </a:t>
            </a:r>
            <a:r>
              <a:rPr lang="en-US" altLang="zh-CN" sz="1800" dirty="0">
                <a:latin typeface="Arial"/>
              </a:rPr>
              <a:t>µ</a:t>
            </a:r>
            <a:r>
              <a:rPr lang="en-US" altLang="zh-CN" sz="1800" dirty="0"/>
              <a:t>m</a:t>
            </a:r>
            <a:r>
              <a:rPr lang="zh-CN" altLang="en-US" sz="1800" dirty="0"/>
              <a:t>，包层为</a:t>
            </a:r>
            <a:r>
              <a:rPr lang="en-US" altLang="zh-CN" sz="1800" dirty="0"/>
              <a:t>125 </a:t>
            </a:r>
            <a:r>
              <a:rPr lang="en-US" altLang="zh-CN" sz="1800" dirty="0">
                <a:latin typeface="Arial"/>
              </a:rPr>
              <a:t>µ</a:t>
            </a:r>
            <a:r>
              <a:rPr lang="en-US" altLang="zh-CN" sz="1800" dirty="0"/>
              <a:t>m </a:t>
            </a:r>
            <a:r>
              <a:rPr lang="zh-CN" altLang="en-US" sz="1800" dirty="0"/>
              <a:t>，也就是通常所说的</a:t>
            </a:r>
            <a:r>
              <a:rPr lang="en-US" altLang="zh-CN" sz="1800" dirty="0"/>
              <a:t>62.5 </a:t>
            </a:r>
            <a:r>
              <a:rPr lang="en-US" altLang="zh-CN" sz="1800" dirty="0">
                <a:latin typeface="Arial"/>
              </a:rPr>
              <a:t>µ</a:t>
            </a:r>
            <a:r>
              <a:rPr lang="en-US" altLang="zh-CN" sz="1800" dirty="0"/>
              <a:t>m</a:t>
            </a:r>
            <a:r>
              <a:rPr lang="zh-CN" altLang="en-US" sz="1800" dirty="0"/>
              <a:t>。 另一种纤芯直径为否</a:t>
            </a:r>
            <a:r>
              <a:rPr lang="en-US" altLang="zh-CN" sz="1800" dirty="0"/>
              <a:t>50 </a:t>
            </a:r>
            <a:r>
              <a:rPr lang="en-US" altLang="zh-CN" sz="1800" dirty="0">
                <a:latin typeface="Arial"/>
              </a:rPr>
              <a:t>µ</a:t>
            </a:r>
            <a:r>
              <a:rPr lang="en-US" altLang="zh-CN" sz="1800" dirty="0"/>
              <a:t>m</a:t>
            </a:r>
          </a:p>
          <a:p>
            <a:pPr marL="1295400" lvl="2" indent="-381000">
              <a:lnSpc>
                <a:spcPct val="90000"/>
              </a:lnSpc>
            </a:pPr>
            <a:r>
              <a:rPr lang="zh-CN" altLang="en-US" sz="1800" dirty="0"/>
              <a:t>单模光纤芯径为</a:t>
            </a:r>
            <a:r>
              <a:rPr lang="en-US" altLang="zh-CN" sz="1800" dirty="0"/>
              <a:t>8</a:t>
            </a:r>
            <a:r>
              <a:rPr lang="zh-CN" altLang="en-US" sz="1800" dirty="0"/>
              <a:t>～</a:t>
            </a:r>
            <a:r>
              <a:rPr lang="en-US" altLang="zh-CN" sz="1800" dirty="0"/>
              <a:t>10 </a:t>
            </a:r>
            <a:r>
              <a:rPr lang="en-US" altLang="zh-CN" sz="1800" dirty="0">
                <a:latin typeface="Arial"/>
              </a:rPr>
              <a:t>µ</a:t>
            </a:r>
            <a:r>
              <a:rPr lang="en-US" altLang="zh-CN" sz="1800" dirty="0"/>
              <a:t>m</a:t>
            </a:r>
            <a:r>
              <a:rPr lang="zh-CN" altLang="en-US" sz="1800" dirty="0"/>
              <a:t>，包层直径为</a:t>
            </a:r>
            <a:r>
              <a:rPr lang="en-US" altLang="zh-CN" sz="1800" dirty="0"/>
              <a:t>125 </a:t>
            </a:r>
            <a:r>
              <a:rPr lang="en-US" altLang="zh-CN" sz="1800" dirty="0">
                <a:latin typeface="Arial"/>
              </a:rPr>
              <a:t>µ</a:t>
            </a:r>
            <a:r>
              <a:rPr lang="en-US" altLang="zh-CN" sz="1800" dirty="0"/>
              <a:t>m </a:t>
            </a:r>
            <a:r>
              <a:rPr lang="zh-CN" altLang="en-US" sz="1800" dirty="0"/>
              <a:t>。</a:t>
            </a:r>
          </a:p>
          <a:p>
            <a:pPr marL="1295400" lvl="2" indent="-381000">
              <a:lnSpc>
                <a:spcPct val="90000"/>
              </a:lnSpc>
            </a:pPr>
            <a:r>
              <a:rPr lang="zh-CN" altLang="en-US" sz="1800" dirty="0"/>
              <a:t>在导入波长上</a:t>
            </a:r>
            <a:r>
              <a:rPr lang="en-US" altLang="zh-CN" sz="1800" dirty="0"/>
              <a:t>,</a:t>
            </a:r>
            <a:r>
              <a:rPr lang="zh-CN" altLang="en-US" sz="1800" dirty="0"/>
              <a:t>单模为</a:t>
            </a:r>
            <a:r>
              <a:rPr lang="en-US" altLang="zh-CN" sz="1800" dirty="0"/>
              <a:t>1 310 nm</a:t>
            </a:r>
            <a:r>
              <a:rPr lang="zh-CN" altLang="en-US" sz="1800" dirty="0"/>
              <a:t>和</a:t>
            </a:r>
            <a:r>
              <a:rPr lang="en-US" altLang="zh-CN" sz="1800" dirty="0"/>
              <a:t>1 550 nm</a:t>
            </a:r>
            <a:r>
              <a:rPr lang="zh-CN" altLang="en-US" sz="1800" dirty="0"/>
              <a:t>、多模为</a:t>
            </a:r>
            <a:r>
              <a:rPr lang="en-US" altLang="zh-CN" sz="1800" dirty="0"/>
              <a:t>850 nm</a:t>
            </a:r>
            <a:r>
              <a:rPr lang="zh-CN" altLang="en-US" sz="1800" dirty="0"/>
              <a:t>和</a:t>
            </a:r>
            <a:r>
              <a:rPr lang="en-US" altLang="zh-CN" sz="1800" dirty="0"/>
              <a:t>1 300 nm </a:t>
            </a:r>
          </a:p>
        </p:txBody>
      </p:sp>
      <p:sp>
        <p:nvSpPr>
          <p:cNvPr id="136197" name="Rectangle 5"/>
          <p:cNvSpPr>
            <a:spLocks noChangeArrowheads="1"/>
          </p:cNvSpPr>
          <p:nvPr/>
        </p:nvSpPr>
        <p:spPr bwMode="auto">
          <a:xfrm>
            <a:off x="2786050" y="3786190"/>
            <a:ext cx="3640137" cy="336550"/>
          </a:xfrm>
          <a:prstGeom prst="rect">
            <a:avLst/>
          </a:prstGeom>
          <a:noFill/>
          <a:ln w="9525">
            <a:noFill/>
            <a:miter lim="800000"/>
            <a:headEnd/>
            <a:tailEnd/>
          </a:ln>
          <a:effectLst/>
        </p:spPr>
        <p:txBody>
          <a:bodyPr wrap="none" anchor="ctr">
            <a:spAutoFit/>
          </a:bodyPr>
          <a:lstStyle/>
          <a:p>
            <a:pPr algn="ctr" eaLnBrk="1" latinLnBrk="1" hangingPunct="1"/>
            <a:r>
              <a:rPr kumimoji="1" lang="zh-CN" altLang="en-US" sz="1600" b="0" dirty="0">
                <a:latin typeface="Arial" charset="0"/>
                <a:ea typeface="黑体" pitchFamily="2" charset="-122"/>
                <a:cs typeface="Arial" charset="0"/>
              </a:rPr>
              <a:t>表</a:t>
            </a:r>
            <a:r>
              <a:rPr kumimoji="1" lang="en-US" altLang="zh-CN" sz="1600" b="0" dirty="0">
                <a:latin typeface="Arial" charset="0"/>
                <a:ea typeface="黑体" pitchFamily="2" charset="-122"/>
                <a:cs typeface="Arial" charset="0"/>
              </a:rPr>
              <a:t>2-5  </a:t>
            </a:r>
            <a:r>
              <a:rPr kumimoji="1" lang="zh-CN" altLang="en-US" sz="1600" b="0" dirty="0">
                <a:latin typeface="Arial" charset="0"/>
                <a:ea typeface="黑体" pitchFamily="2" charset="-122"/>
                <a:cs typeface="Arial" charset="0"/>
              </a:rPr>
              <a:t>单模光纤和多模光纤的特性比较</a:t>
            </a:r>
            <a:endParaRPr kumimoji="1" lang="zh-CN" altLang="en-US" sz="3200" b="0" dirty="0">
              <a:latin typeface="Gulim" pitchFamily="34" charset="-127"/>
              <a:cs typeface="Arial" charset="0"/>
            </a:endParaRPr>
          </a:p>
        </p:txBody>
      </p:sp>
      <p:graphicFrame>
        <p:nvGraphicFramePr>
          <p:cNvPr id="136297" name="Group 105"/>
          <p:cNvGraphicFramePr>
            <a:graphicFrameLocks noGrp="1"/>
          </p:cNvGraphicFramePr>
          <p:nvPr/>
        </p:nvGraphicFramePr>
        <p:xfrm>
          <a:off x="1785918" y="4143380"/>
          <a:ext cx="6192837" cy="1920240"/>
        </p:xfrm>
        <a:graphic>
          <a:graphicData uri="http://schemas.openxmlformats.org/drawingml/2006/table">
            <a:tbl>
              <a:tblPr/>
              <a:tblGrid>
                <a:gridCol w="1349375"/>
                <a:gridCol w="2557462"/>
                <a:gridCol w="2286000"/>
              </a:tblGrid>
              <a:tr h="274638">
                <a:tc>
                  <a:txBody>
                    <a:bodyPr/>
                    <a:lstStyle/>
                    <a:p>
                      <a:pPr marL="0" marR="0" lvl="0" indent="0" algn="ctr" defTabSz="914400" rtl="0" eaLnBrk="0" fontAlgn="base" latinLnBrk="0" hangingPunct="0">
                        <a:lnSpc>
                          <a:spcPct val="100000"/>
                        </a:lnSpc>
                        <a:spcBef>
                          <a:spcPct val="40000"/>
                        </a:spcBef>
                        <a:spcAft>
                          <a:spcPct val="0"/>
                        </a:spcAft>
                        <a:buClr>
                          <a:schemeClr val="tx1"/>
                        </a:buClr>
                        <a:buSzTx/>
                        <a:buFont typeface="Wingdings" pitchFamily="2" charset="2"/>
                        <a:buNone/>
                        <a:tabLst/>
                      </a:pPr>
                      <a:r>
                        <a:rPr kumimoji="0" lang="zh-CN" altLang="en-US" sz="1600" b="0" i="0" u="none" strike="noStrike" cap="none" normalizeH="0" baseline="0" dirty="0" smtClean="0">
                          <a:ln>
                            <a:noFill/>
                          </a:ln>
                          <a:solidFill>
                            <a:srgbClr val="000000"/>
                          </a:solidFill>
                          <a:effectLst/>
                          <a:latin typeface="宋体" charset="-122"/>
                          <a:ea typeface="宋体" charset="-122"/>
                        </a:rPr>
                        <a:t>比</a:t>
                      </a:r>
                      <a:r>
                        <a:rPr kumimoji="0" lang="zh-CN" altLang="en-US" sz="1600" b="0" i="0" u="none" strike="noStrike" cap="none" normalizeH="0" baseline="0" dirty="0" smtClean="0">
                          <a:ln>
                            <a:noFill/>
                          </a:ln>
                          <a:solidFill>
                            <a:srgbClr val="000000"/>
                          </a:solidFill>
                          <a:effectLst/>
                          <a:latin typeface="Arial" charset="0"/>
                          <a:ea typeface="宋体" charset="-122"/>
                        </a:rPr>
                        <a:t> </a:t>
                      </a:r>
                      <a:r>
                        <a:rPr kumimoji="0" lang="zh-CN" altLang="en-US" sz="1600" b="0" i="0" u="none" strike="noStrike" cap="none" normalizeH="0" baseline="0" dirty="0" smtClean="0">
                          <a:ln>
                            <a:noFill/>
                          </a:ln>
                          <a:solidFill>
                            <a:srgbClr val="000000"/>
                          </a:solidFill>
                          <a:effectLst/>
                          <a:latin typeface="宋体" charset="-122"/>
                          <a:ea typeface="宋体" charset="-122"/>
                        </a:rPr>
                        <a:t>较</a:t>
                      </a:r>
                      <a:r>
                        <a:rPr kumimoji="0" lang="zh-CN" altLang="en-US" sz="1600" b="0" i="0" u="none" strike="noStrike" cap="none" normalizeH="0" baseline="0" dirty="0" smtClean="0">
                          <a:ln>
                            <a:noFill/>
                          </a:ln>
                          <a:solidFill>
                            <a:srgbClr val="000000"/>
                          </a:solidFill>
                          <a:effectLst/>
                          <a:latin typeface="Arial" charset="0"/>
                          <a:ea typeface="宋体" charset="-122"/>
                        </a:rPr>
                        <a:t> </a:t>
                      </a:r>
                      <a:r>
                        <a:rPr kumimoji="0" lang="zh-CN" altLang="en-US" sz="1600" b="0" i="0" u="none" strike="noStrike" cap="none" normalizeH="0" baseline="0" dirty="0" smtClean="0">
                          <a:ln>
                            <a:noFill/>
                          </a:ln>
                          <a:solidFill>
                            <a:srgbClr val="000000"/>
                          </a:solidFill>
                          <a:effectLst/>
                          <a:latin typeface="宋体" charset="-122"/>
                          <a:ea typeface="宋体" charset="-122"/>
                        </a:rPr>
                        <a:t>项</a:t>
                      </a:r>
                      <a:r>
                        <a:rPr kumimoji="0" lang="zh-CN" altLang="en-US" sz="1600" b="0" i="0" u="none" strike="noStrike" cap="none" normalizeH="0" baseline="0" dirty="0" smtClean="0">
                          <a:ln>
                            <a:noFill/>
                          </a:ln>
                          <a:solidFill>
                            <a:srgbClr val="000000"/>
                          </a:solidFill>
                          <a:effectLst/>
                          <a:latin typeface="Arial" charset="0"/>
                          <a:ea typeface="宋体" charset="-122"/>
                        </a:rPr>
                        <a:t> </a:t>
                      </a:r>
                      <a:r>
                        <a:rPr kumimoji="0" lang="zh-CN" altLang="en-US" sz="1600" b="0" i="0" u="none" strike="noStrike" cap="none" normalizeH="0" baseline="0" dirty="0" smtClean="0">
                          <a:ln>
                            <a:noFill/>
                          </a:ln>
                          <a:solidFill>
                            <a:srgbClr val="000000"/>
                          </a:solidFill>
                          <a:effectLst/>
                          <a:latin typeface="宋体" charset="-122"/>
                          <a:ea typeface="宋体" charset="-122"/>
                        </a:rPr>
                        <a:t>目</a:t>
                      </a:r>
                      <a:endParaRPr kumimoji="0" lang="zh-CN" altLang="en-US" sz="1600" b="0" i="0" u="none" strike="noStrike" cap="none" normalizeH="0" baseline="0" dirty="0" smtClean="0">
                        <a:ln>
                          <a:noFill/>
                        </a:ln>
                        <a:solidFill>
                          <a:srgbClr val="000000"/>
                        </a:solidFill>
                        <a:effectLst/>
                        <a:latin typeface="黑体" pitchFamily="2" charset="-122"/>
                        <a:ea typeface="黑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
                          <a:schemeClr val="tx1"/>
                        </a:buClr>
                        <a:buSzTx/>
                        <a:buFont typeface="Wingdings" pitchFamily="2" charset="2"/>
                        <a:buNone/>
                        <a:tabLst/>
                      </a:pPr>
                      <a:r>
                        <a:rPr kumimoji="0" lang="zh-CN" altLang="en-US" sz="1600" b="0" i="0" u="none" strike="noStrike" cap="none" normalizeH="0" baseline="0" dirty="0" smtClean="0">
                          <a:ln>
                            <a:noFill/>
                          </a:ln>
                          <a:solidFill>
                            <a:srgbClr val="000000"/>
                          </a:solidFill>
                          <a:effectLst/>
                          <a:latin typeface="宋体" charset="-122"/>
                          <a:ea typeface="宋体" charset="-122"/>
                        </a:rPr>
                        <a:t>单</a:t>
                      </a:r>
                      <a:r>
                        <a:rPr kumimoji="0" lang="zh-CN" altLang="en-US" sz="1600" b="0" i="0" u="none" strike="noStrike" cap="none" normalizeH="0" baseline="0" dirty="0" smtClean="0">
                          <a:ln>
                            <a:noFill/>
                          </a:ln>
                          <a:solidFill>
                            <a:srgbClr val="000000"/>
                          </a:solidFill>
                          <a:effectLst/>
                          <a:latin typeface="Arial" charset="0"/>
                          <a:ea typeface="宋体" charset="-122"/>
                        </a:rPr>
                        <a:t> </a:t>
                      </a:r>
                      <a:r>
                        <a:rPr kumimoji="0" lang="zh-CN" altLang="en-US" sz="1600" b="0" i="0" u="none" strike="noStrike" cap="none" normalizeH="0" baseline="0" dirty="0" smtClean="0">
                          <a:ln>
                            <a:noFill/>
                          </a:ln>
                          <a:solidFill>
                            <a:srgbClr val="000000"/>
                          </a:solidFill>
                          <a:effectLst/>
                          <a:latin typeface="宋体" charset="-122"/>
                          <a:ea typeface="宋体" charset="-122"/>
                        </a:rPr>
                        <a:t>模</a:t>
                      </a:r>
                      <a:r>
                        <a:rPr kumimoji="0" lang="zh-CN" altLang="en-US" sz="1600" b="0" i="0" u="none" strike="noStrike" cap="none" normalizeH="0" baseline="0" dirty="0" smtClean="0">
                          <a:ln>
                            <a:noFill/>
                          </a:ln>
                          <a:solidFill>
                            <a:srgbClr val="000000"/>
                          </a:solidFill>
                          <a:effectLst/>
                          <a:latin typeface="Arial" charset="0"/>
                          <a:ea typeface="宋体" charset="-122"/>
                        </a:rPr>
                        <a:t> </a:t>
                      </a:r>
                      <a:r>
                        <a:rPr kumimoji="0" lang="zh-CN" altLang="en-US" sz="1600" b="0" i="0" u="none" strike="noStrike" cap="none" normalizeH="0" baseline="0" dirty="0" smtClean="0">
                          <a:ln>
                            <a:noFill/>
                          </a:ln>
                          <a:solidFill>
                            <a:srgbClr val="000000"/>
                          </a:solidFill>
                          <a:effectLst/>
                          <a:latin typeface="宋体" charset="-122"/>
                          <a:ea typeface="宋体" charset="-122"/>
                        </a:rPr>
                        <a:t>光</a:t>
                      </a:r>
                      <a:r>
                        <a:rPr kumimoji="0" lang="zh-CN" altLang="en-US" sz="1600" b="0" i="0" u="none" strike="noStrike" cap="none" normalizeH="0" baseline="0" dirty="0" smtClean="0">
                          <a:ln>
                            <a:noFill/>
                          </a:ln>
                          <a:solidFill>
                            <a:srgbClr val="000000"/>
                          </a:solidFill>
                          <a:effectLst/>
                          <a:latin typeface="Arial" charset="0"/>
                          <a:ea typeface="宋体" charset="-122"/>
                        </a:rPr>
                        <a:t> </a:t>
                      </a:r>
                      <a:r>
                        <a:rPr kumimoji="0" lang="zh-CN" altLang="en-US" sz="1600" b="0" i="0" u="none" strike="noStrike" cap="none" normalizeH="0" baseline="0" dirty="0" smtClean="0">
                          <a:ln>
                            <a:noFill/>
                          </a:ln>
                          <a:solidFill>
                            <a:srgbClr val="000000"/>
                          </a:solidFill>
                          <a:effectLst/>
                          <a:latin typeface="宋体" charset="-122"/>
                          <a:ea typeface="宋体" charset="-122"/>
                        </a:rPr>
                        <a:t>纤</a:t>
                      </a:r>
                      <a:endParaRPr kumimoji="0" lang="zh-CN" altLang="en-US" sz="1600" b="0" i="0" u="none" strike="noStrike" cap="none" normalizeH="0" baseline="0" dirty="0" smtClean="0">
                        <a:ln>
                          <a:noFill/>
                        </a:ln>
                        <a:solidFill>
                          <a:srgbClr val="000000"/>
                        </a:solidFill>
                        <a:effectLst/>
                        <a:latin typeface="黑体" pitchFamily="2" charset="-122"/>
                        <a:ea typeface="黑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
                          <a:schemeClr val="tx1"/>
                        </a:buClr>
                        <a:buSzTx/>
                        <a:buFont typeface="Wingdings" pitchFamily="2" charset="2"/>
                        <a:buNone/>
                        <a:tabLst/>
                      </a:pPr>
                      <a:r>
                        <a:rPr kumimoji="0" lang="zh-CN" altLang="en-US" sz="1600" b="0" i="0" u="none" strike="noStrike" cap="none" normalizeH="0" baseline="0" smtClean="0">
                          <a:ln>
                            <a:noFill/>
                          </a:ln>
                          <a:solidFill>
                            <a:srgbClr val="000000"/>
                          </a:solidFill>
                          <a:effectLst/>
                          <a:latin typeface="宋体" charset="-122"/>
                          <a:ea typeface="宋体" charset="-122"/>
                        </a:rPr>
                        <a:t>多</a:t>
                      </a:r>
                      <a:r>
                        <a:rPr kumimoji="0" lang="zh-CN" altLang="en-US" sz="1600" b="0" i="0" u="none" strike="noStrike" cap="none" normalizeH="0" baseline="0" smtClean="0">
                          <a:ln>
                            <a:noFill/>
                          </a:ln>
                          <a:solidFill>
                            <a:srgbClr val="000000"/>
                          </a:solidFill>
                          <a:effectLst/>
                          <a:latin typeface="Arial" charset="0"/>
                          <a:ea typeface="宋体" charset="-122"/>
                        </a:rPr>
                        <a:t> </a:t>
                      </a:r>
                      <a:r>
                        <a:rPr kumimoji="0" lang="zh-CN" altLang="en-US" sz="1600" b="0" i="0" u="none" strike="noStrike" cap="none" normalizeH="0" baseline="0" smtClean="0">
                          <a:ln>
                            <a:noFill/>
                          </a:ln>
                          <a:solidFill>
                            <a:srgbClr val="000000"/>
                          </a:solidFill>
                          <a:effectLst/>
                          <a:latin typeface="宋体" charset="-122"/>
                          <a:ea typeface="宋体" charset="-122"/>
                        </a:rPr>
                        <a:t>模</a:t>
                      </a:r>
                      <a:r>
                        <a:rPr kumimoji="0" lang="zh-CN" altLang="en-US" sz="1600" b="0" i="0" u="none" strike="noStrike" cap="none" normalizeH="0" baseline="0" smtClean="0">
                          <a:ln>
                            <a:noFill/>
                          </a:ln>
                          <a:solidFill>
                            <a:srgbClr val="000000"/>
                          </a:solidFill>
                          <a:effectLst/>
                          <a:latin typeface="Arial" charset="0"/>
                          <a:ea typeface="宋体" charset="-122"/>
                        </a:rPr>
                        <a:t> </a:t>
                      </a:r>
                      <a:r>
                        <a:rPr kumimoji="0" lang="zh-CN" altLang="en-US" sz="1600" b="0" i="0" u="none" strike="noStrike" cap="none" normalizeH="0" baseline="0" smtClean="0">
                          <a:ln>
                            <a:noFill/>
                          </a:ln>
                          <a:solidFill>
                            <a:srgbClr val="000000"/>
                          </a:solidFill>
                          <a:effectLst/>
                          <a:latin typeface="宋体" charset="-122"/>
                          <a:ea typeface="宋体" charset="-122"/>
                        </a:rPr>
                        <a:t>光</a:t>
                      </a:r>
                      <a:r>
                        <a:rPr kumimoji="0" lang="zh-CN" altLang="en-US" sz="1600" b="0" i="0" u="none" strike="noStrike" cap="none" normalizeH="0" baseline="0" smtClean="0">
                          <a:ln>
                            <a:noFill/>
                          </a:ln>
                          <a:solidFill>
                            <a:srgbClr val="000000"/>
                          </a:solidFill>
                          <a:effectLst/>
                          <a:latin typeface="Arial" charset="0"/>
                          <a:ea typeface="宋体" charset="-122"/>
                        </a:rPr>
                        <a:t> </a:t>
                      </a:r>
                      <a:r>
                        <a:rPr kumimoji="0" lang="zh-CN" altLang="en-US" sz="1600" b="0" i="0" u="none" strike="noStrike" cap="none" normalizeH="0" baseline="0" smtClean="0">
                          <a:ln>
                            <a:noFill/>
                          </a:ln>
                          <a:solidFill>
                            <a:srgbClr val="000000"/>
                          </a:solidFill>
                          <a:effectLst/>
                          <a:latin typeface="宋体" charset="-122"/>
                          <a:ea typeface="宋体" charset="-122"/>
                        </a:rPr>
                        <a:t>纤</a:t>
                      </a:r>
                      <a:endParaRPr kumimoji="0" lang="zh-CN" altLang="en-US" sz="1600" b="0" i="0" u="none" strike="noStrike" cap="none" normalizeH="0" baseline="0" smtClean="0">
                        <a:ln>
                          <a:noFill/>
                        </a:ln>
                        <a:solidFill>
                          <a:srgbClr val="000000"/>
                        </a:solidFill>
                        <a:effectLst/>
                        <a:latin typeface="黑体" pitchFamily="2" charset="-122"/>
                        <a:ea typeface="黑体" pitchFamily="2" charset="-122"/>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125413" algn="l" defTabSz="914400" rtl="0" eaLnBrk="0" fontAlgn="base" latinLnBrk="0" hangingPunct="0">
                        <a:lnSpc>
                          <a:spcPct val="100000"/>
                        </a:lnSpc>
                        <a:spcBef>
                          <a:spcPct val="40000"/>
                        </a:spcBef>
                        <a:spcAft>
                          <a:spcPct val="0"/>
                        </a:spcAft>
                        <a:buClr>
                          <a:schemeClr val="tx1"/>
                        </a:buClr>
                        <a:buSzTx/>
                        <a:buFont typeface="Wingdings" pitchFamily="2" charset="2"/>
                        <a:buNone/>
                        <a:tabLst/>
                      </a:pPr>
                      <a:r>
                        <a:rPr kumimoji="0" lang="zh-CN" altLang="en-US" sz="1600" b="0" i="0" u="none" strike="noStrike" cap="none" normalizeH="0" baseline="0" smtClean="0">
                          <a:ln>
                            <a:noFill/>
                          </a:ln>
                          <a:solidFill>
                            <a:srgbClr val="000000"/>
                          </a:solidFill>
                          <a:effectLst/>
                          <a:latin typeface="宋体" charset="-122"/>
                          <a:ea typeface="宋体" charset="-122"/>
                        </a:rPr>
                        <a:t>速度</a:t>
                      </a:r>
                      <a:endParaRPr kumimoji="0" lang="zh-CN" altLang="en-US" sz="1600" b="0" i="0" u="none" strike="noStrike" cap="none" normalizeH="0" baseline="0" smtClean="0">
                        <a:ln>
                          <a:noFill/>
                        </a:ln>
                        <a:solidFill>
                          <a:srgbClr val="000000"/>
                        </a:solidFill>
                        <a:effectLst/>
                        <a:latin typeface="黑体" pitchFamily="2" charset="-122"/>
                        <a:ea typeface="黑体" pitchFamily="2" charset="-122"/>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25413" algn="l" defTabSz="914400" rtl="0" eaLnBrk="0" fontAlgn="base" latinLnBrk="0" hangingPunct="0">
                        <a:lnSpc>
                          <a:spcPct val="100000"/>
                        </a:lnSpc>
                        <a:spcBef>
                          <a:spcPct val="40000"/>
                        </a:spcBef>
                        <a:spcAft>
                          <a:spcPct val="0"/>
                        </a:spcAft>
                        <a:buClr>
                          <a:schemeClr val="tx1"/>
                        </a:buClr>
                        <a:buSzTx/>
                        <a:buFont typeface="Wingdings" pitchFamily="2" charset="2"/>
                        <a:buNone/>
                        <a:tabLst/>
                      </a:pPr>
                      <a:r>
                        <a:rPr kumimoji="0" lang="zh-CN" altLang="en-US" sz="1600" b="0" i="0" u="none" strike="noStrike" cap="none" normalizeH="0" baseline="0" smtClean="0">
                          <a:ln>
                            <a:noFill/>
                          </a:ln>
                          <a:solidFill>
                            <a:srgbClr val="000000"/>
                          </a:solidFill>
                          <a:effectLst/>
                          <a:latin typeface="宋体" charset="-122"/>
                          <a:ea typeface="宋体" charset="-122"/>
                        </a:rPr>
                        <a:t>高速度</a:t>
                      </a:r>
                      <a:endParaRPr kumimoji="0" lang="zh-CN" altLang="en-US" sz="1600" b="0" i="0" u="none" strike="noStrike" cap="none" normalizeH="0" baseline="0" smtClean="0">
                        <a:ln>
                          <a:noFill/>
                        </a:ln>
                        <a:solidFill>
                          <a:srgbClr val="000000"/>
                        </a:solidFill>
                        <a:effectLst/>
                        <a:latin typeface="黑体" pitchFamily="2" charset="-122"/>
                        <a:ea typeface="黑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25413" algn="l" defTabSz="914400" rtl="0" eaLnBrk="0" fontAlgn="base" latinLnBrk="0" hangingPunct="0">
                        <a:lnSpc>
                          <a:spcPct val="100000"/>
                        </a:lnSpc>
                        <a:spcBef>
                          <a:spcPct val="40000"/>
                        </a:spcBef>
                        <a:spcAft>
                          <a:spcPct val="0"/>
                        </a:spcAft>
                        <a:buClr>
                          <a:schemeClr val="tx1"/>
                        </a:buClr>
                        <a:buSzTx/>
                        <a:buFont typeface="Wingdings" pitchFamily="2" charset="2"/>
                        <a:buNone/>
                        <a:tabLst/>
                      </a:pPr>
                      <a:r>
                        <a:rPr kumimoji="0" lang="zh-CN" altLang="en-US" sz="1600" b="0" i="0" u="none" strike="noStrike" cap="none" normalizeH="0" baseline="0" smtClean="0">
                          <a:ln>
                            <a:noFill/>
                          </a:ln>
                          <a:solidFill>
                            <a:srgbClr val="000000"/>
                          </a:solidFill>
                          <a:effectLst/>
                          <a:latin typeface="宋体" charset="-122"/>
                          <a:ea typeface="宋体" charset="-122"/>
                        </a:rPr>
                        <a:t>低速度</a:t>
                      </a:r>
                      <a:endParaRPr kumimoji="0" lang="zh-CN" altLang="en-US" sz="1600" b="0" i="0" u="none" strike="noStrike" cap="none" normalizeH="0" baseline="0" smtClean="0">
                        <a:ln>
                          <a:noFill/>
                        </a:ln>
                        <a:solidFill>
                          <a:srgbClr val="000000"/>
                        </a:solidFill>
                        <a:effectLst/>
                        <a:latin typeface="黑体" pitchFamily="2" charset="-122"/>
                        <a:ea typeface="黑体" pitchFamily="2" charset="-122"/>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125413" algn="l" defTabSz="914400" rtl="0" eaLnBrk="0" fontAlgn="base" latinLnBrk="0" hangingPunct="0">
                        <a:lnSpc>
                          <a:spcPct val="100000"/>
                        </a:lnSpc>
                        <a:spcBef>
                          <a:spcPct val="40000"/>
                        </a:spcBef>
                        <a:spcAft>
                          <a:spcPct val="0"/>
                        </a:spcAft>
                        <a:buClr>
                          <a:schemeClr val="tx1"/>
                        </a:buClr>
                        <a:buSzTx/>
                        <a:buFont typeface="Wingdings" pitchFamily="2" charset="2"/>
                        <a:buNone/>
                        <a:tabLst/>
                      </a:pPr>
                      <a:r>
                        <a:rPr kumimoji="0" lang="zh-CN" altLang="en-US" sz="1600" b="0" i="0" u="none" strike="noStrike" cap="none" normalizeH="0" baseline="0" smtClean="0">
                          <a:ln>
                            <a:noFill/>
                          </a:ln>
                          <a:solidFill>
                            <a:srgbClr val="000000"/>
                          </a:solidFill>
                          <a:effectLst/>
                          <a:latin typeface="宋体" charset="-122"/>
                          <a:ea typeface="宋体" charset="-122"/>
                        </a:rPr>
                        <a:t>距离</a:t>
                      </a:r>
                      <a:endParaRPr kumimoji="0" lang="zh-CN" altLang="en-US" sz="1600" b="0" i="0" u="none" strike="noStrike" cap="none" normalizeH="0" baseline="0" smtClean="0">
                        <a:ln>
                          <a:noFill/>
                        </a:ln>
                        <a:solidFill>
                          <a:srgbClr val="000000"/>
                        </a:solidFill>
                        <a:effectLst/>
                        <a:latin typeface="黑体" pitchFamily="2" charset="-122"/>
                        <a:ea typeface="黑体" pitchFamily="2" charset="-122"/>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25413" algn="l" defTabSz="914400" rtl="0" eaLnBrk="0" fontAlgn="base" latinLnBrk="0" hangingPunct="0">
                        <a:lnSpc>
                          <a:spcPct val="100000"/>
                        </a:lnSpc>
                        <a:spcBef>
                          <a:spcPct val="40000"/>
                        </a:spcBef>
                        <a:spcAft>
                          <a:spcPct val="0"/>
                        </a:spcAft>
                        <a:buClr>
                          <a:schemeClr val="tx1"/>
                        </a:buClr>
                        <a:buSzTx/>
                        <a:buFont typeface="Wingdings" pitchFamily="2" charset="2"/>
                        <a:buNone/>
                        <a:tabLst/>
                      </a:pPr>
                      <a:r>
                        <a:rPr kumimoji="0" lang="zh-CN" altLang="en-US" sz="1600" b="0" i="0" u="none" strike="noStrike" cap="none" normalizeH="0" baseline="0" smtClean="0">
                          <a:ln>
                            <a:noFill/>
                          </a:ln>
                          <a:solidFill>
                            <a:srgbClr val="000000"/>
                          </a:solidFill>
                          <a:effectLst/>
                          <a:latin typeface="宋体" charset="-122"/>
                          <a:ea typeface="宋体" charset="-122"/>
                        </a:rPr>
                        <a:t>长距离</a:t>
                      </a:r>
                      <a:endParaRPr kumimoji="0" lang="zh-CN" altLang="en-US" sz="1600" b="0" i="0" u="none" strike="noStrike" cap="none" normalizeH="0" baseline="0" smtClean="0">
                        <a:ln>
                          <a:noFill/>
                        </a:ln>
                        <a:solidFill>
                          <a:srgbClr val="000000"/>
                        </a:solidFill>
                        <a:effectLst/>
                        <a:latin typeface="黑体" pitchFamily="2" charset="-122"/>
                        <a:ea typeface="黑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25413" algn="l" defTabSz="914400" rtl="0" eaLnBrk="0" fontAlgn="base" latinLnBrk="0" hangingPunct="0">
                        <a:lnSpc>
                          <a:spcPct val="100000"/>
                        </a:lnSpc>
                        <a:spcBef>
                          <a:spcPct val="40000"/>
                        </a:spcBef>
                        <a:spcAft>
                          <a:spcPct val="0"/>
                        </a:spcAft>
                        <a:buClr>
                          <a:schemeClr val="tx1"/>
                        </a:buClr>
                        <a:buSzTx/>
                        <a:buFont typeface="Wingdings" pitchFamily="2" charset="2"/>
                        <a:buNone/>
                        <a:tabLst/>
                      </a:pPr>
                      <a:r>
                        <a:rPr kumimoji="0" lang="zh-CN" altLang="en-US" sz="1600" b="0" i="0" u="none" strike="noStrike" cap="none" normalizeH="0" baseline="0" smtClean="0">
                          <a:ln>
                            <a:noFill/>
                          </a:ln>
                          <a:solidFill>
                            <a:srgbClr val="000000"/>
                          </a:solidFill>
                          <a:effectLst/>
                          <a:latin typeface="宋体" charset="-122"/>
                          <a:ea typeface="宋体" charset="-122"/>
                        </a:rPr>
                        <a:t>短距离</a:t>
                      </a:r>
                      <a:endParaRPr kumimoji="0" lang="zh-CN" altLang="en-US" sz="1600" b="0" i="0" u="none" strike="noStrike" cap="none" normalizeH="0" baseline="0" smtClean="0">
                        <a:ln>
                          <a:noFill/>
                        </a:ln>
                        <a:solidFill>
                          <a:srgbClr val="000000"/>
                        </a:solidFill>
                        <a:effectLst/>
                        <a:latin typeface="黑体" pitchFamily="2" charset="-122"/>
                        <a:ea typeface="黑体" pitchFamily="2" charset="-122"/>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125413" algn="l" defTabSz="914400" rtl="0" eaLnBrk="0" fontAlgn="base" latinLnBrk="0" hangingPunct="0">
                        <a:lnSpc>
                          <a:spcPct val="100000"/>
                        </a:lnSpc>
                        <a:spcBef>
                          <a:spcPct val="40000"/>
                        </a:spcBef>
                        <a:spcAft>
                          <a:spcPct val="0"/>
                        </a:spcAft>
                        <a:buClr>
                          <a:schemeClr val="tx1"/>
                        </a:buClr>
                        <a:buSzTx/>
                        <a:buFont typeface="Wingdings" pitchFamily="2" charset="2"/>
                        <a:buNone/>
                        <a:tabLst/>
                      </a:pPr>
                      <a:r>
                        <a:rPr kumimoji="0" lang="zh-CN" altLang="en-US" sz="1600" b="0" i="0" u="none" strike="noStrike" cap="none" normalizeH="0" baseline="0" smtClean="0">
                          <a:ln>
                            <a:noFill/>
                          </a:ln>
                          <a:solidFill>
                            <a:srgbClr val="000000"/>
                          </a:solidFill>
                          <a:effectLst/>
                          <a:latin typeface="宋体" charset="-122"/>
                          <a:ea typeface="宋体" charset="-122"/>
                        </a:rPr>
                        <a:t>成本</a:t>
                      </a:r>
                      <a:endParaRPr kumimoji="0" lang="zh-CN" altLang="en-US" sz="1600" b="0" i="0" u="none" strike="noStrike" cap="none" normalizeH="0" baseline="0" smtClean="0">
                        <a:ln>
                          <a:noFill/>
                        </a:ln>
                        <a:solidFill>
                          <a:srgbClr val="000000"/>
                        </a:solidFill>
                        <a:effectLst/>
                        <a:latin typeface="黑体" pitchFamily="2" charset="-122"/>
                        <a:ea typeface="黑体" pitchFamily="2" charset="-122"/>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25413" algn="l" defTabSz="914400" rtl="0" eaLnBrk="0" fontAlgn="base" latinLnBrk="0" hangingPunct="0">
                        <a:lnSpc>
                          <a:spcPct val="100000"/>
                        </a:lnSpc>
                        <a:spcBef>
                          <a:spcPct val="40000"/>
                        </a:spcBef>
                        <a:spcAft>
                          <a:spcPct val="0"/>
                        </a:spcAft>
                        <a:buClr>
                          <a:schemeClr val="tx1"/>
                        </a:buClr>
                        <a:buSzTx/>
                        <a:buFont typeface="Wingdings" pitchFamily="2" charset="2"/>
                        <a:buNone/>
                        <a:tabLst/>
                      </a:pPr>
                      <a:r>
                        <a:rPr kumimoji="0" lang="zh-CN" altLang="en-US" sz="1600" b="0" i="0" u="none" strike="noStrike" cap="none" normalizeH="0" baseline="0" smtClean="0">
                          <a:ln>
                            <a:noFill/>
                          </a:ln>
                          <a:solidFill>
                            <a:srgbClr val="000000"/>
                          </a:solidFill>
                          <a:effectLst/>
                          <a:latin typeface="宋体" charset="-122"/>
                          <a:ea typeface="宋体" charset="-122"/>
                        </a:rPr>
                        <a:t>成本高</a:t>
                      </a:r>
                      <a:endParaRPr kumimoji="0" lang="zh-CN" altLang="en-US" sz="1600" b="0" i="0" u="none" strike="noStrike" cap="none" normalizeH="0" baseline="0" smtClean="0">
                        <a:ln>
                          <a:noFill/>
                        </a:ln>
                        <a:solidFill>
                          <a:srgbClr val="000000"/>
                        </a:solidFill>
                        <a:effectLst/>
                        <a:latin typeface="黑体" pitchFamily="2" charset="-122"/>
                        <a:ea typeface="黑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25413" algn="l" defTabSz="914400" rtl="0" eaLnBrk="0" fontAlgn="base" latinLnBrk="0" hangingPunct="0">
                        <a:lnSpc>
                          <a:spcPct val="100000"/>
                        </a:lnSpc>
                        <a:spcBef>
                          <a:spcPct val="40000"/>
                        </a:spcBef>
                        <a:spcAft>
                          <a:spcPct val="0"/>
                        </a:spcAft>
                        <a:buClr>
                          <a:schemeClr val="tx1"/>
                        </a:buClr>
                        <a:buSzTx/>
                        <a:buFont typeface="Wingdings" pitchFamily="2" charset="2"/>
                        <a:buNone/>
                        <a:tabLst/>
                      </a:pPr>
                      <a:r>
                        <a:rPr kumimoji="0" lang="zh-CN" altLang="en-US" sz="1600" b="0" i="0" u="none" strike="noStrike" cap="none" normalizeH="0" baseline="0" smtClean="0">
                          <a:ln>
                            <a:noFill/>
                          </a:ln>
                          <a:solidFill>
                            <a:srgbClr val="000000"/>
                          </a:solidFill>
                          <a:effectLst/>
                          <a:latin typeface="宋体" charset="-122"/>
                          <a:ea typeface="宋体" charset="-122"/>
                        </a:rPr>
                        <a:t>成本低</a:t>
                      </a:r>
                      <a:endParaRPr kumimoji="0" lang="zh-CN" altLang="en-US" sz="1600" b="0" i="0" u="none" strike="noStrike" cap="none" normalizeH="0" baseline="0" smtClean="0">
                        <a:ln>
                          <a:noFill/>
                        </a:ln>
                        <a:solidFill>
                          <a:srgbClr val="000000"/>
                        </a:solidFill>
                        <a:effectLst/>
                        <a:latin typeface="黑体" pitchFamily="2" charset="-122"/>
                        <a:ea typeface="黑体" pitchFamily="2" charset="-122"/>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125413" algn="l" defTabSz="914400" rtl="0" eaLnBrk="0" fontAlgn="base" latinLnBrk="0" hangingPunct="0">
                        <a:lnSpc>
                          <a:spcPct val="100000"/>
                        </a:lnSpc>
                        <a:spcBef>
                          <a:spcPct val="40000"/>
                        </a:spcBef>
                        <a:spcAft>
                          <a:spcPct val="0"/>
                        </a:spcAft>
                        <a:buClr>
                          <a:schemeClr val="tx1"/>
                        </a:buClr>
                        <a:buSzTx/>
                        <a:buFont typeface="Wingdings" pitchFamily="2" charset="2"/>
                        <a:buNone/>
                        <a:tabLst/>
                      </a:pPr>
                      <a:r>
                        <a:rPr kumimoji="0" lang="zh-CN" altLang="en-US" sz="1600" b="0" i="0" u="none" strike="noStrike" cap="none" normalizeH="0" baseline="0" smtClean="0">
                          <a:ln>
                            <a:noFill/>
                          </a:ln>
                          <a:solidFill>
                            <a:srgbClr val="000000"/>
                          </a:solidFill>
                          <a:effectLst/>
                          <a:latin typeface="宋体" charset="-122"/>
                          <a:ea typeface="宋体" charset="-122"/>
                        </a:rPr>
                        <a:t>其他性能</a:t>
                      </a:r>
                      <a:endParaRPr kumimoji="0" lang="zh-CN" altLang="en-US" sz="1600" b="0" i="0" u="none" strike="noStrike" cap="none" normalizeH="0" baseline="0" smtClean="0">
                        <a:ln>
                          <a:noFill/>
                        </a:ln>
                        <a:solidFill>
                          <a:srgbClr val="000000"/>
                        </a:solidFill>
                        <a:effectLst/>
                        <a:latin typeface="黑体" pitchFamily="2" charset="-122"/>
                        <a:ea typeface="黑体" pitchFamily="2" charset="-122"/>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25413" algn="l" defTabSz="914400" rtl="0" eaLnBrk="0" fontAlgn="base" latinLnBrk="0" hangingPunct="0">
                        <a:lnSpc>
                          <a:spcPct val="100000"/>
                        </a:lnSpc>
                        <a:spcBef>
                          <a:spcPct val="40000"/>
                        </a:spcBef>
                        <a:spcAft>
                          <a:spcPct val="0"/>
                        </a:spcAft>
                        <a:buClr>
                          <a:schemeClr val="tx1"/>
                        </a:buClr>
                        <a:buSzTx/>
                        <a:buFont typeface="Wingdings" pitchFamily="2" charset="2"/>
                        <a:buNone/>
                        <a:tabLst/>
                      </a:pPr>
                      <a:r>
                        <a:rPr kumimoji="0" lang="zh-CN" altLang="en-US" sz="1600" b="0" i="0" u="none" strike="noStrike" cap="none" normalizeH="0" baseline="0" dirty="0" smtClean="0">
                          <a:ln>
                            <a:noFill/>
                          </a:ln>
                          <a:solidFill>
                            <a:srgbClr val="000000"/>
                          </a:solidFill>
                          <a:effectLst/>
                          <a:latin typeface="宋体" charset="-122"/>
                          <a:ea typeface="宋体" charset="-122"/>
                        </a:rPr>
                        <a:t>窄芯线，需要激光源，聚光好</a:t>
                      </a:r>
                      <a:r>
                        <a:rPr kumimoji="0" lang="en-US" altLang="zh-CN" sz="1600" b="0" i="0" u="none" strike="noStrike" cap="none" normalizeH="0" baseline="0" dirty="0" smtClean="0">
                          <a:ln>
                            <a:noFill/>
                          </a:ln>
                          <a:solidFill>
                            <a:srgbClr val="000000"/>
                          </a:solidFill>
                          <a:effectLst/>
                          <a:latin typeface="宋体" charset="-122"/>
                          <a:ea typeface="宋体" charset="-122"/>
                        </a:rPr>
                        <a:t>,</a:t>
                      </a:r>
                      <a:r>
                        <a:rPr kumimoji="0" lang="zh-CN" altLang="en-US" sz="1600" b="0" i="0" u="none" strike="noStrike" cap="none" normalizeH="0" baseline="0" dirty="0" smtClean="0">
                          <a:ln>
                            <a:noFill/>
                          </a:ln>
                          <a:solidFill>
                            <a:srgbClr val="000000"/>
                          </a:solidFill>
                          <a:effectLst/>
                          <a:latin typeface="宋体" charset="-122"/>
                          <a:ea typeface="宋体" charset="-122"/>
                        </a:rPr>
                        <a:t>耗散极小</a:t>
                      </a:r>
                      <a:r>
                        <a:rPr kumimoji="0" lang="en-US" altLang="zh-CN" sz="1600" b="0" i="0" u="none" strike="noStrike" cap="none" normalizeH="0" baseline="0" dirty="0" smtClean="0">
                          <a:ln>
                            <a:noFill/>
                          </a:ln>
                          <a:solidFill>
                            <a:srgbClr val="000000"/>
                          </a:solidFill>
                          <a:effectLst/>
                          <a:latin typeface="宋体" charset="-122"/>
                          <a:ea typeface="宋体" charset="-122"/>
                        </a:rPr>
                        <a:t>,</a:t>
                      </a:r>
                      <a:r>
                        <a:rPr kumimoji="0" lang="zh-CN" altLang="en-US" sz="1600" b="0" i="0" u="none" strike="noStrike" cap="none" normalizeH="0" baseline="0" dirty="0" smtClean="0">
                          <a:ln>
                            <a:noFill/>
                          </a:ln>
                          <a:solidFill>
                            <a:srgbClr val="000000"/>
                          </a:solidFill>
                          <a:effectLst/>
                          <a:latin typeface="宋体" charset="-122"/>
                          <a:ea typeface="宋体" charset="-122"/>
                        </a:rPr>
                        <a:t>高效</a:t>
                      </a:r>
                      <a:endParaRPr kumimoji="0" lang="en-US" altLang="zh-CN" sz="1600" b="0" i="0" u="none" strike="noStrike" cap="none" normalizeH="0" baseline="0" dirty="0" smtClean="0">
                        <a:ln>
                          <a:noFill/>
                        </a:ln>
                        <a:solidFill>
                          <a:srgbClr val="000000"/>
                        </a:solidFill>
                        <a:effectLst/>
                        <a:latin typeface="宋体" charset="-122"/>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25413" algn="l" defTabSz="914400" rtl="0" eaLnBrk="0" fontAlgn="base" latinLnBrk="0" hangingPunct="0">
                        <a:lnSpc>
                          <a:spcPct val="100000"/>
                        </a:lnSpc>
                        <a:spcBef>
                          <a:spcPct val="40000"/>
                        </a:spcBef>
                        <a:spcAft>
                          <a:spcPct val="0"/>
                        </a:spcAft>
                        <a:buClr>
                          <a:schemeClr val="tx1"/>
                        </a:buClr>
                        <a:buSzTx/>
                        <a:buFont typeface="Wingdings" pitchFamily="2" charset="2"/>
                        <a:buNone/>
                        <a:tabLst/>
                      </a:pPr>
                      <a:r>
                        <a:rPr kumimoji="0" lang="zh-CN" altLang="en-US" sz="1600" b="0" i="0" u="none" strike="noStrike" cap="none" normalizeH="0" baseline="0" dirty="0" smtClean="0">
                          <a:ln>
                            <a:noFill/>
                          </a:ln>
                          <a:solidFill>
                            <a:srgbClr val="000000"/>
                          </a:solidFill>
                          <a:effectLst/>
                          <a:latin typeface="宋体" charset="-122"/>
                          <a:ea typeface="宋体" charset="-122"/>
                        </a:rPr>
                        <a:t>宽芯线，耗散大，低效</a:t>
                      </a: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428596" y="714356"/>
            <a:ext cx="8229600" cy="1143000"/>
          </a:xfrm>
        </p:spPr>
        <p:txBody>
          <a:bodyPr/>
          <a:lstStyle/>
          <a:p>
            <a:r>
              <a:rPr lang="en-US" altLang="zh-CN" dirty="0"/>
              <a:t>2.4 </a:t>
            </a:r>
            <a:r>
              <a:rPr lang="zh-CN" altLang="en-US" dirty="0"/>
              <a:t>光纤</a:t>
            </a:r>
          </a:p>
        </p:txBody>
      </p:sp>
      <p:sp>
        <p:nvSpPr>
          <p:cNvPr id="137219" name="Rectangle 3"/>
          <p:cNvSpPr>
            <a:spLocks noGrp="1" noChangeArrowheads="1"/>
          </p:cNvSpPr>
          <p:nvPr>
            <p:ph type="body" idx="1"/>
          </p:nvPr>
        </p:nvSpPr>
        <p:spPr>
          <a:xfrm>
            <a:off x="857224" y="1571612"/>
            <a:ext cx="7848600" cy="4094172"/>
          </a:xfrm>
        </p:spPr>
        <p:txBody>
          <a:bodyPr>
            <a:normAutofit/>
          </a:bodyPr>
          <a:lstStyle/>
          <a:p>
            <a:pPr marL="457200" indent="-457200" algn="just">
              <a:lnSpc>
                <a:spcPct val="90000"/>
              </a:lnSpc>
              <a:buFont typeface="Wingdings" pitchFamily="2" charset="2"/>
              <a:buNone/>
            </a:pPr>
            <a:r>
              <a:rPr lang="en-US" altLang="zh-CN" sz="2000" dirty="0" smtClean="0"/>
              <a:t>2</a:t>
            </a:r>
            <a:r>
              <a:rPr lang="zh-CN" altLang="en-US" sz="2000" dirty="0"/>
              <a:t>．光纤的分类</a:t>
            </a:r>
          </a:p>
          <a:p>
            <a:pPr marL="914400" lvl="1" indent="-457200" algn="just">
              <a:lnSpc>
                <a:spcPct val="90000"/>
              </a:lnSpc>
            </a:pPr>
            <a:r>
              <a:rPr lang="zh-CN" altLang="en-US" sz="2000" dirty="0"/>
              <a:t>折射率分布类光纤 </a:t>
            </a:r>
          </a:p>
          <a:p>
            <a:pPr marL="1295400" lvl="2" indent="-381000">
              <a:lnSpc>
                <a:spcPct val="90000"/>
              </a:lnSpc>
            </a:pPr>
            <a:r>
              <a:rPr lang="zh-CN" altLang="en-US" sz="2000" dirty="0"/>
              <a:t>折射率分布类光纤可分为跃变式光纤和渐变式光纤两种</a:t>
            </a:r>
            <a:endParaRPr lang="en-US" altLang="zh-CN" sz="2000" dirty="0"/>
          </a:p>
        </p:txBody>
      </p:sp>
      <p:pic>
        <p:nvPicPr>
          <p:cNvPr id="137248" name="Picture 32" descr="2-11"/>
          <p:cNvPicPr>
            <a:picLocks noChangeAspect="1" noChangeArrowheads="1"/>
          </p:cNvPicPr>
          <p:nvPr/>
        </p:nvPicPr>
        <p:blipFill>
          <a:blip r:embed="rId2"/>
          <a:srcRect/>
          <a:stretch>
            <a:fillRect/>
          </a:stretch>
        </p:blipFill>
        <p:spPr bwMode="auto">
          <a:xfrm>
            <a:off x="2500298" y="2714620"/>
            <a:ext cx="4824413" cy="3167062"/>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357158" y="1071546"/>
            <a:ext cx="8229600" cy="1143000"/>
          </a:xfrm>
        </p:spPr>
        <p:txBody>
          <a:bodyPr/>
          <a:lstStyle/>
          <a:p>
            <a:r>
              <a:rPr lang="en-US" altLang="zh-CN" dirty="0"/>
              <a:t>2.4 </a:t>
            </a:r>
            <a:r>
              <a:rPr lang="zh-CN" altLang="en-US" dirty="0"/>
              <a:t>光纤</a:t>
            </a:r>
          </a:p>
        </p:txBody>
      </p:sp>
      <p:sp>
        <p:nvSpPr>
          <p:cNvPr id="138243" name="Rectangle 3"/>
          <p:cNvSpPr>
            <a:spLocks noGrp="1" noChangeArrowheads="1"/>
          </p:cNvSpPr>
          <p:nvPr>
            <p:ph type="body" idx="1"/>
          </p:nvPr>
        </p:nvSpPr>
        <p:spPr>
          <a:xfrm>
            <a:off x="857224" y="2071678"/>
            <a:ext cx="7848600" cy="5256213"/>
          </a:xfrm>
        </p:spPr>
        <p:txBody>
          <a:bodyPr/>
          <a:lstStyle/>
          <a:p>
            <a:pPr marL="457200" indent="-457200" algn="just">
              <a:lnSpc>
                <a:spcPct val="90000"/>
              </a:lnSpc>
              <a:buFont typeface="Wingdings" pitchFamily="2" charset="2"/>
              <a:buNone/>
            </a:pPr>
            <a:r>
              <a:rPr lang="en-US" altLang="zh-CN" dirty="0"/>
              <a:t>2.4.1 </a:t>
            </a:r>
            <a:r>
              <a:rPr lang="zh-CN" altLang="en-US" dirty="0"/>
              <a:t>光纤</a:t>
            </a:r>
          </a:p>
          <a:p>
            <a:pPr marL="457200" indent="-457200" algn="just">
              <a:lnSpc>
                <a:spcPct val="90000"/>
              </a:lnSpc>
              <a:buFont typeface="Wingdings" pitchFamily="2" charset="2"/>
              <a:buNone/>
            </a:pPr>
            <a:r>
              <a:rPr lang="en-US" altLang="zh-CN" dirty="0"/>
              <a:t>2</a:t>
            </a:r>
            <a:r>
              <a:rPr lang="zh-CN" altLang="en-US" dirty="0"/>
              <a:t>．光纤的分类</a:t>
            </a:r>
          </a:p>
          <a:p>
            <a:pPr marL="914400" lvl="1" indent="-457200" algn="just">
              <a:lnSpc>
                <a:spcPct val="90000"/>
              </a:lnSpc>
            </a:pPr>
            <a:r>
              <a:rPr lang="zh-CN" altLang="en-US" dirty="0"/>
              <a:t>按工作波长分 </a:t>
            </a:r>
          </a:p>
          <a:p>
            <a:pPr marL="1295400" lvl="2" indent="-381000" algn="just">
              <a:lnSpc>
                <a:spcPct val="90000"/>
              </a:lnSpc>
            </a:pPr>
            <a:r>
              <a:rPr lang="zh-CN" altLang="en-US" dirty="0"/>
              <a:t>按光纤的工作波长分类，有短波长光纤、长波长光纤和超长波长光纤</a:t>
            </a:r>
          </a:p>
          <a:p>
            <a:pPr marL="1295400" lvl="2" indent="-381000" algn="just">
              <a:lnSpc>
                <a:spcPct val="90000"/>
              </a:lnSpc>
            </a:pPr>
            <a:r>
              <a:rPr lang="zh-CN" altLang="en-US" dirty="0"/>
              <a:t>多模光纤的工作波长为短波长</a:t>
            </a:r>
            <a:r>
              <a:rPr lang="en-US" altLang="zh-CN" dirty="0"/>
              <a:t>850nm</a:t>
            </a:r>
            <a:r>
              <a:rPr lang="zh-CN" altLang="en-US" dirty="0"/>
              <a:t>和长波长</a:t>
            </a:r>
            <a:r>
              <a:rPr lang="en-US" altLang="zh-CN" dirty="0"/>
              <a:t>1300nm</a:t>
            </a:r>
            <a:r>
              <a:rPr lang="zh-CN" altLang="en-US" dirty="0"/>
              <a:t>，单模光纤的工作波长为长波长</a:t>
            </a:r>
            <a:r>
              <a:rPr lang="en-US" altLang="zh-CN" dirty="0"/>
              <a:t>1310nm</a:t>
            </a:r>
            <a:r>
              <a:rPr lang="zh-CN" altLang="en-US" dirty="0"/>
              <a:t>和超长波长</a:t>
            </a:r>
            <a:r>
              <a:rPr lang="en-US" altLang="zh-CN" dirty="0"/>
              <a:t>1550 nm</a:t>
            </a:r>
            <a:r>
              <a:rPr lang="zh-CN" altLang="en-US" dirty="0"/>
              <a: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500034" y="785794"/>
            <a:ext cx="8229600" cy="1143000"/>
          </a:xfrm>
        </p:spPr>
        <p:txBody>
          <a:bodyPr/>
          <a:lstStyle/>
          <a:p>
            <a:r>
              <a:rPr lang="en-US" altLang="zh-CN" dirty="0"/>
              <a:t>2.4 </a:t>
            </a:r>
            <a:r>
              <a:rPr lang="zh-CN" altLang="en-US" dirty="0"/>
              <a:t>光纤</a:t>
            </a:r>
          </a:p>
        </p:txBody>
      </p:sp>
      <p:sp>
        <p:nvSpPr>
          <p:cNvPr id="139267" name="Rectangle 3"/>
          <p:cNvSpPr>
            <a:spLocks noGrp="1" noChangeArrowheads="1"/>
          </p:cNvSpPr>
          <p:nvPr>
            <p:ph type="body" idx="1"/>
          </p:nvPr>
        </p:nvSpPr>
        <p:spPr>
          <a:xfrm>
            <a:off x="928662" y="1601787"/>
            <a:ext cx="7848600" cy="5256213"/>
          </a:xfrm>
        </p:spPr>
        <p:txBody>
          <a:bodyPr/>
          <a:lstStyle/>
          <a:p>
            <a:pPr marL="457200" indent="-457200" algn="just">
              <a:lnSpc>
                <a:spcPct val="90000"/>
              </a:lnSpc>
              <a:buFont typeface="Wingdings" pitchFamily="2" charset="2"/>
              <a:buNone/>
            </a:pPr>
            <a:r>
              <a:rPr lang="en-US" altLang="zh-CN" dirty="0"/>
              <a:t>2.4.1 </a:t>
            </a:r>
            <a:r>
              <a:rPr lang="zh-CN" altLang="en-US" dirty="0"/>
              <a:t>光纤</a:t>
            </a:r>
          </a:p>
          <a:p>
            <a:pPr marL="457200" indent="-457200" algn="just">
              <a:lnSpc>
                <a:spcPct val="90000"/>
              </a:lnSpc>
              <a:buFont typeface="Wingdings" pitchFamily="2" charset="2"/>
              <a:buNone/>
            </a:pPr>
            <a:r>
              <a:rPr lang="en-US" altLang="zh-CN" dirty="0"/>
              <a:t>3</a:t>
            </a:r>
            <a:r>
              <a:rPr lang="zh-CN" altLang="en-US" dirty="0"/>
              <a:t>．光纤通信系统组成</a:t>
            </a:r>
          </a:p>
        </p:txBody>
      </p:sp>
      <p:sp>
        <p:nvSpPr>
          <p:cNvPr id="139269" name="Rectangle 5"/>
          <p:cNvSpPr>
            <a:spLocks noChangeArrowheads="1"/>
          </p:cNvSpPr>
          <p:nvPr/>
        </p:nvSpPr>
        <p:spPr bwMode="auto">
          <a:xfrm>
            <a:off x="0" y="2528888"/>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139268" name="Object 4"/>
          <p:cNvGraphicFramePr>
            <a:graphicFrameLocks noChangeAspect="1"/>
          </p:cNvGraphicFramePr>
          <p:nvPr/>
        </p:nvGraphicFramePr>
        <p:xfrm>
          <a:off x="928662" y="2928934"/>
          <a:ext cx="7129463" cy="3024187"/>
        </p:xfrm>
        <a:graphic>
          <a:graphicData uri="http://schemas.openxmlformats.org/presentationml/2006/ole">
            <mc:AlternateContent xmlns:mc="http://schemas.openxmlformats.org/markup-compatibility/2006">
              <mc:Choice xmlns:v="urn:schemas-microsoft-com:vml" Requires="v">
                <p:oleObj spid="_x0000_s5123" name="位图图像" r:id="rId3" imgW="6354062" imgH="2172003" progId="PBrush">
                  <p:embed/>
                </p:oleObj>
              </mc:Choice>
              <mc:Fallback>
                <p:oleObj name="位图图像" r:id="rId3" imgW="6354062" imgH="2172003"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662" y="2928934"/>
                        <a:ext cx="7129463" cy="3024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428596" y="857232"/>
            <a:ext cx="8229600" cy="1143000"/>
          </a:xfrm>
        </p:spPr>
        <p:txBody>
          <a:bodyPr/>
          <a:lstStyle/>
          <a:p>
            <a:r>
              <a:rPr lang="en-US" altLang="zh-CN" dirty="0"/>
              <a:t>2.4 </a:t>
            </a:r>
            <a:r>
              <a:rPr lang="zh-CN" altLang="en-US" dirty="0"/>
              <a:t>光纤</a:t>
            </a:r>
          </a:p>
        </p:txBody>
      </p:sp>
      <p:sp>
        <p:nvSpPr>
          <p:cNvPr id="141315" name="Rectangle 3"/>
          <p:cNvSpPr>
            <a:spLocks noGrp="1" noChangeArrowheads="1"/>
          </p:cNvSpPr>
          <p:nvPr>
            <p:ph type="body" idx="1"/>
          </p:nvPr>
        </p:nvSpPr>
        <p:spPr>
          <a:xfrm>
            <a:off x="428596" y="1714488"/>
            <a:ext cx="8229600" cy="4525963"/>
          </a:xfrm>
        </p:spPr>
        <p:txBody>
          <a:bodyPr/>
          <a:lstStyle/>
          <a:p>
            <a:pPr algn="just">
              <a:buFont typeface="Wingdings" pitchFamily="2" charset="2"/>
              <a:buNone/>
            </a:pPr>
            <a:r>
              <a:rPr lang="en-US" altLang="zh-CN" dirty="0"/>
              <a:t>2.4.2 </a:t>
            </a:r>
            <a:r>
              <a:rPr lang="zh-CN" altLang="en-US" dirty="0"/>
              <a:t>光缆</a:t>
            </a:r>
          </a:p>
          <a:p>
            <a:pPr algn="just"/>
            <a:r>
              <a:rPr lang="zh-CN" altLang="en-US" sz="2000" dirty="0">
                <a:latin typeface="楷体_GB2312" pitchFamily="49" charset="-122"/>
                <a:ea typeface="楷体_GB2312" pitchFamily="49" charset="-122"/>
              </a:rPr>
              <a:t>光纤传输系统中直接使用的是光缆而不是光纤。</a:t>
            </a:r>
          </a:p>
          <a:p>
            <a:pPr algn="just"/>
            <a:r>
              <a:rPr lang="zh-CN" altLang="en-US" sz="2000" dirty="0">
                <a:latin typeface="楷体_GB2312" pitchFamily="49" charset="-122"/>
                <a:ea typeface="楷体_GB2312" pitchFamily="49" charset="-122"/>
              </a:rPr>
              <a:t>光纤最外面常有</a:t>
            </a:r>
            <a:r>
              <a:rPr lang="en-US" altLang="zh-CN" sz="2000" dirty="0">
                <a:latin typeface="楷体_GB2312" pitchFamily="49" charset="-122"/>
                <a:ea typeface="楷体_GB2312" pitchFamily="49" charset="-122"/>
              </a:rPr>
              <a:t>100μm</a:t>
            </a:r>
            <a:r>
              <a:rPr lang="zh-CN" altLang="en-US" sz="2000" dirty="0">
                <a:latin typeface="楷体_GB2312" pitchFamily="49" charset="-122"/>
                <a:ea typeface="楷体_GB2312" pitchFamily="49" charset="-122"/>
              </a:rPr>
              <a:t>厚的缓冲层或套塑层，套塑层的材料大都采用尼龙、聚乙烯或聚丙烯等塑料。</a:t>
            </a:r>
          </a:p>
          <a:p>
            <a:pPr algn="just"/>
            <a:r>
              <a:rPr lang="zh-CN" altLang="en-US" sz="2000" dirty="0">
                <a:latin typeface="楷体_GB2312" pitchFamily="49" charset="-122"/>
                <a:ea typeface="楷体_GB2312" pitchFamily="49" charset="-122"/>
              </a:rPr>
              <a:t>套塑后的光纤（称为芯线）还不能在工程中使用，必须把若干根光纤疏松地置于特制的塑料绑带或铝皮内，再被涂覆塑料或用钢带铠装，加上外护套后才成光缆。</a:t>
            </a:r>
          </a:p>
          <a:p>
            <a:pPr algn="just"/>
            <a:r>
              <a:rPr lang="zh-CN" altLang="en-US" sz="2000" dirty="0">
                <a:latin typeface="楷体_GB2312" pitchFamily="49" charset="-122"/>
                <a:ea typeface="楷体_GB2312" pitchFamily="49" charset="-122"/>
              </a:rPr>
              <a:t>一根光缆由一根直至多根光纤组成，外面再加上保护层。光缆中有</a:t>
            </a:r>
            <a:r>
              <a:rPr lang="en-US" altLang="zh-CN" sz="2000" dirty="0">
                <a:latin typeface="楷体_GB2312" pitchFamily="49" charset="-122"/>
                <a:ea typeface="楷体_GB2312" pitchFamily="49" charset="-122"/>
              </a:rPr>
              <a:t>1</a:t>
            </a:r>
            <a:r>
              <a:rPr lang="zh-CN" altLang="en-US" sz="2000" dirty="0">
                <a:latin typeface="楷体_GB2312" pitchFamily="49" charset="-122"/>
                <a:ea typeface="楷体_GB2312" pitchFamily="49" charset="-122"/>
              </a:rPr>
              <a:t>根光纤（单芯）、</a:t>
            </a:r>
            <a:r>
              <a:rPr lang="en-US" altLang="zh-CN" sz="2000" dirty="0">
                <a:latin typeface="楷体_GB2312" pitchFamily="49" charset="-122"/>
                <a:ea typeface="楷体_GB2312" pitchFamily="49" charset="-122"/>
              </a:rPr>
              <a:t>2</a:t>
            </a:r>
            <a:r>
              <a:rPr lang="zh-CN" altLang="en-US" sz="2000" dirty="0">
                <a:latin typeface="楷体_GB2312" pitchFamily="49" charset="-122"/>
                <a:ea typeface="楷体_GB2312" pitchFamily="49" charset="-122"/>
              </a:rPr>
              <a:t>根光纤（双芯）、</a:t>
            </a:r>
            <a:r>
              <a:rPr lang="en-US" altLang="zh-CN" sz="2000" dirty="0">
                <a:latin typeface="楷体_GB2312" pitchFamily="49" charset="-122"/>
                <a:ea typeface="楷体_GB2312" pitchFamily="49" charset="-122"/>
              </a:rPr>
              <a:t>4</a:t>
            </a:r>
            <a:r>
              <a:rPr lang="zh-CN" altLang="en-US" sz="2000" dirty="0">
                <a:latin typeface="楷体_GB2312" pitchFamily="49" charset="-122"/>
                <a:ea typeface="楷体_GB2312" pitchFamily="49" charset="-122"/>
              </a:rPr>
              <a:t>根光纤、</a:t>
            </a:r>
            <a:r>
              <a:rPr lang="en-US" altLang="zh-CN" sz="2000" dirty="0">
                <a:latin typeface="楷体_GB2312" pitchFamily="49" charset="-122"/>
                <a:ea typeface="楷体_GB2312" pitchFamily="49" charset="-122"/>
              </a:rPr>
              <a:t>6</a:t>
            </a:r>
            <a:r>
              <a:rPr lang="zh-CN" altLang="en-US" sz="2000" dirty="0">
                <a:latin typeface="楷体_GB2312" pitchFamily="49" charset="-122"/>
                <a:ea typeface="楷体_GB2312" pitchFamily="49" charset="-122"/>
              </a:rPr>
              <a:t>根光纤、甚至更多光纤的（</a:t>
            </a:r>
            <a:r>
              <a:rPr lang="en-US" altLang="zh-CN" sz="2000" dirty="0">
                <a:latin typeface="楷体_GB2312" pitchFamily="49" charset="-122"/>
                <a:ea typeface="楷体_GB2312" pitchFamily="49" charset="-122"/>
              </a:rPr>
              <a:t>48</a:t>
            </a:r>
            <a:r>
              <a:rPr lang="zh-CN" altLang="en-US" sz="2000" dirty="0">
                <a:latin typeface="楷体_GB2312" pitchFamily="49" charset="-122"/>
                <a:ea typeface="楷体_GB2312" pitchFamily="49" charset="-122"/>
              </a:rPr>
              <a:t>根光纤、</a:t>
            </a:r>
            <a:r>
              <a:rPr lang="en-US" altLang="zh-CN" sz="2000" dirty="0">
                <a:latin typeface="楷体_GB2312" pitchFamily="49" charset="-122"/>
                <a:ea typeface="楷体_GB2312" pitchFamily="49" charset="-122"/>
              </a:rPr>
              <a:t>1000</a:t>
            </a:r>
            <a:r>
              <a:rPr lang="zh-CN" altLang="en-US" sz="2000" dirty="0">
                <a:latin typeface="楷体_GB2312" pitchFamily="49" charset="-122"/>
                <a:ea typeface="楷体_GB2312" pitchFamily="49" charset="-122"/>
              </a:rPr>
              <a:t>根光纤），</a:t>
            </a:r>
          </a:p>
          <a:p>
            <a:pPr algn="just"/>
            <a:r>
              <a:rPr lang="zh-CN" altLang="en-US" sz="2000" dirty="0">
                <a:latin typeface="楷体_GB2312" pitchFamily="49" charset="-122"/>
                <a:ea typeface="楷体_GB2312" pitchFamily="49" charset="-122"/>
              </a:rPr>
              <a:t>一般单芯光缆和双芯光缆用于光纤跳线，多芯光缆用于室内室外的综合布线 </a:t>
            </a:r>
            <a:endParaRPr lang="zh-CN" altLang="en-US" sz="2800" dirty="0">
              <a:latin typeface="楷体_GB2312" pitchFamily="49" charset="-122"/>
              <a:ea typeface="楷体_GB2312" pitchFamily="49"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28596" y="785794"/>
            <a:ext cx="8229600" cy="1143000"/>
          </a:xfrm>
        </p:spPr>
        <p:txBody>
          <a:bodyPr/>
          <a:lstStyle/>
          <a:p>
            <a:r>
              <a:rPr lang="en-US" altLang="zh-CN" dirty="0"/>
              <a:t>2.4 </a:t>
            </a:r>
            <a:r>
              <a:rPr lang="zh-CN" altLang="en-US" dirty="0"/>
              <a:t>光纤</a:t>
            </a:r>
          </a:p>
        </p:txBody>
      </p:sp>
      <p:sp>
        <p:nvSpPr>
          <p:cNvPr id="142339" name="Rectangle 3"/>
          <p:cNvSpPr>
            <a:spLocks noGrp="1" noChangeArrowheads="1"/>
          </p:cNvSpPr>
          <p:nvPr>
            <p:ph type="body" idx="1"/>
          </p:nvPr>
        </p:nvSpPr>
        <p:spPr/>
        <p:txBody>
          <a:bodyPr/>
          <a:lstStyle/>
          <a:p>
            <a:r>
              <a:rPr lang="zh-CN" altLang="en-US"/>
              <a:t>光缆结构</a:t>
            </a:r>
          </a:p>
        </p:txBody>
      </p:sp>
      <p:pic>
        <p:nvPicPr>
          <p:cNvPr id="142340" name="Picture 4" descr="gdj-2"/>
          <p:cNvPicPr>
            <a:picLocks noChangeAspect="1" noChangeArrowheads="1"/>
          </p:cNvPicPr>
          <p:nvPr/>
        </p:nvPicPr>
        <p:blipFill>
          <a:blip r:embed="rId2"/>
          <a:srcRect/>
          <a:stretch>
            <a:fillRect/>
          </a:stretch>
        </p:blipFill>
        <p:spPr bwMode="auto">
          <a:xfrm>
            <a:off x="1979613" y="2781300"/>
            <a:ext cx="6049962" cy="2852738"/>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571472" y="785794"/>
            <a:ext cx="8229600" cy="1143000"/>
          </a:xfrm>
        </p:spPr>
        <p:txBody>
          <a:bodyPr/>
          <a:lstStyle/>
          <a:p>
            <a:r>
              <a:rPr lang="en-US" altLang="zh-CN" dirty="0"/>
              <a:t>2.4 </a:t>
            </a:r>
            <a:r>
              <a:rPr lang="zh-CN" altLang="en-US" dirty="0"/>
              <a:t>光纤</a:t>
            </a:r>
          </a:p>
        </p:txBody>
      </p:sp>
      <p:sp>
        <p:nvSpPr>
          <p:cNvPr id="143363" name="Rectangle 3"/>
          <p:cNvSpPr>
            <a:spLocks noGrp="1" noChangeArrowheads="1"/>
          </p:cNvSpPr>
          <p:nvPr>
            <p:ph type="body" idx="1"/>
          </p:nvPr>
        </p:nvSpPr>
        <p:spPr/>
        <p:txBody>
          <a:bodyPr/>
          <a:lstStyle/>
          <a:p>
            <a:pPr marL="457200" indent="-457200"/>
            <a:r>
              <a:rPr lang="zh-CN" altLang="en-US"/>
              <a:t>光缆的分类</a:t>
            </a:r>
          </a:p>
          <a:p>
            <a:pPr marL="914400" lvl="1" indent="-457200"/>
            <a:r>
              <a:rPr lang="zh-CN" altLang="en-US"/>
              <a:t>按敷设方式分有：架空光缆、管道光缆、铠装地埋光缆、水底光缆和海底光缆等。 </a:t>
            </a:r>
          </a:p>
          <a:p>
            <a:pPr marL="914400" lvl="1" indent="-457200"/>
            <a:r>
              <a:rPr lang="zh-CN" altLang="en-US"/>
              <a:t>按光缆结构分有：束管式光缆，层绞式光缆，紧抱式光缆，带式光缆，非金属光缆和可分支光缆等。</a:t>
            </a:r>
          </a:p>
          <a:p>
            <a:pPr marL="914400" lvl="1" indent="-457200"/>
            <a:r>
              <a:rPr lang="zh-CN" altLang="en-US"/>
              <a:t>按用途分有：长途通讯用光缆、短途室外光缆、室内光缆和混合光缆等 </a:t>
            </a:r>
          </a:p>
          <a:p>
            <a:pPr marL="914400" lvl="1" indent="-457200"/>
            <a:endParaRPr lang="zh-CN" alt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285720" y="714356"/>
            <a:ext cx="8229600" cy="1143000"/>
          </a:xfrm>
        </p:spPr>
        <p:txBody>
          <a:bodyPr/>
          <a:lstStyle/>
          <a:p>
            <a:r>
              <a:rPr lang="en-US" altLang="zh-CN" dirty="0"/>
              <a:t>2.4 </a:t>
            </a:r>
            <a:r>
              <a:rPr lang="zh-CN" altLang="en-US" dirty="0"/>
              <a:t>光纤</a:t>
            </a:r>
          </a:p>
        </p:txBody>
      </p:sp>
      <p:sp>
        <p:nvSpPr>
          <p:cNvPr id="144387" name="Rectangle 3"/>
          <p:cNvSpPr>
            <a:spLocks noGrp="1" noChangeArrowheads="1"/>
          </p:cNvSpPr>
          <p:nvPr>
            <p:ph type="body" idx="1"/>
          </p:nvPr>
        </p:nvSpPr>
        <p:spPr/>
        <p:txBody>
          <a:bodyPr>
            <a:normAutofit fontScale="92500" lnSpcReduction="10000"/>
          </a:bodyPr>
          <a:lstStyle/>
          <a:p>
            <a:pPr marL="457200" indent="-457200">
              <a:lnSpc>
                <a:spcPct val="90000"/>
              </a:lnSpc>
            </a:pPr>
            <a:r>
              <a:rPr lang="zh-CN" altLang="en-US"/>
              <a:t>局域网中常用的光缆 </a:t>
            </a:r>
          </a:p>
          <a:p>
            <a:pPr marL="914400" lvl="1" indent="-457200">
              <a:lnSpc>
                <a:spcPct val="90000"/>
              </a:lnSpc>
            </a:pPr>
            <a:r>
              <a:rPr lang="zh-CN" altLang="en-US"/>
              <a:t>局域网中常用的光缆有：</a:t>
            </a:r>
          </a:p>
          <a:p>
            <a:pPr marL="1295400" lvl="2" indent="-381000">
              <a:lnSpc>
                <a:spcPct val="90000"/>
              </a:lnSpc>
            </a:pPr>
            <a:r>
              <a:rPr lang="en-US" altLang="zh-CN"/>
              <a:t>8.3 </a:t>
            </a:r>
            <a:r>
              <a:rPr lang="en-US" altLang="zh-CN">
                <a:latin typeface="Arial"/>
              </a:rPr>
              <a:t>µ</a:t>
            </a:r>
            <a:r>
              <a:rPr lang="en-US" altLang="zh-CN"/>
              <a:t>m </a:t>
            </a:r>
            <a:r>
              <a:rPr lang="zh-CN" altLang="en-US"/>
              <a:t>芯</a:t>
            </a:r>
            <a:r>
              <a:rPr lang="en-US" altLang="zh-CN"/>
              <a:t>/ 125 </a:t>
            </a:r>
            <a:r>
              <a:rPr lang="en-US" altLang="zh-CN">
                <a:latin typeface="Arial"/>
              </a:rPr>
              <a:t>µ</a:t>
            </a:r>
            <a:r>
              <a:rPr lang="en-US" altLang="zh-CN"/>
              <a:t>m  </a:t>
            </a:r>
            <a:r>
              <a:rPr lang="zh-CN" altLang="en-US"/>
              <a:t>单模光纤</a:t>
            </a:r>
          </a:p>
          <a:p>
            <a:pPr marL="1295400" lvl="2" indent="-381000">
              <a:lnSpc>
                <a:spcPct val="90000"/>
              </a:lnSpc>
            </a:pPr>
            <a:r>
              <a:rPr lang="en-US" altLang="zh-CN"/>
              <a:t>62.5 </a:t>
            </a:r>
            <a:r>
              <a:rPr lang="en-US" altLang="zh-CN">
                <a:latin typeface="Arial"/>
              </a:rPr>
              <a:t>µ</a:t>
            </a:r>
            <a:r>
              <a:rPr lang="en-US" altLang="zh-CN"/>
              <a:t>m </a:t>
            </a:r>
            <a:r>
              <a:rPr lang="zh-CN" altLang="en-US"/>
              <a:t>芯</a:t>
            </a:r>
            <a:r>
              <a:rPr lang="en-US" altLang="zh-CN"/>
              <a:t>/ 125 </a:t>
            </a:r>
            <a:r>
              <a:rPr lang="en-US" altLang="zh-CN">
                <a:latin typeface="Arial"/>
              </a:rPr>
              <a:t>µ</a:t>
            </a:r>
            <a:r>
              <a:rPr lang="en-US" altLang="zh-CN"/>
              <a:t>m </a:t>
            </a:r>
            <a:r>
              <a:rPr lang="zh-CN" altLang="en-US"/>
              <a:t>多模光纤</a:t>
            </a:r>
          </a:p>
          <a:p>
            <a:pPr marL="1295400" lvl="2" indent="-381000">
              <a:lnSpc>
                <a:spcPct val="90000"/>
              </a:lnSpc>
            </a:pPr>
            <a:r>
              <a:rPr lang="en-US" altLang="zh-CN"/>
              <a:t>50 </a:t>
            </a:r>
            <a:r>
              <a:rPr lang="en-US" altLang="zh-CN">
                <a:latin typeface="Arial"/>
              </a:rPr>
              <a:t>µ</a:t>
            </a:r>
            <a:r>
              <a:rPr lang="en-US" altLang="zh-CN"/>
              <a:t>m </a:t>
            </a:r>
            <a:r>
              <a:rPr lang="zh-CN" altLang="en-US"/>
              <a:t>芯</a:t>
            </a:r>
            <a:r>
              <a:rPr lang="en-US" altLang="zh-CN"/>
              <a:t>/ 125 </a:t>
            </a:r>
            <a:r>
              <a:rPr lang="en-US" altLang="zh-CN">
                <a:latin typeface="Arial"/>
              </a:rPr>
              <a:t>µ</a:t>
            </a:r>
            <a:r>
              <a:rPr lang="en-US" altLang="zh-CN"/>
              <a:t>m   </a:t>
            </a:r>
            <a:r>
              <a:rPr lang="zh-CN" altLang="en-US"/>
              <a:t>多模光纤</a:t>
            </a:r>
          </a:p>
          <a:p>
            <a:pPr marL="914400" lvl="1" indent="-457200">
              <a:lnSpc>
                <a:spcPct val="90000"/>
              </a:lnSpc>
            </a:pPr>
            <a:r>
              <a:rPr lang="zh-CN" altLang="en-US"/>
              <a:t>室内光缆 </a:t>
            </a:r>
          </a:p>
          <a:p>
            <a:pPr marL="1295400" lvl="2" indent="-381000">
              <a:lnSpc>
                <a:spcPct val="90000"/>
              </a:lnSpc>
            </a:pPr>
            <a:r>
              <a:rPr lang="zh-CN" altLang="en-US"/>
              <a:t>普通光缆和光纤带光缆 </a:t>
            </a:r>
          </a:p>
          <a:p>
            <a:pPr marL="1295400" lvl="2" indent="-381000">
              <a:lnSpc>
                <a:spcPct val="90000"/>
              </a:lnSpc>
            </a:pPr>
            <a:r>
              <a:rPr lang="zh-CN" altLang="en-US"/>
              <a:t>层绞式光缆和中心束管式光缆 </a:t>
            </a:r>
          </a:p>
          <a:p>
            <a:pPr marL="914400" lvl="1" indent="-457200">
              <a:lnSpc>
                <a:spcPct val="90000"/>
              </a:lnSpc>
            </a:pPr>
            <a:r>
              <a:rPr lang="zh-CN" altLang="en-US"/>
              <a:t>室外光缆</a:t>
            </a:r>
          </a:p>
          <a:p>
            <a:pPr marL="1295400" lvl="2" indent="-381000">
              <a:lnSpc>
                <a:spcPct val="90000"/>
              </a:lnSpc>
            </a:pPr>
            <a:r>
              <a:rPr lang="zh-CN" altLang="en-US"/>
              <a:t>架空光缆</a:t>
            </a:r>
          </a:p>
          <a:p>
            <a:pPr marL="1295400" lvl="2" indent="-381000">
              <a:lnSpc>
                <a:spcPct val="90000"/>
              </a:lnSpc>
            </a:pPr>
            <a:r>
              <a:rPr lang="zh-CN" altLang="en-US"/>
              <a:t>直埋光缆 </a:t>
            </a:r>
          </a:p>
          <a:p>
            <a:pPr marL="1295400" lvl="2" indent="-381000">
              <a:lnSpc>
                <a:spcPct val="90000"/>
              </a:lnSpc>
            </a:pPr>
            <a:r>
              <a:rPr lang="zh-CN" altLang="en-US"/>
              <a:t>管道光缆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214414" y="857232"/>
            <a:ext cx="7199313" cy="720725"/>
          </a:xfrm>
        </p:spPr>
        <p:txBody>
          <a:bodyPr>
            <a:normAutofit fontScale="90000"/>
          </a:bodyPr>
          <a:lstStyle/>
          <a:p>
            <a:r>
              <a:rPr lang="en-US" altLang="zh-CN" dirty="0"/>
              <a:t>2.1 </a:t>
            </a:r>
            <a:r>
              <a:rPr lang="zh-CN" altLang="en-US" dirty="0"/>
              <a:t>双绞线</a:t>
            </a:r>
          </a:p>
        </p:txBody>
      </p:sp>
      <p:sp>
        <p:nvSpPr>
          <p:cNvPr id="83971" name="Rectangle 3"/>
          <p:cNvSpPr>
            <a:spLocks noGrp="1" noChangeArrowheads="1"/>
          </p:cNvSpPr>
          <p:nvPr>
            <p:ph type="body" sz="half" idx="1"/>
          </p:nvPr>
        </p:nvSpPr>
        <p:spPr>
          <a:xfrm>
            <a:off x="857224" y="1601788"/>
            <a:ext cx="3848100" cy="5256212"/>
          </a:xfrm>
        </p:spPr>
        <p:txBody>
          <a:bodyPr/>
          <a:lstStyle/>
          <a:p>
            <a:r>
              <a:rPr lang="zh-CN" altLang="en-US" sz="2000" dirty="0"/>
              <a:t>双绞线的结构</a:t>
            </a:r>
          </a:p>
          <a:p>
            <a:pPr lvl="1"/>
            <a:r>
              <a:rPr lang="en-US" altLang="zh-CN" sz="2000" dirty="0"/>
              <a:t>4</a:t>
            </a:r>
            <a:r>
              <a:rPr lang="zh-CN" altLang="en-US" sz="2000" dirty="0"/>
              <a:t>对</a:t>
            </a:r>
            <a:r>
              <a:rPr lang="en-US" altLang="zh-CN" sz="2000" dirty="0"/>
              <a:t>UTP</a:t>
            </a:r>
            <a:r>
              <a:rPr lang="zh-CN" altLang="en-US" sz="2000" dirty="0"/>
              <a:t>电缆颜色编码 </a:t>
            </a:r>
          </a:p>
        </p:txBody>
      </p:sp>
      <p:graphicFrame>
        <p:nvGraphicFramePr>
          <p:cNvPr id="84066" name="Group 98"/>
          <p:cNvGraphicFramePr>
            <a:graphicFrameLocks noGrp="1"/>
          </p:cNvGraphicFramePr>
          <p:nvPr>
            <p:ph sz="half" idx="2"/>
          </p:nvPr>
        </p:nvGraphicFramePr>
        <p:xfrm>
          <a:off x="857224" y="2428868"/>
          <a:ext cx="7600978" cy="3522668"/>
        </p:xfrm>
        <a:graphic>
          <a:graphicData uri="http://schemas.openxmlformats.org/drawingml/2006/table">
            <a:tbl>
              <a:tblPr/>
              <a:tblGrid>
                <a:gridCol w="2517008"/>
                <a:gridCol w="2454164"/>
                <a:gridCol w="2629806"/>
              </a:tblGrid>
              <a:tr h="469948">
                <a:tc>
                  <a:txBody>
                    <a:bodyPr/>
                    <a:lstStyle/>
                    <a:p>
                      <a:pPr marL="342900" marR="0" lvl="0" indent="-342900" algn="ctr" defTabSz="914400" rtl="0" eaLnBrk="1" fontAlgn="base" latinLnBrk="1" hangingPunct="1">
                        <a:lnSpc>
                          <a:spcPct val="100000"/>
                        </a:lnSpc>
                        <a:spcBef>
                          <a:spcPct val="0"/>
                        </a:spcBef>
                        <a:spcAft>
                          <a:spcPct val="0"/>
                        </a:spcAft>
                        <a:buClrTx/>
                        <a:buSzTx/>
                        <a:buFontTx/>
                        <a:buNone/>
                        <a:tabLst/>
                      </a:pPr>
                      <a:r>
                        <a:rPr kumimoji="1" lang="zh-CN" altLang="en-US" sz="2000" b="0" i="0" u="none" strike="noStrike" cap="none" normalizeH="0" baseline="0" dirty="0" smtClean="0">
                          <a:ln>
                            <a:noFill/>
                          </a:ln>
                          <a:solidFill>
                            <a:schemeClr val="tx1"/>
                          </a:solidFill>
                          <a:effectLst/>
                          <a:latin typeface="Times New Roman" pitchFamily="18" charset="0"/>
                          <a:ea typeface="宋体" charset="-122"/>
                        </a:rPr>
                        <a:t>线  对</a:t>
                      </a:r>
                      <a:endParaRPr kumimoji="1" lang="zh-CN" altLang="en-US" sz="2000" b="0" i="0" u="none" strike="noStrike" cap="none" normalizeH="0" baseline="0" dirty="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1" hangingPunct="1">
                        <a:lnSpc>
                          <a:spcPct val="100000"/>
                        </a:lnSpc>
                        <a:spcBef>
                          <a:spcPct val="0"/>
                        </a:spcBef>
                        <a:spcAft>
                          <a:spcPct val="0"/>
                        </a:spcAft>
                        <a:buClrTx/>
                        <a:buSzTx/>
                        <a:buFontTx/>
                        <a:buNone/>
                        <a:tabLst/>
                      </a:pPr>
                      <a:r>
                        <a:rPr kumimoji="1" lang="zh-CN" altLang="en-US" sz="2000" b="0" i="0" u="none" strike="noStrike" cap="none" normalizeH="0" baseline="0" smtClean="0">
                          <a:ln>
                            <a:noFill/>
                          </a:ln>
                          <a:solidFill>
                            <a:schemeClr val="tx1"/>
                          </a:solidFill>
                          <a:effectLst/>
                          <a:latin typeface="Times New Roman" pitchFamily="18" charset="0"/>
                          <a:ea typeface="宋体" charset="-122"/>
                        </a:rPr>
                        <a:t>颜色色标</a:t>
                      </a:r>
                      <a:endParaRPr kumimoji="1" lang="zh-CN" altLang="en-US" sz="20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1" hangingPunct="1">
                        <a:lnSpc>
                          <a:spcPct val="100000"/>
                        </a:lnSpc>
                        <a:spcBef>
                          <a:spcPct val="0"/>
                        </a:spcBef>
                        <a:spcAft>
                          <a:spcPct val="0"/>
                        </a:spcAft>
                        <a:buClrTx/>
                        <a:buSzTx/>
                        <a:buFontTx/>
                        <a:buNone/>
                        <a:tabLst/>
                      </a:pPr>
                      <a:r>
                        <a:rPr kumimoji="1" lang="zh-CN" altLang="en-US" sz="2000" b="0" i="0" u="none" strike="noStrike" cap="none" normalizeH="0" baseline="0" smtClean="0">
                          <a:ln>
                            <a:noFill/>
                          </a:ln>
                          <a:solidFill>
                            <a:schemeClr val="tx1"/>
                          </a:solidFill>
                          <a:effectLst/>
                          <a:latin typeface="Times New Roman" pitchFamily="18" charset="0"/>
                          <a:ea typeface="宋体" charset="-122"/>
                        </a:rPr>
                        <a:t>缩  写</a:t>
                      </a:r>
                      <a:endParaRPr kumimoji="1" lang="zh-CN" altLang="en-US" sz="20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3827">
                <a:tc>
                  <a:txBody>
                    <a:bodyPr/>
                    <a:lstStyle/>
                    <a:p>
                      <a:pPr marL="342900" marR="0" lvl="0" indent="-342900" algn="ctr" defTabSz="914400" rtl="0" eaLnBrk="1" fontAlgn="base" latinLnBrk="1" hangingPunct="1">
                        <a:lnSpc>
                          <a:spcPct val="100000"/>
                        </a:lnSpc>
                        <a:spcBef>
                          <a:spcPct val="0"/>
                        </a:spcBef>
                        <a:spcAft>
                          <a:spcPct val="0"/>
                        </a:spcAft>
                        <a:buClrTx/>
                        <a:buSzTx/>
                        <a:buFontTx/>
                        <a:buNone/>
                        <a:tabLst/>
                      </a:pPr>
                      <a:r>
                        <a:rPr kumimoji="1" lang="zh-CN" altLang="en-US" sz="2000" b="0" i="0" u="none" strike="noStrike" cap="none" normalizeH="0" baseline="0" smtClean="0">
                          <a:ln>
                            <a:noFill/>
                          </a:ln>
                          <a:solidFill>
                            <a:schemeClr val="tx1"/>
                          </a:solidFill>
                          <a:effectLst/>
                          <a:latin typeface="Times New Roman" pitchFamily="18" charset="0"/>
                          <a:ea typeface="宋体" charset="-122"/>
                        </a:rPr>
                        <a:t>线对</a:t>
                      </a:r>
                      <a:r>
                        <a:rPr kumimoji="1" lang="en-US" altLang="zh-CN" sz="2000" b="0" i="0" u="none" strike="noStrike" cap="none" normalizeH="0" baseline="0" smtClean="0">
                          <a:ln>
                            <a:noFill/>
                          </a:ln>
                          <a:solidFill>
                            <a:schemeClr val="tx1"/>
                          </a:solidFill>
                          <a:effectLst/>
                          <a:latin typeface="Times New Roman" pitchFamily="18" charset="0"/>
                          <a:ea typeface="宋体" charset="-122"/>
                        </a:rPr>
                        <a:t>1</a:t>
                      </a:r>
                      <a:endParaRPr kumimoji="1" lang="en-US" altLang="zh-CN" sz="20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1" hangingPunct="1">
                        <a:lnSpc>
                          <a:spcPct val="100000"/>
                        </a:lnSpc>
                        <a:spcBef>
                          <a:spcPct val="0"/>
                        </a:spcBef>
                        <a:spcAft>
                          <a:spcPct val="0"/>
                        </a:spcAft>
                        <a:buClrTx/>
                        <a:buSzTx/>
                        <a:buFontTx/>
                        <a:buNone/>
                        <a:tabLst/>
                      </a:pPr>
                      <a:r>
                        <a:rPr kumimoji="1" lang="zh-CN" altLang="en-US" sz="2000" b="0" i="0" u="none" strike="noStrike" cap="none" normalizeH="0" baseline="0" smtClean="0">
                          <a:ln>
                            <a:noFill/>
                          </a:ln>
                          <a:solidFill>
                            <a:schemeClr val="tx1"/>
                          </a:solidFill>
                          <a:effectLst/>
                          <a:latin typeface="Times New Roman" pitchFamily="18" charset="0"/>
                          <a:ea typeface="宋体" charset="-122"/>
                        </a:rPr>
                        <a:t>白</a:t>
                      </a:r>
                      <a:r>
                        <a:rPr kumimoji="1" lang="en-US" altLang="zh-CN" sz="2000" b="0" i="0" u="none" strike="noStrike" cap="none" normalizeH="0" baseline="0" smtClean="0">
                          <a:ln>
                            <a:noFill/>
                          </a:ln>
                          <a:solidFill>
                            <a:schemeClr val="tx1"/>
                          </a:solidFill>
                          <a:effectLst/>
                          <a:latin typeface="Times New Roman" pitchFamily="18" charset="0"/>
                          <a:ea typeface="宋体" charset="-122"/>
                        </a:rPr>
                        <a:t>—</a:t>
                      </a:r>
                      <a:r>
                        <a:rPr kumimoji="1" lang="zh-CN" altLang="en-US" sz="2000" b="0" i="0" u="none" strike="noStrike" cap="none" normalizeH="0" baseline="0" smtClean="0">
                          <a:ln>
                            <a:noFill/>
                          </a:ln>
                          <a:solidFill>
                            <a:schemeClr val="tx1"/>
                          </a:solidFill>
                          <a:effectLst/>
                          <a:latin typeface="Times New Roman" pitchFamily="18" charset="0"/>
                          <a:ea typeface="宋体" charset="-122"/>
                        </a:rPr>
                        <a:t>蓝</a:t>
                      </a:r>
                      <a:endParaRPr kumimoji="1" lang="zh-CN" altLang="en-US" sz="2000" b="0" i="0" u="none" strike="noStrike" cap="none" normalizeH="0" baseline="0" smtClean="0">
                        <a:ln>
                          <a:noFill/>
                        </a:ln>
                        <a:solidFill>
                          <a:schemeClr val="tx1"/>
                        </a:solidFill>
                        <a:effectLst/>
                        <a:latin typeface="Times New Roman" pitchFamily="18" charset="0"/>
                        <a:ea typeface="黑体" pitchFamily="2" charset="-122"/>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CN" altLang="en-US" sz="2000" b="0" i="0" u="none" strike="noStrike" cap="none" normalizeH="0" baseline="0" smtClean="0">
                          <a:ln>
                            <a:noFill/>
                          </a:ln>
                          <a:solidFill>
                            <a:schemeClr val="tx1"/>
                          </a:solidFill>
                          <a:effectLst/>
                          <a:latin typeface="Times New Roman" pitchFamily="18" charset="0"/>
                          <a:ea typeface="宋体" charset="-122"/>
                        </a:rPr>
                        <a:t>蓝</a:t>
                      </a:r>
                      <a:endParaRPr kumimoji="1" lang="zh-CN" altLang="en-US" sz="20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Gulim" pitchFamily="34" charset="-127"/>
                          <a:ea typeface="宋体" charset="-122"/>
                        </a:rPr>
                        <a:t>W</a:t>
                      </a:r>
                      <a:r>
                        <a:rPr kumimoji="1" lang="en-US" altLang="zh-CN" sz="2000" b="0" i="0" u="none" strike="noStrike" cap="none" normalizeH="0" baseline="0" smtClean="0">
                          <a:ln>
                            <a:noFill/>
                          </a:ln>
                          <a:solidFill>
                            <a:schemeClr val="tx1"/>
                          </a:solidFill>
                          <a:effectLst/>
                          <a:latin typeface="Times New Roman" pitchFamily="18" charset="0"/>
                          <a:ea typeface="宋体" charset="-122"/>
                        </a:rPr>
                        <a:t>—BL</a:t>
                      </a:r>
                      <a:endParaRPr kumimoji="1" lang="en-US" altLang="zh-CN" sz="2000" b="0" i="0" u="none" strike="noStrike" cap="none" normalizeH="0" baseline="0" smtClean="0">
                        <a:ln>
                          <a:noFill/>
                        </a:ln>
                        <a:solidFill>
                          <a:schemeClr val="tx1"/>
                        </a:solidFill>
                        <a:effectLst/>
                        <a:latin typeface="Gulim" pitchFamily="34" charset="-127"/>
                        <a:ea typeface="黑体" pitchFamily="2" charset="-122"/>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Gulim" pitchFamily="34" charset="-127"/>
                          <a:ea typeface="宋体" charset="-122"/>
                        </a:rPr>
                        <a:t>BL</a:t>
                      </a:r>
                      <a:endParaRPr kumimoji="1" lang="en-US" altLang="zh-CN" sz="20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2533">
                <a:tc>
                  <a:txBody>
                    <a:bodyPr/>
                    <a:lstStyle/>
                    <a:p>
                      <a:pPr marL="342900" marR="0" lvl="0" indent="-342900" algn="ctr" defTabSz="914400" rtl="0" eaLnBrk="1" fontAlgn="base" latinLnBrk="1" hangingPunct="1">
                        <a:lnSpc>
                          <a:spcPct val="100000"/>
                        </a:lnSpc>
                        <a:spcBef>
                          <a:spcPct val="0"/>
                        </a:spcBef>
                        <a:spcAft>
                          <a:spcPct val="0"/>
                        </a:spcAft>
                        <a:buClrTx/>
                        <a:buSzTx/>
                        <a:buFontTx/>
                        <a:buNone/>
                        <a:tabLst/>
                      </a:pPr>
                      <a:r>
                        <a:rPr kumimoji="1" lang="zh-CN" altLang="en-US" sz="2000" b="0" i="0" u="none" strike="noStrike" cap="none" normalizeH="0" baseline="0" smtClean="0">
                          <a:ln>
                            <a:noFill/>
                          </a:ln>
                          <a:solidFill>
                            <a:schemeClr val="tx1"/>
                          </a:solidFill>
                          <a:effectLst/>
                          <a:latin typeface="Times New Roman" pitchFamily="18" charset="0"/>
                          <a:ea typeface="宋体" charset="-122"/>
                        </a:rPr>
                        <a:t>线对</a:t>
                      </a:r>
                      <a:r>
                        <a:rPr kumimoji="1" lang="en-US" altLang="zh-CN" sz="2000" b="0" i="0" u="none" strike="noStrike" cap="none" normalizeH="0" baseline="0" smtClean="0">
                          <a:ln>
                            <a:noFill/>
                          </a:ln>
                          <a:solidFill>
                            <a:schemeClr val="tx1"/>
                          </a:solidFill>
                          <a:effectLst/>
                          <a:latin typeface="Times New Roman" pitchFamily="18" charset="0"/>
                          <a:ea typeface="宋体" charset="-122"/>
                        </a:rPr>
                        <a:t>2</a:t>
                      </a:r>
                      <a:endParaRPr kumimoji="1" lang="en-US" altLang="zh-CN" sz="20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1" hangingPunct="1">
                        <a:lnSpc>
                          <a:spcPct val="100000"/>
                        </a:lnSpc>
                        <a:spcBef>
                          <a:spcPct val="0"/>
                        </a:spcBef>
                        <a:spcAft>
                          <a:spcPct val="0"/>
                        </a:spcAft>
                        <a:buClrTx/>
                        <a:buSzTx/>
                        <a:buFontTx/>
                        <a:buNone/>
                        <a:tabLst/>
                      </a:pPr>
                      <a:r>
                        <a:rPr kumimoji="1" lang="zh-CN" altLang="en-US" sz="2000" b="0" i="0" u="none" strike="noStrike" cap="none" normalizeH="0" baseline="0" smtClean="0">
                          <a:ln>
                            <a:noFill/>
                          </a:ln>
                          <a:solidFill>
                            <a:schemeClr val="tx1"/>
                          </a:solidFill>
                          <a:effectLst/>
                          <a:latin typeface="Times New Roman" pitchFamily="18" charset="0"/>
                          <a:ea typeface="宋体" charset="-122"/>
                        </a:rPr>
                        <a:t>白</a:t>
                      </a:r>
                      <a:r>
                        <a:rPr kumimoji="1" lang="en-US" altLang="zh-CN" sz="2000" b="0" i="0" u="none" strike="noStrike" cap="none" normalizeH="0" baseline="0" smtClean="0">
                          <a:ln>
                            <a:noFill/>
                          </a:ln>
                          <a:solidFill>
                            <a:schemeClr val="tx1"/>
                          </a:solidFill>
                          <a:effectLst/>
                          <a:latin typeface="Times New Roman" pitchFamily="18" charset="0"/>
                          <a:ea typeface="宋体" charset="-122"/>
                        </a:rPr>
                        <a:t>—</a:t>
                      </a:r>
                      <a:r>
                        <a:rPr kumimoji="1" lang="zh-CN" altLang="en-US" sz="2000" b="0" i="0" u="none" strike="noStrike" cap="none" normalizeH="0" baseline="0" smtClean="0">
                          <a:ln>
                            <a:noFill/>
                          </a:ln>
                          <a:solidFill>
                            <a:schemeClr val="tx1"/>
                          </a:solidFill>
                          <a:effectLst/>
                          <a:latin typeface="Times New Roman" pitchFamily="18" charset="0"/>
                          <a:ea typeface="宋体" charset="-122"/>
                        </a:rPr>
                        <a:t>橙</a:t>
                      </a:r>
                      <a:endParaRPr kumimoji="1" lang="zh-CN" altLang="en-US" sz="2000" b="0" i="0" u="none" strike="noStrike" cap="none" normalizeH="0" baseline="0" smtClean="0">
                        <a:ln>
                          <a:noFill/>
                        </a:ln>
                        <a:solidFill>
                          <a:schemeClr val="tx1"/>
                        </a:solidFill>
                        <a:effectLst/>
                        <a:latin typeface="Times New Roman" pitchFamily="18" charset="0"/>
                        <a:ea typeface="黑体" pitchFamily="2" charset="-122"/>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CN" altLang="en-US" sz="2000" b="0" i="0" u="none" strike="noStrike" cap="none" normalizeH="0" baseline="0" smtClean="0">
                          <a:ln>
                            <a:noFill/>
                          </a:ln>
                          <a:solidFill>
                            <a:schemeClr val="tx1"/>
                          </a:solidFill>
                          <a:effectLst/>
                          <a:latin typeface="Times New Roman" pitchFamily="18" charset="0"/>
                          <a:ea typeface="宋体" charset="-122"/>
                        </a:rPr>
                        <a:t>橙</a:t>
                      </a:r>
                      <a:endParaRPr kumimoji="1" lang="zh-CN" altLang="en-US" sz="20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Gulim" pitchFamily="34" charset="-127"/>
                          <a:ea typeface="宋体" charset="-122"/>
                        </a:rPr>
                        <a:t>W</a:t>
                      </a:r>
                      <a:r>
                        <a:rPr kumimoji="1" lang="en-US" altLang="zh-CN" sz="2000" b="0" i="0" u="none" strike="noStrike" cap="none" normalizeH="0" baseline="0" smtClean="0">
                          <a:ln>
                            <a:noFill/>
                          </a:ln>
                          <a:solidFill>
                            <a:schemeClr val="tx1"/>
                          </a:solidFill>
                          <a:effectLst/>
                          <a:latin typeface="Times New Roman" pitchFamily="18" charset="0"/>
                          <a:ea typeface="宋体" charset="-122"/>
                        </a:rPr>
                        <a:t>—O</a:t>
                      </a:r>
                      <a:endParaRPr kumimoji="1" lang="en-US" altLang="zh-CN" sz="2000" b="0" i="0" u="none" strike="noStrike" cap="none" normalizeH="0" baseline="0" smtClean="0">
                        <a:ln>
                          <a:noFill/>
                        </a:ln>
                        <a:solidFill>
                          <a:schemeClr val="tx1"/>
                        </a:solidFill>
                        <a:effectLst/>
                        <a:latin typeface="Gulim" pitchFamily="34" charset="-127"/>
                        <a:ea typeface="黑体" pitchFamily="2" charset="-122"/>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Gulim" pitchFamily="34" charset="-127"/>
                          <a:ea typeface="宋体" charset="-122"/>
                        </a:rPr>
                        <a:t>O</a:t>
                      </a:r>
                      <a:endParaRPr kumimoji="1" lang="en-US" altLang="zh-CN" sz="20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3827">
                <a:tc>
                  <a:txBody>
                    <a:bodyPr/>
                    <a:lstStyle/>
                    <a:p>
                      <a:pPr marL="342900" marR="0" lvl="0" indent="-342900" algn="ctr" defTabSz="914400" rtl="0" eaLnBrk="1" fontAlgn="base" latinLnBrk="1" hangingPunct="1">
                        <a:lnSpc>
                          <a:spcPct val="100000"/>
                        </a:lnSpc>
                        <a:spcBef>
                          <a:spcPct val="0"/>
                        </a:spcBef>
                        <a:spcAft>
                          <a:spcPct val="0"/>
                        </a:spcAft>
                        <a:buClrTx/>
                        <a:buSzTx/>
                        <a:buFontTx/>
                        <a:buNone/>
                        <a:tabLst/>
                      </a:pPr>
                      <a:r>
                        <a:rPr kumimoji="1" lang="zh-CN" altLang="en-US" sz="2000" b="0" i="0" u="none" strike="noStrike" cap="none" normalizeH="0" baseline="0" smtClean="0">
                          <a:ln>
                            <a:noFill/>
                          </a:ln>
                          <a:solidFill>
                            <a:schemeClr val="tx1"/>
                          </a:solidFill>
                          <a:effectLst/>
                          <a:latin typeface="Times New Roman" pitchFamily="18" charset="0"/>
                          <a:ea typeface="宋体" charset="-122"/>
                        </a:rPr>
                        <a:t>线对</a:t>
                      </a:r>
                      <a:r>
                        <a:rPr kumimoji="1" lang="en-US" altLang="zh-CN" sz="2000" b="0" i="0" u="none" strike="noStrike" cap="none" normalizeH="0" baseline="0" smtClean="0">
                          <a:ln>
                            <a:noFill/>
                          </a:ln>
                          <a:solidFill>
                            <a:schemeClr val="tx1"/>
                          </a:solidFill>
                          <a:effectLst/>
                          <a:latin typeface="Times New Roman" pitchFamily="18" charset="0"/>
                          <a:ea typeface="宋体" charset="-122"/>
                        </a:rPr>
                        <a:t>3</a:t>
                      </a:r>
                      <a:endParaRPr kumimoji="1" lang="en-US" altLang="zh-CN" sz="20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1" hangingPunct="1">
                        <a:lnSpc>
                          <a:spcPct val="100000"/>
                        </a:lnSpc>
                        <a:spcBef>
                          <a:spcPct val="0"/>
                        </a:spcBef>
                        <a:spcAft>
                          <a:spcPct val="0"/>
                        </a:spcAft>
                        <a:buClrTx/>
                        <a:buSzTx/>
                        <a:buFontTx/>
                        <a:buNone/>
                        <a:tabLst/>
                      </a:pPr>
                      <a:r>
                        <a:rPr kumimoji="1" lang="zh-CN" altLang="en-US" sz="2000" b="0" i="0" u="none" strike="noStrike" cap="none" normalizeH="0" baseline="0" smtClean="0">
                          <a:ln>
                            <a:noFill/>
                          </a:ln>
                          <a:solidFill>
                            <a:schemeClr val="tx1"/>
                          </a:solidFill>
                          <a:effectLst/>
                          <a:latin typeface="Times New Roman" pitchFamily="18" charset="0"/>
                          <a:ea typeface="宋体" charset="-122"/>
                        </a:rPr>
                        <a:t>白</a:t>
                      </a:r>
                      <a:r>
                        <a:rPr kumimoji="1" lang="en-US" altLang="zh-CN" sz="2000" b="0" i="0" u="none" strike="noStrike" cap="none" normalizeH="0" baseline="0" smtClean="0">
                          <a:ln>
                            <a:noFill/>
                          </a:ln>
                          <a:solidFill>
                            <a:schemeClr val="tx1"/>
                          </a:solidFill>
                          <a:effectLst/>
                          <a:latin typeface="Times New Roman" pitchFamily="18" charset="0"/>
                          <a:ea typeface="宋体" charset="-122"/>
                        </a:rPr>
                        <a:t>—</a:t>
                      </a:r>
                      <a:r>
                        <a:rPr kumimoji="1" lang="zh-CN" altLang="en-US" sz="2000" b="0" i="0" u="none" strike="noStrike" cap="none" normalizeH="0" baseline="0" smtClean="0">
                          <a:ln>
                            <a:noFill/>
                          </a:ln>
                          <a:solidFill>
                            <a:schemeClr val="tx1"/>
                          </a:solidFill>
                          <a:effectLst/>
                          <a:latin typeface="Times New Roman" pitchFamily="18" charset="0"/>
                          <a:ea typeface="宋体" charset="-122"/>
                        </a:rPr>
                        <a:t>绿</a:t>
                      </a:r>
                      <a:endParaRPr kumimoji="1" lang="zh-CN" altLang="en-US" sz="2000" b="0" i="0" u="none" strike="noStrike" cap="none" normalizeH="0" baseline="0" smtClean="0">
                        <a:ln>
                          <a:noFill/>
                        </a:ln>
                        <a:solidFill>
                          <a:schemeClr val="tx1"/>
                        </a:solidFill>
                        <a:effectLst/>
                        <a:latin typeface="Times New Roman" pitchFamily="18" charset="0"/>
                        <a:ea typeface="黑体" pitchFamily="2" charset="-122"/>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CN" altLang="en-US" sz="2000" b="0" i="0" u="none" strike="noStrike" cap="none" normalizeH="0" baseline="0" smtClean="0">
                          <a:ln>
                            <a:noFill/>
                          </a:ln>
                          <a:solidFill>
                            <a:schemeClr val="tx1"/>
                          </a:solidFill>
                          <a:effectLst/>
                          <a:latin typeface="Times New Roman" pitchFamily="18" charset="0"/>
                          <a:ea typeface="宋体" charset="-122"/>
                        </a:rPr>
                        <a:t>绿</a:t>
                      </a:r>
                      <a:endParaRPr kumimoji="1" lang="zh-CN" altLang="en-US" sz="20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Gulim" pitchFamily="34" charset="-127"/>
                          <a:ea typeface="宋体" charset="-122"/>
                        </a:rPr>
                        <a:t>W</a:t>
                      </a:r>
                      <a:r>
                        <a:rPr kumimoji="1" lang="en-US" altLang="zh-CN" sz="2000" b="0" i="0" u="none" strike="noStrike" cap="none" normalizeH="0" baseline="0" smtClean="0">
                          <a:ln>
                            <a:noFill/>
                          </a:ln>
                          <a:solidFill>
                            <a:schemeClr val="tx1"/>
                          </a:solidFill>
                          <a:effectLst/>
                          <a:latin typeface="Times New Roman" pitchFamily="18" charset="0"/>
                          <a:ea typeface="宋体" charset="-122"/>
                        </a:rPr>
                        <a:t>—G</a:t>
                      </a:r>
                      <a:endParaRPr kumimoji="1" lang="en-US" altLang="zh-CN" sz="2000" b="0" i="0" u="none" strike="noStrike" cap="none" normalizeH="0" baseline="0" smtClean="0">
                        <a:ln>
                          <a:noFill/>
                        </a:ln>
                        <a:solidFill>
                          <a:schemeClr val="tx1"/>
                        </a:solidFill>
                        <a:effectLst/>
                        <a:latin typeface="Gulim" pitchFamily="34" charset="-127"/>
                        <a:ea typeface="黑体" pitchFamily="2" charset="-122"/>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Gulim" pitchFamily="34" charset="-127"/>
                          <a:ea typeface="宋体" charset="-122"/>
                        </a:rPr>
                        <a:t>G</a:t>
                      </a:r>
                      <a:endParaRPr kumimoji="1" lang="en-US" altLang="zh-CN" sz="20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2533">
                <a:tc>
                  <a:txBody>
                    <a:bodyPr/>
                    <a:lstStyle/>
                    <a:p>
                      <a:pPr marL="342900" marR="0" lvl="0" indent="-342900" algn="ctr" defTabSz="914400" rtl="0" eaLnBrk="1" fontAlgn="base" latinLnBrk="1" hangingPunct="1">
                        <a:lnSpc>
                          <a:spcPct val="100000"/>
                        </a:lnSpc>
                        <a:spcBef>
                          <a:spcPct val="0"/>
                        </a:spcBef>
                        <a:spcAft>
                          <a:spcPct val="0"/>
                        </a:spcAft>
                        <a:buClrTx/>
                        <a:buSzTx/>
                        <a:buFontTx/>
                        <a:buNone/>
                        <a:tabLst/>
                      </a:pPr>
                      <a:r>
                        <a:rPr kumimoji="1" lang="zh-CN" altLang="en-US" sz="2000" b="0" i="0" u="none" strike="noStrike" cap="none" normalizeH="0" baseline="0" dirty="0" smtClean="0">
                          <a:ln>
                            <a:noFill/>
                          </a:ln>
                          <a:solidFill>
                            <a:schemeClr val="tx1"/>
                          </a:solidFill>
                          <a:effectLst/>
                          <a:latin typeface="Times New Roman" pitchFamily="18" charset="0"/>
                          <a:ea typeface="宋体" charset="-122"/>
                        </a:rPr>
                        <a:t>线对</a:t>
                      </a:r>
                      <a:r>
                        <a:rPr kumimoji="1" lang="en-US" altLang="zh-CN" sz="2000" b="0" i="0" u="none" strike="noStrike" cap="none" normalizeH="0" baseline="0" dirty="0" smtClean="0">
                          <a:ln>
                            <a:noFill/>
                          </a:ln>
                          <a:solidFill>
                            <a:schemeClr val="tx1"/>
                          </a:solidFill>
                          <a:effectLst/>
                          <a:latin typeface="Times New Roman" pitchFamily="18" charset="0"/>
                          <a:ea typeface="宋体" charset="-122"/>
                        </a:rPr>
                        <a:t>4</a:t>
                      </a:r>
                      <a:endParaRPr kumimoji="1" lang="en-US" altLang="zh-CN" sz="2000" b="0" i="0" u="none" strike="noStrike" cap="none" normalizeH="0" baseline="0" dirty="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1" hangingPunct="1">
                        <a:lnSpc>
                          <a:spcPct val="100000"/>
                        </a:lnSpc>
                        <a:spcBef>
                          <a:spcPct val="0"/>
                        </a:spcBef>
                        <a:spcAft>
                          <a:spcPct val="0"/>
                        </a:spcAft>
                        <a:buClrTx/>
                        <a:buSzTx/>
                        <a:buFontTx/>
                        <a:buNone/>
                        <a:tabLst/>
                      </a:pPr>
                      <a:r>
                        <a:rPr kumimoji="1" lang="zh-CN" altLang="en-US" sz="2000" b="0" i="0" u="none" strike="noStrike" cap="none" normalizeH="0" baseline="0" smtClean="0">
                          <a:ln>
                            <a:noFill/>
                          </a:ln>
                          <a:solidFill>
                            <a:schemeClr val="tx1"/>
                          </a:solidFill>
                          <a:effectLst/>
                          <a:latin typeface="Times New Roman" pitchFamily="18" charset="0"/>
                          <a:ea typeface="宋体" charset="-122"/>
                        </a:rPr>
                        <a:t>白</a:t>
                      </a:r>
                      <a:r>
                        <a:rPr kumimoji="1" lang="en-US" altLang="zh-CN" sz="2000" b="0" i="0" u="none" strike="noStrike" cap="none" normalizeH="0" baseline="0" smtClean="0">
                          <a:ln>
                            <a:noFill/>
                          </a:ln>
                          <a:solidFill>
                            <a:schemeClr val="tx1"/>
                          </a:solidFill>
                          <a:effectLst/>
                          <a:latin typeface="Times New Roman" pitchFamily="18" charset="0"/>
                          <a:ea typeface="宋体" charset="-122"/>
                        </a:rPr>
                        <a:t>—</a:t>
                      </a:r>
                      <a:r>
                        <a:rPr kumimoji="1" lang="zh-CN" altLang="en-US" sz="2000" b="0" i="0" u="none" strike="noStrike" cap="none" normalizeH="0" baseline="0" smtClean="0">
                          <a:ln>
                            <a:noFill/>
                          </a:ln>
                          <a:solidFill>
                            <a:schemeClr val="tx1"/>
                          </a:solidFill>
                          <a:effectLst/>
                          <a:latin typeface="Times New Roman" pitchFamily="18" charset="0"/>
                          <a:ea typeface="宋体" charset="-122"/>
                        </a:rPr>
                        <a:t>棕</a:t>
                      </a:r>
                      <a:endParaRPr kumimoji="1" lang="zh-CN" altLang="en-US" sz="2000" b="0" i="0" u="none" strike="noStrike" cap="none" normalizeH="0" baseline="0" smtClean="0">
                        <a:ln>
                          <a:noFill/>
                        </a:ln>
                        <a:solidFill>
                          <a:schemeClr val="tx1"/>
                        </a:solidFill>
                        <a:effectLst/>
                        <a:latin typeface="Times New Roman" pitchFamily="18" charset="0"/>
                        <a:ea typeface="黑体" pitchFamily="2" charset="-122"/>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CN" altLang="en-US" sz="2000" b="0" i="0" u="none" strike="noStrike" cap="none" normalizeH="0" baseline="0" smtClean="0">
                          <a:ln>
                            <a:noFill/>
                          </a:ln>
                          <a:solidFill>
                            <a:schemeClr val="tx1"/>
                          </a:solidFill>
                          <a:effectLst/>
                          <a:latin typeface="Times New Roman" pitchFamily="18" charset="0"/>
                          <a:ea typeface="宋体" charset="-122"/>
                        </a:rPr>
                        <a:t>棕</a:t>
                      </a:r>
                      <a:endParaRPr kumimoji="1" lang="zh-CN" altLang="en-US" sz="2000" b="0" i="0" u="none" strike="noStrike" cap="none" normalizeH="0" baseline="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dirty="0" smtClean="0">
                          <a:ln>
                            <a:noFill/>
                          </a:ln>
                          <a:solidFill>
                            <a:schemeClr val="tx1"/>
                          </a:solidFill>
                          <a:effectLst/>
                          <a:latin typeface="Gulim" pitchFamily="34" charset="-127"/>
                          <a:ea typeface="宋体" charset="-122"/>
                        </a:rPr>
                        <a:t>W</a:t>
                      </a:r>
                      <a:r>
                        <a:rPr kumimoji="1" lang="en-US" altLang="zh-CN" sz="2000" b="0" i="0" u="none" strike="noStrike" cap="none" normalizeH="0" baseline="0" dirty="0" smtClean="0">
                          <a:ln>
                            <a:noFill/>
                          </a:ln>
                          <a:solidFill>
                            <a:schemeClr val="tx1"/>
                          </a:solidFill>
                          <a:effectLst/>
                          <a:latin typeface="Times New Roman" pitchFamily="18" charset="0"/>
                          <a:ea typeface="宋体" charset="-122"/>
                        </a:rPr>
                        <a:t>—BR</a:t>
                      </a:r>
                      <a:endParaRPr kumimoji="1" lang="en-US" altLang="zh-CN" sz="2000" b="0" i="0" u="none" strike="noStrike" cap="none" normalizeH="0" baseline="0" dirty="0" smtClean="0">
                        <a:ln>
                          <a:noFill/>
                        </a:ln>
                        <a:solidFill>
                          <a:schemeClr val="tx1"/>
                        </a:solidFill>
                        <a:effectLst/>
                        <a:latin typeface="Gulim" pitchFamily="34" charset="-127"/>
                        <a:ea typeface="黑体" pitchFamily="2" charset="-122"/>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CN" sz="2000" b="0" i="0" u="none" strike="noStrike" cap="none" normalizeH="0" baseline="0" dirty="0" smtClean="0">
                          <a:ln>
                            <a:noFill/>
                          </a:ln>
                          <a:solidFill>
                            <a:schemeClr val="tx1"/>
                          </a:solidFill>
                          <a:effectLst/>
                          <a:latin typeface="Gulim" pitchFamily="34" charset="-127"/>
                          <a:ea typeface="宋体" charset="-122"/>
                        </a:rPr>
                        <a:t>BR</a:t>
                      </a:r>
                      <a:endParaRPr kumimoji="1" lang="en-US" altLang="zh-CN" sz="2000" b="0" i="0" u="none" strike="noStrike" cap="none" normalizeH="0" baseline="0" dirty="0" smtClean="0">
                        <a:ln>
                          <a:noFill/>
                        </a:ln>
                        <a:solidFill>
                          <a:schemeClr val="tx1"/>
                        </a:solidFill>
                        <a:effectLst/>
                        <a:latin typeface="Gulim" pitchFamily="34" charset="-127"/>
                        <a:ea typeface="Gulim" pitchFamily="34" charset="-127"/>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85720" y="857232"/>
            <a:ext cx="8229600" cy="1143000"/>
          </a:xfrm>
        </p:spPr>
        <p:txBody>
          <a:bodyPr/>
          <a:lstStyle/>
          <a:p>
            <a:r>
              <a:rPr lang="en-US" altLang="zh-CN" dirty="0"/>
              <a:t>2.5 </a:t>
            </a:r>
            <a:r>
              <a:rPr lang="zh-CN" altLang="en-US" dirty="0"/>
              <a:t>光纤连接器件</a:t>
            </a:r>
          </a:p>
        </p:txBody>
      </p:sp>
      <p:sp>
        <p:nvSpPr>
          <p:cNvPr id="145411" name="Rectangle 3"/>
          <p:cNvSpPr>
            <a:spLocks noGrp="1" noChangeArrowheads="1"/>
          </p:cNvSpPr>
          <p:nvPr>
            <p:ph type="body" idx="1"/>
          </p:nvPr>
        </p:nvSpPr>
        <p:spPr>
          <a:xfrm>
            <a:off x="457200" y="2071678"/>
            <a:ext cx="8229600" cy="4054485"/>
          </a:xfrm>
        </p:spPr>
        <p:txBody>
          <a:bodyPr>
            <a:normAutofit fontScale="92500" lnSpcReduction="20000"/>
          </a:bodyPr>
          <a:lstStyle/>
          <a:p>
            <a:r>
              <a:rPr lang="zh-CN" altLang="en-US" dirty="0"/>
              <a:t> 一条光纤链路，除了光纤外还需要各种不同的硬件部件，其中一些用于光纤连接，另一些用于光纤的整合和支撑。</a:t>
            </a:r>
          </a:p>
          <a:p>
            <a:r>
              <a:rPr lang="zh-CN" altLang="en-US" dirty="0"/>
              <a:t>光纤的连接主要在配线间完成，它的连接是这样完成的：光缆敷设至配线间后连至光纤配线架（光纤终端盒），光缆与一条光纤尾纤熔接，尾纤的连接器插入光纤配线架上的光纤耦合器的一端，耦合器的另一端用光纤跳线连接，跳线的另一端通过交换机的光纤接口或光纤收发器与交换机相连，从而形成一条通信链路。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285720" y="857232"/>
            <a:ext cx="8229600" cy="1143000"/>
          </a:xfrm>
        </p:spPr>
        <p:txBody>
          <a:bodyPr/>
          <a:lstStyle/>
          <a:p>
            <a:r>
              <a:rPr lang="en-US" altLang="zh-CN" dirty="0"/>
              <a:t>2.5 </a:t>
            </a:r>
            <a:r>
              <a:rPr lang="zh-CN" altLang="en-US" dirty="0"/>
              <a:t>光纤连接器件</a:t>
            </a:r>
          </a:p>
        </p:txBody>
      </p:sp>
      <p:sp>
        <p:nvSpPr>
          <p:cNvPr id="146435" name="Rectangle 3"/>
          <p:cNvSpPr>
            <a:spLocks noGrp="1" noChangeArrowheads="1"/>
          </p:cNvSpPr>
          <p:nvPr>
            <p:ph type="body" idx="1"/>
          </p:nvPr>
        </p:nvSpPr>
        <p:spPr>
          <a:xfrm>
            <a:off x="428596" y="1928802"/>
            <a:ext cx="8229600" cy="4525963"/>
          </a:xfrm>
        </p:spPr>
        <p:txBody>
          <a:bodyPr/>
          <a:lstStyle/>
          <a:p>
            <a:pPr>
              <a:buFont typeface="Wingdings" pitchFamily="2" charset="2"/>
              <a:buNone/>
            </a:pPr>
            <a:r>
              <a:rPr lang="zh-CN" altLang="en-US" dirty="0"/>
              <a:t> </a:t>
            </a:r>
            <a:r>
              <a:rPr lang="en-US" altLang="zh-CN" dirty="0"/>
              <a:t>1,</a:t>
            </a:r>
            <a:r>
              <a:rPr lang="zh-CN" altLang="en-US" dirty="0"/>
              <a:t>光纤配线设备</a:t>
            </a:r>
          </a:p>
          <a:p>
            <a:pPr lvl="1"/>
            <a:r>
              <a:rPr lang="zh-CN" altLang="en-US" dirty="0"/>
              <a:t> 光纤配线设备是光缆与光通信设备之间的配线连接设备，用于光纤通信系统中光缆的成端和分配，可方便地实现光纤线路的熔接、跳线、分配和调度等功能。 </a:t>
            </a:r>
          </a:p>
          <a:p>
            <a:pPr lvl="1"/>
            <a:r>
              <a:rPr lang="zh-CN" altLang="en-US" dirty="0"/>
              <a:t>光纤配线架有机架式光纤配线架、光纤接续盒、挂墙式光缆终端盒和光纤配线箱等类型，可根据光纤数量和用途加以选择。</a:t>
            </a:r>
          </a:p>
          <a:p>
            <a:pPr>
              <a:buFont typeface="Wingdings" pitchFamily="2" charset="2"/>
              <a:buNone/>
            </a:pPr>
            <a:endParaRPr lang="zh-CN" alt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428596" y="928670"/>
            <a:ext cx="8229600" cy="1143000"/>
          </a:xfrm>
        </p:spPr>
        <p:txBody>
          <a:bodyPr/>
          <a:lstStyle/>
          <a:p>
            <a:r>
              <a:rPr lang="zh-CN" altLang="en-US" dirty="0"/>
              <a:t>光纤配线设备</a:t>
            </a:r>
          </a:p>
        </p:txBody>
      </p:sp>
      <p:pic>
        <p:nvPicPr>
          <p:cNvPr id="147460" name="Picture 4" descr="12口光纤盒"/>
          <p:cNvPicPr>
            <a:picLocks noChangeAspect="1" noChangeArrowheads="1"/>
          </p:cNvPicPr>
          <p:nvPr/>
        </p:nvPicPr>
        <p:blipFill>
          <a:blip r:embed="rId2"/>
          <a:srcRect/>
          <a:stretch>
            <a:fillRect/>
          </a:stretch>
        </p:blipFill>
        <p:spPr bwMode="auto">
          <a:xfrm>
            <a:off x="1428728" y="3357562"/>
            <a:ext cx="5832475" cy="2682875"/>
          </a:xfrm>
          <a:prstGeom prst="rect">
            <a:avLst/>
          </a:prstGeom>
          <a:noFill/>
          <a:ln w="9525">
            <a:noFill/>
            <a:miter lim="800000"/>
            <a:headEnd/>
            <a:tailEnd/>
          </a:ln>
        </p:spPr>
      </p:pic>
      <p:sp>
        <p:nvSpPr>
          <p:cNvPr id="147462" name="Rectangle 6"/>
          <p:cNvSpPr>
            <a:spLocks noGrp="1" noChangeArrowheads="1"/>
          </p:cNvSpPr>
          <p:nvPr>
            <p:ph type="body" idx="1"/>
          </p:nvPr>
        </p:nvSpPr>
        <p:spPr>
          <a:xfrm>
            <a:off x="500034" y="2000240"/>
            <a:ext cx="8229600" cy="4525963"/>
          </a:xfrm>
        </p:spPr>
        <p:txBody>
          <a:bodyPr/>
          <a:lstStyle/>
          <a:p>
            <a:r>
              <a:rPr lang="zh-CN" altLang="en-US" b="1" dirty="0"/>
              <a:t>机架式光纤配线架</a:t>
            </a:r>
            <a:r>
              <a:rPr lang="zh-CN" altLang="en-US" dirty="0"/>
              <a:t>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428596" y="571480"/>
            <a:ext cx="8229600" cy="1143000"/>
          </a:xfrm>
        </p:spPr>
        <p:txBody>
          <a:bodyPr/>
          <a:lstStyle/>
          <a:p>
            <a:r>
              <a:rPr lang="zh-CN" altLang="en-US" dirty="0"/>
              <a:t>光纤配线设备</a:t>
            </a:r>
          </a:p>
        </p:txBody>
      </p:sp>
      <p:sp>
        <p:nvSpPr>
          <p:cNvPr id="148484" name="Rectangle 4"/>
          <p:cNvSpPr>
            <a:spLocks noGrp="1" noChangeArrowheads="1"/>
          </p:cNvSpPr>
          <p:nvPr>
            <p:ph type="body" idx="1"/>
          </p:nvPr>
        </p:nvSpPr>
        <p:spPr/>
        <p:txBody>
          <a:bodyPr/>
          <a:lstStyle/>
          <a:p>
            <a:r>
              <a:rPr lang="zh-CN" altLang="en-US" b="1"/>
              <a:t>挂墙式光纤配线架</a:t>
            </a:r>
            <a:r>
              <a:rPr lang="zh-CN" altLang="en-US"/>
              <a:t>  </a:t>
            </a:r>
          </a:p>
        </p:txBody>
      </p:sp>
      <p:pic>
        <p:nvPicPr>
          <p:cNvPr id="148485" name="Picture 5" descr="挂墙式光纤盒"/>
          <p:cNvPicPr>
            <a:picLocks noChangeAspect="1" noChangeArrowheads="1"/>
          </p:cNvPicPr>
          <p:nvPr/>
        </p:nvPicPr>
        <p:blipFill>
          <a:blip r:embed="rId2"/>
          <a:srcRect/>
          <a:stretch>
            <a:fillRect/>
          </a:stretch>
        </p:blipFill>
        <p:spPr bwMode="auto">
          <a:xfrm>
            <a:off x="2411413" y="2060575"/>
            <a:ext cx="4824412" cy="3849688"/>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214282" y="642918"/>
            <a:ext cx="8229600" cy="1143000"/>
          </a:xfrm>
        </p:spPr>
        <p:txBody>
          <a:bodyPr/>
          <a:lstStyle/>
          <a:p>
            <a:r>
              <a:rPr lang="zh-CN" altLang="en-US" dirty="0"/>
              <a:t>光纤配线设备</a:t>
            </a:r>
          </a:p>
        </p:txBody>
      </p:sp>
      <p:sp>
        <p:nvSpPr>
          <p:cNvPr id="149507" name="Rectangle 3"/>
          <p:cNvSpPr>
            <a:spLocks noGrp="1" noChangeArrowheads="1"/>
          </p:cNvSpPr>
          <p:nvPr>
            <p:ph type="body" idx="1"/>
          </p:nvPr>
        </p:nvSpPr>
        <p:spPr/>
        <p:txBody>
          <a:bodyPr/>
          <a:lstStyle/>
          <a:p>
            <a:r>
              <a:rPr lang="zh-CN" altLang="en-US"/>
              <a:t> </a:t>
            </a:r>
            <a:r>
              <a:rPr lang="zh-CN" altLang="en-US" b="1"/>
              <a:t>光纤配线架内部结构</a:t>
            </a:r>
            <a:r>
              <a:rPr lang="zh-CN" altLang="en-US"/>
              <a:t> </a:t>
            </a:r>
          </a:p>
        </p:txBody>
      </p:sp>
      <p:pic>
        <p:nvPicPr>
          <p:cNvPr id="149509" name="Picture 5" descr="product_pxx_1"/>
          <p:cNvPicPr>
            <a:picLocks noChangeAspect="1" noChangeArrowheads="1"/>
          </p:cNvPicPr>
          <p:nvPr/>
        </p:nvPicPr>
        <p:blipFill>
          <a:blip r:embed="rId2"/>
          <a:srcRect/>
          <a:stretch>
            <a:fillRect/>
          </a:stretch>
        </p:blipFill>
        <p:spPr bwMode="auto">
          <a:xfrm>
            <a:off x="1643042" y="2071678"/>
            <a:ext cx="7200900" cy="3892546"/>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357158" y="785794"/>
            <a:ext cx="8229600" cy="1143000"/>
          </a:xfrm>
        </p:spPr>
        <p:txBody>
          <a:bodyPr/>
          <a:lstStyle/>
          <a:p>
            <a:r>
              <a:rPr lang="zh-CN" altLang="en-US" dirty="0"/>
              <a:t>光纤配线设备</a:t>
            </a:r>
          </a:p>
        </p:txBody>
      </p:sp>
      <p:sp>
        <p:nvSpPr>
          <p:cNvPr id="150531" name="Rectangle 3"/>
          <p:cNvSpPr>
            <a:spLocks noGrp="1" noChangeArrowheads="1"/>
          </p:cNvSpPr>
          <p:nvPr>
            <p:ph type="body" idx="1"/>
          </p:nvPr>
        </p:nvSpPr>
        <p:spPr>
          <a:xfrm>
            <a:off x="571472" y="1857364"/>
            <a:ext cx="8229600" cy="4525963"/>
          </a:xfrm>
        </p:spPr>
        <p:txBody>
          <a:bodyPr/>
          <a:lstStyle/>
          <a:p>
            <a:r>
              <a:rPr lang="zh-CN" altLang="en-US" b="1" dirty="0"/>
              <a:t>光纤接续盒</a:t>
            </a:r>
            <a:r>
              <a:rPr lang="zh-CN" altLang="en-US" dirty="0"/>
              <a:t> </a:t>
            </a:r>
          </a:p>
        </p:txBody>
      </p:sp>
      <p:pic>
        <p:nvPicPr>
          <p:cNvPr id="150533" name="Picture 5" descr="光缆接续盒"/>
          <p:cNvPicPr>
            <a:picLocks noChangeAspect="1" noChangeArrowheads="1"/>
          </p:cNvPicPr>
          <p:nvPr/>
        </p:nvPicPr>
        <p:blipFill>
          <a:blip r:embed="rId2"/>
          <a:srcRect/>
          <a:stretch>
            <a:fillRect/>
          </a:stretch>
        </p:blipFill>
        <p:spPr bwMode="auto">
          <a:xfrm>
            <a:off x="1500166" y="2357430"/>
            <a:ext cx="5759450" cy="3541712"/>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214282" y="785794"/>
            <a:ext cx="8229600" cy="1143000"/>
          </a:xfrm>
        </p:spPr>
        <p:txBody>
          <a:bodyPr/>
          <a:lstStyle/>
          <a:p>
            <a:r>
              <a:rPr lang="zh-CN" altLang="en-US" dirty="0"/>
              <a:t>光纤配线设备</a:t>
            </a:r>
          </a:p>
        </p:txBody>
      </p:sp>
      <p:sp>
        <p:nvSpPr>
          <p:cNvPr id="151555" name="Rectangle 3"/>
          <p:cNvSpPr>
            <a:spLocks noGrp="1" noChangeArrowheads="1"/>
          </p:cNvSpPr>
          <p:nvPr>
            <p:ph type="body" idx="1"/>
          </p:nvPr>
        </p:nvSpPr>
        <p:spPr>
          <a:xfrm>
            <a:off x="571472" y="2071678"/>
            <a:ext cx="8229600" cy="4525963"/>
          </a:xfrm>
        </p:spPr>
        <p:txBody>
          <a:bodyPr/>
          <a:lstStyle/>
          <a:p>
            <a:r>
              <a:rPr lang="zh-CN" altLang="en-US" dirty="0"/>
              <a:t> </a:t>
            </a:r>
            <a:r>
              <a:rPr lang="zh-CN" altLang="en-US" b="1" dirty="0"/>
              <a:t>小型光纤配线箱</a:t>
            </a:r>
            <a:r>
              <a:rPr lang="zh-CN" altLang="en-US" dirty="0"/>
              <a:t> </a:t>
            </a:r>
          </a:p>
        </p:txBody>
      </p:sp>
      <p:pic>
        <p:nvPicPr>
          <p:cNvPr id="151557" name="Picture 5" descr="product_pxx_7"/>
          <p:cNvPicPr>
            <a:picLocks noChangeAspect="1" noChangeArrowheads="1"/>
          </p:cNvPicPr>
          <p:nvPr/>
        </p:nvPicPr>
        <p:blipFill>
          <a:blip r:embed="rId2"/>
          <a:srcRect/>
          <a:stretch>
            <a:fillRect/>
          </a:stretch>
        </p:blipFill>
        <p:spPr bwMode="auto">
          <a:xfrm>
            <a:off x="714348" y="3429000"/>
            <a:ext cx="4464050" cy="2574925"/>
          </a:xfrm>
          <a:prstGeom prst="rect">
            <a:avLst/>
          </a:prstGeom>
          <a:noFill/>
          <a:ln w="9525">
            <a:noFill/>
            <a:miter lim="800000"/>
            <a:headEnd/>
            <a:tailEnd/>
          </a:ln>
        </p:spPr>
      </p:pic>
      <p:pic>
        <p:nvPicPr>
          <p:cNvPr id="151558" name="Picture 6" descr="product_pxx_5"/>
          <p:cNvPicPr>
            <a:picLocks noChangeAspect="1" noChangeArrowheads="1"/>
          </p:cNvPicPr>
          <p:nvPr/>
        </p:nvPicPr>
        <p:blipFill>
          <a:blip r:embed="rId3"/>
          <a:srcRect/>
          <a:stretch>
            <a:fillRect/>
          </a:stretch>
        </p:blipFill>
        <p:spPr bwMode="auto">
          <a:xfrm>
            <a:off x="5643570" y="1785926"/>
            <a:ext cx="2476500" cy="2160588"/>
          </a:xfrm>
          <a:prstGeom prst="rect">
            <a:avLst/>
          </a:prstGeom>
          <a:noFill/>
          <a:ln w="9525">
            <a:noFill/>
            <a:miter lim="800000"/>
            <a:headEnd/>
            <a:tailEnd/>
          </a:ln>
        </p:spPr>
      </p:pic>
      <p:sp>
        <p:nvSpPr>
          <p:cNvPr id="151559" name="Line 7"/>
          <p:cNvSpPr>
            <a:spLocks noChangeShapeType="1"/>
          </p:cNvSpPr>
          <p:nvPr/>
        </p:nvSpPr>
        <p:spPr bwMode="auto">
          <a:xfrm flipV="1">
            <a:off x="5364163" y="3141663"/>
            <a:ext cx="431800" cy="792162"/>
          </a:xfrm>
          <a:prstGeom prst="line">
            <a:avLst/>
          </a:prstGeom>
          <a:noFill/>
          <a:ln w="60325">
            <a:solidFill>
              <a:schemeClr val="tx1"/>
            </a:solidFill>
            <a:round/>
            <a:headEnd/>
            <a:tailEnd type="triangle" w="med" len="med"/>
          </a:ln>
          <a:effectLst/>
        </p:spPr>
        <p:txBody>
          <a:bodyPr/>
          <a:lstStyle/>
          <a:p>
            <a:endParaRPr lang="zh-CN" alt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0" y="785794"/>
            <a:ext cx="8229600" cy="1143000"/>
          </a:xfrm>
        </p:spPr>
        <p:txBody>
          <a:bodyPr/>
          <a:lstStyle/>
          <a:p>
            <a:r>
              <a:rPr lang="zh-CN" altLang="en-US" dirty="0"/>
              <a:t>光纤配线设备</a:t>
            </a:r>
          </a:p>
        </p:txBody>
      </p:sp>
      <p:sp>
        <p:nvSpPr>
          <p:cNvPr id="152579" name="Rectangle 3"/>
          <p:cNvSpPr>
            <a:spLocks noGrp="1" noChangeArrowheads="1"/>
          </p:cNvSpPr>
          <p:nvPr>
            <p:ph type="body" idx="1"/>
          </p:nvPr>
        </p:nvSpPr>
        <p:spPr>
          <a:xfrm>
            <a:off x="214282" y="1857364"/>
            <a:ext cx="8229600" cy="4525963"/>
          </a:xfrm>
        </p:spPr>
        <p:txBody>
          <a:bodyPr/>
          <a:lstStyle/>
          <a:p>
            <a:r>
              <a:rPr lang="zh-CN" altLang="en-US" b="1" dirty="0"/>
              <a:t>大型光纤配线箱</a:t>
            </a:r>
            <a:r>
              <a:rPr lang="zh-CN" altLang="en-US" dirty="0"/>
              <a:t> </a:t>
            </a:r>
          </a:p>
        </p:txBody>
      </p:sp>
      <p:pic>
        <p:nvPicPr>
          <p:cNvPr id="152583" name="Picture 7" descr="大型光纤配线箱"/>
          <p:cNvPicPr>
            <a:picLocks noChangeAspect="1" noChangeArrowheads="1"/>
          </p:cNvPicPr>
          <p:nvPr/>
        </p:nvPicPr>
        <p:blipFill>
          <a:blip r:embed="rId2"/>
          <a:srcRect/>
          <a:stretch>
            <a:fillRect/>
          </a:stretch>
        </p:blipFill>
        <p:spPr bwMode="auto">
          <a:xfrm>
            <a:off x="6143636" y="928670"/>
            <a:ext cx="2819400" cy="4941887"/>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500034" y="714356"/>
            <a:ext cx="8229600" cy="1143000"/>
          </a:xfrm>
        </p:spPr>
        <p:txBody>
          <a:bodyPr/>
          <a:lstStyle/>
          <a:p>
            <a:r>
              <a:rPr lang="en-US" altLang="zh-CN" dirty="0"/>
              <a:t>2.5 </a:t>
            </a:r>
            <a:r>
              <a:rPr lang="zh-CN" altLang="en-US" dirty="0"/>
              <a:t>光纤连接器件</a:t>
            </a:r>
          </a:p>
        </p:txBody>
      </p:sp>
      <p:sp>
        <p:nvSpPr>
          <p:cNvPr id="153603" name="Rectangle 3"/>
          <p:cNvSpPr>
            <a:spLocks noGrp="1" noChangeArrowheads="1"/>
          </p:cNvSpPr>
          <p:nvPr>
            <p:ph type="body" idx="1"/>
          </p:nvPr>
        </p:nvSpPr>
        <p:spPr/>
        <p:txBody>
          <a:bodyPr>
            <a:normAutofit lnSpcReduction="10000"/>
          </a:bodyPr>
          <a:lstStyle/>
          <a:p>
            <a:pPr marL="457200" indent="-457200">
              <a:buFont typeface="Wingdings" pitchFamily="2" charset="2"/>
              <a:buNone/>
            </a:pPr>
            <a:r>
              <a:rPr lang="en-US" altLang="zh-CN" dirty="0"/>
              <a:t>2 </a:t>
            </a:r>
            <a:r>
              <a:rPr lang="zh-CN" altLang="en-US" dirty="0"/>
              <a:t>光纤连接器（</a:t>
            </a:r>
            <a:r>
              <a:rPr lang="en-US" altLang="zh-CN" dirty="0"/>
              <a:t>Fiber Connector</a:t>
            </a:r>
            <a:r>
              <a:rPr lang="zh-CN" altLang="en-US" dirty="0"/>
              <a:t>）</a:t>
            </a:r>
          </a:p>
          <a:p>
            <a:pPr marL="914400" lvl="1" indent="-457200"/>
            <a:r>
              <a:rPr lang="zh-CN" altLang="en-US" dirty="0"/>
              <a:t>光纤连接器是光纤系统中使用最多的光纤无源器件，是用来端接光纤的，光纤连接器的首要功能是把两条光纤的芯子对齐，提供低损耗的连接 </a:t>
            </a:r>
          </a:p>
          <a:p>
            <a:pPr marL="914400" lvl="1" indent="-457200"/>
            <a:r>
              <a:rPr lang="zh-CN" altLang="en-US" dirty="0"/>
              <a:t>光纤连接器按连接头结构可分为：</a:t>
            </a:r>
            <a:r>
              <a:rPr lang="en-US" altLang="zh-CN" dirty="0"/>
              <a:t>FC</a:t>
            </a:r>
            <a:r>
              <a:rPr lang="zh-CN" altLang="en-US" dirty="0"/>
              <a:t>、</a:t>
            </a:r>
            <a:r>
              <a:rPr lang="en-US" altLang="zh-CN" dirty="0"/>
              <a:t>SC</a:t>
            </a:r>
            <a:r>
              <a:rPr lang="zh-CN" altLang="en-US" dirty="0"/>
              <a:t>、</a:t>
            </a:r>
            <a:r>
              <a:rPr lang="en-US" altLang="zh-CN" dirty="0"/>
              <a:t>ST</a:t>
            </a:r>
            <a:r>
              <a:rPr lang="zh-CN" altLang="en-US" dirty="0"/>
              <a:t>、</a:t>
            </a:r>
            <a:r>
              <a:rPr lang="en-US" altLang="zh-CN" dirty="0"/>
              <a:t>LC</a:t>
            </a:r>
            <a:r>
              <a:rPr lang="zh-CN" altLang="en-US" dirty="0"/>
              <a:t>、</a:t>
            </a:r>
            <a:r>
              <a:rPr lang="en-US" altLang="zh-CN" dirty="0"/>
              <a:t>D4</a:t>
            </a:r>
            <a:r>
              <a:rPr lang="zh-CN" altLang="en-US" dirty="0"/>
              <a:t>、</a:t>
            </a:r>
            <a:r>
              <a:rPr lang="en-US" altLang="zh-CN" dirty="0"/>
              <a:t>DIN</a:t>
            </a:r>
            <a:r>
              <a:rPr lang="zh-CN" altLang="en-US" dirty="0"/>
              <a:t>、</a:t>
            </a:r>
            <a:r>
              <a:rPr lang="en-US" altLang="zh-CN" dirty="0"/>
              <a:t>MU</a:t>
            </a:r>
            <a:r>
              <a:rPr lang="zh-CN" altLang="en-US" dirty="0"/>
              <a:t>、</a:t>
            </a:r>
            <a:r>
              <a:rPr lang="en-US" altLang="zh-CN" dirty="0"/>
              <a:t>MT</a:t>
            </a:r>
            <a:r>
              <a:rPr lang="zh-CN" altLang="en-US" dirty="0"/>
              <a:t>等等各种型式 </a:t>
            </a:r>
          </a:p>
          <a:p>
            <a:pPr marL="914400" lvl="1" indent="-457200"/>
            <a:r>
              <a:rPr lang="zh-CN" altLang="en-US" dirty="0"/>
              <a:t>按光纤端面形状分有</a:t>
            </a:r>
            <a:r>
              <a:rPr lang="en-US" altLang="zh-CN" dirty="0"/>
              <a:t>FC</a:t>
            </a:r>
            <a:r>
              <a:rPr lang="zh-CN" altLang="en-US" dirty="0"/>
              <a:t>、</a:t>
            </a:r>
            <a:r>
              <a:rPr lang="en-US" altLang="zh-CN" dirty="0"/>
              <a:t>PC</a:t>
            </a:r>
            <a:r>
              <a:rPr lang="zh-CN" altLang="en-US" dirty="0"/>
              <a:t>（包括</a:t>
            </a:r>
            <a:r>
              <a:rPr lang="en-US" altLang="zh-CN" dirty="0"/>
              <a:t>SPC</a:t>
            </a:r>
            <a:r>
              <a:rPr lang="zh-CN" altLang="en-US" dirty="0"/>
              <a:t>或</a:t>
            </a:r>
            <a:r>
              <a:rPr lang="en-US" altLang="zh-CN" dirty="0"/>
              <a:t>UPC</a:t>
            </a:r>
            <a:r>
              <a:rPr lang="zh-CN" altLang="en-US" dirty="0"/>
              <a:t>）和</a:t>
            </a:r>
            <a:r>
              <a:rPr lang="en-US" altLang="zh-CN" dirty="0"/>
              <a:t>APC</a:t>
            </a:r>
            <a:r>
              <a:rPr lang="zh-CN" altLang="en-US" dirty="0"/>
              <a:t>型；按光纤芯数分还有单芯、多芯（如</a:t>
            </a:r>
            <a:r>
              <a:rPr lang="en-US" altLang="zh-CN" dirty="0"/>
              <a:t>MT-RJ</a:t>
            </a:r>
            <a:r>
              <a:rPr lang="zh-CN" altLang="en-US" dirty="0"/>
              <a:t>）型光纤连接器之分。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357158" y="714356"/>
            <a:ext cx="8229600" cy="1143000"/>
          </a:xfrm>
        </p:spPr>
        <p:txBody>
          <a:bodyPr/>
          <a:lstStyle/>
          <a:p>
            <a:r>
              <a:rPr lang="en-US" altLang="zh-CN" dirty="0"/>
              <a:t>2.5 </a:t>
            </a:r>
            <a:r>
              <a:rPr lang="zh-CN" altLang="en-US" dirty="0"/>
              <a:t>光纤连接器件</a:t>
            </a:r>
          </a:p>
        </p:txBody>
      </p:sp>
      <p:sp>
        <p:nvSpPr>
          <p:cNvPr id="154627" name="Rectangle 3"/>
          <p:cNvSpPr>
            <a:spLocks noGrp="1" noChangeArrowheads="1"/>
          </p:cNvSpPr>
          <p:nvPr>
            <p:ph type="body" idx="1"/>
          </p:nvPr>
        </p:nvSpPr>
        <p:spPr/>
        <p:txBody>
          <a:bodyPr>
            <a:normAutofit lnSpcReduction="10000"/>
          </a:bodyPr>
          <a:lstStyle/>
          <a:p>
            <a:pPr marL="457200" indent="-457200">
              <a:buFont typeface="Wingdings" pitchFamily="2" charset="2"/>
              <a:buNone/>
            </a:pPr>
            <a:r>
              <a:rPr lang="en-US" altLang="zh-CN" sz="2000" dirty="0"/>
              <a:t>2 </a:t>
            </a:r>
            <a:r>
              <a:rPr lang="zh-CN" altLang="en-US" sz="2000" dirty="0"/>
              <a:t>光纤连接器（</a:t>
            </a:r>
            <a:r>
              <a:rPr lang="en-US" altLang="zh-CN" sz="2000" dirty="0"/>
              <a:t>Fiber Connector</a:t>
            </a:r>
            <a:r>
              <a:rPr lang="zh-CN" altLang="en-US" sz="2000" dirty="0"/>
              <a:t>）</a:t>
            </a:r>
          </a:p>
          <a:p>
            <a:pPr marL="914400" lvl="1" indent="-457200"/>
            <a:r>
              <a:rPr lang="zh-CN" altLang="en-US" sz="2000" dirty="0"/>
              <a:t>传统主流的光纤连接器品种是</a:t>
            </a:r>
            <a:r>
              <a:rPr lang="en-US" altLang="zh-CN" sz="2000" dirty="0"/>
              <a:t>FC</a:t>
            </a:r>
            <a:r>
              <a:rPr lang="zh-CN" altLang="en-US" sz="2000" dirty="0"/>
              <a:t>型（螺纹连接式）、</a:t>
            </a:r>
            <a:r>
              <a:rPr lang="en-US" altLang="zh-CN" sz="2000" dirty="0"/>
              <a:t>SC</a:t>
            </a:r>
            <a:r>
              <a:rPr lang="zh-CN" altLang="en-US" sz="2000" dirty="0"/>
              <a:t>型（直插式）和</a:t>
            </a:r>
            <a:r>
              <a:rPr lang="en-US" altLang="zh-CN" sz="2000" dirty="0"/>
              <a:t>ST</a:t>
            </a:r>
            <a:r>
              <a:rPr lang="zh-CN" altLang="en-US" sz="2000" dirty="0"/>
              <a:t>型（卡扣式）</a:t>
            </a:r>
            <a:r>
              <a:rPr lang="en-US" altLang="zh-CN" sz="2000" dirty="0"/>
              <a:t>3</a:t>
            </a:r>
            <a:r>
              <a:rPr lang="zh-CN" altLang="en-US" sz="2000" dirty="0"/>
              <a:t>种，它们的共同特点是都有直径为</a:t>
            </a:r>
            <a:r>
              <a:rPr lang="en-US" altLang="zh-CN" sz="2000" dirty="0"/>
              <a:t>2.5mm</a:t>
            </a:r>
            <a:r>
              <a:rPr lang="zh-CN" altLang="en-US" sz="2000" dirty="0"/>
              <a:t>的陶瓷插针，这种插针可以大批量地进行精密磨削加工，以确保光纤连接的精密准直。插针与光纤组装非常方便，经研磨抛光后，插入损耗一般小于</a:t>
            </a:r>
            <a:r>
              <a:rPr lang="en-US" altLang="zh-CN" sz="2000" dirty="0"/>
              <a:t>0.2dB</a:t>
            </a:r>
            <a:r>
              <a:rPr lang="zh-CN" altLang="en-US" sz="2000" dirty="0"/>
              <a:t>。 </a:t>
            </a:r>
          </a:p>
          <a:p>
            <a:pPr marL="914400" lvl="1" indent="-457200"/>
            <a:r>
              <a:rPr lang="zh-CN" altLang="en-US" sz="2000" dirty="0"/>
              <a:t>小型化（</a:t>
            </a:r>
            <a:r>
              <a:rPr lang="en-US" altLang="zh-CN" sz="2000" dirty="0"/>
              <a:t>SFF</a:t>
            </a:r>
            <a:r>
              <a:rPr lang="zh-CN" altLang="en-US" sz="2000" dirty="0"/>
              <a:t>）光纤连接器是为了满足用户对连接器小型化、高密度连接的使用要求而开发出来的。它压缩了整个网络中面板、墙板及配线箱所需要的空间，使其占有的空间只相当传统</a:t>
            </a:r>
            <a:r>
              <a:rPr lang="en-US" altLang="zh-CN" sz="2000" dirty="0"/>
              <a:t>ST</a:t>
            </a:r>
            <a:r>
              <a:rPr lang="zh-CN" altLang="en-US" sz="2000" dirty="0"/>
              <a:t>和</a:t>
            </a:r>
            <a:r>
              <a:rPr lang="en-US" altLang="zh-CN" sz="2000" dirty="0"/>
              <a:t>SC</a:t>
            </a:r>
            <a:r>
              <a:rPr lang="zh-CN" altLang="en-US" sz="2000" dirty="0"/>
              <a:t>连接器的一半。而且在光纤通信中，连接光缆时都是成对儿使用的，即一个输出</a:t>
            </a:r>
            <a:r>
              <a:rPr lang="en-US" altLang="zh-CN" sz="2000" dirty="0"/>
              <a:t>(Output</a:t>
            </a:r>
            <a:r>
              <a:rPr lang="zh-CN" altLang="en-US" sz="2000" dirty="0"/>
              <a:t>，也为光源</a:t>
            </a:r>
            <a:r>
              <a:rPr lang="en-US" altLang="zh-CN" sz="2000" dirty="0"/>
              <a:t>)</a:t>
            </a:r>
            <a:r>
              <a:rPr lang="zh-CN" altLang="en-US" sz="2000" dirty="0"/>
              <a:t>，一个输入</a:t>
            </a:r>
            <a:r>
              <a:rPr lang="en-US" altLang="zh-CN" sz="2000" dirty="0"/>
              <a:t>(Input</a:t>
            </a:r>
            <a:r>
              <a:rPr lang="zh-CN" altLang="en-US" sz="2000" dirty="0"/>
              <a:t>，光检测器</a:t>
            </a:r>
            <a:r>
              <a:rPr lang="en-US" altLang="zh-CN" sz="2000" dirty="0"/>
              <a:t>)</a:t>
            </a:r>
            <a:r>
              <a:rPr lang="zh-CN" altLang="en-US" sz="2000" dirty="0"/>
              <a:t>。如果在使用时，能够成对一块儿使用而不用考虑连接的方向，而且连接简捷方便，有助于网络连接。</a:t>
            </a:r>
            <a:r>
              <a:rPr lang="en-US" altLang="zh-CN" sz="2000" dirty="0"/>
              <a:t>SFF</a:t>
            </a:r>
            <a:r>
              <a:rPr lang="zh-CN" altLang="en-US" sz="2000" dirty="0"/>
              <a:t>光纤连接器已受到越来越受到用户的喜爱，大有取代传统主流光纤连接器</a:t>
            </a:r>
            <a:r>
              <a:rPr lang="en-US" altLang="zh-CN" sz="2000" dirty="0"/>
              <a:t>FC</a:t>
            </a:r>
            <a:r>
              <a:rPr lang="zh-CN" altLang="en-US" sz="2000" dirty="0"/>
              <a:t>、</a:t>
            </a:r>
            <a:r>
              <a:rPr lang="en-US" altLang="zh-CN" sz="2000" dirty="0"/>
              <a:t>SC</a:t>
            </a:r>
            <a:r>
              <a:rPr lang="zh-CN" altLang="en-US" sz="2000" dirty="0"/>
              <a:t>和</a:t>
            </a:r>
            <a:r>
              <a:rPr lang="en-US" altLang="zh-CN" sz="2000" dirty="0"/>
              <a:t>ST</a:t>
            </a:r>
            <a:r>
              <a:rPr lang="zh-CN" altLang="en-US" sz="2000" dirty="0"/>
              <a:t>的趋势。因此小型化是光纤连接器的发展方向。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14282" y="642918"/>
            <a:ext cx="8229600" cy="1143000"/>
          </a:xfrm>
        </p:spPr>
        <p:txBody>
          <a:bodyPr/>
          <a:lstStyle/>
          <a:p>
            <a:r>
              <a:rPr lang="en-US" altLang="zh-CN" dirty="0"/>
              <a:t>2.1 </a:t>
            </a:r>
            <a:r>
              <a:rPr lang="zh-CN" altLang="en-US" dirty="0"/>
              <a:t>双绞线</a:t>
            </a:r>
          </a:p>
        </p:txBody>
      </p:sp>
      <p:sp>
        <p:nvSpPr>
          <p:cNvPr id="86019" name="Rectangle 3"/>
          <p:cNvSpPr>
            <a:spLocks noGrp="1" noChangeArrowheads="1"/>
          </p:cNvSpPr>
          <p:nvPr>
            <p:ph type="body" idx="1"/>
          </p:nvPr>
        </p:nvSpPr>
        <p:spPr>
          <a:xfrm>
            <a:off x="428596" y="1714488"/>
            <a:ext cx="8229600" cy="4525963"/>
          </a:xfrm>
        </p:spPr>
        <p:txBody>
          <a:bodyPr>
            <a:normAutofit fontScale="92500" lnSpcReduction="20000"/>
          </a:bodyPr>
          <a:lstStyle/>
          <a:p>
            <a:pPr>
              <a:lnSpc>
                <a:spcPct val="90000"/>
              </a:lnSpc>
            </a:pPr>
            <a:r>
              <a:rPr lang="zh-CN" altLang="en-US" dirty="0"/>
              <a:t>双绞线的种类与型号 </a:t>
            </a:r>
          </a:p>
          <a:p>
            <a:pPr lvl="1">
              <a:lnSpc>
                <a:spcPct val="90000"/>
              </a:lnSpc>
            </a:pPr>
            <a:r>
              <a:rPr lang="zh-CN" altLang="en-US" dirty="0"/>
              <a:t>按结构分类，双绞线电缆可分为非屏蔽双绞线电缆和屏蔽双绞线电缆两类。</a:t>
            </a:r>
          </a:p>
          <a:p>
            <a:pPr lvl="1">
              <a:lnSpc>
                <a:spcPct val="90000"/>
              </a:lnSpc>
            </a:pPr>
            <a:r>
              <a:rPr lang="zh-CN" altLang="en-US" dirty="0"/>
              <a:t>按性能指标分类，双绞线电缆可分为</a:t>
            </a:r>
            <a:r>
              <a:rPr lang="en-US" altLang="zh-CN" dirty="0"/>
              <a:t>1</a:t>
            </a:r>
            <a:r>
              <a:rPr lang="zh-CN" altLang="en-US" dirty="0"/>
              <a:t>类、</a:t>
            </a:r>
            <a:r>
              <a:rPr lang="en-US" altLang="zh-CN" dirty="0"/>
              <a:t>2</a:t>
            </a:r>
            <a:r>
              <a:rPr lang="zh-CN" altLang="en-US" dirty="0"/>
              <a:t>类、</a:t>
            </a:r>
            <a:r>
              <a:rPr lang="en-US" altLang="zh-CN" dirty="0"/>
              <a:t>3</a:t>
            </a:r>
            <a:r>
              <a:rPr lang="zh-CN" altLang="en-US" dirty="0"/>
              <a:t>类、</a:t>
            </a:r>
            <a:r>
              <a:rPr lang="en-US" altLang="zh-CN" dirty="0"/>
              <a:t>4</a:t>
            </a:r>
            <a:r>
              <a:rPr lang="zh-CN" altLang="en-US" dirty="0"/>
              <a:t>类、</a:t>
            </a:r>
            <a:r>
              <a:rPr lang="en-US" altLang="zh-CN" dirty="0"/>
              <a:t>5</a:t>
            </a:r>
            <a:r>
              <a:rPr lang="zh-CN" altLang="en-US" dirty="0"/>
              <a:t>类、</a:t>
            </a:r>
            <a:r>
              <a:rPr lang="en-US" altLang="zh-CN" dirty="0"/>
              <a:t>5e</a:t>
            </a:r>
            <a:r>
              <a:rPr lang="zh-CN" altLang="en-US" dirty="0"/>
              <a:t>类、</a:t>
            </a:r>
            <a:r>
              <a:rPr lang="en-US" altLang="zh-CN" dirty="0"/>
              <a:t>6</a:t>
            </a:r>
            <a:r>
              <a:rPr lang="zh-CN" altLang="en-US" dirty="0"/>
              <a:t>类、</a:t>
            </a:r>
            <a:r>
              <a:rPr lang="en-US" altLang="zh-CN" dirty="0"/>
              <a:t>7</a:t>
            </a:r>
            <a:r>
              <a:rPr lang="zh-CN" altLang="en-US" dirty="0"/>
              <a:t>类双绞线电缆。</a:t>
            </a:r>
          </a:p>
          <a:p>
            <a:pPr lvl="1">
              <a:lnSpc>
                <a:spcPct val="90000"/>
              </a:lnSpc>
            </a:pPr>
            <a:r>
              <a:rPr lang="zh-CN" altLang="en-US" dirty="0"/>
              <a:t>按特性阻抗划分，双绞线电缆则有</a:t>
            </a:r>
            <a:r>
              <a:rPr lang="en-US" altLang="zh-CN" dirty="0"/>
              <a:t>100</a:t>
            </a:r>
            <a:r>
              <a:rPr lang="zh-CN" altLang="en-US" dirty="0"/>
              <a:t>欧姆 、</a:t>
            </a:r>
            <a:r>
              <a:rPr lang="en-US" altLang="zh-CN" dirty="0"/>
              <a:t>120</a:t>
            </a:r>
            <a:r>
              <a:rPr lang="zh-CN" altLang="en-US" dirty="0"/>
              <a:t>欧姆及</a:t>
            </a:r>
            <a:r>
              <a:rPr lang="en-US" altLang="zh-CN" dirty="0"/>
              <a:t>150</a:t>
            </a:r>
            <a:r>
              <a:rPr lang="zh-CN" altLang="en-US" dirty="0"/>
              <a:t>欧姆等几种。常用的是</a:t>
            </a:r>
            <a:r>
              <a:rPr lang="en-US" altLang="zh-CN" dirty="0"/>
              <a:t>100</a:t>
            </a:r>
            <a:r>
              <a:rPr lang="zh-CN" altLang="en-US" dirty="0"/>
              <a:t>欧姆的双绞线电缆。</a:t>
            </a:r>
          </a:p>
          <a:p>
            <a:pPr lvl="1">
              <a:lnSpc>
                <a:spcPct val="90000"/>
              </a:lnSpc>
            </a:pPr>
            <a:r>
              <a:rPr lang="zh-CN" altLang="en-US" dirty="0"/>
              <a:t>按双绞线对数多少进行分类，有</a:t>
            </a:r>
            <a:r>
              <a:rPr lang="en-US" altLang="zh-CN" dirty="0"/>
              <a:t>1</a:t>
            </a:r>
            <a:r>
              <a:rPr lang="zh-CN" altLang="en-US" dirty="0"/>
              <a:t>对、</a:t>
            </a:r>
            <a:r>
              <a:rPr lang="en-US" altLang="zh-CN" dirty="0"/>
              <a:t>2</a:t>
            </a:r>
            <a:r>
              <a:rPr lang="zh-CN" altLang="en-US" dirty="0"/>
              <a:t>对、</a:t>
            </a:r>
            <a:r>
              <a:rPr lang="en-US" altLang="zh-CN" dirty="0"/>
              <a:t>4</a:t>
            </a:r>
            <a:r>
              <a:rPr lang="zh-CN" altLang="en-US" dirty="0"/>
              <a:t>对双绞线电缆，</a:t>
            </a:r>
            <a:r>
              <a:rPr lang="en-US" altLang="zh-CN" dirty="0"/>
              <a:t>25</a:t>
            </a:r>
            <a:r>
              <a:rPr lang="zh-CN" altLang="en-US" dirty="0"/>
              <a:t>对、</a:t>
            </a:r>
            <a:r>
              <a:rPr lang="en-US" altLang="zh-CN" dirty="0"/>
              <a:t>50</a:t>
            </a:r>
            <a:r>
              <a:rPr lang="zh-CN" altLang="en-US" dirty="0"/>
              <a:t>对、</a:t>
            </a:r>
            <a:r>
              <a:rPr lang="en-US" altLang="zh-CN" dirty="0"/>
              <a:t>100</a:t>
            </a:r>
            <a:r>
              <a:rPr lang="zh-CN" altLang="en-US" dirty="0"/>
              <a:t>对的大对数双绞线。</a:t>
            </a:r>
          </a:p>
          <a:p>
            <a:pPr lvl="1">
              <a:lnSpc>
                <a:spcPct val="90000"/>
              </a:lnSpc>
            </a:pPr>
            <a:r>
              <a:rPr lang="zh-CN" altLang="en-US" dirty="0"/>
              <a:t>现在的双绞线电缆品种繁多，除一些标准产品外</a:t>
            </a:r>
            <a:r>
              <a:rPr lang="en-US" altLang="zh-CN" dirty="0"/>
              <a:t>,</a:t>
            </a:r>
            <a:r>
              <a:rPr lang="zh-CN" altLang="en-US" dirty="0"/>
              <a:t>还有在塑料外部护套内加上防水层的室外双绞线电缆，外型不是通常园型的扁平双绞线电缆等。</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357158" y="785794"/>
            <a:ext cx="8229600" cy="1143000"/>
          </a:xfrm>
        </p:spPr>
        <p:txBody>
          <a:bodyPr/>
          <a:lstStyle/>
          <a:p>
            <a:r>
              <a:rPr lang="en-US" altLang="zh-CN" dirty="0"/>
              <a:t>2.5 </a:t>
            </a:r>
            <a:r>
              <a:rPr lang="zh-CN" altLang="en-US" dirty="0"/>
              <a:t>光纤连接器件</a:t>
            </a:r>
          </a:p>
        </p:txBody>
      </p:sp>
      <p:sp>
        <p:nvSpPr>
          <p:cNvPr id="156675" name="Rectangle 3"/>
          <p:cNvSpPr>
            <a:spLocks noGrp="1" noChangeArrowheads="1"/>
          </p:cNvSpPr>
          <p:nvPr>
            <p:ph type="body" idx="1"/>
          </p:nvPr>
        </p:nvSpPr>
        <p:spPr>
          <a:xfrm>
            <a:off x="428596" y="2143116"/>
            <a:ext cx="8229600" cy="4525963"/>
          </a:xfrm>
        </p:spPr>
        <p:txBody>
          <a:bodyPr/>
          <a:lstStyle/>
          <a:p>
            <a:pPr marL="457200" indent="-457200">
              <a:buFont typeface="Wingdings" pitchFamily="2" charset="2"/>
              <a:buNone/>
            </a:pPr>
            <a:r>
              <a:rPr lang="en-US" altLang="zh-CN" dirty="0"/>
              <a:t>2 </a:t>
            </a:r>
            <a:r>
              <a:rPr lang="zh-CN" altLang="en-US" dirty="0"/>
              <a:t>光纤连接器（</a:t>
            </a:r>
            <a:r>
              <a:rPr lang="en-US" altLang="zh-CN" dirty="0"/>
              <a:t>Fiber Connector</a:t>
            </a:r>
            <a:r>
              <a:rPr lang="zh-CN" altLang="en-US" dirty="0"/>
              <a:t>）</a:t>
            </a:r>
          </a:p>
          <a:p>
            <a:pPr marL="914400" lvl="1" indent="-457200"/>
            <a:r>
              <a:rPr lang="en-US" altLang="zh-CN" dirty="0"/>
              <a:t>FC</a:t>
            </a:r>
            <a:r>
              <a:rPr lang="zh-CN" altLang="en-US" dirty="0"/>
              <a:t>型光纤连接器</a:t>
            </a:r>
          </a:p>
          <a:p>
            <a:pPr marL="914400" lvl="1" indent="-457200"/>
            <a:r>
              <a:rPr lang="en-US" altLang="zh-CN" dirty="0"/>
              <a:t>SC</a:t>
            </a:r>
            <a:r>
              <a:rPr lang="zh-CN" altLang="en-US" dirty="0"/>
              <a:t>型光纤连接器 </a:t>
            </a:r>
          </a:p>
          <a:p>
            <a:pPr marL="914400" lvl="1" indent="-457200"/>
            <a:r>
              <a:rPr lang="en-US" altLang="zh-CN" dirty="0"/>
              <a:t>ST </a:t>
            </a:r>
            <a:r>
              <a:rPr lang="zh-CN" altLang="en-US" dirty="0"/>
              <a:t>型光纤连接器 </a:t>
            </a:r>
          </a:p>
        </p:txBody>
      </p:sp>
      <p:pic>
        <p:nvPicPr>
          <p:cNvPr id="156676" name="Picture 4" descr="showimg"/>
          <p:cNvPicPr>
            <a:picLocks noChangeAspect="1" noChangeArrowheads="1"/>
          </p:cNvPicPr>
          <p:nvPr/>
        </p:nvPicPr>
        <p:blipFill>
          <a:blip r:embed="rId2"/>
          <a:srcRect/>
          <a:stretch>
            <a:fillRect/>
          </a:stretch>
        </p:blipFill>
        <p:spPr bwMode="auto">
          <a:xfrm>
            <a:off x="4000496" y="3286124"/>
            <a:ext cx="4643438" cy="2643206"/>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428596" y="1071546"/>
            <a:ext cx="8229600" cy="1143000"/>
          </a:xfrm>
        </p:spPr>
        <p:txBody>
          <a:bodyPr/>
          <a:lstStyle/>
          <a:p>
            <a:r>
              <a:rPr lang="en-US" altLang="zh-CN" dirty="0"/>
              <a:t>2.5 </a:t>
            </a:r>
            <a:r>
              <a:rPr lang="zh-CN" altLang="en-US" dirty="0"/>
              <a:t>光纤连接器件</a:t>
            </a:r>
          </a:p>
        </p:txBody>
      </p:sp>
      <p:sp>
        <p:nvSpPr>
          <p:cNvPr id="157699" name="Rectangle 3"/>
          <p:cNvSpPr>
            <a:spLocks noGrp="1" noChangeArrowheads="1"/>
          </p:cNvSpPr>
          <p:nvPr>
            <p:ph type="body" idx="1"/>
          </p:nvPr>
        </p:nvSpPr>
        <p:spPr>
          <a:xfrm>
            <a:off x="357158" y="2332037"/>
            <a:ext cx="8229600" cy="4525963"/>
          </a:xfrm>
        </p:spPr>
        <p:txBody>
          <a:bodyPr/>
          <a:lstStyle/>
          <a:p>
            <a:pPr marL="457200" indent="-457200">
              <a:buFont typeface="Wingdings" pitchFamily="2" charset="2"/>
              <a:buNone/>
            </a:pPr>
            <a:r>
              <a:rPr lang="en-US" altLang="zh-CN"/>
              <a:t>2 </a:t>
            </a:r>
            <a:r>
              <a:rPr lang="zh-CN" altLang="en-US"/>
              <a:t>光纤连接器（</a:t>
            </a:r>
            <a:r>
              <a:rPr lang="en-US" altLang="zh-CN"/>
              <a:t>Fiber Connector</a:t>
            </a:r>
            <a:r>
              <a:rPr lang="zh-CN" altLang="en-US"/>
              <a:t>）</a:t>
            </a:r>
          </a:p>
          <a:p>
            <a:pPr marL="914400" lvl="1" indent="-457200"/>
            <a:r>
              <a:rPr lang="en-US" altLang="zh-CN"/>
              <a:t>LC</a:t>
            </a:r>
            <a:r>
              <a:rPr lang="zh-CN" altLang="en-US"/>
              <a:t>型光纤连接器</a:t>
            </a:r>
          </a:p>
        </p:txBody>
      </p:sp>
      <p:pic>
        <p:nvPicPr>
          <p:cNvPr id="157701" name="Picture 5" descr="showimg"/>
          <p:cNvPicPr>
            <a:picLocks noChangeAspect="1" noChangeArrowheads="1"/>
          </p:cNvPicPr>
          <p:nvPr/>
        </p:nvPicPr>
        <p:blipFill>
          <a:blip r:embed="rId2"/>
          <a:srcRect/>
          <a:stretch>
            <a:fillRect/>
          </a:stretch>
        </p:blipFill>
        <p:spPr bwMode="auto">
          <a:xfrm>
            <a:off x="3786182" y="3571876"/>
            <a:ext cx="3816350" cy="2373312"/>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28596" y="785794"/>
            <a:ext cx="8229600" cy="1143000"/>
          </a:xfrm>
        </p:spPr>
        <p:txBody>
          <a:bodyPr/>
          <a:lstStyle/>
          <a:p>
            <a:r>
              <a:rPr lang="en-US" altLang="zh-CN" dirty="0"/>
              <a:t>2.5 </a:t>
            </a:r>
            <a:r>
              <a:rPr lang="zh-CN" altLang="en-US" dirty="0"/>
              <a:t>光纤连接器件</a:t>
            </a:r>
          </a:p>
        </p:txBody>
      </p:sp>
      <p:sp>
        <p:nvSpPr>
          <p:cNvPr id="158723" name="Rectangle 3"/>
          <p:cNvSpPr>
            <a:spLocks noGrp="1" noChangeArrowheads="1"/>
          </p:cNvSpPr>
          <p:nvPr>
            <p:ph type="body" idx="1"/>
          </p:nvPr>
        </p:nvSpPr>
        <p:spPr>
          <a:xfrm>
            <a:off x="500034" y="2000240"/>
            <a:ext cx="8229600" cy="4525963"/>
          </a:xfrm>
        </p:spPr>
        <p:txBody>
          <a:bodyPr/>
          <a:lstStyle/>
          <a:p>
            <a:pPr marL="457200" indent="-457200">
              <a:buFont typeface="Wingdings" pitchFamily="2" charset="2"/>
              <a:buNone/>
            </a:pPr>
            <a:r>
              <a:rPr lang="en-US" altLang="zh-CN" dirty="0"/>
              <a:t>2 </a:t>
            </a:r>
            <a:r>
              <a:rPr lang="zh-CN" altLang="en-US" dirty="0"/>
              <a:t>光纤连接器（</a:t>
            </a:r>
            <a:r>
              <a:rPr lang="en-US" altLang="zh-CN" dirty="0"/>
              <a:t>Fiber Connector</a:t>
            </a:r>
            <a:r>
              <a:rPr lang="zh-CN" altLang="en-US" dirty="0"/>
              <a:t>）</a:t>
            </a:r>
          </a:p>
          <a:p>
            <a:pPr marL="914400" lvl="1" indent="-457200"/>
            <a:r>
              <a:rPr lang="en-US" altLang="zh-CN" dirty="0"/>
              <a:t>MT-RJ</a:t>
            </a:r>
            <a:r>
              <a:rPr lang="zh-CN" altLang="en-US" dirty="0"/>
              <a:t>型光纤连接器</a:t>
            </a:r>
          </a:p>
        </p:txBody>
      </p:sp>
      <p:pic>
        <p:nvPicPr>
          <p:cNvPr id="158725" name="Picture 5" descr="showimg"/>
          <p:cNvPicPr>
            <a:picLocks noChangeAspect="1" noChangeArrowheads="1"/>
          </p:cNvPicPr>
          <p:nvPr/>
        </p:nvPicPr>
        <p:blipFill>
          <a:blip r:embed="rId2"/>
          <a:srcRect/>
          <a:stretch>
            <a:fillRect/>
          </a:stretch>
        </p:blipFill>
        <p:spPr bwMode="auto">
          <a:xfrm>
            <a:off x="4857752" y="2643182"/>
            <a:ext cx="3384550" cy="3143250"/>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428596" y="785794"/>
            <a:ext cx="8229600" cy="1143000"/>
          </a:xfrm>
        </p:spPr>
        <p:txBody>
          <a:bodyPr/>
          <a:lstStyle/>
          <a:p>
            <a:r>
              <a:rPr lang="en-US" altLang="zh-CN" dirty="0"/>
              <a:t>2.5 </a:t>
            </a:r>
            <a:r>
              <a:rPr lang="zh-CN" altLang="en-US" dirty="0"/>
              <a:t>光纤连接器件</a:t>
            </a:r>
          </a:p>
        </p:txBody>
      </p:sp>
      <p:sp>
        <p:nvSpPr>
          <p:cNvPr id="159747" name="Rectangle 3"/>
          <p:cNvSpPr>
            <a:spLocks noGrp="1" noChangeArrowheads="1"/>
          </p:cNvSpPr>
          <p:nvPr>
            <p:ph type="body" idx="1"/>
          </p:nvPr>
        </p:nvSpPr>
        <p:spPr>
          <a:xfrm>
            <a:off x="357158" y="1928802"/>
            <a:ext cx="8229600" cy="4525963"/>
          </a:xfrm>
        </p:spPr>
        <p:txBody>
          <a:bodyPr/>
          <a:lstStyle/>
          <a:p>
            <a:pPr marL="457200" indent="-457200">
              <a:buFont typeface="Wingdings" pitchFamily="2" charset="2"/>
              <a:buNone/>
            </a:pPr>
            <a:r>
              <a:rPr lang="en-US" altLang="zh-CN" dirty="0"/>
              <a:t>2 </a:t>
            </a:r>
            <a:r>
              <a:rPr lang="zh-CN" altLang="en-US" dirty="0"/>
              <a:t>光纤连接器（</a:t>
            </a:r>
            <a:r>
              <a:rPr lang="en-US" altLang="zh-CN" dirty="0"/>
              <a:t>Fiber Connector</a:t>
            </a:r>
            <a:r>
              <a:rPr lang="zh-CN" altLang="en-US" dirty="0"/>
              <a:t>）</a:t>
            </a:r>
          </a:p>
          <a:p>
            <a:pPr marL="914400" lvl="1" indent="-457200"/>
            <a:r>
              <a:rPr lang="en-US" altLang="zh-CN" dirty="0"/>
              <a:t>MU</a:t>
            </a:r>
            <a:r>
              <a:rPr lang="zh-CN" altLang="en-US" dirty="0"/>
              <a:t>型光纤连接器</a:t>
            </a:r>
          </a:p>
        </p:txBody>
      </p:sp>
      <p:pic>
        <p:nvPicPr>
          <p:cNvPr id="159749" name="Picture 5" descr="showimg"/>
          <p:cNvPicPr>
            <a:picLocks noChangeAspect="1" noChangeArrowheads="1"/>
          </p:cNvPicPr>
          <p:nvPr/>
        </p:nvPicPr>
        <p:blipFill>
          <a:blip r:embed="rId2"/>
          <a:srcRect/>
          <a:stretch>
            <a:fillRect/>
          </a:stretch>
        </p:blipFill>
        <p:spPr bwMode="auto">
          <a:xfrm>
            <a:off x="4214810" y="3286124"/>
            <a:ext cx="4319587" cy="2673350"/>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357158" y="785794"/>
            <a:ext cx="8229600" cy="1143000"/>
          </a:xfrm>
        </p:spPr>
        <p:txBody>
          <a:bodyPr/>
          <a:lstStyle/>
          <a:p>
            <a:r>
              <a:rPr lang="en-US" altLang="zh-CN" dirty="0"/>
              <a:t>2.5 </a:t>
            </a:r>
            <a:r>
              <a:rPr lang="zh-CN" altLang="en-US" dirty="0"/>
              <a:t>光纤连接器件</a:t>
            </a:r>
          </a:p>
        </p:txBody>
      </p:sp>
      <p:sp>
        <p:nvSpPr>
          <p:cNvPr id="160771" name="Rectangle 3"/>
          <p:cNvSpPr>
            <a:spLocks noGrp="1" noChangeArrowheads="1"/>
          </p:cNvSpPr>
          <p:nvPr>
            <p:ph type="body" idx="1"/>
          </p:nvPr>
        </p:nvSpPr>
        <p:spPr>
          <a:xfrm>
            <a:off x="500034" y="1785926"/>
            <a:ext cx="8229600" cy="4525963"/>
          </a:xfrm>
        </p:spPr>
        <p:txBody>
          <a:bodyPr/>
          <a:lstStyle/>
          <a:p>
            <a:pPr marL="457200" indent="-457200">
              <a:buFont typeface="Wingdings" pitchFamily="2" charset="2"/>
              <a:buNone/>
            </a:pPr>
            <a:r>
              <a:rPr lang="en-US" altLang="zh-CN" dirty="0"/>
              <a:t>2 </a:t>
            </a:r>
            <a:r>
              <a:rPr lang="zh-CN" altLang="en-US" dirty="0"/>
              <a:t>光纤连接器（</a:t>
            </a:r>
            <a:r>
              <a:rPr lang="en-US" altLang="zh-CN" dirty="0"/>
              <a:t>Fiber Connector</a:t>
            </a:r>
            <a:r>
              <a:rPr lang="zh-CN" altLang="en-US" dirty="0"/>
              <a:t>）</a:t>
            </a:r>
          </a:p>
          <a:p>
            <a:pPr marL="914400" lvl="1" indent="-457200"/>
            <a:r>
              <a:rPr lang="en-US" altLang="zh-CN" dirty="0"/>
              <a:t>Volition VF</a:t>
            </a:r>
            <a:r>
              <a:rPr lang="zh-CN" altLang="en-US" dirty="0"/>
              <a:t>－</a:t>
            </a:r>
            <a:r>
              <a:rPr lang="en-US" altLang="zh-CN" dirty="0"/>
              <a:t>45</a:t>
            </a:r>
            <a:r>
              <a:rPr lang="zh-CN" altLang="en-US" dirty="0"/>
              <a:t>型光纤连接器</a:t>
            </a:r>
          </a:p>
        </p:txBody>
      </p:sp>
      <p:pic>
        <p:nvPicPr>
          <p:cNvPr id="160773" name="Picture 5" descr="showimg"/>
          <p:cNvPicPr>
            <a:picLocks noChangeAspect="1" noChangeArrowheads="1"/>
          </p:cNvPicPr>
          <p:nvPr/>
        </p:nvPicPr>
        <p:blipFill>
          <a:blip r:embed="rId2"/>
          <a:srcRect/>
          <a:stretch>
            <a:fillRect/>
          </a:stretch>
        </p:blipFill>
        <p:spPr bwMode="auto">
          <a:xfrm>
            <a:off x="4000496" y="2928934"/>
            <a:ext cx="3887787" cy="3017835"/>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500034" y="785794"/>
            <a:ext cx="8229600" cy="1143000"/>
          </a:xfrm>
        </p:spPr>
        <p:txBody>
          <a:bodyPr/>
          <a:lstStyle/>
          <a:p>
            <a:r>
              <a:rPr lang="en-US" altLang="zh-CN" dirty="0"/>
              <a:t>2.5 </a:t>
            </a:r>
            <a:r>
              <a:rPr lang="zh-CN" altLang="en-US" dirty="0"/>
              <a:t>光纤连接器件</a:t>
            </a:r>
          </a:p>
        </p:txBody>
      </p:sp>
      <p:sp>
        <p:nvSpPr>
          <p:cNvPr id="161795" name="Rectangle 3"/>
          <p:cNvSpPr>
            <a:spLocks noGrp="1" noChangeArrowheads="1"/>
          </p:cNvSpPr>
          <p:nvPr>
            <p:ph type="body" idx="1"/>
          </p:nvPr>
        </p:nvSpPr>
        <p:spPr>
          <a:xfrm>
            <a:off x="500034" y="1643050"/>
            <a:ext cx="8229600" cy="4268799"/>
          </a:xfrm>
        </p:spPr>
        <p:txBody>
          <a:bodyPr/>
          <a:lstStyle/>
          <a:p>
            <a:pPr marL="457200" indent="-457200">
              <a:buFont typeface="Wingdings" pitchFamily="2" charset="2"/>
              <a:buNone/>
            </a:pPr>
            <a:r>
              <a:rPr lang="en-US" altLang="zh-CN" sz="2800" dirty="0"/>
              <a:t>3 </a:t>
            </a:r>
            <a:r>
              <a:rPr lang="zh-CN" altLang="en-US" sz="2800" dirty="0"/>
              <a:t>光纤跳线 </a:t>
            </a:r>
          </a:p>
          <a:p>
            <a:pPr marL="457200" indent="-457200">
              <a:buFont typeface="Wingdings" pitchFamily="2" charset="2"/>
              <a:buNone/>
            </a:pPr>
            <a:r>
              <a:rPr lang="en-US" altLang="zh-CN" sz="2800" dirty="0"/>
              <a:t>4 </a:t>
            </a:r>
            <a:r>
              <a:rPr lang="zh-CN" altLang="en-US" sz="2800" dirty="0"/>
              <a:t>光纤尾纤</a:t>
            </a:r>
          </a:p>
          <a:p>
            <a:pPr marL="457200" indent="-457200">
              <a:buFont typeface="Wingdings" pitchFamily="2" charset="2"/>
              <a:buNone/>
            </a:pPr>
            <a:r>
              <a:rPr lang="en-US" altLang="zh-CN" sz="2800" dirty="0"/>
              <a:t>5 </a:t>
            </a:r>
            <a:r>
              <a:rPr lang="zh-CN" altLang="en-US" sz="2800" dirty="0"/>
              <a:t>光纤适配器（耦合器）</a:t>
            </a:r>
          </a:p>
          <a:p>
            <a:pPr marL="914400" lvl="1" indent="-457200"/>
            <a:r>
              <a:rPr lang="zh-CN" altLang="en-US" sz="1600" dirty="0"/>
              <a:t>光纤适配器（</a:t>
            </a:r>
            <a:r>
              <a:rPr lang="en-US" altLang="zh-CN" sz="1600" dirty="0"/>
              <a:t>Fiber Adapter</a:t>
            </a:r>
            <a:r>
              <a:rPr lang="zh-CN" altLang="en-US" sz="1600" dirty="0"/>
              <a:t>）又称光纤耦合器，是实现光纤活动连接的重要器件之一，它通过尺寸精密的开口套管在适配器内部实现了光纤连接器的精密对准连接，保证两个连接器之间有一个低的连接损耗。</a:t>
            </a:r>
            <a:r>
              <a:rPr lang="zh-CN" altLang="en-US" dirty="0"/>
              <a:t> </a:t>
            </a:r>
          </a:p>
        </p:txBody>
      </p:sp>
      <p:pic>
        <p:nvPicPr>
          <p:cNvPr id="161797" name="Picture 5" descr="product_gwy_06"/>
          <p:cNvPicPr>
            <a:picLocks noChangeAspect="1" noChangeArrowheads="1"/>
          </p:cNvPicPr>
          <p:nvPr/>
        </p:nvPicPr>
        <p:blipFill>
          <a:blip r:embed="rId2"/>
          <a:srcRect/>
          <a:stretch>
            <a:fillRect/>
          </a:stretch>
        </p:blipFill>
        <p:spPr bwMode="auto">
          <a:xfrm>
            <a:off x="5643570" y="3714752"/>
            <a:ext cx="3314699" cy="2189159"/>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428596" y="785794"/>
            <a:ext cx="8229600" cy="1143000"/>
          </a:xfrm>
        </p:spPr>
        <p:txBody>
          <a:bodyPr/>
          <a:lstStyle/>
          <a:p>
            <a:r>
              <a:rPr lang="en-US" altLang="zh-CN" dirty="0"/>
              <a:t>2.5 </a:t>
            </a:r>
            <a:r>
              <a:rPr lang="zh-CN" altLang="en-US" dirty="0"/>
              <a:t>光纤连接器件</a:t>
            </a:r>
          </a:p>
        </p:txBody>
      </p:sp>
      <p:sp>
        <p:nvSpPr>
          <p:cNvPr id="163843" name="Rectangle 3"/>
          <p:cNvSpPr>
            <a:spLocks noGrp="1" noChangeArrowheads="1"/>
          </p:cNvSpPr>
          <p:nvPr>
            <p:ph type="body" idx="1"/>
          </p:nvPr>
        </p:nvSpPr>
        <p:spPr/>
        <p:txBody>
          <a:bodyPr/>
          <a:lstStyle/>
          <a:p>
            <a:pPr>
              <a:buFont typeface="Wingdings" pitchFamily="2" charset="2"/>
              <a:buNone/>
            </a:pPr>
            <a:r>
              <a:rPr lang="en-US" altLang="zh-CN" dirty="0"/>
              <a:t>6 </a:t>
            </a:r>
            <a:r>
              <a:rPr lang="zh-CN" altLang="en-US" dirty="0"/>
              <a:t>光纤面板</a:t>
            </a:r>
          </a:p>
          <a:p>
            <a:pPr lvl="1"/>
            <a:r>
              <a:rPr lang="zh-CN" altLang="en-US" sz="2000" dirty="0"/>
              <a:t>光纤到桌面时，和双绞线的综合布线一样，需要在工作区安装光纤信息插座，光纤信息插座就是一个带光纤适配器的光纤面板。光纤信息插座和光纤配线架的连接结构一样，光缆敷设至底盒后，光缆与一条光纤尾纤熔接，尾纤的连接器插入光纤面板上的光纤适配器的一端，光纤适配器的另一端用光纤跳线连接计算机 </a:t>
            </a:r>
          </a:p>
        </p:txBody>
      </p:sp>
      <p:sp>
        <p:nvSpPr>
          <p:cNvPr id="163845" name="Rectangle 5"/>
          <p:cNvSpPr>
            <a:spLocks noChangeArrowheads="1"/>
          </p:cNvSpPr>
          <p:nvPr/>
        </p:nvSpPr>
        <p:spPr bwMode="auto">
          <a:xfrm>
            <a:off x="0" y="2957513"/>
            <a:ext cx="9144000" cy="0"/>
          </a:xfrm>
          <a:prstGeom prst="rect">
            <a:avLst/>
          </a:prstGeom>
          <a:noFill/>
          <a:ln w="9525">
            <a:noFill/>
            <a:miter lim="800000"/>
            <a:headEnd/>
            <a:tailEnd/>
          </a:ln>
          <a:effectLst/>
        </p:spPr>
        <p:txBody>
          <a:bodyPr wrap="none" anchor="ctr">
            <a:spAutoFit/>
          </a:bodyPr>
          <a:lstStyle/>
          <a:p>
            <a:endParaRPr lang="zh-CN" altLang="en-US"/>
          </a:p>
        </p:txBody>
      </p:sp>
      <p:pic>
        <p:nvPicPr>
          <p:cNvPr id="163849" name="Picture 9" descr="图片2"/>
          <p:cNvPicPr>
            <a:picLocks noChangeAspect="1" noChangeArrowheads="1"/>
          </p:cNvPicPr>
          <p:nvPr/>
        </p:nvPicPr>
        <p:blipFill>
          <a:blip r:embed="rId2"/>
          <a:srcRect/>
          <a:stretch>
            <a:fillRect/>
          </a:stretch>
        </p:blipFill>
        <p:spPr bwMode="auto">
          <a:xfrm>
            <a:off x="1785918" y="3857628"/>
            <a:ext cx="2538412" cy="2065333"/>
          </a:xfrm>
          <a:prstGeom prst="rect">
            <a:avLst/>
          </a:prstGeom>
          <a:noFill/>
        </p:spPr>
      </p:pic>
      <p:pic>
        <p:nvPicPr>
          <p:cNvPr id="163850" name="Picture 10" descr="图片1"/>
          <p:cNvPicPr>
            <a:picLocks noChangeAspect="1" noChangeArrowheads="1"/>
          </p:cNvPicPr>
          <p:nvPr/>
        </p:nvPicPr>
        <p:blipFill>
          <a:blip r:embed="rId3"/>
          <a:srcRect/>
          <a:stretch>
            <a:fillRect/>
          </a:stretch>
        </p:blipFill>
        <p:spPr bwMode="auto">
          <a:xfrm>
            <a:off x="5429256" y="3857628"/>
            <a:ext cx="2751138" cy="2127246"/>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214282" y="1142984"/>
            <a:ext cx="8229600" cy="1143000"/>
          </a:xfrm>
        </p:spPr>
        <p:txBody>
          <a:bodyPr/>
          <a:lstStyle/>
          <a:p>
            <a:r>
              <a:rPr lang="zh-CN" altLang="en-US" dirty="0"/>
              <a:t>小结</a:t>
            </a:r>
          </a:p>
        </p:txBody>
      </p:sp>
      <p:sp>
        <p:nvSpPr>
          <p:cNvPr id="164867" name="Rectangle 3"/>
          <p:cNvSpPr>
            <a:spLocks noGrp="1" noChangeArrowheads="1"/>
          </p:cNvSpPr>
          <p:nvPr>
            <p:ph type="body" idx="1"/>
          </p:nvPr>
        </p:nvSpPr>
        <p:spPr>
          <a:xfrm>
            <a:off x="500034" y="2332037"/>
            <a:ext cx="8229600" cy="4525963"/>
          </a:xfrm>
        </p:spPr>
        <p:txBody>
          <a:bodyPr/>
          <a:lstStyle/>
          <a:p>
            <a:r>
              <a:rPr lang="zh-CN" altLang="en-US" dirty="0"/>
              <a:t>熟悉网络传输介质的种类和用途</a:t>
            </a:r>
          </a:p>
          <a:p>
            <a:r>
              <a:rPr lang="zh-CN" altLang="en-US" dirty="0"/>
              <a:t>掌握双绞线及连接器件的种类与用途</a:t>
            </a:r>
          </a:p>
          <a:p>
            <a:r>
              <a:rPr lang="zh-CN" altLang="en-US" dirty="0"/>
              <a:t>掌握光纤及连接器件的种类与用途</a:t>
            </a:r>
          </a:p>
          <a:p>
            <a:r>
              <a:rPr lang="zh-CN" altLang="en-US" dirty="0"/>
              <a:t>了解同轴电缆的种类及用途</a:t>
            </a:r>
          </a:p>
          <a:p>
            <a:r>
              <a:rPr lang="zh-CN" altLang="en-US" dirty="0"/>
              <a:t>了解综合布线产品市场</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57158" y="642918"/>
            <a:ext cx="8229600" cy="1143000"/>
          </a:xfrm>
        </p:spPr>
        <p:txBody>
          <a:bodyPr/>
          <a:lstStyle/>
          <a:p>
            <a:r>
              <a:rPr lang="en-US" altLang="zh-CN" dirty="0"/>
              <a:t>2.1 </a:t>
            </a:r>
            <a:r>
              <a:rPr lang="zh-CN" altLang="en-US" dirty="0"/>
              <a:t>双绞线</a:t>
            </a:r>
          </a:p>
        </p:txBody>
      </p:sp>
      <p:sp>
        <p:nvSpPr>
          <p:cNvPr id="87043" name="Rectangle 3"/>
          <p:cNvSpPr>
            <a:spLocks noGrp="1" noChangeArrowheads="1"/>
          </p:cNvSpPr>
          <p:nvPr>
            <p:ph type="body" idx="1"/>
          </p:nvPr>
        </p:nvSpPr>
        <p:spPr>
          <a:xfrm>
            <a:off x="0" y="1600200"/>
            <a:ext cx="8686800" cy="4525963"/>
          </a:xfrm>
        </p:spPr>
        <p:txBody>
          <a:bodyPr/>
          <a:lstStyle/>
          <a:p>
            <a:r>
              <a:rPr lang="zh-CN" altLang="en-US" sz="2800" b="1" dirty="0"/>
              <a:t>非屏蔽双绞线</a:t>
            </a:r>
            <a:r>
              <a:rPr lang="zh-CN" altLang="en-US" sz="2800" dirty="0"/>
              <a:t> </a:t>
            </a:r>
          </a:p>
          <a:p>
            <a:pPr lvl="1"/>
            <a:r>
              <a:rPr lang="zh-CN" altLang="en-US" sz="2400" dirty="0"/>
              <a:t>非屏蔽双绞线电缆，没有用来屏蔽双绞线的金属屏蔽层，它在绝缘套管中封装了一对或一对以上的双绞线，每对双绞线按一定密度互相绞在一起，提高了抗系统本身电子噪声和电磁干扰的能力，但不能防止周围的电子干扰。</a:t>
            </a:r>
          </a:p>
          <a:p>
            <a:pPr lvl="1"/>
            <a:r>
              <a:rPr lang="zh-CN" altLang="en-US" sz="2400" dirty="0"/>
              <a:t>常用的双绞线电缆封装有</a:t>
            </a:r>
            <a:r>
              <a:rPr lang="en-US" altLang="zh-CN" sz="2400" dirty="0"/>
              <a:t>4</a:t>
            </a:r>
            <a:r>
              <a:rPr lang="zh-CN" altLang="en-US" sz="2400" dirty="0"/>
              <a:t>对双绞线，其它还有</a:t>
            </a:r>
            <a:r>
              <a:rPr lang="en-US" altLang="zh-CN" sz="2400" dirty="0"/>
              <a:t>25</a:t>
            </a:r>
            <a:r>
              <a:rPr lang="zh-CN" altLang="en-US" sz="2400" dirty="0"/>
              <a:t>对、</a:t>
            </a:r>
            <a:r>
              <a:rPr lang="en-US" altLang="zh-CN" sz="2400" dirty="0"/>
              <a:t>50</a:t>
            </a:r>
            <a:r>
              <a:rPr lang="zh-CN" altLang="en-US" sz="2400" dirty="0"/>
              <a:t>对和</a:t>
            </a:r>
            <a:r>
              <a:rPr lang="en-US" altLang="zh-CN" sz="2400" dirty="0"/>
              <a:t>100</a:t>
            </a:r>
            <a:r>
              <a:rPr lang="zh-CN" altLang="en-US" sz="2400" dirty="0"/>
              <a:t>对等大对数的双绞线电缆，大对数电缆用于语音通信的干线子系统中</a:t>
            </a:r>
            <a:r>
              <a:rPr lang="zh-CN" altLang="en-US" dirty="0"/>
              <a:t>。 </a:t>
            </a:r>
          </a:p>
        </p:txBody>
      </p:sp>
      <p:pic>
        <p:nvPicPr>
          <p:cNvPr id="87044" name="Picture 4" descr="IMG_0149"/>
          <p:cNvPicPr>
            <a:picLocks noChangeAspect="1" noChangeArrowheads="1"/>
          </p:cNvPicPr>
          <p:nvPr/>
        </p:nvPicPr>
        <p:blipFill>
          <a:blip r:embed="rId2" cstate="print"/>
          <a:srcRect/>
          <a:stretch>
            <a:fillRect/>
          </a:stretch>
        </p:blipFill>
        <p:spPr bwMode="auto">
          <a:xfrm>
            <a:off x="3857620" y="4357694"/>
            <a:ext cx="2190750" cy="1647825"/>
          </a:xfrm>
          <a:prstGeom prst="rect">
            <a:avLst/>
          </a:prstGeom>
          <a:noFill/>
          <a:ln w="9525">
            <a:noFill/>
            <a:miter lim="800000"/>
            <a:headEnd/>
            <a:tailEnd/>
          </a:ln>
        </p:spPr>
      </p:pic>
      <p:pic>
        <p:nvPicPr>
          <p:cNvPr id="87045" name="Picture 5" descr="2-1"/>
          <p:cNvPicPr>
            <a:picLocks noChangeAspect="1" noChangeArrowheads="1"/>
          </p:cNvPicPr>
          <p:nvPr/>
        </p:nvPicPr>
        <p:blipFill>
          <a:blip r:embed="rId3"/>
          <a:srcRect/>
          <a:stretch>
            <a:fillRect/>
          </a:stretch>
        </p:blipFill>
        <p:spPr bwMode="auto">
          <a:xfrm>
            <a:off x="6643702" y="4643446"/>
            <a:ext cx="1714500" cy="9525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214282" y="642918"/>
            <a:ext cx="8229600" cy="1143000"/>
          </a:xfrm>
        </p:spPr>
        <p:txBody>
          <a:bodyPr/>
          <a:lstStyle/>
          <a:p>
            <a:r>
              <a:rPr lang="en-US" altLang="zh-CN" dirty="0"/>
              <a:t>2.1 </a:t>
            </a:r>
            <a:r>
              <a:rPr lang="zh-CN" altLang="en-US" dirty="0"/>
              <a:t>双绞线</a:t>
            </a:r>
          </a:p>
        </p:txBody>
      </p:sp>
      <p:sp>
        <p:nvSpPr>
          <p:cNvPr id="88067" name="Rectangle 3"/>
          <p:cNvSpPr>
            <a:spLocks noGrp="1" noChangeArrowheads="1"/>
          </p:cNvSpPr>
          <p:nvPr>
            <p:ph type="body" idx="1"/>
          </p:nvPr>
        </p:nvSpPr>
        <p:spPr/>
        <p:txBody>
          <a:bodyPr>
            <a:normAutofit fontScale="92500"/>
          </a:bodyPr>
          <a:lstStyle/>
          <a:p>
            <a:r>
              <a:rPr lang="en-US" altLang="zh-CN" b="1" dirty="0"/>
              <a:t>3</a:t>
            </a:r>
            <a:r>
              <a:rPr lang="zh-CN" altLang="en-US" b="1" dirty="0"/>
              <a:t>类非屏蔽双绞线</a:t>
            </a:r>
            <a:r>
              <a:rPr lang="en-US" altLang="zh-CN" b="1" dirty="0"/>
              <a:t>-CAT3 UTP</a:t>
            </a:r>
            <a:r>
              <a:rPr lang="en-US" altLang="zh-CN" dirty="0"/>
              <a:t> </a:t>
            </a:r>
          </a:p>
          <a:p>
            <a:pPr lvl="1"/>
            <a:r>
              <a:rPr lang="zh-CN" altLang="en-US" b="1" dirty="0"/>
              <a:t>市场上的</a:t>
            </a:r>
            <a:r>
              <a:rPr lang="en-US" altLang="zh-CN" b="1" dirty="0"/>
              <a:t>3</a:t>
            </a:r>
            <a:r>
              <a:rPr lang="zh-CN" altLang="en-US" b="1" dirty="0"/>
              <a:t>类双绞线产品只有用于语音主干布线的</a:t>
            </a:r>
            <a:r>
              <a:rPr lang="en-US" altLang="zh-CN" b="1" dirty="0"/>
              <a:t>3</a:t>
            </a:r>
            <a:r>
              <a:rPr lang="zh-CN" altLang="en-US" b="1" dirty="0"/>
              <a:t>类大对数电缆及相关配线设备。</a:t>
            </a:r>
            <a:r>
              <a:rPr lang="zh-CN" altLang="en-US" dirty="0"/>
              <a:t> </a:t>
            </a:r>
            <a:endParaRPr lang="zh-CN" altLang="en-US" b="1" dirty="0"/>
          </a:p>
          <a:p>
            <a:r>
              <a:rPr lang="zh-CN" altLang="en-US" dirty="0"/>
              <a:t> </a:t>
            </a:r>
            <a:r>
              <a:rPr lang="en-US" altLang="zh-CN" dirty="0"/>
              <a:t>5</a:t>
            </a:r>
            <a:r>
              <a:rPr lang="zh-CN" altLang="en-US" dirty="0"/>
              <a:t>类</a:t>
            </a:r>
            <a:r>
              <a:rPr lang="zh-CN" altLang="en-US" b="1" dirty="0"/>
              <a:t>非屏蔽</a:t>
            </a:r>
            <a:r>
              <a:rPr lang="zh-CN" altLang="en-US" dirty="0"/>
              <a:t>双绞线</a:t>
            </a:r>
            <a:r>
              <a:rPr lang="en-US" altLang="zh-CN" dirty="0"/>
              <a:t>-CAT5 UTP</a:t>
            </a:r>
          </a:p>
          <a:p>
            <a:pPr lvl="1"/>
            <a:r>
              <a:rPr lang="zh-CN" altLang="en-US" b="1" dirty="0"/>
              <a:t>线缆最高频率带宽为</a:t>
            </a:r>
            <a:r>
              <a:rPr lang="en-US" altLang="zh-CN" b="1" dirty="0"/>
              <a:t>100MHz</a:t>
            </a:r>
            <a:r>
              <a:rPr lang="zh-CN" altLang="en-US" b="1" dirty="0"/>
              <a:t>，传输速率为</a:t>
            </a:r>
            <a:r>
              <a:rPr lang="en-US" altLang="zh-CN" b="1" dirty="0"/>
              <a:t>100Mbps</a:t>
            </a:r>
            <a:r>
              <a:rPr lang="zh-CN" altLang="en-US" b="1" dirty="0"/>
              <a:t>（最高可达</a:t>
            </a:r>
            <a:r>
              <a:rPr lang="en-US" altLang="zh-CN" b="1" dirty="0"/>
              <a:t>1000 Mbps</a:t>
            </a:r>
            <a:r>
              <a:rPr lang="zh-CN" altLang="en-US" b="1" dirty="0"/>
              <a:t>），主要应用于语音、</a:t>
            </a:r>
            <a:r>
              <a:rPr lang="en-US" altLang="zh-CN" b="1" dirty="0"/>
              <a:t>100Mbps</a:t>
            </a:r>
            <a:r>
              <a:rPr lang="zh-CN" altLang="en-US" b="1" dirty="0"/>
              <a:t>的快速以太网，最大网段长为</a:t>
            </a:r>
            <a:r>
              <a:rPr lang="en-US" altLang="zh-CN" b="1" dirty="0"/>
              <a:t>100m</a:t>
            </a:r>
            <a:r>
              <a:rPr lang="zh-CN" altLang="en-US" b="1" dirty="0"/>
              <a:t>，采用</a:t>
            </a:r>
            <a:r>
              <a:rPr lang="en-US" altLang="zh-CN" b="1" dirty="0"/>
              <a:t>RJ</a:t>
            </a:r>
            <a:r>
              <a:rPr lang="zh-CN" altLang="en-US" b="1" dirty="0"/>
              <a:t>形式的连接器，用于数据通信的</a:t>
            </a:r>
            <a:r>
              <a:rPr lang="en-US" altLang="zh-CN" b="1" dirty="0"/>
              <a:t>5</a:t>
            </a:r>
            <a:r>
              <a:rPr lang="zh-CN" altLang="en-US" b="1" dirty="0"/>
              <a:t>类产品已淡出市场，目前有应用于语音主干布线的</a:t>
            </a:r>
            <a:r>
              <a:rPr lang="en-US" altLang="zh-CN" b="1" dirty="0"/>
              <a:t>5</a:t>
            </a:r>
            <a:r>
              <a:rPr lang="zh-CN" altLang="en-US" b="1" dirty="0"/>
              <a:t>类大对数电缆及相关配线设备。</a:t>
            </a:r>
            <a:r>
              <a:rPr lang="en-US" altLang="zh-CN" b="1" dirty="0"/>
              <a:t>4</a:t>
            </a:r>
            <a:r>
              <a:rPr lang="zh-CN" altLang="en-US" b="1" dirty="0"/>
              <a:t>对</a:t>
            </a:r>
            <a:r>
              <a:rPr lang="en-US" altLang="zh-CN" b="1" dirty="0"/>
              <a:t>CAT5 UTP</a:t>
            </a:r>
            <a:r>
              <a:rPr lang="zh-CN" altLang="en-US" b="1" dirty="0"/>
              <a:t>已退出市场</a:t>
            </a:r>
            <a:r>
              <a:rPr lang="zh-CN" altLang="en-US" dirty="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5645</Words>
  <Application>Microsoft Office PowerPoint</Application>
  <PresentationFormat>全屏显示(4:3)</PresentationFormat>
  <Paragraphs>511</Paragraphs>
  <Slides>77</Slides>
  <Notes>0</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77</vt:i4>
      </vt:variant>
    </vt:vector>
  </HeadingPairs>
  <TitlesOfParts>
    <vt:vector size="81" baseType="lpstr">
      <vt:lpstr>Office 主题</vt:lpstr>
      <vt:lpstr>位图图像</vt:lpstr>
      <vt:lpstr>Microsoft Word Picture</vt:lpstr>
      <vt:lpstr>图片</vt:lpstr>
      <vt:lpstr>综合布线技术与工程  网络传输介质与连接器件</vt:lpstr>
      <vt:lpstr>主要内容</vt:lpstr>
      <vt:lpstr>2.1 双绞线</vt:lpstr>
      <vt:lpstr>2.1 双绞线</vt:lpstr>
      <vt:lpstr>2.1 双绞线</vt:lpstr>
      <vt:lpstr>2.1 双绞线</vt:lpstr>
      <vt:lpstr>2.1 双绞线</vt:lpstr>
      <vt:lpstr>2.1 双绞线</vt:lpstr>
      <vt:lpstr>2.1 双绞线</vt:lpstr>
      <vt:lpstr>2.1 双绞线</vt:lpstr>
      <vt:lpstr>2.1 双绞线</vt:lpstr>
      <vt:lpstr>2.1 双绞线</vt:lpstr>
      <vt:lpstr>2.1 双绞线</vt:lpstr>
      <vt:lpstr>2.1 双绞线</vt:lpstr>
      <vt:lpstr>2.1 双绞线</vt:lpstr>
      <vt:lpstr>2.1 双绞线</vt:lpstr>
      <vt:lpstr>PowerPoint 演示文稿</vt:lpstr>
      <vt:lpstr>2.2 双绞线连接器件</vt:lpstr>
      <vt:lpstr>2.2 双绞线连接器件</vt:lpstr>
      <vt:lpstr>2.2 双绞线连接器件</vt:lpstr>
      <vt:lpstr>2.2 双绞线连接器件</vt:lpstr>
      <vt:lpstr>2.2 双绞线连接器件</vt:lpstr>
      <vt:lpstr>2.2 双绞线连接器件</vt:lpstr>
      <vt:lpstr>2.2 双绞线连接器件</vt:lpstr>
      <vt:lpstr>2.2 双绞线连接器件</vt:lpstr>
      <vt:lpstr>2.2 双绞线连接器件</vt:lpstr>
      <vt:lpstr>2.2 双绞线连接器件</vt:lpstr>
      <vt:lpstr>2.2 双绞线连接器件</vt:lpstr>
      <vt:lpstr>2.2 双绞线连接器件</vt:lpstr>
      <vt:lpstr>2.2 双绞线连接器件</vt:lpstr>
      <vt:lpstr>2.2 双绞线连接器件</vt:lpstr>
      <vt:lpstr>2.2 双绞线连接器件</vt:lpstr>
      <vt:lpstr>2.2 双绞线连接器件</vt:lpstr>
      <vt:lpstr>2.2 双绞线连接器件</vt:lpstr>
      <vt:lpstr>2.2 双绞线连接器件</vt:lpstr>
      <vt:lpstr>2.2 双绞线连接器件</vt:lpstr>
      <vt:lpstr>2.2 双绞线连接器件</vt:lpstr>
      <vt:lpstr>2.2 双绞线连接器件</vt:lpstr>
      <vt:lpstr>2.2 双绞线连接器件</vt:lpstr>
      <vt:lpstr>2.2 双绞线连接器件</vt:lpstr>
      <vt:lpstr>2.3 同轴电缆</vt:lpstr>
      <vt:lpstr>2.3 同轴电缆</vt:lpstr>
      <vt:lpstr>2.3 同轴电缆</vt:lpstr>
      <vt:lpstr>2.3 同轴电缆</vt:lpstr>
      <vt:lpstr>2.3 同轴电缆</vt:lpstr>
      <vt:lpstr>2.3 同轴电缆</vt:lpstr>
      <vt:lpstr>2.4 光纤</vt:lpstr>
      <vt:lpstr>2.4 光纤</vt:lpstr>
      <vt:lpstr>2.4 光纤</vt:lpstr>
      <vt:lpstr>2.4 光纤</vt:lpstr>
      <vt:lpstr>2.4 光纤</vt:lpstr>
      <vt:lpstr>2.4 光纤</vt:lpstr>
      <vt:lpstr>2.4 光纤</vt:lpstr>
      <vt:lpstr>2.4 光纤</vt:lpstr>
      <vt:lpstr>2.4 光纤</vt:lpstr>
      <vt:lpstr>2.4 光纤</vt:lpstr>
      <vt:lpstr>2.4 光纤</vt:lpstr>
      <vt:lpstr>2.4 光纤</vt:lpstr>
      <vt:lpstr>2.4 光纤</vt:lpstr>
      <vt:lpstr>2.5 光纤连接器件</vt:lpstr>
      <vt:lpstr>2.5 光纤连接器件</vt:lpstr>
      <vt:lpstr>光纤配线设备</vt:lpstr>
      <vt:lpstr>光纤配线设备</vt:lpstr>
      <vt:lpstr>光纤配线设备</vt:lpstr>
      <vt:lpstr>光纤配线设备</vt:lpstr>
      <vt:lpstr>光纤配线设备</vt:lpstr>
      <vt:lpstr>光纤配线设备</vt:lpstr>
      <vt:lpstr>2.5 光纤连接器件</vt:lpstr>
      <vt:lpstr>2.5 光纤连接器件</vt:lpstr>
      <vt:lpstr>2.5 光纤连接器件</vt:lpstr>
      <vt:lpstr>2.5 光纤连接器件</vt:lpstr>
      <vt:lpstr>2.5 光纤连接器件</vt:lpstr>
      <vt:lpstr>2.5 光纤连接器件</vt:lpstr>
      <vt:lpstr>2.5 光纤连接器件</vt:lpstr>
      <vt:lpstr>2.5 光纤连接器件</vt:lpstr>
      <vt:lpstr>2.5 光纤连接器件</vt:lpstr>
      <vt:lpstr>小结</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综合布线技术与工程  第2章 网络传输介质与连接器件</dc:title>
  <dc:creator>vincent</dc:creator>
  <cp:lastModifiedBy>vincent</cp:lastModifiedBy>
  <cp:revision>12</cp:revision>
  <dcterms:modified xsi:type="dcterms:W3CDTF">2016-08-05T08:35:15Z</dcterms:modified>
</cp:coreProperties>
</file>