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7"/>
  </p:notesMasterIdLst>
  <p:sldIdLst>
    <p:sldId id="290" r:id="rId2"/>
    <p:sldId id="291" r:id="rId3"/>
    <p:sldId id="480" r:id="rId4"/>
    <p:sldId id="527" r:id="rId5"/>
    <p:sldId id="528" r:id="rId6"/>
    <p:sldId id="550" r:id="rId7"/>
    <p:sldId id="551" r:id="rId8"/>
    <p:sldId id="573" r:id="rId9"/>
    <p:sldId id="483" r:id="rId10"/>
    <p:sldId id="525" r:id="rId11"/>
    <p:sldId id="574" r:id="rId12"/>
    <p:sldId id="578" r:id="rId13"/>
    <p:sldId id="575" r:id="rId14"/>
    <p:sldId id="576" r:id="rId15"/>
    <p:sldId id="577" r:id="rId16"/>
    <p:sldId id="526" r:id="rId17"/>
    <p:sldId id="486" r:id="rId18"/>
    <p:sldId id="487" r:id="rId19"/>
    <p:sldId id="489" r:id="rId20"/>
    <p:sldId id="491" r:id="rId21"/>
    <p:sldId id="500" r:id="rId22"/>
    <p:sldId id="532" r:id="rId23"/>
    <p:sldId id="501" r:id="rId24"/>
    <p:sldId id="579" r:id="rId25"/>
    <p:sldId id="563" r:id="rId26"/>
    <p:sldId id="513" r:id="rId27"/>
    <p:sldId id="516" r:id="rId28"/>
    <p:sldId id="519" r:id="rId29"/>
    <p:sldId id="520" r:id="rId30"/>
    <p:sldId id="521" r:id="rId31"/>
    <p:sldId id="524" r:id="rId32"/>
    <p:sldId id="568" r:id="rId33"/>
    <p:sldId id="560" r:id="rId34"/>
    <p:sldId id="561" r:id="rId35"/>
    <p:sldId id="572" r:id="rId36"/>
    <p:sldId id="570" r:id="rId37"/>
    <p:sldId id="569" r:id="rId38"/>
    <p:sldId id="571" r:id="rId39"/>
    <p:sldId id="440" r:id="rId40"/>
    <p:sldId id="445" r:id="rId41"/>
    <p:sldId id="452" r:id="rId42"/>
    <p:sldId id="458" r:id="rId43"/>
    <p:sldId id="460" r:id="rId44"/>
    <p:sldId id="468" r:id="rId45"/>
    <p:sldId id="400" r:id="rId46"/>
  </p:sldIdLst>
  <p:sldSz cx="9144000" cy="6858000" type="screen4x3"/>
  <p:notesSz cx="6858000" cy="9144000"/>
  <p:defaultTextStyle>
    <a:defPPr>
      <a:defRPr lang="zh-CN"/>
    </a:defPPr>
    <a:lvl1pPr algn="l" rtl="0" fontAlgn="ctr">
      <a:spcBef>
        <a:spcPct val="0"/>
      </a:spcBef>
      <a:spcAft>
        <a:spcPct val="0"/>
      </a:spcAft>
      <a:defRPr kern="1200">
        <a:solidFill>
          <a:schemeClr val="tx1"/>
        </a:solidFill>
        <a:latin typeface="Arial" charset="0"/>
        <a:ea typeface="宋体" charset="-122"/>
        <a:cs typeface="+mn-cs"/>
      </a:defRPr>
    </a:lvl1pPr>
    <a:lvl2pPr marL="457200" algn="l" rtl="0" fontAlgn="ctr">
      <a:spcBef>
        <a:spcPct val="0"/>
      </a:spcBef>
      <a:spcAft>
        <a:spcPct val="0"/>
      </a:spcAft>
      <a:defRPr kern="1200">
        <a:solidFill>
          <a:schemeClr val="tx1"/>
        </a:solidFill>
        <a:latin typeface="Arial" charset="0"/>
        <a:ea typeface="宋体" charset="-122"/>
        <a:cs typeface="+mn-cs"/>
      </a:defRPr>
    </a:lvl2pPr>
    <a:lvl3pPr marL="914400" algn="l" rtl="0" fontAlgn="ctr">
      <a:spcBef>
        <a:spcPct val="0"/>
      </a:spcBef>
      <a:spcAft>
        <a:spcPct val="0"/>
      </a:spcAft>
      <a:defRPr kern="1200">
        <a:solidFill>
          <a:schemeClr val="tx1"/>
        </a:solidFill>
        <a:latin typeface="Arial" charset="0"/>
        <a:ea typeface="宋体" charset="-122"/>
        <a:cs typeface="+mn-cs"/>
      </a:defRPr>
    </a:lvl3pPr>
    <a:lvl4pPr marL="1371600" algn="l" rtl="0" fontAlgn="ctr">
      <a:spcBef>
        <a:spcPct val="0"/>
      </a:spcBef>
      <a:spcAft>
        <a:spcPct val="0"/>
      </a:spcAft>
      <a:defRPr kern="1200">
        <a:solidFill>
          <a:schemeClr val="tx1"/>
        </a:solidFill>
        <a:latin typeface="Arial" charset="0"/>
        <a:ea typeface="宋体" charset="-122"/>
        <a:cs typeface="+mn-cs"/>
      </a:defRPr>
    </a:lvl4pPr>
    <a:lvl5pPr marL="1828800" algn="l" rtl="0" fontAlgn="ctr">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14" autoAdjust="0"/>
    <p:restoredTop sz="94652" autoAdjust="0"/>
  </p:normalViewPr>
  <p:slideViewPr>
    <p:cSldViewPr>
      <p:cViewPr varScale="1">
        <p:scale>
          <a:sx n="108" d="100"/>
          <a:sy n="108" d="100"/>
        </p:scale>
        <p:origin x="-202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base">
              <a:defRPr sz="1200">
                <a:ea typeface="宋体" pitchFamily="2" charset="-122"/>
              </a:defRPr>
            </a:lvl1pPr>
          </a:lstStyle>
          <a:p>
            <a:pPr>
              <a:defRPr/>
            </a:pPr>
            <a:endParaRPr lang="en-US" altLang="zh-CN"/>
          </a:p>
        </p:txBody>
      </p:sp>
      <p:sp>
        <p:nvSpPr>
          <p:cNvPr id="144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defRPr sz="1200">
                <a:ea typeface="宋体" pitchFamily="2" charset="-122"/>
              </a:defRPr>
            </a:lvl1pPr>
          </a:lstStyle>
          <a:p>
            <a:pPr>
              <a:defRPr/>
            </a:pPr>
            <a:endParaRPr lang="en-US" altLang="zh-CN"/>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4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44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fontAlgn="base">
              <a:defRPr sz="1200">
                <a:ea typeface="宋体" pitchFamily="2" charset="-122"/>
              </a:defRPr>
            </a:lvl1pPr>
          </a:lstStyle>
          <a:p>
            <a:pPr>
              <a:defRPr/>
            </a:pPr>
            <a:endParaRPr lang="en-US" altLang="zh-CN"/>
          </a:p>
        </p:txBody>
      </p:sp>
      <p:sp>
        <p:nvSpPr>
          <p:cNvPr id="144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base">
              <a:defRPr sz="1200">
                <a:ea typeface="宋体" pitchFamily="2" charset="-122"/>
              </a:defRPr>
            </a:lvl1pPr>
          </a:lstStyle>
          <a:p>
            <a:pPr>
              <a:defRPr/>
            </a:pPr>
            <a:fld id="{2F649CD3-DF41-4614-9D50-900BF44DD29F}" type="slidenum">
              <a:rPr lang="en-US" altLang="zh-CN"/>
              <a:pPr>
                <a:defRPr/>
              </a:pPr>
              <a:t>‹#›</a:t>
            </a:fld>
            <a:endParaRPr lang="en-US" altLang="zh-CN"/>
          </a:p>
        </p:txBody>
      </p:sp>
    </p:spTree>
    <p:extLst>
      <p:ext uri="{BB962C8B-B14F-4D97-AF65-F5344CB8AC3E}">
        <p14:creationId xmlns:p14="http://schemas.microsoft.com/office/powerpoint/2010/main" val="30482573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FB7C5FF6-5CD0-4F0E-94E0-A492358138F5}" type="slidenum">
              <a:rPr lang="en-US" altLang="zh-CN" smtClean="0">
                <a:ea typeface="宋体" charset="-122"/>
              </a:rPr>
              <a:pPr/>
              <a:t>1</a:t>
            </a:fld>
            <a:endParaRPr lang="en-US" altLang="zh-CN" smtClean="0">
              <a:ea typeface="宋体" charset="-122"/>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4" descr="基础部分1"/>
          <p:cNvPicPr>
            <a:picLocks noChangeAspect="1" noChangeArrowheads="1"/>
          </p:cNvPicPr>
          <p:nvPr/>
        </p:nvPicPr>
        <p:blipFill>
          <a:blip r:embed="rId2"/>
          <a:srcRect/>
          <a:stretch>
            <a:fillRect/>
          </a:stretch>
        </p:blipFill>
        <p:spPr bwMode="auto">
          <a:xfrm>
            <a:off x="396875" y="225425"/>
            <a:ext cx="8207375" cy="755650"/>
          </a:xfrm>
          <a:prstGeom prst="rect">
            <a:avLst/>
          </a:prstGeom>
          <a:noFill/>
          <a:ln w="9525">
            <a:noFill/>
            <a:miter lim="800000"/>
            <a:headEnd/>
            <a:tailEnd/>
          </a:ln>
        </p:spPr>
      </p:pic>
      <p:pic>
        <p:nvPicPr>
          <p:cNvPr id="5" name="Picture 5" descr="基础部分2"/>
          <p:cNvPicPr>
            <a:picLocks noChangeAspect="1" noChangeArrowheads="1"/>
          </p:cNvPicPr>
          <p:nvPr/>
        </p:nvPicPr>
        <p:blipFill>
          <a:blip r:embed="rId3"/>
          <a:srcRect/>
          <a:stretch>
            <a:fillRect/>
          </a:stretch>
        </p:blipFill>
        <p:spPr bwMode="auto">
          <a:xfrm>
            <a:off x="468313" y="5876925"/>
            <a:ext cx="8207375" cy="714375"/>
          </a:xfrm>
          <a:prstGeom prst="rect">
            <a:avLst/>
          </a:prstGeom>
          <a:noFill/>
          <a:ln w="9525">
            <a:noFill/>
            <a:miter lim="800000"/>
            <a:headEnd/>
            <a:tailEnd/>
          </a:ln>
        </p:spPr>
      </p:pic>
      <p:sp>
        <p:nvSpPr>
          <p:cNvPr id="23554" name="Rectangle 2"/>
          <p:cNvSpPr>
            <a:spLocks noGrp="1" noChangeArrowheads="1"/>
          </p:cNvSpPr>
          <p:nvPr>
            <p:ph type="ctrTitle"/>
          </p:nvPr>
        </p:nvSpPr>
        <p:spPr>
          <a:xfrm>
            <a:off x="685800" y="2130425"/>
            <a:ext cx="7772400" cy="1470025"/>
          </a:xfrm>
        </p:spPr>
        <p:txBody>
          <a:bodyPr/>
          <a:lstStyle>
            <a:lvl1pPr>
              <a:defRPr/>
            </a:lvl1pPr>
          </a:lstStyle>
          <a:p>
            <a:r>
              <a:rPr lang="zh-CN" altLang="en-US"/>
              <a:t>单击此处编辑母版标题样式</a:t>
            </a:r>
          </a:p>
        </p:txBody>
      </p:sp>
      <p:sp>
        <p:nvSpPr>
          <p:cNvPr id="235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5750" y="1052513"/>
            <a:ext cx="2062163" cy="48244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46088" y="1052513"/>
            <a:ext cx="6037262" cy="48244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46088" y="1052513"/>
            <a:ext cx="8229600" cy="725487"/>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8313" y="1916113"/>
            <a:ext cx="4038600" cy="39608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9313" y="1916113"/>
            <a:ext cx="4038600" cy="39608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46088" y="1052513"/>
            <a:ext cx="8251825" cy="48244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46088" y="1052513"/>
            <a:ext cx="8229600" cy="725487"/>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68313" y="1916113"/>
            <a:ext cx="8229600" cy="3960812"/>
          </a:xfrm>
        </p:spPr>
        <p:txBody>
          <a:bodyPr/>
          <a:lstStyle/>
          <a:p>
            <a:pPr lvl="0"/>
            <a:endParaRPr lang="zh-CN" altLang="en-US" noProof="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916113"/>
            <a:ext cx="4038600"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9313" y="1916113"/>
            <a:ext cx="4038600"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446088" y="1052513"/>
            <a:ext cx="8229600" cy="725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5"/>
          <p:cNvSpPr>
            <a:spLocks noGrp="1" noChangeArrowheads="1"/>
          </p:cNvSpPr>
          <p:nvPr>
            <p:ph type="body" idx="1"/>
          </p:nvPr>
        </p:nvSpPr>
        <p:spPr bwMode="auto">
          <a:xfrm>
            <a:off x="468313" y="1916113"/>
            <a:ext cx="8229600" cy="3960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pic>
        <p:nvPicPr>
          <p:cNvPr id="1028" name="Picture 7" descr="基础部分1"/>
          <p:cNvPicPr>
            <a:picLocks noChangeAspect="1" noChangeArrowheads="1"/>
          </p:cNvPicPr>
          <p:nvPr/>
        </p:nvPicPr>
        <p:blipFill>
          <a:blip r:embed="rId26"/>
          <a:srcRect/>
          <a:stretch>
            <a:fillRect/>
          </a:stretch>
        </p:blipFill>
        <p:spPr bwMode="auto">
          <a:xfrm>
            <a:off x="396875" y="225425"/>
            <a:ext cx="8207375" cy="755650"/>
          </a:xfrm>
          <a:prstGeom prst="rect">
            <a:avLst/>
          </a:prstGeom>
          <a:noFill/>
          <a:ln w="9525">
            <a:noFill/>
            <a:miter lim="800000"/>
            <a:headEnd/>
            <a:tailEnd/>
          </a:ln>
        </p:spPr>
      </p:pic>
      <p:pic>
        <p:nvPicPr>
          <p:cNvPr id="1029" name="Picture 8" descr="基础部分2"/>
          <p:cNvPicPr>
            <a:picLocks noChangeAspect="1" noChangeArrowheads="1"/>
          </p:cNvPicPr>
          <p:nvPr/>
        </p:nvPicPr>
        <p:blipFill>
          <a:blip r:embed="rId27"/>
          <a:srcRect/>
          <a:stretch>
            <a:fillRect/>
          </a:stretch>
        </p:blipFill>
        <p:spPr bwMode="auto">
          <a:xfrm>
            <a:off x="468313" y="5876925"/>
            <a:ext cx="8207375" cy="714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1.xml"/><Relationship Id="rId7"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3.png"/><Relationship Id="rId4" Type="http://schemas.openxmlformats.org/officeDocument/2006/relationships/image" Target="../media/image4.jpeg"/><Relationship Id="rId9"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slide" Target="slide6.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slide" Target="slide6.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slide" Target="slide6.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2.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24.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png"/><Relationship Id="rId9" Type="http://schemas.openxmlformats.org/officeDocument/2006/relationships/slide" Target="slide6.xml"/></Relationships>
</file>

<file path=ppt/slides/_rels/slide2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59.jpeg"/><Relationship Id="rId4" Type="http://schemas.openxmlformats.org/officeDocument/2006/relationships/image" Target="../media/image58.jpeg"/></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slide" Target="slide6.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64.png"/><Relationship Id="rId5" Type="http://schemas.openxmlformats.org/officeDocument/2006/relationships/oleObject" Target="../embeddings/oleObject4.bin"/><Relationship Id="rId4" Type="http://schemas.openxmlformats.org/officeDocument/2006/relationships/image" Target="../media/image66.jpeg"/></Relationships>
</file>

<file path=ppt/slides/_rels/slide31.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68.png"/><Relationship Id="rId7" Type="http://schemas.openxmlformats.org/officeDocument/2006/relationships/image" Target="../media/image72.jpeg"/><Relationship Id="rId2" Type="http://schemas.openxmlformats.org/officeDocument/2006/relationships/image" Target="../media/image67.jpe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jpeg"/><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39.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jpeg"/><Relationship Id="rId7" Type="http://schemas.openxmlformats.org/officeDocument/2006/relationships/image" Target="../media/image84.jpeg"/><Relationship Id="rId2" Type="http://schemas.openxmlformats.org/officeDocument/2006/relationships/image" Target="../media/image79.jpeg"/><Relationship Id="rId1" Type="http://schemas.openxmlformats.org/officeDocument/2006/relationships/slideLayout" Target="../slideLayouts/slideLayout7.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 Id="rId9" Type="http://schemas.openxmlformats.org/officeDocument/2006/relationships/slide" Target="slide26.xml"/></Relationships>
</file>

<file path=ppt/slides/_rels/slide41.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7.xml"/><Relationship Id="rId6" Type="http://schemas.openxmlformats.org/officeDocument/2006/relationships/slide" Target="slide26.xml"/><Relationship Id="rId5" Type="http://schemas.openxmlformats.org/officeDocument/2006/relationships/image" Target="../media/image90.jpeg"/><Relationship Id="rId4" Type="http://schemas.openxmlformats.org/officeDocument/2006/relationships/image" Target="../media/image89.jpeg"/></Relationships>
</file>

<file path=ppt/slides/_rels/slide4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slide" Target="slide6.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1643063" y="4143375"/>
            <a:ext cx="5761037" cy="1200329"/>
          </a:xfrm>
          <a:prstGeom prst="rect">
            <a:avLst/>
          </a:prstGeom>
          <a:noFill/>
          <a:ln w="19050">
            <a:noFill/>
            <a:miter lim="800000"/>
            <a:headEnd/>
            <a:tailEnd/>
          </a:ln>
        </p:spPr>
        <p:txBody>
          <a:bodyPr>
            <a:spAutoFit/>
          </a:bodyPr>
          <a:lstStyle/>
          <a:p>
            <a:pPr algn="ctr" fontAlgn="base"/>
            <a:r>
              <a:rPr lang="zh-CN" altLang="en-US" sz="2400" dirty="0" smtClean="0">
                <a:ea typeface="黑体" pitchFamily="49" charset="-122"/>
              </a:rPr>
              <a:t>江西唯康信息网络有限公司</a:t>
            </a:r>
            <a:endParaRPr lang="en-US" altLang="zh-CN" sz="2400" dirty="0">
              <a:ea typeface="黑体" pitchFamily="49" charset="-122"/>
            </a:endParaRPr>
          </a:p>
          <a:p>
            <a:pPr algn="ctr" fontAlgn="base"/>
            <a:endParaRPr lang="en-US" altLang="zh-CN" sz="2400" dirty="0">
              <a:ea typeface="黑体" pitchFamily="49" charset="-122"/>
            </a:endParaRPr>
          </a:p>
          <a:p>
            <a:pPr algn="ctr" fontAlgn="base"/>
            <a:endParaRPr lang="zh-CN" altLang="en-US" sz="2400" dirty="0">
              <a:ea typeface="黑体" pitchFamily="49" charset="-122"/>
            </a:endParaRPr>
          </a:p>
        </p:txBody>
      </p:sp>
      <p:sp>
        <p:nvSpPr>
          <p:cNvPr id="5123" name="WordArt 3"/>
          <p:cNvSpPr>
            <a:spLocks noChangeArrowheads="1" noChangeShapeType="1" noTextEdit="1"/>
          </p:cNvSpPr>
          <p:nvPr/>
        </p:nvSpPr>
        <p:spPr bwMode="auto">
          <a:xfrm>
            <a:off x="1428728" y="2214554"/>
            <a:ext cx="6357982" cy="709622"/>
          </a:xfrm>
          <a:prstGeom prst="rect">
            <a:avLst/>
          </a:prstGeom>
        </p:spPr>
        <p:txBody>
          <a:bodyPr wrap="none" fromWordArt="1">
            <a:prstTxWarp prst="textPlain">
              <a:avLst>
                <a:gd name="adj" fmla="val 50000"/>
              </a:avLst>
            </a:prstTxWarp>
          </a:bodyPr>
          <a:lstStyle/>
          <a:p>
            <a:pPr algn="ctr" fontAlgn="base">
              <a:defRPr/>
            </a:pPr>
            <a:r>
              <a:rPr lang="zh-CN" altLang="en-US" sz="4000" b="1" kern="10" dirty="0">
                <a:ln w="3175">
                  <a:solidFill>
                    <a:srgbClr val="FFFF00"/>
                  </a:solidFill>
                  <a:round/>
                  <a:headEnd/>
                  <a:tailEnd/>
                </a:ln>
                <a:solidFill>
                  <a:srgbClr val="FF3300"/>
                </a:solidFill>
                <a:latin typeface="华文新魏"/>
                <a:ea typeface="宋体" pitchFamily="2" charset="-122"/>
              </a:rPr>
              <a:t> </a:t>
            </a:r>
            <a:r>
              <a:rPr lang="en-US" altLang="zh-CN" sz="4000" b="1" kern="10" dirty="0">
                <a:ln w="3175">
                  <a:solidFill>
                    <a:srgbClr val="FFFF00"/>
                  </a:solidFill>
                  <a:round/>
                  <a:headEnd/>
                  <a:tailEnd/>
                </a:ln>
                <a:solidFill>
                  <a:srgbClr val="FF3300"/>
                </a:solidFill>
                <a:latin typeface="华文新魏"/>
                <a:ea typeface="宋体" pitchFamily="2" charset="-122"/>
              </a:rPr>
              <a:t>VCOM</a:t>
            </a:r>
            <a:r>
              <a:rPr lang="zh-CN" altLang="en-US" sz="4000" b="1" kern="10" dirty="0">
                <a:ln w="3175">
                  <a:solidFill>
                    <a:srgbClr val="FFFF00"/>
                  </a:solidFill>
                  <a:round/>
                  <a:headEnd/>
                  <a:tailEnd/>
                </a:ln>
                <a:solidFill>
                  <a:srgbClr val="FF3300"/>
                </a:solidFill>
                <a:latin typeface="黑体" pitchFamily="49" charset="-122"/>
                <a:ea typeface="黑体" pitchFamily="49" charset="-122"/>
              </a:rPr>
              <a:t>公司及产品线介绍</a:t>
            </a:r>
          </a:p>
        </p:txBody>
      </p:sp>
      <p:pic>
        <p:nvPicPr>
          <p:cNvPr id="90116" name="Picture 77" descr="楼顶接收器"/>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254875" y="4786313"/>
            <a:ext cx="1246188" cy="1155700"/>
          </a:xfrm>
          <a:prstGeom prst="rect">
            <a:avLst/>
          </a:prstGeom>
          <a:noFill/>
          <a:ln w="9525">
            <a:noFill/>
            <a:miter lim="800000"/>
            <a:headEnd/>
            <a:tailEnd/>
          </a:ln>
        </p:spPr>
      </p:pic>
      <p:grpSp>
        <p:nvGrpSpPr>
          <p:cNvPr id="90117" name="Group 198"/>
          <p:cNvGrpSpPr>
            <a:grpSpLocks/>
          </p:cNvGrpSpPr>
          <p:nvPr/>
        </p:nvGrpSpPr>
        <p:grpSpPr bwMode="auto">
          <a:xfrm>
            <a:off x="5000625" y="5357813"/>
            <a:ext cx="1600200" cy="552450"/>
            <a:chOff x="2132" y="672"/>
            <a:chExt cx="1008" cy="348"/>
          </a:xfrm>
        </p:grpSpPr>
        <p:pic>
          <p:nvPicPr>
            <p:cNvPr id="90118" name="Picture 29" descr="003"/>
            <p:cNvPicPr>
              <a:picLocks noChangeAspect="1" noChangeArrowheads="1"/>
            </p:cNvPicPr>
            <p:nvPr/>
          </p:nvPicPr>
          <p:blipFill>
            <a:blip r:embed="rId5">
              <a:clrChange>
                <a:clrFrom>
                  <a:srgbClr val="FFFFFF"/>
                </a:clrFrom>
                <a:clrTo>
                  <a:srgbClr val="FFFFFF">
                    <a:alpha val="0"/>
                  </a:srgbClr>
                </a:clrTo>
              </a:clrChange>
              <a:lum bright="-12000"/>
            </a:blip>
            <a:srcRect/>
            <a:stretch>
              <a:fillRect/>
            </a:stretch>
          </p:blipFill>
          <p:spPr bwMode="auto">
            <a:xfrm>
              <a:off x="2132" y="768"/>
              <a:ext cx="1008" cy="252"/>
            </a:xfrm>
            <a:prstGeom prst="rect">
              <a:avLst/>
            </a:prstGeom>
            <a:noFill/>
            <a:ln w="9525">
              <a:noFill/>
              <a:miter lim="800000"/>
              <a:headEnd/>
              <a:tailEnd/>
            </a:ln>
          </p:spPr>
        </p:pic>
        <p:sp>
          <p:nvSpPr>
            <p:cNvPr id="90119" name="Line 19"/>
            <p:cNvSpPr>
              <a:spLocks noChangeShapeType="1"/>
            </p:cNvSpPr>
            <p:nvPr/>
          </p:nvSpPr>
          <p:spPr bwMode="auto">
            <a:xfrm flipH="1">
              <a:off x="2382" y="828"/>
              <a:ext cx="353" cy="0"/>
            </a:xfrm>
            <a:prstGeom prst="line">
              <a:avLst/>
            </a:prstGeom>
            <a:noFill/>
            <a:ln w="9525">
              <a:solidFill>
                <a:schemeClr val="tx1"/>
              </a:solidFill>
              <a:round/>
              <a:headEnd/>
              <a:tailEnd/>
            </a:ln>
          </p:spPr>
          <p:txBody>
            <a:bodyPr/>
            <a:lstStyle/>
            <a:p>
              <a:endParaRPr lang="zh-CN" altLang="en-US"/>
            </a:p>
          </p:txBody>
        </p:sp>
        <p:sp>
          <p:nvSpPr>
            <p:cNvPr id="90120" name="Line 20"/>
            <p:cNvSpPr>
              <a:spLocks noChangeShapeType="1"/>
            </p:cNvSpPr>
            <p:nvPr/>
          </p:nvSpPr>
          <p:spPr bwMode="auto">
            <a:xfrm flipV="1">
              <a:off x="2465" y="761"/>
              <a:ext cx="0" cy="67"/>
            </a:xfrm>
            <a:prstGeom prst="line">
              <a:avLst/>
            </a:prstGeom>
            <a:noFill/>
            <a:ln w="9525">
              <a:solidFill>
                <a:schemeClr val="tx1"/>
              </a:solidFill>
              <a:round/>
              <a:headEnd/>
              <a:tailEnd/>
            </a:ln>
          </p:spPr>
          <p:txBody>
            <a:bodyPr/>
            <a:lstStyle/>
            <a:p>
              <a:endParaRPr lang="zh-CN" altLang="en-US"/>
            </a:p>
          </p:txBody>
        </p:sp>
        <p:sp>
          <p:nvSpPr>
            <p:cNvPr id="90121" name="Line 21"/>
            <p:cNvSpPr>
              <a:spLocks noChangeShapeType="1"/>
            </p:cNvSpPr>
            <p:nvPr/>
          </p:nvSpPr>
          <p:spPr bwMode="auto">
            <a:xfrm flipV="1">
              <a:off x="2619" y="739"/>
              <a:ext cx="0" cy="89"/>
            </a:xfrm>
            <a:prstGeom prst="line">
              <a:avLst/>
            </a:prstGeom>
            <a:noFill/>
            <a:ln w="9525">
              <a:solidFill>
                <a:schemeClr val="tx1"/>
              </a:solidFill>
              <a:round/>
              <a:headEnd/>
              <a:tailEnd/>
            </a:ln>
          </p:spPr>
          <p:txBody>
            <a:bodyPr/>
            <a:lstStyle/>
            <a:p>
              <a:endParaRPr lang="zh-CN" altLang="en-US"/>
            </a:p>
          </p:txBody>
        </p:sp>
        <p:sp>
          <p:nvSpPr>
            <p:cNvPr id="90122" name="Line 22"/>
            <p:cNvSpPr>
              <a:spLocks noChangeShapeType="1"/>
            </p:cNvSpPr>
            <p:nvPr/>
          </p:nvSpPr>
          <p:spPr bwMode="auto">
            <a:xfrm>
              <a:off x="2530" y="828"/>
              <a:ext cx="0" cy="89"/>
            </a:xfrm>
            <a:prstGeom prst="line">
              <a:avLst/>
            </a:prstGeom>
            <a:noFill/>
            <a:ln w="9525">
              <a:solidFill>
                <a:schemeClr val="tx1"/>
              </a:solidFill>
              <a:round/>
              <a:headEnd/>
              <a:tailEnd/>
            </a:ln>
          </p:spPr>
          <p:txBody>
            <a:bodyPr/>
            <a:lstStyle/>
            <a:p>
              <a:endParaRPr lang="zh-CN" altLang="en-US"/>
            </a:p>
          </p:txBody>
        </p:sp>
        <p:pic>
          <p:nvPicPr>
            <p:cNvPr id="90123" name="Picture 23" descr="PC Blue"/>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576" y="678"/>
              <a:ext cx="112" cy="111"/>
            </a:xfrm>
            <a:prstGeom prst="rect">
              <a:avLst/>
            </a:prstGeom>
            <a:noFill/>
            <a:ln w="9525">
              <a:noFill/>
              <a:miter lim="800000"/>
              <a:headEnd/>
              <a:tailEnd/>
            </a:ln>
          </p:spPr>
        </p:pic>
        <p:grpSp>
          <p:nvGrpSpPr>
            <p:cNvPr id="90124" name="Group 194"/>
            <p:cNvGrpSpPr>
              <a:grpSpLocks/>
            </p:cNvGrpSpPr>
            <p:nvPr/>
          </p:nvGrpSpPr>
          <p:grpSpPr bwMode="auto">
            <a:xfrm>
              <a:off x="2688" y="672"/>
              <a:ext cx="291" cy="307"/>
              <a:chOff x="2256" y="2419"/>
              <a:chExt cx="336" cy="355"/>
            </a:xfrm>
          </p:grpSpPr>
          <p:pic>
            <p:nvPicPr>
              <p:cNvPr id="90127" name="Picture 193" descr="fuwuqi"/>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352" y="2419"/>
                <a:ext cx="240" cy="317"/>
              </a:xfrm>
              <a:prstGeom prst="rect">
                <a:avLst/>
              </a:prstGeom>
              <a:noFill/>
              <a:ln w="9525">
                <a:noFill/>
                <a:miter lim="800000"/>
                <a:headEnd/>
                <a:tailEnd/>
              </a:ln>
            </p:spPr>
          </p:pic>
          <p:grpSp>
            <p:nvGrpSpPr>
              <p:cNvPr id="90128" name="Group 25"/>
              <p:cNvGrpSpPr>
                <a:grpSpLocks/>
              </p:cNvGrpSpPr>
              <p:nvPr/>
            </p:nvGrpSpPr>
            <p:grpSpPr bwMode="auto">
              <a:xfrm>
                <a:off x="2256" y="2544"/>
                <a:ext cx="211" cy="230"/>
                <a:chOff x="4896" y="1968"/>
                <a:chExt cx="672" cy="651"/>
              </a:xfrm>
            </p:grpSpPr>
            <p:pic>
              <p:nvPicPr>
                <p:cNvPr id="90129" name="Picture 26" descr="整套电脑-2"/>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896" y="1968"/>
                  <a:ext cx="672" cy="651"/>
                </a:xfrm>
                <a:prstGeom prst="rect">
                  <a:avLst/>
                </a:prstGeom>
                <a:noFill/>
                <a:ln w="9525">
                  <a:noFill/>
                  <a:miter lim="800000"/>
                  <a:headEnd/>
                  <a:tailEnd/>
                </a:ln>
              </p:spPr>
            </p:pic>
            <p:graphicFrame>
              <p:nvGraphicFramePr>
                <p:cNvPr id="90113" name="Object 1"/>
                <p:cNvGraphicFramePr>
                  <a:graphicFrameLocks noChangeAspect="1"/>
                </p:cNvGraphicFramePr>
                <p:nvPr/>
              </p:nvGraphicFramePr>
              <p:xfrm>
                <a:off x="5056" y="2070"/>
                <a:ext cx="328" cy="236"/>
              </p:xfrm>
              <a:graphic>
                <a:graphicData uri="http://schemas.openxmlformats.org/presentationml/2006/ole">
                  <mc:AlternateContent xmlns:mc="http://schemas.openxmlformats.org/markup-compatibility/2006">
                    <mc:Choice xmlns:v="urn:schemas-microsoft-com:vml" Requires="v">
                      <p:oleObj spid="_x0000_s90114" name="BMP 图象" r:id="rId9" imgW="5714286" imgH="3933333" progId="PBrush">
                        <p:embed/>
                      </p:oleObj>
                    </mc:Choice>
                    <mc:Fallback>
                      <p:oleObj name="BMP 图象" r:id="rId9" imgW="5714286" imgH="3933333" progId="PBrush">
                        <p:embed/>
                        <p:pic>
                          <p:nvPicPr>
                            <p:cNvPr id="0"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56" y="2070"/>
                              <a:ext cx="328" cy="236"/>
                            </a:xfrm>
                            <a:prstGeom prst="rect">
                              <a:avLst/>
                            </a:prstGeom>
                            <a:solidFill>
                              <a:schemeClr val="bg1"/>
                            </a:solidFill>
                            <a:ln>
                              <a:noFill/>
                            </a:ln>
                            <a:extLst>
                              <a:ext uri="{91240B29-F687-4F45-9708-019B960494DF}">
                                <a14:hiddenLine xmlns:a14="http://schemas.microsoft.com/office/drawing/2010/main" w="12700">
                                  <a:solidFill>
                                    <a:srgbClr val="FF00FF"/>
                                  </a:solidFill>
                                  <a:miter lim="800000"/>
                                  <a:headEnd/>
                                  <a:tailEnd/>
                                </a14:hiddenLine>
                              </a:ext>
                            </a:extLst>
                          </p:spPr>
                        </p:pic>
                      </p:oleObj>
                    </mc:Fallback>
                  </mc:AlternateContent>
                </a:graphicData>
              </a:graphic>
            </p:graphicFrame>
          </p:grpSp>
        </p:grpSp>
        <p:pic>
          <p:nvPicPr>
            <p:cNvPr id="90125" name="Picture 195" descr="PC Blue"/>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416" y="672"/>
              <a:ext cx="112" cy="111"/>
            </a:xfrm>
            <a:prstGeom prst="rect">
              <a:avLst/>
            </a:prstGeom>
            <a:noFill/>
            <a:ln w="9525">
              <a:noFill/>
              <a:miter lim="800000"/>
              <a:headEnd/>
              <a:tailEnd/>
            </a:ln>
          </p:spPr>
        </p:pic>
        <p:pic>
          <p:nvPicPr>
            <p:cNvPr id="90126" name="Picture 197" descr="PC Blue"/>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468" y="864"/>
              <a:ext cx="112" cy="11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内容占位符 2"/>
          <p:cNvSpPr>
            <a:spLocks noGrp="1"/>
          </p:cNvSpPr>
          <p:nvPr>
            <p:ph idx="4294967295"/>
          </p:nvPr>
        </p:nvSpPr>
        <p:spPr>
          <a:xfrm>
            <a:off x="827088" y="2205038"/>
            <a:ext cx="5257800" cy="2808287"/>
          </a:xfrm>
        </p:spPr>
        <p:txBody>
          <a:bodyPr/>
          <a:lstStyle/>
          <a:p>
            <a:pPr marL="609600" indent="-609600">
              <a:buFontTx/>
              <a:buAutoNum type="arabicPeriod"/>
            </a:pPr>
            <a:r>
              <a:rPr lang="zh-CN" altLang="en-US" sz="1800" smtClean="0"/>
              <a:t>免 压 线 工 具</a:t>
            </a:r>
            <a:endParaRPr lang="en-US" altLang="zh-CN" sz="1800" smtClean="0"/>
          </a:p>
          <a:p>
            <a:pPr marL="609600" indent="-609600">
              <a:buFontTx/>
              <a:buAutoNum type="arabicPeriod"/>
            </a:pPr>
            <a:r>
              <a:rPr lang="zh-CN" altLang="en-US" sz="1800" smtClean="0"/>
              <a:t>内置应力消除装置</a:t>
            </a:r>
          </a:p>
          <a:p>
            <a:pPr marL="609600" indent="-609600">
              <a:buFontTx/>
              <a:buAutoNum type="arabicPeriod"/>
            </a:pPr>
            <a:r>
              <a:rPr lang="zh-CN" altLang="en-US" sz="1800" smtClean="0"/>
              <a:t>单 一 金 属 导 线 设  计，无 印 刷 电 路 板</a:t>
            </a:r>
          </a:p>
          <a:p>
            <a:pPr marL="609600" indent="-609600">
              <a:buFontTx/>
              <a:buAutoNum type="arabicPeriod"/>
            </a:pPr>
            <a:r>
              <a:rPr lang="zh-CN" altLang="en-US" sz="1800" smtClean="0"/>
              <a:t>接 触 点 镀 金</a:t>
            </a:r>
          </a:p>
          <a:p>
            <a:pPr marL="609600" indent="-609600">
              <a:buFontTx/>
              <a:buAutoNum type="arabicPeriod"/>
            </a:pPr>
            <a:r>
              <a:rPr lang="zh-CN" altLang="en-US" sz="1800" smtClean="0"/>
              <a:t>透 明 盖 板, 容 易 检 查 和 维 修</a:t>
            </a:r>
          </a:p>
          <a:p>
            <a:pPr marL="609600" indent="-609600">
              <a:buFontTx/>
              <a:buAutoNum type="arabicPeriod"/>
            </a:pPr>
            <a:r>
              <a:rPr lang="zh-CN" altLang="en-US" sz="1800" smtClean="0"/>
              <a:t>模 块 与 电 缆 护 套 紧 密 耦 合，减 少 应 力 和 弯 曲 半 径</a:t>
            </a:r>
          </a:p>
          <a:p>
            <a:pPr marL="609600" indent="-609600">
              <a:buFontTx/>
              <a:buAutoNum type="arabicPeriod"/>
            </a:pPr>
            <a:r>
              <a:rPr lang="zh-CN" altLang="en-US" sz="1800" smtClean="0"/>
              <a:t>可 反 复 端 接 </a:t>
            </a:r>
            <a:r>
              <a:rPr lang="en-US" altLang="zh-CN" sz="1800" smtClean="0"/>
              <a:t>200</a:t>
            </a:r>
            <a:r>
              <a:rPr lang="zh-CN" altLang="en-US" sz="1800" smtClean="0"/>
              <a:t> 次 以 上</a:t>
            </a:r>
          </a:p>
          <a:p>
            <a:pPr marL="609600" indent="-609600"/>
            <a:endParaRPr lang="zh-CN" altLang="en-US" smtClean="0"/>
          </a:p>
        </p:txBody>
      </p:sp>
      <p:pic>
        <p:nvPicPr>
          <p:cNvPr id="323588" name="图片 4" descr="超五类免打线模块.tif"/>
          <p:cNvPicPr>
            <a:picLocks noChangeAspect="1"/>
          </p:cNvPicPr>
          <p:nvPr/>
        </p:nvPicPr>
        <p:blipFill>
          <a:blip r:embed="rId2"/>
          <a:srcRect/>
          <a:stretch>
            <a:fillRect/>
          </a:stretch>
        </p:blipFill>
        <p:spPr bwMode="auto">
          <a:xfrm>
            <a:off x="6084888" y="2420938"/>
            <a:ext cx="2230437" cy="1731962"/>
          </a:xfrm>
          <a:prstGeom prst="rect">
            <a:avLst/>
          </a:prstGeom>
          <a:noFill/>
          <a:ln w="9525">
            <a:noFill/>
            <a:miter lim="800000"/>
            <a:headEnd/>
            <a:tailEnd/>
          </a:ln>
        </p:spPr>
      </p:pic>
      <p:sp>
        <p:nvSpPr>
          <p:cNvPr id="6" name="Rectangle 2"/>
          <p:cNvSpPr txBox="1">
            <a:spLocks noChangeArrowheads="1"/>
          </p:cNvSpPr>
          <p:nvPr/>
        </p:nvSpPr>
        <p:spPr bwMode="auto">
          <a:xfrm>
            <a:off x="857224" y="1571612"/>
            <a:ext cx="5143536" cy="500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b="0" i="0" u="none" strike="noStrike" kern="0" cap="none" spc="0" normalizeH="0" baseline="0" noProof="0" dirty="0" smtClean="0">
                <a:ln>
                  <a:noFill/>
                </a:ln>
                <a:solidFill>
                  <a:schemeClr val="tx1"/>
                </a:solidFill>
                <a:effectLst/>
                <a:uLnTx/>
                <a:uFillTx/>
                <a:latin typeface="宋体" pitchFamily="2" charset="-122"/>
                <a:ea typeface="宋体" pitchFamily="2" charset="-122"/>
                <a:cs typeface="+mj-cs"/>
              </a:rPr>
              <a:t>超五类非屏蔽免打模块</a:t>
            </a:r>
            <a:endParaRPr kumimoji="0" lang="zh-CN" altLang="en-US" b="0" i="0" u="none" strike="noStrike" kern="0" cap="none" spc="0" normalizeH="0" baseline="0" noProof="0" dirty="0">
              <a:ln>
                <a:noFill/>
              </a:ln>
              <a:solidFill>
                <a:schemeClr val="tx1"/>
              </a:solidFill>
              <a:effectLst/>
              <a:uLnTx/>
              <a:uFillTx/>
              <a:latin typeface="宋体" pitchFamily="2" charset="-122"/>
              <a:ea typeface="宋体" pitchFamily="2" charset="-122"/>
              <a:cs typeface="+mj-cs"/>
            </a:endParaRPr>
          </a:p>
        </p:txBody>
      </p:sp>
      <p:sp>
        <p:nvSpPr>
          <p:cNvPr id="5" name="Text Box 17"/>
          <p:cNvSpPr txBox="1">
            <a:spLocks noChangeArrowheads="1"/>
          </p:cNvSpPr>
          <p:nvPr/>
        </p:nvSpPr>
        <p:spPr bwMode="gray">
          <a:xfrm>
            <a:off x="642910" y="1071546"/>
            <a:ext cx="3143272" cy="457200"/>
          </a:xfrm>
          <a:prstGeom prst="rect">
            <a:avLst/>
          </a:prstGeom>
          <a:noFill/>
          <a:ln w="9525" algn="ctr">
            <a:noFill/>
            <a:miter lim="800000"/>
            <a:headEnd/>
            <a:tailEnd/>
          </a:ln>
          <a:effectLst/>
        </p:spPr>
        <p:txBody>
          <a:bodyPr wrap="square">
            <a:spAutoFit/>
          </a:bodyPr>
          <a:lstStyle/>
          <a:p>
            <a:pPr algn="ctr" eaLnBrk="0" fontAlgn="base" hangingPunct="0"/>
            <a:r>
              <a:rPr lang="zh-CN" altLang="en-US" sz="2400" b="1" dirty="0" smtClean="0">
                <a:solidFill>
                  <a:schemeClr val="tx2"/>
                </a:solidFill>
                <a:effectLst>
                  <a:outerShdw blurRad="38100" dist="38100" dir="2700000" algn="tl">
                    <a:srgbClr val="C0C0C0"/>
                  </a:outerShdw>
                </a:effectLst>
                <a:ea typeface="黑体" pitchFamily="49" charset="-122"/>
                <a:hlinkClick r:id="rId3" action="ppaction://hlinksldjump"/>
              </a:rPr>
              <a:t>综合布线系列产品</a:t>
            </a:r>
            <a:endParaRPr lang="zh-CN" altLang="en-US" sz="2400" b="1" dirty="0">
              <a:solidFill>
                <a:schemeClr val="tx2"/>
              </a:solidFill>
              <a:effectLst>
                <a:outerShdw blurRad="38100" dist="38100" dir="2700000" algn="tl">
                  <a:srgbClr val="C0C0C0"/>
                </a:outerShdw>
              </a:effectLst>
              <a:ea typeface="黑体" pitchFamily="49" charset="-122"/>
              <a:hlinkClick r:id="rId3" action="ppaction://hlinksldjum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027"/>
          <p:cNvSpPr>
            <a:spLocks noChangeArrowheads="1"/>
          </p:cNvSpPr>
          <p:nvPr/>
        </p:nvSpPr>
        <p:spPr bwMode="auto">
          <a:xfrm>
            <a:off x="571500" y="1700213"/>
            <a:ext cx="6072188" cy="3571875"/>
          </a:xfrm>
          <a:prstGeom prst="rect">
            <a:avLst/>
          </a:prstGeom>
          <a:noFill/>
          <a:ln w="9525">
            <a:noFill/>
            <a:miter lim="800000"/>
            <a:headEnd/>
            <a:tailEnd/>
          </a:ln>
          <a:effectLst/>
        </p:spPr>
        <p:txBody>
          <a:bodyPr/>
          <a:lstStyle/>
          <a:p>
            <a:pPr marL="342900" indent="-342900" fontAlgn="base"/>
            <a:r>
              <a:rPr lang="zh-CN" altLang="en-US" sz="2400" b="1" dirty="0">
                <a:latin typeface="方正隶变简体"/>
                <a:ea typeface="方正隶变简体"/>
                <a:cs typeface="方正隶变简体"/>
              </a:rPr>
              <a:t>非屏蔽</a:t>
            </a:r>
            <a:r>
              <a:rPr lang="en-US" altLang="zh-CN" sz="2400" b="1" dirty="0">
                <a:latin typeface="方正隶变简体"/>
                <a:ea typeface="方正隶变简体"/>
                <a:cs typeface="方正隶变简体"/>
              </a:rPr>
              <a:t>/</a:t>
            </a:r>
            <a:r>
              <a:rPr lang="zh-CN" altLang="en-US" sz="2400" b="1" dirty="0">
                <a:latin typeface="方正隶变简体"/>
                <a:ea typeface="方正隶变简体"/>
                <a:cs typeface="方正隶变简体"/>
              </a:rPr>
              <a:t>屏蔽免打模块</a:t>
            </a:r>
            <a:endParaRPr lang="en-US" altLang="zh-CN" sz="1600" i="1" dirty="0">
              <a:solidFill>
                <a:srgbClr val="A3A3E0"/>
              </a:solidFill>
              <a:latin typeface="方正隶变简体"/>
              <a:ea typeface="方正隶变简体"/>
              <a:cs typeface="方正隶变简体"/>
            </a:endParaRPr>
          </a:p>
          <a:p>
            <a:pPr marL="342900" indent="-342900" fontAlgn="base">
              <a:spcBef>
                <a:spcPct val="20000"/>
              </a:spcBef>
              <a:buClr>
                <a:schemeClr val="accent2"/>
              </a:buClr>
              <a:buFontTx/>
              <a:buChar char="·"/>
            </a:pPr>
            <a:r>
              <a:rPr lang="zh-CN" altLang="zh-CN" sz="1600" i="1" dirty="0">
                <a:latin typeface="方正隶变简体"/>
                <a:ea typeface="方正隶变简体"/>
                <a:cs typeface="方正隶变简体"/>
              </a:rPr>
              <a:t>IDC被旋转90度</a:t>
            </a:r>
          </a:p>
          <a:p>
            <a:pPr marL="342900" indent="-342900" fontAlgn="base">
              <a:spcBef>
                <a:spcPct val="20000"/>
              </a:spcBef>
              <a:buClr>
                <a:schemeClr val="accent2"/>
              </a:buClr>
              <a:buFontTx/>
              <a:buChar char="·"/>
            </a:pPr>
            <a:r>
              <a:rPr lang="zh-CN" altLang="zh-CN" sz="1600" i="1" dirty="0">
                <a:latin typeface="方正隶变简体"/>
                <a:ea typeface="方正隶变简体"/>
                <a:cs typeface="方正隶变简体"/>
              </a:rPr>
              <a:t>端接快速简便</a:t>
            </a:r>
          </a:p>
          <a:p>
            <a:pPr marL="342900" indent="-342900" fontAlgn="base">
              <a:spcBef>
                <a:spcPct val="20000"/>
              </a:spcBef>
              <a:buClr>
                <a:schemeClr val="accent2"/>
              </a:buClr>
              <a:buFontTx/>
              <a:buChar char="·"/>
            </a:pPr>
            <a:r>
              <a:rPr lang="zh-CN" altLang="zh-CN" sz="1600" i="1" dirty="0">
                <a:latin typeface="方正隶变简体"/>
                <a:ea typeface="方正隶变简体"/>
                <a:cs typeface="方正隶变简体"/>
              </a:rPr>
              <a:t>不会给内部器件带来压力</a:t>
            </a:r>
          </a:p>
          <a:p>
            <a:pPr marL="342900" indent="-342900" fontAlgn="base">
              <a:spcBef>
                <a:spcPct val="20000"/>
              </a:spcBef>
              <a:buClr>
                <a:schemeClr val="accent2"/>
              </a:buClr>
              <a:buFontTx/>
              <a:buChar char="·"/>
            </a:pPr>
            <a:r>
              <a:rPr lang="zh-CN" altLang="en-US" sz="1600" i="1" dirty="0">
                <a:latin typeface="方正隶变简体"/>
                <a:ea typeface="方正隶变简体"/>
                <a:cs typeface="方正隶变简体"/>
              </a:rPr>
              <a:t>排线盖设计，使双绞线的开绞长度≤</a:t>
            </a:r>
            <a:r>
              <a:rPr lang="en-US" altLang="zh-CN" sz="1600" i="1" dirty="0">
                <a:latin typeface="方正隶变简体"/>
                <a:ea typeface="方正隶变简体"/>
                <a:cs typeface="方正隶变简体"/>
              </a:rPr>
              <a:t>6mm</a:t>
            </a:r>
          </a:p>
          <a:p>
            <a:pPr marL="342900" lvl="1" indent="-342900" fontAlgn="base">
              <a:spcBef>
                <a:spcPct val="20000"/>
              </a:spcBef>
              <a:buClr>
                <a:schemeClr val="accent2"/>
              </a:buClr>
              <a:buFontTx/>
              <a:buChar char="·"/>
            </a:pPr>
            <a:r>
              <a:rPr lang="zh-CN" altLang="en-US" sz="1600" i="1" dirty="0" smtClean="0">
                <a:latin typeface="方正隶变简体"/>
                <a:ea typeface="方正隶变简体"/>
                <a:cs typeface="方正隶变简体"/>
              </a:rPr>
              <a:t>屏蔽</a:t>
            </a:r>
            <a:r>
              <a:rPr lang="zh-CN" altLang="en-US" sz="1600" i="1" dirty="0">
                <a:latin typeface="方正隶变简体"/>
                <a:ea typeface="方正隶变简体"/>
                <a:cs typeface="方正隶变简体"/>
              </a:rPr>
              <a:t>模块是全锌铜金制作，</a:t>
            </a:r>
            <a:r>
              <a:rPr lang="en-US" altLang="zh-CN" sz="1600" i="1" dirty="0">
                <a:latin typeface="方正隶变简体"/>
                <a:ea typeface="方正隶变简体"/>
                <a:cs typeface="方正隶变简体"/>
              </a:rPr>
              <a:t>360°</a:t>
            </a:r>
            <a:r>
              <a:rPr lang="zh-CN" altLang="en-US" sz="1600" i="1" dirty="0">
                <a:latin typeface="方正隶变简体"/>
                <a:ea typeface="方正隶变简体"/>
                <a:cs typeface="方正隶变简体"/>
              </a:rPr>
              <a:t>全屏蔽设计，</a:t>
            </a:r>
            <a:endParaRPr lang="en-US" altLang="zh-CN" sz="1600" i="1" dirty="0">
              <a:latin typeface="方正隶变简体"/>
              <a:ea typeface="方正隶变简体"/>
              <a:cs typeface="方正隶变简体"/>
            </a:endParaRPr>
          </a:p>
          <a:p>
            <a:pPr marL="342900" lvl="1" indent="-342900" fontAlgn="base">
              <a:spcBef>
                <a:spcPct val="20000"/>
              </a:spcBef>
              <a:buClr>
                <a:schemeClr val="accent2"/>
              </a:buClr>
            </a:pPr>
            <a:r>
              <a:rPr lang="en-US" altLang="zh-CN" sz="1600" i="1" dirty="0">
                <a:latin typeface="方正隶变简体"/>
                <a:ea typeface="方正隶变简体"/>
                <a:cs typeface="方正隶变简体"/>
              </a:rPr>
              <a:t>        </a:t>
            </a:r>
            <a:r>
              <a:rPr lang="zh-CN" altLang="en-US" sz="1600" i="1" dirty="0">
                <a:latin typeface="方正隶变简体"/>
                <a:ea typeface="方正隶变简体"/>
                <a:cs typeface="方正隶变简体"/>
              </a:rPr>
              <a:t>保证优秀的</a:t>
            </a:r>
            <a:r>
              <a:rPr lang="en-US" altLang="zh-CN" sz="1600" i="1" dirty="0">
                <a:latin typeface="方正隶变简体"/>
                <a:ea typeface="方正隶变简体"/>
                <a:cs typeface="方正隶变简体"/>
              </a:rPr>
              <a:t>EMC</a:t>
            </a:r>
            <a:r>
              <a:rPr lang="zh-CN" altLang="en-US" sz="1600" i="1" dirty="0">
                <a:latin typeface="方正隶变简体"/>
                <a:ea typeface="方正隶变简体"/>
                <a:cs typeface="方正隶变简体"/>
              </a:rPr>
              <a:t>性能</a:t>
            </a:r>
          </a:p>
          <a:p>
            <a:pPr marL="342900" indent="-342900" fontAlgn="base">
              <a:spcBef>
                <a:spcPct val="20000"/>
              </a:spcBef>
              <a:buClr>
                <a:schemeClr val="accent2"/>
              </a:buClr>
              <a:buFontTx/>
              <a:buChar char="·"/>
            </a:pPr>
            <a:r>
              <a:rPr lang="zh-CN" altLang="en-US" sz="1600" i="1" dirty="0">
                <a:latin typeface="方正隶变简体"/>
                <a:ea typeface="方正隶变简体"/>
                <a:cs typeface="方正隶变简体"/>
              </a:rPr>
              <a:t>模 块 与 电 缆 护 套 紧 密 耦 合，减 少 应力 和 弯 曲</a:t>
            </a:r>
            <a:endParaRPr lang="en-US" altLang="zh-CN" sz="1600" i="1" dirty="0">
              <a:latin typeface="方正隶变简体"/>
              <a:ea typeface="方正隶变简体"/>
              <a:cs typeface="方正隶变简体"/>
            </a:endParaRPr>
          </a:p>
          <a:p>
            <a:pPr marL="342900" indent="-342900" fontAlgn="base">
              <a:spcBef>
                <a:spcPct val="20000"/>
              </a:spcBef>
              <a:buClr>
                <a:schemeClr val="accent2"/>
              </a:buClr>
            </a:pPr>
            <a:r>
              <a:rPr lang="zh-CN" altLang="en-US" sz="1600" i="1" dirty="0">
                <a:latin typeface="方正隶变简体"/>
                <a:ea typeface="方正隶变简体"/>
                <a:cs typeface="方正隶变简体"/>
              </a:rPr>
              <a:t>       半 径六类免打信息模块</a:t>
            </a:r>
          </a:p>
          <a:p>
            <a:pPr marL="342900" indent="-342900" fontAlgn="base">
              <a:spcBef>
                <a:spcPct val="20000"/>
              </a:spcBef>
              <a:buClr>
                <a:schemeClr val="accent2"/>
              </a:buClr>
            </a:pPr>
            <a:endParaRPr lang="zh-CN" altLang="en-US" sz="1600" i="1" dirty="0">
              <a:solidFill>
                <a:srgbClr val="A3A3E0"/>
              </a:solidFill>
              <a:latin typeface="方正隶变简体"/>
              <a:ea typeface="方正隶变简体"/>
              <a:cs typeface="方正隶变简体"/>
            </a:endParaRPr>
          </a:p>
          <a:p>
            <a:pPr marL="342900" indent="-342900" fontAlgn="base">
              <a:spcBef>
                <a:spcPct val="20000"/>
              </a:spcBef>
              <a:buClr>
                <a:schemeClr val="accent2"/>
              </a:buClr>
            </a:pPr>
            <a:endParaRPr lang="en-US" altLang="zh-CN" sz="1600" i="1" dirty="0">
              <a:solidFill>
                <a:srgbClr val="A3A3E0"/>
              </a:solidFill>
              <a:latin typeface="方正隶变简体"/>
              <a:ea typeface="方正隶变简体"/>
              <a:cs typeface="方正隶变简体"/>
            </a:endParaRPr>
          </a:p>
          <a:p>
            <a:pPr marL="342900" lvl="1" indent="-342900" fontAlgn="base">
              <a:spcBef>
                <a:spcPct val="20000"/>
              </a:spcBef>
              <a:buClr>
                <a:schemeClr val="accent2"/>
              </a:buClr>
            </a:pPr>
            <a:endParaRPr lang="en-US" altLang="zh-CN" sz="1600" i="1" dirty="0">
              <a:solidFill>
                <a:srgbClr val="A3A3E0"/>
              </a:solidFill>
              <a:latin typeface="方正隶变简体"/>
              <a:ea typeface="方正隶变简体"/>
              <a:cs typeface="方正隶变简体"/>
            </a:endParaRPr>
          </a:p>
          <a:p>
            <a:pPr marL="342900" indent="-342900" fontAlgn="base">
              <a:spcBef>
                <a:spcPct val="20000"/>
              </a:spcBef>
              <a:buClr>
                <a:schemeClr val="accent2"/>
              </a:buClr>
              <a:buFontTx/>
              <a:buChar char="·"/>
            </a:pPr>
            <a:endParaRPr lang="en-US" altLang="zh-CN" sz="1600" i="1" dirty="0">
              <a:solidFill>
                <a:srgbClr val="A3A3E0"/>
              </a:solidFill>
              <a:latin typeface="方正隶变简体"/>
              <a:ea typeface="方正隶变简体"/>
              <a:cs typeface="方正隶变简体"/>
            </a:endParaRPr>
          </a:p>
          <a:p>
            <a:pPr marL="342900" indent="-342900" fontAlgn="base">
              <a:spcBef>
                <a:spcPct val="20000"/>
              </a:spcBef>
              <a:buClr>
                <a:schemeClr val="accent2"/>
              </a:buClr>
            </a:pPr>
            <a:r>
              <a:rPr lang="en-US" altLang="zh-CN" sz="1600" i="1" dirty="0">
                <a:solidFill>
                  <a:srgbClr val="A3A3E0"/>
                </a:solidFill>
                <a:latin typeface="方正隶变简体"/>
                <a:ea typeface="方正隶变简体"/>
                <a:cs typeface="方正隶变简体"/>
              </a:rPr>
              <a:t>      </a:t>
            </a:r>
            <a:r>
              <a:rPr lang="zh-CN" altLang="en-US" sz="1600" i="1" dirty="0">
                <a:solidFill>
                  <a:srgbClr val="A3A3E0"/>
                </a:solidFill>
                <a:latin typeface="方正隶变简体"/>
                <a:ea typeface="方正隶变简体"/>
                <a:cs typeface="方正隶变简体"/>
              </a:rPr>
              <a:t> </a:t>
            </a:r>
            <a:endParaRPr lang="en-US" altLang="zh-CN" sz="1600" i="1" dirty="0">
              <a:solidFill>
                <a:srgbClr val="A3A3E0"/>
              </a:solidFill>
              <a:latin typeface="方正隶变简体"/>
              <a:ea typeface="方正隶变简体"/>
              <a:cs typeface="方正隶变简体"/>
            </a:endParaRPr>
          </a:p>
          <a:p>
            <a:pPr marL="342900" indent="-342900" fontAlgn="base">
              <a:spcBef>
                <a:spcPct val="20000"/>
              </a:spcBef>
              <a:buClr>
                <a:schemeClr val="accent2"/>
              </a:buClr>
            </a:pPr>
            <a:endParaRPr lang="zh-CN" altLang="en-US" sz="1400" i="1" dirty="0">
              <a:solidFill>
                <a:srgbClr val="A3A3E0"/>
              </a:solidFill>
              <a:latin typeface="方正隶变简体"/>
              <a:ea typeface="方正隶变简体"/>
              <a:cs typeface="方正隶变简体"/>
            </a:endParaRPr>
          </a:p>
          <a:p>
            <a:pPr marL="342900" indent="-342900" fontAlgn="base">
              <a:spcBef>
                <a:spcPct val="20000"/>
              </a:spcBef>
              <a:buClr>
                <a:schemeClr val="accent2"/>
              </a:buClr>
              <a:buFontTx/>
              <a:buChar char="·"/>
            </a:pPr>
            <a:endParaRPr lang="en-US" altLang="zh-CN" sz="1400" i="1" dirty="0">
              <a:solidFill>
                <a:srgbClr val="A3A3E0"/>
              </a:solidFill>
              <a:latin typeface="方正隶变简体"/>
              <a:ea typeface="方正隶变简体"/>
              <a:cs typeface="方正隶变简体"/>
            </a:endParaRPr>
          </a:p>
          <a:p>
            <a:pPr marL="342900" indent="-342900" fontAlgn="base">
              <a:spcBef>
                <a:spcPct val="20000"/>
              </a:spcBef>
              <a:buClr>
                <a:schemeClr val="accent2"/>
              </a:buClr>
            </a:pPr>
            <a:endParaRPr lang="en-US" altLang="zh-CN" sz="1400" i="1" dirty="0">
              <a:solidFill>
                <a:srgbClr val="A3A3E0"/>
              </a:solidFill>
              <a:latin typeface="方正隶变简体"/>
              <a:ea typeface="方正隶变简体"/>
              <a:cs typeface="方正隶变简体"/>
            </a:endParaRPr>
          </a:p>
          <a:p>
            <a:pPr marL="342900" indent="-342900" fontAlgn="base">
              <a:spcBef>
                <a:spcPct val="20000"/>
              </a:spcBef>
              <a:buClr>
                <a:schemeClr val="accent2"/>
              </a:buClr>
              <a:buFontTx/>
              <a:buChar char="·"/>
            </a:pPr>
            <a:endParaRPr lang="en-US" altLang="zh-CN" sz="1400" i="1" dirty="0">
              <a:solidFill>
                <a:srgbClr val="A3A3E0"/>
              </a:solidFill>
              <a:latin typeface="方正隶变简体"/>
              <a:ea typeface="方正隶变简体"/>
              <a:cs typeface="方正隶变简体"/>
            </a:endParaRPr>
          </a:p>
          <a:p>
            <a:pPr marL="342900" indent="-342900" fontAlgn="base">
              <a:spcBef>
                <a:spcPct val="20000"/>
              </a:spcBef>
              <a:buClr>
                <a:schemeClr val="accent2"/>
              </a:buClr>
              <a:buFontTx/>
              <a:buChar char="·"/>
            </a:pPr>
            <a:endParaRPr lang="zh-CN" altLang="en-US" sz="1400" i="1" dirty="0">
              <a:solidFill>
                <a:srgbClr val="A3A3E0"/>
              </a:solidFill>
              <a:latin typeface="方正隶变简体"/>
              <a:ea typeface="方正隶变简体"/>
              <a:cs typeface="方正隶变简体"/>
            </a:endParaRPr>
          </a:p>
          <a:p>
            <a:pPr marL="342900" indent="-342900" fontAlgn="base">
              <a:spcBef>
                <a:spcPct val="20000"/>
              </a:spcBef>
              <a:buClr>
                <a:schemeClr val="accent2"/>
              </a:buClr>
              <a:buFontTx/>
              <a:buChar char="·"/>
            </a:pPr>
            <a:endParaRPr lang="en-US" altLang="zh-CN" sz="2800" i="1" dirty="0">
              <a:solidFill>
                <a:srgbClr val="A3A3E0"/>
              </a:solidFill>
              <a:latin typeface="方正隶变简体"/>
              <a:ea typeface="方正隶变简体"/>
              <a:cs typeface="方正隶变简体"/>
            </a:endParaRPr>
          </a:p>
        </p:txBody>
      </p:sp>
      <p:pic>
        <p:nvPicPr>
          <p:cNvPr id="293892" name="图片 3" descr="六类UTP模块.tif"/>
          <p:cNvPicPr>
            <a:picLocks noChangeAspect="1"/>
          </p:cNvPicPr>
          <p:nvPr/>
        </p:nvPicPr>
        <p:blipFill>
          <a:blip r:embed="rId2" cstate="print"/>
          <a:srcRect/>
          <a:stretch>
            <a:fillRect/>
          </a:stretch>
        </p:blipFill>
        <p:spPr bwMode="auto">
          <a:xfrm>
            <a:off x="5580063" y="2276475"/>
            <a:ext cx="1366837" cy="1136650"/>
          </a:xfrm>
          <a:prstGeom prst="rect">
            <a:avLst/>
          </a:prstGeom>
          <a:noFill/>
          <a:ln w="9525">
            <a:noFill/>
            <a:miter lim="800000"/>
            <a:headEnd/>
            <a:tailEnd/>
          </a:ln>
        </p:spPr>
      </p:pic>
      <p:pic>
        <p:nvPicPr>
          <p:cNvPr id="293893" name="图片 4" descr="六类UTP模块打开1.tif"/>
          <p:cNvPicPr>
            <a:picLocks noChangeAspect="1"/>
          </p:cNvPicPr>
          <p:nvPr/>
        </p:nvPicPr>
        <p:blipFill>
          <a:blip r:embed="rId3" cstate="print"/>
          <a:srcRect/>
          <a:stretch>
            <a:fillRect/>
          </a:stretch>
        </p:blipFill>
        <p:spPr bwMode="auto">
          <a:xfrm>
            <a:off x="7092950" y="4221163"/>
            <a:ext cx="1246188" cy="976312"/>
          </a:xfrm>
          <a:prstGeom prst="rect">
            <a:avLst/>
          </a:prstGeom>
          <a:noFill/>
          <a:ln w="9525">
            <a:noFill/>
            <a:miter lim="800000"/>
            <a:headEnd/>
            <a:tailEnd/>
          </a:ln>
        </p:spPr>
      </p:pic>
      <p:pic>
        <p:nvPicPr>
          <p:cNvPr id="293894" name="图片 5" descr="六类UTP模块打开.tif"/>
          <p:cNvPicPr>
            <a:picLocks noChangeAspect="1"/>
          </p:cNvPicPr>
          <p:nvPr/>
        </p:nvPicPr>
        <p:blipFill>
          <a:blip r:embed="rId4" cstate="print"/>
          <a:srcRect/>
          <a:stretch>
            <a:fillRect/>
          </a:stretch>
        </p:blipFill>
        <p:spPr bwMode="auto">
          <a:xfrm>
            <a:off x="6213475" y="3435350"/>
            <a:ext cx="1843088" cy="976313"/>
          </a:xfrm>
          <a:prstGeom prst="rect">
            <a:avLst/>
          </a:prstGeom>
          <a:noFill/>
          <a:ln w="9525">
            <a:noFill/>
            <a:miter lim="800000"/>
            <a:headEnd/>
            <a:tailEnd/>
          </a:ln>
        </p:spPr>
      </p:pic>
      <p:sp>
        <p:nvSpPr>
          <p:cNvPr id="293895" name="WordArt 26"/>
          <p:cNvSpPr>
            <a:spLocks noChangeArrowheads="1" noChangeShapeType="1" noTextEdit="1"/>
          </p:cNvSpPr>
          <p:nvPr/>
        </p:nvSpPr>
        <p:spPr bwMode="auto">
          <a:xfrm>
            <a:off x="7105650" y="2855913"/>
            <a:ext cx="714375" cy="144462"/>
          </a:xfrm>
          <a:prstGeom prst="rect">
            <a:avLst/>
          </a:prstGeom>
        </p:spPr>
        <p:txBody>
          <a:bodyPr wrap="none" fromWordArt="1">
            <a:prstTxWarp prst="textWave1">
              <a:avLst>
                <a:gd name="adj1" fmla="val 13005"/>
                <a:gd name="adj2" fmla="val 0"/>
              </a:avLst>
            </a:prstTxWarp>
          </a:bodyPr>
          <a:lstStyle/>
          <a:p>
            <a:pPr algn="ctr"/>
            <a:r>
              <a:rPr lang="en-US" altLang="zh-CN" sz="1400" b="1"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黑体"/>
                <a:ea typeface="黑体"/>
              </a:rPr>
              <a:t>MOU456AF</a:t>
            </a:r>
            <a:endParaRPr lang="zh-CN" altLang="en-US" sz="1400" b="1"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黑体"/>
              <a:ea typeface="黑体"/>
            </a:endParaRPr>
          </a:p>
        </p:txBody>
      </p:sp>
      <p:pic>
        <p:nvPicPr>
          <p:cNvPr id="293896" name="图片 7" descr="CAT6屏蔽模块.tif"/>
          <p:cNvPicPr>
            <a:picLocks noChangeAspect="1"/>
          </p:cNvPicPr>
          <p:nvPr/>
        </p:nvPicPr>
        <p:blipFill>
          <a:blip r:embed="rId5" cstate="print"/>
          <a:srcRect/>
          <a:stretch>
            <a:fillRect/>
          </a:stretch>
        </p:blipFill>
        <p:spPr bwMode="auto">
          <a:xfrm>
            <a:off x="2771775" y="4529138"/>
            <a:ext cx="2232025" cy="1273175"/>
          </a:xfrm>
          <a:prstGeom prst="rect">
            <a:avLst/>
          </a:prstGeom>
          <a:noFill/>
          <a:ln w="9525">
            <a:noFill/>
            <a:miter lim="800000"/>
            <a:headEnd/>
            <a:tailEnd/>
          </a:ln>
        </p:spPr>
      </p:pic>
      <p:sp>
        <p:nvSpPr>
          <p:cNvPr id="293897" name="WordArt 26"/>
          <p:cNvSpPr>
            <a:spLocks noChangeArrowheads="1" noChangeShapeType="1" noTextEdit="1"/>
          </p:cNvSpPr>
          <p:nvPr/>
        </p:nvSpPr>
        <p:spPr bwMode="auto">
          <a:xfrm>
            <a:off x="2286000" y="5429250"/>
            <a:ext cx="1054100" cy="303213"/>
          </a:xfrm>
          <a:prstGeom prst="rect">
            <a:avLst/>
          </a:prstGeom>
        </p:spPr>
        <p:txBody>
          <a:bodyPr wrap="none" fromWordArt="1">
            <a:prstTxWarp prst="textWave1">
              <a:avLst>
                <a:gd name="adj1" fmla="val 13005"/>
                <a:gd name="adj2" fmla="val 0"/>
              </a:avLst>
            </a:prstTxWarp>
          </a:bodyPr>
          <a:lstStyle/>
          <a:p>
            <a:pPr algn="ctr"/>
            <a:r>
              <a:rPr lang="en-US" altLang="zh-CN" sz="1400" b="1"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黑体"/>
                <a:ea typeface="黑体"/>
              </a:rPr>
              <a:t>MOS456AF</a:t>
            </a:r>
            <a:endParaRPr lang="zh-CN" altLang="en-US" sz="1400" b="1"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黑体"/>
              <a:ea typeface="黑体"/>
            </a:endParaRPr>
          </a:p>
        </p:txBody>
      </p:sp>
      <p:sp>
        <p:nvSpPr>
          <p:cNvPr id="9" name="Text Box 17"/>
          <p:cNvSpPr txBox="1">
            <a:spLocks noChangeArrowheads="1"/>
          </p:cNvSpPr>
          <p:nvPr/>
        </p:nvSpPr>
        <p:spPr bwMode="gray">
          <a:xfrm>
            <a:off x="285720" y="1185850"/>
            <a:ext cx="3143272" cy="457200"/>
          </a:xfrm>
          <a:prstGeom prst="rect">
            <a:avLst/>
          </a:prstGeom>
          <a:noFill/>
          <a:ln w="9525" algn="ctr">
            <a:noFill/>
            <a:miter lim="800000"/>
            <a:headEnd/>
            <a:tailEnd/>
          </a:ln>
          <a:effectLst/>
        </p:spPr>
        <p:txBody>
          <a:bodyPr wrap="square">
            <a:spAutoFit/>
          </a:bodyPr>
          <a:lstStyle/>
          <a:p>
            <a:pPr algn="ctr" eaLnBrk="0" fontAlgn="base" hangingPunct="0"/>
            <a:r>
              <a:rPr lang="zh-CN" altLang="en-US" sz="2400" b="1" dirty="0" smtClean="0">
                <a:solidFill>
                  <a:schemeClr val="tx2"/>
                </a:solidFill>
                <a:effectLst>
                  <a:outerShdw blurRad="38100" dist="38100" dir="2700000" algn="tl">
                    <a:srgbClr val="C0C0C0"/>
                  </a:outerShdw>
                </a:effectLst>
                <a:ea typeface="黑体" pitchFamily="49" charset="-122"/>
                <a:hlinkClick r:id="rId6" action="ppaction://hlinksldjump"/>
              </a:rPr>
              <a:t>综合布线系列产品</a:t>
            </a:r>
            <a:endParaRPr lang="zh-CN" altLang="en-US" sz="2400" b="1" dirty="0">
              <a:solidFill>
                <a:schemeClr val="tx2"/>
              </a:solidFill>
              <a:effectLst>
                <a:outerShdw blurRad="38100" dist="38100" dir="2700000" algn="tl">
                  <a:srgbClr val="C0C0C0"/>
                </a:outerShdw>
              </a:effectLst>
              <a:ea typeface="黑体" pitchFamily="49" charset="-122"/>
              <a:hlinkClick r:id="rId6" action="ppaction://hlinksldjump"/>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9186" name="Object 2"/>
          <p:cNvGraphicFramePr>
            <a:graphicFrameLocks noChangeAspect="1"/>
          </p:cNvGraphicFramePr>
          <p:nvPr/>
        </p:nvGraphicFramePr>
        <p:xfrm>
          <a:off x="611188" y="1773238"/>
          <a:ext cx="2125662" cy="1711325"/>
        </p:xfrm>
        <a:graphic>
          <a:graphicData uri="http://schemas.openxmlformats.org/presentationml/2006/ole">
            <mc:AlternateContent xmlns:mc="http://schemas.openxmlformats.org/markup-compatibility/2006">
              <mc:Choice xmlns:v="urn:schemas-microsoft-com:vml" Requires="v">
                <p:oleObj spid="_x0000_s369667" name="Bitmap Image" r:id="rId3" imgW="1371429" imgH="1104762" progId="PBrush">
                  <p:embed/>
                </p:oleObj>
              </mc:Choice>
              <mc:Fallback>
                <p:oleObj name="Bitmap Image" r:id="rId3" imgW="1371429" imgH="1104762"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773238"/>
                        <a:ext cx="2125662"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9187" name="Text Box 3"/>
          <p:cNvSpPr txBox="1">
            <a:spLocks noChangeArrowheads="1"/>
          </p:cNvSpPr>
          <p:nvPr/>
        </p:nvSpPr>
        <p:spPr bwMode="auto">
          <a:xfrm>
            <a:off x="274638" y="3743325"/>
            <a:ext cx="3263900" cy="366713"/>
          </a:xfrm>
          <a:prstGeom prst="rect">
            <a:avLst/>
          </a:prstGeom>
          <a:noFill/>
          <a:ln w="9525">
            <a:noFill/>
            <a:miter lim="800000"/>
            <a:headEnd/>
            <a:tailEnd/>
          </a:ln>
        </p:spPr>
        <p:txBody>
          <a:bodyPr>
            <a:spAutoFit/>
          </a:bodyPr>
          <a:lstStyle/>
          <a:p>
            <a:pPr fontAlgn="base">
              <a:spcBef>
                <a:spcPct val="50000"/>
              </a:spcBef>
            </a:pPr>
            <a:r>
              <a:rPr lang="zh-CN" altLang="en-US" b="1">
                <a:solidFill>
                  <a:srgbClr val="FF0000"/>
                </a:solidFill>
                <a:latin typeface="宋体" charset="-122"/>
              </a:rPr>
              <a:t>焊接的 </a:t>
            </a:r>
            <a:r>
              <a:rPr lang="en-US" altLang="zh-CN" b="1">
                <a:solidFill>
                  <a:srgbClr val="FF0000"/>
                </a:solidFill>
                <a:latin typeface="宋体" charset="-122"/>
              </a:rPr>
              <a:t>IDC </a:t>
            </a:r>
            <a:r>
              <a:rPr lang="zh-CN" altLang="en-US" b="1">
                <a:solidFill>
                  <a:srgbClr val="FF0000"/>
                </a:solidFill>
                <a:latin typeface="宋体" charset="-122"/>
              </a:rPr>
              <a:t>接触点</a:t>
            </a:r>
          </a:p>
        </p:txBody>
      </p:sp>
      <p:sp>
        <p:nvSpPr>
          <p:cNvPr id="349188" name="Text Box 26"/>
          <p:cNvSpPr txBox="1">
            <a:spLocks noChangeArrowheads="1"/>
          </p:cNvSpPr>
          <p:nvPr/>
        </p:nvSpPr>
        <p:spPr bwMode="auto">
          <a:xfrm>
            <a:off x="3170238" y="1428750"/>
            <a:ext cx="5745162" cy="2039938"/>
          </a:xfrm>
          <a:prstGeom prst="rect">
            <a:avLst/>
          </a:prstGeom>
          <a:noFill/>
          <a:ln w="12700">
            <a:noFill/>
            <a:miter lim="800000"/>
            <a:headEnd/>
            <a:tailEnd/>
          </a:ln>
        </p:spPr>
        <p:txBody>
          <a:bodyPr>
            <a:spAutoFit/>
          </a:bodyPr>
          <a:lstStyle/>
          <a:p>
            <a:pPr fontAlgn="base">
              <a:spcAft>
                <a:spcPct val="50000"/>
              </a:spcAft>
            </a:pPr>
            <a:r>
              <a:rPr lang="zh-CN" altLang="en-US" b="1" u="sng" dirty="0">
                <a:solidFill>
                  <a:srgbClr val="800000"/>
                </a:solidFill>
              </a:rPr>
              <a:t>传统的模块设计使用焊接</a:t>
            </a:r>
            <a:endParaRPr lang="zh-CN" altLang="en-US" dirty="0"/>
          </a:p>
          <a:p>
            <a:pPr fontAlgn="base">
              <a:spcAft>
                <a:spcPct val="20000"/>
              </a:spcAft>
              <a:buFontTx/>
              <a:buChar char="•"/>
            </a:pPr>
            <a:r>
              <a:rPr lang="zh-CN" altLang="en-US" sz="2000" dirty="0"/>
              <a:t> 压线时</a:t>
            </a:r>
            <a:r>
              <a:rPr lang="en-US" altLang="zh-CN" sz="2000" dirty="0"/>
              <a:t>, </a:t>
            </a:r>
            <a:r>
              <a:rPr lang="zh-CN" altLang="en-US" sz="2000" dirty="0"/>
              <a:t>电路板的焊接点会因大力冲击产生裂痕</a:t>
            </a:r>
          </a:p>
          <a:p>
            <a:pPr fontAlgn="base">
              <a:spcAft>
                <a:spcPct val="20000"/>
              </a:spcAft>
              <a:buFontTx/>
              <a:buChar char="•"/>
            </a:pPr>
            <a:r>
              <a:rPr lang="zh-CN" altLang="en-US" sz="2000" dirty="0"/>
              <a:t> 可能做成 “假焊接”</a:t>
            </a:r>
          </a:p>
          <a:p>
            <a:pPr fontAlgn="base">
              <a:spcAft>
                <a:spcPct val="20000"/>
              </a:spcAft>
              <a:buFontTx/>
              <a:buChar char="•"/>
            </a:pPr>
            <a:r>
              <a:rPr lang="zh-CN" altLang="en-US" sz="2000" dirty="0"/>
              <a:t> 会产生间歇性的中断接触问题</a:t>
            </a:r>
          </a:p>
          <a:p>
            <a:pPr fontAlgn="base">
              <a:spcAft>
                <a:spcPct val="20000"/>
              </a:spcAft>
            </a:pPr>
            <a:endParaRPr lang="en-US" altLang="zh-CN" sz="2000" dirty="0"/>
          </a:p>
        </p:txBody>
      </p:sp>
      <p:grpSp>
        <p:nvGrpSpPr>
          <p:cNvPr id="2" name="Group 4"/>
          <p:cNvGrpSpPr>
            <a:grpSpLocks/>
          </p:cNvGrpSpPr>
          <p:nvPr/>
        </p:nvGrpSpPr>
        <p:grpSpPr bwMode="auto">
          <a:xfrm>
            <a:off x="1214438" y="4251325"/>
            <a:ext cx="7319962" cy="1320800"/>
            <a:chOff x="731" y="3579"/>
            <a:chExt cx="4909" cy="642"/>
          </a:xfrm>
        </p:grpSpPr>
        <p:grpSp>
          <p:nvGrpSpPr>
            <p:cNvPr id="3" name="Group 5"/>
            <p:cNvGrpSpPr>
              <a:grpSpLocks/>
            </p:cNvGrpSpPr>
            <p:nvPr/>
          </p:nvGrpSpPr>
          <p:grpSpPr bwMode="auto">
            <a:xfrm>
              <a:off x="1344" y="3875"/>
              <a:ext cx="1008" cy="234"/>
              <a:chOff x="1358" y="3879"/>
              <a:chExt cx="1008" cy="234"/>
            </a:xfrm>
          </p:grpSpPr>
          <p:sp>
            <p:nvSpPr>
              <p:cNvPr id="349191" name="Rectangle 6"/>
              <p:cNvSpPr>
                <a:spLocks noChangeArrowheads="1"/>
              </p:cNvSpPr>
              <p:nvPr/>
            </p:nvSpPr>
            <p:spPr bwMode="auto">
              <a:xfrm>
                <a:off x="1358" y="3879"/>
                <a:ext cx="1005" cy="47"/>
              </a:xfrm>
              <a:prstGeom prst="rect">
                <a:avLst/>
              </a:prstGeom>
              <a:solidFill>
                <a:srgbClr val="996633"/>
              </a:solidFill>
              <a:ln w="9525">
                <a:solidFill>
                  <a:srgbClr val="FF6600"/>
                </a:solidFill>
                <a:miter lim="800000"/>
                <a:headEnd/>
                <a:tailEnd/>
              </a:ln>
            </p:spPr>
            <p:txBody>
              <a:bodyPr wrap="none" anchor="ctr"/>
              <a:lstStyle/>
              <a:p>
                <a:pPr fontAlgn="base"/>
                <a:endParaRPr lang="zh-CN" altLang="en-US"/>
              </a:p>
            </p:txBody>
          </p:sp>
          <p:sp>
            <p:nvSpPr>
              <p:cNvPr id="349192" name="Rectangle 7" descr="Wide upward diagonal"/>
              <p:cNvSpPr>
                <a:spLocks noChangeArrowheads="1"/>
              </p:cNvSpPr>
              <p:nvPr/>
            </p:nvSpPr>
            <p:spPr bwMode="auto">
              <a:xfrm>
                <a:off x="1360" y="3932"/>
                <a:ext cx="1003" cy="140"/>
              </a:xfrm>
              <a:prstGeom prst="rect">
                <a:avLst/>
              </a:prstGeom>
              <a:pattFill prst="wdUpDiag">
                <a:fgClr>
                  <a:srgbClr val="009900"/>
                </a:fgClr>
                <a:bgClr>
                  <a:schemeClr val="accent1"/>
                </a:bgClr>
              </a:pattFill>
              <a:ln w="9525">
                <a:solidFill>
                  <a:schemeClr val="tx1"/>
                </a:solidFill>
                <a:miter lim="800000"/>
                <a:headEnd/>
                <a:tailEnd/>
              </a:ln>
            </p:spPr>
            <p:txBody>
              <a:bodyPr wrap="none" anchor="ctr"/>
              <a:lstStyle/>
              <a:p>
                <a:pPr fontAlgn="base"/>
                <a:endParaRPr lang="zh-CN" altLang="en-US"/>
              </a:p>
            </p:txBody>
          </p:sp>
          <p:sp>
            <p:nvSpPr>
              <p:cNvPr id="349193" name="Rectangle 8"/>
              <p:cNvSpPr>
                <a:spLocks noChangeArrowheads="1"/>
              </p:cNvSpPr>
              <p:nvPr/>
            </p:nvSpPr>
            <p:spPr bwMode="auto">
              <a:xfrm>
                <a:off x="2249" y="4066"/>
                <a:ext cx="117" cy="47"/>
              </a:xfrm>
              <a:prstGeom prst="rect">
                <a:avLst/>
              </a:prstGeom>
              <a:solidFill>
                <a:srgbClr val="996633"/>
              </a:solidFill>
              <a:ln w="9525">
                <a:solidFill>
                  <a:srgbClr val="FF6600"/>
                </a:solidFill>
                <a:miter lim="800000"/>
                <a:headEnd/>
                <a:tailEnd/>
              </a:ln>
            </p:spPr>
            <p:txBody>
              <a:bodyPr wrap="none" anchor="ctr"/>
              <a:lstStyle/>
              <a:p>
                <a:pPr fontAlgn="base"/>
                <a:endParaRPr lang="zh-CN" altLang="en-US"/>
              </a:p>
            </p:txBody>
          </p:sp>
        </p:grpSp>
        <p:grpSp>
          <p:nvGrpSpPr>
            <p:cNvPr id="4" name="Group 9"/>
            <p:cNvGrpSpPr>
              <a:grpSpLocks/>
            </p:cNvGrpSpPr>
            <p:nvPr/>
          </p:nvGrpSpPr>
          <p:grpSpPr bwMode="auto">
            <a:xfrm>
              <a:off x="2517" y="3875"/>
              <a:ext cx="571" cy="238"/>
              <a:chOff x="2515" y="3879"/>
              <a:chExt cx="571" cy="238"/>
            </a:xfrm>
          </p:grpSpPr>
          <p:sp>
            <p:nvSpPr>
              <p:cNvPr id="349195" name="Rectangle 10"/>
              <p:cNvSpPr>
                <a:spLocks noChangeArrowheads="1"/>
              </p:cNvSpPr>
              <p:nvPr/>
            </p:nvSpPr>
            <p:spPr bwMode="auto">
              <a:xfrm>
                <a:off x="2517" y="3879"/>
                <a:ext cx="335" cy="47"/>
              </a:xfrm>
              <a:prstGeom prst="rect">
                <a:avLst/>
              </a:prstGeom>
              <a:solidFill>
                <a:srgbClr val="996633"/>
              </a:solidFill>
              <a:ln w="9525">
                <a:solidFill>
                  <a:srgbClr val="FF6600"/>
                </a:solidFill>
                <a:miter lim="800000"/>
                <a:headEnd/>
                <a:tailEnd/>
              </a:ln>
            </p:spPr>
            <p:txBody>
              <a:bodyPr wrap="none" anchor="ctr"/>
              <a:lstStyle/>
              <a:p>
                <a:pPr fontAlgn="base"/>
                <a:endParaRPr lang="zh-CN" altLang="en-US"/>
              </a:p>
            </p:txBody>
          </p:sp>
          <p:sp>
            <p:nvSpPr>
              <p:cNvPr id="349196" name="Rectangle 11" descr="Wide upward diagonal"/>
              <p:cNvSpPr>
                <a:spLocks noChangeArrowheads="1"/>
              </p:cNvSpPr>
              <p:nvPr/>
            </p:nvSpPr>
            <p:spPr bwMode="auto">
              <a:xfrm>
                <a:off x="2516" y="3926"/>
                <a:ext cx="570" cy="140"/>
              </a:xfrm>
              <a:prstGeom prst="rect">
                <a:avLst/>
              </a:prstGeom>
              <a:pattFill prst="wdUpDiag">
                <a:fgClr>
                  <a:srgbClr val="009900"/>
                </a:fgClr>
                <a:bgClr>
                  <a:schemeClr val="accent1"/>
                </a:bgClr>
              </a:pattFill>
              <a:ln w="9525">
                <a:solidFill>
                  <a:schemeClr val="tx1"/>
                </a:solidFill>
                <a:miter lim="800000"/>
                <a:headEnd/>
                <a:tailEnd/>
              </a:ln>
            </p:spPr>
            <p:txBody>
              <a:bodyPr wrap="none" anchor="ctr"/>
              <a:lstStyle/>
              <a:p>
                <a:pPr fontAlgn="base"/>
                <a:endParaRPr lang="zh-CN" altLang="en-US"/>
              </a:p>
            </p:txBody>
          </p:sp>
          <p:sp>
            <p:nvSpPr>
              <p:cNvPr id="349197" name="Rectangle 12"/>
              <p:cNvSpPr>
                <a:spLocks noChangeArrowheads="1"/>
              </p:cNvSpPr>
              <p:nvPr/>
            </p:nvSpPr>
            <p:spPr bwMode="auto">
              <a:xfrm>
                <a:off x="2515" y="4068"/>
                <a:ext cx="123" cy="49"/>
              </a:xfrm>
              <a:prstGeom prst="rect">
                <a:avLst/>
              </a:prstGeom>
              <a:solidFill>
                <a:srgbClr val="996633"/>
              </a:solidFill>
              <a:ln w="9525">
                <a:solidFill>
                  <a:srgbClr val="FF6600"/>
                </a:solidFill>
                <a:miter lim="800000"/>
                <a:headEnd/>
                <a:tailEnd/>
              </a:ln>
            </p:spPr>
            <p:txBody>
              <a:bodyPr wrap="none" anchor="ctr"/>
              <a:lstStyle/>
              <a:p>
                <a:pPr fontAlgn="base"/>
                <a:endParaRPr lang="zh-CN" altLang="en-US"/>
              </a:p>
            </p:txBody>
          </p:sp>
        </p:grpSp>
        <p:sp>
          <p:nvSpPr>
            <p:cNvPr id="349198" name="Rectangle 13"/>
            <p:cNvSpPr>
              <a:spLocks noChangeArrowheads="1"/>
            </p:cNvSpPr>
            <p:nvPr/>
          </p:nvSpPr>
          <p:spPr bwMode="auto">
            <a:xfrm>
              <a:off x="2371" y="3721"/>
              <a:ext cx="135" cy="458"/>
            </a:xfrm>
            <a:prstGeom prst="rect">
              <a:avLst/>
            </a:prstGeom>
            <a:solidFill>
              <a:srgbClr val="FF6600"/>
            </a:solidFill>
            <a:ln w="9525">
              <a:noFill/>
              <a:miter lim="800000"/>
              <a:headEnd/>
              <a:tailEnd/>
            </a:ln>
          </p:spPr>
          <p:txBody>
            <a:bodyPr wrap="none" anchor="ctr"/>
            <a:lstStyle/>
            <a:p>
              <a:pPr fontAlgn="base"/>
              <a:endParaRPr lang="zh-CN" altLang="en-US"/>
            </a:p>
          </p:txBody>
        </p:sp>
        <p:sp>
          <p:nvSpPr>
            <p:cNvPr id="349199" name="Text Box 14"/>
            <p:cNvSpPr txBox="1">
              <a:spLocks noChangeArrowheads="1"/>
            </p:cNvSpPr>
            <p:nvPr/>
          </p:nvSpPr>
          <p:spPr bwMode="auto">
            <a:xfrm>
              <a:off x="731" y="3603"/>
              <a:ext cx="1754" cy="149"/>
            </a:xfrm>
            <a:prstGeom prst="rect">
              <a:avLst/>
            </a:prstGeom>
            <a:noFill/>
            <a:ln w="9525">
              <a:noFill/>
              <a:miter lim="800000"/>
              <a:headEnd/>
              <a:tailEnd/>
            </a:ln>
          </p:spPr>
          <p:txBody>
            <a:bodyPr>
              <a:spAutoFit/>
            </a:bodyPr>
            <a:lstStyle/>
            <a:p>
              <a:pPr algn="ctr" fontAlgn="base">
                <a:spcBef>
                  <a:spcPct val="50000"/>
                </a:spcBef>
              </a:pPr>
              <a:r>
                <a:rPr lang="zh-CN" altLang="en-US"/>
                <a:t>电路板面的铜导线</a:t>
              </a:r>
            </a:p>
          </p:txBody>
        </p:sp>
        <p:sp>
          <p:nvSpPr>
            <p:cNvPr id="349200" name="Text Box 15"/>
            <p:cNvSpPr txBox="1">
              <a:spLocks noChangeArrowheads="1"/>
            </p:cNvSpPr>
            <p:nvPr/>
          </p:nvSpPr>
          <p:spPr bwMode="auto">
            <a:xfrm>
              <a:off x="2756" y="3579"/>
              <a:ext cx="869" cy="149"/>
            </a:xfrm>
            <a:prstGeom prst="rect">
              <a:avLst/>
            </a:prstGeom>
            <a:noFill/>
            <a:ln w="9525">
              <a:noFill/>
              <a:miter lim="800000"/>
              <a:headEnd/>
              <a:tailEnd/>
            </a:ln>
          </p:spPr>
          <p:txBody>
            <a:bodyPr>
              <a:spAutoFit/>
            </a:bodyPr>
            <a:lstStyle/>
            <a:p>
              <a:pPr fontAlgn="base">
                <a:spcBef>
                  <a:spcPct val="50000"/>
                </a:spcBef>
              </a:pPr>
              <a:r>
                <a:rPr lang="en-US" altLang="zh-CN">
                  <a:latin typeface="宋体" charset="-122"/>
                </a:rPr>
                <a:t>IDC </a:t>
              </a:r>
              <a:r>
                <a:rPr lang="zh-CN" altLang="en-US">
                  <a:latin typeface="宋体" charset="-122"/>
                </a:rPr>
                <a:t>接点</a:t>
              </a:r>
              <a:r>
                <a:rPr lang="zh-CN" altLang="en-US" sz="1600"/>
                <a:t>    </a:t>
              </a:r>
              <a:endParaRPr lang="zh-CN" altLang="en-US" sz="1600" b="1"/>
            </a:p>
          </p:txBody>
        </p:sp>
        <p:sp>
          <p:nvSpPr>
            <p:cNvPr id="349201" name="Text Box 16"/>
            <p:cNvSpPr txBox="1">
              <a:spLocks noChangeArrowheads="1"/>
            </p:cNvSpPr>
            <p:nvPr/>
          </p:nvSpPr>
          <p:spPr bwMode="auto">
            <a:xfrm>
              <a:off x="3336" y="3763"/>
              <a:ext cx="2150" cy="149"/>
            </a:xfrm>
            <a:prstGeom prst="rect">
              <a:avLst/>
            </a:prstGeom>
            <a:noFill/>
            <a:ln w="9525">
              <a:noFill/>
              <a:miter lim="800000"/>
              <a:headEnd/>
              <a:tailEnd/>
            </a:ln>
          </p:spPr>
          <p:txBody>
            <a:bodyPr>
              <a:spAutoFit/>
            </a:bodyPr>
            <a:lstStyle/>
            <a:p>
              <a:pPr fontAlgn="base">
                <a:spcBef>
                  <a:spcPct val="50000"/>
                </a:spcBef>
              </a:pPr>
              <a:r>
                <a:rPr lang="zh-CN" altLang="en-US">
                  <a:latin typeface="宋体" charset="-122"/>
                </a:rPr>
                <a:t>印刷电路板 </a:t>
              </a:r>
              <a:r>
                <a:rPr lang="en-US" altLang="zh-CN">
                  <a:latin typeface="宋体" charset="-122"/>
                </a:rPr>
                <a:t>(PCB)</a:t>
              </a:r>
              <a:r>
                <a:rPr lang="en-US" altLang="zh-CN" sz="1600">
                  <a:latin typeface="宋体" charset="-122"/>
                </a:rPr>
                <a:t> </a:t>
              </a:r>
              <a:endParaRPr lang="en-US" altLang="zh-CN" sz="1600" b="1">
                <a:latin typeface="宋体" charset="-122"/>
              </a:endParaRPr>
            </a:p>
          </p:txBody>
        </p:sp>
        <p:sp>
          <p:nvSpPr>
            <p:cNvPr id="349202" name="Line 17"/>
            <p:cNvSpPr>
              <a:spLocks noChangeShapeType="1"/>
            </p:cNvSpPr>
            <p:nvPr/>
          </p:nvSpPr>
          <p:spPr bwMode="auto">
            <a:xfrm flipH="1">
              <a:off x="2495" y="3673"/>
              <a:ext cx="292" cy="47"/>
            </a:xfrm>
            <a:prstGeom prst="line">
              <a:avLst/>
            </a:prstGeom>
            <a:noFill/>
            <a:ln w="9525">
              <a:solidFill>
                <a:srgbClr val="000000"/>
              </a:solidFill>
              <a:round/>
              <a:headEnd/>
              <a:tailEnd type="triangle" w="med" len="med"/>
            </a:ln>
          </p:spPr>
          <p:txBody>
            <a:bodyPr wrap="none" anchor="ctr"/>
            <a:lstStyle/>
            <a:p>
              <a:endParaRPr lang="zh-CN" altLang="en-US"/>
            </a:p>
          </p:txBody>
        </p:sp>
        <p:sp>
          <p:nvSpPr>
            <p:cNvPr id="349203" name="Line 18"/>
            <p:cNvSpPr>
              <a:spLocks noChangeShapeType="1"/>
            </p:cNvSpPr>
            <p:nvPr/>
          </p:nvSpPr>
          <p:spPr bwMode="auto">
            <a:xfrm rot="-1620331" flipH="1" flipV="1">
              <a:off x="3087" y="3858"/>
              <a:ext cx="331" cy="78"/>
            </a:xfrm>
            <a:prstGeom prst="line">
              <a:avLst/>
            </a:prstGeom>
            <a:noFill/>
            <a:ln w="9525">
              <a:solidFill>
                <a:srgbClr val="000000"/>
              </a:solidFill>
              <a:round/>
              <a:headEnd/>
              <a:tailEnd type="triangle" w="med" len="med"/>
            </a:ln>
          </p:spPr>
          <p:txBody>
            <a:bodyPr wrap="none" anchor="ctr"/>
            <a:lstStyle/>
            <a:p>
              <a:endParaRPr lang="zh-CN" altLang="en-US"/>
            </a:p>
          </p:txBody>
        </p:sp>
        <p:sp>
          <p:nvSpPr>
            <p:cNvPr id="349204" name="Line 19"/>
            <p:cNvSpPr>
              <a:spLocks noChangeShapeType="1"/>
            </p:cNvSpPr>
            <p:nvPr/>
          </p:nvSpPr>
          <p:spPr bwMode="auto">
            <a:xfrm>
              <a:off x="1803" y="3785"/>
              <a:ext cx="351" cy="93"/>
            </a:xfrm>
            <a:prstGeom prst="line">
              <a:avLst/>
            </a:prstGeom>
            <a:noFill/>
            <a:ln w="9525">
              <a:solidFill>
                <a:srgbClr val="000000"/>
              </a:solidFill>
              <a:round/>
              <a:headEnd/>
              <a:tailEnd type="triangle" w="med" len="med"/>
            </a:ln>
          </p:spPr>
          <p:txBody>
            <a:bodyPr wrap="none" anchor="ctr"/>
            <a:lstStyle/>
            <a:p>
              <a:endParaRPr lang="zh-CN" altLang="en-US"/>
            </a:p>
          </p:txBody>
        </p:sp>
        <p:sp>
          <p:nvSpPr>
            <p:cNvPr id="349205" name="Freeform 20"/>
            <p:cNvSpPr>
              <a:spLocks/>
            </p:cNvSpPr>
            <p:nvPr/>
          </p:nvSpPr>
          <p:spPr bwMode="auto">
            <a:xfrm>
              <a:off x="2246" y="4102"/>
              <a:ext cx="136" cy="65"/>
            </a:xfrm>
            <a:custGeom>
              <a:avLst/>
              <a:gdLst>
                <a:gd name="T0" fmla="*/ 20 w 104"/>
                <a:gd name="T1" fmla="*/ 5 h 33"/>
                <a:gd name="T2" fmla="*/ 92 w 104"/>
                <a:gd name="T3" fmla="*/ 5 h 33"/>
                <a:gd name="T4" fmla="*/ 90 w 104"/>
                <a:gd name="T5" fmla="*/ 33 h 33"/>
                <a:gd name="T6" fmla="*/ 8 w 104"/>
                <a:gd name="T7" fmla="*/ 7 h 33"/>
                <a:gd name="T8" fmla="*/ 44 w 104"/>
                <a:gd name="T9" fmla="*/ 3 h 33"/>
                <a:gd name="T10" fmla="*/ 20 w 104"/>
                <a:gd name="T11" fmla="*/ 5 h 33"/>
                <a:gd name="T12" fmla="*/ 0 60000 65536"/>
                <a:gd name="T13" fmla="*/ 0 60000 65536"/>
                <a:gd name="T14" fmla="*/ 0 60000 65536"/>
                <a:gd name="T15" fmla="*/ 0 60000 65536"/>
                <a:gd name="T16" fmla="*/ 0 60000 65536"/>
                <a:gd name="T17" fmla="*/ 0 60000 65536"/>
                <a:gd name="T18" fmla="*/ 0 w 104"/>
                <a:gd name="T19" fmla="*/ 0 h 33"/>
                <a:gd name="T20" fmla="*/ 104 w 104"/>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04" h="33">
                  <a:moveTo>
                    <a:pt x="20" y="5"/>
                  </a:moveTo>
                  <a:cubicBezTo>
                    <a:pt x="28" y="5"/>
                    <a:pt x="80" y="0"/>
                    <a:pt x="92" y="5"/>
                  </a:cubicBezTo>
                  <a:cubicBezTo>
                    <a:pt x="104" y="10"/>
                    <a:pt x="104" y="33"/>
                    <a:pt x="90" y="33"/>
                  </a:cubicBezTo>
                  <a:cubicBezTo>
                    <a:pt x="76" y="33"/>
                    <a:pt x="16" y="12"/>
                    <a:pt x="8" y="7"/>
                  </a:cubicBezTo>
                  <a:cubicBezTo>
                    <a:pt x="0" y="2"/>
                    <a:pt x="40" y="3"/>
                    <a:pt x="44" y="3"/>
                  </a:cubicBezTo>
                  <a:cubicBezTo>
                    <a:pt x="48" y="3"/>
                    <a:pt x="12" y="5"/>
                    <a:pt x="20" y="5"/>
                  </a:cubicBezTo>
                  <a:close/>
                </a:path>
              </a:pathLst>
            </a:custGeom>
            <a:solidFill>
              <a:srgbClr val="B2B2B2"/>
            </a:solidFill>
            <a:ln w="19050">
              <a:solidFill>
                <a:srgbClr val="FF3300"/>
              </a:solidFill>
              <a:round/>
              <a:headEnd/>
              <a:tailEnd/>
            </a:ln>
          </p:spPr>
          <p:txBody>
            <a:bodyPr wrap="none" anchor="ctr"/>
            <a:lstStyle/>
            <a:p>
              <a:pPr fontAlgn="base"/>
              <a:endParaRPr lang="zh-CN" altLang="en-US"/>
            </a:p>
          </p:txBody>
        </p:sp>
        <p:sp>
          <p:nvSpPr>
            <p:cNvPr id="349206" name="Freeform 21"/>
            <p:cNvSpPr>
              <a:spLocks/>
            </p:cNvSpPr>
            <p:nvPr/>
          </p:nvSpPr>
          <p:spPr bwMode="auto">
            <a:xfrm rot="9393425">
              <a:off x="2512" y="4113"/>
              <a:ext cx="145" cy="71"/>
            </a:xfrm>
            <a:custGeom>
              <a:avLst/>
              <a:gdLst>
                <a:gd name="T0" fmla="*/ 20 w 104"/>
                <a:gd name="T1" fmla="*/ 5 h 33"/>
                <a:gd name="T2" fmla="*/ 92 w 104"/>
                <a:gd name="T3" fmla="*/ 5 h 33"/>
                <a:gd name="T4" fmla="*/ 90 w 104"/>
                <a:gd name="T5" fmla="*/ 33 h 33"/>
                <a:gd name="T6" fmla="*/ 8 w 104"/>
                <a:gd name="T7" fmla="*/ 7 h 33"/>
                <a:gd name="T8" fmla="*/ 44 w 104"/>
                <a:gd name="T9" fmla="*/ 3 h 33"/>
                <a:gd name="T10" fmla="*/ 20 w 104"/>
                <a:gd name="T11" fmla="*/ 5 h 33"/>
                <a:gd name="T12" fmla="*/ 0 60000 65536"/>
                <a:gd name="T13" fmla="*/ 0 60000 65536"/>
                <a:gd name="T14" fmla="*/ 0 60000 65536"/>
                <a:gd name="T15" fmla="*/ 0 60000 65536"/>
                <a:gd name="T16" fmla="*/ 0 60000 65536"/>
                <a:gd name="T17" fmla="*/ 0 60000 65536"/>
                <a:gd name="T18" fmla="*/ 0 w 104"/>
                <a:gd name="T19" fmla="*/ 0 h 33"/>
                <a:gd name="T20" fmla="*/ 104 w 104"/>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04" h="33">
                  <a:moveTo>
                    <a:pt x="20" y="5"/>
                  </a:moveTo>
                  <a:cubicBezTo>
                    <a:pt x="28" y="5"/>
                    <a:pt x="80" y="0"/>
                    <a:pt x="92" y="5"/>
                  </a:cubicBezTo>
                  <a:cubicBezTo>
                    <a:pt x="104" y="10"/>
                    <a:pt x="104" y="33"/>
                    <a:pt x="90" y="33"/>
                  </a:cubicBezTo>
                  <a:cubicBezTo>
                    <a:pt x="76" y="33"/>
                    <a:pt x="16" y="12"/>
                    <a:pt x="8" y="7"/>
                  </a:cubicBezTo>
                  <a:cubicBezTo>
                    <a:pt x="0" y="2"/>
                    <a:pt x="40" y="3"/>
                    <a:pt x="44" y="3"/>
                  </a:cubicBezTo>
                  <a:cubicBezTo>
                    <a:pt x="48" y="3"/>
                    <a:pt x="12" y="5"/>
                    <a:pt x="20" y="5"/>
                  </a:cubicBezTo>
                  <a:close/>
                </a:path>
              </a:pathLst>
            </a:custGeom>
            <a:solidFill>
              <a:srgbClr val="B2B2B2"/>
            </a:solidFill>
            <a:ln w="19050">
              <a:solidFill>
                <a:srgbClr val="FF3300"/>
              </a:solidFill>
              <a:round/>
              <a:headEnd/>
              <a:tailEnd/>
            </a:ln>
          </p:spPr>
          <p:txBody>
            <a:bodyPr wrap="none" anchor="ctr"/>
            <a:lstStyle/>
            <a:p>
              <a:pPr fontAlgn="base"/>
              <a:endParaRPr lang="zh-CN" altLang="en-US"/>
            </a:p>
          </p:txBody>
        </p:sp>
        <p:sp>
          <p:nvSpPr>
            <p:cNvPr id="349207" name="Text Box 22"/>
            <p:cNvSpPr txBox="1">
              <a:spLocks noChangeArrowheads="1"/>
            </p:cNvSpPr>
            <p:nvPr/>
          </p:nvSpPr>
          <p:spPr bwMode="auto">
            <a:xfrm>
              <a:off x="1498" y="4072"/>
              <a:ext cx="555" cy="149"/>
            </a:xfrm>
            <a:prstGeom prst="rect">
              <a:avLst/>
            </a:prstGeom>
            <a:noFill/>
            <a:ln w="9525">
              <a:noFill/>
              <a:miter lim="800000"/>
              <a:headEnd/>
              <a:tailEnd/>
            </a:ln>
          </p:spPr>
          <p:txBody>
            <a:bodyPr>
              <a:spAutoFit/>
            </a:bodyPr>
            <a:lstStyle/>
            <a:p>
              <a:pPr algn="ctr" fontAlgn="base">
                <a:spcBef>
                  <a:spcPct val="50000"/>
                </a:spcBef>
              </a:pPr>
              <a:r>
                <a:rPr lang="zh-CN" altLang="en-US">
                  <a:latin typeface="宋体" charset="-122"/>
                </a:rPr>
                <a:t>焊锡</a:t>
              </a:r>
            </a:p>
          </p:txBody>
        </p:sp>
        <p:sp>
          <p:nvSpPr>
            <p:cNvPr id="349208" name="Line 23"/>
            <p:cNvSpPr>
              <a:spLocks noChangeShapeType="1"/>
            </p:cNvSpPr>
            <p:nvPr/>
          </p:nvSpPr>
          <p:spPr bwMode="auto">
            <a:xfrm rot="21109380" flipV="1">
              <a:off x="2005" y="4157"/>
              <a:ext cx="287" cy="17"/>
            </a:xfrm>
            <a:prstGeom prst="line">
              <a:avLst/>
            </a:prstGeom>
            <a:noFill/>
            <a:ln w="9525">
              <a:solidFill>
                <a:schemeClr val="tx1"/>
              </a:solidFill>
              <a:round/>
              <a:headEnd/>
              <a:tailEnd type="triangle" w="med" len="med"/>
            </a:ln>
          </p:spPr>
          <p:txBody>
            <a:bodyPr wrap="none" anchor="ctr"/>
            <a:lstStyle/>
            <a:p>
              <a:endParaRPr lang="zh-CN" altLang="en-US"/>
            </a:p>
          </p:txBody>
        </p:sp>
        <p:sp>
          <p:nvSpPr>
            <p:cNvPr id="349209" name="Line 24"/>
            <p:cNvSpPr>
              <a:spLocks noChangeShapeType="1"/>
            </p:cNvSpPr>
            <p:nvPr/>
          </p:nvSpPr>
          <p:spPr bwMode="auto">
            <a:xfrm rot="10344814">
              <a:off x="2652" y="4124"/>
              <a:ext cx="500" cy="1"/>
            </a:xfrm>
            <a:prstGeom prst="line">
              <a:avLst/>
            </a:prstGeom>
            <a:noFill/>
            <a:ln w="9525">
              <a:solidFill>
                <a:schemeClr val="tx1"/>
              </a:solidFill>
              <a:round/>
              <a:headEnd/>
              <a:tailEnd type="triangle" w="med" len="med"/>
            </a:ln>
          </p:spPr>
          <p:txBody>
            <a:bodyPr wrap="none" anchor="ctr"/>
            <a:lstStyle/>
            <a:p>
              <a:endParaRPr lang="zh-CN" altLang="en-US"/>
            </a:p>
          </p:txBody>
        </p:sp>
        <p:sp>
          <p:nvSpPr>
            <p:cNvPr id="349210" name="Text Box 25"/>
            <p:cNvSpPr txBox="1">
              <a:spLocks noChangeArrowheads="1"/>
            </p:cNvSpPr>
            <p:nvPr/>
          </p:nvSpPr>
          <p:spPr bwMode="auto">
            <a:xfrm>
              <a:off x="3074" y="3968"/>
              <a:ext cx="2566" cy="149"/>
            </a:xfrm>
            <a:prstGeom prst="rect">
              <a:avLst/>
            </a:prstGeom>
            <a:noFill/>
            <a:ln w="9525">
              <a:noFill/>
              <a:miter lim="800000"/>
              <a:headEnd/>
              <a:tailEnd/>
            </a:ln>
          </p:spPr>
          <p:txBody>
            <a:bodyPr>
              <a:spAutoFit/>
            </a:bodyPr>
            <a:lstStyle/>
            <a:p>
              <a:pPr fontAlgn="base">
                <a:spcBef>
                  <a:spcPct val="50000"/>
                </a:spcBef>
              </a:pPr>
              <a:r>
                <a:rPr lang="zh-CN" altLang="en-US">
                  <a:latin typeface="宋体" charset="-122"/>
                </a:rPr>
                <a:t>焊接裂痕</a:t>
              </a:r>
            </a:p>
          </p:txBody>
        </p:sp>
      </p:grpSp>
      <p:sp>
        <p:nvSpPr>
          <p:cNvPr id="27" name="Text Box 17"/>
          <p:cNvSpPr txBox="1">
            <a:spLocks noChangeArrowheads="1"/>
          </p:cNvSpPr>
          <p:nvPr/>
        </p:nvSpPr>
        <p:spPr bwMode="gray">
          <a:xfrm>
            <a:off x="428596" y="1000108"/>
            <a:ext cx="3143272" cy="457200"/>
          </a:xfrm>
          <a:prstGeom prst="rect">
            <a:avLst/>
          </a:prstGeom>
          <a:noFill/>
          <a:ln w="9525" algn="ctr">
            <a:noFill/>
            <a:miter lim="800000"/>
            <a:headEnd/>
            <a:tailEnd/>
          </a:ln>
          <a:effectLst/>
        </p:spPr>
        <p:txBody>
          <a:bodyPr wrap="square">
            <a:spAutoFit/>
          </a:bodyPr>
          <a:lstStyle/>
          <a:p>
            <a:pPr algn="ctr" eaLnBrk="0" fontAlgn="base" hangingPunct="0"/>
            <a:r>
              <a:rPr lang="zh-CN" altLang="en-US" sz="2400" b="1" dirty="0" smtClean="0">
                <a:solidFill>
                  <a:schemeClr val="tx2"/>
                </a:solidFill>
                <a:effectLst>
                  <a:outerShdw blurRad="38100" dist="38100" dir="2700000" algn="tl">
                    <a:srgbClr val="C0C0C0"/>
                  </a:outerShdw>
                </a:effectLst>
                <a:ea typeface="黑体" pitchFamily="49" charset="-122"/>
                <a:hlinkClick r:id="rId5" action="ppaction://hlinksldjump"/>
              </a:rPr>
              <a:t>综合布线系列产品</a:t>
            </a:r>
            <a:endParaRPr lang="zh-CN" altLang="en-US" sz="2400" b="1" dirty="0">
              <a:solidFill>
                <a:schemeClr val="tx2"/>
              </a:solidFill>
              <a:effectLst>
                <a:outerShdw blurRad="38100" dist="38100" dir="2700000" algn="tl">
                  <a:srgbClr val="C0C0C0"/>
                </a:outerShdw>
              </a:effectLst>
              <a:ea typeface="黑体" pitchFamily="49" charset="-122"/>
              <a:hlinkClick r:id="rId5" action="ppaction://hlinksldjum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Text Box 6"/>
          <p:cNvSpPr txBox="1">
            <a:spLocks noChangeArrowheads="1"/>
          </p:cNvSpPr>
          <p:nvPr/>
        </p:nvSpPr>
        <p:spPr bwMode="auto">
          <a:xfrm>
            <a:off x="3643313" y="1428750"/>
            <a:ext cx="5000625" cy="1987550"/>
          </a:xfrm>
          <a:prstGeom prst="rect">
            <a:avLst/>
          </a:prstGeom>
          <a:noFill/>
          <a:ln w="12700">
            <a:noFill/>
            <a:miter lim="800000"/>
            <a:headEnd/>
            <a:tailEnd/>
          </a:ln>
        </p:spPr>
        <p:txBody>
          <a:bodyPr>
            <a:spAutoFit/>
          </a:bodyPr>
          <a:lstStyle/>
          <a:p>
            <a:pPr fontAlgn="base">
              <a:spcAft>
                <a:spcPct val="20000"/>
              </a:spcAft>
            </a:pPr>
            <a:r>
              <a:rPr lang="en-US" altLang="zh-CN" b="1" u="sng" dirty="0">
                <a:solidFill>
                  <a:srgbClr val="800000"/>
                </a:solidFill>
              </a:rPr>
              <a:t>CAT6 </a:t>
            </a:r>
            <a:r>
              <a:rPr lang="zh-CN" altLang="en-US" b="1" u="sng" dirty="0">
                <a:solidFill>
                  <a:srgbClr val="800000"/>
                </a:solidFill>
              </a:rPr>
              <a:t>接触针 设计</a:t>
            </a:r>
            <a:r>
              <a:rPr lang="zh-CN" altLang="en-US" sz="2800" b="1" u="sng" dirty="0">
                <a:solidFill>
                  <a:srgbClr val="800000"/>
                </a:solidFill>
              </a:rPr>
              <a:t> </a:t>
            </a:r>
          </a:p>
          <a:p>
            <a:pPr marL="576263" lvl="1" indent="-200025" fontAlgn="base">
              <a:spcAft>
                <a:spcPct val="20000"/>
              </a:spcAft>
            </a:pPr>
            <a:r>
              <a:rPr lang="zh-CN" altLang="en-US" dirty="0"/>
              <a:t>高可靠性</a:t>
            </a:r>
            <a:r>
              <a:rPr lang="en-US" altLang="zh-CN" dirty="0"/>
              <a:t>, </a:t>
            </a:r>
            <a:r>
              <a:rPr lang="zh-CN" altLang="en-US" dirty="0"/>
              <a:t>不采用焊锡</a:t>
            </a:r>
          </a:p>
          <a:p>
            <a:pPr marL="576263" lvl="1" indent="-200025" fontAlgn="base">
              <a:spcAft>
                <a:spcPct val="20000"/>
              </a:spcAft>
              <a:buClr>
                <a:schemeClr val="tx1"/>
              </a:buClr>
              <a:buFont typeface="Wingdings" pitchFamily="2" charset="2"/>
              <a:buChar char="§"/>
            </a:pPr>
            <a:r>
              <a:rPr lang="zh-CN" altLang="en-US" sz="2000" dirty="0"/>
              <a:t>消除 “假焊接” 风险</a:t>
            </a:r>
          </a:p>
          <a:p>
            <a:pPr marL="576263" lvl="1" indent="-200025" fontAlgn="base">
              <a:spcAft>
                <a:spcPct val="20000"/>
              </a:spcAft>
              <a:buClr>
                <a:schemeClr val="tx1"/>
              </a:buClr>
              <a:buFont typeface="Wingdings" pitchFamily="2" charset="2"/>
              <a:buChar char="§"/>
            </a:pPr>
            <a:r>
              <a:rPr lang="zh-CN" altLang="en-US" sz="2000" dirty="0"/>
              <a:t>消除 “焊接裂痕” 风险 </a:t>
            </a:r>
          </a:p>
          <a:p>
            <a:pPr marL="576263" lvl="1" indent="-200025" fontAlgn="base">
              <a:spcAft>
                <a:spcPct val="20000"/>
              </a:spcAft>
              <a:buClr>
                <a:schemeClr val="tx1"/>
              </a:buClr>
              <a:buFont typeface="Wingdings" pitchFamily="2" charset="2"/>
              <a:buChar char="§"/>
            </a:pPr>
            <a:r>
              <a:rPr lang="zh-CN" altLang="en-US" sz="2000" dirty="0"/>
              <a:t>消除 “间歇性中断接触” 风险</a:t>
            </a:r>
          </a:p>
        </p:txBody>
      </p:sp>
      <p:grpSp>
        <p:nvGrpSpPr>
          <p:cNvPr id="2" name="Group 7"/>
          <p:cNvGrpSpPr>
            <a:grpSpLocks/>
          </p:cNvGrpSpPr>
          <p:nvPr/>
        </p:nvGrpSpPr>
        <p:grpSpPr bwMode="auto">
          <a:xfrm>
            <a:off x="1214438" y="4000500"/>
            <a:ext cx="6894512" cy="1700213"/>
            <a:chOff x="553" y="3153"/>
            <a:chExt cx="4343" cy="1071"/>
          </a:xfrm>
        </p:grpSpPr>
        <p:sp>
          <p:nvSpPr>
            <p:cNvPr id="350212" name="Rectangle 8"/>
            <p:cNvSpPr>
              <a:spLocks noChangeArrowheads="1"/>
            </p:cNvSpPr>
            <p:nvPr/>
          </p:nvSpPr>
          <p:spPr bwMode="auto">
            <a:xfrm>
              <a:off x="2122" y="3697"/>
              <a:ext cx="114" cy="48"/>
            </a:xfrm>
            <a:prstGeom prst="rect">
              <a:avLst/>
            </a:prstGeom>
            <a:solidFill>
              <a:srgbClr val="996633"/>
            </a:solidFill>
            <a:ln w="9525">
              <a:solidFill>
                <a:srgbClr val="FF6600"/>
              </a:solidFill>
              <a:miter lim="800000"/>
              <a:headEnd/>
              <a:tailEnd/>
            </a:ln>
          </p:spPr>
          <p:txBody>
            <a:bodyPr wrap="none" anchor="ctr"/>
            <a:lstStyle/>
            <a:p>
              <a:pPr fontAlgn="base"/>
              <a:endParaRPr lang="zh-CN" altLang="en-US"/>
            </a:p>
          </p:txBody>
        </p:sp>
        <p:sp>
          <p:nvSpPr>
            <p:cNvPr id="350213" name="Rectangle 9"/>
            <p:cNvSpPr>
              <a:spLocks noChangeArrowheads="1"/>
            </p:cNvSpPr>
            <p:nvPr/>
          </p:nvSpPr>
          <p:spPr bwMode="auto">
            <a:xfrm>
              <a:off x="2386" y="3695"/>
              <a:ext cx="114" cy="48"/>
            </a:xfrm>
            <a:prstGeom prst="rect">
              <a:avLst/>
            </a:prstGeom>
            <a:solidFill>
              <a:srgbClr val="996633"/>
            </a:solidFill>
            <a:ln w="9525">
              <a:solidFill>
                <a:srgbClr val="FF6600"/>
              </a:solidFill>
              <a:miter lim="800000"/>
              <a:headEnd/>
              <a:tailEnd/>
            </a:ln>
          </p:spPr>
          <p:txBody>
            <a:bodyPr wrap="none" anchor="ctr"/>
            <a:lstStyle/>
            <a:p>
              <a:pPr fontAlgn="base"/>
              <a:endParaRPr lang="zh-CN" altLang="en-US"/>
            </a:p>
          </p:txBody>
        </p:sp>
        <p:sp>
          <p:nvSpPr>
            <p:cNvPr id="350214" name="Rectangle 10"/>
            <p:cNvSpPr>
              <a:spLocks noChangeArrowheads="1"/>
            </p:cNvSpPr>
            <p:nvPr/>
          </p:nvSpPr>
          <p:spPr bwMode="auto">
            <a:xfrm>
              <a:off x="1230" y="3507"/>
              <a:ext cx="1005" cy="47"/>
            </a:xfrm>
            <a:prstGeom prst="rect">
              <a:avLst/>
            </a:prstGeom>
            <a:solidFill>
              <a:srgbClr val="996633"/>
            </a:solidFill>
            <a:ln w="9525">
              <a:solidFill>
                <a:srgbClr val="FF6600"/>
              </a:solidFill>
              <a:miter lim="800000"/>
              <a:headEnd/>
              <a:tailEnd/>
            </a:ln>
          </p:spPr>
          <p:txBody>
            <a:bodyPr wrap="none" anchor="ctr"/>
            <a:lstStyle/>
            <a:p>
              <a:pPr fontAlgn="base"/>
              <a:endParaRPr lang="zh-CN" altLang="en-US"/>
            </a:p>
          </p:txBody>
        </p:sp>
        <p:sp>
          <p:nvSpPr>
            <p:cNvPr id="350215" name="Rectangle 11"/>
            <p:cNvSpPr>
              <a:spLocks noChangeArrowheads="1"/>
            </p:cNvSpPr>
            <p:nvPr/>
          </p:nvSpPr>
          <p:spPr bwMode="auto">
            <a:xfrm>
              <a:off x="2409" y="3505"/>
              <a:ext cx="335" cy="47"/>
            </a:xfrm>
            <a:prstGeom prst="rect">
              <a:avLst/>
            </a:prstGeom>
            <a:solidFill>
              <a:srgbClr val="996633"/>
            </a:solidFill>
            <a:ln w="9525">
              <a:solidFill>
                <a:srgbClr val="FF6600"/>
              </a:solidFill>
              <a:miter lim="800000"/>
              <a:headEnd/>
              <a:tailEnd/>
            </a:ln>
          </p:spPr>
          <p:txBody>
            <a:bodyPr wrap="none" anchor="ctr"/>
            <a:lstStyle/>
            <a:p>
              <a:pPr fontAlgn="base"/>
              <a:endParaRPr lang="zh-CN" altLang="en-US"/>
            </a:p>
          </p:txBody>
        </p:sp>
        <p:sp>
          <p:nvSpPr>
            <p:cNvPr id="350216" name="Rectangle 12" descr="Wide upward diagonal"/>
            <p:cNvSpPr>
              <a:spLocks noChangeArrowheads="1"/>
            </p:cNvSpPr>
            <p:nvPr/>
          </p:nvSpPr>
          <p:spPr bwMode="auto">
            <a:xfrm>
              <a:off x="1228" y="3558"/>
              <a:ext cx="997" cy="140"/>
            </a:xfrm>
            <a:prstGeom prst="rect">
              <a:avLst/>
            </a:prstGeom>
            <a:pattFill prst="wdUpDiag">
              <a:fgClr>
                <a:srgbClr val="009900"/>
              </a:fgClr>
              <a:bgClr>
                <a:schemeClr val="accent1"/>
              </a:bgClr>
            </a:pattFill>
            <a:ln w="9525">
              <a:solidFill>
                <a:schemeClr val="tx1"/>
              </a:solidFill>
              <a:miter lim="800000"/>
              <a:headEnd/>
              <a:tailEnd/>
            </a:ln>
          </p:spPr>
          <p:txBody>
            <a:bodyPr wrap="none" anchor="ctr"/>
            <a:lstStyle/>
            <a:p>
              <a:pPr fontAlgn="base"/>
              <a:endParaRPr lang="zh-CN" altLang="en-US"/>
            </a:p>
          </p:txBody>
        </p:sp>
        <p:sp>
          <p:nvSpPr>
            <p:cNvPr id="350217" name="Rectangle 13" descr="Wide upward diagonal"/>
            <p:cNvSpPr>
              <a:spLocks noChangeArrowheads="1"/>
            </p:cNvSpPr>
            <p:nvPr/>
          </p:nvSpPr>
          <p:spPr bwMode="auto">
            <a:xfrm>
              <a:off x="2403" y="3556"/>
              <a:ext cx="570" cy="140"/>
            </a:xfrm>
            <a:prstGeom prst="rect">
              <a:avLst/>
            </a:prstGeom>
            <a:pattFill prst="wdUpDiag">
              <a:fgClr>
                <a:srgbClr val="009900"/>
              </a:fgClr>
              <a:bgClr>
                <a:schemeClr val="accent1"/>
              </a:bgClr>
            </a:pattFill>
            <a:ln w="9525">
              <a:solidFill>
                <a:schemeClr val="tx1"/>
              </a:solidFill>
              <a:miter lim="800000"/>
              <a:headEnd/>
              <a:tailEnd/>
            </a:ln>
          </p:spPr>
          <p:txBody>
            <a:bodyPr wrap="none" anchor="ctr"/>
            <a:lstStyle/>
            <a:p>
              <a:pPr fontAlgn="base"/>
              <a:endParaRPr lang="zh-CN" altLang="en-US"/>
            </a:p>
          </p:txBody>
        </p:sp>
        <p:sp>
          <p:nvSpPr>
            <p:cNvPr id="350218" name="Oval 14"/>
            <p:cNvSpPr>
              <a:spLocks noChangeArrowheads="1"/>
            </p:cNvSpPr>
            <p:nvPr/>
          </p:nvSpPr>
          <p:spPr bwMode="auto">
            <a:xfrm>
              <a:off x="2221" y="3403"/>
              <a:ext cx="203" cy="428"/>
            </a:xfrm>
            <a:prstGeom prst="ellipse">
              <a:avLst/>
            </a:prstGeom>
            <a:solidFill>
              <a:srgbClr val="FF6600"/>
            </a:solidFill>
            <a:ln w="9525">
              <a:noFill/>
              <a:round/>
              <a:headEnd/>
              <a:tailEnd/>
            </a:ln>
          </p:spPr>
          <p:txBody>
            <a:bodyPr wrap="none" anchor="ctr"/>
            <a:lstStyle/>
            <a:p>
              <a:pPr fontAlgn="base"/>
              <a:endParaRPr lang="zh-CN" altLang="en-US"/>
            </a:p>
          </p:txBody>
        </p:sp>
        <p:sp>
          <p:nvSpPr>
            <p:cNvPr id="350219" name="Rectangle 15"/>
            <p:cNvSpPr>
              <a:spLocks noChangeArrowheads="1"/>
            </p:cNvSpPr>
            <p:nvPr/>
          </p:nvSpPr>
          <p:spPr bwMode="auto">
            <a:xfrm>
              <a:off x="2261" y="3341"/>
              <a:ext cx="111" cy="404"/>
            </a:xfrm>
            <a:prstGeom prst="rect">
              <a:avLst/>
            </a:prstGeom>
            <a:solidFill>
              <a:srgbClr val="FF6600"/>
            </a:solidFill>
            <a:ln w="9525">
              <a:noFill/>
              <a:miter lim="800000"/>
              <a:headEnd/>
              <a:tailEnd/>
            </a:ln>
          </p:spPr>
          <p:txBody>
            <a:bodyPr wrap="none" anchor="ctr"/>
            <a:lstStyle/>
            <a:p>
              <a:pPr fontAlgn="base"/>
              <a:endParaRPr lang="zh-CN" altLang="en-US"/>
            </a:p>
          </p:txBody>
        </p:sp>
        <p:sp>
          <p:nvSpPr>
            <p:cNvPr id="350220" name="Rectangle 16"/>
            <p:cNvSpPr>
              <a:spLocks noChangeArrowheads="1"/>
            </p:cNvSpPr>
            <p:nvPr/>
          </p:nvSpPr>
          <p:spPr bwMode="auto">
            <a:xfrm>
              <a:off x="2264" y="3246"/>
              <a:ext cx="733" cy="102"/>
            </a:xfrm>
            <a:prstGeom prst="rect">
              <a:avLst/>
            </a:prstGeom>
            <a:solidFill>
              <a:srgbClr val="FF6600"/>
            </a:solidFill>
            <a:ln w="9525">
              <a:noFill/>
              <a:miter lim="800000"/>
              <a:headEnd/>
              <a:tailEnd/>
            </a:ln>
          </p:spPr>
          <p:txBody>
            <a:bodyPr wrap="none" anchor="ctr"/>
            <a:lstStyle/>
            <a:p>
              <a:pPr fontAlgn="base"/>
              <a:endParaRPr lang="zh-CN" altLang="en-US"/>
            </a:p>
          </p:txBody>
        </p:sp>
        <p:sp>
          <p:nvSpPr>
            <p:cNvPr id="350221" name="Text Box 17"/>
            <p:cNvSpPr txBox="1">
              <a:spLocks noChangeArrowheads="1"/>
            </p:cNvSpPr>
            <p:nvPr/>
          </p:nvSpPr>
          <p:spPr bwMode="auto">
            <a:xfrm>
              <a:off x="553" y="3229"/>
              <a:ext cx="1754" cy="231"/>
            </a:xfrm>
            <a:prstGeom prst="rect">
              <a:avLst/>
            </a:prstGeom>
            <a:noFill/>
            <a:ln w="9525">
              <a:noFill/>
              <a:miter lim="800000"/>
              <a:headEnd/>
              <a:tailEnd/>
            </a:ln>
          </p:spPr>
          <p:txBody>
            <a:bodyPr>
              <a:spAutoFit/>
            </a:bodyPr>
            <a:lstStyle/>
            <a:p>
              <a:pPr algn="ctr" fontAlgn="base">
                <a:spcBef>
                  <a:spcPct val="50000"/>
                </a:spcBef>
              </a:pPr>
              <a:r>
                <a:rPr lang="zh-CN" altLang="en-US"/>
                <a:t>电路板面的铜导线</a:t>
              </a:r>
            </a:p>
          </p:txBody>
        </p:sp>
        <p:sp>
          <p:nvSpPr>
            <p:cNvPr id="350222" name="Text Box 18"/>
            <p:cNvSpPr txBox="1">
              <a:spLocks noChangeArrowheads="1"/>
            </p:cNvSpPr>
            <p:nvPr/>
          </p:nvSpPr>
          <p:spPr bwMode="auto">
            <a:xfrm>
              <a:off x="3242" y="3153"/>
              <a:ext cx="1021" cy="231"/>
            </a:xfrm>
            <a:prstGeom prst="rect">
              <a:avLst/>
            </a:prstGeom>
            <a:noFill/>
            <a:ln w="9525">
              <a:noFill/>
              <a:miter lim="800000"/>
              <a:headEnd/>
              <a:tailEnd/>
            </a:ln>
          </p:spPr>
          <p:txBody>
            <a:bodyPr>
              <a:spAutoFit/>
            </a:bodyPr>
            <a:lstStyle/>
            <a:p>
              <a:pPr fontAlgn="base">
                <a:spcBef>
                  <a:spcPct val="50000"/>
                </a:spcBef>
              </a:pPr>
              <a:r>
                <a:rPr lang="en-US" altLang="zh-CN">
                  <a:latin typeface="宋体" charset="-122"/>
                </a:rPr>
                <a:t>IDC </a:t>
              </a:r>
              <a:r>
                <a:rPr lang="zh-CN" altLang="en-US">
                  <a:latin typeface="宋体" charset="-122"/>
                </a:rPr>
                <a:t>接点</a:t>
              </a:r>
              <a:r>
                <a:rPr lang="zh-CN" altLang="en-US" sz="1600"/>
                <a:t> </a:t>
              </a:r>
              <a:endParaRPr lang="zh-CN" altLang="en-US" sz="1400">
                <a:latin typeface="Arial Black" pitchFamily="34" charset="0"/>
              </a:endParaRPr>
            </a:p>
          </p:txBody>
        </p:sp>
        <p:sp>
          <p:nvSpPr>
            <p:cNvPr id="350223" name="Text Box 19"/>
            <p:cNvSpPr txBox="1">
              <a:spLocks noChangeArrowheads="1"/>
            </p:cNvSpPr>
            <p:nvPr/>
          </p:nvSpPr>
          <p:spPr bwMode="auto">
            <a:xfrm>
              <a:off x="2500" y="3888"/>
              <a:ext cx="2150" cy="231"/>
            </a:xfrm>
            <a:prstGeom prst="rect">
              <a:avLst/>
            </a:prstGeom>
            <a:noFill/>
            <a:ln w="9525">
              <a:noFill/>
              <a:miter lim="800000"/>
              <a:headEnd/>
              <a:tailEnd/>
            </a:ln>
          </p:spPr>
          <p:txBody>
            <a:bodyPr>
              <a:spAutoFit/>
            </a:bodyPr>
            <a:lstStyle/>
            <a:p>
              <a:pPr fontAlgn="base">
                <a:spcBef>
                  <a:spcPct val="50000"/>
                </a:spcBef>
              </a:pPr>
              <a:r>
                <a:rPr lang="zh-CN" altLang="en-US">
                  <a:latin typeface="宋体" charset="-122"/>
                </a:rPr>
                <a:t>印刷电路板 </a:t>
              </a:r>
              <a:r>
                <a:rPr lang="en-US" altLang="zh-CN">
                  <a:latin typeface="宋体" charset="-122"/>
                </a:rPr>
                <a:t>(PCB)</a:t>
              </a:r>
              <a:r>
                <a:rPr lang="en-US" altLang="zh-CN" sz="1600">
                  <a:latin typeface="宋体" charset="-122"/>
                </a:rPr>
                <a:t> </a:t>
              </a:r>
              <a:endParaRPr lang="en-US" altLang="zh-CN" sz="1400">
                <a:latin typeface="Arial Black" pitchFamily="34" charset="0"/>
              </a:endParaRPr>
            </a:p>
          </p:txBody>
        </p:sp>
        <p:sp>
          <p:nvSpPr>
            <p:cNvPr id="350224" name="Line 20"/>
            <p:cNvSpPr>
              <a:spLocks noChangeShapeType="1"/>
            </p:cNvSpPr>
            <p:nvPr/>
          </p:nvSpPr>
          <p:spPr bwMode="auto">
            <a:xfrm flipH="1">
              <a:off x="2997" y="3247"/>
              <a:ext cx="292" cy="47"/>
            </a:xfrm>
            <a:prstGeom prst="line">
              <a:avLst/>
            </a:prstGeom>
            <a:noFill/>
            <a:ln w="9525">
              <a:solidFill>
                <a:srgbClr val="000000"/>
              </a:solidFill>
              <a:round/>
              <a:headEnd/>
              <a:tailEnd type="triangle" w="med" len="med"/>
            </a:ln>
          </p:spPr>
          <p:txBody>
            <a:bodyPr wrap="none" anchor="ctr"/>
            <a:lstStyle/>
            <a:p>
              <a:endParaRPr lang="zh-CN" altLang="en-US"/>
            </a:p>
          </p:txBody>
        </p:sp>
        <p:sp>
          <p:nvSpPr>
            <p:cNvPr id="350225" name="Line 21"/>
            <p:cNvSpPr>
              <a:spLocks noChangeShapeType="1"/>
            </p:cNvSpPr>
            <p:nvPr/>
          </p:nvSpPr>
          <p:spPr bwMode="auto">
            <a:xfrm flipH="1" flipV="1">
              <a:off x="2997" y="3636"/>
              <a:ext cx="331" cy="252"/>
            </a:xfrm>
            <a:prstGeom prst="line">
              <a:avLst/>
            </a:prstGeom>
            <a:noFill/>
            <a:ln w="9525">
              <a:solidFill>
                <a:srgbClr val="000000"/>
              </a:solidFill>
              <a:round/>
              <a:headEnd/>
              <a:tailEnd type="triangle" w="med" len="med"/>
            </a:ln>
          </p:spPr>
          <p:txBody>
            <a:bodyPr wrap="none" anchor="ctr"/>
            <a:lstStyle/>
            <a:p>
              <a:endParaRPr lang="zh-CN" altLang="en-US"/>
            </a:p>
          </p:txBody>
        </p:sp>
        <p:sp>
          <p:nvSpPr>
            <p:cNvPr id="350226" name="Line 22"/>
            <p:cNvSpPr>
              <a:spLocks noChangeShapeType="1"/>
            </p:cNvSpPr>
            <p:nvPr/>
          </p:nvSpPr>
          <p:spPr bwMode="auto">
            <a:xfrm>
              <a:off x="1317" y="3387"/>
              <a:ext cx="351" cy="93"/>
            </a:xfrm>
            <a:prstGeom prst="line">
              <a:avLst/>
            </a:prstGeom>
            <a:noFill/>
            <a:ln w="9525">
              <a:solidFill>
                <a:srgbClr val="000000"/>
              </a:solidFill>
              <a:round/>
              <a:headEnd/>
              <a:tailEnd type="triangle" w="med" len="med"/>
            </a:ln>
          </p:spPr>
          <p:txBody>
            <a:bodyPr wrap="none" anchor="ctr"/>
            <a:lstStyle/>
            <a:p>
              <a:endParaRPr lang="zh-CN" altLang="en-US"/>
            </a:p>
          </p:txBody>
        </p:sp>
        <p:sp>
          <p:nvSpPr>
            <p:cNvPr id="350227" name="Text Box 23"/>
            <p:cNvSpPr txBox="1">
              <a:spLocks noChangeArrowheads="1"/>
            </p:cNvSpPr>
            <p:nvPr/>
          </p:nvSpPr>
          <p:spPr bwMode="auto">
            <a:xfrm>
              <a:off x="1525" y="3955"/>
              <a:ext cx="558" cy="233"/>
            </a:xfrm>
            <a:prstGeom prst="rect">
              <a:avLst/>
            </a:prstGeom>
            <a:noFill/>
            <a:ln w="9525">
              <a:noFill/>
              <a:miter lim="800000"/>
              <a:headEnd/>
              <a:tailEnd/>
            </a:ln>
          </p:spPr>
          <p:txBody>
            <a:bodyPr wrap="square">
              <a:spAutoFit/>
            </a:bodyPr>
            <a:lstStyle/>
            <a:p>
              <a:pPr fontAlgn="base"/>
              <a:r>
                <a:rPr lang="zh-CN" altLang="en-US" dirty="0" smtClean="0"/>
                <a:t>接触</a:t>
              </a:r>
              <a:r>
                <a:rPr lang="zh-CN" altLang="en-US" dirty="0"/>
                <a:t>针</a:t>
              </a:r>
              <a:endParaRPr lang="zh-CN" altLang="en-US" sz="1400" dirty="0">
                <a:latin typeface="Arial Black" pitchFamily="34" charset="0"/>
              </a:endParaRPr>
            </a:p>
          </p:txBody>
        </p:sp>
        <p:sp>
          <p:nvSpPr>
            <p:cNvPr id="350228" name="Line 24"/>
            <p:cNvSpPr>
              <a:spLocks noChangeShapeType="1"/>
            </p:cNvSpPr>
            <p:nvPr/>
          </p:nvSpPr>
          <p:spPr bwMode="auto">
            <a:xfrm flipV="1">
              <a:off x="1920" y="3831"/>
              <a:ext cx="301" cy="153"/>
            </a:xfrm>
            <a:prstGeom prst="line">
              <a:avLst/>
            </a:prstGeom>
            <a:noFill/>
            <a:ln w="9525">
              <a:solidFill>
                <a:schemeClr val="tx1"/>
              </a:solidFill>
              <a:round/>
              <a:headEnd/>
              <a:tailEnd type="triangle" w="med" len="med"/>
            </a:ln>
          </p:spPr>
          <p:txBody>
            <a:bodyPr/>
            <a:lstStyle/>
            <a:p>
              <a:endParaRPr lang="zh-CN" altLang="en-US"/>
            </a:p>
          </p:txBody>
        </p:sp>
        <p:sp>
          <p:nvSpPr>
            <p:cNvPr id="350229" name="Rectangle 25"/>
            <p:cNvSpPr>
              <a:spLocks noChangeArrowheads="1"/>
            </p:cNvSpPr>
            <p:nvPr/>
          </p:nvSpPr>
          <p:spPr bwMode="auto">
            <a:xfrm>
              <a:off x="672" y="3153"/>
              <a:ext cx="4224" cy="1071"/>
            </a:xfrm>
            <a:prstGeom prst="rect">
              <a:avLst/>
            </a:prstGeom>
            <a:noFill/>
            <a:ln w="9525">
              <a:solidFill>
                <a:schemeClr val="tx1"/>
              </a:solidFill>
              <a:miter lim="800000"/>
              <a:headEnd/>
              <a:tailEnd/>
            </a:ln>
          </p:spPr>
          <p:txBody>
            <a:bodyPr wrap="none" anchor="ctr"/>
            <a:lstStyle/>
            <a:p>
              <a:pPr fontAlgn="base"/>
              <a:endParaRPr lang="zh-CN" altLang="en-US"/>
            </a:p>
          </p:txBody>
        </p:sp>
      </p:grpSp>
      <p:pic>
        <p:nvPicPr>
          <p:cNvPr id="22" name="图片 21" descr="IMG_4489.jpg"/>
          <p:cNvPicPr>
            <a:picLocks noChangeAspect="1"/>
          </p:cNvPicPr>
          <p:nvPr/>
        </p:nvPicPr>
        <p:blipFill>
          <a:blip r:embed="rId2" cstate="print"/>
          <a:stretch>
            <a:fillRect/>
          </a:stretch>
        </p:blipFill>
        <p:spPr>
          <a:xfrm>
            <a:off x="785786" y="1643050"/>
            <a:ext cx="2160000" cy="1440000"/>
          </a:xfrm>
          <a:prstGeom prst="rect">
            <a:avLst/>
          </a:prstGeom>
        </p:spPr>
      </p:pic>
      <p:sp>
        <p:nvSpPr>
          <p:cNvPr id="23" name="椭圆 22"/>
          <p:cNvSpPr/>
          <p:nvPr/>
        </p:nvSpPr>
        <p:spPr bwMode="auto">
          <a:xfrm>
            <a:off x="1643042" y="2071678"/>
            <a:ext cx="285752" cy="428628"/>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rgbClr val="FF0000"/>
              </a:solidFill>
              <a:effectLst/>
              <a:latin typeface="Arial" charset="0"/>
              <a:ea typeface="宋体" pitchFamily="2" charset="-122"/>
            </a:endParaRPr>
          </a:p>
        </p:txBody>
      </p:sp>
      <p:cxnSp>
        <p:nvCxnSpPr>
          <p:cNvPr id="25" name="直接箭头连接符 24"/>
          <p:cNvCxnSpPr/>
          <p:nvPr/>
        </p:nvCxnSpPr>
        <p:spPr bwMode="auto">
          <a:xfrm rot="10800000" flipV="1">
            <a:off x="928662" y="2071678"/>
            <a:ext cx="857256" cy="1428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6" name="Text Box 23"/>
          <p:cNvSpPr txBox="1">
            <a:spLocks noChangeArrowheads="1"/>
          </p:cNvSpPr>
          <p:nvPr/>
        </p:nvSpPr>
        <p:spPr bwMode="auto">
          <a:xfrm>
            <a:off x="357158" y="2214554"/>
            <a:ext cx="885825" cy="369888"/>
          </a:xfrm>
          <a:prstGeom prst="rect">
            <a:avLst/>
          </a:prstGeom>
          <a:noFill/>
          <a:ln w="9525">
            <a:noFill/>
            <a:miter lim="800000"/>
            <a:headEnd/>
            <a:tailEnd/>
          </a:ln>
        </p:spPr>
        <p:txBody>
          <a:bodyPr wrap="square">
            <a:spAutoFit/>
          </a:bodyPr>
          <a:lstStyle/>
          <a:p>
            <a:pPr fontAlgn="base"/>
            <a:r>
              <a:rPr lang="zh-CN" altLang="en-US" dirty="0" smtClean="0"/>
              <a:t>接触</a:t>
            </a:r>
            <a:r>
              <a:rPr lang="zh-CN" altLang="en-US" dirty="0"/>
              <a:t>针</a:t>
            </a:r>
            <a:endParaRPr lang="zh-CN" altLang="en-US" sz="1400" dirty="0">
              <a:latin typeface="Arial Black" pitchFamily="34" charset="0"/>
            </a:endParaRPr>
          </a:p>
        </p:txBody>
      </p:sp>
      <p:sp>
        <p:nvSpPr>
          <p:cNvPr id="27" name="Text Box 17"/>
          <p:cNvSpPr txBox="1">
            <a:spLocks noChangeArrowheads="1"/>
          </p:cNvSpPr>
          <p:nvPr/>
        </p:nvSpPr>
        <p:spPr bwMode="gray">
          <a:xfrm>
            <a:off x="642910" y="1071546"/>
            <a:ext cx="3143272" cy="457200"/>
          </a:xfrm>
          <a:prstGeom prst="rect">
            <a:avLst/>
          </a:prstGeom>
          <a:noFill/>
          <a:ln w="9525" algn="ctr">
            <a:noFill/>
            <a:miter lim="800000"/>
            <a:headEnd/>
            <a:tailEnd/>
          </a:ln>
          <a:effectLst/>
        </p:spPr>
        <p:txBody>
          <a:bodyPr wrap="square">
            <a:spAutoFit/>
          </a:bodyPr>
          <a:lstStyle/>
          <a:p>
            <a:pPr algn="ctr" eaLnBrk="0" fontAlgn="base" hangingPunct="0"/>
            <a:r>
              <a:rPr lang="zh-CN" altLang="en-US" sz="2400" b="1" dirty="0" smtClean="0">
                <a:solidFill>
                  <a:schemeClr val="tx2"/>
                </a:solidFill>
                <a:effectLst>
                  <a:outerShdw blurRad="38100" dist="38100" dir="2700000" algn="tl">
                    <a:srgbClr val="C0C0C0"/>
                  </a:outerShdw>
                </a:effectLst>
                <a:ea typeface="黑体" pitchFamily="49" charset="-122"/>
                <a:hlinkClick r:id="rId3" action="ppaction://hlinksldjump"/>
              </a:rPr>
              <a:t>综合布线系列产品</a:t>
            </a:r>
            <a:endParaRPr lang="zh-CN" altLang="en-US" sz="2400" b="1" dirty="0">
              <a:solidFill>
                <a:schemeClr val="tx2"/>
              </a:solidFill>
              <a:effectLst>
                <a:outerShdw blurRad="38100" dist="38100" dir="2700000" algn="tl">
                  <a:srgbClr val="C0C0C0"/>
                </a:outerShdw>
              </a:effectLst>
              <a:ea typeface="黑体" pitchFamily="49" charset="-122"/>
              <a:hlinkClick r:id="rId3" action="ppaction://hlinksldjum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5"/>
          <p:cNvSpPr>
            <a:spLocks noGrp="1" noChangeArrowheads="1"/>
          </p:cNvSpPr>
          <p:nvPr>
            <p:ph idx="4294967295"/>
          </p:nvPr>
        </p:nvSpPr>
        <p:spPr>
          <a:xfrm>
            <a:off x="468313" y="1500188"/>
            <a:ext cx="8229600" cy="3649662"/>
          </a:xfrm>
        </p:spPr>
        <p:txBody>
          <a:bodyPr>
            <a:spAutoFit/>
          </a:bodyPr>
          <a:lstStyle/>
          <a:p>
            <a:pPr marL="0" indent="0" eaLnBrk="1" hangingPunct="1">
              <a:spcBef>
                <a:spcPct val="0"/>
              </a:spcBef>
              <a:spcAft>
                <a:spcPct val="20000"/>
              </a:spcAft>
              <a:buFontTx/>
              <a:buNone/>
              <a:tabLst>
                <a:tab pos="765175" algn="l"/>
              </a:tabLst>
            </a:pPr>
            <a:r>
              <a:rPr lang="zh-CN" altLang="en-US" sz="1800" b="1" u="sng" dirty="0" smtClean="0">
                <a:solidFill>
                  <a:srgbClr val="800000"/>
                </a:solidFill>
              </a:rPr>
              <a:t>新型模块</a:t>
            </a:r>
            <a:r>
              <a:rPr lang="en-US" altLang="zh-CN" sz="1800" b="1" u="sng" dirty="0" smtClean="0">
                <a:solidFill>
                  <a:srgbClr val="800000"/>
                </a:solidFill>
              </a:rPr>
              <a:t> </a:t>
            </a:r>
            <a:r>
              <a:rPr lang="zh-CN" altLang="en-US" sz="1800" b="1" u="sng" dirty="0" smtClean="0">
                <a:solidFill>
                  <a:srgbClr val="800000"/>
                </a:solidFill>
              </a:rPr>
              <a:t>独特的端接盖 </a:t>
            </a:r>
          </a:p>
          <a:p>
            <a:pPr marL="765175" lvl="1" indent="-307975" eaLnBrk="1" hangingPunct="1">
              <a:spcBef>
                <a:spcPct val="0"/>
              </a:spcBef>
              <a:spcAft>
                <a:spcPct val="20000"/>
              </a:spcAft>
              <a:buFontTx/>
              <a:buChar char="•"/>
              <a:tabLst>
                <a:tab pos="765175" algn="l"/>
              </a:tabLst>
            </a:pPr>
            <a:r>
              <a:rPr lang="zh-CN" altLang="en-US" sz="2000" dirty="0" smtClean="0">
                <a:solidFill>
                  <a:srgbClr val="000000"/>
                </a:solidFill>
              </a:rPr>
              <a:t>提供安全的应力消除</a:t>
            </a:r>
          </a:p>
          <a:p>
            <a:pPr marL="765175" lvl="1" indent="-307975" eaLnBrk="1" hangingPunct="1">
              <a:spcBef>
                <a:spcPct val="0"/>
              </a:spcBef>
              <a:spcAft>
                <a:spcPct val="20000"/>
              </a:spcAft>
              <a:buFontTx/>
              <a:buChar char="•"/>
              <a:tabLst>
                <a:tab pos="765175" algn="l"/>
              </a:tabLst>
            </a:pPr>
            <a:r>
              <a:rPr lang="zh-CN" altLang="en-US" sz="2000" dirty="0" smtClean="0">
                <a:solidFill>
                  <a:srgbClr val="000000"/>
                </a:solidFill>
              </a:rPr>
              <a:t>后翻盖卡扣式闭合，非常稳固</a:t>
            </a:r>
          </a:p>
          <a:p>
            <a:pPr marL="765175" lvl="1" indent="-307975" eaLnBrk="1" hangingPunct="1">
              <a:spcBef>
                <a:spcPct val="0"/>
              </a:spcBef>
              <a:spcAft>
                <a:spcPct val="20000"/>
              </a:spcAft>
              <a:buFontTx/>
              <a:buChar char="•"/>
              <a:tabLst>
                <a:tab pos="765175" algn="l"/>
              </a:tabLst>
            </a:pPr>
            <a:r>
              <a:rPr lang="zh-CN" altLang="en-US" sz="2000" dirty="0" smtClean="0">
                <a:solidFill>
                  <a:srgbClr val="000000"/>
                </a:solidFill>
              </a:rPr>
              <a:t>紧压电缆于插座中</a:t>
            </a:r>
          </a:p>
          <a:p>
            <a:pPr marL="765175" lvl="1" indent="-307975" eaLnBrk="1" hangingPunct="1">
              <a:spcBef>
                <a:spcPct val="0"/>
              </a:spcBef>
              <a:spcAft>
                <a:spcPct val="20000"/>
              </a:spcAft>
              <a:buFontTx/>
              <a:buChar char="•"/>
              <a:tabLst>
                <a:tab pos="765175" algn="l"/>
              </a:tabLst>
            </a:pPr>
            <a:endParaRPr lang="zh-CN" altLang="en-US" sz="2000" dirty="0" smtClean="0">
              <a:solidFill>
                <a:srgbClr val="000000"/>
              </a:solidFill>
            </a:endParaRPr>
          </a:p>
          <a:p>
            <a:pPr marL="0" indent="0" eaLnBrk="1" hangingPunct="1">
              <a:spcBef>
                <a:spcPct val="0"/>
              </a:spcBef>
              <a:spcAft>
                <a:spcPct val="20000"/>
              </a:spcAft>
              <a:buFontTx/>
              <a:buNone/>
              <a:tabLst>
                <a:tab pos="765175" algn="l"/>
              </a:tabLst>
            </a:pPr>
            <a:r>
              <a:rPr lang="zh-CN" altLang="en-US" sz="1800" b="1" u="sng" dirty="0" smtClean="0">
                <a:solidFill>
                  <a:srgbClr val="800000"/>
                </a:solidFill>
              </a:rPr>
              <a:t>传统的端接盖设计 </a:t>
            </a:r>
          </a:p>
          <a:p>
            <a:pPr marL="0" indent="0" eaLnBrk="1" hangingPunct="1">
              <a:spcBef>
                <a:spcPct val="0"/>
              </a:spcBef>
              <a:spcAft>
                <a:spcPct val="20000"/>
              </a:spcAft>
              <a:buFontTx/>
              <a:buNone/>
              <a:tabLst>
                <a:tab pos="765175" algn="l"/>
              </a:tabLst>
            </a:pPr>
            <a:r>
              <a:rPr lang="zh-CN" altLang="en-US" sz="2000" dirty="0" smtClean="0">
                <a:solidFill>
                  <a:srgbClr val="000000"/>
                </a:solidFill>
              </a:rPr>
              <a:t>没有提供真正的电缆保护</a:t>
            </a:r>
          </a:p>
          <a:p>
            <a:pPr marL="0" indent="0" eaLnBrk="1" hangingPunct="1">
              <a:spcBef>
                <a:spcPct val="0"/>
              </a:spcBef>
              <a:spcAft>
                <a:spcPct val="20000"/>
              </a:spcAft>
              <a:buFontTx/>
              <a:buNone/>
              <a:tabLst>
                <a:tab pos="765175" algn="l"/>
              </a:tabLst>
            </a:pPr>
            <a:r>
              <a:rPr lang="en-US" altLang="zh-CN" sz="2000" dirty="0" smtClean="0">
                <a:solidFill>
                  <a:srgbClr val="000000"/>
                </a:solidFill>
              </a:rPr>
              <a:t>(</a:t>
            </a:r>
            <a:r>
              <a:rPr lang="zh-CN" altLang="en-US" sz="2000" dirty="0" smtClean="0">
                <a:solidFill>
                  <a:srgbClr val="000000"/>
                </a:solidFill>
              </a:rPr>
              <a:t>轻力即能拉开电缆</a:t>
            </a:r>
            <a:r>
              <a:rPr lang="en-US" altLang="zh-CN" sz="2000" dirty="0" smtClean="0">
                <a:solidFill>
                  <a:srgbClr val="000000"/>
                </a:solidFill>
              </a:rPr>
              <a:t>)</a:t>
            </a:r>
          </a:p>
          <a:p>
            <a:pPr marL="765175" lvl="1" indent="-307975" eaLnBrk="1" hangingPunct="1">
              <a:spcBef>
                <a:spcPct val="0"/>
              </a:spcBef>
              <a:spcAft>
                <a:spcPct val="20000"/>
              </a:spcAft>
              <a:buFontTx/>
              <a:buChar char="•"/>
              <a:tabLst>
                <a:tab pos="765175" algn="l"/>
              </a:tabLst>
            </a:pPr>
            <a:r>
              <a:rPr lang="zh-CN" altLang="en-US" sz="2000" dirty="0" smtClean="0">
                <a:solidFill>
                  <a:srgbClr val="000000"/>
                </a:solidFill>
              </a:rPr>
              <a:t>某些设计并无提供应力消除盖</a:t>
            </a:r>
          </a:p>
          <a:p>
            <a:pPr marL="765175" lvl="1" indent="-307975" eaLnBrk="1" hangingPunct="1">
              <a:spcBef>
                <a:spcPct val="0"/>
              </a:spcBef>
              <a:spcAft>
                <a:spcPct val="20000"/>
              </a:spcAft>
              <a:buFontTx/>
              <a:buChar char="•"/>
              <a:tabLst>
                <a:tab pos="765175" algn="l"/>
              </a:tabLst>
            </a:pPr>
            <a:r>
              <a:rPr lang="zh-CN" altLang="en-US" sz="2000" dirty="0" smtClean="0">
                <a:solidFill>
                  <a:srgbClr val="000000"/>
                </a:solidFill>
              </a:rPr>
              <a:t>其他只是盖着基座</a:t>
            </a:r>
            <a:r>
              <a:rPr lang="en-US" altLang="zh-CN" sz="2000" dirty="0" smtClean="0">
                <a:solidFill>
                  <a:srgbClr val="000000"/>
                </a:solidFill>
              </a:rPr>
              <a:t>, </a:t>
            </a:r>
            <a:r>
              <a:rPr lang="zh-CN" altLang="en-US" sz="2000" dirty="0" smtClean="0">
                <a:solidFill>
                  <a:srgbClr val="000000"/>
                </a:solidFill>
              </a:rPr>
              <a:t>并没有夹紧电缆</a:t>
            </a:r>
          </a:p>
        </p:txBody>
      </p:sp>
      <p:pic>
        <p:nvPicPr>
          <p:cNvPr id="351235" name="Picture 2" descr="A:\MVC-002F.JPG"/>
          <p:cNvPicPr>
            <a:picLocks noChangeAspect="1" noChangeArrowheads="1"/>
          </p:cNvPicPr>
          <p:nvPr/>
        </p:nvPicPr>
        <p:blipFill>
          <a:blip r:embed="rId2"/>
          <a:srcRect/>
          <a:stretch>
            <a:fillRect/>
          </a:stretch>
        </p:blipFill>
        <p:spPr bwMode="auto">
          <a:xfrm>
            <a:off x="5715000" y="3513138"/>
            <a:ext cx="2260600" cy="1695450"/>
          </a:xfrm>
          <a:prstGeom prst="rect">
            <a:avLst/>
          </a:prstGeom>
          <a:noFill/>
          <a:ln w="9525">
            <a:noFill/>
            <a:miter lim="800000"/>
            <a:headEnd/>
            <a:tailEnd/>
          </a:ln>
        </p:spPr>
      </p:pic>
      <p:pic>
        <p:nvPicPr>
          <p:cNvPr id="351236" name="图片 6" descr="六类UTP模块打开1.tif"/>
          <p:cNvPicPr>
            <a:picLocks noChangeAspect="1"/>
          </p:cNvPicPr>
          <p:nvPr/>
        </p:nvPicPr>
        <p:blipFill>
          <a:blip r:embed="rId3"/>
          <a:srcRect/>
          <a:stretch>
            <a:fillRect/>
          </a:stretch>
        </p:blipFill>
        <p:spPr bwMode="auto">
          <a:xfrm>
            <a:off x="5630863" y="1357313"/>
            <a:ext cx="2298700" cy="1800225"/>
          </a:xfrm>
          <a:prstGeom prst="rect">
            <a:avLst/>
          </a:prstGeom>
          <a:noFill/>
          <a:ln w="9525">
            <a:noFill/>
            <a:miter lim="800000"/>
            <a:headEnd/>
            <a:tailEnd/>
          </a:ln>
        </p:spPr>
      </p:pic>
      <p:sp>
        <p:nvSpPr>
          <p:cNvPr id="5" name="Text Box 17"/>
          <p:cNvSpPr txBox="1">
            <a:spLocks noChangeArrowheads="1"/>
          </p:cNvSpPr>
          <p:nvPr/>
        </p:nvSpPr>
        <p:spPr bwMode="gray">
          <a:xfrm>
            <a:off x="214282" y="1071546"/>
            <a:ext cx="3143272" cy="457200"/>
          </a:xfrm>
          <a:prstGeom prst="rect">
            <a:avLst/>
          </a:prstGeom>
          <a:noFill/>
          <a:ln w="9525" algn="ctr">
            <a:noFill/>
            <a:miter lim="800000"/>
            <a:headEnd/>
            <a:tailEnd/>
          </a:ln>
          <a:effectLst/>
        </p:spPr>
        <p:txBody>
          <a:bodyPr wrap="square">
            <a:spAutoFit/>
          </a:bodyPr>
          <a:lstStyle/>
          <a:p>
            <a:pPr algn="ctr" eaLnBrk="0" fontAlgn="base" hangingPunct="0"/>
            <a:r>
              <a:rPr lang="zh-CN" altLang="en-US" sz="2400" b="1" dirty="0" smtClean="0">
                <a:solidFill>
                  <a:schemeClr val="tx2"/>
                </a:solidFill>
                <a:effectLst>
                  <a:outerShdw blurRad="38100" dist="38100" dir="2700000" algn="tl">
                    <a:srgbClr val="C0C0C0"/>
                  </a:outerShdw>
                </a:effectLst>
                <a:ea typeface="黑体" pitchFamily="49" charset="-122"/>
                <a:hlinkClick r:id="rId4" action="ppaction://hlinksldjump"/>
              </a:rPr>
              <a:t>综合布线系列产品</a:t>
            </a:r>
            <a:endParaRPr lang="zh-CN" altLang="en-US" sz="2400" b="1" dirty="0">
              <a:solidFill>
                <a:schemeClr val="tx2"/>
              </a:solidFill>
              <a:effectLst>
                <a:outerShdw blurRad="38100" dist="38100" dir="2700000" algn="tl">
                  <a:srgbClr val="C0C0C0"/>
                </a:outerShdw>
              </a:effectLst>
              <a:ea typeface="黑体" pitchFamily="49" charset="-122"/>
              <a:hlinkClick r:id="rId4" action="ppaction://hlinksldjum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85825" y="1898675"/>
            <a:ext cx="7670800" cy="5102225"/>
          </a:xfrm>
          <a:prstGeom prst="rect">
            <a:avLst/>
          </a:prstGeom>
          <a:noFill/>
          <a:ln w="9525">
            <a:noFill/>
            <a:miter lim="800000"/>
            <a:headEnd/>
            <a:tailEnd/>
          </a:ln>
        </p:spPr>
        <p:txBody>
          <a:bodyPr lIns="92075" tIns="46038" rIns="92075" bIns="46038"/>
          <a:lstStyle/>
          <a:p>
            <a:pPr marL="342900" indent="-342900" eaLnBrk="0" fontAlgn="base" hangingPunct="0">
              <a:lnSpc>
                <a:spcPct val="90000"/>
              </a:lnSpc>
              <a:spcBef>
                <a:spcPct val="20000"/>
              </a:spcBef>
              <a:buFontTx/>
              <a:buChar char="•"/>
              <a:defRPr/>
            </a:pPr>
            <a:r>
              <a:rPr lang="zh-CN" altLang="en-US" sz="2400" kern="0" dirty="0">
                <a:latin typeface="+mn-lt"/>
                <a:ea typeface="宋体" pitchFamily="2" charset="-122"/>
              </a:rPr>
              <a:t>端接技术</a:t>
            </a:r>
          </a:p>
          <a:p>
            <a:pPr marL="742950" lvl="1" indent="-285750" eaLnBrk="0" fontAlgn="base" hangingPunct="0">
              <a:lnSpc>
                <a:spcPct val="90000"/>
              </a:lnSpc>
              <a:spcBef>
                <a:spcPct val="20000"/>
              </a:spcBef>
              <a:buFontTx/>
              <a:buChar char="–"/>
              <a:defRPr/>
            </a:pPr>
            <a:r>
              <a:rPr lang="zh-CN" altLang="en-US" sz="2000" kern="0" dirty="0">
                <a:latin typeface="+mn-lt"/>
                <a:ea typeface="宋体" pitchFamily="2" charset="-122"/>
              </a:rPr>
              <a:t>排线盖设计，使双绞线的开绞长度小于</a:t>
            </a:r>
            <a:r>
              <a:rPr lang="en-US" altLang="zh-CN" sz="2000" kern="0" dirty="0">
                <a:latin typeface="+mn-lt"/>
                <a:ea typeface="宋体" pitchFamily="2" charset="-122"/>
              </a:rPr>
              <a:t>6mm,</a:t>
            </a:r>
            <a:r>
              <a:rPr lang="zh-CN" altLang="en-US" sz="2000" kern="0" dirty="0">
                <a:latin typeface="+mn-lt"/>
                <a:ea typeface="宋体" pitchFamily="2" charset="-122"/>
              </a:rPr>
              <a:t>降低了串扰和可变性</a:t>
            </a:r>
            <a:endParaRPr lang="zh-CN" altLang="zh-CN" sz="2000" kern="0" dirty="0">
              <a:latin typeface="+mn-lt"/>
              <a:ea typeface="宋体" pitchFamily="2" charset="-122"/>
            </a:endParaRPr>
          </a:p>
          <a:p>
            <a:pPr marL="742950" lvl="1" indent="-285750" eaLnBrk="0" fontAlgn="base" hangingPunct="0">
              <a:lnSpc>
                <a:spcPct val="90000"/>
              </a:lnSpc>
              <a:spcBef>
                <a:spcPts val="500"/>
              </a:spcBef>
              <a:spcAft>
                <a:spcPts val="500"/>
              </a:spcAft>
              <a:buFontTx/>
              <a:buChar char="–"/>
              <a:defRPr/>
            </a:pPr>
            <a:r>
              <a:rPr lang="zh-CN" altLang="en-US" sz="2000" kern="0" dirty="0" smtClean="0">
                <a:latin typeface="+mn-lt"/>
                <a:ea typeface="宋体" pitchFamily="2" charset="-122"/>
              </a:rPr>
              <a:t>免工具端接，对</a:t>
            </a:r>
            <a:r>
              <a:rPr lang="zh-CN" altLang="en-US" sz="2000" kern="0" dirty="0">
                <a:latin typeface="+mn-lt"/>
                <a:ea typeface="宋体" pitchFamily="2" charset="-122"/>
              </a:rPr>
              <a:t>关键子器件没有局部压力</a:t>
            </a:r>
            <a:endParaRPr lang="zh-CN" altLang="zh-CN" sz="2000" kern="0" dirty="0">
              <a:latin typeface="+mn-lt"/>
              <a:ea typeface="宋体" pitchFamily="2" charset="-122"/>
            </a:endParaRPr>
          </a:p>
          <a:p>
            <a:pPr marL="742950" lvl="1" indent="-285750" eaLnBrk="0" fontAlgn="base" hangingPunct="0">
              <a:spcBef>
                <a:spcPct val="20000"/>
              </a:spcBef>
              <a:buFontTx/>
              <a:buChar char="–"/>
              <a:defRPr/>
            </a:pPr>
            <a:r>
              <a:rPr lang="zh-CN" altLang="en-US" sz="2000" kern="0" dirty="0">
                <a:latin typeface="+mn-lt"/>
                <a:ea typeface="宋体" pitchFamily="2" charset="-122"/>
              </a:rPr>
              <a:t>没有焊接点</a:t>
            </a:r>
            <a:r>
              <a:rPr lang="zh-CN" altLang="zh-CN" sz="2000" kern="0" dirty="0">
                <a:latin typeface="+mn-lt"/>
                <a:ea typeface="宋体" pitchFamily="2" charset="-122"/>
              </a:rPr>
              <a:t> </a:t>
            </a:r>
            <a:r>
              <a:rPr lang="zh-CN" altLang="en-US" sz="2000" kern="0" dirty="0">
                <a:latin typeface="+mn-lt"/>
                <a:ea typeface="宋体" pitchFamily="2" charset="-122"/>
              </a:rPr>
              <a:t>(使用符合标准的针脚</a:t>
            </a:r>
            <a:r>
              <a:rPr lang="zh-CN" altLang="zh-CN" sz="2000" kern="0" dirty="0">
                <a:latin typeface="+mn-lt"/>
                <a:ea typeface="宋体" pitchFamily="2" charset="-122"/>
              </a:rPr>
              <a:t>)</a:t>
            </a:r>
            <a:r>
              <a:rPr lang="zh-CN" altLang="zh-CN" sz="2000" kern="0" dirty="0">
                <a:latin typeface="Tahoma" pitchFamily="34" charset="0"/>
                <a:ea typeface="宋体" pitchFamily="2" charset="-122"/>
              </a:rPr>
              <a:t> </a:t>
            </a:r>
            <a:endParaRPr lang="zh-CN" altLang="zh-CN" sz="2000" kern="0" dirty="0">
              <a:latin typeface="+mn-lt"/>
              <a:ea typeface="宋体" pitchFamily="2" charset="-122"/>
            </a:endParaRPr>
          </a:p>
          <a:p>
            <a:pPr marL="742950" lvl="1" indent="-285750" eaLnBrk="0" fontAlgn="base" hangingPunct="0">
              <a:spcBef>
                <a:spcPct val="20000"/>
              </a:spcBef>
              <a:buFontTx/>
              <a:buChar char="–"/>
              <a:defRPr/>
            </a:pPr>
            <a:r>
              <a:rPr lang="zh-CN" altLang="en-US" sz="2000" kern="0" dirty="0">
                <a:latin typeface="+mn-lt"/>
                <a:ea typeface="宋体" pitchFamily="2" charset="-122"/>
              </a:rPr>
              <a:t>改进的排线盖及后盖，具有导线保持与线缆卡接固定</a:t>
            </a:r>
            <a:endParaRPr lang="zh-CN" altLang="zh-CN" sz="2000" kern="0" dirty="0">
              <a:latin typeface="+mn-lt"/>
              <a:ea typeface="宋体" pitchFamily="2" charset="-122"/>
            </a:endParaRPr>
          </a:p>
          <a:p>
            <a:pPr marL="742950" lvl="1" indent="-285750" eaLnBrk="0" fontAlgn="base" hangingPunct="0">
              <a:spcBef>
                <a:spcPct val="20000"/>
              </a:spcBef>
              <a:buFontTx/>
              <a:buChar char="–"/>
              <a:defRPr/>
            </a:pPr>
            <a:r>
              <a:rPr lang="zh-CN" altLang="en-US" sz="2000" kern="0" dirty="0">
                <a:latin typeface="+mn-lt"/>
                <a:ea typeface="宋体" pitchFamily="2" charset="-122"/>
              </a:rPr>
              <a:t>平均端接时间仅65秒，与其它竞争对手的产品相比，每个模块的端接时间节约了</a:t>
            </a:r>
            <a:r>
              <a:rPr lang="zh-CN" altLang="zh-CN" sz="2000" kern="0" dirty="0">
                <a:latin typeface="+mn-lt"/>
                <a:ea typeface="宋体" pitchFamily="2" charset="-122"/>
              </a:rPr>
              <a:t> 25 - 60 </a:t>
            </a:r>
            <a:r>
              <a:rPr lang="zh-CN" altLang="en-US" sz="2000" kern="0" dirty="0">
                <a:latin typeface="+mn-lt"/>
                <a:ea typeface="宋体" pitchFamily="2" charset="-122"/>
              </a:rPr>
              <a:t>秒</a:t>
            </a:r>
          </a:p>
        </p:txBody>
      </p:sp>
      <p:pic>
        <p:nvPicPr>
          <p:cNvPr id="353284" name="图片 8" descr="照片 078.jpg"/>
          <p:cNvPicPr>
            <a:picLocks noChangeAspect="1"/>
          </p:cNvPicPr>
          <p:nvPr/>
        </p:nvPicPr>
        <p:blipFill>
          <a:blip r:embed="rId2"/>
          <a:srcRect/>
          <a:stretch>
            <a:fillRect/>
          </a:stretch>
        </p:blipFill>
        <p:spPr bwMode="auto">
          <a:xfrm>
            <a:off x="7021513" y="4857750"/>
            <a:ext cx="1622425" cy="1079500"/>
          </a:xfrm>
          <a:prstGeom prst="rect">
            <a:avLst/>
          </a:prstGeom>
          <a:noFill/>
          <a:ln w="9525">
            <a:noFill/>
            <a:miter lim="800000"/>
            <a:headEnd/>
            <a:tailEnd/>
          </a:ln>
        </p:spPr>
      </p:pic>
      <p:pic>
        <p:nvPicPr>
          <p:cNvPr id="353285" name="图片 9" descr="照片 071.jpg"/>
          <p:cNvPicPr>
            <a:picLocks noChangeAspect="1"/>
          </p:cNvPicPr>
          <p:nvPr/>
        </p:nvPicPr>
        <p:blipFill>
          <a:blip r:embed="rId3"/>
          <a:srcRect/>
          <a:stretch>
            <a:fillRect/>
          </a:stretch>
        </p:blipFill>
        <p:spPr bwMode="auto">
          <a:xfrm>
            <a:off x="5357813" y="4857750"/>
            <a:ext cx="1622425" cy="1079500"/>
          </a:xfrm>
          <a:prstGeom prst="rect">
            <a:avLst/>
          </a:prstGeom>
          <a:noFill/>
          <a:ln w="9525">
            <a:noFill/>
            <a:miter lim="800000"/>
            <a:headEnd/>
            <a:tailEnd/>
          </a:ln>
        </p:spPr>
      </p:pic>
      <p:sp>
        <p:nvSpPr>
          <p:cNvPr id="5" name="Text Box 17"/>
          <p:cNvSpPr txBox="1">
            <a:spLocks noChangeArrowheads="1"/>
          </p:cNvSpPr>
          <p:nvPr/>
        </p:nvSpPr>
        <p:spPr bwMode="gray">
          <a:xfrm>
            <a:off x="642910" y="1328726"/>
            <a:ext cx="3143272" cy="457200"/>
          </a:xfrm>
          <a:prstGeom prst="rect">
            <a:avLst/>
          </a:prstGeom>
          <a:noFill/>
          <a:ln w="9525" algn="ctr">
            <a:noFill/>
            <a:miter lim="800000"/>
            <a:headEnd/>
            <a:tailEnd/>
          </a:ln>
          <a:effectLst/>
        </p:spPr>
        <p:txBody>
          <a:bodyPr wrap="square">
            <a:spAutoFit/>
          </a:bodyPr>
          <a:lstStyle/>
          <a:p>
            <a:pPr algn="ctr" eaLnBrk="0" fontAlgn="base" hangingPunct="0"/>
            <a:r>
              <a:rPr lang="zh-CN" altLang="en-US" sz="2400" b="1" dirty="0" smtClean="0">
                <a:solidFill>
                  <a:schemeClr val="tx2"/>
                </a:solidFill>
                <a:effectLst>
                  <a:outerShdw blurRad="38100" dist="38100" dir="2700000" algn="tl">
                    <a:srgbClr val="C0C0C0"/>
                  </a:outerShdw>
                </a:effectLst>
                <a:ea typeface="黑体" pitchFamily="49" charset="-122"/>
                <a:hlinkClick r:id="rId4" action="ppaction://hlinksldjump"/>
              </a:rPr>
              <a:t>综合布线系列产品</a:t>
            </a:r>
            <a:endParaRPr lang="zh-CN" altLang="en-US" sz="2400" b="1" dirty="0">
              <a:solidFill>
                <a:schemeClr val="tx2"/>
              </a:solidFill>
              <a:effectLst>
                <a:outerShdw blurRad="38100" dist="38100" dir="2700000" algn="tl">
                  <a:srgbClr val="C0C0C0"/>
                </a:outerShdw>
              </a:effectLst>
              <a:ea typeface="黑体" pitchFamily="49" charset="-122"/>
              <a:hlinkClick r:id="rId4" action="ppaction://hlinksldjum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1" name="Rectangle 2"/>
          <p:cNvSpPr>
            <a:spLocks noGrp="1" noChangeArrowheads="1"/>
          </p:cNvSpPr>
          <p:nvPr>
            <p:ph idx="4294967295"/>
          </p:nvPr>
        </p:nvSpPr>
        <p:spPr>
          <a:xfrm>
            <a:off x="4786313" y="1879600"/>
            <a:ext cx="3817937" cy="1941513"/>
          </a:xfrm>
        </p:spPr>
        <p:txBody>
          <a:bodyPr/>
          <a:lstStyle/>
          <a:p>
            <a:pPr>
              <a:lnSpc>
                <a:spcPct val="90000"/>
              </a:lnSpc>
              <a:buClr>
                <a:srgbClr val="009999"/>
              </a:buClr>
              <a:buFontTx/>
              <a:buNone/>
            </a:pPr>
            <a:r>
              <a:rPr lang="en-US" altLang="zh-CN" sz="1400" smtClean="0"/>
              <a:t>--</a:t>
            </a:r>
            <a:r>
              <a:rPr lang="zh-CN" altLang="en-US" sz="1400" smtClean="0"/>
              <a:t>模块外壳采用全锌合金制作，实现完美屏蔽的同时提供高效的</a:t>
            </a:r>
            <a:r>
              <a:rPr lang="en-US" altLang="zh-CN" sz="1400" smtClean="0"/>
              <a:t>EMC</a:t>
            </a:r>
            <a:r>
              <a:rPr lang="zh-CN" altLang="en-US" sz="1400" smtClean="0"/>
              <a:t>性能</a:t>
            </a:r>
            <a:endParaRPr lang="en-US" altLang="zh-CN" sz="1400" smtClean="0"/>
          </a:p>
          <a:p>
            <a:pPr>
              <a:lnSpc>
                <a:spcPct val="90000"/>
              </a:lnSpc>
              <a:buClr>
                <a:srgbClr val="009999"/>
              </a:buClr>
              <a:buFontTx/>
              <a:buNone/>
            </a:pPr>
            <a:r>
              <a:rPr lang="en-US" altLang="zh-CN" sz="1400" smtClean="0"/>
              <a:t>--</a:t>
            </a:r>
            <a:r>
              <a:rPr lang="zh-CN" altLang="en-US" sz="1400" smtClean="0"/>
              <a:t>线缆固定装置，与电缆屏蔽层完美结合的同时保证了线缆的弯曲半径</a:t>
            </a:r>
            <a:endParaRPr lang="en-US" altLang="zh-CN" sz="1400" smtClean="0"/>
          </a:p>
          <a:p>
            <a:pPr>
              <a:lnSpc>
                <a:spcPct val="90000"/>
              </a:lnSpc>
              <a:buClr>
                <a:srgbClr val="009999"/>
              </a:buClr>
              <a:buFontTx/>
              <a:buNone/>
            </a:pPr>
            <a:r>
              <a:rPr lang="en-US" altLang="zh-CN" sz="1400" smtClean="0"/>
              <a:t>--180°</a:t>
            </a:r>
            <a:r>
              <a:rPr lang="zh-CN" altLang="en-US" sz="1400" smtClean="0"/>
              <a:t>免工具端接方式，快速、简便</a:t>
            </a:r>
            <a:endParaRPr lang="en-US" altLang="zh-CN" sz="1400" smtClean="0"/>
          </a:p>
          <a:p>
            <a:pPr>
              <a:lnSpc>
                <a:spcPct val="90000"/>
              </a:lnSpc>
              <a:buClr>
                <a:srgbClr val="009999"/>
              </a:buClr>
              <a:buFontTx/>
              <a:buNone/>
            </a:pPr>
            <a:r>
              <a:rPr lang="en-US" altLang="zh-CN" sz="1400" smtClean="0"/>
              <a:t>--</a:t>
            </a:r>
            <a:r>
              <a:rPr lang="zh-CN" altLang="en-US" sz="1400" smtClean="0"/>
              <a:t>符合</a:t>
            </a:r>
            <a:r>
              <a:rPr lang="en-US" altLang="zh-CN" sz="1400" smtClean="0"/>
              <a:t> EN55022</a:t>
            </a:r>
            <a:endParaRPr lang="en-US" altLang="zh-CN" sz="1400" b="1" smtClean="0">
              <a:solidFill>
                <a:srgbClr val="800000"/>
              </a:solidFill>
            </a:endParaRPr>
          </a:p>
        </p:txBody>
      </p:sp>
      <p:pic>
        <p:nvPicPr>
          <p:cNvPr id="324612" name="图片 4" descr="CAT6屏蔽模块.tif"/>
          <p:cNvPicPr>
            <a:picLocks noChangeAspect="1"/>
          </p:cNvPicPr>
          <p:nvPr/>
        </p:nvPicPr>
        <p:blipFill>
          <a:blip r:embed="rId2"/>
          <a:srcRect/>
          <a:stretch>
            <a:fillRect/>
          </a:stretch>
        </p:blipFill>
        <p:spPr bwMode="auto">
          <a:xfrm>
            <a:off x="1214438" y="1846261"/>
            <a:ext cx="2520950" cy="1439863"/>
          </a:xfrm>
          <a:prstGeom prst="rect">
            <a:avLst/>
          </a:prstGeom>
          <a:noFill/>
          <a:ln w="9525">
            <a:noFill/>
            <a:miter lim="800000"/>
            <a:headEnd/>
            <a:tailEnd/>
          </a:ln>
        </p:spPr>
      </p:pic>
      <p:pic>
        <p:nvPicPr>
          <p:cNvPr id="324613" name="图片 6" descr="照片 110.jpg"/>
          <p:cNvPicPr>
            <a:picLocks noChangeAspect="1"/>
          </p:cNvPicPr>
          <p:nvPr/>
        </p:nvPicPr>
        <p:blipFill>
          <a:blip r:embed="rId3"/>
          <a:srcRect/>
          <a:stretch>
            <a:fillRect/>
          </a:stretch>
        </p:blipFill>
        <p:spPr bwMode="auto">
          <a:xfrm>
            <a:off x="1285875" y="3654425"/>
            <a:ext cx="2305050" cy="1535113"/>
          </a:xfrm>
          <a:prstGeom prst="rect">
            <a:avLst/>
          </a:prstGeom>
          <a:noFill/>
          <a:ln w="9525">
            <a:noFill/>
            <a:miter lim="800000"/>
            <a:headEnd/>
            <a:tailEnd/>
          </a:ln>
        </p:spPr>
      </p:pic>
      <p:grpSp>
        <p:nvGrpSpPr>
          <p:cNvPr id="324614" name="Group 7"/>
          <p:cNvGrpSpPr>
            <a:grpSpLocks/>
          </p:cNvGrpSpPr>
          <p:nvPr/>
        </p:nvGrpSpPr>
        <p:grpSpPr bwMode="auto">
          <a:xfrm>
            <a:off x="357158" y="1654169"/>
            <a:ext cx="1285875" cy="917575"/>
            <a:chOff x="2160" y="3024"/>
            <a:chExt cx="1824" cy="1296"/>
          </a:xfrm>
        </p:grpSpPr>
        <p:sp>
          <p:nvSpPr>
            <p:cNvPr id="324615" name="AutoShape 8"/>
            <p:cNvSpPr>
              <a:spLocks noChangeArrowheads="1"/>
            </p:cNvSpPr>
            <p:nvPr/>
          </p:nvSpPr>
          <p:spPr bwMode="auto">
            <a:xfrm>
              <a:off x="2160" y="3024"/>
              <a:ext cx="1824" cy="1296"/>
            </a:xfrm>
            <a:prstGeom prst="irregularSeal2">
              <a:avLst/>
            </a:prstGeom>
            <a:solidFill>
              <a:srgbClr val="FFFF00"/>
            </a:solidFill>
            <a:ln w="9525">
              <a:solidFill>
                <a:schemeClr val="tx1"/>
              </a:solidFill>
              <a:miter lim="800000"/>
              <a:headEnd/>
              <a:tailEnd/>
            </a:ln>
          </p:spPr>
          <p:txBody>
            <a:bodyPr wrap="none" anchor="ctr"/>
            <a:lstStyle/>
            <a:p>
              <a:pPr fontAlgn="base"/>
              <a:endParaRPr lang="zh-CN" altLang="en-US"/>
            </a:p>
          </p:txBody>
        </p:sp>
        <p:sp>
          <p:nvSpPr>
            <p:cNvPr id="324616" name="Text Box 9"/>
            <p:cNvSpPr txBox="1">
              <a:spLocks noChangeArrowheads="1"/>
            </p:cNvSpPr>
            <p:nvPr/>
          </p:nvSpPr>
          <p:spPr bwMode="auto">
            <a:xfrm>
              <a:off x="2401" y="3504"/>
              <a:ext cx="1342" cy="518"/>
            </a:xfrm>
            <a:prstGeom prst="rect">
              <a:avLst/>
            </a:prstGeom>
            <a:noFill/>
            <a:ln w="9525">
              <a:noFill/>
              <a:miter lim="800000"/>
              <a:headEnd/>
              <a:tailEnd/>
            </a:ln>
          </p:spPr>
          <p:txBody>
            <a:bodyPr>
              <a:spAutoFit/>
            </a:bodyPr>
            <a:lstStyle/>
            <a:p>
              <a:pPr algn="ctr" fontAlgn="base">
                <a:spcBef>
                  <a:spcPct val="50000"/>
                </a:spcBef>
              </a:pPr>
              <a:r>
                <a:rPr lang="zh-CN" altLang="en-US" b="1" dirty="0">
                  <a:solidFill>
                    <a:schemeClr val="bg2"/>
                  </a:solidFill>
                </a:rPr>
                <a:t>新 !!!</a:t>
              </a:r>
              <a:endParaRPr lang="zh-CN" altLang="en-US" dirty="0"/>
            </a:p>
          </p:txBody>
        </p:sp>
      </p:grpSp>
      <p:sp>
        <p:nvSpPr>
          <p:cNvPr id="11" name="矩形 10"/>
          <p:cNvSpPr/>
          <p:nvPr/>
        </p:nvSpPr>
        <p:spPr>
          <a:xfrm>
            <a:off x="4786313" y="3463925"/>
            <a:ext cx="1565275" cy="366713"/>
          </a:xfrm>
          <a:prstGeom prst="rect">
            <a:avLst/>
          </a:prstGeom>
        </p:spPr>
        <p:txBody>
          <a:bodyPr wrap="none">
            <a:spAutoFit/>
          </a:bodyPr>
          <a:lstStyle/>
          <a:p>
            <a:pPr fontAlgn="auto">
              <a:spcBef>
                <a:spcPts val="0"/>
              </a:spcBef>
              <a:spcAft>
                <a:spcPct val="20000"/>
              </a:spcAft>
              <a:tabLst>
                <a:tab pos="765175" algn="l"/>
              </a:tabLst>
              <a:defRPr/>
            </a:pPr>
            <a:r>
              <a:rPr lang="zh-CN" altLang="en-US" b="1" u="sng" kern="0" dirty="0">
                <a:solidFill>
                  <a:srgbClr val="800000"/>
                </a:solidFill>
              </a:rPr>
              <a:t>旧款屏蔽模块</a:t>
            </a:r>
          </a:p>
        </p:txBody>
      </p:sp>
      <p:sp>
        <p:nvSpPr>
          <p:cNvPr id="13" name="矩形 12"/>
          <p:cNvSpPr/>
          <p:nvPr/>
        </p:nvSpPr>
        <p:spPr>
          <a:xfrm>
            <a:off x="4786313" y="3892550"/>
            <a:ext cx="3286125" cy="1552575"/>
          </a:xfrm>
          <a:prstGeom prst="rect">
            <a:avLst/>
          </a:prstGeom>
        </p:spPr>
        <p:txBody>
          <a:bodyPr>
            <a:spAutoFit/>
          </a:bodyPr>
          <a:lstStyle/>
          <a:p>
            <a:pPr fontAlgn="auto">
              <a:spcBef>
                <a:spcPts val="0"/>
              </a:spcBef>
              <a:spcAft>
                <a:spcPct val="20000"/>
              </a:spcAft>
              <a:tabLst>
                <a:tab pos="765175" algn="l"/>
              </a:tabLst>
              <a:defRPr/>
            </a:pPr>
            <a:r>
              <a:rPr lang="en-US" altLang="zh-CN" sz="1400" kern="0" dirty="0">
                <a:solidFill>
                  <a:sysClr val="windowText" lastClr="000000"/>
                </a:solidFill>
              </a:rPr>
              <a:t>--</a:t>
            </a:r>
            <a:r>
              <a:rPr lang="zh-CN" altLang="en-US" sz="1400" kern="0" dirty="0">
                <a:solidFill>
                  <a:sysClr val="windowText" lastClr="000000"/>
                </a:solidFill>
              </a:rPr>
              <a:t>分体式设计，端接工序繁杂</a:t>
            </a:r>
            <a:endParaRPr lang="en-US" altLang="zh-CN" sz="1400" kern="0" dirty="0">
              <a:solidFill>
                <a:sysClr val="windowText" lastClr="000000"/>
              </a:solidFill>
            </a:endParaRPr>
          </a:p>
          <a:p>
            <a:pPr fontAlgn="auto">
              <a:spcBef>
                <a:spcPts val="0"/>
              </a:spcBef>
              <a:spcAft>
                <a:spcPct val="20000"/>
              </a:spcAft>
              <a:tabLst>
                <a:tab pos="765175" algn="l"/>
              </a:tabLst>
              <a:defRPr/>
            </a:pPr>
            <a:r>
              <a:rPr lang="en-US" altLang="zh-CN" sz="1400" kern="0" dirty="0">
                <a:solidFill>
                  <a:sysClr val="windowText" lastClr="000000"/>
                </a:solidFill>
              </a:rPr>
              <a:t>--</a:t>
            </a:r>
            <a:r>
              <a:rPr lang="zh-CN" altLang="en-US" sz="1400" kern="0" dirty="0">
                <a:solidFill>
                  <a:sysClr val="windowText" lastClr="000000"/>
                </a:solidFill>
              </a:rPr>
              <a:t>没有提供真正的电缆保护</a:t>
            </a:r>
          </a:p>
          <a:p>
            <a:pPr fontAlgn="auto">
              <a:spcBef>
                <a:spcPts val="0"/>
              </a:spcBef>
              <a:spcAft>
                <a:spcPct val="20000"/>
              </a:spcAft>
              <a:tabLst>
                <a:tab pos="765175" algn="l"/>
              </a:tabLst>
              <a:defRPr/>
            </a:pPr>
            <a:r>
              <a:rPr lang="en-US" altLang="zh-CN" sz="1400" kern="0" dirty="0">
                <a:solidFill>
                  <a:sysClr val="windowText" lastClr="000000"/>
                </a:solidFill>
              </a:rPr>
              <a:t>(</a:t>
            </a:r>
            <a:r>
              <a:rPr lang="zh-CN" altLang="en-US" sz="1400" kern="0" dirty="0">
                <a:solidFill>
                  <a:sysClr val="windowText" lastClr="000000"/>
                </a:solidFill>
              </a:rPr>
              <a:t>轻力即能拉开电缆</a:t>
            </a:r>
            <a:r>
              <a:rPr lang="en-US" altLang="zh-CN" sz="1400" kern="0" dirty="0">
                <a:solidFill>
                  <a:sysClr val="windowText" lastClr="000000"/>
                </a:solidFill>
              </a:rPr>
              <a:t>)</a:t>
            </a:r>
          </a:p>
          <a:p>
            <a:pPr fontAlgn="auto">
              <a:spcBef>
                <a:spcPts val="0"/>
              </a:spcBef>
              <a:spcAft>
                <a:spcPct val="20000"/>
              </a:spcAft>
              <a:tabLst>
                <a:tab pos="765175" algn="l"/>
              </a:tabLst>
              <a:defRPr/>
            </a:pPr>
            <a:r>
              <a:rPr lang="en-US" altLang="zh-CN" sz="1400" kern="0" dirty="0">
                <a:solidFill>
                  <a:sysClr val="windowText" lastClr="000000"/>
                </a:solidFill>
              </a:rPr>
              <a:t>--</a:t>
            </a:r>
            <a:r>
              <a:rPr lang="zh-CN" altLang="en-US" sz="1400" kern="0" dirty="0">
                <a:solidFill>
                  <a:sysClr val="windowText" lastClr="000000"/>
                </a:solidFill>
              </a:rPr>
              <a:t>其他只是盖着基座</a:t>
            </a:r>
            <a:r>
              <a:rPr lang="en-US" altLang="zh-CN" sz="1400" kern="0" dirty="0">
                <a:solidFill>
                  <a:sysClr val="windowText" lastClr="000000"/>
                </a:solidFill>
              </a:rPr>
              <a:t>, </a:t>
            </a:r>
            <a:r>
              <a:rPr lang="zh-CN" altLang="en-US" sz="1400" kern="0" dirty="0">
                <a:solidFill>
                  <a:sysClr val="windowText" lastClr="000000"/>
                </a:solidFill>
              </a:rPr>
              <a:t>并没有夹紧电缆</a:t>
            </a:r>
            <a:endParaRPr lang="en-US" altLang="zh-CN" sz="1400" kern="0" dirty="0">
              <a:solidFill>
                <a:sysClr val="windowText" lastClr="000000"/>
              </a:solidFill>
            </a:endParaRPr>
          </a:p>
          <a:p>
            <a:pPr fontAlgn="auto">
              <a:spcBef>
                <a:spcPts val="0"/>
              </a:spcBef>
              <a:spcAft>
                <a:spcPct val="20000"/>
              </a:spcAft>
              <a:tabLst>
                <a:tab pos="765175" algn="l"/>
              </a:tabLst>
              <a:defRPr/>
            </a:pPr>
            <a:r>
              <a:rPr lang="en-US" altLang="zh-CN" sz="1400" kern="0" dirty="0">
                <a:solidFill>
                  <a:sysClr val="windowText" lastClr="000000"/>
                </a:solidFill>
              </a:rPr>
              <a:t>--</a:t>
            </a:r>
            <a:r>
              <a:rPr lang="zh-CN" altLang="en-US" sz="1400" kern="0" dirty="0">
                <a:solidFill>
                  <a:sysClr val="windowText" lastClr="000000"/>
                </a:solidFill>
              </a:rPr>
              <a:t>宽体设计，不支持高密度安装</a:t>
            </a:r>
            <a:endParaRPr lang="en-US" altLang="zh-CN" sz="1400" kern="0" dirty="0">
              <a:solidFill>
                <a:sysClr val="windowText" lastClr="000000"/>
              </a:solidFill>
            </a:endParaRPr>
          </a:p>
          <a:p>
            <a:pPr fontAlgn="auto">
              <a:spcBef>
                <a:spcPts val="0"/>
              </a:spcBef>
              <a:spcAft>
                <a:spcPct val="20000"/>
              </a:spcAft>
              <a:tabLst>
                <a:tab pos="765175" algn="l"/>
              </a:tabLst>
              <a:defRPr/>
            </a:pPr>
            <a:endParaRPr lang="zh-CN" altLang="en-US" sz="1200" kern="0" dirty="0">
              <a:solidFill>
                <a:sysClr val="windowText" lastClr="000000"/>
              </a:solidFill>
            </a:endParaRPr>
          </a:p>
        </p:txBody>
      </p:sp>
      <p:sp>
        <p:nvSpPr>
          <p:cNvPr id="14" name="矩形 13"/>
          <p:cNvSpPr/>
          <p:nvPr/>
        </p:nvSpPr>
        <p:spPr>
          <a:xfrm>
            <a:off x="4786313" y="1450975"/>
            <a:ext cx="1565275" cy="366713"/>
          </a:xfrm>
          <a:prstGeom prst="rect">
            <a:avLst/>
          </a:prstGeom>
        </p:spPr>
        <p:txBody>
          <a:bodyPr wrap="none">
            <a:spAutoFit/>
          </a:bodyPr>
          <a:lstStyle/>
          <a:p>
            <a:pPr fontAlgn="auto">
              <a:spcBef>
                <a:spcPts val="0"/>
              </a:spcBef>
              <a:spcAft>
                <a:spcPct val="20000"/>
              </a:spcAft>
              <a:tabLst>
                <a:tab pos="765175" algn="l"/>
              </a:tabLst>
              <a:defRPr/>
            </a:pPr>
            <a:r>
              <a:rPr lang="zh-CN" altLang="en-US" b="1" u="sng" kern="0" dirty="0">
                <a:solidFill>
                  <a:srgbClr val="800000"/>
                </a:solidFill>
              </a:rPr>
              <a:t>新款屏蔽模块</a:t>
            </a:r>
          </a:p>
        </p:txBody>
      </p:sp>
      <p:cxnSp>
        <p:nvCxnSpPr>
          <p:cNvPr id="324620" name="肘形连接符 15"/>
          <p:cNvCxnSpPr>
            <a:cxnSpLocks noChangeShapeType="1"/>
          </p:cNvCxnSpPr>
          <p:nvPr/>
        </p:nvCxnSpPr>
        <p:spPr bwMode="auto">
          <a:xfrm>
            <a:off x="3571875" y="3963988"/>
            <a:ext cx="1143000" cy="500062"/>
          </a:xfrm>
          <a:prstGeom prst="bentConnector3">
            <a:avLst>
              <a:gd name="adj1" fmla="val 50000"/>
            </a:avLst>
          </a:prstGeom>
          <a:noFill/>
          <a:ln w="9525" algn="ctr">
            <a:solidFill>
              <a:schemeClr val="tx1"/>
            </a:solidFill>
            <a:round/>
            <a:headEnd/>
            <a:tailEnd type="arrow" w="med" len="med"/>
          </a:ln>
        </p:spPr>
      </p:cxnSp>
      <p:sp>
        <p:nvSpPr>
          <p:cNvPr id="12" name="Text Box 17"/>
          <p:cNvSpPr txBox="1">
            <a:spLocks noChangeArrowheads="1"/>
          </p:cNvSpPr>
          <p:nvPr/>
        </p:nvSpPr>
        <p:spPr bwMode="gray">
          <a:xfrm>
            <a:off x="714348" y="1071546"/>
            <a:ext cx="3143272" cy="457200"/>
          </a:xfrm>
          <a:prstGeom prst="rect">
            <a:avLst/>
          </a:prstGeom>
          <a:noFill/>
          <a:ln w="9525" algn="ctr">
            <a:noFill/>
            <a:miter lim="800000"/>
            <a:headEnd/>
            <a:tailEnd/>
          </a:ln>
          <a:effectLst/>
        </p:spPr>
        <p:txBody>
          <a:bodyPr wrap="square">
            <a:spAutoFit/>
          </a:bodyPr>
          <a:lstStyle/>
          <a:p>
            <a:pPr algn="ctr" eaLnBrk="0" fontAlgn="base" hangingPunct="0"/>
            <a:r>
              <a:rPr lang="zh-CN" altLang="en-US" sz="2400" b="1" dirty="0" smtClean="0">
                <a:solidFill>
                  <a:schemeClr val="tx2"/>
                </a:solidFill>
                <a:effectLst>
                  <a:outerShdw blurRad="38100" dist="38100" dir="2700000" algn="tl">
                    <a:srgbClr val="C0C0C0"/>
                  </a:outerShdw>
                </a:effectLst>
                <a:ea typeface="黑体" pitchFamily="49" charset="-122"/>
                <a:hlinkClick r:id="rId4" action="ppaction://hlinksldjump"/>
              </a:rPr>
              <a:t>综合布线系列产品</a:t>
            </a:r>
            <a:endParaRPr lang="zh-CN" altLang="en-US" sz="2400" b="1" dirty="0">
              <a:solidFill>
                <a:schemeClr val="tx2"/>
              </a:solidFill>
              <a:effectLst>
                <a:outerShdw blurRad="38100" dist="38100" dir="2700000" algn="tl">
                  <a:srgbClr val="C0C0C0"/>
                </a:outerShdw>
              </a:effectLst>
              <a:ea typeface="黑体" pitchFamily="49" charset="-122"/>
              <a:hlinkClick r:id="rId4" action="ppaction://hlinksldjum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027"/>
          <p:cNvSpPr>
            <a:spLocks noChangeArrowheads="1"/>
          </p:cNvSpPr>
          <p:nvPr/>
        </p:nvSpPr>
        <p:spPr bwMode="auto">
          <a:xfrm>
            <a:off x="1071538" y="3857628"/>
            <a:ext cx="3063875" cy="1354138"/>
          </a:xfrm>
          <a:prstGeom prst="rect">
            <a:avLst/>
          </a:prstGeom>
          <a:noFill/>
          <a:ln w="9525">
            <a:noFill/>
            <a:miter lim="800000"/>
            <a:headEnd/>
            <a:tailEnd/>
          </a:ln>
          <a:effectLst/>
        </p:spPr>
        <p:txBody>
          <a:bodyPr/>
          <a:lstStyle/>
          <a:p>
            <a:pPr marL="342900" indent="-342900" fontAlgn="base">
              <a:defRPr/>
            </a:pPr>
            <a:r>
              <a:rPr lang="zh-CN" altLang="en-US" sz="2400" b="1" dirty="0" smtClean="0">
                <a:latin typeface="方正隶变简体" pitchFamily="65" charset="-122"/>
                <a:ea typeface="方正隶变简体" pitchFamily="65" charset="-122"/>
              </a:rPr>
              <a:t>跳线</a:t>
            </a:r>
            <a:endParaRPr lang="en-US" altLang="zh-CN" sz="2400" b="1" dirty="0">
              <a:latin typeface="方正隶变简体" pitchFamily="65" charset="-122"/>
              <a:ea typeface="方正隶变简体" pitchFamily="65" charset="-122"/>
            </a:endParaRPr>
          </a:p>
          <a:p>
            <a:pPr marL="342900" indent="-342900" fontAlgn="base">
              <a:lnSpc>
                <a:spcPct val="80000"/>
              </a:lnSpc>
              <a:spcBef>
                <a:spcPct val="20000"/>
              </a:spcBef>
              <a:buClr>
                <a:schemeClr val="accent2"/>
              </a:buClr>
              <a:buFontTx/>
              <a:buChar char="·"/>
              <a:defRPr/>
            </a:pPr>
            <a:r>
              <a:rPr lang="en-US" altLang="zh-CN" sz="1600" i="1" dirty="0">
                <a:latin typeface="+mj-ea"/>
                <a:ea typeface="+mj-ea"/>
              </a:rPr>
              <a:t>24 AWG </a:t>
            </a:r>
            <a:r>
              <a:rPr lang="zh-CN" altLang="en-US" sz="1600" i="1" dirty="0">
                <a:latin typeface="+mj-ea"/>
                <a:ea typeface="+mj-ea"/>
              </a:rPr>
              <a:t>多股线 </a:t>
            </a:r>
            <a:r>
              <a:rPr lang="en-US" altLang="zh-CN" sz="1600" i="1" dirty="0">
                <a:latin typeface="+mj-ea"/>
                <a:ea typeface="+mj-ea"/>
              </a:rPr>
              <a:t>UTP </a:t>
            </a:r>
            <a:r>
              <a:rPr lang="zh-CN" altLang="en-US" sz="1600" i="1" dirty="0">
                <a:latin typeface="+mj-ea"/>
                <a:ea typeface="+mj-ea"/>
              </a:rPr>
              <a:t>电缆</a:t>
            </a:r>
          </a:p>
          <a:p>
            <a:pPr marL="342900" indent="-342900" fontAlgn="base">
              <a:lnSpc>
                <a:spcPct val="80000"/>
              </a:lnSpc>
              <a:spcBef>
                <a:spcPct val="20000"/>
              </a:spcBef>
              <a:buClr>
                <a:schemeClr val="accent2"/>
              </a:buClr>
              <a:buFontTx/>
              <a:buChar char="·"/>
              <a:defRPr/>
            </a:pPr>
            <a:r>
              <a:rPr lang="zh-CN" altLang="en-US" sz="1600" i="1" dirty="0">
                <a:latin typeface="+mj-ea"/>
                <a:ea typeface="+mj-ea"/>
              </a:rPr>
              <a:t>备屏蔽与非屏蔽选件</a:t>
            </a:r>
          </a:p>
          <a:p>
            <a:pPr marL="342900" indent="-342900" fontAlgn="base">
              <a:lnSpc>
                <a:spcPct val="80000"/>
              </a:lnSpc>
              <a:spcBef>
                <a:spcPct val="20000"/>
              </a:spcBef>
              <a:buClr>
                <a:schemeClr val="accent2"/>
              </a:buClr>
              <a:buFontTx/>
              <a:buChar char="·"/>
              <a:defRPr/>
            </a:pPr>
            <a:r>
              <a:rPr lang="zh-CN" altLang="en-US" sz="1600" i="1" dirty="0">
                <a:latin typeface="+mj-ea"/>
                <a:ea typeface="+mj-ea"/>
              </a:rPr>
              <a:t>提供多种颜色和长度选择</a:t>
            </a:r>
          </a:p>
          <a:p>
            <a:pPr marL="342900" indent="-342900" fontAlgn="base">
              <a:spcBef>
                <a:spcPct val="20000"/>
              </a:spcBef>
              <a:buClr>
                <a:schemeClr val="accent2"/>
              </a:buClr>
              <a:buFontTx/>
              <a:buChar char="·"/>
              <a:defRPr/>
            </a:pPr>
            <a:endParaRPr lang="en-US" altLang="zh-CN" sz="1600" i="1" dirty="0">
              <a:solidFill>
                <a:schemeClr val="accent2">
                  <a:lumMod val="40000"/>
                  <a:lumOff val="60000"/>
                </a:schemeClr>
              </a:solidFill>
              <a:latin typeface="方正隶变简体" pitchFamily="65" charset="-122"/>
              <a:ea typeface="方正隶变简体" pitchFamily="65" charset="-122"/>
            </a:endParaRPr>
          </a:p>
          <a:p>
            <a:pPr marL="342900" indent="-342900" fontAlgn="base">
              <a:spcBef>
                <a:spcPct val="20000"/>
              </a:spcBef>
              <a:buClr>
                <a:schemeClr val="accent2"/>
              </a:buClr>
              <a:defRPr/>
            </a:pPr>
            <a:endParaRPr lang="zh-CN" altLang="en-US" sz="1600" i="1" dirty="0">
              <a:solidFill>
                <a:schemeClr val="accent2">
                  <a:lumMod val="40000"/>
                  <a:lumOff val="60000"/>
                </a:schemeClr>
              </a:solidFill>
              <a:latin typeface="方正隶变简体" pitchFamily="65" charset="-122"/>
              <a:ea typeface="方正隶变简体" pitchFamily="65" charset="-122"/>
            </a:endParaRPr>
          </a:p>
          <a:p>
            <a:pPr marL="342900" indent="-342900" fontAlgn="base">
              <a:spcBef>
                <a:spcPct val="20000"/>
              </a:spcBef>
              <a:buClr>
                <a:schemeClr val="accent2"/>
              </a:buClr>
              <a:defRPr/>
            </a:pPr>
            <a:endParaRPr lang="zh-CN" altLang="en-US" sz="2400" i="1" dirty="0">
              <a:solidFill>
                <a:schemeClr val="accent2">
                  <a:lumMod val="40000"/>
                  <a:lumOff val="60000"/>
                </a:schemeClr>
              </a:solidFill>
              <a:latin typeface="方正隶变简体" pitchFamily="65" charset="-122"/>
              <a:ea typeface="方正隶变简体" pitchFamily="65" charset="-122"/>
            </a:endParaRPr>
          </a:p>
          <a:p>
            <a:pPr marL="342900" indent="-342900" fontAlgn="base">
              <a:spcBef>
                <a:spcPct val="20000"/>
              </a:spcBef>
              <a:buClr>
                <a:schemeClr val="accent2"/>
              </a:buClr>
              <a:buFontTx/>
              <a:buChar char="·"/>
              <a:defRPr/>
            </a:pPr>
            <a:endParaRPr lang="en-US" altLang="zh-CN" sz="2400" i="1" dirty="0">
              <a:solidFill>
                <a:schemeClr val="accent2">
                  <a:lumMod val="40000"/>
                  <a:lumOff val="60000"/>
                </a:schemeClr>
              </a:solidFill>
              <a:latin typeface="方正隶变简体" pitchFamily="65" charset="-122"/>
              <a:ea typeface="方正隶变简体" pitchFamily="65" charset="-122"/>
            </a:endParaRPr>
          </a:p>
          <a:p>
            <a:pPr marL="342900" indent="-342900" fontAlgn="base">
              <a:spcBef>
                <a:spcPct val="20000"/>
              </a:spcBef>
              <a:buClr>
                <a:schemeClr val="accent2"/>
              </a:buClr>
              <a:buFontTx/>
              <a:buChar char="·"/>
              <a:defRPr/>
            </a:pPr>
            <a:endParaRPr lang="en-US" altLang="zh-CN" sz="2400" i="1" dirty="0">
              <a:solidFill>
                <a:schemeClr val="accent2">
                  <a:lumMod val="40000"/>
                  <a:lumOff val="60000"/>
                </a:schemeClr>
              </a:solidFill>
              <a:latin typeface="方正隶变简体" pitchFamily="65" charset="-122"/>
              <a:ea typeface="方正隶变简体" pitchFamily="65" charset="-122"/>
            </a:endParaRPr>
          </a:p>
          <a:p>
            <a:pPr marL="342900" indent="-342900" fontAlgn="base">
              <a:spcBef>
                <a:spcPct val="20000"/>
              </a:spcBef>
              <a:buClr>
                <a:schemeClr val="accent2"/>
              </a:buClr>
              <a:defRPr/>
            </a:pPr>
            <a:endParaRPr lang="en-US" altLang="zh-CN" sz="2800" i="1" dirty="0">
              <a:solidFill>
                <a:schemeClr val="accent2">
                  <a:lumMod val="40000"/>
                  <a:lumOff val="60000"/>
                </a:schemeClr>
              </a:solidFill>
              <a:latin typeface="方正隶变简体" pitchFamily="65" charset="-122"/>
              <a:ea typeface="方正隶变简体" pitchFamily="65" charset="-122"/>
            </a:endParaRPr>
          </a:p>
        </p:txBody>
      </p:sp>
      <p:graphicFrame>
        <p:nvGraphicFramePr>
          <p:cNvPr id="283653" name="Object 4"/>
          <p:cNvGraphicFramePr>
            <a:graphicFrameLocks noChangeAspect="1"/>
          </p:cNvGraphicFramePr>
          <p:nvPr/>
        </p:nvGraphicFramePr>
        <p:xfrm>
          <a:off x="5643570" y="3961377"/>
          <a:ext cx="2286016" cy="1659964"/>
        </p:xfrm>
        <a:graphic>
          <a:graphicData uri="http://schemas.openxmlformats.org/presentationml/2006/ole">
            <mc:AlternateContent xmlns:mc="http://schemas.openxmlformats.org/markup-compatibility/2006">
              <mc:Choice xmlns:v="urn:schemas-microsoft-com:vml" Requires="v">
                <p:oleObj spid="_x0000_s283654" r:id="rId3" imgW="4695238" imgH="2734057" progId="PBrush">
                  <p:embed/>
                </p:oleObj>
              </mc:Choice>
              <mc:Fallback>
                <p:oleObj r:id="rId3" imgW="4695238" imgH="2734057"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570" y="3961377"/>
                        <a:ext cx="2286016" cy="16599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1027"/>
          <p:cNvSpPr>
            <a:spLocks noChangeArrowheads="1"/>
          </p:cNvSpPr>
          <p:nvPr/>
        </p:nvSpPr>
        <p:spPr bwMode="auto">
          <a:xfrm>
            <a:off x="1041402" y="1714501"/>
            <a:ext cx="3816350" cy="2143127"/>
          </a:xfrm>
          <a:prstGeom prst="rect">
            <a:avLst/>
          </a:prstGeom>
          <a:noFill/>
          <a:ln w="9525">
            <a:noFill/>
            <a:miter lim="800000"/>
            <a:headEnd/>
            <a:tailEnd/>
          </a:ln>
          <a:effectLst/>
        </p:spPr>
        <p:txBody>
          <a:bodyPr/>
          <a:lstStyle/>
          <a:p>
            <a:pPr marL="342900" indent="-342900" fontAlgn="base">
              <a:defRPr/>
            </a:pPr>
            <a:r>
              <a:rPr lang="zh-CN" altLang="en-US" sz="2400" b="1" dirty="0" smtClean="0">
                <a:latin typeface="方正隶变简体" pitchFamily="65" charset="-122"/>
                <a:ea typeface="方正隶变简体" pitchFamily="65" charset="-122"/>
              </a:rPr>
              <a:t>水晶</a:t>
            </a:r>
            <a:r>
              <a:rPr lang="zh-CN" altLang="en-US" sz="2400" b="1" dirty="0">
                <a:latin typeface="方正隶变简体" pitchFamily="65" charset="-122"/>
                <a:ea typeface="方正隶变简体" pitchFamily="65" charset="-122"/>
              </a:rPr>
              <a:t>头</a:t>
            </a:r>
            <a:endParaRPr lang="en-US" altLang="zh-CN" sz="2400" b="1" dirty="0">
              <a:latin typeface="方正隶变简体" pitchFamily="65" charset="-122"/>
              <a:ea typeface="方正隶变简体" pitchFamily="65" charset="-122"/>
            </a:endParaRPr>
          </a:p>
          <a:p>
            <a:pPr marL="342900" indent="-342900" fontAlgn="base">
              <a:lnSpc>
                <a:spcPct val="80000"/>
              </a:lnSpc>
              <a:spcBef>
                <a:spcPct val="20000"/>
              </a:spcBef>
              <a:buClr>
                <a:schemeClr val="accent2"/>
              </a:buClr>
              <a:buFontTx/>
              <a:buChar char="·"/>
              <a:defRPr/>
            </a:pPr>
            <a:r>
              <a:rPr lang="zh-CN" altLang="en-US" sz="1600" i="1" dirty="0" smtClean="0">
                <a:latin typeface="+mj-ea"/>
                <a:ea typeface="+mj-ea"/>
              </a:rPr>
              <a:t>足</a:t>
            </a:r>
            <a:r>
              <a:rPr lang="en-US" altLang="zh-CN" sz="1600" i="1" dirty="0" smtClean="0">
                <a:latin typeface="+mj-ea"/>
                <a:ea typeface="+mj-ea"/>
              </a:rPr>
              <a:t>50μinch</a:t>
            </a:r>
            <a:r>
              <a:rPr lang="zh-CN" altLang="en-US" sz="1600" i="1" dirty="0">
                <a:latin typeface="+mj-ea"/>
                <a:ea typeface="+mj-ea"/>
              </a:rPr>
              <a:t>镀金水晶</a:t>
            </a:r>
            <a:r>
              <a:rPr lang="zh-CN" altLang="en-US" sz="1600" i="1" dirty="0" smtClean="0">
                <a:latin typeface="+mj-ea"/>
                <a:ea typeface="+mj-ea"/>
              </a:rPr>
              <a:t>头</a:t>
            </a:r>
            <a:endParaRPr lang="zh-CN" altLang="en-US" sz="1600" i="1" dirty="0">
              <a:latin typeface="+mj-ea"/>
              <a:ea typeface="+mj-ea"/>
            </a:endParaRPr>
          </a:p>
          <a:p>
            <a:pPr marL="342900" indent="-342900" fontAlgn="base">
              <a:lnSpc>
                <a:spcPct val="80000"/>
              </a:lnSpc>
              <a:spcBef>
                <a:spcPct val="20000"/>
              </a:spcBef>
              <a:buClr>
                <a:schemeClr val="accent2"/>
              </a:buClr>
              <a:buFontTx/>
              <a:buChar char="·"/>
              <a:defRPr/>
            </a:pPr>
            <a:r>
              <a:rPr lang="zh-CN" altLang="en-US" sz="1600" i="1" dirty="0" smtClean="0">
                <a:latin typeface="+mj-ea"/>
                <a:ea typeface="+mj-ea"/>
              </a:rPr>
              <a:t>屏蔽</a:t>
            </a:r>
            <a:r>
              <a:rPr lang="zh-CN" altLang="en-US" sz="1600" i="1" dirty="0">
                <a:latin typeface="+mj-ea"/>
                <a:ea typeface="+mj-ea"/>
              </a:rPr>
              <a:t>水晶头采用</a:t>
            </a:r>
            <a:r>
              <a:rPr lang="en-US" altLang="zh-CN" sz="1600" i="1" dirty="0">
                <a:latin typeface="+mj-ea"/>
                <a:ea typeface="+mj-ea"/>
              </a:rPr>
              <a:t>100μinch</a:t>
            </a:r>
            <a:r>
              <a:rPr lang="zh-CN" altLang="en-US" sz="1600" i="1" dirty="0">
                <a:latin typeface="+mj-ea"/>
                <a:ea typeface="+mj-ea"/>
              </a:rPr>
              <a:t>镀镍片，起到很好的屏蔽效果</a:t>
            </a:r>
          </a:p>
          <a:p>
            <a:pPr marL="342900" indent="-342900" fontAlgn="base">
              <a:lnSpc>
                <a:spcPct val="80000"/>
              </a:lnSpc>
              <a:spcBef>
                <a:spcPct val="20000"/>
              </a:spcBef>
              <a:buClr>
                <a:schemeClr val="accent2"/>
              </a:buClr>
              <a:buFontTx/>
              <a:buChar char="·"/>
              <a:defRPr/>
            </a:pPr>
            <a:r>
              <a:rPr lang="zh-CN" altLang="en-US" sz="1600" i="1" dirty="0">
                <a:latin typeface="+mj-ea"/>
                <a:ea typeface="+mj-ea"/>
              </a:rPr>
              <a:t>产品有二叉、三叉可供选择</a:t>
            </a:r>
          </a:p>
          <a:p>
            <a:pPr marL="342900" indent="-342900" fontAlgn="base">
              <a:spcBef>
                <a:spcPct val="20000"/>
              </a:spcBef>
              <a:buClr>
                <a:schemeClr val="accent2"/>
              </a:buClr>
              <a:defRPr/>
            </a:pPr>
            <a:endParaRPr lang="en-US" altLang="zh-CN" sz="1600" i="1" dirty="0">
              <a:solidFill>
                <a:schemeClr val="accent2">
                  <a:lumMod val="40000"/>
                  <a:lumOff val="60000"/>
                </a:schemeClr>
              </a:solidFill>
              <a:latin typeface="方正隶变简体" pitchFamily="65" charset="-122"/>
              <a:ea typeface="方正隶变简体" pitchFamily="65" charset="-122"/>
            </a:endParaRPr>
          </a:p>
          <a:p>
            <a:pPr marL="342900" indent="-342900" fontAlgn="base">
              <a:spcBef>
                <a:spcPct val="20000"/>
              </a:spcBef>
              <a:buClr>
                <a:schemeClr val="accent2"/>
              </a:buClr>
              <a:defRPr/>
            </a:pPr>
            <a:endParaRPr lang="en-US" altLang="zh-CN" sz="2400" i="1" dirty="0">
              <a:solidFill>
                <a:schemeClr val="accent2">
                  <a:lumMod val="40000"/>
                  <a:lumOff val="60000"/>
                </a:schemeClr>
              </a:solidFill>
              <a:latin typeface="方正隶变简体" pitchFamily="65" charset="-122"/>
              <a:ea typeface="方正隶变简体" pitchFamily="65" charset="-122"/>
            </a:endParaRPr>
          </a:p>
          <a:p>
            <a:pPr marL="342900" indent="-342900" fontAlgn="base">
              <a:spcBef>
                <a:spcPct val="20000"/>
              </a:spcBef>
              <a:buClr>
                <a:schemeClr val="accent2"/>
              </a:buClr>
              <a:defRPr/>
            </a:pPr>
            <a:endParaRPr lang="en-US" altLang="zh-CN" sz="2800" i="1" dirty="0">
              <a:solidFill>
                <a:schemeClr val="accent2">
                  <a:lumMod val="40000"/>
                  <a:lumOff val="60000"/>
                </a:schemeClr>
              </a:solidFill>
              <a:latin typeface="方正隶变简体" pitchFamily="65" charset="-122"/>
              <a:ea typeface="方正隶变简体" pitchFamily="65" charset="-122"/>
            </a:endParaRPr>
          </a:p>
        </p:txBody>
      </p:sp>
      <p:pic>
        <p:nvPicPr>
          <p:cNvPr id="8" name="Picture 4" descr="PL45"/>
          <p:cNvPicPr>
            <a:picLocks noChangeAspect="1" noChangeArrowheads="1"/>
          </p:cNvPicPr>
          <p:nvPr/>
        </p:nvPicPr>
        <p:blipFill>
          <a:blip r:embed="rId5"/>
          <a:srcRect/>
          <a:stretch>
            <a:fillRect/>
          </a:stretch>
        </p:blipFill>
        <p:spPr bwMode="auto">
          <a:xfrm>
            <a:off x="6357950" y="1714488"/>
            <a:ext cx="2038350" cy="1676400"/>
          </a:xfrm>
          <a:prstGeom prst="rect">
            <a:avLst/>
          </a:prstGeom>
          <a:noFill/>
          <a:ln w="9525">
            <a:noFill/>
            <a:miter lim="800000"/>
            <a:headEnd/>
            <a:tailEnd/>
          </a:ln>
        </p:spPr>
      </p:pic>
      <p:pic>
        <p:nvPicPr>
          <p:cNvPr id="10" name="Picture 4" descr="6PL"/>
          <p:cNvPicPr>
            <a:picLocks noChangeAspect="1" noChangeArrowheads="1"/>
          </p:cNvPicPr>
          <p:nvPr/>
        </p:nvPicPr>
        <p:blipFill>
          <a:blip r:embed="rId6"/>
          <a:srcRect/>
          <a:stretch>
            <a:fillRect/>
          </a:stretch>
        </p:blipFill>
        <p:spPr bwMode="auto">
          <a:xfrm>
            <a:off x="4224348" y="1857364"/>
            <a:ext cx="1847850" cy="1635125"/>
          </a:xfrm>
          <a:prstGeom prst="rect">
            <a:avLst/>
          </a:prstGeom>
          <a:noFill/>
          <a:ln w="9525">
            <a:noFill/>
            <a:miter lim="800000"/>
            <a:headEnd/>
            <a:tailEnd/>
          </a:ln>
        </p:spPr>
      </p:pic>
      <p:sp>
        <p:nvSpPr>
          <p:cNvPr id="7" name="Text Box 17"/>
          <p:cNvSpPr txBox="1">
            <a:spLocks noChangeArrowheads="1"/>
          </p:cNvSpPr>
          <p:nvPr/>
        </p:nvSpPr>
        <p:spPr bwMode="gray">
          <a:xfrm>
            <a:off x="785786" y="1071546"/>
            <a:ext cx="3143272" cy="457200"/>
          </a:xfrm>
          <a:prstGeom prst="rect">
            <a:avLst/>
          </a:prstGeom>
          <a:noFill/>
          <a:ln w="9525" algn="ctr">
            <a:noFill/>
            <a:miter lim="800000"/>
            <a:headEnd/>
            <a:tailEnd/>
          </a:ln>
          <a:effectLst/>
        </p:spPr>
        <p:txBody>
          <a:bodyPr wrap="square">
            <a:spAutoFit/>
          </a:bodyPr>
          <a:lstStyle/>
          <a:p>
            <a:pPr algn="ctr" eaLnBrk="0" fontAlgn="base" hangingPunct="0"/>
            <a:r>
              <a:rPr lang="zh-CN" altLang="en-US" sz="2400" b="1" dirty="0" smtClean="0">
                <a:solidFill>
                  <a:schemeClr val="tx2"/>
                </a:solidFill>
                <a:effectLst>
                  <a:outerShdw blurRad="38100" dist="38100" dir="2700000" algn="tl">
                    <a:srgbClr val="C0C0C0"/>
                  </a:outerShdw>
                </a:effectLst>
                <a:ea typeface="黑体" pitchFamily="49" charset="-122"/>
                <a:hlinkClick r:id="rId7" action="ppaction://hlinksldjump"/>
              </a:rPr>
              <a:t>综合布线系列产品</a:t>
            </a:r>
            <a:endParaRPr lang="zh-CN" altLang="en-US" sz="2400" b="1" dirty="0">
              <a:solidFill>
                <a:schemeClr val="tx2"/>
              </a:solidFill>
              <a:effectLst>
                <a:outerShdw blurRad="38100" dist="38100" dir="2700000" algn="tl">
                  <a:srgbClr val="C0C0C0"/>
                </a:outerShdw>
              </a:effectLst>
              <a:ea typeface="黑体" pitchFamily="49" charset="-122"/>
              <a:hlinkClick r:id="rId7" action="ppaction://hlinksldjump"/>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027"/>
          <p:cNvSpPr>
            <a:spLocks noChangeArrowheads="1"/>
          </p:cNvSpPr>
          <p:nvPr/>
        </p:nvSpPr>
        <p:spPr bwMode="auto">
          <a:xfrm>
            <a:off x="785838" y="1571612"/>
            <a:ext cx="7500938" cy="3714750"/>
          </a:xfrm>
          <a:prstGeom prst="rect">
            <a:avLst/>
          </a:prstGeom>
          <a:noFill/>
          <a:ln w="9525">
            <a:noFill/>
            <a:miter lim="800000"/>
            <a:headEnd/>
            <a:tailEnd/>
          </a:ln>
          <a:effectLst/>
        </p:spPr>
        <p:txBody>
          <a:bodyPr/>
          <a:lstStyle/>
          <a:p>
            <a:pPr marL="342900" indent="-342900" fontAlgn="base">
              <a:defRPr/>
            </a:pPr>
            <a:r>
              <a:rPr lang="zh-CN" altLang="en-US" sz="2400" b="1" dirty="0" smtClean="0">
                <a:latin typeface="方正隶变简体" pitchFamily="65" charset="-122"/>
                <a:ea typeface="方正隶变简体" pitchFamily="65" charset="-122"/>
              </a:rPr>
              <a:t>固定</a:t>
            </a:r>
            <a:r>
              <a:rPr lang="zh-CN" altLang="en-US" sz="2400" b="1" dirty="0">
                <a:latin typeface="方正隶变简体" pitchFamily="65" charset="-122"/>
                <a:ea typeface="方正隶变简体" pitchFamily="65" charset="-122"/>
              </a:rPr>
              <a:t>端口配线架</a:t>
            </a:r>
            <a:endParaRPr lang="en-US" altLang="zh-CN" sz="2400" b="1" dirty="0">
              <a:latin typeface="方正隶变简体" pitchFamily="65" charset="-122"/>
              <a:ea typeface="方正隶变简体" pitchFamily="65" charset="-122"/>
            </a:endParaRPr>
          </a:p>
          <a:p>
            <a:pPr marL="342900" indent="-342900" fontAlgn="base">
              <a:spcBef>
                <a:spcPct val="20000"/>
              </a:spcBef>
              <a:buClr>
                <a:schemeClr val="accent2"/>
              </a:buClr>
              <a:defRPr/>
            </a:pPr>
            <a:endParaRPr lang="en-US" altLang="zh-CN" sz="2400" i="1" dirty="0">
              <a:solidFill>
                <a:schemeClr val="accent2">
                  <a:lumMod val="40000"/>
                  <a:lumOff val="60000"/>
                </a:schemeClr>
              </a:solidFill>
              <a:latin typeface="方正隶变简体" pitchFamily="65" charset="-122"/>
              <a:ea typeface="方正隶变简体" pitchFamily="65" charset="-122"/>
            </a:endParaRPr>
          </a:p>
          <a:p>
            <a:pPr marL="342900" indent="-342900" fontAlgn="base">
              <a:spcBef>
                <a:spcPct val="20000"/>
              </a:spcBef>
              <a:buClr>
                <a:schemeClr val="accent2"/>
              </a:buClr>
              <a:defRPr/>
            </a:pPr>
            <a:endParaRPr lang="en-US" altLang="zh-CN" sz="2800" i="1" dirty="0">
              <a:solidFill>
                <a:schemeClr val="accent2">
                  <a:lumMod val="40000"/>
                  <a:lumOff val="60000"/>
                </a:schemeClr>
              </a:solidFill>
              <a:latin typeface="方正隶变简体" pitchFamily="65" charset="-122"/>
              <a:ea typeface="方正隶变简体" pitchFamily="65" charset="-122"/>
            </a:endParaRPr>
          </a:p>
        </p:txBody>
      </p:sp>
      <p:pic>
        <p:nvPicPr>
          <p:cNvPr id="284676" name="图片 5" descr="登祺超五类配线架01.tif"/>
          <p:cNvPicPr>
            <a:picLocks noChangeAspect="1"/>
          </p:cNvPicPr>
          <p:nvPr/>
        </p:nvPicPr>
        <p:blipFill>
          <a:blip r:embed="rId2"/>
          <a:srcRect/>
          <a:stretch>
            <a:fillRect/>
          </a:stretch>
        </p:blipFill>
        <p:spPr bwMode="auto">
          <a:xfrm>
            <a:off x="1000124" y="2412981"/>
            <a:ext cx="2714625" cy="1487488"/>
          </a:xfrm>
          <a:prstGeom prst="rect">
            <a:avLst/>
          </a:prstGeom>
          <a:noFill/>
          <a:ln w="9525">
            <a:noFill/>
            <a:miter lim="800000"/>
            <a:headEnd/>
            <a:tailEnd/>
          </a:ln>
        </p:spPr>
      </p:pic>
      <p:pic>
        <p:nvPicPr>
          <p:cNvPr id="284677" name="图片 6" descr="5E.png"/>
          <p:cNvPicPr>
            <a:picLocks noChangeAspect="1"/>
          </p:cNvPicPr>
          <p:nvPr/>
        </p:nvPicPr>
        <p:blipFill>
          <a:blip r:embed="rId3"/>
          <a:srcRect/>
          <a:stretch>
            <a:fillRect/>
          </a:stretch>
        </p:blipFill>
        <p:spPr bwMode="auto">
          <a:xfrm rot="2306526">
            <a:off x="956175" y="4272259"/>
            <a:ext cx="2952750" cy="1347788"/>
          </a:xfrm>
          <a:prstGeom prst="rect">
            <a:avLst/>
          </a:prstGeom>
          <a:noFill/>
          <a:ln w="9525">
            <a:noFill/>
            <a:miter lim="800000"/>
            <a:headEnd/>
            <a:tailEnd/>
          </a:ln>
        </p:spPr>
      </p:pic>
      <p:sp>
        <p:nvSpPr>
          <p:cNvPr id="284678" name="WordArt 26"/>
          <p:cNvSpPr>
            <a:spLocks noChangeArrowheads="1" noChangeShapeType="1" noTextEdit="1"/>
          </p:cNvSpPr>
          <p:nvPr/>
        </p:nvSpPr>
        <p:spPr bwMode="auto">
          <a:xfrm>
            <a:off x="1285876" y="3484551"/>
            <a:ext cx="1054100" cy="303213"/>
          </a:xfrm>
          <a:prstGeom prst="rect">
            <a:avLst/>
          </a:prstGeom>
        </p:spPr>
        <p:txBody>
          <a:bodyPr wrap="none" fromWordArt="1">
            <a:prstTxWarp prst="textWave1">
              <a:avLst>
                <a:gd name="adj1" fmla="val 13005"/>
                <a:gd name="adj2" fmla="val 0"/>
              </a:avLst>
            </a:prstTxWarp>
          </a:bodyPr>
          <a:lstStyle/>
          <a:p>
            <a:pPr algn="ctr"/>
            <a:r>
              <a:rPr lang="en-US" altLang="zh-CN" sz="1400" b="1" kern="10" dirty="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黑体"/>
                <a:ea typeface="黑体"/>
              </a:rPr>
              <a:t>PPU45E</a:t>
            </a:r>
            <a:endParaRPr lang="zh-CN" altLang="en-US" sz="1400" b="1" kern="10" dirty="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黑体"/>
              <a:ea typeface="黑体"/>
            </a:endParaRPr>
          </a:p>
        </p:txBody>
      </p:sp>
      <p:sp>
        <p:nvSpPr>
          <p:cNvPr id="284679" name="WordArt 26"/>
          <p:cNvSpPr>
            <a:spLocks noChangeArrowheads="1" noChangeShapeType="1" noTextEdit="1"/>
          </p:cNvSpPr>
          <p:nvPr/>
        </p:nvSpPr>
        <p:spPr bwMode="auto">
          <a:xfrm>
            <a:off x="1303346" y="5056187"/>
            <a:ext cx="1054100" cy="303212"/>
          </a:xfrm>
          <a:prstGeom prst="rect">
            <a:avLst/>
          </a:prstGeom>
        </p:spPr>
        <p:txBody>
          <a:bodyPr wrap="none" fromWordArt="1">
            <a:prstTxWarp prst="textWave1">
              <a:avLst>
                <a:gd name="adj1" fmla="val 13005"/>
                <a:gd name="adj2" fmla="val 0"/>
              </a:avLst>
            </a:prstTxWarp>
          </a:bodyPr>
          <a:lstStyle/>
          <a:p>
            <a:pPr algn="ctr"/>
            <a:r>
              <a:rPr lang="en-US" altLang="zh-CN" sz="1400" b="1" kern="10" dirty="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黑体"/>
                <a:ea typeface="黑体"/>
              </a:rPr>
              <a:t>PPU45E-L</a:t>
            </a:r>
            <a:endParaRPr lang="zh-CN" altLang="en-US" sz="1400" b="1" kern="10" dirty="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黑体"/>
              <a:ea typeface="黑体"/>
            </a:endParaRPr>
          </a:p>
        </p:txBody>
      </p:sp>
      <p:pic>
        <p:nvPicPr>
          <p:cNvPr id="8" name="图片 5" descr="CAT5E屏蔽配线架.tif"/>
          <p:cNvPicPr>
            <a:picLocks noChangeAspect="1"/>
          </p:cNvPicPr>
          <p:nvPr/>
        </p:nvPicPr>
        <p:blipFill>
          <a:blip r:embed="rId4"/>
          <a:srcRect/>
          <a:stretch>
            <a:fillRect/>
          </a:stretch>
        </p:blipFill>
        <p:spPr bwMode="auto">
          <a:xfrm>
            <a:off x="5214942" y="4056055"/>
            <a:ext cx="2714625" cy="1512888"/>
          </a:xfrm>
          <a:prstGeom prst="rect">
            <a:avLst/>
          </a:prstGeom>
          <a:noFill/>
          <a:ln w="9525">
            <a:noFill/>
            <a:miter lim="800000"/>
            <a:headEnd/>
            <a:tailEnd/>
          </a:ln>
        </p:spPr>
      </p:pic>
      <p:sp>
        <p:nvSpPr>
          <p:cNvPr id="9" name="WordArt 26"/>
          <p:cNvSpPr>
            <a:spLocks noChangeArrowheads="1" noChangeShapeType="1" noTextEdit="1"/>
          </p:cNvSpPr>
          <p:nvPr/>
        </p:nvSpPr>
        <p:spPr bwMode="auto">
          <a:xfrm rot="-272251">
            <a:off x="7011234" y="4240152"/>
            <a:ext cx="1054100" cy="303212"/>
          </a:xfrm>
          <a:prstGeom prst="rect">
            <a:avLst/>
          </a:prstGeom>
        </p:spPr>
        <p:txBody>
          <a:bodyPr wrap="none" fromWordArt="1">
            <a:prstTxWarp prst="textWave1">
              <a:avLst>
                <a:gd name="adj1" fmla="val 13005"/>
                <a:gd name="adj2" fmla="val 0"/>
              </a:avLst>
            </a:prstTxWarp>
          </a:bodyPr>
          <a:lstStyle/>
          <a:p>
            <a:pPr algn="ctr"/>
            <a:r>
              <a:rPr lang="en-US" altLang="zh-CN" sz="1400" b="1" kern="10" dirty="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黑体"/>
                <a:ea typeface="黑体"/>
              </a:rPr>
              <a:t>PPS45E</a:t>
            </a:r>
            <a:endParaRPr lang="zh-CN" altLang="en-US" sz="1400" b="1" kern="10" dirty="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黑体"/>
              <a:ea typeface="黑体"/>
            </a:endParaRPr>
          </a:p>
        </p:txBody>
      </p:sp>
      <p:sp>
        <p:nvSpPr>
          <p:cNvPr id="10" name="Rectangle 1027"/>
          <p:cNvSpPr>
            <a:spLocks noChangeArrowheads="1"/>
          </p:cNvSpPr>
          <p:nvPr/>
        </p:nvSpPr>
        <p:spPr bwMode="auto">
          <a:xfrm>
            <a:off x="4357686" y="2198667"/>
            <a:ext cx="4246596" cy="1428760"/>
          </a:xfrm>
          <a:prstGeom prst="rect">
            <a:avLst/>
          </a:prstGeom>
          <a:noFill/>
          <a:ln w="9525">
            <a:noFill/>
            <a:miter lim="800000"/>
            <a:headEnd/>
            <a:tailEnd/>
          </a:ln>
          <a:effectLst/>
        </p:spPr>
        <p:txBody>
          <a:bodyPr/>
          <a:lstStyle/>
          <a:p>
            <a:pPr marL="342900" indent="-342900" fontAlgn="base">
              <a:spcBef>
                <a:spcPct val="20000"/>
              </a:spcBef>
              <a:buClr>
                <a:schemeClr val="accent2"/>
              </a:buClr>
              <a:buFontTx/>
              <a:buChar char="·"/>
              <a:defRPr/>
            </a:pPr>
            <a:r>
              <a:rPr lang="zh-CN" altLang="en-US" sz="1600" b="1" dirty="0" smtClean="0">
                <a:latin typeface="+mj-ea"/>
                <a:ea typeface="+mj-ea"/>
              </a:rPr>
              <a:t>屏蔽</a:t>
            </a:r>
            <a:r>
              <a:rPr lang="zh-CN" altLang="en-US" sz="1600" b="1" dirty="0">
                <a:latin typeface="+mj-ea"/>
                <a:ea typeface="+mj-ea"/>
              </a:rPr>
              <a:t>配线架采用</a:t>
            </a:r>
            <a:r>
              <a:rPr lang="en-US" altLang="zh-CN" sz="1600" b="1" dirty="0">
                <a:latin typeface="+mj-ea"/>
                <a:ea typeface="+mj-ea"/>
              </a:rPr>
              <a:t>360°</a:t>
            </a:r>
            <a:r>
              <a:rPr lang="zh-CN" altLang="en-US" sz="1600" b="1" dirty="0">
                <a:latin typeface="+mj-ea"/>
                <a:ea typeface="+mj-ea"/>
              </a:rPr>
              <a:t>全屏蔽壳体设计，接地方便</a:t>
            </a:r>
            <a:endParaRPr lang="en-US" altLang="zh-CN" sz="1600" b="1" dirty="0">
              <a:latin typeface="+mj-ea"/>
              <a:ea typeface="+mj-ea"/>
            </a:endParaRPr>
          </a:p>
          <a:p>
            <a:pPr marL="342900" indent="-342900" fontAlgn="base">
              <a:spcBef>
                <a:spcPct val="20000"/>
              </a:spcBef>
              <a:buClr>
                <a:schemeClr val="accent2"/>
              </a:buClr>
              <a:buFontTx/>
              <a:buChar char="·"/>
              <a:defRPr/>
            </a:pPr>
            <a:r>
              <a:rPr lang="zh-CN" altLang="en-US" sz="1600" b="1" dirty="0">
                <a:latin typeface="+mj-ea"/>
                <a:ea typeface="+mj-ea"/>
              </a:rPr>
              <a:t>配线架背面</a:t>
            </a:r>
            <a:r>
              <a:rPr lang="zh-CN" altLang="en-US" sz="1600" b="1" dirty="0" smtClean="0">
                <a:latin typeface="+mj-ea"/>
                <a:ea typeface="+mj-ea"/>
              </a:rPr>
              <a:t>附有防尘海绵，起到很好的防尘效果</a:t>
            </a:r>
            <a:endParaRPr lang="en-US" altLang="zh-CN" sz="1600" b="1" dirty="0">
              <a:latin typeface="+mj-ea"/>
              <a:ea typeface="+mj-ea"/>
            </a:endParaRPr>
          </a:p>
          <a:p>
            <a:pPr marL="342900" indent="-342900" fontAlgn="base">
              <a:spcBef>
                <a:spcPct val="20000"/>
              </a:spcBef>
              <a:buClr>
                <a:schemeClr val="accent2"/>
              </a:buClr>
              <a:buFontTx/>
              <a:buChar char="·"/>
              <a:defRPr/>
            </a:pPr>
            <a:r>
              <a:rPr lang="zh-CN" altLang="en-US" sz="1600" b="1" dirty="0">
                <a:latin typeface="+mj-ea"/>
                <a:ea typeface="+mj-ea"/>
              </a:rPr>
              <a:t>配线架自带有理线</a:t>
            </a:r>
            <a:r>
              <a:rPr lang="zh-CN" altLang="en-US" sz="1600" b="1" dirty="0" smtClean="0">
                <a:latin typeface="+mj-ea"/>
                <a:ea typeface="+mj-ea"/>
              </a:rPr>
              <a:t>装置和接地装置</a:t>
            </a:r>
            <a:endParaRPr lang="en-US" altLang="zh-CN" sz="1600" b="1" dirty="0">
              <a:latin typeface="+mj-ea"/>
              <a:ea typeface="+mj-ea"/>
            </a:endParaRPr>
          </a:p>
          <a:p>
            <a:pPr marL="342900" indent="-342900" fontAlgn="base">
              <a:spcBef>
                <a:spcPct val="20000"/>
              </a:spcBef>
              <a:buClr>
                <a:schemeClr val="accent2"/>
              </a:buClr>
              <a:defRPr/>
            </a:pPr>
            <a:endParaRPr lang="en-US" altLang="zh-CN" sz="2400" i="1" dirty="0">
              <a:solidFill>
                <a:schemeClr val="accent2">
                  <a:lumMod val="40000"/>
                  <a:lumOff val="60000"/>
                </a:schemeClr>
              </a:solidFill>
              <a:latin typeface="方正隶变简体" pitchFamily="65" charset="-122"/>
              <a:ea typeface="方正隶变简体" pitchFamily="65" charset="-122"/>
            </a:endParaRPr>
          </a:p>
          <a:p>
            <a:pPr marL="342900" indent="-342900" fontAlgn="base">
              <a:spcBef>
                <a:spcPct val="20000"/>
              </a:spcBef>
              <a:buClr>
                <a:schemeClr val="accent2"/>
              </a:buClr>
              <a:defRPr/>
            </a:pPr>
            <a:endParaRPr lang="en-US" altLang="zh-CN" sz="2800" i="1" dirty="0">
              <a:solidFill>
                <a:schemeClr val="accent2">
                  <a:lumMod val="40000"/>
                  <a:lumOff val="60000"/>
                </a:schemeClr>
              </a:solidFill>
              <a:latin typeface="方正隶变简体" pitchFamily="65" charset="-122"/>
              <a:ea typeface="方正隶变简体" pitchFamily="65" charset="-122"/>
            </a:endParaRPr>
          </a:p>
        </p:txBody>
      </p:sp>
      <p:sp>
        <p:nvSpPr>
          <p:cNvPr id="11" name="右箭头 10"/>
          <p:cNvSpPr/>
          <p:nvPr/>
        </p:nvSpPr>
        <p:spPr bwMode="auto">
          <a:xfrm rot="16200000">
            <a:off x="5857885" y="3663146"/>
            <a:ext cx="464347" cy="39290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12" name="Text Box 17"/>
          <p:cNvSpPr txBox="1">
            <a:spLocks noChangeArrowheads="1"/>
          </p:cNvSpPr>
          <p:nvPr/>
        </p:nvSpPr>
        <p:spPr bwMode="gray">
          <a:xfrm>
            <a:off x="571472" y="1071546"/>
            <a:ext cx="3143272" cy="457200"/>
          </a:xfrm>
          <a:prstGeom prst="rect">
            <a:avLst/>
          </a:prstGeom>
          <a:noFill/>
          <a:ln w="9525" algn="ctr">
            <a:noFill/>
            <a:miter lim="800000"/>
            <a:headEnd/>
            <a:tailEnd/>
          </a:ln>
          <a:effectLst/>
        </p:spPr>
        <p:txBody>
          <a:bodyPr wrap="square">
            <a:spAutoFit/>
          </a:bodyPr>
          <a:lstStyle/>
          <a:p>
            <a:pPr algn="ctr" eaLnBrk="0" fontAlgn="base" hangingPunct="0"/>
            <a:r>
              <a:rPr lang="zh-CN" altLang="en-US" sz="2400" b="1" dirty="0" smtClean="0">
                <a:solidFill>
                  <a:schemeClr val="tx2"/>
                </a:solidFill>
                <a:effectLst>
                  <a:outerShdw blurRad="38100" dist="38100" dir="2700000" algn="tl">
                    <a:srgbClr val="C0C0C0"/>
                  </a:outerShdw>
                </a:effectLst>
                <a:ea typeface="黑体" pitchFamily="49" charset="-122"/>
                <a:hlinkClick r:id="rId5" action="ppaction://hlinksldjump"/>
              </a:rPr>
              <a:t>综合布线系列产品</a:t>
            </a:r>
            <a:endParaRPr lang="zh-CN" altLang="en-US" sz="2400" b="1" dirty="0">
              <a:solidFill>
                <a:schemeClr val="tx2"/>
              </a:solidFill>
              <a:effectLst>
                <a:outerShdw blurRad="38100" dist="38100" dir="2700000" algn="tl">
                  <a:srgbClr val="C0C0C0"/>
                </a:outerShdw>
              </a:effectLst>
              <a:ea typeface="黑体" pitchFamily="49" charset="-122"/>
              <a:hlinkClick r:id="rId5" action="ppaction://hlinksldjump"/>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2" name="图片 9" descr="屏蔽模块化配线架.tif"/>
          <p:cNvPicPr>
            <a:picLocks noChangeAspect="1"/>
          </p:cNvPicPr>
          <p:nvPr/>
        </p:nvPicPr>
        <p:blipFill>
          <a:blip r:embed="rId2"/>
          <a:srcRect/>
          <a:stretch>
            <a:fillRect/>
          </a:stretch>
        </p:blipFill>
        <p:spPr bwMode="auto">
          <a:xfrm>
            <a:off x="4286248" y="3857628"/>
            <a:ext cx="2727325" cy="1800225"/>
          </a:xfrm>
          <a:prstGeom prst="rect">
            <a:avLst/>
          </a:prstGeom>
          <a:noFill/>
          <a:ln w="9525">
            <a:noFill/>
            <a:miter lim="800000"/>
            <a:headEnd/>
            <a:tailEnd/>
          </a:ln>
        </p:spPr>
      </p:pic>
      <p:sp>
        <p:nvSpPr>
          <p:cNvPr id="22" name="Rectangle 1027"/>
          <p:cNvSpPr>
            <a:spLocks noChangeArrowheads="1"/>
          </p:cNvSpPr>
          <p:nvPr/>
        </p:nvSpPr>
        <p:spPr bwMode="auto">
          <a:xfrm>
            <a:off x="571500" y="1643063"/>
            <a:ext cx="7500938" cy="3714750"/>
          </a:xfrm>
          <a:prstGeom prst="rect">
            <a:avLst/>
          </a:prstGeom>
          <a:noFill/>
          <a:ln w="9525">
            <a:noFill/>
            <a:miter lim="800000"/>
            <a:headEnd/>
            <a:tailEnd/>
          </a:ln>
          <a:effectLst/>
        </p:spPr>
        <p:txBody>
          <a:bodyPr/>
          <a:lstStyle/>
          <a:p>
            <a:pPr marL="342900" indent="-342900" fontAlgn="base">
              <a:defRPr/>
            </a:pPr>
            <a:r>
              <a:rPr lang="zh-CN" altLang="en-US" sz="2400" b="1" dirty="0" smtClean="0">
                <a:latin typeface="方正隶变简体" pitchFamily="65" charset="-122"/>
                <a:ea typeface="方正隶变简体" pitchFamily="65" charset="-122"/>
              </a:rPr>
              <a:t>模块化</a:t>
            </a:r>
            <a:r>
              <a:rPr lang="zh-CN" altLang="en-US" sz="2400" b="1" dirty="0">
                <a:latin typeface="方正隶变简体" pitchFamily="65" charset="-122"/>
                <a:ea typeface="方正隶变简体" pitchFamily="65" charset="-122"/>
              </a:rPr>
              <a:t>配线架</a:t>
            </a:r>
            <a:endParaRPr lang="en-US" altLang="zh-CN" sz="2400" b="1" dirty="0">
              <a:latin typeface="方正隶变简体" pitchFamily="65" charset="-122"/>
              <a:ea typeface="方正隶变简体" pitchFamily="65" charset="-122"/>
            </a:endParaRPr>
          </a:p>
          <a:p>
            <a:pPr marL="342900" indent="-342900" fontAlgn="base">
              <a:spcBef>
                <a:spcPct val="20000"/>
              </a:spcBef>
              <a:buClr>
                <a:schemeClr val="accent2"/>
              </a:buClr>
              <a:buFontTx/>
              <a:buChar char="·"/>
              <a:defRPr/>
            </a:pPr>
            <a:r>
              <a:rPr lang="en-US" altLang="zh-CN" sz="1600" b="1" dirty="0">
                <a:latin typeface="方正隶变简体" pitchFamily="65" charset="-122"/>
                <a:ea typeface="方正隶变简体" pitchFamily="65" charset="-122"/>
              </a:rPr>
              <a:t>19inch</a:t>
            </a:r>
            <a:r>
              <a:rPr lang="zh-CN" altLang="en-US" sz="1600" b="1" dirty="0">
                <a:latin typeface="方正隶变简体" pitchFamily="65" charset="-122"/>
                <a:ea typeface="方正隶变简体" pitchFamily="65" charset="-122"/>
              </a:rPr>
              <a:t>标准机架式安装</a:t>
            </a:r>
            <a:r>
              <a:rPr lang="en-US" altLang="zh-CN" sz="1600" b="1" dirty="0">
                <a:latin typeface="方正隶变简体" pitchFamily="65" charset="-122"/>
                <a:ea typeface="方正隶变简体" pitchFamily="65" charset="-122"/>
              </a:rPr>
              <a:t>24</a:t>
            </a:r>
            <a:r>
              <a:rPr lang="zh-CN" altLang="en-US" sz="1600" b="1" dirty="0">
                <a:latin typeface="方正隶变简体" pitchFamily="65" charset="-122"/>
                <a:ea typeface="方正隶变简体" pitchFamily="65" charset="-122"/>
              </a:rPr>
              <a:t>个</a:t>
            </a:r>
            <a:r>
              <a:rPr lang="zh-CN" altLang="en-US" sz="1600" b="1" dirty="0" smtClean="0">
                <a:latin typeface="方正隶变简体" pitchFamily="65" charset="-122"/>
                <a:ea typeface="方正隶变简体" pitchFamily="65" charset="-122"/>
              </a:rPr>
              <a:t>端口，双层结构</a:t>
            </a:r>
            <a:endParaRPr lang="en-US" altLang="zh-CN" sz="1600" b="1" dirty="0">
              <a:latin typeface="方正隶变简体" pitchFamily="65" charset="-122"/>
              <a:ea typeface="方正隶变简体" pitchFamily="65" charset="-122"/>
            </a:endParaRPr>
          </a:p>
          <a:p>
            <a:pPr marL="342900" lvl="1" indent="-342900" fontAlgn="base">
              <a:spcBef>
                <a:spcPct val="20000"/>
              </a:spcBef>
              <a:buClr>
                <a:schemeClr val="accent2"/>
              </a:buClr>
              <a:buFontTx/>
              <a:buChar char="·"/>
              <a:defRPr/>
            </a:pPr>
            <a:r>
              <a:rPr lang="zh-CN" altLang="en-US" sz="1600" b="1" dirty="0">
                <a:latin typeface="方正隶变简体" pitchFamily="65" charset="-122"/>
                <a:ea typeface="方正隶变简体" pitchFamily="65" charset="-122"/>
              </a:rPr>
              <a:t>高度</a:t>
            </a:r>
            <a:r>
              <a:rPr lang="en-US" altLang="zh-CN" sz="1600" b="1" dirty="0">
                <a:latin typeface="方正隶变简体" pitchFamily="65" charset="-122"/>
                <a:ea typeface="方正隶变简体" pitchFamily="65" charset="-122"/>
              </a:rPr>
              <a:t>1u</a:t>
            </a:r>
            <a:r>
              <a:rPr lang="zh-CN" altLang="en-US" sz="1600" b="1" dirty="0">
                <a:latin typeface="方正隶变简体" pitchFamily="65" charset="-122"/>
                <a:ea typeface="方正隶变简体" pitchFamily="65" charset="-122"/>
              </a:rPr>
              <a:t>，模块化设计，兼容唯</a:t>
            </a:r>
            <a:r>
              <a:rPr lang="zh-CN" altLang="en-US" sz="1600" b="1" dirty="0" smtClean="0">
                <a:latin typeface="方正隶变简体" pitchFamily="65" charset="-122"/>
                <a:ea typeface="方正隶变简体" pitchFamily="65" charset="-122"/>
              </a:rPr>
              <a:t>康所有</a:t>
            </a:r>
            <a:r>
              <a:rPr lang="zh-CN" altLang="en-US" sz="1600" b="1" dirty="0">
                <a:latin typeface="方正隶变简体" pitchFamily="65" charset="-122"/>
                <a:ea typeface="方正隶变简体" pitchFamily="65" charset="-122"/>
              </a:rPr>
              <a:t>模块</a:t>
            </a:r>
            <a:endParaRPr lang="en-US" altLang="zh-CN" sz="1600" b="1" dirty="0">
              <a:latin typeface="方正隶变简体" pitchFamily="65" charset="-122"/>
              <a:ea typeface="方正隶变简体" pitchFamily="65" charset="-122"/>
            </a:endParaRPr>
          </a:p>
          <a:p>
            <a:pPr marL="342900" indent="-342900" fontAlgn="base">
              <a:spcBef>
                <a:spcPct val="20000"/>
              </a:spcBef>
              <a:buClr>
                <a:schemeClr val="accent2"/>
              </a:buClr>
              <a:buFontTx/>
              <a:buChar char="·"/>
              <a:defRPr/>
            </a:pPr>
            <a:r>
              <a:rPr lang="zh-CN" altLang="en-US" sz="1600" b="1" dirty="0">
                <a:latin typeface="方正隶变简体" pitchFamily="65" charset="-122"/>
                <a:ea typeface="方正隶变简体" pitchFamily="65" charset="-122"/>
              </a:rPr>
              <a:t>配线架后背备有可拆卸的绑线托架</a:t>
            </a:r>
            <a:endParaRPr lang="en-US" altLang="zh-CN" sz="1600" b="1" dirty="0">
              <a:latin typeface="方正隶变简体" pitchFamily="65" charset="-122"/>
              <a:ea typeface="方正隶变简体" pitchFamily="65" charset="-122"/>
            </a:endParaRPr>
          </a:p>
          <a:p>
            <a:pPr marL="342900" indent="-342900" fontAlgn="base">
              <a:spcBef>
                <a:spcPct val="20000"/>
              </a:spcBef>
              <a:buClr>
                <a:schemeClr val="accent2"/>
              </a:buClr>
              <a:buFontTx/>
              <a:buChar char="·"/>
              <a:defRPr/>
            </a:pPr>
            <a:r>
              <a:rPr lang="zh-CN" altLang="en-US" sz="1600" b="1" dirty="0">
                <a:latin typeface="方正隶变简体" pitchFamily="65" charset="-122"/>
                <a:ea typeface="方正隶变简体" pitchFamily="65" charset="-122"/>
              </a:rPr>
              <a:t>模块化的好处：</a:t>
            </a:r>
            <a:r>
              <a:rPr lang="zh-CN" altLang="en-US" sz="1600" i="1" dirty="0">
                <a:solidFill>
                  <a:schemeClr val="accent2">
                    <a:lumMod val="40000"/>
                    <a:lumOff val="60000"/>
                  </a:schemeClr>
                </a:solidFill>
                <a:latin typeface="方正隶变简体" pitchFamily="65" charset="-122"/>
                <a:ea typeface="方正隶变简体" pitchFamily="65" charset="-122"/>
              </a:rPr>
              <a:t>用户可以根据自身对信息点实际需要来配置相对应的模块</a:t>
            </a:r>
            <a:endParaRPr lang="en-US" altLang="zh-CN" sz="1600" i="1" dirty="0">
              <a:solidFill>
                <a:schemeClr val="accent2">
                  <a:lumMod val="40000"/>
                  <a:lumOff val="60000"/>
                </a:schemeClr>
              </a:solidFill>
              <a:latin typeface="方正隶变简体" pitchFamily="65" charset="-122"/>
              <a:ea typeface="方正隶变简体" pitchFamily="65" charset="-122"/>
            </a:endParaRPr>
          </a:p>
          <a:p>
            <a:pPr marL="342900" indent="-342900" fontAlgn="base">
              <a:spcBef>
                <a:spcPct val="20000"/>
              </a:spcBef>
              <a:buClr>
                <a:schemeClr val="accent2"/>
              </a:buClr>
              <a:defRPr/>
            </a:pPr>
            <a:endParaRPr lang="en-US" altLang="zh-CN" sz="1600" i="1" dirty="0">
              <a:solidFill>
                <a:schemeClr val="accent2">
                  <a:lumMod val="40000"/>
                  <a:lumOff val="60000"/>
                </a:schemeClr>
              </a:solidFill>
              <a:latin typeface="方正隶变简体" pitchFamily="65" charset="-122"/>
              <a:ea typeface="方正隶变简体" pitchFamily="65" charset="-122"/>
            </a:endParaRPr>
          </a:p>
          <a:p>
            <a:pPr marL="342900" indent="-342900" fontAlgn="base">
              <a:spcBef>
                <a:spcPct val="20000"/>
              </a:spcBef>
              <a:buClr>
                <a:schemeClr val="accent2"/>
              </a:buClr>
              <a:defRPr/>
            </a:pPr>
            <a:endParaRPr lang="en-US" altLang="zh-CN" sz="2400" i="1" dirty="0">
              <a:solidFill>
                <a:schemeClr val="accent2">
                  <a:lumMod val="40000"/>
                  <a:lumOff val="60000"/>
                </a:schemeClr>
              </a:solidFill>
              <a:latin typeface="方正隶变简体" pitchFamily="65" charset="-122"/>
              <a:ea typeface="方正隶变简体" pitchFamily="65" charset="-122"/>
            </a:endParaRPr>
          </a:p>
          <a:p>
            <a:pPr marL="342900" indent="-342900" fontAlgn="base">
              <a:spcBef>
                <a:spcPct val="20000"/>
              </a:spcBef>
              <a:buClr>
                <a:schemeClr val="accent2"/>
              </a:buClr>
              <a:defRPr/>
            </a:pPr>
            <a:endParaRPr lang="en-US" altLang="zh-CN" sz="2800" i="1" dirty="0">
              <a:solidFill>
                <a:schemeClr val="accent2">
                  <a:lumMod val="40000"/>
                  <a:lumOff val="60000"/>
                </a:schemeClr>
              </a:solidFill>
              <a:latin typeface="方正隶变简体" pitchFamily="65" charset="-122"/>
              <a:ea typeface="方正隶变简体" pitchFamily="65" charset="-122"/>
            </a:endParaRPr>
          </a:p>
        </p:txBody>
      </p:sp>
      <p:grpSp>
        <p:nvGrpSpPr>
          <p:cNvPr id="286725" name="组合 8"/>
          <p:cNvGrpSpPr>
            <a:grpSpLocks/>
          </p:cNvGrpSpPr>
          <p:nvPr/>
        </p:nvGrpSpPr>
        <p:grpSpPr bwMode="auto">
          <a:xfrm rot="-299119">
            <a:off x="785813" y="3929063"/>
            <a:ext cx="3071812" cy="1589087"/>
            <a:chOff x="1428728" y="3500438"/>
            <a:chExt cx="5760088" cy="2160587"/>
          </a:xfrm>
        </p:grpSpPr>
        <p:pic>
          <p:nvPicPr>
            <p:cNvPr id="286726" name="图片 3" descr="Utp模块化配线架.png"/>
            <p:cNvPicPr>
              <a:picLocks noChangeAspect="1"/>
            </p:cNvPicPr>
            <p:nvPr/>
          </p:nvPicPr>
          <p:blipFill>
            <a:blip r:embed="rId3"/>
            <a:srcRect/>
            <a:stretch>
              <a:fillRect/>
            </a:stretch>
          </p:blipFill>
          <p:spPr bwMode="auto">
            <a:xfrm>
              <a:off x="1428728" y="3500438"/>
              <a:ext cx="5500688" cy="2160587"/>
            </a:xfrm>
            <a:prstGeom prst="rect">
              <a:avLst/>
            </a:prstGeom>
            <a:noFill/>
            <a:ln w="9525">
              <a:noFill/>
              <a:miter lim="800000"/>
              <a:headEnd/>
              <a:tailEnd/>
            </a:ln>
          </p:spPr>
        </p:pic>
        <p:sp>
          <p:nvSpPr>
            <p:cNvPr id="286727" name="WordArt 26"/>
            <p:cNvSpPr>
              <a:spLocks noChangeArrowheads="1" noChangeShapeType="1" noTextEdit="1"/>
            </p:cNvSpPr>
            <p:nvPr/>
          </p:nvSpPr>
          <p:spPr bwMode="auto">
            <a:xfrm>
              <a:off x="5929323" y="4572007"/>
              <a:ext cx="1259493" cy="374650"/>
            </a:xfrm>
            <a:prstGeom prst="rect">
              <a:avLst/>
            </a:prstGeom>
          </p:spPr>
          <p:txBody>
            <a:bodyPr wrap="none" fromWordArt="1">
              <a:prstTxWarp prst="textWave1">
                <a:avLst>
                  <a:gd name="adj1" fmla="val 13005"/>
                  <a:gd name="adj2" fmla="val 0"/>
                </a:avLst>
              </a:prstTxWarp>
            </a:bodyPr>
            <a:lstStyle/>
            <a:p>
              <a:pPr algn="ctr"/>
              <a:r>
                <a:rPr lang="en-US" altLang="zh-CN" sz="1400" b="1"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黑体"/>
                  <a:ea typeface="黑体"/>
                </a:rPr>
                <a:t>PPU24A-MR</a:t>
              </a:r>
              <a:endParaRPr lang="zh-CN" altLang="en-US" sz="1400" b="1"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黑体"/>
                <a:ea typeface="黑体"/>
              </a:endParaRPr>
            </a:p>
          </p:txBody>
        </p:sp>
      </p:grpSp>
      <p:sp>
        <p:nvSpPr>
          <p:cNvPr id="286728" name="WordArt 26"/>
          <p:cNvSpPr>
            <a:spLocks noChangeArrowheads="1" noChangeShapeType="1" noTextEdit="1"/>
          </p:cNvSpPr>
          <p:nvPr/>
        </p:nvSpPr>
        <p:spPr bwMode="auto">
          <a:xfrm>
            <a:off x="6072188" y="5143500"/>
            <a:ext cx="714375" cy="250825"/>
          </a:xfrm>
          <a:prstGeom prst="rect">
            <a:avLst/>
          </a:prstGeom>
        </p:spPr>
        <p:txBody>
          <a:bodyPr wrap="none" fromWordArt="1">
            <a:prstTxWarp prst="textWave1">
              <a:avLst>
                <a:gd name="adj1" fmla="val 13005"/>
                <a:gd name="adj2" fmla="val 0"/>
              </a:avLst>
            </a:prstTxWarp>
          </a:bodyPr>
          <a:lstStyle/>
          <a:p>
            <a:pPr algn="ctr"/>
            <a:r>
              <a:rPr lang="en-US" altLang="zh-CN" sz="1400" b="1"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黑体"/>
                <a:ea typeface="黑体"/>
              </a:rPr>
              <a:t>PPS24A-MR</a:t>
            </a:r>
            <a:endParaRPr lang="zh-CN" altLang="en-US" sz="1400" b="1"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黑体"/>
              <a:ea typeface="黑体"/>
            </a:endParaRPr>
          </a:p>
        </p:txBody>
      </p:sp>
      <p:sp>
        <p:nvSpPr>
          <p:cNvPr id="9" name="右箭头 8"/>
          <p:cNvSpPr/>
          <p:nvPr/>
        </p:nvSpPr>
        <p:spPr bwMode="auto">
          <a:xfrm>
            <a:off x="6643702" y="4714884"/>
            <a:ext cx="571504" cy="21431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10" name="TextBox 9"/>
          <p:cNvSpPr txBox="1"/>
          <p:nvPr/>
        </p:nvSpPr>
        <p:spPr>
          <a:xfrm>
            <a:off x="7215206" y="4572008"/>
            <a:ext cx="1785917" cy="523220"/>
          </a:xfrm>
          <a:prstGeom prst="rect">
            <a:avLst/>
          </a:prstGeom>
          <a:noFill/>
        </p:spPr>
        <p:txBody>
          <a:bodyPr wrap="square" rtlCol="0">
            <a:spAutoFit/>
          </a:bodyPr>
          <a:lstStyle/>
          <a:p>
            <a:r>
              <a:rPr lang="zh-CN" altLang="en-US" sz="1400" dirty="0" smtClean="0"/>
              <a:t>六类屏蔽系统推荐采用产品</a:t>
            </a:r>
            <a:endParaRPr lang="zh-CN" altLang="en-US" sz="1400" dirty="0"/>
          </a:p>
        </p:txBody>
      </p:sp>
      <p:sp>
        <p:nvSpPr>
          <p:cNvPr id="11" name="Text Box 17"/>
          <p:cNvSpPr txBox="1">
            <a:spLocks noChangeArrowheads="1"/>
          </p:cNvSpPr>
          <p:nvPr/>
        </p:nvSpPr>
        <p:spPr bwMode="gray">
          <a:xfrm>
            <a:off x="357158" y="1185850"/>
            <a:ext cx="3143272" cy="457200"/>
          </a:xfrm>
          <a:prstGeom prst="rect">
            <a:avLst/>
          </a:prstGeom>
          <a:noFill/>
          <a:ln w="9525" algn="ctr">
            <a:noFill/>
            <a:miter lim="800000"/>
            <a:headEnd/>
            <a:tailEnd/>
          </a:ln>
          <a:effectLst/>
        </p:spPr>
        <p:txBody>
          <a:bodyPr wrap="square">
            <a:spAutoFit/>
          </a:bodyPr>
          <a:lstStyle/>
          <a:p>
            <a:pPr algn="ctr" eaLnBrk="0" fontAlgn="base" hangingPunct="0"/>
            <a:r>
              <a:rPr lang="zh-CN" altLang="en-US" sz="2400" b="1" dirty="0" smtClean="0">
                <a:solidFill>
                  <a:schemeClr val="tx2"/>
                </a:solidFill>
                <a:effectLst>
                  <a:outerShdw blurRad="38100" dist="38100" dir="2700000" algn="tl">
                    <a:srgbClr val="C0C0C0"/>
                  </a:outerShdw>
                </a:effectLst>
                <a:ea typeface="黑体" pitchFamily="49" charset="-122"/>
                <a:hlinkClick r:id="rId4" action="ppaction://hlinksldjump"/>
              </a:rPr>
              <a:t>综合布线系列产品</a:t>
            </a:r>
            <a:endParaRPr lang="zh-CN" altLang="en-US" sz="2400" b="1" dirty="0">
              <a:solidFill>
                <a:schemeClr val="tx2"/>
              </a:solidFill>
              <a:effectLst>
                <a:outerShdw blurRad="38100" dist="38100" dir="2700000" algn="tl">
                  <a:srgbClr val="C0C0C0"/>
                </a:outerShdw>
              </a:effectLst>
              <a:ea typeface="黑体" pitchFamily="49" charset="-122"/>
              <a:hlinkClick r:id="rId4" action="ppaction://hlinksldjump"/>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AutoShape 2"/>
          <p:cNvSpPr>
            <a:spLocks noChangeArrowheads="1"/>
          </p:cNvSpPr>
          <p:nvPr/>
        </p:nvSpPr>
        <p:spPr bwMode="gray">
          <a:xfrm>
            <a:off x="1500188" y="2867025"/>
            <a:ext cx="5715000" cy="56832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fontAlgn="base">
              <a:defRPr/>
            </a:pPr>
            <a:endParaRPr lang="zh-CN" altLang="en-US">
              <a:ea typeface="宋体" pitchFamily="2" charset="-122"/>
            </a:endParaRPr>
          </a:p>
        </p:txBody>
      </p:sp>
      <p:sp>
        <p:nvSpPr>
          <p:cNvPr id="92162" name="Rectangle 3"/>
          <p:cNvSpPr>
            <a:spLocks noGrp="1" noChangeArrowheads="1"/>
          </p:cNvSpPr>
          <p:nvPr>
            <p:ph type="title"/>
          </p:nvPr>
        </p:nvSpPr>
        <p:spPr>
          <a:xfrm>
            <a:off x="468313" y="981075"/>
            <a:ext cx="8229600" cy="725488"/>
          </a:xfrm>
        </p:spPr>
        <p:txBody>
          <a:bodyPr/>
          <a:lstStyle/>
          <a:p>
            <a:pPr eaLnBrk="1" hangingPunct="1"/>
            <a:r>
              <a:rPr lang="zh-CN" altLang="en-US" sz="2800" b="1" smtClean="0">
                <a:solidFill>
                  <a:schemeClr val="tx1"/>
                </a:solidFill>
                <a:latin typeface="华文新魏" pitchFamily="2" charset="-122"/>
              </a:rPr>
              <a:t>内容提纲</a:t>
            </a:r>
          </a:p>
        </p:txBody>
      </p:sp>
      <p:sp>
        <p:nvSpPr>
          <p:cNvPr id="146439" name="AutoShape 7"/>
          <p:cNvSpPr>
            <a:spLocks noChangeArrowheads="1"/>
          </p:cNvSpPr>
          <p:nvPr/>
        </p:nvSpPr>
        <p:spPr bwMode="gray">
          <a:xfrm>
            <a:off x="1500188" y="4795838"/>
            <a:ext cx="5786437" cy="577850"/>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fontAlgn="base">
              <a:defRPr/>
            </a:pPr>
            <a:endParaRPr lang="zh-CN" altLang="en-US">
              <a:ea typeface="宋体" pitchFamily="2" charset="-122"/>
            </a:endParaRPr>
          </a:p>
        </p:txBody>
      </p:sp>
      <p:sp>
        <p:nvSpPr>
          <p:cNvPr id="146440" name="AutoShape 8"/>
          <p:cNvSpPr>
            <a:spLocks noChangeArrowheads="1"/>
          </p:cNvSpPr>
          <p:nvPr/>
        </p:nvSpPr>
        <p:spPr bwMode="gray">
          <a:xfrm>
            <a:off x="1476375" y="1916113"/>
            <a:ext cx="5759450" cy="566737"/>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fontAlgn="base">
              <a:defRPr/>
            </a:pPr>
            <a:endParaRPr lang="zh-CN" altLang="en-US">
              <a:ea typeface="宋体" pitchFamily="2" charset="-122"/>
            </a:endParaRPr>
          </a:p>
        </p:txBody>
      </p:sp>
      <p:sp>
        <p:nvSpPr>
          <p:cNvPr id="146444" name="Text Box 12"/>
          <p:cNvSpPr txBox="1">
            <a:spLocks noChangeArrowheads="1"/>
          </p:cNvSpPr>
          <p:nvPr/>
        </p:nvSpPr>
        <p:spPr bwMode="gray">
          <a:xfrm>
            <a:off x="1500188" y="2009775"/>
            <a:ext cx="4552950" cy="457200"/>
          </a:xfrm>
          <a:prstGeom prst="rect">
            <a:avLst/>
          </a:prstGeom>
          <a:noFill/>
          <a:ln w="9525" algn="ctr">
            <a:noFill/>
            <a:miter lim="800000"/>
            <a:headEnd/>
            <a:tailEnd/>
          </a:ln>
          <a:effectLst/>
        </p:spPr>
        <p:txBody>
          <a:bodyPr>
            <a:spAutoFit/>
          </a:bodyPr>
          <a:lstStyle/>
          <a:p>
            <a:pPr eaLnBrk="0" fontAlgn="base" hangingPunct="0">
              <a:defRPr/>
            </a:pPr>
            <a:r>
              <a:rPr lang="zh-CN" altLang="en-US" sz="2400" b="1" dirty="0">
                <a:solidFill>
                  <a:srgbClr val="FFFFFF"/>
                </a:solidFill>
                <a:effectLst>
                  <a:outerShdw blurRad="38100" dist="38100" dir="2700000" algn="tl">
                    <a:srgbClr val="C0C0C0"/>
                  </a:outerShdw>
                </a:effectLst>
                <a:ea typeface="黑体" pitchFamily="2" charset="-122"/>
                <a:hlinkClick r:id="rId2" action="ppaction://hlinksldjump"/>
              </a:rPr>
              <a:t>一 </a:t>
            </a:r>
            <a:r>
              <a:rPr lang="en-US" altLang="zh-CN" sz="2400" b="1" dirty="0">
                <a:solidFill>
                  <a:srgbClr val="FFFFFF"/>
                </a:solidFill>
                <a:effectLst>
                  <a:outerShdw blurRad="38100" dist="38100" dir="2700000" algn="tl">
                    <a:srgbClr val="C0C0C0"/>
                  </a:outerShdw>
                </a:effectLst>
                <a:ea typeface="黑体" pitchFamily="2" charset="-122"/>
                <a:hlinkClick r:id="rId2" action="ppaction://hlinksldjump"/>
              </a:rPr>
              <a:t>VCOM</a:t>
            </a:r>
            <a:r>
              <a:rPr lang="zh-CN" altLang="en-US" sz="2400" b="1" dirty="0">
                <a:solidFill>
                  <a:srgbClr val="FFFFFF"/>
                </a:solidFill>
                <a:effectLst>
                  <a:outerShdw blurRad="38100" dist="38100" dir="2700000" algn="tl">
                    <a:srgbClr val="C0C0C0"/>
                  </a:outerShdw>
                </a:effectLst>
                <a:ea typeface="黑体" pitchFamily="2" charset="-122"/>
                <a:hlinkClick r:id="rId2" action="ppaction://hlinksldjump"/>
              </a:rPr>
              <a:t>公司介绍</a:t>
            </a:r>
            <a:endParaRPr lang="zh-CN" altLang="en-US" sz="2400" b="1" dirty="0">
              <a:solidFill>
                <a:srgbClr val="FFFFFF"/>
              </a:solidFill>
              <a:effectLst>
                <a:outerShdw blurRad="38100" dist="38100" dir="2700000" algn="tl">
                  <a:srgbClr val="C0C0C0"/>
                </a:outerShdw>
              </a:effectLst>
              <a:ea typeface="黑体" pitchFamily="2" charset="-122"/>
            </a:endParaRPr>
          </a:p>
        </p:txBody>
      </p:sp>
      <p:sp>
        <p:nvSpPr>
          <p:cNvPr id="92166" name="Text Box 16"/>
          <p:cNvSpPr txBox="1">
            <a:spLocks noChangeArrowheads="1"/>
          </p:cNvSpPr>
          <p:nvPr/>
        </p:nvSpPr>
        <p:spPr bwMode="gray">
          <a:xfrm>
            <a:off x="1500188" y="4867275"/>
            <a:ext cx="4308475" cy="457200"/>
          </a:xfrm>
          <a:prstGeom prst="rect">
            <a:avLst/>
          </a:prstGeom>
          <a:noFill/>
          <a:ln w="9525" algn="ctr">
            <a:noFill/>
            <a:miter lim="800000"/>
            <a:headEnd/>
            <a:tailEnd/>
          </a:ln>
        </p:spPr>
        <p:txBody>
          <a:bodyPr>
            <a:spAutoFit/>
          </a:bodyPr>
          <a:lstStyle/>
          <a:p>
            <a:pPr eaLnBrk="0" fontAlgn="base" hangingPunct="0"/>
            <a:r>
              <a:rPr lang="zh-CN" altLang="en-US" sz="2400" b="1" dirty="0">
                <a:latin typeface="Times New Roman" pitchFamily="18" charset="0"/>
                <a:ea typeface="黑体" pitchFamily="49" charset="-122"/>
                <a:hlinkClick r:id="rId3" action="ppaction://hlinksldjump"/>
              </a:rPr>
              <a:t>四成功案例介绍</a:t>
            </a:r>
            <a:endParaRPr lang="zh-CN" altLang="en-US" sz="2400" b="1" dirty="0">
              <a:latin typeface="Times New Roman" pitchFamily="18" charset="0"/>
              <a:ea typeface="黑体" pitchFamily="49" charset="-122"/>
            </a:endParaRPr>
          </a:p>
        </p:txBody>
      </p:sp>
      <p:sp>
        <p:nvSpPr>
          <p:cNvPr id="146449" name="Text Box 17"/>
          <p:cNvSpPr txBox="1">
            <a:spLocks noChangeArrowheads="1"/>
          </p:cNvSpPr>
          <p:nvPr/>
        </p:nvSpPr>
        <p:spPr bwMode="gray">
          <a:xfrm>
            <a:off x="1500188" y="2938463"/>
            <a:ext cx="5122862" cy="457200"/>
          </a:xfrm>
          <a:prstGeom prst="rect">
            <a:avLst/>
          </a:prstGeom>
          <a:noFill/>
          <a:ln w="9525" algn="ctr">
            <a:noFill/>
            <a:miter lim="800000"/>
            <a:headEnd/>
            <a:tailEnd/>
          </a:ln>
          <a:effectLst/>
        </p:spPr>
        <p:txBody>
          <a:bodyPr>
            <a:spAutoFit/>
          </a:bodyPr>
          <a:lstStyle/>
          <a:p>
            <a:pPr eaLnBrk="0" fontAlgn="base" hangingPunct="0"/>
            <a:r>
              <a:rPr lang="zh-CN" altLang="en-US" sz="2400" b="1" dirty="0">
                <a:effectLst>
                  <a:outerShdw blurRad="38100" dist="38100" dir="2700000" algn="tl">
                    <a:srgbClr val="C0C0C0"/>
                  </a:outerShdw>
                </a:effectLst>
                <a:ea typeface="黑体" pitchFamily="49" charset="-122"/>
                <a:hlinkClick r:id="rId4" action="ppaction://hlinksldjump"/>
              </a:rPr>
              <a:t>二综合布线及弱电产品介绍 </a:t>
            </a:r>
            <a:endParaRPr lang="zh-CN" altLang="en-US" sz="2400" b="1" dirty="0">
              <a:effectLst>
                <a:outerShdw blurRad="38100" dist="38100" dir="2700000" algn="tl">
                  <a:srgbClr val="C0C0C0"/>
                </a:outerShdw>
              </a:effectLst>
              <a:ea typeface="黑体" pitchFamily="49" charset="-122"/>
            </a:endParaRPr>
          </a:p>
        </p:txBody>
      </p:sp>
      <p:sp>
        <p:nvSpPr>
          <p:cNvPr id="19" name="AutoShape 7"/>
          <p:cNvSpPr>
            <a:spLocks noChangeArrowheads="1"/>
          </p:cNvSpPr>
          <p:nvPr/>
        </p:nvSpPr>
        <p:spPr bwMode="gray">
          <a:xfrm>
            <a:off x="1500188" y="3795713"/>
            <a:ext cx="5786437" cy="577850"/>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base"/>
            <a:r>
              <a:rPr lang="zh-CN" altLang="en-US" sz="2400" b="1" dirty="0">
                <a:effectLst>
                  <a:outerShdw blurRad="38100" dist="38100" dir="2700000" algn="tl">
                    <a:srgbClr val="FFFFFF"/>
                  </a:outerShdw>
                </a:effectLst>
                <a:ea typeface="黑体" pitchFamily="49" charset="-122"/>
                <a:hlinkClick r:id="rId5" action="ppaction://hlinksldjump"/>
              </a:rPr>
              <a:t>三教学设备产品介绍 </a:t>
            </a:r>
            <a:endParaRPr lang="zh-CN" alt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027"/>
          <p:cNvSpPr>
            <a:spLocks noChangeArrowheads="1"/>
          </p:cNvSpPr>
          <p:nvPr/>
        </p:nvSpPr>
        <p:spPr bwMode="auto">
          <a:xfrm>
            <a:off x="571500" y="1643063"/>
            <a:ext cx="7500938" cy="4143375"/>
          </a:xfrm>
          <a:prstGeom prst="rect">
            <a:avLst/>
          </a:prstGeom>
          <a:noFill/>
          <a:ln w="9525">
            <a:noFill/>
            <a:miter lim="800000"/>
            <a:headEnd/>
            <a:tailEnd/>
          </a:ln>
          <a:effectLst/>
        </p:spPr>
        <p:txBody>
          <a:bodyPr/>
          <a:lstStyle/>
          <a:p>
            <a:pPr marL="342900" indent="-342900" fontAlgn="base">
              <a:defRPr/>
            </a:pPr>
            <a:r>
              <a:rPr lang="zh-CN" altLang="en-US" sz="2400" b="1" dirty="0" smtClean="0">
                <a:latin typeface="方正隶变简体" pitchFamily="65" charset="-122"/>
                <a:ea typeface="方正隶变简体" pitchFamily="65" charset="-122"/>
              </a:rPr>
              <a:t>双绞线</a:t>
            </a:r>
            <a:endParaRPr lang="en-US" altLang="zh-CN" sz="2400" b="1" dirty="0">
              <a:latin typeface="方正隶变简体" pitchFamily="65" charset="-122"/>
              <a:ea typeface="方正隶变简体" pitchFamily="65" charset="-122"/>
            </a:endParaRPr>
          </a:p>
          <a:p>
            <a:pPr marL="342900" indent="-342900" fontAlgn="base">
              <a:lnSpc>
                <a:spcPct val="80000"/>
              </a:lnSpc>
              <a:spcBef>
                <a:spcPct val="20000"/>
              </a:spcBef>
              <a:buClr>
                <a:schemeClr val="accent2"/>
              </a:buClr>
              <a:buFontTx/>
              <a:buChar char="·"/>
              <a:defRPr/>
            </a:pPr>
            <a:r>
              <a:rPr lang="zh-CN" altLang="en-US" sz="1600" i="1" dirty="0" smtClean="0">
                <a:latin typeface="+mj-ea"/>
                <a:ea typeface="+mj-ea"/>
              </a:rPr>
              <a:t>非</a:t>
            </a:r>
            <a:r>
              <a:rPr lang="zh-CN" altLang="en-US" sz="1600" i="1" dirty="0">
                <a:latin typeface="+mj-ea"/>
                <a:ea typeface="+mj-ea"/>
              </a:rPr>
              <a:t>屏蔽双绞线</a:t>
            </a:r>
            <a:r>
              <a:rPr lang="en-US" altLang="zh-CN" sz="1600" i="1" dirty="0">
                <a:latin typeface="+mj-ea"/>
                <a:ea typeface="+mj-ea"/>
              </a:rPr>
              <a:t>UTP</a:t>
            </a:r>
            <a:r>
              <a:rPr lang="zh-CN" altLang="en-US" sz="1600" i="1" dirty="0">
                <a:latin typeface="+mj-ea"/>
                <a:ea typeface="+mj-ea"/>
              </a:rPr>
              <a:t>、屏蔽双绞线（</a:t>
            </a:r>
            <a:r>
              <a:rPr lang="en-US" altLang="zh-CN" sz="1600" i="1" dirty="0">
                <a:latin typeface="+mj-ea"/>
                <a:ea typeface="+mj-ea"/>
              </a:rPr>
              <a:t>FTP</a:t>
            </a:r>
            <a:r>
              <a:rPr lang="zh-CN" altLang="en-US" sz="1600" i="1" dirty="0">
                <a:latin typeface="+mj-ea"/>
                <a:ea typeface="+mj-ea"/>
              </a:rPr>
              <a:t>、</a:t>
            </a:r>
            <a:r>
              <a:rPr lang="en-US" altLang="zh-CN" sz="1600" i="1" dirty="0">
                <a:latin typeface="+mj-ea"/>
                <a:ea typeface="+mj-ea"/>
              </a:rPr>
              <a:t>S-FTP</a:t>
            </a:r>
            <a:r>
              <a:rPr lang="zh-CN" altLang="en-US" sz="1600" i="1" dirty="0">
                <a:latin typeface="+mj-ea"/>
                <a:ea typeface="+mj-ea"/>
              </a:rPr>
              <a:t>）</a:t>
            </a:r>
          </a:p>
          <a:p>
            <a:pPr marL="342900" indent="-342900" fontAlgn="base">
              <a:lnSpc>
                <a:spcPct val="80000"/>
              </a:lnSpc>
              <a:spcBef>
                <a:spcPct val="20000"/>
              </a:spcBef>
              <a:buClr>
                <a:schemeClr val="accent2"/>
              </a:buClr>
              <a:buFontTx/>
              <a:buChar char="·"/>
              <a:defRPr/>
            </a:pPr>
            <a:r>
              <a:rPr lang="zh-CN" altLang="en-US" sz="1600" i="1" dirty="0">
                <a:latin typeface="+mj-ea"/>
                <a:ea typeface="+mj-ea"/>
              </a:rPr>
              <a:t>     </a:t>
            </a:r>
            <a:r>
              <a:rPr lang="en-US" altLang="zh-CN" sz="1600" i="1" dirty="0">
                <a:latin typeface="+mj-ea"/>
                <a:ea typeface="+mj-ea"/>
              </a:rPr>
              <a:t>—</a:t>
            </a:r>
            <a:r>
              <a:rPr lang="en-US" altLang="zh-CN" sz="1600" i="1" dirty="0" smtClean="0">
                <a:latin typeface="+mj-ea"/>
                <a:ea typeface="+mj-ea"/>
              </a:rPr>
              <a:t>UTP:</a:t>
            </a:r>
            <a:r>
              <a:rPr lang="zh-CN" altLang="en-US" sz="1600" i="1" dirty="0" smtClean="0">
                <a:latin typeface="+mj-ea"/>
                <a:ea typeface="+mj-ea"/>
              </a:rPr>
              <a:t>超五类备有</a:t>
            </a:r>
            <a:r>
              <a:rPr lang="zh-CN" altLang="en-US" sz="1600" i="1" dirty="0">
                <a:latin typeface="+mj-ea"/>
                <a:ea typeface="+mj-ea"/>
              </a:rPr>
              <a:t>室内和室外</a:t>
            </a:r>
            <a:r>
              <a:rPr lang="en-US" altLang="zh-CN" sz="1600" i="1" dirty="0">
                <a:latin typeface="+mj-ea"/>
                <a:ea typeface="+mj-ea"/>
              </a:rPr>
              <a:t>UTP</a:t>
            </a:r>
          </a:p>
          <a:p>
            <a:pPr marL="342900" indent="-342900" fontAlgn="base">
              <a:lnSpc>
                <a:spcPct val="80000"/>
              </a:lnSpc>
              <a:spcBef>
                <a:spcPct val="20000"/>
              </a:spcBef>
              <a:buClr>
                <a:schemeClr val="accent2"/>
              </a:buClr>
              <a:buFontTx/>
              <a:buChar char="·"/>
              <a:defRPr/>
            </a:pPr>
            <a:r>
              <a:rPr lang="zh-CN" altLang="en-US" sz="1600" i="1" dirty="0">
                <a:latin typeface="+mj-ea"/>
                <a:ea typeface="+mj-ea"/>
              </a:rPr>
              <a:t>                 室外</a:t>
            </a:r>
            <a:r>
              <a:rPr lang="en-US" altLang="zh-CN" sz="1600" i="1" dirty="0">
                <a:latin typeface="+mj-ea"/>
                <a:ea typeface="+mj-ea"/>
              </a:rPr>
              <a:t>UTP</a:t>
            </a:r>
            <a:r>
              <a:rPr lang="zh-CN" altLang="en-US" sz="1600" i="1" dirty="0">
                <a:latin typeface="+mj-ea"/>
                <a:ea typeface="+mj-ea"/>
              </a:rPr>
              <a:t>为</a:t>
            </a:r>
            <a:r>
              <a:rPr lang="en-US" altLang="zh-CN" sz="1600" i="1" dirty="0">
                <a:latin typeface="+mj-ea"/>
                <a:ea typeface="+mj-ea"/>
              </a:rPr>
              <a:t>PE</a:t>
            </a:r>
            <a:r>
              <a:rPr lang="zh-CN" altLang="en-US" sz="1600" i="1" dirty="0">
                <a:latin typeface="+mj-ea"/>
                <a:ea typeface="+mj-ea"/>
              </a:rPr>
              <a:t>料外被</a:t>
            </a:r>
            <a:r>
              <a:rPr lang="en-US" altLang="zh-CN" sz="1600" i="1" dirty="0">
                <a:latin typeface="+mj-ea"/>
                <a:ea typeface="+mj-ea"/>
              </a:rPr>
              <a:t>+</a:t>
            </a:r>
            <a:r>
              <a:rPr lang="zh-CN" altLang="en-US" sz="1600" i="1" dirty="0">
                <a:latin typeface="+mj-ea"/>
                <a:ea typeface="+mj-ea"/>
              </a:rPr>
              <a:t>阻水带保护结构，更适用于开放空间</a:t>
            </a:r>
          </a:p>
          <a:p>
            <a:pPr marL="342900" indent="-342900" fontAlgn="base">
              <a:lnSpc>
                <a:spcPct val="80000"/>
              </a:lnSpc>
              <a:spcBef>
                <a:spcPct val="20000"/>
              </a:spcBef>
              <a:buClr>
                <a:schemeClr val="accent2"/>
              </a:buClr>
              <a:buFontTx/>
              <a:buChar char="·"/>
              <a:defRPr/>
            </a:pPr>
            <a:r>
              <a:rPr lang="zh-CN" altLang="en-US" sz="1600" i="1" dirty="0">
                <a:latin typeface="+mj-ea"/>
                <a:ea typeface="+mj-ea"/>
              </a:rPr>
              <a:t>     </a:t>
            </a:r>
            <a:r>
              <a:rPr lang="en-US" altLang="zh-CN" sz="1600" i="1" dirty="0">
                <a:latin typeface="+mj-ea"/>
                <a:ea typeface="+mj-ea"/>
              </a:rPr>
              <a:t>—FTP</a:t>
            </a:r>
            <a:r>
              <a:rPr lang="zh-CN" altLang="en-US" sz="1600" i="1" dirty="0">
                <a:latin typeface="+mj-ea"/>
                <a:ea typeface="+mj-ea"/>
              </a:rPr>
              <a:t>：通过铝箔屏蔽层，提供高效</a:t>
            </a:r>
            <a:r>
              <a:rPr lang="en-US" altLang="zh-CN" sz="1600" i="1" dirty="0">
                <a:latin typeface="+mj-ea"/>
                <a:ea typeface="+mj-ea"/>
              </a:rPr>
              <a:t>EMC</a:t>
            </a:r>
            <a:r>
              <a:rPr lang="zh-CN" altLang="en-US" sz="1600" i="1" dirty="0">
                <a:latin typeface="+mj-ea"/>
                <a:ea typeface="+mj-ea"/>
              </a:rPr>
              <a:t>性能</a:t>
            </a:r>
          </a:p>
          <a:p>
            <a:pPr marL="342900" indent="-342900" fontAlgn="base">
              <a:lnSpc>
                <a:spcPct val="80000"/>
              </a:lnSpc>
              <a:spcBef>
                <a:spcPct val="20000"/>
              </a:spcBef>
              <a:buClr>
                <a:schemeClr val="accent2"/>
              </a:buClr>
              <a:buFontTx/>
              <a:buChar char="·"/>
              <a:defRPr/>
            </a:pPr>
            <a:r>
              <a:rPr lang="zh-CN" altLang="en-US" sz="1600" i="1" dirty="0">
                <a:latin typeface="+mj-ea"/>
                <a:ea typeface="+mj-ea"/>
              </a:rPr>
              <a:t>     </a:t>
            </a:r>
            <a:r>
              <a:rPr lang="en-US" altLang="zh-CN" sz="1600" i="1" dirty="0">
                <a:latin typeface="+mj-ea"/>
                <a:ea typeface="+mj-ea"/>
              </a:rPr>
              <a:t>—S-FTP</a:t>
            </a:r>
            <a:r>
              <a:rPr lang="zh-CN" altLang="en-US" sz="1600" i="1" dirty="0">
                <a:latin typeface="+mj-ea"/>
                <a:ea typeface="+mj-ea"/>
              </a:rPr>
              <a:t>：通过铝箔</a:t>
            </a:r>
            <a:r>
              <a:rPr lang="en-US" altLang="zh-CN" sz="1600" i="1" dirty="0">
                <a:latin typeface="+mj-ea"/>
                <a:ea typeface="+mj-ea"/>
              </a:rPr>
              <a:t>+</a:t>
            </a:r>
            <a:r>
              <a:rPr lang="zh-CN" altLang="en-US" sz="1600" i="1" dirty="0">
                <a:latin typeface="+mj-ea"/>
                <a:ea typeface="+mj-ea"/>
              </a:rPr>
              <a:t>编织网双屏蔽层，提供高效</a:t>
            </a:r>
            <a:r>
              <a:rPr lang="en-US" altLang="zh-CN" sz="1600" i="1" dirty="0">
                <a:latin typeface="+mj-ea"/>
                <a:ea typeface="+mj-ea"/>
              </a:rPr>
              <a:t>EMC</a:t>
            </a:r>
            <a:r>
              <a:rPr lang="zh-CN" altLang="en-US" sz="1600" i="1" dirty="0">
                <a:latin typeface="+mj-ea"/>
                <a:ea typeface="+mj-ea"/>
              </a:rPr>
              <a:t>性能</a:t>
            </a:r>
          </a:p>
          <a:p>
            <a:pPr marL="342900" indent="-342900" fontAlgn="base">
              <a:spcBef>
                <a:spcPct val="20000"/>
              </a:spcBef>
              <a:buClr>
                <a:schemeClr val="accent2"/>
              </a:buClr>
              <a:defRPr/>
            </a:pPr>
            <a:endParaRPr lang="en-US" altLang="zh-CN" sz="1600" i="1" dirty="0">
              <a:solidFill>
                <a:schemeClr val="accent2">
                  <a:lumMod val="40000"/>
                  <a:lumOff val="60000"/>
                </a:schemeClr>
              </a:solidFill>
              <a:latin typeface="方正隶变简体" pitchFamily="65" charset="-122"/>
              <a:ea typeface="方正隶变简体" pitchFamily="65" charset="-122"/>
            </a:endParaRPr>
          </a:p>
          <a:p>
            <a:pPr marL="342900" indent="-342900" fontAlgn="base">
              <a:spcBef>
                <a:spcPct val="20000"/>
              </a:spcBef>
              <a:buClr>
                <a:schemeClr val="accent2"/>
              </a:buClr>
              <a:defRPr/>
            </a:pPr>
            <a:endParaRPr lang="en-US" altLang="zh-CN" sz="2400" i="1" dirty="0">
              <a:solidFill>
                <a:schemeClr val="accent2">
                  <a:lumMod val="40000"/>
                  <a:lumOff val="60000"/>
                </a:schemeClr>
              </a:solidFill>
              <a:latin typeface="方正隶变简体" pitchFamily="65" charset="-122"/>
              <a:ea typeface="方正隶变简体" pitchFamily="65" charset="-122"/>
            </a:endParaRPr>
          </a:p>
          <a:p>
            <a:pPr marL="342900" indent="-342900" fontAlgn="base">
              <a:spcBef>
                <a:spcPct val="20000"/>
              </a:spcBef>
              <a:buClr>
                <a:schemeClr val="accent2"/>
              </a:buClr>
              <a:defRPr/>
            </a:pPr>
            <a:endParaRPr lang="en-US" altLang="zh-CN" sz="2800" i="1" dirty="0">
              <a:solidFill>
                <a:schemeClr val="accent2">
                  <a:lumMod val="40000"/>
                  <a:lumOff val="60000"/>
                </a:schemeClr>
              </a:solidFill>
              <a:latin typeface="方正隶变简体" pitchFamily="65" charset="-122"/>
              <a:ea typeface="方正隶变简体" pitchFamily="65" charset="-122"/>
            </a:endParaRPr>
          </a:p>
        </p:txBody>
      </p:sp>
      <p:sp>
        <p:nvSpPr>
          <p:cNvPr id="4" name="Rectangle 3"/>
          <p:cNvSpPr txBox="1">
            <a:spLocks noChangeArrowheads="1"/>
          </p:cNvSpPr>
          <p:nvPr/>
        </p:nvSpPr>
        <p:spPr bwMode="auto">
          <a:xfrm>
            <a:off x="285750" y="4643438"/>
            <a:ext cx="7489825" cy="3960812"/>
          </a:xfrm>
          <a:prstGeom prst="rect">
            <a:avLst/>
          </a:prstGeom>
          <a:noFill/>
          <a:ln w="9525">
            <a:noFill/>
            <a:miter lim="800000"/>
            <a:headEnd/>
            <a:tailEnd/>
          </a:ln>
          <a:effectLst/>
        </p:spPr>
        <p:txBody>
          <a:bodyPr/>
          <a:lstStyle/>
          <a:p>
            <a:pPr marL="342900" indent="-342900" fontAlgn="base">
              <a:lnSpc>
                <a:spcPct val="80000"/>
              </a:lnSpc>
              <a:spcBef>
                <a:spcPct val="20000"/>
              </a:spcBef>
              <a:buFont typeface="Wingdings" pitchFamily="2" charset="2"/>
              <a:buChar char="Ø"/>
              <a:defRPr/>
            </a:pPr>
            <a:endParaRPr lang="zh-CN" altLang="en-US" sz="2000" kern="0" dirty="0">
              <a:latin typeface="+mn-lt"/>
              <a:ea typeface="+mn-ea"/>
            </a:endParaRPr>
          </a:p>
        </p:txBody>
      </p:sp>
      <p:pic>
        <p:nvPicPr>
          <p:cNvPr id="9" name="Picture 4" descr="OUTP"/>
          <p:cNvPicPr>
            <a:picLocks noChangeArrowheads="1"/>
          </p:cNvPicPr>
          <p:nvPr/>
        </p:nvPicPr>
        <p:blipFill>
          <a:blip r:embed="rId2"/>
          <a:srcRect/>
          <a:stretch>
            <a:fillRect/>
          </a:stretch>
        </p:blipFill>
        <p:spPr bwMode="auto">
          <a:xfrm>
            <a:off x="2928963" y="3500438"/>
            <a:ext cx="1366837" cy="1079500"/>
          </a:xfrm>
          <a:prstGeom prst="rect">
            <a:avLst/>
          </a:prstGeom>
          <a:noFill/>
          <a:ln w="9525">
            <a:solidFill>
              <a:schemeClr val="hlink"/>
            </a:solidFill>
            <a:miter lim="800000"/>
            <a:headEnd/>
            <a:tailEnd/>
          </a:ln>
          <a:effectLst>
            <a:outerShdw dist="107763" dir="2700000" algn="ctr" rotWithShape="0">
              <a:srgbClr val="808080">
                <a:alpha val="50000"/>
              </a:srgbClr>
            </a:outerShdw>
          </a:effectLst>
        </p:spPr>
      </p:pic>
      <p:pic>
        <p:nvPicPr>
          <p:cNvPr id="10" name="Picture 6" descr="UTP01"/>
          <p:cNvPicPr>
            <a:picLocks noChangeArrowheads="1"/>
          </p:cNvPicPr>
          <p:nvPr/>
        </p:nvPicPr>
        <p:blipFill>
          <a:blip r:embed="rId3"/>
          <a:srcRect/>
          <a:stretch>
            <a:fillRect/>
          </a:stretch>
        </p:blipFill>
        <p:spPr bwMode="auto">
          <a:xfrm>
            <a:off x="1285862" y="3500438"/>
            <a:ext cx="1366838" cy="1079500"/>
          </a:xfrm>
          <a:prstGeom prst="rect">
            <a:avLst/>
          </a:prstGeom>
          <a:noFill/>
          <a:ln w="9525">
            <a:solidFill>
              <a:schemeClr val="hlink"/>
            </a:solidFill>
            <a:miter lim="800000"/>
            <a:headEnd/>
            <a:tailEnd/>
          </a:ln>
          <a:effectLst>
            <a:outerShdw dist="107763" dir="2700000" algn="ctr" rotWithShape="0">
              <a:srgbClr val="808080">
                <a:alpha val="50000"/>
              </a:srgbClr>
            </a:outerShdw>
          </a:effectLst>
        </p:spPr>
      </p:pic>
      <p:pic>
        <p:nvPicPr>
          <p:cNvPr id="11" name="Picture 7" descr="FTP01"/>
          <p:cNvPicPr>
            <a:picLocks noChangeArrowheads="1"/>
          </p:cNvPicPr>
          <p:nvPr/>
        </p:nvPicPr>
        <p:blipFill>
          <a:blip r:embed="rId4"/>
          <a:srcRect/>
          <a:stretch>
            <a:fillRect/>
          </a:stretch>
        </p:blipFill>
        <p:spPr bwMode="auto">
          <a:xfrm>
            <a:off x="4562485" y="3500438"/>
            <a:ext cx="1366837" cy="1081088"/>
          </a:xfrm>
          <a:prstGeom prst="rect">
            <a:avLst/>
          </a:prstGeom>
          <a:noFill/>
          <a:ln w="9525">
            <a:solidFill>
              <a:schemeClr val="hlink"/>
            </a:solidFill>
            <a:miter lim="800000"/>
            <a:headEnd/>
            <a:tailEnd/>
          </a:ln>
          <a:effectLst>
            <a:outerShdw dist="107763" dir="2700000" algn="ctr" rotWithShape="0">
              <a:srgbClr val="808080">
                <a:alpha val="50000"/>
              </a:srgbClr>
            </a:outerShdw>
          </a:effectLst>
        </p:spPr>
      </p:pic>
      <p:pic>
        <p:nvPicPr>
          <p:cNvPr id="12" name="Picture 8" descr="S-FTP01"/>
          <p:cNvPicPr>
            <a:picLocks noChangeArrowheads="1"/>
          </p:cNvPicPr>
          <p:nvPr/>
        </p:nvPicPr>
        <p:blipFill>
          <a:blip r:embed="rId5"/>
          <a:srcRect/>
          <a:stretch>
            <a:fillRect/>
          </a:stretch>
        </p:blipFill>
        <p:spPr bwMode="auto">
          <a:xfrm>
            <a:off x="6215084" y="3500438"/>
            <a:ext cx="1366837" cy="1081088"/>
          </a:xfrm>
          <a:prstGeom prst="rect">
            <a:avLst/>
          </a:prstGeom>
          <a:noFill/>
          <a:ln w="9525">
            <a:solidFill>
              <a:schemeClr val="hlink"/>
            </a:solidFill>
            <a:miter lim="800000"/>
            <a:headEnd/>
            <a:tailEnd/>
          </a:ln>
          <a:effectLst>
            <a:outerShdw dist="107763" dir="2700000" algn="ctr" rotWithShape="0">
              <a:srgbClr val="808080">
                <a:alpha val="50000"/>
              </a:srgbClr>
            </a:outerShdw>
          </a:effectLst>
        </p:spPr>
      </p:pic>
      <p:sp>
        <p:nvSpPr>
          <p:cNvPr id="288777" name="TextBox 15"/>
          <p:cNvSpPr txBox="1">
            <a:spLocks noChangeArrowheads="1"/>
          </p:cNvSpPr>
          <p:nvPr/>
        </p:nvSpPr>
        <p:spPr bwMode="auto">
          <a:xfrm>
            <a:off x="1857362" y="4214813"/>
            <a:ext cx="857250" cy="338138"/>
          </a:xfrm>
          <a:prstGeom prst="rect">
            <a:avLst/>
          </a:prstGeom>
          <a:noFill/>
          <a:ln w="9525">
            <a:noFill/>
            <a:miter lim="800000"/>
            <a:headEnd/>
            <a:tailEnd/>
          </a:ln>
        </p:spPr>
        <p:txBody>
          <a:bodyPr>
            <a:spAutoFit/>
          </a:bodyPr>
          <a:lstStyle/>
          <a:p>
            <a:pPr algn="ctr" fontAlgn="base"/>
            <a:r>
              <a:rPr lang="en-US" altLang="zh-CN" sz="1600">
                <a:latin typeface="方正粗活意简体" pitchFamily="65" charset="-122"/>
                <a:ea typeface="方正粗活意简体" pitchFamily="65" charset="-122"/>
              </a:rPr>
              <a:t>UTP</a:t>
            </a:r>
            <a:endParaRPr lang="zh-CN" altLang="en-US" sz="1600">
              <a:latin typeface="方正粗活意简体" pitchFamily="65" charset="-122"/>
              <a:ea typeface="方正粗活意简体" pitchFamily="65" charset="-122"/>
            </a:endParaRPr>
          </a:p>
        </p:txBody>
      </p:sp>
      <p:sp>
        <p:nvSpPr>
          <p:cNvPr id="288778" name="TextBox 16"/>
          <p:cNvSpPr txBox="1">
            <a:spLocks noChangeArrowheads="1"/>
          </p:cNvSpPr>
          <p:nvPr/>
        </p:nvSpPr>
        <p:spPr bwMode="auto">
          <a:xfrm>
            <a:off x="3214713" y="4286251"/>
            <a:ext cx="1276350" cy="307975"/>
          </a:xfrm>
          <a:prstGeom prst="rect">
            <a:avLst/>
          </a:prstGeom>
          <a:noFill/>
          <a:ln w="9525">
            <a:noFill/>
            <a:miter lim="800000"/>
            <a:headEnd/>
            <a:tailEnd/>
          </a:ln>
        </p:spPr>
        <p:txBody>
          <a:bodyPr>
            <a:spAutoFit/>
          </a:bodyPr>
          <a:lstStyle/>
          <a:p>
            <a:pPr algn="ctr" fontAlgn="base"/>
            <a:r>
              <a:rPr lang="zh-CN" altLang="en-US" sz="1400">
                <a:latin typeface="方正粗活意简体" pitchFamily="65" charset="-122"/>
                <a:ea typeface="方正粗活意简体" pitchFamily="65" charset="-122"/>
              </a:rPr>
              <a:t>室外 </a:t>
            </a:r>
            <a:r>
              <a:rPr lang="en-US" altLang="zh-CN" sz="1400">
                <a:latin typeface="方正粗活意简体" pitchFamily="65" charset="-122"/>
                <a:ea typeface="方正粗活意简体" pitchFamily="65" charset="-122"/>
              </a:rPr>
              <a:t>UTP</a:t>
            </a:r>
            <a:endParaRPr lang="zh-CN" altLang="en-US" sz="1400">
              <a:latin typeface="方正粗活意简体" pitchFamily="65" charset="-122"/>
              <a:ea typeface="方正粗活意简体" pitchFamily="65" charset="-122"/>
            </a:endParaRPr>
          </a:p>
        </p:txBody>
      </p:sp>
      <p:sp>
        <p:nvSpPr>
          <p:cNvPr id="288779" name="TextBox 17"/>
          <p:cNvSpPr txBox="1">
            <a:spLocks noChangeArrowheads="1"/>
          </p:cNvSpPr>
          <p:nvPr/>
        </p:nvSpPr>
        <p:spPr bwMode="auto">
          <a:xfrm>
            <a:off x="6786584" y="4286251"/>
            <a:ext cx="857250" cy="338137"/>
          </a:xfrm>
          <a:prstGeom prst="rect">
            <a:avLst/>
          </a:prstGeom>
          <a:noFill/>
          <a:ln w="9525">
            <a:noFill/>
            <a:miter lim="800000"/>
            <a:headEnd/>
            <a:tailEnd/>
          </a:ln>
        </p:spPr>
        <p:txBody>
          <a:bodyPr>
            <a:spAutoFit/>
          </a:bodyPr>
          <a:lstStyle/>
          <a:p>
            <a:pPr algn="ctr" fontAlgn="base"/>
            <a:r>
              <a:rPr lang="en-US" altLang="zh-CN" sz="1600" dirty="0">
                <a:latin typeface="方正粗活意简体" pitchFamily="65" charset="-122"/>
                <a:ea typeface="方正粗活意简体" pitchFamily="65" charset="-122"/>
              </a:rPr>
              <a:t>S-FTP</a:t>
            </a:r>
            <a:endParaRPr lang="zh-CN" altLang="en-US" sz="1600" dirty="0">
              <a:latin typeface="方正粗活意简体" pitchFamily="65" charset="-122"/>
              <a:ea typeface="方正粗活意简体" pitchFamily="65" charset="-122"/>
            </a:endParaRPr>
          </a:p>
        </p:txBody>
      </p:sp>
      <p:sp>
        <p:nvSpPr>
          <p:cNvPr id="288780" name="TextBox 18"/>
          <p:cNvSpPr txBox="1">
            <a:spLocks noChangeArrowheads="1"/>
          </p:cNvSpPr>
          <p:nvPr/>
        </p:nvSpPr>
        <p:spPr bwMode="auto">
          <a:xfrm>
            <a:off x="5072061" y="4214813"/>
            <a:ext cx="857250" cy="338138"/>
          </a:xfrm>
          <a:prstGeom prst="rect">
            <a:avLst/>
          </a:prstGeom>
          <a:noFill/>
          <a:ln w="9525">
            <a:noFill/>
            <a:miter lim="800000"/>
            <a:headEnd/>
            <a:tailEnd/>
          </a:ln>
        </p:spPr>
        <p:txBody>
          <a:bodyPr>
            <a:spAutoFit/>
          </a:bodyPr>
          <a:lstStyle/>
          <a:p>
            <a:pPr algn="ctr" fontAlgn="base"/>
            <a:r>
              <a:rPr lang="en-US" altLang="zh-CN" sz="1600">
                <a:latin typeface="方正粗活意简体" pitchFamily="65" charset="-122"/>
                <a:ea typeface="方正粗活意简体" pitchFamily="65" charset="-122"/>
              </a:rPr>
              <a:t>FTP</a:t>
            </a:r>
            <a:endParaRPr lang="zh-CN" altLang="en-US" sz="1600">
              <a:latin typeface="方正粗活意简体" pitchFamily="65" charset="-122"/>
              <a:ea typeface="方正粗活意简体" pitchFamily="65" charset="-122"/>
            </a:endParaRPr>
          </a:p>
        </p:txBody>
      </p:sp>
      <p:pic>
        <p:nvPicPr>
          <p:cNvPr id="13" name="Picture 4" descr="6UTP"/>
          <p:cNvPicPr>
            <a:picLocks noChangeAspect="1" noChangeArrowheads="1"/>
          </p:cNvPicPr>
          <p:nvPr/>
        </p:nvPicPr>
        <p:blipFill>
          <a:blip r:embed="rId6"/>
          <a:srcRect/>
          <a:stretch>
            <a:fillRect/>
          </a:stretch>
        </p:blipFill>
        <p:spPr bwMode="auto">
          <a:xfrm>
            <a:off x="3071802" y="4786322"/>
            <a:ext cx="1193120" cy="1080000"/>
          </a:xfrm>
          <a:prstGeom prst="rect">
            <a:avLst/>
          </a:prstGeom>
          <a:noFill/>
          <a:ln w="19050">
            <a:solidFill>
              <a:schemeClr val="accent1"/>
            </a:solidFill>
            <a:miter lim="800000"/>
            <a:headEnd/>
            <a:tailEnd/>
          </a:ln>
          <a:effectLst>
            <a:outerShdw dist="35921" dir="2700000" algn="ctr" rotWithShape="0">
              <a:srgbClr val="808080"/>
            </a:outerShdw>
          </a:effectLst>
        </p:spPr>
      </p:pic>
      <p:pic>
        <p:nvPicPr>
          <p:cNvPr id="14" name="Picture 8" descr="屏蔽电缆"/>
          <p:cNvPicPr>
            <a:picLocks noChangeAspect="1" noChangeArrowheads="1"/>
          </p:cNvPicPr>
          <p:nvPr/>
        </p:nvPicPr>
        <p:blipFill>
          <a:blip r:embed="rId7"/>
          <a:srcRect/>
          <a:stretch>
            <a:fillRect/>
          </a:stretch>
        </p:blipFill>
        <p:spPr bwMode="auto">
          <a:xfrm>
            <a:off x="4714876" y="4786322"/>
            <a:ext cx="1187166" cy="1080000"/>
          </a:xfrm>
          <a:prstGeom prst="rect">
            <a:avLst/>
          </a:prstGeom>
          <a:noFill/>
          <a:ln w="19050">
            <a:solidFill>
              <a:schemeClr val="accent1">
                <a:lumMod val="75000"/>
              </a:schemeClr>
            </a:solidFill>
          </a:ln>
          <a:effectLst>
            <a:outerShdw blurRad="50800" dist="38100" dir="2700000" algn="tl" rotWithShape="0">
              <a:prstClr val="black">
                <a:alpha val="40000"/>
              </a:prstClr>
            </a:outerShdw>
          </a:effectLst>
        </p:spPr>
      </p:pic>
      <p:sp>
        <p:nvSpPr>
          <p:cNvPr id="15" name="Text Box 17"/>
          <p:cNvSpPr txBox="1">
            <a:spLocks noChangeArrowheads="1"/>
          </p:cNvSpPr>
          <p:nvPr/>
        </p:nvSpPr>
        <p:spPr bwMode="gray">
          <a:xfrm>
            <a:off x="357158" y="1114412"/>
            <a:ext cx="3143272" cy="457200"/>
          </a:xfrm>
          <a:prstGeom prst="rect">
            <a:avLst/>
          </a:prstGeom>
          <a:noFill/>
          <a:ln w="9525" algn="ctr">
            <a:noFill/>
            <a:miter lim="800000"/>
            <a:headEnd/>
            <a:tailEnd/>
          </a:ln>
          <a:effectLst/>
        </p:spPr>
        <p:txBody>
          <a:bodyPr wrap="square">
            <a:spAutoFit/>
          </a:bodyPr>
          <a:lstStyle/>
          <a:p>
            <a:pPr algn="ctr" eaLnBrk="0" fontAlgn="base" hangingPunct="0"/>
            <a:r>
              <a:rPr lang="zh-CN" altLang="en-US" sz="2400" b="1" dirty="0" smtClean="0">
                <a:solidFill>
                  <a:schemeClr val="tx2"/>
                </a:solidFill>
                <a:effectLst>
                  <a:outerShdw blurRad="38100" dist="38100" dir="2700000" algn="tl">
                    <a:srgbClr val="C0C0C0"/>
                  </a:outerShdw>
                </a:effectLst>
                <a:ea typeface="黑体" pitchFamily="49" charset="-122"/>
                <a:hlinkClick r:id="rId8" action="ppaction://hlinksldjump"/>
              </a:rPr>
              <a:t>综合布线系列产品</a:t>
            </a:r>
            <a:endParaRPr lang="zh-CN" altLang="en-US" sz="2400" b="1" dirty="0">
              <a:solidFill>
                <a:schemeClr val="tx2"/>
              </a:solidFill>
              <a:effectLst>
                <a:outerShdw blurRad="38100" dist="38100" dir="2700000" algn="tl">
                  <a:srgbClr val="C0C0C0"/>
                </a:outerShdw>
              </a:effectLst>
              <a:ea typeface="黑体" pitchFamily="49" charset="-122"/>
              <a:hlinkClick r:id="rId8" action="ppaction://hlinksldjump"/>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6" name="图片 5" descr="彩色面板.tif"/>
          <p:cNvPicPr>
            <a:picLocks noChangeAspect="1"/>
          </p:cNvPicPr>
          <p:nvPr/>
        </p:nvPicPr>
        <p:blipFill>
          <a:blip r:embed="rId2"/>
          <a:srcRect/>
          <a:stretch>
            <a:fillRect/>
          </a:stretch>
        </p:blipFill>
        <p:spPr bwMode="auto">
          <a:xfrm>
            <a:off x="1071538" y="2115602"/>
            <a:ext cx="2357454" cy="1527712"/>
          </a:xfrm>
          <a:prstGeom prst="rect">
            <a:avLst/>
          </a:prstGeom>
          <a:noFill/>
          <a:ln w="9525">
            <a:noFill/>
            <a:miter lim="800000"/>
            <a:headEnd/>
            <a:tailEnd/>
          </a:ln>
        </p:spPr>
      </p:pic>
      <p:sp>
        <p:nvSpPr>
          <p:cNvPr id="68626" name="AutoShape 18"/>
          <p:cNvSpPr>
            <a:spLocks noChangeArrowheads="1"/>
          </p:cNvSpPr>
          <p:nvPr/>
        </p:nvSpPr>
        <p:spPr bwMode="auto">
          <a:xfrm rot="21347155">
            <a:off x="947877" y="1619117"/>
            <a:ext cx="1313953" cy="571301"/>
          </a:xfrm>
          <a:prstGeom prst="irregularSeal2">
            <a:avLst/>
          </a:prstGeom>
          <a:solidFill>
            <a:schemeClr val="accent1"/>
          </a:solidFill>
          <a:ln w="9525" algn="ctr">
            <a:solidFill>
              <a:srgbClr val="0000FF"/>
            </a:solidFill>
            <a:miter lim="800000"/>
            <a:headEnd/>
            <a:tailEnd/>
          </a:ln>
          <a:effectLst/>
        </p:spPr>
        <p:txBody>
          <a:bodyPr wrap="none" anchor="ctr"/>
          <a:lstStyle/>
          <a:p>
            <a:pPr algn="ctr" fontAlgn="base">
              <a:defRPr/>
            </a:pPr>
            <a:r>
              <a:rPr lang="en-US" altLang="zh-CN" b="1" dirty="0">
                <a:solidFill>
                  <a:srgbClr val="FF3399"/>
                </a:solidFill>
                <a:effectLst>
                  <a:outerShdw blurRad="38100" dist="38100" dir="2700000" algn="tl">
                    <a:srgbClr val="000000"/>
                  </a:outerShdw>
                </a:effectLst>
                <a:ea typeface="宋体" pitchFamily="2" charset="-122"/>
              </a:rPr>
              <a:t>PAGA2-2</a:t>
            </a:r>
          </a:p>
        </p:txBody>
      </p:sp>
      <p:pic>
        <p:nvPicPr>
          <p:cNvPr id="297990" name="图片 6" descr="照片 175.jpg"/>
          <p:cNvPicPr>
            <a:picLocks noChangeAspect="1"/>
          </p:cNvPicPr>
          <p:nvPr/>
        </p:nvPicPr>
        <p:blipFill>
          <a:blip r:embed="rId3" cstate="print"/>
          <a:srcRect/>
          <a:stretch>
            <a:fillRect/>
          </a:stretch>
        </p:blipFill>
        <p:spPr bwMode="auto">
          <a:xfrm>
            <a:off x="1395007" y="4286256"/>
            <a:ext cx="1998165" cy="1330858"/>
          </a:xfrm>
          <a:prstGeom prst="rect">
            <a:avLst/>
          </a:prstGeom>
          <a:noFill/>
          <a:ln w="9525">
            <a:noFill/>
            <a:miter lim="800000"/>
            <a:headEnd/>
            <a:tailEnd/>
          </a:ln>
        </p:spPr>
      </p:pic>
      <p:sp>
        <p:nvSpPr>
          <p:cNvPr id="8" name="AutoShape 18"/>
          <p:cNvSpPr>
            <a:spLocks noChangeArrowheads="1"/>
          </p:cNvSpPr>
          <p:nvPr/>
        </p:nvSpPr>
        <p:spPr bwMode="auto">
          <a:xfrm rot="20590275">
            <a:off x="565943" y="4003934"/>
            <a:ext cx="1601518" cy="657785"/>
          </a:xfrm>
          <a:prstGeom prst="irregularSeal2">
            <a:avLst/>
          </a:prstGeom>
          <a:solidFill>
            <a:schemeClr val="accent1"/>
          </a:solidFill>
          <a:ln w="9525" algn="ctr">
            <a:solidFill>
              <a:srgbClr val="0000FF"/>
            </a:solidFill>
            <a:miter lim="800000"/>
            <a:headEnd/>
            <a:tailEnd/>
          </a:ln>
          <a:effectLst/>
        </p:spPr>
        <p:txBody>
          <a:bodyPr wrap="none" anchor="ctr"/>
          <a:lstStyle/>
          <a:p>
            <a:pPr algn="ctr" fontAlgn="base">
              <a:defRPr/>
            </a:pPr>
            <a:r>
              <a:rPr lang="en-US" altLang="zh-CN" b="1" dirty="0">
                <a:solidFill>
                  <a:srgbClr val="FF3399"/>
                </a:solidFill>
                <a:effectLst>
                  <a:outerShdw blurRad="38100" dist="38100" dir="2700000" algn="tl">
                    <a:srgbClr val="000000"/>
                  </a:outerShdw>
                </a:effectLst>
                <a:ea typeface="宋体" pitchFamily="2" charset="-122"/>
              </a:rPr>
              <a:t>PAGA2-1</a:t>
            </a:r>
          </a:p>
        </p:txBody>
      </p:sp>
      <p:sp>
        <p:nvSpPr>
          <p:cNvPr id="9" name="TextBox 8"/>
          <p:cNvSpPr txBox="1"/>
          <p:nvPr/>
        </p:nvSpPr>
        <p:spPr>
          <a:xfrm>
            <a:off x="4429124" y="1643050"/>
            <a:ext cx="4143404" cy="2185214"/>
          </a:xfrm>
          <a:prstGeom prst="rect">
            <a:avLst/>
          </a:prstGeom>
          <a:noFill/>
        </p:spPr>
        <p:txBody>
          <a:bodyPr wrap="square">
            <a:spAutoFit/>
          </a:bodyPr>
          <a:lstStyle/>
          <a:p>
            <a:pPr marL="457200" indent="-457200" fontAlgn="base">
              <a:defRPr/>
            </a:pPr>
            <a:endParaRPr lang="en-US" altLang="zh-CN" sz="2400" dirty="0">
              <a:latin typeface="微软雅黑" pitchFamily="34" charset="-122"/>
              <a:ea typeface="微软雅黑" pitchFamily="34" charset="-122"/>
            </a:endParaRPr>
          </a:p>
          <a:p>
            <a:pPr marL="342900" indent="-342900" fontAlgn="base">
              <a:spcBef>
                <a:spcPct val="20000"/>
              </a:spcBef>
              <a:buClr>
                <a:schemeClr val="accent2"/>
              </a:buClr>
              <a:buFontTx/>
              <a:buChar char="·"/>
              <a:defRPr/>
            </a:pPr>
            <a:r>
              <a:rPr lang="zh-CN" altLang="en-US" sz="2000" dirty="0" smtClean="0">
                <a:latin typeface="微软雅黑" pitchFamily="34" charset="-122"/>
                <a:ea typeface="微软雅黑" pitchFamily="34" charset="-122"/>
              </a:rPr>
              <a:t>计划</a:t>
            </a:r>
            <a:r>
              <a:rPr lang="zh-CN" altLang="en-US" sz="2000" dirty="0">
                <a:latin typeface="微软雅黑" pitchFamily="34" charset="-122"/>
                <a:ea typeface="微软雅黑" pitchFamily="34" charset="-122"/>
              </a:rPr>
              <a:t>上市产品：斜口面板</a:t>
            </a:r>
            <a:endParaRPr lang="en-US" altLang="zh-CN" sz="2000" dirty="0">
              <a:latin typeface="微软雅黑" pitchFamily="34" charset="-122"/>
              <a:ea typeface="微软雅黑" pitchFamily="34" charset="-122"/>
            </a:endParaRPr>
          </a:p>
          <a:p>
            <a:pPr marL="342900" indent="-342900" fontAlgn="base">
              <a:spcBef>
                <a:spcPct val="20000"/>
              </a:spcBef>
              <a:buClr>
                <a:schemeClr val="accent2"/>
              </a:buClr>
              <a:buFontTx/>
              <a:buChar char="·"/>
              <a:defRPr/>
            </a:pPr>
            <a:r>
              <a:rPr lang="zh-CN" altLang="en-US" sz="2000" dirty="0" smtClean="0">
                <a:latin typeface="方正隶变简体" pitchFamily="65" charset="-122"/>
                <a:ea typeface="方正隶变简体" pitchFamily="65" charset="-122"/>
              </a:rPr>
              <a:t>为</a:t>
            </a:r>
            <a:r>
              <a:rPr lang="zh-CN" altLang="en-US" sz="2000" dirty="0">
                <a:latin typeface="方正隶变简体" pitchFamily="65" charset="-122"/>
                <a:ea typeface="方正隶变简体" pitchFamily="65" charset="-122"/>
              </a:rPr>
              <a:t>解决屏蔽模块在明装底盒安装时，深度依然不够的问题，我们已设计了斜口面板，即将上市。</a:t>
            </a:r>
            <a:endParaRPr lang="en-US" altLang="zh-CN" sz="2000" dirty="0">
              <a:latin typeface="方正隶变简体" pitchFamily="65" charset="-122"/>
              <a:ea typeface="方正隶变简体" pitchFamily="65" charset="-122"/>
            </a:endParaRPr>
          </a:p>
          <a:p>
            <a:pPr marL="342900" indent="-342900" fontAlgn="base">
              <a:spcBef>
                <a:spcPct val="20000"/>
              </a:spcBef>
              <a:buClr>
                <a:schemeClr val="accent2"/>
              </a:buClr>
              <a:buFontTx/>
              <a:buChar char="·"/>
              <a:defRPr/>
            </a:pPr>
            <a:endParaRPr lang="en-US" altLang="zh-CN" sz="2000" i="1" dirty="0">
              <a:solidFill>
                <a:srgbClr val="0070C0"/>
              </a:solidFill>
              <a:latin typeface="方正隶变简体" pitchFamily="65" charset="-122"/>
              <a:ea typeface="方正隶变简体" pitchFamily="65" charset="-122"/>
            </a:endParaRPr>
          </a:p>
        </p:txBody>
      </p:sp>
      <p:pic>
        <p:nvPicPr>
          <p:cNvPr id="10" name="Picture 4" descr="D:\产品开发资料\无标题.258.jpg"/>
          <p:cNvPicPr>
            <a:picLocks noChangeAspect="1" noChangeArrowheads="1"/>
          </p:cNvPicPr>
          <p:nvPr/>
        </p:nvPicPr>
        <p:blipFill>
          <a:blip r:embed="rId4" cstate="print"/>
          <a:srcRect/>
          <a:stretch>
            <a:fillRect/>
          </a:stretch>
        </p:blipFill>
        <p:spPr bwMode="auto">
          <a:xfrm>
            <a:off x="5214942" y="3678923"/>
            <a:ext cx="2616920" cy="1963361"/>
          </a:xfrm>
          <a:prstGeom prst="rect">
            <a:avLst/>
          </a:prstGeom>
          <a:noFill/>
          <a:ln w="9525">
            <a:noFill/>
            <a:miter lim="800000"/>
            <a:headEnd/>
            <a:tailEnd/>
          </a:ln>
        </p:spPr>
      </p:pic>
      <p:sp>
        <p:nvSpPr>
          <p:cNvPr id="11" name="矩形 10"/>
          <p:cNvSpPr/>
          <p:nvPr/>
        </p:nvSpPr>
        <p:spPr>
          <a:xfrm>
            <a:off x="4286248" y="1571612"/>
            <a:ext cx="2281394" cy="424732"/>
          </a:xfrm>
          <a:prstGeom prst="rect">
            <a:avLst/>
          </a:prstGeom>
        </p:spPr>
        <p:txBody>
          <a:bodyPr wrap="none">
            <a:spAutoFit/>
          </a:bodyPr>
          <a:lstStyle/>
          <a:p>
            <a:pPr eaLnBrk="1" hangingPunct="1">
              <a:lnSpc>
                <a:spcPct val="90000"/>
              </a:lnSpc>
              <a:buClr>
                <a:schemeClr val="accent2"/>
              </a:buClr>
              <a:buNone/>
              <a:defRPr/>
            </a:pPr>
            <a:r>
              <a:rPr lang="en-US" altLang="zh-CN" sz="2400" b="1" dirty="0" smtClean="0">
                <a:latin typeface="方正隶变简体" pitchFamily="65" charset="-122"/>
                <a:ea typeface="方正隶变简体" pitchFamily="65" charset="-122"/>
              </a:rPr>
              <a:t>VCOM86</a:t>
            </a:r>
            <a:r>
              <a:rPr lang="zh-CN" altLang="en-US" sz="2400" b="1" dirty="0" smtClean="0">
                <a:latin typeface="方正隶变简体" pitchFamily="65" charset="-122"/>
                <a:ea typeface="方正隶变简体" pitchFamily="65" charset="-122"/>
              </a:rPr>
              <a:t>型面板</a:t>
            </a:r>
            <a:endParaRPr lang="en-US" altLang="zh-CN" sz="2400" i="1" dirty="0" smtClean="0">
              <a:solidFill>
                <a:schemeClr val="accent2">
                  <a:lumMod val="40000"/>
                  <a:lumOff val="60000"/>
                </a:schemeClr>
              </a:solidFill>
              <a:latin typeface="方正隶变简体" pitchFamily="65" charset="-122"/>
              <a:ea typeface="方正隶变简体" pitchFamily="65"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TextBox 2"/>
          <p:cNvSpPr txBox="1">
            <a:spLocks noChangeArrowheads="1"/>
          </p:cNvSpPr>
          <p:nvPr/>
        </p:nvSpPr>
        <p:spPr bwMode="auto">
          <a:xfrm>
            <a:off x="857224" y="1643050"/>
            <a:ext cx="1285875" cy="769938"/>
          </a:xfrm>
          <a:prstGeom prst="rect">
            <a:avLst/>
          </a:prstGeom>
          <a:noFill/>
          <a:ln w="9525">
            <a:noFill/>
            <a:miter lim="800000"/>
            <a:headEnd/>
            <a:tailEnd/>
          </a:ln>
        </p:spPr>
        <p:txBody>
          <a:bodyPr>
            <a:spAutoFit/>
          </a:bodyPr>
          <a:lstStyle/>
          <a:p>
            <a:pPr marL="342900" indent="-342900" fontAlgn="base">
              <a:spcBef>
                <a:spcPct val="20000"/>
              </a:spcBef>
              <a:buClr>
                <a:schemeClr val="accent2"/>
              </a:buClr>
            </a:pPr>
            <a:r>
              <a:rPr lang="zh-CN" altLang="en-US" sz="2000" dirty="0">
                <a:latin typeface="微软雅黑" pitchFamily="34" charset="-122"/>
                <a:ea typeface="微软雅黑" pitchFamily="34" charset="-122"/>
              </a:rPr>
              <a:t>对比图：</a:t>
            </a:r>
            <a:endParaRPr lang="en-US" altLang="zh-CN" sz="2000" dirty="0">
              <a:latin typeface="微软雅黑" pitchFamily="34" charset="-122"/>
              <a:ea typeface="微软雅黑" pitchFamily="34" charset="-122"/>
            </a:endParaRPr>
          </a:p>
          <a:p>
            <a:pPr marL="342900" indent="-342900" fontAlgn="base">
              <a:spcBef>
                <a:spcPct val="20000"/>
              </a:spcBef>
              <a:buClr>
                <a:schemeClr val="accent2"/>
              </a:buClr>
              <a:buFontTx/>
              <a:buChar char="·"/>
            </a:pPr>
            <a:endParaRPr lang="en-US" altLang="zh-CN" sz="2000" i="1" dirty="0">
              <a:solidFill>
                <a:srgbClr val="0070C0"/>
              </a:solidFill>
              <a:latin typeface="方正隶变简体"/>
              <a:ea typeface="方正隶变简体"/>
              <a:cs typeface="方正隶变简体"/>
            </a:endParaRPr>
          </a:p>
        </p:txBody>
      </p:sp>
      <p:pic>
        <p:nvPicPr>
          <p:cNvPr id="330755" name="Picture 4" descr="D:\渲染图\平口小图.jpg"/>
          <p:cNvPicPr>
            <a:picLocks noChangeAspect="1" noChangeArrowheads="1"/>
          </p:cNvPicPr>
          <p:nvPr/>
        </p:nvPicPr>
        <p:blipFill>
          <a:blip r:embed="rId2"/>
          <a:srcRect/>
          <a:stretch>
            <a:fillRect/>
          </a:stretch>
        </p:blipFill>
        <p:spPr bwMode="auto">
          <a:xfrm>
            <a:off x="2214563" y="1665442"/>
            <a:ext cx="2550167" cy="4149571"/>
          </a:xfrm>
          <a:prstGeom prst="rect">
            <a:avLst/>
          </a:prstGeom>
          <a:noFill/>
          <a:ln w="9525">
            <a:noFill/>
            <a:miter lim="800000"/>
            <a:headEnd/>
            <a:tailEnd/>
          </a:ln>
        </p:spPr>
      </p:pic>
      <p:pic>
        <p:nvPicPr>
          <p:cNvPr id="330756" name="Picture 5" descr="D:\渲染图\斜口小图.jpg"/>
          <p:cNvPicPr>
            <a:picLocks noChangeAspect="1" noChangeArrowheads="1"/>
          </p:cNvPicPr>
          <p:nvPr/>
        </p:nvPicPr>
        <p:blipFill>
          <a:blip r:embed="rId3"/>
          <a:srcRect/>
          <a:stretch>
            <a:fillRect/>
          </a:stretch>
        </p:blipFill>
        <p:spPr bwMode="auto">
          <a:xfrm>
            <a:off x="5000625" y="1662640"/>
            <a:ext cx="3286151" cy="4123797"/>
          </a:xfrm>
          <a:prstGeom prst="rect">
            <a:avLst/>
          </a:prstGeom>
          <a:noFill/>
          <a:ln w="9525">
            <a:noFill/>
            <a:miter lim="800000"/>
            <a:headEnd/>
            <a:tailEnd/>
          </a:ln>
        </p:spPr>
      </p:pic>
      <p:sp>
        <p:nvSpPr>
          <p:cNvPr id="5" name="Text Box 17"/>
          <p:cNvSpPr txBox="1">
            <a:spLocks noChangeArrowheads="1"/>
          </p:cNvSpPr>
          <p:nvPr/>
        </p:nvSpPr>
        <p:spPr bwMode="gray">
          <a:xfrm>
            <a:off x="428596" y="1000108"/>
            <a:ext cx="3143272" cy="457200"/>
          </a:xfrm>
          <a:prstGeom prst="rect">
            <a:avLst/>
          </a:prstGeom>
          <a:noFill/>
          <a:ln w="9525" algn="ctr">
            <a:noFill/>
            <a:miter lim="800000"/>
            <a:headEnd/>
            <a:tailEnd/>
          </a:ln>
          <a:effectLst/>
        </p:spPr>
        <p:txBody>
          <a:bodyPr wrap="square">
            <a:spAutoFit/>
          </a:bodyPr>
          <a:lstStyle/>
          <a:p>
            <a:pPr algn="ctr" eaLnBrk="0" fontAlgn="base" hangingPunct="0"/>
            <a:r>
              <a:rPr lang="zh-CN" altLang="en-US" sz="2400" b="1" dirty="0" smtClean="0">
                <a:solidFill>
                  <a:schemeClr val="tx2"/>
                </a:solidFill>
                <a:effectLst>
                  <a:outerShdw blurRad="38100" dist="38100" dir="2700000" algn="tl">
                    <a:srgbClr val="C0C0C0"/>
                  </a:outerShdw>
                </a:effectLst>
                <a:ea typeface="黑体" pitchFamily="49" charset="-122"/>
                <a:hlinkClick r:id="rId4" action="ppaction://hlinksldjump"/>
              </a:rPr>
              <a:t>综合布线系列产品</a:t>
            </a:r>
            <a:endParaRPr lang="zh-CN" altLang="en-US" sz="2400" b="1" dirty="0">
              <a:solidFill>
                <a:schemeClr val="tx2"/>
              </a:solidFill>
              <a:effectLst>
                <a:outerShdw blurRad="38100" dist="38100" dir="2700000" algn="tl">
                  <a:srgbClr val="C0C0C0"/>
                </a:outerShdw>
              </a:effectLst>
              <a:ea typeface="黑体" pitchFamily="49" charset="-122"/>
              <a:hlinkClick r:id="rId4" action="ppaction://hlinksldjump"/>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body" sz="half" idx="4294967295"/>
          </p:nvPr>
        </p:nvSpPr>
        <p:spPr>
          <a:xfrm>
            <a:off x="4356100" y="2349500"/>
            <a:ext cx="3887788" cy="3240088"/>
          </a:xfrm>
        </p:spPr>
        <p:txBody>
          <a:bodyPr/>
          <a:lstStyle/>
          <a:p>
            <a:pPr eaLnBrk="1" hangingPunct="1">
              <a:lnSpc>
                <a:spcPct val="90000"/>
              </a:lnSpc>
              <a:buClr>
                <a:schemeClr val="accent2"/>
              </a:buClr>
              <a:buFontTx/>
              <a:buChar char="·"/>
              <a:defRPr/>
            </a:pPr>
            <a:r>
              <a:rPr lang="zh-CN" altLang="en-US" sz="1600" i="1" kern="1200" dirty="0">
                <a:latin typeface="+mj-ea"/>
                <a:ea typeface="+mj-ea"/>
              </a:rPr>
              <a:t>跳起式地面信息插座内装功能件模块，可根据用户实际需要改变配置。</a:t>
            </a:r>
          </a:p>
          <a:p>
            <a:pPr eaLnBrk="1" hangingPunct="1">
              <a:lnSpc>
                <a:spcPct val="90000"/>
              </a:lnSpc>
              <a:buClr>
                <a:schemeClr val="accent2"/>
              </a:buClr>
              <a:buFontTx/>
              <a:buChar char="·"/>
              <a:defRPr/>
            </a:pPr>
            <a:r>
              <a:rPr lang="zh-CN" altLang="en-US" sz="1600" i="1" kern="1200" dirty="0">
                <a:latin typeface="+mj-ea"/>
                <a:ea typeface="+mj-ea"/>
              </a:rPr>
              <a:t>可配合使用</a:t>
            </a:r>
            <a:r>
              <a:rPr lang="en-US" altLang="zh-CN" sz="1600" i="1" kern="1200" dirty="0">
                <a:latin typeface="+mj-ea"/>
                <a:ea typeface="+mj-ea"/>
              </a:rPr>
              <a:t>120</a:t>
            </a:r>
            <a:r>
              <a:rPr lang="zh-CN" altLang="en-US" sz="1600" i="1" kern="1200" dirty="0">
                <a:latin typeface="+mj-ea"/>
                <a:ea typeface="+mj-ea"/>
              </a:rPr>
              <a:t>安装组件安装多种标准电源，数据，语音和多媒体模块。</a:t>
            </a:r>
          </a:p>
          <a:p>
            <a:pPr eaLnBrk="1" hangingPunct="1">
              <a:lnSpc>
                <a:spcPct val="90000"/>
              </a:lnSpc>
              <a:buClr>
                <a:schemeClr val="accent2"/>
              </a:buClr>
              <a:buFontTx/>
              <a:buChar char="·"/>
              <a:defRPr/>
            </a:pPr>
            <a:r>
              <a:rPr lang="zh-CN" altLang="en-US" sz="1600" i="1" kern="1200" dirty="0">
                <a:latin typeface="+mj-ea"/>
                <a:ea typeface="+mj-ea"/>
              </a:rPr>
              <a:t>防渗漏设计可保证插座体合上时水滴等流体不易渗入。</a:t>
            </a:r>
          </a:p>
          <a:p>
            <a:pPr eaLnBrk="1" hangingPunct="1">
              <a:lnSpc>
                <a:spcPct val="90000"/>
              </a:lnSpc>
              <a:buClr>
                <a:schemeClr val="accent2"/>
              </a:buClr>
              <a:buFontTx/>
              <a:buChar char="·"/>
              <a:defRPr/>
            </a:pPr>
            <a:r>
              <a:rPr lang="zh-CN" altLang="en-US" sz="1600" i="1" kern="1200" dirty="0">
                <a:latin typeface="+mj-ea"/>
                <a:ea typeface="+mj-ea"/>
              </a:rPr>
              <a:t>面板尺寸：</a:t>
            </a:r>
            <a:r>
              <a:rPr lang="en-US" altLang="zh-CN" sz="1600" i="1" kern="1200" dirty="0">
                <a:latin typeface="+mj-ea"/>
                <a:ea typeface="+mj-ea"/>
              </a:rPr>
              <a:t>120*120</a:t>
            </a:r>
          </a:p>
          <a:p>
            <a:pPr eaLnBrk="1" hangingPunct="1">
              <a:lnSpc>
                <a:spcPct val="90000"/>
              </a:lnSpc>
              <a:buClr>
                <a:schemeClr val="accent2"/>
              </a:buClr>
              <a:buFontTx/>
              <a:buChar char="·"/>
              <a:defRPr/>
            </a:pPr>
            <a:r>
              <a:rPr lang="zh-CN" altLang="en-US" sz="1600" i="1" kern="1200" dirty="0">
                <a:latin typeface="+mj-ea"/>
                <a:ea typeface="+mj-ea"/>
              </a:rPr>
              <a:t>底盒尺寸：</a:t>
            </a:r>
            <a:r>
              <a:rPr lang="en-US" altLang="zh-CN" sz="1600" i="1" kern="1200" dirty="0">
                <a:latin typeface="+mj-ea"/>
                <a:ea typeface="+mj-ea"/>
              </a:rPr>
              <a:t>100*100*55 </a:t>
            </a:r>
          </a:p>
          <a:p>
            <a:pPr eaLnBrk="1" hangingPunct="1">
              <a:buFont typeface="Wingdings" pitchFamily="2" charset="2"/>
              <a:buChar char="Ø"/>
              <a:defRPr/>
            </a:pPr>
            <a:endParaRPr lang="en-US" altLang="zh-CN" sz="2000" dirty="0"/>
          </a:p>
          <a:p>
            <a:pPr eaLnBrk="1" hangingPunct="1">
              <a:defRPr/>
            </a:pPr>
            <a:endParaRPr lang="en-US" altLang="zh-CN" sz="2800" dirty="0"/>
          </a:p>
        </p:txBody>
      </p:sp>
      <p:pic>
        <p:nvPicPr>
          <p:cNvPr id="299012" name="Picture 5" descr="电源地插"/>
          <p:cNvPicPr>
            <a:picLocks noGrp="1" noChangeAspect="1" noChangeArrowheads="1"/>
          </p:cNvPicPr>
          <p:nvPr>
            <p:ph sz="half" idx="4294967295"/>
          </p:nvPr>
        </p:nvPicPr>
        <p:blipFill>
          <a:blip r:embed="rId2"/>
          <a:srcRect/>
          <a:stretch>
            <a:fillRect/>
          </a:stretch>
        </p:blipFill>
        <p:spPr>
          <a:xfrm>
            <a:off x="395288" y="1844675"/>
            <a:ext cx="2411412" cy="1800225"/>
          </a:xfrm>
        </p:spPr>
      </p:pic>
      <p:pic>
        <p:nvPicPr>
          <p:cNvPr id="299013" name="Picture 6" descr="网络地插"/>
          <p:cNvPicPr>
            <a:picLocks noChangeAspect="1" noChangeArrowheads="1"/>
          </p:cNvPicPr>
          <p:nvPr/>
        </p:nvPicPr>
        <p:blipFill>
          <a:blip r:embed="rId3"/>
          <a:srcRect/>
          <a:stretch>
            <a:fillRect/>
          </a:stretch>
        </p:blipFill>
        <p:spPr bwMode="auto">
          <a:xfrm>
            <a:off x="1908175" y="3789363"/>
            <a:ext cx="2411413" cy="1800225"/>
          </a:xfrm>
          <a:prstGeom prst="rect">
            <a:avLst/>
          </a:prstGeom>
          <a:noFill/>
          <a:ln w="9525">
            <a:noFill/>
            <a:miter lim="800000"/>
            <a:headEnd/>
            <a:tailEnd/>
          </a:ln>
        </p:spPr>
      </p:pic>
      <p:sp>
        <p:nvSpPr>
          <p:cNvPr id="96264" name="AutoShape 8"/>
          <p:cNvSpPr>
            <a:spLocks noChangeArrowheads="1"/>
          </p:cNvSpPr>
          <p:nvPr/>
        </p:nvSpPr>
        <p:spPr bwMode="auto">
          <a:xfrm rot="784535">
            <a:off x="2414955" y="2104283"/>
            <a:ext cx="1477465" cy="1124750"/>
          </a:xfrm>
          <a:prstGeom prst="cloudCallout">
            <a:avLst>
              <a:gd name="adj1" fmla="val -45764"/>
              <a:gd name="adj2" fmla="val 20412"/>
            </a:avLst>
          </a:prstGeom>
          <a:solidFill>
            <a:schemeClr val="accent1"/>
          </a:solidFill>
          <a:ln w="9525">
            <a:solidFill>
              <a:srgbClr val="0000FF"/>
            </a:solidFill>
            <a:round/>
            <a:headEnd/>
            <a:tailEnd/>
          </a:ln>
          <a:effectLst/>
        </p:spPr>
        <p:txBody>
          <a:bodyPr anchor="ctr"/>
          <a:lstStyle/>
          <a:p>
            <a:pPr algn="ctr" fontAlgn="base">
              <a:defRPr/>
            </a:pPr>
            <a:r>
              <a:rPr lang="zh-CN" altLang="en-US" sz="2000" b="1">
                <a:solidFill>
                  <a:srgbClr val="FF3399"/>
                </a:solidFill>
                <a:effectLst>
                  <a:outerShdw blurRad="38100" dist="38100" dir="2700000" algn="tl">
                    <a:srgbClr val="000000"/>
                  </a:outerShdw>
                </a:effectLst>
                <a:ea typeface="宋体" pitchFamily="2" charset="-122"/>
              </a:rPr>
              <a:t>电源</a:t>
            </a:r>
          </a:p>
          <a:p>
            <a:pPr algn="ctr" fontAlgn="base">
              <a:defRPr/>
            </a:pPr>
            <a:r>
              <a:rPr lang="en-US" altLang="zh-CN" sz="2000" b="1">
                <a:solidFill>
                  <a:srgbClr val="FF3399"/>
                </a:solidFill>
                <a:effectLst>
                  <a:outerShdw blurRad="38100" dist="38100" dir="2700000" algn="tl">
                    <a:srgbClr val="000000"/>
                  </a:outerShdw>
                </a:effectLst>
                <a:ea typeface="宋体" pitchFamily="2" charset="-122"/>
              </a:rPr>
              <a:t>GO2-3</a:t>
            </a:r>
          </a:p>
          <a:p>
            <a:pPr algn="ctr" fontAlgn="base">
              <a:defRPr/>
            </a:pPr>
            <a:r>
              <a:rPr lang="en-US" altLang="zh-CN" sz="2000" b="1">
                <a:solidFill>
                  <a:srgbClr val="FF3399"/>
                </a:solidFill>
                <a:effectLst>
                  <a:outerShdw blurRad="38100" dist="38100" dir="2700000" algn="tl">
                    <a:srgbClr val="000000"/>
                  </a:outerShdw>
                </a:effectLst>
                <a:ea typeface="宋体" pitchFamily="2" charset="-122"/>
              </a:rPr>
              <a:t>GO3-3</a:t>
            </a:r>
          </a:p>
        </p:txBody>
      </p:sp>
      <p:sp>
        <p:nvSpPr>
          <p:cNvPr id="96266" name="AutoShape 10"/>
          <p:cNvSpPr>
            <a:spLocks noChangeArrowheads="1"/>
          </p:cNvSpPr>
          <p:nvPr/>
        </p:nvSpPr>
        <p:spPr bwMode="auto">
          <a:xfrm>
            <a:off x="714348" y="4286256"/>
            <a:ext cx="1390630" cy="1374769"/>
          </a:xfrm>
          <a:prstGeom prst="irregularSeal2">
            <a:avLst/>
          </a:prstGeom>
          <a:solidFill>
            <a:schemeClr val="accent1"/>
          </a:solidFill>
          <a:ln w="9525" algn="ctr">
            <a:solidFill>
              <a:srgbClr val="0000FF"/>
            </a:solidFill>
            <a:miter lim="800000"/>
            <a:headEnd/>
            <a:tailEnd/>
          </a:ln>
          <a:effectLst/>
        </p:spPr>
        <p:txBody>
          <a:bodyPr wrap="none" anchor="ctr"/>
          <a:lstStyle/>
          <a:p>
            <a:pPr algn="ctr" fontAlgn="base">
              <a:defRPr/>
            </a:pPr>
            <a:r>
              <a:rPr lang="zh-CN" altLang="en-US" sz="2000" b="1" dirty="0">
                <a:solidFill>
                  <a:srgbClr val="FF3399"/>
                </a:solidFill>
                <a:effectLst>
                  <a:outerShdw blurRad="38100" dist="38100" dir="2700000" algn="tl">
                    <a:srgbClr val="000000"/>
                  </a:outerShdw>
                </a:effectLst>
                <a:ea typeface="宋体" pitchFamily="2" charset="-122"/>
              </a:rPr>
              <a:t>信息、语音</a:t>
            </a:r>
          </a:p>
          <a:p>
            <a:pPr algn="ctr" fontAlgn="base">
              <a:defRPr/>
            </a:pPr>
            <a:r>
              <a:rPr lang="en-US" altLang="zh-CN" sz="2000" b="1" dirty="0">
                <a:solidFill>
                  <a:srgbClr val="FF3399"/>
                </a:solidFill>
                <a:effectLst>
                  <a:outerShdw blurRad="38100" dist="38100" dir="2700000" algn="tl">
                    <a:srgbClr val="000000"/>
                  </a:outerShdw>
                </a:effectLst>
                <a:ea typeface="宋体" pitchFamily="2" charset="-122"/>
              </a:rPr>
              <a:t>GIS3-A</a:t>
            </a:r>
          </a:p>
        </p:txBody>
      </p:sp>
      <p:sp>
        <p:nvSpPr>
          <p:cNvPr id="8" name="矩形 7"/>
          <p:cNvSpPr/>
          <p:nvPr/>
        </p:nvSpPr>
        <p:spPr>
          <a:xfrm>
            <a:off x="4786314" y="1785926"/>
            <a:ext cx="1143008" cy="433965"/>
          </a:xfrm>
          <a:prstGeom prst="rect">
            <a:avLst/>
          </a:prstGeom>
        </p:spPr>
        <p:txBody>
          <a:bodyPr wrap="square">
            <a:spAutoFit/>
          </a:bodyPr>
          <a:lstStyle/>
          <a:p>
            <a:pPr eaLnBrk="1" hangingPunct="1">
              <a:lnSpc>
                <a:spcPct val="90000"/>
              </a:lnSpc>
              <a:buClr>
                <a:schemeClr val="accent2"/>
              </a:buClr>
              <a:buNone/>
              <a:defRPr/>
            </a:pPr>
            <a:r>
              <a:rPr lang="zh-CN" altLang="en-US" sz="2400" b="1" dirty="0" smtClean="0">
                <a:latin typeface="方正隶变简体" pitchFamily="65" charset="-122"/>
                <a:ea typeface="方正隶变简体" pitchFamily="65" charset="-122"/>
              </a:rPr>
              <a:t>地弹插</a:t>
            </a:r>
            <a:endParaRPr lang="en-US" altLang="zh-CN" sz="2400" i="1" dirty="0" smtClean="0">
              <a:solidFill>
                <a:schemeClr val="accent2">
                  <a:lumMod val="40000"/>
                  <a:lumOff val="60000"/>
                </a:schemeClr>
              </a:solidFill>
              <a:latin typeface="方正隶变简体" pitchFamily="65" charset="-122"/>
              <a:ea typeface="方正隶变简体" pitchFamily="65" charset="-122"/>
            </a:endParaRPr>
          </a:p>
        </p:txBody>
      </p:sp>
      <p:sp>
        <p:nvSpPr>
          <p:cNvPr id="9" name="Text Box 17"/>
          <p:cNvSpPr txBox="1">
            <a:spLocks noChangeArrowheads="1"/>
          </p:cNvSpPr>
          <p:nvPr/>
        </p:nvSpPr>
        <p:spPr bwMode="gray">
          <a:xfrm>
            <a:off x="500034" y="1042974"/>
            <a:ext cx="3143272" cy="457200"/>
          </a:xfrm>
          <a:prstGeom prst="rect">
            <a:avLst/>
          </a:prstGeom>
          <a:noFill/>
          <a:ln w="9525" algn="ctr">
            <a:noFill/>
            <a:miter lim="800000"/>
            <a:headEnd/>
            <a:tailEnd/>
          </a:ln>
          <a:effectLst/>
        </p:spPr>
        <p:txBody>
          <a:bodyPr wrap="square">
            <a:spAutoFit/>
          </a:bodyPr>
          <a:lstStyle/>
          <a:p>
            <a:pPr algn="ctr" eaLnBrk="0" fontAlgn="base" hangingPunct="0"/>
            <a:r>
              <a:rPr lang="zh-CN" altLang="en-US" sz="2400" b="1" dirty="0" smtClean="0">
                <a:solidFill>
                  <a:schemeClr val="tx2"/>
                </a:solidFill>
                <a:effectLst>
                  <a:outerShdw blurRad="38100" dist="38100" dir="2700000" algn="tl">
                    <a:srgbClr val="C0C0C0"/>
                  </a:outerShdw>
                </a:effectLst>
                <a:ea typeface="黑体" pitchFamily="49" charset="-122"/>
                <a:hlinkClick r:id="rId4" action="ppaction://hlinksldjump"/>
              </a:rPr>
              <a:t>综合布线系列产品</a:t>
            </a:r>
            <a:endParaRPr lang="zh-CN" altLang="en-US" sz="2400" b="1" dirty="0">
              <a:solidFill>
                <a:schemeClr val="tx2"/>
              </a:solidFill>
              <a:effectLst>
                <a:outerShdw blurRad="38100" dist="38100" dir="2700000" algn="tl">
                  <a:srgbClr val="C0C0C0"/>
                </a:outerShdw>
              </a:effectLst>
              <a:ea typeface="黑体" pitchFamily="49" charset="-122"/>
              <a:hlinkClick r:id="rId4" action="ppaction://hlinksldjum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sz="half" idx="4294967295"/>
          </p:nvPr>
        </p:nvSpPr>
        <p:spPr>
          <a:xfrm>
            <a:off x="642910" y="3143248"/>
            <a:ext cx="2643206" cy="785818"/>
          </a:xfrm>
        </p:spPr>
        <p:txBody>
          <a:bodyPr/>
          <a:lstStyle/>
          <a:p>
            <a:pPr eaLnBrk="1" hangingPunct="1">
              <a:lnSpc>
                <a:spcPct val="90000"/>
              </a:lnSpc>
              <a:buClr>
                <a:schemeClr val="accent2"/>
              </a:buClr>
              <a:buFontTx/>
              <a:buChar char="·"/>
              <a:defRPr/>
            </a:pPr>
            <a:r>
              <a:rPr lang="zh-CN" altLang="en-US" sz="1400" i="1" kern="1200" dirty="0" smtClean="0">
                <a:latin typeface="方正隶变简体" pitchFamily="65" charset="-122"/>
                <a:ea typeface="方正隶变简体" pitchFamily="65" charset="-122"/>
              </a:rPr>
              <a:t>三</a:t>
            </a:r>
            <a:r>
              <a:rPr lang="zh-CN" altLang="en-US" sz="1400" i="1" kern="1200" dirty="0">
                <a:latin typeface="方正隶变简体" pitchFamily="65" charset="-122"/>
                <a:ea typeface="方正隶变简体" pitchFamily="65" charset="-122"/>
              </a:rPr>
              <a:t>类或五类标准</a:t>
            </a:r>
          </a:p>
          <a:p>
            <a:pPr eaLnBrk="1" hangingPunct="1">
              <a:lnSpc>
                <a:spcPct val="90000"/>
              </a:lnSpc>
              <a:buClr>
                <a:schemeClr val="accent2"/>
              </a:buClr>
              <a:buFontTx/>
              <a:buChar char="·"/>
              <a:defRPr/>
            </a:pPr>
            <a:r>
              <a:rPr lang="en-US" altLang="zh-CN" sz="1400" i="1" kern="1200" dirty="0" smtClean="0">
                <a:latin typeface="方正隶变简体" pitchFamily="65" charset="-122"/>
                <a:ea typeface="方正隶变简体" pitchFamily="65" charset="-122"/>
              </a:rPr>
              <a:t>PVC</a:t>
            </a:r>
            <a:r>
              <a:rPr lang="en-US" altLang="zh-CN" sz="1400" i="1" kern="1200" dirty="0">
                <a:latin typeface="方正隶变简体" pitchFamily="65" charset="-122"/>
                <a:ea typeface="方正隶变简体" pitchFamily="65" charset="-122"/>
              </a:rPr>
              <a:t>(</a:t>
            </a:r>
            <a:r>
              <a:rPr lang="zh-CN" altLang="en-US" sz="1400" i="1" kern="1200" dirty="0">
                <a:latin typeface="方正隶变简体" pitchFamily="65" charset="-122"/>
                <a:ea typeface="方正隶变简体" pitchFamily="65" charset="-122"/>
              </a:rPr>
              <a:t>灰色</a:t>
            </a:r>
            <a:r>
              <a:rPr lang="en-US" altLang="zh-CN" sz="1400" i="1" kern="1200" dirty="0">
                <a:latin typeface="方正隶变简体" pitchFamily="65" charset="-122"/>
                <a:ea typeface="方正隶变简体" pitchFamily="65" charset="-122"/>
              </a:rPr>
              <a:t>)</a:t>
            </a:r>
            <a:r>
              <a:rPr lang="zh-CN" altLang="en-US" sz="1400" i="1" kern="1200" dirty="0">
                <a:latin typeface="方正隶变简体" pitchFamily="65" charset="-122"/>
                <a:ea typeface="方正隶变简体" pitchFamily="65" charset="-122"/>
              </a:rPr>
              <a:t>外被适用于室内</a:t>
            </a:r>
          </a:p>
          <a:p>
            <a:pPr eaLnBrk="1" hangingPunct="1">
              <a:lnSpc>
                <a:spcPct val="90000"/>
              </a:lnSpc>
              <a:buClr>
                <a:schemeClr val="accent2"/>
              </a:buClr>
              <a:buFontTx/>
              <a:buChar char="·"/>
              <a:defRPr/>
            </a:pPr>
            <a:r>
              <a:rPr lang="en-US" altLang="zh-CN" sz="1400" i="1" kern="1200" dirty="0" smtClean="0">
                <a:latin typeface="方正隶变简体" pitchFamily="65" charset="-122"/>
                <a:ea typeface="方正隶变简体" pitchFamily="65" charset="-122"/>
              </a:rPr>
              <a:t>PE</a:t>
            </a:r>
            <a:r>
              <a:rPr lang="en-US" altLang="zh-CN" sz="1400" i="1" kern="1200" dirty="0">
                <a:latin typeface="方正隶变简体" pitchFamily="65" charset="-122"/>
                <a:ea typeface="方正隶变简体" pitchFamily="65" charset="-122"/>
              </a:rPr>
              <a:t>(</a:t>
            </a:r>
            <a:r>
              <a:rPr lang="zh-CN" altLang="en-US" sz="1400" i="1" kern="1200" dirty="0">
                <a:latin typeface="方正隶变简体" pitchFamily="65" charset="-122"/>
                <a:ea typeface="方正隶变简体" pitchFamily="65" charset="-122"/>
              </a:rPr>
              <a:t>黑色</a:t>
            </a:r>
            <a:r>
              <a:rPr lang="en-US" altLang="zh-CN" sz="1400" i="1" kern="1200" dirty="0">
                <a:latin typeface="方正隶变简体" pitchFamily="65" charset="-122"/>
                <a:ea typeface="方正隶变简体" pitchFamily="65" charset="-122"/>
              </a:rPr>
              <a:t>)</a:t>
            </a:r>
            <a:r>
              <a:rPr lang="zh-CN" altLang="en-US" sz="1400" i="1" kern="1200" dirty="0">
                <a:latin typeface="方正隶变简体" pitchFamily="65" charset="-122"/>
                <a:ea typeface="方正隶变简体" pitchFamily="65" charset="-122"/>
              </a:rPr>
              <a:t>外被适用于室外</a:t>
            </a:r>
          </a:p>
        </p:txBody>
      </p:sp>
      <p:pic>
        <p:nvPicPr>
          <p:cNvPr id="302084" name="Picture 6" descr="YY"/>
          <p:cNvPicPr>
            <a:picLocks noGrp="1" noChangeAspect="1" noChangeArrowheads="1"/>
          </p:cNvPicPr>
          <p:nvPr>
            <p:ph sz="half" idx="4294967295"/>
          </p:nvPr>
        </p:nvPicPr>
        <p:blipFill>
          <a:blip r:embed="rId2"/>
          <a:srcRect/>
          <a:stretch>
            <a:fillRect/>
          </a:stretch>
        </p:blipFill>
        <p:spPr>
          <a:xfrm>
            <a:off x="1071538" y="1500174"/>
            <a:ext cx="1571636" cy="1608947"/>
          </a:xfrm>
          <a:ln>
            <a:solidFill>
              <a:schemeClr val="tx1"/>
            </a:solidFill>
          </a:ln>
        </p:spPr>
      </p:pic>
      <p:pic>
        <p:nvPicPr>
          <p:cNvPr id="5" name="Picture 4" descr="YYPP"/>
          <p:cNvPicPr>
            <a:picLocks noChangeAspect="1" noChangeArrowheads="1"/>
          </p:cNvPicPr>
          <p:nvPr/>
        </p:nvPicPr>
        <p:blipFill>
          <a:blip r:embed="rId3"/>
          <a:srcRect/>
          <a:stretch>
            <a:fillRect/>
          </a:stretch>
        </p:blipFill>
        <p:spPr bwMode="auto">
          <a:xfrm>
            <a:off x="3405195" y="1500174"/>
            <a:ext cx="2238375" cy="1609725"/>
          </a:xfrm>
          <a:prstGeom prst="rect">
            <a:avLst/>
          </a:prstGeom>
          <a:noFill/>
          <a:ln w="9525">
            <a:solidFill>
              <a:schemeClr val="tx2"/>
            </a:solidFill>
            <a:miter lim="800000"/>
            <a:headEnd/>
            <a:tailEnd/>
          </a:ln>
        </p:spPr>
      </p:pic>
      <p:sp>
        <p:nvSpPr>
          <p:cNvPr id="6" name="Rectangle 3"/>
          <p:cNvSpPr txBox="1">
            <a:spLocks noChangeArrowheads="1"/>
          </p:cNvSpPr>
          <p:nvPr/>
        </p:nvSpPr>
        <p:spPr bwMode="auto">
          <a:xfrm>
            <a:off x="3286116" y="3214687"/>
            <a:ext cx="2571768" cy="571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chemeClr val="accent2"/>
              </a:buClr>
              <a:buSzTx/>
              <a:buFontTx/>
              <a:buChar char="·"/>
              <a:tabLst/>
              <a:defRPr/>
            </a:pPr>
            <a:r>
              <a:rPr kumimoji="0" lang="en-US" altLang="zh-CN" sz="1600" b="0" i="1" u="none" strike="noStrike" kern="1200" cap="none" spc="0" normalizeH="0" baseline="0" noProof="0" dirty="0" smtClean="0">
                <a:ln>
                  <a:noFill/>
                </a:ln>
                <a:effectLst/>
                <a:uLnTx/>
                <a:uFillTx/>
                <a:latin typeface="方正隶变简体" pitchFamily="65" charset="-122"/>
                <a:ea typeface="方正隶变简体" pitchFamily="65" charset="-122"/>
                <a:cs typeface="+mn-cs"/>
              </a:rPr>
              <a:t>100</a:t>
            </a:r>
            <a:r>
              <a:rPr kumimoji="0" lang="zh-CN" altLang="en-US" sz="1600" b="0" i="1" u="none" strike="noStrike" kern="1200" cap="none" spc="0" normalizeH="0" baseline="0" noProof="0" dirty="0" smtClean="0">
                <a:ln>
                  <a:noFill/>
                </a:ln>
                <a:effectLst/>
                <a:uLnTx/>
                <a:uFillTx/>
                <a:latin typeface="方正隶变简体" pitchFamily="65" charset="-122"/>
                <a:ea typeface="方正隶变简体" pitchFamily="65" charset="-122"/>
                <a:cs typeface="+mn-cs"/>
              </a:rPr>
              <a:t>对、</a:t>
            </a:r>
            <a:r>
              <a:rPr kumimoji="0" lang="en-US" altLang="zh-CN" sz="1600" b="0" i="1" u="none" strike="noStrike" kern="1200" cap="none" spc="0" normalizeH="0" baseline="0" noProof="0" dirty="0" smtClean="0">
                <a:ln>
                  <a:noFill/>
                </a:ln>
                <a:effectLst/>
                <a:uLnTx/>
                <a:uFillTx/>
                <a:latin typeface="方正隶变简体" pitchFamily="65" charset="-122"/>
                <a:ea typeface="方正隶变简体" pitchFamily="65" charset="-122"/>
                <a:cs typeface="+mn-cs"/>
              </a:rPr>
              <a:t>50</a:t>
            </a:r>
            <a:r>
              <a:rPr kumimoji="0" lang="zh-CN" altLang="en-US" sz="1600" b="0" i="1" u="none" strike="noStrike" kern="1200" cap="none" spc="0" normalizeH="0" baseline="0" noProof="0" dirty="0" smtClean="0">
                <a:ln>
                  <a:noFill/>
                </a:ln>
                <a:effectLst/>
                <a:uLnTx/>
                <a:uFillTx/>
                <a:latin typeface="方正隶变简体" pitchFamily="65" charset="-122"/>
                <a:ea typeface="方正隶变简体" pitchFamily="65" charset="-122"/>
                <a:cs typeface="+mn-cs"/>
              </a:rPr>
              <a:t>对（带腿、机架式）</a:t>
            </a:r>
          </a:p>
        </p:txBody>
      </p:sp>
      <p:pic>
        <p:nvPicPr>
          <p:cNvPr id="7" name="图片 5" descr="语音模块.tif"/>
          <p:cNvPicPr>
            <a:picLocks noChangeAspect="1"/>
          </p:cNvPicPr>
          <p:nvPr/>
        </p:nvPicPr>
        <p:blipFill>
          <a:blip r:embed="rId4"/>
          <a:srcRect/>
          <a:stretch>
            <a:fillRect/>
          </a:stretch>
        </p:blipFill>
        <p:spPr bwMode="auto">
          <a:xfrm>
            <a:off x="6225626" y="1500174"/>
            <a:ext cx="2132588" cy="1609200"/>
          </a:xfrm>
          <a:prstGeom prst="rect">
            <a:avLst/>
          </a:prstGeom>
          <a:noFill/>
          <a:ln w="9525">
            <a:solidFill>
              <a:schemeClr val="tx1"/>
            </a:solidFill>
            <a:miter lim="800000"/>
            <a:headEnd/>
            <a:tailEnd/>
          </a:ln>
        </p:spPr>
      </p:pic>
      <p:sp>
        <p:nvSpPr>
          <p:cNvPr id="8" name="Rectangle 3"/>
          <p:cNvSpPr txBox="1">
            <a:spLocks noChangeArrowheads="1"/>
          </p:cNvSpPr>
          <p:nvPr/>
        </p:nvSpPr>
        <p:spPr bwMode="auto">
          <a:xfrm>
            <a:off x="6500826" y="3214686"/>
            <a:ext cx="1714512" cy="500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chemeClr val="accent2"/>
              </a:buClr>
              <a:buSzTx/>
              <a:buFontTx/>
              <a:buChar char="·"/>
              <a:tabLst/>
              <a:defRPr/>
            </a:pPr>
            <a:r>
              <a:rPr kumimoji="0" lang="zh-CN" altLang="en-US" sz="1400" b="0" i="1" u="none" strike="noStrike" kern="1200" cap="none" spc="0" normalizeH="0" baseline="0" noProof="0" dirty="0" smtClean="0">
                <a:ln>
                  <a:noFill/>
                </a:ln>
                <a:effectLst/>
                <a:uLnTx/>
                <a:uFillTx/>
                <a:latin typeface="方正隶变简体" pitchFamily="65" charset="-122"/>
                <a:ea typeface="方正隶变简体" pitchFamily="65" charset="-122"/>
                <a:cs typeface="+mn-cs"/>
              </a:rPr>
              <a:t>免打语音模块</a:t>
            </a:r>
            <a:endParaRPr kumimoji="0" lang="en-US" altLang="zh-CN" sz="1400" b="0" i="1" u="none" strike="noStrike" kern="1200" cap="none" spc="0" normalizeH="0" baseline="0" noProof="0" dirty="0" smtClean="0">
              <a:ln>
                <a:noFill/>
              </a:ln>
              <a:effectLst/>
              <a:uLnTx/>
              <a:uFillTx/>
              <a:latin typeface="方正隶变简体" pitchFamily="65" charset="-122"/>
              <a:ea typeface="方正隶变简体" pitchFamily="65" charset="-122"/>
              <a:cs typeface="+mn-cs"/>
            </a:endParaRPr>
          </a:p>
          <a:p>
            <a:pPr marL="342900" marR="0" lvl="0" indent="-342900" algn="l" defTabSz="914400" rtl="0" eaLnBrk="1" fontAlgn="base" latinLnBrk="0" hangingPunct="1">
              <a:lnSpc>
                <a:spcPct val="90000"/>
              </a:lnSpc>
              <a:spcBef>
                <a:spcPct val="20000"/>
              </a:spcBef>
              <a:spcAft>
                <a:spcPct val="0"/>
              </a:spcAft>
              <a:buClr>
                <a:schemeClr val="accent2"/>
              </a:buClr>
              <a:buSzTx/>
              <a:buFontTx/>
              <a:buChar char="·"/>
              <a:tabLst/>
              <a:defRPr/>
            </a:pPr>
            <a:r>
              <a:rPr kumimoji="0" lang="zh-CN" altLang="en-US" sz="1400" b="0" i="1" u="none" strike="noStrike" kern="1200" cap="none" spc="0" normalizeH="0" baseline="0" noProof="0" dirty="0" smtClean="0">
                <a:ln>
                  <a:noFill/>
                </a:ln>
                <a:effectLst/>
                <a:uLnTx/>
                <a:uFillTx/>
                <a:latin typeface="方正隶变简体" pitchFamily="65" charset="-122"/>
                <a:ea typeface="方正隶变简体" pitchFamily="65" charset="-122"/>
                <a:cs typeface="+mn-cs"/>
              </a:rPr>
              <a:t>颜色可定做</a:t>
            </a:r>
            <a:endParaRPr kumimoji="0" lang="zh-CN" altLang="en-US" sz="1400" b="0" i="1" u="none" strike="noStrike" kern="1200" cap="none" spc="0" normalizeH="0" baseline="0" noProof="0" dirty="0">
              <a:ln>
                <a:noFill/>
              </a:ln>
              <a:effectLst/>
              <a:uLnTx/>
              <a:uFillTx/>
              <a:latin typeface="方正隶变简体" pitchFamily="65" charset="-122"/>
              <a:ea typeface="方正隶变简体" pitchFamily="65" charset="-122"/>
              <a:cs typeface="+mn-cs"/>
            </a:endParaRPr>
          </a:p>
        </p:txBody>
      </p:sp>
      <p:pic>
        <p:nvPicPr>
          <p:cNvPr id="9" name="Picture 3" descr="E:\work\培训资料\综合布线图片\数据线缆\跳线\caa01e.jpg"/>
          <p:cNvPicPr>
            <a:picLocks noChangeAspect="1" noChangeArrowheads="1"/>
          </p:cNvPicPr>
          <p:nvPr/>
        </p:nvPicPr>
        <p:blipFill>
          <a:blip r:embed="rId5"/>
          <a:srcRect/>
          <a:stretch>
            <a:fillRect/>
          </a:stretch>
        </p:blipFill>
        <p:spPr bwMode="auto">
          <a:xfrm>
            <a:off x="1327591" y="4000503"/>
            <a:ext cx="1296988" cy="1296988"/>
          </a:xfrm>
          <a:prstGeom prst="rect">
            <a:avLst/>
          </a:prstGeom>
          <a:noFill/>
          <a:ln w="9525">
            <a:noFill/>
            <a:miter lim="800000"/>
            <a:headEnd/>
            <a:tailEnd/>
          </a:ln>
        </p:spPr>
      </p:pic>
      <p:pic>
        <p:nvPicPr>
          <p:cNvPr id="10" name="Picture 4" descr="E:\work\培训资料\综合布线图片\数据线缆\跳线\cab14.jpg"/>
          <p:cNvPicPr>
            <a:picLocks noChangeAspect="1" noChangeArrowheads="1"/>
          </p:cNvPicPr>
          <p:nvPr/>
        </p:nvPicPr>
        <p:blipFill>
          <a:blip r:embed="rId6"/>
          <a:srcRect/>
          <a:stretch>
            <a:fillRect/>
          </a:stretch>
        </p:blipFill>
        <p:spPr bwMode="auto">
          <a:xfrm>
            <a:off x="3026216" y="4002091"/>
            <a:ext cx="1295400" cy="1295400"/>
          </a:xfrm>
          <a:prstGeom prst="rect">
            <a:avLst/>
          </a:prstGeom>
          <a:noFill/>
          <a:ln w="9525">
            <a:noFill/>
            <a:miter lim="800000"/>
            <a:headEnd/>
            <a:tailEnd/>
          </a:ln>
        </p:spPr>
      </p:pic>
      <p:pic>
        <p:nvPicPr>
          <p:cNvPr id="11" name="Picture 5" descr="E:\work\培训资料\综合布线图片\数据线缆\跳线\cac11.jpg"/>
          <p:cNvPicPr>
            <a:picLocks noChangeAspect="1" noChangeArrowheads="1"/>
          </p:cNvPicPr>
          <p:nvPr/>
        </p:nvPicPr>
        <p:blipFill>
          <a:blip r:embed="rId7"/>
          <a:srcRect/>
          <a:stretch>
            <a:fillRect/>
          </a:stretch>
        </p:blipFill>
        <p:spPr bwMode="auto">
          <a:xfrm>
            <a:off x="6553641" y="3929066"/>
            <a:ext cx="1439863" cy="1439862"/>
          </a:xfrm>
          <a:prstGeom prst="rect">
            <a:avLst/>
          </a:prstGeom>
          <a:noFill/>
          <a:ln w="9525">
            <a:noFill/>
            <a:miter lim="800000"/>
            <a:headEnd/>
            <a:tailEnd/>
          </a:ln>
        </p:spPr>
      </p:pic>
      <p:pic>
        <p:nvPicPr>
          <p:cNvPr id="12" name="Picture 7" descr="E:\work\培训资料\综合布线图片\数据线缆\跳线\cac44.jpg"/>
          <p:cNvPicPr>
            <a:picLocks noChangeAspect="1" noChangeArrowheads="1"/>
          </p:cNvPicPr>
          <p:nvPr/>
        </p:nvPicPr>
        <p:blipFill>
          <a:blip r:embed="rId8"/>
          <a:srcRect/>
          <a:stretch>
            <a:fillRect/>
          </a:stretch>
        </p:blipFill>
        <p:spPr bwMode="auto">
          <a:xfrm>
            <a:off x="4753416" y="3968753"/>
            <a:ext cx="1368425" cy="1368425"/>
          </a:xfrm>
          <a:prstGeom prst="rect">
            <a:avLst/>
          </a:prstGeom>
          <a:noFill/>
          <a:ln w="9525">
            <a:noFill/>
            <a:miter lim="800000"/>
            <a:headEnd/>
            <a:tailEnd/>
          </a:ln>
        </p:spPr>
      </p:pic>
      <p:sp>
        <p:nvSpPr>
          <p:cNvPr id="13" name="矩形 12"/>
          <p:cNvSpPr/>
          <p:nvPr/>
        </p:nvSpPr>
        <p:spPr>
          <a:xfrm>
            <a:off x="1742872" y="5183043"/>
            <a:ext cx="971740" cy="246221"/>
          </a:xfrm>
          <a:prstGeom prst="rect">
            <a:avLst/>
          </a:prstGeom>
          <a:noFill/>
        </p:spPr>
        <p:txBody>
          <a:bodyPr wrap="none">
            <a:spAutoFit/>
          </a:bodyPr>
          <a:lstStyle/>
          <a:p>
            <a:pPr algn="ctr" fontAlgn="base">
              <a:defRPr/>
            </a:pPr>
            <a:r>
              <a:rPr lang="en-US" altLang="zh-CN" sz="1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a typeface="宋体" pitchFamily="2" charset="-122"/>
              </a:rPr>
              <a:t>RJ45 TO RJII</a:t>
            </a:r>
            <a:endParaRPr lang="zh-CN" altLang="en-US" sz="1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a typeface="宋体" pitchFamily="2" charset="-122"/>
            </a:endParaRPr>
          </a:p>
        </p:txBody>
      </p:sp>
      <p:sp>
        <p:nvSpPr>
          <p:cNvPr id="14" name="矩形 13"/>
          <p:cNvSpPr/>
          <p:nvPr/>
        </p:nvSpPr>
        <p:spPr>
          <a:xfrm>
            <a:off x="3428992" y="5183043"/>
            <a:ext cx="949299" cy="246221"/>
          </a:xfrm>
          <a:prstGeom prst="rect">
            <a:avLst/>
          </a:prstGeom>
          <a:noFill/>
        </p:spPr>
        <p:txBody>
          <a:bodyPr wrap="none">
            <a:spAutoFit/>
          </a:bodyPr>
          <a:lstStyle/>
          <a:p>
            <a:pPr algn="ctr" fontAlgn="base">
              <a:defRPr/>
            </a:pPr>
            <a:r>
              <a:rPr lang="en-US" altLang="zh-CN" sz="1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a typeface="宋体" pitchFamily="2" charset="-122"/>
              </a:rPr>
              <a:t>110 TO RJ45</a:t>
            </a:r>
            <a:endParaRPr lang="zh-CN" altLang="en-US" sz="1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a typeface="宋体" pitchFamily="2" charset="-122"/>
            </a:endParaRPr>
          </a:p>
        </p:txBody>
      </p:sp>
      <p:sp>
        <p:nvSpPr>
          <p:cNvPr id="15" name="矩形 14"/>
          <p:cNvSpPr/>
          <p:nvPr/>
        </p:nvSpPr>
        <p:spPr>
          <a:xfrm>
            <a:off x="7216137" y="5183043"/>
            <a:ext cx="856325" cy="246221"/>
          </a:xfrm>
          <a:prstGeom prst="rect">
            <a:avLst/>
          </a:prstGeom>
          <a:noFill/>
        </p:spPr>
        <p:txBody>
          <a:bodyPr wrap="none">
            <a:spAutoFit/>
          </a:bodyPr>
          <a:lstStyle/>
          <a:p>
            <a:pPr algn="ctr" fontAlgn="base">
              <a:defRPr/>
            </a:pPr>
            <a:r>
              <a:rPr lang="en-US" altLang="zh-CN" sz="1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a typeface="宋体" pitchFamily="2" charset="-122"/>
              </a:rPr>
              <a:t>110 TO 110</a:t>
            </a:r>
            <a:endParaRPr lang="zh-CN" altLang="en-US" sz="1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a typeface="宋体" pitchFamily="2" charset="-122"/>
            </a:endParaRPr>
          </a:p>
        </p:txBody>
      </p:sp>
      <p:sp>
        <p:nvSpPr>
          <p:cNvPr id="16" name="矩形 15"/>
          <p:cNvSpPr/>
          <p:nvPr/>
        </p:nvSpPr>
        <p:spPr>
          <a:xfrm>
            <a:off x="5358749" y="5183043"/>
            <a:ext cx="856325" cy="246221"/>
          </a:xfrm>
          <a:prstGeom prst="rect">
            <a:avLst/>
          </a:prstGeom>
          <a:noFill/>
        </p:spPr>
        <p:txBody>
          <a:bodyPr wrap="none">
            <a:spAutoFit/>
          </a:bodyPr>
          <a:lstStyle/>
          <a:p>
            <a:pPr algn="ctr" fontAlgn="base">
              <a:defRPr/>
            </a:pPr>
            <a:r>
              <a:rPr lang="en-US" altLang="zh-CN" sz="1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a typeface="宋体" pitchFamily="2" charset="-122"/>
              </a:rPr>
              <a:t>110 TO 110</a:t>
            </a:r>
            <a:endParaRPr lang="zh-CN" altLang="en-US" sz="1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a typeface="宋体" pitchFamily="2" charset="-122"/>
            </a:endParaRPr>
          </a:p>
        </p:txBody>
      </p:sp>
      <p:sp>
        <p:nvSpPr>
          <p:cNvPr id="17" name="Rectangle 3"/>
          <p:cNvSpPr txBox="1">
            <a:spLocks noChangeArrowheads="1"/>
          </p:cNvSpPr>
          <p:nvPr/>
        </p:nvSpPr>
        <p:spPr bwMode="auto">
          <a:xfrm>
            <a:off x="785786" y="5500702"/>
            <a:ext cx="7489825"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
                <a:schemeClr val="accent2"/>
              </a:buClr>
              <a:buSzTx/>
              <a:buFontTx/>
              <a:buChar char="·"/>
              <a:tabLst/>
              <a:defRPr/>
            </a:pPr>
            <a:r>
              <a:rPr kumimoji="0" lang="zh-CN" altLang="en-US" sz="1400" b="0" i="1" u="none" strike="noStrike" kern="0" cap="none" spc="0" normalizeH="0" baseline="0" noProof="0" dirty="0" smtClean="0">
                <a:ln>
                  <a:noFill/>
                </a:ln>
                <a:effectLst/>
                <a:uLnTx/>
                <a:uFillTx/>
                <a:latin typeface="方正隶变简体"/>
                <a:ea typeface="方正隶变简体"/>
                <a:cs typeface="方正隶变简体"/>
              </a:rPr>
              <a:t>跳线连接头有三种：</a:t>
            </a:r>
            <a:r>
              <a:rPr kumimoji="0" lang="en-US" altLang="zh-CN" sz="1400" b="0" i="1" u="none" strike="noStrike" kern="0" cap="none" spc="0" normalizeH="0" baseline="0" noProof="0" dirty="0" smtClean="0">
                <a:ln>
                  <a:noFill/>
                </a:ln>
                <a:effectLst/>
                <a:uLnTx/>
                <a:uFillTx/>
                <a:latin typeface="方正隶变简体"/>
                <a:ea typeface="方正隶变简体"/>
                <a:cs typeface="方正隶变简体"/>
              </a:rPr>
              <a:t>110</a:t>
            </a:r>
            <a:r>
              <a:rPr kumimoji="0" lang="zh-CN" altLang="en-US" sz="1400" b="0" i="1" u="none" strike="noStrike" kern="0" cap="none" spc="0" normalizeH="0" baseline="0" noProof="0" dirty="0" smtClean="0">
                <a:ln>
                  <a:noFill/>
                </a:ln>
                <a:effectLst/>
                <a:uLnTx/>
                <a:uFillTx/>
                <a:latin typeface="方正隶变简体"/>
                <a:ea typeface="方正隶变简体"/>
                <a:cs typeface="方正隶变简体"/>
              </a:rPr>
              <a:t>头、</a:t>
            </a:r>
            <a:r>
              <a:rPr kumimoji="0" lang="en-US" altLang="zh-CN" sz="1400" b="0" i="1" u="none" strike="noStrike" kern="0" cap="none" spc="0" normalizeH="0" baseline="0" noProof="0" dirty="0" smtClean="0">
                <a:ln>
                  <a:noFill/>
                </a:ln>
                <a:effectLst/>
                <a:uLnTx/>
                <a:uFillTx/>
                <a:latin typeface="方正隶变简体"/>
                <a:ea typeface="方正隶变简体"/>
                <a:cs typeface="方正隶变简体"/>
              </a:rPr>
              <a:t>RJ45</a:t>
            </a:r>
            <a:r>
              <a:rPr kumimoji="0" lang="zh-CN" altLang="en-US" sz="1400" b="0" i="1" u="none" strike="noStrike" kern="0" cap="none" spc="0" normalizeH="0" baseline="0" noProof="0" dirty="0" smtClean="0">
                <a:ln>
                  <a:noFill/>
                </a:ln>
                <a:effectLst/>
                <a:uLnTx/>
                <a:uFillTx/>
                <a:latin typeface="方正隶变简体"/>
                <a:ea typeface="方正隶变简体"/>
                <a:cs typeface="方正隶变简体"/>
              </a:rPr>
              <a:t>和</a:t>
            </a:r>
            <a:r>
              <a:rPr kumimoji="0" lang="en-US" altLang="zh-CN" sz="1400" b="0" i="1" u="none" strike="noStrike" kern="0" cap="none" spc="0" normalizeH="0" baseline="0" noProof="0" dirty="0" smtClean="0">
                <a:ln>
                  <a:noFill/>
                </a:ln>
                <a:effectLst/>
                <a:uLnTx/>
                <a:uFillTx/>
                <a:latin typeface="方正隶变简体"/>
                <a:ea typeface="方正隶变简体"/>
                <a:cs typeface="方正隶变简体"/>
              </a:rPr>
              <a:t>RJ11</a:t>
            </a:r>
            <a:endParaRPr kumimoji="0" lang="zh-CN" altLang="en-US" sz="1400" b="0" i="1" u="none" strike="noStrike" kern="0" cap="none" spc="0" normalizeH="0" baseline="0" noProof="0" dirty="0" smtClean="0">
              <a:ln>
                <a:noFill/>
              </a:ln>
              <a:effectLst/>
              <a:uLnTx/>
              <a:uFillTx/>
              <a:latin typeface="方正隶变简体"/>
              <a:ea typeface="方正隶变简体"/>
              <a:cs typeface="方正隶变简体"/>
            </a:endParaRPr>
          </a:p>
          <a:p>
            <a:pPr marL="342900" marR="0" lvl="0" indent="-342900" algn="ctr" defTabSz="914400" rtl="0" eaLnBrk="1" fontAlgn="base" latinLnBrk="0" hangingPunct="1">
              <a:lnSpc>
                <a:spcPct val="90000"/>
              </a:lnSpc>
              <a:spcBef>
                <a:spcPct val="20000"/>
              </a:spcBef>
              <a:spcAft>
                <a:spcPct val="0"/>
              </a:spcAft>
              <a:buClr>
                <a:schemeClr val="accent2"/>
              </a:buClr>
              <a:buSzTx/>
              <a:buFontTx/>
              <a:buChar char="·"/>
              <a:tabLst/>
              <a:defRPr/>
            </a:pPr>
            <a:r>
              <a:rPr kumimoji="0" lang="zh-CN" altLang="en-US" sz="1400" b="0" i="1" u="none" strike="noStrike" kern="0" cap="none" spc="0" normalizeH="0" baseline="0" noProof="0" dirty="0" smtClean="0">
                <a:ln>
                  <a:noFill/>
                </a:ln>
                <a:effectLst/>
                <a:uLnTx/>
                <a:uFillTx/>
                <a:latin typeface="方正隶变简体"/>
                <a:ea typeface="方正隶变简体"/>
                <a:cs typeface="方正隶变简体"/>
              </a:rPr>
              <a:t>产品有</a:t>
            </a:r>
            <a:r>
              <a:rPr kumimoji="0" lang="en-US" altLang="zh-CN" sz="1400" b="0" i="1" u="none" strike="noStrike" kern="0" cap="none" spc="0" normalizeH="0" baseline="0" noProof="0" dirty="0" smtClean="0">
                <a:ln>
                  <a:noFill/>
                </a:ln>
                <a:effectLst/>
                <a:uLnTx/>
                <a:uFillTx/>
                <a:latin typeface="方正隶变简体"/>
                <a:ea typeface="方正隶变简体"/>
                <a:cs typeface="方正隶变简体"/>
              </a:rPr>
              <a:t>1</a:t>
            </a:r>
            <a:r>
              <a:rPr kumimoji="0" lang="zh-CN" altLang="en-US" sz="1400" b="0" i="1" u="none" strike="noStrike" kern="0" cap="none" spc="0" normalizeH="0" baseline="0" noProof="0" dirty="0" smtClean="0">
                <a:ln>
                  <a:noFill/>
                </a:ln>
                <a:effectLst/>
                <a:uLnTx/>
                <a:uFillTx/>
                <a:latin typeface="方正隶变简体"/>
                <a:ea typeface="方正隶变简体"/>
                <a:cs typeface="方正隶变简体"/>
              </a:rPr>
              <a:t>对、</a:t>
            </a:r>
            <a:r>
              <a:rPr kumimoji="0" lang="en-US" altLang="zh-CN" sz="1400" b="0" i="1" u="none" strike="noStrike" kern="0" cap="none" spc="0" normalizeH="0" baseline="0" noProof="0" dirty="0" smtClean="0">
                <a:ln>
                  <a:noFill/>
                </a:ln>
                <a:effectLst/>
                <a:uLnTx/>
                <a:uFillTx/>
                <a:latin typeface="方正隶变简体"/>
                <a:ea typeface="方正隶变简体"/>
                <a:cs typeface="方正隶变简体"/>
              </a:rPr>
              <a:t>2</a:t>
            </a:r>
            <a:r>
              <a:rPr kumimoji="0" lang="zh-CN" altLang="en-US" sz="1400" b="0" i="1" u="none" strike="noStrike" kern="0" cap="none" spc="0" normalizeH="0" baseline="0" noProof="0" dirty="0" smtClean="0">
                <a:ln>
                  <a:noFill/>
                </a:ln>
                <a:effectLst/>
                <a:uLnTx/>
                <a:uFillTx/>
                <a:latin typeface="方正隶变简体"/>
                <a:ea typeface="方正隶变简体"/>
                <a:cs typeface="方正隶变简体"/>
              </a:rPr>
              <a:t>对、</a:t>
            </a:r>
            <a:r>
              <a:rPr kumimoji="0" lang="en-US" altLang="zh-CN" sz="1400" b="0" i="1" u="none" strike="noStrike" kern="0" cap="none" spc="0" normalizeH="0" baseline="0" noProof="0" dirty="0" smtClean="0">
                <a:ln>
                  <a:noFill/>
                </a:ln>
                <a:effectLst/>
                <a:uLnTx/>
                <a:uFillTx/>
                <a:latin typeface="方正隶变简体"/>
                <a:ea typeface="方正隶变简体"/>
                <a:cs typeface="方正隶变简体"/>
              </a:rPr>
              <a:t>4</a:t>
            </a:r>
            <a:r>
              <a:rPr kumimoji="0" lang="zh-CN" altLang="en-US" sz="1400" b="0" i="1" u="none" strike="noStrike" kern="0" cap="none" spc="0" normalizeH="0" baseline="0" noProof="0" dirty="0" smtClean="0">
                <a:ln>
                  <a:noFill/>
                </a:ln>
                <a:effectLst/>
                <a:uLnTx/>
                <a:uFillTx/>
                <a:latin typeface="方正隶变简体"/>
                <a:ea typeface="方正隶变简体"/>
                <a:cs typeface="方正隶变简体"/>
              </a:rPr>
              <a:t>对可供选择</a:t>
            </a:r>
          </a:p>
        </p:txBody>
      </p:sp>
      <p:sp>
        <p:nvSpPr>
          <p:cNvPr id="18" name="Text Box 17"/>
          <p:cNvSpPr txBox="1">
            <a:spLocks noChangeArrowheads="1"/>
          </p:cNvSpPr>
          <p:nvPr/>
        </p:nvSpPr>
        <p:spPr bwMode="gray">
          <a:xfrm>
            <a:off x="642910" y="1000108"/>
            <a:ext cx="3143272" cy="457200"/>
          </a:xfrm>
          <a:prstGeom prst="rect">
            <a:avLst/>
          </a:prstGeom>
          <a:noFill/>
          <a:ln w="9525" algn="ctr">
            <a:noFill/>
            <a:miter lim="800000"/>
            <a:headEnd/>
            <a:tailEnd/>
          </a:ln>
          <a:effectLst/>
        </p:spPr>
        <p:txBody>
          <a:bodyPr wrap="square">
            <a:spAutoFit/>
          </a:bodyPr>
          <a:lstStyle/>
          <a:p>
            <a:pPr algn="ctr" eaLnBrk="0" fontAlgn="base" hangingPunct="0"/>
            <a:r>
              <a:rPr lang="zh-CN" altLang="en-US" sz="2400" b="1" dirty="0" smtClean="0">
                <a:solidFill>
                  <a:schemeClr val="tx2"/>
                </a:solidFill>
                <a:effectLst>
                  <a:outerShdw blurRad="38100" dist="38100" dir="2700000" algn="tl">
                    <a:srgbClr val="C0C0C0"/>
                  </a:outerShdw>
                </a:effectLst>
                <a:ea typeface="黑体" pitchFamily="49" charset="-122"/>
                <a:hlinkClick r:id="rId9" action="ppaction://hlinksldjump"/>
              </a:rPr>
              <a:t>综合布线系列产品</a:t>
            </a:r>
            <a:endParaRPr lang="zh-CN" altLang="en-US" sz="2400" b="1" dirty="0">
              <a:solidFill>
                <a:schemeClr val="tx2"/>
              </a:solidFill>
              <a:effectLst>
                <a:outerShdw blurRad="38100" dist="38100" dir="2700000" algn="tl">
                  <a:srgbClr val="C0C0C0"/>
                </a:outerShdw>
              </a:effectLst>
              <a:ea typeface="黑体" pitchFamily="49" charset="-122"/>
              <a:hlinkClick r:id="rId9" action="ppaction://hlinksldjum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0100" y="1285860"/>
            <a:ext cx="7072334" cy="4481227"/>
          </a:xfrm>
          <a:prstGeom prst="rect">
            <a:avLst/>
          </a:prstGeom>
          <a:noFill/>
        </p:spPr>
        <p:txBody>
          <a:bodyPr wrap="square">
            <a:spAutoFit/>
          </a:bodyPr>
          <a:lstStyle/>
          <a:p>
            <a:pPr marL="457200" indent="-457200" fontAlgn="base"/>
            <a:endParaRPr lang="en-US" altLang="zh-CN" sz="2000" i="1" dirty="0">
              <a:solidFill>
                <a:srgbClr val="0070C0"/>
              </a:solidFill>
              <a:latin typeface="微软雅黑" pitchFamily="34" charset="-122"/>
              <a:ea typeface="微软雅黑" pitchFamily="34" charset="-122"/>
            </a:endParaRPr>
          </a:p>
          <a:p>
            <a:pPr marL="457200" indent="-457200" fontAlgn="base">
              <a:spcBef>
                <a:spcPct val="20000"/>
              </a:spcBef>
              <a:buClr>
                <a:schemeClr val="accent2"/>
              </a:buClr>
            </a:pPr>
            <a:r>
              <a:rPr lang="zh-CN" altLang="en-US" sz="2400" dirty="0" smtClean="0">
                <a:latin typeface="微软雅黑" pitchFamily="34" charset="-122"/>
                <a:ea typeface="微软雅黑" pitchFamily="34" charset="-122"/>
              </a:rPr>
              <a:t>唯康铜缆布线系统的优势：</a:t>
            </a:r>
            <a:endParaRPr lang="en-US" altLang="zh-CN" sz="2400" dirty="0" smtClean="0">
              <a:latin typeface="微软雅黑" pitchFamily="34" charset="-122"/>
              <a:ea typeface="微软雅黑" pitchFamily="34" charset="-122"/>
            </a:endParaRPr>
          </a:p>
          <a:p>
            <a:pPr marL="457200" indent="-457200" fontAlgn="base">
              <a:spcBef>
                <a:spcPct val="20000"/>
              </a:spcBef>
              <a:buClr>
                <a:schemeClr val="accent2"/>
              </a:buClr>
            </a:pPr>
            <a:r>
              <a:rPr lang="en-US" altLang="zh-CN" dirty="0" smtClean="0">
                <a:latin typeface="+mj-ea"/>
                <a:ea typeface="+mj-ea"/>
                <a:cs typeface="方正隶变简体"/>
              </a:rPr>
              <a:t>1.</a:t>
            </a:r>
            <a:r>
              <a:rPr lang="zh-CN" altLang="en-US" dirty="0" smtClean="0">
                <a:latin typeface="+mj-ea"/>
                <a:ea typeface="+mj-ea"/>
                <a:cs typeface="方正隶变简体"/>
              </a:rPr>
              <a:t>提供完整的布线解决方案</a:t>
            </a:r>
            <a:endParaRPr lang="en-US" altLang="zh-CN" dirty="0" smtClean="0">
              <a:latin typeface="+mj-ea"/>
              <a:ea typeface="+mj-ea"/>
              <a:cs typeface="方正隶变简体"/>
            </a:endParaRPr>
          </a:p>
          <a:p>
            <a:pPr marL="457200" indent="-457200" fontAlgn="base">
              <a:spcBef>
                <a:spcPct val="20000"/>
              </a:spcBef>
              <a:buClr>
                <a:schemeClr val="accent2"/>
              </a:buClr>
            </a:pPr>
            <a:r>
              <a:rPr lang="en-US" altLang="zh-CN" dirty="0" smtClean="0">
                <a:latin typeface="+mj-ea"/>
                <a:ea typeface="+mj-ea"/>
                <a:cs typeface="方正隶变简体"/>
              </a:rPr>
              <a:t>2.</a:t>
            </a:r>
            <a:r>
              <a:rPr lang="zh-CN" altLang="en-US" dirty="0" smtClean="0">
                <a:latin typeface="+mj-ea"/>
                <a:ea typeface="+mj-ea"/>
                <a:cs typeface="方正隶变简体"/>
              </a:rPr>
              <a:t>铜缆导体均采用国外进口纯度为</a:t>
            </a:r>
            <a:r>
              <a:rPr lang="en-US" altLang="zh-CN" dirty="0" smtClean="0">
                <a:latin typeface="+mj-ea"/>
                <a:ea typeface="+mj-ea"/>
                <a:cs typeface="方正隶变简体"/>
              </a:rPr>
              <a:t>99.8%</a:t>
            </a:r>
            <a:r>
              <a:rPr lang="zh-CN" altLang="en-US" dirty="0" smtClean="0">
                <a:latin typeface="+mj-ea"/>
                <a:ea typeface="+mj-ea"/>
                <a:cs typeface="方正隶变简体"/>
              </a:rPr>
              <a:t>的铜杆拉制而成</a:t>
            </a:r>
            <a:endParaRPr lang="en-US" altLang="zh-CN" dirty="0" smtClean="0">
              <a:latin typeface="+mj-ea"/>
              <a:ea typeface="+mj-ea"/>
              <a:cs typeface="方正隶变简体"/>
            </a:endParaRPr>
          </a:p>
          <a:p>
            <a:pPr marL="457200" indent="-457200" fontAlgn="base">
              <a:spcBef>
                <a:spcPct val="20000"/>
              </a:spcBef>
              <a:buClr>
                <a:schemeClr val="accent2"/>
              </a:buClr>
            </a:pPr>
            <a:r>
              <a:rPr lang="en-US" altLang="zh-CN" dirty="0" smtClean="0">
                <a:latin typeface="+mj-ea"/>
                <a:ea typeface="+mj-ea"/>
                <a:cs typeface="方正隶变简体"/>
              </a:rPr>
              <a:t>3. </a:t>
            </a:r>
            <a:r>
              <a:rPr lang="zh-CN" altLang="en-US" dirty="0" smtClean="0">
                <a:latin typeface="+mj-ea"/>
                <a:ea typeface="+mj-ea"/>
                <a:cs typeface="方正隶变简体"/>
              </a:rPr>
              <a:t>六类布线系统实现</a:t>
            </a:r>
            <a:r>
              <a:rPr lang="en-US" altLang="zh-CN" dirty="0" smtClean="0">
                <a:latin typeface="+mj-ea"/>
                <a:ea typeface="+mj-ea"/>
                <a:cs typeface="方正隶变简体"/>
              </a:rPr>
              <a:t>3T</a:t>
            </a:r>
            <a:r>
              <a:rPr lang="zh-CN" altLang="en-US" dirty="0" smtClean="0">
                <a:latin typeface="+mj-ea"/>
                <a:ea typeface="+mj-ea"/>
                <a:cs typeface="方正隶变简体"/>
              </a:rPr>
              <a:t>效果：节省时间 </a:t>
            </a:r>
            <a:r>
              <a:rPr lang="en-US" altLang="zh-CN" dirty="0" smtClean="0">
                <a:latin typeface="+mj-ea"/>
                <a:ea typeface="+mj-ea"/>
                <a:cs typeface="方正隶变简体"/>
              </a:rPr>
              <a:t>(Time)</a:t>
            </a:r>
            <a:r>
              <a:rPr lang="zh-CN" altLang="en-US" dirty="0" smtClean="0">
                <a:latin typeface="+mj-ea"/>
                <a:ea typeface="+mj-ea"/>
                <a:cs typeface="方正隶变简体"/>
              </a:rPr>
              <a:t>、节省工具 </a:t>
            </a:r>
            <a:r>
              <a:rPr lang="en-US" altLang="zh-CN" dirty="0" smtClean="0">
                <a:latin typeface="+mj-ea"/>
                <a:ea typeface="+mj-ea"/>
                <a:cs typeface="方正隶变简体"/>
              </a:rPr>
              <a:t>(Tools)</a:t>
            </a:r>
            <a:r>
              <a:rPr lang="zh-CN" altLang="en-US" dirty="0" smtClean="0">
                <a:latin typeface="+mj-ea"/>
                <a:ea typeface="+mj-ea"/>
                <a:cs typeface="方正隶变简体"/>
              </a:rPr>
              <a:t>、节省培训 </a:t>
            </a:r>
            <a:r>
              <a:rPr lang="en-US" altLang="zh-CN" dirty="0" smtClean="0">
                <a:latin typeface="+mj-ea"/>
                <a:ea typeface="+mj-ea"/>
                <a:cs typeface="方正隶变简体"/>
              </a:rPr>
              <a:t>(Training)</a:t>
            </a:r>
          </a:p>
          <a:p>
            <a:pPr marL="742950" lvl="1" indent="-285750">
              <a:spcAft>
                <a:spcPct val="20000"/>
              </a:spcAft>
              <a:buClr>
                <a:schemeClr val="accent2"/>
              </a:buClr>
              <a:buFontTx/>
              <a:buChar char="-"/>
            </a:pPr>
            <a:r>
              <a:rPr lang="zh-CN" altLang="en-US" sz="2000" dirty="0" smtClean="0">
                <a:solidFill>
                  <a:srgbClr val="990099"/>
                </a:solidFill>
              </a:rPr>
              <a:t>在</a:t>
            </a:r>
            <a:r>
              <a:rPr lang="en-US" altLang="zh-CN" sz="2000" dirty="0" smtClean="0">
                <a:solidFill>
                  <a:srgbClr val="990099"/>
                </a:solidFill>
              </a:rPr>
              <a:t>250 MHz</a:t>
            </a:r>
            <a:r>
              <a:rPr lang="zh-CN" altLang="en-US" sz="2000" dirty="0" smtClean="0">
                <a:solidFill>
                  <a:srgbClr val="990099"/>
                </a:solidFill>
              </a:rPr>
              <a:t>时提供了8 </a:t>
            </a:r>
            <a:r>
              <a:rPr lang="en-US" altLang="zh-CN" sz="2000" dirty="0" smtClean="0">
                <a:solidFill>
                  <a:srgbClr val="990099"/>
                </a:solidFill>
              </a:rPr>
              <a:t>dB</a:t>
            </a:r>
            <a:r>
              <a:rPr lang="zh-CN" altLang="zh-CN" sz="2000" dirty="0" smtClean="0">
                <a:solidFill>
                  <a:srgbClr val="990099"/>
                </a:solidFill>
              </a:rPr>
              <a:t>的</a:t>
            </a:r>
            <a:r>
              <a:rPr lang="zh-CN" altLang="en-US" sz="2000" dirty="0" smtClean="0">
                <a:solidFill>
                  <a:srgbClr val="990099"/>
                </a:solidFill>
              </a:rPr>
              <a:t> </a:t>
            </a:r>
            <a:r>
              <a:rPr lang="en-US" altLang="zh-CN" sz="2000" dirty="0" smtClean="0">
                <a:solidFill>
                  <a:srgbClr val="990099"/>
                </a:solidFill>
              </a:rPr>
              <a:t>PS NEXT</a:t>
            </a:r>
            <a:r>
              <a:rPr lang="zh-CN" altLang="en-US" sz="2000" dirty="0" smtClean="0">
                <a:solidFill>
                  <a:srgbClr val="990099"/>
                </a:solidFill>
              </a:rPr>
              <a:t>余量</a:t>
            </a:r>
          </a:p>
          <a:p>
            <a:pPr marL="742950" lvl="1" indent="-285750">
              <a:spcAft>
                <a:spcPct val="20000"/>
              </a:spcAft>
              <a:buClr>
                <a:schemeClr val="accent2"/>
              </a:buClr>
              <a:buFontTx/>
              <a:buChar char="-"/>
            </a:pPr>
            <a:r>
              <a:rPr lang="zh-CN" altLang="en-US" sz="2000" dirty="0" smtClean="0">
                <a:solidFill>
                  <a:srgbClr val="990099"/>
                </a:solidFill>
              </a:rPr>
              <a:t>在</a:t>
            </a:r>
            <a:r>
              <a:rPr lang="en-US" altLang="zh-CN" sz="2000" dirty="0" smtClean="0">
                <a:solidFill>
                  <a:srgbClr val="990099"/>
                </a:solidFill>
              </a:rPr>
              <a:t>250 MHz</a:t>
            </a:r>
            <a:r>
              <a:rPr lang="zh-CN" altLang="en-US" sz="2000" dirty="0" smtClean="0">
                <a:solidFill>
                  <a:srgbClr val="990099"/>
                </a:solidFill>
              </a:rPr>
              <a:t>提供了</a:t>
            </a:r>
            <a:r>
              <a:rPr lang="en-US" altLang="zh-CN" sz="2000" dirty="0" smtClean="0">
                <a:solidFill>
                  <a:srgbClr val="990099"/>
                </a:solidFill>
              </a:rPr>
              <a:t>6 dB</a:t>
            </a:r>
            <a:r>
              <a:rPr lang="zh-CN" altLang="en-US" sz="2000" dirty="0" smtClean="0">
                <a:solidFill>
                  <a:srgbClr val="990099"/>
                </a:solidFill>
              </a:rPr>
              <a:t>的 回波损耗余量</a:t>
            </a:r>
            <a:endParaRPr lang="en-US" altLang="zh-CN" dirty="0" smtClean="0">
              <a:latin typeface="+mj-ea"/>
              <a:ea typeface="+mj-ea"/>
              <a:cs typeface="方正隶变简体"/>
            </a:endParaRPr>
          </a:p>
          <a:p>
            <a:r>
              <a:rPr lang="en-US" altLang="zh-CN" dirty="0" smtClean="0">
                <a:latin typeface="+mj-ea"/>
                <a:ea typeface="+mj-ea"/>
                <a:cs typeface="方正隶变简体"/>
              </a:rPr>
              <a:t>4.</a:t>
            </a:r>
            <a:r>
              <a:rPr lang="zh-CN" altLang="en-US" dirty="0" smtClean="0">
                <a:latin typeface="+mj-ea"/>
                <a:ea typeface="+mj-ea"/>
              </a:rPr>
              <a:t>完善的品控质检部门</a:t>
            </a:r>
            <a:endParaRPr lang="en-US" altLang="zh-CN" dirty="0" smtClean="0">
              <a:latin typeface="+mj-ea"/>
              <a:ea typeface="+mj-ea"/>
            </a:endParaRPr>
          </a:p>
          <a:p>
            <a:r>
              <a:rPr lang="en-US" altLang="zh-CN" dirty="0" smtClean="0">
                <a:latin typeface="+mj-ea"/>
                <a:ea typeface="+mj-ea"/>
              </a:rPr>
              <a:t>5.</a:t>
            </a:r>
            <a:r>
              <a:rPr lang="zh-CN" altLang="en-US" dirty="0" smtClean="0">
                <a:latin typeface="+mj-ea"/>
                <a:ea typeface="+mj-ea"/>
              </a:rPr>
              <a:t>为客户布线工程实施方案规划提供咨询服务</a:t>
            </a:r>
          </a:p>
          <a:p>
            <a:pPr marL="457200" indent="-457200" fontAlgn="base">
              <a:spcBef>
                <a:spcPct val="20000"/>
              </a:spcBef>
              <a:buClr>
                <a:schemeClr val="accent2"/>
              </a:buClr>
            </a:pPr>
            <a:endParaRPr lang="en-US" altLang="zh-CN" dirty="0" smtClean="0">
              <a:latin typeface="方正隶变简体"/>
              <a:ea typeface="微软雅黑" pitchFamily="34" charset="-122"/>
              <a:cs typeface="方正隶变简体"/>
            </a:endParaRPr>
          </a:p>
          <a:p>
            <a:pPr marL="457200" indent="-457200" fontAlgn="base">
              <a:spcBef>
                <a:spcPct val="20000"/>
              </a:spcBef>
              <a:buClr>
                <a:schemeClr val="accent2"/>
              </a:buClr>
            </a:pPr>
            <a:endParaRPr lang="en-US" altLang="zh-CN" sz="2000" dirty="0">
              <a:latin typeface="方正隶变简体"/>
              <a:ea typeface="方正隶变简体"/>
              <a:cs typeface="方正隶变简体"/>
            </a:endParaRPr>
          </a:p>
          <a:p>
            <a:pPr marL="457200" indent="-457200" fontAlgn="base">
              <a:spcBef>
                <a:spcPct val="20000"/>
              </a:spcBef>
              <a:buClr>
                <a:schemeClr val="accent2"/>
              </a:buClr>
              <a:buFontTx/>
              <a:buChar char="·"/>
            </a:pPr>
            <a:endParaRPr lang="en-US" altLang="zh-CN" sz="2000" i="1" dirty="0">
              <a:solidFill>
                <a:srgbClr val="0070C0"/>
              </a:solidFill>
              <a:latin typeface="方正隶变简体"/>
              <a:ea typeface="方正隶变简体"/>
              <a:cs typeface="方正隶变简体"/>
            </a:endParaRPr>
          </a:p>
        </p:txBody>
      </p:sp>
      <p:sp>
        <p:nvSpPr>
          <p:cNvPr id="4" name="Text Box 17"/>
          <p:cNvSpPr txBox="1">
            <a:spLocks noChangeArrowheads="1"/>
          </p:cNvSpPr>
          <p:nvPr/>
        </p:nvSpPr>
        <p:spPr bwMode="gray">
          <a:xfrm>
            <a:off x="785786" y="1114412"/>
            <a:ext cx="3143272" cy="457200"/>
          </a:xfrm>
          <a:prstGeom prst="rect">
            <a:avLst/>
          </a:prstGeom>
          <a:noFill/>
          <a:ln w="9525" algn="ctr">
            <a:noFill/>
            <a:miter lim="800000"/>
            <a:headEnd/>
            <a:tailEnd/>
          </a:ln>
          <a:effectLst/>
        </p:spPr>
        <p:txBody>
          <a:bodyPr wrap="square">
            <a:spAutoFit/>
          </a:bodyPr>
          <a:lstStyle/>
          <a:p>
            <a:pPr algn="ctr" eaLnBrk="0" fontAlgn="base" hangingPunct="0"/>
            <a:r>
              <a:rPr lang="zh-CN" altLang="en-US" sz="2400" b="1" dirty="0" smtClean="0">
                <a:solidFill>
                  <a:schemeClr val="tx2"/>
                </a:solidFill>
                <a:effectLst>
                  <a:outerShdw blurRad="38100" dist="38100" dir="2700000" algn="tl">
                    <a:srgbClr val="C0C0C0"/>
                  </a:outerShdw>
                </a:effectLst>
                <a:ea typeface="黑体" pitchFamily="49" charset="-122"/>
                <a:hlinkClick r:id="rId2" action="ppaction://hlinksldjump"/>
              </a:rPr>
              <a:t>综合布线系列产品</a:t>
            </a:r>
            <a:endParaRPr lang="zh-CN" altLang="en-US" sz="2400" b="1" dirty="0">
              <a:solidFill>
                <a:schemeClr val="tx2"/>
              </a:solidFill>
              <a:effectLst>
                <a:outerShdw blurRad="38100" dist="38100" dir="2700000" algn="tl">
                  <a:srgbClr val="C0C0C0"/>
                </a:outerShdw>
              </a:effectLst>
              <a:ea typeface="黑体" pitchFamily="49" charset="-122"/>
              <a:hlinkClick r:id="rId2" action="ppaction://hlinksldjump"/>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ChangeArrowheads="1"/>
          </p:cNvSpPr>
          <p:nvPr/>
        </p:nvSpPr>
        <p:spPr bwMode="auto">
          <a:xfrm>
            <a:off x="381000" y="2571750"/>
            <a:ext cx="5619750" cy="2590800"/>
          </a:xfrm>
          <a:prstGeom prst="rect">
            <a:avLst/>
          </a:prstGeom>
          <a:noFill/>
          <a:ln w="9525">
            <a:noFill/>
            <a:miter lim="800000"/>
            <a:headEnd/>
            <a:tailEnd/>
          </a:ln>
        </p:spPr>
        <p:txBody>
          <a:bodyPr/>
          <a:lstStyle/>
          <a:p>
            <a:pPr marL="765175" lvl="2" algn="just" fontAlgn="base">
              <a:spcBef>
                <a:spcPct val="20000"/>
              </a:spcBef>
              <a:buClr>
                <a:schemeClr val="hlink"/>
              </a:buClr>
              <a:buSzPct val="65000"/>
              <a:buFont typeface="Wingdings" pitchFamily="2" charset="2"/>
              <a:buChar char="v"/>
            </a:pPr>
            <a:r>
              <a:rPr lang="zh-CN" altLang="en-US" sz="2800" b="1" dirty="0">
                <a:latin typeface="方正隶变简体"/>
                <a:ea typeface="方正隶变简体"/>
                <a:cs typeface="方正隶变简体"/>
              </a:rPr>
              <a:t>室内/室外</a:t>
            </a:r>
          </a:p>
          <a:p>
            <a:pPr marL="765175" lvl="2" algn="just" fontAlgn="base">
              <a:spcBef>
                <a:spcPct val="20000"/>
              </a:spcBef>
              <a:buClr>
                <a:schemeClr val="hlink"/>
              </a:buClr>
              <a:buSzPct val="65000"/>
              <a:buFont typeface="Wingdings" pitchFamily="2" charset="2"/>
              <a:buChar char="v"/>
            </a:pPr>
            <a:r>
              <a:rPr lang="zh-CN" altLang="en-US" sz="2800" b="1" dirty="0">
                <a:latin typeface="方正隶变简体"/>
                <a:ea typeface="方正隶变简体"/>
                <a:cs typeface="方正隶变简体"/>
              </a:rPr>
              <a:t>架空/直埋</a:t>
            </a:r>
          </a:p>
          <a:p>
            <a:pPr marL="765175" lvl="2" algn="just" fontAlgn="base">
              <a:spcBef>
                <a:spcPct val="20000"/>
              </a:spcBef>
              <a:buClr>
                <a:schemeClr val="hlink"/>
              </a:buClr>
              <a:buSzPct val="65000"/>
              <a:buFont typeface="Wingdings" pitchFamily="2" charset="2"/>
              <a:buChar char="v"/>
            </a:pPr>
            <a:r>
              <a:rPr lang="zh-CN" altLang="en-US" sz="2800" b="1" dirty="0">
                <a:latin typeface="方正隶变简体"/>
                <a:ea typeface="方正隶变简体"/>
                <a:cs typeface="方正隶变简体"/>
              </a:rPr>
              <a:t>单模/多模</a:t>
            </a:r>
          </a:p>
          <a:p>
            <a:pPr marL="765175" lvl="2" algn="just" fontAlgn="base">
              <a:spcBef>
                <a:spcPct val="20000"/>
              </a:spcBef>
              <a:buClr>
                <a:schemeClr val="hlink"/>
              </a:buClr>
              <a:buSzPct val="65000"/>
              <a:buFont typeface="Wingdings" pitchFamily="2" charset="2"/>
              <a:buChar char="v"/>
            </a:pPr>
            <a:r>
              <a:rPr lang="zh-CN" altLang="en-US" sz="2800" b="1" dirty="0">
                <a:latin typeface="方正隶变简体"/>
                <a:ea typeface="方正隶变简体"/>
                <a:cs typeface="方正隶变简体"/>
              </a:rPr>
              <a:t>四芯/六芯/八芯/… …</a:t>
            </a:r>
          </a:p>
        </p:txBody>
      </p:sp>
      <p:sp>
        <p:nvSpPr>
          <p:cNvPr id="10" name="Rectangle 9"/>
          <p:cNvSpPr>
            <a:spLocks noChangeArrowheads="1"/>
          </p:cNvSpPr>
          <p:nvPr/>
        </p:nvSpPr>
        <p:spPr bwMode="auto">
          <a:xfrm>
            <a:off x="381000" y="1366830"/>
            <a:ext cx="4267200" cy="990600"/>
          </a:xfrm>
          <a:prstGeom prst="rect">
            <a:avLst/>
          </a:prstGeom>
          <a:noFill/>
          <a:ln w="9525">
            <a:noFill/>
            <a:miter lim="800000"/>
            <a:headEnd/>
            <a:tailEnd/>
          </a:ln>
          <a:effectLst/>
        </p:spPr>
        <p:txBody>
          <a:bodyPr lIns="92075" tIns="46038" rIns="92075" bIns="46038" anchor="ctr"/>
          <a:lstStyle/>
          <a:p>
            <a:pPr algn="ctr" fontAlgn="base">
              <a:defRPr/>
            </a:pPr>
            <a:r>
              <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rPr>
              <a:t>光缆的类别</a:t>
            </a:r>
          </a:p>
        </p:txBody>
      </p:sp>
      <p:sp>
        <p:nvSpPr>
          <p:cNvPr id="11" name="Line 10"/>
          <p:cNvSpPr>
            <a:spLocks noChangeShapeType="1"/>
          </p:cNvSpPr>
          <p:nvPr/>
        </p:nvSpPr>
        <p:spPr bwMode="auto">
          <a:xfrm>
            <a:off x="1000125" y="2138354"/>
            <a:ext cx="3200400" cy="0"/>
          </a:xfrm>
          <a:prstGeom prst="line">
            <a:avLst/>
          </a:prstGeom>
          <a:noFill/>
          <a:ln w="28575">
            <a:solidFill>
              <a:schemeClr val="accent1">
                <a:lumMod val="75000"/>
              </a:schemeClr>
            </a:solidFill>
            <a:round/>
            <a:headEnd/>
            <a:tailEnd/>
          </a:ln>
          <a:effectLst/>
        </p:spPr>
        <p:txBody>
          <a:bodyPr wrap="none" anchor="ctr"/>
          <a:lstStyle/>
          <a:p>
            <a:pPr algn="ctr" fontAlgn="base">
              <a:defRPr/>
            </a:pPr>
            <a:endParaRPr lang="zh-CN" altLang="en-US">
              <a:ea typeface="宋体" pitchFamily="2" charset="-122"/>
            </a:endParaRPr>
          </a:p>
        </p:txBody>
      </p:sp>
      <p:sp>
        <p:nvSpPr>
          <p:cNvPr id="12" name="Line 11"/>
          <p:cNvSpPr>
            <a:spLocks noChangeShapeType="1"/>
          </p:cNvSpPr>
          <p:nvPr/>
        </p:nvSpPr>
        <p:spPr bwMode="auto">
          <a:xfrm>
            <a:off x="1000125" y="2214554"/>
            <a:ext cx="3200400" cy="0"/>
          </a:xfrm>
          <a:prstGeom prst="line">
            <a:avLst/>
          </a:prstGeom>
          <a:noFill/>
          <a:ln w="28575">
            <a:solidFill>
              <a:schemeClr val="accent1">
                <a:lumMod val="75000"/>
              </a:schemeClr>
            </a:solidFill>
            <a:round/>
            <a:headEnd/>
            <a:tailEnd/>
          </a:ln>
          <a:effectLst/>
        </p:spPr>
        <p:txBody>
          <a:bodyPr wrap="none" anchor="ctr"/>
          <a:lstStyle/>
          <a:p>
            <a:pPr algn="ctr" fontAlgn="base">
              <a:defRPr/>
            </a:pPr>
            <a:endParaRPr lang="zh-CN" altLang="en-US">
              <a:ea typeface="宋体" pitchFamily="2" charset="-122"/>
            </a:endParaRPr>
          </a:p>
        </p:txBody>
      </p:sp>
      <p:sp>
        <p:nvSpPr>
          <p:cNvPr id="6" name="Text Box 17"/>
          <p:cNvSpPr txBox="1">
            <a:spLocks noChangeArrowheads="1"/>
          </p:cNvSpPr>
          <p:nvPr/>
        </p:nvSpPr>
        <p:spPr bwMode="gray">
          <a:xfrm>
            <a:off x="642910" y="1000108"/>
            <a:ext cx="3143272" cy="457200"/>
          </a:xfrm>
          <a:prstGeom prst="rect">
            <a:avLst/>
          </a:prstGeom>
          <a:noFill/>
          <a:ln w="9525" algn="ctr">
            <a:noFill/>
            <a:miter lim="800000"/>
            <a:headEnd/>
            <a:tailEnd/>
          </a:ln>
          <a:effectLst/>
        </p:spPr>
        <p:txBody>
          <a:bodyPr wrap="square">
            <a:spAutoFit/>
          </a:bodyPr>
          <a:lstStyle/>
          <a:p>
            <a:pPr algn="ctr" eaLnBrk="0" fontAlgn="base" hangingPunct="0"/>
            <a:r>
              <a:rPr lang="zh-CN" altLang="en-US" sz="2400" b="1" dirty="0" smtClean="0">
                <a:solidFill>
                  <a:schemeClr val="tx2"/>
                </a:solidFill>
                <a:effectLst>
                  <a:outerShdw blurRad="38100" dist="38100" dir="2700000" algn="tl">
                    <a:srgbClr val="C0C0C0"/>
                  </a:outerShdw>
                </a:effectLst>
                <a:ea typeface="黑体" pitchFamily="49" charset="-122"/>
                <a:hlinkClick r:id="rId2" action="ppaction://hlinksldjump"/>
              </a:rPr>
              <a:t>光纤布线系列产品</a:t>
            </a:r>
            <a:endParaRPr lang="zh-CN" altLang="en-US" sz="2400" b="1" dirty="0">
              <a:solidFill>
                <a:schemeClr val="tx2"/>
              </a:solidFill>
              <a:effectLst>
                <a:outerShdw blurRad="38100" dist="38100" dir="2700000" algn="tl">
                  <a:srgbClr val="C0C0C0"/>
                </a:outerShdw>
              </a:effectLst>
              <a:ea typeface="黑体" pitchFamily="49" charset="-122"/>
              <a:hlinkClick r:id="rId2" action="ppaction://hlinksldjump"/>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8" descr="gyfty(53)-c1-"/>
          <p:cNvPicPr>
            <a:picLocks noChangeAspect="1" noChangeArrowheads="1"/>
          </p:cNvPicPr>
          <p:nvPr/>
        </p:nvPicPr>
        <p:blipFill>
          <a:blip r:embed="rId2"/>
          <a:srcRect/>
          <a:stretch>
            <a:fillRect/>
          </a:stretch>
        </p:blipFill>
        <p:spPr bwMode="auto">
          <a:xfrm>
            <a:off x="1511332" y="1789099"/>
            <a:ext cx="2232025" cy="2232025"/>
          </a:xfrm>
          <a:prstGeom prst="rect">
            <a:avLst/>
          </a:prstGeom>
          <a:noFill/>
        </p:spPr>
      </p:pic>
      <p:sp>
        <p:nvSpPr>
          <p:cNvPr id="18" name="Text Box 2"/>
          <p:cNvSpPr txBox="1">
            <a:spLocks noChangeArrowheads="1"/>
          </p:cNvSpPr>
          <p:nvPr/>
        </p:nvSpPr>
        <p:spPr bwMode="auto">
          <a:xfrm>
            <a:off x="1150969" y="1428736"/>
            <a:ext cx="7921625" cy="4235450"/>
          </a:xfrm>
          <a:prstGeom prst="rect">
            <a:avLst/>
          </a:prstGeom>
          <a:noFill/>
          <a:ln w="9525" algn="ctr">
            <a:noFill/>
            <a:miter lim="800000"/>
            <a:headEnd/>
            <a:tailEnd/>
          </a:ln>
          <a:effectLst/>
        </p:spPr>
        <p:txBody>
          <a:bodyPr>
            <a:spAutoFit/>
          </a:bodyPr>
          <a:lstStyle/>
          <a:p>
            <a:pPr algn="l"/>
            <a:endParaRPr lang="en-US" altLang="zh-CN" sz="2000"/>
          </a:p>
          <a:p>
            <a:pPr algn="l"/>
            <a:r>
              <a:rPr lang="en-US" altLang="zh-CN" sz="2000"/>
              <a:t>      GYFTY</a:t>
            </a:r>
            <a:r>
              <a:rPr lang="zh-CN" altLang="en-US" sz="2000"/>
              <a:t>图                                        </a:t>
            </a:r>
            <a:r>
              <a:rPr lang="en-US" altLang="zh-CN" sz="2000"/>
              <a:t>GYTA</a:t>
            </a:r>
            <a:r>
              <a:rPr lang="zh-CN" altLang="en-US" sz="2000"/>
              <a:t>图</a:t>
            </a:r>
          </a:p>
          <a:p>
            <a:pPr algn="l"/>
            <a:endParaRPr lang="zh-CN" altLang="en-US" sz="2000"/>
          </a:p>
          <a:p>
            <a:pPr algn="l"/>
            <a:endParaRPr lang="zh-CN" altLang="en-US" sz="2000"/>
          </a:p>
          <a:p>
            <a:pPr algn="l"/>
            <a:endParaRPr lang="zh-CN" altLang="en-US" sz="2000"/>
          </a:p>
          <a:p>
            <a:pPr algn="l"/>
            <a:endParaRPr lang="zh-CN" altLang="en-US" sz="2000"/>
          </a:p>
          <a:p>
            <a:pPr algn="l"/>
            <a:endParaRPr lang="zh-CN" altLang="en-US" sz="2000"/>
          </a:p>
          <a:p>
            <a:pPr algn="l"/>
            <a:endParaRPr lang="zh-CN" altLang="en-US" sz="2000"/>
          </a:p>
          <a:p>
            <a:pPr algn="l"/>
            <a:endParaRPr lang="zh-CN" altLang="en-US" sz="2000"/>
          </a:p>
          <a:p>
            <a:pPr algn="l"/>
            <a:endParaRPr lang="zh-CN" altLang="en-US" sz="2000"/>
          </a:p>
          <a:p>
            <a:pPr algn="l"/>
            <a:r>
              <a:rPr lang="zh-CN" altLang="en-US" sz="2400"/>
              <a:t>         </a:t>
            </a:r>
          </a:p>
          <a:p>
            <a:pPr algn="l"/>
            <a:r>
              <a:rPr lang="zh-CN" altLang="en-US" sz="2400"/>
              <a:t>     </a:t>
            </a:r>
          </a:p>
          <a:p>
            <a:pPr algn="l"/>
            <a:r>
              <a:rPr lang="zh-CN" altLang="en-US" sz="2400"/>
              <a:t>        </a:t>
            </a:r>
          </a:p>
        </p:txBody>
      </p:sp>
      <p:sp>
        <p:nvSpPr>
          <p:cNvPr id="19" name="Rectangle 9"/>
          <p:cNvSpPr>
            <a:spLocks noChangeArrowheads="1"/>
          </p:cNvSpPr>
          <p:nvPr/>
        </p:nvSpPr>
        <p:spPr bwMode="auto">
          <a:xfrm>
            <a:off x="5543582" y="3733786"/>
            <a:ext cx="1049337" cy="366713"/>
          </a:xfrm>
          <a:prstGeom prst="rect">
            <a:avLst/>
          </a:prstGeom>
          <a:noFill/>
          <a:ln w="9525" algn="ctr">
            <a:noFill/>
            <a:miter lim="800000"/>
            <a:headEnd/>
            <a:tailEnd/>
          </a:ln>
          <a:effectLst/>
        </p:spPr>
        <p:txBody>
          <a:bodyPr wrap="none">
            <a:spAutoFit/>
          </a:bodyPr>
          <a:lstStyle/>
          <a:p>
            <a:r>
              <a:rPr lang="en-US" altLang="zh-CN"/>
              <a:t>ADSS</a:t>
            </a:r>
            <a:r>
              <a:rPr lang="zh-CN" altLang="en-US"/>
              <a:t>图</a:t>
            </a:r>
          </a:p>
        </p:txBody>
      </p:sp>
      <p:pic>
        <p:nvPicPr>
          <p:cNvPr id="20" name="Picture 11" descr="gyta2_200933110272616082"/>
          <p:cNvPicPr>
            <a:picLocks noChangeAspect="1" noChangeArrowheads="1"/>
          </p:cNvPicPr>
          <p:nvPr/>
        </p:nvPicPr>
        <p:blipFill>
          <a:blip r:embed="rId3"/>
          <a:srcRect/>
          <a:stretch>
            <a:fillRect/>
          </a:stretch>
        </p:blipFill>
        <p:spPr bwMode="auto">
          <a:xfrm>
            <a:off x="5183219" y="2076436"/>
            <a:ext cx="3003550" cy="1503363"/>
          </a:xfrm>
          <a:prstGeom prst="rect">
            <a:avLst/>
          </a:prstGeom>
          <a:noFill/>
        </p:spPr>
      </p:pic>
      <p:pic>
        <p:nvPicPr>
          <p:cNvPr id="21" name="Picture 13" descr="338802007111171540"/>
          <p:cNvPicPr>
            <a:picLocks noChangeAspect="1" noChangeArrowheads="1"/>
          </p:cNvPicPr>
          <p:nvPr/>
        </p:nvPicPr>
        <p:blipFill>
          <a:blip r:embed="rId4"/>
          <a:srcRect/>
          <a:stretch>
            <a:fillRect/>
          </a:stretch>
        </p:blipFill>
        <p:spPr bwMode="auto">
          <a:xfrm>
            <a:off x="1438307" y="4165586"/>
            <a:ext cx="1944687" cy="1322388"/>
          </a:xfrm>
          <a:prstGeom prst="rect">
            <a:avLst/>
          </a:prstGeom>
          <a:noFill/>
        </p:spPr>
      </p:pic>
      <p:sp>
        <p:nvSpPr>
          <p:cNvPr id="22" name="Rectangle 14"/>
          <p:cNvSpPr>
            <a:spLocks noChangeArrowheads="1"/>
          </p:cNvSpPr>
          <p:nvPr/>
        </p:nvSpPr>
        <p:spPr bwMode="auto">
          <a:xfrm>
            <a:off x="1655794" y="3805224"/>
            <a:ext cx="1379538" cy="366712"/>
          </a:xfrm>
          <a:prstGeom prst="rect">
            <a:avLst/>
          </a:prstGeom>
          <a:noFill/>
          <a:ln w="9525" algn="ctr">
            <a:noFill/>
            <a:miter lim="800000"/>
            <a:headEnd/>
            <a:tailEnd/>
          </a:ln>
          <a:effectLst/>
        </p:spPr>
        <p:txBody>
          <a:bodyPr wrap="none">
            <a:spAutoFit/>
          </a:bodyPr>
          <a:lstStyle/>
          <a:p>
            <a:r>
              <a:rPr lang="en-US" altLang="zh-CN"/>
              <a:t> GYXTW</a:t>
            </a:r>
            <a:r>
              <a:rPr lang="zh-CN" altLang="en-US"/>
              <a:t>图 </a:t>
            </a:r>
          </a:p>
        </p:txBody>
      </p:sp>
      <p:pic>
        <p:nvPicPr>
          <p:cNvPr id="23" name="Picture 16" descr="_1235101a"/>
          <p:cNvPicPr>
            <a:picLocks noChangeAspect="1" noChangeArrowheads="1"/>
          </p:cNvPicPr>
          <p:nvPr/>
        </p:nvPicPr>
        <p:blipFill>
          <a:blip r:embed="rId5"/>
          <a:srcRect/>
          <a:stretch>
            <a:fillRect/>
          </a:stretch>
        </p:blipFill>
        <p:spPr bwMode="auto">
          <a:xfrm>
            <a:off x="5327682" y="4122724"/>
            <a:ext cx="2305050" cy="1400175"/>
          </a:xfrm>
          <a:prstGeom prst="rect">
            <a:avLst/>
          </a:prstGeom>
          <a:noFill/>
        </p:spPr>
      </p:pic>
      <p:sp>
        <p:nvSpPr>
          <p:cNvPr id="9" name="Text Box 17"/>
          <p:cNvSpPr txBox="1">
            <a:spLocks noChangeArrowheads="1"/>
          </p:cNvSpPr>
          <p:nvPr/>
        </p:nvSpPr>
        <p:spPr bwMode="gray">
          <a:xfrm>
            <a:off x="857224" y="1114412"/>
            <a:ext cx="3143272" cy="457200"/>
          </a:xfrm>
          <a:prstGeom prst="rect">
            <a:avLst/>
          </a:prstGeom>
          <a:noFill/>
          <a:ln w="9525" algn="ctr">
            <a:noFill/>
            <a:miter lim="800000"/>
            <a:headEnd/>
            <a:tailEnd/>
          </a:ln>
          <a:effectLst/>
        </p:spPr>
        <p:txBody>
          <a:bodyPr wrap="square">
            <a:spAutoFit/>
          </a:bodyPr>
          <a:lstStyle/>
          <a:p>
            <a:pPr algn="ctr" eaLnBrk="0" fontAlgn="base" hangingPunct="0"/>
            <a:r>
              <a:rPr lang="zh-CN" altLang="en-US" sz="2400" b="1" dirty="0" smtClean="0">
                <a:solidFill>
                  <a:schemeClr val="tx2"/>
                </a:solidFill>
                <a:effectLst>
                  <a:outerShdw blurRad="38100" dist="38100" dir="2700000" algn="tl">
                    <a:srgbClr val="C0C0C0"/>
                  </a:outerShdw>
                </a:effectLst>
                <a:ea typeface="黑体" pitchFamily="49" charset="-122"/>
                <a:hlinkClick r:id="rId6" action="ppaction://hlinksldjump"/>
              </a:rPr>
              <a:t>光纤布线系列产品</a:t>
            </a:r>
            <a:endParaRPr lang="zh-CN" altLang="en-US" sz="2400" b="1" dirty="0">
              <a:solidFill>
                <a:schemeClr val="tx2"/>
              </a:solidFill>
              <a:effectLst>
                <a:outerShdw blurRad="38100" dist="38100" dir="2700000" algn="tl">
                  <a:srgbClr val="C0C0C0"/>
                </a:outerShdw>
              </a:effectLst>
              <a:ea typeface="黑体" pitchFamily="49" charset="-122"/>
              <a:hlinkClick r:id="rId6" action="ppaction://hlinksldjum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214678" y="2000240"/>
            <a:ext cx="4071966" cy="725488"/>
          </a:xfrm>
          <a:prstGeom prst="rect">
            <a:avLst/>
          </a:prstGeom>
        </p:spPr>
        <p:txBody>
          <a:bodyPr/>
          <a:lstStyle/>
          <a:p>
            <a:pPr algn="ctr" fontAlgn="base">
              <a:defRPr/>
            </a:pPr>
            <a:r>
              <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rPr>
              <a:t>室内单芯单元光缆 </a:t>
            </a:r>
          </a:p>
        </p:txBody>
      </p:sp>
      <p:sp>
        <p:nvSpPr>
          <p:cNvPr id="3" name="Rectangle 3"/>
          <p:cNvSpPr txBox="1">
            <a:spLocks noChangeArrowheads="1"/>
          </p:cNvSpPr>
          <p:nvPr/>
        </p:nvSpPr>
        <p:spPr>
          <a:xfrm>
            <a:off x="3357554" y="2786058"/>
            <a:ext cx="5327650" cy="2449512"/>
          </a:xfrm>
          <a:prstGeom prst="rect">
            <a:avLst/>
          </a:prstGeom>
        </p:spPr>
        <p:txBody>
          <a:bodyPr/>
          <a:lstStyle/>
          <a:p>
            <a:pPr marL="342900" indent="-342900" fontAlgn="base">
              <a:lnSpc>
                <a:spcPct val="90000"/>
              </a:lnSpc>
              <a:spcBef>
                <a:spcPct val="20000"/>
              </a:spcBef>
              <a:buClr>
                <a:schemeClr val="accent2"/>
              </a:buClr>
              <a:buFontTx/>
              <a:buChar char="·"/>
              <a:defRPr/>
            </a:pPr>
            <a:r>
              <a:rPr lang="zh-CN" altLang="en-US" sz="1600" i="1" dirty="0">
                <a:latin typeface="方正隶变简体" pitchFamily="65" charset="-122"/>
                <a:ea typeface="方正隶变简体" pitchFamily="65" charset="-122"/>
              </a:rPr>
              <a:t>柔软、弯曲半径小、受力应变性能优良</a:t>
            </a:r>
          </a:p>
          <a:p>
            <a:pPr marL="342900" indent="-342900" fontAlgn="base">
              <a:lnSpc>
                <a:spcPct val="90000"/>
              </a:lnSpc>
              <a:spcBef>
                <a:spcPct val="20000"/>
              </a:spcBef>
              <a:buClr>
                <a:schemeClr val="accent2"/>
              </a:buClr>
              <a:buFontTx/>
              <a:buChar char="·"/>
              <a:defRPr/>
            </a:pPr>
            <a:r>
              <a:rPr lang="zh-CN" altLang="en-US" sz="1600" i="1" dirty="0">
                <a:latin typeface="方正隶变简体" pitchFamily="65" charset="-122"/>
                <a:ea typeface="方正隶变简体" pitchFamily="65" charset="-122"/>
              </a:rPr>
              <a:t>可选用阻燃或不沿燃外护套，并可提供</a:t>
            </a:r>
            <a:r>
              <a:rPr lang="en-US" altLang="zh-CN" sz="1600" i="1" dirty="0">
                <a:latin typeface="方正隶变简体" pitchFamily="65" charset="-122"/>
                <a:ea typeface="方正隶变简体" pitchFamily="65" charset="-122"/>
              </a:rPr>
              <a:t>LSOH</a:t>
            </a:r>
            <a:r>
              <a:rPr lang="zh-CN" altLang="en-US" sz="1600" i="1" dirty="0">
                <a:latin typeface="方正隶变简体" pitchFamily="65" charset="-122"/>
                <a:ea typeface="方正隶变简体" pitchFamily="65" charset="-122"/>
              </a:rPr>
              <a:t>护套</a:t>
            </a:r>
          </a:p>
          <a:p>
            <a:pPr marL="342900" indent="-342900" fontAlgn="base">
              <a:lnSpc>
                <a:spcPct val="90000"/>
              </a:lnSpc>
              <a:spcBef>
                <a:spcPct val="20000"/>
              </a:spcBef>
              <a:buClr>
                <a:schemeClr val="accent2"/>
              </a:buClr>
              <a:buFontTx/>
              <a:buChar char="·"/>
              <a:defRPr/>
            </a:pPr>
            <a:r>
              <a:rPr lang="zh-CN" altLang="en-US" sz="1600" i="1" dirty="0">
                <a:latin typeface="方正隶变简体" pitchFamily="65" charset="-122"/>
                <a:ea typeface="方正隶变简体" pitchFamily="65" charset="-122"/>
              </a:rPr>
              <a:t>端头可直接制作</a:t>
            </a:r>
            <a:r>
              <a:rPr lang="en-US" altLang="zh-CN" sz="1600" i="1" dirty="0">
                <a:latin typeface="方正隶变简体" pitchFamily="65" charset="-122"/>
                <a:ea typeface="方正隶变简体" pitchFamily="65" charset="-122"/>
              </a:rPr>
              <a:t>SC</a:t>
            </a:r>
            <a:r>
              <a:rPr lang="zh-CN" altLang="en-US" sz="1600" i="1" dirty="0">
                <a:latin typeface="方正隶变简体" pitchFamily="65" charset="-122"/>
                <a:ea typeface="方正隶变简体" pitchFamily="65" charset="-122"/>
              </a:rPr>
              <a:t>等活动连接头</a:t>
            </a:r>
          </a:p>
          <a:p>
            <a:pPr marL="342900" indent="-342900" fontAlgn="base">
              <a:lnSpc>
                <a:spcPct val="90000"/>
              </a:lnSpc>
              <a:spcBef>
                <a:spcPct val="20000"/>
              </a:spcBef>
              <a:buClr>
                <a:schemeClr val="accent2"/>
              </a:buClr>
              <a:buFontTx/>
              <a:buChar char="·"/>
              <a:defRPr/>
            </a:pPr>
            <a:r>
              <a:rPr lang="zh-CN" altLang="en-US" sz="1600" i="1" dirty="0">
                <a:latin typeface="方正隶变简体" pitchFamily="65" charset="-122"/>
                <a:ea typeface="方正隶变简体" pitchFamily="65" charset="-122"/>
              </a:rPr>
              <a:t>适用于架空、管道、托架等敷设条件</a:t>
            </a:r>
          </a:p>
        </p:txBody>
      </p:sp>
      <p:pic>
        <p:nvPicPr>
          <p:cNvPr id="4" name="Picture 5" descr="GX06"/>
          <p:cNvPicPr>
            <a:picLocks noChangeAspect="1" noChangeArrowheads="1"/>
          </p:cNvPicPr>
          <p:nvPr/>
        </p:nvPicPr>
        <p:blipFill>
          <a:blip r:embed="rId2"/>
          <a:srcRect/>
          <a:stretch>
            <a:fillRect/>
          </a:stretch>
        </p:blipFill>
        <p:spPr>
          <a:xfrm>
            <a:off x="971550" y="3346450"/>
            <a:ext cx="1955800" cy="2154238"/>
          </a:xfrm>
          <a:prstGeom prst="rect">
            <a:avLst/>
          </a:prstGeom>
          <a:noFill/>
          <a:ln w="28575">
            <a:solidFill>
              <a:schemeClr val="accent1"/>
            </a:solidFill>
          </a:ln>
          <a:effectLst>
            <a:outerShdw dist="71842" dir="2700000" algn="ctr" rotWithShape="0">
              <a:srgbClr val="808080"/>
            </a:outerShdw>
          </a:effectLst>
        </p:spPr>
      </p:pic>
      <p:pic>
        <p:nvPicPr>
          <p:cNvPr id="317445" name="图片 10" descr="OM3多模光缆小.jpg"/>
          <p:cNvPicPr>
            <a:picLocks noChangeAspect="1"/>
          </p:cNvPicPr>
          <p:nvPr/>
        </p:nvPicPr>
        <p:blipFill>
          <a:blip r:embed="rId3" cstate="print"/>
          <a:srcRect/>
          <a:stretch>
            <a:fillRect/>
          </a:stretch>
        </p:blipFill>
        <p:spPr bwMode="auto">
          <a:xfrm rot="20439712">
            <a:off x="736215" y="2241309"/>
            <a:ext cx="2411412" cy="542925"/>
          </a:xfrm>
          <a:prstGeom prst="rect">
            <a:avLst/>
          </a:prstGeom>
          <a:noFill/>
          <a:ln w="9525">
            <a:noFill/>
            <a:miter lim="800000"/>
            <a:headEnd/>
            <a:tailEnd/>
          </a:ln>
        </p:spPr>
      </p:pic>
      <p:sp>
        <p:nvSpPr>
          <p:cNvPr id="6" name="Text Box 17"/>
          <p:cNvSpPr txBox="1">
            <a:spLocks noChangeArrowheads="1"/>
          </p:cNvSpPr>
          <p:nvPr/>
        </p:nvSpPr>
        <p:spPr bwMode="gray">
          <a:xfrm>
            <a:off x="642910" y="1214422"/>
            <a:ext cx="3143272" cy="457200"/>
          </a:xfrm>
          <a:prstGeom prst="rect">
            <a:avLst/>
          </a:prstGeom>
          <a:noFill/>
          <a:ln w="9525" algn="ctr">
            <a:noFill/>
            <a:miter lim="800000"/>
            <a:headEnd/>
            <a:tailEnd/>
          </a:ln>
          <a:effectLst/>
        </p:spPr>
        <p:txBody>
          <a:bodyPr wrap="square">
            <a:spAutoFit/>
          </a:bodyPr>
          <a:lstStyle/>
          <a:p>
            <a:pPr algn="ctr" eaLnBrk="0" fontAlgn="base" hangingPunct="0"/>
            <a:r>
              <a:rPr lang="zh-CN" altLang="en-US" sz="2400" b="1" dirty="0" smtClean="0">
                <a:solidFill>
                  <a:schemeClr val="tx2"/>
                </a:solidFill>
                <a:effectLst>
                  <a:outerShdw blurRad="38100" dist="38100" dir="2700000" algn="tl">
                    <a:srgbClr val="C0C0C0"/>
                  </a:outerShdw>
                </a:effectLst>
                <a:ea typeface="黑体" pitchFamily="49" charset="-122"/>
                <a:hlinkClick r:id="rId4" action="ppaction://hlinksldjump"/>
              </a:rPr>
              <a:t>光纤布线系列产品</a:t>
            </a:r>
            <a:endParaRPr lang="zh-CN" altLang="en-US" sz="2400" b="1" dirty="0">
              <a:solidFill>
                <a:schemeClr val="tx2"/>
              </a:solidFill>
              <a:effectLst>
                <a:outerShdw blurRad="38100" dist="38100" dir="2700000" algn="tl">
                  <a:srgbClr val="C0C0C0"/>
                </a:outerShdw>
              </a:effectLst>
              <a:ea typeface="黑体" pitchFamily="49" charset="-122"/>
              <a:hlinkClick r:id="rId4" action="ppaction://hlinksldjum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txBox="1">
            <a:spLocks noChangeArrowheads="1"/>
          </p:cNvSpPr>
          <p:nvPr/>
        </p:nvSpPr>
        <p:spPr>
          <a:xfrm>
            <a:off x="895350" y="1916113"/>
            <a:ext cx="4748213" cy="3960812"/>
          </a:xfrm>
          <a:prstGeom prst="rect">
            <a:avLst/>
          </a:prstGeom>
        </p:spPr>
        <p:txBody>
          <a:bodyPr/>
          <a:lstStyle/>
          <a:p>
            <a:pPr marL="342900" indent="-342900" fontAlgn="base">
              <a:lnSpc>
                <a:spcPct val="90000"/>
              </a:lnSpc>
              <a:spcBef>
                <a:spcPct val="20000"/>
              </a:spcBef>
              <a:buClr>
                <a:schemeClr val="accent2"/>
              </a:buClr>
              <a:buFontTx/>
              <a:buChar char="·"/>
              <a:defRPr/>
            </a:pPr>
            <a:r>
              <a:rPr lang="zh-CN" altLang="en-US" sz="1600" i="1" dirty="0">
                <a:latin typeface="方正隶变简体" pitchFamily="65" charset="-122"/>
                <a:ea typeface="方正隶变简体" pitchFamily="65" charset="-122"/>
              </a:rPr>
              <a:t>提供</a:t>
            </a:r>
            <a:r>
              <a:rPr lang="en-US" altLang="zh-CN" sz="1600" i="1" dirty="0">
                <a:latin typeface="方正隶变简体" pitchFamily="65" charset="-122"/>
                <a:ea typeface="方正隶变简体" pitchFamily="65" charset="-122"/>
              </a:rPr>
              <a:t>ST</a:t>
            </a:r>
            <a:r>
              <a:rPr lang="zh-CN" altLang="en-US" sz="1600" i="1" dirty="0">
                <a:latin typeface="方正隶变简体" pitchFamily="65" charset="-122"/>
                <a:ea typeface="方正隶变简体" pitchFamily="65" charset="-122"/>
              </a:rPr>
              <a:t>、</a:t>
            </a:r>
            <a:r>
              <a:rPr lang="en-US" altLang="zh-CN" sz="1600" i="1" dirty="0">
                <a:latin typeface="方正隶变简体" pitchFamily="65" charset="-122"/>
                <a:ea typeface="方正隶变简体" pitchFamily="65" charset="-122"/>
              </a:rPr>
              <a:t>SC</a:t>
            </a:r>
            <a:r>
              <a:rPr lang="zh-CN" altLang="en-US" sz="1600" i="1" dirty="0">
                <a:latin typeface="方正隶变简体" pitchFamily="65" charset="-122"/>
                <a:ea typeface="方正隶变简体" pitchFamily="65" charset="-122"/>
              </a:rPr>
              <a:t>、</a:t>
            </a:r>
            <a:r>
              <a:rPr lang="en-US" altLang="zh-CN" sz="1600" i="1" dirty="0">
                <a:latin typeface="方正隶变简体" pitchFamily="65" charset="-122"/>
                <a:ea typeface="方正隶变简体" pitchFamily="65" charset="-122"/>
              </a:rPr>
              <a:t>FC</a:t>
            </a:r>
            <a:r>
              <a:rPr lang="zh-CN" altLang="en-US" sz="1600" i="1" dirty="0">
                <a:latin typeface="方正隶变简体" pitchFamily="65" charset="-122"/>
                <a:ea typeface="方正隶变简体" pitchFamily="65" charset="-122"/>
              </a:rPr>
              <a:t>、</a:t>
            </a:r>
            <a:r>
              <a:rPr lang="en-US" altLang="zh-CN" sz="1600" i="1" dirty="0">
                <a:latin typeface="方正隶变简体" pitchFamily="65" charset="-122"/>
                <a:ea typeface="方正隶变简体" pitchFamily="65" charset="-122"/>
              </a:rPr>
              <a:t>LC</a:t>
            </a:r>
            <a:r>
              <a:rPr lang="zh-CN" altLang="en-US" sz="1600" i="1" dirty="0">
                <a:latin typeface="方正隶变简体" pitchFamily="65" charset="-122"/>
                <a:ea typeface="方正隶变简体" pitchFamily="65" charset="-122"/>
              </a:rPr>
              <a:t>、</a:t>
            </a:r>
            <a:r>
              <a:rPr lang="en-US" altLang="zh-CN" sz="1600" i="1" dirty="0">
                <a:latin typeface="方正隶变简体" pitchFamily="65" charset="-122"/>
                <a:ea typeface="方正隶变简体" pitchFamily="65" charset="-122"/>
              </a:rPr>
              <a:t>MT-RJ</a:t>
            </a:r>
            <a:r>
              <a:rPr lang="zh-CN" altLang="en-US" sz="1600" i="1" dirty="0">
                <a:latin typeface="方正隶变简体" pitchFamily="65" charset="-122"/>
                <a:ea typeface="方正隶变简体" pitchFamily="65" charset="-122"/>
              </a:rPr>
              <a:t>各种接头可选</a:t>
            </a:r>
          </a:p>
          <a:p>
            <a:pPr marL="342900" indent="-342900" fontAlgn="base">
              <a:lnSpc>
                <a:spcPct val="90000"/>
              </a:lnSpc>
              <a:spcBef>
                <a:spcPct val="20000"/>
              </a:spcBef>
              <a:buClr>
                <a:schemeClr val="accent2"/>
              </a:buClr>
              <a:buFontTx/>
              <a:buChar char="·"/>
              <a:defRPr/>
            </a:pPr>
            <a:r>
              <a:rPr lang="zh-CN" altLang="en-US" sz="1600" i="1" dirty="0">
                <a:latin typeface="方正隶变简体" pitchFamily="65" charset="-122"/>
                <a:ea typeface="方正隶变简体" pitchFamily="65" charset="-122"/>
              </a:rPr>
              <a:t>多模包括</a:t>
            </a:r>
            <a:r>
              <a:rPr lang="en-US" altLang="zh-CN" sz="1600" i="1" dirty="0">
                <a:latin typeface="方正隶变简体" pitchFamily="65" charset="-122"/>
                <a:ea typeface="方正隶变简体" pitchFamily="65" charset="-122"/>
              </a:rPr>
              <a:t>50/125</a:t>
            </a:r>
            <a:r>
              <a:rPr lang="zh-CN" altLang="en-US" sz="1600" i="1" dirty="0">
                <a:latin typeface="方正隶变简体" pitchFamily="65" charset="-122"/>
                <a:ea typeface="方正隶变简体" pitchFamily="65" charset="-122"/>
              </a:rPr>
              <a:t>、</a:t>
            </a:r>
            <a:r>
              <a:rPr lang="en-US" altLang="zh-CN" sz="1600" i="1" dirty="0">
                <a:latin typeface="方正隶变简体" pitchFamily="65" charset="-122"/>
                <a:ea typeface="方正隶变简体" pitchFamily="65" charset="-122"/>
              </a:rPr>
              <a:t>62.5/125</a:t>
            </a:r>
            <a:r>
              <a:rPr lang="zh-CN" altLang="en-US" sz="1600" i="1" dirty="0">
                <a:latin typeface="方正隶变简体" pitchFamily="65" charset="-122"/>
                <a:ea typeface="方正隶变简体" pitchFamily="65" charset="-122"/>
              </a:rPr>
              <a:t>、</a:t>
            </a:r>
            <a:r>
              <a:rPr lang="en-US" altLang="zh-CN" sz="1600" i="1" dirty="0">
                <a:latin typeface="方正隶变简体" pitchFamily="65" charset="-122"/>
                <a:ea typeface="方正隶变简体" pitchFamily="65" charset="-122"/>
              </a:rPr>
              <a:t>OM3 50/125</a:t>
            </a:r>
            <a:r>
              <a:rPr lang="zh-CN" altLang="en-US" sz="1600" i="1" dirty="0">
                <a:latin typeface="方正隶变简体" pitchFamily="65" charset="-122"/>
                <a:ea typeface="方正隶变简体" pitchFamily="65" charset="-122"/>
              </a:rPr>
              <a:t>三种类型</a:t>
            </a:r>
          </a:p>
          <a:p>
            <a:pPr marL="342900" indent="-342900" fontAlgn="base">
              <a:lnSpc>
                <a:spcPct val="90000"/>
              </a:lnSpc>
              <a:spcBef>
                <a:spcPct val="20000"/>
              </a:spcBef>
              <a:buClr>
                <a:schemeClr val="accent2"/>
              </a:buClr>
              <a:buFontTx/>
              <a:buChar char="·"/>
              <a:defRPr/>
            </a:pPr>
            <a:r>
              <a:rPr lang="zh-CN" altLang="en-US" sz="1600" i="1" dirty="0">
                <a:latin typeface="方正隶变简体" pitchFamily="65" charset="-122"/>
                <a:ea typeface="方正隶变简体" pitchFamily="65" charset="-122"/>
              </a:rPr>
              <a:t>阻燃型外被</a:t>
            </a:r>
          </a:p>
          <a:p>
            <a:pPr marL="342900" indent="-342900" fontAlgn="base">
              <a:lnSpc>
                <a:spcPct val="90000"/>
              </a:lnSpc>
              <a:spcBef>
                <a:spcPct val="20000"/>
              </a:spcBef>
              <a:buClr>
                <a:schemeClr val="accent2"/>
              </a:buClr>
              <a:buFontTx/>
              <a:buChar char="·"/>
              <a:defRPr/>
            </a:pPr>
            <a:r>
              <a:rPr lang="zh-CN" altLang="en-US" sz="1600" i="1" dirty="0">
                <a:latin typeface="方正隶变简体" pitchFamily="65" charset="-122"/>
                <a:ea typeface="方正隶变简体" pitchFamily="65" charset="-122"/>
              </a:rPr>
              <a:t>长度可以自由定做</a:t>
            </a:r>
            <a:endParaRPr lang="en-US" altLang="zh-CN" sz="1600" i="1" dirty="0">
              <a:latin typeface="方正隶变简体" pitchFamily="65" charset="-122"/>
              <a:ea typeface="方正隶变简体" pitchFamily="65" charset="-122"/>
            </a:endParaRPr>
          </a:p>
          <a:p>
            <a:pPr marL="342900" indent="-342900" fontAlgn="base">
              <a:lnSpc>
                <a:spcPct val="90000"/>
              </a:lnSpc>
              <a:spcBef>
                <a:spcPct val="20000"/>
              </a:spcBef>
              <a:buClr>
                <a:schemeClr val="accent2"/>
              </a:buClr>
              <a:buFontTx/>
              <a:buChar char="·"/>
              <a:defRPr/>
            </a:pPr>
            <a:r>
              <a:rPr lang="zh-CN" altLang="en-US" sz="1600" i="1" dirty="0">
                <a:latin typeface="方正隶变简体" pitchFamily="65" charset="-122"/>
                <a:ea typeface="方正隶变简体" pitchFamily="65" charset="-122"/>
              </a:rPr>
              <a:t>单模光纤：一般光纤跳线用黄色表示，接头和保护套为蓝色；传输距离较长。 </a:t>
            </a:r>
            <a:endParaRPr lang="en-US" altLang="zh-CN" sz="1600" i="1" dirty="0">
              <a:latin typeface="方正隶变简体" pitchFamily="65" charset="-122"/>
              <a:ea typeface="方正隶变简体" pitchFamily="65" charset="-122"/>
            </a:endParaRPr>
          </a:p>
          <a:p>
            <a:pPr marL="342900" indent="-342900" fontAlgn="base">
              <a:lnSpc>
                <a:spcPct val="90000"/>
              </a:lnSpc>
              <a:spcBef>
                <a:spcPct val="20000"/>
              </a:spcBef>
              <a:buClr>
                <a:schemeClr val="accent2"/>
              </a:buClr>
              <a:buFontTx/>
              <a:buChar char="·"/>
              <a:defRPr/>
            </a:pPr>
            <a:r>
              <a:rPr lang="zh-CN" altLang="en-US" sz="1600" i="1" dirty="0">
                <a:latin typeface="方正隶变简体" pitchFamily="65" charset="-122"/>
                <a:ea typeface="方正隶变简体" pitchFamily="65" charset="-122"/>
              </a:rPr>
              <a:t>多模光纤：一般光纤跳线用橙色表示，也有的用灰色表示，接头和保护套用米色或者黑色；传输距离较短</a:t>
            </a:r>
          </a:p>
        </p:txBody>
      </p:sp>
      <p:grpSp>
        <p:nvGrpSpPr>
          <p:cNvPr id="318468" name="组合 8"/>
          <p:cNvGrpSpPr>
            <a:grpSpLocks/>
          </p:cNvGrpSpPr>
          <p:nvPr/>
        </p:nvGrpSpPr>
        <p:grpSpPr bwMode="auto">
          <a:xfrm>
            <a:off x="6000750" y="2130425"/>
            <a:ext cx="1785938" cy="1727200"/>
            <a:chOff x="6000760" y="2130974"/>
            <a:chExt cx="1785950" cy="1726654"/>
          </a:xfrm>
        </p:grpSpPr>
        <p:pic>
          <p:nvPicPr>
            <p:cNvPr id="4" name="图片 3" descr="u=3184506949,2644618150&amp;fm=0&amp;gp=0.jpg"/>
            <p:cNvPicPr>
              <a:picLocks noChangeAspect="1"/>
            </p:cNvPicPr>
            <p:nvPr/>
          </p:nvPicPr>
          <p:blipFill>
            <a:blip r:embed="rId2"/>
            <a:stretch>
              <a:fillRect/>
            </a:stretch>
          </p:blipFill>
          <p:spPr>
            <a:xfrm>
              <a:off x="6000760" y="2130974"/>
              <a:ext cx="1785950" cy="1339426"/>
            </a:xfrm>
            <a:prstGeom prst="rect">
              <a:avLst/>
            </a:prstGeom>
            <a:ln>
              <a:solidFill>
                <a:schemeClr val="accent1">
                  <a:lumMod val="75000"/>
                </a:schemeClr>
              </a:solidFill>
            </a:ln>
          </p:spPr>
        </p:pic>
        <p:sp>
          <p:nvSpPr>
            <p:cNvPr id="318470" name="TextBox 6"/>
            <p:cNvSpPr txBox="1">
              <a:spLocks noChangeArrowheads="1"/>
            </p:cNvSpPr>
            <p:nvPr/>
          </p:nvSpPr>
          <p:spPr bwMode="auto">
            <a:xfrm>
              <a:off x="6409481" y="3488296"/>
              <a:ext cx="877163" cy="369332"/>
            </a:xfrm>
            <a:prstGeom prst="rect">
              <a:avLst/>
            </a:prstGeom>
            <a:noFill/>
            <a:ln w="9525">
              <a:noFill/>
              <a:miter lim="800000"/>
              <a:headEnd/>
              <a:tailEnd/>
            </a:ln>
          </p:spPr>
          <p:txBody>
            <a:bodyPr wrap="none">
              <a:spAutoFit/>
            </a:bodyPr>
            <a:lstStyle/>
            <a:p>
              <a:pPr algn="ctr" fontAlgn="base"/>
              <a:r>
                <a:rPr lang="en-US" altLang="zh-CN"/>
                <a:t>FC-FC</a:t>
              </a:r>
              <a:endParaRPr lang="zh-CN" altLang="en-US"/>
            </a:p>
          </p:txBody>
        </p:sp>
      </p:grpSp>
      <p:grpSp>
        <p:nvGrpSpPr>
          <p:cNvPr id="318471" name="组合 9"/>
          <p:cNvGrpSpPr>
            <a:grpSpLocks/>
          </p:cNvGrpSpPr>
          <p:nvPr/>
        </p:nvGrpSpPr>
        <p:grpSpPr bwMode="auto">
          <a:xfrm>
            <a:off x="6000750" y="3844925"/>
            <a:ext cx="1785938" cy="1727200"/>
            <a:chOff x="6001110" y="3845486"/>
            <a:chExt cx="1785600" cy="1726654"/>
          </a:xfrm>
        </p:grpSpPr>
        <p:pic>
          <p:nvPicPr>
            <p:cNvPr id="6" name="图片 5" descr="u=598805690,496045835&amp;fm=0&amp;gp=0.jpg"/>
            <p:cNvPicPr>
              <a:picLocks/>
            </p:cNvPicPr>
            <p:nvPr/>
          </p:nvPicPr>
          <p:blipFill>
            <a:blip r:embed="rId3"/>
            <a:stretch>
              <a:fillRect/>
            </a:stretch>
          </p:blipFill>
          <p:spPr>
            <a:xfrm>
              <a:off x="6001110" y="3845486"/>
              <a:ext cx="1785600" cy="1339426"/>
            </a:xfrm>
            <a:prstGeom prst="rect">
              <a:avLst/>
            </a:prstGeom>
            <a:ln>
              <a:solidFill>
                <a:schemeClr val="accent1">
                  <a:lumMod val="75000"/>
                </a:schemeClr>
              </a:solidFill>
            </a:ln>
          </p:spPr>
        </p:pic>
        <p:sp>
          <p:nvSpPr>
            <p:cNvPr id="318473" name="TextBox 7"/>
            <p:cNvSpPr txBox="1">
              <a:spLocks noChangeArrowheads="1"/>
            </p:cNvSpPr>
            <p:nvPr/>
          </p:nvSpPr>
          <p:spPr bwMode="auto">
            <a:xfrm>
              <a:off x="6455271" y="5202808"/>
              <a:ext cx="902811" cy="369332"/>
            </a:xfrm>
            <a:prstGeom prst="rect">
              <a:avLst/>
            </a:prstGeom>
            <a:noFill/>
            <a:ln w="9525">
              <a:noFill/>
              <a:miter lim="800000"/>
              <a:headEnd/>
              <a:tailEnd/>
            </a:ln>
          </p:spPr>
          <p:txBody>
            <a:bodyPr wrap="none">
              <a:spAutoFit/>
            </a:bodyPr>
            <a:lstStyle/>
            <a:p>
              <a:pPr algn="ctr" fontAlgn="base"/>
              <a:r>
                <a:rPr lang="en-US" altLang="zh-CN"/>
                <a:t>SC-SC</a:t>
              </a:r>
              <a:endParaRPr lang="zh-CN" altLang="en-US"/>
            </a:p>
          </p:txBody>
        </p:sp>
      </p:grpSp>
      <p:sp>
        <p:nvSpPr>
          <p:cNvPr id="9" name="Text Box 17"/>
          <p:cNvSpPr txBox="1">
            <a:spLocks noChangeArrowheads="1"/>
          </p:cNvSpPr>
          <p:nvPr/>
        </p:nvSpPr>
        <p:spPr bwMode="gray">
          <a:xfrm>
            <a:off x="714348" y="1185850"/>
            <a:ext cx="3143272" cy="457200"/>
          </a:xfrm>
          <a:prstGeom prst="rect">
            <a:avLst/>
          </a:prstGeom>
          <a:noFill/>
          <a:ln w="9525" algn="ctr">
            <a:noFill/>
            <a:miter lim="800000"/>
            <a:headEnd/>
            <a:tailEnd/>
          </a:ln>
          <a:effectLst/>
        </p:spPr>
        <p:txBody>
          <a:bodyPr wrap="square">
            <a:spAutoFit/>
          </a:bodyPr>
          <a:lstStyle/>
          <a:p>
            <a:pPr algn="ctr" eaLnBrk="0" fontAlgn="base" hangingPunct="0"/>
            <a:r>
              <a:rPr lang="zh-CN" altLang="en-US" sz="2400" b="1" dirty="0" smtClean="0">
                <a:solidFill>
                  <a:schemeClr val="tx2"/>
                </a:solidFill>
                <a:effectLst>
                  <a:outerShdw blurRad="38100" dist="38100" dir="2700000" algn="tl">
                    <a:srgbClr val="C0C0C0"/>
                  </a:outerShdw>
                </a:effectLst>
                <a:ea typeface="黑体" pitchFamily="49" charset="-122"/>
                <a:hlinkClick r:id="rId4" action="ppaction://hlinksldjump"/>
              </a:rPr>
              <a:t>光纤布线系列产品</a:t>
            </a:r>
            <a:endParaRPr lang="zh-CN" altLang="en-US" sz="2400" b="1" dirty="0">
              <a:solidFill>
                <a:schemeClr val="tx2"/>
              </a:solidFill>
              <a:effectLst>
                <a:outerShdw blurRad="38100" dist="38100" dir="2700000" algn="tl">
                  <a:srgbClr val="C0C0C0"/>
                </a:outerShdw>
              </a:effectLst>
              <a:ea typeface="黑体" pitchFamily="49" charset="-122"/>
              <a:hlinkClick r:id="rId4" action="ppaction://hlinksldjum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3" name="Rectangle 3"/>
          <p:cNvSpPr>
            <a:spLocks noGrp="1" noChangeArrowheads="1"/>
          </p:cNvSpPr>
          <p:nvPr>
            <p:ph type="body" idx="1"/>
          </p:nvPr>
        </p:nvSpPr>
        <p:spPr>
          <a:xfrm>
            <a:off x="1000100" y="1857364"/>
            <a:ext cx="7127875" cy="3527425"/>
          </a:xfrm>
        </p:spPr>
        <p:txBody>
          <a:bodyPr/>
          <a:lstStyle/>
          <a:p>
            <a:r>
              <a:rPr lang="zh-CN" altLang="en-US" sz="1800" dirty="0" smtClean="0"/>
              <a:t>广州市唯康通信技术有限公司，成立于</a:t>
            </a:r>
            <a:r>
              <a:rPr lang="en-US" altLang="zh-CN" sz="1800" dirty="0" smtClean="0"/>
              <a:t>2002</a:t>
            </a:r>
            <a:r>
              <a:rPr lang="zh-CN" altLang="en-US" sz="1800" dirty="0" smtClean="0"/>
              <a:t>年，位于广州天河区</a:t>
            </a:r>
          </a:p>
          <a:p>
            <a:r>
              <a:rPr lang="zh-CN" altLang="en-US" sz="1800" dirty="0" smtClean="0"/>
              <a:t>是一家专业从事智能楼宇、综合布线、教学设备系统产品研发生产和销售服务的集团化企业</a:t>
            </a:r>
          </a:p>
          <a:p>
            <a:r>
              <a:rPr lang="zh-CN" altLang="en-US" sz="1800" dirty="0" smtClean="0"/>
              <a:t>生产基地位于东莞茶山（东莞市民康电子科技有限公司）及江西乐安（江西民康实业有限公司）</a:t>
            </a:r>
          </a:p>
          <a:p>
            <a:r>
              <a:rPr lang="zh-CN" altLang="en-US" sz="1800" dirty="0" smtClean="0"/>
              <a:t>共有员工</a:t>
            </a:r>
            <a:r>
              <a:rPr lang="en-US" altLang="zh-CN" sz="1800" dirty="0" smtClean="0"/>
              <a:t>1100</a:t>
            </a:r>
            <a:r>
              <a:rPr lang="zh-CN" altLang="en-US" sz="1800" dirty="0" smtClean="0"/>
              <a:t>余人，年产值</a:t>
            </a:r>
            <a:r>
              <a:rPr lang="en-US" altLang="zh-CN" sz="1800" dirty="0" smtClean="0"/>
              <a:t>4</a:t>
            </a:r>
            <a:r>
              <a:rPr lang="zh-CN" altLang="en-US" sz="1800" dirty="0" smtClean="0"/>
              <a:t>亿余元。</a:t>
            </a:r>
            <a:endParaRPr lang="en-US" altLang="zh-CN" sz="1800" dirty="0" smtClean="0"/>
          </a:p>
          <a:p>
            <a:r>
              <a:rPr lang="zh-CN" altLang="en-US" sz="1800" dirty="0" smtClean="0">
                <a:solidFill>
                  <a:srgbClr val="000000"/>
                </a:solidFill>
              </a:rPr>
              <a:t>产品立足国内，走向世界；用户遍布全国及全世界超过</a:t>
            </a:r>
            <a:r>
              <a:rPr lang="en-US" altLang="zh-CN" sz="1800" dirty="0" smtClean="0">
                <a:solidFill>
                  <a:srgbClr val="000000"/>
                </a:solidFill>
              </a:rPr>
              <a:t>20</a:t>
            </a:r>
            <a:r>
              <a:rPr lang="zh-CN" altLang="en-US" sz="1800" dirty="0" smtClean="0">
                <a:solidFill>
                  <a:srgbClr val="000000"/>
                </a:solidFill>
              </a:rPr>
              <a:t>个国家</a:t>
            </a:r>
            <a:r>
              <a:rPr lang="en-US" altLang="zh-CN" sz="1800" dirty="0" smtClean="0">
                <a:solidFill>
                  <a:srgbClr val="000000"/>
                </a:solidFill>
              </a:rPr>
              <a:t>,</a:t>
            </a:r>
            <a:r>
              <a:rPr lang="zh-CN" altLang="en-US" sz="1800" dirty="0" smtClean="0">
                <a:solidFill>
                  <a:srgbClr val="000000"/>
                </a:solidFill>
              </a:rPr>
              <a:t>产品进入美国、俄罗斯、日本、香港及东南亚市场</a:t>
            </a:r>
          </a:p>
          <a:p>
            <a:endParaRPr lang="zh-CN" altLang="en-US" sz="1800" dirty="0" smtClean="0"/>
          </a:p>
        </p:txBody>
      </p:sp>
      <p:sp>
        <p:nvSpPr>
          <p:cNvPr id="5" name="Text Box 12"/>
          <p:cNvSpPr txBox="1">
            <a:spLocks noChangeArrowheads="1"/>
          </p:cNvSpPr>
          <p:nvPr/>
        </p:nvSpPr>
        <p:spPr bwMode="gray">
          <a:xfrm>
            <a:off x="2214546" y="1214422"/>
            <a:ext cx="4552950" cy="457200"/>
          </a:xfrm>
          <a:prstGeom prst="rect">
            <a:avLst/>
          </a:prstGeom>
          <a:noFill/>
          <a:ln w="9525" algn="ctr">
            <a:noFill/>
            <a:miter lim="800000"/>
            <a:headEnd/>
            <a:tailEnd/>
          </a:ln>
          <a:effectLst/>
        </p:spPr>
        <p:txBody>
          <a:bodyPr>
            <a:spAutoFit/>
          </a:bodyPr>
          <a:lstStyle/>
          <a:p>
            <a:pPr algn="ctr" eaLnBrk="0" fontAlgn="base" hangingPunct="0">
              <a:defRPr/>
            </a:pPr>
            <a:r>
              <a:rPr lang="zh-CN" altLang="en-US" sz="2400" b="1" dirty="0">
                <a:solidFill>
                  <a:srgbClr val="FFFFFF"/>
                </a:solidFill>
                <a:effectLst>
                  <a:outerShdw blurRad="38100" dist="38100" dir="2700000" algn="tl">
                    <a:srgbClr val="C0C0C0"/>
                  </a:outerShdw>
                </a:effectLst>
                <a:ea typeface="黑体" pitchFamily="2" charset="-122"/>
                <a:hlinkClick r:id="rId2" action="ppaction://hlinksldjump"/>
              </a:rPr>
              <a:t>一 </a:t>
            </a:r>
            <a:r>
              <a:rPr lang="en-US" altLang="zh-CN" sz="2400" b="1" dirty="0">
                <a:solidFill>
                  <a:srgbClr val="FFFFFF"/>
                </a:solidFill>
                <a:effectLst>
                  <a:outerShdw blurRad="38100" dist="38100" dir="2700000" algn="tl">
                    <a:srgbClr val="C0C0C0"/>
                  </a:outerShdw>
                </a:effectLst>
                <a:ea typeface="黑体" pitchFamily="2" charset="-122"/>
                <a:hlinkClick r:id="rId2" action="ppaction://hlinksldjump"/>
              </a:rPr>
              <a:t>VCOM</a:t>
            </a:r>
            <a:r>
              <a:rPr lang="zh-CN" altLang="en-US" sz="2400" b="1" dirty="0">
                <a:solidFill>
                  <a:srgbClr val="FFFFFF"/>
                </a:solidFill>
                <a:effectLst>
                  <a:outerShdw blurRad="38100" dist="38100" dir="2700000" algn="tl">
                    <a:srgbClr val="C0C0C0"/>
                  </a:outerShdw>
                </a:effectLst>
                <a:ea typeface="黑体" pitchFamily="2" charset="-122"/>
                <a:hlinkClick r:id="rId2" action="ppaction://hlinksldjump"/>
              </a:rPr>
              <a:t>公司介绍</a:t>
            </a:r>
            <a:endParaRPr lang="zh-CN" altLang="en-US" sz="2400" b="1" dirty="0">
              <a:solidFill>
                <a:srgbClr val="FFFFFF"/>
              </a:solidFill>
              <a:effectLst>
                <a:outerShdw blurRad="38100" dist="38100" dir="2700000" algn="tl">
                  <a:srgbClr val="C0C0C0"/>
                </a:outerShdw>
              </a:effectLst>
              <a:ea typeface="黑体"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27108" y="1493827"/>
            <a:ext cx="2901950" cy="506413"/>
          </a:xfrm>
          <a:prstGeom prst="rect">
            <a:avLst/>
          </a:prstGeom>
        </p:spPr>
        <p:txBody>
          <a:bodyPr/>
          <a:lstStyle/>
          <a:p>
            <a:pPr fontAlgn="base"/>
            <a:r>
              <a:rPr lang="zh-CN" altLang="en-US" sz="2400" b="1" dirty="0">
                <a:solidFill>
                  <a:srgbClr val="C00000"/>
                </a:solidFill>
                <a:effectLst>
                  <a:outerShdw blurRad="38100" dist="38100" dir="2700000" algn="tl">
                    <a:srgbClr val="C0C0C0"/>
                  </a:outerShdw>
                </a:effectLst>
                <a:latin typeface="文鼎淹水体" pitchFamily="33" charset="-122"/>
                <a:ea typeface="文鼎淹水体" pitchFamily="33" charset="-122"/>
              </a:rPr>
              <a:t>光纤配线架</a:t>
            </a:r>
          </a:p>
        </p:txBody>
      </p:sp>
      <p:sp>
        <p:nvSpPr>
          <p:cNvPr id="3" name="Rectangle 3"/>
          <p:cNvSpPr txBox="1">
            <a:spLocks noChangeArrowheads="1"/>
          </p:cNvSpPr>
          <p:nvPr/>
        </p:nvSpPr>
        <p:spPr>
          <a:xfrm>
            <a:off x="1116013" y="1989138"/>
            <a:ext cx="4248150" cy="1584325"/>
          </a:xfrm>
          <a:prstGeom prst="rect">
            <a:avLst/>
          </a:prstGeom>
        </p:spPr>
        <p:txBody>
          <a:bodyPr/>
          <a:lstStyle/>
          <a:p>
            <a:pPr marL="342900" indent="-342900" fontAlgn="base">
              <a:lnSpc>
                <a:spcPct val="90000"/>
              </a:lnSpc>
              <a:spcBef>
                <a:spcPct val="20000"/>
              </a:spcBef>
              <a:buClr>
                <a:schemeClr val="accent2"/>
              </a:buClr>
              <a:buFontTx/>
              <a:buChar char="·"/>
              <a:defRPr/>
            </a:pPr>
            <a:r>
              <a:rPr lang="zh-CN" altLang="en-US" sz="1600" i="1" dirty="0">
                <a:latin typeface="方正隶变简体" pitchFamily="65" charset="-122"/>
                <a:ea typeface="方正隶变简体" pitchFamily="65" charset="-122"/>
              </a:rPr>
              <a:t>多种耦合接口：</a:t>
            </a:r>
            <a:r>
              <a:rPr lang="en-US" altLang="zh-CN" sz="1600" i="1" dirty="0">
                <a:latin typeface="方正隶变简体" pitchFamily="65" charset="-122"/>
                <a:ea typeface="方正隶变简体" pitchFamily="65" charset="-122"/>
              </a:rPr>
              <a:t>12</a:t>
            </a:r>
            <a:r>
              <a:rPr lang="zh-CN" altLang="en-US" sz="1600" i="1" dirty="0">
                <a:latin typeface="方正隶变简体" pitchFamily="65" charset="-122"/>
                <a:ea typeface="方正隶变简体" pitchFamily="65" charset="-122"/>
              </a:rPr>
              <a:t>口、</a:t>
            </a:r>
            <a:r>
              <a:rPr lang="en-US" altLang="zh-CN" sz="1600" i="1" dirty="0">
                <a:latin typeface="方正隶变简体" pitchFamily="65" charset="-122"/>
                <a:ea typeface="方正隶变简体" pitchFamily="65" charset="-122"/>
              </a:rPr>
              <a:t>18</a:t>
            </a:r>
            <a:r>
              <a:rPr lang="zh-CN" altLang="en-US" sz="1600" i="1" dirty="0">
                <a:latin typeface="方正隶变简体" pitchFamily="65" charset="-122"/>
                <a:ea typeface="方正隶变简体" pitchFamily="65" charset="-122"/>
              </a:rPr>
              <a:t>口、</a:t>
            </a:r>
            <a:r>
              <a:rPr lang="en-US" altLang="zh-CN" sz="1600" i="1" dirty="0">
                <a:latin typeface="方正隶变简体" pitchFamily="65" charset="-122"/>
                <a:ea typeface="方正隶变简体" pitchFamily="65" charset="-122"/>
              </a:rPr>
              <a:t>24</a:t>
            </a:r>
            <a:r>
              <a:rPr lang="zh-CN" altLang="en-US" sz="1600" i="1" dirty="0">
                <a:latin typeface="方正隶变简体" pitchFamily="65" charset="-122"/>
                <a:ea typeface="方正隶变简体" pitchFamily="65" charset="-122"/>
              </a:rPr>
              <a:t>口、</a:t>
            </a:r>
            <a:r>
              <a:rPr lang="en-US" altLang="zh-CN" sz="1600" i="1" dirty="0">
                <a:latin typeface="方正隶变简体" pitchFamily="65" charset="-122"/>
                <a:ea typeface="方正隶变简体" pitchFamily="65" charset="-122"/>
              </a:rPr>
              <a:t>48</a:t>
            </a:r>
            <a:r>
              <a:rPr lang="zh-CN" altLang="en-US" sz="1600" i="1" dirty="0">
                <a:latin typeface="方正隶变简体" pitchFamily="65" charset="-122"/>
                <a:ea typeface="方正隶变简体" pitchFamily="65" charset="-122"/>
              </a:rPr>
              <a:t>口可供选择</a:t>
            </a:r>
          </a:p>
          <a:p>
            <a:pPr marL="342900" indent="-342900" fontAlgn="base">
              <a:lnSpc>
                <a:spcPct val="90000"/>
              </a:lnSpc>
              <a:spcBef>
                <a:spcPct val="20000"/>
              </a:spcBef>
              <a:buClr>
                <a:schemeClr val="accent2"/>
              </a:buClr>
              <a:buFontTx/>
              <a:buChar char="·"/>
              <a:defRPr/>
            </a:pPr>
            <a:r>
              <a:rPr lang="zh-CN" altLang="en-US" sz="1600" i="1" dirty="0">
                <a:latin typeface="方正隶变简体" pitchFamily="65" charset="-122"/>
                <a:ea typeface="方正隶变简体" pitchFamily="65" charset="-122"/>
              </a:rPr>
              <a:t>结构紧凑，用于光纤熔接、光路调整、光缆保护等</a:t>
            </a:r>
          </a:p>
          <a:p>
            <a:pPr marL="342900" indent="-342900" fontAlgn="base">
              <a:lnSpc>
                <a:spcPct val="90000"/>
              </a:lnSpc>
              <a:spcBef>
                <a:spcPct val="20000"/>
              </a:spcBef>
              <a:buClr>
                <a:schemeClr val="accent2"/>
              </a:buClr>
              <a:buFontTx/>
              <a:buChar char="·"/>
              <a:defRPr/>
            </a:pPr>
            <a:r>
              <a:rPr lang="zh-CN" altLang="en-US" sz="1600" i="1" dirty="0">
                <a:latin typeface="方正隶变简体" pitchFamily="65" charset="-122"/>
                <a:ea typeface="方正隶变简体" pitchFamily="65" charset="-122"/>
              </a:rPr>
              <a:t>安装于</a:t>
            </a:r>
            <a:r>
              <a:rPr lang="en-US" altLang="zh-CN" sz="1600" i="1" dirty="0">
                <a:latin typeface="方正隶变简体" pitchFamily="65" charset="-122"/>
                <a:ea typeface="方正隶变简体" pitchFamily="65" charset="-122"/>
              </a:rPr>
              <a:t>19</a:t>
            </a:r>
            <a:r>
              <a:rPr lang="zh-CN" altLang="en-US" sz="1600" i="1" dirty="0">
                <a:latin typeface="方正隶变简体" pitchFamily="65" charset="-122"/>
                <a:ea typeface="方正隶变简体" pitchFamily="65" charset="-122"/>
              </a:rPr>
              <a:t>英寸标准机柜</a:t>
            </a:r>
          </a:p>
          <a:p>
            <a:pPr marL="342900" indent="-342900" fontAlgn="base">
              <a:lnSpc>
                <a:spcPct val="90000"/>
              </a:lnSpc>
              <a:spcBef>
                <a:spcPct val="20000"/>
              </a:spcBef>
              <a:buClr>
                <a:schemeClr val="accent2"/>
              </a:buClr>
              <a:buFontTx/>
              <a:buChar char="·"/>
              <a:defRPr/>
            </a:pPr>
            <a:r>
              <a:rPr lang="zh-CN" altLang="en-US" sz="1600" i="1" dirty="0">
                <a:latin typeface="方正隶变简体" pitchFamily="65" charset="-122"/>
                <a:ea typeface="方正隶变简体" pitchFamily="65" charset="-122"/>
              </a:rPr>
              <a:t>符合</a:t>
            </a:r>
            <a:r>
              <a:rPr lang="en-US" altLang="zh-CN" sz="1600" i="1" dirty="0">
                <a:latin typeface="方正隶变简体" pitchFamily="65" charset="-122"/>
                <a:ea typeface="方正隶变简体" pitchFamily="65" charset="-122"/>
              </a:rPr>
              <a:t>ISO/IEC 11801</a:t>
            </a:r>
            <a:r>
              <a:rPr lang="zh-CN" altLang="en-US" sz="1600" i="1" dirty="0">
                <a:latin typeface="方正隶变简体" pitchFamily="65" charset="-122"/>
                <a:ea typeface="方正隶变简体" pitchFamily="65" charset="-122"/>
              </a:rPr>
              <a:t>标准</a:t>
            </a:r>
          </a:p>
        </p:txBody>
      </p:sp>
      <p:pic>
        <p:nvPicPr>
          <p:cNvPr id="4" name="Picture 5" descr="GXPP"/>
          <p:cNvPicPr>
            <a:picLocks noChangeAspect="1" noChangeArrowheads="1"/>
          </p:cNvPicPr>
          <p:nvPr/>
        </p:nvPicPr>
        <p:blipFill>
          <a:blip r:embed="rId3"/>
          <a:srcRect/>
          <a:stretch>
            <a:fillRect/>
          </a:stretch>
        </p:blipFill>
        <p:spPr>
          <a:xfrm>
            <a:off x="5768975" y="1874838"/>
            <a:ext cx="1971675" cy="1193800"/>
          </a:xfrm>
          <a:prstGeom prst="rect">
            <a:avLst/>
          </a:prstGeom>
          <a:noFill/>
          <a:ln>
            <a:solidFill>
              <a:schemeClr val="hlink"/>
            </a:solidFill>
          </a:ln>
          <a:effectLst>
            <a:outerShdw dist="107763" dir="2700000" algn="ctr" rotWithShape="0">
              <a:srgbClr val="808080">
                <a:alpha val="50000"/>
              </a:srgbClr>
            </a:outerShdw>
          </a:effectLst>
        </p:spPr>
      </p:pic>
      <p:sp>
        <p:nvSpPr>
          <p:cNvPr id="5" name="Rectangle 2"/>
          <p:cNvSpPr txBox="1">
            <a:spLocks noChangeArrowheads="1"/>
          </p:cNvSpPr>
          <p:nvPr/>
        </p:nvSpPr>
        <p:spPr>
          <a:xfrm>
            <a:off x="1187450" y="3716338"/>
            <a:ext cx="3097213" cy="725487"/>
          </a:xfrm>
          <a:prstGeom prst="rect">
            <a:avLst/>
          </a:prstGeom>
        </p:spPr>
        <p:txBody>
          <a:bodyPr/>
          <a:lstStyle/>
          <a:p>
            <a:pPr fontAlgn="base"/>
            <a:r>
              <a:rPr lang="zh-CN" altLang="en-US" sz="2400" b="1" dirty="0">
                <a:solidFill>
                  <a:srgbClr val="C00000"/>
                </a:solidFill>
                <a:effectLst>
                  <a:outerShdw blurRad="38100" dist="38100" dir="2700000" algn="tl">
                    <a:srgbClr val="C0C0C0"/>
                  </a:outerShdw>
                </a:effectLst>
                <a:latin typeface="文鼎淹水体" pitchFamily="33" charset="-122"/>
                <a:ea typeface="文鼎淹水体" pitchFamily="33" charset="-122"/>
              </a:rPr>
              <a:t>光纤盒、终端盒 </a:t>
            </a:r>
          </a:p>
        </p:txBody>
      </p:sp>
      <p:sp>
        <p:nvSpPr>
          <p:cNvPr id="6" name="Rectangle 3"/>
          <p:cNvSpPr txBox="1">
            <a:spLocks noChangeArrowheads="1"/>
          </p:cNvSpPr>
          <p:nvPr/>
        </p:nvSpPr>
        <p:spPr>
          <a:xfrm>
            <a:off x="1042988" y="4292600"/>
            <a:ext cx="4248150" cy="1604963"/>
          </a:xfrm>
          <a:prstGeom prst="rect">
            <a:avLst/>
          </a:prstGeom>
        </p:spPr>
        <p:txBody>
          <a:bodyPr/>
          <a:lstStyle/>
          <a:p>
            <a:pPr marL="342900" indent="-342900" fontAlgn="base">
              <a:lnSpc>
                <a:spcPct val="90000"/>
              </a:lnSpc>
              <a:spcBef>
                <a:spcPct val="20000"/>
              </a:spcBef>
              <a:buClr>
                <a:schemeClr val="accent2"/>
              </a:buClr>
              <a:buFontTx/>
              <a:buChar char="·"/>
            </a:pPr>
            <a:r>
              <a:rPr lang="zh-CN" altLang="en-US" sz="1600" i="1" dirty="0">
                <a:latin typeface="方正隶变简体"/>
                <a:ea typeface="方正隶变简体"/>
                <a:cs typeface="方正隶变简体"/>
              </a:rPr>
              <a:t>多种耦合接口：</a:t>
            </a:r>
            <a:r>
              <a:rPr lang="en-US" altLang="zh-CN" sz="1600" i="1" dirty="0">
                <a:latin typeface="方正隶变简体"/>
                <a:ea typeface="方正隶变简体"/>
                <a:cs typeface="方正隶变简体"/>
              </a:rPr>
              <a:t>8</a:t>
            </a:r>
            <a:r>
              <a:rPr lang="zh-CN" altLang="en-US" sz="1600" i="1" dirty="0">
                <a:latin typeface="方正隶变简体"/>
                <a:ea typeface="方正隶变简体"/>
                <a:cs typeface="方正隶变简体"/>
              </a:rPr>
              <a:t>口、</a:t>
            </a:r>
            <a:r>
              <a:rPr lang="en-US" altLang="zh-CN" sz="1600" i="1" dirty="0">
                <a:latin typeface="方正隶变简体"/>
                <a:ea typeface="方正隶变简体"/>
                <a:cs typeface="方正隶变简体"/>
              </a:rPr>
              <a:t>12</a:t>
            </a:r>
            <a:r>
              <a:rPr lang="zh-CN" altLang="en-US" sz="1600" i="1" dirty="0">
                <a:latin typeface="方正隶变简体"/>
                <a:ea typeface="方正隶变简体"/>
                <a:cs typeface="方正隶变简体"/>
              </a:rPr>
              <a:t>口、</a:t>
            </a:r>
            <a:r>
              <a:rPr lang="en-US" altLang="zh-CN" sz="1600" i="1" dirty="0">
                <a:latin typeface="方正隶变简体"/>
                <a:ea typeface="方正隶变简体"/>
                <a:cs typeface="方正隶变简体"/>
              </a:rPr>
              <a:t>24</a:t>
            </a:r>
            <a:r>
              <a:rPr lang="zh-CN" altLang="en-US" sz="1600" i="1" dirty="0">
                <a:latin typeface="方正隶变简体"/>
                <a:ea typeface="方正隶变简体"/>
                <a:cs typeface="方正隶变简体"/>
              </a:rPr>
              <a:t>口可供选择</a:t>
            </a:r>
          </a:p>
          <a:p>
            <a:pPr marL="342900" indent="-342900" fontAlgn="base">
              <a:lnSpc>
                <a:spcPct val="90000"/>
              </a:lnSpc>
              <a:spcBef>
                <a:spcPct val="20000"/>
              </a:spcBef>
              <a:buClr>
                <a:schemeClr val="accent2"/>
              </a:buClr>
              <a:buFontTx/>
              <a:buChar char="·"/>
            </a:pPr>
            <a:r>
              <a:rPr lang="zh-CN" altLang="en-US" sz="1600" i="1" dirty="0">
                <a:latin typeface="方正隶变简体"/>
                <a:ea typeface="方正隶变简体"/>
                <a:cs typeface="方正隶变简体"/>
              </a:rPr>
              <a:t>结构紧凑，用于光纤熔接、光路调整、光缆保护等</a:t>
            </a:r>
          </a:p>
          <a:p>
            <a:pPr marL="342900" indent="-342900" fontAlgn="base">
              <a:lnSpc>
                <a:spcPct val="90000"/>
              </a:lnSpc>
              <a:spcBef>
                <a:spcPct val="20000"/>
              </a:spcBef>
              <a:buClr>
                <a:schemeClr val="accent2"/>
              </a:buClr>
              <a:buFontTx/>
              <a:buChar char="·"/>
            </a:pPr>
            <a:r>
              <a:rPr lang="zh-CN" altLang="en-US" sz="1600" i="1" dirty="0">
                <a:latin typeface="方正隶变简体"/>
                <a:ea typeface="方正隶变简体"/>
                <a:cs typeface="方正隶变简体"/>
              </a:rPr>
              <a:t>直接安装于墙面</a:t>
            </a:r>
          </a:p>
        </p:txBody>
      </p:sp>
      <p:pic>
        <p:nvPicPr>
          <p:cNvPr id="319497" name="Picture 5" descr="GX1"/>
          <p:cNvPicPr>
            <a:picLocks noChangeAspect="1" noChangeArrowheads="1"/>
          </p:cNvPicPr>
          <p:nvPr/>
        </p:nvPicPr>
        <p:blipFill>
          <a:blip r:embed="rId4"/>
          <a:srcRect/>
          <a:stretch>
            <a:fillRect/>
          </a:stretch>
        </p:blipFill>
        <p:spPr bwMode="auto">
          <a:xfrm>
            <a:off x="5940425" y="3213100"/>
            <a:ext cx="1800225" cy="1190625"/>
          </a:xfrm>
          <a:prstGeom prst="rect">
            <a:avLst/>
          </a:prstGeom>
          <a:noFill/>
          <a:ln w="9525">
            <a:noFill/>
            <a:miter lim="800000"/>
            <a:headEnd/>
            <a:tailEnd/>
          </a:ln>
        </p:spPr>
      </p:pic>
      <p:graphicFrame>
        <p:nvGraphicFramePr>
          <p:cNvPr id="319499" name="Object 11"/>
          <p:cNvGraphicFramePr>
            <a:graphicFrameLocks noChangeAspect="1"/>
          </p:cNvGraphicFramePr>
          <p:nvPr/>
        </p:nvGraphicFramePr>
        <p:xfrm>
          <a:off x="5508625" y="4508500"/>
          <a:ext cx="2808288" cy="1352550"/>
        </p:xfrm>
        <a:graphic>
          <a:graphicData uri="http://schemas.openxmlformats.org/presentationml/2006/ole">
            <mc:AlternateContent xmlns:mc="http://schemas.openxmlformats.org/markup-compatibility/2006">
              <mc:Choice xmlns:v="urn:schemas-microsoft-com:vml" Requires="v">
                <p:oleObj spid="_x0000_s319500" name="Image" r:id="rId5" imgW="4930462" imgH="2376280" progId="">
                  <p:embed/>
                </p:oleObj>
              </mc:Choice>
              <mc:Fallback>
                <p:oleObj name="Image" r:id="rId5" imgW="4930462" imgH="2376280" progId="">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625" y="4508500"/>
                        <a:ext cx="2808288"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17"/>
          <p:cNvSpPr txBox="1">
            <a:spLocks noChangeArrowheads="1"/>
          </p:cNvSpPr>
          <p:nvPr/>
        </p:nvSpPr>
        <p:spPr bwMode="gray">
          <a:xfrm>
            <a:off x="785786" y="1042974"/>
            <a:ext cx="3143272" cy="457200"/>
          </a:xfrm>
          <a:prstGeom prst="rect">
            <a:avLst/>
          </a:prstGeom>
          <a:noFill/>
          <a:ln w="9525" algn="ctr">
            <a:noFill/>
            <a:miter lim="800000"/>
            <a:headEnd/>
            <a:tailEnd/>
          </a:ln>
          <a:effectLst/>
        </p:spPr>
        <p:txBody>
          <a:bodyPr wrap="square">
            <a:spAutoFit/>
          </a:bodyPr>
          <a:lstStyle/>
          <a:p>
            <a:pPr algn="ctr" eaLnBrk="0" fontAlgn="base" hangingPunct="0"/>
            <a:r>
              <a:rPr lang="zh-CN" altLang="en-US" sz="2400" b="1" dirty="0" smtClean="0">
                <a:solidFill>
                  <a:schemeClr val="tx2"/>
                </a:solidFill>
                <a:effectLst>
                  <a:outerShdw blurRad="38100" dist="38100" dir="2700000" algn="tl">
                    <a:srgbClr val="C0C0C0"/>
                  </a:outerShdw>
                </a:effectLst>
                <a:ea typeface="黑体" pitchFamily="49" charset="-122"/>
                <a:hlinkClick r:id="rId7" action="ppaction://hlinksldjump"/>
              </a:rPr>
              <a:t>光纤布线系列产品</a:t>
            </a:r>
            <a:endParaRPr lang="zh-CN" altLang="en-US" sz="2400" b="1" dirty="0">
              <a:solidFill>
                <a:schemeClr val="tx2"/>
              </a:solidFill>
              <a:effectLst>
                <a:outerShdw blurRad="38100" dist="38100" dir="2700000" algn="tl">
                  <a:srgbClr val="C0C0C0"/>
                </a:outerShdw>
              </a:effectLst>
              <a:ea typeface="黑体" pitchFamily="49" charset="-122"/>
              <a:hlinkClick r:id="rId7" action="ppaction://hlinksldjum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3" name="Picture 4" descr="image001"/>
          <p:cNvPicPr>
            <a:picLocks noChangeAspect="1" noChangeArrowheads="1"/>
          </p:cNvPicPr>
          <p:nvPr/>
        </p:nvPicPr>
        <p:blipFill>
          <a:blip r:embed="rId2"/>
          <a:srcRect/>
          <a:stretch>
            <a:fillRect/>
          </a:stretch>
        </p:blipFill>
        <p:spPr bwMode="auto">
          <a:xfrm>
            <a:off x="1182688" y="2035175"/>
            <a:ext cx="1533525" cy="762000"/>
          </a:xfrm>
          <a:prstGeom prst="rect">
            <a:avLst/>
          </a:prstGeom>
          <a:noFill/>
          <a:ln w="9525">
            <a:noFill/>
            <a:miter lim="800000"/>
            <a:headEnd/>
            <a:tailEnd/>
          </a:ln>
        </p:spPr>
      </p:pic>
      <p:pic>
        <p:nvPicPr>
          <p:cNvPr id="322564" name="Picture 5" descr="image002"/>
          <p:cNvPicPr>
            <a:picLocks noChangeAspect="1" noChangeArrowheads="1"/>
          </p:cNvPicPr>
          <p:nvPr/>
        </p:nvPicPr>
        <p:blipFill>
          <a:blip r:embed="rId3"/>
          <a:srcRect/>
          <a:stretch>
            <a:fillRect/>
          </a:stretch>
        </p:blipFill>
        <p:spPr bwMode="auto">
          <a:xfrm rot="-7133831">
            <a:off x="1327151" y="3690937"/>
            <a:ext cx="952500" cy="657225"/>
          </a:xfrm>
          <a:prstGeom prst="rect">
            <a:avLst/>
          </a:prstGeom>
          <a:noFill/>
          <a:ln w="9525">
            <a:noFill/>
            <a:miter lim="800000"/>
            <a:headEnd/>
            <a:tailEnd/>
          </a:ln>
        </p:spPr>
      </p:pic>
      <p:pic>
        <p:nvPicPr>
          <p:cNvPr id="322565" name="Picture 6" descr="image003"/>
          <p:cNvPicPr>
            <a:picLocks noChangeAspect="1" noChangeArrowheads="1"/>
          </p:cNvPicPr>
          <p:nvPr/>
        </p:nvPicPr>
        <p:blipFill>
          <a:blip r:embed="rId4"/>
          <a:srcRect/>
          <a:stretch>
            <a:fillRect/>
          </a:stretch>
        </p:blipFill>
        <p:spPr bwMode="auto">
          <a:xfrm>
            <a:off x="3919538" y="1962150"/>
            <a:ext cx="1238250" cy="762000"/>
          </a:xfrm>
          <a:prstGeom prst="rect">
            <a:avLst/>
          </a:prstGeom>
          <a:noFill/>
          <a:ln w="9525">
            <a:noFill/>
            <a:miter lim="800000"/>
            <a:headEnd/>
            <a:tailEnd/>
          </a:ln>
        </p:spPr>
      </p:pic>
      <p:pic>
        <p:nvPicPr>
          <p:cNvPr id="322566" name="Picture 7" descr="image004"/>
          <p:cNvPicPr>
            <a:picLocks noChangeAspect="1" noChangeArrowheads="1"/>
          </p:cNvPicPr>
          <p:nvPr/>
        </p:nvPicPr>
        <p:blipFill>
          <a:blip r:embed="rId5"/>
          <a:srcRect/>
          <a:stretch>
            <a:fillRect/>
          </a:stretch>
        </p:blipFill>
        <p:spPr bwMode="auto">
          <a:xfrm>
            <a:off x="6124575" y="3836988"/>
            <a:ext cx="1485900" cy="809625"/>
          </a:xfrm>
          <a:prstGeom prst="rect">
            <a:avLst/>
          </a:prstGeom>
          <a:noFill/>
          <a:ln w="9525">
            <a:noFill/>
            <a:miter lim="800000"/>
            <a:headEnd/>
            <a:tailEnd/>
          </a:ln>
        </p:spPr>
      </p:pic>
      <p:pic>
        <p:nvPicPr>
          <p:cNvPr id="322567" name="Picture 8" descr="image005"/>
          <p:cNvPicPr>
            <a:picLocks noChangeAspect="1" noChangeArrowheads="1"/>
          </p:cNvPicPr>
          <p:nvPr/>
        </p:nvPicPr>
        <p:blipFill>
          <a:blip r:embed="rId6"/>
          <a:srcRect/>
          <a:stretch>
            <a:fillRect/>
          </a:stretch>
        </p:blipFill>
        <p:spPr bwMode="auto">
          <a:xfrm>
            <a:off x="6296025" y="1962150"/>
            <a:ext cx="1419225" cy="800100"/>
          </a:xfrm>
          <a:prstGeom prst="rect">
            <a:avLst/>
          </a:prstGeom>
          <a:noFill/>
          <a:ln w="9525">
            <a:noFill/>
            <a:miter lim="800000"/>
            <a:headEnd/>
            <a:tailEnd/>
          </a:ln>
        </p:spPr>
      </p:pic>
      <p:pic>
        <p:nvPicPr>
          <p:cNvPr id="322568" name="Picture 11" descr="image008"/>
          <p:cNvPicPr>
            <a:picLocks noChangeAspect="1" noChangeArrowheads="1"/>
          </p:cNvPicPr>
          <p:nvPr/>
        </p:nvPicPr>
        <p:blipFill>
          <a:blip r:embed="rId7"/>
          <a:srcRect/>
          <a:stretch>
            <a:fillRect/>
          </a:stretch>
        </p:blipFill>
        <p:spPr bwMode="auto">
          <a:xfrm>
            <a:off x="3892550" y="3619500"/>
            <a:ext cx="1352550" cy="752475"/>
          </a:xfrm>
          <a:prstGeom prst="rect">
            <a:avLst/>
          </a:prstGeom>
          <a:noFill/>
          <a:ln w="9525">
            <a:noFill/>
            <a:miter lim="800000"/>
            <a:headEnd/>
            <a:tailEnd/>
          </a:ln>
        </p:spPr>
      </p:pic>
      <p:sp>
        <p:nvSpPr>
          <p:cNvPr id="322569" name="Text Box 12"/>
          <p:cNvSpPr txBox="1">
            <a:spLocks noChangeArrowheads="1"/>
          </p:cNvSpPr>
          <p:nvPr/>
        </p:nvSpPr>
        <p:spPr bwMode="auto">
          <a:xfrm>
            <a:off x="1111250" y="2806700"/>
            <a:ext cx="2501900" cy="304800"/>
          </a:xfrm>
          <a:prstGeom prst="rect">
            <a:avLst/>
          </a:prstGeom>
          <a:noFill/>
          <a:ln w="9525">
            <a:noFill/>
            <a:miter lim="800000"/>
            <a:headEnd/>
            <a:tailEnd/>
          </a:ln>
        </p:spPr>
        <p:txBody>
          <a:bodyPr wrap="none">
            <a:spAutoFit/>
          </a:bodyPr>
          <a:lstStyle/>
          <a:p>
            <a:pPr eaLnBrk="0" fontAlgn="base" hangingPunct="0"/>
            <a:r>
              <a:rPr lang="en-US" altLang="zh-CN" sz="1400"/>
              <a:t>SC</a:t>
            </a:r>
            <a:r>
              <a:rPr lang="zh-CN" altLang="en-US" sz="1400"/>
              <a:t>（</a:t>
            </a:r>
            <a:r>
              <a:rPr lang="en-US" altLang="zh-CN" sz="1400"/>
              <a:t>Subscriber Connector</a:t>
            </a:r>
            <a:r>
              <a:rPr lang="zh-CN" altLang="en-US" sz="1400"/>
              <a:t>）</a:t>
            </a:r>
          </a:p>
        </p:txBody>
      </p:sp>
      <p:sp>
        <p:nvSpPr>
          <p:cNvPr id="322570" name="Text Box 13"/>
          <p:cNvSpPr txBox="1">
            <a:spLocks noChangeArrowheads="1"/>
          </p:cNvSpPr>
          <p:nvPr/>
        </p:nvSpPr>
        <p:spPr bwMode="auto">
          <a:xfrm>
            <a:off x="4351338" y="2824163"/>
            <a:ext cx="715962" cy="304800"/>
          </a:xfrm>
          <a:prstGeom prst="rect">
            <a:avLst/>
          </a:prstGeom>
          <a:noFill/>
          <a:ln w="9525">
            <a:noFill/>
            <a:miter lim="800000"/>
            <a:headEnd/>
            <a:tailEnd/>
          </a:ln>
        </p:spPr>
        <p:txBody>
          <a:bodyPr wrap="none">
            <a:spAutoFit/>
          </a:bodyPr>
          <a:lstStyle/>
          <a:p>
            <a:pPr eaLnBrk="0" fontAlgn="base" hangingPunct="0"/>
            <a:r>
              <a:rPr lang="en-US" altLang="zh-CN" sz="1400"/>
              <a:t>MT-RJ</a:t>
            </a:r>
          </a:p>
        </p:txBody>
      </p:sp>
      <p:sp>
        <p:nvSpPr>
          <p:cNvPr id="322571" name="Text Box 14"/>
          <p:cNvSpPr txBox="1">
            <a:spLocks noChangeArrowheads="1"/>
          </p:cNvSpPr>
          <p:nvPr/>
        </p:nvSpPr>
        <p:spPr bwMode="auto">
          <a:xfrm>
            <a:off x="6656388" y="2824163"/>
            <a:ext cx="608012" cy="304800"/>
          </a:xfrm>
          <a:prstGeom prst="rect">
            <a:avLst/>
          </a:prstGeom>
          <a:noFill/>
          <a:ln w="9525">
            <a:noFill/>
            <a:miter lim="800000"/>
            <a:headEnd/>
            <a:tailEnd/>
          </a:ln>
        </p:spPr>
        <p:txBody>
          <a:bodyPr wrap="none">
            <a:spAutoFit/>
          </a:bodyPr>
          <a:lstStyle/>
          <a:p>
            <a:pPr eaLnBrk="0" fontAlgn="base" hangingPunct="0"/>
            <a:r>
              <a:rPr lang="en-US" altLang="zh-CN" sz="1400"/>
              <a:t>VF45</a:t>
            </a:r>
          </a:p>
        </p:txBody>
      </p:sp>
      <p:sp>
        <p:nvSpPr>
          <p:cNvPr id="322572" name="Text Box 17"/>
          <p:cNvSpPr txBox="1">
            <a:spLocks noChangeArrowheads="1"/>
          </p:cNvSpPr>
          <p:nvPr/>
        </p:nvSpPr>
        <p:spPr bwMode="auto">
          <a:xfrm>
            <a:off x="1039813" y="4695825"/>
            <a:ext cx="1673225" cy="304800"/>
          </a:xfrm>
          <a:prstGeom prst="rect">
            <a:avLst/>
          </a:prstGeom>
          <a:noFill/>
          <a:ln w="9525">
            <a:noFill/>
            <a:miter lim="800000"/>
            <a:headEnd/>
            <a:tailEnd/>
          </a:ln>
        </p:spPr>
        <p:txBody>
          <a:bodyPr wrap="none">
            <a:spAutoFit/>
          </a:bodyPr>
          <a:lstStyle/>
          <a:p>
            <a:pPr eaLnBrk="0" fontAlgn="base" hangingPunct="0"/>
            <a:r>
              <a:rPr lang="en-US" altLang="zh-CN" sz="1400"/>
              <a:t>ST</a:t>
            </a:r>
            <a:r>
              <a:rPr lang="zh-CN" altLang="en-US" sz="1400"/>
              <a:t>（</a:t>
            </a:r>
            <a:r>
              <a:rPr lang="en-US" altLang="zh-CN" sz="1400"/>
              <a:t>Straight Tip</a:t>
            </a:r>
            <a:r>
              <a:rPr lang="zh-CN" altLang="en-US" sz="1400"/>
              <a:t>）</a:t>
            </a:r>
          </a:p>
        </p:txBody>
      </p:sp>
      <p:sp>
        <p:nvSpPr>
          <p:cNvPr id="322573" name="Text Box 18"/>
          <p:cNvSpPr txBox="1">
            <a:spLocks noChangeArrowheads="1"/>
          </p:cNvSpPr>
          <p:nvPr/>
        </p:nvSpPr>
        <p:spPr bwMode="auto">
          <a:xfrm>
            <a:off x="5954713" y="4552950"/>
            <a:ext cx="2046287" cy="304800"/>
          </a:xfrm>
          <a:prstGeom prst="rect">
            <a:avLst/>
          </a:prstGeom>
          <a:noFill/>
          <a:ln w="9525">
            <a:noFill/>
            <a:miter lim="800000"/>
            <a:headEnd/>
            <a:tailEnd/>
          </a:ln>
        </p:spPr>
        <p:txBody>
          <a:bodyPr wrap="none">
            <a:spAutoFit/>
          </a:bodyPr>
          <a:lstStyle/>
          <a:p>
            <a:pPr eaLnBrk="0" fontAlgn="base" hangingPunct="0"/>
            <a:r>
              <a:rPr lang="en-US" altLang="zh-CN" sz="1400"/>
              <a:t>LC(Lucent Connector</a:t>
            </a:r>
            <a:r>
              <a:rPr lang="zh-CN" altLang="en-US" sz="1400"/>
              <a:t>）</a:t>
            </a:r>
          </a:p>
        </p:txBody>
      </p:sp>
      <p:sp>
        <p:nvSpPr>
          <p:cNvPr id="322574" name="Text Box 19"/>
          <p:cNvSpPr txBox="1">
            <a:spLocks noChangeArrowheads="1"/>
          </p:cNvSpPr>
          <p:nvPr/>
        </p:nvSpPr>
        <p:spPr bwMode="auto">
          <a:xfrm>
            <a:off x="3821113" y="4552950"/>
            <a:ext cx="1927225" cy="304800"/>
          </a:xfrm>
          <a:prstGeom prst="rect">
            <a:avLst/>
          </a:prstGeom>
          <a:noFill/>
          <a:ln w="9525">
            <a:noFill/>
            <a:miter lim="800000"/>
            <a:headEnd/>
            <a:tailEnd/>
          </a:ln>
        </p:spPr>
        <p:txBody>
          <a:bodyPr wrap="none">
            <a:spAutoFit/>
          </a:bodyPr>
          <a:lstStyle/>
          <a:p>
            <a:pPr eaLnBrk="0" fontAlgn="base" hangingPunct="0"/>
            <a:r>
              <a:rPr lang="en-US" altLang="zh-CN" sz="1400"/>
              <a:t>FC</a:t>
            </a:r>
            <a:r>
              <a:rPr lang="zh-CN" altLang="en-US" sz="1400"/>
              <a:t>（</a:t>
            </a:r>
            <a:r>
              <a:rPr lang="en-US" altLang="zh-CN" sz="1400"/>
              <a:t>Fiber Connector)</a:t>
            </a:r>
          </a:p>
        </p:txBody>
      </p:sp>
      <p:sp>
        <p:nvSpPr>
          <p:cNvPr id="14" name="Text Box 17"/>
          <p:cNvSpPr txBox="1">
            <a:spLocks noChangeArrowheads="1"/>
          </p:cNvSpPr>
          <p:nvPr/>
        </p:nvSpPr>
        <p:spPr bwMode="gray">
          <a:xfrm>
            <a:off x="642910" y="1185850"/>
            <a:ext cx="3143272" cy="457200"/>
          </a:xfrm>
          <a:prstGeom prst="rect">
            <a:avLst/>
          </a:prstGeom>
          <a:noFill/>
          <a:ln w="9525" algn="ctr">
            <a:noFill/>
            <a:miter lim="800000"/>
            <a:headEnd/>
            <a:tailEnd/>
          </a:ln>
          <a:effectLst/>
        </p:spPr>
        <p:txBody>
          <a:bodyPr wrap="square">
            <a:spAutoFit/>
          </a:bodyPr>
          <a:lstStyle/>
          <a:p>
            <a:pPr algn="ctr" eaLnBrk="0" fontAlgn="base" hangingPunct="0"/>
            <a:r>
              <a:rPr lang="zh-CN" altLang="en-US" sz="2400" b="1" dirty="0" smtClean="0">
                <a:solidFill>
                  <a:schemeClr val="tx2"/>
                </a:solidFill>
                <a:effectLst>
                  <a:outerShdw blurRad="38100" dist="38100" dir="2700000" algn="tl">
                    <a:srgbClr val="C0C0C0"/>
                  </a:outerShdw>
                </a:effectLst>
                <a:ea typeface="黑体" pitchFamily="49" charset="-122"/>
                <a:hlinkClick r:id="rId8" action="ppaction://hlinksldjump"/>
              </a:rPr>
              <a:t>光纤布线系列产品</a:t>
            </a:r>
            <a:endParaRPr lang="zh-CN" altLang="en-US" sz="2400" b="1" dirty="0">
              <a:solidFill>
                <a:schemeClr val="tx2"/>
              </a:solidFill>
              <a:effectLst>
                <a:outerShdw blurRad="38100" dist="38100" dir="2700000" algn="tl">
                  <a:srgbClr val="C0C0C0"/>
                </a:outerShdw>
              </a:effectLst>
              <a:ea typeface="黑体" pitchFamily="49" charset="-122"/>
              <a:hlinkClick r:id="rId8" action="ppaction://hlinksldjum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38" y="1571625"/>
            <a:ext cx="7786687" cy="1077913"/>
          </a:xfrm>
          <a:prstGeom prst="rect">
            <a:avLst/>
          </a:prstGeom>
          <a:noFill/>
        </p:spPr>
        <p:txBody>
          <a:bodyPr>
            <a:spAutoFit/>
          </a:bodyPr>
          <a:lstStyle/>
          <a:p>
            <a:pPr marL="457200" indent="-457200" fontAlgn="base">
              <a:defRPr/>
            </a:pPr>
            <a:endParaRPr lang="en-US" altLang="zh-CN" sz="2400" dirty="0">
              <a:latin typeface="微软雅黑" pitchFamily="34" charset="-122"/>
              <a:ea typeface="微软雅黑" pitchFamily="34" charset="-122"/>
            </a:endParaRPr>
          </a:p>
          <a:p>
            <a:pPr algn="ctr" fontAlgn="base">
              <a:defRPr/>
            </a:pPr>
            <a:endParaRPr lang="en-US" altLang="zh-CN" sz="2000" dirty="0">
              <a:latin typeface="微软雅黑" pitchFamily="34" charset="-122"/>
              <a:ea typeface="微软雅黑" pitchFamily="34" charset="-122"/>
            </a:endParaRPr>
          </a:p>
          <a:p>
            <a:pPr algn="ctr" fontAlgn="base">
              <a:defRPr/>
            </a:pPr>
            <a:endParaRPr lang="en-US" altLang="zh-CN" sz="2000" dirty="0">
              <a:latin typeface="微软雅黑" pitchFamily="34" charset="-122"/>
              <a:ea typeface="微软雅黑" pitchFamily="34" charset="-122"/>
            </a:endParaRPr>
          </a:p>
        </p:txBody>
      </p:sp>
      <p:graphicFrame>
        <p:nvGraphicFramePr>
          <p:cNvPr id="348163" name="Group 3"/>
          <p:cNvGraphicFramePr>
            <a:graphicFrameLocks noGrp="1"/>
          </p:cNvGraphicFramePr>
          <p:nvPr/>
        </p:nvGraphicFramePr>
        <p:xfrm>
          <a:off x="1214414" y="1428736"/>
          <a:ext cx="6286544" cy="4286279"/>
        </p:xfrm>
        <a:graphic>
          <a:graphicData uri="http://schemas.openxmlformats.org/drawingml/2006/table">
            <a:tbl>
              <a:tblPr/>
              <a:tblGrid>
                <a:gridCol w="3143272"/>
                <a:gridCol w="3143272"/>
              </a:tblGrid>
              <a:tr h="433382">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宋体" charset="-122"/>
                          <a:ea typeface="宋体" charset="-122"/>
                        </a:rPr>
                        <a:t>2.</a:t>
                      </a:r>
                      <a:r>
                        <a:rPr kumimoji="0" lang="zh-CN" altLang="en-US" sz="1600" b="1" i="0" u="none" strike="noStrike" cap="none" normalizeH="0" baseline="0" dirty="0" smtClean="0">
                          <a:ln>
                            <a:noFill/>
                          </a:ln>
                          <a:solidFill>
                            <a:srgbClr val="000000"/>
                          </a:solidFill>
                          <a:effectLst/>
                          <a:latin typeface="宋体" charset="-122"/>
                          <a:ea typeface="宋体" charset="-122"/>
                        </a:rPr>
                        <a:t>弱 电 线 缆 系 列</a:t>
                      </a: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600" b="1" i="0" u="none" strike="noStrike" cap="none" normalizeH="0" baseline="0" dirty="0" smtClean="0">
                        <a:ln>
                          <a:noFill/>
                        </a:ln>
                        <a:solidFill>
                          <a:srgbClr val="000000"/>
                        </a:solidFill>
                        <a:effectLst/>
                        <a:latin typeface="宋体" charset="-122"/>
                        <a:ea typeface="宋体" charset="-122"/>
                      </a:endParaRP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r>
              <a:tr h="61574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7F7F7F"/>
                          </a:solidFill>
                          <a:effectLst/>
                          <a:latin typeface="Calibri" pitchFamily="34" charset="0"/>
                          <a:ea typeface="宋体" charset="-122"/>
                        </a:rPr>
                        <a:t>A</a:t>
                      </a:r>
                      <a:r>
                        <a:rPr kumimoji="0" lang="zh-CN" altLang="en-US" sz="1100" b="1" i="0" u="none" strike="noStrike" cap="none" normalizeH="0" baseline="0" smtClean="0">
                          <a:ln>
                            <a:noFill/>
                          </a:ln>
                          <a:solidFill>
                            <a:srgbClr val="7F7F7F"/>
                          </a:solidFill>
                          <a:effectLst/>
                          <a:latin typeface="宋体" charset="-122"/>
                          <a:ea typeface="宋体" charset="-122"/>
                        </a:rPr>
                        <a:t>系列</a:t>
                      </a:r>
                      <a:r>
                        <a:rPr kumimoji="0" lang="zh-CN" altLang="en-US" sz="1100" b="1" i="0" u="none" strike="noStrike" cap="none" normalizeH="0" baseline="0" smtClean="0">
                          <a:ln>
                            <a:noFill/>
                          </a:ln>
                          <a:solidFill>
                            <a:srgbClr val="7F7F7F"/>
                          </a:solidFill>
                          <a:effectLst/>
                          <a:latin typeface="Calibri" pitchFamily="34" charset="0"/>
                          <a:ea typeface="宋体" charset="-122"/>
                        </a:rPr>
                        <a:t> </a:t>
                      </a:r>
                      <a:r>
                        <a:rPr kumimoji="0" lang="zh-CN" altLang="en-US" sz="1100" b="1" i="0" u="none" strike="noStrike" cap="none" normalizeH="0" baseline="0" smtClean="0">
                          <a:ln>
                            <a:noFill/>
                          </a:ln>
                          <a:solidFill>
                            <a:srgbClr val="7F7F7F"/>
                          </a:solidFill>
                          <a:effectLst/>
                          <a:latin typeface="宋体" charset="-122"/>
                          <a:ea typeface="宋体" charset="-122"/>
                        </a:rPr>
                        <a:t>聚氯乙烯绝缘安装用电线电缆</a:t>
                      </a:r>
                      <a:endParaRPr kumimoji="0" lang="zh-CN" altLang="en-US" sz="1100" b="1" i="0" u="none" strike="noStrike" cap="none" normalizeH="0" baseline="0" smtClean="0">
                        <a:ln>
                          <a:noFill/>
                        </a:ln>
                        <a:solidFill>
                          <a:srgbClr val="7F7F7F"/>
                        </a:solidFill>
                        <a:effectLst/>
                        <a:latin typeface="Calibri" pitchFamily="34" charset="0"/>
                        <a:ea typeface="宋体" charset="-122"/>
                      </a:endParaRP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rgbClr val="7F7F7F"/>
                          </a:solidFill>
                          <a:effectLst/>
                          <a:latin typeface="Calibri" pitchFamily="34" charset="0"/>
                          <a:ea typeface="宋体" charset="-122"/>
                        </a:rPr>
                        <a:t>AVVR/AVS</a:t>
                      </a:r>
                      <a:endParaRPr kumimoji="0" lang="zh-CN" altLang="en-US" sz="1100" b="1" i="0" u="none" strike="noStrike" cap="none" normalizeH="0" baseline="0" dirty="0" smtClean="0">
                        <a:ln>
                          <a:noFill/>
                        </a:ln>
                        <a:solidFill>
                          <a:srgbClr val="7F7F7F"/>
                        </a:solidFill>
                        <a:effectLst/>
                        <a:latin typeface="Calibri" pitchFamily="34" charset="0"/>
                        <a:ea typeface="宋体" charset="-122"/>
                      </a:endParaRP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43338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rgbClr val="7F7F7F"/>
                          </a:solidFill>
                          <a:effectLst/>
                          <a:latin typeface="Calibri" pitchFamily="34" charset="0"/>
                          <a:ea typeface="宋体" charset="-122"/>
                        </a:rPr>
                        <a:t>R</a:t>
                      </a:r>
                      <a:r>
                        <a:rPr kumimoji="0" lang="zh-CN" altLang="en-US" sz="1100" b="1" i="0" u="none" strike="noStrike" cap="none" normalizeH="0" baseline="0" dirty="0" smtClean="0">
                          <a:ln>
                            <a:noFill/>
                          </a:ln>
                          <a:solidFill>
                            <a:srgbClr val="7F7F7F"/>
                          </a:solidFill>
                          <a:effectLst/>
                          <a:latin typeface="宋体" charset="-122"/>
                          <a:ea typeface="宋体" charset="-122"/>
                        </a:rPr>
                        <a:t>系列</a:t>
                      </a:r>
                      <a:r>
                        <a:rPr kumimoji="0" lang="zh-CN" altLang="en-US" sz="1100" b="1" i="0" u="none" strike="noStrike" cap="none" normalizeH="0" baseline="0" dirty="0" smtClean="0">
                          <a:ln>
                            <a:noFill/>
                          </a:ln>
                          <a:solidFill>
                            <a:srgbClr val="7F7F7F"/>
                          </a:solidFill>
                          <a:effectLst/>
                          <a:latin typeface="Calibri" pitchFamily="34" charset="0"/>
                          <a:ea typeface="宋体" charset="-122"/>
                        </a:rPr>
                        <a:t> </a:t>
                      </a:r>
                      <a:r>
                        <a:rPr kumimoji="0" lang="zh-CN" altLang="en-US" sz="1100" b="1" i="0" u="none" strike="noStrike" cap="none" normalizeH="0" baseline="0" dirty="0" smtClean="0">
                          <a:ln>
                            <a:noFill/>
                          </a:ln>
                          <a:solidFill>
                            <a:srgbClr val="7F7F7F"/>
                          </a:solidFill>
                          <a:effectLst/>
                          <a:latin typeface="宋体" charset="-122"/>
                          <a:ea typeface="宋体" charset="-122"/>
                        </a:rPr>
                        <a:t>聚氯乙烯绝缘电线电缆</a:t>
                      </a:r>
                      <a:endParaRPr kumimoji="0" lang="zh-CN" altLang="en-US" sz="1100" b="1" i="0" u="none" strike="noStrike" cap="none" normalizeH="0" baseline="0" dirty="0" smtClean="0">
                        <a:ln>
                          <a:noFill/>
                        </a:ln>
                        <a:solidFill>
                          <a:srgbClr val="7F7F7F"/>
                        </a:solidFill>
                        <a:effectLst/>
                        <a:latin typeface="Calibri" pitchFamily="34" charset="0"/>
                        <a:ea typeface="宋体" charset="-122"/>
                      </a:endParaRP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rgbClr val="7F7F7F"/>
                          </a:solidFill>
                          <a:effectLst/>
                          <a:latin typeface="Calibri" pitchFamily="34" charset="0"/>
                          <a:ea typeface="宋体" charset="-122"/>
                        </a:rPr>
                        <a:t>RVV/RVVP/RVS/RVSP</a:t>
                      </a:r>
                      <a:endParaRPr kumimoji="0" lang="zh-CN" altLang="en-US" sz="1100" b="1" i="0" u="none" strike="noStrike" cap="none" normalizeH="0" baseline="0" dirty="0" smtClean="0">
                        <a:ln>
                          <a:noFill/>
                        </a:ln>
                        <a:solidFill>
                          <a:srgbClr val="7F7F7F"/>
                        </a:solidFill>
                        <a:effectLst/>
                        <a:latin typeface="Calibri" pitchFamily="34" charset="0"/>
                        <a:ea typeface="宋体" charset="-122"/>
                      </a:endParaRP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43338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7F7F7F"/>
                          </a:solidFill>
                          <a:effectLst/>
                          <a:latin typeface="Calibri" pitchFamily="34" charset="0"/>
                          <a:ea typeface="宋体" charset="-122"/>
                        </a:rPr>
                        <a:t>B</a:t>
                      </a:r>
                      <a:r>
                        <a:rPr kumimoji="0" lang="zh-CN" altLang="en-US" sz="1100" b="1" i="0" u="none" strike="noStrike" cap="none" normalizeH="0" baseline="0" smtClean="0">
                          <a:ln>
                            <a:noFill/>
                          </a:ln>
                          <a:solidFill>
                            <a:srgbClr val="7F7F7F"/>
                          </a:solidFill>
                          <a:effectLst/>
                          <a:latin typeface="宋体" charset="-122"/>
                          <a:ea typeface="宋体" charset="-122"/>
                        </a:rPr>
                        <a:t>系列</a:t>
                      </a:r>
                      <a:r>
                        <a:rPr kumimoji="0" lang="zh-CN" altLang="en-US" sz="1100" b="1" i="0" u="none" strike="noStrike" cap="none" normalizeH="0" baseline="0" smtClean="0">
                          <a:ln>
                            <a:noFill/>
                          </a:ln>
                          <a:solidFill>
                            <a:srgbClr val="7F7F7F"/>
                          </a:solidFill>
                          <a:effectLst/>
                          <a:latin typeface="Calibri" pitchFamily="34" charset="0"/>
                          <a:ea typeface="宋体" charset="-122"/>
                        </a:rPr>
                        <a:t> </a:t>
                      </a:r>
                      <a:r>
                        <a:rPr kumimoji="0" lang="zh-CN" altLang="en-US" sz="1100" b="1" i="0" u="none" strike="noStrike" cap="none" normalizeH="0" baseline="0" smtClean="0">
                          <a:ln>
                            <a:noFill/>
                          </a:ln>
                          <a:solidFill>
                            <a:srgbClr val="7F7F7F"/>
                          </a:solidFill>
                          <a:effectLst/>
                          <a:latin typeface="宋体" charset="-122"/>
                          <a:ea typeface="宋体" charset="-122"/>
                        </a:rPr>
                        <a:t>聚氯乙烯绝缘电线电缆</a:t>
                      </a:r>
                      <a:endParaRPr kumimoji="0" lang="zh-CN" altLang="en-US" sz="1100" b="1" i="0" u="none" strike="noStrike" cap="none" normalizeH="0" baseline="0" smtClean="0">
                        <a:ln>
                          <a:noFill/>
                        </a:ln>
                        <a:solidFill>
                          <a:srgbClr val="7F7F7F"/>
                        </a:solidFill>
                        <a:effectLst/>
                        <a:latin typeface="Calibri" pitchFamily="34" charset="0"/>
                        <a:ea typeface="宋体" charset="-122"/>
                      </a:endParaRP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rgbClr val="7F7F7F"/>
                          </a:solidFill>
                          <a:effectLst/>
                          <a:latin typeface="Calibri" pitchFamily="34" charset="0"/>
                          <a:ea typeface="宋体" charset="-122"/>
                        </a:rPr>
                        <a:t>BV/BVR/BVV</a:t>
                      </a:r>
                      <a:endParaRPr kumimoji="0" lang="zh-CN" altLang="en-US" sz="1100" b="1" i="0" u="none" strike="noStrike" cap="none" normalizeH="0" baseline="0" dirty="0" smtClean="0">
                        <a:ln>
                          <a:noFill/>
                        </a:ln>
                        <a:solidFill>
                          <a:srgbClr val="7F7F7F"/>
                        </a:solidFill>
                        <a:effectLst/>
                        <a:latin typeface="Calibri" pitchFamily="34" charset="0"/>
                        <a:ea typeface="宋体" charset="-122"/>
                      </a:endParaRP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60287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7F7F7F"/>
                          </a:solidFill>
                          <a:effectLst/>
                          <a:latin typeface="Calibri" pitchFamily="34" charset="0"/>
                          <a:ea typeface="宋体" charset="-122"/>
                        </a:rPr>
                        <a:t>  K</a:t>
                      </a:r>
                      <a:r>
                        <a:rPr kumimoji="0" lang="zh-CN" altLang="en-US" sz="1100" b="1" i="0" u="none" strike="noStrike" cap="none" normalizeH="0" baseline="0" smtClean="0">
                          <a:ln>
                            <a:noFill/>
                          </a:ln>
                          <a:solidFill>
                            <a:srgbClr val="7F7F7F"/>
                          </a:solidFill>
                          <a:effectLst/>
                          <a:latin typeface="宋体" charset="-122"/>
                          <a:ea typeface="宋体" charset="-122"/>
                        </a:rPr>
                        <a:t>系列</a:t>
                      </a:r>
                      <a:r>
                        <a:rPr kumimoji="0" lang="zh-CN" altLang="en-US" sz="1100" b="1" i="0" u="none" strike="noStrike" cap="none" normalizeH="0" baseline="0" smtClean="0">
                          <a:ln>
                            <a:noFill/>
                          </a:ln>
                          <a:solidFill>
                            <a:srgbClr val="7F7F7F"/>
                          </a:solidFill>
                          <a:effectLst/>
                          <a:latin typeface="Calibri" pitchFamily="34" charset="0"/>
                          <a:ea typeface="宋体" charset="-122"/>
                        </a:rPr>
                        <a:t> </a:t>
                      </a:r>
                      <a:r>
                        <a:rPr kumimoji="0" lang="zh-CN" altLang="en-US" sz="1100" b="1" i="0" u="none" strike="noStrike" cap="none" normalizeH="0" baseline="0" smtClean="0">
                          <a:ln>
                            <a:noFill/>
                          </a:ln>
                          <a:solidFill>
                            <a:srgbClr val="7F7F7F"/>
                          </a:solidFill>
                          <a:effectLst/>
                          <a:latin typeface="宋体" charset="-122"/>
                          <a:ea typeface="宋体" charset="-122"/>
                        </a:rPr>
                        <a:t>聚氯乙烯绝缘聚氯乙烯护套软结构控制电缆</a:t>
                      </a:r>
                      <a:endParaRPr kumimoji="0" lang="zh-CN" altLang="en-US" sz="1100" b="1" i="0" u="none" strike="noStrike" cap="none" normalizeH="0" baseline="0" smtClean="0">
                        <a:ln>
                          <a:noFill/>
                        </a:ln>
                        <a:solidFill>
                          <a:srgbClr val="7F7F7F"/>
                        </a:solidFill>
                        <a:effectLst/>
                        <a:latin typeface="Calibri" pitchFamily="34" charset="0"/>
                        <a:ea typeface="宋体" charset="-122"/>
                      </a:endParaRP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rgbClr val="7F7F7F"/>
                          </a:solidFill>
                          <a:effectLst/>
                          <a:latin typeface="Calibri" pitchFamily="34" charset="0"/>
                          <a:ea typeface="宋体" charset="-122"/>
                        </a:rPr>
                        <a:t>KVV/KVVP</a:t>
                      </a:r>
                      <a:endParaRPr kumimoji="0" lang="zh-CN" altLang="en-US" sz="1100" b="1" i="0" u="none" strike="noStrike" cap="none" normalizeH="0" baseline="0" dirty="0" smtClean="0">
                        <a:ln>
                          <a:noFill/>
                        </a:ln>
                        <a:solidFill>
                          <a:srgbClr val="7F7F7F"/>
                        </a:solidFill>
                        <a:effectLst/>
                        <a:latin typeface="Calibri" pitchFamily="34" charset="0"/>
                        <a:ea typeface="宋体" charset="-122"/>
                      </a:endParaRP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46736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7F7F7F"/>
                          </a:solidFill>
                          <a:effectLst/>
                          <a:latin typeface="Calibri" pitchFamily="34" charset="0"/>
                          <a:ea typeface="宋体" charset="-122"/>
                        </a:rPr>
                        <a:t> SYV</a:t>
                      </a:r>
                      <a:r>
                        <a:rPr kumimoji="0" lang="zh-CN" altLang="en-US" sz="1100" b="1" i="0" u="none" strike="noStrike" cap="none" normalizeH="0" baseline="0" smtClean="0">
                          <a:ln>
                            <a:noFill/>
                          </a:ln>
                          <a:solidFill>
                            <a:srgbClr val="7F7F7F"/>
                          </a:solidFill>
                          <a:effectLst/>
                          <a:latin typeface="宋体" charset="-122"/>
                          <a:ea typeface="宋体" charset="-122"/>
                        </a:rPr>
                        <a:t>型实芯聚氯乙烯绝缘聚氯乙烯护套同轴射频电缆</a:t>
                      </a:r>
                      <a:endParaRPr kumimoji="0" lang="zh-CN" altLang="en-US" sz="1100" b="1" i="0" u="none" strike="noStrike" cap="none" normalizeH="0" baseline="0" smtClean="0">
                        <a:ln>
                          <a:noFill/>
                        </a:ln>
                        <a:solidFill>
                          <a:srgbClr val="7F7F7F"/>
                        </a:solidFill>
                        <a:effectLst/>
                        <a:latin typeface="Calibri" pitchFamily="34" charset="0"/>
                        <a:ea typeface="宋体" charset="-122"/>
                      </a:endParaRP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rgbClr val="7F7F7F"/>
                          </a:solidFill>
                          <a:effectLst/>
                          <a:latin typeface="Calibri" pitchFamily="34" charset="0"/>
                          <a:ea typeface="宋体" charset="-122"/>
                        </a:rPr>
                        <a:t>SYV-75-3/SYV-75-5/SYV-75-7</a:t>
                      </a:r>
                      <a:endParaRPr kumimoji="0" lang="zh-CN" altLang="en-US" sz="1100" b="1" i="0" u="none" strike="noStrike" cap="none" normalizeH="0" baseline="0" dirty="0" smtClean="0">
                        <a:ln>
                          <a:noFill/>
                        </a:ln>
                        <a:solidFill>
                          <a:srgbClr val="7F7F7F"/>
                        </a:solidFill>
                        <a:effectLst/>
                        <a:latin typeface="Calibri" pitchFamily="34" charset="0"/>
                        <a:ea typeface="宋体" charset="-122"/>
                      </a:endParaRP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43338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rgbClr val="7F7F7F"/>
                          </a:solidFill>
                          <a:effectLst/>
                          <a:latin typeface="Calibri" pitchFamily="34" charset="0"/>
                          <a:ea typeface="宋体" charset="-122"/>
                        </a:rPr>
                        <a:t>SYWV</a:t>
                      </a:r>
                      <a:r>
                        <a:rPr kumimoji="0" lang="zh-CN" altLang="en-US" sz="1100" b="1" i="0" u="none" strike="noStrike" cap="none" normalizeH="0" baseline="0" dirty="0" smtClean="0">
                          <a:ln>
                            <a:noFill/>
                          </a:ln>
                          <a:solidFill>
                            <a:srgbClr val="7F7F7F"/>
                          </a:solidFill>
                          <a:effectLst/>
                          <a:latin typeface="宋体" charset="-122"/>
                          <a:ea typeface="宋体" charset="-122"/>
                        </a:rPr>
                        <a:t>物理发泡聚氯乙烯绝缘护套同轴电缆</a:t>
                      </a:r>
                      <a:endParaRPr kumimoji="0" lang="zh-CN" altLang="en-US" sz="1100" b="1" i="0" u="none" strike="noStrike" cap="none" normalizeH="0" baseline="0" dirty="0" smtClean="0">
                        <a:ln>
                          <a:noFill/>
                        </a:ln>
                        <a:solidFill>
                          <a:srgbClr val="7F7F7F"/>
                        </a:solidFill>
                        <a:effectLst/>
                        <a:latin typeface="Calibri" pitchFamily="34" charset="0"/>
                        <a:ea typeface="宋体" charset="-122"/>
                      </a:endParaRP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CN" sz="1100" b="1" i="0" u="none" strike="noStrike" cap="none" normalizeH="0" baseline="0" dirty="0" smtClean="0">
                          <a:ln>
                            <a:noFill/>
                          </a:ln>
                          <a:solidFill>
                            <a:srgbClr val="7F7F7F"/>
                          </a:solidFill>
                          <a:effectLst/>
                          <a:latin typeface="Calibri" pitchFamily="34" charset="0"/>
                          <a:ea typeface="宋体" charset="-122"/>
                        </a:rPr>
                        <a:t>SYWV-75-5/SYWV-75-7/SYWV-75-9</a:t>
                      </a:r>
                      <a:endParaRPr kumimoji="0" lang="zh-CN" altLang="en-US" sz="1100" b="1" i="0" u="none" strike="noStrike" cap="none" normalizeH="0" baseline="0" dirty="0" smtClean="0">
                        <a:ln>
                          <a:noFill/>
                        </a:ln>
                        <a:solidFill>
                          <a:srgbClr val="7F7F7F"/>
                        </a:solidFill>
                        <a:effectLst/>
                        <a:latin typeface="Calibri" pitchFamily="34" charset="0"/>
                        <a:ea typeface="宋体" charset="-122"/>
                      </a:endParaRPr>
                    </a:p>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100" b="1" i="0" u="none" strike="noStrike" cap="none" normalizeH="0" baseline="0" dirty="0" smtClean="0">
                        <a:ln>
                          <a:noFill/>
                        </a:ln>
                        <a:solidFill>
                          <a:srgbClr val="7F7F7F"/>
                        </a:solidFill>
                        <a:effectLst/>
                        <a:latin typeface="Calibri" pitchFamily="34" charset="0"/>
                        <a:ea typeface="宋体" charset="-122"/>
                      </a:endParaRP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43338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7F7F7F"/>
                          </a:solidFill>
                          <a:effectLst/>
                          <a:latin typeface="Calibri" pitchFamily="34" charset="0"/>
                          <a:ea typeface="宋体" charset="-122"/>
                        </a:rPr>
                        <a:t>RG</a:t>
                      </a:r>
                      <a:r>
                        <a:rPr kumimoji="0" lang="zh-CN" altLang="en-US" sz="1100" b="1" i="0" u="none" strike="noStrike" cap="none" normalizeH="0" baseline="0" smtClean="0">
                          <a:ln>
                            <a:noFill/>
                          </a:ln>
                          <a:solidFill>
                            <a:srgbClr val="7F7F7F"/>
                          </a:solidFill>
                          <a:effectLst/>
                          <a:latin typeface="宋体" charset="-122"/>
                          <a:ea typeface="宋体" charset="-122"/>
                        </a:rPr>
                        <a:t>系列实芯聚氯乙烯绝缘射频同轴电缆</a:t>
                      </a:r>
                      <a:endParaRPr kumimoji="0" lang="zh-CN" altLang="en-US" sz="1100" b="1" i="0" u="none" strike="noStrike" cap="none" normalizeH="0" baseline="0" smtClean="0">
                        <a:ln>
                          <a:noFill/>
                        </a:ln>
                        <a:solidFill>
                          <a:srgbClr val="7F7F7F"/>
                        </a:solidFill>
                        <a:effectLst/>
                        <a:latin typeface="Calibri" pitchFamily="34" charset="0"/>
                        <a:ea typeface="宋体" charset="-122"/>
                      </a:endParaRP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rgbClr val="7F7F7F"/>
                          </a:solidFill>
                          <a:effectLst/>
                          <a:latin typeface="Calibri" pitchFamily="34" charset="0"/>
                          <a:ea typeface="宋体" charset="-122"/>
                        </a:rPr>
                        <a:t>RG59/RG6U/RG11</a:t>
                      </a:r>
                      <a:endParaRPr kumimoji="0" lang="zh-CN" altLang="en-US" sz="1100" b="1" i="0" u="none" strike="noStrike" cap="none" normalizeH="0" baseline="0" dirty="0" smtClean="0">
                        <a:ln>
                          <a:noFill/>
                        </a:ln>
                        <a:solidFill>
                          <a:srgbClr val="7F7F7F"/>
                        </a:solidFill>
                        <a:effectLst/>
                        <a:latin typeface="Calibri" pitchFamily="34" charset="0"/>
                        <a:ea typeface="宋体" charset="-122"/>
                      </a:endParaRP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43338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smtClean="0">
                          <a:ln>
                            <a:noFill/>
                          </a:ln>
                          <a:solidFill>
                            <a:srgbClr val="7F7F7F"/>
                          </a:solidFill>
                          <a:effectLst/>
                          <a:latin typeface="宋体" charset="-122"/>
                          <a:ea typeface="宋体" charset="-122"/>
                        </a:rPr>
                        <a:t>电梯监控专用电缆</a:t>
                      </a: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100" b="1" i="0" u="none" strike="noStrike" cap="none" normalizeH="0" baseline="0" dirty="0" smtClean="0">
                        <a:ln>
                          <a:noFill/>
                        </a:ln>
                        <a:solidFill>
                          <a:srgbClr val="7F7F7F"/>
                        </a:solidFill>
                        <a:effectLst/>
                        <a:latin typeface="宋体" charset="-122"/>
                        <a:ea typeface="宋体" charset="-122"/>
                      </a:endParaRP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4" name="矩形 3"/>
          <p:cNvSpPr/>
          <p:nvPr/>
        </p:nvSpPr>
        <p:spPr>
          <a:xfrm>
            <a:off x="2786050" y="1000108"/>
            <a:ext cx="3038011" cy="369332"/>
          </a:xfrm>
          <a:prstGeom prst="rect">
            <a:avLst/>
          </a:prstGeom>
        </p:spPr>
        <p:txBody>
          <a:bodyPr wrap="none">
            <a:spAutoFit/>
          </a:bodyPr>
          <a:lstStyle/>
          <a:p>
            <a:pPr algn="ctr" eaLnBrk="0" fontAlgn="base" hangingPunct="0"/>
            <a:r>
              <a:rPr lang="zh-CN" altLang="en-US" b="1" dirty="0" smtClean="0">
                <a:solidFill>
                  <a:schemeClr val="tx2"/>
                </a:solidFill>
                <a:effectLst>
                  <a:outerShdw blurRad="38100" dist="38100" dir="2700000" algn="tl">
                    <a:srgbClr val="C0C0C0"/>
                  </a:outerShdw>
                </a:effectLst>
                <a:ea typeface="黑体" pitchFamily="49" charset="-122"/>
                <a:hlinkClick r:id="rId2" action="ppaction://hlinksldjump"/>
              </a:rPr>
              <a:t>二综合布线及弱电产品介绍 </a:t>
            </a:r>
            <a:endParaRPr lang="zh-CN" altLang="en-US" b="1" dirty="0">
              <a:solidFill>
                <a:schemeClr val="tx2"/>
              </a:solidFill>
              <a:effectLst>
                <a:outerShdw blurRad="38100" dist="38100" dir="2700000" algn="tl">
                  <a:srgbClr val="C0C0C0"/>
                </a:outerShdw>
              </a:effectLst>
              <a:ea typeface="黑体" pitchFamily="49"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Text Box 2"/>
          <p:cNvSpPr txBox="1">
            <a:spLocks noChangeArrowheads="1"/>
          </p:cNvSpPr>
          <p:nvPr/>
        </p:nvSpPr>
        <p:spPr bwMode="auto">
          <a:xfrm>
            <a:off x="611188" y="1142984"/>
            <a:ext cx="7921625" cy="2832100"/>
          </a:xfrm>
          <a:prstGeom prst="rect">
            <a:avLst/>
          </a:prstGeom>
          <a:noFill/>
          <a:ln w="9525" algn="ctr">
            <a:noFill/>
            <a:miter lim="800000"/>
            <a:headEnd/>
            <a:tailEnd/>
          </a:ln>
        </p:spPr>
        <p:txBody>
          <a:bodyPr>
            <a:spAutoFit/>
          </a:bodyPr>
          <a:lstStyle/>
          <a:p>
            <a:pPr fontAlgn="base"/>
            <a:r>
              <a:rPr lang="zh-CN" altLang="en-US" sz="2400" dirty="0">
                <a:latin typeface="黑体" pitchFamily="49" charset="-122"/>
                <a:ea typeface="黑体" pitchFamily="49" charset="-122"/>
              </a:rPr>
              <a:t>智能建筑弱电电缆</a:t>
            </a:r>
          </a:p>
          <a:p>
            <a:pPr fontAlgn="base"/>
            <a:endParaRPr lang="zh-CN" altLang="en-US" sz="2400" dirty="0"/>
          </a:p>
          <a:p>
            <a:pPr fontAlgn="base"/>
            <a:r>
              <a:rPr lang="zh-CN" altLang="en-US" sz="2000" dirty="0"/>
              <a:t>      </a:t>
            </a:r>
            <a:r>
              <a:rPr lang="en-US" altLang="zh-CN" sz="2000" dirty="0"/>
              <a:t>SYV</a:t>
            </a:r>
            <a:r>
              <a:rPr lang="zh-CN" altLang="en-US" sz="2000" dirty="0"/>
              <a:t>实心视频同轴电缆</a:t>
            </a:r>
          </a:p>
          <a:p>
            <a:pPr fontAlgn="base"/>
            <a:r>
              <a:rPr lang="zh-CN" altLang="en-US" sz="2000" dirty="0"/>
              <a:t>      </a:t>
            </a:r>
            <a:r>
              <a:rPr lang="en-US" altLang="zh-CN" sz="2000" dirty="0"/>
              <a:t>SYV75-3</a:t>
            </a:r>
            <a:r>
              <a:rPr lang="zh-CN" altLang="en-US" sz="2000" dirty="0"/>
              <a:t>、 </a:t>
            </a:r>
            <a:r>
              <a:rPr lang="en-US" altLang="zh-CN" dirty="0"/>
              <a:t>SYV75-4</a:t>
            </a:r>
            <a:r>
              <a:rPr lang="zh-CN" altLang="en-US" dirty="0"/>
              <a:t>、 </a:t>
            </a:r>
            <a:r>
              <a:rPr lang="en-US" altLang="zh-CN" dirty="0"/>
              <a:t>SYV75-5</a:t>
            </a:r>
            <a:r>
              <a:rPr lang="zh-CN" altLang="en-US" dirty="0"/>
              <a:t>、</a:t>
            </a:r>
            <a:r>
              <a:rPr lang="en-US" altLang="zh-CN" dirty="0"/>
              <a:t>SYV75-7… </a:t>
            </a:r>
            <a:endParaRPr lang="en-US" altLang="zh-CN" sz="2000" dirty="0"/>
          </a:p>
          <a:p>
            <a:pPr fontAlgn="base"/>
            <a:r>
              <a:rPr lang="en-US" altLang="zh-CN" sz="2000" dirty="0"/>
              <a:t>      </a:t>
            </a:r>
            <a:r>
              <a:rPr lang="zh-CN" altLang="en-US" sz="2000" dirty="0"/>
              <a:t>用于视频监控工程</a:t>
            </a:r>
          </a:p>
          <a:p>
            <a:pPr fontAlgn="base"/>
            <a:r>
              <a:rPr lang="zh-CN" altLang="en-US" sz="2400" dirty="0"/>
              <a:t>         </a:t>
            </a:r>
          </a:p>
          <a:p>
            <a:pPr fontAlgn="base"/>
            <a:r>
              <a:rPr lang="zh-CN" altLang="en-US" sz="2400" dirty="0"/>
              <a:t>     </a:t>
            </a:r>
          </a:p>
          <a:p>
            <a:pPr fontAlgn="base"/>
            <a:r>
              <a:rPr lang="zh-CN" altLang="en-US" sz="2400" dirty="0"/>
              <a:t>        </a:t>
            </a:r>
          </a:p>
        </p:txBody>
      </p:sp>
      <p:pic>
        <p:nvPicPr>
          <p:cNvPr id="342019" name="Picture 5" descr="同轴电缆"/>
          <p:cNvPicPr>
            <a:picLocks noChangeAspect="1" noChangeArrowheads="1"/>
          </p:cNvPicPr>
          <p:nvPr/>
        </p:nvPicPr>
        <p:blipFill>
          <a:blip r:embed="rId2"/>
          <a:srcRect/>
          <a:stretch>
            <a:fillRect/>
          </a:stretch>
        </p:blipFill>
        <p:spPr bwMode="auto">
          <a:xfrm>
            <a:off x="5508625" y="2798747"/>
            <a:ext cx="2808288" cy="2322512"/>
          </a:xfrm>
          <a:prstGeom prst="rect">
            <a:avLst/>
          </a:prstGeom>
          <a:noFill/>
          <a:ln w="9525">
            <a:noFill/>
            <a:miter lim="800000"/>
            <a:headEnd/>
            <a:tailEnd/>
          </a:ln>
        </p:spPr>
      </p:pic>
      <p:pic>
        <p:nvPicPr>
          <p:cNvPr id="342020" name="Picture 7"/>
          <p:cNvPicPr>
            <a:picLocks noChangeAspect="1" noChangeArrowheads="1"/>
          </p:cNvPicPr>
          <p:nvPr/>
        </p:nvPicPr>
        <p:blipFill>
          <a:blip r:embed="rId3"/>
          <a:srcRect/>
          <a:stretch>
            <a:fillRect/>
          </a:stretch>
        </p:blipFill>
        <p:spPr bwMode="auto">
          <a:xfrm>
            <a:off x="1042988" y="3530584"/>
            <a:ext cx="3241675" cy="1716088"/>
          </a:xfrm>
          <a:prstGeom prst="rect">
            <a:avLst/>
          </a:prstGeom>
          <a:noFill/>
          <a:ln w="9525">
            <a:noFill/>
            <a:miter lim="800000"/>
            <a:headEnd/>
            <a:tailEnd/>
          </a:ln>
        </p:spPr>
      </p:pic>
      <p:sp>
        <p:nvSpPr>
          <p:cNvPr id="6" name="TextBox 5"/>
          <p:cNvSpPr txBox="1"/>
          <p:nvPr/>
        </p:nvSpPr>
        <p:spPr>
          <a:xfrm>
            <a:off x="2500298" y="5357826"/>
            <a:ext cx="4414991" cy="646331"/>
          </a:xfrm>
          <a:prstGeom prst="rect">
            <a:avLst/>
          </a:prstGeom>
          <a:noFill/>
        </p:spPr>
        <p:txBody>
          <a:bodyPr wrap="none" rtlCol="0">
            <a:spAutoFit/>
          </a:bodyPr>
          <a:lstStyle/>
          <a:p>
            <a:r>
              <a:rPr lang="en-US" altLang="zh-CN" dirty="0" smtClean="0"/>
              <a:t>SYV75-3 </a:t>
            </a:r>
            <a:r>
              <a:rPr lang="zh-CN" altLang="en-US" dirty="0" smtClean="0"/>
              <a:t>传输距离≤</a:t>
            </a:r>
            <a:r>
              <a:rPr lang="en-US" altLang="zh-CN" dirty="0" smtClean="0"/>
              <a:t>750m</a:t>
            </a:r>
            <a:r>
              <a:rPr lang="zh-CN" altLang="en-US" dirty="0" smtClean="0"/>
              <a:t>时推荐使用产品</a:t>
            </a:r>
            <a:endParaRPr lang="en-US" altLang="zh-CN" dirty="0" smtClean="0"/>
          </a:p>
          <a:p>
            <a:r>
              <a:rPr lang="zh-CN" altLang="en-US" dirty="0" smtClean="0"/>
              <a:t>原因：节约工程项目成本</a:t>
            </a:r>
            <a:endParaRPr lang="zh-CN"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042" name="Picture 4" descr="20081206143719"/>
          <p:cNvPicPr>
            <a:picLocks noChangeAspect="1" noChangeArrowheads="1"/>
          </p:cNvPicPr>
          <p:nvPr/>
        </p:nvPicPr>
        <p:blipFill>
          <a:blip r:embed="rId2"/>
          <a:srcRect/>
          <a:stretch>
            <a:fillRect/>
          </a:stretch>
        </p:blipFill>
        <p:spPr bwMode="auto">
          <a:xfrm>
            <a:off x="5557864" y="3303575"/>
            <a:ext cx="2800350" cy="2079625"/>
          </a:xfrm>
          <a:prstGeom prst="rect">
            <a:avLst/>
          </a:prstGeom>
          <a:noFill/>
          <a:ln w="9525">
            <a:noFill/>
            <a:miter lim="800000"/>
            <a:headEnd/>
            <a:tailEnd/>
          </a:ln>
        </p:spPr>
      </p:pic>
      <p:sp>
        <p:nvSpPr>
          <p:cNvPr id="343043" name="Text Box 2"/>
          <p:cNvSpPr txBox="1">
            <a:spLocks noChangeArrowheads="1"/>
          </p:cNvSpPr>
          <p:nvPr/>
        </p:nvSpPr>
        <p:spPr bwMode="auto">
          <a:xfrm>
            <a:off x="804889" y="1571612"/>
            <a:ext cx="6985000" cy="3139321"/>
          </a:xfrm>
          <a:prstGeom prst="rect">
            <a:avLst/>
          </a:prstGeom>
          <a:noFill/>
          <a:ln w="9525" algn="ctr">
            <a:noFill/>
            <a:miter lim="800000"/>
            <a:headEnd/>
            <a:tailEnd/>
          </a:ln>
        </p:spPr>
        <p:txBody>
          <a:bodyPr>
            <a:spAutoFit/>
          </a:bodyPr>
          <a:lstStyle/>
          <a:p>
            <a:pPr fontAlgn="base"/>
            <a:r>
              <a:rPr lang="zh-CN" altLang="en-US" sz="2400" dirty="0">
                <a:latin typeface="黑体" pitchFamily="49" charset="-122"/>
                <a:ea typeface="黑体" pitchFamily="49" charset="-122"/>
              </a:rPr>
              <a:t>智能建筑弱电电缆</a:t>
            </a:r>
          </a:p>
          <a:p>
            <a:pPr fontAlgn="base"/>
            <a:endParaRPr lang="zh-CN" altLang="en-US" sz="2400" dirty="0"/>
          </a:p>
          <a:p>
            <a:pPr fontAlgn="base"/>
            <a:r>
              <a:rPr lang="zh-CN" altLang="en-US" sz="2000" dirty="0"/>
              <a:t>     </a:t>
            </a:r>
            <a:r>
              <a:rPr lang="en-US" altLang="zh-CN" sz="2000" dirty="0"/>
              <a:t>SYWV</a:t>
            </a:r>
            <a:r>
              <a:rPr lang="zh-CN" altLang="en-US" sz="2000" dirty="0"/>
              <a:t>系列物理发泡同轴电缆</a:t>
            </a:r>
          </a:p>
          <a:p>
            <a:pPr fontAlgn="base"/>
            <a:endParaRPr kumimoji="1" lang="zh-CN" altLang="en-US" dirty="0"/>
          </a:p>
          <a:p>
            <a:pPr fontAlgn="base"/>
            <a:r>
              <a:rPr kumimoji="1" lang="zh-CN" altLang="en-US" dirty="0"/>
              <a:t>      </a:t>
            </a:r>
            <a:r>
              <a:rPr kumimoji="1" lang="en-US" altLang="zh-CN" dirty="0" smtClean="0"/>
              <a:t>SYWV75-5</a:t>
            </a:r>
            <a:r>
              <a:rPr kumimoji="1" lang="zh-CN" altLang="en-US" dirty="0" smtClean="0"/>
              <a:t>、 </a:t>
            </a:r>
            <a:r>
              <a:rPr kumimoji="1" lang="en-US" altLang="zh-CN" dirty="0" smtClean="0"/>
              <a:t>SYWV75-7</a:t>
            </a:r>
            <a:r>
              <a:rPr kumimoji="1" lang="zh-CN" altLang="en-US" dirty="0" smtClean="0"/>
              <a:t>、 </a:t>
            </a:r>
            <a:r>
              <a:rPr kumimoji="1" lang="en-US" altLang="zh-CN" dirty="0" smtClean="0"/>
              <a:t>SYWV75-9</a:t>
            </a:r>
            <a:r>
              <a:rPr kumimoji="1" lang="zh-CN" altLang="en-US" dirty="0" smtClean="0"/>
              <a:t>、 </a:t>
            </a:r>
            <a:r>
              <a:rPr kumimoji="1" lang="en-US" altLang="zh-CN" dirty="0" smtClean="0"/>
              <a:t>SYWV75-12…</a:t>
            </a:r>
            <a:endParaRPr lang="en-US" altLang="zh-CN" sz="2000" dirty="0"/>
          </a:p>
          <a:p>
            <a:pPr fontAlgn="base"/>
            <a:r>
              <a:rPr lang="en-US" altLang="zh-CN" sz="2000" dirty="0"/>
              <a:t>     </a:t>
            </a:r>
          </a:p>
          <a:p>
            <a:pPr fontAlgn="base"/>
            <a:r>
              <a:rPr lang="en-US" altLang="zh-CN" sz="2000" dirty="0"/>
              <a:t>    </a:t>
            </a:r>
            <a:r>
              <a:rPr lang="en-US" altLang="zh-CN" sz="2400" dirty="0"/>
              <a:t>         </a:t>
            </a:r>
          </a:p>
          <a:p>
            <a:pPr fontAlgn="base"/>
            <a:r>
              <a:rPr lang="en-US" altLang="zh-CN" sz="2400" dirty="0"/>
              <a:t>     </a:t>
            </a:r>
          </a:p>
          <a:p>
            <a:pPr fontAlgn="base"/>
            <a:r>
              <a:rPr lang="en-US" altLang="zh-CN" sz="2400" dirty="0"/>
              <a:t>        </a:t>
            </a:r>
          </a:p>
        </p:txBody>
      </p:sp>
      <p:sp>
        <p:nvSpPr>
          <p:cNvPr id="4" name="矩形 3"/>
          <p:cNvSpPr/>
          <p:nvPr/>
        </p:nvSpPr>
        <p:spPr>
          <a:xfrm>
            <a:off x="1050925" y="3513127"/>
            <a:ext cx="4572000" cy="1754326"/>
          </a:xfrm>
          <a:prstGeom prst="rect">
            <a:avLst/>
          </a:prstGeom>
        </p:spPr>
        <p:txBody>
          <a:bodyPr>
            <a:spAutoFit/>
          </a:bodyPr>
          <a:lstStyle/>
          <a:p>
            <a:r>
              <a:rPr lang="zh-CN" altLang="en-US" dirty="0" smtClean="0">
                <a:solidFill>
                  <a:srgbClr val="000000"/>
                </a:solidFill>
                <a:latin typeface="宋体" pitchFamily="2" charset="-122"/>
              </a:rPr>
              <a:t> </a:t>
            </a:r>
            <a:r>
              <a:rPr lang="en-US" altLang="zh-CN" dirty="0" smtClean="0">
                <a:solidFill>
                  <a:srgbClr val="000000"/>
                </a:solidFill>
                <a:latin typeface="宋体" pitchFamily="2" charset="-122"/>
              </a:rPr>
              <a:t>1</a:t>
            </a:r>
            <a:r>
              <a:rPr lang="zh-CN" altLang="en-US" dirty="0" smtClean="0">
                <a:solidFill>
                  <a:srgbClr val="000000"/>
                </a:solidFill>
                <a:latin typeface="宋体" pitchFamily="2" charset="-122"/>
              </a:rPr>
              <a:t>、发泡度可高达</a:t>
            </a:r>
            <a:r>
              <a:rPr lang="en-US" altLang="zh-CN" dirty="0" smtClean="0">
                <a:solidFill>
                  <a:srgbClr val="000000"/>
                </a:solidFill>
                <a:latin typeface="宋体" pitchFamily="2" charset="-122"/>
              </a:rPr>
              <a:t>80</a:t>
            </a:r>
            <a:r>
              <a:rPr lang="zh-CN" altLang="en-US" dirty="0" smtClean="0">
                <a:solidFill>
                  <a:srgbClr val="000000"/>
                </a:solidFill>
                <a:latin typeface="宋体" pitchFamily="2" charset="-122"/>
              </a:rPr>
              <a:t>％</a:t>
            </a:r>
          </a:p>
          <a:p>
            <a:endParaRPr lang="zh-CN" altLang="en-US" dirty="0" smtClean="0">
              <a:solidFill>
                <a:srgbClr val="000000"/>
              </a:solidFill>
              <a:latin typeface="宋体" pitchFamily="2" charset="-122"/>
            </a:endParaRPr>
          </a:p>
          <a:p>
            <a:r>
              <a:rPr lang="zh-CN" altLang="en-US" dirty="0" smtClean="0">
                <a:solidFill>
                  <a:srgbClr val="000000"/>
                </a:solidFill>
                <a:latin typeface="宋体" pitchFamily="2" charset="-122"/>
              </a:rPr>
              <a:t> </a:t>
            </a:r>
            <a:r>
              <a:rPr lang="en-US" altLang="zh-CN" dirty="0" smtClean="0">
                <a:solidFill>
                  <a:srgbClr val="000000"/>
                </a:solidFill>
                <a:latin typeface="宋体" pitchFamily="2" charset="-122"/>
              </a:rPr>
              <a:t>2</a:t>
            </a:r>
            <a:r>
              <a:rPr lang="zh-CN" altLang="en-US" dirty="0" smtClean="0">
                <a:solidFill>
                  <a:srgbClr val="000000"/>
                </a:solidFill>
                <a:latin typeface="宋体" pitchFamily="2" charset="-122"/>
              </a:rPr>
              <a:t>、衰减特点：微孔密闭不相通，性能稳定</a:t>
            </a:r>
          </a:p>
          <a:p>
            <a:endParaRPr lang="zh-CN" altLang="en-US" dirty="0" smtClean="0">
              <a:solidFill>
                <a:srgbClr val="000000"/>
              </a:solidFill>
              <a:latin typeface="宋体" pitchFamily="2" charset="-122"/>
            </a:endParaRPr>
          </a:p>
          <a:p>
            <a:r>
              <a:rPr lang="zh-CN" altLang="en-US" dirty="0" smtClean="0">
                <a:solidFill>
                  <a:srgbClr val="000000"/>
                </a:solidFill>
                <a:latin typeface="宋体" pitchFamily="2" charset="-122"/>
              </a:rPr>
              <a:t> </a:t>
            </a:r>
            <a:r>
              <a:rPr lang="en-US" altLang="zh-CN" dirty="0" smtClean="0">
                <a:solidFill>
                  <a:srgbClr val="000000"/>
                </a:solidFill>
                <a:latin typeface="宋体" pitchFamily="2" charset="-122"/>
              </a:rPr>
              <a:t>3</a:t>
            </a:r>
            <a:r>
              <a:rPr lang="zh-CN" altLang="en-US" dirty="0" smtClean="0">
                <a:solidFill>
                  <a:srgbClr val="000000"/>
                </a:solidFill>
                <a:latin typeface="宋体" pitchFamily="2" charset="-122"/>
              </a:rPr>
              <a:t>、使用寿命长达</a:t>
            </a:r>
            <a:r>
              <a:rPr lang="en-US" altLang="zh-CN" dirty="0" smtClean="0">
                <a:solidFill>
                  <a:srgbClr val="000000"/>
                </a:solidFill>
                <a:latin typeface="宋体" pitchFamily="2" charset="-122"/>
              </a:rPr>
              <a:t>20</a:t>
            </a:r>
            <a:r>
              <a:rPr lang="zh-CN" altLang="en-US" dirty="0" smtClean="0">
                <a:solidFill>
                  <a:srgbClr val="000000"/>
                </a:solidFill>
                <a:latin typeface="宋体" pitchFamily="2" charset="-122"/>
              </a:rPr>
              <a:t>年以上，目前国内大量改网使用</a:t>
            </a:r>
            <a:endParaRPr lang="zh-CN"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85852" y="2071678"/>
            <a:ext cx="4572000" cy="3139321"/>
          </a:xfrm>
          <a:prstGeom prst="rect">
            <a:avLst/>
          </a:prstGeom>
        </p:spPr>
        <p:txBody>
          <a:bodyPr>
            <a:spAutoFit/>
          </a:bodyPr>
          <a:lstStyle/>
          <a:p>
            <a:pPr marL="342900" indent="-342900">
              <a:buFont typeface="+mj-ea"/>
              <a:buAutoNum type="circleNumDbPlain"/>
            </a:pPr>
            <a:r>
              <a:rPr lang="zh-CN" altLang="en-US" dirty="0" smtClean="0"/>
              <a:t>观察绝缘介质的圆整度</a:t>
            </a:r>
          </a:p>
          <a:p>
            <a:pPr marL="342900" indent="-342900">
              <a:buFont typeface="+mj-ea"/>
              <a:buAutoNum type="circleNumDbPlain"/>
            </a:pPr>
            <a:endParaRPr lang="zh-CN" altLang="en-US" dirty="0" smtClean="0"/>
          </a:p>
          <a:p>
            <a:pPr marL="342900" indent="-342900">
              <a:buFont typeface="+mj-ea"/>
              <a:buAutoNum type="circleNumDbPlain"/>
            </a:pPr>
            <a:r>
              <a:rPr lang="zh-CN" altLang="en-US" dirty="0" smtClean="0"/>
              <a:t>检测同轴电缆绝缘介质的一致性</a:t>
            </a:r>
          </a:p>
          <a:p>
            <a:pPr marL="342900" indent="-342900">
              <a:buFont typeface="+mj-ea"/>
              <a:buAutoNum type="circleNumDbPlain"/>
            </a:pPr>
            <a:endParaRPr lang="zh-CN" altLang="en-US" dirty="0" smtClean="0"/>
          </a:p>
          <a:p>
            <a:pPr marL="342900" indent="-342900">
              <a:buFont typeface="+mj-ea"/>
              <a:buAutoNum type="circleNumDbPlain"/>
            </a:pPr>
            <a:r>
              <a:rPr lang="zh-CN" altLang="en-US" dirty="0" smtClean="0"/>
              <a:t>检测同轴电缆的编织网</a:t>
            </a:r>
          </a:p>
          <a:p>
            <a:pPr marL="342900" indent="-342900">
              <a:buFont typeface="+mj-ea"/>
              <a:buAutoNum type="circleNumDbPlain"/>
            </a:pPr>
            <a:endParaRPr lang="zh-CN" altLang="en-US" dirty="0" smtClean="0"/>
          </a:p>
          <a:p>
            <a:pPr marL="342900" indent="-342900">
              <a:buFont typeface="+mj-ea"/>
              <a:buAutoNum type="circleNumDbPlain"/>
            </a:pPr>
            <a:r>
              <a:rPr lang="zh-CN" altLang="en-US" dirty="0" smtClean="0"/>
              <a:t>检查铝箔的质量</a:t>
            </a:r>
          </a:p>
          <a:p>
            <a:pPr marL="342900" indent="-342900">
              <a:buFont typeface="+mj-ea"/>
              <a:buAutoNum type="circleNumDbPlain"/>
            </a:pPr>
            <a:endParaRPr lang="zh-CN" altLang="en-US" dirty="0" smtClean="0"/>
          </a:p>
          <a:p>
            <a:pPr marL="342900" indent="-342900">
              <a:buFont typeface="+mj-ea"/>
              <a:buAutoNum type="circleNumDbPlain"/>
            </a:pPr>
            <a:r>
              <a:rPr lang="zh-CN" altLang="en-US" dirty="0" smtClean="0"/>
              <a:t>检查外护层的挤包紧度</a:t>
            </a:r>
          </a:p>
          <a:p>
            <a:pPr marL="342900" indent="-342900">
              <a:buFont typeface="+mj-ea"/>
              <a:buAutoNum type="circleNumDbPlain"/>
            </a:pPr>
            <a:endParaRPr lang="zh-CN" altLang="en-US" dirty="0" smtClean="0"/>
          </a:p>
          <a:p>
            <a:pPr marL="342900" indent="-342900">
              <a:buFont typeface="+mj-ea"/>
              <a:buAutoNum type="circleNumDbPlain"/>
            </a:pPr>
            <a:r>
              <a:rPr lang="zh-CN" altLang="en-US" dirty="0" smtClean="0"/>
              <a:t>观察电缆成圆形状</a:t>
            </a:r>
            <a:endParaRPr lang="zh-CN" altLang="en-US" dirty="0"/>
          </a:p>
        </p:txBody>
      </p:sp>
      <p:sp>
        <p:nvSpPr>
          <p:cNvPr id="4" name="Text Box 3"/>
          <p:cNvSpPr txBox="1">
            <a:spLocks noChangeArrowheads="1"/>
          </p:cNvSpPr>
          <p:nvPr/>
        </p:nvSpPr>
        <p:spPr bwMode="auto">
          <a:xfrm>
            <a:off x="1257303" y="1467137"/>
            <a:ext cx="4957771" cy="461665"/>
          </a:xfrm>
          <a:prstGeom prst="rect">
            <a:avLst/>
          </a:prstGeom>
          <a:noFill/>
          <a:ln w="9525" algn="ctr">
            <a:noFill/>
            <a:miter lim="800000"/>
            <a:headEnd/>
            <a:tailEnd/>
          </a:ln>
          <a:effec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400" b="1" i="0" u="none" strike="noStrike" kern="0" cap="none" spc="0" normalizeH="0" baseline="0" noProof="0" dirty="0" smtClean="0">
                <a:ln>
                  <a:noFill/>
                </a:ln>
                <a:effectLst/>
                <a:uLnTx/>
                <a:uFillTx/>
              </a:rPr>
              <a:t>同轴电缆</a:t>
            </a:r>
            <a:r>
              <a:rPr kumimoji="0" lang="en-US" altLang="zh-CN" sz="2400" b="0" i="0" u="none" strike="noStrike" kern="0" cap="none" spc="0" normalizeH="0" baseline="0" noProof="0" dirty="0" smtClean="0">
                <a:ln>
                  <a:noFill/>
                </a:ln>
                <a:effectLst/>
                <a:uLnTx/>
                <a:uFillTx/>
              </a:rPr>
              <a:t>---</a:t>
            </a:r>
            <a:r>
              <a:rPr kumimoji="0" lang="zh-CN" altLang="en-US" sz="2400" b="1" i="0" u="none" strike="noStrike" kern="0" cap="none" spc="0" normalizeH="0" baseline="0" noProof="0" dirty="0" smtClean="0">
                <a:ln>
                  <a:noFill/>
                </a:ln>
                <a:effectLst/>
                <a:uLnTx/>
                <a:uFillTx/>
              </a:rPr>
              <a:t>简易检测</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5"/>
          <p:cNvGraphicFramePr>
            <a:graphicFrameLocks noGrp="1"/>
          </p:cNvGraphicFramePr>
          <p:nvPr/>
        </p:nvGraphicFramePr>
        <p:xfrm>
          <a:off x="1285852" y="1928802"/>
          <a:ext cx="6715172" cy="3573494"/>
        </p:xfrm>
        <a:graphic>
          <a:graphicData uri="http://schemas.openxmlformats.org/drawingml/2006/table">
            <a:tbl>
              <a:tblPr/>
              <a:tblGrid>
                <a:gridCol w="2714644"/>
                <a:gridCol w="4000528"/>
              </a:tblGrid>
              <a:tr h="500066">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黑体" pitchFamily="49" charset="-122"/>
                          <a:ea typeface="宋体" charset="-122"/>
                        </a:rPr>
                        <a:t>3.</a:t>
                      </a:r>
                      <a:r>
                        <a:rPr kumimoji="0" lang="zh-CN" altLang="en-US" sz="1800" b="1" i="0" u="none" strike="noStrike" cap="none" normalizeH="0" baseline="0" dirty="0" smtClean="0">
                          <a:ln>
                            <a:noFill/>
                          </a:ln>
                          <a:solidFill>
                            <a:schemeClr val="tx1"/>
                          </a:solidFill>
                          <a:effectLst/>
                          <a:latin typeface="黑体" pitchFamily="49" charset="-122"/>
                          <a:ea typeface="宋体" charset="-122"/>
                        </a:rPr>
                        <a:t>机柜系列产品</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hMerge="1">
                  <a:txBody>
                    <a:bodyPr/>
                    <a:lstStyle/>
                    <a:p>
                      <a:endParaRPr lang="zh-CN" altLang="en-US"/>
                    </a:p>
                  </a:txBody>
                  <a:tcPr/>
                </a:tc>
              </a:tr>
              <a:tr h="4429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rgbClr val="000000"/>
                          </a:solidFill>
                          <a:effectLst/>
                          <a:latin typeface="宋体" charset="-122"/>
                          <a:ea typeface="宋体" charset="-122"/>
                        </a:rPr>
                        <a:t>焊接式</a:t>
                      </a:r>
                      <a:r>
                        <a:rPr kumimoji="0" lang="en-US" altLang="zh-CN" sz="1200" b="1" i="0" u="none" strike="noStrike" cap="none" normalizeH="0" baseline="0" dirty="0" smtClean="0">
                          <a:ln>
                            <a:noFill/>
                          </a:ln>
                          <a:solidFill>
                            <a:srgbClr val="000000"/>
                          </a:solidFill>
                          <a:effectLst/>
                          <a:latin typeface="宋体" charset="-122"/>
                          <a:ea typeface="宋体" charset="-122"/>
                        </a:rPr>
                        <a:t>RWA</a:t>
                      </a:r>
                      <a:r>
                        <a:rPr kumimoji="0" lang="zh-CN" altLang="en-US" sz="1200" b="1" i="0" u="none" strike="noStrike" cap="none" normalizeH="0" baseline="0" dirty="0" smtClean="0">
                          <a:ln>
                            <a:noFill/>
                          </a:ln>
                          <a:solidFill>
                            <a:srgbClr val="000000"/>
                          </a:solidFill>
                          <a:effectLst/>
                          <a:latin typeface="宋体" charset="-122"/>
                          <a:ea typeface="宋体" charset="-122"/>
                        </a:rPr>
                        <a:t>系列</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000000"/>
                          </a:solidFill>
                          <a:effectLst/>
                          <a:latin typeface="宋体" charset="-122"/>
                          <a:ea typeface="宋体" charset="-122"/>
                        </a:rPr>
                        <a:t>66</a:t>
                      </a:r>
                      <a:r>
                        <a:rPr kumimoji="0" lang="zh-CN" altLang="en-US" sz="1200" b="1" i="0" u="none" strike="noStrike" cap="none" normalizeH="0" baseline="0" dirty="0" smtClean="0">
                          <a:ln>
                            <a:noFill/>
                          </a:ln>
                          <a:solidFill>
                            <a:srgbClr val="000000"/>
                          </a:solidFill>
                          <a:effectLst/>
                          <a:latin typeface="宋体" charset="-122"/>
                          <a:ea typeface="宋体" charset="-122"/>
                        </a:rPr>
                        <a:t>、</a:t>
                      </a:r>
                      <a:r>
                        <a:rPr kumimoji="0" lang="en-US" altLang="zh-CN" sz="1200" b="1" i="0" u="none" strike="noStrike" cap="none" normalizeH="0" baseline="0" dirty="0" smtClean="0">
                          <a:ln>
                            <a:noFill/>
                          </a:ln>
                          <a:solidFill>
                            <a:srgbClr val="000000"/>
                          </a:solidFill>
                          <a:effectLst/>
                          <a:latin typeface="宋体" charset="-122"/>
                          <a:ea typeface="宋体" charset="-122"/>
                        </a:rPr>
                        <a:t>68</a:t>
                      </a:r>
                      <a:r>
                        <a:rPr kumimoji="0" lang="zh-CN" altLang="en-US" sz="1200" b="1" i="0" u="none" strike="noStrike" cap="none" normalizeH="0" baseline="0" dirty="0" smtClean="0">
                          <a:ln>
                            <a:noFill/>
                          </a:ln>
                          <a:solidFill>
                            <a:srgbClr val="000000"/>
                          </a:solidFill>
                          <a:effectLst/>
                          <a:latin typeface="宋体" charset="-122"/>
                          <a:ea typeface="宋体" charset="-122"/>
                        </a:rPr>
                        <a:t>、</a:t>
                      </a:r>
                      <a:r>
                        <a:rPr kumimoji="0" lang="en-US" altLang="zh-CN" sz="1200" b="1" i="0" u="none" strike="noStrike" cap="none" normalizeH="0" baseline="0" dirty="0" smtClean="0">
                          <a:ln>
                            <a:noFill/>
                          </a:ln>
                          <a:solidFill>
                            <a:srgbClr val="000000"/>
                          </a:solidFill>
                          <a:effectLst/>
                          <a:latin typeface="宋体" charset="-122"/>
                          <a:ea typeface="宋体" charset="-122"/>
                        </a:rPr>
                        <a:t>86</a:t>
                      </a:r>
                      <a:r>
                        <a:rPr kumimoji="0" lang="zh-CN" altLang="en-US" sz="1200" b="1" i="0" u="none" strike="noStrike" cap="none" normalizeH="0" baseline="0" dirty="0" smtClean="0">
                          <a:ln>
                            <a:noFill/>
                          </a:ln>
                          <a:solidFill>
                            <a:srgbClr val="000000"/>
                          </a:solidFill>
                          <a:effectLst/>
                          <a:latin typeface="宋体" charset="-122"/>
                          <a:ea typeface="宋体" charset="-122"/>
                        </a:rPr>
                        <a:t>、</a:t>
                      </a:r>
                      <a:r>
                        <a:rPr kumimoji="0" lang="en-US" altLang="zh-CN" sz="1200" b="1" i="0" u="none" strike="noStrike" cap="none" normalizeH="0" baseline="0" dirty="0" smtClean="0">
                          <a:ln>
                            <a:noFill/>
                          </a:ln>
                          <a:solidFill>
                            <a:srgbClr val="000000"/>
                          </a:solidFill>
                          <a:effectLst/>
                          <a:latin typeface="宋体" charset="-122"/>
                          <a:ea typeface="宋体" charset="-122"/>
                        </a:rPr>
                        <a:t>88</a:t>
                      </a:r>
                      <a:r>
                        <a:rPr kumimoji="0" lang="zh-CN" altLang="en-US" sz="1200" b="1" i="0" u="none" strike="noStrike" cap="none" normalizeH="0" baseline="0" dirty="0" smtClean="0">
                          <a:ln>
                            <a:noFill/>
                          </a:ln>
                          <a:solidFill>
                            <a:srgbClr val="000000"/>
                          </a:solidFill>
                          <a:effectLst/>
                          <a:latin typeface="宋体" charset="-122"/>
                          <a:ea typeface="宋体" charset="-122"/>
                        </a:rPr>
                        <a:t>（</a:t>
                      </a:r>
                      <a:r>
                        <a:rPr kumimoji="0" lang="en-US" altLang="zh-CN" sz="1200" b="1" i="0" u="none" strike="noStrike" cap="none" normalizeH="0" baseline="0" dirty="0" smtClean="0">
                          <a:ln>
                            <a:noFill/>
                          </a:ln>
                          <a:solidFill>
                            <a:srgbClr val="000000"/>
                          </a:solidFill>
                          <a:effectLst/>
                          <a:latin typeface="宋体" charset="-122"/>
                          <a:ea typeface="宋体" charset="-122"/>
                        </a:rPr>
                        <a:t>U</a:t>
                      </a:r>
                      <a:r>
                        <a:rPr kumimoji="0" lang="zh-CN" altLang="en-US" sz="1200" b="1" i="0" u="none" strike="noStrike" cap="none" normalizeH="0" baseline="0" dirty="0" smtClean="0">
                          <a:ln>
                            <a:noFill/>
                          </a:ln>
                          <a:solidFill>
                            <a:srgbClr val="000000"/>
                          </a:solidFill>
                          <a:effectLst/>
                          <a:latin typeface="宋体" charset="-122"/>
                          <a:ea typeface="宋体" charset="-122"/>
                        </a:rPr>
                        <a:t>数：</a:t>
                      </a:r>
                      <a:r>
                        <a:rPr kumimoji="0" lang="en-US" altLang="zh-CN" sz="1200" b="1" i="0" u="none" strike="noStrike" cap="none" normalizeH="0" baseline="0" dirty="0" smtClean="0">
                          <a:ln>
                            <a:noFill/>
                          </a:ln>
                          <a:solidFill>
                            <a:srgbClr val="000000"/>
                          </a:solidFill>
                          <a:effectLst/>
                          <a:latin typeface="宋体" charset="-122"/>
                          <a:ea typeface="宋体" charset="-122"/>
                        </a:rPr>
                        <a:t>22</a:t>
                      </a:r>
                      <a:r>
                        <a:rPr kumimoji="0" lang="zh-CN" altLang="en-US" sz="1200" b="1" i="0" u="none" strike="noStrike" cap="none" normalizeH="0" baseline="0" dirty="0" smtClean="0">
                          <a:ln>
                            <a:noFill/>
                          </a:ln>
                          <a:solidFill>
                            <a:srgbClr val="000000"/>
                          </a:solidFill>
                          <a:effectLst/>
                          <a:latin typeface="宋体" charset="-122"/>
                          <a:ea typeface="宋体" charset="-122"/>
                        </a:rPr>
                        <a:t>、</a:t>
                      </a:r>
                      <a:r>
                        <a:rPr kumimoji="0" lang="en-US" altLang="zh-CN" sz="1200" b="1" i="0" u="none" strike="noStrike" cap="none" normalizeH="0" baseline="0" dirty="0" smtClean="0">
                          <a:ln>
                            <a:noFill/>
                          </a:ln>
                          <a:solidFill>
                            <a:srgbClr val="000000"/>
                          </a:solidFill>
                          <a:effectLst/>
                          <a:latin typeface="宋体" charset="-122"/>
                          <a:ea typeface="宋体" charset="-122"/>
                        </a:rPr>
                        <a:t>27</a:t>
                      </a:r>
                      <a:r>
                        <a:rPr kumimoji="0" lang="zh-CN" altLang="en-US" sz="1200" b="1" i="0" u="none" strike="noStrike" cap="none" normalizeH="0" baseline="0" dirty="0" smtClean="0">
                          <a:ln>
                            <a:noFill/>
                          </a:ln>
                          <a:solidFill>
                            <a:srgbClr val="000000"/>
                          </a:solidFill>
                          <a:effectLst/>
                          <a:latin typeface="宋体" charset="-122"/>
                          <a:ea typeface="宋体" charset="-122"/>
                        </a:rPr>
                        <a:t>、</a:t>
                      </a:r>
                      <a:r>
                        <a:rPr kumimoji="0" lang="en-US" altLang="zh-CN" sz="1200" b="1" i="0" u="none" strike="noStrike" cap="none" normalizeH="0" baseline="0" dirty="0" smtClean="0">
                          <a:ln>
                            <a:noFill/>
                          </a:ln>
                          <a:solidFill>
                            <a:srgbClr val="000000"/>
                          </a:solidFill>
                          <a:effectLst/>
                          <a:latin typeface="宋体" charset="-122"/>
                          <a:ea typeface="宋体" charset="-122"/>
                        </a:rPr>
                        <a:t>32</a:t>
                      </a:r>
                      <a:r>
                        <a:rPr kumimoji="0" lang="zh-CN" altLang="en-US" sz="1200" b="1" i="0" u="none" strike="noStrike" cap="none" normalizeH="0" baseline="0" dirty="0" smtClean="0">
                          <a:ln>
                            <a:noFill/>
                          </a:ln>
                          <a:solidFill>
                            <a:srgbClr val="000000"/>
                          </a:solidFill>
                          <a:effectLst/>
                          <a:latin typeface="宋体" charset="-122"/>
                          <a:ea typeface="宋体" charset="-122"/>
                        </a:rPr>
                        <a:t>、</a:t>
                      </a:r>
                      <a:r>
                        <a:rPr kumimoji="0" lang="en-US" altLang="zh-CN" sz="1200" b="1" i="0" u="none" strike="noStrike" cap="none" normalizeH="0" baseline="0" dirty="0" smtClean="0">
                          <a:ln>
                            <a:noFill/>
                          </a:ln>
                          <a:solidFill>
                            <a:srgbClr val="000000"/>
                          </a:solidFill>
                          <a:effectLst/>
                          <a:latin typeface="宋体" charset="-122"/>
                          <a:ea typeface="宋体" charset="-122"/>
                        </a:rPr>
                        <a:t>37</a:t>
                      </a:r>
                      <a:r>
                        <a:rPr kumimoji="0" lang="zh-CN" altLang="en-US" sz="1200" b="1" i="0" u="none" strike="noStrike" cap="none" normalizeH="0" baseline="0" dirty="0" smtClean="0">
                          <a:ln>
                            <a:noFill/>
                          </a:ln>
                          <a:solidFill>
                            <a:srgbClr val="000000"/>
                          </a:solidFill>
                          <a:effectLst/>
                          <a:latin typeface="宋体" charset="-122"/>
                          <a:ea typeface="宋体" charset="-122"/>
                        </a:rPr>
                        <a:t>、</a:t>
                      </a:r>
                      <a:r>
                        <a:rPr kumimoji="0" lang="en-US" altLang="zh-CN" sz="1200" b="1" i="0" u="none" strike="noStrike" cap="none" normalizeH="0" baseline="0" dirty="0" smtClean="0">
                          <a:ln>
                            <a:noFill/>
                          </a:ln>
                          <a:solidFill>
                            <a:srgbClr val="000000"/>
                          </a:solidFill>
                          <a:effectLst/>
                          <a:latin typeface="宋体" charset="-122"/>
                          <a:ea typeface="宋体" charset="-122"/>
                        </a:rPr>
                        <a:t>42</a:t>
                      </a:r>
                      <a:r>
                        <a:rPr kumimoji="0" lang="zh-CN" altLang="en-US" sz="1200" b="1" i="0" u="none" strike="noStrike" cap="none" normalizeH="0" baseline="0" dirty="0" smtClean="0">
                          <a:ln>
                            <a:noFill/>
                          </a:ln>
                          <a:solidFill>
                            <a:srgbClr val="000000"/>
                          </a:solidFill>
                          <a:effectLst/>
                          <a:latin typeface="宋体" charset="-122"/>
                          <a:ea typeface="宋体" charset="-122"/>
                        </a:rPr>
                        <a:t>、</a:t>
                      </a:r>
                      <a:r>
                        <a:rPr kumimoji="0" lang="en-US" altLang="zh-CN" sz="1200" b="1" i="0" u="none" strike="noStrike" cap="none" normalizeH="0" baseline="0" dirty="0" smtClean="0">
                          <a:ln>
                            <a:noFill/>
                          </a:ln>
                          <a:solidFill>
                            <a:srgbClr val="000000"/>
                          </a:solidFill>
                          <a:effectLst/>
                          <a:latin typeface="宋体" charset="-122"/>
                          <a:ea typeface="宋体" charset="-122"/>
                        </a:rPr>
                        <a:t>47</a:t>
                      </a:r>
                      <a:r>
                        <a:rPr kumimoji="0" lang="zh-CN" altLang="en-US" sz="1200" b="1" i="0" u="none" strike="noStrike" cap="none" normalizeH="0" baseline="0" dirty="0" smtClean="0">
                          <a:ln>
                            <a:noFill/>
                          </a:ln>
                          <a:solidFill>
                            <a:srgbClr val="000000"/>
                          </a:solidFill>
                          <a:effectLst/>
                          <a:latin typeface="宋体" charset="-122"/>
                          <a:ea typeface="宋体" charset="-122"/>
                        </a:rPr>
                        <a:t>）</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8578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rgbClr val="000000"/>
                          </a:solidFill>
                          <a:effectLst/>
                          <a:latin typeface="宋体" charset="-122"/>
                          <a:ea typeface="宋体" charset="-122"/>
                        </a:rPr>
                        <a:t>拆装式</a:t>
                      </a:r>
                      <a:r>
                        <a:rPr kumimoji="0" lang="en-US" altLang="zh-CN" sz="1200" b="1" i="0" u="none" strike="noStrike" cap="none" normalizeH="0" baseline="0" dirty="0" smtClean="0">
                          <a:ln>
                            <a:noFill/>
                          </a:ln>
                          <a:solidFill>
                            <a:srgbClr val="000000"/>
                          </a:solidFill>
                          <a:effectLst/>
                          <a:latin typeface="宋体" charset="-122"/>
                          <a:ea typeface="宋体" charset="-122"/>
                        </a:rPr>
                        <a:t>RFA</a:t>
                      </a:r>
                      <a:r>
                        <a:rPr kumimoji="0" lang="zh-CN" altLang="en-US" sz="1200" b="1" i="0" u="none" strike="noStrike" cap="none" normalizeH="0" baseline="0" dirty="0" smtClean="0">
                          <a:ln>
                            <a:noFill/>
                          </a:ln>
                          <a:solidFill>
                            <a:srgbClr val="000000"/>
                          </a:solidFill>
                          <a:effectLst/>
                          <a:latin typeface="宋体" charset="-122"/>
                          <a:ea typeface="宋体" charset="-122"/>
                        </a:rPr>
                        <a:t>系列</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CN" sz="1200" b="1" i="0" u="none" strike="noStrike" cap="none" normalizeH="0" baseline="0" dirty="0" smtClean="0">
                          <a:ln>
                            <a:noFill/>
                          </a:ln>
                          <a:solidFill>
                            <a:srgbClr val="000000"/>
                          </a:solidFill>
                          <a:effectLst/>
                          <a:latin typeface="宋体" charset="-122"/>
                          <a:ea typeface="宋体" charset="-122"/>
                        </a:rPr>
                        <a:t>66</a:t>
                      </a:r>
                      <a:r>
                        <a:rPr kumimoji="0" lang="zh-CN" altLang="en-US" sz="1200" b="1" i="0" u="none" strike="noStrike" cap="none" normalizeH="0" baseline="0" dirty="0" smtClean="0">
                          <a:ln>
                            <a:noFill/>
                          </a:ln>
                          <a:solidFill>
                            <a:srgbClr val="000000"/>
                          </a:solidFill>
                          <a:effectLst/>
                          <a:latin typeface="宋体" charset="-122"/>
                          <a:ea typeface="宋体" charset="-122"/>
                        </a:rPr>
                        <a:t>、</a:t>
                      </a:r>
                      <a:r>
                        <a:rPr kumimoji="0" lang="en-US" altLang="zh-CN" sz="1200" b="1" i="0" u="none" strike="noStrike" cap="none" normalizeH="0" baseline="0" dirty="0" smtClean="0">
                          <a:ln>
                            <a:noFill/>
                          </a:ln>
                          <a:solidFill>
                            <a:srgbClr val="000000"/>
                          </a:solidFill>
                          <a:effectLst/>
                          <a:latin typeface="宋体" charset="-122"/>
                          <a:ea typeface="宋体" charset="-122"/>
                        </a:rPr>
                        <a:t>68</a:t>
                      </a:r>
                      <a:r>
                        <a:rPr kumimoji="0" lang="zh-CN" altLang="en-US" sz="1200" b="1" i="0" u="none" strike="noStrike" cap="none" normalizeH="0" baseline="0" dirty="0" smtClean="0">
                          <a:ln>
                            <a:noFill/>
                          </a:ln>
                          <a:solidFill>
                            <a:srgbClr val="000000"/>
                          </a:solidFill>
                          <a:effectLst/>
                          <a:latin typeface="宋体" charset="-122"/>
                          <a:ea typeface="宋体" charset="-122"/>
                        </a:rPr>
                        <a:t>、</a:t>
                      </a:r>
                      <a:r>
                        <a:rPr kumimoji="0" lang="en-US" altLang="zh-CN" sz="1200" b="1" i="0" u="none" strike="noStrike" cap="none" normalizeH="0" baseline="0" dirty="0" smtClean="0">
                          <a:ln>
                            <a:noFill/>
                          </a:ln>
                          <a:solidFill>
                            <a:srgbClr val="000000"/>
                          </a:solidFill>
                          <a:effectLst/>
                          <a:latin typeface="宋体" charset="-122"/>
                          <a:ea typeface="宋体" charset="-122"/>
                        </a:rPr>
                        <a:t>610</a:t>
                      </a:r>
                      <a:r>
                        <a:rPr kumimoji="0" lang="zh-CN" altLang="en-US" sz="1200" b="1" i="0" u="none" strike="noStrike" cap="none" normalizeH="0" baseline="0" dirty="0" smtClean="0">
                          <a:ln>
                            <a:noFill/>
                          </a:ln>
                          <a:solidFill>
                            <a:srgbClr val="000000"/>
                          </a:solidFill>
                          <a:effectLst/>
                          <a:latin typeface="宋体" charset="-122"/>
                          <a:ea typeface="宋体" charset="-122"/>
                        </a:rPr>
                        <a:t>、</a:t>
                      </a:r>
                      <a:r>
                        <a:rPr kumimoji="0" lang="en-US" altLang="zh-CN" sz="1200" b="1" i="0" u="none" strike="noStrike" cap="none" normalizeH="0" baseline="0" dirty="0" smtClean="0">
                          <a:ln>
                            <a:noFill/>
                          </a:ln>
                          <a:solidFill>
                            <a:srgbClr val="000000"/>
                          </a:solidFill>
                          <a:effectLst/>
                          <a:latin typeface="宋体" charset="-122"/>
                          <a:ea typeface="宋体" charset="-122"/>
                        </a:rPr>
                        <a:t>86</a:t>
                      </a:r>
                      <a:r>
                        <a:rPr kumimoji="0" lang="zh-CN" altLang="en-US" sz="1200" b="1" i="0" u="none" strike="noStrike" cap="none" normalizeH="0" baseline="0" dirty="0" smtClean="0">
                          <a:ln>
                            <a:noFill/>
                          </a:ln>
                          <a:solidFill>
                            <a:srgbClr val="000000"/>
                          </a:solidFill>
                          <a:effectLst/>
                          <a:latin typeface="宋体" charset="-122"/>
                          <a:ea typeface="宋体" charset="-122"/>
                        </a:rPr>
                        <a:t>、</a:t>
                      </a:r>
                      <a:r>
                        <a:rPr kumimoji="0" lang="en-US" altLang="zh-CN" sz="1200" b="1" i="0" u="none" strike="noStrike" cap="none" normalizeH="0" baseline="0" dirty="0" smtClean="0">
                          <a:ln>
                            <a:noFill/>
                          </a:ln>
                          <a:solidFill>
                            <a:srgbClr val="000000"/>
                          </a:solidFill>
                          <a:effectLst/>
                          <a:latin typeface="宋体" charset="-122"/>
                          <a:ea typeface="宋体" charset="-122"/>
                        </a:rPr>
                        <a:t>88</a:t>
                      </a:r>
                      <a:r>
                        <a:rPr kumimoji="0" lang="zh-CN" altLang="en-US" sz="1200" b="1" i="0" u="none" strike="noStrike" cap="none" normalizeH="0" baseline="0" dirty="0" smtClean="0">
                          <a:ln>
                            <a:noFill/>
                          </a:ln>
                          <a:solidFill>
                            <a:srgbClr val="000000"/>
                          </a:solidFill>
                          <a:effectLst/>
                          <a:latin typeface="宋体" charset="-122"/>
                          <a:ea typeface="宋体" charset="-122"/>
                        </a:rPr>
                        <a:t>、</a:t>
                      </a:r>
                      <a:r>
                        <a:rPr kumimoji="0" lang="en-US" altLang="zh-CN" sz="1200" b="1" i="0" u="none" strike="noStrike" cap="none" normalizeH="0" baseline="0" dirty="0" smtClean="0">
                          <a:ln>
                            <a:noFill/>
                          </a:ln>
                          <a:solidFill>
                            <a:srgbClr val="000000"/>
                          </a:solidFill>
                          <a:effectLst/>
                          <a:latin typeface="宋体" charset="-122"/>
                          <a:ea typeface="宋体" charset="-122"/>
                        </a:rPr>
                        <a:t>810  </a:t>
                      </a:r>
                    </a:p>
                    <a:p>
                      <a:pPr marL="0" marR="0" lvl="0" indent="0" algn="ctr" defTabSz="914400" rtl="0" eaLnBrk="1" fontAlgn="ctr" latinLnBrk="0" hangingPunct="1">
                        <a:lnSpc>
                          <a:spcPct val="100000"/>
                        </a:lnSpc>
                        <a:spcBef>
                          <a:spcPct val="0"/>
                        </a:spcBef>
                        <a:spcAft>
                          <a:spcPct val="0"/>
                        </a:spcAft>
                        <a:buClrTx/>
                        <a:buSzTx/>
                        <a:buFontTx/>
                        <a:buNone/>
                        <a:tabLst/>
                        <a:defRPr/>
                      </a:pPr>
                      <a:r>
                        <a:rPr kumimoji="0" lang="zh-CN" altLang="en-US" sz="1200" b="1" i="0" u="none" strike="noStrike" cap="none" normalizeH="0" baseline="0" dirty="0" smtClean="0">
                          <a:ln>
                            <a:noFill/>
                          </a:ln>
                          <a:solidFill>
                            <a:srgbClr val="000000"/>
                          </a:solidFill>
                          <a:effectLst/>
                          <a:latin typeface="宋体" charset="-122"/>
                          <a:ea typeface="宋体" charset="-122"/>
                        </a:rPr>
                        <a:t>（</a:t>
                      </a:r>
                      <a:r>
                        <a:rPr kumimoji="0" lang="en-US" altLang="zh-CN" sz="1200" b="1" i="0" u="none" strike="noStrike" cap="none" normalizeH="0" baseline="0" dirty="0" smtClean="0">
                          <a:ln>
                            <a:noFill/>
                          </a:ln>
                          <a:solidFill>
                            <a:srgbClr val="000000"/>
                          </a:solidFill>
                          <a:effectLst/>
                          <a:latin typeface="宋体" charset="-122"/>
                          <a:ea typeface="宋体" charset="-122"/>
                        </a:rPr>
                        <a:t>U</a:t>
                      </a:r>
                      <a:r>
                        <a:rPr kumimoji="0" lang="zh-CN" altLang="en-US" sz="1200" b="1" i="0" u="none" strike="noStrike" cap="none" normalizeH="0" baseline="0" dirty="0" smtClean="0">
                          <a:ln>
                            <a:noFill/>
                          </a:ln>
                          <a:solidFill>
                            <a:srgbClr val="000000"/>
                          </a:solidFill>
                          <a:effectLst/>
                          <a:latin typeface="宋体" charset="-122"/>
                          <a:ea typeface="宋体" charset="-122"/>
                        </a:rPr>
                        <a:t>数：</a:t>
                      </a:r>
                      <a:r>
                        <a:rPr kumimoji="0" lang="en-US" altLang="zh-CN" sz="1200" b="1" i="0" u="none" strike="noStrike" cap="none" normalizeH="0" baseline="0" dirty="0" smtClean="0">
                          <a:ln>
                            <a:noFill/>
                          </a:ln>
                          <a:solidFill>
                            <a:srgbClr val="000000"/>
                          </a:solidFill>
                          <a:effectLst/>
                          <a:latin typeface="宋体" charset="-122"/>
                          <a:ea typeface="宋体" charset="-122"/>
                        </a:rPr>
                        <a:t>22</a:t>
                      </a:r>
                      <a:r>
                        <a:rPr kumimoji="0" lang="zh-CN" altLang="en-US" sz="1200" b="1" i="0" u="none" strike="noStrike" cap="none" normalizeH="0" baseline="0" dirty="0" smtClean="0">
                          <a:ln>
                            <a:noFill/>
                          </a:ln>
                          <a:solidFill>
                            <a:srgbClr val="000000"/>
                          </a:solidFill>
                          <a:effectLst/>
                          <a:latin typeface="宋体" charset="-122"/>
                          <a:ea typeface="宋体" charset="-122"/>
                        </a:rPr>
                        <a:t>、</a:t>
                      </a:r>
                      <a:r>
                        <a:rPr kumimoji="0" lang="en-US" altLang="zh-CN" sz="1200" b="1" i="0" u="none" strike="noStrike" cap="none" normalizeH="0" baseline="0" dirty="0" smtClean="0">
                          <a:ln>
                            <a:noFill/>
                          </a:ln>
                          <a:solidFill>
                            <a:srgbClr val="000000"/>
                          </a:solidFill>
                          <a:effectLst/>
                          <a:latin typeface="宋体" charset="-122"/>
                          <a:ea typeface="宋体" charset="-122"/>
                        </a:rPr>
                        <a:t>27</a:t>
                      </a:r>
                      <a:r>
                        <a:rPr kumimoji="0" lang="zh-CN" altLang="en-US" sz="1200" b="1" i="0" u="none" strike="noStrike" cap="none" normalizeH="0" baseline="0" dirty="0" smtClean="0">
                          <a:ln>
                            <a:noFill/>
                          </a:ln>
                          <a:solidFill>
                            <a:srgbClr val="000000"/>
                          </a:solidFill>
                          <a:effectLst/>
                          <a:latin typeface="宋体" charset="-122"/>
                          <a:ea typeface="宋体" charset="-122"/>
                        </a:rPr>
                        <a:t>、</a:t>
                      </a:r>
                      <a:r>
                        <a:rPr kumimoji="0" lang="en-US" altLang="zh-CN" sz="1200" b="1" i="0" u="none" strike="noStrike" cap="none" normalizeH="0" baseline="0" dirty="0" smtClean="0">
                          <a:ln>
                            <a:noFill/>
                          </a:ln>
                          <a:solidFill>
                            <a:srgbClr val="000000"/>
                          </a:solidFill>
                          <a:effectLst/>
                          <a:latin typeface="宋体" charset="-122"/>
                          <a:ea typeface="宋体" charset="-122"/>
                        </a:rPr>
                        <a:t>32</a:t>
                      </a:r>
                      <a:r>
                        <a:rPr kumimoji="0" lang="zh-CN" altLang="en-US" sz="1200" b="1" i="0" u="none" strike="noStrike" cap="none" normalizeH="0" baseline="0" dirty="0" smtClean="0">
                          <a:ln>
                            <a:noFill/>
                          </a:ln>
                          <a:solidFill>
                            <a:srgbClr val="000000"/>
                          </a:solidFill>
                          <a:effectLst/>
                          <a:latin typeface="宋体" charset="-122"/>
                          <a:ea typeface="宋体" charset="-122"/>
                        </a:rPr>
                        <a:t>、</a:t>
                      </a:r>
                      <a:r>
                        <a:rPr kumimoji="0" lang="en-US" altLang="zh-CN" sz="1200" b="1" i="0" u="none" strike="noStrike" cap="none" normalizeH="0" baseline="0" dirty="0" smtClean="0">
                          <a:ln>
                            <a:noFill/>
                          </a:ln>
                          <a:solidFill>
                            <a:srgbClr val="000000"/>
                          </a:solidFill>
                          <a:effectLst/>
                          <a:latin typeface="宋体" charset="-122"/>
                          <a:ea typeface="宋体" charset="-122"/>
                        </a:rPr>
                        <a:t>37</a:t>
                      </a:r>
                      <a:r>
                        <a:rPr kumimoji="0" lang="zh-CN" altLang="en-US" sz="1200" b="1" i="0" u="none" strike="noStrike" cap="none" normalizeH="0" baseline="0" dirty="0" smtClean="0">
                          <a:ln>
                            <a:noFill/>
                          </a:ln>
                          <a:solidFill>
                            <a:srgbClr val="000000"/>
                          </a:solidFill>
                          <a:effectLst/>
                          <a:latin typeface="宋体" charset="-122"/>
                          <a:ea typeface="宋体" charset="-122"/>
                        </a:rPr>
                        <a:t>、</a:t>
                      </a:r>
                      <a:r>
                        <a:rPr kumimoji="0" lang="en-US" altLang="zh-CN" sz="1200" b="1" i="0" u="none" strike="noStrike" cap="none" normalizeH="0" baseline="0" dirty="0" smtClean="0">
                          <a:ln>
                            <a:noFill/>
                          </a:ln>
                          <a:solidFill>
                            <a:srgbClr val="000000"/>
                          </a:solidFill>
                          <a:effectLst/>
                          <a:latin typeface="宋体" charset="-122"/>
                          <a:ea typeface="宋体" charset="-122"/>
                        </a:rPr>
                        <a:t>42</a:t>
                      </a:r>
                      <a:r>
                        <a:rPr kumimoji="0" lang="zh-CN" altLang="en-US" sz="1200" b="1" i="0" u="none" strike="noStrike" cap="none" normalizeH="0" baseline="0" dirty="0" smtClean="0">
                          <a:ln>
                            <a:noFill/>
                          </a:ln>
                          <a:solidFill>
                            <a:srgbClr val="000000"/>
                          </a:solidFill>
                          <a:effectLst/>
                          <a:latin typeface="宋体" charset="-122"/>
                          <a:ea typeface="宋体" charset="-122"/>
                        </a:rPr>
                        <a:t>、</a:t>
                      </a:r>
                      <a:r>
                        <a:rPr kumimoji="0" lang="en-US" altLang="zh-CN" sz="1200" b="1" i="0" u="none" strike="noStrike" cap="none" normalizeH="0" baseline="0" dirty="0" smtClean="0">
                          <a:ln>
                            <a:noFill/>
                          </a:ln>
                          <a:solidFill>
                            <a:srgbClr val="000000"/>
                          </a:solidFill>
                          <a:effectLst/>
                          <a:latin typeface="宋体" charset="-122"/>
                          <a:ea typeface="宋体" charset="-122"/>
                        </a:rPr>
                        <a:t>47</a:t>
                      </a:r>
                      <a:r>
                        <a:rPr kumimoji="0" lang="zh-CN" altLang="en-US" sz="1200" b="1" i="0" u="none" strike="noStrike" cap="none" normalizeH="0" baseline="0" dirty="0" smtClean="0">
                          <a:ln>
                            <a:noFill/>
                          </a:ln>
                          <a:solidFill>
                            <a:srgbClr val="000000"/>
                          </a:solidFill>
                          <a:effectLst/>
                          <a:latin typeface="宋体" charset="-122"/>
                          <a:ea typeface="宋体" charset="-122"/>
                        </a:rPr>
                        <a:t>）</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rgbClr val="000000"/>
                          </a:solidFill>
                          <a:effectLst/>
                          <a:latin typeface="宋体" charset="-122"/>
                          <a:ea typeface="宋体" charset="-122"/>
                        </a:rPr>
                        <a:t>焊接式挂柜</a:t>
                      </a:r>
                      <a:r>
                        <a:rPr kumimoji="0" lang="en-US" altLang="zh-CN" sz="1200" b="1" i="0" u="none" strike="noStrike" cap="none" normalizeH="0" baseline="0" dirty="0" smtClean="0">
                          <a:ln>
                            <a:noFill/>
                          </a:ln>
                          <a:solidFill>
                            <a:srgbClr val="000000"/>
                          </a:solidFill>
                          <a:effectLst/>
                          <a:latin typeface="宋体" charset="-122"/>
                          <a:ea typeface="宋体" charset="-122"/>
                        </a:rPr>
                        <a:t>RWW</a:t>
                      </a:r>
                      <a:r>
                        <a:rPr kumimoji="0" lang="zh-CN" altLang="en-US" sz="1200" b="1" i="0" u="none" strike="noStrike" cap="none" normalizeH="0" baseline="0" dirty="0" smtClean="0">
                          <a:ln>
                            <a:noFill/>
                          </a:ln>
                          <a:solidFill>
                            <a:srgbClr val="000000"/>
                          </a:solidFill>
                          <a:effectLst/>
                          <a:latin typeface="宋体" charset="-122"/>
                          <a:ea typeface="宋体" charset="-122"/>
                        </a:rPr>
                        <a:t>系列（普通、双层）</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rgbClr val="000000"/>
                          </a:solidFill>
                          <a:effectLst/>
                          <a:latin typeface="宋体" charset="-122"/>
                          <a:ea typeface="宋体" charset="-122"/>
                          <a:cs typeface="+mn-cs"/>
                        </a:rPr>
                        <a:t>64</a:t>
                      </a:r>
                      <a:r>
                        <a:rPr kumimoji="0" lang="zh-CN" altLang="en-US" sz="1200" b="1" i="0" u="none" strike="noStrike" kern="1200" cap="none" normalizeH="0" baseline="0" dirty="0" smtClean="0">
                          <a:ln>
                            <a:noFill/>
                          </a:ln>
                          <a:solidFill>
                            <a:srgbClr val="000000"/>
                          </a:solidFill>
                          <a:effectLst/>
                          <a:latin typeface="宋体" charset="-122"/>
                          <a:ea typeface="宋体" charset="-122"/>
                          <a:cs typeface="+mn-cs"/>
                        </a:rPr>
                        <a:t>、</a:t>
                      </a:r>
                      <a:r>
                        <a:rPr kumimoji="0" lang="en-US" altLang="zh-CN" sz="1200" b="1" i="0" u="none" strike="noStrike" kern="1200" cap="none" normalizeH="0" baseline="0" dirty="0" smtClean="0">
                          <a:ln>
                            <a:noFill/>
                          </a:ln>
                          <a:solidFill>
                            <a:srgbClr val="000000"/>
                          </a:solidFill>
                          <a:effectLst/>
                          <a:latin typeface="宋体" charset="-122"/>
                          <a:ea typeface="宋体" charset="-122"/>
                          <a:cs typeface="+mn-cs"/>
                        </a:rPr>
                        <a:t>65</a:t>
                      </a:r>
                      <a:r>
                        <a:rPr kumimoji="0" lang="zh-CN" altLang="en-US" sz="1200" b="1" i="0" u="none" strike="noStrike" kern="1200" cap="none" normalizeH="0" baseline="0" dirty="0" smtClean="0">
                          <a:ln>
                            <a:noFill/>
                          </a:ln>
                          <a:solidFill>
                            <a:srgbClr val="000000"/>
                          </a:solidFill>
                          <a:effectLst/>
                          <a:latin typeface="宋体" charset="-122"/>
                          <a:ea typeface="宋体" charset="-122"/>
                          <a:cs typeface="+mn-cs"/>
                        </a:rPr>
                        <a:t>（</a:t>
                      </a:r>
                      <a:r>
                        <a:rPr kumimoji="0" lang="en-US" altLang="zh-CN" sz="1200" b="1" i="0" u="none" strike="noStrike" kern="1200" cap="none" normalizeH="0" baseline="0" dirty="0" smtClean="0">
                          <a:ln>
                            <a:noFill/>
                          </a:ln>
                          <a:solidFill>
                            <a:srgbClr val="000000"/>
                          </a:solidFill>
                          <a:effectLst/>
                          <a:latin typeface="宋体" charset="-122"/>
                          <a:ea typeface="宋体" charset="-122"/>
                          <a:cs typeface="+mn-cs"/>
                        </a:rPr>
                        <a:t>U</a:t>
                      </a:r>
                      <a:r>
                        <a:rPr kumimoji="0" lang="zh-CN" altLang="en-US" sz="1200" b="1" i="0" u="none" strike="noStrike" kern="1200" cap="none" normalizeH="0" baseline="0" dirty="0" smtClean="0">
                          <a:ln>
                            <a:noFill/>
                          </a:ln>
                          <a:solidFill>
                            <a:srgbClr val="000000"/>
                          </a:solidFill>
                          <a:effectLst/>
                          <a:latin typeface="宋体" charset="-122"/>
                          <a:ea typeface="宋体" charset="-122"/>
                          <a:cs typeface="+mn-cs"/>
                        </a:rPr>
                        <a:t>数：</a:t>
                      </a:r>
                      <a:r>
                        <a:rPr kumimoji="0" lang="en-US" altLang="zh-CN" sz="1200" b="1" i="0" u="none" strike="noStrike" kern="1200" cap="none" normalizeH="0" baseline="0" dirty="0" smtClean="0">
                          <a:ln>
                            <a:noFill/>
                          </a:ln>
                          <a:solidFill>
                            <a:srgbClr val="000000"/>
                          </a:solidFill>
                          <a:effectLst/>
                          <a:latin typeface="宋体" charset="-122"/>
                          <a:ea typeface="宋体" charset="-122"/>
                          <a:cs typeface="+mn-cs"/>
                        </a:rPr>
                        <a:t>6</a:t>
                      </a:r>
                      <a:r>
                        <a:rPr kumimoji="0" lang="zh-CN" altLang="en-US" sz="1200" b="1" i="0" u="none" strike="noStrike" kern="1200" cap="none" normalizeH="0" baseline="0" dirty="0" smtClean="0">
                          <a:ln>
                            <a:noFill/>
                          </a:ln>
                          <a:solidFill>
                            <a:srgbClr val="000000"/>
                          </a:solidFill>
                          <a:effectLst/>
                          <a:latin typeface="宋体" charset="-122"/>
                          <a:ea typeface="宋体" charset="-122"/>
                          <a:cs typeface="+mn-cs"/>
                        </a:rPr>
                        <a:t>、</a:t>
                      </a:r>
                      <a:r>
                        <a:rPr kumimoji="0" lang="en-US" altLang="zh-CN" sz="1200" b="1" i="0" u="none" strike="noStrike" kern="1200" cap="none" normalizeH="0" baseline="0" dirty="0" smtClean="0">
                          <a:ln>
                            <a:noFill/>
                          </a:ln>
                          <a:solidFill>
                            <a:srgbClr val="000000"/>
                          </a:solidFill>
                          <a:effectLst/>
                          <a:latin typeface="宋体" charset="-122"/>
                          <a:ea typeface="宋体" charset="-122"/>
                          <a:cs typeface="+mn-cs"/>
                        </a:rPr>
                        <a:t>9</a:t>
                      </a:r>
                      <a:r>
                        <a:rPr kumimoji="0" lang="zh-CN" altLang="en-US" sz="1200" b="1" i="0" u="none" strike="noStrike" kern="1200" cap="none" normalizeH="0" baseline="0" dirty="0" smtClean="0">
                          <a:ln>
                            <a:noFill/>
                          </a:ln>
                          <a:solidFill>
                            <a:srgbClr val="000000"/>
                          </a:solidFill>
                          <a:effectLst/>
                          <a:latin typeface="宋体" charset="-122"/>
                          <a:ea typeface="宋体" charset="-122"/>
                          <a:cs typeface="+mn-cs"/>
                        </a:rPr>
                        <a:t>、</a:t>
                      </a:r>
                      <a:r>
                        <a:rPr kumimoji="0" lang="en-US" altLang="zh-CN" sz="1200" b="1" i="0" u="none" strike="noStrike" kern="1200" cap="none" normalizeH="0" baseline="0" dirty="0" smtClean="0">
                          <a:ln>
                            <a:noFill/>
                          </a:ln>
                          <a:solidFill>
                            <a:srgbClr val="000000"/>
                          </a:solidFill>
                          <a:effectLst/>
                          <a:latin typeface="宋体" charset="-122"/>
                          <a:ea typeface="宋体" charset="-122"/>
                          <a:cs typeface="+mn-cs"/>
                        </a:rPr>
                        <a:t>12</a:t>
                      </a:r>
                      <a:r>
                        <a:rPr kumimoji="0" lang="zh-CN" altLang="en-US" sz="1200" b="1" i="0" u="none" strike="noStrike" kern="1200" cap="none" normalizeH="0" baseline="0" dirty="0" smtClean="0">
                          <a:ln>
                            <a:noFill/>
                          </a:ln>
                          <a:solidFill>
                            <a:srgbClr val="000000"/>
                          </a:solidFill>
                          <a:effectLst/>
                          <a:latin typeface="宋体" charset="-122"/>
                          <a:ea typeface="宋体" charset="-122"/>
                          <a:cs typeface="+mn-cs"/>
                        </a:rPr>
                        <a:t>）</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rgbClr val="000000"/>
                          </a:solidFill>
                          <a:effectLst/>
                          <a:latin typeface="宋体" charset="-122"/>
                          <a:ea typeface="宋体" charset="-122"/>
                        </a:rPr>
                        <a:t>拆装式挂柜</a:t>
                      </a:r>
                      <a:r>
                        <a:rPr kumimoji="0" lang="en-US" altLang="zh-CN" sz="1200" b="1" i="0" u="none" strike="noStrike" cap="none" normalizeH="0" baseline="0" dirty="0" smtClean="0">
                          <a:ln>
                            <a:noFill/>
                          </a:ln>
                          <a:solidFill>
                            <a:srgbClr val="000000"/>
                          </a:solidFill>
                          <a:effectLst/>
                          <a:latin typeface="宋体" charset="-122"/>
                          <a:ea typeface="宋体" charset="-122"/>
                        </a:rPr>
                        <a:t>REE</a:t>
                      </a:r>
                      <a:r>
                        <a:rPr kumimoji="0" lang="zh-CN" altLang="en-US" sz="1200" b="1" i="0" u="none" strike="noStrike" cap="none" normalizeH="0" baseline="0" dirty="0" smtClean="0">
                          <a:ln>
                            <a:noFill/>
                          </a:ln>
                          <a:solidFill>
                            <a:srgbClr val="000000"/>
                          </a:solidFill>
                          <a:effectLst/>
                          <a:latin typeface="宋体" charset="-122"/>
                          <a:ea typeface="宋体" charset="-122"/>
                        </a:rPr>
                        <a:t>系列（普通、双层）</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rgbClr val="000000"/>
                          </a:solidFill>
                          <a:effectLst/>
                          <a:latin typeface="宋体" charset="-122"/>
                          <a:ea typeface="宋体" charset="-122"/>
                          <a:cs typeface="+mn-cs"/>
                        </a:rPr>
                        <a:t>64</a:t>
                      </a:r>
                      <a:r>
                        <a:rPr kumimoji="0" lang="zh-CN" altLang="en-US" sz="1200" b="1" i="0" u="none" strike="noStrike" kern="1200" cap="none" normalizeH="0" baseline="0" dirty="0" smtClean="0">
                          <a:ln>
                            <a:noFill/>
                          </a:ln>
                          <a:solidFill>
                            <a:srgbClr val="000000"/>
                          </a:solidFill>
                          <a:effectLst/>
                          <a:latin typeface="宋体" charset="-122"/>
                          <a:ea typeface="宋体" charset="-122"/>
                          <a:cs typeface="+mn-cs"/>
                        </a:rPr>
                        <a:t>、</a:t>
                      </a:r>
                      <a:r>
                        <a:rPr kumimoji="0" lang="en-US" altLang="zh-CN" sz="1200" b="1" i="0" u="none" strike="noStrike" kern="1200" cap="none" normalizeH="0" baseline="0" dirty="0" smtClean="0">
                          <a:ln>
                            <a:noFill/>
                          </a:ln>
                          <a:solidFill>
                            <a:srgbClr val="000000"/>
                          </a:solidFill>
                          <a:effectLst/>
                          <a:latin typeface="宋体" charset="-122"/>
                          <a:ea typeface="宋体" charset="-122"/>
                          <a:cs typeface="+mn-cs"/>
                        </a:rPr>
                        <a:t>65</a:t>
                      </a:r>
                      <a:r>
                        <a:rPr kumimoji="0" lang="zh-CN" altLang="en-US" sz="1200" b="1" i="0" u="none" strike="noStrike" kern="1200" cap="none" normalizeH="0" baseline="0" dirty="0" smtClean="0">
                          <a:ln>
                            <a:noFill/>
                          </a:ln>
                          <a:solidFill>
                            <a:srgbClr val="000000"/>
                          </a:solidFill>
                          <a:effectLst/>
                          <a:latin typeface="宋体" charset="-122"/>
                          <a:ea typeface="宋体" charset="-122"/>
                          <a:cs typeface="+mn-cs"/>
                        </a:rPr>
                        <a:t>（</a:t>
                      </a:r>
                      <a:r>
                        <a:rPr kumimoji="0" lang="en-US" altLang="zh-CN" sz="1200" b="1" i="0" u="none" strike="noStrike" kern="1200" cap="none" normalizeH="0" baseline="0" dirty="0" smtClean="0">
                          <a:ln>
                            <a:noFill/>
                          </a:ln>
                          <a:solidFill>
                            <a:srgbClr val="000000"/>
                          </a:solidFill>
                          <a:effectLst/>
                          <a:latin typeface="宋体" charset="-122"/>
                          <a:ea typeface="宋体" charset="-122"/>
                          <a:cs typeface="+mn-cs"/>
                        </a:rPr>
                        <a:t>U</a:t>
                      </a:r>
                      <a:r>
                        <a:rPr kumimoji="0" lang="zh-CN" altLang="en-US" sz="1200" b="1" i="0" u="none" strike="noStrike" kern="1200" cap="none" normalizeH="0" baseline="0" dirty="0" smtClean="0">
                          <a:ln>
                            <a:noFill/>
                          </a:ln>
                          <a:solidFill>
                            <a:srgbClr val="000000"/>
                          </a:solidFill>
                          <a:effectLst/>
                          <a:latin typeface="宋体" charset="-122"/>
                          <a:ea typeface="宋体" charset="-122"/>
                          <a:cs typeface="+mn-cs"/>
                        </a:rPr>
                        <a:t>数：</a:t>
                      </a:r>
                      <a:r>
                        <a:rPr kumimoji="0" lang="en-US" altLang="zh-CN" sz="1200" b="1" i="0" u="none" strike="noStrike" kern="1200" cap="none" normalizeH="0" baseline="0" dirty="0" smtClean="0">
                          <a:ln>
                            <a:noFill/>
                          </a:ln>
                          <a:solidFill>
                            <a:srgbClr val="000000"/>
                          </a:solidFill>
                          <a:effectLst/>
                          <a:latin typeface="宋体" charset="-122"/>
                          <a:ea typeface="宋体" charset="-122"/>
                          <a:cs typeface="+mn-cs"/>
                        </a:rPr>
                        <a:t>6</a:t>
                      </a:r>
                      <a:r>
                        <a:rPr kumimoji="0" lang="zh-CN" altLang="en-US" sz="1200" b="1" i="0" u="none" strike="noStrike" kern="1200" cap="none" normalizeH="0" baseline="0" dirty="0" smtClean="0">
                          <a:ln>
                            <a:noFill/>
                          </a:ln>
                          <a:solidFill>
                            <a:srgbClr val="000000"/>
                          </a:solidFill>
                          <a:effectLst/>
                          <a:latin typeface="宋体" charset="-122"/>
                          <a:ea typeface="宋体" charset="-122"/>
                          <a:cs typeface="+mn-cs"/>
                        </a:rPr>
                        <a:t>、</a:t>
                      </a:r>
                      <a:r>
                        <a:rPr kumimoji="0" lang="en-US" altLang="zh-CN" sz="1200" b="1" i="0" u="none" strike="noStrike" kern="1200" cap="none" normalizeH="0" baseline="0" dirty="0" smtClean="0">
                          <a:ln>
                            <a:noFill/>
                          </a:ln>
                          <a:solidFill>
                            <a:srgbClr val="000000"/>
                          </a:solidFill>
                          <a:effectLst/>
                          <a:latin typeface="宋体" charset="-122"/>
                          <a:ea typeface="宋体" charset="-122"/>
                          <a:cs typeface="+mn-cs"/>
                        </a:rPr>
                        <a:t>9</a:t>
                      </a:r>
                      <a:r>
                        <a:rPr kumimoji="0" lang="zh-CN" altLang="en-US" sz="1200" b="1" i="0" u="none" strike="noStrike" kern="1200" cap="none" normalizeH="0" baseline="0" dirty="0" smtClean="0">
                          <a:ln>
                            <a:noFill/>
                          </a:ln>
                          <a:solidFill>
                            <a:srgbClr val="000000"/>
                          </a:solidFill>
                          <a:effectLst/>
                          <a:latin typeface="宋体" charset="-122"/>
                          <a:ea typeface="宋体" charset="-122"/>
                          <a:cs typeface="+mn-cs"/>
                        </a:rPr>
                        <a:t>、</a:t>
                      </a:r>
                      <a:r>
                        <a:rPr kumimoji="0" lang="en-US" altLang="zh-CN" sz="1200" b="1" i="0" u="none" strike="noStrike" kern="1200" cap="none" normalizeH="0" baseline="0" dirty="0" smtClean="0">
                          <a:ln>
                            <a:noFill/>
                          </a:ln>
                          <a:solidFill>
                            <a:srgbClr val="000000"/>
                          </a:solidFill>
                          <a:effectLst/>
                          <a:latin typeface="宋体" charset="-122"/>
                          <a:ea typeface="宋体" charset="-122"/>
                          <a:cs typeface="+mn-cs"/>
                        </a:rPr>
                        <a:t>12</a:t>
                      </a:r>
                      <a:r>
                        <a:rPr kumimoji="0" lang="zh-CN" altLang="en-US" sz="1200" b="1" i="0" u="none" strike="noStrike" kern="1200" cap="none" normalizeH="0" baseline="0" dirty="0" smtClean="0">
                          <a:ln>
                            <a:noFill/>
                          </a:ln>
                          <a:solidFill>
                            <a:srgbClr val="000000"/>
                          </a:solidFill>
                          <a:effectLst/>
                          <a:latin typeface="宋体" charset="-122"/>
                          <a:ea typeface="宋体" charset="-122"/>
                          <a:cs typeface="+mn-cs"/>
                        </a:rPr>
                        <a:t>）</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宋体" charset="-122"/>
                          <a:ea typeface="宋体" charset="-122"/>
                        </a:rPr>
                        <a:t>拆装式服务器机柜</a:t>
                      </a:r>
                      <a:r>
                        <a:rPr kumimoji="0" lang="en-US" altLang="zh-CN" sz="1200" b="1" i="0" u="none" strike="noStrike" cap="none" normalizeH="0" baseline="0" dirty="0" smtClean="0">
                          <a:ln>
                            <a:noFill/>
                          </a:ln>
                          <a:solidFill>
                            <a:schemeClr val="tx1"/>
                          </a:solidFill>
                          <a:effectLst/>
                          <a:latin typeface="宋体" charset="-122"/>
                          <a:ea typeface="宋体" charset="-122"/>
                        </a:rPr>
                        <a:t>RFY</a:t>
                      </a:r>
                      <a:r>
                        <a:rPr kumimoji="0" lang="zh-CN" altLang="en-US" sz="1200" b="1" i="0" u="none" strike="noStrike" cap="none" normalizeH="0" baseline="0" dirty="0" smtClean="0">
                          <a:ln>
                            <a:noFill/>
                          </a:ln>
                          <a:solidFill>
                            <a:schemeClr val="tx1"/>
                          </a:solidFill>
                          <a:effectLst/>
                          <a:latin typeface="宋体" charset="-122"/>
                          <a:ea typeface="宋体" charset="-122"/>
                        </a:rPr>
                        <a:t>系列</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rgbClr val="000000"/>
                          </a:solidFill>
                          <a:effectLst/>
                          <a:latin typeface="宋体" charset="-122"/>
                          <a:ea typeface="宋体" charset="-122"/>
                          <a:cs typeface="+mn-cs"/>
                        </a:rPr>
                        <a:t>68</a:t>
                      </a:r>
                      <a:r>
                        <a:rPr kumimoji="0" lang="zh-CN" altLang="en-US" sz="1200" b="1" i="0" u="none" strike="noStrike" kern="1200" cap="none" normalizeH="0" baseline="0" dirty="0" smtClean="0">
                          <a:ln>
                            <a:noFill/>
                          </a:ln>
                          <a:solidFill>
                            <a:srgbClr val="000000"/>
                          </a:solidFill>
                          <a:effectLst/>
                          <a:latin typeface="宋体" charset="-122"/>
                          <a:ea typeface="宋体" charset="-122"/>
                          <a:cs typeface="+mn-cs"/>
                        </a:rPr>
                        <a:t>、</a:t>
                      </a:r>
                      <a:r>
                        <a:rPr kumimoji="0" lang="en-US" altLang="zh-CN" sz="1200" b="1" i="0" u="none" strike="noStrike" kern="1200" cap="none" normalizeH="0" baseline="0" dirty="0" smtClean="0">
                          <a:ln>
                            <a:noFill/>
                          </a:ln>
                          <a:solidFill>
                            <a:srgbClr val="000000"/>
                          </a:solidFill>
                          <a:effectLst/>
                          <a:latin typeface="宋体" charset="-122"/>
                          <a:ea typeface="宋体" charset="-122"/>
                          <a:cs typeface="+mn-cs"/>
                        </a:rPr>
                        <a:t>610</a:t>
                      </a:r>
                      <a:r>
                        <a:rPr kumimoji="0" lang="zh-CN" altLang="en-US" sz="1200" b="1" i="0" u="none" strike="noStrike" kern="1200" cap="none" normalizeH="0" baseline="0" dirty="0" smtClean="0">
                          <a:ln>
                            <a:noFill/>
                          </a:ln>
                          <a:solidFill>
                            <a:srgbClr val="000000"/>
                          </a:solidFill>
                          <a:effectLst/>
                          <a:latin typeface="宋体" charset="-122"/>
                          <a:ea typeface="宋体" charset="-122"/>
                          <a:cs typeface="+mn-cs"/>
                        </a:rPr>
                        <a:t>（</a:t>
                      </a:r>
                      <a:r>
                        <a:rPr kumimoji="0" lang="en-US" altLang="zh-CN" sz="1200" b="1" i="0" u="none" strike="noStrike" kern="1200" cap="none" normalizeH="0" baseline="0" dirty="0" smtClean="0">
                          <a:ln>
                            <a:noFill/>
                          </a:ln>
                          <a:solidFill>
                            <a:srgbClr val="000000"/>
                          </a:solidFill>
                          <a:effectLst/>
                          <a:latin typeface="宋体" charset="-122"/>
                          <a:ea typeface="宋体" charset="-122"/>
                          <a:cs typeface="+mn-cs"/>
                        </a:rPr>
                        <a:t>U</a:t>
                      </a:r>
                      <a:r>
                        <a:rPr kumimoji="0" lang="zh-CN" altLang="en-US" sz="1200" b="1" i="0" u="none" strike="noStrike" kern="1200" cap="none" normalizeH="0" baseline="0" dirty="0" smtClean="0">
                          <a:ln>
                            <a:noFill/>
                          </a:ln>
                          <a:solidFill>
                            <a:srgbClr val="000000"/>
                          </a:solidFill>
                          <a:effectLst/>
                          <a:latin typeface="宋体" charset="-122"/>
                          <a:ea typeface="宋体" charset="-122"/>
                          <a:cs typeface="+mn-cs"/>
                        </a:rPr>
                        <a:t>数：</a:t>
                      </a:r>
                      <a:r>
                        <a:rPr kumimoji="0" lang="en-US" altLang="zh-CN" sz="1200" b="1" i="0" u="none" strike="noStrike" kern="1200" cap="none" normalizeH="0" baseline="0" dirty="0" smtClean="0">
                          <a:ln>
                            <a:noFill/>
                          </a:ln>
                          <a:solidFill>
                            <a:srgbClr val="000000"/>
                          </a:solidFill>
                          <a:effectLst/>
                          <a:latin typeface="宋体" charset="-122"/>
                          <a:ea typeface="宋体" charset="-122"/>
                          <a:cs typeface="+mn-cs"/>
                        </a:rPr>
                        <a:t>37</a:t>
                      </a:r>
                      <a:r>
                        <a:rPr kumimoji="0" lang="zh-CN" altLang="en-US" sz="1200" b="1" i="0" u="none" strike="noStrike" kern="1200" cap="none" normalizeH="0" baseline="0" dirty="0" smtClean="0">
                          <a:ln>
                            <a:noFill/>
                          </a:ln>
                          <a:solidFill>
                            <a:srgbClr val="000000"/>
                          </a:solidFill>
                          <a:effectLst/>
                          <a:latin typeface="宋体" charset="-122"/>
                          <a:ea typeface="宋体" charset="-122"/>
                          <a:cs typeface="+mn-cs"/>
                        </a:rPr>
                        <a:t>、</a:t>
                      </a:r>
                      <a:r>
                        <a:rPr kumimoji="0" lang="en-US" altLang="zh-CN" sz="1200" b="1" i="0" u="none" strike="noStrike" kern="1200" cap="none" normalizeH="0" baseline="0" dirty="0" smtClean="0">
                          <a:ln>
                            <a:noFill/>
                          </a:ln>
                          <a:solidFill>
                            <a:srgbClr val="000000"/>
                          </a:solidFill>
                          <a:effectLst/>
                          <a:latin typeface="宋体" charset="-122"/>
                          <a:ea typeface="宋体" charset="-122"/>
                          <a:cs typeface="+mn-cs"/>
                        </a:rPr>
                        <a:t>42</a:t>
                      </a:r>
                      <a:r>
                        <a:rPr kumimoji="0" lang="zh-CN" altLang="en-US" sz="1200" b="1" i="0" u="none" strike="noStrike" kern="1200" cap="none" normalizeH="0" baseline="0" dirty="0" smtClean="0">
                          <a:ln>
                            <a:noFill/>
                          </a:ln>
                          <a:solidFill>
                            <a:srgbClr val="000000"/>
                          </a:solidFill>
                          <a:effectLst/>
                          <a:latin typeface="宋体" charset="-122"/>
                          <a:ea typeface="宋体" charset="-122"/>
                          <a:cs typeface="+mn-cs"/>
                        </a:rPr>
                        <a:t>、</a:t>
                      </a:r>
                      <a:r>
                        <a:rPr kumimoji="0" lang="en-US" altLang="zh-CN" sz="1200" b="1" i="0" u="none" strike="noStrike" kern="1200" cap="none" normalizeH="0" baseline="0" dirty="0" smtClean="0">
                          <a:ln>
                            <a:noFill/>
                          </a:ln>
                          <a:solidFill>
                            <a:srgbClr val="000000"/>
                          </a:solidFill>
                          <a:effectLst/>
                          <a:latin typeface="宋体" charset="-122"/>
                          <a:ea typeface="宋体" charset="-122"/>
                          <a:cs typeface="+mn-cs"/>
                        </a:rPr>
                        <a:t>47</a:t>
                      </a:r>
                      <a:r>
                        <a:rPr kumimoji="0" lang="zh-CN" altLang="en-US" sz="1200" b="1" i="0" u="none" strike="noStrike" kern="1200" cap="none" normalizeH="0" baseline="0" dirty="0" smtClean="0">
                          <a:ln>
                            <a:noFill/>
                          </a:ln>
                          <a:solidFill>
                            <a:srgbClr val="000000"/>
                          </a:solidFill>
                          <a:effectLst/>
                          <a:latin typeface="宋体" charset="-122"/>
                          <a:ea typeface="宋体" charset="-122"/>
                          <a:cs typeface="+mn-cs"/>
                        </a:rPr>
                        <a:t>）</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878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宋体" charset="-122"/>
                          <a:ea typeface="宋体" charset="-122"/>
                        </a:rPr>
                        <a:t>RFP</a:t>
                      </a:r>
                      <a:r>
                        <a:rPr kumimoji="0" lang="zh-CN" altLang="en-US" sz="1200" b="1" i="0" u="none" strike="noStrike" cap="none" normalizeH="0" baseline="0" dirty="0" smtClean="0">
                          <a:ln>
                            <a:noFill/>
                          </a:ln>
                          <a:solidFill>
                            <a:schemeClr val="tx1"/>
                          </a:solidFill>
                          <a:effectLst/>
                          <a:latin typeface="宋体" charset="-122"/>
                          <a:ea typeface="宋体" charset="-122"/>
                        </a:rPr>
                        <a:t>机架系列</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rgbClr val="000000"/>
                          </a:solidFill>
                          <a:effectLst/>
                          <a:latin typeface="宋体" charset="-122"/>
                          <a:ea typeface="宋体" charset="-122"/>
                          <a:cs typeface="+mn-cs"/>
                        </a:rPr>
                        <a:t>62</a:t>
                      </a:r>
                      <a:r>
                        <a:rPr kumimoji="0" lang="zh-CN" altLang="en-US" sz="1200" b="1" i="0" u="none" strike="noStrike" kern="1200" cap="none" normalizeH="0" baseline="0" dirty="0" smtClean="0">
                          <a:ln>
                            <a:noFill/>
                          </a:ln>
                          <a:solidFill>
                            <a:srgbClr val="000000"/>
                          </a:solidFill>
                          <a:effectLst/>
                          <a:latin typeface="宋体" charset="-122"/>
                          <a:ea typeface="宋体" charset="-122"/>
                          <a:cs typeface="+mn-cs"/>
                        </a:rPr>
                        <a:t>、</a:t>
                      </a:r>
                      <a:r>
                        <a:rPr kumimoji="0" lang="en-US" altLang="zh-CN" sz="1200" b="1" i="0" u="none" strike="noStrike" kern="1200" cap="none" normalizeH="0" baseline="0" dirty="0" smtClean="0">
                          <a:ln>
                            <a:noFill/>
                          </a:ln>
                          <a:solidFill>
                            <a:srgbClr val="000000"/>
                          </a:solidFill>
                          <a:effectLst/>
                          <a:latin typeface="宋体" charset="-122"/>
                          <a:ea typeface="宋体" charset="-122"/>
                          <a:cs typeface="+mn-cs"/>
                        </a:rPr>
                        <a:t>610</a:t>
                      </a:r>
                      <a:r>
                        <a:rPr kumimoji="0" lang="zh-CN" altLang="en-US" sz="1200" b="1" i="0" u="none" strike="noStrike" kern="1200" cap="none" normalizeH="0" baseline="0" dirty="0" smtClean="0">
                          <a:ln>
                            <a:noFill/>
                          </a:ln>
                          <a:solidFill>
                            <a:srgbClr val="000000"/>
                          </a:solidFill>
                          <a:effectLst/>
                          <a:latin typeface="宋体" charset="-122"/>
                          <a:ea typeface="宋体" charset="-122"/>
                          <a:cs typeface="+mn-cs"/>
                        </a:rPr>
                        <a:t>（</a:t>
                      </a:r>
                      <a:r>
                        <a:rPr kumimoji="0" lang="en-US" altLang="zh-CN" sz="1200" b="1" i="0" u="none" strike="noStrike" kern="1200" cap="none" normalizeH="0" baseline="0" dirty="0" smtClean="0">
                          <a:ln>
                            <a:noFill/>
                          </a:ln>
                          <a:solidFill>
                            <a:srgbClr val="000000"/>
                          </a:solidFill>
                          <a:effectLst/>
                          <a:latin typeface="宋体" charset="-122"/>
                          <a:ea typeface="宋体" charset="-122"/>
                          <a:cs typeface="+mn-cs"/>
                        </a:rPr>
                        <a:t>U</a:t>
                      </a:r>
                      <a:r>
                        <a:rPr kumimoji="0" lang="zh-CN" altLang="en-US" sz="1200" b="1" i="0" u="none" strike="noStrike" kern="1200" cap="none" normalizeH="0" baseline="0" dirty="0" smtClean="0">
                          <a:ln>
                            <a:noFill/>
                          </a:ln>
                          <a:solidFill>
                            <a:srgbClr val="000000"/>
                          </a:solidFill>
                          <a:effectLst/>
                          <a:latin typeface="宋体" charset="-122"/>
                          <a:ea typeface="宋体" charset="-122"/>
                          <a:cs typeface="+mn-cs"/>
                        </a:rPr>
                        <a:t>数：</a:t>
                      </a:r>
                      <a:r>
                        <a:rPr kumimoji="0" lang="en-US" altLang="zh-CN" sz="1200" b="1" i="0" u="none" strike="noStrike" kern="1200" cap="none" normalizeH="0" baseline="0" dirty="0" smtClean="0">
                          <a:ln>
                            <a:noFill/>
                          </a:ln>
                          <a:solidFill>
                            <a:srgbClr val="000000"/>
                          </a:solidFill>
                          <a:effectLst/>
                          <a:latin typeface="宋体" charset="-122"/>
                          <a:ea typeface="宋体" charset="-122"/>
                          <a:cs typeface="+mn-cs"/>
                        </a:rPr>
                        <a:t>37</a:t>
                      </a:r>
                      <a:r>
                        <a:rPr kumimoji="0" lang="zh-CN" altLang="en-US" sz="1200" b="1" i="0" u="none" strike="noStrike" kern="1200" cap="none" normalizeH="0" baseline="0" dirty="0" smtClean="0">
                          <a:ln>
                            <a:noFill/>
                          </a:ln>
                          <a:solidFill>
                            <a:srgbClr val="000000"/>
                          </a:solidFill>
                          <a:effectLst/>
                          <a:latin typeface="宋体" charset="-122"/>
                          <a:ea typeface="宋体" charset="-122"/>
                          <a:cs typeface="+mn-cs"/>
                        </a:rPr>
                        <a:t>、</a:t>
                      </a:r>
                      <a:r>
                        <a:rPr kumimoji="0" lang="en-US" altLang="zh-CN" sz="1200" b="1" i="0" u="none" strike="noStrike" kern="1200" cap="none" normalizeH="0" baseline="0" dirty="0" smtClean="0">
                          <a:ln>
                            <a:noFill/>
                          </a:ln>
                          <a:solidFill>
                            <a:srgbClr val="000000"/>
                          </a:solidFill>
                          <a:effectLst/>
                          <a:latin typeface="宋体" charset="-122"/>
                          <a:ea typeface="宋体" charset="-122"/>
                          <a:cs typeface="+mn-cs"/>
                        </a:rPr>
                        <a:t>42</a:t>
                      </a:r>
                      <a:r>
                        <a:rPr kumimoji="0" lang="zh-CN" altLang="en-US" sz="1200" b="1" i="0" u="none" strike="noStrike" kern="1200" cap="none" normalizeH="0" baseline="0" dirty="0" smtClean="0">
                          <a:ln>
                            <a:noFill/>
                          </a:ln>
                          <a:solidFill>
                            <a:srgbClr val="000000"/>
                          </a:solidFill>
                          <a:effectLst/>
                          <a:latin typeface="宋体" charset="-122"/>
                          <a:ea typeface="宋体" charset="-122"/>
                          <a:cs typeface="+mn-cs"/>
                        </a:rPr>
                        <a:t>、</a:t>
                      </a:r>
                      <a:r>
                        <a:rPr kumimoji="0" lang="en-US" altLang="zh-CN" sz="1200" b="1" i="0" u="none" strike="noStrike" kern="1200" cap="none" normalizeH="0" baseline="0" dirty="0" smtClean="0">
                          <a:ln>
                            <a:noFill/>
                          </a:ln>
                          <a:solidFill>
                            <a:srgbClr val="000000"/>
                          </a:solidFill>
                          <a:effectLst/>
                          <a:latin typeface="宋体" charset="-122"/>
                          <a:ea typeface="宋体" charset="-122"/>
                          <a:cs typeface="+mn-cs"/>
                        </a:rPr>
                        <a:t>47</a:t>
                      </a:r>
                      <a:r>
                        <a:rPr kumimoji="0" lang="zh-CN" altLang="en-US" sz="1200" b="1" i="0" u="none" strike="noStrike" kern="1200" cap="none" normalizeH="0" baseline="0" dirty="0" smtClean="0">
                          <a:ln>
                            <a:noFill/>
                          </a:ln>
                          <a:solidFill>
                            <a:srgbClr val="000000"/>
                          </a:solidFill>
                          <a:effectLst/>
                          <a:latin typeface="宋体" charset="-122"/>
                          <a:ea typeface="宋体" charset="-122"/>
                          <a:cs typeface="+mn-cs"/>
                        </a:rPr>
                        <a:t>）</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8741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宋体" charset="-122"/>
                          <a:ea typeface="宋体" charset="-122"/>
                        </a:rPr>
                        <a:t>全套机柜配件</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kern="1200" cap="none" normalizeH="0" baseline="0" dirty="0" smtClean="0">
                          <a:ln>
                            <a:noFill/>
                          </a:ln>
                          <a:solidFill>
                            <a:srgbClr val="000000"/>
                          </a:solidFill>
                          <a:effectLst/>
                          <a:latin typeface="宋体" charset="-122"/>
                          <a:ea typeface="宋体" charset="-122"/>
                          <a:cs typeface="+mn-cs"/>
                        </a:rPr>
                        <a:t>室外布线箱、机柜门、理线架、固定层板、活动抽屉、</a:t>
                      </a:r>
                      <a:r>
                        <a:rPr kumimoji="0" lang="en-US" altLang="zh-CN" sz="1200" b="1" i="0" u="none" strike="noStrike" kern="1200" cap="none" normalizeH="0" baseline="0" dirty="0" smtClean="0">
                          <a:ln>
                            <a:noFill/>
                          </a:ln>
                          <a:solidFill>
                            <a:srgbClr val="000000"/>
                          </a:solidFill>
                          <a:effectLst/>
                          <a:latin typeface="宋体" charset="-122"/>
                          <a:ea typeface="宋体" charset="-122"/>
                          <a:cs typeface="+mn-cs"/>
                        </a:rPr>
                        <a:t>L</a:t>
                      </a:r>
                      <a:r>
                        <a:rPr kumimoji="0" lang="zh-CN" altLang="en-US" sz="1200" b="1" i="0" u="none" strike="noStrike" kern="1200" cap="none" normalizeH="0" baseline="0" dirty="0" smtClean="0">
                          <a:ln>
                            <a:noFill/>
                          </a:ln>
                          <a:solidFill>
                            <a:srgbClr val="000000"/>
                          </a:solidFill>
                          <a:effectLst/>
                          <a:latin typeface="宋体" charset="-122"/>
                          <a:ea typeface="宋体" charset="-122"/>
                          <a:cs typeface="+mn-cs"/>
                        </a:rPr>
                        <a:t>型角铁、盲板、扎线板、接地铜排、风扇架、螺丝</a:t>
                      </a:r>
                      <a:r>
                        <a:rPr kumimoji="0" lang="en-US" altLang="zh-CN" sz="1200" b="1" i="0" u="none" strike="noStrike" kern="1200" cap="none" normalizeH="0" baseline="0" dirty="0" smtClean="0">
                          <a:ln>
                            <a:noFill/>
                          </a:ln>
                          <a:solidFill>
                            <a:srgbClr val="000000"/>
                          </a:solidFill>
                          <a:effectLst/>
                          <a:latin typeface="宋体" charset="-122"/>
                          <a:ea typeface="宋体" charset="-122"/>
                          <a:cs typeface="+mn-cs"/>
                        </a:rPr>
                        <a:t>/</a:t>
                      </a:r>
                      <a:r>
                        <a:rPr kumimoji="0" lang="zh-CN" altLang="en-US" sz="1200" b="1" i="0" u="none" strike="noStrike" kern="1200" cap="none" normalizeH="0" baseline="0" dirty="0" smtClean="0">
                          <a:ln>
                            <a:noFill/>
                          </a:ln>
                          <a:solidFill>
                            <a:srgbClr val="000000"/>
                          </a:solidFill>
                          <a:effectLst/>
                          <a:latin typeface="宋体" charset="-122"/>
                          <a:ea typeface="宋体" charset="-122"/>
                          <a:cs typeface="+mn-cs"/>
                        </a:rPr>
                        <a:t>母、脚轮</a:t>
                      </a:r>
                      <a:r>
                        <a:rPr kumimoji="0" lang="en-US" altLang="zh-CN" sz="1200" b="1" i="0" u="none" strike="noStrike" kern="1200" cap="none" normalizeH="0" baseline="0" dirty="0" smtClean="0">
                          <a:ln>
                            <a:noFill/>
                          </a:ln>
                          <a:solidFill>
                            <a:srgbClr val="000000"/>
                          </a:solidFill>
                          <a:effectLst/>
                          <a:latin typeface="宋体" charset="-122"/>
                          <a:ea typeface="宋体" charset="-122"/>
                          <a:cs typeface="+mn-cs"/>
                        </a:rPr>
                        <a:t>/</a:t>
                      </a:r>
                      <a:r>
                        <a:rPr kumimoji="0" lang="zh-CN" altLang="en-US" sz="1200" b="1" i="0" u="none" strike="noStrike" kern="1200" cap="none" normalizeH="0" baseline="0" dirty="0" smtClean="0">
                          <a:ln>
                            <a:noFill/>
                          </a:ln>
                          <a:solidFill>
                            <a:srgbClr val="000000"/>
                          </a:solidFill>
                          <a:effectLst/>
                          <a:latin typeface="宋体" charset="-122"/>
                          <a:ea typeface="宋体" charset="-122"/>
                          <a:cs typeface="+mn-cs"/>
                        </a:rPr>
                        <a:t>支撑脚、机柜锁、</a:t>
                      </a:r>
                      <a:r>
                        <a:rPr kumimoji="0" lang="en-US" altLang="zh-CN" sz="1200" b="1" i="0" u="none" strike="noStrike" kern="1200" cap="none" normalizeH="0" baseline="0" dirty="0" smtClean="0">
                          <a:ln>
                            <a:noFill/>
                          </a:ln>
                          <a:solidFill>
                            <a:srgbClr val="000000"/>
                          </a:solidFill>
                          <a:effectLst/>
                          <a:latin typeface="宋体" charset="-122"/>
                          <a:ea typeface="宋体" charset="-122"/>
                          <a:cs typeface="+mn-cs"/>
                        </a:rPr>
                        <a:t>PDU</a:t>
                      </a:r>
                      <a:r>
                        <a:rPr kumimoji="0" lang="zh-CN" altLang="en-US" sz="1200" b="1" i="0" u="none" strike="noStrike" kern="1200" cap="none" normalizeH="0" baseline="0" dirty="0" smtClean="0">
                          <a:ln>
                            <a:noFill/>
                          </a:ln>
                          <a:solidFill>
                            <a:srgbClr val="000000"/>
                          </a:solidFill>
                          <a:effectLst/>
                          <a:latin typeface="宋体" charset="-122"/>
                          <a:ea typeface="宋体" charset="-122"/>
                          <a:cs typeface="+mn-cs"/>
                        </a:rPr>
                        <a:t>电源</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Text Box 17"/>
          <p:cNvSpPr txBox="1">
            <a:spLocks noChangeArrowheads="1"/>
          </p:cNvSpPr>
          <p:nvPr/>
        </p:nvSpPr>
        <p:spPr bwMode="gray">
          <a:xfrm>
            <a:off x="1928794" y="1285860"/>
            <a:ext cx="5122862" cy="457200"/>
          </a:xfrm>
          <a:prstGeom prst="rect">
            <a:avLst/>
          </a:prstGeom>
          <a:noFill/>
          <a:ln w="9525" algn="ctr">
            <a:noFill/>
            <a:miter lim="800000"/>
            <a:headEnd/>
            <a:tailEnd/>
          </a:ln>
          <a:effectLst/>
        </p:spPr>
        <p:txBody>
          <a:bodyPr>
            <a:spAutoFit/>
          </a:bodyPr>
          <a:lstStyle/>
          <a:p>
            <a:pPr algn="ctr" eaLnBrk="0" fontAlgn="base" hangingPunct="0"/>
            <a:r>
              <a:rPr lang="zh-CN" altLang="en-US" sz="2400" b="1" dirty="0">
                <a:effectLst>
                  <a:outerShdw blurRad="38100" dist="38100" dir="2700000" algn="tl">
                    <a:srgbClr val="C0C0C0"/>
                  </a:outerShdw>
                </a:effectLst>
                <a:ea typeface="黑体" pitchFamily="49" charset="-122"/>
                <a:hlinkClick r:id="rId2" action="ppaction://hlinksldjump"/>
              </a:rPr>
              <a:t>二综合布线及弱电产品介绍 </a:t>
            </a:r>
            <a:endParaRPr lang="zh-CN" altLang="en-US" sz="2400" b="1" dirty="0">
              <a:effectLst>
                <a:outerShdw blurRad="38100" dist="38100" dir="2700000" algn="tl">
                  <a:srgbClr val="C0C0C0"/>
                </a:outerShdw>
              </a:effectLst>
              <a:ea typeface="黑体" pitchFamily="49"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38" y="1693026"/>
            <a:ext cx="7858125" cy="4093428"/>
          </a:xfrm>
          <a:prstGeom prst="rect">
            <a:avLst/>
          </a:prstGeom>
          <a:noFill/>
        </p:spPr>
        <p:txBody>
          <a:bodyPr>
            <a:spAutoFit/>
          </a:bodyPr>
          <a:lstStyle/>
          <a:p>
            <a:pPr marL="457200" indent="-457200" fontAlgn="base"/>
            <a:r>
              <a:rPr lang="zh-CN" altLang="en-US" sz="2400" dirty="0" smtClean="0">
                <a:latin typeface="微软雅黑" pitchFamily="34" charset="-122"/>
                <a:ea typeface="微软雅黑" pitchFamily="34" charset="-122"/>
              </a:rPr>
              <a:t>机柜</a:t>
            </a:r>
            <a:r>
              <a:rPr lang="zh-CN" altLang="en-US" sz="2400" dirty="0">
                <a:latin typeface="微软雅黑" pitchFamily="34" charset="-122"/>
                <a:ea typeface="微软雅黑" pitchFamily="34" charset="-122"/>
              </a:rPr>
              <a:t>产品系列</a:t>
            </a:r>
            <a:endParaRPr lang="en-US" altLang="zh-CN" sz="2400" dirty="0">
              <a:latin typeface="微软雅黑" pitchFamily="34" charset="-122"/>
              <a:ea typeface="微软雅黑" pitchFamily="34" charset="-122"/>
            </a:endParaRPr>
          </a:p>
          <a:p>
            <a:pPr marL="457200" indent="-457200" fontAlgn="base">
              <a:spcBef>
                <a:spcPct val="20000"/>
              </a:spcBef>
              <a:buClr>
                <a:schemeClr val="accent2"/>
              </a:buClr>
            </a:pPr>
            <a:endParaRPr lang="en-US" altLang="zh-CN" sz="2000" i="1" dirty="0">
              <a:solidFill>
                <a:srgbClr val="0070C0"/>
              </a:solidFill>
              <a:latin typeface="微软雅黑" pitchFamily="34" charset="-122"/>
              <a:ea typeface="微软雅黑" pitchFamily="34" charset="-122"/>
            </a:endParaRPr>
          </a:p>
          <a:p>
            <a:pPr marL="457200" indent="-457200" fontAlgn="base">
              <a:spcBef>
                <a:spcPct val="20000"/>
              </a:spcBef>
              <a:buClr>
                <a:schemeClr val="accent2"/>
              </a:buClr>
              <a:buFontTx/>
              <a:buChar char="·"/>
            </a:pPr>
            <a:r>
              <a:rPr lang="zh-CN" altLang="en-US" sz="2000" dirty="0">
                <a:solidFill>
                  <a:srgbClr val="FF0000"/>
                </a:solidFill>
                <a:latin typeface="方正隶变简体"/>
                <a:ea typeface="方正隶变简体"/>
                <a:cs typeface="方正隶变简体"/>
              </a:rPr>
              <a:t>定位：中高端市场，在产品质量与结构设计方面做出全面的提升。</a:t>
            </a:r>
            <a:endParaRPr lang="en-US" altLang="zh-CN" sz="2000" dirty="0">
              <a:solidFill>
                <a:srgbClr val="FF0000"/>
              </a:solidFill>
              <a:latin typeface="方正隶变简体"/>
              <a:ea typeface="方正隶变简体"/>
              <a:cs typeface="方正隶变简体"/>
            </a:endParaRPr>
          </a:p>
          <a:p>
            <a:pPr marL="457200" indent="-457200" fontAlgn="base">
              <a:spcBef>
                <a:spcPct val="20000"/>
              </a:spcBef>
              <a:buClr>
                <a:schemeClr val="accent2"/>
              </a:buClr>
              <a:buFontTx/>
              <a:buChar char="·"/>
            </a:pPr>
            <a:r>
              <a:rPr lang="zh-CN" altLang="en-US" sz="2000" dirty="0">
                <a:solidFill>
                  <a:srgbClr val="FF0000"/>
                </a:solidFill>
                <a:latin typeface="方正隶变简体"/>
                <a:ea typeface="方正隶变简体"/>
                <a:cs typeface="方正隶变简体"/>
              </a:rPr>
              <a:t>自主设计，拥有全套设计图纸。</a:t>
            </a:r>
            <a:endParaRPr lang="en-US" altLang="zh-CN" sz="2000" dirty="0">
              <a:solidFill>
                <a:srgbClr val="FF0000"/>
              </a:solidFill>
              <a:latin typeface="方正隶变简体"/>
              <a:ea typeface="方正隶变简体"/>
              <a:cs typeface="方正隶变简体"/>
            </a:endParaRPr>
          </a:p>
          <a:p>
            <a:pPr marL="457200" indent="-457200" fontAlgn="base">
              <a:spcBef>
                <a:spcPct val="20000"/>
              </a:spcBef>
              <a:buClr>
                <a:schemeClr val="accent2"/>
              </a:buClr>
              <a:buFontTx/>
              <a:buChar char="·"/>
            </a:pPr>
            <a:r>
              <a:rPr lang="zh-CN" altLang="en-US" sz="2000" dirty="0">
                <a:latin typeface="方正隶变简体"/>
                <a:ea typeface="方正隶变简体"/>
                <a:cs typeface="方正隶变简体"/>
              </a:rPr>
              <a:t>制作工艺：</a:t>
            </a:r>
            <a:endParaRPr lang="en-US" altLang="zh-CN" sz="2000" dirty="0">
              <a:latin typeface="方正隶变简体"/>
              <a:ea typeface="方正隶变简体"/>
              <a:cs typeface="方正隶变简体"/>
            </a:endParaRPr>
          </a:p>
          <a:p>
            <a:pPr marL="457200" indent="-457200" fontAlgn="base">
              <a:spcBef>
                <a:spcPct val="20000"/>
              </a:spcBef>
              <a:buClr>
                <a:schemeClr val="accent2"/>
              </a:buClr>
              <a:buFontTx/>
              <a:buChar char="·"/>
            </a:pPr>
            <a:r>
              <a:rPr lang="zh-CN" altLang="en-US" sz="2000" dirty="0">
                <a:solidFill>
                  <a:srgbClr val="FF0000"/>
                </a:solidFill>
                <a:latin typeface="方正隶变简体"/>
                <a:ea typeface="方正隶变简体"/>
                <a:cs typeface="方正隶变简体"/>
              </a:rPr>
              <a:t>采用高强度优质冷轧钢板制作及高硬度的钢化玻璃组合而成</a:t>
            </a:r>
            <a:endParaRPr lang="en-US" altLang="zh-CN" sz="2000" dirty="0">
              <a:solidFill>
                <a:srgbClr val="FF0000"/>
              </a:solidFill>
              <a:latin typeface="方正隶变简体"/>
              <a:ea typeface="方正隶变简体"/>
              <a:cs typeface="方正隶变简体"/>
            </a:endParaRPr>
          </a:p>
          <a:p>
            <a:pPr marL="457200" indent="-457200" fontAlgn="base">
              <a:spcBef>
                <a:spcPct val="20000"/>
              </a:spcBef>
              <a:buClr>
                <a:schemeClr val="accent2"/>
              </a:buClr>
              <a:buFontTx/>
              <a:buChar char="·"/>
            </a:pPr>
            <a:r>
              <a:rPr lang="zh-CN" altLang="en-US" sz="2000" dirty="0">
                <a:solidFill>
                  <a:srgbClr val="FF0000"/>
                </a:solidFill>
                <a:latin typeface="方正隶变简体"/>
                <a:ea typeface="方正隶变简体"/>
                <a:cs typeface="方正隶变简体"/>
              </a:rPr>
              <a:t>采用全自动喷涂生产线，脱脂</a:t>
            </a:r>
            <a:r>
              <a:rPr lang="en-US" altLang="zh-CN" sz="2000" dirty="0">
                <a:solidFill>
                  <a:srgbClr val="FF0000"/>
                </a:solidFill>
                <a:latin typeface="方正隶变简体"/>
                <a:ea typeface="方正隶变简体"/>
                <a:cs typeface="方正隶变简体"/>
              </a:rPr>
              <a:t>—</a:t>
            </a:r>
            <a:r>
              <a:rPr lang="zh-CN" altLang="en-US" sz="2000" dirty="0">
                <a:solidFill>
                  <a:srgbClr val="FF0000"/>
                </a:solidFill>
                <a:latin typeface="方正隶变简体"/>
                <a:ea typeface="方正隶变简体"/>
                <a:cs typeface="方正隶变简体"/>
              </a:rPr>
              <a:t>酸洗</a:t>
            </a:r>
            <a:r>
              <a:rPr lang="en-US" altLang="zh-CN" sz="2000" dirty="0">
                <a:solidFill>
                  <a:srgbClr val="FF0000"/>
                </a:solidFill>
                <a:latin typeface="方正隶变简体"/>
                <a:ea typeface="方正隶变简体"/>
                <a:cs typeface="方正隶变简体"/>
              </a:rPr>
              <a:t>—</a:t>
            </a:r>
            <a:r>
              <a:rPr lang="zh-CN" altLang="en-US" sz="2000" dirty="0">
                <a:solidFill>
                  <a:srgbClr val="FF0000"/>
                </a:solidFill>
                <a:latin typeface="方正隶变简体"/>
                <a:ea typeface="方正隶变简体"/>
                <a:cs typeface="方正隶变简体"/>
              </a:rPr>
              <a:t>磷化</a:t>
            </a:r>
            <a:r>
              <a:rPr lang="en-US" altLang="zh-CN" sz="2000" dirty="0">
                <a:solidFill>
                  <a:srgbClr val="FF0000"/>
                </a:solidFill>
                <a:latin typeface="方正隶变简体"/>
                <a:ea typeface="方正隶变简体"/>
                <a:cs typeface="方正隶变简体"/>
              </a:rPr>
              <a:t>—</a:t>
            </a:r>
            <a:r>
              <a:rPr lang="zh-CN" altLang="en-US" sz="2000" dirty="0">
                <a:solidFill>
                  <a:srgbClr val="FF0000"/>
                </a:solidFill>
                <a:latin typeface="方正隶变简体"/>
                <a:ea typeface="方正隶变简体"/>
                <a:cs typeface="方正隶变简体"/>
              </a:rPr>
              <a:t>静电喷涂</a:t>
            </a:r>
            <a:endParaRPr lang="en-US" altLang="zh-CN" sz="2000" dirty="0">
              <a:solidFill>
                <a:srgbClr val="FF0000"/>
              </a:solidFill>
              <a:latin typeface="方正隶变简体"/>
              <a:ea typeface="方正隶变简体"/>
              <a:cs typeface="方正隶变简体"/>
            </a:endParaRPr>
          </a:p>
          <a:p>
            <a:pPr marL="457200" indent="-457200" fontAlgn="base">
              <a:spcBef>
                <a:spcPct val="20000"/>
              </a:spcBef>
              <a:buClr>
                <a:schemeClr val="accent2"/>
              </a:buClr>
              <a:buFontTx/>
              <a:buChar char="·"/>
            </a:pPr>
            <a:r>
              <a:rPr lang="zh-CN" altLang="en-US" sz="2000" dirty="0">
                <a:solidFill>
                  <a:srgbClr val="FF0000"/>
                </a:solidFill>
                <a:latin typeface="方正隶变简体"/>
                <a:ea typeface="方正隶变简体"/>
                <a:cs typeface="方正隶变简体"/>
              </a:rPr>
              <a:t>热镀锌生产工艺流程：脱脂</a:t>
            </a:r>
            <a:r>
              <a:rPr lang="en-US" altLang="zh-CN" sz="2000" dirty="0">
                <a:solidFill>
                  <a:srgbClr val="FF0000"/>
                </a:solidFill>
                <a:latin typeface="方正隶变简体"/>
                <a:ea typeface="方正隶变简体"/>
                <a:cs typeface="方正隶变简体"/>
              </a:rPr>
              <a:t>—</a:t>
            </a:r>
            <a:r>
              <a:rPr lang="zh-CN" altLang="en-US" sz="2000" dirty="0">
                <a:solidFill>
                  <a:srgbClr val="FF0000"/>
                </a:solidFill>
                <a:latin typeface="方正隶变简体"/>
                <a:ea typeface="方正隶变简体"/>
                <a:cs typeface="方正隶变简体"/>
              </a:rPr>
              <a:t>水洗</a:t>
            </a:r>
            <a:r>
              <a:rPr lang="en-US" altLang="zh-CN" sz="2000" dirty="0">
                <a:solidFill>
                  <a:srgbClr val="FF0000"/>
                </a:solidFill>
                <a:latin typeface="方正隶变简体"/>
                <a:ea typeface="方正隶变简体"/>
                <a:cs typeface="方正隶变简体"/>
              </a:rPr>
              <a:t>—</a:t>
            </a:r>
            <a:r>
              <a:rPr lang="zh-CN" altLang="en-US" sz="2000" dirty="0">
                <a:solidFill>
                  <a:srgbClr val="FF0000"/>
                </a:solidFill>
                <a:latin typeface="方正隶变简体"/>
                <a:ea typeface="方正隶变简体"/>
                <a:cs typeface="方正隶变简体"/>
              </a:rPr>
              <a:t>酸洗</a:t>
            </a:r>
            <a:r>
              <a:rPr lang="en-US" altLang="zh-CN" sz="2000" dirty="0">
                <a:solidFill>
                  <a:srgbClr val="FF0000"/>
                </a:solidFill>
                <a:latin typeface="方正隶变简体"/>
                <a:ea typeface="方正隶变简体"/>
                <a:cs typeface="方正隶变简体"/>
              </a:rPr>
              <a:t>—</a:t>
            </a:r>
            <a:r>
              <a:rPr lang="zh-CN" altLang="en-US" sz="2000" dirty="0">
                <a:solidFill>
                  <a:srgbClr val="FF0000"/>
                </a:solidFill>
                <a:latin typeface="方正隶变简体"/>
                <a:ea typeface="方正隶变简体"/>
                <a:cs typeface="方正隶变简体"/>
              </a:rPr>
              <a:t>挤干</a:t>
            </a:r>
            <a:r>
              <a:rPr lang="en-US" altLang="zh-CN" sz="2000" dirty="0">
                <a:solidFill>
                  <a:srgbClr val="FF0000"/>
                </a:solidFill>
                <a:latin typeface="方正隶变简体"/>
                <a:ea typeface="方正隶变简体"/>
                <a:cs typeface="方正隶变简体"/>
              </a:rPr>
              <a:t>—</a:t>
            </a:r>
            <a:r>
              <a:rPr lang="zh-CN" altLang="en-US" sz="2000" dirty="0">
                <a:solidFill>
                  <a:srgbClr val="FF0000"/>
                </a:solidFill>
                <a:latin typeface="方正隶变简体"/>
                <a:ea typeface="方正隶变简体"/>
                <a:cs typeface="方正隶变简体"/>
              </a:rPr>
              <a:t>涂水溶剂</a:t>
            </a:r>
            <a:r>
              <a:rPr lang="en-US" altLang="zh-CN" sz="2000" dirty="0">
                <a:solidFill>
                  <a:srgbClr val="FF0000"/>
                </a:solidFill>
                <a:latin typeface="方正隶变简体"/>
                <a:ea typeface="方正隶变简体"/>
                <a:cs typeface="方正隶变简体"/>
              </a:rPr>
              <a:t>—</a:t>
            </a:r>
            <a:r>
              <a:rPr lang="zh-CN" altLang="en-US" sz="2000" dirty="0">
                <a:solidFill>
                  <a:srgbClr val="FF0000"/>
                </a:solidFill>
                <a:latin typeface="方正隶变简体"/>
                <a:ea typeface="方正隶变简体"/>
                <a:cs typeface="方正隶变简体"/>
              </a:rPr>
              <a:t>烘干</a:t>
            </a:r>
            <a:r>
              <a:rPr lang="en-US" altLang="zh-CN" sz="2000" dirty="0">
                <a:solidFill>
                  <a:srgbClr val="FF0000"/>
                </a:solidFill>
                <a:latin typeface="方正隶变简体"/>
                <a:ea typeface="方正隶变简体"/>
                <a:cs typeface="方正隶变简体"/>
              </a:rPr>
              <a:t>—</a:t>
            </a:r>
            <a:r>
              <a:rPr lang="zh-CN" altLang="en-US" sz="2000" dirty="0">
                <a:solidFill>
                  <a:srgbClr val="FF0000"/>
                </a:solidFill>
                <a:latin typeface="方正隶变简体"/>
                <a:ea typeface="方正隶变简体"/>
                <a:cs typeface="方正隶变简体"/>
              </a:rPr>
              <a:t>镀锌</a:t>
            </a:r>
            <a:r>
              <a:rPr lang="en-US" altLang="zh-CN" sz="2000" dirty="0">
                <a:solidFill>
                  <a:srgbClr val="FF0000"/>
                </a:solidFill>
                <a:latin typeface="方正隶变简体"/>
                <a:ea typeface="方正隶变简体"/>
                <a:cs typeface="方正隶变简体"/>
              </a:rPr>
              <a:t>—</a:t>
            </a:r>
            <a:r>
              <a:rPr lang="zh-CN" altLang="en-US" sz="2000" dirty="0">
                <a:solidFill>
                  <a:srgbClr val="FF0000"/>
                </a:solidFill>
                <a:latin typeface="方正隶变简体"/>
                <a:ea typeface="方正隶变简体"/>
                <a:cs typeface="方正隶变简体"/>
              </a:rPr>
              <a:t>冷却</a:t>
            </a:r>
            <a:r>
              <a:rPr lang="en-US" altLang="zh-CN" sz="2000" dirty="0">
                <a:solidFill>
                  <a:srgbClr val="FF0000"/>
                </a:solidFill>
                <a:latin typeface="方正隶变简体"/>
                <a:ea typeface="方正隶变简体"/>
                <a:cs typeface="方正隶变简体"/>
              </a:rPr>
              <a:t>—</a:t>
            </a:r>
            <a:r>
              <a:rPr lang="zh-CN" altLang="en-US" sz="2000" dirty="0">
                <a:solidFill>
                  <a:srgbClr val="FF0000"/>
                </a:solidFill>
                <a:latin typeface="方正隶变简体"/>
                <a:ea typeface="方正隶变简体"/>
                <a:cs typeface="方正隶变简体"/>
              </a:rPr>
              <a:t>涂油</a:t>
            </a:r>
            <a:endParaRPr lang="en-US" altLang="zh-CN" sz="2000" dirty="0">
              <a:solidFill>
                <a:srgbClr val="FF0000"/>
              </a:solidFill>
              <a:latin typeface="方正隶变简体"/>
              <a:ea typeface="方正隶变简体"/>
              <a:cs typeface="方正隶变简体"/>
            </a:endParaRPr>
          </a:p>
          <a:p>
            <a:pPr marL="457200" indent="-457200" fontAlgn="base">
              <a:spcBef>
                <a:spcPct val="20000"/>
              </a:spcBef>
              <a:buClr>
                <a:schemeClr val="accent2"/>
              </a:buClr>
              <a:buFontTx/>
              <a:buChar char="·"/>
            </a:pPr>
            <a:endParaRPr lang="en-US" altLang="zh-CN" sz="2000" dirty="0">
              <a:solidFill>
                <a:srgbClr val="FF0000"/>
              </a:solidFill>
              <a:latin typeface="方正隶变简体"/>
              <a:ea typeface="方正隶变简体"/>
              <a:cs typeface="方正隶变简体"/>
            </a:endParaRPr>
          </a:p>
          <a:p>
            <a:pPr marL="457200" indent="-457200" fontAlgn="base">
              <a:spcBef>
                <a:spcPct val="20000"/>
              </a:spcBef>
              <a:buClr>
                <a:schemeClr val="accent2"/>
              </a:buClr>
              <a:buFontTx/>
              <a:buChar char="·"/>
            </a:pPr>
            <a:endParaRPr lang="en-US" altLang="zh-CN" sz="2000" dirty="0">
              <a:solidFill>
                <a:srgbClr val="FF0000"/>
              </a:solidFill>
              <a:latin typeface="方正隶变简体"/>
              <a:ea typeface="方正隶变简体"/>
              <a:cs typeface="方正隶变简体"/>
            </a:endParaRPr>
          </a:p>
        </p:txBody>
      </p:sp>
      <p:sp>
        <p:nvSpPr>
          <p:cNvPr id="4" name="Text Box 17"/>
          <p:cNvSpPr txBox="1">
            <a:spLocks noChangeArrowheads="1"/>
          </p:cNvSpPr>
          <p:nvPr/>
        </p:nvSpPr>
        <p:spPr bwMode="gray">
          <a:xfrm>
            <a:off x="1928794" y="1142984"/>
            <a:ext cx="5122862" cy="457200"/>
          </a:xfrm>
          <a:prstGeom prst="rect">
            <a:avLst/>
          </a:prstGeom>
          <a:noFill/>
          <a:ln w="9525" algn="ctr">
            <a:noFill/>
            <a:miter lim="800000"/>
            <a:headEnd/>
            <a:tailEnd/>
          </a:ln>
          <a:effectLst/>
        </p:spPr>
        <p:txBody>
          <a:bodyPr>
            <a:spAutoFit/>
          </a:bodyPr>
          <a:lstStyle/>
          <a:p>
            <a:pPr algn="ctr" eaLnBrk="0" fontAlgn="base" hangingPunct="0"/>
            <a:r>
              <a:rPr lang="zh-CN" altLang="en-US" sz="2400" b="1" dirty="0">
                <a:effectLst>
                  <a:outerShdw blurRad="38100" dist="38100" dir="2700000" algn="tl">
                    <a:srgbClr val="C0C0C0"/>
                  </a:outerShdw>
                </a:effectLst>
                <a:ea typeface="黑体" pitchFamily="49" charset="-122"/>
                <a:hlinkClick r:id="rId2" action="ppaction://hlinksldjump"/>
              </a:rPr>
              <a:t>二综合布线及弱电产品介绍 </a:t>
            </a:r>
            <a:endParaRPr lang="zh-CN" altLang="en-US" sz="2400" b="1" dirty="0">
              <a:effectLst>
                <a:outerShdw blurRad="38100" dist="38100" dir="2700000" algn="tl">
                  <a:srgbClr val="C0C0C0"/>
                </a:outerShdw>
              </a:effectLst>
              <a:ea typeface="黑体" pitchFamily="49"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57158" y="1071546"/>
            <a:ext cx="5357850" cy="500066"/>
          </a:xfrm>
          <a:prstGeom prst="rect">
            <a:avLst/>
          </a:prstGeom>
        </p:spPr>
        <p:txBody>
          <a:bodyPr/>
          <a:lstStyle/>
          <a:p>
            <a:pPr marL="685800" marR="0" lvl="0" indent="-685800" algn="ctr"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0" cap="none" spc="0" normalizeH="0" baseline="0" noProof="0" dirty="0" smtClean="0">
                <a:ln>
                  <a:noFill/>
                </a:ln>
                <a:solidFill>
                  <a:schemeClr val="tx2"/>
                </a:solidFill>
                <a:effectLst/>
                <a:uLnTx/>
                <a:uFillTx/>
                <a:latin typeface="+mj-lt"/>
                <a:ea typeface="汉仪粗圆简" pitchFamily="49" charset="-122"/>
                <a:cs typeface="+mj-cs"/>
              </a:rPr>
              <a:t>满足高密度需求的机柜系统</a:t>
            </a:r>
            <a:endParaRPr kumimoji="0" lang="zh-CN" altLang="en-US" sz="2800" b="1" i="0" u="none" strike="noStrike" kern="0" cap="none" spc="0" normalizeH="0" baseline="0" noProof="0" dirty="0">
              <a:ln>
                <a:noFill/>
              </a:ln>
              <a:solidFill>
                <a:schemeClr val="tx2"/>
              </a:solidFill>
              <a:effectLst/>
              <a:uLnTx/>
              <a:uFillTx/>
              <a:latin typeface="+mj-lt"/>
              <a:ea typeface="汉仪粗圆简" pitchFamily="49" charset="-122"/>
              <a:cs typeface="+mj-cs"/>
            </a:endParaRPr>
          </a:p>
        </p:txBody>
      </p:sp>
      <p:sp>
        <p:nvSpPr>
          <p:cNvPr id="3" name="Rectangle 3"/>
          <p:cNvSpPr txBox="1">
            <a:spLocks noChangeArrowheads="1"/>
          </p:cNvSpPr>
          <p:nvPr/>
        </p:nvSpPr>
        <p:spPr>
          <a:xfrm>
            <a:off x="4429124" y="1643050"/>
            <a:ext cx="4140200" cy="4170362"/>
          </a:xfrm>
          <a:prstGeom prst="rect">
            <a:avLst/>
          </a:prstGeom>
        </p:spPr>
        <p:txBody>
          <a:bodyPr/>
          <a:lstStyle/>
          <a:p>
            <a:pPr marL="228600" marR="0" lvl="0" indent="-228600" algn="l" defTabSz="914400" rtl="0" eaLnBrk="0" fontAlgn="base" latinLnBrk="0" hangingPunct="0">
              <a:lnSpc>
                <a:spcPct val="100000"/>
              </a:lnSpc>
              <a:spcBef>
                <a:spcPct val="20000"/>
              </a:spcBef>
              <a:spcAft>
                <a:spcPct val="0"/>
              </a:spcAft>
              <a:buClrTx/>
              <a:buSzTx/>
              <a:buFont typeface="Arial" charset="0"/>
              <a:buNone/>
              <a:tabLst/>
              <a:defRPr/>
            </a:pPr>
            <a:r>
              <a:rPr kumimoji="0" lang="zh-CN" altLang="en-US" sz="2400" b="0" i="0" u="sng" strike="noStrike" kern="0" cap="none" spc="0" normalizeH="0" baseline="0" noProof="0" dirty="0" smtClean="0">
                <a:ln>
                  <a:noFill/>
                </a:ln>
                <a:solidFill>
                  <a:schemeClr val="tx1"/>
                </a:solidFill>
                <a:effectLst/>
                <a:uLnTx/>
                <a:uFillTx/>
                <a:latin typeface="汉仪粗圆简" pitchFamily="49" charset="-122"/>
                <a:ea typeface="汉仪粗圆简" pitchFamily="49" charset="-122"/>
                <a:cs typeface="+mn-cs"/>
              </a:rPr>
              <a:t> </a:t>
            </a:r>
            <a:endParaRPr kumimoji="0" lang="zh-CN" altLang="en-US" sz="2400" b="1" i="0" u="none" strike="noStrike" kern="0" cap="none" spc="0" normalizeH="0" baseline="0" noProof="0" dirty="0" smtClean="0">
              <a:ln>
                <a:noFill/>
              </a:ln>
              <a:solidFill>
                <a:schemeClr val="tx1"/>
              </a:solidFill>
              <a:effectLst/>
              <a:uLnTx/>
              <a:uFillTx/>
              <a:latin typeface="汉仪粗圆简" pitchFamily="49" charset="-122"/>
              <a:ea typeface="汉仪粗圆简" pitchFamily="49" charset="-122"/>
              <a:cs typeface="+mn-cs"/>
            </a:endParaRPr>
          </a:p>
          <a:p>
            <a:pPr marL="228600" marR="0" lvl="0" indent="-228600" algn="l" defTabSz="914400" rtl="0" eaLnBrk="0" fontAlgn="base" latinLnBrk="0" hangingPunct="0">
              <a:lnSpc>
                <a:spcPct val="100000"/>
              </a:lnSpc>
              <a:spcBef>
                <a:spcPct val="20000"/>
              </a:spcBef>
              <a:spcAft>
                <a:spcPct val="0"/>
              </a:spcAft>
              <a:buClrTx/>
              <a:buSzTx/>
              <a:buFontTx/>
              <a:buChar char="•"/>
              <a:tabLst/>
              <a:defRPr/>
            </a:pPr>
            <a:r>
              <a:rPr kumimoji="0" lang="zh-CN" altLang="en-US" sz="2000" b="0" i="0" u="none" strike="noStrike" kern="0" cap="none" spc="0" normalizeH="0" baseline="0" noProof="0" dirty="0" smtClean="0">
                <a:ln>
                  <a:noFill/>
                </a:ln>
                <a:solidFill>
                  <a:schemeClr val="tx1"/>
                </a:solidFill>
                <a:effectLst/>
                <a:uLnTx/>
                <a:uFillTx/>
                <a:latin typeface="汉仪粗圆简" pitchFamily="49" charset="-122"/>
                <a:ea typeface="汉仪粗圆简" pitchFamily="49" charset="-122"/>
                <a:cs typeface="+mn-cs"/>
              </a:rPr>
              <a:t>前后通风,使空气充分流动</a:t>
            </a:r>
          </a:p>
          <a:p>
            <a:pPr marL="228600" marR="0" lvl="0" indent="-228600" algn="l" defTabSz="914400" rtl="0" eaLnBrk="0" fontAlgn="base" latinLnBrk="0" hangingPunct="0">
              <a:lnSpc>
                <a:spcPct val="100000"/>
              </a:lnSpc>
              <a:spcBef>
                <a:spcPct val="20000"/>
              </a:spcBef>
              <a:spcAft>
                <a:spcPct val="0"/>
              </a:spcAft>
              <a:buClrTx/>
              <a:buSzTx/>
              <a:buFont typeface="Arial" charset="0"/>
              <a:buNone/>
              <a:tabLst/>
              <a:defRPr/>
            </a:pPr>
            <a:r>
              <a:rPr kumimoji="0" lang="zh-CN" altLang="en-US" sz="2000" b="0" i="0" u="none" strike="noStrike" kern="0" cap="none" spc="0" normalizeH="0" baseline="0" noProof="0" dirty="0" smtClean="0">
                <a:ln>
                  <a:noFill/>
                </a:ln>
                <a:solidFill>
                  <a:schemeClr val="tx1"/>
                </a:solidFill>
                <a:effectLst/>
                <a:uLnTx/>
                <a:uFillTx/>
                <a:latin typeface="汉仪粗圆简" pitchFamily="49" charset="-122"/>
                <a:ea typeface="汉仪粗圆简" pitchFamily="49" charset="-122"/>
                <a:cs typeface="+mn-cs"/>
              </a:rPr>
              <a:t> </a:t>
            </a:r>
            <a:r>
              <a:rPr kumimoji="0" lang="zh-CN" altLang="en-US" sz="2000" b="0" i="0" u="none" strike="noStrike" kern="0" cap="none" spc="0" normalizeH="0" baseline="0" noProof="0" dirty="0" smtClean="0">
                <a:ln>
                  <a:noFill/>
                </a:ln>
                <a:solidFill>
                  <a:schemeClr val="bg2"/>
                </a:solidFill>
                <a:effectLst/>
                <a:uLnTx/>
                <a:uFillTx/>
                <a:latin typeface="汉仪粗圆简" pitchFamily="49" charset="-122"/>
                <a:ea typeface="汉仪粗圆简" pitchFamily="49" charset="-122"/>
                <a:cs typeface="+mn-cs"/>
              </a:rPr>
              <a:t>通风孔模式大于</a:t>
            </a:r>
            <a:r>
              <a:rPr kumimoji="0" lang="en-US" altLang="zh-CN" sz="2000" b="0" i="0" u="none" strike="noStrike" kern="0" cap="none" spc="0" normalizeH="0" baseline="0" noProof="0" dirty="0" smtClean="0">
                <a:ln>
                  <a:noFill/>
                </a:ln>
                <a:solidFill>
                  <a:schemeClr val="bg2"/>
                </a:solidFill>
                <a:effectLst/>
                <a:uLnTx/>
                <a:uFillTx/>
                <a:latin typeface="汉仪粗圆简" pitchFamily="49" charset="-122"/>
                <a:ea typeface="汉仪粗圆简" pitchFamily="49" charset="-122"/>
                <a:cs typeface="+mn-cs"/>
              </a:rPr>
              <a:t>64%</a:t>
            </a:r>
          </a:p>
          <a:p>
            <a:pPr marL="228600" marR="0" lvl="0" indent="-228600" algn="l" defTabSz="914400" rtl="0" eaLnBrk="0" fontAlgn="base" latinLnBrk="0" hangingPunct="0">
              <a:lnSpc>
                <a:spcPct val="100000"/>
              </a:lnSpc>
              <a:spcBef>
                <a:spcPct val="20000"/>
              </a:spcBef>
              <a:spcAft>
                <a:spcPct val="0"/>
              </a:spcAft>
              <a:buClrTx/>
              <a:buSzTx/>
              <a:buFont typeface="Arial" charset="0"/>
              <a:buNone/>
              <a:tabLst/>
              <a:defRPr/>
            </a:pPr>
            <a:r>
              <a:rPr kumimoji="0" lang="zh-CN" altLang="en-US" sz="2000" b="0" i="0" u="none" strike="noStrike" kern="0" cap="none" spc="0" normalizeH="0" baseline="0" noProof="0" dirty="0" smtClean="0">
                <a:ln>
                  <a:noFill/>
                </a:ln>
                <a:solidFill>
                  <a:schemeClr val="bg2"/>
                </a:solidFill>
                <a:effectLst/>
                <a:uLnTx/>
                <a:uFillTx/>
                <a:latin typeface="汉仪粗圆简" pitchFamily="49" charset="-122"/>
                <a:ea typeface="汉仪粗圆简" pitchFamily="49" charset="-122"/>
                <a:cs typeface="+mn-cs"/>
              </a:rPr>
              <a:t> 通风面积</a:t>
            </a:r>
            <a:r>
              <a:rPr kumimoji="0" lang="en-US" altLang="zh-TW" sz="2000" b="0" i="0" u="none" strike="noStrike" kern="0" cap="none" spc="0" normalizeH="0" baseline="0" noProof="0" dirty="0" smtClean="0">
                <a:ln>
                  <a:noFill/>
                </a:ln>
                <a:solidFill>
                  <a:schemeClr val="bg2"/>
                </a:solidFill>
                <a:effectLst/>
                <a:uLnTx/>
                <a:uFillTx/>
                <a:latin typeface="汉仪粗圆简" pitchFamily="49" charset="-122"/>
                <a:ea typeface="汉仪粗圆简" pitchFamily="49" charset="-122"/>
                <a:cs typeface="+mn-cs"/>
              </a:rPr>
              <a:t>830</a:t>
            </a:r>
            <a:r>
              <a:rPr kumimoji="0" lang="zh-CN" altLang="en-US" sz="2000" b="0" i="0" u="none" strike="noStrike" kern="0" cap="none" spc="0" normalizeH="0" baseline="0" noProof="0" dirty="0" smtClean="0">
                <a:ln>
                  <a:noFill/>
                </a:ln>
                <a:solidFill>
                  <a:schemeClr val="bg2"/>
                </a:solidFill>
                <a:effectLst/>
                <a:uLnTx/>
                <a:uFillTx/>
                <a:latin typeface="汉仪粗圆简" pitchFamily="49" charset="-122"/>
                <a:ea typeface="汉仪粗圆简" pitchFamily="49" charset="-122"/>
                <a:cs typeface="+mn-cs"/>
              </a:rPr>
              <a:t>平方英寸通风面积</a:t>
            </a:r>
            <a:endParaRPr kumimoji="0" lang="zh-TW" altLang="zh-CN" sz="2000" b="0" i="0" u="none" strike="noStrike" kern="0" cap="none" spc="0" normalizeH="0" baseline="0" noProof="0" dirty="0" smtClean="0">
              <a:ln>
                <a:noFill/>
              </a:ln>
              <a:solidFill>
                <a:schemeClr val="bg2"/>
              </a:solidFill>
              <a:effectLst/>
              <a:uLnTx/>
              <a:uFillTx/>
              <a:latin typeface="汉仪粗圆简" pitchFamily="49" charset="-122"/>
              <a:ea typeface="汉仪粗圆简" pitchFamily="49" charset="-122"/>
              <a:cs typeface="+mn-cs"/>
            </a:endParaRPr>
          </a:p>
          <a:p>
            <a:pPr marL="228600" marR="0" lvl="0" indent="-228600" algn="l" defTabSz="914400" rtl="0" eaLnBrk="0" fontAlgn="base" latinLnBrk="0" hangingPunct="0">
              <a:lnSpc>
                <a:spcPct val="100000"/>
              </a:lnSpc>
              <a:spcBef>
                <a:spcPct val="20000"/>
              </a:spcBef>
              <a:spcAft>
                <a:spcPct val="0"/>
              </a:spcAft>
              <a:buClrTx/>
              <a:buSzTx/>
              <a:buFont typeface="Arial" charset="0"/>
              <a:buNone/>
              <a:tabLst/>
              <a:defRPr/>
            </a:pPr>
            <a:r>
              <a:rPr kumimoji="0" lang="zh-CN" altLang="en-US" sz="2000" b="0" i="0" u="none" strike="noStrike" kern="0" cap="none" spc="0" normalizeH="0" baseline="0" noProof="0" dirty="0" smtClean="0">
                <a:ln>
                  <a:noFill/>
                </a:ln>
                <a:solidFill>
                  <a:schemeClr val="bg2"/>
                </a:solidFill>
                <a:effectLst/>
                <a:uLnTx/>
                <a:uFillTx/>
                <a:latin typeface="汉仪粗圆简" pitchFamily="49" charset="-122"/>
                <a:ea typeface="汉仪粗圆简" pitchFamily="49" charset="-122"/>
                <a:cs typeface="+mn-cs"/>
              </a:rPr>
              <a:t> 老式机柜176平方英寸通风面积</a:t>
            </a:r>
            <a:endParaRPr kumimoji="0" lang="en-US" altLang="zh-TW" sz="2000" b="0" i="0" u="none" strike="noStrike" kern="0" cap="none" spc="0" normalizeH="0" baseline="0" noProof="0" dirty="0" smtClean="0">
              <a:ln>
                <a:noFill/>
              </a:ln>
              <a:solidFill>
                <a:schemeClr val="bg2"/>
              </a:solidFill>
              <a:effectLst/>
              <a:uLnTx/>
              <a:uFillTx/>
              <a:latin typeface="汉仪粗圆简" pitchFamily="49" charset="-122"/>
              <a:ea typeface="汉仪粗圆简" pitchFamily="49" charset="-122"/>
              <a:cs typeface="+mn-cs"/>
            </a:endParaRPr>
          </a:p>
          <a:p>
            <a:pPr marL="1143000" marR="0" lvl="2" indent="-228600" algn="l" defTabSz="914400" rtl="0" eaLnBrk="0" fontAlgn="base" latinLnBrk="0" hangingPunct="0">
              <a:lnSpc>
                <a:spcPct val="100000"/>
              </a:lnSpc>
              <a:spcBef>
                <a:spcPct val="20000"/>
              </a:spcBef>
              <a:spcAft>
                <a:spcPct val="0"/>
              </a:spcAft>
              <a:buClrTx/>
              <a:buSzTx/>
              <a:buFontTx/>
              <a:buChar char="•"/>
              <a:tabLst/>
              <a:defRPr/>
            </a:pPr>
            <a:endParaRPr kumimoji="0" lang="zh-CN" altLang="en-US" sz="2000" b="0" i="0" u="none" strike="noStrike" kern="0" cap="none" spc="0" normalizeH="0" baseline="0" noProof="0" dirty="0" smtClean="0">
              <a:ln>
                <a:noFill/>
              </a:ln>
              <a:solidFill>
                <a:schemeClr val="tx1"/>
              </a:solidFill>
              <a:effectLst/>
              <a:uLnTx/>
              <a:uFillTx/>
              <a:latin typeface="汉仪粗圆简" pitchFamily="49" charset="-122"/>
              <a:ea typeface="汉仪粗圆简" pitchFamily="49" charset="-122"/>
            </a:endParaRPr>
          </a:p>
          <a:p>
            <a:pPr marL="228600" marR="0" lvl="0" indent="-228600" algn="l" defTabSz="914400" rtl="0" eaLnBrk="0" fontAlgn="base" latinLnBrk="0" hangingPunct="0">
              <a:lnSpc>
                <a:spcPct val="100000"/>
              </a:lnSpc>
              <a:spcBef>
                <a:spcPct val="20000"/>
              </a:spcBef>
              <a:spcAft>
                <a:spcPct val="0"/>
              </a:spcAft>
              <a:buClrTx/>
              <a:buSzTx/>
              <a:buFontTx/>
              <a:buChar char="•"/>
              <a:tabLst/>
              <a:defRPr/>
            </a:pPr>
            <a:r>
              <a:rPr kumimoji="0" lang="zh-CN" altLang="en-US" sz="2000" b="0" i="0" u="none" strike="noStrike" kern="0" cap="none" spc="0" normalizeH="0" baseline="0" noProof="0" dirty="0" smtClean="0">
                <a:ln>
                  <a:noFill/>
                </a:ln>
                <a:solidFill>
                  <a:schemeClr val="tx1"/>
                </a:solidFill>
                <a:effectLst/>
                <a:uLnTx/>
                <a:uFillTx/>
                <a:latin typeface="汉仪粗圆简" pitchFamily="49" charset="-122"/>
                <a:ea typeface="汉仪粗圆简" pitchFamily="49" charset="-122"/>
                <a:cs typeface="+mn-cs"/>
              </a:rPr>
              <a:t>机架专为解决气流以供电需求所设计</a:t>
            </a:r>
            <a:endParaRPr kumimoji="0" lang="en-US" altLang="zh-CN" sz="2000" b="0" i="0" u="none" strike="noStrike" kern="0" cap="none" spc="0" normalizeH="0" baseline="0" noProof="0" dirty="0" smtClean="0">
              <a:ln>
                <a:noFill/>
              </a:ln>
              <a:solidFill>
                <a:schemeClr val="tx1"/>
              </a:solidFill>
              <a:effectLst/>
              <a:uLnTx/>
              <a:uFillTx/>
              <a:latin typeface="汉仪粗圆简" pitchFamily="49" charset="-122"/>
              <a:ea typeface="汉仪粗圆简" pitchFamily="49" charset="-122"/>
              <a:cs typeface="+mn-cs"/>
            </a:endParaRPr>
          </a:p>
          <a:p>
            <a:pPr marL="571500" marR="0" lvl="1" indent="-171450" algn="l" defTabSz="914400" rtl="0" eaLnBrk="0" fontAlgn="base" latinLnBrk="0" hangingPunct="0">
              <a:lnSpc>
                <a:spcPct val="100000"/>
              </a:lnSpc>
              <a:spcBef>
                <a:spcPct val="20000"/>
              </a:spcBef>
              <a:spcAft>
                <a:spcPct val="0"/>
              </a:spcAft>
              <a:buClrTx/>
              <a:buSzTx/>
              <a:buFont typeface="Arial" charset="0"/>
              <a:buNone/>
              <a:tabLst/>
              <a:defRPr/>
            </a:pPr>
            <a:r>
              <a:rPr kumimoji="0" lang="zh-CN" altLang="en-US" sz="2000" b="0" i="0" u="none" strike="noStrike" kern="0" cap="none" spc="0" normalizeH="0" baseline="0" noProof="0" dirty="0" smtClean="0">
                <a:ln>
                  <a:noFill/>
                </a:ln>
                <a:solidFill>
                  <a:schemeClr val="tx1"/>
                </a:solidFill>
                <a:effectLst/>
                <a:uLnTx/>
                <a:uFillTx/>
                <a:latin typeface="汉仪粗圆简" pitchFamily="49" charset="-122"/>
                <a:ea typeface="汉仪粗圆简" pitchFamily="49" charset="-122"/>
              </a:rPr>
              <a:t>供电需求巨大</a:t>
            </a:r>
          </a:p>
          <a:p>
            <a:pPr marL="571500" marR="0" lvl="1" indent="-171450" algn="l" defTabSz="914400" rtl="0" eaLnBrk="0" fontAlgn="base" latinLnBrk="0" hangingPunct="0">
              <a:lnSpc>
                <a:spcPct val="100000"/>
              </a:lnSpc>
              <a:spcBef>
                <a:spcPct val="20000"/>
              </a:spcBef>
              <a:spcAft>
                <a:spcPct val="0"/>
              </a:spcAft>
              <a:buClrTx/>
              <a:buSzTx/>
              <a:buFont typeface="Arial" charset="0"/>
              <a:buNone/>
              <a:tabLst/>
              <a:defRPr/>
            </a:pPr>
            <a:r>
              <a:rPr kumimoji="0" lang="zh-CN" altLang="en-US" sz="2000" b="0" i="0" u="none" strike="noStrike" kern="0" cap="none" spc="0" normalizeH="0" baseline="0" noProof="0" dirty="0" smtClean="0">
                <a:ln>
                  <a:noFill/>
                </a:ln>
                <a:solidFill>
                  <a:schemeClr val="tx1"/>
                </a:solidFill>
                <a:effectLst/>
                <a:uLnTx/>
                <a:uFillTx/>
                <a:latin typeface="汉仪粗圆简" pitchFamily="49" charset="-122"/>
                <a:ea typeface="汉仪粗圆简" pitchFamily="49" charset="-122"/>
              </a:rPr>
              <a:t>高密度服务器</a:t>
            </a:r>
            <a:endParaRPr kumimoji="0" lang="zh-CN" altLang="en-US" sz="2000" b="0" i="0" u="none" strike="noStrike" kern="0" cap="none" spc="0" normalizeH="0" baseline="0" noProof="0" dirty="0">
              <a:ln>
                <a:noFill/>
              </a:ln>
              <a:solidFill>
                <a:schemeClr val="tx1"/>
              </a:solidFill>
              <a:effectLst/>
              <a:uLnTx/>
              <a:uFillTx/>
              <a:latin typeface="汉仪粗圆简" pitchFamily="49" charset="-122"/>
              <a:ea typeface="汉仪粗圆简" pitchFamily="49" charset="-122"/>
            </a:endParaRPr>
          </a:p>
        </p:txBody>
      </p:sp>
      <p:pic>
        <p:nvPicPr>
          <p:cNvPr id="4" name="Picture 5" descr="BD37C86C-5056-9170-D37CAD23B6DFA73B_pr copy"/>
          <p:cNvPicPr>
            <a:picLocks noChangeAspect="1" noChangeArrowheads="1"/>
          </p:cNvPicPr>
          <p:nvPr/>
        </p:nvPicPr>
        <p:blipFill>
          <a:blip r:embed="rId2"/>
          <a:srcRect/>
          <a:stretch>
            <a:fillRect/>
          </a:stretch>
        </p:blipFill>
        <p:spPr bwMode="auto">
          <a:xfrm>
            <a:off x="387352" y="1821401"/>
            <a:ext cx="1470004" cy="2547399"/>
          </a:xfrm>
          <a:prstGeom prst="rect">
            <a:avLst/>
          </a:prstGeom>
          <a:noFill/>
        </p:spPr>
      </p:pic>
      <p:pic>
        <p:nvPicPr>
          <p:cNvPr id="5" name="Picture 6"/>
          <p:cNvPicPr>
            <a:picLocks noChangeAspect="1" noChangeArrowheads="1"/>
          </p:cNvPicPr>
          <p:nvPr/>
        </p:nvPicPr>
        <p:blipFill>
          <a:blip r:embed="rId3"/>
          <a:srcRect/>
          <a:stretch>
            <a:fillRect/>
          </a:stretch>
        </p:blipFill>
        <p:spPr bwMode="auto">
          <a:xfrm>
            <a:off x="2362521" y="1857364"/>
            <a:ext cx="1637975" cy="3814171"/>
          </a:xfrm>
          <a:prstGeom prst="rect">
            <a:avLst/>
          </a:prstGeom>
          <a:noFill/>
        </p:spPr>
      </p:pic>
      <p:pic>
        <p:nvPicPr>
          <p:cNvPr id="6" name="Picture 7"/>
          <p:cNvPicPr>
            <a:picLocks noChangeAspect="1" noChangeArrowheads="1"/>
          </p:cNvPicPr>
          <p:nvPr/>
        </p:nvPicPr>
        <p:blipFill>
          <a:blip r:embed="rId4"/>
          <a:srcRect/>
          <a:stretch>
            <a:fillRect/>
          </a:stretch>
        </p:blipFill>
        <p:spPr bwMode="auto">
          <a:xfrm>
            <a:off x="546091" y="4643446"/>
            <a:ext cx="1096951" cy="1096951"/>
          </a:xfrm>
          <a:prstGeom prst="rect">
            <a:avLst/>
          </a:prstGeom>
          <a:noFill/>
        </p:spPr>
      </p:pic>
      <p:sp>
        <p:nvSpPr>
          <p:cNvPr id="7" name="Line 8"/>
          <p:cNvSpPr>
            <a:spLocks noChangeShapeType="1"/>
          </p:cNvSpPr>
          <p:nvPr/>
        </p:nvSpPr>
        <p:spPr bwMode="auto">
          <a:xfrm flipH="1" flipV="1">
            <a:off x="739751" y="3968750"/>
            <a:ext cx="403225" cy="1412875"/>
          </a:xfrm>
          <a:prstGeom prst="line">
            <a:avLst/>
          </a:prstGeom>
          <a:noFill/>
          <a:ln w="9525">
            <a:solidFill>
              <a:schemeClr val="tx1"/>
            </a:solidFill>
            <a:round/>
            <a:headEnd/>
            <a:tailEnd/>
          </a:ln>
          <a:effectLst/>
        </p:spPr>
        <p:txBody>
          <a:bodyPr lIns="92075" tIns="46038" rIns="92075" bIns="46038"/>
          <a:lstStyle/>
          <a:p>
            <a:endParaRPr lang="zh-CN"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39" name="Group 35"/>
          <p:cNvGraphicFramePr>
            <a:graphicFrameLocks noGrp="1"/>
          </p:cNvGraphicFramePr>
          <p:nvPr/>
        </p:nvGraphicFramePr>
        <p:xfrm>
          <a:off x="1500166" y="1714512"/>
          <a:ext cx="6273800" cy="3571876"/>
        </p:xfrm>
        <a:graphic>
          <a:graphicData uri="http://schemas.openxmlformats.org/drawingml/2006/table">
            <a:tbl>
              <a:tblPr/>
              <a:tblGrid>
                <a:gridCol w="2979738"/>
                <a:gridCol w="3294062"/>
              </a:tblGrid>
              <a:tr h="796925">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黑体" pitchFamily="49" charset="-122"/>
                          <a:ea typeface="宋体" charset="-122"/>
                        </a:rPr>
                        <a:t>VCOM</a:t>
                      </a:r>
                      <a:r>
                        <a:rPr kumimoji="0" lang="zh-CN" altLang="en-US" sz="1800" b="1" i="0" u="none" strike="noStrike" cap="none" normalizeH="0" baseline="0" dirty="0" smtClean="0">
                          <a:ln>
                            <a:noFill/>
                          </a:ln>
                          <a:solidFill>
                            <a:schemeClr val="tx1"/>
                          </a:solidFill>
                          <a:effectLst/>
                          <a:latin typeface="黑体" pitchFamily="49" charset="-122"/>
                          <a:ea typeface="宋体" charset="-122"/>
                        </a:rPr>
                        <a:t>实训室设备产品线</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4429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latin typeface="宋体" charset="-122"/>
                          <a:ea typeface="宋体" charset="-122"/>
                        </a:rPr>
                        <a:t>综合布线实训设备</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latin typeface="宋体" charset="-122"/>
                          <a:ea typeface="宋体" charset="-122"/>
                        </a:rPr>
                        <a:t>电子及智能楼宇实训设备</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r>
              <a:tr h="3333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latin typeface="宋体" charset="-122"/>
                          <a:ea typeface="宋体" charset="-122"/>
                        </a:rPr>
                        <a:t>综合布线实训台系列</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A5A5A5"/>
                          </a:solidFill>
                          <a:effectLst/>
                          <a:latin typeface="宋体" charset="-122"/>
                          <a:ea typeface="宋体" charset="-122"/>
                        </a:rPr>
                        <a:t>电工电子实现台</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latin typeface="宋体" charset="-122"/>
                          <a:ea typeface="宋体" charset="-122"/>
                        </a:rPr>
                        <a:t>光纤通信及熔接实训台</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A5A5A5"/>
                          </a:solidFill>
                          <a:effectLst/>
                          <a:latin typeface="宋体" charset="-122"/>
                          <a:ea typeface="宋体" charset="-122"/>
                        </a:rPr>
                        <a:t>安防电视监控系统实训装置</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latin typeface="宋体" charset="-122"/>
                          <a:ea typeface="宋体" charset="-122"/>
                        </a:rPr>
                        <a:t>故障链路测试实训台</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A5A5A5"/>
                          </a:solidFill>
                          <a:effectLst/>
                          <a:latin typeface="宋体" charset="-122"/>
                          <a:ea typeface="宋体" charset="-122"/>
                        </a:rPr>
                        <a:t>安防楼宇对讲系统实训装置</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宋体" charset="-122"/>
                          <a:ea typeface="宋体" charset="-122"/>
                        </a:rPr>
                        <a:t>钢结构模拟楼系列</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A5A5A5"/>
                          </a:solidFill>
                          <a:effectLst/>
                          <a:latin typeface="宋体" charset="-122"/>
                          <a:ea typeface="宋体" charset="-122"/>
                        </a:rPr>
                        <a:t>安防门禁管理系统实训装置</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宋体" charset="-122"/>
                          <a:ea typeface="宋体" charset="-122"/>
                        </a:rPr>
                        <a:t>实训机架系列</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A5A5A5"/>
                          </a:solidFill>
                          <a:effectLst/>
                          <a:latin typeface="宋体" charset="-122"/>
                          <a:ea typeface="宋体" charset="-122"/>
                        </a:rPr>
                        <a:t>安防防盗报警系统实训装置</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宋体" charset="-122"/>
                          <a:ea typeface="宋体" charset="-122"/>
                        </a:rPr>
                        <a:t>展示柜系列</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A5A5A5"/>
                          </a:solidFill>
                          <a:effectLst/>
                          <a:latin typeface="宋体" charset="-122"/>
                          <a:ea typeface="宋体" charset="-122"/>
                        </a:rPr>
                        <a:t>单片机技术实训台</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宋体" charset="-122"/>
                          <a:ea typeface="宋体" charset="-122"/>
                        </a:rPr>
                        <a:t>中心设备间通信链路装置</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rgbClr val="D8D8D8"/>
                          </a:solidFill>
                          <a:effectLst/>
                          <a:latin typeface="宋体" charset="-122"/>
                          <a:ea typeface="宋体" charset="-122"/>
                        </a:rPr>
                        <a:t>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AutoShape 7"/>
          <p:cNvSpPr>
            <a:spLocks noChangeArrowheads="1"/>
          </p:cNvSpPr>
          <p:nvPr/>
        </p:nvSpPr>
        <p:spPr bwMode="gray">
          <a:xfrm>
            <a:off x="2285985" y="928670"/>
            <a:ext cx="4500593" cy="577850"/>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fontAlgn="base"/>
            <a:r>
              <a:rPr lang="zh-CN" altLang="en-US" sz="2400" b="1" dirty="0">
                <a:effectLst>
                  <a:outerShdw blurRad="38100" dist="38100" dir="2700000" algn="tl">
                    <a:srgbClr val="FFFFFF"/>
                  </a:outerShdw>
                </a:effectLst>
                <a:ea typeface="黑体" pitchFamily="49" charset="-122"/>
                <a:hlinkClick r:id="rId2" action="ppaction://hlinksldjump"/>
              </a:rPr>
              <a:t>三教学设备产品介绍 </a:t>
            </a:r>
            <a:endParaRPr lang="zh-CN" alt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71605" y="1643050"/>
            <a:ext cx="5857915" cy="2739211"/>
          </a:xfrm>
          <a:prstGeom prst="rect">
            <a:avLst/>
          </a:prstGeom>
          <a:noFill/>
        </p:spPr>
        <p:txBody>
          <a:bodyPr wrap="square">
            <a:spAutoFit/>
          </a:bodyPr>
          <a:lstStyle/>
          <a:p>
            <a:pPr indent="266700" algn="ctr" fontAlgn="base">
              <a:lnSpc>
                <a:spcPct val="150000"/>
              </a:lnSpc>
              <a:spcAft>
                <a:spcPts val="0"/>
              </a:spcAft>
              <a:defRPr/>
            </a:pPr>
            <a:r>
              <a:rPr lang="zh-CN" altLang="en-US" sz="2000" b="1" dirty="0">
                <a:ea typeface="宋体" pitchFamily="2" charset="-122"/>
              </a:rPr>
              <a:t>完善的服务</a:t>
            </a:r>
            <a:r>
              <a:rPr lang="zh-CN" altLang="en-US" sz="2000" b="1" dirty="0" smtClean="0">
                <a:ea typeface="宋体" pitchFamily="2" charset="-122"/>
              </a:rPr>
              <a:t>体系是唯康蓬勃发展的保障</a:t>
            </a:r>
            <a:endParaRPr lang="en-US" altLang="zh-CN" dirty="0">
              <a:ea typeface="宋体" pitchFamily="2" charset="-122"/>
            </a:endParaRPr>
          </a:p>
          <a:p>
            <a:pPr indent="266700" algn="ctr" fontAlgn="base">
              <a:lnSpc>
                <a:spcPct val="150000"/>
              </a:lnSpc>
              <a:spcAft>
                <a:spcPts val="0"/>
              </a:spcAft>
              <a:defRPr/>
            </a:pPr>
            <a:endParaRPr lang="zh-CN" altLang="en-US" dirty="0">
              <a:ea typeface="宋体" pitchFamily="2" charset="-122"/>
            </a:endParaRPr>
          </a:p>
          <a:p>
            <a:pPr algn="ctr" fontAlgn="base">
              <a:lnSpc>
                <a:spcPct val="150000"/>
              </a:lnSpc>
              <a:defRPr/>
            </a:pPr>
            <a:endParaRPr lang="en-US" altLang="zh-CN" dirty="0">
              <a:ea typeface="宋体" pitchFamily="2" charset="-122"/>
            </a:endParaRPr>
          </a:p>
          <a:p>
            <a:pPr algn="ctr" fontAlgn="base">
              <a:defRPr/>
            </a:pPr>
            <a:endParaRPr lang="en-US" altLang="zh-CN" sz="2400" dirty="0">
              <a:latin typeface="微软雅黑" pitchFamily="34" charset="-122"/>
              <a:ea typeface="微软雅黑" pitchFamily="34" charset="-122"/>
            </a:endParaRPr>
          </a:p>
          <a:p>
            <a:pPr algn="ctr" fontAlgn="base">
              <a:defRPr/>
            </a:pPr>
            <a:endParaRPr lang="en-US" altLang="zh-CN" sz="2400" dirty="0">
              <a:latin typeface="微软雅黑" pitchFamily="34" charset="-122"/>
              <a:ea typeface="微软雅黑" pitchFamily="34" charset="-122"/>
            </a:endParaRPr>
          </a:p>
          <a:p>
            <a:pPr algn="ctr" fontAlgn="base">
              <a:defRPr/>
            </a:pPr>
            <a:endParaRPr lang="en-US" altLang="zh-CN" sz="2000" dirty="0">
              <a:latin typeface="微软雅黑" pitchFamily="34" charset="-122"/>
              <a:ea typeface="微软雅黑" pitchFamily="34" charset="-122"/>
            </a:endParaRPr>
          </a:p>
          <a:p>
            <a:pPr algn="ctr" fontAlgn="base">
              <a:defRPr/>
            </a:pPr>
            <a:endParaRPr lang="en-US" altLang="zh-CN" sz="2000" dirty="0">
              <a:latin typeface="微软雅黑" pitchFamily="34" charset="-122"/>
              <a:ea typeface="微软雅黑" pitchFamily="34" charset="-122"/>
            </a:endParaRPr>
          </a:p>
        </p:txBody>
      </p:sp>
      <p:sp>
        <p:nvSpPr>
          <p:cNvPr id="325635" name="TextBox 3"/>
          <p:cNvSpPr txBox="1">
            <a:spLocks noChangeArrowheads="1"/>
          </p:cNvSpPr>
          <p:nvPr/>
        </p:nvSpPr>
        <p:spPr bwMode="auto">
          <a:xfrm>
            <a:off x="7235825" y="5445125"/>
            <a:ext cx="1503363" cy="457200"/>
          </a:xfrm>
          <a:prstGeom prst="rect">
            <a:avLst/>
          </a:prstGeom>
          <a:noFill/>
          <a:ln w="9525">
            <a:noFill/>
            <a:miter lim="800000"/>
            <a:headEnd/>
            <a:tailEnd/>
          </a:ln>
        </p:spPr>
        <p:txBody>
          <a:bodyPr>
            <a:spAutoFit/>
          </a:bodyPr>
          <a:lstStyle/>
          <a:p>
            <a:pPr algn="ctr" fontAlgn="base"/>
            <a:r>
              <a:rPr lang="en-US" altLang="zh-CN" sz="2400">
                <a:latin typeface="华文行楷" pitchFamily="2" charset="-122"/>
                <a:ea typeface="华文行楷" pitchFamily="2" charset="-122"/>
                <a:hlinkClick r:id="rId2" action="ppaction://hlinksldjump"/>
              </a:rPr>
              <a:t>CLICK</a:t>
            </a:r>
            <a:endParaRPr lang="zh-CN" altLang="en-US" sz="2400">
              <a:latin typeface="华文行楷" pitchFamily="2" charset="-122"/>
              <a:ea typeface="华文行楷" pitchFamily="2" charset="-122"/>
            </a:endParaRPr>
          </a:p>
        </p:txBody>
      </p:sp>
      <p:pic>
        <p:nvPicPr>
          <p:cNvPr id="325636" name="图片 3" descr="营销渠道.jpg"/>
          <p:cNvPicPr>
            <a:picLocks noChangeAspect="1"/>
          </p:cNvPicPr>
          <p:nvPr/>
        </p:nvPicPr>
        <p:blipFill>
          <a:blip r:embed="rId3"/>
          <a:srcRect/>
          <a:stretch>
            <a:fillRect/>
          </a:stretch>
        </p:blipFill>
        <p:spPr bwMode="auto">
          <a:xfrm>
            <a:off x="2357422" y="2175569"/>
            <a:ext cx="4500594" cy="3682305"/>
          </a:xfrm>
          <a:prstGeom prst="rect">
            <a:avLst/>
          </a:prstGeom>
          <a:noFill/>
          <a:ln w="9525">
            <a:noFill/>
            <a:miter lim="800000"/>
            <a:headEnd/>
            <a:tailEnd/>
          </a:ln>
        </p:spPr>
      </p:pic>
      <p:sp>
        <p:nvSpPr>
          <p:cNvPr id="5" name="Text Box 12"/>
          <p:cNvSpPr txBox="1">
            <a:spLocks noChangeArrowheads="1"/>
          </p:cNvSpPr>
          <p:nvPr/>
        </p:nvSpPr>
        <p:spPr bwMode="gray">
          <a:xfrm>
            <a:off x="2214546" y="1071546"/>
            <a:ext cx="4552950" cy="457200"/>
          </a:xfrm>
          <a:prstGeom prst="rect">
            <a:avLst/>
          </a:prstGeom>
          <a:noFill/>
          <a:ln w="9525" algn="ctr">
            <a:noFill/>
            <a:miter lim="800000"/>
            <a:headEnd/>
            <a:tailEnd/>
          </a:ln>
          <a:effectLst/>
        </p:spPr>
        <p:txBody>
          <a:bodyPr>
            <a:spAutoFit/>
          </a:bodyPr>
          <a:lstStyle/>
          <a:p>
            <a:pPr algn="ctr" eaLnBrk="0" fontAlgn="base" hangingPunct="0">
              <a:defRPr/>
            </a:pPr>
            <a:r>
              <a:rPr lang="zh-CN" altLang="en-US" sz="2400" b="1" dirty="0">
                <a:solidFill>
                  <a:srgbClr val="FFFFFF"/>
                </a:solidFill>
                <a:effectLst>
                  <a:outerShdw blurRad="38100" dist="38100" dir="2700000" algn="tl">
                    <a:srgbClr val="C0C0C0"/>
                  </a:outerShdw>
                </a:effectLst>
                <a:ea typeface="黑体" pitchFamily="2" charset="-122"/>
                <a:hlinkClick r:id="rId4" action="ppaction://hlinksldjump"/>
              </a:rPr>
              <a:t>一 </a:t>
            </a:r>
            <a:r>
              <a:rPr lang="en-US" altLang="zh-CN" sz="2400" b="1" dirty="0">
                <a:solidFill>
                  <a:srgbClr val="FFFFFF"/>
                </a:solidFill>
                <a:effectLst>
                  <a:outerShdw blurRad="38100" dist="38100" dir="2700000" algn="tl">
                    <a:srgbClr val="C0C0C0"/>
                  </a:outerShdw>
                </a:effectLst>
                <a:ea typeface="黑体" pitchFamily="2" charset="-122"/>
                <a:hlinkClick r:id="rId4" action="ppaction://hlinksldjump"/>
              </a:rPr>
              <a:t>VCOM</a:t>
            </a:r>
            <a:r>
              <a:rPr lang="zh-CN" altLang="en-US" sz="2400" b="1" dirty="0">
                <a:solidFill>
                  <a:srgbClr val="FFFFFF"/>
                </a:solidFill>
                <a:effectLst>
                  <a:outerShdw blurRad="38100" dist="38100" dir="2700000" algn="tl">
                    <a:srgbClr val="C0C0C0"/>
                  </a:outerShdw>
                </a:effectLst>
                <a:ea typeface="黑体" pitchFamily="2" charset="-122"/>
                <a:hlinkClick r:id="rId4" action="ppaction://hlinksldjump"/>
              </a:rPr>
              <a:t>公司介绍</a:t>
            </a:r>
            <a:endParaRPr lang="zh-CN" altLang="en-US" sz="2400" b="1" dirty="0">
              <a:solidFill>
                <a:srgbClr val="FFFFFF"/>
              </a:solidFill>
              <a:effectLst>
                <a:outerShdw blurRad="38100" dist="38100" dir="2700000" algn="tl">
                  <a:srgbClr val="C0C0C0"/>
                </a:outerShdw>
              </a:effectLst>
              <a:ea typeface="黑体" pitchFamily="2"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1" name="Text Box 7"/>
          <p:cNvSpPr txBox="1">
            <a:spLocks noChangeArrowheads="1"/>
          </p:cNvSpPr>
          <p:nvPr/>
        </p:nvSpPr>
        <p:spPr bwMode="auto">
          <a:xfrm>
            <a:off x="1214414" y="4648810"/>
            <a:ext cx="7019870" cy="923330"/>
          </a:xfrm>
          <a:prstGeom prst="rect">
            <a:avLst/>
          </a:prstGeom>
          <a:noFill/>
          <a:ln w="9525" algn="ctr">
            <a:noFill/>
            <a:miter lim="800000"/>
            <a:headEnd/>
            <a:tailEnd/>
          </a:ln>
          <a:effectLst/>
        </p:spPr>
        <p:txBody>
          <a:bodyPr wrap="none">
            <a:spAutoFit/>
          </a:bodyPr>
          <a:lstStyle/>
          <a:p>
            <a:endParaRPr lang="zh-CN" altLang="en-US" dirty="0"/>
          </a:p>
          <a:p>
            <a:r>
              <a:rPr lang="zh-CN" altLang="en-US" dirty="0" smtClean="0"/>
              <a:t>其中</a:t>
            </a:r>
            <a:r>
              <a:rPr lang="en-US" altLang="zh-CN" dirty="0" smtClean="0"/>
              <a:t>VGZST</a:t>
            </a:r>
            <a:r>
              <a:rPr lang="zh-CN" altLang="en-US" dirty="0" smtClean="0"/>
              <a:t>为</a:t>
            </a:r>
            <a:r>
              <a:rPr lang="en-US" altLang="zh-CN" dirty="0"/>
              <a:t>2010</a:t>
            </a:r>
            <a:r>
              <a:rPr lang="zh-CN" altLang="en-US" dirty="0"/>
              <a:t>年全国中高职综合布线技能大赛教育部指定品牌</a:t>
            </a:r>
          </a:p>
          <a:p>
            <a:r>
              <a:rPr lang="zh-CN" altLang="en-US" dirty="0"/>
              <a:t>并获得全国职业技术院校技能大赛企业突出贡献奖！</a:t>
            </a:r>
          </a:p>
        </p:txBody>
      </p:sp>
      <p:pic>
        <p:nvPicPr>
          <p:cNvPr id="3" name="Picture 2" descr="E:\E\行业图片集\VS1001综合布线实训台照片\VS1001综合布线实训台照片\照片 028.jpg"/>
          <p:cNvPicPr>
            <a:picLocks noChangeAspect="1" noChangeArrowheads="1"/>
          </p:cNvPicPr>
          <p:nvPr/>
        </p:nvPicPr>
        <p:blipFill>
          <a:blip r:embed="rId2" cstate="print"/>
          <a:srcRect/>
          <a:stretch>
            <a:fillRect/>
          </a:stretch>
        </p:blipFill>
        <p:spPr bwMode="auto">
          <a:xfrm>
            <a:off x="1142976" y="1428752"/>
            <a:ext cx="1382676" cy="1071561"/>
          </a:xfrm>
          <a:prstGeom prst="rect">
            <a:avLst/>
          </a:prstGeom>
          <a:noFill/>
          <a:ln w="9525">
            <a:noFill/>
            <a:miter lim="800000"/>
            <a:headEnd/>
            <a:tailEnd/>
          </a:ln>
        </p:spPr>
      </p:pic>
      <p:sp>
        <p:nvSpPr>
          <p:cNvPr id="4" name="TextBox 4"/>
          <p:cNvSpPr txBox="1">
            <a:spLocks noChangeArrowheads="1"/>
          </p:cNvSpPr>
          <p:nvPr/>
        </p:nvSpPr>
        <p:spPr bwMode="auto">
          <a:xfrm>
            <a:off x="2915052" y="2643198"/>
            <a:ext cx="1728386" cy="461665"/>
          </a:xfrm>
          <a:prstGeom prst="rect">
            <a:avLst/>
          </a:prstGeom>
          <a:noFill/>
          <a:ln w="9525">
            <a:noFill/>
            <a:miter lim="800000"/>
            <a:headEnd/>
            <a:tailEnd/>
          </a:ln>
        </p:spPr>
        <p:txBody>
          <a:bodyPr wrap="square">
            <a:spAutoFit/>
          </a:bodyPr>
          <a:lstStyle/>
          <a:p>
            <a:pPr algn="ctr"/>
            <a:r>
              <a:rPr lang="en-US" altLang="zh-CN" sz="1200" dirty="0"/>
              <a:t>VGGST-1B</a:t>
            </a:r>
            <a:r>
              <a:rPr lang="zh-CN" altLang="en-US" sz="1200" dirty="0"/>
              <a:t>通信链路熔接实训台</a:t>
            </a:r>
          </a:p>
        </p:txBody>
      </p:sp>
      <p:pic>
        <p:nvPicPr>
          <p:cNvPr id="5" name="Picture 1" descr="C:\Users\wsh\Documents\Tencent Files\69389221\FileRecv\正面3-600.jpg"/>
          <p:cNvPicPr>
            <a:picLocks noChangeAspect="1" noChangeArrowheads="1"/>
          </p:cNvPicPr>
          <p:nvPr/>
        </p:nvPicPr>
        <p:blipFill>
          <a:blip r:embed="rId3" cstate="print"/>
          <a:srcRect/>
          <a:stretch>
            <a:fillRect/>
          </a:stretch>
        </p:blipFill>
        <p:spPr bwMode="auto">
          <a:xfrm>
            <a:off x="2928927" y="1428752"/>
            <a:ext cx="1643074" cy="1199289"/>
          </a:xfrm>
          <a:prstGeom prst="rect">
            <a:avLst/>
          </a:prstGeom>
          <a:noFill/>
          <a:ln w="9525">
            <a:noFill/>
            <a:miter lim="800000"/>
            <a:headEnd/>
            <a:tailEnd/>
          </a:ln>
        </p:spPr>
      </p:pic>
      <p:sp>
        <p:nvSpPr>
          <p:cNvPr id="6" name="TextBox 4"/>
          <p:cNvSpPr txBox="1">
            <a:spLocks noChangeArrowheads="1"/>
          </p:cNvSpPr>
          <p:nvPr/>
        </p:nvSpPr>
        <p:spPr bwMode="auto">
          <a:xfrm>
            <a:off x="500034" y="2643198"/>
            <a:ext cx="2643206" cy="276999"/>
          </a:xfrm>
          <a:prstGeom prst="rect">
            <a:avLst/>
          </a:prstGeom>
          <a:noFill/>
          <a:ln w="9525">
            <a:noFill/>
            <a:miter lim="800000"/>
            <a:headEnd/>
            <a:tailEnd/>
          </a:ln>
        </p:spPr>
        <p:txBody>
          <a:bodyPr wrap="square">
            <a:spAutoFit/>
          </a:bodyPr>
          <a:lstStyle/>
          <a:p>
            <a:pPr algn="ctr"/>
            <a:r>
              <a:rPr lang="en-US" altLang="zh-CN" sz="1200" dirty="0" smtClean="0"/>
              <a:t>VGZST-2B</a:t>
            </a:r>
            <a:r>
              <a:rPr lang="zh-CN" altLang="en-US" sz="1200" dirty="0" smtClean="0"/>
              <a:t>实</a:t>
            </a:r>
            <a:r>
              <a:rPr lang="zh-CN" altLang="en-US" sz="1200" dirty="0"/>
              <a:t>训台</a:t>
            </a:r>
          </a:p>
        </p:txBody>
      </p:sp>
      <p:pic>
        <p:nvPicPr>
          <p:cNvPr id="7" name="图片 4" descr="机架A.jpg"/>
          <p:cNvPicPr>
            <a:picLocks noChangeAspect="1" noChangeArrowheads="1"/>
          </p:cNvPicPr>
          <p:nvPr/>
        </p:nvPicPr>
        <p:blipFill>
          <a:blip r:embed="rId4" cstate="print"/>
          <a:srcRect/>
          <a:stretch>
            <a:fillRect/>
          </a:stretch>
        </p:blipFill>
        <p:spPr bwMode="auto">
          <a:xfrm>
            <a:off x="3714744" y="3071826"/>
            <a:ext cx="1314848" cy="1558169"/>
          </a:xfrm>
          <a:prstGeom prst="rect">
            <a:avLst/>
          </a:prstGeom>
          <a:noFill/>
          <a:ln w="9525">
            <a:noFill/>
            <a:miter lim="800000"/>
            <a:headEnd/>
            <a:tailEnd/>
          </a:ln>
        </p:spPr>
      </p:pic>
      <p:pic>
        <p:nvPicPr>
          <p:cNvPr id="8" name="图片 8" descr="修改后的VS0802照-新-3.jpg"/>
          <p:cNvPicPr>
            <a:picLocks noChangeAspect="1"/>
          </p:cNvPicPr>
          <p:nvPr/>
        </p:nvPicPr>
        <p:blipFill>
          <a:blip r:embed="rId5" cstate="print"/>
          <a:srcRect/>
          <a:stretch>
            <a:fillRect/>
          </a:stretch>
        </p:blipFill>
        <p:spPr bwMode="auto">
          <a:xfrm>
            <a:off x="1555782" y="3129560"/>
            <a:ext cx="587303" cy="1442464"/>
          </a:xfrm>
          <a:prstGeom prst="rect">
            <a:avLst/>
          </a:prstGeom>
          <a:noFill/>
          <a:ln w="9525">
            <a:noFill/>
            <a:miter lim="800000"/>
            <a:headEnd/>
            <a:tailEnd/>
          </a:ln>
        </p:spPr>
      </p:pic>
      <p:pic>
        <p:nvPicPr>
          <p:cNvPr id="9" name="Picture 2" descr="D:\产品开发资料\综合布线实训室\VS1004渲染图.jpg"/>
          <p:cNvPicPr>
            <a:picLocks noChangeAspect="1" noChangeArrowheads="1"/>
          </p:cNvPicPr>
          <p:nvPr/>
        </p:nvPicPr>
        <p:blipFill>
          <a:blip r:embed="rId6" cstate="print"/>
          <a:srcRect/>
          <a:stretch>
            <a:fillRect/>
          </a:stretch>
        </p:blipFill>
        <p:spPr bwMode="auto">
          <a:xfrm>
            <a:off x="2714612" y="3071826"/>
            <a:ext cx="618607" cy="1528747"/>
          </a:xfrm>
          <a:prstGeom prst="rect">
            <a:avLst/>
          </a:prstGeom>
          <a:noFill/>
          <a:ln w="9525">
            <a:noFill/>
            <a:miter lim="800000"/>
            <a:headEnd/>
            <a:tailEnd/>
          </a:ln>
        </p:spPr>
      </p:pic>
      <p:pic>
        <p:nvPicPr>
          <p:cNvPr id="10" name="Picture 2" descr="E:\E\行业图片集\天津照片\模拟墙.jpg"/>
          <p:cNvPicPr>
            <a:picLocks noChangeAspect="1" noChangeArrowheads="1"/>
          </p:cNvPicPr>
          <p:nvPr/>
        </p:nvPicPr>
        <p:blipFill>
          <a:blip r:embed="rId7" cstate="print"/>
          <a:srcRect/>
          <a:stretch>
            <a:fillRect/>
          </a:stretch>
        </p:blipFill>
        <p:spPr bwMode="auto">
          <a:xfrm>
            <a:off x="5357818" y="3143264"/>
            <a:ext cx="1000121" cy="1500182"/>
          </a:xfrm>
          <a:prstGeom prst="rect">
            <a:avLst/>
          </a:prstGeom>
          <a:noFill/>
          <a:ln w="9525">
            <a:noFill/>
            <a:miter lim="800000"/>
            <a:headEnd/>
            <a:tailEnd/>
          </a:ln>
        </p:spPr>
      </p:pic>
      <p:pic>
        <p:nvPicPr>
          <p:cNvPr id="11" name="图片 3" descr="无标题.338副本2.jpg"/>
          <p:cNvPicPr>
            <a:picLocks noChangeAspect="1"/>
          </p:cNvPicPr>
          <p:nvPr/>
        </p:nvPicPr>
        <p:blipFill>
          <a:blip r:embed="rId8" cstate="print"/>
          <a:srcRect/>
          <a:stretch>
            <a:fillRect/>
          </a:stretch>
        </p:blipFill>
        <p:spPr bwMode="auto">
          <a:xfrm>
            <a:off x="5214942" y="1500190"/>
            <a:ext cx="2286016" cy="1285661"/>
          </a:xfrm>
          <a:prstGeom prst="rect">
            <a:avLst/>
          </a:prstGeom>
          <a:noFill/>
          <a:ln w="9525">
            <a:noFill/>
            <a:miter lim="800000"/>
            <a:headEnd/>
            <a:tailEnd/>
          </a:ln>
        </p:spPr>
      </p:pic>
      <p:sp>
        <p:nvSpPr>
          <p:cNvPr id="12" name="TextBox 2"/>
          <p:cNvSpPr txBox="1">
            <a:spLocks noChangeArrowheads="1"/>
          </p:cNvSpPr>
          <p:nvPr/>
        </p:nvSpPr>
        <p:spPr bwMode="auto">
          <a:xfrm>
            <a:off x="5161010" y="1342828"/>
            <a:ext cx="553998" cy="1514684"/>
          </a:xfrm>
          <a:prstGeom prst="rect">
            <a:avLst/>
          </a:prstGeom>
          <a:noFill/>
          <a:ln w="9525">
            <a:noFill/>
            <a:miter lim="800000"/>
            <a:headEnd/>
            <a:tailEnd/>
          </a:ln>
        </p:spPr>
        <p:txBody>
          <a:bodyPr vert="eaVert" wrap="square">
            <a:spAutoFit/>
          </a:bodyPr>
          <a:lstStyle/>
          <a:p>
            <a:pPr marL="457200" indent="-457200"/>
            <a:r>
              <a:rPr lang="zh-CN" altLang="en-US" sz="1200" dirty="0">
                <a:latin typeface="方正隶变简体"/>
                <a:ea typeface="方正隶变简体"/>
                <a:cs typeface="方正隶变简体"/>
              </a:rPr>
              <a:t>   </a:t>
            </a:r>
            <a:r>
              <a:rPr lang="zh-CN" altLang="en-US" sz="1200" dirty="0" smtClean="0">
                <a:solidFill>
                  <a:srgbClr val="FF0000"/>
                </a:solidFill>
                <a:latin typeface="方正隶变简体"/>
                <a:ea typeface="方正隶变简体"/>
                <a:cs typeface="方正隶变简体"/>
              </a:rPr>
              <a:t>单片机</a:t>
            </a:r>
            <a:r>
              <a:rPr lang="zh-CN" altLang="en-US" sz="1200" dirty="0">
                <a:solidFill>
                  <a:srgbClr val="FF0000"/>
                </a:solidFill>
                <a:latin typeface="方正隶变简体"/>
                <a:ea typeface="方正隶变简体"/>
                <a:cs typeface="方正隶变简体"/>
              </a:rPr>
              <a:t>技术实训台效果图</a:t>
            </a:r>
            <a:endParaRPr lang="en-US" altLang="zh-CN" sz="1200" dirty="0">
              <a:solidFill>
                <a:srgbClr val="FF0000"/>
              </a:solidFill>
              <a:latin typeface="方正隶变简体"/>
              <a:ea typeface="方正隶变简体"/>
              <a:cs typeface="方正隶变简体"/>
            </a:endParaRPr>
          </a:p>
        </p:txBody>
      </p:sp>
      <p:sp>
        <p:nvSpPr>
          <p:cNvPr id="13" name="矩形 12"/>
          <p:cNvSpPr/>
          <p:nvPr/>
        </p:nvSpPr>
        <p:spPr>
          <a:xfrm>
            <a:off x="2857488" y="895633"/>
            <a:ext cx="3286148" cy="461665"/>
          </a:xfrm>
          <a:prstGeom prst="rect">
            <a:avLst/>
          </a:prstGeom>
        </p:spPr>
        <p:txBody>
          <a:bodyPr wrap="square">
            <a:spAutoFit/>
          </a:bodyPr>
          <a:lstStyle/>
          <a:p>
            <a:pPr algn="ctr" fontAlgn="base"/>
            <a:r>
              <a:rPr lang="zh-CN" altLang="en-US" sz="2400" b="1" dirty="0" smtClean="0">
                <a:effectLst>
                  <a:outerShdw blurRad="38100" dist="38100" dir="2700000" algn="tl">
                    <a:srgbClr val="FFFFFF"/>
                  </a:outerShdw>
                </a:effectLst>
                <a:ea typeface="黑体" pitchFamily="49" charset="-122"/>
                <a:hlinkClick r:id="rId9" action="ppaction://hlinksldjump"/>
              </a:rPr>
              <a:t>三教学设备产品介绍 </a:t>
            </a:r>
            <a:endParaRPr lang="zh-CN" alt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e:\我的文档\桌面\图片，各打印一线\照片\台体.gif"/>
          <p:cNvPicPr>
            <a:picLocks noChangeAspect="1" noChangeArrowheads="1"/>
          </p:cNvPicPr>
          <p:nvPr/>
        </p:nvPicPr>
        <p:blipFill>
          <a:blip r:embed="rId2"/>
          <a:srcRect/>
          <a:stretch>
            <a:fillRect/>
          </a:stretch>
        </p:blipFill>
        <p:spPr bwMode="auto">
          <a:xfrm>
            <a:off x="4643438" y="2285992"/>
            <a:ext cx="3932238" cy="3582988"/>
          </a:xfrm>
          <a:prstGeom prst="rect">
            <a:avLst/>
          </a:prstGeom>
          <a:noFill/>
          <a:ln w="9525">
            <a:noFill/>
            <a:miter lim="800000"/>
            <a:headEnd/>
            <a:tailEnd/>
          </a:ln>
        </p:spPr>
      </p:pic>
      <p:sp>
        <p:nvSpPr>
          <p:cNvPr id="4" name="TextBox 3"/>
          <p:cNvSpPr txBox="1"/>
          <p:nvPr/>
        </p:nvSpPr>
        <p:spPr>
          <a:xfrm>
            <a:off x="642938" y="1571625"/>
            <a:ext cx="4500562" cy="3785652"/>
          </a:xfrm>
          <a:prstGeom prst="rect">
            <a:avLst/>
          </a:prstGeom>
          <a:noFill/>
        </p:spPr>
        <p:txBody>
          <a:bodyPr>
            <a:spAutoFit/>
          </a:bodyPr>
          <a:lstStyle/>
          <a:p>
            <a:pPr marL="457200" indent="-457200"/>
            <a:endParaRPr lang="en-US" altLang="zh-CN" sz="2400" dirty="0">
              <a:latin typeface="微软雅黑"/>
              <a:ea typeface="微软雅黑"/>
              <a:cs typeface="微软雅黑"/>
            </a:endParaRPr>
          </a:p>
          <a:p>
            <a:pPr marL="457200" indent="-457200">
              <a:spcBef>
                <a:spcPct val="20000"/>
              </a:spcBef>
              <a:buClr>
                <a:schemeClr val="accent2"/>
              </a:buClr>
              <a:buFontTx/>
              <a:buChar char="·"/>
            </a:pPr>
            <a:r>
              <a:rPr lang="zh-CN" altLang="en-US" sz="2000" b="1" dirty="0" smtClean="0">
                <a:latin typeface="宋体" charset="-122"/>
              </a:rPr>
              <a:t>电工</a:t>
            </a:r>
            <a:r>
              <a:rPr lang="zh-CN" altLang="en-US" sz="2000" b="1" dirty="0">
                <a:latin typeface="宋体" charset="-122"/>
              </a:rPr>
              <a:t>电子实训台</a:t>
            </a:r>
            <a:r>
              <a:rPr lang="zh-CN" altLang="en-US" dirty="0">
                <a:latin typeface="宋体" charset="-122"/>
              </a:rPr>
              <a:t>是我司根据多年在实训室建设积累的经验和结合多位在教育行业资深专家的意见，自主创新、研发、生产的一款教学实训产品，它既能满足电工电子实训的各项要求，又能够完成各类专业的模拟电子技术、数字电子技术及电工、自动化专业的综合应用、创新实训任务。（注：需配合各种教学套件）</a:t>
            </a:r>
            <a:endParaRPr lang="en-US" altLang="zh-CN" dirty="0">
              <a:latin typeface="方正隶变简体"/>
              <a:ea typeface="方正隶变简体"/>
              <a:cs typeface="方正隶变简体"/>
            </a:endParaRPr>
          </a:p>
          <a:p>
            <a:pPr marL="457200" indent="-457200">
              <a:spcBef>
                <a:spcPct val="20000"/>
              </a:spcBef>
              <a:buClr>
                <a:schemeClr val="accent2"/>
              </a:buClr>
              <a:buFontTx/>
              <a:buChar char="·"/>
            </a:pPr>
            <a:endParaRPr lang="en-US" altLang="zh-CN" sz="2000" dirty="0">
              <a:solidFill>
                <a:srgbClr val="FF0000"/>
              </a:solidFill>
              <a:latin typeface="方正隶变简体"/>
              <a:ea typeface="方正隶变简体"/>
              <a:cs typeface="方正隶变简体"/>
            </a:endParaRPr>
          </a:p>
          <a:p>
            <a:pPr marL="457200" indent="-457200">
              <a:spcBef>
                <a:spcPct val="20000"/>
              </a:spcBef>
              <a:buClr>
                <a:schemeClr val="accent2"/>
              </a:buClr>
              <a:buFontTx/>
              <a:buChar char="·"/>
            </a:pPr>
            <a:endParaRPr lang="en-US" altLang="zh-CN" sz="2000" dirty="0">
              <a:solidFill>
                <a:srgbClr val="FF0000"/>
              </a:solidFill>
              <a:latin typeface="方正隶变简体"/>
              <a:ea typeface="方正隶变简体"/>
              <a:cs typeface="方正隶变简体"/>
            </a:endParaRPr>
          </a:p>
        </p:txBody>
      </p:sp>
      <p:sp>
        <p:nvSpPr>
          <p:cNvPr id="5" name="矩形 4"/>
          <p:cNvSpPr/>
          <p:nvPr/>
        </p:nvSpPr>
        <p:spPr>
          <a:xfrm>
            <a:off x="2857488" y="1214422"/>
            <a:ext cx="3286148" cy="461665"/>
          </a:xfrm>
          <a:prstGeom prst="rect">
            <a:avLst/>
          </a:prstGeom>
        </p:spPr>
        <p:txBody>
          <a:bodyPr wrap="square">
            <a:spAutoFit/>
          </a:bodyPr>
          <a:lstStyle/>
          <a:p>
            <a:pPr algn="ctr" fontAlgn="base"/>
            <a:r>
              <a:rPr lang="zh-CN" altLang="en-US" sz="2400" b="1" dirty="0" smtClean="0">
                <a:effectLst>
                  <a:outerShdw blurRad="38100" dist="38100" dir="2700000" algn="tl">
                    <a:srgbClr val="FFFFFF"/>
                  </a:outerShdw>
                </a:effectLst>
                <a:ea typeface="黑体" pitchFamily="49" charset="-122"/>
                <a:hlinkClick r:id="rId3" action="ppaction://hlinksldjump"/>
              </a:rPr>
              <a:t>三教学设备产品介绍 </a:t>
            </a:r>
            <a:endParaRPr lang="zh-CN" altLang="en-US"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5" name="图片 5" descr="防盗图.jpg"/>
          <p:cNvPicPr>
            <a:picLocks noChangeAspect="1"/>
          </p:cNvPicPr>
          <p:nvPr/>
        </p:nvPicPr>
        <p:blipFill>
          <a:blip r:embed="rId2" cstate="print"/>
          <a:srcRect/>
          <a:stretch>
            <a:fillRect/>
          </a:stretch>
        </p:blipFill>
        <p:spPr bwMode="auto">
          <a:xfrm>
            <a:off x="2714612" y="1643050"/>
            <a:ext cx="1709737" cy="1831975"/>
          </a:xfrm>
          <a:prstGeom prst="rect">
            <a:avLst/>
          </a:prstGeom>
          <a:noFill/>
          <a:ln w="9525">
            <a:noFill/>
            <a:miter lim="800000"/>
            <a:headEnd/>
            <a:tailEnd/>
          </a:ln>
        </p:spPr>
      </p:pic>
      <p:pic>
        <p:nvPicPr>
          <p:cNvPr id="115717" name="图片 5" descr="监控实训观正面解析图.jpg"/>
          <p:cNvPicPr>
            <a:picLocks noChangeAspect="1"/>
          </p:cNvPicPr>
          <p:nvPr/>
        </p:nvPicPr>
        <p:blipFill>
          <a:blip r:embed="rId3" cstate="print"/>
          <a:srcRect/>
          <a:stretch>
            <a:fillRect/>
          </a:stretch>
        </p:blipFill>
        <p:spPr bwMode="auto">
          <a:xfrm>
            <a:off x="5143504" y="1428736"/>
            <a:ext cx="2376487" cy="2227263"/>
          </a:xfrm>
          <a:prstGeom prst="rect">
            <a:avLst/>
          </a:prstGeom>
          <a:noFill/>
          <a:ln w="9525">
            <a:noFill/>
            <a:miter lim="800000"/>
            <a:headEnd/>
            <a:tailEnd/>
          </a:ln>
        </p:spPr>
      </p:pic>
      <p:pic>
        <p:nvPicPr>
          <p:cNvPr id="115718" name="图片 4" descr="正面解析图.jpg"/>
          <p:cNvPicPr>
            <a:picLocks noChangeAspect="1"/>
          </p:cNvPicPr>
          <p:nvPr/>
        </p:nvPicPr>
        <p:blipFill>
          <a:blip r:embed="rId4" cstate="print"/>
          <a:srcRect/>
          <a:stretch>
            <a:fillRect/>
          </a:stretch>
        </p:blipFill>
        <p:spPr bwMode="auto">
          <a:xfrm>
            <a:off x="1857356" y="4000504"/>
            <a:ext cx="2303462" cy="1793875"/>
          </a:xfrm>
          <a:prstGeom prst="rect">
            <a:avLst/>
          </a:prstGeom>
          <a:noFill/>
          <a:ln w="9525">
            <a:noFill/>
            <a:miter lim="800000"/>
            <a:headEnd/>
            <a:tailEnd/>
          </a:ln>
        </p:spPr>
      </p:pic>
      <p:pic>
        <p:nvPicPr>
          <p:cNvPr id="115719" name="图片 4" descr="门禁正面解析图.jpg"/>
          <p:cNvPicPr>
            <a:picLocks noChangeAspect="1"/>
          </p:cNvPicPr>
          <p:nvPr/>
        </p:nvPicPr>
        <p:blipFill>
          <a:blip r:embed="rId5" cstate="print"/>
          <a:srcRect/>
          <a:stretch>
            <a:fillRect/>
          </a:stretch>
        </p:blipFill>
        <p:spPr bwMode="auto">
          <a:xfrm>
            <a:off x="4643438" y="3929066"/>
            <a:ext cx="3024188" cy="1827212"/>
          </a:xfrm>
          <a:prstGeom prst="rect">
            <a:avLst/>
          </a:prstGeom>
          <a:noFill/>
          <a:ln w="9525">
            <a:noFill/>
            <a:miter lim="800000"/>
            <a:headEnd/>
            <a:tailEnd/>
          </a:ln>
        </p:spPr>
      </p:pic>
      <p:sp>
        <p:nvSpPr>
          <p:cNvPr id="115720" name="Text Box 8"/>
          <p:cNvSpPr txBox="1">
            <a:spLocks noChangeArrowheads="1"/>
          </p:cNvSpPr>
          <p:nvPr/>
        </p:nvSpPr>
        <p:spPr bwMode="auto">
          <a:xfrm>
            <a:off x="250825" y="1052513"/>
            <a:ext cx="2646878" cy="2092881"/>
          </a:xfrm>
          <a:prstGeom prst="rect">
            <a:avLst/>
          </a:prstGeom>
          <a:noFill/>
          <a:ln w="9525" algn="ctr">
            <a:noFill/>
            <a:miter lim="800000"/>
            <a:headEnd/>
            <a:tailEnd/>
          </a:ln>
          <a:effectLst/>
        </p:spPr>
        <p:txBody>
          <a:bodyPr wrap="none">
            <a:spAutoFit/>
          </a:bodyPr>
          <a:lstStyle/>
          <a:p>
            <a:r>
              <a:rPr lang="zh-CN" altLang="en-US" sz="1600" u="sng" dirty="0"/>
              <a:t>闭路电视监控系统实训</a:t>
            </a:r>
            <a:r>
              <a:rPr lang="zh-CN" altLang="en-US" sz="1600" u="sng" dirty="0" smtClean="0"/>
              <a:t>装置</a:t>
            </a:r>
            <a:endParaRPr lang="en-US" altLang="zh-CN" sz="1600" u="sng" dirty="0" smtClean="0"/>
          </a:p>
          <a:p>
            <a:endParaRPr lang="en-US" altLang="zh-CN" sz="1600" u="sng" dirty="0"/>
          </a:p>
          <a:p>
            <a:r>
              <a:rPr lang="zh-CN" altLang="en-US" sz="1600" u="sng" dirty="0"/>
              <a:t>楼宇对讲系统实训</a:t>
            </a:r>
            <a:r>
              <a:rPr lang="zh-CN" altLang="en-US" sz="1600" u="sng" dirty="0" smtClean="0"/>
              <a:t>装置</a:t>
            </a:r>
            <a:endParaRPr lang="en-US" altLang="zh-CN" sz="1600" u="sng" dirty="0" smtClean="0"/>
          </a:p>
          <a:p>
            <a:endParaRPr lang="en-US" altLang="zh-CN" sz="1600" u="sng" dirty="0"/>
          </a:p>
          <a:p>
            <a:r>
              <a:rPr lang="zh-CN" altLang="en-US" sz="1600" u="sng" dirty="0"/>
              <a:t>防盗报警系统实训</a:t>
            </a:r>
            <a:r>
              <a:rPr lang="zh-CN" altLang="en-US" sz="1600" u="sng" dirty="0" smtClean="0"/>
              <a:t>装置</a:t>
            </a:r>
            <a:endParaRPr lang="en-US" altLang="zh-CN" sz="1600" u="sng" dirty="0" smtClean="0"/>
          </a:p>
          <a:p>
            <a:endParaRPr lang="en-US" altLang="zh-CN" sz="1600" u="sng" dirty="0"/>
          </a:p>
          <a:p>
            <a:r>
              <a:rPr lang="zh-CN" altLang="en-US" sz="1600" u="sng" dirty="0"/>
              <a:t>门禁管理系统实训装置</a:t>
            </a:r>
            <a:endParaRPr lang="en-US" altLang="zh-CN" sz="1600" u="sng" dirty="0">
              <a:solidFill>
                <a:srgbClr val="FF0000"/>
              </a:solidFill>
            </a:endParaRPr>
          </a:p>
          <a:p>
            <a:endParaRPr lang="zh-CN" altLang="en-US" dirty="0"/>
          </a:p>
        </p:txBody>
      </p:sp>
      <p:sp>
        <p:nvSpPr>
          <p:cNvPr id="7" name="矩形 6"/>
          <p:cNvSpPr/>
          <p:nvPr/>
        </p:nvSpPr>
        <p:spPr>
          <a:xfrm>
            <a:off x="2714612" y="1000108"/>
            <a:ext cx="3286148" cy="461665"/>
          </a:xfrm>
          <a:prstGeom prst="rect">
            <a:avLst/>
          </a:prstGeom>
        </p:spPr>
        <p:txBody>
          <a:bodyPr wrap="square">
            <a:spAutoFit/>
          </a:bodyPr>
          <a:lstStyle/>
          <a:p>
            <a:pPr algn="ctr" fontAlgn="base"/>
            <a:r>
              <a:rPr lang="zh-CN" altLang="en-US" sz="2400" b="1" dirty="0" smtClean="0">
                <a:effectLst>
                  <a:outerShdw blurRad="38100" dist="38100" dir="2700000" algn="tl">
                    <a:srgbClr val="FFFFFF"/>
                  </a:outerShdw>
                </a:effectLst>
                <a:ea typeface="黑体" pitchFamily="49" charset="-122"/>
                <a:hlinkClick r:id="rId6" action="ppaction://hlinksldjump"/>
              </a:rPr>
              <a:t>三教学设备产品介绍 </a:t>
            </a:r>
            <a:endParaRPr lang="zh-CN" alt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95" name="TextBox 2"/>
          <p:cNvSpPr txBox="1">
            <a:spLocks noChangeArrowheads="1"/>
          </p:cNvSpPr>
          <p:nvPr/>
        </p:nvSpPr>
        <p:spPr bwMode="auto">
          <a:xfrm>
            <a:off x="684213" y="1844675"/>
            <a:ext cx="3671887" cy="3622675"/>
          </a:xfrm>
          <a:prstGeom prst="rect">
            <a:avLst/>
          </a:prstGeom>
          <a:noFill/>
          <a:ln w="9525">
            <a:noFill/>
            <a:miter lim="800000"/>
            <a:headEnd/>
            <a:tailEnd/>
          </a:ln>
        </p:spPr>
        <p:txBody>
          <a:bodyPr>
            <a:spAutoFit/>
          </a:bodyPr>
          <a:lstStyle/>
          <a:p>
            <a:pPr marL="457200" indent="-457200"/>
            <a:r>
              <a:rPr lang="zh-CN" altLang="en-US" sz="2400">
                <a:solidFill>
                  <a:srgbClr val="FF0000"/>
                </a:solidFill>
              </a:rPr>
              <a:t>配置</a:t>
            </a:r>
            <a:r>
              <a:rPr lang="en-US" altLang="zh-CN" sz="2400">
                <a:solidFill>
                  <a:srgbClr val="FF0000"/>
                </a:solidFill>
              </a:rPr>
              <a:t>14</a:t>
            </a:r>
            <a:r>
              <a:rPr lang="zh-CN" altLang="en-US" sz="2400">
                <a:solidFill>
                  <a:srgbClr val="FF0000"/>
                </a:solidFill>
              </a:rPr>
              <a:t>套技术实训模组：</a:t>
            </a:r>
          </a:p>
          <a:p>
            <a:pPr marL="457200" indent="-457200"/>
            <a:endParaRPr lang="en-US" altLang="zh-CN" sz="2000">
              <a:solidFill>
                <a:srgbClr val="FF0000"/>
              </a:solidFill>
              <a:latin typeface="方正隶变简体"/>
              <a:ea typeface="方正隶变简体"/>
              <a:cs typeface="方正隶变简体"/>
            </a:endParaRPr>
          </a:p>
          <a:p>
            <a:pPr marL="457200" indent="-457200"/>
            <a:r>
              <a:rPr lang="en-US" altLang="zh-CN" sz="2000">
                <a:solidFill>
                  <a:srgbClr val="FF0000"/>
                </a:solidFill>
                <a:latin typeface="方正隶变简体"/>
                <a:ea typeface="方正隶变简体"/>
                <a:cs typeface="方正隶变简体"/>
              </a:rPr>
              <a:t>1.</a:t>
            </a:r>
            <a:r>
              <a:rPr lang="zh-CN" altLang="en-US" sz="2000">
                <a:solidFill>
                  <a:srgbClr val="FF0000"/>
                </a:solidFill>
                <a:latin typeface="方正隶变简体"/>
                <a:ea typeface="方正隶变简体"/>
                <a:cs typeface="方正隶变简体"/>
              </a:rPr>
              <a:t>单片机主机系统</a:t>
            </a:r>
            <a:endParaRPr lang="en-US" altLang="zh-CN" sz="2000">
              <a:solidFill>
                <a:srgbClr val="FF0000"/>
              </a:solidFill>
              <a:latin typeface="方正隶变简体"/>
              <a:ea typeface="方正隶变简体"/>
              <a:cs typeface="方正隶变简体"/>
            </a:endParaRPr>
          </a:p>
          <a:p>
            <a:pPr marL="457200" indent="-457200" fontAlgn="base">
              <a:spcBef>
                <a:spcPct val="20000"/>
              </a:spcBef>
              <a:buClr>
                <a:schemeClr val="accent2"/>
              </a:buClr>
            </a:pPr>
            <a:r>
              <a:rPr lang="en-US" altLang="zh-CN" sz="2000">
                <a:solidFill>
                  <a:srgbClr val="FF0000"/>
                </a:solidFill>
                <a:latin typeface="方正隶变简体"/>
                <a:ea typeface="方正隶变简体"/>
                <a:cs typeface="方正隶变简体"/>
              </a:rPr>
              <a:t>2. LED</a:t>
            </a:r>
            <a:r>
              <a:rPr lang="zh-CN" altLang="en-US" sz="2000">
                <a:solidFill>
                  <a:srgbClr val="FF0000"/>
                </a:solidFill>
                <a:latin typeface="方正隶变简体"/>
                <a:ea typeface="方正隶变简体"/>
                <a:cs typeface="方正隶变简体"/>
              </a:rPr>
              <a:t>点阵广告屏项目模组</a:t>
            </a:r>
            <a:endParaRPr lang="en-US" altLang="zh-CN" sz="2000">
              <a:solidFill>
                <a:srgbClr val="FF0000"/>
              </a:solidFill>
              <a:latin typeface="方正隶变简体"/>
              <a:ea typeface="方正隶变简体"/>
              <a:cs typeface="方正隶变简体"/>
            </a:endParaRPr>
          </a:p>
          <a:p>
            <a:pPr marL="457200" indent="-457200" fontAlgn="base">
              <a:spcBef>
                <a:spcPct val="20000"/>
              </a:spcBef>
              <a:buClr>
                <a:schemeClr val="accent2"/>
              </a:buClr>
            </a:pPr>
            <a:r>
              <a:rPr lang="en-US" altLang="zh-CN" sz="2000">
                <a:solidFill>
                  <a:srgbClr val="FF0000"/>
                </a:solidFill>
                <a:latin typeface="方正隶变简体"/>
                <a:ea typeface="方正隶变简体"/>
                <a:cs typeface="方正隶变简体"/>
              </a:rPr>
              <a:t>3.</a:t>
            </a:r>
            <a:r>
              <a:rPr lang="zh-CN" altLang="en-US" sz="2000">
                <a:solidFill>
                  <a:srgbClr val="FF0000"/>
                </a:solidFill>
                <a:latin typeface="方正隶变简体"/>
                <a:ea typeface="方正隶变简体"/>
                <a:cs typeface="方正隶变简体"/>
              </a:rPr>
              <a:t>简易计算器项目模组</a:t>
            </a:r>
            <a:endParaRPr lang="en-US" altLang="zh-CN" sz="2000">
              <a:solidFill>
                <a:srgbClr val="FF0000"/>
              </a:solidFill>
              <a:latin typeface="方正隶变简体"/>
              <a:ea typeface="方正隶变简体"/>
              <a:cs typeface="方正隶变简体"/>
            </a:endParaRPr>
          </a:p>
          <a:p>
            <a:pPr marL="457200" indent="-457200" fontAlgn="base">
              <a:spcBef>
                <a:spcPct val="20000"/>
              </a:spcBef>
              <a:buClr>
                <a:schemeClr val="accent2"/>
              </a:buClr>
            </a:pPr>
            <a:r>
              <a:rPr lang="en-US" altLang="zh-CN" sz="2000">
                <a:solidFill>
                  <a:srgbClr val="FF0000"/>
                </a:solidFill>
                <a:latin typeface="方正隶变简体"/>
                <a:ea typeface="方正隶变简体"/>
                <a:cs typeface="方正隶变简体"/>
              </a:rPr>
              <a:t>4.</a:t>
            </a:r>
            <a:r>
              <a:rPr lang="zh-CN" altLang="en-US" sz="2000">
                <a:solidFill>
                  <a:srgbClr val="FF0000"/>
                </a:solidFill>
                <a:latin typeface="方正隶变简体"/>
                <a:ea typeface="方正隶变简体"/>
                <a:cs typeface="方正隶变简体"/>
              </a:rPr>
              <a:t>数字电压表项目模组</a:t>
            </a:r>
            <a:endParaRPr lang="en-US" altLang="zh-CN" sz="2000">
              <a:solidFill>
                <a:srgbClr val="FF0000"/>
              </a:solidFill>
              <a:latin typeface="方正隶变简体"/>
              <a:ea typeface="方正隶变简体"/>
              <a:cs typeface="方正隶变简体"/>
            </a:endParaRPr>
          </a:p>
          <a:p>
            <a:pPr marL="457200" indent="-457200" fontAlgn="base">
              <a:spcBef>
                <a:spcPct val="20000"/>
              </a:spcBef>
              <a:buClr>
                <a:schemeClr val="accent2"/>
              </a:buClr>
            </a:pPr>
            <a:r>
              <a:rPr lang="en-US" altLang="zh-CN" sz="2000">
                <a:solidFill>
                  <a:srgbClr val="FF0000"/>
                </a:solidFill>
                <a:latin typeface="方正隶变简体"/>
                <a:ea typeface="方正隶变简体"/>
                <a:cs typeface="方正隶变简体"/>
              </a:rPr>
              <a:t>5.</a:t>
            </a:r>
            <a:r>
              <a:rPr lang="zh-CN" altLang="en-US" sz="2000">
                <a:solidFill>
                  <a:srgbClr val="FF0000"/>
                </a:solidFill>
                <a:latin typeface="方正隶变简体"/>
                <a:ea typeface="方正隶变简体"/>
                <a:cs typeface="方正隶变简体"/>
              </a:rPr>
              <a:t>语音应用项目模组</a:t>
            </a:r>
            <a:endParaRPr lang="en-US" altLang="zh-CN" sz="2000">
              <a:solidFill>
                <a:srgbClr val="FF0000"/>
              </a:solidFill>
              <a:latin typeface="方正隶变简体"/>
              <a:ea typeface="方正隶变简体"/>
              <a:cs typeface="方正隶变简体"/>
            </a:endParaRPr>
          </a:p>
          <a:p>
            <a:pPr marL="457200" indent="-457200" fontAlgn="base">
              <a:spcBef>
                <a:spcPct val="20000"/>
              </a:spcBef>
              <a:buClr>
                <a:schemeClr val="accent2"/>
              </a:buClr>
            </a:pPr>
            <a:r>
              <a:rPr lang="en-US" altLang="zh-CN" sz="2000">
                <a:solidFill>
                  <a:srgbClr val="FF0000"/>
                </a:solidFill>
                <a:latin typeface="方正隶变简体"/>
                <a:ea typeface="方正隶变简体"/>
                <a:cs typeface="方正隶变简体"/>
              </a:rPr>
              <a:t>6.</a:t>
            </a:r>
            <a:r>
              <a:rPr lang="zh-CN" altLang="en-US" sz="2000">
                <a:solidFill>
                  <a:srgbClr val="FF0000"/>
                </a:solidFill>
                <a:latin typeface="方正隶变简体"/>
                <a:ea typeface="方正隶变简体"/>
                <a:cs typeface="方正隶变简体"/>
              </a:rPr>
              <a:t>彩灯项目模组</a:t>
            </a:r>
            <a:endParaRPr lang="en-US" altLang="zh-CN" sz="2000">
              <a:solidFill>
                <a:srgbClr val="FF0000"/>
              </a:solidFill>
              <a:latin typeface="方正隶变简体"/>
              <a:ea typeface="方正隶变简体"/>
              <a:cs typeface="方正隶变简体"/>
            </a:endParaRPr>
          </a:p>
          <a:p>
            <a:pPr marL="457200" indent="-457200" fontAlgn="base">
              <a:spcBef>
                <a:spcPct val="20000"/>
              </a:spcBef>
              <a:buClr>
                <a:schemeClr val="accent2"/>
              </a:buClr>
            </a:pPr>
            <a:r>
              <a:rPr lang="en-US" altLang="zh-CN" sz="2000">
                <a:solidFill>
                  <a:srgbClr val="FF0000"/>
                </a:solidFill>
                <a:latin typeface="方正隶变简体"/>
                <a:ea typeface="方正隶变简体"/>
                <a:cs typeface="方正隶变简体"/>
              </a:rPr>
              <a:t>7.</a:t>
            </a:r>
            <a:r>
              <a:rPr lang="zh-CN" altLang="en-US" sz="2000">
                <a:solidFill>
                  <a:srgbClr val="FF0000"/>
                </a:solidFill>
                <a:latin typeface="方正隶变简体"/>
                <a:ea typeface="方正隶变简体"/>
                <a:cs typeface="方正隶变简体"/>
              </a:rPr>
              <a:t>温度控制系统项目模组</a:t>
            </a:r>
            <a:endParaRPr lang="en-US" altLang="zh-CN" sz="2000">
              <a:solidFill>
                <a:srgbClr val="FF0000"/>
              </a:solidFill>
              <a:latin typeface="方正隶变简体"/>
              <a:ea typeface="方正隶变简体"/>
              <a:cs typeface="方正隶变简体"/>
            </a:endParaRPr>
          </a:p>
          <a:p>
            <a:pPr marL="457200" indent="-457200" fontAlgn="base">
              <a:spcBef>
                <a:spcPct val="20000"/>
              </a:spcBef>
              <a:buClr>
                <a:schemeClr val="accent2"/>
              </a:buClr>
            </a:pPr>
            <a:r>
              <a:rPr lang="en-US" altLang="zh-CN" sz="2000">
                <a:solidFill>
                  <a:srgbClr val="FF0000"/>
                </a:solidFill>
                <a:latin typeface="方正隶变简体"/>
                <a:ea typeface="方正隶变简体"/>
                <a:cs typeface="方正隶变简体"/>
              </a:rPr>
              <a:t>8.</a:t>
            </a:r>
            <a:r>
              <a:rPr lang="zh-CN" altLang="en-US" sz="2000">
                <a:solidFill>
                  <a:srgbClr val="FF0000"/>
                </a:solidFill>
                <a:latin typeface="方正隶变简体"/>
                <a:ea typeface="方正隶变简体"/>
                <a:cs typeface="方正隶变简体"/>
              </a:rPr>
              <a:t>简易信号发生器项目模组</a:t>
            </a:r>
            <a:endParaRPr lang="en-US" altLang="zh-CN" sz="2000">
              <a:solidFill>
                <a:srgbClr val="FF0000"/>
              </a:solidFill>
              <a:latin typeface="方正隶变简体"/>
              <a:ea typeface="方正隶变简体"/>
              <a:cs typeface="方正隶变简体"/>
            </a:endParaRPr>
          </a:p>
        </p:txBody>
      </p:sp>
      <p:sp>
        <p:nvSpPr>
          <p:cNvPr id="117796" name="TextBox 5"/>
          <p:cNvSpPr txBox="1">
            <a:spLocks noChangeArrowheads="1"/>
          </p:cNvSpPr>
          <p:nvPr/>
        </p:nvSpPr>
        <p:spPr bwMode="auto">
          <a:xfrm>
            <a:off x="5003800" y="3582988"/>
            <a:ext cx="3435350" cy="2222500"/>
          </a:xfrm>
          <a:prstGeom prst="rect">
            <a:avLst/>
          </a:prstGeom>
          <a:noFill/>
          <a:ln w="9525">
            <a:noFill/>
            <a:miter lim="800000"/>
            <a:headEnd/>
            <a:tailEnd/>
          </a:ln>
        </p:spPr>
        <p:txBody>
          <a:bodyPr>
            <a:spAutoFit/>
          </a:bodyPr>
          <a:lstStyle/>
          <a:p>
            <a:pPr marL="342900" indent="-342900" fontAlgn="base">
              <a:spcBef>
                <a:spcPct val="20000"/>
              </a:spcBef>
              <a:buClr>
                <a:schemeClr val="accent2"/>
              </a:buClr>
            </a:pPr>
            <a:r>
              <a:rPr lang="en-US" altLang="zh-CN" sz="2000">
                <a:solidFill>
                  <a:srgbClr val="FF0000"/>
                </a:solidFill>
                <a:latin typeface="方正隶变简体"/>
                <a:ea typeface="方正隶变简体"/>
                <a:cs typeface="方正隶变简体"/>
              </a:rPr>
              <a:t>9.</a:t>
            </a:r>
            <a:r>
              <a:rPr lang="zh-CN" altLang="en-US" sz="2000">
                <a:solidFill>
                  <a:srgbClr val="FF0000"/>
                </a:solidFill>
                <a:latin typeface="方正隶变简体"/>
                <a:ea typeface="方正隶变简体"/>
                <a:cs typeface="方正隶变简体"/>
              </a:rPr>
              <a:t>电子秤项目模组</a:t>
            </a:r>
            <a:endParaRPr lang="en-US" altLang="zh-CN" sz="2000">
              <a:solidFill>
                <a:srgbClr val="FF0000"/>
              </a:solidFill>
              <a:latin typeface="方正隶变简体"/>
              <a:ea typeface="方正隶变简体"/>
              <a:cs typeface="方正隶变简体"/>
            </a:endParaRPr>
          </a:p>
          <a:p>
            <a:pPr marL="342900" indent="-342900" fontAlgn="base">
              <a:spcBef>
                <a:spcPct val="20000"/>
              </a:spcBef>
              <a:buClr>
                <a:schemeClr val="accent2"/>
              </a:buClr>
            </a:pPr>
            <a:r>
              <a:rPr lang="en-US" altLang="zh-CN" sz="2000">
                <a:solidFill>
                  <a:srgbClr val="FF0000"/>
                </a:solidFill>
                <a:latin typeface="方正隶变简体"/>
                <a:ea typeface="方正隶变简体"/>
                <a:cs typeface="方正隶变简体"/>
              </a:rPr>
              <a:t>10.</a:t>
            </a:r>
            <a:r>
              <a:rPr lang="zh-CN" altLang="en-US" sz="2000">
                <a:solidFill>
                  <a:srgbClr val="FF0000"/>
                </a:solidFill>
                <a:latin typeface="方正隶变简体"/>
                <a:ea typeface="方正隶变简体"/>
                <a:cs typeface="方正隶变简体"/>
              </a:rPr>
              <a:t>交通灯项目模组</a:t>
            </a:r>
            <a:endParaRPr lang="en-US" altLang="zh-CN" sz="2000">
              <a:solidFill>
                <a:srgbClr val="FF0000"/>
              </a:solidFill>
              <a:latin typeface="方正隶变简体"/>
              <a:ea typeface="方正隶变简体"/>
              <a:cs typeface="方正隶变简体"/>
            </a:endParaRPr>
          </a:p>
          <a:p>
            <a:pPr marL="342900" indent="-342900" fontAlgn="base">
              <a:spcBef>
                <a:spcPct val="20000"/>
              </a:spcBef>
              <a:buClr>
                <a:schemeClr val="accent2"/>
              </a:buClr>
            </a:pPr>
            <a:r>
              <a:rPr lang="en-US" altLang="zh-CN" sz="2000">
                <a:solidFill>
                  <a:srgbClr val="FF0000"/>
                </a:solidFill>
                <a:latin typeface="方正隶变简体"/>
                <a:ea typeface="方正隶变简体"/>
                <a:cs typeface="方正隶变简体"/>
              </a:rPr>
              <a:t>11.</a:t>
            </a:r>
            <a:r>
              <a:rPr lang="zh-CN" altLang="en-US" sz="2000">
                <a:solidFill>
                  <a:srgbClr val="FF0000"/>
                </a:solidFill>
                <a:latin typeface="方正隶变简体"/>
                <a:ea typeface="方正隶变简体"/>
                <a:cs typeface="方正隶变简体"/>
              </a:rPr>
              <a:t>倒车雷达项目模组</a:t>
            </a:r>
            <a:endParaRPr lang="en-US" altLang="zh-CN" sz="2000">
              <a:solidFill>
                <a:srgbClr val="FF0000"/>
              </a:solidFill>
              <a:latin typeface="方正隶变简体"/>
              <a:ea typeface="方正隶变简体"/>
              <a:cs typeface="方正隶变简体"/>
            </a:endParaRPr>
          </a:p>
          <a:p>
            <a:pPr marL="342900" indent="-342900" fontAlgn="base">
              <a:spcBef>
                <a:spcPct val="20000"/>
              </a:spcBef>
              <a:buClr>
                <a:schemeClr val="accent2"/>
              </a:buClr>
            </a:pPr>
            <a:r>
              <a:rPr lang="en-US" altLang="zh-CN" sz="2000">
                <a:solidFill>
                  <a:srgbClr val="FF0000"/>
                </a:solidFill>
                <a:latin typeface="方正隶变简体"/>
                <a:ea typeface="方正隶变简体"/>
                <a:cs typeface="方正隶变简体"/>
              </a:rPr>
              <a:t>12.</a:t>
            </a:r>
            <a:r>
              <a:rPr lang="zh-CN" altLang="en-US" sz="2000">
                <a:solidFill>
                  <a:srgbClr val="FF0000"/>
                </a:solidFill>
                <a:latin typeface="方正隶变简体"/>
                <a:ea typeface="方正隶变简体"/>
                <a:cs typeface="方正隶变简体"/>
              </a:rPr>
              <a:t>简易电子琴项目模组</a:t>
            </a:r>
            <a:endParaRPr lang="en-US" altLang="zh-CN" sz="2000">
              <a:solidFill>
                <a:srgbClr val="FF0000"/>
              </a:solidFill>
              <a:latin typeface="方正隶变简体"/>
              <a:ea typeface="方正隶变简体"/>
              <a:cs typeface="方正隶变简体"/>
            </a:endParaRPr>
          </a:p>
          <a:p>
            <a:pPr marL="342900" indent="-342900" fontAlgn="base">
              <a:spcBef>
                <a:spcPct val="20000"/>
              </a:spcBef>
              <a:buClr>
                <a:schemeClr val="accent2"/>
              </a:buClr>
            </a:pPr>
            <a:r>
              <a:rPr lang="en-US" altLang="zh-CN" sz="2000">
                <a:solidFill>
                  <a:srgbClr val="FF0000"/>
                </a:solidFill>
                <a:latin typeface="方正隶变简体"/>
                <a:ea typeface="方正隶变简体"/>
                <a:cs typeface="方正隶变简体"/>
              </a:rPr>
              <a:t>13. GSM</a:t>
            </a:r>
            <a:r>
              <a:rPr lang="zh-CN" altLang="en-US" sz="2000">
                <a:solidFill>
                  <a:srgbClr val="FF0000"/>
                </a:solidFill>
                <a:latin typeface="方正隶变简体"/>
                <a:ea typeface="方正隶变简体"/>
                <a:cs typeface="方正隶变简体"/>
              </a:rPr>
              <a:t>模块控制项目模组</a:t>
            </a:r>
            <a:endParaRPr lang="en-US" altLang="zh-CN" sz="2000">
              <a:solidFill>
                <a:srgbClr val="FF0000"/>
              </a:solidFill>
              <a:latin typeface="方正隶变简体"/>
              <a:ea typeface="方正隶变简体"/>
              <a:cs typeface="方正隶变简体"/>
            </a:endParaRPr>
          </a:p>
          <a:p>
            <a:pPr marL="342900" indent="-342900" fontAlgn="base">
              <a:spcBef>
                <a:spcPct val="20000"/>
              </a:spcBef>
              <a:buClr>
                <a:schemeClr val="accent2"/>
              </a:buClr>
            </a:pPr>
            <a:r>
              <a:rPr lang="en-US" altLang="zh-CN" sz="2000">
                <a:solidFill>
                  <a:srgbClr val="FF0000"/>
                </a:solidFill>
                <a:latin typeface="方正隶变简体"/>
                <a:ea typeface="方正隶变简体"/>
                <a:cs typeface="方正隶变简体"/>
              </a:rPr>
              <a:t>14. I2C</a:t>
            </a:r>
            <a:r>
              <a:rPr lang="zh-CN" altLang="en-US" sz="2000">
                <a:solidFill>
                  <a:srgbClr val="FF0000"/>
                </a:solidFill>
                <a:latin typeface="方正隶变简体"/>
                <a:ea typeface="方正隶变简体"/>
                <a:cs typeface="方正隶变简体"/>
              </a:rPr>
              <a:t>电子时钟项目模组</a:t>
            </a:r>
            <a:endParaRPr lang="en-US" altLang="zh-CN" sz="2000">
              <a:solidFill>
                <a:srgbClr val="FF0000"/>
              </a:solidFill>
              <a:latin typeface="方正隶变简体"/>
              <a:ea typeface="方正隶变简体"/>
              <a:cs typeface="方正隶变简体"/>
            </a:endParaRPr>
          </a:p>
        </p:txBody>
      </p:sp>
      <p:pic>
        <p:nvPicPr>
          <p:cNvPr id="117797" name="图片 3" descr="无标题.338副本2.jpg"/>
          <p:cNvPicPr>
            <a:picLocks noChangeAspect="1"/>
          </p:cNvPicPr>
          <p:nvPr/>
        </p:nvPicPr>
        <p:blipFill>
          <a:blip r:embed="rId2" cstate="print"/>
          <a:srcRect/>
          <a:stretch>
            <a:fillRect/>
          </a:stretch>
        </p:blipFill>
        <p:spPr bwMode="auto">
          <a:xfrm>
            <a:off x="5076825" y="1700213"/>
            <a:ext cx="3097213" cy="1741487"/>
          </a:xfrm>
          <a:prstGeom prst="rect">
            <a:avLst/>
          </a:prstGeom>
          <a:noFill/>
          <a:ln w="9525">
            <a:noFill/>
            <a:miter lim="800000"/>
            <a:headEnd/>
            <a:tailEnd/>
          </a:ln>
        </p:spPr>
      </p:pic>
      <p:sp>
        <p:nvSpPr>
          <p:cNvPr id="6" name="矩形 5"/>
          <p:cNvSpPr/>
          <p:nvPr/>
        </p:nvSpPr>
        <p:spPr>
          <a:xfrm>
            <a:off x="2857488" y="1142984"/>
            <a:ext cx="3286148" cy="461665"/>
          </a:xfrm>
          <a:prstGeom prst="rect">
            <a:avLst/>
          </a:prstGeom>
        </p:spPr>
        <p:txBody>
          <a:bodyPr wrap="square">
            <a:spAutoFit/>
          </a:bodyPr>
          <a:lstStyle/>
          <a:p>
            <a:pPr algn="ctr" fontAlgn="base"/>
            <a:r>
              <a:rPr lang="zh-CN" altLang="en-US" sz="2400" b="1" dirty="0" smtClean="0">
                <a:effectLst>
                  <a:outerShdw blurRad="38100" dist="38100" dir="2700000" algn="tl">
                    <a:srgbClr val="FFFFFF"/>
                  </a:outerShdw>
                </a:effectLst>
                <a:ea typeface="黑体" pitchFamily="49" charset="-122"/>
                <a:hlinkClick r:id="rId3" action="ppaction://hlinksldjump"/>
              </a:rPr>
              <a:t>三教学设备产品介绍 </a:t>
            </a:r>
            <a:endParaRPr lang="zh-CN" alt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6"/>
          <p:cNvSpPr txBox="1">
            <a:spLocks noChangeArrowheads="1"/>
          </p:cNvSpPr>
          <p:nvPr/>
        </p:nvSpPr>
        <p:spPr bwMode="gray">
          <a:xfrm>
            <a:off x="2357422" y="1071546"/>
            <a:ext cx="4308475" cy="457200"/>
          </a:xfrm>
          <a:prstGeom prst="rect">
            <a:avLst/>
          </a:prstGeom>
          <a:noFill/>
          <a:ln w="9525" algn="ctr">
            <a:noFill/>
            <a:miter lim="800000"/>
            <a:headEnd/>
            <a:tailEnd/>
          </a:ln>
        </p:spPr>
        <p:txBody>
          <a:bodyPr>
            <a:spAutoFit/>
          </a:bodyPr>
          <a:lstStyle/>
          <a:p>
            <a:pPr algn="ctr" eaLnBrk="0" fontAlgn="base" hangingPunct="0"/>
            <a:r>
              <a:rPr lang="zh-CN" altLang="en-US" sz="2400" b="1" u="sng" dirty="0" smtClean="0">
                <a:solidFill>
                  <a:schemeClr val="accent5">
                    <a:lumMod val="50000"/>
                  </a:schemeClr>
                </a:solidFill>
                <a:latin typeface="Times New Roman" pitchFamily="18" charset="0"/>
                <a:ea typeface="黑体" pitchFamily="49" charset="-122"/>
              </a:rPr>
              <a:t>四 成 功 案 例</a:t>
            </a:r>
            <a:endParaRPr lang="zh-CN" altLang="en-US" sz="2400" b="1" u="sng" dirty="0">
              <a:solidFill>
                <a:schemeClr val="accent5">
                  <a:lumMod val="50000"/>
                </a:schemeClr>
              </a:solidFill>
              <a:latin typeface="Times New Roman" pitchFamily="18" charset="0"/>
              <a:ea typeface="黑体" pitchFamily="49" charset="-122"/>
            </a:endParaRPr>
          </a:p>
        </p:txBody>
      </p:sp>
      <p:pic>
        <p:nvPicPr>
          <p:cNvPr id="6" name="图片 5" descr="公司成功案例01.jpg"/>
          <p:cNvPicPr>
            <a:picLocks noChangeAspect="1"/>
          </p:cNvPicPr>
          <p:nvPr/>
        </p:nvPicPr>
        <p:blipFill>
          <a:blip r:embed="rId2"/>
          <a:stretch>
            <a:fillRect/>
          </a:stretch>
        </p:blipFill>
        <p:spPr>
          <a:xfrm>
            <a:off x="1285423" y="1500174"/>
            <a:ext cx="3072264" cy="4214842"/>
          </a:xfrm>
          <a:prstGeom prst="rect">
            <a:avLst/>
          </a:prstGeom>
        </p:spPr>
      </p:pic>
      <p:pic>
        <p:nvPicPr>
          <p:cNvPr id="7" name="图片 6" descr="公司成功案例02.jpg"/>
          <p:cNvPicPr>
            <a:picLocks noChangeAspect="1"/>
          </p:cNvPicPr>
          <p:nvPr/>
        </p:nvPicPr>
        <p:blipFill>
          <a:blip r:embed="rId3"/>
          <a:stretch>
            <a:fillRect/>
          </a:stretch>
        </p:blipFill>
        <p:spPr>
          <a:xfrm>
            <a:off x="4857752" y="1571612"/>
            <a:ext cx="3011682" cy="4000528"/>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WordArt 3"/>
          <p:cNvSpPr>
            <a:spLocks noChangeArrowheads="1" noChangeShapeType="1" noTextEdit="1"/>
          </p:cNvSpPr>
          <p:nvPr/>
        </p:nvSpPr>
        <p:spPr bwMode="auto">
          <a:xfrm>
            <a:off x="3214678" y="3571876"/>
            <a:ext cx="2857500" cy="995362"/>
          </a:xfrm>
          <a:prstGeom prst="rect">
            <a:avLst/>
          </a:prstGeom>
        </p:spPr>
        <p:txBody>
          <a:bodyPr wrap="none" fromWordArt="1">
            <a:prstTxWarp prst="textPlain">
              <a:avLst>
                <a:gd name="adj" fmla="val 50000"/>
              </a:avLst>
            </a:prstTxWarp>
          </a:bodyPr>
          <a:lstStyle/>
          <a:p>
            <a:pPr algn="ctr"/>
            <a:r>
              <a:rPr lang="zh-CN" altLang="en-US" sz="2800" b="1" kern="10" dirty="0">
                <a:ln w="9525">
                  <a:solidFill>
                    <a:srgbClr val="FFFF00"/>
                  </a:solidFill>
                  <a:round/>
                  <a:headEnd/>
                  <a:tailEnd/>
                </a:ln>
                <a:solidFill>
                  <a:srgbClr val="FF3300"/>
                </a:solidFill>
                <a:latin typeface="宋体"/>
                <a:ea typeface="宋体"/>
              </a:rPr>
              <a:t>谢谢！</a:t>
            </a:r>
          </a:p>
        </p:txBody>
      </p:sp>
      <p:sp>
        <p:nvSpPr>
          <p:cNvPr id="3" name="TextBox 2"/>
          <p:cNvSpPr txBox="1"/>
          <p:nvPr/>
        </p:nvSpPr>
        <p:spPr>
          <a:xfrm>
            <a:off x="2428860" y="2000240"/>
            <a:ext cx="4214842" cy="1200329"/>
          </a:xfrm>
          <a:prstGeom prst="rect">
            <a:avLst/>
          </a:prstGeom>
          <a:noFill/>
        </p:spPr>
        <p:txBody>
          <a:bodyPr wrap="square" rtlCol="0">
            <a:spAutoFit/>
          </a:bodyPr>
          <a:lstStyle/>
          <a:p>
            <a:pPr algn="ctr"/>
            <a:r>
              <a:rPr lang="zh-CN" altLang="en-US" sz="3600" b="1" dirty="0" smtClean="0">
                <a:effectLst>
                  <a:outerShdw blurRad="38100" dist="38100" dir="2700000" algn="tl">
                    <a:srgbClr val="000000">
                      <a:alpha val="43137"/>
                    </a:srgbClr>
                  </a:outerShdw>
                </a:effectLst>
              </a:rPr>
              <a:t>给唯康一份信任</a:t>
            </a:r>
            <a:endParaRPr lang="en-US" altLang="zh-CN" sz="3600" b="1" dirty="0" smtClean="0">
              <a:effectLst>
                <a:outerShdw blurRad="38100" dist="38100" dir="2700000" algn="tl">
                  <a:srgbClr val="000000">
                    <a:alpha val="43137"/>
                  </a:srgbClr>
                </a:outerShdw>
              </a:effectLst>
            </a:endParaRPr>
          </a:p>
          <a:p>
            <a:pPr algn="ctr"/>
            <a:r>
              <a:rPr lang="zh-CN" altLang="en-US" sz="3600" b="1" dirty="0" smtClean="0">
                <a:effectLst>
                  <a:outerShdw blurRad="38100" dist="38100" dir="2700000" algn="tl">
                    <a:srgbClr val="000000">
                      <a:alpha val="43137"/>
                    </a:srgbClr>
                  </a:outerShdw>
                </a:effectLst>
              </a:rPr>
              <a:t>唯康还您十份满意</a:t>
            </a:r>
            <a:endParaRPr lang="zh-CN" altLang="en-US"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ChangeArrowheads="1"/>
          </p:cNvSpPr>
          <p:nvPr/>
        </p:nvSpPr>
        <p:spPr bwMode="auto">
          <a:xfrm>
            <a:off x="611188" y="1484313"/>
            <a:ext cx="8218487" cy="4349750"/>
          </a:xfrm>
          <a:prstGeom prst="rect">
            <a:avLst/>
          </a:prstGeom>
          <a:noFill/>
          <a:ln w="9525">
            <a:noFill/>
            <a:miter lim="800000"/>
            <a:headEnd/>
            <a:tailEnd/>
          </a:ln>
          <a:effectLst/>
        </p:spPr>
        <p:txBody>
          <a:bodyPr/>
          <a:lstStyle/>
          <a:p>
            <a:pPr marL="342900" indent="-342900" eaLnBrk="0" fontAlgn="base" hangingPunct="0">
              <a:spcBef>
                <a:spcPct val="20000"/>
              </a:spcBef>
              <a:buFontTx/>
              <a:buChar char="•"/>
            </a:pPr>
            <a:r>
              <a:rPr lang="zh-CN" altLang="en-US" sz="3000"/>
              <a:t>公司主要产品：</a:t>
            </a:r>
          </a:p>
        </p:txBody>
      </p:sp>
      <p:sp>
        <p:nvSpPr>
          <p:cNvPr id="326659" name="AutoShape 3"/>
          <p:cNvSpPr>
            <a:spLocks noChangeArrowheads="1"/>
          </p:cNvSpPr>
          <p:nvPr/>
        </p:nvSpPr>
        <p:spPr bwMode="gray">
          <a:xfrm>
            <a:off x="2411413" y="4075113"/>
            <a:ext cx="4824412" cy="649287"/>
          </a:xfrm>
          <a:prstGeom prst="roundRect">
            <a:avLst>
              <a:gd name="adj" fmla="val 16667"/>
            </a:avLst>
          </a:prstGeom>
          <a:gradFill rotWithShape="1">
            <a:gsLst>
              <a:gs pos="0">
                <a:schemeClr val="folHlink">
                  <a:gamma/>
                  <a:tint val="21176"/>
                  <a:invGamma/>
                </a:schemeClr>
              </a:gs>
              <a:gs pos="100000">
                <a:schemeClr val="folHlink"/>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zh-CN" altLang="en-US"/>
          </a:p>
        </p:txBody>
      </p:sp>
      <p:sp>
        <p:nvSpPr>
          <p:cNvPr id="326660" name="AutoShape 4"/>
          <p:cNvSpPr>
            <a:spLocks noChangeArrowheads="1"/>
          </p:cNvSpPr>
          <p:nvPr/>
        </p:nvSpPr>
        <p:spPr bwMode="gray">
          <a:xfrm>
            <a:off x="1763713" y="2635250"/>
            <a:ext cx="4176712" cy="663575"/>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zh-CN" altLang="en-US"/>
          </a:p>
        </p:txBody>
      </p:sp>
      <p:sp>
        <p:nvSpPr>
          <p:cNvPr id="326661" name="Text Box 5"/>
          <p:cNvSpPr txBox="1">
            <a:spLocks noChangeArrowheads="1"/>
          </p:cNvSpPr>
          <p:nvPr/>
        </p:nvSpPr>
        <p:spPr bwMode="gray">
          <a:xfrm>
            <a:off x="1619250" y="2706688"/>
            <a:ext cx="4464050" cy="457200"/>
          </a:xfrm>
          <a:prstGeom prst="rect">
            <a:avLst/>
          </a:prstGeom>
          <a:noFill/>
          <a:ln w="9525" algn="ctr">
            <a:noFill/>
            <a:miter lim="800000"/>
            <a:headEnd/>
            <a:tailEnd/>
          </a:ln>
          <a:effectLst/>
        </p:spPr>
        <p:txBody>
          <a:bodyPr>
            <a:spAutoFit/>
          </a:bodyPr>
          <a:lstStyle/>
          <a:p>
            <a:pPr algn="ctr" eaLnBrk="0" fontAlgn="base" hangingPunct="0"/>
            <a:r>
              <a:rPr lang="en-US" altLang="zh-CN" sz="2400" b="1" dirty="0">
                <a:solidFill>
                  <a:srgbClr val="000000"/>
                </a:solidFill>
              </a:rPr>
              <a:t>A . </a:t>
            </a:r>
            <a:r>
              <a:rPr lang="zh-CN" altLang="en-US" sz="2400" b="1" dirty="0">
                <a:solidFill>
                  <a:srgbClr val="000000"/>
                </a:solidFill>
              </a:rPr>
              <a:t>综合布线及弱电线缆产品</a:t>
            </a:r>
          </a:p>
        </p:txBody>
      </p:sp>
      <p:sp>
        <p:nvSpPr>
          <p:cNvPr id="326662" name="Text Box 6"/>
          <p:cNvSpPr txBox="1">
            <a:spLocks noChangeArrowheads="1"/>
          </p:cNvSpPr>
          <p:nvPr/>
        </p:nvSpPr>
        <p:spPr bwMode="gray">
          <a:xfrm>
            <a:off x="2628900" y="4146550"/>
            <a:ext cx="4321175" cy="457200"/>
          </a:xfrm>
          <a:prstGeom prst="rect">
            <a:avLst/>
          </a:prstGeom>
          <a:noFill/>
          <a:ln w="9525" algn="ctr">
            <a:noFill/>
            <a:miter lim="800000"/>
            <a:headEnd/>
            <a:tailEnd/>
          </a:ln>
          <a:effectLst/>
        </p:spPr>
        <p:txBody>
          <a:bodyPr>
            <a:spAutoFit/>
          </a:bodyPr>
          <a:lstStyle/>
          <a:p>
            <a:pPr algn="ctr" eaLnBrk="0" fontAlgn="base" hangingPunct="0"/>
            <a:r>
              <a:rPr lang="en-US" altLang="zh-CN" sz="2400" b="1">
                <a:solidFill>
                  <a:srgbClr val="000000"/>
                </a:solidFill>
              </a:rPr>
              <a:t>B . </a:t>
            </a:r>
            <a:r>
              <a:rPr lang="zh-CN" altLang="en-US" sz="2400" b="1">
                <a:solidFill>
                  <a:srgbClr val="000000"/>
                </a:solidFill>
              </a:rPr>
              <a:t>教议产品</a:t>
            </a:r>
          </a:p>
        </p:txBody>
      </p:sp>
      <p:sp>
        <p:nvSpPr>
          <p:cNvPr id="326663" name="Freeform 7"/>
          <p:cNvSpPr>
            <a:spLocks/>
          </p:cNvSpPr>
          <p:nvPr/>
        </p:nvSpPr>
        <p:spPr bwMode="gray">
          <a:xfrm rot="1578300" flipH="1">
            <a:off x="3060700" y="3282950"/>
            <a:ext cx="720725" cy="935038"/>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w="0">
            <a:noFill/>
            <a:prstDash val="solid"/>
            <a:round/>
            <a:headEnd/>
            <a:tailEnd/>
          </a:ln>
        </p:spPr>
        <p:txBody>
          <a:bodyPr/>
          <a:lstStyle/>
          <a:p>
            <a:endParaRPr lang="zh-CN" altLang="en-US"/>
          </a:p>
        </p:txBody>
      </p:sp>
      <p:sp>
        <p:nvSpPr>
          <p:cNvPr id="8" name="Text Box 12"/>
          <p:cNvSpPr txBox="1">
            <a:spLocks noChangeArrowheads="1"/>
          </p:cNvSpPr>
          <p:nvPr/>
        </p:nvSpPr>
        <p:spPr bwMode="gray">
          <a:xfrm>
            <a:off x="2214546" y="1071546"/>
            <a:ext cx="4552950" cy="457200"/>
          </a:xfrm>
          <a:prstGeom prst="rect">
            <a:avLst/>
          </a:prstGeom>
          <a:noFill/>
          <a:ln w="9525" algn="ctr">
            <a:noFill/>
            <a:miter lim="800000"/>
            <a:headEnd/>
            <a:tailEnd/>
          </a:ln>
          <a:effectLst/>
        </p:spPr>
        <p:txBody>
          <a:bodyPr>
            <a:spAutoFit/>
          </a:bodyPr>
          <a:lstStyle/>
          <a:p>
            <a:pPr algn="ctr" eaLnBrk="0" fontAlgn="base" hangingPunct="0">
              <a:defRPr/>
            </a:pPr>
            <a:r>
              <a:rPr lang="zh-CN" altLang="en-US" sz="2400" b="1" dirty="0">
                <a:solidFill>
                  <a:srgbClr val="FFFFFF"/>
                </a:solidFill>
                <a:effectLst>
                  <a:outerShdw blurRad="38100" dist="38100" dir="2700000" algn="tl">
                    <a:srgbClr val="C0C0C0"/>
                  </a:outerShdw>
                </a:effectLst>
                <a:ea typeface="黑体" pitchFamily="2" charset="-122"/>
                <a:hlinkClick r:id="rId2" action="ppaction://hlinksldjump"/>
              </a:rPr>
              <a:t>一 </a:t>
            </a:r>
            <a:r>
              <a:rPr lang="en-US" altLang="zh-CN" sz="2400" b="1" dirty="0">
                <a:solidFill>
                  <a:srgbClr val="FFFFFF"/>
                </a:solidFill>
                <a:effectLst>
                  <a:outerShdw blurRad="38100" dist="38100" dir="2700000" algn="tl">
                    <a:srgbClr val="C0C0C0"/>
                  </a:outerShdw>
                </a:effectLst>
                <a:ea typeface="黑体" pitchFamily="2" charset="-122"/>
                <a:hlinkClick r:id="rId2" action="ppaction://hlinksldjump"/>
              </a:rPr>
              <a:t>VCOM</a:t>
            </a:r>
            <a:r>
              <a:rPr lang="zh-CN" altLang="en-US" sz="2400" b="1" dirty="0">
                <a:solidFill>
                  <a:srgbClr val="FFFFFF"/>
                </a:solidFill>
                <a:effectLst>
                  <a:outerShdw blurRad="38100" dist="38100" dir="2700000" algn="tl">
                    <a:srgbClr val="C0C0C0"/>
                  </a:outerShdw>
                </a:effectLst>
                <a:ea typeface="黑体" pitchFamily="2" charset="-122"/>
                <a:hlinkClick r:id="rId2" action="ppaction://hlinksldjump"/>
              </a:rPr>
              <a:t>公司介绍</a:t>
            </a:r>
            <a:endParaRPr lang="zh-CN" altLang="en-US" sz="2400" b="1" dirty="0">
              <a:solidFill>
                <a:srgbClr val="FFFFFF"/>
              </a:solidFill>
              <a:effectLst>
                <a:outerShdw blurRad="38100" dist="38100" dir="2700000" algn="tl">
                  <a:srgbClr val="C0C0C0"/>
                </a:outerShdw>
              </a:effectLst>
              <a:ea typeface="黑体"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38" y="1571625"/>
            <a:ext cx="7786687" cy="3246438"/>
          </a:xfrm>
          <a:prstGeom prst="rect">
            <a:avLst/>
          </a:prstGeom>
          <a:noFill/>
        </p:spPr>
        <p:txBody>
          <a:bodyPr>
            <a:spAutoFit/>
          </a:bodyPr>
          <a:lstStyle/>
          <a:p>
            <a:pPr marL="457200" indent="-457200" fontAlgn="base">
              <a:defRPr/>
            </a:pPr>
            <a:endParaRPr lang="en-US" altLang="zh-CN" sz="2400" dirty="0">
              <a:latin typeface="微软雅黑" pitchFamily="34" charset="-122"/>
              <a:ea typeface="微软雅黑" pitchFamily="34" charset="-122"/>
            </a:endParaRPr>
          </a:p>
          <a:p>
            <a:pPr marL="457200" indent="-457200" fontAlgn="base">
              <a:lnSpc>
                <a:spcPct val="150000"/>
              </a:lnSpc>
              <a:defRPr/>
            </a:pPr>
            <a:r>
              <a:rPr lang="zh-CN" altLang="en-US" sz="2400" dirty="0">
                <a:latin typeface="微软雅黑" pitchFamily="34" charset="-122"/>
                <a:ea typeface="微软雅黑" pitchFamily="34" charset="-122"/>
              </a:rPr>
              <a:t>            </a:t>
            </a:r>
            <a:r>
              <a:rPr lang="zh-CN" altLang="en-US" dirty="0">
                <a:latin typeface="+mn-ea"/>
                <a:ea typeface="+mn-ea"/>
              </a:rPr>
              <a:t>新一代综合布线接插件产品在</a:t>
            </a:r>
            <a:r>
              <a:rPr lang="en-US" altLang="zh-CN" dirty="0">
                <a:latin typeface="+mn-ea"/>
                <a:ea typeface="+mn-ea"/>
              </a:rPr>
              <a:t>2010</a:t>
            </a:r>
            <a:r>
              <a:rPr lang="zh-CN" altLang="en-US" dirty="0">
                <a:latin typeface="+mn-ea"/>
                <a:ea typeface="+mn-ea"/>
              </a:rPr>
              <a:t>年底上市，新产品在多个地方进行改进，提高了兼容性、实用性，性能稳定性。使</a:t>
            </a:r>
            <a:r>
              <a:rPr lang="en-US" altLang="zh-CN" dirty="0">
                <a:latin typeface="+mn-ea"/>
                <a:ea typeface="+mn-ea"/>
              </a:rPr>
              <a:t>VCOM</a:t>
            </a:r>
            <a:r>
              <a:rPr lang="zh-CN" altLang="en-US" dirty="0">
                <a:latin typeface="+mn-ea"/>
                <a:ea typeface="+mn-ea"/>
              </a:rPr>
              <a:t>的综合布线产品与国内主流品牌完全站的一个水平线上。综合布线产品与传统弱电线缆系列产品、机柜产品构成了</a:t>
            </a:r>
            <a:r>
              <a:rPr lang="en-US" altLang="zh-CN" dirty="0">
                <a:latin typeface="+mn-ea"/>
                <a:ea typeface="+mn-ea"/>
              </a:rPr>
              <a:t>VCOM</a:t>
            </a:r>
            <a:r>
              <a:rPr lang="zh-CN" altLang="en-US" dirty="0">
                <a:latin typeface="+mn-ea"/>
                <a:ea typeface="+mn-ea"/>
              </a:rPr>
              <a:t>渠道产品线。</a:t>
            </a:r>
            <a:endParaRPr lang="en-US" altLang="zh-CN" dirty="0">
              <a:latin typeface="+mn-ea"/>
              <a:ea typeface="+mn-ea"/>
            </a:endParaRPr>
          </a:p>
          <a:p>
            <a:pPr fontAlgn="base">
              <a:defRPr/>
            </a:pPr>
            <a:endParaRPr lang="en-US" altLang="zh-CN" sz="2400" dirty="0">
              <a:latin typeface="微软雅黑" pitchFamily="34" charset="-122"/>
              <a:ea typeface="微软雅黑" pitchFamily="34" charset="-122"/>
            </a:endParaRPr>
          </a:p>
          <a:p>
            <a:pPr algn="ctr" fontAlgn="base">
              <a:defRPr/>
            </a:pPr>
            <a:endParaRPr lang="en-US" altLang="zh-CN" sz="2000" dirty="0">
              <a:latin typeface="微软雅黑" pitchFamily="34" charset="-122"/>
              <a:ea typeface="微软雅黑" pitchFamily="34" charset="-122"/>
            </a:endParaRPr>
          </a:p>
          <a:p>
            <a:pPr algn="ctr" fontAlgn="base">
              <a:defRPr/>
            </a:pPr>
            <a:endParaRPr lang="en-US" altLang="zh-CN" sz="2000" dirty="0">
              <a:latin typeface="微软雅黑" pitchFamily="34" charset="-122"/>
              <a:ea typeface="微软雅黑" pitchFamily="34" charset="-122"/>
            </a:endParaRPr>
          </a:p>
        </p:txBody>
      </p:sp>
      <p:pic>
        <p:nvPicPr>
          <p:cNvPr id="347139" name="Picture 8" descr="CAT5"/>
          <p:cNvPicPr>
            <a:picLocks noChangeAspect="1" noChangeArrowheads="1"/>
          </p:cNvPicPr>
          <p:nvPr/>
        </p:nvPicPr>
        <p:blipFill>
          <a:blip r:embed="rId2"/>
          <a:srcRect/>
          <a:stretch>
            <a:fillRect/>
          </a:stretch>
        </p:blipFill>
        <p:spPr bwMode="auto">
          <a:xfrm>
            <a:off x="3571875" y="4572000"/>
            <a:ext cx="1944688" cy="1295400"/>
          </a:xfrm>
          <a:prstGeom prst="rect">
            <a:avLst/>
          </a:prstGeom>
          <a:noFill/>
          <a:ln w="9525">
            <a:noFill/>
            <a:miter lim="800000"/>
            <a:headEnd/>
            <a:tailEnd/>
          </a:ln>
        </p:spPr>
      </p:pic>
      <p:pic>
        <p:nvPicPr>
          <p:cNvPr id="347140" name="Picture 9" descr="FTP"/>
          <p:cNvPicPr>
            <a:picLocks noChangeAspect="1" noChangeArrowheads="1"/>
          </p:cNvPicPr>
          <p:nvPr/>
        </p:nvPicPr>
        <p:blipFill>
          <a:blip r:embed="rId3"/>
          <a:srcRect/>
          <a:stretch>
            <a:fillRect/>
          </a:stretch>
        </p:blipFill>
        <p:spPr bwMode="auto">
          <a:xfrm>
            <a:off x="928688" y="4572000"/>
            <a:ext cx="1914525" cy="1284288"/>
          </a:xfrm>
          <a:prstGeom prst="rect">
            <a:avLst/>
          </a:prstGeom>
          <a:noFill/>
          <a:ln w="9525">
            <a:noFill/>
            <a:miter lim="800000"/>
            <a:headEnd/>
            <a:tailEnd/>
          </a:ln>
        </p:spPr>
      </p:pic>
      <p:pic>
        <p:nvPicPr>
          <p:cNvPr id="347141" name="Picture 6" descr="IMG_1297"/>
          <p:cNvPicPr>
            <a:picLocks noChangeAspect="1" noChangeArrowheads="1"/>
          </p:cNvPicPr>
          <p:nvPr/>
        </p:nvPicPr>
        <p:blipFill>
          <a:blip r:embed="rId4"/>
          <a:srcRect/>
          <a:stretch>
            <a:fillRect/>
          </a:stretch>
        </p:blipFill>
        <p:spPr bwMode="auto">
          <a:xfrm>
            <a:off x="6143625" y="4500563"/>
            <a:ext cx="2000250" cy="1357312"/>
          </a:xfrm>
          <a:prstGeom prst="rect">
            <a:avLst/>
          </a:prstGeom>
          <a:noFill/>
          <a:ln w="9525">
            <a:noFill/>
            <a:miter lim="800000"/>
            <a:headEnd/>
            <a:tailEnd/>
          </a:ln>
        </p:spPr>
      </p:pic>
      <p:sp>
        <p:nvSpPr>
          <p:cNvPr id="6" name="Text Box 17"/>
          <p:cNvSpPr txBox="1">
            <a:spLocks noChangeArrowheads="1"/>
          </p:cNvSpPr>
          <p:nvPr/>
        </p:nvSpPr>
        <p:spPr bwMode="gray">
          <a:xfrm>
            <a:off x="2071670" y="1214422"/>
            <a:ext cx="5122862" cy="457200"/>
          </a:xfrm>
          <a:prstGeom prst="rect">
            <a:avLst/>
          </a:prstGeom>
          <a:noFill/>
          <a:ln w="9525" algn="ctr">
            <a:noFill/>
            <a:miter lim="800000"/>
            <a:headEnd/>
            <a:tailEnd/>
          </a:ln>
          <a:effectLst/>
        </p:spPr>
        <p:txBody>
          <a:bodyPr>
            <a:spAutoFit/>
          </a:bodyPr>
          <a:lstStyle/>
          <a:p>
            <a:pPr algn="ctr" eaLnBrk="0" fontAlgn="base" hangingPunct="0"/>
            <a:r>
              <a:rPr lang="zh-CN" altLang="en-US" sz="2400" b="1" dirty="0">
                <a:solidFill>
                  <a:schemeClr val="tx2"/>
                </a:solidFill>
                <a:effectLst>
                  <a:outerShdw blurRad="38100" dist="38100" dir="2700000" algn="tl">
                    <a:srgbClr val="C0C0C0"/>
                  </a:outerShdw>
                </a:effectLst>
                <a:ea typeface="黑体" pitchFamily="49" charset="-122"/>
                <a:hlinkClick r:id="rId5" action="ppaction://hlinksldjump"/>
              </a:rPr>
              <a:t>二综合布线及弱电产品介绍 </a:t>
            </a:r>
            <a:endParaRPr lang="zh-CN" altLang="en-US" sz="2400" b="1" dirty="0">
              <a:solidFill>
                <a:schemeClr val="tx2"/>
              </a:solidFill>
              <a:effectLst>
                <a:outerShdw blurRad="38100" dist="38100" dir="2700000" algn="tl">
                  <a:srgbClr val="C0C0C0"/>
                </a:outerShdw>
              </a:effectLst>
              <a:ea typeface="黑体" pitchFamily="49"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38" y="1571625"/>
            <a:ext cx="7786687" cy="1077913"/>
          </a:xfrm>
          <a:prstGeom prst="rect">
            <a:avLst/>
          </a:prstGeom>
          <a:noFill/>
        </p:spPr>
        <p:txBody>
          <a:bodyPr>
            <a:spAutoFit/>
          </a:bodyPr>
          <a:lstStyle/>
          <a:p>
            <a:pPr marL="457200" indent="-457200" fontAlgn="base">
              <a:defRPr/>
            </a:pPr>
            <a:endParaRPr lang="en-US" altLang="zh-CN" sz="2400" dirty="0">
              <a:latin typeface="微软雅黑" pitchFamily="34" charset="-122"/>
              <a:ea typeface="微软雅黑" pitchFamily="34" charset="-122"/>
            </a:endParaRPr>
          </a:p>
          <a:p>
            <a:pPr algn="ctr" fontAlgn="base">
              <a:defRPr/>
            </a:pPr>
            <a:endParaRPr lang="en-US" altLang="zh-CN" sz="2000" dirty="0">
              <a:latin typeface="微软雅黑" pitchFamily="34" charset="-122"/>
              <a:ea typeface="微软雅黑" pitchFamily="34" charset="-122"/>
            </a:endParaRPr>
          </a:p>
          <a:p>
            <a:pPr algn="ctr" fontAlgn="base">
              <a:defRPr/>
            </a:pPr>
            <a:endParaRPr lang="en-US" altLang="zh-CN" sz="2000" dirty="0">
              <a:latin typeface="微软雅黑" pitchFamily="34" charset="-122"/>
              <a:ea typeface="微软雅黑" pitchFamily="34" charset="-122"/>
            </a:endParaRPr>
          </a:p>
        </p:txBody>
      </p:sp>
      <p:graphicFrame>
        <p:nvGraphicFramePr>
          <p:cNvPr id="348163" name="Group 3"/>
          <p:cNvGraphicFramePr>
            <a:graphicFrameLocks noGrp="1"/>
          </p:cNvGraphicFramePr>
          <p:nvPr/>
        </p:nvGraphicFramePr>
        <p:xfrm>
          <a:off x="785786" y="1428737"/>
          <a:ext cx="7572428" cy="4422511"/>
        </p:xfrm>
        <a:graphic>
          <a:graphicData uri="http://schemas.openxmlformats.org/drawingml/2006/table">
            <a:tbl>
              <a:tblPr/>
              <a:tblGrid>
                <a:gridCol w="2857520"/>
                <a:gridCol w="4714908"/>
              </a:tblGrid>
              <a:tr h="497954">
                <a:tc gridSpan="2">
                  <a:txBody>
                    <a:bodyPr/>
                    <a:lstStyle/>
                    <a:p>
                      <a:pPr algn="ctr" eaLnBrk="0" fontAlgn="base" hangingPunct="0"/>
                      <a:r>
                        <a:rPr lang="zh-CN" altLang="en-US" sz="2000" b="1" dirty="0" smtClean="0">
                          <a:solidFill>
                            <a:schemeClr val="tx2"/>
                          </a:solidFill>
                          <a:effectLst>
                            <a:outerShdw blurRad="38100" dist="38100" dir="2700000" algn="tl">
                              <a:srgbClr val="C0C0C0"/>
                            </a:outerShdw>
                          </a:effectLst>
                          <a:ea typeface="黑体" pitchFamily="49" charset="-122"/>
                          <a:hlinkClick r:id="rId2" action="ppaction://hlinksldjump"/>
                        </a:rPr>
                        <a:t>二综合布线及弱电产品介绍 </a:t>
                      </a:r>
                      <a:endParaRPr lang="zh-CN" altLang="en-US" sz="2000" b="1" dirty="0">
                        <a:solidFill>
                          <a:schemeClr val="tx2"/>
                        </a:solidFill>
                        <a:effectLst>
                          <a:outerShdw blurRad="38100" dist="38100" dir="2700000" algn="tl">
                            <a:srgbClr val="C0C0C0"/>
                          </a:outerShdw>
                        </a:effectLst>
                        <a:ea typeface="黑体" pitchFamily="49" charset="-122"/>
                      </a:endParaRP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383919">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0000"/>
                          </a:solidFill>
                          <a:effectLst/>
                          <a:latin typeface="宋体" charset="-122"/>
                          <a:ea typeface="宋体" charset="-122"/>
                        </a:rPr>
                        <a:t>1.</a:t>
                      </a:r>
                      <a:r>
                        <a:rPr kumimoji="0" lang="zh-CN" altLang="en-US" sz="1800" b="1" i="0" u="none" strike="noStrike" cap="none" normalizeH="0" baseline="0" dirty="0" smtClean="0">
                          <a:ln>
                            <a:noFill/>
                          </a:ln>
                          <a:solidFill>
                            <a:srgbClr val="000000"/>
                          </a:solidFill>
                          <a:effectLst/>
                          <a:latin typeface="宋体" charset="-122"/>
                          <a:ea typeface="宋体" charset="-122"/>
                        </a:rPr>
                        <a:t>综合布线系列</a:t>
                      </a: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100" b="1" i="0" u="none" strike="noStrike" cap="none" normalizeH="0" baseline="0" dirty="0" smtClean="0">
                        <a:ln>
                          <a:noFill/>
                        </a:ln>
                        <a:solidFill>
                          <a:srgbClr val="000000"/>
                        </a:solidFill>
                        <a:effectLst/>
                        <a:latin typeface="宋体" charset="-122"/>
                        <a:ea typeface="宋体" charset="-122"/>
                      </a:endParaRP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r>
              <a:tr h="54547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宋体" charset="-122"/>
                          <a:ea typeface="宋体" charset="-122"/>
                        </a:rPr>
                        <a:t>超五类非屏蔽布线系统</a:t>
                      </a: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zh-CN" altLang="en-US" sz="1100" dirty="0" smtClean="0"/>
                        <a:t>   双绞线（</a:t>
                      </a:r>
                      <a:r>
                        <a:rPr lang="en-US" altLang="zh-CN" sz="1100" dirty="0" smtClean="0"/>
                        <a:t>UTP</a:t>
                      </a:r>
                      <a:r>
                        <a:rPr lang="zh-CN" altLang="en-US" sz="1100" dirty="0" smtClean="0"/>
                        <a:t>）、信息模块、配线架（固定端口、模块化）、跳线、水晶头、面板</a:t>
                      </a:r>
                      <a:endParaRPr kumimoji="0" lang="zh-CN" altLang="en-US" sz="1100" b="1" i="0" u="none" strike="noStrike" cap="none" normalizeH="0" baseline="0" dirty="0" smtClean="0">
                        <a:ln>
                          <a:noFill/>
                        </a:ln>
                        <a:solidFill>
                          <a:srgbClr val="7F7F7F"/>
                        </a:solidFill>
                        <a:effectLst/>
                        <a:latin typeface="Calibri" pitchFamily="34" charset="0"/>
                        <a:ea typeface="宋体" charset="-122"/>
                      </a:endParaRP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51140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smtClean="0">
                          <a:ln>
                            <a:noFill/>
                          </a:ln>
                          <a:solidFill>
                            <a:srgbClr val="000000"/>
                          </a:solidFill>
                          <a:effectLst/>
                          <a:latin typeface="宋体" charset="-122"/>
                          <a:ea typeface="宋体" charset="-122"/>
                        </a:rPr>
                        <a:t>超五类屏蔽布线系统</a:t>
                      </a: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zh-CN" altLang="en-US" sz="1100" dirty="0" smtClean="0"/>
                        <a:t>  双绞线（</a:t>
                      </a:r>
                      <a:r>
                        <a:rPr lang="en-US" altLang="zh-CN" sz="1100" dirty="0" smtClean="0"/>
                        <a:t>FTP/S-FTP</a:t>
                      </a:r>
                      <a:r>
                        <a:rPr lang="zh-CN" altLang="en-US" sz="1100" dirty="0" smtClean="0"/>
                        <a:t>）、信息模块、配线架（固定端口、模块化</a:t>
                      </a:r>
                      <a:r>
                        <a:rPr lang="en-US" altLang="zh-CN" sz="1100" dirty="0" smtClean="0"/>
                        <a:t>:</a:t>
                      </a:r>
                      <a:r>
                        <a:rPr lang="zh-CN" altLang="en-US" sz="1100" dirty="0" smtClean="0"/>
                        <a:t>屏蔽与非屏蔽）、跳线、水晶头</a:t>
                      </a:r>
                      <a:r>
                        <a:rPr lang="en-US" altLang="zh-CN" sz="1100" dirty="0" smtClean="0"/>
                        <a:t>(</a:t>
                      </a:r>
                      <a:r>
                        <a:rPr lang="zh-CN" altLang="en-US" sz="1100" dirty="0" smtClean="0"/>
                        <a:t>二叉、三叉</a:t>
                      </a:r>
                      <a:r>
                        <a:rPr lang="en-US" altLang="zh-CN" sz="1100" dirty="0" smtClean="0"/>
                        <a:t>)</a:t>
                      </a:r>
                      <a:r>
                        <a:rPr lang="zh-CN" altLang="en-US" sz="1100" dirty="0" smtClean="0"/>
                        <a:t>、面板</a:t>
                      </a:r>
                      <a:endParaRPr kumimoji="0" lang="zh-CN" altLang="en-US" sz="1100" b="1" i="0" u="none" strike="noStrike" cap="none" normalizeH="0" baseline="0" dirty="0" smtClean="0">
                        <a:ln>
                          <a:noFill/>
                        </a:ln>
                        <a:solidFill>
                          <a:srgbClr val="7F7F7F"/>
                        </a:solidFill>
                        <a:effectLst/>
                        <a:latin typeface="Calibri" pitchFamily="34" charset="0"/>
                        <a:ea typeface="宋体" charset="-122"/>
                      </a:endParaRPr>
                    </a:p>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100" b="1" i="0" u="none" strike="noStrike" cap="none" normalizeH="0" baseline="0" dirty="0" smtClean="0">
                        <a:ln>
                          <a:noFill/>
                        </a:ln>
                        <a:solidFill>
                          <a:srgbClr val="7F7F7F"/>
                        </a:solidFill>
                        <a:effectLst/>
                        <a:latin typeface="Calibri" pitchFamily="34" charset="0"/>
                        <a:ea typeface="宋体" charset="-122"/>
                      </a:endParaRP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38391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宋体" charset="-122"/>
                          <a:ea typeface="宋体" charset="-122"/>
                        </a:rPr>
                        <a:t>六类非屏蔽布线系统</a:t>
                      </a: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zh-CN" altLang="en-US" sz="1100" dirty="0" smtClean="0"/>
                        <a:t>   双绞线（</a:t>
                      </a:r>
                      <a:r>
                        <a:rPr lang="en-US" altLang="zh-CN" sz="1100" dirty="0" smtClean="0"/>
                        <a:t>UTP</a:t>
                      </a:r>
                      <a:r>
                        <a:rPr lang="zh-CN" altLang="en-US" sz="1100" dirty="0" smtClean="0"/>
                        <a:t>）、信息模块、配线架（固定端口、模块化）、跳线、水晶头、面板</a:t>
                      </a:r>
                      <a:endParaRPr kumimoji="0" lang="zh-CN" altLang="en-US" sz="1100" b="1" i="0" u="none" strike="noStrike" cap="none" normalizeH="0" baseline="0" dirty="0" smtClean="0">
                        <a:ln>
                          <a:noFill/>
                        </a:ln>
                        <a:solidFill>
                          <a:srgbClr val="7F7F7F"/>
                        </a:solidFill>
                        <a:effectLst/>
                        <a:latin typeface="Calibri" pitchFamily="34" charset="0"/>
                        <a:ea typeface="宋体" charset="-122"/>
                      </a:endParaRP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53406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smtClean="0">
                          <a:ln>
                            <a:noFill/>
                          </a:ln>
                          <a:solidFill>
                            <a:srgbClr val="000000"/>
                          </a:solidFill>
                          <a:effectLst/>
                          <a:latin typeface="宋体" charset="-122"/>
                          <a:ea typeface="宋体" charset="-122"/>
                        </a:rPr>
                        <a:t>六类屏蔽布线系统</a:t>
                      </a: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zh-CN" altLang="en-US" sz="1100" dirty="0" smtClean="0"/>
                        <a:t>  双绞线（</a:t>
                      </a:r>
                      <a:r>
                        <a:rPr lang="en-US" altLang="zh-CN" sz="1100" dirty="0" smtClean="0"/>
                        <a:t>FTP/S-FTP</a:t>
                      </a:r>
                      <a:r>
                        <a:rPr lang="zh-CN" altLang="en-US" sz="1100" dirty="0" smtClean="0"/>
                        <a:t>）、信息模块、配线架（固定端口、模块化</a:t>
                      </a:r>
                      <a:r>
                        <a:rPr lang="en-US" altLang="zh-CN" sz="1100" dirty="0" smtClean="0"/>
                        <a:t>:</a:t>
                      </a:r>
                      <a:r>
                        <a:rPr lang="zh-CN" altLang="en-US" sz="1100" dirty="0" smtClean="0"/>
                        <a:t>屏蔽与非屏蔽）、跳线、水晶头</a:t>
                      </a:r>
                      <a:r>
                        <a:rPr lang="en-US" altLang="zh-CN" sz="1100" dirty="0" smtClean="0"/>
                        <a:t>(</a:t>
                      </a:r>
                      <a:r>
                        <a:rPr lang="zh-CN" altLang="en-US" sz="1100" dirty="0" smtClean="0"/>
                        <a:t>一体式、二体式</a:t>
                      </a:r>
                      <a:r>
                        <a:rPr lang="en-US" altLang="zh-CN" sz="1100" dirty="0" smtClean="0"/>
                        <a:t>)</a:t>
                      </a:r>
                      <a:r>
                        <a:rPr lang="zh-CN" altLang="en-US" sz="1100" dirty="0" smtClean="0"/>
                        <a:t>、面板</a:t>
                      </a:r>
                      <a:endParaRPr kumimoji="0" lang="zh-CN" altLang="en-US" sz="1100" b="1" i="0" u="none" strike="noStrike" cap="none" normalizeH="0" baseline="0" dirty="0" smtClean="0">
                        <a:ln>
                          <a:noFill/>
                        </a:ln>
                        <a:solidFill>
                          <a:srgbClr val="7F7F7F"/>
                        </a:solidFill>
                        <a:effectLst/>
                        <a:latin typeface="Calibri" pitchFamily="34" charset="0"/>
                        <a:ea typeface="宋体" charset="-122"/>
                      </a:endParaRPr>
                    </a:p>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100" b="1" i="0" u="none" strike="noStrike" cap="none" normalizeH="0" baseline="0" dirty="0" smtClean="0">
                        <a:ln>
                          <a:noFill/>
                        </a:ln>
                        <a:solidFill>
                          <a:srgbClr val="7F7F7F"/>
                        </a:solidFill>
                        <a:effectLst/>
                        <a:latin typeface="Calibri" pitchFamily="34" charset="0"/>
                        <a:ea typeface="宋体" charset="-122"/>
                      </a:endParaRP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41402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宋体" charset="-122"/>
                          <a:ea typeface="宋体" charset="-122"/>
                        </a:rPr>
                        <a:t>语音布线产品</a:t>
                      </a: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charset="-122"/>
                        </a:rPr>
                        <a:t>大对数、跳线、模块、配线架、电话线</a:t>
                      </a: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38391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00"/>
                          </a:solidFill>
                          <a:effectLst/>
                          <a:latin typeface="宋体" charset="-122"/>
                          <a:ea typeface="宋体" charset="-122"/>
                        </a:rPr>
                        <a:t>光纤布线产品</a:t>
                      </a: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Calibri" pitchFamily="34" charset="0"/>
                          <a:ea typeface="宋体" charset="-122"/>
                        </a:rPr>
                        <a:t>光缆、跳线、尾纤、耦合器、配线架、终端盒、面板</a:t>
                      </a: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38391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smtClean="0">
                          <a:ln>
                            <a:noFill/>
                          </a:ln>
                          <a:solidFill>
                            <a:srgbClr val="000000"/>
                          </a:solidFill>
                          <a:effectLst/>
                          <a:latin typeface="宋体" charset="-122"/>
                          <a:ea typeface="宋体" charset="-122"/>
                        </a:rPr>
                        <a:t>机柜设备产品</a:t>
                      </a: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Calibri" pitchFamily="34" charset="0"/>
                          <a:ea typeface="宋体" charset="-122"/>
                        </a:rPr>
                        <a:t>RWA(66/68/86/88)</a:t>
                      </a:r>
                      <a:r>
                        <a:rPr kumimoji="0" lang="zh-CN" altLang="en-US" sz="1100" b="1" i="0" u="none" strike="noStrike" cap="none" normalizeH="0" baseline="0" dirty="0" smtClean="0">
                          <a:ln>
                            <a:noFill/>
                          </a:ln>
                          <a:solidFill>
                            <a:schemeClr val="tx1"/>
                          </a:solidFill>
                          <a:effectLst/>
                          <a:latin typeface="Calibri" pitchFamily="34" charset="0"/>
                          <a:ea typeface="宋体" charset="-122"/>
                        </a:rPr>
                        <a:t>、</a:t>
                      </a:r>
                      <a:r>
                        <a:rPr kumimoji="0" lang="en-US" altLang="zh-CN" sz="1100" b="1" i="0" u="none" strike="noStrike" cap="none" normalizeH="0" baseline="0" dirty="0" smtClean="0">
                          <a:ln>
                            <a:noFill/>
                          </a:ln>
                          <a:solidFill>
                            <a:schemeClr val="tx1"/>
                          </a:solidFill>
                          <a:effectLst/>
                          <a:latin typeface="Calibri" pitchFamily="34" charset="0"/>
                          <a:ea typeface="宋体" charset="-122"/>
                        </a:rPr>
                        <a:t>RFA(66/68/610/86/88/810)</a:t>
                      </a:r>
                      <a:r>
                        <a:rPr kumimoji="0" lang="zh-CN" altLang="en-US" sz="1100" b="1" i="0" u="none" strike="noStrike" cap="none" normalizeH="0" baseline="0" dirty="0" smtClean="0">
                          <a:ln>
                            <a:noFill/>
                          </a:ln>
                          <a:solidFill>
                            <a:schemeClr val="tx1"/>
                          </a:solidFill>
                          <a:effectLst/>
                          <a:latin typeface="Calibri" pitchFamily="34" charset="0"/>
                          <a:ea typeface="宋体" charset="-122"/>
                        </a:rPr>
                        <a:t>、</a:t>
                      </a:r>
                      <a:r>
                        <a:rPr kumimoji="0" lang="en-US" altLang="zh-CN" sz="1100" b="1" i="0" u="none" strike="noStrike" cap="none" normalizeH="0" baseline="0" dirty="0" smtClean="0">
                          <a:ln>
                            <a:noFill/>
                          </a:ln>
                          <a:solidFill>
                            <a:schemeClr val="tx1"/>
                          </a:solidFill>
                          <a:effectLst/>
                          <a:latin typeface="Calibri" pitchFamily="34" charset="0"/>
                          <a:ea typeface="宋体" charset="-122"/>
                        </a:rPr>
                        <a:t>RWW(64/65)</a:t>
                      </a:r>
                      <a:r>
                        <a:rPr kumimoji="0" lang="zh-CN" altLang="en-US" sz="1100" b="1" i="0" u="none" strike="noStrike" cap="none" normalizeH="0" baseline="0" dirty="0" smtClean="0">
                          <a:ln>
                            <a:noFill/>
                          </a:ln>
                          <a:solidFill>
                            <a:schemeClr val="tx1"/>
                          </a:solidFill>
                          <a:effectLst/>
                          <a:latin typeface="Calibri" pitchFamily="34" charset="0"/>
                          <a:ea typeface="宋体" charset="-122"/>
                        </a:rPr>
                        <a:t>、</a:t>
                      </a:r>
                      <a:r>
                        <a:rPr kumimoji="0" lang="en-US" altLang="zh-CN" sz="1100" b="1" i="0" u="none" strike="noStrike" cap="none" normalizeH="0" baseline="0" dirty="0" smtClean="0">
                          <a:ln>
                            <a:noFill/>
                          </a:ln>
                          <a:solidFill>
                            <a:schemeClr val="tx1"/>
                          </a:solidFill>
                          <a:effectLst/>
                          <a:latin typeface="Calibri" pitchFamily="34" charset="0"/>
                          <a:ea typeface="宋体" charset="-122"/>
                        </a:rPr>
                        <a:t>REE(64/65)</a:t>
                      </a:r>
                      <a:r>
                        <a:rPr kumimoji="0" lang="zh-CN" altLang="en-US" sz="1100" b="1" i="0" u="none" strike="noStrike" cap="none" normalizeH="0" baseline="0" dirty="0" smtClean="0">
                          <a:ln>
                            <a:noFill/>
                          </a:ln>
                          <a:solidFill>
                            <a:schemeClr val="tx1"/>
                          </a:solidFill>
                          <a:effectLst/>
                          <a:latin typeface="Calibri" pitchFamily="34" charset="0"/>
                          <a:ea typeface="宋体" charset="-122"/>
                        </a:rPr>
                        <a:t>、全套机柜配件</a:t>
                      </a: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3839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宋体" charset="-122"/>
                          <a:ea typeface="宋体" charset="-122"/>
                        </a:rPr>
                        <a:t>　</a:t>
                      </a:r>
                    </a:p>
                  </a:txBody>
                  <a:tcPr marL="8482" marR="8482" marT="8482"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3"/>
                    </a:solidFill>
                  </a:tcPr>
                </a:tc>
                <a:tc>
                  <a:txBody>
                    <a:bodyPr/>
                    <a:lstStyle/>
                    <a:p>
                      <a:pPr>
                        <a:lnSpc>
                          <a:spcPct val="80000"/>
                        </a:lnSpc>
                        <a:buFontTx/>
                        <a:buNone/>
                      </a:pPr>
                      <a:r>
                        <a:rPr lang="en-US" altLang="zh-CN" sz="1100" dirty="0" smtClean="0"/>
                        <a:t>      —U</a:t>
                      </a:r>
                      <a:r>
                        <a:rPr lang="zh-CN" altLang="en-US" sz="1100" dirty="0" smtClean="0"/>
                        <a:t>数：挂柜：</a:t>
                      </a:r>
                      <a:r>
                        <a:rPr lang="en-US" altLang="zh-CN" sz="1100" dirty="0" smtClean="0"/>
                        <a:t>6</a:t>
                      </a:r>
                      <a:r>
                        <a:rPr lang="zh-CN" altLang="en-US" sz="1100" dirty="0" smtClean="0"/>
                        <a:t>、</a:t>
                      </a:r>
                      <a:r>
                        <a:rPr lang="en-US" altLang="zh-CN" sz="1100" dirty="0" smtClean="0"/>
                        <a:t>9</a:t>
                      </a:r>
                      <a:r>
                        <a:rPr lang="zh-CN" altLang="en-US" sz="1100" dirty="0" smtClean="0"/>
                        <a:t>、</a:t>
                      </a:r>
                      <a:r>
                        <a:rPr lang="en-US" altLang="zh-CN" sz="1100" dirty="0" smtClean="0"/>
                        <a:t>12U</a:t>
                      </a:r>
                    </a:p>
                    <a:p>
                      <a:pPr>
                        <a:lnSpc>
                          <a:spcPct val="80000"/>
                        </a:lnSpc>
                        <a:buFontTx/>
                        <a:buNone/>
                      </a:pPr>
                      <a:r>
                        <a:rPr lang="en-US" altLang="zh-CN" sz="1100" dirty="0" smtClean="0"/>
                        <a:t>                    </a:t>
                      </a:r>
                      <a:r>
                        <a:rPr lang="zh-CN" altLang="en-US" sz="1100" dirty="0" smtClean="0"/>
                        <a:t>落地柜：</a:t>
                      </a:r>
                      <a:r>
                        <a:rPr lang="en-US" altLang="zh-CN" sz="1100" dirty="0" smtClean="0"/>
                        <a:t>22</a:t>
                      </a:r>
                      <a:r>
                        <a:rPr lang="zh-CN" altLang="en-US" sz="1100" dirty="0" smtClean="0"/>
                        <a:t>、</a:t>
                      </a:r>
                      <a:r>
                        <a:rPr lang="en-US" altLang="zh-CN" sz="1100" dirty="0" smtClean="0"/>
                        <a:t>27</a:t>
                      </a:r>
                      <a:r>
                        <a:rPr lang="zh-CN" altLang="en-US" sz="1100" dirty="0" smtClean="0"/>
                        <a:t>、</a:t>
                      </a:r>
                      <a:r>
                        <a:rPr lang="en-US" altLang="zh-CN" sz="1100" dirty="0" smtClean="0"/>
                        <a:t>32</a:t>
                      </a:r>
                      <a:r>
                        <a:rPr lang="zh-CN" altLang="en-US" sz="1100" dirty="0" smtClean="0"/>
                        <a:t>、</a:t>
                      </a:r>
                      <a:r>
                        <a:rPr lang="en-US" altLang="zh-CN" sz="1100" dirty="0" smtClean="0"/>
                        <a:t>37</a:t>
                      </a:r>
                      <a:r>
                        <a:rPr lang="zh-CN" altLang="en-US" sz="1100" dirty="0" smtClean="0"/>
                        <a:t>、</a:t>
                      </a:r>
                      <a:r>
                        <a:rPr lang="en-US" altLang="zh-CN" sz="1100" dirty="0" smtClean="0"/>
                        <a:t>42</a:t>
                      </a:r>
                      <a:r>
                        <a:rPr lang="zh-CN" altLang="en-US" sz="1100" dirty="0" smtClean="0"/>
                        <a:t>及其他定制机柜、机架</a:t>
                      </a:r>
                      <a:endParaRPr kumimoji="0" lang="zh-CN" altLang="en-US" sz="1100" b="1" i="0" u="none" strike="noStrike" cap="none" normalizeH="0" baseline="0" dirty="0" smtClean="0">
                        <a:ln>
                          <a:noFill/>
                        </a:ln>
                        <a:solidFill>
                          <a:srgbClr val="7F7F7F"/>
                        </a:solidFill>
                        <a:effectLst/>
                        <a:latin typeface="宋体" charset="-122"/>
                        <a:ea typeface="宋体" charset="-122"/>
                      </a:endParaRPr>
                    </a:p>
                  </a:txBody>
                  <a:tcPr marL="8482" marR="8482" marT="848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7"/>
          <p:cNvSpPr txBox="1">
            <a:spLocks noChangeArrowheads="1"/>
          </p:cNvSpPr>
          <p:nvPr/>
        </p:nvSpPr>
        <p:spPr bwMode="gray">
          <a:xfrm>
            <a:off x="1949468" y="1285860"/>
            <a:ext cx="5122862" cy="457200"/>
          </a:xfrm>
          <a:prstGeom prst="rect">
            <a:avLst/>
          </a:prstGeom>
          <a:noFill/>
          <a:ln w="9525" algn="ctr">
            <a:noFill/>
            <a:miter lim="800000"/>
            <a:headEnd/>
            <a:tailEnd/>
          </a:ln>
          <a:effectLst/>
        </p:spPr>
        <p:txBody>
          <a:bodyPr>
            <a:spAutoFit/>
          </a:bodyPr>
          <a:lstStyle/>
          <a:p>
            <a:pPr algn="ctr" eaLnBrk="0" fontAlgn="base" hangingPunct="0"/>
            <a:r>
              <a:rPr lang="zh-CN" altLang="en-US" sz="2400" b="1" dirty="0">
                <a:solidFill>
                  <a:schemeClr val="tx2"/>
                </a:solidFill>
                <a:effectLst>
                  <a:outerShdw blurRad="38100" dist="38100" dir="2700000" algn="tl">
                    <a:srgbClr val="C0C0C0"/>
                  </a:outerShdw>
                </a:effectLst>
                <a:ea typeface="黑体" pitchFamily="49" charset="-122"/>
                <a:hlinkClick r:id="rId2" action="ppaction://hlinksldjump"/>
              </a:rPr>
              <a:t>二综合布线及弱电产品介绍 </a:t>
            </a:r>
            <a:endParaRPr lang="zh-CN" altLang="en-US" sz="2400" b="1" dirty="0">
              <a:solidFill>
                <a:schemeClr val="tx2"/>
              </a:solidFill>
              <a:effectLst>
                <a:outerShdw blurRad="38100" dist="38100" dir="2700000" algn="tl">
                  <a:srgbClr val="C0C0C0"/>
                </a:outerShdw>
              </a:effectLst>
              <a:ea typeface="黑体" pitchFamily="49" charset="-122"/>
            </a:endParaRPr>
          </a:p>
        </p:txBody>
      </p:sp>
      <p:sp>
        <p:nvSpPr>
          <p:cNvPr id="3" name="TextBox 2"/>
          <p:cNvSpPr txBox="1"/>
          <p:nvPr/>
        </p:nvSpPr>
        <p:spPr>
          <a:xfrm>
            <a:off x="1071538" y="2514423"/>
            <a:ext cx="7143800" cy="1200329"/>
          </a:xfrm>
          <a:prstGeom prst="rect">
            <a:avLst/>
          </a:prstGeom>
          <a:noFill/>
        </p:spPr>
        <p:txBody>
          <a:bodyPr wrap="square" rtlCol="0">
            <a:spAutoFit/>
          </a:bodyPr>
          <a:lstStyle/>
          <a:p>
            <a:r>
              <a:rPr lang="zh-CN" altLang="en-US" dirty="0" smtClean="0"/>
              <a:t>      在项目施工中，接插件性能的好坏、端接的良与否，对整条链路的影响是很大的，所以质量过关的接插件产品也是我们唯康一直的追求。</a:t>
            </a:r>
            <a:endParaRPr lang="en-US" altLang="zh-CN" dirty="0" smtClean="0"/>
          </a:p>
          <a:p>
            <a:r>
              <a:rPr lang="en-US" altLang="zh-CN" dirty="0" smtClean="0"/>
              <a:t>                     </a:t>
            </a:r>
            <a:endParaRPr lang="zh-CN" altLang="en-US" dirty="0"/>
          </a:p>
        </p:txBody>
      </p:sp>
      <p:sp>
        <p:nvSpPr>
          <p:cNvPr id="4" name="Text Box 17"/>
          <p:cNvSpPr txBox="1">
            <a:spLocks noChangeArrowheads="1"/>
          </p:cNvSpPr>
          <p:nvPr/>
        </p:nvSpPr>
        <p:spPr bwMode="gray">
          <a:xfrm>
            <a:off x="642910" y="1971668"/>
            <a:ext cx="3786214" cy="457200"/>
          </a:xfrm>
          <a:prstGeom prst="rect">
            <a:avLst/>
          </a:prstGeom>
          <a:noFill/>
          <a:ln w="9525" algn="ctr">
            <a:noFill/>
            <a:miter lim="800000"/>
            <a:headEnd/>
            <a:tailEnd/>
          </a:ln>
          <a:effectLst/>
        </p:spPr>
        <p:txBody>
          <a:bodyPr wrap="square">
            <a:spAutoFit/>
          </a:bodyPr>
          <a:lstStyle/>
          <a:p>
            <a:pPr algn="ctr" eaLnBrk="0" fontAlgn="base" hangingPunct="0"/>
            <a:r>
              <a:rPr lang="zh-CN" altLang="en-US" sz="2400" b="1" dirty="0" smtClean="0">
                <a:solidFill>
                  <a:schemeClr val="tx2"/>
                </a:solidFill>
                <a:effectLst>
                  <a:outerShdw blurRad="38100" dist="38100" dir="2700000" algn="tl">
                    <a:srgbClr val="C0C0C0"/>
                  </a:outerShdw>
                </a:effectLst>
                <a:ea typeface="黑体" pitchFamily="49" charset="-122"/>
                <a:hlinkClick r:id="rId2" action="ppaction://hlinksldjump"/>
              </a:rPr>
              <a:t>综合布线系列产品</a:t>
            </a:r>
            <a:endParaRPr lang="zh-CN" altLang="en-US" sz="2400" b="1" dirty="0">
              <a:solidFill>
                <a:schemeClr val="tx2"/>
              </a:solidFill>
              <a:effectLst>
                <a:outerShdw blurRad="38100" dist="38100" dir="2700000" algn="tl">
                  <a:srgbClr val="C0C0C0"/>
                </a:outerShdw>
              </a:effectLst>
              <a:ea typeface="黑体" pitchFamily="49" charset="-122"/>
              <a:hlinkClick r:id="rId2" action="ppaction://hlinksldjum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4" name="图片 6" descr="超五类免打线模块.tif"/>
          <p:cNvPicPr>
            <a:picLocks noChangeAspect="1"/>
          </p:cNvPicPr>
          <p:nvPr/>
        </p:nvPicPr>
        <p:blipFill>
          <a:blip r:embed="rId2"/>
          <a:srcRect/>
          <a:stretch>
            <a:fillRect/>
          </a:stretch>
        </p:blipFill>
        <p:spPr bwMode="auto">
          <a:xfrm>
            <a:off x="714375" y="2500313"/>
            <a:ext cx="2460625" cy="1911350"/>
          </a:xfrm>
          <a:prstGeom prst="rect">
            <a:avLst/>
          </a:prstGeom>
          <a:noFill/>
          <a:ln w="9525">
            <a:noFill/>
            <a:miter lim="800000"/>
            <a:headEnd/>
            <a:tailEnd/>
          </a:ln>
        </p:spPr>
      </p:pic>
      <p:sp>
        <p:nvSpPr>
          <p:cNvPr id="22" name="Rectangle 1027"/>
          <p:cNvSpPr>
            <a:spLocks noChangeArrowheads="1"/>
          </p:cNvSpPr>
          <p:nvPr/>
        </p:nvSpPr>
        <p:spPr bwMode="auto">
          <a:xfrm>
            <a:off x="571500" y="1928813"/>
            <a:ext cx="7500938" cy="3929062"/>
          </a:xfrm>
          <a:prstGeom prst="rect">
            <a:avLst/>
          </a:prstGeom>
          <a:noFill/>
          <a:ln w="9525">
            <a:noFill/>
            <a:miter lim="800000"/>
            <a:headEnd/>
            <a:tailEnd/>
          </a:ln>
          <a:effectLst/>
        </p:spPr>
        <p:txBody>
          <a:bodyPr/>
          <a:lstStyle/>
          <a:p>
            <a:pPr marL="342900" indent="-342900" fontAlgn="base">
              <a:defRPr/>
            </a:pPr>
            <a:r>
              <a:rPr lang="zh-CN" altLang="en-US" sz="2400" b="1" dirty="0">
                <a:latin typeface="方正隶变简体" pitchFamily="65" charset="-122"/>
                <a:ea typeface="方正隶变简体" pitchFamily="65" charset="-122"/>
              </a:rPr>
              <a:t>    非屏蔽免打模块                        非屏蔽打线式模块                                 </a:t>
            </a:r>
            <a:endParaRPr lang="en-US" altLang="zh-CN" sz="2400" b="1" dirty="0">
              <a:latin typeface="方正隶变简体" pitchFamily="65" charset="-122"/>
              <a:ea typeface="方正隶变简体" pitchFamily="65" charset="-122"/>
            </a:endParaRPr>
          </a:p>
          <a:p>
            <a:pPr marL="342900" indent="-342900" fontAlgn="base">
              <a:spcBef>
                <a:spcPct val="20000"/>
              </a:spcBef>
              <a:buClr>
                <a:schemeClr val="accent2"/>
              </a:buClr>
              <a:defRPr/>
            </a:pPr>
            <a:endParaRPr lang="zh-CN" altLang="en-US" sz="1400" i="1" dirty="0">
              <a:solidFill>
                <a:schemeClr val="accent2">
                  <a:lumMod val="40000"/>
                  <a:lumOff val="60000"/>
                </a:schemeClr>
              </a:solidFill>
              <a:latin typeface="方正隶变简体" pitchFamily="65" charset="-122"/>
              <a:ea typeface="方正隶变简体" pitchFamily="65" charset="-122"/>
            </a:endParaRPr>
          </a:p>
          <a:p>
            <a:pPr marL="342900" indent="-342900" fontAlgn="base">
              <a:spcBef>
                <a:spcPct val="20000"/>
              </a:spcBef>
              <a:buClr>
                <a:schemeClr val="accent2"/>
              </a:buClr>
              <a:buFontTx/>
              <a:buChar char="·"/>
              <a:defRPr/>
            </a:pPr>
            <a:endParaRPr lang="en-US" altLang="zh-CN" sz="1400" i="1" dirty="0">
              <a:solidFill>
                <a:schemeClr val="accent2">
                  <a:lumMod val="40000"/>
                  <a:lumOff val="60000"/>
                </a:schemeClr>
              </a:solidFill>
              <a:latin typeface="方正隶变简体" pitchFamily="65" charset="-122"/>
              <a:ea typeface="方正隶变简体" pitchFamily="65" charset="-122"/>
            </a:endParaRPr>
          </a:p>
          <a:p>
            <a:pPr marL="342900" indent="-342900" fontAlgn="base">
              <a:spcBef>
                <a:spcPct val="20000"/>
              </a:spcBef>
              <a:buClr>
                <a:schemeClr val="accent2"/>
              </a:buClr>
              <a:defRPr/>
            </a:pPr>
            <a:endParaRPr lang="en-US" altLang="zh-CN" sz="1400" i="1" dirty="0">
              <a:solidFill>
                <a:schemeClr val="accent2">
                  <a:lumMod val="40000"/>
                  <a:lumOff val="60000"/>
                </a:schemeClr>
              </a:solidFill>
              <a:latin typeface="方正隶变简体" pitchFamily="65" charset="-122"/>
              <a:ea typeface="方正隶变简体" pitchFamily="65" charset="-122"/>
            </a:endParaRPr>
          </a:p>
          <a:p>
            <a:pPr marL="342900" indent="-342900" fontAlgn="base">
              <a:spcBef>
                <a:spcPct val="20000"/>
              </a:spcBef>
              <a:buClr>
                <a:schemeClr val="accent2"/>
              </a:buClr>
              <a:buFontTx/>
              <a:buChar char="·"/>
              <a:defRPr/>
            </a:pPr>
            <a:endParaRPr lang="en-US" altLang="zh-CN" sz="1400" i="1" dirty="0">
              <a:solidFill>
                <a:schemeClr val="accent2">
                  <a:lumMod val="40000"/>
                  <a:lumOff val="60000"/>
                </a:schemeClr>
              </a:solidFill>
              <a:latin typeface="方正隶变简体" pitchFamily="65" charset="-122"/>
              <a:ea typeface="方正隶变简体" pitchFamily="65" charset="-122"/>
            </a:endParaRPr>
          </a:p>
          <a:p>
            <a:pPr marL="342900" indent="-342900" fontAlgn="base">
              <a:spcBef>
                <a:spcPct val="20000"/>
              </a:spcBef>
              <a:buClr>
                <a:schemeClr val="accent2"/>
              </a:buClr>
              <a:buFontTx/>
              <a:buChar char="·"/>
              <a:defRPr/>
            </a:pPr>
            <a:endParaRPr lang="zh-CN" altLang="en-US" sz="1400" i="1" dirty="0">
              <a:solidFill>
                <a:schemeClr val="accent2">
                  <a:lumMod val="40000"/>
                  <a:lumOff val="60000"/>
                </a:schemeClr>
              </a:solidFill>
              <a:latin typeface="方正隶变简体" pitchFamily="65" charset="-122"/>
              <a:ea typeface="方正隶变简体" pitchFamily="65" charset="-122"/>
            </a:endParaRPr>
          </a:p>
          <a:p>
            <a:pPr marL="342900" indent="-342900" fontAlgn="base">
              <a:spcBef>
                <a:spcPct val="20000"/>
              </a:spcBef>
              <a:buClr>
                <a:schemeClr val="accent2"/>
              </a:buClr>
              <a:buFontTx/>
              <a:buChar char="·"/>
              <a:defRPr/>
            </a:pPr>
            <a:endParaRPr lang="en-US" altLang="zh-CN" sz="2800" i="1" dirty="0">
              <a:solidFill>
                <a:schemeClr val="accent2">
                  <a:lumMod val="40000"/>
                  <a:lumOff val="60000"/>
                </a:schemeClr>
              </a:solidFill>
              <a:latin typeface="方正隶变简体" pitchFamily="65" charset="-122"/>
              <a:ea typeface="方正隶变简体" pitchFamily="65" charset="-122"/>
            </a:endParaRPr>
          </a:p>
        </p:txBody>
      </p:sp>
      <p:sp>
        <p:nvSpPr>
          <p:cNvPr id="279557" name="WordArt 26"/>
          <p:cNvSpPr>
            <a:spLocks noChangeArrowheads="1" noChangeShapeType="1" noTextEdit="1"/>
          </p:cNvSpPr>
          <p:nvPr/>
        </p:nvSpPr>
        <p:spPr bwMode="auto">
          <a:xfrm>
            <a:off x="2143125" y="4143375"/>
            <a:ext cx="1054100" cy="303213"/>
          </a:xfrm>
          <a:prstGeom prst="rect">
            <a:avLst/>
          </a:prstGeom>
        </p:spPr>
        <p:txBody>
          <a:bodyPr wrap="none" fromWordArt="1">
            <a:prstTxWarp prst="textWave1">
              <a:avLst>
                <a:gd name="adj1" fmla="val 13005"/>
                <a:gd name="adj2" fmla="val 0"/>
              </a:avLst>
            </a:prstTxWarp>
          </a:bodyPr>
          <a:lstStyle/>
          <a:p>
            <a:pPr algn="ctr"/>
            <a:r>
              <a:rPr lang="en-US" altLang="zh-CN" sz="1400" b="1"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黑体"/>
                <a:ea typeface="黑体"/>
              </a:rPr>
              <a:t>MOU45EAF</a:t>
            </a:r>
            <a:endParaRPr lang="zh-CN" altLang="en-US" sz="1400" b="1"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黑体"/>
              <a:ea typeface="黑体"/>
            </a:endParaRPr>
          </a:p>
        </p:txBody>
      </p:sp>
      <p:grpSp>
        <p:nvGrpSpPr>
          <p:cNvPr id="279558" name="组合 5"/>
          <p:cNvGrpSpPr>
            <a:grpSpLocks/>
          </p:cNvGrpSpPr>
          <p:nvPr/>
        </p:nvGrpSpPr>
        <p:grpSpPr bwMode="auto">
          <a:xfrm>
            <a:off x="5000625" y="2428875"/>
            <a:ext cx="2911475" cy="1903413"/>
            <a:chOff x="5429250" y="2071688"/>
            <a:chExt cx="2911475" cy="1903412"/>
          </a:xfrm>
        </p:grpSpPr>
        <p:pic>
          <p:nvPicPr>
            <p:cNvPr id="279559" name="图片 6" descr="信息模块6.tif"/>
            <p:cNvPicPr>
              <a:picLocks noChangeAspect="1"/>
            </p:cNvPicPr>
            <p:nvPr/>
          </p:nvPicPr>
          <p:blipFill>
            <a:blip r:embed="rId3"/>
            <a:srcRect/>
            <a:stretch>
              <a:fillRect/>
            </a:stretch>
          </p:blipFill>
          <p:spPr bwMode="auto">
            <a:xfrm>
              <a:off x="5429250" y="2071688"/>
              <a:ext cx="2436813" cy="1903412"/>
            </a:xfrm>
            <a:prstGeom prst="rect">
              <a:avLst/>
            </a:prstGeom>
            <a:noFill/>
            <a:ln w="9525">
              <a:noFill/>
              <a:miter lim="800000"/>
              <a:headEnd/>
              <a:tailEnd/>
            </a:ln>
          </p:spPr>
        </p:pic>
        <p:sp>
          <p:nvSpPr>
            <p:cNvPr id="279560" name="WordArt 26"/>
            <p:cNvSpPr>
              <a:spLocks noChangeArrowheads="1" noChangeShapeType="1" noTextEdit="1"/>
            </p:cNvSpPr>
            <p:nvPr/>
          </p:nvSpPr>
          <p:spPr bwMode="auto">
            <a:xfrm>
              <a:off x="7286625" y="3500438"/>
              <a:ext cx="1054100" cy="303212"/>
            </a:xfrm>
            <a:prstGeom prst="rect">
              <a:avLst/>
            </a:prstGeom>
          </p:spPr>
          <p:txBody>
            <a:bodyPr wrap="none" fromWordArt="1">
              <a:prstTxWarp prst="textWave1">
                <a:avLst>
                  <a:gd name="adj1" fmla="val 13005"/>
                  <a:gd name="adj2" fmla="val 0"/>
                </a:avLst>
              </a:prstTxWarp>
            </a:bodyPr>
            <a:lstStyle/>
            <a:p>
              <a:pPr algn="ctr"/>
              <a:r>
                <a:rPr lang="en-US" altLang="zh-CN" sz="1400" b="1"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黑体"/>
                  <a:ea typeface="黑体"/>
                </a:rPr>
                <a:t>MOU45EAT</a:t>
              </a:r>
              <a:endParaRPr lang="zh-CN" altLang="en-US" sz="1400" b="1"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黑体"/>
                <a:ea typeface="黑体"/>
              </a:endParaRPr>
            </a:p>
          </p:txBody>
        </p:sp>
      </p:grpSp>
      <p:sp>
        <p:nvSpPr>
          <p:cNvPr id="279562" name="Text Box 10"/>
          <p:cNvSpPr txBox="1">
            <a:spLocks noChangeArrowheads="1"/>
          </p:cNvSpPr>
          <p:nvPr/>
        </p:nvSpPr>
        <p:spPr bwMode="auto">
          <a:xfrm>
            <a:off x="1116013" y="4797425"/>
            <a:ext cx="6940550" cy="641350"/>
          </a:xfrm>
          <a:prstGeom prst="rect">
            <a:avLst/>
          </a:prstGeom>
          <a:noFill/>
          <a:ln w="9525" algn="ctr">
            <a:noFill/>
            <a:miter lim="800000"/>
            <a:headEnd/>
            <a:tailEnd/>
          </a:ln>
          <a:effectLst/>
        </p:spPr>
        <p:txBody>
          <a:bodyPr wrap="none">
            <a:spAutoFit/>
          </a:bodyPr>
          <a:lstStyle/>
          <a:p>
            <a:r>
              <a:rPr lang="zh-CN" altLang="en-US" dirty="0"/>
              <a:t>超五类非屏蔽模块采用短身设计，兼容市场明装底盒</a:t>
            </a:r>
          </a:p>
          <a:p>
            <a:r>
              <a:rPr lang="zh-CN" altLang="en-US" dirty="0"/>
              <a:t>信息模块强化端子结构性能，</a:t>
            </a:r>
            <a:r>
              <a:rPr lang="en-US" altLang="zh-CN" dirty="0"/>
              <a:t>RJ45</a:t>
            </a:r>
            <a:r>
              <a:rPr lang="zh-CN" altLang="en-US" dirty="0"/>
              <a:t>无损耗插接次数提高到</a:t>
            </a:r>
            <a:r>
              <a:rPr lang="en-US" altLang="zh-CN" dirty="0"/>
              <a:t>1500</a:t>
            </a:r>
            <a:r>
              <a:rPr lang="zh-CN" altLang="en-US" dirty="0"/>
              <a:t>次。</a:t>
            </a:r>
          </a:p>
        </p:txBody>
      </p:sp>
      <p:sp>
        <p:nvSpPr>
          <p:cNvPr id="9" name="Text Box 17"/>
          <p:cNvSpPr txBox="1">
            <a:spLocks noChangeArrowheads="1"/>
          </p:cNvSpPr>
          <p:nvPr/>
        </p:nvSpPr>
        <p:spPr bwMode="gray">
          <a:xfrm>
            <a:off x="642910" y="1428736"/>
            <a:ext cx="3214710" cy="457200"/>
          </a:xfrm>
          <a:prstGeom prst="rect">
            <a:avLst/>
          </a:prstGeom>
          <a:noFill/>
          <a:ln w="9525" algn="ctr">
            <a:noFill/>
            <a:miter lim="800000"/>
            <a:headEnd/>
            <a:tailEnd/>
          </a:ln>
          <a:effectLst/>
        </p:spPr>
        <p:txBody>
          <a:bodyPr wrap="square">
            <a:spAutoFit/>
          </a:bodyPr>
          <a:lstStyle/>
          <a:p>
            <a:pPr algn="ctr" eaLnBrk="0" fontAlgn="base" hangingPunct="0"/>
            <a:r>
              <a:rPr lang="zh-CN" altLang="en-US" sz="2400" b="1" dirty="0" smtClean="0">
                <a:solidFill>
                  <a:schemeClr val="tx2"/>
                </a:solidFill>
                <a:effectLst>
                  <a:outerShdw blurRad="38100" dist="38100" dir="2700000" algn="tl">
                    <a:srgbClr val="C0C0C0"/>
                  </a:outerShdw>
                </a:effectLst>
                <a:ea typeface="黑体" pitchFamily="49" charset="-122"/>
                <a:hlinkClick r:id="rId4" action="ppaction://hlinksldjump"/>
              </a:rPr>
              <a:t>综合布线系列产品</a:t>
            </a:r>
            <a:endParaRPr lang="zh-CN" altLang="en-US" sz="2400" b="1" dirty="0">
              <a:solidFill>
                <a:schemeClr val="tx2"/>
              </a:solidFill>
              <a:effectLst>
                <a:outerShdw blurRad="38100" dist="38100" dir="2700000" algn="tl">
                  <a:srgbClr val="C0C0C0"/>
                </a:outerShdw>
              </a:effectLst>
              <a:ea typeface="黑体" pitchFamily="49" charset="-122"/>
              <a:hlinkClick r:id="rId4" action="ppaction://hlinksldjump"/>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com模板">
  <a:themeElements>
    <a:clrScheme name="vcom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com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vcom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com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com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com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com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com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com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com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com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com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com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com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vcom模板</Template>
  <TotalTime>6904</TotalTime>
  <Words>2930</Words>
  <Application>Microsoft Office PowerPoint</Application>
  <PresentationFormat>全屏显示(4:3)</PresentationFormat>
  <Paragraphs>435</Paragraphs>
  <Slides>45</Slides>
  <Notes>1</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45</vt:i4>
      </vt:variant>
    </vt:vector>
  </HeadingPairs>
  <TitlesOfParts>
    <vt:vector size="49" baseType="lpstr">
      <vt:lpstr>vcom模板</vt:lpstr>
      <vt:lpstr>BMP 图象</vt:lpstr>
      <vt:lpstr>Bitmap Image</vt:lpstr>
      <vt:lpstr>Image</vt:lpstr>
      <vt:lpstr>PowerPoint 演示文稿</vt:lpstr>
      <vt:lpstr>内容提纲</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vincent</cp:lastModifiedBy>
  <cp:revision>226</cp:revision>
  <dcterms:created xsi:type="dcterms:W3CDTF">2009-02-09T06:49:19Z</dcterms:created>
  <dcterms:modified xsi:type="dcterms:W3CDTF">2016-08-05T08:32:20Z</dcterms:modified>
</cp:coreProperties>
</file>