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sldIdLst>
    <p:sldId id="289" r:id="rId3"/>
    <p:sldId id="284" r:id="rId4"/>
    <p:sldId id="285" r:id="rId5"/>
    <p:sldId id="286" r:id="rId6"/>
    <p:sldId id="287" r:id="rId7"/>
    <p:sldId id="288" r:id="rId8"/>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5" autoAdjust="0"/>
    <p:restoredTop sz="94614" autoAdjust="0"/>
  </p:normalViewPr>
  <p:slideViewPr>
    <p:cSldViewPr>
      <p:cViewPr varScale="1">
        <p:scale>
          <a:sx n="108" d="100"/>
          <a:sy n="108" d="100"/>
        </p:scale>
        <p:origin x="-166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95288" y="836613"/>
            <a:ext cx="8229600" cy="725487"/>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95288" y="1773238"/>
            <a:ext cx="8229600" cy="3960812"/>
          </a:xfrm>
        </p:spPr>
        <p:txBody>
          <a:bodyPr/>
          <a:lstStyle/>
          <a:p>
            <a:pPr lvl="0"/>
            <a:endParaRPr lang="zh-CN" altLang="en-US" noProof="0" smtClean="0"/>
          </a:p>
        </p:txBody>
      </p:sp>
    </p:spTree>
    <p:extLst>
      <p:ext uri="{BB962C8B-B14F-4D97-AF65-F5344CB8AC3E}">
        <p14:creationId xmlns:p14="http://schemas.microsoft.com/office/powerpoint/2010/main" val="802898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95288" y="836613"/>
            <a:ext cx="8229600" cy="725487"/>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95288" y="1773238"/>
            <a:ext cx="4038600" cy="39608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86288" y="1773238"/>
            <a:ext cx="4038600" cy="39608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33391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4" descr="基础部分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875" y="225425"/>
            <a:ext cx="82073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基础部分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5876925"/>
            <a:ext cx="8207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6"/>
          <p:cNvGrpSpPr>
            <a:grpSpLocks/>
          </p:cNvGrpSpPr>
          <p:nvPr userDrawn="1"/>
        </p:nvGrpSpPr>
        <p:grpSpPr bwMode="auto">
          <a:xfrm>
            <a:off x="611188" y="6165850"/>
            <a:ext cx="7956550" cy="330200"/>
            <a:chOff x="499" y="3884"/>
            <a:chExt cx="5012" cy="208"/>
          </a:xfrm>
        </p:grpSpPr>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9" y="3884"/>
              <a:ext cx="2903"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Rectangle 8"/>
            <p:cNvSpPr>
              <a:spLocks noChangeArrowheads="1"/>
            </p:cNvSpPr>
            <p:nvPr/>
          </p:nvSpPr>
          <p:spPr bwMode="auto">
            <a:xfrm>
              <a:off x="499" y="3884"/>
              <a:ext cx="5012" cy="202"/>
            </a:xfrm>
            <a:prstGeom prst="rect">
              <a:avLst/>
            </a:prstGeom>
            <a:noFill/>
            <a:ln w="9525" algn="ctr">
              <a:noFill/>
              <a:miter lim="800000"/>
              <a:headEnd/>
              <a:tailEnd/>
            </a:ln>
            <a:effectLst/>
          </p:spPr>
          <p:txBody>
            <a:bodyPr>
              <a:spAutoFit/>
            </a:bodyPr>
            <a:lstStyle/>
            <a:p>
              <a:pPr algn="ctr" fontAlgn="base">
                <a:spcBef>
                  <a:spcPct val="0"/>
                </a:spcBef>
                <a:spcAft>
                  <a:spcPct val="0"/>
                </a:spcAft>
                <a:defRPr/>
              </a:pPr>
              <a:r>
                <a:rPr lang="en-US" altLang="zh-CN" sz="1500" b="1">
                  <a:solidFill>
                    <a:srgbClr val="FFFFFF"/>
                  </a:solidFill>
                </a:rPr>
                <a:t>Tel:+86-20-2283 2558   Fax:+86-20-2283 2550  HTTP://WWW.CHINA-VCOM.COM </a:t>
              </a:r>
            </a:p>
          </p:txBody>
        </p:sp>
      </p:grpSp>
      <p:grpSp>
        <p:nvGrpSpPr>
          <p:cNvPr id="9" name="Group 9"/>
          <p:cNvGrpSpPr>
            <a:grpSpLocks/>
          </p:cNvGrpSpPr>
          <p:nvPr userDrawn="1"/>
        </p:nvGrpSpPr>
        <p:grpSpPr bwMode="auto">
          <a:xfrm>
            <a:off x="468313" y="115888"/>
            <a:ext cx="8675687" cy="900112"/>
            <a:chOff x="295" y="73"/>
            <a:chExt cx="5465" cy="567"/>
          </a:xfrm>
        </p:grpSpPr>
        <p:pic>
          <p:nvPicPr>
            <p:cNvPr id="1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 y="346"/>
              <a:ext cx="4740"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11" name="Group 11"/>
            <p:cNvGrpSpPr>
              <a:grpSpLocks/>
            </p:cNvGrpSpPr>
            <p:nvPr/>
          </p:nvGrpSpPr>
          <p:grpSpPr bwMode="auto">
            <a:xfrm>
              <a:off x="295" y="73"/>
              <a:ext cx="5125" cy="537"/>
              <a:chOff x="295" y="73"/>
              <a:chExt cx="5125" cy="537"/>
            </a:xfrm>
          </p:grpSpPr>
          <p:sp>
            <p:nvSpPr>
              <p:cNvPr id="13" name="Text Box 12"/>
              <p:cNvSpPr txBox="1">
                <a:spLocks noChangeArrowheads="1"/>
              </p:cNvSpPr>
              <p:nvPr/>
            </p:nvSpPr>
            <p:spPr bwMode="auto">
              <a:xfrm>
                <a:off x="1066" y="391"/>
                <a:ext cx="3629" cy="202"/>
              </a:xfrm>
              <a:prstGeom prst="rect">
                <a:avLst/>
              </a:prstGeom>
              <a:noFill/>
              <a:ln w="19050">
                <a:noFill/>
                <a:miter lim="800000"/>
                <a:headEnd/>
                <a:tailEnd/>
              </a:ln>
              <a:effectLst/>
            </p:spPr>
            <p:txBody>
              <a:bodyPr>
                <a:spAutoFit/>
              </a:bodyPr>
              <a:lstStyle/>
              <a:p>
                <a:pPr fontAlgn="base">
                  <a:spcBef>
                    <a:spcPct val="0"/>
                  </a:spcBef>
                  <a:spcAft>
                    <a:spcPct val="0"/>
                  </a:spcAft>
                  <a:defRPr/>
                </a:pPr>
                <a:r>
                  <a:rPr lang="zh-CN" altLang="en-US" sz="1500">
                    <a:solidFill>
                      <a:srgbClr val="000000"/>
                    </a:solidFill>
                    <a:ea typeface="黑体" pitchFamily="2" charset="-122"/>
                  </a:rPr>
                  <a:t>综合布线和智能建筑技术应用与教育论坛</a:t>
                </a:r>
              </a:p>
            </p:txBody>
          </p:sp>
          <p:pic>
            <p:nvPicPr>
              <p:cNvPr id="14"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 y="73"/>
                <a:ext cx="3107"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 name="Text Box 14"/>
              <p:cNvSpPr txBox="1">
                <a:spLocks noChangeArrowheads="1"/>
              </p:cNvSpPr>
              <p:nvPr/>
            </p:nvSpPr>
            <p:spPr bwMode="auto">
              <a:xfrm>
                <a:off x="2925" y="270"/>
                <a:ext cx="2495" cy="231"/>
              </a:xfrm>
              <a:prstGeom prst="rect">
                <a:avLst/>
              </a:prstGeom>
              <a:noFill/>
              <a:ln w="19050">
                <a:noFill/>
                <a:miter lim="800000"/>
                <a:headEnd/>
                <a:tailEnd/>
              </a:ln>
              <a:effectLst/>
            </p:spPr>
            <p:txBody>
              <a:bodyPr>
                <a:spAutoFit/>
              </a:bodyPr>
              <a:lstStyle/>
              <a:p>
                <a:pPr algn="r" fontAlgn="base">
                  <a:spcBef>
                    <a:spcPct val="0"/>
                  </a:spcBef>
                  <a:spcAft>
                    <a:spcPct val="0"/>
                  </a:spcAft>
                  <a:defRPr/>
                </a:pPr>
                <a:endParaRPr lang="zh-CN" altLang="en-US">
                  <a:solidFill>
                    <a:srgbClr val="000000"/>
                  </a:solidFill>
                </a:endParaRPr>
              </a:p>
            </p:txBody>
          </p:sp>
        </p:grpSp>
        <p:pic>
          <p:nvPicPr>
            <p:cNvPr id="12"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 y="436"/>
              <a:ext cx="464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180226" name="Rectangle 2"/>
          <p:cNvSpPr>
            <a:spLocks noGrp="1" noChangeArrowheads="1"/>
          </p:cNvSpPr>
          <p:nvPr>
            <p:ph type="ctrTitle"/>
          </p:nvPr>
        </p:nvSpPr>
        <p:spPr>
          <a:xfrm>
            <a:off x="685800" y="2130425"/>
            <a:ext cx="7772400" cy="1470025"/>
          </a:xfrm>
        </p:spPr>
        <p:txBody>
          <a:bodyPr/>
          <a:lstStyle>
            <a:lvl1pPr>
              <a:defRPr sz="3200"/>
            </a:lvl1pPr>
          </a:lstStyle>
          <a:p>
            <a:r>
              <a:rPr lang="zh-CN" altLang="en-US"/>
              <a:t>单击此处编辑母版标题样式</a:t>
            </a:r>
          </a:p>
        </p:txBody>
      </p:sp>
      <p:sp>
        <p:nvSpPr>
          <p:cNvPr id="180227"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Tree>
    <p:extLst>
      <p:ext uri="{BB962C8B-B14F-4D97-AF65-F5344CB8AC3E}">
        <p14:creationId xmlns:p14="http://schemas.microsoft.com/office/powerpoint/2010/main" val="3604794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21188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3553614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95288" y="1773238"/>
            <a:ext cx="4038600"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86288" y="1773238"/>
            <a:ext cx="4038600"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84410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401454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53540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890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755148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702734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95340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67488" y="836613"/>
            <a:ext cx="2057400" cy="489743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95288" y="836613"/>
            <a:ext cx="6019800" cy="48974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945923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95288" y="836613"/>
            <a:ext cx="8229600" cy="725487"/>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95288" y="1773238"/>
            <a:ext cx="4038600" cy="39608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86288" y="1773238"/>
            <a:ext cx="4038600" cy="39608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48902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95288" y="836613"/>
            <a:ext cx="8229600" cy="725487"/>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95288" y="1773238"/>
            <a:ext cx="8229600" cy="3960812"/>
          </a:xfrm>
        </p:spPr>
        <p:txBody>
          <a:bodyPr/>
          <a:lstStyle/>
          <a:p>
            <a:pPr lvl="0"/>
            <a:endParaRPr lang="zh-CN" altLang="en-US" noProof="0" smtClean="0"/>
          </a:p>
        </p:txBody>
      </p:sp>
    </p:spTree>
    <p:extLst>
      <p:ext uri="{BB962C8B-B14F-4D97-AF65-F5344CB8AC3E}">
        <p14:creationId xmlns:p14="http://schemas.microsoft.com/office/powerpoint/2010/main" val="2639755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2016/9/30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2016/9/30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2016/9/30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2016/9/30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2016/9/30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image" Target="../media/image2.jpeg"/><Relationship Id="rId20"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19" Type="http://schemas.openxmlformats.org/officeDocument/2006/relationships/image" Target="../media/image5.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2016/9/30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7" name="Picture 4" descr="基础部分1"/>
          <p:cNvPicPr>
            <a:picLocks noChangeAspect="1" noChangeArrowheads="1"/>
          </p:cNvPicPr>
          <p:nvPr userDrawn="1"/>
        </p:nvPicPr>
        <p:blipFill>
          <a:blip r:embed="rId15"/>
          <a:srcRect/>
          <a:stretch>
            <a:fillRect/>
          </a:stretch>
        </p:blipFill>
        <p:spPr bwMode="auto">
          <a:xfrm>
            <a:off x="396875" y="225425"/>
            <a:ext cx="8207375" cy="755650"/>
          </a:xfrm>
          <a:prstGeom prst="rect">
            <a:avLst/>
          </a:prstGeom>
          <a:noFill/>
        </p:spPr>
      </p:pic>
      <p:pic>
        <p:nvPicPr>
          <p:cNvPr id="8" name="Picture 5" descr="基础部分2"/>
          <p:cNvPicPr>
            <a:picLocks noChangeAspect="1" noChangeArrowheads="1"/>
          </p:cNvPicPr>
          <p:nvPr userDrawn="1"/>
        </p:nvPicPr>
        <p:blipFill>
          <a:blip r:embed="rId16"/>
          <a:srcRect/>
          <a:stretch>
            <a:fillRect/>
          </a:stretch>
        </p:blipFill>
        <p:spPr bwMode="auto">
          <a:xfrm>
            <a:off x="468313" y="5876925"/>
            <a:ext cx="8207375" cy="71437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95288" y="836613"/>
            <a:ext cx="82296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4099" name="Rectangle 3"/>
          <p:cNvSpPr>
            <a:spLocks noGrp="1" noChangeArrowheads="1"/>
          </p:cNvSpPr>
          <p:nvPr>
            <p:ph type="body" idx="1"/>
          </p:nvPr>
        </p:nvSpPr>
        <p:spPr bwMode="auto">
          <a:xfrm>
            <a:off x="395288" y="1773238"/>
            <a:ext cx="822960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pic>
        <p:nvPicPr>
          <p:cNvPr id="4100" name="Picture 4" descr="基础部分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6875" y="225425"/>
            <a:ext cx="82073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基础部分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68313" y="5876925"/>
            <a:ext cx="8207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2" name="Group 6"/>
          <p:cNvGrpSpPr>
            <a:grpSpLocks/>
          </p:cNvGrpSpPr>
          <p:nvPr userDrawn="1"/>
        </p:nvGrpSpPr>
        <p:grpSpPr bwMode="auto">
          <a:xfrm>
            <a:off x="468313" y="115888"/>
            <a:ext cx="8675687" cy="900112"/>
            <a:chOff x="295" y="73"/>
            <a:chExt cx="5465" cy="567"/>
          </a:xfrm>
        </p:grpSpPr>
        <p:pic>
          <p:nvPicPr>
            <p:cNvPr id="4106" name="Picture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20" y="346"/>
              <a:ext cx="4740"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4107" name="Group 8"/>
            <p:cNvGrpSpPr>
              <a:grpSpLocks/>
            </p:cNvGrpSpPr>
            <p:nvPr/>
          </p:nvGrpSpPr>
          <p:grpSpPr bwMode="auto">
            <a:xfrm>
              <a:off x="295" y="73"/>
              <a:ext cx="5125" cy="537"/>
              <a:chOff x="295" y="73"/>
              <a:chExt cx="5125" cy="537"/>
            </a:xfrm>
          </p:grpSpPr>
          <p:sp>
            <p:nvSpPr>
              <p:cNvPr id="179209" name="Text Box 9"/>
              <p:cNvSpPr txBox="1">
                <a:spLocks noChangeArrowheads="1"/>
              </p:cNvSpPr>
              <p:nvPr/>
            </p:nvSpPr>
            <p:spPr bwMode="auto">
              <a:xfrm>
                <a:off x="1066" y="391"/>
                <a:ext cx="3629" cy="202"/>
              </a:xfrm>
              <a:prstGeom prst="rect">
                <a:avLst/>
              </a:prstGeom>
              <a:noFill/>
              <a:ln w="19050">
                <a:noFill/>
                <a:miter lim="800000"/>
                <a:headEnd/>
                <a:tailEnd/>
              </a:ln>
              <a:effectLst/>
            </p:spPr>
            <p:txBody>
              <a:bodyPr>
                <a:spAutoFit/>
              </a:bodyPr>
              <a:lstStyle/>
              <a:p>
                <a:pPr fontAlgn="base">
                  <a:spcBef>
                    <a:spcPct val="0"/>
                  </a:spcBef>
                  <a:spcAft>
                    <a:spcPct val="0"/>
                  </a:spcAft>
                  <a:defRPr/>
                </a:pPr>
                <a:r>
                  <a:rPr lang="zh-CN" altLang="en-US" sz="1500">
                    <a:solidFill>
                      <a:srgbClr val="000000"/>
                    </a:solidFill>
                    <a:ea typeface="黑体" pitchFamily="2" charset="-122"/>
                  </a:rPr>
                  <a:t>综合布线和智能建筑技术应用与教育论坛</a:t>
                </a:r>
              </a:p>
            </p:txBody>
          </p:sp>
          <p:pic>
            <p:nvPicPr>
              <p:cNvPr id="411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5" y="73"/>
                <a:ext cx="3107"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9211" name="Text Box 11"/>
              <p:cNvSpPr txBox="1">
                <a:spLocks noChangeArrowheads="1"/>
              </p:cNvSpPr>
              <p:nvPr/>
            </p:nvSpPr>
            <p:spPr bwMode="auto">
              <a:xfrm>
                <a:off x="2925" y="270"/>
                <a:ext cx="2495" cy="231"/>
              </a:xfrm>
              <a:prstGeom prst="rect">
                <a:avLst/>
              </a:prstGeom>
              <a:noFill/>
              <a:ln w="19050">
                <a:noFill/>
                <a:miter lim="800000"/>
                <a:headEnd/>
                <a:tailEnd/>
              </a:ln>
              <a:effectLst/>
            </p:spPr>
            <p:txBody>
              <a:bodyPr>
                <a:spAutoFit/>
              </a:bodyPr>
              <a:lstStyle/>
              <a:p>
                <a:pPr algn="r" fontAlgn="base">
                  <a:spcBef>
                    <a:spcPct val="0"/>
                  </a:spcBef>
                  <a:spcAft>
                    <a:spcPct val="0"/>
                  </a:spcAft>
                  <a:defRPr/>
                </a:pPr>
                <a:endParaRPr lang="zh-CN" altLang="en-US">
                  <a:solidFill>
                    <a:srgbClr val="000000"/>
                  </a:solidFill>
                </a:endParaRPr>
              </a:p>
            </p:txBody>
          </p:sp>
        </p:grpSp>
        <p:pic>
          <p:nvPicPr>
            <p:cNvPr id="4108" name="Picture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66" y="436"/>
              <a:ext cx="464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nvGrpSpPr>
          <p:cNvPr id="4103" name="Group 13"/>
          <p:cNvGrpSpPr>
            <a:grpSpLocks/>
          </p:cNvGrpSpPr>
          <p:nvPr userDrawn="1"/>
        </p:nvGrpSpPr>
        <p:grpSpPr bwMode="auto">
          <a:xfrm>
            <a:off x="611188" y="6165850"/>
            <a:ext cx="7956550" cy="330200"/>
            <a:chOff x="499" y="3884"/>
            <a:chExt cx="5012" cy="208"/>
          </a:xfrm>
        </p:grpSpPr>
        <p:pic>
          <p:nvPicPr>
            <p:cNvPr id="4104" name="Picture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29" y="3884"/>
              <a:ext cx="2903"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9215" name="Rectangle 15"/>
            <p:cNvSpPr>
              <a:spLocks noChangeArrowheads="1"/>
            </p:cNvSpPr>
            <p:nvPr/>
          </p:nvSpPr>
          <p:spPr bwMode="auto">
            <a:xfrm>
              <a:off x="499" y="3884"/>
              <a:ext cx="5012" cy="202"/>
            </a:xfrm>
            <a:prstGeom prst="rect">
              <a:avLst/>
            </a:prstGeom>
            <a:noFill/>
            <a:ln w="9525" algn="ctr">
              <a:noFill/>
              <a:miter lim="800000"/>
              <a:headEnd/>
              <a:tailEnd/>
            </a:ln>
            <a:effectLst/>
          </p:spPr>
          <p:txBody>
            <a:bodyPr>
              <a:spAutoFit/>
            </a:bodyPr>
            <a:lstStyle/>
            <a:p>
              <a:pPr algn="ctr" fontAlgn="base">
                <a:spcBef>
                  <a:spcPct val="0"/>
                </a:spcBef>
                <a:spcAft>
                  <a:spcPct val="0"/>
                </a:spcAft>
                <a:defRPr/>
              </a:pPr>
              <a:r>
                <a:rPr lang="en-US" altLang="zh-CN" sz="1500" b="1">
                  <a:solidFill>
                    <a:srgbClr val="FFFFFF"/>
                  </a:solidFill>
                </a:rPr>
                <a:t>Tel:+86-20-2283 2558   Fax:+86-20-2283 2550  HTTP://WWW.CHINA-VCOM.COM </a:t>
              </a:r>
            </a:p>
          </p:txBody>
        </p:sp>
      </p:grpSp>
    </p:spTree>
    <p:extLst>
      <p:ext uri="{BB962C8B-B14F-4D97-AF65-F5344CB8AC3E}">
        <p14:creationId xmlns:p14="http://schemas.microsoft.com/office/powerpoint/2010/main" val="19266024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charset="0"/>
          <a:ea typeface="宋体" pitchFamily="2" charset="-122"/>
        </a:defRPr>
      </a:lvl2pPr>
      <a:lvl3pPr algn="ctr" rtl="0" eaLnBrk="0" fontAlgn="base" hangingPunct="0">
        <a:spcBef>
          <a:spcPct val="0"/>
        </a:spcBef>
        <a:spcAft>
          <a:spcPct val="0"/>
        </a:spcAft>
        <a:defRPr sz="2800">
          <a:solidFill>
            <a:schemeClr val="tx2"/>
          </a:solidFill>
          <a:latin typeface="Arial" charset="0"/>
          <a:ea typeface="宋体" pitchFamily="2" charset="-122"/>
        </a:defRPr>
      </a:lvl3pPr>
      <a:lvl4pPr algn="ctr" rtl="0" eaLnBrk="0" fontAlgn="base" hangingPunct="0">
        <a:spcBef>
          <a:spcPct val="0"/>
        </a:spcBef>
        <a:spcAft>
          <a:spcPct val="0"/>
        </a:spcAft>
        <a:defRPr sz="2800">
          <a:solidFill>
            <a:schemeClr val="tx2"/>
          </a:solidFill>
          <a:latin typeface="Arial" charset="0"/>
          <a:ea typeface="宋体" pitchFamily="2" charset="-122"/>
        </a:defRPr>
      </a:lvl4pPr>
      <a:lvl5pPr algn="ctr" rtl="0" eaLnBrk="0" fontAlgn="base" hangingPunct="0">
        <a:spcBef>
          <a:spcPct val="0"/>
        </a:spcBef>
        <a:spcAft>
          <a:spcPct val="0"/>
        </a:spcAft>
        <a:defRPr sz="2800">
          <a:solidFill>
            <a:schemeClr val="tx2"/>
          </a:solidFill>
          <a:latin typeface="Arial" charset="0"/>
          <a:ea typeface="宋体" pitchFamily="2" charset="-122"/>
        </a:defRPr>
      </a:lvl5pPr>
      <a:lvl6pPr marL="457200" algn="ctr" rtl="0" fontAlgn="base">
        <a:spcBef>
          <a:spcPct val="0"/>
        </a:spcBef>
        <a:spcAft>
          <a:spcPct val="0"/>
        </a:spcAft>
        <a:defRPr sz="2800">
          <a:solidFill>
            <a:schemeClr val="tx2"/>
          </a:solidFill>
          <a:latin typeface="Arial" charset="0"/>
          <a:ea typeface="宋体" pitchFamily="2" charset="-122"/>
        </a:defRPr>
      </a:lvl6pPr>
      <a:lvl7pPr marL="914400" algn="ctr" rtl="0" fontAlgn="base">
        <a:spcBef>
          <a:spcPct val="0"/>
        </a:spcBef>
        <a:spcAft>
          <a:spcPct val="0"/>
        </a:spcAft>
        <a:defRPr sz="2800">
          <a:solidFill>
            <a:schemeClr val="tx2"/>
          </a:solidFill>
          <a:latin typeface="Arial" charset="0"/>
          <a:ea typeface="宋体" pitchFamily="2" charset="-122"/>
        </a:defRPr>
      </a:lvl7pPr>
      <a:lvl8pPr marL="1371600" algn="ctr" rtl="0" fontAlgn="base">
        <a:spcBef>
          <a:spcPct val="0"/>
        </a:spcBef>
        <a:spcAft>
          <a:spcPct val="0"/>
        </a:spcAft>
        <a:defRPr sz="2800">
          <a:solidFill>
            <a:schemeClr val="tx2"/>
          </a:solidFill>
          <a:latin typeface="Arial" charset="0"/>
          <a:ea typeface="宋体" pitchFamily="2" charset="-122"/>
        </a:defRPr>
      </a:lvl8pPr>
      <a:lvl9pPr marL="1828800" algn="ctr" rtl="0" fontAlgn="base">
        <a:spcBef>
          <a:spcPct val="0"/>
        </a:spcBef>
        <a:spcAft>
          <a:spcPct val="0"/>
        </a:spcAft>
        <a:defRPr sz="28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Font typeface="Wingdings" pitchFamily="2" charset="2"/>
        <a:buChar char="u"/>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70000"/>
        <a:buFont typeface="Wingdings" pitchFamily="2" charset="2"/>
        <a:buChar char="n"/>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Wingdings" pitchFamily="2" charset="2"/>
        <a:buChar char="Ø"/>
        <a:defRPr sz="1600">
          <a:solidFill>
            <a:schemeClr val="tx1"/>
          </a:solidFill>
          <a:latin typeface="+mn-lt"/>
          <a:ea typeface="+mn-ea"/>
        </a:defRPr>
      </a:lvl5pPr>
      <a:lvl6pPr marL="2514600" indent="-228600" algn="l" rtl="0" fontAlgn="base">
        <a:spcBef>
          <a:spcPct val="20000"/>
        </a:spcBef>
        <a:spcAft>
          <a:spcPct val="0"/>
        </a:spcAft>
        <a:buFont typeface="Wingdings" pitchFamily="2" charset="2"/>
        <a:buChar char="Ø"/>
        <a:defRPr sz="1600">
          <a:solidFill>
            <a:schemeClr val="tx1"/>
          </a:solidFill>
          <a:latin typeface="+mn-lt"/>
          <a:ea typeface="+mn-ea"/>
        </a:defRPr>
      </a:lvl6pPr>
      <a:lvl7pPr marL="2971800" indent="-228600" algn="l" rtl="0" fontAlgn="base">
        <a:spcBef>
          <a:spcPct val="20000"/>
        </a:spcBef>
        <a:spcAft>
          <a:spcPct val="0"/>
        </a:spcAft>
        <a:buFont typeface="Wingdings" pitchFamily="2" charset="2"/>
        <a:buChar char="Ø"/>
        <a:defRPr sz="1600">
          <a:solidFill>
            <a:schemeClr val="tx1"/>
          </a:solidFill>
          <a:latin typeface="+mn-lt"/>
          <a:ea typeface="+mn-ea"/>
        </a:defRPr>
      </a:lvl7pPr>
      <a:lvl8pPr marL="3429000" indent="-228600" algn="l" rtl="0" fontAlgn="base">
        <a:spcBef>
          <a:spcPct val="20000"/>
        </a:spcBef>
        <a:spcAft>
          <a:spcPct val="0"/>
        </a:spcAft>
        <a:buFont typeface="Wingdings" pitchFamily="2" charset="2"/>
        <a:buChar char="Ø"/>
        <a:defRPr sz="1600">
          <a:solidFill>
            <a:schemeClr val="tx1"/>
          </a:solidFill>
          <a:latin typeface="+mn-lt"/>
          <a:ea typeface="+mn-ea"/>
        </a:defRPr>
      </a:lvl8pPr>
      <a:lvl9pPr marL="3886200" indent="-228600" algn="l" rtl="0" fontAlgn="base">
        <a:spcBef>
          <a:spcPct val="20000"/>
        </a:spcBef>
        <a:spcAft>
          <a:spcPct val="0"/>
        </a:spcAft>
        <a:buFont typeface="Wingdings" pitchFamily="2" charset="2"/>
        <a:buChar char="Ø"/>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7.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8.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331913" y="1916113"/>
            <a:ext cx="6264275" cy="2663825"/>
          </a:xfrm>
        </p:spPr>
        <p:txBody>
          <a:bodyPr/>
          <a:lstStyle/>
          <a:p>
            <a:pPr eaLnBrk="1" hangingPunct="1"/>
            <a:r>
              <a:rPr lang="zh-CN" altLang="en-US" sz="4000" b="1" dirty="0" smtClean="0">
                <a:solidFill>
                  <a:srgbClr val="333300"/>
                </a:solidFill>
                <a:ea typeface="Gulim" pitchFamily="34" charset="-127"/>
              </a:rPr>
              <a:t>综合布线技术与工程</a:t>
            </a:r>
            <a:r>
              <a:rPr lang="zh-CN" altLang="en-US" sz="4000" i="1" dirty="0" smtClean="0">
                <a:solidFill>
                  <a:srgbClr val="333300"/>
                </a:solidFill>
                <a:ea typeface="Gulim" pitchFamily="34" charset="-127"/>
              </a:rPr>
              <a:t/>
            </a:r>
            <a:br>
              <a:rPr lang="zh-CN" altLang="en-US" sz="4000" i="1" dirty="0" smtClean="0">
                <a:solidFill>
                  <a:srgbClr val="333300"/>
                </a:solidFill>
                <a:ea typeface="Gulim" pitchFamily="34" charset="-127"/>
              </a:rPr>
            </a:br>
            <a:r>
              <a:rPr lang="zh-CN" altLang="en-US" sz="4000" i="1" dirty="0" smtClean="0">
                <a:solidFill>
                  <a:srgbClr val="333300"/>
                </a:solidFill>
                <a:ea typeface="Gulim" pitchFamily="34" charset="-127"/>
              </a:rPr>
              <a:t/>
            </a:r>
            <a:br>
              <a:rPr lang="zh-CN" altLang="en-US" sz="4000" i="1" dirty="0" smtClean="0">
                <a:solidFill>
                  <a:srgbClr val="333300"/>
                </a:solidFill>
                <a:ea typeface="Gulim" pitchFamily="34" charset="-127"/>
              </a:rPr>
            </a:br>
            <a:r>
              <a:rPr lang="zh-CN" altLang="en-US" sz="2800" dirty="0" smtClean="0">
                <a:solidFill>
                  <a:srgbClr val="333300"/>
                </a:solidFill>
              </a:rPr>
              <a:t> 综合布线系统设计</a:t>
            </a:r>
            <a:r>
              <a:rPr lang="zh-CN" altLang="en-US" sz="2800" dirty="0" smtClean="0">
                <a:solidFill>
                  <a:srgbClr val="333300"/>
                </a:solidFill>
              </a:rPr>
              <a:t>基础（二）</a:t>
            </a:r>
            <a:r>
              <a:rPr lang="zh-CN" altLang="en-US" dirty="0" smtClean="0"/>
              <a:t> </a:t>
            </a:r>
            <a:endParaRPr lang="ko-KR" altLang="en-US" dirty="0" smtClean="0"/>
          </a:p>
        </p:txBody>
      </p:sp>
    </p:spTree>
    <p:extLst>
      <p:ext uri="{BB962C8B-B14F-4D97-AF65-F5344CB8AC3E}">
        <p14:creationId xmlns:p14="http://schemas.microsoft.com/office/powerpoint/2010/main" val="2764611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476375" y="836613"/>
            <a:ext cx="6118225" cy="720725"/>
          </a:xfrm>
        </p:spPr>
        <p:txBody>
          <a:bodyPr>
            <a:normAutofit fontScale="90000"/>
          </a:bodyPr>
          <a:lstStyle/>
          <a:p>
            <a:pPr eaLnBrk="1" hangingPunct="1"/>
            <a:r>
              <a:rPr lang="en-US" altLang="zh-CN" b="1" smtClean="0"/>
              <a:t>3.5 </a:t>
            </a:r>
            <a:r>
              <a:rPr lang="zh-CN" altLang="en-US" b="1" smtClean="0"/>
              <a:t>综合布线系统选择</a:t>
            </a:r>
          </a:p>
        </p:txBody>
      </p:sp>
      <p:sp>
        <p:nvSpPr>
          <p:cNvPr id="49155" name="Rectangle 3"/>
          <p:cNvSpPr>
            <a:spLocks noGrp="1" noChangeArrowheads="1"/>
          </p:cNvSpPr>
          <p:nvPr>
            <p:ph type="body" idx="1"/>
          </p:nvPr>
        </p:nvSpPr>
        <p:spPr>
          <a:xfrm>
            <a:off x="611188" y="1628775"/>
            <a:ext cx="8151812" cy="3786188"/>
          </a:xfrm>
        </p:spPr>
        <p:txBody>
          <a:bodyPr>
            <a:normAutofit fontScale="92500" lnSpcReduction="10000"/>
          </a:bodyPr>
          <a:lstStyle/>
          <a:p>
            <a:pPr eaLnBrk="1" hangingPunct="1">
              <a:lnSpc>
                <a:spcPct val="90000"/>
              </a:lnSpc>
              <a:buFont typeface="Wingdings" pitchFamily="2" charset="2"/>
              <a:buNone/>
            </a:pPr>
            <a:r>
              <a:rPr lang="en-US" altLang="zh-CN" smtClean="0"/>
              <a:t>3.5.2 </a:t>
            </a:r>
            <a:r>
              <a:rPr lang="zh-CN" altLang="en-US" smtClean="0"/>
              <a:t>超</a:t>
            </a:r>
            <a:r>
              <a:rPr lang="en-US" altLang="zh-CN" smtClean="0"/>
              <a:t>5</a:t>
            </a:r>
            <a:r>
              <a:rPr lang="zh-CN" altLang="en-US" smtClean="0"/>
              <a:t>类与</a:t>
            </a:r>
            <a:r>
              <a:rPr lang="en-US" altLang="zh-CN" smtClean="0"/>
              <a:t>6</a:t>
            </a:r>
            <a:r>
              <a:rPr lang="zh-CN" altLang="en-US" smtClean="0"/>
              <a:t>类布线系统的选择</a:t>
            </a:r>
            <a:endParaRPr lang="en-US" altLang="zh-CN" sz="2000" smtClean="0"/>
          </a:p>
          <a:p>
            <a:pPr lvl="1" eaLnBrk="1" hangingPunct="1">
              <a:lnSpc>
                <a:spcPct val="90000"/>
              </a:lnSpc>
            </a:pPr>
            <a:r>
              <a:rPr lang="en-US" altLang="zh-CN" sz="2000" smtClean="0"/>
              <a:t>CAT5e</a:t>
            </a:r>
          </a:p>
          <a:p>
            <a:pPr lvl="2" eaLnBrk="1" hangingPunct="1"/>
            <a:r>
              <a:rPr lang="zh-CN" altLang="en-US" sz="1800" smtClean="0"/>
              <a:t>支持</a:t>
            </a:r>
            <a:r>
              <a:rPr lang="en-US" altLang="zh-CN" sz="1800" smtClean="0"/>
              <a:t>100Mbps</a:t>
            </a:r>
            <a:r>
              <a:rPr lang="zh-CN" altLang="en-US" sz="1800" smtClean="0"/>
              <a:t>，较好支持</a:t>
            </a:r>
            <a:r>
              <a:rPr lang="en-US" altLang="zh-CN" sz="1800" smtClean="0"/>
              <a:t>1000Mbps</a:t>
            </a:r>
          </a:p>
          <a:p>
            <a:pPr lvl="2" eaLnBrk="1" hangingPunct="1"/>
            <a:r>
              <a:rPr lang="zh-CN" altLang="en-US" sz="1800" smtClean="0"/>
              <a:t>投资少，安装易</a:t>
            </a:r>
          </a:p>
          <a:p>
            <a:pPr lvl="2" eaLnBrk="1" hangingPunct="1"/>
            <a:r>
              <a:rPr lang="zh-CN" altLang="en-US" sz="1800" smtClean="0"/>
              <a:t>具有较高的性价比</a:t>
            </a:r>
          </a:p>
          <a:p>
            <a:pPr lvl="2" eaLnBrk="1" hangingPunct="1"/>
            <a:r>
              <a:rPr lang="zh-CN" altLang="en-US" sz="1800" smtClean="0"/>
              <a:t>较好满足未来网络发展需求</a:t>
            </a:r>
          </a:p>
          <a:p>
            <a:pPr lvl="1" eaLnBrk="1" hangingPunct="1">
              <a:lnSpc>
                <a:spcPct val="90000"/>
              </a:lnSpc>
            </a:pPr>
            <a:r>
              <a:rPr lang="en-US" altLang="zh-CN" sz="2000" smtClean="0"/>
              <a:t>CAT6</a:t>
            </a:r>
          </a:p>
          <a:p>
            <a:pPr lvl="2" eaLnBrk="1" hangingPunct="1"/>
            <a:r>
              <a:rPr lang="zh-CN" altLang="en-US" sz="1800" smtClean="0"/>
              <a:t>支持</a:t>
            </a:r>
            <a:r>
              <a:rPr lang="en-US" altLang="zh-CN" sz="1800" smtClean="0"/>
              <a:t>100Mbps</a:t>
            </a:r>
            <a:r>
              <a:rPr lang="zh-CN" altLang="en-US" sz="1800" smtClean="0"/>
              <a:t>，很好支持</a:t>
            </a:r>
            <a:r>
              <a:rPr lang="en-US" altLang="zh-CN" sz="1800" smtClean="0"/>
              <a:t>1000Mbps</a:t>
            </a:r>
          </a:p>
          <a:p>
            <a:pPr lvl="2" eaLnBrk="1" hangingPunct="1"/>
            <a:r>
              <a:rPr lang="zh-CN" altLang="en-US" sz="1800" smtClean="0"/>
              <a:t>投资大，安装难</a:t>
            </a:r>
          </a:p>
          <a:p>
            <a:pPr lvl="2" eaLnBrk="1" hangingPunct="1"/>
            <a:r>
              <a:rPr lang="zh-CN" altLang="en-US" sz="1800" smtClean="0"/>
              <a:t>性能高</a:t>
            </a:r>
          </a:p>
          <a:p>
            <a:pPr lvl="2" eaLnBrk="1" hangingPunct="1"/>
            <a:r>
              <a:rPr lang="zh-CN" altLang="en-US" sz="1800" smtClean="0"/>
              <a:t>能更好地满足未来网络发展需求</a:t>
            </a:r>
          </a:p>
          <a:p>
            <a:pPr lvl="2" eaLnBrk="1" hangingPunct="1"/>
            <a:r>
              <a:rPr lang="zh-CN" altLang="en-US" sz="1800" smtClean="0"/>
              <a:t>适合有经济实力、通信速率和质量要求高的单位</a:t>
            </a:r>
          </a:p>
        </p:txBody>
      </p:sp>
    </p:spTree>
    <p:extLst>
      <p:ext uri="{BB962C8B-B14F-4D97-AF65-F5344CB8AC3E}">
        <p14:creationId xmlns:p14="http://schemas.microsoft.com/office/powerpoint/2010/main" val="1980467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55650" y="836613"/>
            <a:ext cx="7199313" cy="720725"/>
          </a:xfrm>
        </p:spPr>
        <p:txBody>
          <a:bodyPr>
            <a:normAutofit fontScale="90000"/>
          </a:bodyPr>
          <a:lstStyle/>
          <a:p>
            <a:pPr eaLnBrk="1" hangingPunct="1"/>
            <a:r>
              <a:rPr lang="en-US" altLang="zh-CN" b="1" smtClean="0">
                <a:latin typeface="黑体" pitchFamily="49" charset="-122"/>
                <a:ea typeface="黑体" pitchFamily="49" charset="-122"/>
              </a:rPr>
              <a:t>3.5 </a:t>
            </a:r>
            <a:r>
              <a:rPr lang="zh-CN" altLang="en-US" b="1" smtClean="0">
                <a:latin typeface="黑体" pitchFamily="49" charset="-122"/>
                <a:ea typeface="黑体" pitchFamily="49" charset="-122"/>
              </a:rPr>
              <a:t>综合布线系统选择</a:t>
            </a:r>
          </a:p>
        </p:txBody>
      </p:sp>
      <p:sp>
        <p:nvSpPr>
          <p:cNvPr id="50179" name="Rectangle 3"/>
          <p:cNvSpPr>
            <a:spLocks noGrp="1" noChangeArrowheads="1"/>
          </p:cNvSpPr>
          <p:nvPr>
            <p:ph type="body" idx="1"/>
          </p:nvPr>
        </p:nvSpPr>
        <p:spPr>
          <a:xfrm>
            <a:off x="474663" y="1774825"/>
            <a:ext cx="8151812" cy="3786188"/>
          </a:xfrm>
        </p:spPr>
        <p:txBody>
          <a:bodyPr/>
          <a:lstStyle/>
          <a:p>
            <a:pPr algn="just" eaLnBrk="1" hangingPunct="1">
              <a:lnSpc>
                <a:spcPct val="90000"/>
              </a:lnSpc>
              <a:buFont typeface="Wingdings" pitchFamily="2" charset="2"/>
              <a:buNone/>
            </a:pPr>
            <a:r>
              <a:rPr lang="en-US" altLang="zh-CN" smtClean="0"/>
              <a:t>3.5.3 </a:t>
            </a:r>
            <a:r>
              <a:rPr lang="zh-CN" altLang="en-US" smtClean="0"/>
              <a:t>双绞线与光缆的选择</a:t>
            </a:r>
          </a:p>
          <a:p>
            <a:pPr lvl="1" eaLnBrk="1" hangingPunct="1"/>
            <a:r>
              <a:rPr lang="zh-CN" altLang="en-US" smtClean="0"/>
              <a:t>光纤与非屏蔽双绞线相比具有以下优点：</a:t>
            </a:r>
          </a:p>
          <a:p>
            <a:pPr lvl="2" eaLnBrk="1" hangingPunct="1">
              <a:buFontTx/>
              <a:buNone/>
            </a:pPr>
            <a:r>
              <a:rPr lang="en-US" altLang="zh-CN" smtClean="0"/>
              <a:t>1) </a:t>
            </a:r>
            <a:r>
              <a:rPr lang="zh-CN" altLang="en-US" smtClean="0"/>
              <a:t>它具有更高的带宽；</a:t>
            </a:r>
          </a:p>
          <a:p>
            <a:pPr lvl="2" eaLnBrk="1" hangingPunct="1">
              <a:buFontTx/>
              <a:buNone/>
            </a:pPr>
            <a:r>
              <a:rPr lang="en-US" altLang="zh-CN" smtClean="0"/>
              <a:t>2) </a:t>
            </a:r>
            <a:r>
              <a:rPr lang="zh-CN" altLang="en-US" smtClean="0"/>
              <a:t>允许的距离更长；</a:t>
            </a:r>
          </a:p>
          <a:p>
            <a:pPr lvl="2" eaLnBrk="1" hangingPunct="1">
              <a:buFontTx/>
              <a:buNone/>
            </a:pPr>
            <a:r>
              <a:rPr lang="en-US" altLang="zh-CN" smtClean="0"/>
              <a:t>3) </a:t>
            </a:r>
            <a:r>
              <a:rPr lang="zh-CN" altLang="en-US" smtClean="0"/>
              <a:t>安全性更高；</a:t>
            </a:r>
          </a:p>
          <a:p>
            <a:pPr lvl="2" eaLnBrk="1" hangingPunct="1">
              <a:buFontTx/>
              <a:buNone/>
            </a:pPr>
            <a:r>
              <a:rPr lang="en-US" altLang="zh-CN" smtClean="0"/>
              <a:t>4) </a:t>
            </a:r>
            <a:r>
              <a:rPr lang="zh-CN" altLang="en-US" smtClean="0"/>
              <a:t>完全消除了</a:t>
            </a:r>
            <a:r>
              <a:rPr lang="en-US" altLang="zh-CN" smtClean="0"/>
              <a:t>R F I</a:t>
            </a:r>
            <a:r>
              <a:rPr lang="zh-CN" altLang="en-US" smtClean="0"/>
              <a:t>和</a:t>
            </a:r>
            <a:r>
              <a:rPr lang="en-US" altLang="zh-CN" smtClean="0"/>
              <a:t>E M I</a:t>
            </a:r>
            <a:r>
              <a:rPr lang="zh-CN" altLang="en-US" smtClean="0"/>
              <a:t>，允许更靠近电力电缆，而且不会对人身健康产生辐射威胁。</a:t>
            </a:r>
          </a:p>
          <a:p>
            <a:pPr lvl="1" eaLnBrk="1" hangingPunct="1">
              <a:buFont typeface="Wingdings" pitchFamily="2" charset="2"/>
              <a:buNone/>
            </a:pPr>
            <a:endParaRPr lang="zh-CN" altLang="en-US" smtClean="0"/>
          </a:p>
        </p:txBody>
      </p:sp>
    </p:spTree>
    <p:extLst>
      <p:ext uri="{BB962C8B-B14F-4D97-AF65-F5344CB8AC3E}">
        <p14:creationId xmlns:p14="http://schemas.microsoft.com/office/powerpoint/2010/main" val="125585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1116013" y="2243138"/>
          <a:ext cx="7056437" cy="3722687"/>
        </p:xfrm>
        <a:graphic>
          <a:graphicData uri="http://schemas.openxmlformats.org/presentationml/2006/ole">
            <mc:AlternateContent xmlns:mc="http://schemas.openxmlformats.org/markup-compatibility/2006">
              <mc:Choice xmlns:v="urn:schemas-microsoft-com:vml" Requires="v">
                <p:oleObj spid="_x0000_s1026" name="位图图像" r:id="rId3" imgW="7295238" imgH="2114845" progId="Paint.Picture">
                  <p:embed/>
                </p:oleObj>
              </mc:Choice>
              <mc:Fallback>
                <p:oleObj name="位图图像" r:id="rId3" imgW="7295238" imgH="2114845"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243138"/>
                        <a:ext cx="7056437" cy="372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Rectangle 2"/>
          <p:cNvSpPr>
            <a:spLocks noGrp="1" noChangeArrowheads="1"/>
          </p:cNvSpPr>
          <p:nvPr>
            <p:ph type="title"/>
          </p:nvPr>
        </p:nvSpPr>
        <p:spPr>
          <a:xfrm>
            <a:off x="971550" y="692150"/>
            <a:ext cx="7199313" cy="720725"/>
          </a:xfrm>
        </p:spPr>
        <p:txBody>
          <a:bodyPr>
            <a:normAutofit fontScale="90000"/>
          </a:bodyPr>
          <a:lstStyle/>
          <a:p>
            <a:pPr eaLnBrk="1" hangingPunct="1"/>
            <a:r>
              <a:rPr lang="en-US" altLang="zh-CN" b="1" smtClean="0">
                <a:latin typeface="黑体" pitchFamily="49" charset="-122"/>
                <a:ea typeface="黑体" pitchFamily="49" charset="-122"/>
              </a:rPr>
              <a:t>3.5 </a:t>
            </a:r>
            <a:r>
              <a:rPr lang="zh-CN" altLang="en-US" b="1" smtClean="0">
                <a:latin typeface="黑体" pitchFamily="49" charset="-122"/>
                <a:ea typeface="黑体" pitchFamily="49" charset="-122"/>
              </a:rPr>
              <a:t>综合布线系统选择</a:t>
            </a:r>
          </a:p>
        </p:txBody>
      </p:sp>
      <p:sp>
        <p:nvSpPr>
          <p:cNvPr id="1028" name="Rectangle 3"/>
          <p:cNvSpPr>
            <a:spLocks noGrp="1" noChangeArrowheads="1"/>
          </p:cNvSpPr>
          <p:nvPr>
            <p:ph type="body" idx="1"/>
          </p:nvPr>
        </p:nvSpPr>
        <p:spPr>
          <a:xfrm>
            <a:off x="539750" y="1268413"/>
            <a:ext cx="8151813" cy="3786187"/>
          </a:xfrm>
        </p:spPr>
        <p:txBody>
          <a:bodyPr/>
          <a:lstStyle/>
          <a:p>
            <a:pPr algn="just" eaLnBrk="1" hangingPunct="1">
              <a:lnSpc>
                <a:spcPct val="90000"/>
              </a:lnSpc>
              <a:buFont typeface="Wingdings" pitchFamily="2" charset="2"/>
              <a:buNone/>
            </a:pPr>
            <a:r>
              <a:rPr lang="en-US" altLang="zh-CN" smtClean="0"/>
              <a:t>3.5.3 </a:t>
            </a:r>
            <a:r>
              <a:rPr lang="zh-CN" altLang="en-US" smtClean="0"/>
              <a:t>双绞线与光缆的选择</a:t>
            </a:r>
          </a:p>
          <a:p>
            <a:pPr lvl="1" eaLnBrk="1" hangingPunct="1"/>
            <a:r>
              <a:rPr lang="zh-CN" altLang="en-US" sz="2000" smtClean="0"/>
              <a:t>千兆以太网的光纤选择</a:t>
            </a:r>
          </a:p>
          <a:p>
            <a:pPr lvl="2" eaLnBrk="1" hangingPunct="1">
              <a:buFontTx/>
              <a:buNone/>
            </a:pPr>
            <a:endParaRPr lang="zh-CN" altLang="en-US" smtClean="0"/>
          </a:p>
        </p:txBody>
      </p:sp>
      <p:sp>
        <p:nvSpPr>
          <p:cNvPr id="1029" name="Rectangle 5"/>
          <p:cNvSpPr>
            <a:spLocks noChangeArrowheads="1"/>
          </p:cNvSpPr>
          <p:nvPr/>
        </p:nvSpPr>
        <p:spPr bwMode="auto">
          <a:xfrm>
            <a:off x="2162175" y="1997075"/>
            <a:ext cx="424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latinLnBrk="1" hangingPunct="1"/>
            <a:r>
              <a:rPr kumimoji="1" lang="zh-CN" altLang="en-US" sz="2000">
                <a:ea typeface="宋体" pitchFamily="2" charset="-122"/>
              </a:rPr>
              <a:t>多模、单模光纤千兆网络传输距离表</a:t>
            </a:r>
            <a:endParaRPr kumimoji="1" lang="zh-CN" altLang="en-US" sz="3600">
              <a:latin typeface="Gulim" pitchFamily="34" charset="-127"/>
            </a:endParaRPr>
          </a:p>
        </p:txBody>
      </p:sp>
    </p:spTree>
    <p:extLst>
      <p:ext uri="{BB962C8B-B14F-4D97-AF65-F5344CB8AC3E}">
        <p14:creationId xmlns:p14="http://schemas.microsoft.com/office/powerpoint/2010/main" val="578102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042988" y="692150"/>
            <a:ext cx="7199312" cy="720725"/>
          </a:xfrm>
        </p:spPr>
        <p:txBody>
          <a:bodyPr>
            <a:normAutofit fontScale="90000"/>
          </a:bodyPr>
          <a:lstStyle/>
          <a:p>
            <a:pPr eaLnBrk="1" hangingPunct="1"/>
            <a:r>
              <a:rPr lang="en-US" altLang="zh-CN" b="1" smtClean="0">
                <a:latin typeface="黑体" pitchFamily="49" charset="-122"/>
                <a:ea typeface="黑体" pitchFamily="49" charset="-122"/>
              </a:rPr>
              <a:t>3.5 </a:t>
            </a:r>
            <a:r>
              <a:rPr lang="zh-CN" altLang="en-US" b="1" smtClean="0">
                <a:latin typeface="黑体" pitchFamily="49" charset="-122"/>
                <a:ea typeface="黑体" pitchFamily="49" charset="-122"/>
              </a:rPr>
              <a:t>综合布线系统选择</a:t>
            </a:r>
          </a:p>
        </p:txBody>
      </p:sp>
      <p:sp>
        <p:nvSpPr>
          <p:cNvPr id="51203" name="Rectangle 3"/>
          <p:cNvSpPr>
            <a:spLocks noGrp="1" noChangeArrowheads="1"/>
          </p:cNvSpPr>
          <p:nvPr>
            <p:ph type="body" idx="1"/>
          </p:nvPr>
        </p:nvSpPr>
        <p:spPr>
          <a:xfrm>
            <a:off x="468313" y="1268413"/>
            <a:ext cx="8151812" cy="3786187"/>
          </a:xfrm>
        </p:spPr>
        <p:txBody>
          <a:bodyPr/>
          <a:lstStyle/>
          <a:p>
            <a:pPr algn="just" eaLnBrk="1" hangingPunct="1">
              <a:lnSpc>
                <a:spcPct val="90000"/>
              </a:lnSpc>
              <a:buFont typeface="Wingdings" pitchFamily="2" charset="2"/>
              <a:buNone/>
            </a:pPr>
            <a:r>
              <a:rPr lang="en-US" altLang="zh-CN" smtClean="0"/>
              <a:t>3.5.3 </a:t>
            </a:r>
            <a:r>
              <a:rPr lang="zh-CN" altLang="en-US" smtClean="0"/>
              <a:t>双绞线与光缆的选择</a:t>
            </a:r>
          </a:p>
          <a:p>
            <a:pPr lvl="1" eaLnBrk="1" hangingPunct="1"/>
            <a:r>
              <a:rPr lang="en-US" altLang="zh-CN" sz="2000" smtClean="0"/>
              <a:t>10G</a:t>
            </a:r>
            <a:r>
              <a:rPr lang="zh-CN" altLang="en-US" sz="2000" smtClean="0"/>
              <a:t>以太网中光纤的选择</a:t>
            </a:r>
          </a:p>
          <a:p>
            <a:pPr lvl="2" eaLnBrk="1" hangingPunct="1">
              <a:buFontTx/>
              <a:buNone/>
            </a:pPr>
            <a:endParaRPr lang="zh-CN" altLang="en-US" smtClean="0"/>
          </a:p>
        </p:txBody>
      </p:sp>
      <p:sp>
        <p:nvSpPr>
          <p:cNvPr id="51204" name="Rectangle 6"/>
          <p:cNvSpPr>
            <a:spLocks noChangeArrowheads="1"/>
          </p:cNvSpPr>
          <p:nvPr/>
        </p:nvSpPr>
        <p:spPr bwMode="auto">
          <a:xfrm>
            <a:off x="2806700" y="1933575"/>
            <a:ext cx="3367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latinLnBrk="1" hangingPunct="1"/>
            <a:r>
              <a:rPr kumimoji="1" lang="en-US" altLang="zh-CN">
                <a:latin typeface="Gulim" pitchFamily="34" charset="-127"/>
                <a:ea typeface="宋体" pitchFamily="2" charset="-122"/>
              </a:rPr>
              <a:t>10G</a:t>
            </a:r>
            <a:r>
              <a:rPr kumimoji="1" lang="zh-CN" altLang="en-US">
                <a:ea typeface="宋体" pitchFamily="2" charset="-122"/>
              </a:rPr>
              <a:t>以太网光纤应用传输距离表</a:t>
            </a:r>
            <a:endParaRPr kumimoji="1" lang="zh-CN" altLang="en-US" sz="3200">
              <a:latin typeface="Gulim" pitchFamily="34" charset="-127"/>
            </a:endParaRPr>
          </a:p>
        </p:txBody>
      </p:sp>
      <p:sp>
        <p:nvSpPr>
          <p:cNvPr id="51205" name="Line 250"/>
          <p:cNvSpPr>
            <a:spLocks noChangeShapeType="1"/>
          </p:cNvSpPr>
          <p:nvPr/>
        </p:nvSpPr>
        <p:spPr bwMode="auto">
          <a:xfrm>
            <a:off x="2641600" y="20955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206" name="Line 307"/>
          <p:cNvSpPr>
            <a:spLocks noChangeShapeType="1"/>
          </p:cNvSpPr>
          <p:nvPr/>
        </p:nvSpPr>
        <p:spPr bwMode="auto">
          <a:xfrm>
            <a:off x="2641600" y="27051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157234" name="Group 562"/>
          <p:cNvGraphicFramePr>
            <a:graphicFrameLocks noGrp="1"/>
          </p:cNvGraphicFramePr>
          <p:nvPr/>
        </p:nvGraphicFramePr>
        <p:xfrm>
          <a:off x="506413" y="2293938"/>
          <a:ext cx="8135937" cy="3657600"/>
        </p:xfrm>
        <a:graphic>
          <a:graphicData uri="http://schemas.openxmlformats.org/drawingml/2006/table">
            <a:tbl>
              <a:tblPr/>
              <a:tblGrid>
                <a:gridCol w="935037"/>
                <a:gridCol w="1439863"/>
                <a:gridCol w="1425575"/>
                <a:gridCol w="1023937"/>
                <a:gridCol w="1812925"/>
                <a:gridCol w="1498600"/>
              </a:tblGrid>
              <a:tr h="0">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Times New Roman" pitchFamily="18" charset="0"/>
                          <a:ea typeface="宋体" pitchFamily="2" charset="-122"/>
                        </a:rPr>
                        <a:t>光纤类型</a:t>
                      </a:r>
                      <a:endParaRPr kumimoji="1" lang="zh-CN" altLang="en-US"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Times New Roman" pitchFamily="18" charset="0"/>
                          <a:ea typeface="宋体" pitchFamily="2" charset="-122"/>
                        </a:rPr>
                        <a:t>应用网络</a:t>
                      </a:r>
                      <a:endParaRPr kumimoji="1" lang="zh-CN" altLang="en-US"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Times New Roman" pitchFamily="18" charset="0"/>
                          <a:ea typeface="宋体" pitchFamily="2" charset="-122"/>
                        </a:rPr>
                        <a:t>光纤直径</a:t>
                      </a:r>
                      <a:r>
                        <a:rPr kumimoji="1" lang="en-US" altLang="zh-CN" sz="1400" b="0" i="0" u="none" strike="noStrike" cap="none" normalizeH="0" baseline="0" smtClean="0">
                          <a:ln>
                            <a:noFill/>
                          </a:ln>
                          <a:solidFill>
                            <a:schemeClr val="tx1"/>
                          </a:solidFill>
                          <a:effectLst/>
                          <a:latin typeface="Times New Roman" pitchFamily="18" charset="0"/>
                          <a:ea typeface="宋体" pitchFamily="2" charset="-122"/>
                        </a:rPr>
                        <a:t>(μm)</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Times New Roman" pitchFamily="18" charset="0"/>
                          <a:ea typeface="宋体" pitchFamily="2" charset="-122"/>
                        </a:rPr>
                        <a:t>波长</a:t>
                      </a:r>
                      <a:r>
                        <a:rPr kumimoji="1" lang="en-US" altLang="zh-CN" sz="1400" b="0" i="0" u="none" strike="noStrike" cap="none" normalizeH="0" baseline="0" smtClean="0">
                          <a:ln>
                            <a:noFill/>
                          </a:ln>
                          <a:solidFill>
                            <a:schemeClr val="tx1"/>
                          </a:solidFill>
                          <a:effectLst/>
                          <a:latin typeface="Times New Roman" pitchFamily="18" charset="0"/>
                          <a:ea typeface="宋体" pitchFamily="2" charset="-122"/>
                        </a:rPr>
                        <a:t>(nm)</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Times New Roman" pitchFamily="18" charset="0"/>
                          <a:ea typeface="宋体" pitchFamily="2" charset="-122"/>
                        </a:rPr>
                        <a:t>模式带宽</a:t>
                      </a:r>
                      <a:r>
                        <a:rPr kumimoji="1" lang="en-US" altLang="zh-CN" sz="1400" b="0" i="0" u="none" strike="noStrike" cap="none" normalizeH="0" baseline="0" smtClean="0">
                          <a:ln>
                            <a:noFill/>
                          </a:ln>
                          <a:solidFill>
                            <a:schemeClr val="tx1"/>
                          </a:solidFill>
                          <a:effectLst/>
                          <a:latin typeface="Times New Roman" pitchFamily="18" charset="0"/>
                          <a:ea typeface="宋体" pitchFamily="2" charset="-122"/>
                        </a:rPr>
                        <a:t>(MHz·km)</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Times New Roman" pitchFamily="18" charset="0"/>
                          <a:ea typeface="宋体" pitchFamily="2" charset="-122"/>
                        </a:rPr>
                        <a:t>应用范围</a:t>
                      </a:r>
                      <a:r>
                        <a:rPr kumimoji="1" lang="en-US" altLang="zh-CN" sz="1400" b="0" i="0" u="none" strike="noStrike" cap="none" normalizeH="0" baseline="0" smtClean="0">
                          <a:ln>
                            <a:noFill/>
                          </a:ln>
                          <a:solidFill>
                            <a:schemeClr val="tx1"/>
                          </a:solidFill>
                          <a:effectLst/>
                          <a:latin typeface="Times New Roman" pitchFamily="18" charset="0"/>
                          <a:ea typeface="宋体" pitchFamily="2" charset="-122"/>
                        </a:rPr>
                        <a:t>(m)</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375">
                <a:tc rowSpan="8">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Times New Roman" pitchFamily="18" charset="0"/>
                          <a:ea typeface="宋体" pitchFamily="2" charset="-122"/>
                        </a:rPr>
                        <a:t>多模</a:t>
                      </a:r>
                      <a:endParaRPr kumimoji="1" lang="zh-CN" altLang="en-US"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Gulim" pitchFamily="34" charset="-127"/>
                          <a:ea typeface="宋体" pitchFamily="2" charset="-122"/>
                        </a:rPr>
                        <a:t>10GBASE-S</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Gulim" pitchFamily="34" charset="-127"/>
                          <a:ea typeface="宋体" pitchFamily="2" charset="-122"/>
                        </a:rPr>
                        <a:t>62.5</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Gulim" pitchFamily="34" charset="-127"/>
                          <a:ea typeface="宋体" pitchFamily="2" charset="-122"/>
                        </a:rPr>
                        <a:t>2000</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Gulim" pitchFamily="34" charset="-127"/>
                          <a:ea typeface="宋体" pitchFamily="2" charset="-122"/>
                        </a:rPr>
                        <a:t>160</a:t>
                      </a:r>
                      <a:r>
                        <a:rPr kumimoji="1" lang="zh-CN" altLang="en-US" sz="1400" b="0" i="0" u="none" strike="noStrike" cap="none" normalizeH="0" baseline="0" smtClean="0">
                          <a:ln>
                            <a:noFill/>
                          </a:ln>
                          <a:solidFill>
                            <a:schemeClr val="tx1"/>
                          </a:solidFill>
                          <a:effectLst/>
                          <a:latin typeface="Times New Roman" pitchFamily="18" charset="0"/>
                          <a:ea typeface="宋体" pitchFamily="2" charset="-122"/>
                        </a:rPr>
                        <a:t>／</a:t>
                      </a:r>
                      <a:r>
                        <a:rPr kumimoji="1" lang="en-US" altLang="zh-CN" sz="1400" b="0" i="0" u="none" strike="noStrike" cap="none" normalizeH="0" baseline="0" smtClean="0">
                          <a:ln>
                            <a:noFill/>
                          </a:ln>
                          <a:solidFill>
                            <a:schemeClr val="tx1"/>
                          </a:solidFill>
                          <a:effectLst/>
                          <a:latin typeface="Times New Roman" pitchFamily="18" charset="0"/>
                          <a:ea typeface="宋体" pitchFamily="2" charset="-122"/>
                        </a:rPr>
                        <a:t>150</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Gulim" pitchFamily="34" charset="-127"/>
                          <a:ea typeface="宋体" pitchFamily="2" charset="-122"/>
                        </a:rPr>
                        <a:t>26</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320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Gulim" pitchFamily="34" charset="-127"/>
                          <a:ea typeface="宋体" pitchFamily="2" charset="-122"/>
                        </a:rPr>
                        <a:t>200</a:t>
                      </a:r>
                      <a:r>
                        <a:rPr kumimoji="1" lang="zh-CN" altLang="en-US" sz="1400" b="0" i="0" u="none" strike="noStrike" cap="none" normalizeH="0" baseline="0" smtClean="0">
                          <a:ln>
                            <a:noFill/>
                          </a:ln>
                          <a:solidFill>
                            <a:schemeClr val="tx1"/>
                          </a:solidFill>
                          <a:effectLst/>
                          <a:latin typeface="Times New Roman" pitchFamily="18" charset="0"/>
                          <a:ea typeface="宋体" pitchFamily="2" charset="-122"/>
                        </a:rPr>
                        <a:t>／</a:t>
                      </a:r>
                      <a:r>
                        <a:rPr kumimoji="1" lang="en-US" altLang="zh-CN" sz="1400" b="0" i="0" u="none" strike="noStrike" cap="none" normalizeH="0" baseline="0" smtClean="0">
                          <a:ln>
                            <a:noFill/>
                          </a:ln>
                          <a:solidFill>
                            <a:schemeClr val="tx1"/>
                          </a:solidFill>
                          <a:effectLst/>
                          <a:latin typeface="Times New Roman" pitchFamily="18" charset="0"/>
                          <a:ea typeface="宋体" pitchFamily="2" charset="-122"/>
                        </a:rPr>
                        <a:t>500</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Gulim" pitchFamily="34" charset="-127"/>
                          <a:ea typeface="宋体" pitchFamily="2" charset="-122"/>
                        </a:rPr>
                        <a:t>33</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320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Gulim" pitchFamily="34" charset="-127"/>
                          <a:ea typeface="宋体" pitchFamily="2" charset="-122"/>
                        </a:rPr>
                        <a:t>400</a:t>
                      </a:r>
                      <a:r>
                        <a:rPr kumimoji="1" lang="zh-CN" altLang="en-US" sz="1400" b="0" i="0" u="none" strike="noStrike" cap="none" normalizeH="0" baseline="0" smtClean="0">
                          <a:ln>
                            <a:noFill/>
                          </a:ln>
                          <a:solidFill>
                            <a:schemeClr val="tx1"/>
                          </a:solidFill>
                          <a:effectLst/>
                          <a:latin typeface="Times New Roman" pitchFamily="18" charset="0"/>
                          <a:ea typeface="宋体" pitchFamily="2" charset="-122"/>
                        </a:rPr>
                        <a:t>／</a:t>
                      </a:r>
                      <a:r>
                        <a:rPr kumimoji="1" lang="en-US" altLang="zh-CN" sz="1400" b="0" i="0" u="none" strike="noStrike" cap="none" normalizeH="0" baseline="0" smtClean="0">
                          <a:ln>
                            <a:noFill/>
                          </a:ln>
                          <a:solidFill>
                            <a:schemeClr val="tx1"/>
                          </a:solidFill>
                          <a:effectLst/>
                          <a:latin typeface="Times New Roman" pitchFamily="18" charset="0"/>
                          <a:ea typeface="宋体" pitchFamily="2" charset="-122"/>
                        </a:rPr>
                        <a:t>400</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Gulim" pitchFamily="34" charset="-127"/>
                          <a:ea typeface="宋体" pitchFamily="2" charset="-122"/>
                        </a:rPr>
                        <a:t>66</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3200">
                <a:tc vMerge="1">
                  <a:txBody>
                    <a:bodyPr/>
                    <a:lstStyle/>
                    <a:p>
                      <a:endParaRPr lang="zh-CN" altLang="en-US"/>
                    </a:p>
                  </a:txBody>
                  <a:tcPr/>
                </a:tc>
                <a:tc vMerge="1">
                  <a:txBody>
                    <a:bodyPr/>
                    <a:lstStyle/>
                    <a:p>
                      <a:endParaRPr lang="zh-CN" altLang="en-US"/>
                    </a:p>
                  </a:txBody>
                  <a:tcPr/>
                </a:tc>
                <a:tc rowSpan="2">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Gulim" pitchFamily="34" charset="-127"/>
                          <a:ea typeface="宋体" pitchFamily="2" charset="-122"/>
                        </a:rPr>
                        <a:t>50</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Gulim" pitchFamily="34" charset="-127"/>
                          <a:ea typeface="宋体" pitchFamily="2" charset="-122"/>
                        </a:rPr>
                        <a:t>500</a:t>
                      </a:r>
                      <a:r>
                        <a:rPr kumimoji="1" lang="zh-CN" altLang="en-US" sz="1400" b="0" i="0" u="none" strike="noStrike" cap="none" normalizeH="0" baseline="0" smtClean="0">
                          <a:ln>
                            <a:noFill/>
                          </a:ln>
                          <a:solidFill>
                            <a:schemeClr val="tx1"/>
                          </a:solidFill>
                          <a:effectLst/>
                          <a:latin typeface="Times New Roman" pitchFamily="18" charset="0"/>
                          <a:ea typeface="宋体" pitchFamily="2" charset="-122"/>
                        </a:rPr>
                        <a:t>／</a:t>
                      </a:r>
                      <a:r>
                        <a:rPr kumimoji="1" lang="en-US" altLang="zh-CN" sz="1400" b="0" i="0" u="none" strike="noStrike" cap="none" normalizeH="0" baseline="0" smtClean="0">
                          <a:ln>
                            <a:noFill/>
                          </a:ln>
                          <a:solidFill>
                            <a:schemeClr val="tx1"/>
                          </a:solidFill>
                          <a:effectLst/>
                          <a:latin typeface="Times New Roman" pitchFamily="18" charset="0"/>
                          <a:ea typeface="宋体" pitchFamily="2" charset="-122"/>
                        </a:rPr>
                        <a:t>500</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Gulim" pitchFamily="34" charset="-127"/>
                          <a:ea typeface="宋体" pitchFamily="2" charset="-122"/>
                        </a:rPr>
                        <a:t>82</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Gulim" pitchFamily="34" charset="-127"/>
                          <a:ea typeface="宋体" pitchFamily="2" charset="-122"/>
                        </a:rPr>
                        <a:t>300</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a:txBody>
                  <a:tcPr horzOverflow="overflow">
                    <a:lnL w="254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3200">
                <a:tc vMerge="1">
                  <a:txBody>
                    <a:bodyPr/>
                    <a:lstStyle/>
                    <a:p>
                      <a:endParaRPr lang="zh-CN" altLang="en-US"/>
                    </a:p>
                  </a:txBody>
                  <a:tcPr/>
                </a:tc>
                <a:tc rowSpan="3">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Gulim" pitchFamily="34" charset="-127"/>
                          <a:ea typeface="宋体" pitchFamily="2" charset="-122"/>
                        </a:rPr>
                        <a:t>10GBASELx4</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Gulim" pitchFamily="34" charset="-127"/>
                          <a:ea typeface="宋体" pitchFamily="2" charset="-122"/>
                        </a:rPr>
                        <a:t>62.5</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Gulim" pitchFamily="34" charset="-127"/>
                          <a:ea typeface="宋体" pitchFamily="2" charset="-122"/>
                        </a:rPr>
                        <a:t>500</a:t>
                      </a:r>
                      <a:r>
                        <a:rPr kumimoji="1" lang="zh-CN" altLang="en-US" sz="1400" b="0" i="0" u="none" strike="noStrike" cap="none" normalizeH="0" baseline="0" smtClean="0">
                          <a:ln>
                            <a:noFill/>
                          </a:ln>
                          <a:solidFill>
                            <a:schemeClr val="tx1"/>
                          </a:solidFill>
                          <a:effectLst/>
                          <a:latin typeface="Times New Roman" pitchFamily="18" charset="0"/>
                          <a:ea typeface="宋体" pitchFamily="2" charset="-122"/>
                        </a:rPr>
                        <a:t>／</a:t>
                      </a:r>
                      <a:r>
                        <a:rPr kumimoji="1" lang="en-US" altLang="zh-CN" sz="1400" b="0" i="0" u="none" strike="noStrike" cap="none" normalizeH="0" baseline="0" smtClean="0">
                          <a:ln>
                            <a:noFill/>
                          </a:ln>
                          <a:solidFill>
                            <a:schemeClr val="tx1"/>
                          </a:solidFill>
                          <a:effectLst/>
                          <a:latin typeface="Times New Roman" pitchFamily="18" charset="0"/>
                          <a:ea typeface="宋体" pitchFamily="2" charset="-122"/>
                        </a:rPr>
                        <a:t>500</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Gulim" pitchFamily="34" charset="-127"/>
                          <a:ea typeface="宋体" pitchFamily="2" charset="-122"/>
                        </a:rPr>
                        <a:t>500</a:t>
                      </a:r>
                      <a:r>
                        <a:rPr kumimoji="1" lang="zh-CN" altLang="en-US" sz="1400" b="0" i="0" u="none" strike="noStrike" cap="none" normalizeH="0" baseline="0" smtClean="0">
                          <a:ln>
                            <a:noFill/>
                          </a:ln>
                          <a:solidFill>
                            <a:schemeClr val="tx1"/>
                          </a:solidFill>
                          <a:effectLst/>
                          <a:latin typeface="Times New Roman" pitchFamily="18" charset="0"/>
                          <a:ea typeface="宋体" pitchFamily="2" charset="-122"/>
                        </a:rPr>
                        <a:t>／</a:t>
                      </a:r>
                      <a:r>
                        <a:rPr kumimoji="1" lang="en-US" altLang="zh-CN" sz="1400" b="0" i="0" u="none" strike="noStrike" cap="none" normalizeH="0" baseline="0" smtClean="0">
                          <a:ln>
                            <a:noFill/>
                          </a:ln>
                          <a:solidFill>
                            <a:schemeClr val="tx1"/>
                          </a:solidFill>
                          <a:effectLst/>
                          <a:latin typeface="Times New Roman" pitchFamily="18" charset="0"/>
                          <a:ea typeface="宋体" pitchFamily="2" charset="-122"/>
                        </a:rPr>
                        <a:t>500</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Gulim" pitchFamily="34" charset="-127"/>
                          <a:ea typeface="宋体" pitchFamily="2" charset="-122"/>
                        </a:rPr>
                        <a:t>300</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375">
                <a:tc vMerge="1">
                  <a:txBody>
                    <a:bodyPr/>
                    <a:lstStyle/>
                    <a:p>
                      <a:endParaRPr lang="zh-CN" altLang="en-US"/>
                    </a:p>
                  </a:txBody>
                  <a:tcPr/>
                </a:tc>
                <a:tc vMerge="1">
                  <a:txBody>
                    <a:bodyPr/>
                    <a:lstStyle/>
                    <a:p>
                      <a:endParaRPr lang="zh-CN" altLang="en-US"/>
                    </a:p>
                  </a:txBody>
                  <a:tcPr/>
                </a:tc>
                <a:tc rowSpan="2">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Gulim" pitchFamily="34" charset="-127"/>
                          <a:ea typeface="宋体" pitchFamily="2" charset="-122"/>
                        </a:rPr>
                        <a:t>50</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Gulim" pitchFamily="34" charset="-127"/>
                          <a:ea typeface="宋体" pitchFamily="2" charset="-122"/>
                        </a:rPr>
                        <a:t>400</a:t>
                      </a:r>
                      <a:r>
                        <a:rPr kumimoji="1" lang="zh-CN" altLang="en-US" sz="1400" b="0" i="0" u="none" strike="noStrike" cap="none" normalizeH="0" baseline="0" smtClean="0">
                          <a:ln>
                            <a:noFill/>
                          </a:ln>
                          <a:solidFill>
                            <a:schemeClr val="tx1"/>
                          </a:solidFill>
                          <a:effectLst/>
                          <a:latin typeface="Times New Roman" pitchFamily="18" charset="0"/>
                          <a:ea typeface="宋体" pitchFamily="2" charset="-122"/>
                        </a:rPr>
                        <a:t>／</a:t>
                      </a:r>
                      <a:r>
                        <a:rPr kumimoji="1" lang="en-US" altLang="zh-CN" sz="1400" b="0" i="0" u="none" strike="noStrike" cap="none" normalizeH="0" baseline="0" smtClean="0">
                          <a:ln>
                            <a:noFill/>
                          </a:ln>
                          <a:solidFill>
                            <a:schemeClr val="tx1"/>
                          </a:solidFill>
                          <a:effectLst/>
                          <a:latin typeface="Times New Roman" pitchFamily="18" charset="0"/>
                          <a:ea typeface="宋体" pitchFamily="2" charset="-122"/>
                        </a:rPr>
                        <a:t>400</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Gulim" pitchFamily="34" charset="-127"/>
                          <a:ea typeface="宋体" pitchFamily="2" charset="-122"/>
                        </a:rPr>
                        <a:t>240</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510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Gulim" pitchFamily="34" charset="-127"/>
                          <a:ea typeface="宋体" pitchFamily="2" charset="-122"/>
                        </a:rPr>
                        <a:t>300</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a:txBody>
                  <a:tcPr horzOverflow="overflow">
                    <a:lnL w="254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rowSpan="3">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Times New Roman" pitchFamily="18" charset="0"/>
                          <a:ea typeface="宋体" pitchFamily="2" charset="-122"/>
                        </a:rPr>
                        <a:t>单模</a:t>
                      </a:r>
                      <a:endParaRPr kumimoji="1" lang="zh-CN" altLang="en-US"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Gulim" pitchFamily="34" charset="-127"/>
                          <a:ea typeface="宋体" pitchFamily="2" charset="-122"/>
                        </a:rPr>
                        <a:t>10GBASE-L</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3">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Gulim" pitchFamily="34" charset="-127"/>
                          <a:ea typeface="宋体" pitchFamily="2" charset="-122"/>
                        </a:rPr>
                        <a:t>&lt;10</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Gulim" pitchFamily="34" charset="-127"/>
                          <a:ea typeface="宋体" pitchFamily="2" charset="-122"/>
                        </a:rPr>
                        <a:t>1310</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Gulim" pitchFamily="34" charset="-127"/>
                          <a:ea typeface="宋体" pitchFamily="2" charset="-122"/>
                        </a:rPr>
                        <a:t>1000</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3200">
                <a:tc vMerge="1">
                  <a:txBody>
                    <a:bodyPr/>
                    <a:lstStyle/>
                    <a:p>
                      <a:endParaRPr lang="zh-CN" altLang="en-US"/>
                    </a:p>
                  </a:txBody>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Gulim" pitchFamily="34" charset="-127"/>
                          <a:ea typeface="宋体" pitchFamily="2" charset="-122"/>
                        </a:rPr>
                        <a:t>10GBASE-E</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vMerge="1">
                  <a:txBody>
                    <a:bodyPr/>
                    <a:lstStyle/>
                    <a:p>
                      <a:endParaRPr lang="zh-CN" altLang="en-US"/>
                    </a:p>
                  </a:txBody>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Gulim" pitchFamily="34" charset="-127"/>
                          <a:ea typeface="宋体" pitchFamily="2" charset="-122"/>
                        </a:rPr>
                        <a:t>1550</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Gulim" pitchFamily="34" charset="-127"/>
                          <a:ea typeface="宋体" pitchFamily="2" charset="-122"/>
                        </a:rPr>
                        <a:t>30000</a:t>
                      </a:r>
                      <a:r>
                        <a:rPr kumimoji="1" lang="zh-CN" altLang="en-US" sz="1400" b="0" i="0" u="none" strike="noStrike" cap="none" normalizeH="0" baseline="0" smtClean="0">
                          <a:ln>
                            <a:noFill/>
                          </a:ln>
                          <a:solidFill>
                            <a:schemeClr val="tx1"/>
                          </a:solidFill>
                          <a:effectLst/>
                          <a:latin typeface="Times New Roman" pitchFamily="18" charset="0"/>
                          <a:ea typeface="宋体" pitchFamily="2" charset="-122"/>
                        </a:rPr>
                        <a:t>～</a:t>
                      </a:r>
                      <a:r>
                        <a:rPr kumimoji="1" lang="en-US" altLang="zh-CN" sz="1400" b="0" i="0" u="none" strike="noStrike" cap="none" normalizeH="0" baseline="0" smtClean="0">
                          <a:ln>
                            <a:noFill/>
                          </a:ln>
                          <a:solidFill>
                            <a:schemeClr val="tx1"/>
                          </a:solidFill>
                          <a:effectLst/>
                          <a:latin typeface="Times New Roman" pitchFamily="18" charset="0"/>
                          <a:ea typeface="宋体" pitchFamily="2" charset="-122"/>
                        </a:rPr>
                        <a:t>40000</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vMerge="1">
                  <a:txBody>
                    <a:bodyPr/>
                    <a:lstStyle/>
                    <a:p>
                      <a:endParaRPr lang="zh-CN" altLang="en-US"/>
                    </a:p>
                  </a:txBody>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Gulim" pitchFamily="34" charset="-127"/>
                          <a:ea typeface="宋体" pitchFamily="2" charset="-122"/>
                        </a:rPr>
                        <a:t>10GBASE-LX4</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Gulim" pitchFamily="34" charset="-127"/>
                          <a:ea typeface="宋体" pitchFamily="2" charset="-122"/>
                        </a:rPr>
                        <a:t>1300</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Gulim" pitchFamily="34" charset="-127"/>
                          <a:ea typeface="宋体" pitchFamily="2" charset="-122"/>
                        </a:rPr>
                        <a:t>1000</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1279" name="Rectangle 383"/>
          <p:cNvSpPr>
            <a:spLocks noChangeArrowheads="1"/>
          </p:cNvSpPr>
          <p:nvPr/>
        </p:nvSpPr>
        <p:spPr bwMode="auto">
          <a:xfrm>
            <a:off x="0" y="5656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latinLnBrk="1" hangingPunct="1"/>
            <a:endParaRPr kumimoji="1" lang="zh-CN" altLang="en-US">
              <a:latin typeface="Gulim" pitchFamily="34" charset="-127"/>
            </a:endParaRPr>
          </a:p>
        </p:txBody>
      </p:sp>
    </p:spTree>
    <p:extLst>
      <p:ext uri="{BB962C8B-B14F-4D97-AF65-F5344CB8AC3E}">
        <p14:creationId xmlns:p14="http://schemas.microsoft.com/office/powerpoint/2010/main" val="3231139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187450" y="908050"/>
            <a:ext cx="7199313" cy="720725"/>
          </a:xfrm>
        </p:spPr>
        <p:txBody>
          <a:bodyPr>
            <a:normAutofit fontScale="90000"/>
          </a:bodyPr>
          <a:lstStyle/>
          <a:p>
            <a:pPr eaLnBrk="1" hangingPunct="1"/>
            <a:r>
              <a:rPr lang="en-US" altLang="zh-CN" b="1" smtClean="0">
                <a:latin typeface="黑体" pitchFamily="49" charset="-122"/>
                <a:ea typeface="黑体" pitchFamily="49" charset="-122"/>
              </a:rPr>
              <a:t>3.5 </a:t>
            </a:r>
            <a:r>
              <a:rPr lang="zh-CN" altLang="en-US" b="1" smtClean="0">
                <a:latin typeface="黑体" pitchFamily="49" charset="-122"/>
                <a:ea typeface="黑体" pitchFamily="49" charset="-122"/>
              </a:rPr>
              <a:t>综合布线系统选择</a:t>
            </a:r>
          </a:p>
        </p:txBody>
      </p:sp>
      <p:sp>
        <p:nvSpPr>
          <p:cNvPr id="52227" name="Rectangle 3"/>
          <p:cNvSpPr>
            <a:spLocks noGrp="1" noChangeArrowheads="1"/>
          </p:cNvSpPr>
          <p:nvPr>
            <p:ph type="body" idx="1"/>
          </p:nvPr>
        </p:nvSpPr>
        <p:spPr>
          <a:xfrm>
            <a:off x="684213" y="1700213"/>
            <a:ext cx="7845425" cy="2952750"/>
          </a:xfrm>
        </p:spPr>
        <p:txBody>
          <a:bodyPr/>
          <a:lstStyle/>
          <a:p>
            <a:pPr algn="just" eaLnBrk="1" hangingPunct="1">
              <a:lnSpc>
                <a:spcPct val="90000"/>
              </a:lnSpc>
              <a:buFont typeface="Wingdings" pitchFamily="2" charset="2"/>
              <a:buNone/>
            </a:pPr>
            <a:r>
              <a:rPr lang="en-US" altLang="zh-CN" sz="2800" smtClean="0"/>
              <a:t>3.5.3 </a:t>
            </a:r>
            <a:r>
              <a:rPr lang="zh-CN" altLang="en-US" sz="2800" smtClean="0"/>
              <a:t>双绞线与光缆的选择</a:t>
            </a:r>
          </a:p>
          <a:p>
            <a:pPr lvl="1" eaLnBrk="1" hangingPunct="1"/>
            <a:r>
              <a:rPr lang="zh-CN" altLang="en-US" sz="2800" smtClean="0"/>
              <a:t>光纤布线是数据干线的首选 </a:t>
            </a:r>
          </a:p>
          <a:p>
            <a:pPr lvl="2" eaLnBrk="1" hangingPunct="1">
              <a:buFontTx/>
              <a:buNone/>
            </a:pPr>
            <a:r>
              <a:rPr lang="en-US" altLang="zh-CN" sz="2400" smtClean="0"/>
              <a:t>1</a:t>
            </a:r>
            <a:r>
              <a:rPr lang="zh-CN" altLang="en-US" sz="2400" smtClean="0"/>
              <a:t>） 干线用缆量不大 。 </a:t>
            </a:r>
          </a:p>
          <a:p>
            <a:pPr lvl="2" eaLnBrk="1" hangingPunct="1">
              <a:buFontTx/>
              <a:buNone/>
            </a:pPr>
            <a:r>
              <a:rPr lang="en-US" altLang="zh-CN" sz="2400" smtClean="0"/>
              <a:t>2</a:t>
            </a:r>
            <a:r>
              <a:rPr lang="zh-CN" altLang="en-US" sz="2400" smtClean="0"/>
              <a:t>） 用光缆不必为升级疑虑 </a:t>
            </a:r>
          </a:p>
          <a:p>
            <a:pPr lvl="2" eaLnBrk="1" hangingPunct="1">
              <a:buFontTx/>
              <a:buNone/>
            </a:pPr>
            <a:r>
              <a:rPr lang="en-US" altLang="zh-CN" sz="2400" smtClean="0"/>
              <a:t>3</a:t>
            </a:r>
            <a:r>
              <a:rPr lang="zh-CN" altLang="en-US" sz="2400" smtClean="0"/>
              <a:t>） 处于电磁干扰较严重的弱电井，光缆比较理想 </a:t>
            </a:r>
          </a:p>
          <a:p>
            <a:pPr lvl="2" eaLnBrk="1" hangingPunct="1">
              <a:buFontTx/>
              <a:buNone/>
            </a:pPr>
            <a:r>
              <a:rPr lang="en-US" altLang="zh-CN" sz="2400" smtClean="0"/>
              <a:t>4</a:t>
            </a:r>
            <a:r>
              <a:rPr lang="zh-CN" altLang="en-US" sz="2400" smtClean="0"/>
              <a:t>） 光缆在弱电井布放，安装难度较小 </a:t>
            </a:r>
          </a:p>
        </p:txBody>
      </p:sp>
      <p:sp>
        <p:nvSpPr>
          <p:cNvPr id="52228" name="Line 5"/>
          <p:cNvSpPr>
            <a:spLocks noChangeShapeType="1"/>
          </p:cNvSpPr>
          <p:nvPr/>
        </p:nvSpPr>
        <p:spPr bwMode="auto">
          <a:xfrm>
            <a:off x="2641600" y="20955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229" name="Line 6"/>
          <p:cNvSpPr>
            <a:spLocks noChangeShapeType="1"/>
          </p:cNvSpPr>
          <p:nvPr/>
        </p:nvSpPr>
        <p:spPr bwMode="auto">
          <a:xfrm>
            <a:off x="2641600" y="27051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230" name="Rectangle 83"/>
          <p:cNvSpPr>
            <a:spLocks noChangeArrowheads="1"/>
          </p:cNvSpPr>
          <p:nvPr/>
        </p:nvSpPr>
        <p:spPr bwMode="auto">
          <a:xfrm>
            <a:off x="0" y="5656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latinLnBrk="1" hangingPunct="1"/>
            <a:endParaRPr kumimoji="1" lang="zh-CN" altLang="en-US">
              <a:latin typeface="Gulim" pitchFamily="34" charset="-127"/>
            </a:endParaRPr>
          </a:p>
        </p:txBody>
      </p:sp>
    </p:spTree>
    <p:extLst>
      <p:ext uri="{BB962C8B-B14F-4D97-AF65-F5344CB8AC3E}">
        <p14:creationId xmlns:p14="http://schemas.microsoft.com/office/powerpoint/2010/main" val="1530713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116013" y="692150"/>
            <a:ext cx="7199312" cy="720725"/>
          </a:xfrm>
        </p:spPr>
        <p:txBody>
          <a:bodyPr>
            <a:normAutofit fontScale="90000"/>
          </a:bodyPr>
          <a:lstStyle/>
          <a:p>
            <a:pPr eaLnBrk="1" hangingPunct="1"/>
            <a:r>
              <a:rPr lang="en-US" altLang="zh-CN" b="1" smtClean="0">
                <a:latin typeface="黑体" pitchFamily="49" charset="-122"/>
                <a:ea typeface="黑体" pitchFamily="49" charset="-122"/>
              </a:rPr>
              <a:t>3.5 </a:t>
            </a:r>
            <a:r>
              <a:rPr lang="zh-CN" altLang="en-US" b="1" smtClean="0">
                <a:latin typeface="黑体" pitchFamily="49" charset="-122"/>
                <a:ea typeface="黑体" pitchFamily="49" charset="-122"/>
              </a:rPr>
              <a:t>综合布线系统选择</a:t>
            </a:r>
          </a:p>
        </p:txBody>
      </p:sp>
      <p:sp>
        <p:nvSpPr>
          <p:cNvPr id="53251" name="Rectangle 3"/>
          <p:cNvSpPr>
            <a:spLocks noGrp="1" noChangeArrowheads="1"/>
          </p:cNvSpPr>
          <p:nvPr>
            <p:ph type="body" idx="1"/>
          </p:nvPr>
        </p:nvSpPr>
        <p:spPr>
          <a:xfrm>
            <a:off x="611188" y="1268413"/>
            <a:ext cx="7918450" cy="4751387"/>
          </a:xfrm>
        </p:spPr>
        <p:txBody>
          <a:bodyPr>
            <a:normAutofit lnSpcReduction="10000"/>
          </a:bodyPr>
          <a:lstStyle/>
          <a:p>
            <a:pPr algn="just" eaLnBrk="1" hangingPunct="1">
              <a:lnSpc>
                <a:spcPct val="90000"/>
              </a:lnSpc>
              <a:buFont typeface="Wingdings" pitchFamily="2" charset="2"/>
              <a:buNone/>
            </a:pPr>
            <a:r>
              <a:rPr lang="en-US" altLang="zh-CN" smtClean="0"/>
              <a:t>3.5.3 </a:t>
            </a:r>
            <a:r>
              <a:rPr lang="zh-CN" altLang="en-US" smtClean="0"/>
              <a:t>双绞线与光缆的选择</a:t>
            </a:r>
          </a:p>
          <a:p>
            <a:pPr lvl="1" eaLnBrk="1" hangingPunct="1"/>
            <a:r>
              <a:rPr lang="zh-CN" altLang="en-US" sz="2000" smtClean="0"/>
              <a:t>光纤到桌面的机遇 </a:t>
            </a:r>
          </a:p>
          <a:p>
            <a:pPr lvl="2" eaLnBrk="1" hangingPunct="1">
              <a:buFontTx/>
              <a:buNone/>
            </a:pPr>
            <a:r>
              <a:rPr lang="en-US" altLang="zh-CN" sz="1800" smtClean="0"/>
              <a:t>1</a:t>
            </a:r>
            <a:r>
              <a:rPr lang="zh-CN" altLang="en-US" sz="1800" smtClean="0"/>
              <a:t>）由于</a:t>
            </a:r>
            <a:r>
              <a:rPr lang="en-US" altLang="zh-CN" sz="1800" smtClean="0"/>
              <a:t>CAT 5E</a:t>
            </a:r>
            <a:r>
              <a:rPr lang="zh-CN" altLang="en-US" sz="1800" smtClean="0"/>
              <a:t>线缆实现了支持千兆以太网，并且其标准已正式公布，而</a:t>
            </a:r>
            <a:r>
              <a:rPr lang="en-US" altLang="zh-CN" sz="1800" smtClean="0"/>
              <a:t>6</a:t>
            </a:r>
            <a:r>
              <a:rPr lang="zh-CN" altLang="en-US" sz="1800" smtClean="0"/>
              <a:t>类布线规范直到</a:t>
            </a:r>
            <a:r>
              <a:rPr lang="en-US" altLang="zh-CN" sz="1800" smtClean="0"/>
              <a:t>2002</a:t>
            </a:r>
            <a:r>
              <a:rPr lang="zh-CN" altLang="en-US" sz="1800" smtClean="0"/>
              <a:t>年初才正式公布。使得</a:t>
            </a:r>
            <a:r>
              <a:rPr lang="en-US" altLang="zh-CN" sz="1800" smtClean="0"/>
              <a:t>6</a:t>
            </a:r>
            <a:r>
              <a:rPr lang="zh-CN" altLang="en-US" sz="1800" smtClean="0"/>
              <a:t>类线缆应用比预测的结果要差。</a:t>
            </a:r>
          </a:p>
          <a:p>
            <a:pPr lvl="2" eaLnBrk="1" hangingPunct="1">
              <a:buFontTx/>
              <a:buNone/>
            </a:pPr>
            <a:r>
              <a:rPr lang="en-US" altLang="zh-CN" sz="1800" smtClean="0"/>
              <a:t>2</a:t>
            </a:r>
            <a:r>
              <a:rPr lang="zh-CN" altLang="en-US" sz="1800" smtClean="0"/>
              <a:t>）</a:t>
            </a:r>
            <a:r>
              <a:rPr lang="en-US" altLang="zh-CN" sz="1800" smtClean="0"/>
              <a:t>6</a:t>
            </a:r>
            <a:r>
              <a:rPr lang="zh-CN" altLang="en-US" sz="1800" smtClean="0"/>
              <a:t>类系统部件的费用比</a:t>
            </a:r>
            <a:r>
              <a:rPr lang="en-US" altLang="zh-CN" sz="1800" smtClean="0"/>
              <a:t>5E</a:t>
            </a:r>
            <a:r>
              <a:rPr lang="zh-CN" altLang="en-US" sz="1800" smtClean="0"/>
              <a:t>类高得多，与光纤布线系统相比价格优势不大。</a:t>
            </a:r>
          </a:p>
          <a:p>
            <a:pPr lvl="2" eaLnBrk="1" hangingPunct="1">
              <a:buFontTx/>
              <a:buNone/>
            </a:pPr>
            <a:r>
              <a:rPr lang="en-US" altLang="zh-CN" sz="1800" smtClean="0"/>
              <a:t>3</a:t>
            </a:r>
            <a:r>
              <a:rPr lang="zh-CN" altLang="en-US" sz="1800" smtClean="0"/>
              <a:t>）</a:t>
            </a:r>
            <a:r>
              <a:rPr lang="en-US" altLang="zh-CN" sz="1800" smtClean="0"/>
              <a:t>6</a:t>
            </a:r>
            <a:r>
              <a:rPr lang="zh-CN" altLang="en-US" sz="1800" smtClean="0"/>
              <a:t>类系统的施工要求也比</a:t>
            </a:r>
            <a:r>
              <a:rPr lang="en-US" altLang="zh-CN" sz="1800" smtClean="0"/>
              <a:t>5E</a:t>
            </a:r>
            <a:r>
              <a:rPr lang="zh-CN" altLang="en-US" sz="1800" smtClean="0"/>
              <a:t>类高，其难度近似于光缆，但其供应商往往不象光缆供应商那样能够提供专业水平的一条龙服务，竣工后系统不合格率较高</a:t>
            </a:r>
          </a:p>
          <a:p>
            <a:pPr lvl="2" eaLnBrk="1" hangingPunct="1">
              <a:buFontTx/>
              <a:buNone/>
            </a:pPr>
            <a:r>
              <a:rPr lang="en-US" altLang="zh-CN" sz="1800" smtClean="0"/>
              <a:t>4</a:t>
            </a:r>
            <a:r>
              <a:rPr lang="zh-CN" altLang="en-US" sz="1800" smtClean="0"/>
              <a:t>）光纤布线长度可以比铜缆长，几层楼合用光纤集线器的范围</a:t>
            </a:r>
          </a:p>
          <a:p>
            <a:pPr lvl="2" eaLnBrk="1" hangingPunct="1">
              <a:buFontTx/>
              <a:buNone/>
            </a:pPr>
            <a:r>
              <a:rPr lang="en-US" altLang="zh-CN" sz="1800" smtClean="0"/>
              <a:t>5</a:t>
            </a:r>
            <a:r>
              <a:rPr lang="zh-CN" altLang="en-US" sz="1800" smtClean="0"/>
              <a:t>）对于光纤到桌面（</a:t>
            </a:r>
            <a:r>
              <a:rPr lang="en-US" altLang="zh-CN" sz="1800" smtClean="0"/>
              <a:t>FTTD</a:t>
            </a:r>
            <a:r>
              <a:rPr lang="zh-CN" altLang="en-US" sz="1800" smtClean="0"/>
              <a:t>，</a:t>
            </a:r>
            <a:r>
              <a:rPr lang="en-US" altLang="zh-CN" sz="1800" smtClean="0"/>
              <a:t>Fiber To The Desk</a:t>
            </a:r>
            <a:r>
              <a:rPr lang="zh-CN" altLang="en-US" sz="1800" smtClean="0"/>
              <a:t>）来说，光缆布线可以考虑省去</a:t>
            </a:r>
            <a:r>
              <a:rPr lang="en-US" altLang="zh-CN" sz="1800" smtClean="0"/>
              <a:t>FD</a:t>
            </a:r>
            <a:r>
              <a:rPr lang="zh-CN" altLang="en-US" sz="1800" smtClean="0"/>
              <a:t>（</a:t>
            </a:r>
            <a:r>
              <a:rPr lang="en-US" altLang="zh-CN" sz="1800" smtClean="0"/>
              <a:t>Floor Distributor</a:t>
            </a:r>
            <a:r>
              <a:rPr lang="zh-CN" altLang="en-US" sz="1800" smtClean="0"/>
              <a:t>，楼层配线设备），直接从</a:t>
            </a:r>
            <a:r>
              <a:rPr lang="en-US" altLang="zh-CN" sz="1800" smtClean="0"/>
              <a:t>BD</a:t>
            </a:r>
            <a:r>
              <a:rPr lang="zh-CN" altLang="en-US" sz="1800" smtClean="0"/>
              <a:t>（</a:t>
            </a:r>
            <a:r>
              <a:rPr lang="en-US" altLang="zh-CN" sz="1800" smtClean="0"/>
              <a:t>Building Distributor</a:t>
            </a:r>
            <a:r>
              <a:rPr lang="zh-CN" altLang="en-US" sz="1800" smtClean="0"/>
              <a:t>，建筑物配线设备）引至桌面。 </a:t>
            </a:r>
          </a:p>
          <a:p>
            <a:pPr lvl="2" eaLnBrk="1" hangingPunct="1">
              <a:buFontTx/>
              <a:buNone/>
            </a:pPr>
            <a:r>
              <a:rPr lang="en-US" altLang="zh-CN" sz="1800" smtClean="0"/>
              <a:t>6</a:t>
            </a:r>
            <a:r>
              <a:rPr lang="zh-CN" altLang="en-US" sz="1800" smtClean="0"/>
              <a:t>） </a:t>
            </a:r>
            <a:r>
              <a:rPr lang="en-US" altLang="zh-CN" sz="1800" smtClean="0"/>
              <a:t>7</a:t>
            </a:r>
            <a:r>
              <a:rPr lang="zh-CN" altLang="en-US" sz="1800" smtClean="0"/>
              <a:t>类铜缆与光缆相比，二者相比光纤具有较大的优势。</a:t>
            </a:r>
            <a:r>
              <a:rPr lang="zh-CN" altLang="en-US" smtClean="0"/>
              <a:t> </a:t>
            </a:r>
          </a:p>
        </p:txBody>
      </p:sp>
      <p:sp>
        <p:nvSpPr>
          <p:cNvPr id="53252" name="Line 4"/>
          <p:cNvSpPr>
            <a:spLocks noChangeShapeType="1"/>
          </p:cNvSpPr>
          <p:nvPr/>
        </p:nvSpPr>
        <p:spPr bwMode="auto">
          <a:xfrm>
            <a:off x="2641600" y="20955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253" name="Line 5"/>
          <p:cNvSpPr>
            <a:spLocks noChangeShapeType="1"/>
          </p:cNvSpPr>
          <p:nvPr/>
        </p:nvSpPr>
        <p:spPr bwMode="auto">
          <a:xfrm>
            <a:off x="2641600" y="27051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254" name="Rectangle 6"/>
          <p:cNvSpPr>
            <a:spLocks noChangeArrowheads="1"/>
          </p:cNvSpPr>
          <p:nvPr/>
        </p:nvSpPr>
        <p:spPr bwMode="auto">
          <a:xfrm>
            <a:off x="0" y="5656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latinLnBrk="1" hangingPunct="1"/>
            <a:endParaRPr kumimoji="1" lang="zh-CN" altLang="en-US">
              <a:latin typeface="Gulim" pitchFamily="34" charset="-127"/>
            </a:endParaRPr>
          </a:p>
        </p:txBody>
      </p:sp>
    </p:spTree>
    <p:extLst>
      <p:ext uri="{BB962C8B-B14F-4D97-AF65-F5344CB8AC3E}">
        <p14:creationId xmlns:p14="http://schemas.microsoft.com/office/powerpoint/2010/main" val="1084390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971550" y="765175"/>
            <a:ext cx="7199313" cy="720725"/>
          </a:xfrm>
        </p:spPr>
        <p:txBody>
          <a:bodyPr>
            <a:normAutofit fontScale="90000"/>
          </a:bodyPr>
          <a:lstStyle/>
          <a:p>
            <a:pPr eaLnBrk="1" hangingPunct="1"/>
            <a:r>
              <a:rPr lang="en-US" altLang="zh-CN" b="1" smtClean="0">
                <a:latin typeface="黑体" pitchFamily="49" charset="-122"/>
                <a:ea typeface="黑体" pitchFamily="49" charset="-122"/>
              </a:rPr>
              <a:t>3.5 </a:t>
            </a:r>
            <a:r>
              <a:rPr lang="zh-CN" altLang="en-US" b="1" smtClean="0">
                <a:latin typeface="黑体" pitchFamily="49" charset="-122"/>
                <a:ea typeface="黑体" pitchFamily="49" charset="-122"/>
              </a:rPr>
              <a:t>综合布线系统选择</a:t>
            </a:r>
          </a:p>
        </p:txBody>
      </p:sp>
      <p:sp>
        <p:nvSpPr>
          <p:cNvPr id="54275" name="Rectangle 3"/>
          <p:cNvSpPr>
            <a:spLocks noGrp="1" noChangeArrowheads="1"/>
          </p:cNvSpPr>
          <p:nvPr>
            <p:ph type="body" idx="1"/>
          </p:nvPr>
        </p:nvSpPr>
        <p:spPr>
          <a:xfrm>
            <a:off x="684213" y="1412875"/>
            <a:ext cx="7918450" cy="4464050"/>
          </a:xfrm>
        </p:spPr>
        <p:txBody>
          <a:bodyPr>
            <a:normAutofit lnSpcReduction="10000"/>
          </a:bodyPr>
          <a:lstStyle/>
          <a:p>
            <a:pPr algn="just" eaLnBrk="1" hangingPunct="1">
              <a:lnSpc>
                <a:spcPct val="90000"/>
              </a:lnSpc>
              <a:buFont typeface="Wingdings" pitchFamily="2" charset="2"/>
              <a:buNone/>
            </a:pPr>
            <a:r>
              <a:rPr lang="en-US" altLang="zh-CN" smtClean="0"/>
              <a:t>3.5.3 </a:t>
            </a:r>
            <a:r>
              <a:rPr lang="zh-CN" altLang="en-US" smtClean="0"/>
              <a:t>双绞线与光缆的选择</a:t>
            </a:r>
          </a:p>
          <a:p>
            <a:pPr lvl="1" eaLnBrk="1" hangingPunct="1"/>
            <a:r>
              <a:rPr lang="zh-CN" altLang="en-US" sz="2000" smtClean="0"/>
              <a:t>促进光纤在综合布线中应用的新技术</a:t>
            </a:r>
            <a:r>
              <a:rPr lang="zh-CN" altLang="en-US" smtClean="0"/>
              <a:t> </a:t>
            </a:r>
            <a:endParaRPr lang="zh-CN" altLang="en-US" sz="2800" smtClean="0"/>
          </a:p>
          <a:p>
            <a:pPr lvl="2" eaLnBrk="1" hangingPunct="1">
              <a:buFontTx/>
              <a:buNone/>
            </a:pPr>
            <a:r>
              <a:rPr lang="en-US" altLang="zh-CN" sz="1800" smtClean="0"/>
              <a:t>1</a:t>
            </a:r>
            <a:r>
              <a:rPr lang="zh-CN" altLang="en-US" sz="1800" smtClean="0"/>
              <a:t>）小型化（</a:t>
            </a:r>
            <a:r>
              <a:rPr lang="en-US" altLang="zh-CN" sz="1800" smtClean="0"/>
              <a:t>SFF</a:t>
            </a:r>
            <a:r>
              <a:rPr lang="zh-CN" altLang="en-US" sz="1800" smtClean="0"/>
              <a:t>）光纤连接器</a:t>
            </a:r>
          </a:p>
          <a:p>
            <a:pPr lvl="2" eaLnBrk="1" hangingPunct="1">
              <a:buFontTx/>
              <a:buNone/>
            </a:pPr>
            <a:r>
              <a:rPr lang="en-US" altLang="zh-CN" sz="1800" smtClean="0"/>
              <a:t>2</a:t>
            </a:r>
            <a:r>
              <a:rPr lang="zh-CN" altLang="en-US" sz="1800" smtClean="0"/>
              <a:t>）理想的</a:t>
            </a:r>
            <a:r>
              <a:rPr lang="en-US" altLang="zh-CN" sz="1800" smtClean="0"/>
              <a:t>VCSEL</a:t>
            </a:r>
            <a:r>
              <a:rPr lang="zh-CN" altLang="en-US" sz="1800" smtClean="0"/>
              <a:t>（垂直腔表面发射激光）光源 </a:t>
            </a:r>
          </a:p>
          <a:p>
            <a:pPr lvl="2" eaLnBrk="1" hangingPunct="1">
              <a:buFontTx/>
              <a:buNone/>
            </a:pPr>
            <a:r>
              <a:rPr lang="en-US" altLang="zh-CN" sz="1800" smtClean="0"/>
              <a:t>3</a:t>
            </a:r>
            <a:r>
              <a:rPr lang="zh-CN" altLang="en-US" sz="1800" smtClean="0"/>
              <a:t>）光电介质转换器 </a:t>
            </a:r>
          </a:p>
          <a:p>
            <a:pPr lvl="1" eaLnBrk="1" hangingPunct="1"/>
            <a:r>
              <a:rPr lang="zh-CN" altLang="en-US" sz="2000" smtClean="0"/>
              <a:t>未来的解决方案是光缆在综合布线系统中有着重要的地位，但在目前和今后一定时期，它还不能完全立即取代铜线电缆。光缆主要是在建筑物间和建筑物内的主干线路，而双绞线电缆将会在距离近、分布广和要求低的到工作区的水平布线系统广泛应用，只是当水平布线距离很远电缆无法达到、桌面应用有高带宽和高安全性等要求时，水平布线就需要采用光纤布线系统。 </a:t>
            </a:r>
          </a:p>
          <a:p>
            <a:pPr lvl="1" eaLnBrk="1" hangingPunct="1"/>
            <a:r>
              <a:rPr lang="zh-CN" altLang="en-US" sz="2000" smtClean="0"/>
              <a:t>目前综合布线系统的首选方案</a:t>
            </a:r>
          </a:p>
          <a:p>
            <a:pPr lvl="2" eaLnBrk="1" hangingPunct="1"/>
            <a:r>
              <a:rPr lang="zh-CN" altLang="en-US" sz="1800" smtClean="0"/>
              <a:t>光纤主干系统</a:t>
            </a:r>
            <a:r>
              <a:rPr lang="en-US" altLang="zh-CN" sz="1800" smtClean="0"/>
              <a:t>+</a:t>
            </a:r>
            <a:r>
              <a:rPr lang="zh-CN" altLang="en-US" sz="1800" smtClean="0"/>
              <a:t>双绞线水平系统</a:t>
            </a:r>
            <a:r>
              <a:rPr lang="zh-CN" altLang="en-US" smtClean="0"/>
              <a:t>  </a:t>
            </a:r>
          </a:p>
        </p:txBody>
      </p:sp>
      <p:sp>
        <p:nvSpPr>
          <p:cNvPr id="54276" name="Line 4"/>
          <p:cNvSpPr>
            <a:spLocks noChangeShapeType="1"/>
          </p:cNvSpPr>
          <p:nvPr/>
        </p:nvSpPr>
        <p:spPr bwMode="auto">
          <a:xfrm>
            <a:off x="2641600" y="20955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277" name="Line 5"/>
          <p:cNvSpPr>
            <a:spLocks noChangeShapeType="1"/>
          </p:cNvSpPr>
          <p:nvPr/>
        </p:nvSpPr>
        <p:spPr bwMode="auto">
          <a:xfrm>
            <a:off x="2641600" y="27051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278" name="Rectangle 6"/>
          <p:cNvSpPr>
            <a:spLocks noChangeArrowheads="1"/>
          </p:cNvSpPr>
          <p:nvPr/>
        </p:nvSpPr>
        <p:spPr bwMode="auto">
          <a:xfrm>
            <a:off x="0" y="5656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latinLnBrk="1" hangingPunct="1"/>
            <a:endParaRPr kumimoji="1" lang="zh-CN" altLang="en-US">
              <a:latin typeface="Gulim" pitchFamily="34" charset="-127"/>
            </a:endParaRPr>
          </a:p>
        </p:txBody>
      </p:sp>
    </p:spTree>
    <p:extLst>
      <p:ext uri="{BB962C8B-B14F-4D97-AF65-F5344CB8AC3E}">
        <p14:creationId xmlns:p14="http://schemas.microsoft.com/office/powerpoint/2010/main" val="1975588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116013" y="836613"/>
            <a:ext cx="6335712" cy="725487"/>
          </a:xfrm>
        </p:spPr>
        <p:txBody>
          <a:bodyPr>
            <a:normAutofit fontScale="90000"/>
          </a:bodyPr>
          <a:lstStyle/>
          <a:p>
            <a:pPr eaLnBrk="1" hangingPunct="1"/>
            <a:r>
              <a:rPr lang="en-US" altLang="zh-CN" smtClean="0">
                <a:latin typeface="黑体" pitchFamily="49" charset="-122"/>
                <a:ea typeface="黑体" pitchFamily="49" charset="-122"/>
              </a:rPr>
              <a:t>3.6  </a:t>
            </a:r>
            <a:r>
              <a:rPr lang="zh-CN" altLang="en-US" smtClean="0">
                <a:latin typeface="黑体" pitchFamily="49" charset="-122"/>
                <a:ea typeface="黑体" pitchFamily="49" charset="-122"/>
              </a:rPr>
              <a:t>产品选型</a:t>
            </a:r>
          </a:p>
        </p:txBody>
      </p:sp>
      <p:sp>
        <p:nvSpPr>
          <p:cNvPr id="55299" name="Rectangle 3"/>
          <p:cNvSpPr>
            <a:spLocks noGrp="1" noChangeArrowheads="1"/>
          </p:cNvSpPr>
          <p:nvPr>
            <p:ph type="body" idx="1"/>
          </p:nvPr>
        </p:nvSpPr>
        <p:spPr>
          <a:xfrm>
            <a:off x="539750" y="1773238"/>
            <a:ext cx="7993063" cy="3960812"/>
          </a:xfrm>
        </p:spPr>
        <p:txBody>
          <a:bodyPr/>
          <a:lstStyle/>
          <a:p>
            <a:pPr eaLnBrk="1" hangingPunct="1">
              <a:buFont typeface="Wingdings" pitchFamily="2" charset="2"/>
              <a:buNone/>
            </a:pPr>
            <a:r>
              <a:rPr lang="en-US" altLang="zh-CN" smtClean="0"/>
              <a:t>3.6.1  </a:t>
            </a:r>
            <a:r>
              <a:rPr lang="zh-CN" altLang="en-US" smtClean="0"/>
              <a:t>产品选型原则</a:t>
            </a:r>
          </a:p>
          <a:p>
            <a:pPr lvl="1" eaLnBrk="1" hangingPunct="1"/>
            <a:r>
              <a:rPr lang="zh-CN" altLang="en-US" sz="2000" smtClean="0"/>
              <a:t>满足功能需求 </a:t>
            </a:r>
          </a:p>
          <a:p>
            <a:pPr lvl="1" eaLnBrk="1" hangingPunct="1"/>
            <a:r>
              <a:rPr lang="zh-CN" altLang="en-US" sz="2000" smtClean="0"/>
              <a:t>结合环境实际</a:t>
            </a:r>
          </a:p>
          <a:p>
            <a:pPr lvl="1" eaLnBrk="1" hangingPunct="1"/>
            <a:r>
              <a:rPr lang="zh-CN" altLang="en-US" sz="2000" smtClean="0"/>
              <a:t>选用同一品牌的产品 </a:t>
            </a:r>
          </a:p>
          <a:p>
            <a:pPr lvl="1" eaLnBrk="1" hangingPunct="1"/>
            <a:r>
              <a:rPr lang="zh-CN" altLang="en-US" sz="2000" smtClean="0"/>
              <a:t>符合相关标准 </a:t>
            </a:r>
          </a:p>
          <a:p>
            <a:pPr lvl="1" eaLnBrk="1" hangingPunct="1"/>
            <a:r>
              <a:rPr lang="zh-CN" altLang="en-US" sz="2000" smtClean="0"/>
              <a:t>技术性与经济性相结合</a:t>
            </a:r>
            <a:r>
              <a:rPr lang="zh-CN" altLang="en-US" sz="2800" smtClean="0"/>
              <a:t> </a:t>
            </a:r>
          </a:p>
          <a:p>
            <a:pPr lvl="1" eaLnBrk="1" hangingPunct="1"/>
            <a:endParaRPr lang="zh-CN" altLang="en-US" sz="2800" smtClean="0"/>
          </a:p>
          <a:p>
            <a:pPr lvl="1" eaLnBrk="1" hangingPunct="1"/>
            <a:endParaRPr lang="zh-CN" altLang="en-US" sz="2800" smtClean="0"/>
          </a:p>
          <a:p>
            <a:pPr lvl="1" eaLnBrk="1" hangingPunct="1"/>
            <a:endParaRPr lang="zh-CN" altLang="en-US" sz="2800" smtClean="0"/>
          </a:p>
        </p:txBody>
      </p:sp>
    </p:spTree>
    <p:extLst>
      <p:ext uri="{BB962C8B-B14F-4D97-AF65-F5344CB8AC3E}">
        <p14:creationId xmlns:p14="http://schemas.microsoft.com/office/powerpoint/2010/main" val="1096774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95288" y="836613"/>
            <a:ext cx="7489825" cy="725487"/>
          </a:xfrm>
        </p:spPr>
        <p:txBody>
          <a:bodyPr>
            <a:normAutofit fontScale="90000"/>
          </a:bodyPr>
          <a:lstStyle/>
          <a:p>
            <a:pPr eaLnBrk="1" hangingPunct="1"/>
            <a:r>
              <a:rPr lang="en-US" altLang="zh-CN" smtClean="0">
                <a:latin typeface="黑体" pitchFamily="49" charset="-122"/>
                <a:ea typeface="黑体" pitchFamily="49" charset="-122"/>
              </a:rPr>
              <a:t>3.6  </a:t>
            </a:r>
            <a:r>
              <a:rPr lang="zh-CN" altLang="en-US" smtClean="0">
                <a:latin typeface="黑体" pitchFamily="49" charset="-122"/>
                <a:ea typeface="黑体" pitchFamily="49" charset="-122"/>
              </a:rPr>
              <a:t>产品选型</a:t>
            </a:r>
          </a:p>
        </p:txBody>
      </p:sp>
      <p:sp>
        <p:nvSpPr>
          <p:cNvPr id="56323" name="Rectangle 3"/>
          <p:cNvSpPr>
            <a:spLocks noGrp="1" noChangeArrowheads="1"/>
          </p:cNvSpPr>
          <p:nvPr>
            <p:ph type="body" idx="1"/>
          </p:nvPr>
        </p:nvSpPr>
        <p:spPr>
          <a:xfrm>
            <a:off x="468313" y="1773238"/>
            <a:ext cx="8207375" cy="3960812"/>
          </a:xfrm>
        </p:spPr>
        <p:txBody>
          <a:bodyPr/>
          <a:lstStyle/>
          <a:p>
            <a:pPr algn="just" eaLnBrk="1" hangingPunct="1">
              <a:buFont typeface="Wingdings" pitchFamily="2" charset="2"/>
              <a:buNone/>
            </a:pPr>
            <a:r>
              <a:rPr lang="en-US" altLang="zh-CN" smtClean="0"/>
              <a:t>3.6.2  </a:t>
            </a:r>
            <a:r>
              <a:rPr lang="zh-CN" altLang="en-US" smtClean="0"/>
              <a:t>综合布线产品市场现状</a:t>
            </a:r>
          </a:p>
          <a:p>
            <a:pPr lvl="1" eaLnBrk="1" hangingPunct="1"/>
            <a:r>
              <a:rPr lang="zh-CN" altLang="en-US" sz="2000" smtClean="0"/>
              <a:t>综合布线最早是从美国引入我国的，因此市场上最早的综合布线产品主要是美国品牌，随着市场的发展，欧洲、澳洲、台湾等地的产品相继进入中国市场。 近几年，国内品牌所占市场份额也大幅攀升</a:t>
            </a:r>
          </a:p>
          <a:p>
            <a:pPr lvl="1" eaLnBrk="1" hangingPunct="1"/>
            <a:r>
              <a:rPr lang="zh-CN" altLang="en-US" sz="2000" smtClean="0"/>
              <a:t>下图为千家综合布线网公布的</a:t>
            </a:r>
            <a:r>
              <a:rPr lang="en-US" altLang="zh-CN" sz="2000" smtClean="0"/>
              <a:t>2008</a:t>
            </a:r>
            <a:r>
              <a:rPr lang="zh-CN" altLang="en-US" sz="2000" smtClean="0"/>
              <a:t>年</a:t>
            </a:r>
            <a:r>
              <a:rPr lang="en-US" altLang="zh-CN" sz="2000" smtClean="0"/>
              <a:t>7</a:t>
            </a:r>
            <a:r>
              <a:rPr lang="zh-CN" altLang="en-US" sz="2000" smtClean="0"/>
              <a:t>月国内市场的综合布线产品的品牌指数排名 </a:t>
            </a:r>
          </a:p>
          <a:p>
            <a:pPr lvl="1" eaLnBrk="1" hangingPunct="1"/>
            <a:endParaRPr lang="zh-CN" altLang="en-US" sz="2000" smtClean="0"/>
          </a:p>
          <a:p>
            <a:pPr lvl="1" eaLnBrk="1" hangingPunct="1"/>
            <a:endParaRPr lang="zh-CN" altLang="en-US" sz="2800" smtClean="0"/>
          </a:p>
          <a:p>
            <a:pPr lvl="1" eaLnBrk="1" hangingPunct="1"/>
            <a:endParaRPr lang="zh-CN" altLang="en-US" sz="2800" smtClean="0"/>
          </a:p>
        </p:txBody>
      </p:sp>
    </p:spTree>
    <p:extLst>
      <p:ext uri="{BB962C8B-B14F-4D97-AF65-F5344CB8AC3E}">
        <p14:creationId xmlns:p14="http://schemas.microsoft.com/office/powerpoint/2010/main" val="2384448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endParaRPr lang="zh-CN" altLang="en-US" smtClean="0"/>
          </a:p>
        </p:txBody>
      </p:sp>
      <p:sp>
        <p:nvSpPr>
          <p:cNvPr id="57347" name="Rectangle 3"/>
          <p:cNvSpPr>
            <a:spLocks noGrp="1" noChangeArrowheads="1"/>
          </p:cNvSpPr>
          <p:nvPr>
            <p:ph type="body" idx="1"/>
          </p:nvPr>
        </p:nvSpPr>
        <p:spPr/>
        <p:txBody>
          <a:bodyPr/>
          <a:lstStyle/>
          <a:p>
            <a:pPr eaLnBrk="1" hangingPunct="1"/>
            <a:endParaRPr lang="zh-CN" altLang="en-US" smtClean="0"/>
          </a:p>
        </p:txBody>
      </p:sp>
      <p:pic>
        <p:nvPicPr>
          <p:cNvPr id="57348" name="Picture 4" descr="未命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898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629816"/>
            <a:ext cx="8229600" cy="1143000"/>
          </a:xfrm>
        </p:spPr>
        <p:txBody>
          <a:bodyPr/>
          <a:lstStyle/>
          <a:p>
            <a:pPr eaLnBrk="1" hangingPunct="1"/>
            <a:r>
              <a:rPr lang="en-US" altLang="zh-CN" b="1" dirty="0" smtClean="0"/>
              <a:t>3.5 </a:t>
            </a:r>
            <a:r>
              <a:rPr lang="zh-CN" altLang="en-US" b="1" dirty="0" smtClean="0"/>
              <a:t>综合布线系统选择</a:t>
            </a:r>
          </a:p>
        </p:txBody>
      </p:sp>
      <p:sp>
        <p:nvSpPr>
          <p:cNvPr id="40963" name="Rectangle 3"/>
          <p:cNvSpPr>
            <a:spLocks noGrp="1" noChangeArrowheads="1"/>
          </p:cNvSpPr>
          <p:nvPr>
            <p:ph type="body" idx="1"/>
          </p:nvPr>
        </p:nvSpPr>
        <p:spPr>
          <a:xfrm>
            <a:off x="395288" y="1700213"/>
            <a:ext cx="8229600" cy="3960812"/>
          </a:xfrm>
        </p:spPr>
        <p:txBody>
          <a:bodyPr>
            <a:normAutofit fontScale="92500" lnSpcReduction="20000"/>
          </a:bodyPr>
          <a:lstStyle/>
          <a:p>
            <a:pPr eaLnBrk="1" hangingPunct="1">
              <a:buFont typeface="Wingdings" pitchFamily="2" charset="2"/>
              <a:buNone/>
            </a:pPr>
            <a:r>
              <a:rPr lang="en-US" altLang="zh-CN" smtClean="0"/>
              <a:t>3.5.1 </a:t>
            </a:r>
            <a:r>
              <a:rPr lang="zh-CN" altLang="en-US" smtClean="0"/>
              <a:t>屏蔽与非屏蔽双绞线的选择</a:t>
            </a:r>
          </a:p>
          <a:p>
            <a:pPr lvl="1" eaLnBrk="1" hangingPunct="1"/>
            <a:r>
              <a:rPr lang="zh-CN" altLang="en-US" smtClean="0"/>
              <a:t>为什么要采用非屏蔽系统 </a:t>
            </a:r>
          </a:p>
          <a:p>
            <a:pPr lvl="2" eaLnBrk="1" hangingPunct="1"/>
            <a:r>
              <a:rPr lang="en-US" altLang="zh-CN" smtClean="0"/>
              <a:t>UTP</a:t>
            </a:r>
            <a:r>
              <a:rPr lang="zh-CN" altLang="en-US" smtClean="0"/>
              <a:t>线缆结构设计可很好地抗干扰 </a:t>
            </a:r>
          </a:p>
          <a:p>
            <a:pPr lvl="2" eaLnBrk="1" hangingPunct="1"/>
            <a:r>
              <a:rPr lang="zh-CN" altLang="en-US" smtClean="0"/>
              <a:t>线缆传输数据速率要求不高 </a:t>
            </a:r>
          </a:p>
          <a:p>
            <a:pPr lvl="2" eaLnBrk="1" hangingPunct="1"/>
            <a:r>
              <a:rPr lang="zh-CN" altLang="en-US" smtClean="0"/>
              <a:t>管槽系统的屏蔽作用 </a:t>
            </a:r>
          </a:p>
          <a:p>
            <a:pPr lvl="2" eaLnBrk="1" hangingPunct="1"/>
            <a:r>
              <a:rPr lang="zh-CN" altLang="en-US" smtClean="0"/>
              <a:t>安装维护方便，整体造价低</a:t>
            </a:r>
          </a:p>
          <a:p>
            <a:pPr lvl="2" eaLnBrk="1" hangingPunct="1"/>
            <a:r>
              <a:rPr lang="zh-CN" altLang="en-US" smtClean="0"/>
              <a:t>屏蔽系统安装困难、技术要求较高和工程造价较高。 </a:t>
            </a:r>
          </a:p>
          <a:p>
            <a:pPr lvl="1" eaLnBrk="1" hangingPunct="1"/>
            <a:r>
              <a:rPr lang="zh-CN" altLang="en-US" smtClean="0"/>
              <a:t>为什么要采用屏蔽系统 </a:t>
            </a:r>
          </a:p>
          <a:p>
            <a:pPr lvl="2" eaLnBrk="1" hangingPunct="1"/>
            <a:r>
              <a:rPr lang="zh-CN" altLang="en-US" smtClean="0"/>
              <a:t>非屏蔽系统线缆结构有可能降低其技术性能 </a:t>
            </a:r>
          </a:p>
          <a:p>
            <a:pPr lvl="2" eaLnBrk="1" hangingPunct="1"/>
            <a:r>
              <a:rPr lang="zh-CN" altLang="en-US" smtClean="0"/>
              <a:t>非屏蔽系统容易对外辐射保密性差 </a:t>
            </a:r>
          </a:p>
          <a:p>
            <a:pPr lvl="2" eaLnBrk="1" hangingPunct="1"/>
            <a:r>
              <a:rPr lang="zh-CN" altLang="en-US" smtClean="0"/>
              <a:t>非屏蔽系统的高速数据传输性能较差   </a:t>
            </a:r>
          </a:p>
        </p:txBody>
      </p:sp>
    </p:spTree>
    <p:extLst>
      <p:ext uri="{BB962C8B-B14F-4D97-AF65-F5344CB8AC3E}">
        <p14:creationId xmlns:p14="http://schemas.microsoft.com/office/powerpoint/2010/main" val="4276197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23850" y="836613"/>
            <a:ext cx="8229600" cy="725487"/>
          </a:xfrm>
        </p:spPr>
        <p:txBody>
          <a:bodyPr>
            <a:normAutofit fontScale="90000"/>
          </a:bodyPr>
          <a:lstStyle/>
          <a:p>
            <a:pPr eaLnBrk="1" hangingPunct="1"/>
            <a:r>
              <a:rPr lang="en-US" altLang="zh-CN" b="1" smtClean="0">
                <a:latin typeface="黑体" pitchFamily="49" charset="-122"/>
                <a:ea typeface="黑体" pitchFamily="49" charset="-122"/>
              </a:rPr>
              <a:t>3.7 </a:t>
            </a:r>
            <a:r>
              <a:rPr lang="zh-CN" altLang="en-US" b="1" smtClean="0">
                <a:latin typeface="黑体" pitchFamily="49" charset="-122"/>
                <a:ea typeface="黑体" pitchFamily="49" charset="-122"/>
              </a:rPr>
              <a:t>用户需求分析</a:t>
            </a:r>
          </a:p>
        </p:txBody>
      </p:sp>
      <p:sp>
        <p:nvSpPr>
          <p:cNvPr id="58371" name="Rectangle 3"/>
          <p:cNvSpPr>
            <a:spLocks noGrp="1" noChangeArrowheads="1"/>
          </p:cNvSpPr>
          <p:nvPr>
            <p:ph type="body" idx="1"/>
          </p:nvPr>
        </p:nvSpPr>
        <p:spPr>
          <a:xfrm>
            <a:off x="468313" y="1700213"/>
            <a:ext cx="8229600" cy="3960812"/>
          </a:xfrm>
        </p:spPr>
        <p:txBody>
          <a:bodyPr>
            <a:normAutofit fontScale="92500"/>
          </a:bodyPr>
          <a:lstStyle/>
          <a:p>
            <a:pPr algn="just" eaLnBrk="1" hangingPunct="1">
              <a:buFont typeface="Wingdings" pitchFamily="2" charset="2"/>
              <a:buNone/>
            </a:pPr>
            <a:r>
              <a:rPr lang="en-US" altLang="zh-CN" smtClean="0">
                <a:latin typeface="黑体" pitchFamily="49" charset="-122"/>
                <a:ea typeface="黑体" pitchFamily="49" charset="-122"/>
              </a:rPr>
              <a:t>3.7.1 </a:t>
            </a:r>
            <a:r>
              <a:rPr lang="zh-CN" altLang="en-US" smtClean="0">
                <a:latin typeface="黑体" pitchFamily="49" charset="-122"/>
                <a:ea typeface="黑体" pitchFamily="49" charset="-122"/>
              </a:rPr>
              <a:t>建筑物现场勘察</a:t>
            </a:r>
          </a:p>
          <a:p>
            <a:pPr lvl="1" eaLnBrk="1" hangingPunct="1"/>
            <a:r>
              <a:rPr lang="zh-CN" altLang="en-US" sz="2000" smtClean="0"/>
              <a:t>查看各楼层、走廊、房间、电梯厅和大厅等吊顶的情况 </a:t>
            </a:r>
          </a:p>
          <a:p>
            <a:pPr lvl="1" eaLnBrk="1" hangingPunct="1"/>
            <a:r>
              <a:rPr lang="zh-CN" altLang="en-US" sz="2000" smtClean="0"/>
              <a:t>计算机网络线路可与哪些线路共用槽道</a:t>
            </a:r>
          </a:p>
          <a:p>
            <a:pPr lvl="1" eaLnBrk="1" hangingPunct="1"/>
            <a:r>
              <a:rPr lang="zh-CN" altLang="en-US" sz="2000" smtClean="0"/>
              <a:t>没有可用的电缆竖井，则要和甲方技术负责人商定垂直槽道的位置，并选择垂直槽道的种类是梯级式、托盘式、槽式桥架还是钢管等 </a:t>
            </a:r>
          </a:p>
          <a:p>
            <a:pPr lvl="1" eaLnBrk="1" hangingPunct="1"/>
            <a:r>
              <a:rPr lang="zh-CN" altLang="en-US" sz="2000" smtClean="0"/>
              <a:t>在设备间和楼层配线间，要确定机柜的安放位置，确定到机柜的主干线槽的敷设方式 </a:t>
            </a:r>
          </a:p>
          <a:p>
            <a:pPr lvl="1" eaLnBrk="1" hangingPunct="1"/>
            <a:r>
              <a:rPr lang="zh-CN" altLang="en-US" sz="2000" smtClean="0"/>
              <a:t>如果在竖井内墙上挂装楼层配线箱，要求竖井内有电灯，并且有楼板，而不是直通的 </a:t>
            </a:r>
          </a:p>
          <a:p>
            <a:pPr lvl="1" eaLnBrk="1" hangingPunct="1"/>
            <a:r>
              <a:rPr lang="zh-CN" altLang="en-US" sz="2000" smtClean="0"/>
              <a:t>确定到卫星配线箱的槽道的敷设方式和槽道种类 </a:t>
            </a:r>
          </a:p>
          <a:p>
            <a:pPr lvl="1" eaLnBrk="1" hangingPunct="1"/>
            <a:r>
              <a:rPr lang="zh-CN" altLang="en-US" sz="2000" smtClean="0"/>
              <a:t>讨论大楼结构方面尚不清楚的问题。  </a:t>
            </a:r>
          </a:p>
        </p:txBody>
      </p:sp>
    </p:spTree>
    <p:extLst>
      <p:ext uri="{BB962C8B-B14F-4D97-AF65-F5344CB8AC3E}">
        <p14:creationId xmlns:p14="http://schemas.microsoft.com/office/powerpoint/2010/main" val="3723453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557808"/>
            <a:ext cx="8229600" cy="1143000"/>
          </a:xfrm>
        </p:spPr>
        <p:txBody>
          <a:bodyPr/>
          <a:lstStyle/>
          <a:p>
            <a:pPr eaLnBrk="1" hangingPunct="1"/>
            <a:r>
              <a:rPr lang="en-US" altLang="zh-CN" b="1" dirty="0" smtClean="0">
                <a:latin typeface="黑体" pitchFamily="49" charset="-122"/>
                <a:ea typeface="黑体" pitchFamily="49" charset="-122"/>
              </a:rPr>
              <a:t>3.7 </a:t>
            </a:r>
            <a:r>
              <a:rPr lang="zh-CN" altLang="en-US" b="1" dirty="0" smtClean="0">
                <a:latin typeface="黑体" pitchFamily="49" charset="-122"/>
                <a:ea typeface="黑体" pitchFamily="49" charset="-122"/>
              </a:rPr>
              <a:t>用户需求分析</a:t>
            </a:r>
          </a:p>
        </p:txBody>
      </p:sp>
      <p:sp>
        <p:nvSpPr>
          <p:cNvPr id="59395" name="Rectangle 3"/>
          <p:cNvSpPr>
            <a:spLocks noGrp="1" noChangeArrowheads="1"/>
          </p:cNvSpPr>
          <p:nvPr>
            <p:ph type="body" idx="1"/>
          </p:nvPr>
        </p:nvSpPr>
        <p:spPr>
          <a:xfrm>
            <a:off x="539750" y="1773238"/>
            <a:ext cx="8156575" cy="3960812"/>
          </a:xfrm>
        </p:spPr>
        <p:txBody>
          <a:bodyPr/>
          <a:lstStyle/>
          <a:p>
            <a:pPr algn="just" eaLnBrk="1" hangingPunct="1">
              <a:buFont typeface="Wingdings" pitchFamily="2" charset="2"/>
              <a:buNone/>
            </a:pPr>
            <a:r>
              <a:rPr lang="en-US" altLang="zh-CN" smtClean="0"/>
              <a:t>3.7.2 </a:t>
            </a:r>
            <a:r>
              <a:rPr lang="zh-CN" altLang="en-US" smtClean="0"/>
              <a:t>用户需求分析的对象与范围</a:t>
            </a:r>
          </a:p>
          <a:p>
            <a:pPr algn="just" eaLnBrk="1" hangingPunct="1">
              <a:buFont typeface="Wingdings" pitchFamily="2" charset="2"/>
              <a:buNone/>
            </a:pPr>
            <a:r>
              <a:rPr lang="zh-CN" altLang="en-US" smtClean="0"/>
              <a:t>  </a:t>
            </a:r>
            <a:r>
              <a:rPr lang="en-US" altLang="zh-CN" smtClean="0"/>
              <a:t>1</a:t>
            </a:r>
            <a:r>
              <a:rPr lang="zh-CN" altLang="en-US" smtClean="0"/>
              <a:t>．需求分析对象</a:t>
            </a:r>
          </a:p>
          <a:p>
            <a:pPr lvl="1" eaLnBrk="1" hangingPunct="1"/>
            <a:r>
              <a:rPr lang="zh-CN" altLang="en-US" sz="2000" smtClean="0"/>
              <a:t>通常，综合布线系统建设对象分为智能建筑和智能小区两种类型。</a:t>
            </a:r>
          </a:p>
          <a:p>
            <a:pPr lvl="1" eaLnBrk="1" hangingPunct="1"/>
            <a:r>
              <a:rPr lang="zh-CN" altLang="en-US" sz="2000" smtClean="0"/>
              <a:t>智能建筑 </a:t>
            </a:r>
          </a:p>
          <a:p>
            <a:pPr lvl="1" eaLnBrk="1" hangingPunct="1"/>
            <a:r>
              <a:rPr lang="zh-CN" altLang="en-US" sz="2000" smtClean="0"/>
              <a:t>智能小区</a:t>
            </a:r>
            <a:r>
              <a:rPr lang="zh-CN" altLang="en-US" smtClean="0"/>
              <a:t> </a:t>
            </a:r>
          </a:p>
          <a:p>
            <a:pPr lvl="2" eaLnBrk="1" hangingPunct="1"/>
            <a:r>
              <a:rPr lang="zh-CN" altLang="en-US" smtClean="0"/>
              <a:t>住宅智能小区 </a:t>
            </a:r>
          </a:p>
          <a:p>
            <a:pPr lvl="2" eaLnBrk="1" hangingPunct="1"/>
            <a:r>
              <a:rPr lang="zh-CN" altLang="en-US" smtClean="0"/>
              <a:t>商住智能小区 </a:t>
            </a:r>
          </a:p>
          <a:p>
            <a:pPr lvl="2" eaLnBrk="1" hangingPunct="1"/>
            <a:r>
              <a:rPr lang="zh-CN" altLang="en-US" smtClean="0"/>
              <a:t>校园智能小区   </a:t>
            </a:r>
          </a:p>
          <a:p>
            <a:pPr lvl="1" eaLnBrk="1" hangingPunct="1"/>
            <a:endParaRPr lang="zh-CN" altLang="en-US" smtClean="0"/>
          </a:p>
        </p:txBody>
      </p:sp>
    </p:spTree>
    <p:extLst>
      <p:ext uri="{BB962C8B-B14F-4D97-AF65-F5344CB8AC3E}">
        <p14:creationId xmlns:p14="http://schemas.microsoft.com/office/powerpoint/2010/main" val="1830910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95288" y="981075"/>
            <a:ext cx="8229600" cy="725488"/>
          </a:xfrm>
        </p:spPr>
        <p:txBody>
          <a:bodyPr>
            <a:normAutofit fontScale="90000"/>
          </a:bodyPr>
          <a:lstStyle/>
          <a:p>
            <a:pPr eaLnBrk="1" hangingPunct="1"/>
            <a:r>
              <a:rPr lang="en-US" altLang="zh-CN" b="1" smtClean="0"/>
              <a:t>3.7 </a:t>
            </a:r>
            <a:r>
              <a:rPr lang="zh-CN" altLang="en-US" b="1" smtClean="0"/>
              <a:t>用户需求分析</a:t>
            </a:r>
          </a:p>
        </p:txBody>
      </p:sp>
      <p:sp>
        <p:nvSpPr>
          <p:cNvPr id="60419" name="Rectangle 3"/>
          <p:cNvSpPr>
            <a:spLocks noGrp="1" noChangeArrowheads="1"/>
          </p:cNvSpPr>
          <p:nvPr>
            <p:ph type="body" idx="1"/>
          </p:nvPr>
        </p:nvSpPr>
        <p:spPr>
          <a:xfrm>
            <a:off x="539750" y="1773238"/>
            <a:ext cx="7056438" cy="3960812"/>
          </a:xfrm>
        </p:spPr>
        <p:txBody>
          <a:bodyPr>
            <a:normAutofit lnSpcReduction="10000"/>
          </a:bodyPr>
          <a:lstStyle/>
          <a:p>
            <a:pPr algn="just" eaLnBrk="1" hangingPunct="1">
              <a:buFont typeface="Wingdings" pitchFamily="2" charset="2"/>
              <a:buNone/>
            </a:pPr>
            <a:r>
              <a:rPr lang="en-US" altLang="zh-CN" smtClean="0"/>
              <a:t>3.7.2  </a:t>
            </a:r>
            <a:r>
              <a:rPr lang="zh-CN" altLang="en-US" smtClean="0"/>
              <a:t>用户需求分析的对象与范围</a:t>
            </a:r>
          </a:p>
          <a:p>
            <a:pPr algn="just" eaLnBrk="1" hangingPunct="1">
              <a:buFont typeface="Wingdings" pitchFamily="2" charset="2"/>
              <a:buNone/>
            </a:pPr>
            <a:r>
              <a:rPr lang="zh-CN" altLang="en-US" smtClean="0"/>
              <a:t>  </a:t>
            </a:r>
            <a:r>
              <a:rPr lang="en-US" altLang="zh-CN" smtClean="0"/>
              <a:t>2</a:t>
            </a:r>
            <a:r>
              <a:rPr lang="zh-CN" altLang="en-US" smtClean="0"/>
              <a:t>．用户信息需求分析的范围</a:t>
            </a:r>
          </a:p>
          <a:p>
            <a:pPr lvl="1" eaLnBrk="1" hangingPunct="1"/>
            <a:r>
              <a:rPr lang="zh-CN" altLang="en-US" sz="2000" smtClean="0"/>
              <a:t>工程区域的大小</a:t>
            </a:r>
          </a:p>
          <a:p>
            <a:pPr lvl="1" eaLnBrk="1" hangingPunct="1"/>
            <a:r>
              <a:rPr lang="zh-CN" altLang="en-US" sz="2000" smtClean="0"/>
              <a:t>信息业务种类的多少 </a:t>
            </a:r>
          </a:p>
          <a:p>
            <a:pPr lvl="2" eaLnBrk="1" hangingPunct="1"/>
            <a:r>
              <a:rPr lang="zh-CN" altLang="en-US" smtClean="0"/>
              <a:t>语音、数据和图像通信系统 </a:t>
            </a:r>
          </a:p>
          <a:p>
            <a:pPr lvl="2" eaLnBrk="1" hangingPunct="1"/>
            <a:r>
              <a:rPr lang="zh-CN" altLang="en-US" smtClean="0"/>
              <a:t>保安监控系统 </a:t>
            </a:r>
          </a:p>
          <a:p>
            <a:pPr lvl="2" eaLnBrk="1" hangingPunct="1"/>
            <a:r>
              <a:rPr lang="zh-CN" altLang="en-US" smtClean="0"/>
              <a:t>卫星电视接收系统 </a:t>
            </a:r>
          </a:p>
          <a:p>
            <a:pPr lvl="2" eaLnBrk="1" hangingPunct="1"/>
            <a:r>
              <a:rPr lang="zh-CN" altLang="en-US" smtClean="0"/>
              <a:t>消防监控系统 </a:t>
            </a:r>
          </a:p>
          <a:p>
            <a:pPr lvl="2" eaLnBrk="1" hangingPunct="1"/>
            <a:r>
              <a:rPr lang="en-US" altLang="zh-CN" smtClean="0"/>
              <a:t>……</a:t>
            </a:r>
          </a:p>
          <a:p>
            <a:pPr lvl="1" eaLnBrk="1" hangingPunct="1"/>
            <a:endParaRPr lang="zh-CN" altLang="en-US" smtClean="0"/>
          </a:p>
        </p:txBody>
      </p:sp>
    </p:spTree>
    <p:extLst>
      <p:ext uri="{BB962C8B-B14F-4D97-AF65-F5344CB8AC3E}">
        <p14:creationId xmlns:p14="http://schemas.microsoft.com/office/powerpoint/2010/main" val="585147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95288" y="981075"/>
            <a:ext cx="8229600" cy="725488"/>
          </a:xfrm>
        </p:spPr>
        <p:txBody>
          <a:bodyPr>
            <a:normAutofit fontScale="90000"/>
          </a:bodyPr>
          <a:lstStyle/>
          <a:p>
            <a:pPr eaLnBrk="1" hangingPunct="1"/>
            <a:r>
              <a:rPr lang="en-US" altLang="zh-CN" b="1" smtClean="0"/>
              <a:t>3.7 </a:t>
            </a:r>
            <a:r>
              <a:rPr lang="zh-CN" altLang="en-US" b="1" smtClean="0"/>
              <a:t>用户需求分析</a:t>
            </a:r>
          </a:p>
        </p:txBody>
      </p:sp>
      <p:sp>
        <p:nvSpPr>
          <p:cNvPr id="61443" name="Rectangle 3"/>
          <p:cNvSpPr>
            <a:spLocks noGrp="1" noChangeArrowheads="1"/>
          </p:cNvSpPr>
          <p:nvPr>
            <p:ph type="body" idx="1"/>
          </p:nvPr>
        </p:nvSpPr>
        <p:spPr>
          <a:xfrm>
            <a:off x="539750" y="1773238"/>
            <a:ext cx="7561263" cy="3960812"/>
          </a:xfrm>
        </p:spPr>
        <p:txBody>
          <a:bodyPr/>
          <a:lstStyle/>
          <a:p>
            <a:pPr marL="182563" indent="-182563" algn="just" eaLnBrk="1" hangingPunct="1">
              <a:buFont typeface="Wingdings" pitchFamily="2" charset="2"/>
              <a:buNone/>
            </a:pPr>
            <a:r>
              <a:rPr lang="en-US" altLang="zh-CN" sz="2800" smtClean="0"/>
              <a:t>3.7.3 </a:t>
            </a:r>
            <a:r>
              <a:rPr lang="zh-CN" altLang="en-US" smtClean="0"/>
              <a:t>用户需求分析的基本要求 </a:t>
            </a:r>
            <a:endParaRPr lang="zh-CN" altLang="en-US" sz="2800" smtClean="0"/>
          </a:p>
          <a:p>
            <a:pPr marL="452438" lvl="1" indent="-90488" algn="just" eaLnBrk="1" hangingPunct="1">
              <a:buFont typeface="Wingdings" pitchFamily="2" charset="2"/>
              <a:buNone/>
            </a:pPr>
            <a:r>
              <a:rPr lang="zh-CN" altLang="en-US" sz="2000" smtClean="0"/>
              <a:t>  ① 确定工作区数量和性质 </a:t>
            </a:r>
          </a:p>
          <a:p>
            <a:pPr marL="452438" lvl="1" indent="-90488" algn="just" eaLnBrk="1" hangingPunct="1">
              <a:buFont typeface="Wingdings" pitchFamily="2" charset="2"/>
              <a:buNone/>
            </a:pPr>
            <a:r>
              <a:rPr lang="zh-CN" altLang="en-US" sz="2000" smtClean="0"/>
              <a:t>  ② 主要考虑近期需求，兼顾长远发展需要。</a:t>
            </a:r>
          </a:p>
          <a:p>
            <a:pPr marL="452438" lvl="1" indent="-90488" algn="just" eaLnBrk="1" hangingPunct="1">
              <a:buFont typeface="Wingdings" pitchFamily="2" charset="2"/>
              <a:buNone/>
            </a:pPr>
            <a:r>
              <a:rPr lang="zh-CN" altLang="en-US" sz="2000" smtClean="0"/>
              <a:t>  ③ 多方征求意见。</a:t>
            </a:r>
            <a:r>
              <a:rPr lang="zh-CN" altLang="en-US" smtClean="0"/>
              <a:t>  </a:t>
            </a:r>
          </a:p>
        </p:txBody>
      </p:sp>
    </p:spTree>
    <p:extLst>
      <p:ext uri="{BB962C8B-B14F-4D97-AF65-F5344CB8AC3E}">
        <p14:creationId xmlns:p14="http://schemas.microsoft.com/office/powerpoint/2010/main" val="757096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95288" y="908050"/>
            <a:ext cx="8229600" cy="725488"/>
          </a:xfrm>
        </p:spPr>
        <p:txBody>
          <a:bodyPr>
            <a:normAutofit fontScale="90000"/>
          </a:bodyPr>
          <a:lstStyle/>
          <a:p>
            <a:pPr eaLnBrk="1" hangingPunct="1"/>
            <a:r>
              <a:rPr lang="en-US" altLang="zh-CN" b="1" smtClean="0">
                <a:latin typeface="黑体" pitchFamily="49" charset="-122"/>
                <a:ea typeface="黑体" pitchFamily="49" charset="-122"/>
              </a:rPr>
              <a:t>3.8 </a:t>
            </a:r>
            <a:r>
              <a:rPr lang="zh-CN" altLang="en-US" b="1" smtClean="0">
                <a:latin typeface="黑体" pitchFamily="49" charset="-122"/>
                <a:ea typeface="黑体" pitchFamily="49" charset="-122"/>
              </a:rPr>
              <a:t>设计原则与步骤</a:t>
            </a:r>
          </a:p>
        </p:txBody>
      </p:sp>
      <p:sp>
        <p:nvSpPr>
          <p:cNvPr id="62467" name="Rectangle 3"/>
          <p:cNvSpPr>
            <a:spLocks noGrp="1" noChangeArrowheads="1"/>
          </p:cNvSpPr>
          <p:nvPr>
            <p:ph type="body" idx="1"/>
          </p:nvPr>
        </p:nvSpPr>
        <p:spPr>
          <a:xfrm>
            <a:off x="539750" y="1844675"/>
            <a:ext cx="8064500" cy="3671888"/>
          </a:xfrm>
        </p:spPr>
        <p:txBody>
          <a:bodyPr>
            <a:normAutofit fontScale="92500" lnSpcReduction="10000"/>
          </a:bodyPr>
          <a:lstStyle/>
          <a:p>
            <a:pPr algn="just" eaLnBrk="1" hangingPunct="1">
              <a:lnSpc>
                <a:spcPct val="90000"/>
              </a:lnSpc>
              <a:buFont typeface="Wingdings" pitchFamily="2" charset="2"/>
              <a:buNone/>
            </a:pPr>
            <a:r>
              <a:rPr lang="en-US" altLang="zh-CN" smtClean="0"/>
              <a:t>3.8.1 </a:t>
            </a:r>
            <a:r>
              <a:rPr lang="zh-CN" altLang="en-US" smtClean="0"/>
              <a:t>设计原则</a:t>
            </a:r>
          </a:p>
          <a:p>
            <a:pPr lvl="1" algn="just" eaLnBrk="1" hangingPunct="1">
              <a:lnSpc>
                <a:spcPct val="90000"/>
              </a:lnSpc>
              <a:buFont typeface="Wingdings" pitchFamily="2" charset="2"/>
              <a:buNone/>
            </a:pPr>
            <a:r>
              <a:rPr lang="zh-CN" altLang="en-US" smtClean="0"/>
              <a:t>① 尽量将综合布线系统纳入到建筑物整体规划、设计和建设之中。</a:t>
            </a:r>
          </a:p>
          <a:p>
            <a:pPr lvl="1" algn="just" eaLnBrk="1" hangingPunct="1">
              <a:lnSpc>
                <a:spcPct val="90000"/>
              </a:lnSpc>
              <a:buFont typeface="Wingdings" pitchFamily="2" charset="2"/>
              <a:buNone/>
            </a:pPr>
            <a:r>
              <a:rPr lang="zh-CN" altLang="en-US" smtClean="0"/>
              <a:t>② 尽可能将更多的信息系统纳入到综合布线系统。</a:t>
            </a:r>
          </a:p>
          <a:p>
            <a:pPr lvl="1" algn="just" eaLnBrk="1" hangingPunct="1">
              <a:lnSpc>
                <a:spcPct val="90000"/>
              </a:lnSpc>
              <a:buFont typeface="Wingdings" pitchFamily="2" charset="2"/>
              <a:buNone/>
            </a:pPr>
            <a:r>
              <a:rPr lang="zh-CN" altLang="en-US" smtClean="0"/>
              <a:t>③ 长远规划思想，保持一定的先进性。 </a:t>
            </a:r>
          </a:p>
          <a:p>
            <a:pPr lvl="1" algn="just" eaLnBrk="1" hangingPunct="1">
              <a:lnSpc>
                <a:spcPct val="90000"/>
              </a:lnSpc>
              <a:buFont typeface="Wingdings" pitchFamily="2" charset="2"/>
              <a:buNone/>
            </a:pPr>
            <a:r>
              <a:rPr lang="zh-CN" altLang="en-US" smtClean="0"/>
              <a:t>④ 扩展性。 </a:t>
            </a:r>
          </a:p>
          <a:p>
            <a:pPr lvl="1" algn="just" eaLnBrk="1" hangingPunct="1">
              <a:lnSpc>
                <a:spcPct val="90000"/>
              </a:lnSpc>
              <a:buFont typeface="Wingdings" pitchFamily="2" charset="2"/>
              <a:buNone/>
            </a:pPr>
            <a:r>
              <a:rPr lang="zh-CN" altLang="en-US" smtClean="0"/>
              <a:t>⑤ 标准化。 </a:t>
            </a:r>
          </a:p>
          <a:p>
            <a:pPr lvl="1" algn="just" eaLnBrk="1" hangingPunct="1">
              <a:lnSpc>
                <a:spcPct val="90000"/>
              </a:lnSpc>
              <a:buFont typeface="Wingdings" pitchFamily="2" charset="2"/>
              <a:buNone/>
            </a:pPr>
            <a:r>
              <a:rPr lang="zh-CN" altLang="en-US" smtClean="0"/>
              <a:t>⑥ 灵活的管理方式。 </a:t>
            </a:r>
          </a:p>
          <a:p>
            <a:pPr lvl="1" algn="just" eaLnBrk="1" hangingPunct="1">
              <a:lnSpc>
                <a:spcPct val="90000"/>
              </a:lnSpc>
              <a:buFont typeface="Wingdings" pitchFamily="2" charset="2"/>
              <a:buNone/>
            </a:pPr>
            <a:r>
              <a:rPr lang="zh-CN" altLang="en-US" smtClean="0"/>
              <a:t>⑦ 经济性。   </a:t>
            </a:r>
          </a:p>
          <a:p>
            <a:pPr eaLnBrk="1" hangingPunct="1">
              <a:lnSpc>
                <a:spcPct val="90000"/>
              </a:lnSpc>
              <a:buFont typeface="Wingdings" pitchFamily="2" charset="2"/>
              <a:buNone/>
            </a:pPr>
            <a:endParaRPr lang="zh-CN" altLang="en-US" smtClean="0"/>
          </a:p>
        </p:txBody>
      </p:sp>
    </p:spTree>
    <p:extLst>
      <p:ext uri="{BB962C8B-B14F-4D97-AF65-F5344CB8AC3E}">
        <p14:creationId xmlns:p14="http://schemas.microsoft.com/office/powerpoint/2010/main" val="609720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363" y="1196975"/>
            <a:ext cx="367665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2"/>
          <p:cNvSpPr>
            <a:spLocks noGrp="1" noChangeArrowheads="1"/>
          </p:cNvSpPr>
          <p:nvPr>
            <p:ph type="title"/>
          </p:nvPr>
        </p:nvSpPr>
        <p:spPr>
          <a:xfrm>
            <a:off x="827088" y="908050"/>
            <a:ext cx="6500812" cy="725488"/>
          </a:xfrm>
        </p:spPr>
        <p:txBody>
          <a:bodyPr>
            <a:normAutofit fontScale="90000"/>
          </a:bodyPr>
          <a:lstStyle/>
          <a:p>
            <a:pPr eaLnBrk="1" hangingPunct="1"/>
            <a:r>
              <a:rPr lang="en-US" altLang="zh-CN" b="1" smtClean="0">
                <a:latin typeface="黑体" pitchFamily="49" charset="-122"/>
                <a:ea typeface="黑体" pitchFamily="49" charset="-122"/>
              </a:rPr>
              <a:t>3.8 </a:t>
            </a:r>
            <a:r>
              <a:rPr lang="zh-CN" altLang="en-US" b="1" smtClean="0">
                <a:latin typeface="黑体" pitchFamily="49" charset="-122"/>
                <a:ea typeface="黑体" pitchFamily="49" charset="-122"/>
              </a:rPr>
              <a:t>设计原则与步骤</a:t>
            </a:r>
          </a:p>
        </p:txBody>
      </p:sp>
      <p:sp>
        <p:nvSpPr>
          <p:cNvPr id="63492" name="Rectangle 3"/>
          <p:cNvSpPr>
            <a:spLocks noGrp="1" noChangeArrowheads="1"/>
          </p:cNvSpPr>
          <p:nvPr>
            <p:ph type="body" idx="1"/>
          </p:nvPr>
        </p:nvSpPr>
        <p:spPr>
          <a:xfrm>
            <a:off x="539750" y="1700213"/>
            <a:ext cx="4319588" cy="3744912"/>
          </a:xfrm>
        </p:spPr>
        <p:txBody>
          <a:bodyPr>
            <a:normAutofit fontScale="92500" lnSpcReduction="20000"/>
          </a:bodyPr>
          <a:lstStyle/>
          <a:p>
            <a:pPr algn="just" eaLnBrk="1" hangingPunct="1">
              <a:buFont typeface="Wingdings" pitchFamily="2" charset="2"/>
              <a:buNone/>
            </a:pPr>
            <a:r>
              <a:rPr lang="en-US" altLang="zh-CN" smtClean="0"/>
              <a:t>3.8.2 </a:t>
            </a:r>
            <a:r>
              <a:rPr lang="zh-CN" altLang="en-US" smtClean="0"/>
              <a:t>设计步骤</a:t>
            </a:r>
          </a:p>
          <a:p>
            <a:pPr lvl="1" eaLnBrk="1" hangingPunct="1">
              <a:buFont typeface="Wingdings" pitchFamily="2" charset="2"/>
              <a:buNone/>
            </a:pPr>
            <a:r>
              <a:rPr lang="zh-CN" altLang="en-US" smtClean="0"/>
              <a:t>① 分析用户需求。</a:t>
            </a:r>
          </a:p>
          <a:p>
            <a:pPr lvl="1" eaLnBrk="1" hangingPunct="1">
              <a:buFont typeface="Wingdings" pitchFamily="2" charset="2"/>
              <a:buNone/>
            </a:pPr>
            <a:r>
              <a:rPr lang="zh-CN" altLang="en-US" smtClean="0"/>
              <a:t>② 获取建筑物平面图。</a:t>
            </a:r>
          </a:p>
          <a:p>
            <a:pPr lvl="1" eaLnBrk="1" hangingPunct="1">
              <a:buFont typeface="Wingdings" pitchFamily="2" charset="2"/>
              <a:buNone/>
            </a:pPr>
            <a:r>
              <a:rPr lang="zh-CN" altLang="en-US" smtClean="0"/>
              <a:t>③ 系统结构设计。</a:t>
            </a:r>
          </a:p>
          <a:p>
            <a:pPr lvl="1" eaLnBrk="1" hangingPunct="1">
              <a:buFont typeface="Wingdings" pitchFamily="2" charset="2"/>
              <a:buNone/>
            </a:pPr>
            <a:r>
              <a:rPr lang="zh-CN" altLang="en-US" smtClean="0"/>
              <a:t>④ 布线路由设计。</a:t>
            </a:r>
          </a:p>
          <a:p>
            <a:pPr lvl="1" eaLnBrk="1" hangingPunct="1">
              <a:buFont typeface="Wingdings" pitchFamily="2" charset="2"/>
              <a:buNone/>
            </a:pPr>
            <a:r>
              <a:rPr lang="zh-CN" altLang="en-US" smtClean="0"/>
              <a:t>⑤ 可行性论证。</a:t>
            </a:r>
          </a:p>
          <a:p>
            <a:pPr lvl="1" eaLnBrk="1" hangingPunct="1">
              <a:buFont typeface="Wingdings" pitchFamily="2" charset="2"/>
              <a:buNone/>
            </a:pPr>
            <a:r>
              <a:rPr lang="zh-CN" altLang="en-US" smtClean="0"/>
              <a:t>⑥ 绘制综合布线施工图。</a:t>
            </a:r>
          </a:p>
          <a:p>
            <a:pPr lvl="1" eaLnBrk="1" hangingPunct="1">
              <a:buFont typeface="Wingdings" pitchFamily="2" charset="2"/>
              <a:buNone/>
            </a:pPr>
            <a:r>
              <a:rPr lang="zh-CN" altLang="en-US" smtClean="0"/>
              <a:t>⑦ 编制综合布线用料清单 </a:t>
            </a:r>
          </a:p>
          <a:p>
            <a:pPr lvl="1" algn="just" eaLnBrk="1" hangingPunct="1">
              <a:buFont typeface="Wingdings" pitchFamily="2" charset="2"/>
              <a:buNone/>
            </a:pPr>
            <a:endParaRPr lang="zh-CN" altLang="en-US" smtClean="0"/>
          </a:p>
        </p:txBody>
      </p:sp>
    </p:spTree>
    <p:extLst>
      <p:ext uri="{BB962C8B-B14F-4D97-AF65-F5344CB8AC3E}">
        <p14:creationId xmlns:p14="http://schemas.microsoft.com/office/powerpoint/2010/main" val="1318183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629816"/>
            <a:ext cx="8229600" cy="1143000"/>
          </a:xfrm>
        </p:spPr>
        <p:txBody>
          <a:bodyPr/>
          <a:lstStyle/>
          <a:p>
            <a:pPr eaLnBrk="1" hangingPunct="1"/>
            <a:r>
              <a:rPr lang="en-US" altLang="zh-CN" b="1" dirty="0" smtClean="0">
                <a:latin typeface="黑体" pitchFamily="49" charset="-122"/>
                <a:ea typeface="黑体" pitchFamily="49" charset="-122"/>
              </a:rPr>
              <a:t>3.9 </a:t>
            </a:r>
            <a:r>
              <a:rPr lang="zh-CN" altLang="en-US" b="1" dirty="0" smtClean="0">
                <a:latin typeface="黑体" pitchFamily="49" charset="-122"/>
                <a:ea typeface="黑体" pitchFamily="49" charset="-122"/>
              </a:rPr>
              <a:t>图纸设计</a:t>
            </a:r>
          </a:p>
        </p:txBody>
      </p:sp>
      <p:sp>
        <p:nvSpPr>
          <p:cNvPr id="64515" name="Rectangle 3"/>
          <p:cNvSpPr>
            <a:spLocks noGrp="1" noChangeArrowheads="1"/>
          </p:cNvSpPr>
          <p:nvPr>
            <p:ph type="body" idx="1"/>
          </p:nvPr>
        </p:nvSpPr>
        <p:spPr>
          <a:xfrm>
            <a:off x="539750" y="1916113"/>
            <a:ext cx="7777163" cy="3455987"/>
          </a:xfrm>
        </p:spPr>
        <p:txBody>
          <a:bodyPr>
            <a:normAutofit fontScale="92500" lnSpcReduction="20000"/>
          </a:bodyPr>
          <a:lstStyle/>
          <a:p>
            <a:pPr eaLnBrk="1" hangingPunct="1"/>
            <a:r>
              <a:rPr lang="zh-CN" altLang="en-US" smtClean="0"/>
              <a:t>综合布线工程中主要采用两种制图软件：</a:t>
            </a:r>
            <a:r>
              <a:rPr lang="en-US" altLang="zh-CN" smtClean="0"/>
              <a:t>AUTOCAD</a:t>
            </a:r>
            <a:r>
              <a:rPr lang="zh-CN" altLang="en-US" smtClean="0"/>
              <a:t>和</a:t>
            </a:r>
            <a:r>
              <a:rPr lang="en-US" altLang="zh-CN" smtClean="0"/>
              <a:t>VISIO</a:t>
            </a:r>
            <a:r>
              <a:rPr lang="zh-CN" altLang="en-US" smtClean="0"/>
              <a:t>。 </a:t>
            </a:r>
          </a:p>
          <a:p>
            <a:pPr algn="just" eaLnBrk="1" hangingPunct="1">
              <a:buFont typeface="Wingdings" pitchFamily="2" charset="2"/>
              <a:buNone/>
            </a:pPr>
            <a:r>
              <a:rPr lang="en-US" altLang="zh-CN" smtClean="0"/>
              <a:t>3.10.1 </a:t>
            </a:r>
            <a:r>
              <a:rPr lang="zh-CN" altLang="en-US" smtClean="0"/>
              <a:t>综合布线工程图</a:t>
            </a:r>
          </a:p>
          <a:p>
            <a:pPr lvl="1" eaLnBrk="1" hangingPunct="1">
              <a:buFont typeface="Wingdings" pitchFamily="2" charset="2"/>
              <a:buNone/>
            </a:pPr>
            <a:r>
              <a:rPr lang="en-US" altLang="zh-CN" smtClean="0"/>
              <a:t>1</a:t>
            </a:r>
            <a:r>
              <a:rPr lang="zh-CN" altLang="en-US" smtClean="0"/>
              <a:t>、网络拓扑结构图</a:t>
            </a:r>
          </a:p>
          <a:p>
            <a:pPr lvl="1" eaLnBrk="1" hangingPunct="1">
              <a:buFont typeface="Wingdings" pitchFamily="2" charset="2"/>
              <a:buNone/>
            </a:pPr>
            <a:r>
              <a:rPr lang="en-US" altLang="zh-CN" smtClean="0"/>
              <a:t>2</a:t>
            </a:r>
            <a:r>
              <a:rPr lang="zh-CN" altLang="en-US" smtClean="0"/>
              <a:t>、综合布线系统拓扑（结构）图</a:t>
            </a:r>
          </a:p>
          <a:p>
            <a:pPr lvl="1" eaLnBrk="1" hangingPunct="1">
              <a:buFont typeface="Wingdings" pitchFamily="2" charset="2"/>
              <a:buNone/>
            </a:pPr>
            <a:r>
              <a:rPr lang="en-US" altLang="zh-CN" smtClean="0"/>
              <a:t>3</a:t>
            </a:r>
            <a:r>
              <a:rPr lang="zh-CN" altLang="en-US" smtClean="0"/>
              <a:t>、综合布线管线路由图</a:t>
            </a:r>
          </a:p>
          <a:p>
            <a:pPr lvl="1" eaLnBrk="1" hangingPunct="1">
              <a:buFont typeface="Wingdings" pitchFamily="2" charset="2"/>
              <a:buNone/>
            </a:pPr>
            <a:r>
              <a:rPr lang="en-US" altLang="zh-CN" smtClean="0"/>
              <a:t>4</a:t>
            </a:r>
            <a:r>
              <a:rPr lang="zh-CN" altLang="en-US" smtClean="0"/>
              <a:t>、楼层信息点平面分布图</a:t>
            </a:r>
          </a:p>
          <a:p>
            <a:pPr lvl="1" eaLnBrk="1" hangingPunct="1">
              <a:buFont typeface="Wingdings" pitchFamily="2" charset="2"/>
              <a:buNone/>
            </a:pPr>
            <a:r>
              <a:rPr lang="en-US" altLang="zh-CN" smtClean="0"/>
              <a:t>5</a:t>
            </a:r>
            <a:r>
              <a:rPr lang="zh-CN" altLang="en-US" smtClean="0"/>
              <a:t>、机柜配线架信息点布局图</a:t>
            </a:r>
          </a:p>
        </p:txBody>
      </p:sp>
    </p:spTree>
    <p:extLst>
      <p:ext uri="{BB962C8B-B14F-4D97-AF65-F5344CB8AC3E}">
        <p14:creationId xmlns:p14="http://schemas.microsoft.com/office/powerpoint/2010/main" val="84783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629816"/>
            <a:ext cx="8229600" cy="1143000"/>
          </a:xfrm>
        </p:spPr>
        <p:txBody>
          <a:bodyPr/>
          <a:lstStyle/>
          <a:p>
            <a:pPr eaLnBrk="1" hangingPunct="1"/>
            <a:r>
              <a:rPr lang="en-US" altLang="zh-CN" b="1" dirty="0" smtClean="0"/>
              <a:t>3.9 </a:t>
            </a:r>
            <a:r>
              <a:rPr lang="zh-CN" altLang="en-US" b="1" dirty="0" smtClean="0"/>
              <a:t>图纸设计</a:t>
            </a:r>
          </a:p>
        </p:txBody>
      </p:sp>
      <p:sp>
        <p:nvSpPr>
          <p:cNvPr id="65539" name="Rectangle 3"/>
          <p:cNvSpPr>
            <a:spLocks noGrp="1" noChangeArrowheads="1"/>
          </p:cNvSpPr>
          <p:nvPr>
            <p:ph type="body" idx="1"/>
          </p:nvPr>
        </p:nvSpPr>
        <p:spPr>
          <a:xfrm>
            <a:off x="468313" y="1557338"/>
            <a:ext cx="8229600" cy="3960812"/>
          </a:xfrm>
        </p:spPr>
        <p:txBody>
          <a:bodyPr>
            <a:normAutofit fontScale="85000" lnSpcReduction="20000"/>
          </a:bodyPr>
          <a:lstStyle/>
          <a:p>
            <a:pPr algn="just" eaLnBrk="1" hangingPunct="1"/>
            <a:r>
              <a:rPr lang="zh-CN" altLang="en-US" b="1" smtClean="0"/>
              <a:t>图纸作用</a:t>
            </a:r>
          </a:p>
          <a:p>
            <a:pPr lvl="1" eaLnBrk="1" hangingPunct="1"/>
            <a:r>
              <a:rPr lang="zh-CN" altLang="en-US" smtClean="0"/>
              <a:t>网络拓朴结构；</a:t>
            </a:r>
          </a:p>
          <a:p>
            <a:pPr lvl="1" eaLnBrk="1" hangingPunct="1"/>
            <a:r>
              <a:rPr lang="zh-CN" altLang="en-US" smtClean="0"/>
              <a:t>布线拓朴结构；</a:t>
            </a:r>
          </a:p>
          <a:p>
            <a:pPr lvl="1" eaLnBrk="1" hangingPunct="1"/>
            <a:r>
              <a:rPr lang="zh-CN" altLang="en-US" smtClean="0"/>
              <a:t>布线路由、管槽型号和规格；</a:t>
            </a:r>
          </a:p>
          <a:p>
            <a:pPr lvl="1" eaLnBrk="1" hangingPunct="1"/>
            <a:r>
              <a:rPr lang="zh-CN" altLang="en-US" smtClean="0"/>
              <a:t>工作区子系统中各楼层信息插座的类型和数量；</a:t>
            </a:r>
          </a:p>
          <a:p>
            <a:pPr lvl="1" eaLnBrk="1" hangingPunct="1"/>
            <a:r>
              <a:rPr lang="zh-CN" altLang="en-US" smtClean="0"/>
              <a:t>水平子系统的电缆型号和数量；</a:t>
            </a:r>
          </a:p>
          <a:p>
            <a:pPr lvl="1" eaLnBrk="1" hangingPunct="1"/>
            <a:r>
              <a:rPr lang="zh-CN" altLang="en-US" smtClean="0"/>
              <a:t>垂直干线子系统的线缆型号和数量；</a:t>
            </a:r>
          </a:p>
          <a:p>
            <a:pPr lvl="1" eaLnBrk="1" hangingPunct="1"/>
            <a:r>
              <a:rPr lang="zh-CN" altLang="en-US" smtClean="0"/>
              <a:t>楼层配线架（</a:t>
            </a:r>
            <a:r>
              <a:rPr lang="en-US" altLang="zh-CN" smtClean="0"/>
              <a:t>FD</a:t>
            </a:r>
            <a:r>
              <a:rPr lang="zh-CN" altLang="en-US" smtClean="0"/>
              <a:t>）、建筑物配线架（</a:t>
            </a:r>
            <a:r>
              <a:rPr lang="en-US" altLang="zh-CN" smtClean="0"/>
              <a:t>BD</a:t>
            </a:r>
            <a:r>
              <a:rPr lang="zh-CN" altLang="en-US" smtClean="0"/>
              <a:t>）、建筑群配线架（</a:t>
            </a:r>
            <a:r>
              <a:rPr lang="en-US" altLang="zh-CN" smtClean="0"/>
              <a:t>CD</a:t>
            </a:r>
            <a:r>
              <a:rPr lang="zh-CN" altLang="en-US" smtClean="0"/>
              <a:t>）、光纤互联单元的数量及分布位置；</a:t>
            </a:r>
          </a:p>
          <a:p>
            <a:pPr lvl="1" eaLnBrk="1" hangingPunct="1"/>
            <a:r>
              <a:rPr lang="zh-CN" altLang="en-US" smtClean="0"/>
              <a:t>机柜内配线架及网络设备分布情况。</a:t>
            </a:r>
          </a:p>
        </p:txBody>
      </p:sp>
    </p:spTree>
    <p:extLst>
      <p:ext uri="{BB962C8B-B14F-4D97-AF65-F5344CB8AC3E}">
        <p14:creationId xmlns:p14="http://schemas.microsoft.com/office/powerpoint/2010/main" val="1747187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557808"/>
            <a:ext cx="8229600" cy="1143000"/>
          </a:xfrm>
        </p:spPr>
        <p:txBody>
          <a:bodyPr/>
          <a:lstStyle/>
          <a:p>
            <a:pPr eaLnBrk="1" hangingPunct="1"/>
            <a:r>
              <a:rPr lang="en-US" altLang="zh-CN" b="1" dirty="0" smtClean="0">
                <a:latin typeface="黑体" pitchFamily="49" charset="-122"/>
                <a:ea typeface="黑体" pitchFamily="49" charset="-122"/>
              </a:rPr>
              <a:t>3.9 </a:t>
            </a:r>
            <a:r>
              <a:rPr lang="zh-CN" altLang="en-US" b="1" dirty="0" smtClean="0">
                <a:latin typeface="黑体" pitchFamily="49" charset="-122"/>
                <a:ea typeface="黑体" pitchFamily="49" charset="-122"/>
              </a:rPr>
              <a:t>图纸设计</a:t>
            </a:r>
          </a:p>
        </p:txBody>
      </p:sp>
      <p:sp>
        <p:nvSpPr>
          <p:cNvPr id="66563" name="Rectangle 3"/>
          <p:cNvSpPr>
            <a:spLocks noGrp="1" noChangeArrowheads="1"/>
          </p:cNvSpPr>
          <p:nvPr>
            <p:ph type="body" idx="1"/>
          </p:nvPr>
        </p:nvSpPr>
        <p:spPr>
          <a:xfrm>
            <a:off x="539750" y="1412875"/>
            <a:ext cx="8229600" cy="3960813"/>
          </a:xfrm>
        </p:spPr>
        <p:txBody>
          <a:bodyPr/>
          <a:lstStyle/>
          <a:p>
            <a:pPr algn="just" eaLnBrk="1" hangingPunct="1">
              <a:buFont typeface="Wingdings" pitchFamily="2" charset="2"/>
              <a:buNone/>
            </a:pPr>
            <a:r>
              <a:rPr lang="zh-CN" altLang="en-US" smtClean="0"/>
              <a:t>某大楼</a:t>
            </a:r>
            <a:r>
              <a:rPr lang="en-US" altLang="zh-CN" smtClean="0"/>
              <a:t>7-11</a:t>
            </a:r>
            <a:r>
              <a:rPr lang="zh-CN" altLang="en-US" smtClean="0"/>
              <a:t>层综合布线系统（数据</a:t>
            </a:r>
            <a:r>
              <a:rPr lang="en-US" altLang="zh-CN" smtClean="0"/>
              <a:t>+</a:t>
            </a:r>
            <a:r>
              <a:rPr lang="zh-CN" altLang="en-US" smtClean="0"/>
              <a:t>语音）拓朴图</a:t>
            </a:r>
          </a:p>
        </p:txBody>
      </p:sp>
      <p:pic>
        <p:nvPicPr>
          <p:cNvPr id="66564" name="Picture 4" descr="综合布线系统图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844675"/>
            <a:ext cx="741680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7061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95536" y="701824"/>
            <a:ext cx="8229600" cy="1143000"/>
          </a:xfrm>
        </p:spPr>
        <p:txBody>
          <a:bodyPr/>
          <a:lstStyle/>
          <a:p>
            <a:pPr eaLnBrk="1" hangingPunct="1"/>
            <a:r>
              <a:rPr lang="en-US" altLang="zh-CN" b="1" dirty="0" smtClean="0">
                <a:latin typeface="黑体" pitchFamily="49" charset="-122"/>
                <a:ea typeface="黑体" pitchFamily="49" charset="-122"/>
              </a:rPr>
              <a:t>3.9 </a:t>
            </a:r>
            <a:r>
              <a:rPr lang="zh-CN" altLang="en-US" b="1" dirty="0" smtClean="0">
                <a:latin typeface="黑体" pitchFamily="49" charset="-122"/>
                <a:ea typeface="黑体" pitchFamily="49" charset="-122"/>
              </a:rPr>
              <a:t>图纸设计</a:t>
            </a:r>
          </a:p>
        </p:txBody>
      </p:sp>
      <p:sp>
        <p:nvSpPr>
          <p:cNvPr id="67587" name="Rectangle 3"/>
          <p:cNvSpPr>
            <a:spLocks noGrp="1" noChangeArrowheads="1"/>
          </p:cNvSpPr>
          <p:nvPr>
            <p:ph type="body" idx="1"/>
          </p:nvPr>
        </p:nvSpPr>
        <p:spPr>
          <a:xfrm>
            <a:off x="395288" y="1484313"/>
            <a:ext cx="5689600" cy="1511300"/>
          </a:xfrm>
        </p:spPr>
        <p:txBody>
          <a:bodyPr/>
          <a:lstStyle/>
          <a:p>
            <a:pPr algn="just" eaLnBrk="1" hangingPunct="1">
              <a:buFont typeface="Wingdings" pitchFamily="2" charset="2"/>
              <a:buNone/>
            </a:pPr>
            <a:r>
              <a:rPr lang="zh-CN" altLang="en-US" dirty="0" smtClean="0"/>
              <a:t>某学生宿舍楼层信息点和管线布线图 </a:t>
            </a:r>
          </a:p>
        </p:txBody>
      </p:sp>
      <p:pic>
        <p:nvPicPr>
          <p:cNvPr id="67588" name="Picture 5"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16113"/>
            <a:ext cx="8640763"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233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557808"/>
            <a:ext cx="8229600" cy="1143000"/>
          </a:xfrm>
        </p:spPr>
        <p:txBody>
          <a:bodyPr/>
          <a:lstStyle/>
          <a:p>
            <a:pPr eaLnBrk="1" hangingPunct="1"/>
            <a:r>
              <a:rPr lang="en-US" altLang="zh-CN" b="1" dirty="0" smtClean="0"/>
              <a:t>3.5 </a:t>
            </a:r>
            <a:r>
              <a:rPr lang="zh-CN" altLang="en-US" b="1" dirty="0" smtClean="0"/>
              <a:t>综合布线系统选择</a:t>
            </a:r>
          </a:p>
        </p:txBody>
      </p:sp>
      <p:sp>
        <p:nvSpPr>
          <p:cNvPr id="41987" name="Rectangle 3"/>
          <p:cNvSpPr>
            <a:spLocks noGrp="1" noChangeArrowheads="1"/>
          </p:cNvSpPr>
          <p:nvPr>
            <p:ph type="body" idx="1"/>
          </p:nvPr>
        </p:nvSpPr>
        <p:spPr>
          <a:xfrm>
            <a:off x="468313" y="1412875"/>
            <a:ext cx="8229600" cy="4608513"/>
          </a:xfrm>
        </p:spPr>
        <p:txBody>
          <a:bodyPr>
            <a:normAutofit lnSpcReduction="10000"/>
          </a:bodyPr>
          <a:lstStyle/>
          <a:p>
            <a:pPr eaLnBrk="1" hangingPunct="1">
              <a:lnSpc>
                <a:spcPct val="95000"/>
              </a:lnSpc>
              <a:buFont typeface="Wingdings" pitchFamily="2" charset="2"/>
              <a:buNone/>
            </a:pPr>
            <a:r>
              <a:rPr lang="en-US" altLang="zh-CN" sz="2000" smtClean="0"/>
              <a:t>3.5.1 </a:t>
            </a:r>
            <a:r>
              <a:rPr lang="zh-CN" altLang="en-US" sz="2000" smtClean="0"/>
              <a:t>屏蔽与非屏蔽双绞线的选择</a:t>
            </a:r>
          </a:p>
          <a:p>
            <a:pPr lvl="1" eaLnBrk="1" hangingPunct="1">
              <a:lnSpc>
                <a:spcPct val="80000"/>
              </a:lnSpc>
            </a:pPr>
            <a:r>
              <a:rPr lang="zh-CN" altLang="en-US" sz="2000" smtClean="0"/>
              <a:t>选择非屏蔽系统与屏蔽系统的考虑因素 </a:t>
            </a:r>
          </a:p>
          <a:p>
            <a:pPr lvl="2" eaLnBrk="1" hangingPunct="1">
              <a:lnSpc>
                <a:spcPct val="90000"/>
              </a:lnSpc>
            </a:pPr>
            <a:r>
              <a:rPr lang="zh-CN" altLang="en-US" sz="1800" smtClean="0"/>
              <a:t>当综合布线工程现场的电磁干扰场强度低于防护标准的规定，或采用非屏蔽布线系统能满足安装现场条件对线缆的间距要求时，综合布线系统宜采用非屏蔽系统产品。 </a:t>
            </a:r>
          </a:p>
          <a:p>
            <a:pPr lvl="2" eaLnBrk="1" hangingPunct="1">
              <a:lnSpc>
                <a:spcPct val="90000"/>
              </a:lnSpc>
            </a:pPr>
            <a:r>
              <a:rPr lang="zh-CN" altLang="en-US" sz="1800" smtClean="0"/>
              <a:t> 当综合布线区域内存在的电磁干扰场强高于</a:t>
            </a:r>
            <a:r>
              <a:rPr lang="en-US" altLang="zh-CN" sz="1800" smtClean="0"/>
              <a:t>3V</a:t>
            </a:r>
            <a:r>
              <a:rPr lang="zh-CN" altLang="en-US" sz="1800" smtClean="0"/>
              <a:t>／</a:t>
            </a:r>
            <a:r>
              <a:rPr lang="en-US" altLang="zh-CN" sz="1800" smtClean="0"/>
              <a:t>m</a:t>
            </a:r>
            <a:r>
              <a:rPr lang="zh-CN" altLang="en-US" sz="1800" smtClean="0"/>
              <a:t>时，或建设单位</a:t>
            </a:r>
            <a:r>
              <a:rPr lang="en-US" altLang="zh-CN" sz="1800" smtClean="0"/>
              <a:t>(</a:t>
            </a:r>
            <a:r>
              <a:rPr lang="zh-CN" altLang="en-US" sz="1800" smtClean="0"/>
              <a:t>业主</a:t>
            </a:r>
            <a:r>
              <a:rPr lang="en-US" altLang="zh-CN" sz="1800" smtClean="0"/>
              <a:t>)</a:t>
            </a:r>
            <a:r>
              <a:rPr lang="zh-CN" altLang="en-US" sz="1800" smtClean="0"/>
              <a:t>对电磁兼容性有较高的要求</a:t>
            </a:r>
            <a:r>
              <a:rPr lang="en-US" altLang="zh-CN" sz="1800" smtClean="0"/>
              <a:t>(</a:t>
            </a:r>
            <a:r>
              <a:rPr lang="zh-CN" altLang="en-US" sz="1800" smtClean="0"/>
              <a:t>电磁干扰和防信息泄漏</a:t>
            </a:r>
            <a:r>
              <a:rPr lang="en-US" altLang="zh-CN" sz="1800" smtClean="0"/>
              <a:t>)</a:t>
            </a:r>
            <a:r>
              <a:rPr lang="zh-CN" altLang="en-US" sz="1800" smtClean="0"/>
              <a:t>时，或网络安全保密的需要，综合布线系统宜采用屏蔽系统产品。 </a:t>
            </a:r>
          </a:p>
          <a:p>
            <a:pPr lvl="2" eaLnBrk="1" hangingPunct="1">
              <a:lnSpc>
                <a:spcPct val="90000"/>
              </a:lnSpc>
            </a:pPr>
            <a:r>
              <a:rPr lang="zh-CN" altLang="en-US" sz="1800" smtClean="0"/>
              <a:t>在综合布线系统工程中，对于选用的传输媒介和连接硬件，必须从综合布线系统的整体和全局考虑，要求保证系统工程的一致性和统一性。 </a:t>
            </a:r>
          </a:p>
          <a:p>
            <a:pPr lvl="2" eaLnBrk="1" hangingPunct="1">
              <a:lnSpc>
                <a:spcPct val="90000"/>
              </a:lnSpc>
            </a:pPr>
            <a:r>
              <a:rPr lang="zh-CN" altLang="en-US" sz="1800" smtClean="0"/>
              <a:t>当布线环境处在强电磁场附近需要对布线系统进行屏蔽时，可以根据环境电磁干扰的强弱，采取三个层次不同的屏蔽措施。在一般电磁干扰的情况下，可采用金属槽管屏蔽的办法</a:t>
            </a:r>
            <a:r>
              <a:rPr lang="en-US" altLang="zh-CN" sz="1800" smtClean="0"/>
              <a:t>;</a:t>
            </a:r>
            <a:r>
              <a:rPr lang="zh-CN" altLang="en-US" sz="1800" smtClean="0"/>
              <a:t>在存在较强电磁干扰源的情况下，可采用屏蔽双绞线和屏蔽连接件的屏蔽系统，再辅助以金属桥架和管道，可取得较好的屏蔽效果</a:t>
            </a:r>
            <a:r>
              <a:rPr lang="en-US" altLang="zh-CN" sz="1800" smtClean="0"/>
              <a:t>;</a:t>
            </a:r>
            <a:r>
              <a:rPr lang="zh-CN" altLang="en-US" sz="1800" smtClean="0"/>
              <a:t>在有极强电磁干扰的情况下，可以采用光缆布线。采用光缆布线成本较高，但屏蔽效果最好，而且可以得到极高的带宽和传输速率。 </a:t>
            </a:r>
          </a:p>
        </p:txBody>
      </p:sp>
    </p:spTree>
    <p:extLst>
      <p:ext uri="{BB962C8B-B14F-4D97-AF65-F5344CB8AC3E}">
        <p14:creationId xmlns:p14="http://schemas.microsoft.com/office/powerpoint/2010/main" val="1191006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68313" y="765175"/>
            <a:ext cx="8229600" cy="725488"/>
          </a:xfrm>
        </p:spPr>
        <p:txBody>
          <a:bodyPr>
            <a:normAutofit fontScale="90000"/>
          </a:bodyPr>
          <a:lstStyle/>
          <a:p>
            <a:pPr eaLnBrk="1" hangingPunct="1"/>
            <a:r>
              <a:rPr lang="en-US" altLang="zh-CN" b="1" smtClean="0">
                <a:latin typeface="黑体" pitchFamily="49" charset="-122"/>
                <a:ea typeface="黑体" pitchFamily="49" charset="-122"/>
              </a:rPr>
              <a:t>3.9 </a:t>
            </a:r>
            <a:r>
              <a:rPr lang="zh-CN" altLang="en-US" b="1" smtClean="0">
                <a:latin typeface="黑体" pitchFamily="49" charset="-122"/>
                <a:ea typeface="黑体" pitchFamily="49" charset="-122"/>
              </a:rPr>
              <a:t>图纸设计</a:t>
            </a:r>
          </a:p>
        </p:txBody>
      </p:sp>
      <p:sp>
        <p:nvSpPr>
          <p:cNvPr id="68611" name="Rectangle 3"/>
          <p:cNvSpPr>
            <a:spLocks noGrp="1" noChangeArrowheads="1"/>
          </p:cNvSpPr>
          <p:nvPr>
            <p:ph type="body" idx="1"/>
          </p:nvPr>
        </p:nvSpPr>
        <p:spPr>
          <a:xfrm>
            <a:off x="539750" y="1341438"/>
            <a:ext cx="4392613" cy="1223962"/>
          </a:xfrm>
        </p:spPr>
        <p:txBody>
          <a:bodyPr/>
          <a:lstStyle/>
          <a:p>
            <a:pPr algn="just" eaLnBrk="1" hangingPunct="1">
              <a:buFont typeface="Wingdings" pitchFamily="2" charset="2"/>
              <a:buNone/>
            </a:pPr>
            <a:r>
              <a:rPr lang="zh-CN" altLang="en-US" smtClean="0"/>
              <a:t>机柜配线架信息点布局图 </a:t>
            </a:r>
          </a:p>
        </p:txBody>
      </p:sp>
      <p:pic>
        <p:nvPicPr>
          <p:cNvPr id="68612" name="Picture 5" descr="未命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773238"/>
            <a:ext cx="7488237"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6133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95536" y="620688"/>
            <a:ext cx="8229600" cy="1143000"/>
          </a:xfrm>
        </p:spPr>
        <p:txBody>
          <a:bodyPr/>
          <a:lstStyle/>
          <a:p>
            <a:pPr eaLnBrk="1" hangingPunct="1"/>
            <a:r>
              <a:rPr lang="en-US" altLang="zh-CN" b="1" dirty="0" smtClean="0"/>
              <a:t>3.9 </a:t>
            </a:r>
            <a:r>
              <a:rPr lang="zh-CN" altLang="en-US" b="1" dirty="0" smtClean="0"/>
              <a:t>图纸设计</a:t>
            </a:r>
          </a:p>
        </p:txBody>
      </p:sp>
      <p:sp>
        <p:nvSpPr>
          <p:cNvPr id="69635" name="Rectangle 3"/>
          <p:cNvSpPr>
            <a:spLocks noGrp="1" noChangeArrowheads="1"/>
          </p:cNvSpPr>
          <p:nvPr>
            <p:ph type="body" idx="1"/>
          </p:nvPr>
        </p:nvSpPr>
        <p:spPr>
          <a:xfrm>
            <a:off x="395288" y="1412875"/>
            <a:ext cx="8229600" cy="3960813"/>
          </a:xfrm>
        </p:spPr>
        <p:txBody>
          <a:bodyPr/>
          <a:lstStyle/>
          <a:p>
            <a:pPr algn="just" eaLnBrk="1" hangingPunct="1"/>
            <a:r>
              <a:rPr lang="zh-CN" altLang="en-US" dirty="0" smtClean="0"/>
              <a:t>没有统一的综合布线设计图例，参考图例如下：</a:t>
            </a:r>
          </a:p>
        </p:txBody>
      </p:sp>
      <p:pic>
        <p:nvPicPr>
          <p:cNvPr id="69636" name="Picture 5" descr="1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916113"/>
            <a:ext cx="5472113"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134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539750" y="765175"/>
            <a:ext cx="8229600" cy="725488"/>
          </a:xfrm>
        </p:spPr>
        <p:txBody>
          <a:bodyPr>
            <a:normAutofit fontScale="90000"/>
          </a:bodyPr>
          <a:lstStyle/>
          <a:p>
            <a:pPr eaLnBrk="1" hangingPunct="1"/>
            <a:r>
              <a:rPr lang="en-US" altLang="zh-CN" b="1" smtClean="0">
                <a:latin typeface="黑体" pitchFamily="49" charset="-122"/>
                <a:ea typeface="黑体" pitchFamily="49" charset="-122"/>
              </a:rPr>
              <a:t>3.9 </a:t>
            </a:r>
            <a:r>
              <a:rPr lang="zh-CN" altLang="en-US" b="1" smtClean="0">
                <a:latin typeface="黑体" pitchFamily="49" charset="-122"/>
                <a:ea typeface="黑体" pitchFamily="49" charset="-122"/>
              </a:rPr>
              <a:t>图纸设计</a:t>
            </a:r>
          </a:p>
        </p:txBody>
      </p:sp>
      <p:sp>
        <p:nvSpPr>
          <p:cNvPr id="2052" name="Rectangle 3"/>
          <p:cNvSpPr>
            <a:spLocks noGrp="1" noChangeArrowheads="1"/>
          </p:cNvSpPr>
          <p:nvPr>
            <p:ph type="body" idx="1"/>
          </p:nvPr>
        </p:nvSpPr>
        <p:spPr>
          <a:xfrm>
            <a:off x="395288" y="1222375"/>
            <a:ext cx="8229600" cy="3960813"/>
          </a:xfrm>
        </p:spPr>
        <p:txBody>
          <a:bodyPr/>
          <a:lstStyle/>
          <a:p>
            <a:pPr algn="just" eaLnBrk="1" hangingPunct="1">
              <a:buFont typeface="Wingdings" pitchFamily="2" charset="2"/>
              <a:buNone/>
            </a:pPr>
            <a:r>
              <a:rPr lang="en-US" altLang="zh-CN" smtClean="0"/>
              <a:t>3.9.2 </a:t>
            </a:r>
            <a:r>
              <a:rPr lang="zh-CN" altLang="en-US" smtClean="0"/>
              <a:t>用</a:t>
            </a:r>
            <a:r>
              <a:rPr lang="en-US" altLang="zh-CN" smtClean="0"/>
              <a:t>AUTOCAD</a:t>
            </a:r>
            <a:r>
              <a:rPr lang="zh-CN" altLang="en-US" smtClean="0"/>
              <a:t>绘图</a:t>
            </a:r>
          </a:p>
          <a:p>
            <a:pPr lvl="1" algn="just" eaLnBrk="1" hangingPunct="1"/>
            <a:r>
              <a:rPr lang="zh-CN" altLang="en-US" sz="2000" smtClean="0"/>
              <a:t>常用</a:t>
            </a:r>
            <a:r>
              <a:rPr lang="en-US" altLang="zh-CN" sz="2000" smtClean="0"/>
              <a:t>AutoCAD</a:t>
            </a:r>
            <a:r>
              <a:rPr lang="zh-CN" altLang="en-US" sz="2000" smtClean="0"/>
              <a:t>主要用于绘制综合布线管线设计图、楼层信息点分布图、布线施工图等 </a:t>
            </a:r>
          </a:p>
          <a:p>
            <a:pPr algn="just" eaLnBrk="1" hangingPunct="1">
              <a:buFont typeface="Wingdings" pitchFamily="2" charset="2"/>
              <a:buNone/>
            </a:pPr>
            <a:endParaRPr lang="zh-CN" altLang="en-US" sz="2000" b="1" smtClean="0"/>
          </a:p>
        </p:txBody>
      </p:sp>
      <p:sp>
        <p:nvSpPr>
          <p:cNvPr id="2053" name="Rectangle 6"/>
          <p:cNvSpPr>
            <a:spLocks noChangeArrowheads="1"/>
          </p:cNvSpPr>
          <p:nvPr/>
        </p:nvSpPr>
        <p:spPr bwMode="auto">
          <a:xfrm>
            <a:off x="0" y="1560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graphicFrame>
        <p:nvGraphicFramePr>
          <p:cNvPr id="2050" name="Object 5"/>
          <p:cNvGraphicFramePr>
            <a:graphicFrameLocks noChangeAspect="1"/>
          </p:cNvGraphicFramePr>
          <p:nvPr/>
        </p:nvGraphicFramePr>
        <p:xfrm>
          <a:off x="468313" y="2281238"/>
          <a:ext cx="8208962" cy="4487862"/>
        </p:xfrm>
        <a:graphic>
          <a:graphicData uri="http://schemas.openxmlformats.org/presentationml/2006/ole">
            <mc:AlternateContent xmlns:mc="http://schemas.openxmlformats.org/markup-compatibility/2006">
              <mc:Choice xmlns:v="urn:schemas-microsoft-com:vml" Requires="v">
                <p:oleObj spid="_x0000_s2050" name="图片" r:id="rId3" imgW="5135880" imgH="3840480" progId="Word.Picture.8">
                  <p:embed/>
                </p:oleObj>
              </mc:Choice>
              <mc:Fallback>
                <p:oleObj name="图片" r:id="rId3" imgW="5135880" imgH="384048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281238"/>
                        <a:ext cx="8208962" cy="4487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71955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395288" y="696913"/>
            <a:ext cx="8229600" cy="725487"/>
          </a:xfrm>
        </p:spPr>
        <p:txBody>
          <a:bodyPr>
            <a:normAutofit fontScale="90000"/>
          </a:bodyPr>
          <a:lstStyle/>
          <a:p>
            <a:pPr eaLnBrk="1" hangingPunct="1"/>
            <a:r>
              <a:rPr lang="en-US" altLang="zh-CN" b="1" smtClean="0">
                <a:latin typeface="黑体" pitchFamily="49" charset="-122"/>
                <a:ea typeface="黑体" pitchFamily="49" charset="-122"/>
              </a:rPr>
              <a:t>3.9 </a:t>
            </a:r>
            <a:r>
              <a:rPr lang="zh-CN" altLang="en-US" b="1" smtClean="0">
                <a:latin typeface="黑体" pitchFamily="49" charset="-122"/>
                <a:ea typeface="黑体" pitchFamily="49" charset="-122"/>
              </a:rPr>
              <a:t>图纸设计</a:t>
            </a:r>
          </a:p>
        </p:txBody>
      </p:sp>
      <p:sp>
        <p:nvSpPr>
          <p:cNvPr id="3076" name="Rectangle 3"/>
          <p:cNvSpPr>
            <a:spLocks noGrp="1" noChangeArrowheads="1"/>
          </p:cNvSpPr>
          <p:nvPr>
            <p:ph type="body" idx="1"/>
          </p:nvPr>
        </p:nvSpPr>
        <p:spPr>
          <a:xfrm>
            <a:off x="684213" y="1196975"/>
            <a:ext cx="8064500" cy="936625"/>
          </a:xfrm>
        </p:spPr>
        <p:txBody>
          <a:bodyPr>
            <a:normAutofit lnSpcReduction="10000"/>
          </a:bodyPr>
          <a:lstStyle/>
          <a:p>
            <a:pPr algn="just" eaLnBrk="1" hangingPunct="1">
              <a:buFont typeface="Wingdings" pitchFamily="2" charset="2"/>
              <a:buNone/>
            </a:pPr>
            <a:r>
              <a:rPr lang="en-US" altLang="zh-CN" smtClean="0"/>
              <a:t>3.9.3 </a:t>
            </a:r>
            <a:r>
              <a:rPr lang="zh-CN" altLang="en-US" smtClean="0"/>
              <a:t>用</a:t>
            </a:r>
            <a:r>
              <a:rPr lang="en-US" altLang="zh-CN" smtClean="0"/>
              <a:t>Visio</a:t>
            </a:r>
            <a:r>
              <a:rPr lang="zh-CN" altLang="en-US" smtClean="0"/>
              <a:t>绘图</a:t>
            </a:r>
          </a:p>
          <a:p>
            <a:pPr lvl="1" algn="just" eaLnBrk="1" hangingPunct="1"/>
            <a:r>
              <a:rPr lang="zh-CN" altLang="en-US" sz="2000" smtClean="0"/>
              <a:t>常用</a:t>
            </a:r>
            <a:r>
              <a:rPr lang="en-US" altLang="zh-CN" sz="2000" smtClean="0"/>
              <a:t>Visio</a:t>
            </a:r>
            <a:r>
              <a:rPr lang="zh-CN" altLang="en-US" sz="2000" smtClean="0"/>
              <a:t>绘制网络拓扑图、布线系统拓扑图、信息点分布图等  </a:t>
            </a:r>
          </a:p>
          <a:p>
            <a:pPr algn="just" eaLnBrk="1" hangingPunct="1">
              <a:buFont typeface="Wingdings" pitchFamily="2" charset="2"/>
              <a:buNone/>
            </a:pPr>
            <a:endParaRPr lang="zh-CN" altLang="en-US" sz="2000" b="1" smtClean="0"/>
          </a:p>
        </p:txBody>
      </p:sp>
      <p:sp>
        <p:nvSpPr>
          <p:cNvPr id="3077" name="Rectangle 4"/>
          <p:cNvSpPr>
            <a:spLocks noChangeArrowheads="1"/>
          </p:cNvSpPr>
          <p:nvPr/>
        </p:nvSpPr>
        <p:spPr bwMode="auto">
          <a:xfrm>
            <a:off x="0" y="1509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sp>
        <p:nvSpPr>
          <p:cNvPr id="3078" name="Rectangle 7"/>
          <p:cNvSpPr>
            <a:spLocks noChangeArrowheads="1"/>
          </p:cNvSpPr>
          <p:nvPr/>
        </p:nvSpPr>
        <p:spPr bwMode="auto">
          <a:xfrm>
            <a:off x="0" y="1566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graphicFrame>
        <p:nvGraphicFramePr>
          <p:cNvPr id="3074" name="Object 6"/>
          <p:cNvGraphicFramePr>
            <a:graphicFrameLocks noChangeAspect="1"/>
          </p:cNvGraphicFramePr>
          <p:nvPr/>
        </p:nvGraphicFramePr>
        <p:xfrm>
          <a:off x="1042988" y="2060575"/>
          <a:ext cx="7200900" cy="4081463"/>
        </p:xfrm>
        <a:graphic>
          <a:graphicData uri="http://schemas.openxmlformats.org/presentationml/2006/ole">
            <mc:AlternateContent xmlns:mc="http://schemas.openxmlformats.org/markup-compatibility/2006">
              <mc:Choice xmlns:v="urn:schemas-microsoft-com:vml" Requires="v">
                <p:oleObj spid="_x0000_s3074" name="图片" r:id="rId3" imgW="4620260" imgH="3726180" progId="Word.Picture.8">
                  <p:embed/>
                </p:oleObj>
              </mc:Choice>
              <mc:Fallback>
                <p:oleObj name="图片" r:id="rId3" imgW="4620260" imgH="372618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2060575"/>
                        <a:ext cx="7200900" cy="4081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37597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67544" y="692696"/>
            <a:ext cx="8229600" cy="1143000"/>
          </a:xfrm>
        </p:spPr>
        <p:txBody>
          <a:bodyPr/>
          <a:lstStyle/>
          <a:p>
            <a:pPr eaLnBrk="1" hangingPunct="1"/>
            <a:r>
              <a:rPr lang="zh-CN" altLang="en-US" sz="3200" dirty="0" smtClean="0"/>
              <a:t>小结</a:t>
            </a:r>
          </a:p>
        </p:txBody>
      </p:sp>
      <p:sp>
        <p:nvSpPr>
          <p:cNvPr id="70659" name="Rectangle 3"/>
          <p:cNvSpPr>
            <a:spLocks noGrp="1" noChangeArrowheads="1"/>
          </p:cNvSpPr>
          <p:nvPr>
            <p:ph type="body" idx="1"/>
          </p:nvPr>
        </p:nvSpPr>
        <p:spPr>
          <a:xfrm>
            <a:off x="590550" y="1773238"/>
            <a:ext cx="7581900" cy="3960812"/>
          </a:xfrm>
        </p:spPr>
        <p:txBody>
          <a:bodyPr/>
          <a:lstStyle/>
          <a:p>
            <a:pPr eaLnBrk="1" hangingPunct="1"/>
            <a:r>
              <a:rPr lang="zh-CN" altLang="en-US" sz="2000" smtClean="0">
                <a:sym typeface="Wingdings" pitchFamily="2" charset="2"/>
              </a:rPr>
              <a:t>熟悉综合布线术语、符号。</a:t>
            </a:r>
          </a:p>
          <a:p>
            <a:pPr eaLnBrk="1" hangingPunct="1"/>
            <a:r>
              <a:rPr lang="zh-CN" altLang="en-US" sz="2000" smtClean="0">
                <a:sym typeface="Wingdings" pitchFamily="2" charset="2"/>
              </a:rPr>
              <a:t>掌握综合布线系统结构及其变化。</a:t>
            </a:r>
          </a:p>
          <a:p>
            <a:pPr eaLnBrk="1" hangingPunct="1"/>
            <a:r>
              <a:rPr lang="zh-CN" altLang="en-US" sz="2000" smtClean="0">
                <a:sym typeface="Wingdings" pitchFamily="2" charset="2"/>
              </a:rPr>
              <a:t>了解综合布线标准的发展。</a:t>
            </a:r>
          </a:p>
          <a:p>
            <a:pPr eaLnBrk="1" hangingPunct="1"/>
            <a:r>
              <a:rPr lang="zh-CN" altLang="en-US" sz="2000" smtClean="0">
                <a:sym typeface="Wingdings" pitchFamily="2" charset="2"/>
              </a:rPr>
              <a:t>知道</a:t>
            </a:r>
            <a:r>
              <a:rPr lang="pt-BR" altLang="zh-CN" sz="2000" smtClean="0">
                <a:sym typeface="Wingdings" pitchFamily="2" charset="2"/>
              </a:rPr>
              <a:t>GB50311-2007</a:t>
            </a:r>
            <a:r>
              <a:rPr lang="zh-CN" altLang="pt-BR" sz="2000" smtClean="0">
                <a:sym typeface="Wingdings" pitchFamily="2" charset="2"/>
              </a:rPr>
              <a:t>、</a:t>
            </a:r>
            <a:r>
              <a:rPr lang="pt-BR" altLang="zh-CN" sz="2000" smtClean="0">
                <a:sym typeface="Wingdings" pitchFamily="2" charset="2"/>
              </a:rPr>
              <a:t>TIA/EIA 568B</a:t>
            </a:r>
            <a:r>
              <a:rPr lang="zh-CN" altLang="pt-BR" sz="2000" smtClean="0">
                <a:sym typeface="Wingdings" pitchFamily="2" charset="2"/>
              </a:rPr>
              <a:t>和</a:t>
            </a:r>
            <a:r>
              <a:rPr lang="pt-BR" altLang="zh-CN" sz="2000" smtClean="0">
                <a:sym typeface="Wingdings" pitchFamily="2" charset="2"/>
              </a:rPr>
              <a:t>ISO/IEC 11801-2002</a:t>
            </a:r>
            <a:r>
              <a:rPr lang="zh-CN" altLang="pt-BR" sz="2000" smtClean="0">
                <a:sym typeface="Wingdings" pitchFamily="2" charset="2"/>
              </a:rPr>
              <a:t>。</a:t>
            </a:r>
            <a:endParaRPr lang="zh-CN" altLang="en-US" sz="2000" smtClean="0">
              <a:sym typeface="Wingdings" pitchFamily="2" charset="2"/>
            </a:endParaRPr>
          </a:p>
          <a:p>
            <a:pPr eaLnBrk="1" hangingPunct="1"/>
            <a:r>
              <a:rPr lang="zh-CN" altLang="en-US" sz="2000" smtClean="0">
                <a:sym typeface="Wingdings" pitchFamily="2" charset="2"/>
              </a:rPr>
              <a:t>知道不同的综合布线系统，并能根据需要选择。</a:t>
            </a:r>
          </a:p>
          <a:p>
            <a:pPr eaLnBrk="1" hangingPunct="1"/>
            <a:r>
              <a:rPr lang="zh-CN" altLang="en-US" sz="2000" smtClean="0">
                <a:sym typeface="Wingdings" pitchFamily="2" charset="2"/>
              </a:rPr>
              <a:t>了解布线产品市场，学会选择布线产品。</a:t>
            </a:r>
          </a:p>
          <a:p>
            <a:pPr eaLnBrk="1" hangingPunct="1"/>
            <a:r>
              <a:rPr lang="zh-CN" altLang="en-US" sz="2000" smtClean="0">
                <a:sym typeface="Wingdings" pitchFamily="2" charset="2"/>
              </a:rPr>
              <a:t>学会用户需求分析方法。</a:t>
            </a:r>
          </a:p>
          <a:p>
            <a:pPr eaLnBrk="1" hangingPunct="1"/>
            <a:r>
              <a:rPr lang="zh-CN" altLang="en-US" sz="2000" smtClean="0">
                <a:sym typeface="Wingdings" pitchFamily="2" charset="2"/>
              </a:rPr>
              <a:t>知道综合布线系统设计的原则和步骤</a:t>
            </a:r>
          </a:p>
          <a:p>
            <a:pPr eaLnBrk="1" hangingPunct="1"/>
            <a:r>
              <a:rPr lang="zh-CN" altLang="en-US" sz="2000" smtClean="0">
                <a:sym typeface="Wingdings" pitchFamily="2" charset="2"/>
              </a:rPr>
              <a:t>学会用</a:t>
            </a:r>
            <a:r>
              <a:rPr lang="en-US" altLang="zh-CN" sz="2000" smtClean="0">
                <a:sym typeface="Wingdings" pitchFamily="2" charset="2"/>
              </a:rPr>
              <a:t>Visio</a:t>
            </a:r>
            <a:r>
              <a:rPr lang="zh-CN" altLang="en-US" sz="2000" smtClean="0">
                <a:sym typeface="Wingdings" pitchFamily="2" charset="2"/>
              </a:rPr>
              <a:t>和</a:t>
            </a:r>
            <a:r>
              <a:rPr lang="en-US" altLang="zh-CN" sz="2000" smtClean="0">
                <a:sym typeface="Wingdings" pitchFamily="2" charset="2"/>
              </a:rPr>
              <a:t>AutoCAD</a:t>
            </a:r>
            <a:r>
              <a:rPr lang="zh-CN" altLang="en-US" sz="2000" smtClean="0">
                <a:sym typeface="Wingdings" pitchFamily="2" charset="2"/>
              </a:rPr>
              <a:t>绘制综合布线系统图。</a:t>
            </a:r>
          </a:p>
        </p:txBody>
      </p:sp>
    </p:spTree>
    <p:extLst>
      <p:ext uri="{BB962C8B-B14F-4D97-AF65-F5344CB8AC3E}">
        <p14:creationId xmlns:p14="http://schemas.microsoft.com/office/powerpoint/2010/main" val="2686103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r>
              <a:rPr lang="en-US" altLang="zh-CN" b="1" smtClean="0"/>
              <a:t>3.5 </a:t>
            </a:r>
            <a:r>
              <a:rPr lang="zh-CN" altLang="en-US" b="1" smtClean="0"/>
              <a:t>综合布线系统选择</a:t>
            </a:r>
          </a:p>
        </p:txBody>
      </p:sp>
      <p:sp>
        <p:nvSpPr>
          <p:cNvPr id="43011" name="Rectangle 3"/>
          <p:cNvSpPr>
            <a:spLocks noGrp="1" noChangeArrowheads="1"/>
          </p:cNvSpPr>
          <p:nvPr>
            <p:ph type="body" sz="half" idx="1"/>
          </p:nvPr>
        </p:nvSpPr>
        <p:spPr>
          <a:xfrm>
            <a:off x="395288" y="1481138"/>
            <a:ext cx="5105400" cy="3960812"/>
          </a:xfrm>
        </p:spPr>
        <p:txBody>
          <a:bodyPr/>
          <a:lstStyle/>
          <a:p>
            <a:pPr eaLnBrk="1" hangingPunct="1">
              <a:buFont typeface="Wingdings" pitchFamily="2" charset="2"/>
              <a:buNone/>
            </a:pPr>
            <a:r>
              <a:rPr lang="en-US" altLang="zh-CN" smtClean="0"/>
              <a:t>3.5.2 </a:t>
            </a:r>
            <a:r>
              <a:rPr lang="zh-CN" altLang="en-US" smtClean="0"/>
              <a:t>超</a:t>
            </a:r>
            <a:r>
              <a:rPr lang="en-US" altLang="zh-CN" smtClean="0"/>
              <a:t>5</a:t>
            </a:r>
            <a:r>
              <a:rPr lang="zh-CN" altLang="en-US" smtClean="0"/>
              <a:t>类与</a:t>
            </a:r>
            <a:r>
              <a:rPr lang="en-US" altLang="zh-CN" smtClean="0"/>
              <a:t>6</a:t>
            </a:r>
            <a:r>
              <a:rPr lang="zh-CN" altLang="en-US" smtClean="0"/>
              <a:t>类布线系统的选择</a:t>
            </a:r>
          </a:p>
          <a:p>
            <a:pPr lvl="1" eaLnBrk="1" hangingPunct="1"/>
            <a:r>
              <a:rPr lang="zh-CN" altLang="en-US" sz="2000" smtClean="0"/>
              <a:t>基本数据比较</a:t>
            </a:r>
          </a:p>
        </p:txBody>
      </p:sp>
      <p:graphicFrame>
        <p:nvGraphicFramePr>
          <p:cNvPr id="146487" name="Group 55"/>
          <p:cNvGraphicFramePr>
            <a:graphicFrameLocks noGrp="1"/>
          </p:cNvGraphicFramePr>
          <p:nvPr>
            <p:ph sz="half" idx="2"/>
          </p:nvPr>
        </p:nvGraphicFramePr>
        <p:xfrm>
          <a:off x="755650" y="2357438"/>
          <a:ext cx="7545388" cy="3586158"/>
        </p:xfrm>
        <a:graphic>
          <a:graphicData uri="http://schemas.openxmlformats.org/drawingml/2006/table">
            <a:tbl>
              <a:tblPr/>
              <a:tblGrid>
                <a:gridCol w="2811463"/>
                <a:gridCol w="2366962"/>
                <a:gridCol w="2366963"/>
              </a:tblGrid>
              <a:tr h="398462">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宋体" pitchFamily="2" charset="-122"/>
                      </a:endParaRPr>
                    </a:p>
                  </a:txBody>
                  <a:tcPr marL="90000" marR="90000" marT="46807" marB="4680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CAT5e</a:t>
                      </a:r>
                    </a:p>
                  </a:txBody>
                  <a:tcPr marL="90000" marR="90000" marT="46807" marB="4680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CAT6</a:t>
                      </a:r>
                    </a:p>
                  </a:txBody>
                  <a:tcPr marL="90000" marR="90000" marT="46807" marB="4680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2">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zh-CN" altLang="en-US" sz="2000" b="0" i="0" u="none" strike="noStrike" cap="none" normalizeH="0" baseline="0" smtClean="0">
                          <a:ln>
                            <a:noFill/>
                          </a:ln>
                          <a:solidFill>
                            <a:schemeClr val="tx1"/>
                          </a:solidFill>
                          <a:effectLst/>
                          <a:latin typeface="Arial" charset="0"/>
                          <a:ea typeface="宋体" pitchFamily="2" charset="-122"/>
                        </a:rPr>
                        <a:t>频率带宽</a:t>
                      </a:r>
                    </a:p>
                  </a:txBody>
                  <a:tcPr marL="90000" marR="90000" marT="46807" marB="4680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100MHz</a:t>
                      </a:r>
                    </a:p>
                  </a:txBody>
                  <a:tcPr marL="90000" marR="90000" marT="46807" marB="4680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250MHz</a:t>
                      </a:r>
                      <a:endPar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endParaRPr>
                    </a:p>
                  </a:txBody>
                  <a:tcPr marL="90000" marR="90000" marT="46807" marB="4680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2">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100Mbps</a:t>
                      </a:r>
                      <a:r>
                        <a:rPr kumimoji="0" lang="zh-CN" altLang="en-US" sz="2000" b="0" i="0" u="none" strike="noStrike" cap="none" normalizeH="0" baseline="0" smtClean="0">
                          <a:ln>
                            <a:noFill/>
                          </a:ln>
                          <a:solidFill>
                            <a:schemeClr val="tx1"/>
                          </a:solidFill>
                          <a:effectLst/>
                          <a:latin typeface="Arial" charset="0"/>
                          <a:ea typeface="宋体" pitchFamily="2" charset="-122"/>
                        </a:rPr>
                        <a:t>支持</a:t>
                      </a:r>
                    </a:p>
                  </a:txBody>
                  <a:tcPr marL="90000" marR="90000" marT="46807" marB="4680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支持好</a:t>
                      </a:r>
                    </a:p>
                  </a:txBody>
                  <a:tcPr marL="90000" marR="90000" marT="46807" marB="4680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支持好</a:t>
                      </a:r>
                    </a:p>
                  </a:txBody>
                  <a:tcPr marL="90000" marR="90000" marT="46807" marB="4680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2">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zh-CN" altLang="en-US" sz="2000" b="0" i="0" u="none" strike="noStrike" cap="none" normalizeH="0" baseline="0" smtClean="0">
                          <a:ln>
                            <a:noFill/>
                          </a:ln>
                          <a:solidFill>
                            <a:schemeClr val="tx1"/>
                          </a:solidFill>
                          <a:effectLst/>
                          <a:latin typeface="Arial" charset="0"/>
                          <a:ea typeface="宋体" pitchFamily="2" charset="-122"/>
                        </a:rPr>
                        <a:t>价格</a:t>
                      </a:r>
                    </a:p>
                  </a:txBody>
                  <a:tcPr marL="90000" marR="90000" marT="46807" marB="4680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便宜</a:t>
                      </a:r>
                    </a:p>
                  </a:txBody>
                  <a:tcPr marL="90000" marR="90000" marT="46807" marB="4680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比</a:t>
                      </a: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CAT5e</a:t>
                      </a: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贵</a:t>
                      </a: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30%</a:t>
                      </a:r>
                    </a:p>
                  </a:txBody>
                  <a:tcPr marL="90000" marR="90000" marT="46807" marB="4680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2">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zh-CN" altLang="en-US" sz="2000" b="0" i="0" u="none" strike="noStrike" cap="none" normalizeH="0" baseline="0" smtClean="0">
                          <a:ln>
                            <a:noFill/>
                          </a:ln>
                          <a:solidFill>
                            <a:schemeClr val="tx1"/>
                          </a:solidFill>
                          <a:effectLst/>
                          <a:latin typeface="Arial" charset="0"/>
                          <a:ea typeface="宋体" pitchFamily="2" charset="-122"/>
                        </a:rPr>
                        <a:t>安装</a:t>
                      </a:r>
                    </a:p>
                  </a:txBody>
                  <a:tcPr marL="90000" marR="90000" marT="46807" marB="4680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容易</a:t>
                      </a:r>
                    </a:p>
                  </a:txBody>
                  <a:tcPr marL="90000" marR="90000" marT="46807" marB="4680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比</a:t>
                      </a: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CAT5e</a:t>
                      </a: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难</a:t>
                      </a:r>
                    </a:p>
                  </a:txBody>
                  <a:tcPr marL="90000" marR="90000" marT="46807" marB="4680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2">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zh-CN" altLang="en-US" sz="2000" b="0" i="0" u="none" strike="noStrike" cap="none" normalizeH="0" baseline="0" smtClean="0">
                          <a:ln>
                            <a:noFill/>
                          </a:ln>
                          <a:solidFill>
                            <a:schemeClr val="tx1"/>
                          </a:solidFill>
                          <a:effectLst/>
                          <a:latin typeface="Arial" charset="0"/>
                          <a:ea typeface="宋体" pitchFamily="2" charset="-122"/>
                        </a:rPr>
                        <a:t>电气性能</a:t>
                      </a:r>
                    </a:p>
                  </a:txBody>
                  <a:tcPr marL="90000" marR="90000" marT="46807" marB="4680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比</a:t>
                      </a: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CAT5</a:t>
                      </a: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好</a:t>
                      </a:r>
                    </a:p>
                  </a:txBody>
                  <a:tcPr marL="90000" marR="90000" marT="46807" marB="4680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比</a:t>
                      </a: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CAT5e</a:t>
                      </a: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好</a:t>
                      </a:r>
                    </a:p>
                  </a:txBody>
                  <a:tcPr marL="90000" marR="90000" marT="46807" marB="4680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2">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1000Mbps</a:t>
                      </a:r>
                      <a:r>
                        <a:rPr kumimoji="0" lang="zh-CN" altLang="en-US" sz="2000" b="0" i="0" u="none" strike="noStrike" cap="none" normalizeH="0" baseline="0" smtClean="0">
                          <a:ln>
                            <a:noFill/>
                          </a:ln>
                          <a:solidFill>
                            <a:schemeClr val="tx1"/>
                          </a:solidFill>
                          <a:effectLst/>
                          <a:latin typeface="Arial" charset="0"/>
                          <a:ea typeface="宋体" pitchFamily="2" charset="-122"/>
                        </a:rPr>
                        <a:t>支持</a:t>
                      </a:r>
                    </a:p>
                  </a:txBody>
                  <a:tcPr marL="90000" marR="90000" marT="46807" marB="4680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较好支持</a:t>
                      </a:r>
                    </a:p>
                  </a:txBody>
                  <a:tcPr marL="90000" marR="90000" marT="46807" marB="4680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很好支持</a:t>
                      </a:r>
                    </a:p>
                  </a:txBody>
                  <a:tcPr marL="90000" marR="90000" marT="46807" marB="4680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2">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10Gbps</a:t>
                      </a:r>
                      <a:r>
                        <a:rPr kumimoji="0" lang="zh-CN" altLang="en-US" sz="2000" b="0" i="0" u="none" strike="noStrike" cap="none" normalizeH="0" baseline="0" smtClean="0">
                          <a:ln>
                            <a:noFill/>
                          </a:ln>
                          <a:solidFill>
                            <a:schemeClr val="tx1"/>
                          </a:solidFill>
                          <a:effectLst/>
                          <a:latin typeface="Arial" charset="0"/>
                          <a:ea typeface="宋体" pitchFamily="2" charset="-122"/>
                        </a:rPr>
                        <a:t>支持</a:t>
                      </a:r>
                    </a:p>
                  </a:txBody>
                  <a:tcPr marL="90000" marR="90000" marT="46807" marB="4680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不支持</a:t>
                      </a:r>
                    </a:p>
                  </a:txBody>
                  <a:tcPr marL="90000" marR="90000" marT="46807" marB="4680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支持</a:t>
                      </a: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a:t>
                      </a: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仅</a:t>
                      </a:r>
                      <a:r>
                        <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rPr>
                        <a:t>55</a:t>
                      </a: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米</a:t>
                      </a:r>
                    </a:p>
                  </a:txBody>
                  <a:tcPr marL="90000" marR="90000" marT="46807" marB="4680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2">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zh-CN" altLang="en-US" sz="2000" b="0" i="0" u="none" strike="noStrike" cap="none" normalizeH="0" baseline="0" smtClean="0">
                          <a:ln>
                            <a:noFill/>
                          </a:ln>
                          <a:solidFill>
                            <a:schemeClr val="tx1"/>
                          </a:solidFill>
                          <a:effectLst/>
                          <a:latin typeface="Arial" charset="0"/>
                          <a:ea typeface="宋体" pitchFamily="2" charset="-122"/>
                        </a:rPr>
                        <a:t>光纤到桌面的挑战</a:t>
                      </a:r>
                    </a:p>
                  </a:txBody>
                  <a:tcPr marL="90000" marR="90000" marT="46807" marB="4680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影响小</a:t>
                      </a:r>
                    </a:p>
                  </a:txBody>
                  <a:tcPr marL="90000" marR="90000" marT="46807" marB="4680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影响大</a:t>
                      </a:r>
                    </a:p>
                  </a:txBody>
                  <a:tcPr marL="90000" marR="90000" marT="46807" marB="4680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66564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pPr eaLnBrk="1" hangingPunct="1"/>
            <a:r>
              <a:rPr lang="en-US" altLang="zh-CN" b="1" smtClean="0"/>
              <a:t>3.5 </a:t>
            </a:r>
            <a:r>
              <a:rPr lang="zh-CN" altLang="en-US" b="1" smtClean="0"/>
              <a:t>综合布线系统选择</a:t>
            </a:r>
          </a:p>
        </p:txBody>
      </p:sp>
      <p:sp>
        <p:nvSpPr>
          <p:cNvPr id="44035" name="Rectangle 3"/>
          <p:cNvSpPr>
            <a:spLocks noGrp="1" noChangeArrowheads="1"/>
          </p:cNvSpPr>
          <p:nvPr>
            <p:ph type="body" sz="half" idx="1"/>
          </p:nvPr>
        </p:nvSpPr>
        <p:spPr>
          <a:xfrm>
            <a:off x="395288" y="1557338"/>
            <a:ext cx="5105400" cy="3960812"/>
          </a:xfrm>
        </p:spPr>
        <p:txBody>
          <a:bodyPr/>
          <a:lstStyle/>
          <a:p>
            <a:pPr eaLnBrk="1" hangingPunct="1">
              <a:buFont typeface="Wingdings" pitchFamily="2" charset="2"/>
              <a:buNone/>
            </a:pPr>
            <a:r>
              <a:rPr lang="en-US" altLang="zh-CN" smtClean="0"/>
              <a:t>3.5.2 </a:t>
            </a:r>
            <a:r>
              <a:rPr lang="zh-CN" altLang="en-US" smtClean="0"/>
              <a:t>超</a:t>
            </a:r>
            <a:r>
              <a:rPr lang="en-US" altLang="zh-CN" smtClean="0"/>
              <a:t>5</a:t>
            </a:r>
            <a:r>
              <a:rPr lang="zh-CN" altLang="en-US" smtClean="0"/>
              <a:t>类与</a:t>
            </a:r>
            <a:r>
              <a:rPr lang="en-US" altLang="zh-CN" smtClean="0"/>
              <a:t>6</a:t>
            </a:r>
            <a:r>
              <a:rPr lang="zh-CN" altLang="en-US" smtClean="0"/>
              <a:t>类布线系统的选择</a:t>
            </a:r>
          </a:p>
          <a:p>
            <a:pPr lvl="1" eaLnBrk="1" hangingPunct="1"/>
            <a:r>
              <a:rPr lang="zh-CN" altLang="en-US" sz="2000" smtClean="0"/>
              <a:t>电气性能比较</a:t>
            </a:r>
          </a:p>
        </p:txBody>
      </p:sp>
      <p:pic>
        <p:nvPicPr>
          <p:cNvPr id="44036" name="Picture 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2365375"/>
            <a:ext cx="7993063"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2478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pPr eaLnBrk="1" hangingPunct="1"/>
            <a:r>
              <a:rPr lang="en-US" altLang="zh-CN" b="1" smtClean="0">
                <a:latin typeface="黑体" pitchFamily="49" charset="-122"/>
                <a:ea typeface="黑体" pitchFamily="49" charset="-122"/>
              </a:rPr>
              <a:t>3.5 </a:t>
            </a:r>
            <a:r>
              <a:rPr lang="zh-CN" altLang="en-US" b="1" smtClean="0">
                <a:latin typeface="黑体" pitchFamily="49" charset="-122"/>
                <a:ea typeface="黑体" pitchFamily="49" charset="-122"/>
              </a:rPr>
              <a:t>综合布线系统选择</a:t>
            </a:r>
          </a:p>
        </p:txBody>
      </p:sp>
      <p:sp>
        <p:nvSpPr>
          <p:cNvPr id="45059" name="Rectangle 3"/>
          <p:cNvSpPr>
            <a:spLocks noGrp="1" noChangeArrowheads="1"/>
          </p:cNvSpPr>
          <p:nvPr>
            <p:ph type="body" sz="half" idx="1"/>
          </p:nvPr>
        </p:nvSpPr>
        <p:spPr>
          <a:xfrm>
            <a:off x="611188" y="1916113"/>
            <a:ext cx="7848600" cy="3168650"/>
          </a:xfrm>
        </p:spPr>
        <p:txBody>
          <a:bodyPr/>
          <a:lstStyle/>
          <a:p>
            <a:pPr eaLnBrk="1" hangingPunct="1">
              <a:buFont typeface="Wingdings" pitchFamily="2" charset="2"/>
              <a:buNone/>
            </a:pPr>
            <a:r>
              <a:rPr lang="en-US" altLang="zh-CN" smtClean="0"/>
              <a:t>3.5.2 </a:t>
            </a:r>
            <a:r>
              <a:rPr lang="zh-CN" altLang="en-US" smtClean="0"/>
              <a:t>超</a:t>
            </a:r>
            <a:r>
              <a:rPr lang="en-US" altLang="zh-CN" smtClean="0"/>
              <a:t>5</a:t>
            </a:r>
            <a:r>
              <a:rPr lang="zh-CN" altLang="en-US" smtClean="0"/>
              <a:t>类与</a:t>
            </a:r>
            <a:r>
              <a:rPr lang="en-US" altLang="zh-CN" smtClean="0"/>
              <a:t>6</a:t>
            </a:r>
            <a:r>
              <a:rPr lang="zh-CN" altLang="en-US" smtClean="0"/>
              <a:t>类布线系统的选择</a:t>
            </a:r>
          </a:p>
          <a:p>
            <a:pPr lvl="1" eaLnBrk="1" hangingPunct="1"/>
            <a:r>
              <a:rPr lang="en-US" altLang="zh-CN" sz="2000" smtClean="0"/>
              <a:t>CAT5e</a:t>
            </a:r>
            <a:r>
              <a:rPr lang="zh-CN" altLang="en-US" sz="2000" smtClean="0"/>
              <a:t>和</a:t>
            </a:r>
            <a:r>
              <a:rPr lang="en-US" altLang="zh-CN" sz="2000" smtClean="0"/>
              <a:t>CAT6</a:t>
            </a:r>
            <a:r>
              <a:rPr lang="zh-CN" altLang="en-US" sz="2000" smtClean="0"/>
              <a:t>在在</a:t>
            </a:r>
            <a:r>
              <a:rPr lang="en-US" altLang="zh-CN" sz="2000" smtClean="0"/>
              <a:t>1000Mbps</a:t>
            </a:r>
            <a:r>
              <a:rPr lang="zh-CN" altLang="en-US" sz="2000" smtClean="0"/>
              <a:t>上应用的比较</a:t>
            </a:r>
          </a:p>
          <a:p>
            <a:pPr lvl="2" eaLnBrk="1" hangingPunct="1"/>
            <a:r>
              <a:rPr lang="zh-CN" altLang="en-US" smtClean="0">
                <a:latin typeface="宋体" pitchFamily="2" charset="-122"/>
              </a:rPr>
              <a:t>用双绞线作为传输介质的千兆网络技术有：</a:t>
            </a:r>
            <a:r>
              <a:rPr lang="en-US" altLang="zh-CN" smtClean="0">
                <a:latin typeface="Times New Roman" pitchFamily="18" charset="0"/>
              </a:rPr>
              <a:t>1000BASE-T</a:t>
            </a:r>
            <a:r>
              <a:rPr lang="zh-CN" altLang="en-US" smtClean="0">
                <a:latin typeface="宋体" pitchFamily="2" charset="-122"/>
              </a:rPr>
              <a:t>和</a:t>
            </a:r>
            <a:r>
              <a:rPr lang="en-US" altLang="zh-CN" smtClean="0">
                <a:latin typeface="Times New Roman" pitchFamily="18" charset="0"/>
              </a:rPr>
              <a:t>1000BASE-TX</a:t>
            </a:r>
          </a:p>
          <a:p>
            <a:pPr lvl="2" eaLnBrk="1" hangingPunct="1"/>
            <a:r>
              <a:rPr lang="en-US" altLang="zh-CN" smtClean="0"/>
              <a:t>CAT5e</a:t>
            </a:r>
            <a:r>
              <a:rPr lang="zh-CN" altLang="en-US" smtClean="0">
                <a:latin typeface="宋体" pitchFamily="2" charset="-122"/>
              </a:rPr>
              <a:t>只支持</a:t>
            </a:r>
            <a:r>
              <a:rPr lang="en-US" altLang="zh-CN" smtClean="0">
                <a:latin typeface="宋体" pitchFamily="2" charset="-122"/>
              </a:rPr>
              <a:t>1000BASE-T</a:t>
            </a:r>
          </a:p>
          <a:p>
            <a:pPr lvl="2" eaLnBrk="1" hangingPunct="1"/>
            <a:r>
              <a:rPr lang="en-US" altLang="zh-CN" smtClean="0"/>
              <a:t>CAT6</a:t>
            </a:r>
            <a:r>
              <a:rPr lang="zh-CN" altLang="en-US" smtClean="0"/>
              <a:t>既支持</a:t>
            </a:r>
            <a:r>
              <a:rPr lang="en-US" altLang="zh-CN" smtClean="0">
                <a:latin typeface="宋体" pitchFamily="2" charset="-122"/>
              </a:rPr>
              <a:t>1000BASE-T</a:t>
            </a:r>
            <a:r>
              <a:rPr lang="zh-CN" altLang="en-US" smtClean="0">
                <a:latin typeface="宋体" pitchFamily="2" charset="-122"/>
              </a:rPr>
              <a:t>也支持</a:t>
            </a:r>
            <a:r>
              <a:rPr lang="en-US" altLang="zh-CN" smtClean="0">
                <a:latin typeface="宋体" pitchFamily="2" charset="-122"/>
              </a:rPr>
              <a:t>1000BASE-TX </a:t>
            </a:r>
          </a:p>
          <a:p>
            <a:pPr eaLnBrk="1" hangingPunct="1"/>
            <a:endParaRPr lang="zh-CN" altLang="en-US" sz="2000" smtClean="0"/>
          </a:p>
          <a:p>
            <a:pPr lvl="2" eaLnBrk="1" hangingPunct="1"/>
            <a:endParaRPr lang="zh-CN" altLang="en-US" smtClean="0">
              <a:latin typeface="Times New Roman" pitchFamily="18" charset="0"/>
            </a:endParaRPr>
          </a:p>
        </p:txBody>
      </p:sp>
    </p:spTree>
    <p:extLst>
      <p:ext uri="{BB962C8B-B14F-4D97-AF65-F5344CB8AC3E}">
        <p14:creationId xmlns:p14="http://schemas.microsoft.com/office/powerpoint/2010/main" val="1814064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955675"/>
            <a:ext cx="8001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1181851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241892" y="404813"/>
            <a:ext cx="7199313" cy="720725"/>
          </a:xfrm>
        </p:spPr>
        <p:txBody>
          <a:bodyPr/>
          <a:lstStyle/>
          <a:p>
            <a:pPr eaLnBrk="1" hangingPunct="1"/>
            <a:r>
              <a:rPr lang="en-US" altLang="zh-CN" sz="3600" dirty="0" smtClean="0">
                <a:latin typeface="黑体" pitchFamily="49" charset="-122"/>
                <a:ea typeface="黑体" pitchFamily="49" charset="-122"/>
              </a:rPr>
              <a:t>1000BASE-TX</a:t>
            </a:r>
            <a:r>
              <a:rPr lang="zh-CN" altLang="en-US" sz="3600" dirty="0" smtClean="0">
                <a:latin typeface="黑体" pitchFamily="49" charset="-122"/>
                <a:ea typeface="黑体" pitchFamily="49" charset="-122"/>
              </a:rPr>
              <a:t>传输机制</a:t>
            </a:r>
          </a:p>
        </p:txBody>
      </p:sp>
      <p:pic>
        <p:nvPicPr>
          <p:cNvPr id="471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125538"/>
            <a:ext cx="7704138"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9385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2600" name="Group 24"/>
          <p:cNvGraphicFramePr>
            <a:graphicFrameLocks noGrp="1"/>
          </p:cNvGraphicFramePr>
          <p:nvPr>
            <p:ph idx="1"/>
          </p:nvPr>
        </p:nvGraphicFramePr>
        <p:xfrm>
          <a:off x="539750" y="981075"/>
          <a:ext cx="7920038" cy="4924425"/>
        </p:xfrm>
        <a:graphic>
          <a:graphicData uri="http://schemas.openxmlformats.org/drawingml/2006/table">
            <a:tbl>
              <a:tblPr/>
              <a:tblGrid>
                <a:gridCol w="3960813"/>
                <a:gridCol w="3959225"/>
              </a:tblGrid>
              <a:tr h="708116">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zh-CN" sz="3200" b="0" i="0" u="none" strike="noStrike" cap="none" normalizeH="0" baseline="0" dirty="0" smtClean="0">
                          <a:ln>
                            <a:noFill/>
                          </a:ln>
                          <a:solidFill>
                            <a:schemeClr val="tx1"/>
                          </a:solidFill>
                          <a:effectLst/>
                          <a:latin typeface="Arial" charset="0"/>
                          <a:ea typeface="宋体" pitchFamily="2" charset="-122"/>
                        </a:rPr>
                        <a:t>1000BASE-T</a:t>
                      </a:r>
                      <a:r>
                        <a:rPr kumimoji="0" lang="zh-CN" altLang="en-US" sz="2400" b="0" i="0" u="none" strike="noStrike" cap="none" normalizeH="0" baseline="0" dirty="0" smtClean="0">
                          <a:ln>
                            <a:noFill/>
                          </a:ln>
                          <a:solidFill>
                            <a:schemeClr val="tx1"/>
                          </a:solidFill>
                          <a:effectLst/>
                          <a:latin typeface="Arial" charset="0"/>
                          <a:ea typeface="宋体" pitchFamily="2" charset="-122"/>
                        </a:rPr>
                        <a:t>（</a:t>
                      </a:r>
                      <a:r>
                        <a:rPr kumimoji="0" lang="en-US" altLang="zh-CN" sz="2400" b="0" i="0" u="none" strike="noStrike" cap="none" normalizeH="0" baseline="0" dirty="0" smtClean="0">
                          <a:ln>
                            <a:noFill/>
                          </a:ln>
                          <a:solidFill>
                            <a:schemeClr val="tx1"/>
                          </a:solidFill>
                          <a:effectLst/>
                          <a:latin typeface="Arial" charset="0"/>
                          <a:ea typeface="宋体" pitchFamily="2" charset="-122"/>
                        </a:rPr>
                        <a:t>CAT5e</a:t>
                      </a:r>
                      <a:r>
                        <a:rPr kumimoji="0" lang="zh-CN" altLang="en-US" sz="2400" b="0" i="0" u="none" strike="noStrike" cap="none" normalizeH="0" baseline="0" dirty="0" smtClean="0">
                          <a:ln>
                            <a:noFill/>
                          </a:ln>
                          <a:solidFill>
                            <a:schemeClr val="tx1"/>
                          </a:solidFill>
                          <a:effectLst/>
                          <a:latin typeface="Arial" charset="0"/>
                          <a:ea typeface="宋体" pitchFamily="2" charset="-122"/>
                        </a:rPr>
                        <a:t>）</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zh-CN" sz="3200" b="0" i="0" u="none" strike="noStrike" cap="none" normalizeH="0" baseline="0" smtClean="0">
                          <a:ln>
                            <a:noFill/>
                          </a:ln>
                          <a:solidFill>
                            <a:schemeClr val="tx1"/>
                          </a:solidFill>
                          <a:effectLst/>
                          <a:latin typeface="Arial" charset="0"/>
                          <a:ea typeface="宋体" pitchFamily="2" charset="-122"/>
                        </a:rPr>
                        <a:t>1000BASE-TX</a:t>
                      </a:r>
                      <a:r>
                        <a:rPr kumimoji="0" lang="zh-CN" altLang="en-US" sz="2400" b="0" i="0" u="none" strike="noStrike" cap="none" normalizeH="0" baseline="0" smtClean="0">
                          <a:ln>
                            <a:noFill/>
                          </a:ln>
                          <a:solidFill>
                            <a:schemeClr val="tx1"/>
                          </a:solidFill>
                          <a:effectLst/>
                          <a:latin typeface="Arial" charset="0"/>
                          <a:ea typeface="宋体" pitchFamily="2" charset="-122"/>
                        </a:rPr>
                        <a:t>（</a:t>
                      </a:r>
                      <a:r>
                        <a:rPr kumimoji="0" lang="en-US" altLang="zh-CN" sz="2400" b="0" i="0" u="none" strike="noStrike" cap="none" normalizeH="0" baseline="0" smtClean="0">
                          <a:ln>
                            <a:noFill/>
                          </a:ln>
                          <a:solidFill>
                            <a:schemeClr val="tx1"/>
                          </a:solidFill>
                          <a:effectLst/>
                          <a:latin typeface="Arial" charset="0"/>
                          <a:ea typeface="宋体" pitchFamily="2" charset="-122"/>
                        </a:rPr>
                        <a:t>CAT6</a:t>
                      </a:r>
                      <a:r>
                        <a:rPr kumimoji="0" lang="zh-CN" altLang="en-US" sz="2400" b="0" i="0" u="none" strike="noStrike" cap="none" normalizeH="0" baseline="0" smtClean="0">
                          <a:ln>
                            <a:noFill/>
                          </a:ln>
                          <a:solidFill>
                            <a:schemeClr val="tx1"/>
                          </a:solidFill>
                          <a:effectLst/>
                          <a:latin typeface="Arial" charset="0"/>
                          <a:ea typeface="宋体" pitchFamily="2" charset="-122"/>
                        </a:rPr>
                        <a:t>）</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97">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zh-CN" altLang="en-US" sz="2400" b="0" i="0" u="none" strike="noStrike" cap="none" normalizeH="0" baseline="0" smtClean="0">
                          <a:ln>
                            <a:noFill/>
                          </a:ln>
                          <a:solidFill>
                            <a:schemeClr val="tx1"/>
                          </a:solidFill>
                          <a:effectLst/>
                          <a:latin typeface="楷体_GB2312" pitchFamily="49" charset="-122"/>
                          <a:ea typeface="楷体_GB2312" pitchFamily="49" charset="-122"/>
                        </a:rPr>
                        <a:t>频率带宽</a:t>
                      </a:r>
                      <a:r>
                        <a:rPr kumimoji="0" lang="en-US" altLang="zh-CN" sz="2400" b="0" i="0" u="none" strike="noStrike" cap="none" normalizeH="0" baseline="0" smtClean="0">
                          <a:ln>
                            <a:noFill/>
                          </a:ln>
                          <a:solidFill>
                            <a:schemeClr val="tx1"/>
                          </a:solidFill>
                          <a:effectLst/>
                          <a:latin typeface="楷体_GB2312" pitchFamily="49" charset="-122"/>
                          <a:ea typeface="楷体_GB2312" pitchFamily="49" charset="-122"/>
                        </a:rPr>
                        <a:t>100MHz</a:t>
                      </a:r>
                      <a:r>
                        <a:rPr kumimoji="0" lang="zh-CN" altLang="en-US" sz="2400" b="0" i="0" u="none" strike="noStrike" cap="none" normalizeH="0" baseline="0" smtClean="0">
                          <a:ln>
                            <a:noFill/>
                          </a:ln>
                          <a:solidFill>
                            <a:schemeClr val="tx1"/>
                          </a:solidFill>
                          <a:effectLst/>
                          <a:latin typeface="楷体_GB2312" pitchFamily="49" charset="-122"/>
                          <a:ea typeface="楷体_GB2312" pitchFamily="49" charset="-122"/>
                        </a:rPr>
                        <a:t>即可</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zh-CN" altLang="en-US" sz="2400" b="0" i="0" u="none" strike="noStrike" cap="none" normalizeH="0" baseline="0" smtClean="0">
                          <a:ln>
                            <a:noFill/>
                          </a:ln>
                          <a:solidFill>
                            <a:schemeClr val="tx1"/>
                          </a:solidFill>
                          <a:effectLst/>
                          <a:latin typeface="楷体_GB2312" pitchFamily="49" charset="-122"/>
                          <a:ea typeface="楷体_GB2312" pitchFamily="49" charset="-122"/>
                        </a:rPr>
                        <a:t>频率带宽</a:t>
                      </a:r>
                      <a:r>
                        <a:rPr kumimoji="0" lang="en-US" altLang="zh-CN" sz="2400" b="0" i="0" u="none" strike="noStrike" cap="none" normalizeH="0" baseline="0" smtClean="0">
                          <a:ln>
                            <a:noFill/>
                          </a:ln>
                          <a:solidFill>
                            <a:schemeClr val="tx1"/>
                          </a:solidFill>
                          <a:effectLst/>
                          <a:latin typeface="楷体_GB2312" pitchFamily="49" charset="-122"/>
                          <a:ea typeface="楷体_GB2312" pitchFamily="49" charset="-122"/>
                        </a:rPr>
                        <a:t>250MHz</a:t>
                      </a:r>
                      <a:r>
                        <a:rPr kumimoji="0" lang="zh-CN" altLang="en-US" sz="2400" b="0" i="0" u="none" strike="noStrike" cap="none" normalizeH="0" baseline="0" smtClean="0">
                          <a:ln>
                            <a:noFill/>
                          </a:ln>
                          <a:solidFill>
                            <a:schemeClr val="tx1"/>
                          </a:solidFill>
                          <a:effectLst/>
                          <a:latin typeface="楷体_GB2312" pitchFamily="49" charset="-122"/>
                          <a:ea typeface="楷体_GB2312" pitchFamily="49" charset="-122"/>
                        </a:rPr>
                        <a:t>以上</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0446">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rPr>
                        <a:t>    它使用全部４对线，</a:t>
                      </a: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r>
                        <a:rPr kumimoji="0" lang="zh-CN" altLang="en-US" sz="2000" b="0" i="0" u="none" strike="noStrike" cap="none" normalizeH="0" baseline="0" smtClean="0">
                          <a:ln>
                            <a:noFill/>
                          </a:ln>
                          <a:solidFill>
                            <a:schemeClr val="tx1"/>
                          </a:solidFill>
                          <a:effectLst/>
                          <a:latin typeface="宋体" pitchFamily="2" charset="-122"/>
                          <a:ea typeface="宋体" pitchFamily="2" charset="-122"/>
                        </a:rPr>
                        <a:t>对线都在全双工的模式运行，每对线支持</a:t>
                      </a:r>
                      <a:r>
                        <a:rPr kumimoji="0" lang="en-US" altLang="zh-CN" sz="20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250Mbps</a:t>
                      </a:r>
                      <a:r>
                        <a:rPr kumimoji="0" lang="zh-CN" altLang="en-US" sz="2000" b="0" i="0" u="none" strike="noStrike" cap="none" normalizeH="0" baseline="0" smtClean="0">
                          <a:ln>
                            <a:noFill/>
                          </a:ln>
                          <a:solidFill>
                            <a:schemeClr val="tx1"/>
                          </a:solidFill>
                          <a:effectLst/>
                          <a:latin typeface="宋体" pitchFamily="2" charset="-122"/>
                          <a:ea typeface="宋体" pitchFamily="2" charset="-122"/>
                        </a:rPr>
                        <a:t>的数据速率</a:t>
                      </a:r>
                      <a:r>
                        <a:rPr kumimoji="0" lang="en-US" altLang="zh-CN" sz="20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a:t>
                      </a:r>
                      <a:r>
                        <a:rPr kumimoji="0" lang="zh-CN" altLang="en-US" sz="2000" b="0" i="0" u="none" strike="noStrike" cap="none" normalizeH="0" baseline="0" smtClean="0">
                          <a:ln>
                            <a:noFill/>
                          </a:ln>
                          <a:solidFill>
                            <a:schemeClr val="tx1"/>
                          </a:solidFill>
                          <a:effectLst/>
                          <a:latin typeface="宋体" pitchFamily="2" charset="-122"/>
                          <a:ea typeface="宋体" pitchFamily="2" charset="-122"/>
                        </a:rPr>
                        <a:t>每个方向</a:t>
                      </a:r>
                      <a:r>
                        <a:rPr kumimoji="0" lang="en-US" altLang="zh-CN" sz="20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a:t>
                      </a:r>
                      <a:endParaRPr kumimoji="0" lang="zh-CN" altLang="en-US" sz="20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rPr>
                        <a:t>    该技术虽然也使用全部</a:t>
                      </a: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r>
                        <a:rPr kumimoji="0" lang="zh-CN" altLang="en-US" sz="2000" b="0" i="0" u="none" strike="noStrike" cap="none" normalizeH="0" baseline="0" smtClean="0">
                          <a:ln>
                            <a:noFill/>
                          </a:ln>
                          <a:solidFill>
                            <a:schemeClr val="tx1"/>
                          </a:solidFill>
                          <a:effectLst/>
                          <a:latin typeface="宋体" pitchFamily="2" charset="-122"/>
                          <a:ea typeface="宋体" pitchFamily="2" charset="-122"/>
                        </a:rPr>
                        <a:t>对线，但是是两对线接收，两对线发送</a:t>
                      </a:r>
                      <a:r>
                        <a:rPr kumimoji="0" lang="en-US" altLang="zh-CN" sz="2000" b="0" i="0" u="none" strike="noStrike" cap="none" normalizeH="0" baseline="0" smtClean="0">
                          <a:ln>
                            <a:noFill/>
                          </a:ln>
                          <a:solidFill>
                            <a:schemeClr val="tx1"/>
                          </a:solidFill>
                          <a:effectLst/>
                          <a:latin typeface="Arial" charset="0"/>
                          <a:ea typeface="宋体" pitchFamily="2" charset="-122"/>
                        </a:rPr>
                        <a:t>(</a:t>
                      </a:r>
                      <a:r>
                        <a:rPr kumimoji="0" lang="zh-CN" altLang="en-US" sz="2000" b="0" i="0" u="none" strike="noStrike" cap="none" normalizeH="0" baseline="0" smtClean="0">
                          <a:ln>
                            <a:noFill/>
                          </a:ln>
                          <a:solidFill>
                            <a:schemeClr val="tx1"/>
                          </a:solidFill>
                          <a:effectLst/>
                          <a:latin typeface="宋体" pitchFamily="2" charset="-122"/>
                          <a:ea typeface="宋体" pitchFamily="2" charset="-122"/>
                        </a:rPr>
                        <a:t>类似于</a:t>
                      </a:r>
                      <a:r>
                        <a:rPr kumimoji="0" lang="en-US" altLang="zh-CN" sz="2000" b="0" i="0" u="none" strike="noStrike" cap="none" normalizeH="0" baseline="0" smtClean="0">
                          <a:ln>
                            <a:noFill/>
                          </a:ln>
                          <a:solidFill>
                            <a:schemeClr val="tx1"/>
                          </a:solidFill>
                          <a:effectLst/>
                          <a:latin typeface="Arial" charset="0"/>
                          <a:ea typeface="宋体" pitchFamily="2" charset="-122"/>
                        </a:rPr>
                        <a:t>100Base-Tx)</a:t>
                      </a:r>
                      <a:endParaRPr kumimoji="0" lang="zh-CN" altLang="en-US" sz="2000" b="0" i="0" u="none" strike="noStrike" cap="none" normalizeH="0" baseline="0" smtClean="0">
                        <a:ln>
                          <a:noFill/>
                        </a:ln>
                        <a:solidFill>
                          <a:schemeClr val="tx1"/>
                        </a:solidFill>
                        <a:effectLst/>
                        <a:latin typeface="Arial" charset="0"/>
                        <a:ea typeface="宋体" pitchFamily="2" charset="-122"/>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30166">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rPr>
                        <a:t>    为了满足千兆网络传输要求，采用了多级信号编码</a:t>
                      </a:r>
                      <a:r>
                        <a:rPr kumimoji="0" lang="zh-CN" altLang="en-US" sz="2000" b="0" i="0" u="none" strike="noStrike" cap="none" normalizeH="0" baseline="0" smtClean="0">
                          <a:ln>
                            <a:noFill/>
                          </a:ln>
                          <a:solidFill>
                            <a:schemeClr val="tx1"/>
                          </a:solidFill>
                          <a:effectLst/>
                          <a:latin typeface="Arial" charset="0"/>
                          <a:ea typeface="宋体" pitchFamily="2" charset="-122"/>
                        </a:rPr>
                        <a:t> </a:t>
                      </a:r>
                      <a:r>
                        <a:rPr kumimoji="0" lang="en-US" altLang="zh-CN" sz="2000" b="0" i="0" u="none" strike="noStrike" cap="none" normalizeH="0" baseline="0" smtClean="0">
                          <a:ln>
                            <a:noFill/>
                          </a:ln>
                          <a:solidFill>
                            <a:schemeClr val="tx1"/>
                          </a:solidFill>
                          <a:effectLst/>
                          <a:latin typeface="Arial" charset="0"/>
                          <a:ea typeface="宋体" pitchFamily="2" charset="-122"/>
                        </a:rPr>
                        <a:t>(PAM-5)</a:t>
                      </a:r>
                      <a:r>
                        <a:rPr kumimoji="0" lang="zh-CN" altLang="en-US" sz="2000" b="0" i="0" u="none" strike="noStrike" cap="none" normalizeH="0" baseline="0" smtClean="0">
                          <a:ln>
                            <a:noFill/>
                          </a:ln>
                          <a:solidFill>
                            <a:schemeClr val="tx1"/>
                          </a:solidFill>
                          <a:effectLst/>
                          <a:latin typeface="宋体" pitchFamily="2" charset="-122"/>
                          <a:ea typeface="宋体" pitchFamily="2" charset="-122"/>
                        </a:rPr>
                        <a:t>、使用了</a:t>
                      </a:r>
                      <a:r>
                        <a:rPr kumimoji="0" lang="en-US" altLang="zh-CN" sz="2000" b="0" i="0" u="none" strike="noStrike" cap="none" normalizeH="0" baseline="0" smtClean="0">
                          <a:ln>
                            <a:noFill/>
                          </a:ln>
                          <a:solidFill>
                            <a:schemeClr val="tx1"/>
                          </a:solidFill>
                          <a:effectLst/>
                          <a:latin typeface="Arial" charset="0"/>
                          <a:ea typeface="宋体" pitchFamily="2" charset="-122"/>
                        </a:rPr>
                        <a:t>NEXT</a:t>
                      </a:r>
                      <a:r>
                        <a:rPr kumimoji="0" lang="zh-CN" altLang="en-US" sz="2000" b="0" i="0" u="none" strike="noStrike" cap="none" normalizeH="0" baseline="0" smtClean="0">
                          <a:ln>
                            <a:noFill/>
                          </a:ln>
                          <a:solidFill>
                            <a:schemeClr val="tx1"/>
                          </a:solidFill>
                          <a:effectLst/>
                          <a:latin typeface="宋体" pitchFamily="2" charset="-122"/>
                          <a:ea typeface="宋体" pitchFamily="2" charset="-122"/>
                        </a:rPr>
                        <a:t>消除技术和</a:t>
                      </a:r>
                      <a:r>
                        <a:rPr kumimoji="0" lang="zh-CN" altLang="en-US" sz="2000" b="0" i="0" u="none" strike="noStrike" cap="none" normalizeH="0" baseline="0" smtClean="0">
                          <a:ln>
                            <a:noFill/>
                          </a:ln>
                          <a:solidFill>
                            <a:schemeClr val="tx1"/>
                          </a:solidFill>
                          <a:effectLst/>
                          <a:latin typeface="Arial" charset="0"/>
                          <a:ea typeface="宋体" pitchFamily="2" charset="-122"/>
                        </a:rPr>
                        <a:t>“</a:t>
                      </a:r>
                      <a:r>
                        <a:rPr kumimoji="0" lang="zh-CN" altLang="en-US" sz="2000" b="0" i="0" u="none" strike="noStrike" cap="none" normalizeH="0" baseline="0" smtClean="0">
                          <a:ln>
                            <a:noFill/>
                          </a:ln>
                          <a:solidFill>
                            <a:schemeClr val="tx1"/>
                          </a:solidFill>
                          <a:effectLst/>
                          <a:latin typeface="宋体" pitchFamily="2" charset="-122"/>
                          <a:ea typeface="宋体" pitchFamily="2" charset="-122"/>
                        </a:rPr>
                        <a:t>回声</a:t>
                      </a:r>
                      <a:r>
                        <a:rPr kumimoji="0" lang="zh-CN" altLang="en-US" sz="2000" b="0" i="0" u="none" strike="noStrike" cap="none" normalizeH="0" baseline="0" smtClean="0">
                          <a:ln>
                            <a:noFill/>
                          </a:ln>
                          <a:solidFill>
                            <a:schemeClr val="tx1"/>
                          </a:solidFill>
                          <a:effectLst/>
                          <a:latin typeface="Arial" charset="0"/>
                          <a:ea typeface="宋体" pitchFamily="2" charset="-122"/>
                        </a:rPr>
                        <a:t>”</a:t>
                      </a:r>
                      <a:r>
                        <a:rPr kumimoji="0" lang="zh-CN" altLang="en-US" sz="2000" b="0" i="0" u="none" strike="noStrike" cap="none" normalizeH="0" baseline="0" smtClean="0">
                          <a:ln>
                            <a:noFill/>
                          </a:ln>
                          <a:solidFill>
                            <a:schemeClr val="tx1"/>
                          </a:solidFill>
                          <a:effectLst/>
                          <a:latin typeface="宋体" pitchFamily="2" charset="-122"/>
                          <a:ea typeface="宋体" pitchFamily="2" charset="-122"/>
                        </a:rPr>
                        <a:t>消除技术，需要在网络设备（如网卡、交换机）的接口处增加</a:t>
                      </a: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 S P</a:t>
                      </a:r>
                      <a:r>
                        <a:rPr kumimoji="0" lang="zh-CN" altLang="en-US" sz="2000" b="0" i="0" u="none" strike="noStrike" cap="none" normalizeH="0" baseline="0" smtClean="0">
                          <a:ln>
                            <a:noFill/>
                          </a:ln>
                          <a:solidFill>
                            <a:schemeClr val="tx1"/>
                          </a:solidFill>
                          <a:effectLst/>
                          <a:latin typeface="宋体" pitchFamily="2" charset="-122"/>
                          <a:ea typeface="宋体" pitchFamily="2" charset="-122"/>
                        </a:rPr>
                        <a:t>（数字信号处理）芯片，这样用超</a:t>
                      </a: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a:t>
                      </a:r>
                      <a:r>
                        <a:rPr kumimoji="0" lang="zh-CN" altLang="en-US" sz="2000" b="0" i="0" u="none" strike="noStrike" cap="none" normalizeH="0" baseline="0" smtClean="0">
                          <a:ln>
                            <a:noFill/>
                          </a:ln>
                          <a:solidFill>
                            <a:schemeClr val="tx1"/>
                          </a:solidFill>
                          <a:effectLst/>
                          <a:latin typeface="宋体" pitchFamily="2" charset="-122"/>
                          <a:ea typeface="宋体" pitchFamily="2" charset="-122"/>
                        </a:rPr>
                        <a:t>类实现千兆网络方案就需要较高的成本</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zh-CN" altLang="en-US" sz="2000" b="0" i="0" u="none" strike="noStrike" cap="none" normalizeH="0" baseline="0" dirty="0" smtClean="0">
                          <a:ln>
                            <a:noFill/>
                          </a:ln>
                          <a:solidFill>
                            <a:schemeClr val="tx1"/>
                          </a:solidFill>
                          <a:effectLst/>
                          <a:latin typeface="宋体" pitchFamily="2" charset="-122"/>
                          <a:ea typeface="宋体" pitchFamily="2" charset="-122"/>
                        </a:rPr>
                        <a:t>    由于</a:t>
                      </a:r>
                      <a:r>
                        <a:rPr kumimoji="0"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6</a:t>
                      </a:r>
                      <a:r>
                        <a:rPr kumimoji="0" lang="zh-CN" altLang="en-US" sz="2000" b="0" i="0" u="none" strike="noStrike" cap="none" normalizeH="0" baseline="0" dirty="0" smtClean="0">
                          <a:ln>
                            <a:noFill/>
                          </a:ln>
                          <a:solidFill>
                            <a:schemeClr val="tx1"/>
                          </a:solidFill>
                          <a:effectLst/>
                          <a:latin typeface="宋体" pitchFamily="2" charset="-122"/>
                          <a:ea typeface="宋体" pitchFamily="2" charset="-122"/>
                        </a:rPr>
                        <a:t>类布线性能简化了收发设备的设计，不必再使用回波抵消技术，网络设备无需串扰消除，使</a:t>
                      </a:r>
                      <a:r>
                        <a:rPr kumimoji="0"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6</a:t>
                      </a:r>
                      <a:r>
                        <a:rPr kumimoji="0" lang="zh-CN" altLang="en-US" sz="2000" b="0" i="0" u="none" strike="noStrike" cap="none" normalizeH="0" baseline="0" dirty="0" smtClean="0">
                          <a:ln>
                            <a:noFill/>
                          </a:ln>
                          <a:solidFill>
                            <a:schemeClr val="tx1"/>
                          </a:solidFill>
                          <a:effectLst/>
                          <a:latin typeface="宋体" pitchFamily="2" charset="-122"/>
                          <a:ea typeface="宋体" pitchFamily="2" charset="-122"/>
                        </a:rPr>
                        <a:t>类布线参数值余量可以更好地满足千兆位方案的需求。</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标题 1"/>
          <p:cNvSpPr>
            <a:spLocks noGrp="1"/>
          </p:cNvSpPr>
          <p:nvPr>
            <p:ph type="title"/>
          </p:nvPr>
        </p:nvSpPr>
        <p:spPr/>
        <p:txBody>
          <a:bodyPr>
            <a:normAutofit fontScale="90000"/>
          </a:bodyPr>
          <a:lstStyle/>
          <a:p>
            <a:endParaRPr lang="zh-CN" altLang="en-US"/>
          </a:p>
        </p:txBody>
      </p:sp>
    </p:spTree>
    <p:extLst>
      <p:ext uri="{BB962C8B-B14F-4D97-AF65-F5344CB8AC3E}">
        <p14:creationId xmlns:p14="http://schemas.microsoft.com/office/powerpoint/2010/main" val="4279239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员工手册培训">
  <a:themeElements>
    <a:clrScheme name="员工手册培训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员工手册培训">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ko-KR" altLang="en-US" sz="1800" b="0" i="0" u="none" strike="noStrike" cap="none" normalizeH="0" baseline="0" smtClean="0">
            <a:ln>
              <a:noFill/>
            </a:ln>
            <a:solidFill>
              <a:schemeClr val="tx1"/>
            </a:solidFill>
            <a:effectLst/>
            <a:latin typeface="Times New Roman" pitchFamily="18" charset="0"/>
            <a:ea typeface="Gulim"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ko-KR" altLang="en-US" sz="1800" b="0" i="0" u="none" strike="noStrike" cap="none" normalizeH="0" baseline="0" smtClean="0">
            <a:ln>
              <a:noFill/>
            </a:ln>
            <a:solidFill>
              <a:schemeClr val="tx1"/>
            </a:solidFill>
            <a:effectLst/>
            <a:latin typeface="Times New Roman" pitchFamily="18" charset="0"/>
            <a:ea typeface="Gulim" pitchFamily="34" charset="-127"/>
          </a:defRPr>
        </a:defPPr>
      </a:lstStyle>
    </a:lnDef>
  </a:objectDefaults>
  <a:extraClrSchemeLst>
    <a:extraClrScheme>
      <a:clrScheme name="员工手册培训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员工手册培训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员工手册培训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员工手册培训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员工手册培训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员工手册培训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员工手册培训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员工手册培训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员工手册培训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员工手册培训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员工手册培训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员工手册培训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2204</Words>
  <Application>Microsoft Office PowerPoint</Application>
  <PresentationFormat>全屏显示(4:3)</PresentationFormat>
  <Paragraphs>266</Paragraphs>
  <Slides>34</Slides>
  <Notes>0</Notes>
  <HiddenSlides>0</HiddenSlides>
  <MMClips>0</MMClips>
  <ScaleCrop>false</ScaleCrop>
  <HeadingPairs>
    <vt:vector size="6" baseType="variant">
      <vt:variant>
        <vt:lpstr>主题</vt:lpstr>
      </vt:variant>
      <vt:variant>
        <vt:i4>2</vt:i4>
      </vt:variant>
      <vt:variant>
        <vt:lpstr>嵌入 OLE 服务器</vt:lpstr>
      </vt:variant>
      <vt:variant>
        <vt:i4>2</vt:i4>
      </vt:variant>
      <vt:variant>
        <vt:lpstr>幻灯片标题</vt:lpstr>
      </vt:variant>
      <vt:variant>
        <vt:i4>34</vt:i4>
      </vt:variant>
    </vt:vector>
  </HeadingPairs>
  <TitlesOfParts>
    <vt:vector size="38" baseType="lpstr">
      <vt:lpstr>Office 主题</vt:lpstr>
      <vt:lpstr>员工手册培训</vt:lpstr>
      <vt:lpstr>位图图像</vt:lpstr>
      <vt:lpstr>Microsoft Word 图片</vt:lpstr>
      <vt:lpstr>综合布线技术与工程   综合布线系统设计基础（二） </vt:lpstr>
      <vt:lpstr>3.5 综合布线系统选择</vt:lpstr>
      <vt:lpstr>3.5 综合布线系统选择</vt:lpstr>
      <vt:lpstr>3.5 综合布线系统选择</vt:lpstr>
      <vt:lpstr>3.5 综合布线系统选择</vt:lpstr>
      <vt:lpstr>3.5 综合布线系统选择</vt:lpstr>
      <vt:lpstr>PowerPoint 演示文稿</vt:lpstr>
      <vt:lpstr>1000BASE-TX传输机制</vt:lpstr>
      <vt:lpstr>PowerPoint 演示文稿</vt:lpstr>
      <vt:lpstr>3.5 综合布线系统选择</vt:lpstr>
      <vt:lpstr>3.5 综合布线系统选择</vt:lpstr>
      <vt:lpstr>3.5 综合布线系统选择</vt:lpstr>
      <vt:lpstr>3.5 综合布线系统选择</vt:lpstr>
      <vt:lpstr>3.5 综合布线系统选择</vt:lpstr>
      <vt:lpstr>3.5 综合布线系统选择</vt:lpstr>
      <vt:lpstr>3.5 综合布线系统选择</vt:lpstr>
      <vt:lpstr>3.6  产品选型</vt:lpstr>
      <vt:lpstr>3.6  产品选型</vt:lpstr>
      <vt:lpstr>PowerPoint 演示文稿</vt:lpstr>
      <vt:lpstr>3.7 用户需求分析</vt:lpstr>
      <vt:lpstr>3.7 用户需求分析</vt:lpstr>
      <vt:lpstr>3.7 用户需求分析</vt:lpstr>
      <vt:lpstr>3.7 用户需求分析</vt:lpstr>
      <vt:lpstr>3.8 设计原则与步骤</vt:lpstr>
      <vt:lpstr>3.8 设计原则与步骤</vt:lpstr>
      <vt:lpstr>3.9 图纸设计</vt:lpstr>
      <vt:lpstr>3.9 图纸设计</vt:lpstr>
      <vt:lpstr>3.9 图纸设计</vt:lpstr>
      <vt:lpstr>3.9 图纸设计</vt:lpstr>
      <vt:lpstr>3.9 图纸设计</vt:lpstr>
      <vt:lpstr>3.9 图纸设计</vt:lpstr>
      <vt:lpstr>3.9 图纸设计</vt:lpstr>
      <vt:lpstr>3.9 图纸设计</vt:lpstr>
      <vt:lpstr>小结</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综合布线技术与工程   综合布线系统设计基础（二） </dc:title>
  <dc:creator>vincent</dc:creator>
  <cp:lastModifiedBy>vincent</cp:lastModifiedBy>
  <cp:revision>1</cp:revision>
  <dcterms:created xsi:type="dcterms:W3CDTF">2016-09-30T02:53:08Z</dcterms:created>
  <dcterms:modified xsi:type="dcterms:W3CDTF">2016-09-30T03:03:43Z</dcterms:modified>
</cp:coreProperties>
</file>