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2" r:id="rId1"/>
    <p:sldMasterId id="2147483774" r:id="rId2"/>
    <p:sldMasterId id="2147483776" r:id="rId3"/>
  </p:sldMasterIdLst>
  <p:notesMasterIdLst>
    <p:notesMasterId r:id="rId66"/>
  </p:notesMasterIdLst>
  <p:sldIdLst>
    <p:sldId id="477" r:id="rId4"/>
    <p:sldId id="305" r:id="rId5"/>
    <p:sldId id="472" r:id="rId6"/>
    <p:sldId id="476" r:id="rId7"/>
    <p:sldId id="394" r:id="rId8"/>
    <p:sldId id="400" r:id="rId9"/>
    <p:sldId id="478" r:id="rId10"/>
    <p:sldId id="306" r:id="rId11"/>
    <p:sldId id="307" r:id="rId12"/>
    <p:sldId id="406" r:id="rId13"/>
    <p:sldId id="309" r:id="rId14"/>
    <p:sldId id="310" r:id="rId15"/>
    <p:sldId id="314" r:id="rId16"/>
    <p:sldId id="424" r:id="rId17"/>
    <p:sldId id="313" r:id="rId18"/>
    <p:sldId id="315" r:id="rId19"/>
    <p:sldId id="425" r:id="rId20"/>
    <p:sldId id="426" r:id="rId21"/>
    <p:sldId id="407" r:id="rId22"/>
    <p:sldId id="409" r:id="rId23"/>
    <p:sldId id="408" r:id="rId24"/>
    <p:sldId id="422" r:id="rId25"/>
    <p:sldId id="410" r:id="rId26"/>
    <p:sldId id="421" r:id="rId27"/>
    <p:sldId id="332" r:id="rId28"/>
    <p:sldId id="329" r:id="rId29"/>
    <p:sldId id="344" r:id="rId30"/>
    <p:sldId id="345" r:id="rId31"/>
    <p:sldId id="346" r:id="rId32"/>
    <p:sldId id="411" r:id="rId33"/>
    <p:sldId id="415" r:id="rId34"/>
    <p:sldId id="416" r:id="rId35"/>
    <p:sldId id="417" r:id="rId36"/>
    <p:sldId id="418" r:id="rId37"/>
    <p:sldId id="352" r:id="rId38"/>
    <p:sldId id="428" r:id="rId39"/>
    <p:sldId id="429" r:id="rId40"/>
    <p:sldId id="430" r:id="rId41"/>
    <p:sldId id="445" r:id="rId42"/>
    <p:sldId id="440" r:id="rId43"/>
    <p:sldId id="450" r:id="rId44"/>
    <p:sldId id="460" r:id="rId45"/>
    <p:sldId id="459" r:id="rId46"/>
    <p:sldId id="458" r:id="rId47"/>
    <p:sldId id="461" r:id="rId48"/>
    <p:sldId id="462" r:id="rId49"/>
    <p:sldId id="469" r:id="rId50"/>
    <p:sldId id="468" r:id="rId51"/>
    <p:sldId id="467" r:id="rId52"/>
    <p:sldId id="473" r:id="rId53"/>
    <p:sldId id="474" r:id="rId54"/>
    <p:sldId id="479" r:id="rId55"/>
    <p:sldId id="480" r:id="rId56"/>
    <p:sldId id="481" r:id="rId57"/>
    <p:sldId id="482" r:id="rId58"/>
    <p:sldId id="483" r:id="rId59"/>
    <p:sldId id="484" r:id="rId60"/>
    <p:sldId id="485" r:id="rId61"/>
    <p:sldId id="486" r:id="rId62"/>
    <p:sldId id="487" r:id="rId63"/>
    <p:sldId id="488" r:id="rId64"/>
    <p:sldId id="393" r:id="rId65"/>
  </p:sldIdLst>
  <p:sldSz cx="9144000" cy="6858000" type="screen4x3"/>
  <p:notesSz cx="6858000" cy="9144000"/>
  <p:custShowLst>
    <p:custShow name="自定义放映 1" id="0">
      <p:sldLst/>
    </p:custShow>
  </p:custShowLst>
  <p:defaultTextStyle>
    <a:defPPr>
      <a:defRPr lang="zh-CN"/>
    </a:defPPr>
    <a:lvl1pPr algn="ctr" rtl="0" fontAlgn="base">
      <a:spcBef>
        <a:spcPct val="0"/>
      </a:spcBef>
      <a:spcAft>
        <a:spcPct val="0"/>
      </a:spcAft>
      <a:defRPr b="1" kern="1200">
        <a:solidFill>
          <a:schemeClr val="tx1"/>
        </a:solidFill>
        <a:latin typeface="Arial" charset="0"/>
        <a:ea typeface="宋体" pitchFamily="2" charset="-122"/>
        <a:cs typeface="+mn-cs"/>
      </a:defRPr>
    </a:lvl1pPr>
    <a:lvl2pPr marL="457200" algn="ctr" rtl="0" fontAlgn="base">
      <a:spcBef>
        <a:spcPct val="0"/>
      </a:spcBef>
      <a:spcAft>
        <a:spcPct val="0"/>
      </a:spcAft>
      <a:defRPr b="1" kern="1200">
        <a:solidFill>
          <a:schemeClr val="tx1"/>
        </a:solidFill>
        <a:latin typeface="Arial" charset="0"/>
        <a:ea typeface="宋体" pitchFamily="2" charset="-122"/>
        <a:cs typeface="+mn-cs"/>
      </a:defRPr>
    </a:lvl2pPr>
    <a:lvl3pPr marL="914400" algn="ctr" rtl="0" fontAlgn="base">
      <a:spcBef>
        <a:spcPct val="0"/>
      </a:spcBef>
      <a:spcAft>
        <a:spcPct val="0"/>
      </a:spcAft>
      <a:defRPr b="1" kern="1200">
        <a:solidFill>
          <a:schemeClr val="tx1"/>
        </a:solidFill>
        <a:latin typeface="Arial" charset="0"/>
        <a:ea typeface="宋体" pitchFamily="2" charset="-122"/>
        <a:cs typeface="+mn-cs"/>
      </a:defRPr>
    </a:lvl3pPr>
    <a:lvl4pPr marL="1371600" algn="ctr" rtl="0" fontAlgn="base">
      <a:spcBef>
        <a:spcPct val="0"/>
      </a:spcBef>
      <a:spcAft>
        <a:spcPct val="0"/>
      </a:spcAft>
      <a:defRPr b="1" kern="1200">
        <a:solidFill>
          <a:schemeClr val="tx1"/>
        </a:solidFill>
        <a:latin typeface="Arial" charset="0"/>
        <a:ea typeface="宋体" pitchFamily="2" charset="-122"/>
        <a:cs typeface="+mn-cs"/>
      </a:defRPr>
    </a:lvl4pPr>
    <a:lvl5pPr marL="1828800" algn="ctr" rtl="0" fontAlgn="base">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33CC"/>
    <a:srgbClr val="000099"/>
    <a:srgbClr val="2887C8"/>
    <a:srgbClr val="4C1BD5"/>
    <a:srgbClr val="FFFF00"/>
    <a:srgbClr val="D5D2FE"/>
    <a:srgbClr val="FDFBD3"/>
    <a:srgbClr val="FDDFD3"/>
    <a:srgbClr val="FED2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85" autoAdjust="0"/>
    <p:restoredTop sz="90015" autoAdjust="0"/>
  </p:normalViewPr>
  <p:slideViewPr>
    <p:cSldViewPr>
      <p:cViewPr>
        <p:scale>
          <a:sx n="80" d="100"/>
          <a:sy n="80" d="100"/>
        </p:scale>
        <p:origin x="-2694" y="-4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image" Target="../media/image6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977CDE0-2FCC-42DD-B711-F83F52926D3C}" type="datetimeFigureOut">
              <a:rPr lang="zh-CN" altLang="en-US"/>
              <a:pPr>
                <a:defRPr/>
              </a:pPr>
              <a:t>2016/7/15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72DC5852-6A4F-453E-9884-59BBC4752383}" type="slidenum">
              <a:rPr lang="zh-CN" altLang="en-US"/>
              <a:pPr>
                <a:defRPr/>
              </a:pPr>
              <a:t>‹#›</a:t>
            </a:fld>
            <a:endParaRPr lang="zh-CN" altLang="en-US"/>
          </a:p>
        </p:txBody>
      </p:sp>
    </p:spTree>
    <p:extLst>
      <p:ext uri="{BB962C8B-B14F-4D97-AF65-F5344CB8AC3E}">
        <p14:creationId xmlns:p14="http://schemas.microsoft.com/office/powerpoint/2010/main" val="38735578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p:spPr>
      </p:sp>
      <p:sp>
        <p:nvSpPr>
          <p:cNvPr id="6963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963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E9C3B9A-3130-4ADA-B7B3-0B47A3D05A2C}" type="slidenum">
              <a:rPr lang="zh-CN" altLang="en-US" smtClean="0"/>
              <a:pPr/>
              <a:t>16</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sldNum" sz="quarter" idx="10"/>
          </p:nvPr>
        </p:nvSpPr>
        <p:spPr>
          <a:ln/>
        </p:spPr>
        <p:txBody>
          <a:bodyPr/>
          <a:lstStyle>
            <a:lvl1pPr>
              <a:defRPr/>
            </a:lvl1pPr>
          </a:lstStyle>
          <a:p>
            <a:pPr>
              <a:defRPr/>
            </a:pPr>
            <a:fld id="{0CD25C08-A46C-48E4-9A0E-13D11DB43B44}"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a:ln/>
        </p:spPr>
        <p:txBody>
          <a:bodyPr/>
          <a:lstStyle>
            <a:lvl1pPr>
              <a:defRPr/>
            </a:lvl1pPr>
          </a:lstStyle>
          <a:p>
            <a:pPr>
              <a:defRPr/>
            </a:pPr>
            <a:fld id="{1279FDAF-F657-4CE4-AC3B-DCDC85E0DAAF}"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51613" y="188913"/>
            <a:ext cx="2124075" cy="57610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79388" y="188913"/>
            <a:ext cx="6219825" cy="57610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a:ln/>
        </p:spPr>
        <p:txBody>
          <a:bodyPr/>
          <a:lstStyle>
            <a:lvl1pPr>
              <a:defRPr/>
            </a:lvl1pPr>
          </a:lstStyle>
          <a:p>
            <a:pPr>
              <a:defRPr/>
            </a:pPr>
            <a:fld id="{4E999111-52A6-4424-9348-CEDA54F2238C}"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4" descr="基础部分1"/>
          <p:cNvPicPr>
            <a:picLocks noChangeAspect="1" noChangeArrowheads="1"/>
          </p:cNvPicPr>
          <p:nvPr/>
        </p:nvPicPr>
        <p:blipFill>
          <a:blip r:embed="rId2"/>
          <a:srcRect/>
          <a:stretch>
            <a:fillRect/>
          </a:stretch>
        </p:blipFill>
        <p:spPr bwMode="auto">
          <a:xfrm>
            <a:off x="396875" y="225425"/>
            <a:ext cx="8207375" cy="755650"/>
          </a:xfrm>
          <a:prstGeom prst="rect">
            <a:avLst/>
          </a:prstGeom>
          <a:noFill/>
          <a:ln w="9525">
            <a:noFill/>
            <a:miter lim="800000"/>
            <a:headEnd/>
            <a:tailEnd/>
          </a:ln>
        </p:spPr>
      </p:pic>
      <p:pic>
        <p:nvPicPr>
          <p:cNvPr id="5" name="Picture 5" descr="基础部分2"/>
          <p:cNvPicPr>
            <a:picLocks noChangeAspect="1" noChangeArrowheads="1"/>
          </p:cNvPicPr>
          <p:nvPr/>
        </p:nvPicPr>
        <p:blipFill>
          <a:blip r:embed="rId3"/>
          <a:srcRect/>
          <a:stretch>
            <a:fillRect/>
          </a:stretch>
        </p:blipFill>
        <p:spPr bwMode="auto">
          <a:xfrm>
            <a:off x="468313" y="5876925"/>
            <a:ext cx="8207375" cy="714375"/>
          </a:xfrm>
          <a:prstGeom prst="rect">
            <a:avLst/>
          </a:prstGeom>
          <a:noFill/>
          <a:ln w="9525">
            <a:noFill/>
            <a:miter lim="800000"/>
            <a:headEnd/>
            <a:tailEnd/>
          </a:ln>
        </p:spPr>
      </p:pic>
      <p:sp>
        <p:nvSpPr>
          <p:cNvPr id="23554"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2355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4" descr="基础部分1"/>
          <p:cNvPicPr>
            <a:picLocks noChangeAspect="1" noChangeArrowheads="1"/>
          </p:cNvPicPr>
          <p:nvPr/>
        </p:nvPicPr>
        <p:blipFill>
          <a:blip r:embed="rId2"/>
          <a:srcRect/>
          <a:stretch>
            <a:fillRect/>
          </a:stretch>
        </p:blipFill>
        <p:spPr bwMode="auto">
          <a:xfrm>
            <a:off x="396875" y="225425"/>
            <a:ext cx="8207375" cy="755650"/>
          </a:xfrm>
          <a:prstGeom prst="rect">
            <a:avLst/>
          </a:prstGeom>
          <a:noFill/>
          <a:ln w="9525">
            <a:noFill/>
            <a:miter lim="800000"/>
            <a:headEnd/>
            <a:tailEnd/>
          </a:ln>
        </p:spPr>
      </p:pic>
      <p:pic>
        <p:nvPicPr>
          <p:cNvPr id="5" name="Picture 5" descr="基础部分2"/>
          <p:cNvPicPr>
            <a:picLocks noChangeAspect="1" noChangeArrowheads="1"/>
          </p:cNvPicPr>
          <p:nvPr/>
        </p:nvPicPr>
        <p:blipFill>
          <a:blip r:embed="rId3"/>
          <a:srcRect/>
          <a:stretch>
            <a:fillRect/>
          </a:stretch>
        </p:blipFill>
        <p:spPr bwMode="auto">
          <a:xfrm>
            <a:off x="468313" y="5876925"/>
            <a:ext cx="8207375" cy="714375"/>
          </a:xfrm>
          <a:prstGeom prst="rect">
            <a:avLst/>
          </a:prstGeom>
          <a:noFill/>
          <a:ln w="9525">
            <a:noFill/>
            <a:miter lim="800000"/>
            <a:headEnd/>
            <a:tailEnd/>
          </a:ln>
        </p:spPr>
      </p:pic>
      <p:sp>
        <p:nvSpPr>
          <p:cNvPr id="332802" name="Rectangle 2"/>
          <p:cNvSpPr>
            <a:spLocks noGrp="1" noChangeArrowheads="1"/>
          </p:cNvSpPr>
          <p:nvPr>
            <p:ph type="ctrTitle"/>
          </p:nvPr>
        </p:nvSpPr>
        <p:spPr>
          <a:xfrm>
            <a:off x="685800" y="2130425"/>
            <a:ext cx="7772400" cy="1470025"/>
          </a:xfrm>
        </p:spPr>
        <p:txBody>
          <a:bodyPr/>
          <a:lstStyle>
            <a:lvl1pPr>
              <a:defRPr/>
            </a:lvl1pPr>
          </a:lstStyle>
          <a:p>
            <a:r>
              <a:rPr lang="zh-CN" altLang="en-US" smtClean="0"/>
              <a:t>单击此处编辑母版标题样式</a:t>
            </a:r>
            <a:endParaRPr lang="zh-CN" altLang="en-US"/>
          </a:p>
        </p:txBody>
      </p:sp>
      <p:sp>
        <p:nvSpPr>
          <p:cNvPr id="332803"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smtClean="0"/>
              <a:t>单击此处编辑母版副标题样式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916113"/>
            <a:ext cx="4038600"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9313" y="1916113"/>
            <a:ext cx="4038600"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a:ln/>
        </p:spPr>
        <p:txBody>
          <a:bodyPr/>
          <a:lstStyle>
            <a:lvl1pPr>
              <a:defRPr/>
            </a:lvl1pPr>
          </a:lstStyle>
          <a:p>
            <a:pPr>
              <a:defRPr/>
            </a:pPr>
            <a:fld id="{C06B155D-F3D4-4654-8123-C13C0A8F9938}"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5750" y="1052513"/>
            <a:ext cx="2062163" cy="48244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46088" y="1052513"/>
            <a:ext cx="6037262" cy="48244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sldNum" sz="quarter" idx="10"/>
          </p:nvPr>
        </p:nvSpPr>
        <p:spPr>
          <a:ln/>
        </p:spPr>
        <p:txBody>
          <a:bodyPr/>
          <a:lstStyle>
            <a:lvl1pPr>
              <a:defRPr/>
            </a:lvl1pPr>
          </a:lstStyle>
          <a:p>
            <a:pPr>
              <a:defRPr/>
            </a:pPr>
            <a:fld id="{2D825B44-C174-47F6-8083-C46F4D981EAD}"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25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1850" y="1600200"/>
            <a:ext cx="4033838"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sldNum" sz="quarter" idx="10"/>
          </p:nvPr>
        </p:nvSpPr>
        <p:spPr>
          <a:ln/>
        </p:spPr>
        <p:txBody>
          <a:bodyPr/>
          <a:lstStyle>
            <a:lvl1pPr>
              <a:defRPr/>
            </a:lvl1pPr>
          </a:lstStyle>
          <a:p>
            <a:pPr>
              <a:defRPr/>
            </a:pPr>
            <a:fld id="{03377175-C963-4361-B23D-A5BBED02ACC6}"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sldNum" sz="quarter" idx="10"/>
          </p:nvPr>
        </p:nvSpPr>
        <p:spPr>
          <a:ln/>
        </p:spPr>
        <p:txBody>
          <a:bodyPr/>
          <a:lstStyle>
            <a:lvl1pPr>
              <a:defRPr/>
            </a:lvl1pPr>
          </a:lstStyle>
          <a:p>
            <a:pPr>
              <a:defRPr/>
            </a:pPr>
            <a:fld id="{8C95EF84-AC7F-4B58-B9FC-8939789D72E2}"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sldNum" sz="quarter" idx="10"/>
          </p:nvPr>
        </p:nvSpPr>
        <p:spPr>
          <a:ln/>
        </p:spPr>
        <p:txBody>
          <a:bodyPr/>
          <a:lstStyle>
            <a:lvl1pPr>
              <a:defRPr/>
            </a:lvl1pPr>
          </a:lstStyle>
          <a:p>
            <a:pPr>
              <a:defRPr/>
            </a:pPr>
            <a:fld id="{94B55D74-F9C2-4E2C-90BB-A9DF00CEE8D8}"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E97297C0-B358-48AF-B7B4-A19CFDFDAA16}"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sldNum" sz="quarter" idx="10"/>
          </p:nvPr>
        </p:nvSpPr>
        <p:spPr>
          <a:ln/>
        </p:spPr>
        <p:txBody>
          <a:bodyPr/>
          <a:lstStyle>
            <a:lvl1pPr>
              <a:defRPr/>
            </a:lvl1pPr>
          </a:lstStyle>
          <a:p>
            <a:pPr>
              <a:defRPr/>
            </a:pPr>
            <a:fld id="{4CA11C12-EE13-4A67-BCB0-98FA6C3DC2DB}"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sldNum" sz="quarter" idx="10"/>
          </p:nvPr>
        </p:nvSpPr>
        <p:spPr>
          <a:ln/>
        </p:spPr>
        <p:txBody>
          <a:bodyPr/>
          <a:lstStyle>
            <a:lvl1pPr>
              <a:defRPr/>
            </a:lvl1pPr>
          </a:lstStyle>
          <a:p>
            <a:pPr>
              <a:defRPr/>
            </a:pPr>
            <a:fld id="{0E23AC99-147D-41A9-AB5B-6BF3109866A2}"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2" descr="PPT内页"/>
          <p:cNvPicPr>
            <a:picLocks noChangeAspect="1" noChangeArrowheads="1"/>
          </p:cNvPicPr>
          <p:nvPr/>
        </p:nvPicPr>
        <p:blipFill>
          <a:blip r:embed="rId13"/>
          <a:srcRect/>
          <a:stretch>
            <a:fillRect/>
          </a:stretch>
        </p:blipFill>
        <p:spPr bwMode="auto">
          <a:xfrm>
            <a:off x="-3175" y="-3175"/>
            <a:ext cx="9150350" cy="6864350"/>
          </a:xfrm>
          <a:prstGeom prst="rect">
            <a:avLst/>
          </a:prstGeom>
          <a:noFill/>
          <a:ln w="9525">
            <a:noFill/>
            <a:miter lim="800000"/>
            <a:headEnd/>
            <a:tailEnd/>
          </a:ln>
        </p:spPr>
      </p:pic>
      <p:sp>
        <p:nvSpPr>
          <p:cNvPr id="2051" name="Rectangle 3"/>
          <p:cNvSpPr>
            <a:spLocks noGrp="1" noChangeArrowheads="1"/>
          </p:cNvSpPr>
          <p:nvPr>
            <p:ph type="title"/>
          </p:nvPr>
        </p:nvSpPr>
        <p:spPr bwMode="auto">
          <a:xfrm>
            <a:off x="179388" y="188913"/>
            <a:ext cx="6372225" cy="5762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2" name="Rectangle 4"/>
          <p:cNvSpPr>
            <a:spLocks noGrp="1" noChangeArrowheads="1"/>
          </p:cNvSpPr>
          <p:nvPr>
            <p:ph type="body" idx="1"/>
          </p:nvPr>
        </p:nvSpPr>
        <p:spPr bwMode="auto">
          <a:xfrm>
            <a:off x="457200" y="1600200"/>
            <a:ext cx="8218488" cy="4349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9877" name="Rectangle 5"/>
          <p:cNvSpPr>
            <a:spLocks noGrp="1" noChangeArrowheads="1"/>
          </p:cNvSpPr>
          <p:nvPr>
            <p:ph type="sldNum" sz="quarter" idx="4"/>
          </p:nvPr>
        </p:nvSpPr>
        <p:spPr bwMode="auto">
          <a:xfrm>
            <a:off x="6877050" y="6481763"/>
            <a:ext cx="208915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atin typeface="Arial" charset="0"/>
              </a:defRPr>
            </a:lvl1pPr>
          </a:lstStyle>
          <a:p>
            <a:pPr>
              <a:defRPr/>
            </a:pPr>
            <a:fld id="{7BBE1710-FE8E-41CC-A170-ED948057238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4190" r:id="rId1"/>
    <p:sldLayoutId id="2147484191" r:id="rId2"/>
    <p:sldLayoutId id="2147484192" r:id="rId3"/>
    <p:sldLayoutId id="2147484193" r:id="rId4"/>
    <p:sldLayoutId id="2147484194" r:id="rId5"/>
    <p:sldLayoutId id="2147484195" r:id="rId6"/>
    <p:sldLayoutId id="2147484196" r:id="rId7"/>
    <p:sldLayoutId id="2147484197" r:id="rId8"/>
    <p:sldLayoutId id="2147484198" r:id="rId9"/>
    <p:sldLayoutId id="2147484199" r:id="rId10"/>
    <p:sldLayoutId id="2147484200" r:id="rId11"/>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ea typeface="宋体" pitchFamily="2" charset="-122"/>
        </a:defRPr>
      </a:lvl2pPr>
      <a:lvl3pPr algn="l" rtl="0" eaLnBrk="0" fontAlgn="base" hangingPunct="0">
        <a:spcBef>
          <a:spcPct val="0"/>
        </a:spcBef>
        <a:spcAft>
          <a:spcPct val="0"/>
        </a:spcAft>
        <a:defRPr sz="3600">
          <a:solidFill>
            <a:schemeClr val="tx2"/>
          </a:solidFill>
          <a:latin typeface="Arial" charset="0"/>
          <a:ea typeface="宋体" pitchFamily="2" charset="-122"/>
        </a:defRPr>
      </a:lvl3pPr>
      <a:lvl4pPr algn="l" rtl="0" eaLnBrk="0" fontAlgn="base" hangingPunct="0">
        <a:spcBef>
          <a:spcPct val="0"/>
        </a:spcBef>
        <a:spcAft>
          <a:spcPct val="0"/>
        </a:spcAft>
        <a:defRPr sz="3600">
          <a:solidFill>
            <a:schemeClr val="tx2"/>
          </a:solidFill>
          <a:latin typeface="Arial" charset="0"/>
          <a:ea typeface="宋体" pitchFamily="2" charset="-122"/>
        </a:defRPr>
      </a:lvl4pPr>
      <a:lvl5pPr algn="l" rtl="0" eaLnBrk="0" fontAlgn="base" hangingPunct="0">
        <a:spcBef>
          <a:spcPct val="0"/>
        </a:spcBef>
        <a:spcAft>
          <a:spcPct val="0"/>
        </a:spcAft>
        <a:defRPr sz="3600">
          <a:solidFill>
            <a:schemeClr val="tx2"/>
          </a:solidFill>
          <a:latin typeface="Arial" charset="0"/>
          <a:ea typeface="宋体" pitchFamily="2" charset="-122"/>
        </a:defRPr>
      </a:lvl5pPr>
      <a:lvl6pPr marL="457200" algn="l" rtl="0" fontAlgn="base">
        <a:spcBef>
          <a:spcPct val="0"/>
        </a:spcBef>
        <a:spcAft>
          <a:spcPct val="0"/>
        </a:spcAft>
        <a:defRPr sz="3600">
          <a:solidFill>
            <a:schemeClr val="tx2"/>
          </a:solidFill>
          <a:latin typeface="Arial" charset="0"/>
          <a:ea typeface="宋体" pitchFamily="2" charset="-122"/>
        </a:defRPr>
      </a:lvl6pPr>
      <a:lvl7pPr marL="914400" algn="l" rtl="0" fontAlgn="base">
        <a:spcBef>
          <a:spcPct val="0"/>
        </a:spcBef>
        <a:spcAft>
          <a:spcPct val="0"/>
        </a:spcAft>
        <a:defRPr sz="3600">
          <a:solidFill>
            <a:schemeClr val="tx2"/>
          </a:solidFill>
          <a:latin typeface="Arial" charset="0"/>
          <a:ea typeface="宋体" pitchFamily="2" charset="-122"/>
        </a:defRPr>
      </a:lvl7pPr>
      <a:lvl8pPr marL="1371600" algn="l" rtl="0" fontAlgn="base">
        <a:spcBef>
          <a:spcPct val="0"/>
        </a:spcBef>
        <a:spcAft>
          <a:spcPct val="0"/>
        </a:spcAft>
        <a:defRPr sz="3600">
          <a:solidFill>
            <a:schemeClr val="tx2"/>
          </a:solidFill>
          <a:latin typeface="Arial" charset="0"/>
          <a:ea typeface="宋体" pitchFamily="2" charset="-122"/>
        </a:defRPr>
      </a:lvl8pPr>
      <a:lvl9pPr marL="1828800" algn="l" rtl="0" fontAlgn="base">
        <a:spcBef>
          <a:spcPct val="0"/>
        </a:spcBef>
        <a:spcAft>
          <a:spcPct val="0"/>
        </a:spcAft>
        <a:defRPr sz="36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bwMode="auto">
          <a:xfrm>
            <a:off x="446088" y="1052513"/>
            <a:ext cx="8229600" cy="7254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Rectangle 5"/>
          <p:cNvSpPr>
            <a:spLocks noGrp="1" noChangeArrowheads="1"/>
          </p:cNvSpPr>
          <p:nvPr>
            <p:ph type="body" idx="1"/>
          </p:nvPr>
        </p:nvSpPr>
        <p:spPr bwMode="auto">
          <a:xfrm>
            <a:off x="468313" y="1916113"/>
            <a:ext cx="8229600" cy="3960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4211" r:id="rId1"/>
  </p:sldLayoutIdLst>
  <p:txStyles>
    <p:titleStyle>
      <a:lvl1pPr algn="ctr" rtl="0" eaLnBrk="0" fontAlgn="base" hangingPunct="0">
        <a:spcBef>
          <a:spcPct val="0"/>
        </a:spcBef>
        <a:spcAft>
          <a:spcPct val="0"/>
        </a:spcAft>
        <a:defRPr sz="4400">
          <a:solidFill>
            <a:schemeClr val="tx2"/>
          </a:solidFill>
          <a:latin typeface="Arial" charset="0"/>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ea typeface="+mn-ea"/>
        </a:defRPr>
      </a:lvl2pPr>
      <a:lvl3pPr marL="1143000" indent="-228600" algn="l" rtl="0" eaLnBrk="0" fontAlgn="base" hangingPunct="0">
        <a:spcBef>
          <a:spcPct val="20000"/>
        </a:spcBef>
        <a:spcAft>
          <a:spcPct val="0"/>
        </a:spcAft>
        <a:buChar char="•"/>
        <a:defRPr sz="2400">
          <a:solidFill>
            <a:schemeClr val="tx1"/>
          </a:solidFill>
          <a:latin typeface="Arial" charset="0"/>
          <a:ea typeface="+mn-ea"/>
        </a:defRPr>
      </a:lvl3pPr>
      <a:lvl4pPr marL="1600200" indent="-228600" algn="l" rtl="0" eaLnBrk="0" fontAlgn="base" hangingPunct="0">
        <a:spcBef>
          <a:spcPct val="20000"/>
        </a:spcBef>
        <a:spcAft>
          <a:spcPct val="0"/>
        </a:spcAft>
        <a:buChar char="–"/>
        <a:defRPr sz="20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46088" y="1052513"/>
            <a:ext cx="8229600" cy="7254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099" name="Rectangle 3"/>
          <p:cNvSpPr>
            <a:spLocks noGrp="1" noChangeArrowheads="1"/>
          </p:cNvSpPr>
          <p:nvPr>
            <p:ph type="body" idx="1"/>
          </p:nvPr>
        </p:nvSpPr>
        <p:spPr bwMode="auto">
          <a:xfrm>
            <a:off x="468313" y="1916113"/>
            <a:ext cx="8229600" cy="3960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4100" name="Picture 4" descr="基础部分1"/>
          <p:cNvPicPr>
            <a:picLocks noChangeAspect="1" noChangeArrowheads="1"/>
          </p:cNvPicPr>
          <p:nvPr/>
        </p:nvPicPr>
        <p:blipFill>
          <a:blip r:embed="rId13"/>
          <a:srcRect/>
          <a:stretch>
            <a:fillRect/>
          </a:stretch>
        </p:blipFill>
        <p:spPr bwMode="auto">
          <a:xfrm>
            <a:off x="396875" y="225425"/>
            <a:ext cx="8207375" cy="755650"/>
          </a:xfrm>
          <a:prstGeom prst="rect">
            <a:avLst/>
          </a:prstGeom>
          <a:noFill/>
          <a:ln w="9525">
            <a:noFill/>
            <a:miter lim="800000"/>
            <a:headEnd/>
            <a:tailEnd/>
          </a:ln>
        </p:spPr>
      </p:pic>
      <p:pic>
        <p:nvPicPr>
          <p:cNvPr id="4101" name="Picture 5" descr="基础部分2"/>
          <p:cNvPicPr>
            <a:picLocks noChangeAspect="1" noChangeArrowheads="1"/>
          </p:cNvPicPr>
          <p:nvPr/>
        </p:nvPicPr>
        <p:blipFill>
          <a:blip r:embed="rId14"/>
          <a:srcRect/>
          <a:stretch>
            <a:fillRect/>
          </a:stretch>
        </p:blipFill>
        <p:spPr bwMode="auto">
          <a:xfrm>
            <a:off x="468313" y="5876925"/>
            <a:ext cx="8207375" cy="714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12" r:id="rId1"/>
    <p:sldLayoutId id="2147484201" r:id="rId2"/>
    <p:sldLayoutId id="2147484202" r:id="rId3"/>
    <p:sldLayoutId id="2147484203" r:id="rId4"/>
    <p:sldLayoutId id="2147484204" r:id="rId5"/>
    <p:sldLayoutId id="2147484205" r:id="rId6"/>
    <p:sldLayoutId id="2147484206" r:id="rId7"/>
    <p:sldLayoutId id="2147484207" r:id="rId8"/>
    <p:sldLayoutId id="2147484208" r:id="rId9"/>
    <p:sldLayoutId id="2147484209" r:id="rId10"/>
    <p:sldLayoutId id="214748421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19.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9.xml"/><Relationship Id="rId5" Type="http://schemas.openxmlformats.org/officeDocument/2006/relationships/image" Target="../media/image25.jpe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19.xml"/><Relationship Id="rId5" Type="http://schemas.openxmlformats.org/officeDocument/2006/relationships/image" Target="../media/image32.pn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9.xml"/><Relationship Id="rId5" Type="http://schemas.openxmlformats.org/officeDocument/2006/relationships/image" Target="file:///F:\..\Application%20Data\Tencent\Users\969982801\QQ\WinTemp\RichOle\)K47OP$9$TB64B)MA7H~@OG.jpg" TargetMode="Externa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9.xml"/><Relationship Id="rId4" Type="http://schemas.openxmlformats.org/officeDocument/2006/relationships/image" Target="../media/image47.jpeg"/></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9.xml"/><Relationship Id="rId4" Type="http://schemas.openxmlformats.org/officeDocument/2006/relationships/image" Target="../media/image50.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9.xml"/><Relationship Id="rId5" Type="http://schemas.openxmlformats.org/officeDocument/2006/relationships/image" Target="../media/image58.jpeg"/><Relationship Id="rId4" Type="http://schemas.openxmlformats.org/officeDocument/2006/relationships/image" Target="../media/image57.jpeg"/></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9.xml"/><Relationship Id="rId1" Type="http://schemas.openxmlformats.org/officeDocument/2006/relationships/vmlDrawing" Target="../drawings/vmlDrawing1.vml"/><Relationship Id="rId6" Type="http://schemas.openxmlformats.org/officeDocument/2006/relationships/image" Target="../media/image62.emf"/><Relationship Id="rId5" Type="http://schemas.openxmlformats.org/officeDocument/2006/relationships/oleObject" Target="../embeddings/oleObject2.bin"/><Relationship Id="rId4" Type="http://schemas.openxmlformats.org/officeDocument/2006/relationships/image" Target="../media/image61.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image" Target="../media/image63.wmf"/><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19.xml"/><Relationship Id="rId4" Type="http://schemas.openxmlformats.org/officeDocument/2006/relationships/image" Target="../media/image77.jpeg"/></Relationships>
</file>

<file path=ppt/slides/_rels/slide5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9.xml"/><Relationship Id="rId4" Type="http://schemas.openxmlformats.org/officeDocument/2006/relationships/image" Target="../media/image82.jpeg"/></Relationships>
</file>

<file path=ppt/slides/_rels/slide5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19.xml"/><Relationship Id="rId4" Type="http://schemas.openxmlformats.org/officeDocument/2006/relationships/image" Target="../media/image85.jpeg"/></Relationships>
</file>

<file path=ppt/slides/_rels/slide5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19.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eg"/><Relationship Id="rId1" Type="http://schemas.openxmlformats.org/officeDocument/2006/relationships/slideLayout" Target="../slideLayouts/slideLayout19.xml"/><Relationship Id="rId6" Type="http://schemas.openxmlformats.org/officeDocument/2006/relationships/image" Target="../media/image95.jpeg"/><Relationship Id="rId5" Type="http://schemas.openxmlformats.org/officeDocument/2006/relationships/image" Target="../media/image94.png"/><Relationship Id="rId4" Type="http://schemas.openxmlformats.org/officeDocument/2006/relationships/image" Target="../media/image9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9.xml"/><Relationship Id="rId5" Type="http://schemas.openxmlformats.org/officeDocument/2006/relationships/image" Target="../media/image99.jpeg"/><Relationship Id="rId4" Type="http://schemas.openxmlformats.org/officeDocument/2006/relationships/image" Target="../media/image98.jpeg"/></Relationships>
</file>

<file path=ppt/slides/_rels/slide6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Box 3"/>
          <p:cNvSpPr txBox="1">
            <a:spLocks noChangeArrowheads="1"/>
          </p:cNvSpPr>
          <p:nvPr/>
        </p:nvSpPr>
        <p:spPr bwMode="auto">
          <a:xfrm>
            <a:off x="1928794" y="3071810"/>
            <a:ext cx="5327650" cy="769441"/>
          </a:xfrm>
          <a:prstGeom prst="rect">
            <a:avLst/>
          </a:prstGeom>
          <a:noFill/>
          <a:ln w="9525">
            <a:noFill/>
            <a:miter lim="800000"/>
            <a:headEnd/>
            <a:tailEnd/>
          </a:ln>
        </p:spPr>
        <p:txBody>
          <a:bodyPr>
            <a:spAutoFit/>
          </a:bodyPr>
          <a:lstStyle/>
          <a:p>
            <a:pPr algn="ctr"/>
            <a:r>
              <a:rPr lang="zh-CN" altLang="en-US" sz="4400" kern="10" dirty="0">
                <a:ln w="3175">
                  <a:solidFill>
                    <a:srgbClr val="FFFF00"/>
                  </a:solidFill>
                  <a:round/>
                  <a:headEnd/>
                  <a:tailEnd/>
                </a:ln>
                <a:solidFill>
                  <a:srgbClr val="003399"/>
                </a:solidFill>
                <a:latin typeface="华文行楷" pitchFamily="2" charset="-122"/>
                <a:ea typeface="华文行楷" pitchFamily="2" charset="-122"/>
              </a:rPr>
              <a:t>教仪</a:t>
            </a:r>
            <a:r>
              <a:rPr lang="zh-CN" altLang="en-US" sz="4400" b="1" kern="10" dirty="0" smtClean="0">
                <a:ln w="3175">
                  <a:solidFill>
                    <a:srgbClr val="FFFF00"/>
                  </a:solidFill>
                  <a:round/>
                  <a:headEnd/>
                  <a:tailEnd/>
                </a:ln>
                <a:solidFill>
                  <a:srgbClr val="003399"/>
                </a:solidFill>
                <a:latin typeface="华文行楷" pitchFamily="2" charset="-122"/>
                <a:ea typeface="华文行楷" pitchFamily="2" charset="-122"/>
              </a:rPr>
              <a:t>产品介绍</a:t>
            </a:r>
            <a:endParaRPr lang="zh-CN" altLang="en-US" sz="4400" b="1" dirty="0">
              <a:solidFill>
                <a:srgbClr val="FF3300"/>
              </a:solidFill>
              <a:latin typeface="华文行楷" pitchFamily="2" charset="-122"/>
              <a:ea typeface="华文行楷" pitchFamily="2" charset="-122"/>
            </a:endParaRPr>
          </a:p>
        </p:txBody>
      </p:sp>
      <p:sp>
        <p:nvSpPr>
          <p:cNvPr id="5" name="WordArt 3"/>
          <p:cNvSpPr>
            <a:spLocks noChangeArrowheads="1" noChangeShapeType="1" noTextEdit="1"/>
          </p:cNvSpPr>
          <p:nvPr/>
        </p:nvSpPr>
        <p:spPr bwMode="auto">
          <a:xfrm>
            <a:off x="1357290" y="1857364"/>
            <a:ext cx="6715172" cy="571504"/>
          </a:xfrm>
          <a:prstGeom prst="rect">
            <a:avLst/>
          </a:prstGeom>
        </p:spPr>
        <p:txBody>
          <a:bodyPr wrap="none" fromWordArt="1">
            <a:prstTxWarp prst="textPlain">
              <a:avLst>
                <a:gd name="adj" fmla="val 50000"/>
              </a:avLst>
            </a:prstTxWarp>
          </a:bodyPr>
          <a:lstStyle/>
          <a:p>
            <a:pPr algn="ctr"/>
            <a:r>
              <a:rPr lang="zh-CN" altLang="en-US" sz="4000" b="1" kern="10" dirty="0" smtClean="0">
                <a:ln w="3175">
                  <a:solidFill>
                    <a:srgbClr val="FFFF00"/>
                  </a:solidFill>
                  <a:round/>
                  <a:headEnd/>
                  <a:tailEnd/>
                </a:ln>
                <a:solidFill>
                  <a:srgbClr val="FF3300"/>
                </a:solidFill>
                <a:latin typeface="隶书" pitchFamily="49" charset="-122"/>
                <a:ea typeface="隶书" pitchFamily="49" charset="-122"/>
              </a:rPr>
              <a:t>广州市唯康通信技术有限公司</a:t>
            </a:r>
            <a:endParaRPr lang="en-US" altLang="zh-CN" sz="4000" b="1" kern="10" dirty="0" smtClean="0">
              <a:ln w="3175">
                <a:solidFill>
                  <a:srgbClr val="FFFF00"/>
                </a:solidFill>
                <a:round/>
                <a:headEnd/>
                <a:tailEnd/>
              </a:ln>
              <a:solidFill>
                <a:srgbClr val="FF3300"/>
              </a:solidFill>
              <a:latin typeface="隶书" pitchFamily="49" charset="-122"/>
              <a:ea typeface="隶书" pitchFamily="49" charset="-122"/>
            </a:endParaRPr>
          </a:p>
        </p:txBody>
      </p:sp>
      <p:pic>
        <p:nvPicPr>
          <p:cNvPr id="7" name="Picture 77" descr="楼顶接收器"/>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358082" y="4786322"/>
            <a:ext cx="1246188" cy="1155700"/>
          </a:xfrm>
          <a:prstGeom prst="rect">
            <a:avLst/>
          </a:prstGeom>
          <a:noFill/>
          <a:ln w="9525">
            <a:noFill/>
            <a:miter lim="800000"/>
            <a:headEnd/>
            <a:tailEnd/>
          </a:ln>
        </p:spPr>
      </p:pic>
      <p:sp>
        <p:nvSpPr>
          <p:cNvPr id="22" name="TextBox 21"/>
          <p:cNvSpPr txBox="1"/>
          <p:nvPr/>
        </p:nvSpPr>
        <p:spPr>
          <a:xfrm>
            <a:off x="928662" y="5357827"/>
            <a:ext cx="6372258" cy="461665"/>
          </a:xfrm>
          <a:prstGeom prst="rect">
            <a:avLst/>
          </a:prstGeom>
          <a:noFill/>
        </p:spPr>
        <p:txBody>
          <a:bodyPr wrap="square">
            <a:spAutoFit/>
          </a:bodyPr>
          <a:lstStyle/>
          <a:p>
            <a:pPr algn="ctr">
              <a:defRPr/>
            </a:pPr>
            <a:r>
              <a:rPr lang="en-US" altLang="zh-CN" sz="2400" b="1" kern="10" dirty="0">
                <a:ln w="3175">
                  <a:solidFill>
                    <a:srgbClr val="FFFF00"/>
                  </a:solidFill>
                  <a:round/>
                  <a:headEnd/>
                  <a:tailEnd/>
                </a:ln>
                <a:solidFill>
                  <a:srgbClr val="FF3300"/>
                </a:solidFill>
                <a:latin typeface="隶书" pitchFamily="49" charset="-122"/>
                <a:ea typeface="隶书" pitchFamily="49" charset="-122"/>
              </a:rPr>
              <a:t>——</a:t>
            </a:r>
            <a:r>
              <a:rPr lang="zh-CN" altLang="en-US" sz="2400" b="1" kern="10" dirty="0">
                <a:ln w="3175">
                  <a:solidFill>
                    <a:srgbClr val="FFFF00"/>
                  </a:solidFill>
                  <a:round/>
                  <a:headEnd/>
                  <a:tailEnd/>
                </a:ln>
                <a:solidFill>
                  <a:srgbClr val="FF3300"/>
                </a:solidFill>
                <a:latin typeface="隶书" pitchFamily="49" charset="-122"/>
                <a:ea typeface="隶书" pitchFamily="49" charset="-122"/>
              </a:rPr>
              <a:t>智能</a:t>
            </a:r>
            <a:r>
              <a:rPr lang="zh-CN" altLang="en-US" sz="2400" b="1" kern="10" dirty="0" smtClean="0">
                <a:ln w="3175">
                  <a:solidFill>
                    <a:srgbClr val="FFFF00"/>
                  </a:solidFill>
                  <a:round/>
                  <a:headEnd/>
                  <a:tailEnd/>
                </a:ln>
                <a:solidFill>
                  <a:srgbClr val="FF3300"/>
                </a:solidFill>
                <a:latin typeface="隶书" pitchFamily="49" charset="-122"/>
                <a:ea typeface="隶书" pitchFamily="49" charset="-122"/>
              </a:rPr>
              <a:t>楼宇、综合布线实训设备专业</a:t>
            </a:r>
            <a:r>
              <a:rPr lang="zh-CN" altLang="en-US" sz="2400" b="1" kern="10" dirty="0">
                <a:ln w="3175">
                  <a:solidFill>
                    <a:srgbClr val="FFFF00"/>
                  </a:solidFill>
                  <a:round/>
                  <a:headEnd/>
                  <a:tailEnd/>
                </a:ln>
                <a:solidFill>
                  <a:srgbClr val="FF3300"/>
                </a:solidFill>
                <a:latin typeface="隶书" pitchFamily="49" charset="-122"/>
                <a:ea typeface="隶书" pitchFamily="49" charset="-122"/>
              </a:rPr>
              <a:t>提供商</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0901"/>
          <p:cNvPicPr>
            <a:picLocks noChangeAspect="1" noChangeArrowheads="1"/>
          </p:cNvPicPr>
          <p:nvPr/>
        </p:nvPicPr>
        <p:blipFill>
          <a:blip r:embed="rId2"/>
          <a:srcRect/>
          <a:stretch>
            <a:fillRect/>
          </a:stretch>
        </p:blipFill>
        <p:spPr bwMode="auto">
          <a:xfrm>
            <a:off x="1628774" y="2686050"/>
            <a:ext cx="6090751" cy="2957528"/>
          </a:xfrm>
          <a:prstGeom prst="rect">
            <a:avLst/>
          </a:prstGeom>
          <a:noFill/>
          <a:ln w="9525">
            <a:noFill/>
            <a:miter lim="800000"/>
            <a:headEnd/>
            <a:tailEnd/>
          </a:ln>
        </p:spPr>
      </p:pic>
      <p:sp>
        <p:nvSpPr>
          <p:cNvPr id="3" name="矩形 2"/>
          <p:cNvSpPr/>
          <p:nvPr/>
        </p:nvSpPr>
        <p:spPr>
          <a:xfrm>
            <a:off x="684213" y="1125538"/>
            <a:ext cx="7572375" cy="1461939"/>
          </a:xfrm>
          <a:prstGeom prst="rect">
            <a:avLst/>
          </a:prstGeom>
        </p:spPr>
        <p:txBody>
          <a:bodyPr>
            <a:spAutoFit/>
          </a:bodyPr>
          <a:lstStyle/>
          <a:p>
            <a:pPr marL="342900" indent="-342900" algn="l">
              <a:defRPr/>
            </a:pPr>
            <a:r>
              <a:rPr lang="zh-CN" altLang="en-US" sz="3200" dirty="0">
                <a:solidFill>
                  <a:srgbClr val="000099"/>
                </a:solidFill>
                <a:latin typeface="华文行楷" pitchFamily="2" charset="-122"/>
                <a:ea typeface="华文行楷" pitchFamily="2" charset="-122"/>
              </a:rPr>
              <a:t>产品</a:t>
            </a:r>
            <a:r>
              <a:rPr lang="zh-CN" altLang="en-US" sz="3200" dirty="0" smtClean="0">
                <a:solidFill>
                  <a:srgbClr val="000099"/>
                </a:solidFill>
                <a:latin typeface="华文行楷" pitchFamily="2" charset="-122"/>
                <a:ea typeface="华文行楷" pitchFamily="2" charset="-122"/>
              </a:rPr>
              <a:t>展示</a:t>
            </a:r>
            <a:r>
              <a:rPr lang="zh-CN" altLang="en-US" sz="3200" dirty="0">
                <a:solidFill>
                  <a:srgbClr val="000099"/>
                </a:solidFill>
                <a:latin typeface="华文行楷" pitchFamily="2" charset="-122"/>
                <a:ea typeface="华文行楷" pitchFamily="2" charset="-122"/>
              </a:rPr>
              <a:t>模块</a:t>
            </a:r>
            <a:endParaRPr lang="en-US" altLang="zh-CN" sz="3200" dirty="0">
              <a:solidFill>
                <a:srgbClr val="000099"/>
              </a:solidFill>
              <a:latin typeface="华文行楷" pitchFamily="2" charset="-122"/>
              <a:ea typeface="华文行楷" pitchFamily="2" charset="-122"/>
            </a:endParaRPr>
          </a:p>
          <a:p>
            <a:pPr marL="342900" indent="-342900" algn="l">
              <a:lnSpc>
                <a:spcPct val="150000"/>
              </a:lnSpc>
              <a:defRPr/>
            </a:pPr>
            <a:r>
              <a:rPr lang="en-US" altLang="zh-CN" sz="2000" b="0" dirty="0">
                <a:latin typeface="微软雅黑" pitchFamily="34" charset="-122"/>
                <a:ea typeface="微软雅黑" pitchFamily="34" charset="-122"/>
              </a:rPr>
              <a:t>          </a:t>
            </a:r>
            <a:r>
              <a:rPr lang="zh-CN" altLang="en-US" b="0" dirty="0">
                <a:latin typeface="+mn-ea"/>
                <a:ea typeface="+mn-ea"/>
              </a:rPr>
              <a:t>分为四个展柜，分别有光纤产品展示，</a:t>
            </a:r>
            <a:r>
              <a:rPr lang="en-US" altLang="zh-CN" b="0" dirty="0">
                <a:latin typeface="+mn-ea"/>
                <a:ea typeface="+mn-ea"/>
              </a:rPr>
              <a:t>PVC</a:t>
            </a:r>
            <a:r>
              <a:rPr lang="zh-CN" altLang="en-US" b="0" dirty="0">
                <a:latin typeface="+mn-ea"/>
                <a:ea typeface="+mn-ea"/>
              </a:rPr>
              <a:t>管槽展示，铜缆产品展示，常用工具展示</a:t>
            </a:r>
            <a:r>
              <a:rPr lang="zh-CN" altLang="en-US" b="0" dirty="0" smtClean="0">
                <a:latin typeface="+mn-ea"/>
                <a:ea typeface="+mn-ea"/>
              </a:rPr>
              <a:t>。</a:t>
            </a:r>
            <a:endParaRPr lang="en-US" altLang="zh-CN" b="0" dirty="0">
              <a:latin typeface="+mn-ea"/>
              <a:ea typeface="+mn-ea"/>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500063" y="928670"/>
            <a:ext cx="7921625" cy="1000274"/>
          </a:xfrm>
          <a:prstGeom prst="rect">
            <a:avLst/>
          </a:prstGeom>
          <a:noFill/>
          <a:ln w="9525" algn="ctr">
            <a:noFill/>
            <a:miter lim="800000"/>
            <a:headEnd/>
            <a:tailEnd/>
          </a:ln>
        </p:spPr>
        <p:txBody>
          <a:bodyPr>
            <a:spAutoFit/>
          </a:bodyPr>
          <a:lstStyle/>
          <a:p>
            <a:pPr marL="342900" indent="-342900" algn="l"/>
            <a:r>
              <a:rPr lang="zh-CN" altLang="en-US" sz="3200" dirty="0">
                <a:solidFill>
                  <a:srgbClr val="000099"/>
                </a:solidFill>
                <a:latin typeface="华文行楷" pitchFamily="2" charset="-122"/>
                <a:ea typeface="华文行楷" pitchFamily="2" charset="-122"/>
              </a:rPr>
              <a:t>产品</a:t>
            </a:r>
            <a:r>
              <a:rPr lang="zh-CN" altLang="en-US" sz="3200" dirty="0" smtClean="0">
                <a:solidFill>
                  <a:srgbClr val="000099"/>
                </a:solidFill>
                <a:latin typeface="华文行楷" pitchFamily="2" charset="-122"/>
                <a:ea typeface="华文行楷" pitchFamily="2" charset="-122"/>
              </a:rPr>
              <a:t>展示</a:t>
            </a:r>
            <a:r>
              <a:rPr lang="zh-CN" altLang="en-US" sz="3200" dirty="0">
                <a:solidFill>
                  <a:srgbClr val="000099"/>
                </a:solidFill>
                <a:latin typeface="华文行楷" pitchFamily="2" charset="-122"/>
                <a:ea typeface="华文行楷" pitchFamily="2" charset="-122"/>
              </a:rPr>
              <a:t>模块</a:t>
            </a:r>
          </a:p>
          <a:p>
            <a:pPr marL="342900" indent="-342900" algn="l">
              <a:lnSpc>
                <a:spcPct val="150000"/>
              </a:lnSpc>
            </a:pPr>
            <a:r>
              <a:rPr lang="zh-CN" altLang="en-US" dirty="0">
                <a:latin typeface="宋体" pitchFamily="2" charset="-122"/>
              </a:rPr>
              <a:t>     </a:t>
            </a:r>
            <a:r>
              <a:rPr lang="zh-CN" altLang="en-US" dirty="0">
                <a:solidFill>
                  <a:srgbClr val="FF0000"/>
                </a:solidFill>
                <a:latin typeface="宋体" pitchFamily="2" charset="-122"/>
              </a:rPr>
              <a:t>教学展板</a:t>
            </a:r>
            <a:r>
              <a:rPr lang="zh-CN" altLang="en-US" dirty="0" smtClean="0">
                <a:latin typeface="宋体" pitchFamily="2" charset="-122"/>
              </a:rPr>
              <a:t>：提供多项选择，包含安装技术</a:t>
            </a:r>
            <a:r>
              <a:rPr lang="zh-CN" altLang="en-US" dirty="0">
                <a:latin typeface="宋体" pitchFamily="2" charset="-122"/>
              </a:rPr>
              <a:t>、链路模型、测试技术等内容。</a:t>
            </a:r>
          </a:p>
        </p:txBody>
      </p:sp>
      <p:pic>
        <p:nvPicPr>
          <p:cNvPr id="4" name="图片 3" descr="综合布线系统拓扑图.jpg"/>
          <p:cNvPicPr>
            <a:picLocks noChangeAspect="1"/>
          </p:cNvPicPr>
          <p:nvPr/>
        </p:nvPicPr>
        <p:blipFill>
          <a:blip r:embed="rId2" cstate="print"/>
          <a:stretch>
            <a:fillRect/>
          </a:stretch>
        </p:blipFill>
        <p:spPr>
          <a:xfrm>
            <a:off x="3143240" y="4000504"/>
            <a:ext cx="1200226" cy="1928826"/>
          </a:xfrm>
          <a:prstGeom prst="rect">
            <a:avLst/>
          </a:prstGeom>
        </p:spPr>
      </p:pic>
      <p:pic>
        <p:nvPicPr>
          <p:cNvPr id="5" name="图片 4" descr="RJ-45水晶头连接图.jpg"/>
          <p:cNvPicPr>
            <a:picLocks noChangeAspect="1"/>
          </p:cNvPicPr>
          <p:nvPr/>
        </p:nvPicPr>
        <p:blipFill>
          <a:blip r:embed="rId3" cstate="print"/>
          <a:stretch>
            <a:fillRect/>
          </a:stretch>
        </p:blipFill>
        <p:spPr>
          <a:xfrm>
            <a:off x="1643042" y="2000240"/>
            <a:ext cx="1143008" cy="1904906"/>
          </a:xfrm>
          <a:prstGeom prst="rect">
            <a:avLst/>
          </a:prstGeom>
        </p:spPr>
      </p:pic>
      <p:pic>
        <p:nvPicPr>
          <p:cNvPr id="6" name="图片 5" descr="典型综合布系统设计方案图.jpg"/>
          <p:cNvPicPr>
            <a:picLocks noChangeAspect="1"/>
          </p:cNvPicPr>
          <p:nvPr/>
        </p:nvPicPr>
        <p:blipFill>
          <a:blip r:embed="rId4" cstate="print"/>
          <a:stretch>
            <a:fillRect/>
          </a:stretch>
        </p:blipFill>
        <p:spPr>
          <a:xfrm>
            <a:off x="4714876" y="4000504"/>
            <a:ext cx="1143008" cy="1928826"/>
          </a:xfrm>
          <a:prstGeom prst="rect">
            <a:avLst/>
          </a:prstGeom>
        </p:spPr>
      </p:pic>
      <p:pic>
        <p:nvPicPr>
          <p:cNvPr id="7" name="图片 6" descr="光纤熔接图.jpg"/>
          <p:cNvPicPr>
            <a:picLocks noChangeAspect="1"/>
          </p:cNvPicPr>
          <p:nvPr/>
        </p:nvPicPr>
        <p:blipFill>
          <a:blip r:embed="rId5" cstate="print"/>
          <a:stretch>
            <a:fillRect/>
          </a:stretch>
        </p:blipFill>
        <p:spPr>
          <a:xfrm>
            <a:off x="6215074" y="2000240"/>
            <a:ext cx="1143008" cy="1904905"/>
          </a:xfrm>
          <a:prstGeom prst="rect">
            <a:avLst/>
          </a:prstGeom>
        </p:spPr>
      </p:pic>
      <p:pic>
        <p:nvPicPr>
          <p:cNvPr id="8" name="图片 7" descr="机柜配线线架安装图.jpg"/>
          <p:cNvPicPr>
            <a:picLocks noChangeAspect="1"/>
          </p:cNvPicPr>
          <p:nvPr/>
        </p:nvPicPr>
        <p:blipFill>
          <a:blip r:embed="rId6" cstate="print"/>
          <a:stretch>
            <a:fillRect/>
          </a:stretch>
        </p:blipFill>
        <p:spPr>
          <a:xfrm>
            <a:off x="4643438" y="2000240"/>
            <a:ext cx="1143008" cy="1904906"/>
          </a:xfrm>
          <a:prstGeom prst="rect">
            <a:avLst/>
          </a:prstGeom>
        </p:spPr>
      </p:pic>
      <p:pic>
        <p:nvPicPr>
          <p:cNvPr id="9" name="图片 8" descr="模板安装图.jpg"/>
          <p:cNvPicPr>
            <a:picLocks noChangeAspect="1"/>
          </p:cNvPicPr>
          <p:nvPr/>
        </p:nvPicPr>
        <p:blipFill>
          <a:blip r:embed="rId7" cstate="print"/>
          <a:stretch>
            <a:fillRect/>
          </a:stretch>
        </p:blipFill>
        <p:spPr>
          <a:xfrm>
            <a:off x="3143240" y="2000240"/>
            <a:ext cx="1143008" cy="1904906"/>
          </a:xfrm>
          <a:prstGeom prst="rect">
            <a:avLst/>
          </a:prstGeom>
        </p:spPr>
      </p:pic>
      <p:pic>
        <p:nvPicPr>
          <p:cNvPr id="10" name="图片 9" descr="综合布线系统认证测试图.jpg"/>
          <p:cNvPicPr>
            <a:picLocks noChangeAspect="1"/>
          </p:cNvPicPr>
          <p:nvPr/>
        </p:nvPicPr>
        <p:blipFill>
          <a:blip r:embed="rId8" cstate="print"/>
          <a:stretch>
            <a:fillRect/>
          </a:stretch>
        </p:blipFill>
        <p:spPr>
          <a:xfrm>
            <a:off x="6215074" y="4000504"/>
            <a:ext cx="1143008" cy="1911196"/>
          </a:xfrm>
          <a:prstGeom prst="rect">
            <a:avLst/>
          </a:prstGeom>
        </p:spPr>
      </p:pic>
      <p:pic>
        <p:nvPicPr>
          <p:cNvPr id="11" name="图片 10" descr="综合布线系统图.jpg"/>
          <p:cNvPicPr>
            <a:picLocks noChangeAspect="1"/>
          </p:cNvPicPr>
          <p:nvPr/>
        </p:nvPicPr>
        <p:blipFill>
          <a:blip r:embed="rId9" cstate="print"/>
          <a:stretch>
            <a:fillRect/>
          </a:stretch>
        </p:blipFill>
        <p:spPr>
          <a:xfrm>
            <a:off x="1643042" y="4000504"/>
            <a:ext cx="1143008" cy="1904906"/>
          </a:xfrm>
          <a:prstGeom prst="rect">
            <a:avLst/>
          </a:prstGeo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468313" y="1635847"/>
            <a:ext cx="4032250" cy="4293483"/>
          </a:xfrm>
          <a:prstGeom prst="rect">
            <a:avLst/>
          </a:prstGeom>
          <a:noFill/>
          <a:ln w="9525" algn="ctr">
            <a:noFill/>
            <a:miter lim="800000"/>
            <a:headEnd/>
            <a:tailEnd/>
          </a:ln>
        </p:spPr>
        <p:txBody>
          <a:bodyPr>
            <a:spAutoFit/>
          </a:bodyPr>
          <a:lstStyle/>
          <a:p>
            <a:pPr marL="342900" indent="-342900" algn="l">
              <a:lnSpc>
                <a:spcPct val="150000"/>
              </a:lnSpc>
            </a:pPr>
            <a:r>
              <a:rPr lang="zh-CN" altLang="en-US" sz="2000" b="0" dirty="0">
                <a:solidFill>
                  <a:srgbClr val="FF0000"/>
                </a:solidFill>
                <a:latin typeface="微软雅黑" pitchFamily="34" charset="-122"/>
                <a:ea typeface="微软雅黑" pitchFamily="34" charset="-122"/>
              </a:rPr>
              <a:t> </a:t>
            </a:r>
            <a:r>
              <a:rPr lang="zh-CN" altLang="en-US" sz="2000" b="0" dirty="0" smtClean="0">
                <a:solidFill>
                  <a:srgbClr val="FF0000"/>
                </a:solidFill>
                <a:latin typeface="微软雅黑" pitchFamily="34" charset="-122"/>
                <a:ea typeface="微软雅黑" pitchFamily="34" charset="-122"/>
              </a:rPr>
              <a:t>        </a:t>
            </a:r>
            <a:r>
              <a:rPr lang="zh-CN" altLang="en-US" b="0" dirty="0" smtClean="0">
                <a:solidFill>
                  <a:srgbClr val="FF0000"/>
                </a:solidFill>
                <a:latin typeface="宋体" pitchFamily="2" charset="-122"/>
              </a:rPr>
              <a:t> 中心链路通信装置</a:t>
            </a:r>
            <a:r>
              <a:rPr lang="zh-CN" altLang="en-US" b="0" dirty="0">
                <a:latin typeface="宋体" pitchFamily="2" charset="-122"/>
              </a:rPr>
              <a:t>：由综合布线各种配线设备、网络中心交换设备、路由器、语音交换机、光电收发器组成。</a:t>
            </a:r>
            <a:endParaRPr lang="en-US" altLang="zh-CN" b="0" dirty="0">
              <a:latin typeface="宋体" pitchFamily="2" charset="-122"/>
            </a:endParaRPr>
          </a:p>
          <a:p>
            <a:pPr marL="342900" indent="-342900" algn="l">
              <a:lnSpc>
                <a:spcPct val="150000"/>
              </a:lnSpc>
            </a:pPr>
            <a:r>
              <a:rPr lang="zh-CN" altLang="en-US" b="0" dirty="0" smtClean="0">
                <a:solidFill>
                  <a:srgbClr val="FF0000"/>
                </a:solidFill>
                <a:latin typeface="宋体" pitchFamily="2" charset="-122"/>
              </a:rPr>
              <a:t>       中心链路通信装置</a:t>
            </a:r>
            <a:r>
              <a:rPr lang="zh-CN" altLang="en-US" b="0" dirty="0" smtClean="0">
                <a:latin typeface="宋体" pitchFamily="2" charset="-122"/>
              </a:rPr>
              <a:t>位于</a:t>
            </a:r>
            <a:r>
              <a:rPr lang="zh-CN" altLang="en-US" b="0" dirty="0">
                <a:latin typeface="宋体" pitchFamily="2" charset="-122"/>
              </a:rPr>
              <a:t>实训室教学区，属于综合布线设备间子系统，上连接校园网语音及网络系统，下连接至多功能实训操作台（管理间），提供整个实训室的配线和交换的功能</a:t>
            </a:r>
            <a:r>
              <a:rPr lang="zh-CN" altLang="en-US" b="0" dirty="0"/>
              <a:t>。</a:t>
            </a:r>
            <a:endParaRPr lang="zh-CN" altLang="en-US" b="0" dirty="0">
              <a:latin typeface="宋体" pitchFamily="2" charset="-122"/>
            </a:endParaRPr>
          </a:p>
        </p:txBody>
      </p:sp>
      <p:pic>
        <p:nvPicPr>
          <p:cNvPr id="17411" name="Picture 4" descr="E:\Vcom\技术部提供产品资料\教仪产品图片\中心链路通信装置\1.jpg"/>
          <p:cNvPicPr>
            <a:picLocks noChangeAspect="1" noChangeArrowheads="1"/>
          </p:cNvPicPr>
          <p:nvPr/>
        </p:nvPicPr>
        <p:blipFill>
          <a:blip r:embed="rId2"/>
          <a:srcRect l="3167"/>
          <a:stretch>
            <a:fillRect/>
          </a:stretch>
        </p:blipFill>
        <p:spPr bwMode="auto">
          <a:xfrm>
            <a:off x="6000760" y="1017605"/>
            <a:ext cx="2184390" cy="4911725"/>
          </a:xfrm>
          <a:prstGeom prst="rect">
            <a:avLst/>
          </a:prstGeom>
          <a:noFill/>
          <a:ln w="9525">
            <a:noFill/>
            <a:miter lim="800000"/>
            <a:headEnd/>
            <a:tailEnd/>
          </a:ln>
        </p:spPr>
      </p:pic>
      <p:sp>
        <p:nvSpPr>
          <p:cNvPr id="4" name="矩形 3"/>
          <p:cNvSpPr/>
          <p:nvPr/>
        </p:nvSpPr>
        <p:spPr>
          <a:xfrm>
            <a:off x="357158" y="986837"/>
            <a:ext cx="2786082" cy="584775"/>
          </a:xfrm>
          <a:prstGeom prst="rect">
            <a:avLst/>
          </a:prstGeom>
        </p:spPr>
        <p:txBody>
          <a:bodyPr wrap="square">
            <a:spAutoFit/>
          </a:bodyPr>
          <a:lstStyle/>
          <a:p>
            <a:pPr marL="342900" indent="-342900" algn="l"/>
            <a:r>
              <a:rPr lang="zh-CN" altLang="en-US" sz="3200" dirty="0" smtClean="0">
                <a:solidFill>
                  <a:srgbClr val="000099"/>
                </a:solidFill>
                <a:latin typeface="华文行楷" pitchFamily="2" charset="-122"/>
                <a:ea typeface="华文行楷" pitchFamily="2" charset="-122"/>
              </a:rPr>
              <a:t>产品展示模块</a:t>
            </a:r>
            <a:endParaRPr lang="zh-CN" altLang="en-US" sz="3200" dirty="0">
              <a:solidFill>
                <a:srgbClr val="000099"/>
              </a:solidFill>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609602" y="1559470"/>
            <a:ext cx="3105142" cy="369332"/>
          </a:xfrm>
          <a:prstGeom prst="rect">
            <a:avLst/>
          </a:prstGeom>
          <a:noFill/>
          <a:ln w="9525" algn="ctr">
            <a:noFill/>
            <a:miter lim="800000"/>
            <a:headEnd/>
            <a:tailEnd/>
          </a:ln>
        </p:spPr>
        <p:txBody>
          <a:bodyPr wrap="square">
            <a:spAutoFit/>
          </a:bodyPr>
          <a:lstStyle/>
          <a:p>
            <a:pPr marL="342900" indent="-342900" algn="l"/>
            <a:r>
              <a:rPr lang="zh-CN" altLang="en-US" b="0" dirty="0" smtClean="0"/>
              <a:t>管</a:t>
            </a:r>
            <a:r>
              <a:rPr lang="zh-CN" altLang="en-US" b="0" dirty="0"/>
              <a:t>槽系统安装规范展示</a:t>
            </a:r>
            <a:r>
              <a:rPr lang="zh-CN" altLang="en-US" b="0" dirty="0" smtClean="0"/>
              <a:t>装置</a:t>
            </a:r>
            <a:endParaRPr lang="zh-CN" altLang="en-US" b="0" dirty="0"/>
          </a:p>
        </p:txBody>
      </p:sp>
      <p:pic>
        <p:nvPicPr>
          <p:cNvPr id="19459" name="Picture 8" descr="模拟墙+管槽"/>
          <p:cNvPicPr>
            <a:picLocks noChangeAspect="1" noChangeArrowheads="1"/>
          </p:cNvPicPr>
          <p:nvPr/>
        </p:nvPicPr>
        <p:blipFill>
          <a:blip r:embed="rId2"/>
          <a:srcRect/>
          <a:stretch>
            <a:fillRect/>
          </a:stretch>
        </p:blipFill>
        <p:spPr bwMode="auto">
          <a:xfrm>
            <a:off x="4787900" y="1844675"/>
            <a:ext cx="4171950" cy="3167063"/>
          </a:xfrm>
          <a:prstGeom prst="rect">
            <a:avLst/>
          </a:prstGeom>
          <a:noFill/>
          <a:ln w="9525">
            <a:noFill/>
            <a:miter lim="800000"/>
            <a:headEnd/>
            <a:tailEnd/>
          </a:ln>
        </p:spPr>
      </p:pic>
      <p:sp>
        <p:nvSpPr>
          <p:cNvPr id="18439" name="Rectangle 7"/>
          <p:cNvSpPr>
            <a:spLocks noChangeArrowheads="1"/>
          </p:cNvSpPr>
          <p:nvPr/>
        </p:nvSpPr>
        <p:spPr bwMode="auto">
          <a:xfrm>
            <a:off x="323850" y="1844675"/>
            <a:ext cx="4535488" cy="3648075"/>
          </a:xfrm>
          <a:prstGeom prst="rect">
            <a:avLst/>
          </a:prstGeom>
          <a:noFill/>
          <a:ln w="9525" cap="flat" cmpd="sng" algn="ctr">
            <a:noFill/>
            <a:prstDash val="solid"/>
            <a:miter lim="800000"/>
            <a:headEnd/>
            <a:tailEnd/>
          </a:ln>
          <a:effectLst/>
        </p:spPr>
        <p:txBody>
          <a:bodyPr lIns="90459" bIns="0" anchor="ctr">
            <a:spAutoFit/>
          </a:bodyPr>
          <a:lstStyle/>
          <a:p>
            <a:pPr indent="304800" algn="l" eaLnBrk="0" hangingPunct="0">
              <a:lnSpc>
                <a:spcPct val="150000"/>
              </a:lnSpc>
              <a:defRPr/>
            </a:pPr>
            <a:r>
              <a:rPr lang="zh-CN" altLang="en-US" sz="1600" b="0" dirty="0">
                <a:solidFill>
                  <a:srgbClr val="FF0000"/>
                </a:solidFill>
                <a:latin typeface="宋体" pitchFamily="2" charset="-122"/>
                <a:cs typeface="Times New Roman" pitchFamily="18" charset="0"/>
              </a:rPr>
              <a:t>产品规格</a:t>
            </a:r>
            <a:r>
              <a:rPr lang="zh-CN" altLang="en-US" sz="1600" b="0" dirty="0">
                <a:latin typeface="宋体" pitchFamily="2" charset="-122"/>
                <a:cs typeface="Times New Roman" pitchFamily="18" charset="0"/>
              </a:rPr>
              <a:t>：长</a:t>
            </a:r>
            <a:r>
              <a:rPr lang="en-US" altLang="zh-CN" sz="1600" b="0" dirty="0">
                <a:latin typeface="宋体" pitchFamily="2" charset="-122"/>
                <a:cs typeface="Times New Roman" pitchFamily="18" charset="0"/>
              </a:rPr>
              <a:t>1970mm×</a:t>
            </a:r>
            <a:r>
              <a:rPr lang="zh-CN" altLang="en-US" sz="1600" b="0" dirty="0">
                <a:latin typeface="宋体" pitchFamily="2" charset="-122"/>
                <a:cs typeface="Times New Roman" pitchFamily="18" charset="0"/>
              </a:rPr>
              <a:t>宽</a:t>
            </a:r>
            <a:r>
              <a:rPr lang="en-US" altLang="zh-CN" sz="1600" b="0" dirty="0">
                <a:latin typeface="宋体" pitchFamily="2" charset="-122"/>
                <a:cs typeface="Times New Roman" pitchFamily="18" charset="0"/>
              </a:rPr>
              <a:t>1970mm×</a:t>
            </a:r>
            <a:r>
              <a:rPr lang="zh-CN" altLang="en-US" sz="1600" b="0" dirty="0">
                <a:latin typeface="宋体" pitchFamily="2" charset="-122"/>
                <a:cs typeface="Times New Roman" pitchFamily="18" charset="0"/>
              </a:rPr>
              <a:t>高</a:t>
            </a:r>
            <a:r>
              <a:rPr lang="en-US" altLang="zh-CN" sz="1600" b="0" dirty="0">
                <a:latin typeface="宋体" pitchFamily="2" charset="-122"/>
                <a:cs typeface="Times New Roman" pitchFamily="18" charset="0"/>
              </a:rPr>
              <a:t>2000mm</a:t>
            </a:r>
          </a:p>
          <a:p>
            <a:pPr indent="300038" algn="l" eaLnBrk="0" hangingPunct="0">
              <a:lnSpc>
                <a:spcPct val="150000"/>
              </a:lnSpc>
              <a:defRPr/>
            </a:pPr>
            <a:r>
              <a:rPr lang="zh-CN" altLang="en-US" sz="1600" b="0" dirty="0">
                <a:solidFill>
                  <a:srgbClr val="FF0000"/>
                </a:solidFill>
                <a:latin typeface="宋体" pitchFamily="2" charset="-122"/>
                <a:cs typeface="Times New Roman" pitchFamily="18" charset="0"/>
              </a:rPr>
              <a:t>产品结构</a:t>
            </a:r>
            <a:r>
              <a:rPr lang="zh-CN" altLang="en-US" sz="1600" b="0" dirty="0">
                <a:latin typeface="宋体" pitchFamily="2" charset="-122"/>
                <a:cs typeface="Times New Roman" pitchFamily="18" charset="0"/>
              </a:rPr>
              <a:t>：采用仿真管槽安装环境模型用</a:t>
            </a:r>
            <a:r>
              <a:rPr lang="en-US" altLang="zh-CN" sz="1600" b="0" dirty="0">
                <a:solidFill>
                  <a:srgbClr val="FF0000"/>
                </a:solidFill>
                <a:latin typeface="宋体" pitchFamily="2" charset="-122"/>
                <a:cs typeface="Times New Roman" pitchFamily="18" charset="0"/>
              </a:rPr>
              <a:t>200*60</a:t>
            </a:r>
            <a:r>
              <a:rPr lang="zh-CN" altLang="en-US" sz="1600" b="0" dirty="0">
                <a:solidFill>
                  <a:srgbClr val="FF0000"/>
                </a:solidFill>
                <a:latin typeface="宋体" pitchFamily="2" charset="-122"/>
                <a:cs typeface="Times New Roman" pitchFamily="18" charset="0"/>
              </a:rPr>
              <a:t>梯级桥架</a:t>
            </a:r>
            <a:r>
              <a:rPr lang="en-US" altLang="zh-CN" sz="1600" b="0" dirty="0">
                <a:solidFill>
                  <a:srgbClr val="FF0000"/>
                </a:solidFill>
                <a:latin typeface="宋体" pitchFamily="2" charset="-122"/>
                <a:cs typeface="Times New Roman" pitchFamily="18" charset="0"/>
              </a:rPr>
              <a:t>3</a:t>
            </a:r>
            <a:r>
              <a:rPr lang="zh-CN" altLang="en-US" sz="1600" b="0" dirty="0">
                <a:solidFill>
                  <a:srgbClr val="FF0000"/>
                </a:solidFill>
                <a:latin typeface="宋体" pitchFamily="2" charset="-122"/>
                <a:cs typeface="Times New Roman" pitchFamily="18" charset="0"/>
              </a:rPr>
              <a:t>米、</a:t>
            </a:r>
            <a:r>
              <a:rPr lang="en-US" altLang="zh-CN" sz="1600" b="0" dirty="0">
                <a:solidFill>
                  <a:srgbClr val="FF0000"/>
                </a:solidFill>
                <a:latin typeface="宋体" pitchFamily="2" charset="-122"/>
                <a:cs typeface="Times New Roman" pitchFamily="18" charset="0"/>
              </a:rPr>
              <a:t>100*50</a:t>
            </a:r>
            <a:r>
              <a:rPr lang="zh-CN" altLang="en-US" sz="1600" b="0" dirty="0">
                <a:solidFill>
                  <a:srgbClr val="FF0000"/>
                </a:solidFill>
                <a:latin typeface="宋体" pitchFamily="2" charset="-122"/>
                <a:cs typeface="Times New Roman" pitchFamily="18" charset="0"/>
              </a:rPr>
              <a:t>槽式桥架</a:t>
            </a:r>
            <a:r>
              <a:rPr lang="en-US" altLang="zh-CN" sz="1600" b="0" dirty="0">
                <a:solidFill>
                  <a:srgbClr val="FF0000"/>
                </a:solidFill>
                <a:latin typeface="宋体" pitchFamily="2" charset="-122"/>
                <a:cs typeface="Times New Roman" pitchFamily="18" charset="0"/>
              </a:rPr>
              <a:t>3</a:t>
            </a:r>
            <a:r>
              <a:rPr lang="zh-CN" altLang="en-US" sz="1600" b="0" dirty="0">
                <a:solidFill>
                  <a:srgbClr val="FF0000"/>
                </a:solidFill>
                <a:latin typeface="宋体" pitchFamily="2" charset="-122"/>
                <a:cs typeface="Times New Roman" pitchFamily="18" charset="0"/>
              </a:rPr>
              <a:t>米、</a:t>
            </a:r>
            <a:r>
              <a:rPr lang="en-US" altLang="zh-CN" sz="1600" b="0" dirty="0">
                <a:solidFill>
                  <a:srgbClr val="FF0000"/>
                </a:solidFill>
                <a:latin typeface="宋体" pitchFamily="2" charset="-122"/>
                <a:cs typeface="Times New Roman" pitchFamily="18" charset="0"/>
              </a:rPr>
              <a:t>100*50</a:t>
            </a:r>
            <a:r>
              <a:rPr lang="zh-CN" altLang="en-US" sz="1600" b="0" dirty="0">
                <a:solidFill>
                  <a:srgbClr val="FF0000"/>
                </a:solidFill>
                <a:latin typeface="宋体" pitchFamily="2" charset="-122"/>
                <a:cs typeface="Times New Roman" pitchFamily="18" charset="0"/>
              </a:rPr>
              <a:t>托盘式</a:t>
            </a:r>
            <a:r>
              <a:rPr lang="en-US" altLang="zh-CN" sz="1600" b="0" dirty="0">
                <a:solidFill>
                  <a:srgbClr val="FF0000"/>
                </a:solidFill>
                <a:latin typeface="宋体" pitchFamily="2" charset="-122"/>
                <a:cs typeface="Times New Roman" pitchFamily="18" charset="0"/>
              </a:rPr>
              <a:t>3</a:t>
            </a:r>
            <a:r>
              <a:rPr lang="zh-CN" altLang="en-US" sz="1600" b="0" dirty="0">
                <a:solidFill>
                  <a:srgbClr val="FF0000"/>
                </a:solidFill>
                <a:latin typeface="宋体" pitchFamily="2" charset="-122"/>
                <a:cs typeface="Times New Roman" pitchFamily="18" charset="0"/>
              </a:rPr>
              <a:t>米</a:t>
            </a:r>
            <a:r>
              <a:rPr lang="zh-CN" altLang="en-US" sz="1600" b="0" dirty="0">
                <a:latin typeface="宋体" pitchFamily="2" charset="-122"/>
                <a:cs typeface="Times New Roman" pitchFamily="18" charset="0"/>
              </a:rPr>
              <a:t>分上中下三层进行安装展示，配套有水平弯、三通、异径接头、堵头等配件。     </a:t>
            </a:r>
            <a:endParaRPr lang="en-US" altLang="zh-CN" sz="1600" b="0" dirty="0">
              <a:latin typeface="宋体" pitchFamily="2" charset="-122"/>
              <a:cs typeface="Times New Roman" pitchFamily="18" charset="0"/>
            </a:endParaRPr>
          </a:p>
          <a:p>
            <a:pPr indent="300038" algn="l" eaLnBrk="0" hangingPunct="0">
              <a:lnSpc>
                <a:spcPct val="150000"/>
              </a:lnSpc>
              <a:defRPr/>
            </a:pPr>
            <a:r>
              <a:rPr lang="zh-CN" altLang="en-US" sz="1600" b="0" dirty="0">
                <a:solidFill>
                  <a:srgbClr val="FF0000"/>
                </a:solidFill>
                <a:latin typeface="宋体" pitchFamily="2" charset="-122"/>
                <a:cs typeface="Times New Roman" pitchFamily="18" charset="0"/>
              </a:rPr>
              <a:t>产品功能</a:t>
            </a:r>
            <a:endParaRPr lang="zh-CN" altLang="en-US" sz="1600" b="0" dirty="0">
              <a:solidFill>
                <a:srgbClr val="FF0000"/>
              </a:solidFill>
              <a:latin typeface="宋体" pitchFamily="2" charset="-122"/>
            </a:endParaRPr>
          </a:p>
          <a:p>
            <a:pPr indent="228600" algn="l" eaLnBrk="0" hangingPunct="0">
              <a:lnSpc>
                <a:spcPct val="150000"/>
              </a:lnSpc>
              <a:defRPr/>
            </a:pPr>
            <a:r>
              <a:rPr lang="zh-CN" altLang="en-US" sz="1600" b="0" dirty="0">
                <a:latin typeface="宋体" pitchFamily="2" charset="-122"/>
                <a:cs typeface="Times New Roman" pitchFamily="18" charset="0"/>
              </a:rPr>
              <a:t>该装置展示综合布线工程桥架安装样例，展示了桥架的安装规范，给教师提供了一个理想的综合布线现场讲课环境</a:t>
            </a:r>
            <a:r>
              <a:rPr lang="zh-CN" altLang="en-US" sz="1600" dirty="0">
                <a:latin typeface="宋体" pitchFamily="2" charset="-122"/>
                <a:cs typeface="Times New Roman" pitchFamily="18" charset="0"/>
              </a:rPr>
              <a:t>。</a:t>
            </a:r>
            <a:endParaRPr lang="zh-CN" altLang="en-US" sz="1600" dirty="0">
              <a:latin typeface="宋体" pitchFamily="2" charset="-122"/>
            </a:endParaRPr>
          </a:p>
          <a:p>
            <a:pPr indent="228600" algn="l" eaLnBrk="0" hangingPunct="0">
              <a:defRPr/>
            </a:pPr>
            <a:endParaRPr lang="zh-CN" altLang="en-US" dirty="0">
              <a:latin typeface="Arial" pitchFamily="34" charset="0"/>
            </a:endParaRPr>
          </a:p>
        </p:txBody>
      </p:sp>
      <p:sp>
        <p:nvSpPr>
          <p:cNvPr id="19461" name="TextBox 5"/>
          <p:cNvSpPr txBox="1">
            <a:spLocks noChangeArrowheads="1"/>
          </p:cNvSpPr>
          <p:nvPr/>
        </p:nvSpPr>
        <p:spPr bwMode="auto">
          <a:xfrm>
            <a:off x="5786438" y="5143500"/>
            <a:ext cx="2170112" cy="584200"/>
          </a:xfrm>
          <a:prstGeom prst="rect">
            <a:avLst/>
          </a:prstGeom>
          <a:noFill/>
          <a:ln w="9525">
            <a:noFill/>
            <a:miter lim="800000"/>
            <a:headEnd/>
            <a:tailEnd/>
          </a:ln>
        </p:spPr>
        <p:txBody>
          <a:bodyPr wrap="none">
            <a:spAutoFit/>
          </a:bodyPr>
          <a:lstStyle/>
          <a:p>
            <a:r>
              <a:rPr lang="en-US" altLang="zh-CN" sz="1600"/>
              <a:t>L</a:t>
            </a:r>
            <a:r>
              <a:rPr lang="zh-CN" altLang="en-US" sz="1600"/>
              <a:t>型单层模拟墙式系统</a:t>
            </a:r>
          </a:p>
          <a:p>
            <a:endParaRPr lang="zh-CN" altLang="en-US" sz="1600"/>
          </a:p>
        </p:txBody>
      </p:sp>
      <p:sp>
        <p:nvSpPr>
          <p:cNvPr id="6" name="矩形 5"/>
          <p:cNvSpPr/>
          <p:nvPr/>
        </p:nvSpPr>
        <p:spPr>
          <a:xfrm>
            <a:off x="500034" y="986837"/>
            <a:ext cx="2786082" cy="584775"/>
          </a:xfrm>
          <a:prstGeom prst="rect">
            <a:avLst/>
          </a:prstGeom>
        </p:spPr>
        <p:txBody>
          <a:bodyPr wrap="square">
            <a:spAutoFit/>
          </a:bodyPr>
          <a:lstStyle/>
          <a:p>
            <a:pPr marL="342900" indent="-342900" algn="l"/>
            <a:r>
              <a:rPr lang="zh-CN" altLang="en-US" sz="3200" dirty="0" smtClean="0">
                <a:solidFill>
                  <a:srgbClr val="000099"/>
                </a:solidFill>
                <a:latin typeface="华文行楷" pitchFamily="2" charset="-122"/>
                <a:ea typeface="华文行楷" pitchFamily="2" charset="-122"/>
              </a:rPr>
              <a:t>产品展示模块</a:t>
            </a:r>
            <a:endParaRPr lang="zh-CN" altLang="en-US" sz="3200" dirty="0">
              <a:solidFill>
                <a:srgbClr val="000099"/>
              </a:solidFill>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Box 4"/>
          <p:cNvSpPr txBox="1">
            <a:spLocks noChangeArrowheads="1"/>
          </p:cNvSpPr>
          <p:nvPr/>
        </p:nvSpPr>
        <p:spPr bwMode="auto">
          <a:xfrm>
            <a:off x="571500" y="1357313"/>
            <a:ext cx="7786688" cy="1200150"/>
          </a:xfrm>
          <a:prstGeom prst="rect">
            <a:avLst/>
          </a:prstGeom>
          <a:noFill/>
          <a:ln w="9525">
            <a:noFill/>
            <a:miter lim="800000"/>
            <a:headEnd/>
            <a:tailEnd/>
          </a:ln>
        </p:spPr>
        <p:txBody>
          <a:bodyPr>
            <a:spAutoFit/>
          </a:bodyPr>
          <a:lstStyle/>
          <a:p>
            <a:pPr algn="l"/>
            <a:r>
              <a:rPr lang="zh-CN" altLang="en-US" b="0">
                <a:solidFill>
                  <a:srgbClr val="FF0000"/>
                </a:solidFill>
              </a:rPr>
              <a:t>产品说明：</a:t>
            </a:r>
          </a:p>
          <a:p>
            <a:pPr algn="l"/>
            <a:r>
              <a:rPr lang="zh-CN" altLang="en-US" b="0"/>
              <a:t>        采用</a:t>
            </a:r>
            <a:r>
              <a:rPr lang="zh-CN" altLang="en-US" b="0">
                <a:solidFill>
                  <a:srgbClr val="FF0000"/>
                </a:solidFill>
              </a:rPr>
              <a:t>桥架、线槽、线管、插座、设备间等</a:t>
            </a:r>
            <a:r>
              <a:rPr lang="en-US" altLang="zh-CN" b="0">
                <a:solidFill>
                  <a:srgbClr val="FF0000"/>
                </a:solidFill>
              </a:rPr>
              <a:t>8</a:t>
            </a:r>
            <a:r>
              <a:rPr lang="zh-CN" altLang="en-US" b="0">
                <a:solidFill>
                  <a:srgbClr val="FF0000"/>
                </a:solidFill>
              </a:rPr>
              <a:t>种实物</a:t>
            </a:r>
            <a:r>
              <a:rPr lang="zh-CN" altLang="en-US" b="0"/>
              <a:t>进行系统的安装规范展示。此产品每实训室配</a:t>
            </a:r>
            <a:r>
              <a:rPr lang="en-US" altLang="zh-CN" b="0"/>
              <a:t>1</a:t>
            </a:r>
            <a:r>
              <a:rPr lang="zh-CN" altLang="en-US" b="0"/>
              <a:t>套。</a:t>
            </a:r>
          </a:p>
          <a:p>
            <a:endParaRPr lang="zh-CN" altLang="en-US"/>
          </a:p>
        </p:txBody>
      </p:sp>
      <p:graphicFrame>
        <p:nvGraphicFramePr>
          <p:cNvPr id="6" name="表格 5"/>
          <p:cNvGraphicFramePr>
            <a:graphicFrameLocks noGrp="1"/>
          </p:cNvGraphicFramePr>
          <p:nvPr/>
        </p:nvGraphicFramePr>
        <p:xfrm>
          <a:off x="1589088" y="3292475"/>
          <a:ext cx="5965825" cy="274320"/>
        </p:xfrm>
        <a:graphic>
          <a:graphicData uri="http://schemas.openxmlformats.org/drawingml/2006/table">
            <a:tbl>
              <a:tblPr/>
              <a:tblGrid>
                <a:gridCol w="2987675"/>
                <a:gridCol w="2978150"/>
              </a:tblGrid>
              <a:tr h="0">
                <a:tc>
                  <a:txBody>
                    <a:bodyPr/>
                    <a:lstStyle/>
                    <a:p>
                      <a:pPr marL="0" marR="0" lvl="0" indent="0" algn="r" defTabSz="914400" rtl="0" eaLnBrk="1" fontAlgn="base" latinLnBrk="0" hangingPunct="1">
                        <a:lnSpc>
                          <a:spcPct val="150000"/>
                        </a:lnSpc>
                        <a:spcBef>
                          <a:spcPct val="0"/>
                        </a:spcBef>
                        <a:spcAft>
                          <a:spcPct val="0"/>
                        </a:spcAft>
                        <a:buClrTx/>
                        <a:buSzTx/>
                        <a:buFontTx/>
                        <a:buNone/>
                        <a:tabLst/>
                      </a:pPr>
                      <a:endParaRPr kumimoji="0" lang="en-US" altLang="zh-CN" sz="12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kumimoji="0" lang="en-US" altLang="zh-CN" sz="1200" b="0"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txBody>
                  <a:tcPr marL="68580" marR="68580" marT="0" marB="0" anchor="ctr" horzOverflow="overflow">
                    <a:lnL>
                      <a:noFill/>
                    </a:lnL>
                    <a:lnR>
                      <a:noFill/>
                    </a:lnR>
                    <a:lnT>
                      <a:noFill/>
                    </a:lnT>
                    <a:lnB>
                      <a:noFill/>
                    </a:lnB>
                    <a:lnTlToBr>
                      <a:noFill/>
                    </a:lnTlToBr>
                    <a:lnBlToTr>
                      <a:noFill/>
                    </a:lnBlToTr>
                    <a:noFill/>
                  </a:tcPr>
                </a:tc>
              </a:tr>
            </a:tbl>
          </a:graphicData>
        </a:graphic>
      </p:graphicFrame>
      <p:pic>
        <p:nvPicPr>
          <p:cNvPr id="20487" name="Picture 4" descr="槽式桥架"/>
          <p:cNvPicPr>
            <a:picLocks noChangeAspect="1" noChangeArrowheads="1"/>
          </p:cNvPicPr>
          <p:nvPr/>
        </p:nvPicPr>
        <p:blipFill>
          <a:blip r:embed="rId2"/>
          <a:srcRect/>
          <a:stretch>
            <a:fillRect/>
          </a:stretch>
        </p:blipFill>
        <p:spPr bwMode="auto">
          <a:xfrm>
            <a:off x="3865592" y="2214563"/>
            <a:ext cx="2201862" cy="1571625"/>
          </a:xfrm>
          <a:prstGeom prst="rect">
            <a:avLst/>
          </a:prstGeom>
          <a:noFill/>
          <a:ln w="9525">
            <a:noFill/>
            <a:miter lim="800000"/>
            <a:headEnd/>
            <a:tailEnd/>
          </a:ln>
        </p:spPr>
      </p:pic>
      <p:pic>
        <p:nvPicPr>
          <p:cNvPr id="20488" name="图片 1" descr="b"/>
          <p:cNvPicPr>
            <a:picLocks noChangeAspect="1" noChangeArrowheads="1"/>
          </p:cNvPicPr>
          <p:nvPr/>
        </p:nvPicPr>
        <p:blipFill>
          <a:blip r:embed="rId3"/>
          <a:srcRect/>
          <a:stretch>
            <a:fillRect/>
          </a:stretch>
        </p:blipFill>
        <p:spPr bwMode="auto">
          <a:xfrm>
            <a:off x="6384954" y="2143125"/>
            <a:ext cx="2319338" cy="1692275"/>
          </a:xfrm>
          <a:prstGeom prst="rect">
            <a:avLst/>
          </a:prstGeom>
          <a:noFill/>
          <a:ln w="9525">
            <a:noFill/>
            <a:miter lim="800000"/>
            <a:headEnd/>
            <a:tailEnd/>
          </a:ln>
        </p:spPr>
      </p:pic>
      <p:pic>
        <p:nvPicPr>
          <p:cNvPr id="20489" name="图片 2" descr="bb"/>
          <p:cNvPicPr>
            <a:picLocks noChangeAspect="1" noChangeArrowheads="1"/>
          </p:cNvPicPr>
          <p:nvPr/>
        </p:nvPicPr>
        <p:blipFill>
          <a:blip r:embed="rId4"/>
          <a:srcRect/>
          <a:stretch>
            <a:fillRect/>
          </a:stretch>
        </p:blipFill>
        <p:spPr bwMode="auto">
          <a:xfrm>
            <a:off x="3910042" y="3929063"/>
            <a:ext cx="2189162" cy="1514475"/>
          </a:xfrm>
          <a:prstGeom prst="rect">
            <a:avLst/>
          </a:prstGeom>
          <a:noFill/>
          <a:ln w="9525">
            <a:noFill/>
            <a:miter lim="800000"/>
            <a:headEnd/>
            <a:tailEnd/>
          </a:ln>
        </p:spPr>
      </p:pic>
      <p:pic>
        <p:nvPicPr>
          <p:cNvPr id="20490" name="Picture 5" descr="桥架转接"/>
          <p:cNvPicPr>
            <a:picLocks noChangeAspect="1" noChangeArrowheads="1"/>
          </p:cNvPicPr>
          <p:nvPr/>
        </p:nvPicPr>
        <p:blipFill>
          <a:blip r:embed="rId5"/>
          <a:srcRect/>
          <a:stretch>
            <a:fillRect/>
          </a:stretch>
        </p:blipFill>
        <p:spPr bwMode="auto">
          <a:xfrm>
            <a:off x="6456392" y="3929063"/>
            <a:ext cx="2259012" cy="1400175"/>
          </a:xfrm>
          <a:prstGeom prst="rect">
            <a:avLst/>
          </a:prstGeom>
          <a:noFill/>
          <a:ln w="9525">
            <a:noFill/>
            <a:miter lim="800000"/>
            <a:headEnd/>
            <a:tailEnd/>
          </a:ln>
        </p:spPr>
      </p:pic>
      <p:sp>
        <p:nvSpPr>
          <p:cNvPr id="20491" name="Rectangle 6"/>
          <p:cNvSpPr>
            <a:spLocks noChangeArrowheads="1"/>
          </p:cNvSpPr>
          <p:nvPr/>
        </p:nvSpPr>
        <p:spPr bwMode="auto">
          <a:xfrm>
            <a:off x="0" y="0"/>
            <a:ext cx="9144000" cy="457200"/>
          </a:xfrm>
          <a:prstGeom prst="rect">
            <a:avLst/>
          </a:prstGeom>
          <a:noFill/>
          <a:ln w="9525" algn="ctr">
            <a:noFill/>
            <a:miter lim="800000"/>
            <a:headEnd/>
            <a:tailEnd/>
          </a:ln>
        </p:spPr>
        <p:txBody>
          <a:bodyPr wrap="none" anchor="ctr">
            <a:spAutoFit/>
          </a:bodyPr>
          <a:lstStyle/>
          <a:p>
            <a:pPr eaLnBrk="0" hangingPunct="0"/>
            <a:endParaRPr lang="zh-CN" altLang="zh-CN"/>
          </a:p>
        </p:txBody>
      </p:sp>
      <p:sp>
        <p:nvSpPr>
          <p:cNvPr id="20492" name="Rectangle 7"/>
          <p:cNvSpPr>
            <a:spLocks noChangeArrowheads="1"/>
          </p:cNvSpPr>
          <p:nvPr/>
        </p:nvSpPr>
        <p:spPr bwMode="auto">
          <a:xfrm>
            <a:off x="0" y="457200"/>
            <a:ext cx="9144000" cy="0"/>
          </a:xfrm>
          <a:prstGeom prst="rect">
            <a:avLst/>
          </a:prstGeom>
          <a:noFill/>
          <a:ln w="9525" algn="ctr">
            <a:noFill/>
            <a:miter lim="800000"/>
            <a:headEnd/>
            <a:tailEnd/>
          </a:ln>
        </p:spPr>
        <p:txBody>
          <a:bodyPr wrap="none" anchor="ctr">
            <a:spAutoFit/>
          </a:bodyPr>
          <a:lstStyle/>
          <a:p>
            <a:endParaRPr lang="zh-CN" altLang="en-US"/>
          </a:p>
        </p:txBody>
      </p:sp>
      <p:sp>
        <p:nvSpPr>
          <p:cNvPr id="20493" name="Rectangle 8"/>
          <p:cNvSpPr>
            <a:spLocks noChangeArrowheads="1"/>
          </p:cNvSpPr>
          <p:nvPr/>
        </p:nvSpPr>
        <p:spPr bwMode="auto">
          <a:xfrm>
            <a:off x="0" y="2163763"/>
            <a:ext cx="9144000" cy="0"/>
          </a:xfrm>
          <a:prstGeom prst="rect">
            <a:avLst/>
          </a:prstGeom>
          <a:noFill/>
          <a:ln w="9525" algn="ctr">
            <a:noFill/>
            <a:miter lim="800000"/>
            <a:headEnd/>
            <a:tailEnd/>
          </a:ln>
        </p:spPr>
        <p:txBody>
          <a:bodyPr wrap="none" anchor="ctr">
            <a:spAutoFit/>
          </a:bodyPr>
          <a:lstStyle/>
          <a:p>
            <a:pPr eaLnBrk="0" hangingPunct="0"/>
            <a:r>
              <a:rPr lang="en-US" altLang="zh-CN" sz="1200">
                <a:latin typeface="Calibri" pitchFamily="34" charset="0"/>
                <a:cs typeface="Times New Roman" pitchFamily="18" charset="0"/>
              </a:rPr>
              <a:t>     </a:t>
            </a:r>
            <a:endParaRPr lang="en-US" altLang="zh-CN"/>
          </a:p>
        </p:txBody>
      </p:sp>
      <p:sp>
        <p:nvSpPr>
          <p:cNvPr id="20494" name="TextBox 13"/>
          <p:cNvSpPr txBox="1">
            <a:spLocks noChangeArrowheads="1"/>
          </p:cNvSpPr>
          <p:nvPr/>
        </p:nvSpPr>
        <p:spPr bwMode="auto">
          <a:xfrm>
            <a:off x="285750" y="2214563"/>
            <a:ext cx="3500438" cy="4108450"/>
          </a:xfrm>
          <a:prstGeom prst="rect">
            <a:avLst/>
          </a:prstGeom>
          <a:noFill/>
          <a:ln w="9525">
            <a:noFill/>
            <a:miter lim="800000"/>
            <a:headEnd/>
            <a:tailEnd/>
          </a:ln>
        </p:spPr>
        <p:txBody>
          <a:bodyPr>
            <a:spAutoFit/>
          </a:bodyPr>
          <a:lstStyle/>
          <a:p>
            <a:pPr algn="l">
              <a:lnSpc>
                <a:spcPct val="150000"/>
              </a:lnSpc>
            </a:pPr>
            <a:r>
              <a:rPr lang="zh-CN" altLang="en-US" b="0" dirty="0">
                <a:solidFill>
                  <a:srgbClr val="FF0000"/>
                </a:solidFill>
              </a:rPr>
              <a:t>    实训功能</a:t>
            </a:r>
          </a:p>
          <a:p>
            <a:pPr algn="l">
              <a:lnSpc>
                <a:spcPct val="150000"/>
              </a:lnSpc>
            </a:pPr>
            <a:r>
              <a:rPr lang="zh-CN" altLang="en-US" b="0" dirty="0"/>
              <a:t>        此装置以讲台为中心，包括</a:t>
            </a:r>
            <a:r>
              <a:rPr lang="en-US" altLang="zh-CN" b="0" dirty="0"/>
              <a:t>5</a:t>
            </a:r>
            <a:r>
              <a:rPr lang="zh-CN" altLang="en-US" b="0" dirty="0"/>
              <a:t>种桥架与槽管、</a:t>
            </a:r>
            <a:r>
              <a:rPr lang="en-US" altLang="zh-CN" b="0" dirty="0"/>
              <a:t>2</a:t>
            </a:r>
            <a:r>
              <a:rPr lang="zh-CN" altLang="en-US" b="0" dirty="0"/>
              <a:t>种信息插座、防静电地板的安装规范，防静电地板为讲台台阶，装置不但给学生充分展示了综合布线管理与设备的安装规范，还给教师提供了一个理想的综合布线现场讲课环境。</a:t>
            </a:r>
          </a:p>
          <a:p>
            <a:endParaRPr lang="zh-CN" altLang="en-US" dirty="0"/>
          </a:p>
        </p:txBody>
      </p:sp>
      <p:sp>
        <p:nvSpPr>
          <p:cNvPr id="20495" name="TextBox 14"/>
          <p:cNvSpPr txBox="1">
            <a:spLocks noChangeArrowheads="1"/>
          </p:cNvSpPr>
          <p:nvPr/>
        </p:nvSpPr>
        <p:spPr bwMode="auto">
          <a:xfrm>
            <a:off x="5214938" y="5572125"/>
            <a:ext cx="1825625" cy="615950"/>
          </a:xfrm>
          <a:prstGeom prst="rect">
            <a:avLst/>
          </a:prstGeom>
          <a:noFill/>
          <a:ln w="9525">
            <a:noFill/>
            <a:miter lim="800000"/>
            <a:headEnd/>
            <a:tailEnd/>
          </a:ln>
        </p:spPr>
        <p:txBody>
          <a:bodyPr wrap="none">
            <a:spAutoFit/>
          </a:bodyPr>
          <a:lstStyle/>
          <a:p>
            <a:r>
              <a:rPr lang="zh-CN" altLang="en-US" sz="1600"/>
              <a:t>纯管槽配件式系统</a:t>
            </a:r>
          </a:p>
          <a:p>
            <a:endParaRPr lang="zh-CN" altLang="en-US"/>
          </a:p>
        </p:txBody>
      </p:sp>
      <p:sp>
        <p:nvSpPr>
          <p:cNvPr id="14" name="矩形 13"/>
          <p:cNvSpPr/>
          <p:nvPr/>
        </p:nvSpPr>
        <p:spPr>
          <a:xfrm>
            <a:off x="428596" y="857232"/>
            <a:ext cx="2786082" cy="584775"/>
          </a:xfrm>
          <a:prstGeom prst="rect">
            <a:avLst/>
          </a:prstGeom>
        </p:spPr>
        <p:txBody>
          <a:bodyPr wrap="square">
            <a:spAutoFit/>
          </a:bodyPr>
          <a:lstStyle/>
          <a:p>
            <a:pPr marL="342900" indent="-342900" algn="l"/>
            <a:r>
              <a:rPr lang="zh-CN" altLang="en-US" sz="3200" dirty="0" smtClean="0">
                <a:solidFill>
                  <a:srgbClr val="000099"/>
                </a:solidFill>
                <a:latin typeface="华文行楷" pitchFamily="2" charset="-122"/>
                <a:ea typeface="华文行楷" pitchFamily="2" charset="-122"/>
              </a:rPr>
              <a:t>产品展示模块</a:t>
            </a:r>
            <a:endParaRPr lang="zh-CN" altLang="en-US" sz="3200" dirty="0">
              <a:solidFill>
                <a:srgbClr val="000099"/>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6" descr="绘图4"/>
          <p:cNvPicPr>
            <a:picLocks noChangeAspect="1" noChangeArrowheads="1"/>
          </p:cNvPicPr>
          <p:nvPr/>
        </p:nvPicPr>
        <p:blipFill>
          <a:blip r:embed="rId2"/>
          <a:srcRect/>
          <a:stretch>
            <a:fillRect/>
          </a:stretch>
        </p:blipFill>
        <p:spPr bwMode="auto">
          <a:xfrm>
            <a:off x="1803400" y="1424223"/>
            <a:ext cx="6340500" cy="4471751"/>
          </a:xfrm>
          <a:prstGeom prst="rect">
            <a:avLst/>
          </a:prstGeom>
          <a:noFill/>
          <a:ln w="9525">
            <a:noFill/>
            <a:miter lim="800000"/>
            <a:headEnd/>
            <a:tailEnd/>
          </a:ln>
        </p:spPr>
      </p:pic>
      <p:sp>
        <p:nvSpPr>
          <p:cNvPr id="4" name="矩形 3"/>
          <p:cNvSpPr/>
          <p:nvPr/>
        </p:nvSpPr>
        <p:spPr>
          <a:xfrm>
            <a:off x="285720" y="857232"/>
            <a:ext cx="3571900" cy="584775"/>
          </a:xfrm>
          <a:prstGeom prst="rect">
            <a:avLst/>
          </a:prstGeom>
        </p:spPr>
        <p:txBody>
          <a:bodyPr wrap="square">
            <a:spAutoFit/>
          </a:bodyPr>
          <a:lstStyle/>
          <a:p>
            <a:pPr marL="342900" indent="-342900" algn="l"/>
            <a:r>
              <a:rPr lang="zh-CN" altLang="en-US" sz="3200" dirty="0" smtClean="0">
                <a:solidFill>
                  <a:srgbClr val="000099"/>
                </a:solidFill>
                <a:latin typeface="华文行楷" pitchFamily="2" charset="-122"/>
                <a:ea typeface="华文行楷" pitchFamily="2" charset="-122"/>
              </a:rPr>
              <a:t>实训室链路结构图</a:t>
            </a:r>
            <a:endParaRPr lang="zh-CN" altLang="en-US" sz="3200" dirty="0">
              <a:solidFill>
                <a:srgbClr val="000099"/>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1000"/>
                                        <p:tgtEl>
                                          <p:spTgt spid="17410"/>
                                        </p:tgtEl>
                                      </p:cBhvr>
                                    </p:animEffect>
                                    <p:anim calcmode="lin" valueType="num">
                                      <p:cBhvr>
                                        <p:cTn id="8" dur="1000" fill="hold"/>
                                        <p:tgtEl>
                                          <p:spTgt spid="17410"/>
                                        </p:tgtEl>
                                        <p:attrNameLst>
                                          <p:attrName>ppt_x</p:attrName>
                                        </p:attrNameLst>
                                      </p:cBhvr>
                                      <p:tavLst>
                                        <p:tav tm="0">
                                          <p:val>
                                            <p:strVal val="#ppt_x"/>
                                          </p:val>
                                        </p:tav>
                                        <p:tav tm="100000">
                                          <p:val>
                                            <p:strVal val="#ppt_x"/>
                                          </p:val>
                                        </p:tav>
                                      </p:tavLst>
                                    </p:anim>
                                    <p:anim calcmode="lin" valueType="num">
                                      <p:cBhvr>
                                        <p:cTn id="9" dur="1000" fill="hold"/>
                                        <p:tgtEl>
                                          <p:spTgt spid="174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285720" y="785794"/>
            <a:ext cx="3571900"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zh-CN" altLang="en-US" sz="3200" dirty="0" smtClean="0">
                <a:solidFill>
                  <a:srgbClr val="000099"/>
                </a:solidFill>
                <a:latin typeface="华文行楷" pitchFamily="2" charset="-122"/>
                <a:ea typeface="华文行楷" pitchFamily="2" charset="-122"/>
              </a:rPr>
              <a:t>基本</a:t>
            </a:r>
            <a:r>
              <a:rPr lang="zh-CN" altLang="en-US" sz="3200" dirty="0">
                <a:solidFill>
                  <a:srgbClr val="000099"/>
                </a:solidFill>
                <a:latin typeface="华文行楷" pitchFamily="2" charset="-122"/>
                <a:ea typeface="华文行楷" pitchFamily="2" charset="-122"/>
              </a:rPr>
              <a:t>技能训练</a:t>
            </a:r>
            <a:r>
              <a:rPr lang="zh-CN" altLang="en-US" sz="3200" dirty="0" smtClean="0">
                <a:solidFill>
                  <a:srgbClr val="000099"/>
                </a:solidFill>
                <a:latin typeface="华文行楷" pitchFamily="2" charset="-122"/>
                <a:ea typeface="华文行楷" pitchFamily="2" charset="-122"/>
              </a:rPr>
              <a:t>模块</a:t>
            </a:r>
            <a:endParaRPr lang="zh-CN" altLang="en-US" sz="3200" dirty="0">
              <a:solidFill>
                <a:srgbClr val="000099"/>
              </a:solidFill>
              <a:latin typeface="华文行楷" pitchFamily="2" charset="-122"/>
              <a:ea typeface="华文行楷" pitchFamily="2" charset="-122"/>
            </a:endParaRPr>
          </a:p>
        </p:txBody>
      </p:sp>
      <p:sp>
        <p:nvSpPr>
          <p:cNvPr id="19460" name="Rectangle 6"/>
          <p:cNvSpPr>
            <a:spLocks noChangeArrowheads="1"/>
          </p:cNvSpPr>
          <p:nvPr/>
        </p:nvSpPr>
        <p:spPr bwMode="auto">
          <a:xfrm>
            <a:off x="0" y="1214438"/>
            <a:ext cx="4824413" cy="3046412"/>
          </a:xfrm>
          <a:prstGeom prst="rect">
            <a:avLst/>
          </a:prstGeom>
          <a:noFill/>
          <a:ln w="9525" algn="ctr">
            <a:noFill/>
            <a:miter lim="800000"/>
            <a:headEnd/>
            <a:tailEnd/>
          </a:ln>
        </p:spPr>
        <p:txBody>
          <a:bodyPr>
            <a:spAutoFit/>
          </a:bodyPr>
          <a:lstStyle/>
          <a:p>
            <a:pPr indent="306388" algn="l" eaLnBrk="0" hangingPunct="0">
              <a:lnSpc>
                <a:spcPct val="150000"/>
              </a:lnSpc>
              <a:defRPr/>
            </a:pPr>
            <a:r>
              <a:rPr lang="zh-CN" altLang="zh-CN" sz="1600" b="0" dirty="0">
                <a:solidFill>
                  <a:srgbClr val="FF0000"/>
                </a:solidFill>
                <a:latin typeface="宋体" pitchFamily="2" charset="-122"/>
                <a:cs typeface="Times New Roman" pitchFamily="18" charset="0"/>
              </a:rPr>
              <a:t>产品规格</a:t>
            </a:r>
            <a:r>
              <a:rPr lang="zh-CN" altLang="zh-CN" sz="1600" b="0" dirty="0">
                <a:latin typeface="宋体" pitchFamily="2" charset="-122"/>
                <a:cs typeface="Times New Roman" pitchFamily="18" charset="0"/>
              </a:rPr>
              <a:t>：</a:t>
            </a:r>
            <a:endParaRPr lang="en-US" altLang="zh-CN" sz="1600" b="0" dirty="0">
              <a:latin typeface="宋体" pitchFamily="2" charset="-122"/>
              <a:cs typeface="Times New Roman" pitchFamily="18" charset="0"/>
            </a:endParaRPr>
          </a:p>
          <a:p>
            <a:pPr lvl="1" indent="306388" algn="l" eaLnBrk="0" hangingPunct="0">
              <a:lnSpc>
                <a:spcPct val="150000"/>
              </a:lnSpc>
              <a:defRPr/>
            </a:pPr>
            <a:r>
              <a:rPr lang="zh-CN" altLang="en-US" sz="1600" b="0" dirty="0">
                <a:latin typeface="宋体" pitchFamily="2" charset="-122"/>
                <a:cs typeface="Times New Roman" pitchFamily="18" charset="0"/>
              </a:rPr>
              <a:t>台式结构，</a:t>
            </a:r>
            <a:r>
              <a:rPr lang="zh-CN" altLang="zh-CN" sz="1600" b="0" dirty="0">
                <a:latin typeface="宋体" pitchFamily="2" charset="-122"/>
                <a:cs typeface="Times New Roman" pitchFamily="18" charset="0"/>
              </a:rPr>
              <a:t>宽</a:t>
            </a:r>
            <a:r>
              <a:rPr lang="en-US" altLang="zh-CN" sz="1600" b="0" dirty="0">
                <a:latin typeface="宋体" pitchFamily="2" charset="-122"/>
                <a:cs typeface="Times New Roman" pitchFamily="18" charset="0"/>
              </a:rPr>
              <a:t>1800mm×</a:t>
            </a:r>
            <a:r>
              <a:rPr lang="zh-CN" altLang="en-US" sz="1600" b="0" dirty="0">
                <a:latin typeface="宋体" pitchFamily="2" charset="-122"/>
                <a:cs typeface="Times New Roman" pitchFamily="18" charset="0"/>
              </a:rPr>
              <a:t>高</a:t>
            </a:r>
            <a:r>
              <a:rPr lang="en-US" altLang="zh-CN" sz="1600" b="0" dirty="0">
                <a:latin typeface="宋体" pitchFamily="2" charset="-122"/>
                <a:cs typeface="Times New Roman" pitchFamily="18" charset="0"/>
              </a:rPr>
              <a:t>1480mm×</a:t>
            </a:r>
            <a:r>
              <a:rPr lang="zh-CN" altLang="en-US" sz="1600" b="0" dirty="0">
                <a:latin typeface="宋体" pitchFamily="2" charset="-122"/>
                <a:cs typeface="Times New Roman" pitchFamily="18" charset="0"/>
              </a:rPr>
              <a:t>厚</a:t>
            </a:r>
            <a:r>
              <a:rPr lang="en-US" altLang="zh-CN" sz="1600" b="0" dirty="0">
                <a:latin typeface="宋体" pitchFamily="2" charset="-122"/>
                <a:cs typeface="Times New Roman" pitchFamily="18" charset="0"/>
              </a:rPr>
              <a:t>800mm</a:t>
            </a:r>
          </a:p>
          <a:p>
            <a:pPr indent="306388" algn="l" eaLnBrk="0" hangingPunct="0">
              <a:lnSpc>
                <a:spcPct val="150000"/>
              </a:lnSpc>
              <a:defRPr/>
            </a:pPr>
            <a:r>
              <a:rPr lang="zh-CN" altLang="en-US" sz="1600" b="0" dirty="0">
                <a:solidFill>
                  <a:srgbClr val="FF0000"/>
                </a:solidFill>
                <a:latin typeface="宋体" pitchFamily="2" charset="-122"/>
                <a:ea typeface="+mn-ea"/>
                <a:cs typeface="Times New Roman" pitchFamily="18" charset="0"/>
              </a:rPr>
              <a:t>产品结构：</a:t>
            </a:r>
            <a:endParaRPr lang="en-US" altLang="zh-CN" sz="1600" b="0" dirty="0">
              <a:solidFill>
                <a:srgbClr val="FF0000"/>
              </a:solidFill>
              <a:latin typeface="宋体" pitchFamily="2" charset="-122"/>
              <a:ea typeface="+mn-ea"/>
              <a:cs typeface="Times New Roman" pitchFamily="18" charset="0"/>
            </a:endParaRPr>
          </a:p>
          <a:p>
            <a:pPr lvl="1" indent="306388" algn="l" eaLnBrk="0" hangingPunct="0">
              <a:lnSpc>
                <a:spcPct val="150000"/>
              </a:lnSpc>
              <a:defRPr/>
            </a:pPr>
            <a:r>
              <a:rPr lang="zh-CN" altLang="en-US" sz="1600" b="0" dirty="0">
                <a:latin typeface="+mn-ea"/>
                <a:ea typeface="+mn-ea"/>
              </a:rPr>
              <a:t>多功能综合布线实训台由“</a:t>
            </a:r>
            <a:r>
              <a:rPr lang="zh-CN" altLang="en-US" sz="1600" b="0" dirty="0">
                <a:solidFill>
                  <a:srgbClr val="FF2525"/>
                </a:solidFill>
                <a:latin typeface="+mn-ea"/>
                <a:ea typeface="+mn-ea"/>
              </a:rPr>
              <a:t>打线训练实训、网线制作与测试实训、配线间机架安装实训和信息插座实训”</a:t>
            </a:r>
            <a:r>
              <a:rPr lang="zh-CN" altLang="en-US" sz="1600" b="0" dirty="0">
                <a:latin typeface="+mn-ea"/>
                <a:ea typeface="+mn-ea"/>
              </a:rPr>
              <a:t>等四套装置组成</a:t>
            </a:r>
            <a:endParaRPr lang="en-US" altLang="zh-CN" sz="1600" b="0" dirty="0">
              <a:latin typeface="+mn-ea"/>
              <a:ea typeface="+mn-ea"/>
            </a:endParaRPr>
          </a:p>
          <a:p>
            <a:pPr lvl="1" algn="l">
              <a:lnSpc>
                <a:spcPct val="150000"/>
              </a:lnSpc>
              <a:defRPr/>
            </a:pPr>
            <a:r>
              <a:rPr lang="zh-CN" altLang="en-US" sz="1600" b="0" dirty="0">
                <a:latin typeface="+mn-ea"/>
                <a:ea typeface="+mn-ea"/>
              </a:rPr>
              <a:t>包含</a:t>
            </a:r>
            <a:r>
              <a:rPr lang="en-US" altLang="zh-CN" sz="1600" b="0" dirty="0">
                <a:latin typeface="+mn-ea"/>
                <a:ea typeface="+mn-ea"/>
              </a:rPr>
              <a:t>7</a:t>
            </a:r>
            <a:r>
              <a:rPr lang="zh-CN" altLang="en-US" sz="1600" b="0" dirty="0">
                <a:latin typeface="+mn-ea"/>
                <a:ea typeface="+mn-ea"/>
              </a:rPr>
              <a:t>大子系统中的</a:t>
            </a:r>
            <a:r>
              <a:rPr lang="zh-CN" altLang="en-US" sz="1600" b="0" dirty="0">
                <a:solidFill>
                  <a:srgbClr val="FF0000"/>
                </a:solidFill>
                <a:latin typeface="+mn-ea"/>
                <a:ea typeface="+mn-ea"/>
              </a:rPr>
              <a:t>管理间子系统</a:t>
            </a:r>
            <a:r>
              <a:rPr lang="zh-CN" altLang="en-US" sz="1600" b="0" dirty="0">
                <a:latin typeface="+mn-ea"/>
                <a:ea typeface="+mn-ea"/>
              </a:rPr>
              <a:t>、</a:t>
            </a:r>
            <a:r>
              <a:rPr lang="zh-CN" altLang="en-US" sz="1600" b="0" dirty="0">
                <a:solidFill>
                  <a:srgbClr val="FF0000"/>
                </a:solidFill>
                <a:latin typeface="+mn-ea"/>
                <a:ea typeface="+mn-ea"/>
              </a:rPr>
              <a:t>水平链路子系统</a:t>
            </a:r>
            <a:r>
              <a:rPr lang="zh-CN" altLang="en-US" sz="1600" b="0" dirty="0">
                <a:latin typeface="+mn-ea"/>
                <a:ea typeface="+mn-ea"/>
              </a:rPr>
              <a:t>和</a:t>
            </a:r>
            <a:r>
              <a:rPr lang="zh-CN" altLang="en-US" sz="1600" b="0" dirty="0">
                <a:solidFill>
                  <a:srgbClr val="FF0000"/>
                </a:solidFill>
                <a:latin typeface="+mn-ea"/>
                <a:ea typeface="+mn-ea"/>
              </a:rPr>
              <a:t>工作区子系统</a:t>
            </a:r>
            <a:r>
              <a:rPr lang="zh-CN" altLang="en-US" sz="1600" b="0" dirty="0">
                <a:latin typeface="+mn-ea"/>
                <a:ea typeface="+mn-ea"/>
              </a:rPr>
              <a:t>。</a:t>
            </a:r>
          </a:p>
        </p:txBody>
      </p:sp>
      <p:sp>
        <p:nvSpPr>
          <p:cNvPr id="21509" name="TextBox 5"/>
          <p:cNvSpPr txBox="1">
            <a:spLocks noChangeArrowheads="1"/>
          </p:cNvSpPr>
          <p:nvPr/>
        </p:nvSpPr>
        <p:spPr bwMode="auto">
          <a:xfrm>
            <a:off x="5357813" y="5448300"/>
            <a:ext cx="3240087" cy="338138"/>
          </a:xfrm>
          <a:prstGeom prst="rect">
            <a:avLst/>
          </a:prstGeom>
          <a:noFill/>
          <a:ln w="9525">
            <a:noFill/>
            <a:miter lim="800000"/>
            <a:headEnd/>
            <a:tailEnd/>
          </a:ln>
        </p:spPr>
        <p:txBody>
          <a:bodyPr wrap="none">
            <a:spAutoFit/>
          </a:bodyPr>
          <a:lstStyle/>
          <a:p>
            <a:r>
              <a:rPr lang="en-US" altLang="zh-CN" sz="1600" b="0" dirty="0">
                <a:latin typeface="微软雅黑" pitchFamily="34" charset="-122"/>
                <a:ea typeface="微软雅黑" pitchFamily="34" charset="-122"/>
              </a:rPr>
              <a:t>VGZST-1A</a:t>
            </a:r>
            <a:r>
              <a:rPr lang="zh-CN" altLang="en-US" sz="1600" b="0" dirty="0">
                <a:latin typeface="微软雅黑" pitchFamily="34" charset="-122"/>
                <a:ea typeface="微软雅黑" pitchFamily="34" charset="-122"/>
              </a:rPr>
              <a:t>多功能综合布线实训台</a:t>
            </a:r>
          </a:p>
        </p:txBody>
      </p:sp>
      <p:sp>
        <p:nvSpPr>
          <p:cNvPr id="21510" name="矩形 6"/>
          <p:cNvSpPr>
            <a:spLocks noChangeArrowheads="1"/>
          </p:cNvSpPr>
          <p:nvPr/>
        </p:nvSpPr>
        <p:spPr bwMode="auto">
          <a:xfrm>
            <a:off x="428625" y="4430713"/>
            <a:ext cx="4572000" cy="1570037"/>
          </a:xfrm>
          <a:prstGeom prst="rect">
            <a:avLst/>
          </a:prstGeom>
          <a:noFill/>
          <a:ln w="9525">
            <a:noFill/>
            <a:miter lim="800000"/>
            <a:headEnd/>
            <a:tailEnd/>
          </a:ln>
        </p:spPr>
        <p:txBody>
          <a:bodyPr>
            <a:spAutoFit/>
          </a:bodyPr>
          <a:lstStyle/>
          <a:p>
            <a:pPr algn="l">
              <a:buFontTx/>
              <a:buChar char="•"/>
            </a:pPr>
            <a:r>
              <a:rPr lang="zh-CN" altLang="en-US" sz="1600" b="0">
                <a:latin typeface="宋体" pitchFamily="2" charset="-122"/>
              </a:rPr>
              <a:t> 跳线制作、测试</a:t>
            </a:r>
            <a:endParaRPr lang="en-US" altLang="zh-CN" sz="1600" b="0">
              <a:latin typeface="宋体" pitchFamily="2" charset="-122"/>
            </a:endParaRPr>
          </a:p>
          <a:p>
            <a:pPr algn="l">
              <a:buFontTx/>
              <a:buChar char="•"/>
            </a:pPr>
            <a:r>
              <a:rPr lang="zh-CN" altLang="en-US" sz="1600" b="0">
                <a:latin typeface="宋体" pitchFamily="2" charset="-122"/>
              </a:rPr>
              <a:t> 配线架打线训练</a:t>
            </a:r>
            <a:endParaRPr lang="en-US" altLang="zh-CN" sz="1600" b="0">
              <a:latin typeface="宋体" pitchFamily="2" charset="-122"/>
            </a:endParaRPr>
          </a:p>
          <a:p>
            <a:pPr algn="l">
              <a:buFontTx/>
              <a:buChar char="•"/>
            </a:pPr>
            <a:r>
              <a:rPr lang="zh-CN" altLang="en-US" sz="1600" b="0">
                <a:latin typeface="宋体" pitchFamily="2" charset="-122"/>
              </a:rPr>
              <a:t> 工作区子信息模块端接</a:t>
            </a:r>
            <a:endParaRPr lang="en-US" altLang="zh-CN" sz="1600" b="0">
              <a:latin typeface="宋体" pitchFamily="2" charset="-122"/>
            </a:endParaRPr>
          </a:p>
          <a:p>
            <a:pPr algn="l">
              <a:buFont typeface="Arial" charset="0"/>
              <a:buChar char="•"/>
            </a:pPr>
            <a:r>
              <a:rPr lang="zh-CN" altLang="en-US" sz="1600" b="0">
                <a:latin typeface="宋体" pitchFamily="2" charset="-122"/>
              </a:rPr>
              <a:t> 管理子系统安装</a:t>
            </a:r>
          </a:p>
          <a:p>
            <a:pPr algn="l">
              <a:buFontTx/>
              <a:buChar char="•"/>
            </a:pPr>
            <a:r>
              <a:rPr lang="zh-CN" altLang="en-US" sz="1600" b="0">
                <a:latin typeface="宋体" pitchFamily="2" charset="-122"/>
              </a:rPr>
              <a:t> 水平子系统连接</a:t>
            </a:r>
          </a:p>
          <a:p>
            <a:pPr algn="l">
              <a:buFontTx/>
              <a:buChar char="•"/>
            </a:pPr>
            <a:r>
              <a:rPr lang="zh-CN" altLang="en-US" sz="1600" b="0">
                <a:latin typeface="宋体" pitchFamily="2" charset="-122"/>
              </a:rPr>
              <a:t> 网络设备及终端连接试验</a:t>
            </a:r>
            <a:endParaRPr lang="en-US" altLang="zh-CN" sz="1600" b="0">
              <a:latin typeface="黑体" pitchFamily="2" charset="-122"/>
              <a:ea typeface="黑体" pitchFamily="2" charset="-122"/>
            </a:endParaRPr>
          </a:p>
        </p:txBody>
      </p:sp>
      <p:sp>
        <p:nvSpPr>
          <p:cNvPr id="8" name="Text Box 2"/>
          <p:cNvSpPr txBox="1">
            <a:spLocks noChangeArrowheads="1"/>
          </p:cNvSpPr>
          <p:nvPr/>
        </p:nvSpPr>
        <p:spPr bwMode="auto">
          <a:xfrm>
            <a:off x="500034" y="4131238"/>
            <a:ext cx="3240360" cy="369332"/>
          </a:xfrm>
          <a:prstGeom prst="rect">
            <a:avLst/>
          </a:prstGeom>
          <a:noFill/>
          <a:ln w="9525" algn="ctr">
            <a:noFill/>
            <a:miter lim="800000"/>
            <a:headEnd/>
            <a:tailEnd/>
          </a:ln>
        </p:spPr>
        <p:txBody>
          <a:bodyPr>
            <a:spAutoFit/>
          </a:bodyPr>
          <a:lstStyle/>
          <a:p>
            <a:pPr algn="l">
              <a:defRPr/>
            </a:pPr>
            <a:r>
              <a:rPr lang="zh-CN" altLang="en-US" dirty="0">
                <a:ln w="1905"/>
                <a:solidFill>
                  <a:srgbClr val="FF0000"/>
                </a:solidFill>
                <a:effectLst>
                  <a:innerShdw blurRad="69850" dist="43180" dir="5400000">
                    <a:srgbClr val="000000">
                      <a:alpha val="65000"/>
                    </a:srgbClr>
                  </a:innerShdw>
                </a:effectLst>
                <a:latin typeface="+mn-ea"/>
                <a:ea typeface="+mn-ea"/>
              </a:rPr>
              <a:t>实训功能</a:t>
            </a:r>
            <a:endParaRPr lang="en-US" altLang="zh-CN" dirty="0">
              <a:ln w="1905"/>
              <a:solidFill>
                <a:srgbClr val="FF0000"/>
              </a:solidFill>
              <a:effectLst>
                <a:innerShdw blurRad="69850" dist="43180" dir="5400000">
                  <a:srgbClr val="000000">
                    <a:alpha val="65000"/>
                  </a:srgbClr>
                </a:innerShdw>
              </a:effectLst>
              <a:latin typeface="+mn-ea"/>
              <a:ea typeface="+mn-ea"/>
            </a:endParaRPr>
          </a:p>
        </p:txBody>
      </p:sp>
      <p:pic>
        <p:nvPicPr>
          <p:cNvPr id="11" name="图片 10" descr="VGZST-1A.jpg"/>
          <p:cNvPicPr>
            <a:picLocks noChangeAspect="1"/>
          </p:cNvPicPr>
          <p:nvPr/>
        </p:nvPicPr>
        <p:blipFill>
          <a:blip r:embed="rId3" cstate="print"/>
          <a:srcRect l="17968" t="10156" r="24219" b="19531"/>
          <a:stretch>
            <a:fillRect/>
          </a:stretch>
        </p:blipFill>
        <p:spPr>
          <a:xfrm>
            <a:off x="4929190" y="2332330"/>
            <a:ext cx="3643338" cy="2954058"/>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13" descr="VGZST-1B(A).jpg"/>
          <p:cNvPicPr>
            <a:picLocks noChangeAspect="1" noChangeArrowheads="1"/>
          </p:cNvPicPr>
          <p:nvPr/>
        </p:nvPicPr>
        <p:blipFill>
          <a:blip r:embed="rId2"/>
          <a:srcRect/>
          <a:stretch>
            <a:fillRect/>
          </a:stretch>
        </p:blipFill>
        <p:spPr bwMode="auto">
          <a:xfrm>
            <a:off x="4643438" y="1857375"/>
            <a:ext cx="4259262" cy="3481388"/>
          </a:xfrm>
          <a:prstGeom prst="rect">
            <a:avLst/>
          </a:prstGeom>
          <a:noFill/>
          <a:ln w="9525">
            <a:noFill/>
            <a:miter lim="800000"/>
            <a:headEnd/>
            <a:tailEnd/>
          </a:ln>
        </p:spPr>
      </p:pic>
      <p:sp>
        <p:nvSpPr>
          <p:cNvPr id="22532" name="TextBox 3"/>
          <p:cNvSpPr txBox="1">
            <a:spLocks noChangeArrowheads="1"/>
          </p:cNvSpPr>
          <p:nvPr/>
        </p:nvSpPr>
        <p:spPr bwMode="auto">
          <a:xfrm>
            <a:off x="500065" y="1723803"/>
            <a:ext cx="3643307" cy="4062651"/>
          </a:xfrm>
          <a:prstGeom prst="rect">
            <a:avLst/>
          </a:prstGeom>
          <a:noFill/>
          <a:ln w="9525">
            <a:noFill/>
            <a:miter lim="800000"/>
            <a:headEnd/>
            <a:tailEnd/>
          </a:ln>
        </p:spPr>
        <p:txBody>
          <a:bodyPr wrap="square">
            <a:spAutoFit/>
          </a:bodyPr>
          <a:lstStyle/>
          <a:p>
            <a:pPr algn="l">
              <a:lnSpc>
                <a:spcPct val="150000"/>
              </a:lnSpc>
            </a:pPr>
            <a:r>
              <a:rPr lang="zh-CN" altLang="en-US" sz="1600" b="0" dirty="0">
                <a:solidFill>
                  <a:srgbClr val="FF0000"/>
                </a:solidFill>
              </a:rPr>
              <a:t>产品配置：</a:t>
            </a:r>
            <a:endParaRPr lang="en-US" altLang="zh-CN" sz="1600" b="0" dirty="0">
              <a:solidFill>
                <a:srgbClr val="FF0000"/>
              </a:solidFill>
            </a:endParaRPr>
          </a:p>
          <a:p>
            <a:pPr algn="l">
              <a:lnSpc>
                <a:spcPct val="150000"/>
              </a:lnSpc>
            </a:pPr>
            <a:r>
              <a:rPr lang="zh-CN" altLang="en-US" sz="1600" b="0" dirty="0"/>
              <a:t>钢结构台体</a:t>
            </a:r>
            <a:r>
              <a:rPr lang="en-US" altLang="zh-CN" sz="1600" b="0" dirty="0"/>
              <a:t>1</a:t>
            </a:r>
            <a:r>
              <a:rPr lang="zh-CN" altLang="en-US" sz="1600" b="0" dirty="0"/>
              <a:t>台</a:t>
            </a:r>
            <a:endParaRPr lang="en-US" altLang="zh-CN" sz="1600" b="0" dirty="0"/>
          </a:p>
          <a:p>
            <a:pPr algn="l">
              <a:lnSpc>
                <a:spcPct val="150000"/>
              </a:lnSpc>
            </a:pPr>
            <a:r>
              <a:rPr lang="en-US" altLang="zh-CN" sz="1600" b="0" dirty="0"/>
              <a:t>VCOM</a:t>
            </a:r>
            <a:r>
              <a:rPr lang="zh-CN" altLang="en-US" sz="1600" b="0" dirty="0"/>
              <a:t>数码显示网络跳线测试模组</a:t>
            </a:r>
            <a:r>
              <a:rPr lang="en-US" altLang="zh-CN" sz="1600" b="0" dirty="0"/>
              <a:t>1</a:t>
            </a:r>
            <a:r>
              <a:rPr lang="zh-CN" altLang="en-US" sz="1600" b="0" dirty="0"/>
              <a:t>套</a:t>
            </a:r>
            <a:endParaRPr lang="en-US" altLang="zh-CN" sz="1600" b="0" dirty="0"/>
          </a:p>
          <a:p>
            <a:pPr algn="l">
              <a:lnSpc>
                <a:spcPct val="150000"/>
              </a:lnSpc>
            </a:pPr>
            <a:r>
              <a:rPr lang="en-US" altLang="zh-CN" sz="1600" b="0" dirty="0"/>
              <a:t>VCOM</a:t>
            </a:r>
            <a:r>
              <a:rPr lang="zh-CN" altLang="en-US" sz="1600" b="0" dirty="0"/>
              <a:t>数码显示打线训练模组</a:t>
            </a:r>
            <a:r>
              <a:rPr lang="en-US" altLang="zh-CN" sz="1600" b="0" dirty="0"/>
              <a:t>1</a:t>
            </a:r>
            <a:r>
              <a:rPr lang="zh-CN" altLang="en-US" sz="1600" b="0" dirty="0"/>
              <a:t>套</a:t>
            </a:r>
            <a:endParaRPr lang="en-US" altLang="zh-CN" sz="1600" b="0" dirty="0"/>
          </a:p>
          <a:p>
            <a:pPr algn="l">
              <a:lnSpc>
                <a:spcPct val="150000"/>
              </a:lnSpc>
            </a:pPr>
            <a:r>
              <a:rPr lang="en-US" altLang="zh-CN" sz="1600" b="0" dirty="0"/>
              <a:t>VCOM</a:t>
            </a:r>
            <a:r>
              <a:rPr lang="zh-CN" altLang="en-US" sz="1600" b="0" dirty="0"/>
              <a:t>数码显示打线训练模组</a:t>
            </a:r>
            <a:r>
              <a:rPr lang="en-US" altLang="zh-CN" sz="1600" b="0" dirty="0"/>
              <a:t>1</a:t>
            </a:r>
            <a:r>
              <a:rPr lang="zh-CN" altLang="en-US" sz="1600" b="0" dirty="0"/>
              <a:t>套</a:t>
            </a:r>
            <a:endParaRPr lang="en-US" altLang="zh-CN" sz="1600" b="0" dirty="0"/>
          </a:p>
          <a:p>
            <a:pPr algn="l">
              <a:lnSpc>
                <a:spcPct val="150000"/>
              </a:lnSpc>
            </a:pPr>
            <a:r>
              <a:rPr lang="zh-CN" altLang="en-US" sz="1600" b="0" dirty="0"/>
              <a:t>带有嵌入式</a:t>
            </a:r>
            <a:r>
              <a:rPr lang="en-US" altLang="zh-CN" sz="1600" b="0" dirty="0"/>
              <a:t>12U</a:t>
            </a:r>
            <a:r>
              <a:rPr lang="zh-CN" altLang="en-US" sz="1600" b="0" dirty="0"/>
              <a:t>开放式机架</a:t>
            </a:r>
            <a:r>
              <a:rPr lang="en-US" altLang="zh-CN" sz="1600" b="0" dirty="0"/>
              <a:t>1</a:t>
            </a:r>
            <a:r>
              <a:rPr lang="zh-CN" altLang="en-US" sz="1600" b="0" dirty="0"/>
              <a:t>个</a:t>
            </a:r>
            <a:endParaRPr lang="en-US" altLang="zh-CN" sz="1600" b="0" dirty="0"/>
          </a:p>
          <a:p>
            <a:pPr algn="l">
              <a:lnSpc>
                <a:spcPct val="150000"/>
              </a:lnSpc>
            </a:pPr>
            <a:r>
              <a:rPr lang="zh-CN" altLang="en-US" sz="1600" b="0" dirty="0"/>
              <a:t>内置水平线槽装置一套</a:t>
            </a:r>
            <a:endParaRPr lang="en-US" altLang="zh-CN" sz="1600" b="0" dirty="0"/>
          </a:p>
          <a:p>
            <a:pPr algn="l">
              <a:lnSpc>
                <a:spcPct val="150000"/>
              </a:lnSpc>
            </a:pPr>
            <a:r>
              <a:rPr lang="en-US" altLang="zh-CN" sz="1600" b="0" dirty="0"/>
              <a:t>VCOM</a:t>
            </a:r>
            <a:r>
              <a:rPr lang="zh-CN" altLang="en-US" sz="1600" b="0" dirty="0"/>
              <a:t>系统图面板</a:t>
            </a:r>
            <a:r>
              <a:rPr lang="en-US" altLang="zh-CN" sz="1600" b="0" dirty="0"/>
              <a:t>1</a:t>
            </a:r>
            <a:r>
              <a:rPr lang="zh-CN" altLang="en-US" sz="1600" b="0" dirty="0"/>
              <a:t>套</a:t>
            </a:r>
            <a:endParaRPr lang="en-US" altLang="zh-CN" sz="1600" b="0" dirty="0"/>
          </a:p>
          <a:p>
            <a:pPr algn="l">
              <a:lnSpc>
                <a:spcPct val="150000"/>
              </a:lnSpc>
            </a:pPr>
            <a:r>
              <a:rPr lang="zh-CN" altLang="en-US" sz="1600" b="0" dirty="0"/>
              <a:t>带有</a:t>
            </a:r>
            <a:r>
              <a:rPr lang="en-US" altLang="zh-CN" sz="1600" b="0" dirty="0"/>
              <a:t>6</a:t>
            </a:r>
            <a:r>
              <a:rPr lang="zh-CN" altLang="en-US" sz="1600" b="0" dirty="0"/>
              <a:t>个</a:t>
            </a:r>
            <a:r>
              <a:rPr lang="en-US" altLang="zh-CN" sz="1600" b="0" dirty="0"/>
              <a:t>86</a:t>
            </a:r>
            <a:r>
              <a:rPr lang="zh-CN" altLang="en-US" sz="1600" b="0" dirty="0"/>
              <a:t>型工作区信息面板模组</a:t>
            </a:r>
            <a:r>
              <a:rPr lang="en-US" altLang="zh-CN" sz="1600" b="0" dirty="0"/>
              <a:t>1</a:t>
            </a:r>
            <a:r>
              <a:rPr lang="zh-CN" altLang="en-US" sz="1600" b="0" dirty="0"/>
              <a:t>套</a:t>
            </a:r>
            <a:endParaRPr lang="en-US" altLang="zh-CN" sz="1600" b="0" dirty="0"/>
          </a:p>
          <a:p>
            <a:pPr algn="l">
              <a:lnSpc>
                <a:spcPct val="150000"/>
              </a:lnSpc>
            </a:pPr>
            <a:r>
              <a:rPr lang="zh-CN" altLang="en-US" sz="1600" b="0" dirty="0"/>
              <a:t>内嵌带锁盘线柜一个</a:t>
            </a:r>
            <a:endParaRPr lang="en-US" altLang="zh-CN" sz="1600" b="0" dirty="0"/>
          </a:p>
          <a:p>
            <a:pPr algn="l"/>
            <a:endParaRPr lang="zh-CN" altLang="en-US" b="0" dirty="0"/>
          </a:p>
        </p:txBody>
      </p:sp>
      <p:sp>
        <p:nvSpPr>
          <p:cNvPr id="22533" name="TextBox 6"/>
          <p:cNvSpPr txBox="1">
            <a:spLocks noChangeArrowheads="1"/>
          </p:cNvSpPr>
          <p:nvPr/>
        </p:nvSpPr>
        <p:spPr bwMode="auto">
          <a:xfrm>
            <a:off x="5214938" y="5429250"/>
            <a:ext cx="3222625" cy="338138"/>
          </a:xfrm>
          <a:prstGeom prst="rect">
            <a:avLst/>
          </a:prstGeom>
          <a:noFill/>
          <a:ln w="9525">
            <a:noFill/>
            <a:miter lim="800000"/>
            <a:headEnd/>
            <a:tailEnd/>
          </a:ln>
        </p:spPr>
        <p:txBody>
          <a:bodyPr wrap="none">
            <a:spAutoFit/>
          </a:bodyPr>
          <a:lstStyle/>
          <a:p>
            <a:r>
              <a:rPr lang="en-US" altLang="zh-CN" sz="1600" b="0">
                <a:latin typeface="微软雅黑" pitchFamily="34" charset="-122"/>
                <a:ea typeface="微软雅黑" pitchFamily="34" charset="-122"/>
              </a:rPr>
              <a:t>VGZST-1B</a:t>
            </a:r>
            <a:r>
              <a:rPr lang="zh-CN" altLang="en-US" sz="1600" b="0">
                <a:latin typeface="微软雅黑" pitchFamily="34" charset="-122"/>
                <a:ea typeface="微软雅黑" pitchFamily="34" charset="-122"/>
              </a:rPr>
              <a:t>多功能综合布线实训台</a:t>
            </a:r>
          </a:p>
        </p:txBody>
      </p:sp>
      <p:sp>
        <p:nvSpPr>
          <p:cNvPr id="6" name="Text Box 2"/>
          <p:cNvSpPr txBox="1">
            <a:spLocks noChangeArrowheads="1"/>
          </p:cNvSpPr>
          <p:nvPr/>
        </p:nvSpPr>
        <p:spPr bwMode="auto">
          <a:xfrm>
            <a:off x="285720" y="966318"/>
            <a:ext cx="3571900"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zh-CN" altLang="en-US" sz="3200" dirty="0" smtClean="0">
                <a:solidFill>
                  <a:srgbClr val="000099"/>
                </a:solidFill>
                <a:latin typeface="华文行楷" pitchFamily="2" charset="-122"/>
                <a:ea typeface="华文行楷" pitchFamily="2" charset="-122"/>
              </a:rPr>
              <a:t>基本</a:t>
            </a:r>
            <a:r>
              <a:rPr lang="zh-CN" altLang="en-US" sz="3200" dirty="0">
                <a:solidFill>
                  <a:srgbClr val="000099"/>
                </a:solidFill>
                <a:latin typeface="华文行楷" pitchFamily="2" charset="-122"/>
                <a:ea typeface="华文行楷" pitchFamily="2" charset="-122"/>
              </a:rPr>
              <a:t>技能训练</a:t>
            </a:r>
            <a:r>
              <a:rPr lang="zh-CN" altLang="en-US" sz="3200" dirty="0" smtClean="0">
                <a:solidFill>
                  <a:srgbClr val="000099"/>
                </a:solidFill>
                <a:latin typeface="华文行楷" pitchFamily="2" charset="-122"/>
                <a:ea typeface="华文行楷" pitchFamily="2" charset="-122"/>
              </a:rPr>
              <a:t>模块</a:t>
            </a:r>
            <a:endParaRPr lang="zh-CN" altLang="en-US" sz="3200" dirty="0">
              <a:solidFill>
                <a:srgbClr val="000099"/>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9" name="Picture 3" descr="1001打线模组"/>
          <p:cNvPicPr>
            <a:picLocks noChangeAspect="1" noChangeArrowheads="1"/>
          </p:cNvPicPr>
          <p:nvPr/>
        </p:nvPicPr>
        <p:blipFill>
          <a:blip r:embed="rId2"/>
          <a:srcRect l="-1831" t="19092"/>
          <a:stretch>
            <a:fillRect/>
          </a:stretch>
        </p:blipFill>
        <p:spPr bwMode="auto">
          <a:xfrm>
            <a:off x="3786188" y="1500188"/>
            <a:ext cx="2152650" cy="1000125"/>
          </a:xfrm>
          <a:prstGeom prst="rect">
            <a:avLst/>
          </a:prstGeom>
          <a:ln>
            <a:noFill/>
          </a:ln>
          <a:effectLst>
            <a:outerShdw blurRad="190500" algn="tl" rotWithShape="0">
              <a:srgbClr val="000000">
                <a:alpha val="70000"/>
              </a:srgbClr>
            </a:outerShdw>
          </a:effectLst>
        </p:spPr>
      </p:pic>
      <p:pic>
        <p:nvPicPr>
          <p:cNvPr id="111617" name="图片 7" descr="VGZST-1B(左).jpg"/>
          <p:cNvPicPr>
            <a:picLocks noChangeAspect="1" noChangeArrowheads="1"/>
          </p:cNvPicPr>
          <p:nvPr/>
        </p:nvPicPr>
        <p:blipFill>
          <a:blip r:embed="rId3"/>
          <a:srcRect/>
          <a:stretch>
            <a:fillRect/>
          </a:stretch>
        </p:blipFill>
        <p:spPr bwMode="auto">
          <a:xfrm>
            <a:off x="3929063" y="3214688"/>
            <a:ext cx="2152650" cy="2373312"/>
          </a:xfrm>
          <a:prstGeom prst="rect">
            <a:avLst/>
          </a:prstGeom>
          <a:ln>
            <a:noFill/>
          </a:ln>
          <a:effectLst>
            <a:outerShdw blurRad="190500" algn="tl" rotWithShape="0">
              <a:srgbClr val="000000">
                <a:alpha val="70000"/>
              </a:srgbClr>
            </a:outerShdw>
          </a:effectLst>
        </p:spPr>
      </p:pic>
      <p:pic>
        <p:nvPicPr>
          <p:cNvPr id="111618" name="图片 11" descr="VGZST-1B(右).jpg"/>
          <p:cNvPicPr>
            <a:picLocks noChangeAspect="1" noChangeArrowheads="1"/>
          </p:cNvPicPr>
          <p:nvPr/>
        </p:nvPicPr>
        <p:blipFill>
          <a:blip r:embed="rId4"/>
          <a:srcRect/>
          <a:stretch>
            <a:fillRect/>
          </a:stretch>
        </p:blipFill>
        <p:spPr bwMode="auto">
          <a:xfrm>
            <a:off x="6715125" y="3214688"/>
            <a:ext cx="1835150" cy="2314575"/>
          </a:xfrm>
          <a:prstGeom prst="rect">
            <a:avLst/>
          </a:prstGeom>
          <a:ln>
            <a:noFill/>
          </a:ln>
          <a:effectLst>
            <a:outerShdw blurRad="190500" algn="tl" rotWithShape="0">
              <a:srgbClr val="000000">
                <a:alpha val="70000"/>
              </a:srgbClr>
            </a:outerShdw>
          </a:effectLst>
        </p:spPr>
      </p:pic>
      <p:pic>
        <p:nvPicPr>
          <p:cNvPr id="111620" name="Picture 4" descr="1001跳线模组"/>
          <p:cNvPicPr>
            <a:picLocks noChangeAspect="1" noChangeArrowheads="1"/>
          </p:cNvPicPr>
          <p:nvPr/>
        </p:nvPicPr>
        <p:blipFill>
          <a:blip r:embed="rId5"/>
          <a:srcRect r="6615"/>
          <a:stretch>
            <a:fillRect/>
          </a:stretch>
        </p:blipFill>
        <p:spPr bwMode="auto">
          <a:xfrm>
            <a:off x="6515100" y="1500188"/>
            <a:ext cx="2176463" cy="1038225"/>
          </a:xfrm>
          <a:prstGeom prst="rect">
            <a:avLst/>
          </a:prstGeom>
          <a:ln>
            <a:noFill/>
          </a:ln>
          <a:effectLst>
            <a:outerShdw blurRad="190500" algn="tl" rotWithShape="0">
              <a:srgbClr val="000000">
                <a:alpha val="70000"/>
              </a:srgbClr>
            </a:outerShdw>
          </a:effectLst>
        </p:spPr>
      </p:pic>
      <p:sp>
        <p:nvSpPr>
          <p:cNvPr id="111621" name="Rectangle 5"/>
          <p:cNvSpPr>
            <a:spLocks noChangeArrowheads="1"/>
          </p:cNvSpPr>
          <p:nvPr/>
        </p:nvSpPr>
        <p:spPr bwMode="auto">
          <a:xfrm>
            <a:off x="0" y="1500188"/>
            <a:ext cx="3609975" cy="3400425"/>
          </a:xfrm>
          <a:prstGeom prst="rect">
            <a:avLst/>
          </a:prstGeom>
          <a:noFill/>
          <a:ln w="9525" cap="flat" cmpd="sng" algn="ctr">
            <a:noFill/>
            <a:prstDash val="solid"/>
            <a:miter lim="800000"/>
            <a:headEnd/>
            <a:tailEnd/>
          </a:ln>
          <a:effectLst/>
        </p:spPr>
        <p:txBody>
          <a:bodyPr wrap="none" anchor="ctr">
            <a:spAutoFit/>
          </a:bodyPr>
          <a:lstStyle/>
          <a:p>
            <a:pPr indent="306388" algn="l" eaLnBrk="0" hangingPunct="0">
              <a:lnSpc>
                <a:spcPct val="150000"/>
              </a:lnSpc>
              <a:defRPr/>
            </a:pPr>
            <a:r>
              <a:rPr lang="zh-CN" dirty="0">
                <a:solidFill>
                  <a:srgbClr val="FF0000"/>
                </a:solidFill>
                <a:latin typeface="Calibri" pitchFamily="34" charset="0"/>
                <a:cs typeface="Times New Roman" pitchFamily="18" charset="0"/>
              </a:rPr>
              <a:t>产品功能：</a:t>
            </a:r>
            <a:endParaRPr lang="zh-CN" dirty="0">
              <a:solidFill>
                <a:srgbClr val="FF0000"/>
              </a:solidFill>
              <a:latin typeface="Arial" pitchFamily="34" charset="0"/>
            </a:endParaRPr>
          </a:p>
          <a:p>
            <a:pPr indent="304800" algn="l" eaLnBrk="0" hangingPunct="0">
              <a:lnSpc>
                <a:spcPct val="150000"/>
              </a:lnSpc>
              <a:defRPr/>
            </a:pPr>
            <a:r>
              <a:rPr lang="zh-CN" b="0" dirty="0">
                <a:latin typeface="Calibri" pitchFamily="34" charset="0"/>
                <a:cs typeface="Times New Roman" pitchFamily="18" charset="0"/>
              </a:rPr>
              <a:t>（</a:t>
            </a:r>
            <a:r>
              <a:rPr lang="en-US" altLang="zh-CN" b="0" dirty="0">
                <a:latin typeface="Calibri" pitchFamily="34" charset="0"/>
                <a:cs typeface="Times New Roman" pitchFamily="18" charset="0"/>
              </a:rPr>
              <a:t>1</a:t>
            </a:r>
            <a:r>
              <a:rPr lang="zh-CN" altLang="en-US" b="0" dirty="0">
                <a:latin typeface="Calibri" pitchFamily="34" charset="0"/>
                <a:cs typeface="Times New Roman" pitchFamily="18" charset="0"/>
              </a:rPr>
              <a:t>）网络跳线制作与测试训练</a:t>
            </a:r>
            <a:endParaRPr lang="zh-CN" altLang="en-US" b="0" dirty="0">
              <a:latin typeface="Arial" pitchFamily="34" charset="0"/>
            </a:endParaRPr>
          </a:p>
          <a:p>
            <a:pPr indent="304800" algn="l" eaLnBrk="0" hangingPunct="0">
              <a:lnSpc>
                <a:spcPct val="150000"/>
              </a:lnSpc>
              <a:defRPr/>
            </a:pPr>
            <a:r>
              <a:rPr lang="zh-CN" altLang="en-US" b="0" dirty="0">
                <a:latin typeface="Calibri" pitchFamily="34" charset="0"/>
                <a:cs typeface="Times New Roman" pitchFamily="18" charset="0"/>
              </a:rPr>
              <a:t>（</a:t>
            </a:r>
            <a:r>
              <a:rPr lang="en-US" altLang="zh-CN" b="0" dirty="0">
                <a:latin typeface="Calibri" pitchFamily="34" charset="0"/>
                <a:cs typeface="Times New Roman" pitchFamily="18" charset="0"/>
              </a:rPr>
              <a:t>2</a:t>
            </a:r>
            <a:r>
              <a:rPr lang="zh-CN" altLang="en-US" b="0" dirty="0">
                <a:latin typeface="Calibri" pitchFamily="34" charset="0"/>
                <a:cs typeface="Times New Roman" pitchFamily="18" charset="0"/>
              </a:rPr>
              <a:t>）打线技能训练</a:t>
            </a:r>
            <a:endParaRPr lang="en-US" altLang="zh-CN" b="0" dirty="0">
              <a:latin typeface="Calibri" pitchFamily="34" charset="0"/>
              <a:cs typeface="Times New Roman" pitchFamily="18" charset="0"/>
            </a:endParaRPr>
          </a:p>
          <a:p>
            <a:pPr indent="304800" algn="l" eaLnBrk="0" hangingPunct="0">
              <a:lnSpc>
                <a:spcPct val="150000"/>
              </a:lnSpc>
              <a:defRPr/>
            </a:pPr>
            <a:r>
              <a:rPr lang="zh-CN" altLang="en-US" b="0" dirty="0">
                <a:latin typeface="Calibri" pitchFamily="34" charset="0"/>
                <a:cs typeface="Times New Roman" pitchFamily="18" charset="0"/>
              </a:rPr>
              <a:t>（</a:t>
            </a:r>
            <a:r>
              <a:rPr lang="en-US" altLang="zh-CN" b="0" dirty="0">
                <a:latin typeface="Calibri" pitchFamily="34" charset="0"/>
                <a:cs typeface="Times New Roman" pitchFamily="18" charset="0"/>
              </a:rPr>
              <a:t>3</a:t>
            </a:r>
            <a:r>
              <a:rPr lang="zh-CN" altLang="en-US" b="0" dirty="0">
                <a:latin typeface="Calibri" pitchFamily="34" charset="0"/>
                <a:cs typeface="Times New Roman" pitchFamily="18" charset="0"/>
              </a:rPr>
              <a:t>）综合布线链路安装实训</a:t>
            </a:r>
            <a:endParaRPr lang="zh-CN" altLang="en-US" b="0" dirty="0">
              <a:latin typeface="Arial" pitchFamily="34" charset="0"/>
            </a:endParaRPr>
          </a:p>
          <a:p>
            <a:pPr indent="127000" algn="l" eaLnBrk="0" hangingPunct="0">
              <a:lnSpc>
                <a:spcPct val="150000"/>
              </a:lnSpc>
              <a:defRPr/>
            </a:pPr>
            <a:r>
              <a:rPr lang="zh-CN" altLang="en-US" b="0" dirty="0">
                <a:latin typeface="Calibri" pitchFamily="34" charset="0"/>
                <a:cs typeface="Times New Roman" pitchFamily="18" charset="0"/>
              </a:rPr>
              <a:t>    （</a:t>
            </a:r>
            <a:r>
              <a:rPr lang="en-US" altLang="zh-CN" b="0" dirty="0">
                <a:latin typeface="Calibri" pitchFamily="34" charset="0"/>
                <a:cs typeface="Times New Roman" pitchFamily="18" charset="0"/>
              </a:rPr>
              <a:t>4</a:t>
            </a:r>
            <a:r>
              <a:rPr lang="zh-CN" altLang="en-US" b="0" dirty="0">
                <a:latin typeface="Calibri" pitchFamily="34" charset="0"/>
                <a:cs typeface="Times New Roman" pitchFamily="18" charset="0"/>
              </a:rPr>
              <a:t>）设备安装及调试</a:t>
            </a:r>
            <a:endParaRPr lang="zh-CN" altLang="en-US" b="0" dirty="0">
              <a:latin typeface="Arial" pitchFamily="34" charset="0"/>
            </a:endParaRPr>
          </a:p>
          <a:p>
            <a:pPr indent="127000" algn="l" eaLnBrk="0" hangingPunct="0">
              <a:lnSpc>
                <a:spcPct val="150000"/>
              </a:lnSpc>
              <a:defRPr/>
            </a:pPr>
            <a:r>
              <a:rPr lang="zh-CN" altLang="en-US" b="0" dirty="0">
                <a:latin typeface="Calibri" pitchFamily="34" charset="0"/>
                <a:cs typeface="Times New Roman" pitchFamily="18" charset="0"/>
              </a:rPr>
              <a:t>    （</a:t>
            </a:r>
            <a:r>
              <a:rPr lang="en-US" altLang="zh-CN" b="0" dirty="0">
                <a:latin typeface="Calibri" pitchFamily="34" charset="0"/>
                <a:cs typeface="Times New Roman" pitchFamily="18" charset="0"/>
              </a:rPr>
              <a:t>5</a:t>
            </a:r>
            <a:r>
              <a:rPr lang="zh-CN" altLang="en-US" b="0" dirty="0">
                <a:latin typeface="Calibri" pitchFamily="34" charset="0"/>
                <a:cs typeface="Times New Roman" pitchFamily="18" charset="0"/>
              </a:rPr>
              <a:t>）语音链路构建实训</a:t>
            </a:r>
            <a:endParaRPr lang="en-US" altLang="zh-CN" b="0" dirty="0">
              <a:latin typeface="Calibri" pitchFamily="34" charset="0"/>
              <a:cs typeface="Times New Roman" pitchFamily="18" charset="0"/>
            </a:endParaRPr>
          </a:p>
          <a:p>
            <a:pPr indent="127000" algn="l" eaLnBrk="0" hangingPunct="0">
              <a:lnSpc>
                <a:spcPct val="150000"/>
              </a:lnSpc>
              <a:defRPr/>
            </a:pPr>
            <a:r>
              <a:rPr lang="zh-CN" altLang="en-US" b="0" dirty="0">
                <a:latin typeface="Calibri" pitchFamily="34" charset="0"/>
                <a:cs typeface="Times New Roman" pitchFamily="18" charset="0"/>
              </a:rPr>
              <a:t>    （</a:t>
            </a:r>
            <a:r>
              <a:rPr lang="en-US" altLang="zh-CN" b="0" dirty="0">
                <a:latin typeface="Calibri" pitchFamily="34" charset="0"/>
                <a:cs typeface="Times New Roman" pitchFamily="18" charset="0"/>
              </a:rPr>
              <a:t>6</a:t>
            </a:r>
            <a:r>
              <a:rPr lang="zh-CN" altLang="en-US" b="0" dirty="0">
                <a:latin typeface="Calibri" pitchFamily="34" charset="0"/>
                <a:cs typeface="Times New Roman" pitchFamily="18" charset="0"/>
              </a:rPr>
              <a:t>）光纤到桌面链路实训</a:t>
            </a:r>
            <a:endParaRPr lang="zh-CN" altLang="en-US" b="0" dirty="0">
              <a:latin typeface="Calibri" pitchFamily="34" charset="0"/>
            </a:endParaRPr>
          </a:p>
          <a:p>
            <a:pPr indent="304800" algn="l" eaLnBrk="0" hangingPunct="0">
              <a:defRPr/>
            </a:pPr>
            <a:endParaRPr lang="zh-CN" altLang="en-US" sz="800" dirty="0">
              <a:latin typeface="Arial" pitchFamily="34" charset="0"/>
            </a:endParaRPr>
          </a:p>
          <a:p>
            <a:pPr indent="304800" algn="l" eaLnBrk="0" hangingPunct="0">
              <a:defRPr/>
            </a:pPr>
            <a:endParaRPr lang="zh-CN" altLang="en-US" dirty="0">
              <a:latin typeface="Arial" pitchFamily="34" charset="0"/>
            </a:endParaRPr>
          </a:p>
        </p:txBody>
      </p:sp>
      <p:sp>
        <p:nvSpPr>
          <p:cNvPr id="23559" name="Rectangle 6"/>
          <p:cNvSpPr>
            <a:spLocks noChangeArrowheads="1"/>
          </p:cNvSpPr>
          <p:nvPr/>
        </p:nvSpPr>
        <p:spPr bwMode="auto">
          <a:xfrm>
            <a:off x="0" y="457200"/>
            <a:ext cx="9144000" cy="0"/>
          </a:xfrm>
          <a:prstGeom prst="rect">
            <a:avLst/>
          </a:prstGeom>
          <a:noFill/>
          <a:ln w="9525" algn="ctr">
            <a:noFill/>
            <a:miter lim="800000"/>
            <a:headEnd/>
            <a:tailEnd/>
          </a:ln>
        </p:spPr>
        <p:txBody>
          <a:bodyPr wrap="none" anchor="ctr">
            <a:spAutoFit/>
          </a:bodyPr>
          <a:lstStyle/>
          <a:p>
            <a:pPr indent="304800" eaLnBrk="0" hangingPunct="0"/>
            <a:r>
              <a:rPr lang="en-US" altLang="zh-CN" sz="1200">
                <a:latin typeface="Calibri" pitchFamily="34" charset="0"/>
                <a:cs typeface="Times New Roman" pitchFamily="18" charset="0"/>
              </a:rPr>
              <a:t>              </a:t>
            </a:r>
            <a:endParaRPr lang="en-US" altLang="zh-C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ChangeArrowheads="1"/>
          </p:cNvSpPr>
          <p:nvPr/>
        </p:nvSpPr>
        <p:spPr bwMode="auto">
          <a:xfrm>
            <a:off x="36513" y="1500174"/>
            <a:ext cx="4895850" cy="4524375"/>
          </a:xfrm>
          <a:prstGeom prst="rect">
            <a:avLst/>
          </a:prstGeom>
          <a:noFill/>
          <a:ln w="9525" algn="ctr">
            <a:noFill/>
            <a:miter lim="800000"/>
            <a:headEnd/>
            <a:tailEnd/>
          </a:ln>
        </p:spPr>
        <p:txBody>
          <a:bodyPr anchor="ctr">
            <a:spAutoFit/>
          </a:bodyPr>
          <a:lstStyle/>
          <a:p>
            <a:pPr indent="306388" algn="l" eaLnBrk="0" hangingPunct="0">
              <a:lnSpc>
                <a:spcPct val="150000"/>
              </a:lnSpc>
            </a:pPr>
            <a:r>
              <a:rPr lang="zh-CN" sz="1600" b="0" dirty="0">
                <a:solidFill>
                  <a:srgbClr val="FF0000"/>
                </a:solidFill>
                <a:latin typeface="宋体" pitchFamily="2" charset="-122"/>
                <a:cs typeface="Times New Roman" pitchFamily="18" charset="0"/>
              </a:rPr>
              <a:t>产品规格</a:t>
            </a:r>
            <a:r>
              <a:rPr lang="zh-CN" sz="1600" b="0" dirty="0">
                <a:latin typeface="宋体" pitchFamily="2" charset="-122"/>
                <a:cs typeface="Times New Roman" pitchFamily="18" charset="0"/>
              </a:rPr>
              <a:t>：</a:t>
            </a:r>
            <a:endParaRPr lang="en-US" altLang="zh-CN" sz="1600" b="0" dirty="0">
              <a:latin typeface="宋体" pitchFamily="2" charset="-122"/>
              <a:cs typeface="Times New Roman" pitchFamily="18" charset="0"/>
            </a:endParaRPr>
          </a:p>
          <a:p>
            <a:pPr lvl="1" indent="306388" algn="l" eaLnBrk="0" hangingPunct="0">
              <a:lnSpc>
                <a:spcPct val="150000"/>
              </a:lnSpc>
            </a:pPr>
            <a:r>
              <a:rPr lang="zh-CN" altLang="en-US" sz="1600" b="0" dirty="0">
                <a:latin typeface="宋体" pitchFamily="2" charset="-122"/>
                <a:cs typeface="Times New Roman" pitchFamily="18" charset="0"/>
              </a:rPr>
              <a:t>台式结构，</a:t>
            </a:r>
            <a:r>
              <a:rPr lang="zh-CN" sz="1600" b="0" dirty="0">
                <a:latin typeface="宋体" pitchFamily="2" charset="-122"/>
                <a:cs typeface="Times New Roman" pitchFamily="18" charset="0"/>
              </a:rPr>
              <a:t>宽</a:t>
            </a:r>
            <a:r>
              <a:rPr lang="en-US" altLang="zh-CN" sz="1600" b="0" dirty="0">
                <a:latin typeface="宋体" pitchFamily="2" charset="-122"/>
                <a:cs typeface="Times New Roman" pitchFamily="18" charset="0"/>
              </a:rPr>
              <a:t>1800mm×</a:t>
            </a:r>
            <a:r>
              <a:rPr lang="zh-CN" altLang="en-US" sz="1600" b="0" dirty="0">
                <a:latin typeface="宋体" pitchFamily="2" charset="-122"/>
                <a:cs typeface="Times New Roman" pitchFamily="18" charset="0"/>
              </a:rPr>
              <a:t>高</a:t>
            </a:r>
            <a:r>
              <a:rPr lang="en-US" altLang="zh-CN" sz="1600" b="0" dirty="0">
                <a:latin typeface="宋体" pitchFamily="2" charset="-122"/>
                <a:cs typeface="Times New Roman" pitchFamily="18" charset="0"/>
              </a:rPr>
              <a:t>1480mm×</a:t>
            </a:r>
            <a:r>
              <a:rPr lang="zh-CN" altLang="en-US" sz="1600" b="0" dirty="0">
                <a:latin typeface="宋体" pitchFamily="2" charset="-122"/>
                <a:cs typeface="Times New Roman" pitchFamily="18" charset="0"/>
              </a:rPr>
              <a:t>厚</a:t>
            </a:r>
            <a:r>
              <a:rPr lang="en-US" altLang="zh-CN" sz="1600" b="0" dirty="0">
                <a:latin typeface="宋体" pitchFamily="2" charset="-122"/>
                <a:cs typeface="Times New Roman" pitchFamily="18" charset="0"/>
              </a:rPr>
              <a:t>800mm</a:t>
            </a:r>
          </a:p>
          <a:p>
            <a:pPr indent="306388" algn="l" eaLnBrk="0" hangingPunct="0">
              <a:lnSpc>
                <a:spcPct val="150000"/>
              </a:lnSpc>
            </a:pPr>
            <a:r>
              <a:rPr lang="zh-CN" altLang="en-US" sz="1600" b="0" dirty="0">
                <a:solidFill>
                  <a:srgbClr val="FF0000"/>
                </a:solidFill>
                <a:latin typeface="宋体" pitchFamily="2" charset="-122"/>
                <a:cs typeface="Times New Roman" pitchFamily="18" charset="0"/>
              </a:rPr>
              <a:t>产品配置</a:t>
            </a:r>
            <a:r>
              <a:rPr lang="zh-CN" altLang="en-US" sz="1600" b="0" dirty="0">
                <a:solidFill>
                  <a:srgbClr val="0070C0"/>
                </a:solidFill>
                <a:latin typeface="宋体" pitchFamily="2" charset="-122"/>
                <a:cs typeface="Times New Roman" pitchFamily="18" charset="0"/>
              </a:rPr>
              <a:t>：</a:t>
            </a:r>
            <a:endParaRPr lang="en-US" altLang="zh-CN" sz="1600" b="0" dirty="0">
              <a:solidFill>
                <a:srgbClr val="0070C0"/>
              </a:solidFill>
              <a:latin typeface="宋体" pitchFamily="2" charset="-122"/>
              <a:cs typeface="Times New Roman" pitchFamily="18" charset="0"/>
            </a:endParaRPr>
          </a:p>
          <a:p>
            <a:pPr lvl="1" indent="306388" algn="l" eaLnBrk="0" hangingPunct="0">
              <a:lnSpc>
                <a:spcPct val="150000"/>
              </a:lnSpc>
            </a:pPr>
            <a:r>
              <a:rPr lang="zh-CN" altLang="en-US" sz="1600" b="0" dirty="0">
                <a:latin typeface="宋体" pitchFamily="2" charset="-122"/>
                <a:cs typeface="Times New Roman" pitchFamily="18" charset="0"/>
              </a:rPr>
              <a:t>数码显示网络跳线测试模组</a:t>
            </a:r>
            <a:r>
              <a:rPr lang="en-US" altLang="zh-CN" sz="1600" b="0" dirty="0">
                <a:latin typeface="宋体" pitchFamily="2" charset="-122"/>
                <a:cs typeface="Times New Roman" pitchFamily="18" charset="0"/>
              </a:rPr>
              <a:t>1</a:t>
            </a:r>
            <a:r>
              <a:rPr lang="zh-CN" altLang="en-US" sz="1600" b="0" dirty="0">
                <a:latin typeface="宋体" pitchFamily="2" charset="-122"/>
                <a:cs typeface="Times New Roman" pitchFamily="18" charset="0"/>
              </a:rPr>
              <a:t>套、数码显示打线训练模组</a:t>
            </a:r>
            <a:r>
              <a:rPr lang="en-US" altLang="zh-CN" sz="1600" b="0" dirty="0">
                <a:latin typeface="宋体" pitchFamily="2" charset="-122"/>
                <a:cs typeface="Times New Roman" pitchFamily="18" charset="0"/>
              </a:rPr>
              <a:t>1</a:t>
            </a:r>
            <a:r>
              <a:rPr lang="zh-CN" altLang="en-US" sz="1600" b="0" dirty="0">
                <a:latin typeface="宋体" pitchFamily="2" charset="-122"/>
                <a:cs typeface="Times New Roman" pitchFamily="18" charset="0"/>
              </a:rPr>
              <a:t>套、网络链路故障测试模组</a:t>
            </a:r>
            <a:r>
              <a:rPr lang="en-US" altLang="zh-CN" sz="1600" b="0" dirty="0">
                <a:latin typeface="宋体" pitchFamily="2" charset="-122"/>
                <a:cs typeface="Times New Roman" pitchFamily="18" charset="0"/>
              </a:rPr>
              <a:t>1</a:t>
            </a:r>
            <a:r>
              <a:rPr lang="zh-CN" altLang="en-US" sz="1600" b="0" dirty="0">
                <a:latin typeface="宋体" pitchFamily="2" charset="-122"/>
                <a:cs typeface="Times New Roman" pitchFamily="18" charset="0"/>
              </a:rPr>
              <a:t>套、带有嵌入式</a:t>
            </a:r>
            <a:r>
              <a:rPr lang="en-US" altLang="zh-CN" sz="1600" b="0" dirty="0">
                <a:latin typeface="宋体" pitchFamily="2" charset="-122"/>
                <a:cs typeface="Times New Roman" pitchFamily="18" charset="0"/>
              </a:rPr>
              <a:t>12U</a:t>
            </a:r>
            <a:r>
              <a:rPr lang="zh-CN" altLang="en-US" sz="1600" b="0" dirty="0">
                <a:latin typeface="宋体" pitchFamily="2" charset="-122"/>
                <a:cs typeface="Times New Roman" pitchFamily="18" charset="0"/>
              </a:rPr>
              <a:t>开放式机架</a:t>
            </a:r>
            <a:r>
              <a:rPr lang="en-US" altLang="zh-CN" sz="1600" b="0" dirty="0">
                <a:latin typeface="宋体" pitchFamily="2" charset="-122"/>
                <a:cs typeface="Times New Roman" pitchFamily="18" charset="0"/>
              </a:rPr>
              <a:t>1</a:t>
            </a:r>
            <a:r>
              <a:rPr lang="zh-CN" altLang="en-US" sz="1600" b="0" dirty="0">
                <a:latin typeface="宋体" pitchFamily="2" charset="-122"/>
                <a:cs typeface="Times New Roman" pitchFamily="18" charset="0"/>
              </a:rPr>
              <a:t>个、内置水平线槽装置一套、嵌入式计算机终端设备</a:t>
            </a:r>
            <a:r>
              <a:rPr lang="en-US" altLang="zh-CN" sz="1600" b="0" dirty="0">
                <a:latin typeface="宋体" pitchFamily="2" charset="-122"/>
                <a:cs typeface="Times New Roman" pitchFamily="18" charset="0"/>
              </a:rPr>
              <a:t>1</a:t>
            </a:r>
            <a:r>
              <a:rPr lang="zh-CN" altLang="en-US" sz="1600" b="0" dirty="0">
                <a:latin typeface="宋体" pitchFamily="2" charset="-122"/>
                <a:cs typeface="Times New Roman" pitchFamily="18" charset="0"/>
              </a:rPr>
              <a:t>套、工作区信息点模组</a:t>
            </a:r>
            <a:r>
              <a:rPr lang="en-US" altLang="zh-CN" sz="1600" b="0" dirty="0">
                <a:latin typeface="宋体" pitchFamily="2" charset="-122"/>
                <a:cs typeface="Times New Roman" pitchFamily="18" charset="0"/>
              </a:rPr>
              <a:t>1</a:t>
            </a:r>
            <a:r>
              <a:rPr lang="zh-CN" altLang="en-US" sz="1600" b="0" dirty="0">
                <a:latin typeface="宋体" pitchFamily="2" charset="-122"/>
                <a:cs typeface="Times New Roman" pitchFamily="18" charset="0"/>
              </a:rPr>
              <a:t>套、内嵌带锁盘线柜一个、配套</a:t>
            </a:r>
            <a:r>
              <a:rPr lang="en-US" altLang="zh-CN" sz="1600" b="0" dirty="0">
                <a:latin typeface="宋体" pitchFamily="2" charset="-122"/>
                <a:cs typeface="Times New Roman" pitchFamily="18" charset="0"/>
              </a:rPr>
              <a:t>220V</a:t>
            </a:r>
            <a:r>
              <a:rPr lang="zh-CN" altLang="en-US" sz="1600" b="0" dirty="0">
                <a:latin typeface="宋体" pitchFamily="2" charset="-122"/>
                <a:cs typeface="Times New Roman" pitchFamily="18" charset="0"/>
              </a:rPr>
              <a:t>漏电保护电源组件、数据配线架</a:t>
            </a:r>
            <a:r>
              <a:rPr lang="en-US" altLang="zh-CN" sz="1600" b="0" dirty="0">
                <a:latin typeface="宋体" pitchFamily="2" charset="-122"/>
                <a:cs typeface="Times New Roman" pitchFamily="18" charset="0"/>
              </a:rPr>
              <a:t>3</a:t>
            </a:r>
            <a:r>
              <a:rPr lang="zh-CN" altLang="en-US" sz="1600" b="0" dirty="0">
                <a:latin typeface="宋体" pitchFamily="2" charset="-122"/>
                <a:cs typeface="Times New Roman" pitchFamily="18" charset="0"/>
              </a:rPr>
              <a:t>个（超五类、六类打线式、模块式各一个）、语音</a:t>
            </a:r>
            <a:r>
              <a:rPr lang="en-US" altLang="zh-CN" sz="1600" b="0" dirty="0">
                <a:latin typeface="宋体" pitchFamily="2" charset="-122"/>
                <a:cs typeface="Times New Roman" pitchFamily="18" charset="0"/>
              </a:rPr>
              <a:t>110</a:t>
            </a:r>
            <a:r>
              <a:rPr lang="zh-CN" altLang="en-US" sz="1600" b="0" dirty="0">
                <a:latin typeface="宋体" pitchFamily="2" charset="-122"/>
                <a:cs typeface="Times New Roman" pitchFamily="18" charset="0"/>
              </a:rPr>
              <a:t>配线架</a:t>
            </a:r>
            <a:r>
              <a:rPr lang="en-US" altLang="zh-CN" sz="1600" b="0" dirty="0">
                <a:latin typeface="宋体" pitchFamily="2" charset="-122"/>
                <a:cs typeface="Times New Roman" pitchFamily="18" charset="0"/>
              </a:rPr>
              <a:t>2</a:t>
            </a:r>
            <a:r>
              <a:rPr lang="zh-CN" altLang="en-US" sz="1600" b="0" dirty="0">
                <a:latin typeface="宋体" pitchFamily="2" charset="-122"/>
                <a:cs typeface="Times New Roman" pitchFamily="18" charset="0"/>
              </a:rPr>
              <a:t>个、理线环</a:t>
            </a:r>
            <a:r>
              <a:rPr lang="en-US" altLang="zh-CN" sz="1600" b="0" dirty="0">
                <a:latin typeface="宋体" pitchFamily="2" charset="-122"/>
                <a:cs typeface="Times New Roman" pitchFamily="18" charset="0"/>
              </a:rPr>
              <a:t>2</a:t>
            </a:r>
            <a:r>
              <a:rPr lang="zh-CN" altLang="en-US" sz="1600" b="0" dirty="0">
                <a:latin typeface="宋体" pitchFamily="2" charset="-122"/>
                <a:cs typeface="Times New Roman" pitchFamily="18" charset="0"/>
              </a:rPr>
              <a:t>个、</a:t>
            </a:r>
            <a:r>
              <a:rPr lang="en-US" altLang="zh-CN" sz="1600" b="0" dirty="0">
                <a:latin typeface="宋体" pitchFamily="2" charset="-122"/>
                <a:cs typeface="Times New Roman" pitchFamily="18" charset="0"/>
              </a:rPr>
              <a:t>12</a:t>
            </a:r>
            <a:r>
              <a:rPr lang="zh-CN" altLang="en-US" sz="1600" b="0" dirty="0">
                <a:latin typeface="宋体" pitchFamily="2" charset="-122"/>
                <a:cs typeface="Times New Roman" pitchFamily="18" charset="0"/>
              </a:rPr>
              <a:t>口光纤配线架</a:t>
            </a:r>
            <a:r>
              <a:rPr lang="en-US" altLang="zh-CN" sz="1600" b="0" dirty="0">
                <a:latin typeface="宋体" pitchFamily="2" charset="-122"/>
                <a:cs typeface="Times New Roman" pitchFamily="18" charset="0"/>
              </a:rPr>
              <a:t>1</a:t>
            </a:r>
            <a:r>
              <a:rPr lang="zh-CN" altLang="en-US" sz="1600" b="0" dirty="0">
                <a:latin typeface="宋体" pitchFamily="2" charset="-122"/>
                <a:cs typeface="Times New Roman" pitchFamily="18" charset="0"/>
              </a:rPr>
              <a:t>个、电话机</a:t>
            </a:r>
            <a:r>
              <a:rPr lang="en-US" altLang="zh-CN" sz="1600" b="0" dirty="0">
                <a:latin typeface="宋体" pitchFamily="2" charset="-122"/>
                <a:cs typeface="Times New Roman" pitchFamily="18" charset="0"/>
              </a:rPr>
              <a:t>1</a:t>
            </a:r>
            <a:r>
              <a:rPr lang="zh-CN" altLang="en-US" sz="1600" b="0" dirty="0">
                <a:latin typeface="宋体" pitchFamily="2" charset="-122"/>
                <a:cs typeface="Times New Roman" pitchFamily="18" charset="0"/>
              </a:rPr>
              <a:t>部。</a:t>
            </a:r>
            <a:endParaRPr lang="zh-CN" altLang="en-US" sz="1600" b="0" dirty="0"/>
          </a:p>
        </p:txBody>
      </p:sp>
      <p:sp>
        <p:nvSpPr>
          <p:cNvPr id="24581" name="TextBox 6"/>
          <p:cNvSpPr txBox="1">
            <a:spLocks noChangeArrowheads="1"/>
          </p:cNvSpPr>
          <p:nvPr/>
        </p:nvSpPr>
        <p:spPr bwMode="auto">
          <a:xfrm>
            <a:off x="5245100" y="5013325"/>
            <a:ext cx="3222625" cy="338138"/>
          </a:xfrm>
          <a:prstGeom prst="rect">
            <a:avLst/>
          </a:prstGeom>
          <a:noFill/>
          <a:ln w="9525">
            <a:noFill/>
            <a:miter lim="800000"/>
            <a:headEnd/>
            <a:tailEnd/>
          </a:ln>
        </p:spPr>
        <p:txBody>
          <a:bodyPr wrap="none">
            <a:spAutoFit/>
          </a:bodyPr>
          <a:lstStyle/>
          <a:p>
            <a:r>
              <a:rPr lang="en-US" altLang="zh-CN" sz="1600" b="0">
                <a:latin typeface="微软雅黑" pitchFamily="34" charset="-122"/>
                <a:ea typeface="微软雅黑" pitchFamily="34" charset="-122"/>
              </a:rPr>
              <a:t>VGZST-2B</a:t>
            </a:r>
            <a:r>
              <a:rPr lang="zh-CN" altLang="en-US" sz="1600" b="0">
                <a:latin typeface="微软雅黑" pitchFamily="34" charset="-122"/>
                <a:ea typeface="微软雅黑" pitchFamily="34" charset="-122"/>
              </a:rPr>
              <a:t>多功能综合布线实训台</a:t>
            </a:r>
          </a:p>
        </p:txBody>
      </p:sp>
      <p:sp>
        <p:nvSpPr>
          <p:cNvPr id="6" name="Text Box 2"/>
          <p:cNvSpPr txBox="1">
            <a:spLocks noChangeArrowheads="1"/>
          </p:cNvSpPr>
          <p:nvPr/>
        </p:nvSpPr>
        <p:spPr bwMode="auto">
          <a:xfrm>
            <a:off x="285720" y="966318"/>
            <a:ext cx="3571900"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zh-CN" altLang="en-US" sz="3200" dirty="0" smtClean="0">
                <a:solidFill>
                  <a:srgbClr val="000099"/>
                </a:solidFill>
                <a:latin typeface="华文行楷" pitchFamily="2" charset="-122"/>
                <a:ea typeface="华文行楷" pitchFamily="2" charset="-122"/>
              </a:rPr>
              <a:t>基本</a:t>
            </a:r>
            <a:r>
              <a:rPr lang="zh-CN" altLang="en-US" sz="3200" dirty="0">
                <a:solidFill>
                  <a:srgbClr val="000099"/>
                </a:solidFill>
                <a:latin typeface="华文行楷" pitchFamily="2" charset="-122"/>
                <a:ea typeface="华文行楷" pitchFamily="2" charset="-122"/>
              </a:rPr>
              <a:t>技能训练</a:t>
            </a:r>
            <a:r>
              <a:rPr lang="zh-CN" altLang="en-US" sz="3200" dirty="0" smtClean="0">
                <a:solidFill>
                  <a:srgbClr val="000099"/>
                </a:solidFill>
                <a:latin typeface="华文行楷" pitchFamily="2" charset="-122"/>
                <a:ea typeface="华文行楷" pitchFamily="2" charset="-122"/>
              </a:rPr>
              <a:t>模块</a:t>
            </a:r>
            <a:endParaRPr lang="zh-CN" altLang="en-US" sz="3200" dirty="0">
              <a:solidFill>
                <a:srgbClr val="000099"/>
              </a:solidFill>
              <a:latin typeface="华文行楷" pitchFamily="2" charset="-122"/>
              <a:ea typeface="华文行楷" pitchFamily="2" charset="-122"/>
            </a:endParaRPr>
          </a:p>
        </p:txBody>
      </p:sp>
      <p:pic>
        <p:nvPicPr>
          <p:cNvPr id="17409" name="Picture 1" descr="VS1001副本"/>
          <p:cNvPicPr>
            <a:picLocks noChangeAspect="1" noChangeArrowheads="1"/>
          </p:cNvPicPr>
          <p:nvPr/>
        </p:nvPicPr>
        <p:blipFill>
          <a:blip r:embed="rId2"/>
          <a:srcRect l="2784" t="4591" r="2346" b="2320"/>
          <a:stretch>
            <a:fillRect/>
          </a:stretch>
        </p:blipFill>
        <p:spPr bwMode="auto">
          <a:xfrm>
            <a:off x="4857752" y="1850626"/>
            <a:ext cx="4000528" cy="3094748"/>
          </a:xfrm>
          <a:prstGeom prst="rect">
            <a:avLst/>
          </a:prstGeom>
          <a:noFill/>
          <a:ln w="9525">
            <a:noFill/>
            <a:miter lim="800000"/>
            <a:headEnd/>
            <a:tailEnd/>
          </a:ln>
        </p:spPr>
      </p:pic>
      <p:sp>
        <p:nvSpPr>
          <p:cNvPr id="7" name="Text Box 2"/>
          <p:cNvSpPr txBox="1">
            <a:spLocks noChangeArrowheads="1"/>
          </p:cNvSpPr>
          <p:nvPr/>
        </p:nvSpPr>
        <p:spPr bwMode="auto">
          <a:xfrm>
            <a:off x="5143504" y="1214422"/>
            <a:ext cx="3357586"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en-US" altLang="zh-CN" sz="2800" dirty="0" smtClean="0">
                <a:solidFill>
                  <a:srgbClr val="FF0000"/>
                </a:solidFill>
                <a:latin typeface="华文行楷" pitchFamily="2" charset="-122"/>
                <a:ea typeface="华文行楷" pitchFamily="2" charset="-122"/>
              </a:rPr>
              <a:t>2010</a:t>
            </a:r>
            <a:r>
              <a:rPr lang="zh-CN" altLang="en-US" sz="2800" dirty="0" smtClean="0">
                <a:solidFill>
                  <a:srgbClr val="FF0000"/>
                </a:solidFill>
                <a:latin typeface="华文行楷" pitchFamily="2" charset="-122"/>
                <a:ea typeface="华文行楷" pitchFamily="2" charset="-122"/>
              </a:rPr>
              <a:t>年国赛指定设备</a:t>
            </a:r>
            <a:endParaRPr lang="zh-CN" altLang="en-US" sz="2800" dirty="0">
              <a:solidFill>
                <a:srgbClr val="FF0000"/>
              </a:solidFill>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427038" y="1285860"/>
            <a:ext cx="8321675" cy="4893647"/>
          </a:xfrm>
          <a:prstGeom prst="rect">
            <a:avLst/>
          </a:prstGeom>
          <a:noFill/>
          <a:ln w="9525" algn="ctr">
            <a:noFill/>
            <a:miter lim="800000"/>
            <a:headEnd/>
            <a:tailEnd/>
          </a:ln>
        </p:spPr>
        <p:txBody>
          <a:bodyPr wrap="square">
            <a:spAutoFit/>
          </a:bodyPr>
          <a:lstStyle/>
          <a:p>
            <a:pPr algn="l">
              <a:lnSpc>
                <a:spcPct val="150000"/>
              </a:lnSpc>
              <a:defRPr/>
            </a:pPr>
            <a:r>
              <a:rPr lang="en-US" altLang="zh-CN" sz="1400" dirty="0"/>
              <a:t>         </a:t>
            </a:r>
            <a:r>
              <a:rPr lang="zh-CN" altLang="en-US" sz="1600" b="0" dirty="0">
                <a:latin typeface="+mn-ea"/>
                <a:ea typeface="+mn-ea"/>
              </a:rPr>
              <a:t>历经多年打拼，探索，企业领悟到决胜未来的制胜法宝：研发、生产、创新、品牌</a:t>
            </a:r>
          </a:p>
          <a:p>
            <a:pPr algn="l">
              <a:lnSpc>
                <a:spcPct val="150000"/>
              </a:lnSpc>
              <a:defRPr/>
            </a:pPr>
            <a:r>
              <a:rPr lang="en-US" altLang="en-US" sz="1600" b="0" dirty="0">
                <a:solidFill>
                  <a:srgbClr val="FF0000"/>
                </a:solidFill>
                <a:latin typeface="+mn-ea"/>
                <a:ea typeface="+mn-ea"/>
              </a:rPr>
              <a:t>★</a:t>
            </a:r>
            <a:r>
              <a:rPr lang="zh-CN" altLang="en-US" sz="1600" b="0" dirty="0">
                <a:solidFill>
                  <a:srgbClr val="FF0000"/>
                </a:solidFill>
                <a:latin typeface="+mn-ea"/>
                <a:ea typeface="+mn-ea"/>
              </a:rPr>
              <a:t> </a:t>
            </a:r>
            <a:r>
              <a:rPr lang="en-US" altLang="zh-CN" sz="1600" b="0" dirty="0">
                <a:latin typeface="+mn-ea"/>
                <a:ea typeface="+mn-ea"/>
              </a:rPr>
              <a:t>2000   </a:t>
            </a:r>
            <a:r>
              <a:rPr lang="zh-CN" altLang="en-US" sz="1600" b="0" dirty="0">
                <a:latin typeface="+mn-ea"/>
                <a:ea typeface="+mn-ea"/>
              </a:rPr>
              <a:t>正式启用</a:t>
            </a:r>
            <a:r>
              <a:rPr lang="en-US" altLang="zh-CN" sz="1600" b="0" dirty="0">
                <a:latin typeface="+mn-ea"/>
                <a:ea typeface="+mn-ea"/>
              </a:rPr>
              <a:t>VCOM</a:t>
            </a:r>
            <a:r>
              <a:rPr lang="zh-CN" altLang="en-US" sz="1600" b="0" dirty="0">
                <a:latin typeface="+mn-ea"/>
                <a:ea typeface="+mn-ea"/>
              </a:rPr>
              <a:t>品牌，引进国内最先进的数据线缆生产线</a:t>
            </a:r>
          </a:p>
          <a:p>
            <a:pPr algn="l">
              <a:lnSpc>
                <a:spcPct val="150000"/>
              </a:lnSpc>
              <a:defRPr/>
            </a:pPr>
            <a:r>
              <a:rPr lang="en-US" altLang="en-US" sz="1600" b="0" dirty="0">
                <a:solidFill>
                  <a:srgbClr val="FF0000"/>
                </a:solidFill>
                <a:latin typeface="+mn-ea"/>
                <a:ea typeface="+mn-ea"/>
              </a:rPr>
              <a:t>★</a:t>
            </a:r>
            <a:r>
              <a:rPr lang="zh-CN" altLang="en-US" sz="1600" b="0" dirty="0">
                <a:latin typeface="+mn-ea"/>
                <a:ea typeface="+mn-ea"/>
              </a:rPr>
              <a:t> </a:t>
            </a:r>
            <a:r>
              <a:rPr lang="en-US" altLang="zh-CN" sz="1600" b="0" dirty="0">
                <a:latin typeface="+mn-ea"/>
                <a:ea typeface="+mn-ea"/>
              </a:rPr>
              <a:t>2001   </a:t>
            </a:r>
            <a:r>
              <a:rPr lang="zh-CN" altLang="en-US" sz="1600" b="0" dirty="0">
                <a:latin typeface="+mn-ea"/>
                <a:ea typeface="+mn-ea"/>
              </a:rPr>
              <a:t>拥有自主知识产权的民族品牌</a:t>
            </a:r>
          </a:p>
          <a:p>
            <a:pPr algn="l">
              <a:lnSpc>
                <a:spcPct val="150000"/>
              </a:lnSpc>
              <a:defRPr/>
            </a:pPr>
            <a:r>
              <a:rPr lang="en-US" altLang="en-US" sz="1600" b="0" dirty="0">
                <a:solidFill>
                  <a:srgbClr val="FF0000"/>
                </a:solidFill>
                <a:latin typeface="+mn-ea"/>
                <a:ea typeface="+mn-ea"/>
              </a:rPr>
              <a:t>★</a:t>
            </a:r>
            <a:r>
              <a:rPr lang="zh-CN" altLang="en-US" sz="1600" b="0" dirty="0">
                <a:latin typeface="+mn-ea"/>
                <a:ea typeface="+mn-ea"/>
              </a:rPr>
              <a:t> </a:t>
            </a:r>
            <a:r>
              <a:rPr lang="en-US" altLang="zh-CN" sz="1600" b="0" dirty="0">
                <a:latin typeface="+mn-ea"/>
                <a:ea typeface="+mn-ea"/>
              </a:rPr>
              <a:t>2002   </a:t>
            </a:r>
            <a:r>
              <a:rPr lang="zh-CN" altLang="en-US" sz="1600" b="0" dirty="0">
                <a:latin typeface="+mn-ea"/>
                <a:ea typeface="+mn-ea"/>
              </a:rPr>
              <a:t>广州市唯康通信技术有限公司成立、拓展海外事业、迈向国际市场</a:t>
            </a:r>
          </a:p>
          <a:p>
            <a:pPr algn="l">
              <a:lnSpc>
                <a:spcPct val="150000"/>
              </a:lnSpc>
              <a:defRPr/>
            </a:pPr>
            <a:r>
              <a:rPr lang="en-US" altLang="en-US" sz="1600" b="0" dirty="0">
                <a:solidFill>
                  <a:srgbClr val="FF0000"/>
                </a:solidFill>
                <a:latin typeface="+mn-ea"/>
                <a:ea typeface="+mn-ea"/>
              </a:rPr>
              <a:t>★</a:t>
            </a:r>
            <a:r>
              <a:rPr lang="zh-CN" altLang="en-US" sz="1600" b="0" dirty="0">
                <a:latin typeface="+mn-ea"/>
                <a:ea typeface="+mn-ea"/>
              </a:rPr>
              <a:t> </a:t>
            </a:r>
            <a:r>
              <a:rPr lang="en-US" altLang="zh-CN" sz="1600" b="0" dirty="0">
                <a:latin typeface="+mn-ea"/>
                <a:ea typeface="+mn-ea"/>
              </a:rPr>
              <a:t>2003   </a:t>
            </a:r>
            <a:r>
              <a:rPr lang="zh-CN" altLang="en-US" sz="1600" b="0" dirty="0">
                <a:latin typeface="+mn-ea"/>
                <a:ea typeface="+mn-ea"/>
              </a:rPr>
              <a:t>创建东莞市唯康塑胶厂、东莞市唯康电子厂、东莞市唯康模具厂</a:t>
            </a:r>
          </a:p>
          <a:p>
            <a:pPr algn="l">
              <a:lnSpc>
                <a:spcPct val="150000"/>
              </a:lnSpc>
              <a:defRPr/>
            </a:pPr>
            <a:r>
              <a:rPr lang="en-US" altLang="en-US" sz="1600" b="0" dirty="0">
                <a:solidFill>
                  <a:srgbClr val="FF0000"/>
                </a:solidFill>
                <a:latin typeface="+mn-ea"/>
                <a:ea typeface="+mn-ea"/>
              </a:rPr>
              <a:t>★</a:t>
            </a:r>
            <a:r>
              <a:rPr lang="zh-CN" altLang="en-US" sz="1600" b="0" dirty="0">
                <a:latin typeface="+mn-ea"/>
                <a:ea typeface="+mn-ea"/>
              </a:rPr>
              <a:t> </a:t>
            </a:r>
            <a:r>
              <a:rPr lang="en-US" altLang="zh-CN" sz="1600" b="0" dirty="0">
                <a:latin typeface="+mn-ea"/>
                <a:ea typeface="+mn-ea"/>
              </a:rPr>
              <a:t>2004   </a:t>
            </a:r>
            <a:r>
              <a:rPr lang="zh-CN" altLang="en-US" sz="1600" b="0" dirty="0">
                <a:latin typeface="+mn-ea"/>
                <a:ea typeface="+mn-ea"/>
              </a:rPr>
              <a:t>成立香港唯康国际有限公司</a:t>
            </a:r>
          </a:p>
          <a:p>
            <a:pPr algn="l">
              <a:lnSpc>
                <a:spcPct val="150000"/>
              </a:lnSpc>
              <a:defRPr/>
            </a:pPr>
            <a:r>
              <a:rPr lang="en-US" altLang="en-US" sz="1600" b="0" dirty="0">
                <a:solidFill>
                  <a:srgbClr val="FF0000"/>
                </a:solidFill>
                <a:latin typeface="+mn-ea"/>
                <a:ea typeface="+mn-ea"/>
              </a:rPr>
              <a:t>★</a:t>
            </a:r>
            <a:r>
              <a:rPr lang="zh-CN" altLang="en-US" sz="1600" b="0" dirty="0">
                <a:latin typeface="+mn-ea"/>
                <a:ea typeface="+mn-ea"/>
              </a:rPr>
              <a:t> </a:t>
            </a:r>
            <a:r>
              <a:rPr lang="en-US" altLang="zh-CN" sz="1600" b="0" dirty="0">
                <a:latin typeface="+mn-ea"/>
                <a:ea typeface="+mn-ea"/>
              </a:rPr>
              <a:t>2007   </a:t>
            </a:r>
            <a:r>
              <a:rPr lang="zh-CN" altLang="en-US" sz="1600" b="0" dirty="0">
                <a:latin typeface="+mn-ea"/>
                <a:ea typeface="+mn-ea"/>
              </a:rPr>
              <a:t>组建东莞市民康电子科技有限公司</a:t>
            </a:r>
          </a:p>
          <a:p>
            <a:pPr algn="l">
              <a:lnSpc>
                <a:spcPct val="150000"/>
              </a:lnSpc>
              <a:defRPr/>
            </a:pPr>
            <a:r>
              <a:rPr lang="en-US" altLang="en-US" sz="1600" b="0" dirty="0">
                <a:solidFill>
                  <a:srgbClr val="FF0000"/>
                </a:solidFill>
                <a:latin typeface="+mn-ea"/>
                <a:ea typeface="+mn-ea"/>
              </a:rPr>
              <a:t>★</a:t>
            </a:r>
            <a:r>
              <a:rPr lang="zh-CN" altLang="en-US" sz="1600" b="0" dirty="0">
                <a:latin typeface="+mn-ea"/>
                <a:ea typeface="+mn-ea"/>
              </a:rPr>
              <a:t> </a:t>
            </a:r>
            <a:r>
              <a:rPr lang="en-US" altLang="zh-CN" sz="1600" b="0" dirty="0">
                <a:latin typeface="+mn-ea"/>
                <a:ea typeface="+mn-ea"/>
              </a:rPr>
              <a:t>2009   </a:t>
            </a:r>
            <a:r>
              <a:rPr lang="zh-CN" altLang="en-US" sz="1600" b="0" dirty="0">
                <a:latin typeface="+mn-ea"/>
                <a:ea typeface="+mn-ea"/>
              </a:rPr>
              <a:t>创办江西工业园，成立</a:t>
            </a:r>
            <a:r>
              <a:rPr lang="zh-CN" altLang="en-US" sz="1600" b="0" dirty="0" smtClean="0">
                <a:latin typeface="+mn-ea"/>
                <a:ea typeface="+mn-ea"/>
              </a:rPr>
              <a:t>江西民康实业有限公司</a:t>
            </a:r>
            <a:endParaRPr lang="en-US" altLang="zh-CN" sz="1600" b="0" dirty="0">
              <a:latin typeface="+mn-ea"/>
              <a:ea typeface="+mn-ea"/>
            </a:endParaRPr>
          </a:p>
          <a:p>
            <a:pPr algn="l">
              <a:lnSpc>
                <a:spcPct val="150000"/>
              </a:lnSpc>
              <a:defRPr/>
            </a:pPr>
            <a:r>
              <a:rPr lang="en-US" altLang="zh-CN" sz="1600" b="0" dirty="0">
                <a:latin typeface="+mn-ea"/>
                <a:ea typeface="+mn-ea"/>
              </a:rPr>
              <a:t>   </a:t>
            </a:r>
            <a:r>
              <a:rPr lang="en-US" altLang="zh-CN" sz="1600" b="0" dirty="0" smtClean="0">
                <a:latin typeface="+mn-ea"/>
                <a:ea typeface="+mn-ea"/>
              </a:rPr>
              <a:t>  </a:t>
            </a:r>
            <a:r>
              <a:rPr lang="zh-CN" altLang="en-US" sz="1600" b="0" dirty="0" smtClean="0">
                <a:latin typeface="+mn-ea"/>
                <a:ea typeface="+mn-ea"/>
              </a:rPr>
              <a:t>在</a:t>
            </a:r>
            <a:r>
              <a:rPr lang="en-US" altLang="zh-CN" sz="1600" b="0" dirty="0">
                <a:latin typeface="+mn-ea"/>
                <a:ea typeface="+mn-ea"/>
              </a:rPr>
              <a:t>2003</a:t>
            </a:r>
            <a:r>
              <a:rPr lang="zh-CN" altLang="en-US" sz="1600" b="0" dirty="0">
                <a:latin typeface="+mn-ea"/>
                <a:ea typeface="+mn-ea"/>
              </a:rPr>
              <a:t>年建起了国内第一家综合布线实训室，</a:t>
            </a:r>
            <a:r>
              <a:rPr lang="en-US" altLang="zh-CN" sz="1600" b="0" dirty="0">
                <a:latin typeface="+mn-ea"/>
                <a:ea typeface="+mn-ea"/>
              </a:rPr>
              <a:t>2006</a:t>
            </a:r>
            <a:r>
              <a:rPr lang="zh-CN" altLang="en-US" sz="1600" b="0" dirty="0">
                <a:latin typeface="+mn-ea"/>
                <a:ea typeface="+mn-ea"/>
              </a:rPr>
              <a:t>年在国内率先推出了完整的综合布线实训室建设方案，并于</a:t>
            </a:r>
            <a:r>
              <a:rPr lang="en-US" altLang="zh-CN" sz="1600" b="0" dirty="0">
                <a:latin typeface="+mn-ea"/>
                <a:ea typeface="+mn-ea"/>
              </a:rPr>
              <a:t>2008</a:t>
            </a:r>
            <a:r>
              <a:rPr lang="zh-CN" altLang="en-US" sz="1600" b="0" dirty="0">
                <a:latin typeface="+mn-ea"/>
                <a:ea typeface="+mn-ea"/>
              </a:rPr>
              <a:t>年推出了第二代综合布线实训室，现已结合智能楼宇，研发出新一代的综合布线实训室，</a:t>
            </a:r>
            <a:r>
              <a:rPr lang="en-US" altLang="zh-CN" sz="1600" b="0" dirty="0">
                <a:latin typeface="+mn-ea"/>
                <a:ea typeface="+mn-ea"/>
              </a:rPr>
              <a:t>2009</a:t>
            </a:r>
            <a:r>
              <a:rPr lang="zh-CN" altLang="en-US" sz="1600" b="0" dirty="0">
                <a:latin typeface="+mn-ea"/>
                <a:ea typeface="+mn-ea"/>
              </a:rPr>
              <a:t>年作为广东省中、高职，重庆市和上海市校综合布线竞赛使用产品，</a:t>
            </a:r>
            <a:r>
              <a:rPr lang="en-US" altLang="zh-CN" sz="1600" b="0" dirty="0">
                <a:latin typeface="+mn-ea"/>
                <a:ea typeface="+mn-ea"/>
              </a:rPr>
              <a:t>2010</a:t>
            </a:r>
            <a:r>
              <a:rPr lang="zh-CN" altLang="en-US" sz="1600" b="0" dirty="0">
                <a:latin typeface="+mn-ea"/>
                <a:ea typeface="+mn-ea"/>
              </a:rPr>
              <a:t>年当选为全国职业技能大赛综合布线赛项唯一指定产品，部分省市选拨赛使用产品</a:t>
            </a:r>
            <a:r>
              <a:rPr lang="zh-CN" altLang="en-US" sz="1600" b="0" dirty="0"/>
              <a:t>。</a:t>
            </a:r>
          </a:p>
        </p:txBody>
      </p:sp>
      <p:sp>
        <p:nvSpPr>
          <p:cNvPr id="8195" name="WordArt 3"/>
          <p:cNvSpPr>
            <a:spLocks noChangeArrowheads="1" noChangeShapeType="1" noTextEdit="1"/>
          </p:cNvSpPr>
          <p:nvPr/>
        </p:nvSpPr>
        <p:spPr bwMode="auto">
          <a:xfrm>
            <a:off x="3357563" y="1052513"/>
            <a:ext cx="2222500" cy="431800"/>
          </a:xfrm>
          <a:prstGeom prst="rect">
            <a:avLst/>
          </a:prstGeom>
        </p:spPr>
        <p:txBody>
          <a:bodyPr wrap="none" fromWordArt="1">
            <a:prstTxWarp prst="textPlain">
              <a:avLst>
                <a:gd name="adj" fmla="val 50000"/>
              </a:avLst>
            </a:prstTxWarp>
          </a:bodyPr>
          <a:lstStyle/>
          <a:p>
            <a:endParaRPr lang="zh-CN" altLang="en-US" sz="4000" kern="10">
              <a:ln w="9525">
                <a:noFill/>
                <a:round/>
                <a:headEnd/>
                <a:tailEnd/>
              </a:ln>
              <a:solidFill>
                <a:srgbClr val="C00000"/>
              </a:solidFill>
              <a:latin typeface="黑体"/>
              <a:ea typeface="黑体"/>
            </a:endParaRPr>
          </a:p>
        </p:txBody>
      </p:sp>
      <p:sp>
        <p:nvSpPr>
          <p:cNvPr id="8196" name="TextBox 3"/>
          <p:cNvSpPr txBox="1">
            <a:spLocks noChangeArrowheads="1"/>
          </p:cNvSpPr>
          <p:nvPr/>
        </p:nvSpPr>
        <p:spPr bwMode="auto">
          <a:xfrm>
            <a:off x="3143240" y="895633"/>
            <a:ext cx="2646878" cy="584775"/>
          </a:xfrm>
          <a:prstGeom prst="rect">
            <a:avLst/>
          </a:prstGeom>
          <a:noFill/>
          <a:ln w="9525">
            <a:noFill/>
            <a:miter lim="800000"/>
            <a:headEnd/>
            <a:tailEnd/>
          </a:ln>
        </p:spPr>
        <p:txBody>
          <a:bodyPr wrap="none">
            <a:spAutoFit/>
          </a:bodyPr>
          <a:lstStyle/>
          <a:p>
            <a:r>
              <a:rPr lang="zh-CN" altLang="en-US" sz="3200" dirty="0" smtClean="0">
                <a:solidFill>
                  <a:srgbClr val="C00000"/>
                </a:solidFill>
                <a:latin typeface="华文行楷" pitchFamily="2" charset="-122"/>
                <a:ea typeface="华文行楷" pitchFamily="2" charset="-122"/>
              </a:rPr>
              <a:t>公司发展历程</a:t>
            </a:r>
            <a:endParaRPr lang="zh-CN" altLang="en-US" sz="3200" dirty="0">
              <a:solidFill>
                <a:srgbClr val="C00000"/>
              </a:solidFill>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ChangeArrowheads="1"/>
          </p:cNvSpPr>
          <p:nvPr/>
        </p:nvSpPr>
        <p:spPr bwMode="auto">
          <a:xfrm>
            <a:off x="0" y="0"/>
            <a:ext cx="9144000" cy="457200"/>
          </a:xfrm>
          <a:prstGeom prst="rect">
            <a:avLst/>
          </a:prstGeom>
          <a:noFill/>
          <a:ln w="9525" algn="ctr">
            <a:noFill/>
            <a:miter lim="800000"/>
            <a:headEnd/>
            <a:tailEnd/>
          </a:ln>
        </p:spPr>
        <p:txBody>
          <a:bodyPr wrap="none" anchor="ctr">
            <a:spAutoFit/>
          </a:bodyPr>
          <a:lstStyle/>
          <a:p>
            <a:endParaRPr lang="zh-CN" altLang="en-US"/>
          </a:p>
        </p:txBody>
      </p:sp>
      <p:sp>
        <p:nvSpPr>
          <p:cNvPr id="24580" name="Rectangle 5"/>
          <p:cNvSpPr>
            <a:spLocks noChangeArrowheads="1"/>
          </p:cNvSpPr>
          <p:nvPr/>
        </p:nvSpPr>
        <p:spPr bwMode="auto">
          <a:xfrm>
            <a:off x="285750" y="1500188"/>
            <a:ext cx="4929188" cy="2586037"/>
          </a:xfrm>
          <a:prstGeom prst="rect">
            <a:avLst/>
          </a:prstGeom>
          <a:noFill/>
          <a:ln w="9525" algn="ctr">
            <a:noFill/>
            <a:miter lim="800000"/>
            <a:headEnd/>
            <a:tailEnd/>
          </a:ln>
        </p:spPr>
        <p:txBody>
          <a:bodyPr anchor="ctr">
            <a:spAutoFit/>
          </a:bodyPr>
          <a:lstStyle/>
          <a:p>
            <a:pPr indent="306388" algn="l" eaLnBrk="0" hangingPunct="0">
              <a:lnSpc>
                <a:spcPct val="150000"/>
              </a:lnSpc>
              <a:defRPr/>
            </a:pPr>
            <a:r>
              <a:rPr lang="zh-CN" altLang="en-US" b="0" dirty="0">
                <a:solidFill>
                  <a:srgbClr val="FF0000"/>
                </a:solidFill>
                <a:latin typeface="宋体" pitchFamily="2" charset="-122"/>
                <a:cs typeface="Times New Roman" pitchFamily="18" charset="0"/>
              </a:rPr>
              <a:t>产品规格</a:t>
            </a:r>
            <a:r>
              <a:rPr lang="zh-CN" altLang="en-US" b="0" dirty="0">
                <a:latin typeface="宋体" pitchFamily="2" charset="-122"/>
                <a:cs typeface="Times New Roman" pitchFamily="18" charset="0"/>
              </a:rPr>
              <a:t>：全钢台式结构，宽</a:t>
            </a:r>
            <a:r>
              <a:rPr lang="en-US" altLang="zh-CN" b="0" dirty="0">
                <a:latin typeface="宋体" pitchFamily="2" charset="-122"/>
                <a:cs typeface="Times New Roman" pitchFamily="18" charset="0"/>
              </a:rPr>
              <a:t>1800mm</a:t>
            </a:r>
            <a:r>
              <a:rPr lang="en-US" altLang="zh-CN" b="0" dirty="0">
                <a:latin typeface="+mn-ea"/>
                <a:cs typeface="Times New Roman" pitchFamily="18" charset="0"/>
              </a:rPr>
              <a:t>×</a:t>
            </a:r>
            <a:r>
              <a:rPr lang="zh-CN" altLang="en-US" b="0" dirty="0">
                <a:latin typeface="宋体" pitchFamily="2" charset="-122"/>
                <a:cs typeface="Times New Roman" pitchFamily="18" charset="0"/>
              </a:rPr>
              <a:t>高</a:t>
            </a:r>
            <a:r>
              <a:rPr lang="en-US" altLang="zh-CN" b="0" dirty="0">
                <a:latin typeface="宋体" pitchFamily="2" charset="-122"/>
                <a:cs typeface="Times New Roman" pitchFamily="18" charset="0"/>
              </a:rPr>
              <a:t>1430mm</a:t>
            </a:r>
            <a:r>
              <a:rPr lang="en-US" altLang="zh-CN" b="0" dirty="0">
                <a:latin typeface="+mn-ea"/>
                <a:cs typeface="Times New Roman" pitchFamily="18" charset="0"/>
              </a:rPr>
              <a:t> ×</a:t>
            </a:r>
            <a:r>
              <a:rPr lang="zh-CN" altLang="en-US" b="0" dirty="0">
                <a:latin typeface="宋体" pitchFamily="2" charset="-122"/>
                <a:cs typeface="Times New Roman" pitchFamily="18" charset="0"/>
              </a:rPr>
              <a:t>厚</a:t>
            </a:r>
            <a:r>
              <a:rPr lang="en-US" altLang="zh-CN" b="0" dirty="0">
                <a:latin typeface="宋体" pitchFamily="2" charset="-122"/>
                <a:cs typeface="Times New Roman" pitchFamily="18" charset="0"/>
              </a:rPr>
              <a:t>700mm</a:t>
            </a:r>
            <a:r>
              <a:rPr lang="zh-CN" altLang="en-US" b="0" dirty="0">
                <a:latin typeface="宋体" pitchFamily="2" charset="-122"/>
                <a:cs typeface="Times New Roman" pitchFamily="18" charset="0"/>
              </a:rPr>
              <a:t>。</a:t>
            </a:r>
            <a:endParaRPr lang="zh-CN" altLang="en-US" b="0" dirty="0">
              <a:latin typeface="宋体" pitchFamily="2" charset="-122"/>
            </a:endParaRPr>
          </a:p>
          <a:p>
            <a:pPr indent="306388" algn="l" eaLnBrk="0" hangingPunct="0">
              <a:lnSpc>
                <a:spcPct val="150000"/>
              </a:lnSpc>
              <a:defRPr/>
            </a:pPr>
            <a:r>
              <a:rPr lang="zh-CN" altLang="en-US" b="0" dirty="0">
                <a:solidFill>
                  <a:srgbClr val="FF0000"/>
                </a:solidFill>
                <a:latin typeface="宋体" pitchFamily="2" charset="-122"/>
                <a:cs typeface="Times New Roman" pitchFamily="18" charset="0"/>
              </a:rPr>
              <a:t>产品配置：</a:t>
            </a:r>
            <a:r>
              <a:rPr lang="zh-CN" altLang="en-US" b="0" dirty="0">
                <a:latin typeface="宋体" pitchFamily="2" charset="-122"/>
                <a:cs typeface="Times New Roman" pitchFamily="18" charset="0"/>
              </a:rPr>
              <a:t>嵌入式机架、光纤链路工作区、光纤接续装、架空钢缆装置、内嵌计算机、开放式机架光纤熔接盒、盘线柜、抽屉、主体中部水平线槽、</a:t>
            </a:r>
            <a:r>
              <a:rPr lang="en-US" altLang="zh-CN" b="0" dirty="0">
                <a:latin typeface="宋体" pitchFamily="2" charset="-122"/>
                <a:cs typeface="Times New Roman" pitchFamily="18" charset="0"/>
              </a:rPr>
              <a:t>220V</a:t>
            </a:r>
            <a:r>
              <a:rPr lang="zh-CN" altLang="en-US" b="0" dirty="0">
                <a:latin typeface="宋体" pitchFamily="2" charset="-122"/>
                <a:cs typeface="Times New Roman" pitchFamily="18" charset="0"/>
              </a:rPr>
              <a:t>漏电保护电源组件。</a:t>
            </a:r>
            <a:endParaRPr lang="zh-CN" altLang="en-US" b="0" dirty="0">
              <a:latin typeface="宋体" pitchFamily="2" charset="-122"/>
            </a:endParaRPr>
          </a:p>
        </p:txBody>
      </p:sp>
      <p:sp>
        <p:nvSpPr>
          <p:cNvPr id="25605" name="TextBox 5"/>
          <p:cNvSpPr txBox="1">
            <a:spLocks noChangeArrowheads="1"/>
          </p:cNvSpPr>
          <p:nvPr/>
        </p:nvSpPr>
        <p:spPr bwMode="auto">
          <a:xfrm>
            <a:off x="5545138" y="5376863"/>
            <a:ext cx="3098800" cy="338137"/>
          </a:xfrm>
          <a:prstGeom prst="rect">
            <a:avLst/>
          </a:prstGeom>
          <a:noFill/>
          <a:ln w="9525">
            <a:noFill/>
            <a:miter lim="800000"/>
            <a:headEnd/>
            <a:tailEnd/>
          </a:ln>
        </p:spPr>
        <p:txBody>
          <a:bodyPr wrap="none">
            <a:spAutoFit/>
          </a:bodyPr>
          <a:lstStyle/>
          <a:p>
            <a:r>
              <a:rPr lang="en-US" altLang="zh-CN" sz="1600" b="0" dirty="0">
                <a:latin typeface="微软雅黑" pitchFamily="34" charset="-122"/>
                <a:ea typeface="微软雅黑" pitchFamily="34" charset="-122"/>
              </a:rPr>
              <a:t>VGGST-1B</a:t>
            </a:r>
            <a:r>
              <a:rPr lang="zh-CN" altLang="en-US" sz="1600" b="0" dirty="0">
                <a:latin typeface="微软雅黑" pitchFamily="34" charset="-122"/>
                <a:ea typeface="微软雅黑" pitchFamily="34" charset="-122"/>
              </a:rPr>
              <a:t>光纤链路熔接实训台</a:t>
            </a:r>
          </a:p>
        </p:txBody>
      </p:sp>
      <p:grpSp>
        <p:nvGrpSpPr>
          <p:cNvPr id="25606" name="Group 7"/>
          <p:cNvGrpSpPr>
            <a:grpSpLocks/>
          </p:cNvGrpSpPr>
          <p:nvPr/>
        </p:nvGrpSpPr>
        <p:grpSpPr bwMode="auto">
          <a:xfrm>
            <a:off x="5072066" y="1928802"/>
            <a:ext cx="3929093" cy="3214697"/>
            <a:chOff x="2227" y="5062"/>
            <a:chExt cx="7903" cy="5337"/>
          </a:xfrm>
        </p:grpSpPr>
        <p:pic>
          <p:nvPicPr>
            <p:cNvPr id="25608" name="Picture 8" descr="1003"/>
            <p:cNvPicPr>
              <a:picLocks noChangeAspect="1" noChangeArrowheads="1"/>
            </p:cNvPicPr>
            <p:nvPr/>
          </p:nvPicPr>
          <p:blipFill>
            <a:blip r:embed="rId2"/>
            <a:srcRect/>
            <a:stretch>
              <a:fillRect/>
            </a:stretch>
          </p:blipFill>
          <p:spPr bwMode="auto">
            <a:xfrm>
              <a:off x="2227" y="5062"/>
              <a:ext cx="7903" cy="5337"/>
            </a:xfrm>
            <a:prstGeom prst="rect">
              <a:avLst/>
            </a:prstGeom>
            <a:noFill/>
            <a:ln w="9525">
              <a:noFill/>
              <a:miter lim="800000"/>
              <a:headEnd/>
              <a:tailEnd/>
            </a:ln>
          </p:spPr>
        </p:pic>
        <p:sp>
          <p:nvSpPr>
            <p:cNvPr id="25609" name="Rectangle 9"/>
            <p:cNvSpPr>
              <a:spLocks noChangeArrowheads="1"/>
            </p:cNvSpPr>
            <p:nvPr/>
          </p:nvSpPr>
          <p:spPr bwMode="auto">
            <a:xfrm>
              <a:off x="5212" y="6347"/>
              <a:ext cx="1792" cy="1006"/>
            </a:xfrm>
            <a:prstGeom prst="rect">
              <a:avLst/>
            </a:prstGeom>
            <a:solidFill>
              <a:srgbClr val="000000"/>
            </a:solidFill>
            <a:ln w="38100" algn="ctr">
              <a:solidFill>
                <a:srgbClr val="404040"/>
              </a:solidFill>
              <a:miter lim="800000"/>
              <a:headEnd/>
              <a:tailEnd/>
            </a:ln>
          </p:spPr>
          <p:txBody>
            <a:bodyPr/>
            <a:lstStyle/>
            <a:p>
              <a:endParaRPr lang="zh-CN" altLang="en-US"/>
            </a:p>
          </p:txBody>
        </p:sp>
      </p:grpSp>
      <p:sp>
        <p:nvSpPr>
          <p:cNvPr id="25607" name="TextBox 1"/>
          <p:cNvSpPr txBox="1">
            <a:spLocks noChangeArrowheads="1"/>
          </p:cNvSpPr>
          <p:nvPr/>
        </p:nvSpPr>
        <p:spPr bwMode="auto">
          <a:xfrm>
            <a:off x="500063" y="3857625"/>
            <a:ext cx="3714750" cy="2446338"/>
          </a:xfrm>
          <a:prstGeom prst="rect">
            <a:avLst/>
          </a:prstGeom>
          <a:noFill/>
          <a:ln w="9525">
            <a:noFill/>
            <a:miter lim="800000"/>
            <a:headEnd/>
            <a:tailEnd/>
          </a:ln>
        </p:spPr>
        <p:txBody>
          <a:bodyPr>
            <a:spAutoFit/>
          </a:bodyPr>
          <a:lstStyle/>
          <a:p>
            <a:pPr algn="l">
              <a:lnSpc>
                <a:spcPct val="150000"/>
              </a:lnSpc>
            </a:pPr>
            <a:r>
              <a:rPr lang="zh-CN" altLang="en-US">
                <a:solidFill>
                  <a:srgbClr val="FF0000"/>
                </a:solidFill>
              </a:rPr>
              <a:t>实训功能：</a:t>
            </a:r>
          </a:p>
          <a:p>
            <a:pPr algn="l">
              <a:lnSpc>
                <a:spcPct val="150000"/>
              </a:lnSpc>
            </a:pPr>
            <a:r>
              <a:rPr lang="en-US" altLang="zh-CN" b="0"/>
              <a:t>1</a:t>
            </a:r>
            <a:r>
              <a:rPr lang="zh-CN" altLang="en-US" b="0"/>
              <a:t>、光纤通信链路主干链路模块</a:t>
            </a:r>
          </a:p>
          <a:p>
            <a:pPr algn="l">
              <a:lnSpc>
                <a:spcPct val="150000"/>
              </a:lnSpc>
            </a:pPr>
            <a:r>
              <a:rPr lang="en-US" altLang="zh-CN" b="0"/>
              <a:t>2</a:t>
            </a:r>
            <a:r>
              <a:rPr lang="zh-CN" altLang="en-US" b="0"/>
              <a:t>、光纤通信链路水平链路模块</a:t>
            </a:r>
          </a:p>
          <a:p>
            <a:pPr algn="l">
              <a:lnSpc>
                <a:spcPct val="150000"/>
              </a:lnSpc>
            </a:pPr>
            <a:r>
              <a:rPr lang="en-US" altLang="zh-CN" b="0"/>
              <a:t>3</a:t>
            </a:r>
            <a:r>
              <a:rPr lang="zh-CN" altLang="en-US" b="0"/>
              <a:t>、光纤通信链路接续实训模块</a:t>
            </a:r>
          </a:p>
          <a:p>
            <a:pPr algn="l">
              <a:lnSpc>
                <a:spcPct val="150000"/>
              </a:lnSpc>
            </a:pPr>
            <a:r>
              <a:rPr lang="en-US" altLang="zh-CN" b="0"/>
              <a:t>4</a:t>
            </a:r>
            <a:r>
              <a:rPr lang="zh-CN" altLang="en-US" b="0"/>
              <a:t>、内嵌计算机模块</a:t>
            </a:r>
          </a:p>
          <a:p>
            <a:pPr algn="l"/>
            <a:endParaRPr lang="zh-CN" altLang="en-US"/>
          </a:p>
        </p:txBody>
      </p:sp>
      <p:sp>
        <p:nvSpPr>
          <p:cNvPr id="11" name="Text Box 2"/>
          <p:cNvSpPr txBox="1">
            <a:spLocks noChangeArrowheads="1"/>
          </p:cNvSpPr>
          <p:nvPr/>
        </p:nvSpPr>
        <p:spPr bwMode="auto">
          <a:xfrm>
            <a:off x="285720" y="966318"/>
            <a:ext cx="3571900"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zh-CN" altLang="en-US" sz="3200" dirty="0" smtClean="0">
                <a:solidFill>
                  <a:srgbClr val="000099"/>
                </a:solidFill>
                <a:latin typeface="华文行楷" pitchFamily="2" charset="-122"/>
                <a:ea typeface="华文行楷" pitchFamily="2" charset="-122"/>
              </a:rPr>
              <a:t>基本</a:t>
            </a:r>
            <a:r>
              <a:rPr lang="zh-CN" altLang="en-US" sz="3200" dirty="0">
                <a:solidFill>
                  <a:srgbClr val="000099"/>
                </a:solidFill>
                <a:latin typeface="华文行楷" pitchFamily="2" charset="-122"/>
                <a:ea typeface="华文行楷" pitchFamily="2" charset="-122"/>
              </a:rPr>
              <a:t>技能训练</a:t>
            </a:r>
            <a:r>
              <a:rPr lang="zh-CN" altLang="en-US" sz="3200" dirty="0" smtClean="0">
                <a:solidFill>
                  <a:srgbClr val="000099"/>
                </a:solidFill>
                <a:latin typeface="华文行楷" pitchFamily="2" charset="-122"/>
                <a:ea typeface="华文行楷" pitchFamily="2" charset="-122"/>
              </a:rPr>
              <a:t>模块</a:t>
            </a:r>
            <a:endParaRPr lang="zh-CN" altLang="en-US" sz="3200" dirty="0">
              <a:solidFill>
                <a:srgbClr val="000099"/>
              </a:solidFill>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矩形 7"/>
          <p:cNvSpPr>
            <a:spLocks noChangeArrowheads="1"/>
          </p:cNvSpPr>
          <p:nvPr/>
        </p:nvSpPr>
        <p:spPr bwMode="auto">
          <a:xfrm>
            <a:off x="6500826" y="5429264"/>
            <a:ext cx="1643074" cy="338554"/>
          </a:xfrm>
          <a:prstGeom prst="rect">
            <a:avLst/>
          </a:prstGeom>
          <a:noFill/>
          <a:ln w="9525">
            <a:noFill/>
            <a:miter lim="800000"/>
            <a:headEnd/>
            <a:tailEnd/>
          </a:ln>
        </p:spPr>
        <p:txBody>
          <a:bodyPr wrap="square">
            <a:spAutoFit/>
          </a:bodyPr>
          <a:lstStyle/>
          <a:p>
            <a:r>
              <a:rPr lang="zh-CN" altLang="en-US" sz="1600" dirty="0">
                <a:latin typeface="黑体" pitchFamily="2" charset="-122"/>
                <a:ea typeface="黑体" pitchFamily="2" charset="-122"/>
              </a:rPr>
              <a:t>网络实训机架</a:t>
            </a:r>
          </a:p>
        </p:txBody>
      </p:sp>
      <p:sp>
        <p:nvSpPr>
          <p:cNvPr id="26629" name="TextBox 12"/>
          <p:cNvSpPr txBox="1">
            <a:spLocks noChangeArrowheads="1"/>
          </p:cNvSpPr>
          <p:nvPr/>
        </p:nvSpPr>
        <p:spPr bwMode="auto">
          <a:xfrm>
            <a:off x="714348" y="1571612"/>
            <a:ext cx="4500594" cy="830997"/>
          </a:xfrm>
          <a:prstGeom prst="rect">
            <a:avLst/>
          </a:prstGeom>
          <a:noFill/>
          <a:ln w="9525">
            <a:noFill/>
            <a:miter lim="800000"/>
            <a:headEnd/>
            <a:tailEnd/>
          </a:ln>
        </p:spPr>
        <p:txBody>
          <a:bodyPr wrap="square">
            <a:spAutoFit/>
          </a:bodyPr>
          <a:lstStyle/>
          <a:p>
            <a:pPr algn="l">
              <a:lnSpc>
                <a:spcPct val="150000"/>
              </a:lnSpc>
            </a:pPr>
            <a:r>
              <a:rPr lang="zh-CN" altLang="en-US" sz="1600" b="0" dirty="0">
                <a:solidFill>
                  <a:srgbClr val="FF0000"/>
                </a:solidFill>
              </a:rPr>
              <a:t>产品型号：</a:t>
            </a:r>
            <a:r>
              <a:rPr lang="en-US" altLang="zh-CN" sz="1600" b="0" dirty="0" smtClean="0"/>
              <a:t>VGZSJ-2A</a:t>
            </a:r>
            <a:endParaRPr lang="zh-CN" altLang="en-US" sz="1600" b="0" dirty="0"/>
          </a:p>
          <a:p>
            <a:pPr algn="l">
              <a:lnSpc>
                <a:spcPct val="150000"/>
              </a:lnSpc>
            </a:pPr>
            <a:r>
              <a:rPr lang="zh-CN" altLang="en-US" sz="1600" b="0" dirty="0">
                <a:solidFill>
                  <a:srgbClr val="FF0000"/>
                </a:solidFill>
              </a:rPr>
              <a:t>产品规格：</a:t>
            </a:r>
            <a:r>
              <a:rPr lang="zh-CN" altLang="en-US" sz="1600" b="0" dirty="0"/>
              <a:t>长</a:t>
            </a:r>
            <a:r>
              <a:rPr lang="en-US" sz="1600" b="0" dirty="0"/>
              <a:t> </a:t>
            </a:r>
            <a:r>
              <a:rPr lang="en-US" altLang="zh-CN" sz="1600" b="0" dirty="0"/>
              <a:t>60cm</a:t>
            </a:r>
            <a:r>
              <a:rPr lang="zh-CN" altLang="en-US" sz="1600" b="0" dirty="0"/>
              <a:t>，宽</a:t>
            </a:r>
            <a:r>
              <a:rPr lang="en-US" sz="1600" b="0" dirty="0"/>
              <a:t> </a:t>
            </a:r>
            <a:r>
              <a:rPr lang="en-US" altLang="zh-CN" sz="1600" b="0" dirty="0"/>
              <a:t>53cm </a:t>
            </a:r>
            <a:r>
              <a:rPr lang="zh-CN" altLang="en-US" sz="1600" b="0" dirty="0"/>
              <a:t>米，高</a:t>
            </a:r>
            <a:r>
              <a:rPr lang="en-US" sz="1600" b="0" dirty="0"/>
              <a:t> </a:t>
            </a:r>
            <a:r>
              <a:rPr lang="en-US" altLang="zh-CN" sz="1600" b="0" dirty="0" smtClean="0"/>
              <a:t>180cm</a:t>
            </a:r>
            <a:endParaRPr lang="zh-CN" altLang="en-US" sz="1600" b="0" dirty="0"/>
          </a:p>
        </p:txBody>
      </p:sp>
      <p:sp>
        <p:nvSpPr>
          <p:cNvPr id="26630" name="TextBox 7"/>
          <p:cNvSpPr txBox="1">
            <a:spLocks noChangeArrowheads="1"/>
          </p:cNvSpPr>
          <p:nvPr/>
        </p:nvSpPr>
        <p:spPr bwMode="auto">
          <a:xfrm>
            <a:off x="642910" y="2357430"/>
            <a:ext cx="5000625" cy="3416320"/>
          </a:xfrm>
          <a:prstGeom prst="rect">
            <a:avLst/>
          </a:prstGeom>
          <a:noFill/>
          <a:ln w="9525">
            <a:noFill/>
            <a:miter lim="800000"/>
            <a:headEnd/>
            <a:tailEnd/>
          </a:ln>
        </p:spPr>
        <p:txBody>
          <a:bodyPr>
            <a:spAutoFit/>
          </a:bodyPr>
          <a:lstStyle/>
          <a:p>
            <a:pPr algn="l">
              <a:lnSpc>
                <a:spcPct val="150000"/>
              </a:lnSpc>
            </a:pPr>
            <a:r>
              <a:rPr lang="zh-CN" altLang="en-US" sz="1600" dirty="0">
                <a:solidFill>
                  <a:srgbClr val="FF0000"/>
                </a:solidFill>
              </a:rPr>
              <a:t>实训功能</a:t>
            </a:r>
          </a:p>
          <a:p>
            <a:pPr algn="l">
              <a:lnSpc>
                <a:spcPct val="150000"/>
              </a:lnSpc>
            </a:pPr>
            <a:r>
              <a:rPr lang="zh-CN" altLang="en-US" sz="1600" b="0" dirty="0"/>
              <a:t>（</a:t>
            </a:r>
            <a:r>
              <a:rPr lang="en-US" altLang="zh-CN" sz="1600" b="0" dirty="0"/>
              <a:t>1</a:t>
            </a:r>
            <a:r>
              <a:rPr lang="zh-CN" altLang="en-US" sz="1600" b="0" dirty="0"/>
              <a:t>）能够进行网络双绞线配线和端接实训</a:t>
            </a:r>
          </a:p>
          <a:p>
            <a:pPr algn="l">
              <a:lnSpc>
                <a:spcPct val="150000"/>
              </a:lnSpc>
            </a:pPr>
            <a:r>
              <a:rPr lang="zh-CN" altLang="en-US" sz="1600" b="0" dirty="0"/>
              <a:t>（</a:t>
            </a:r>
            <a:r>
              <a:rPr lang="en-US" altLang="zh-CN" sz="1600" b="0" dirty="0"/>
              <a:t>2</a:t>
            </a:r>
            <a:r>
              <a:rPr lang="zh-CN" altLang="en-US" sz="1600" b="0" dirty="0"/>
              <a:t>）能够制作和</a:t>
            </a:r>
            <a:r>
              <a:rPr lang="zh-CN" altLang="en-US" sz="1600" b="0" dirty="0" smtClean="0"/>
              <a:t>测量</a:t>
            </a:r>
            <a:r>
              <a:rPr lang="en-US" altLang="zh-CN" sz="1600" b="0" dirty="0" smtClean="0"/>
              <a:t>4</a:t>
            </a:r>
            <a:r>
              <a:rPr lang="zh-CN" altLang="en-US" sz="1600" b="0" dirty="0" smtClean="0"/>
              <a:t>根</a:t>
            </a:r>
            <a:r>
              <a:rPr lang="zh-CN" altLang="en-US" sz="1600" b="0" dirty="0"/>
              <a:t>网络跳线，</a:t>
            </a:r>
            <a:endParaRPr lang="en-US" altLang="zh-CN" sz="1600" b="0" dirty="0"/>
          </a:p>
          <a:p>
            <a:pPr algn="l">
              <a:lnSpc>
                <a:spcPct val="150000"/>
              </a:lnSpc>
            </a:pPr>
            <a:r>
              <a:rPr lang="zh-CN" altLang="en-US" sz="1600" b="0" dirty="0"/>
              <a:t>（</a:t>
            </a:r>
            <a:r>
              <a:rPr lang="en-US" altLang="zh-CN" sz="1600" b="0" dirty="0"/>
              <a:t>3</a:t>
            </a:r>
            <a:r>
              <a:rPr lang="zh-CN" altLang="en-US" sz="1600" b="0" dirty="0"/>
              <a:t>）能与网络配线架、通信跳线架组合进 </a:t>
            </a:r>
            <a:r>
              <a:rPr lang="zh-CN" altLang="en-US" sz="1600" b="0" dirty="0" smtClean="0"/>
              <a:t>行</a:t>
            </a:r>
            <a:r>
              <a:rPr lang="zh-CN" altLang="en-US" sz="1600" b="0" dirty="0"/>
              <a:t>多种端接实训，仿真机柜内配线端接。</a:t>
            </a:r>
          </a:p>
          <a:p>
            <a:pPr algn="l">
              <a:lnSpc>
                <a:spcPct val="150000"/>
              </a:lnSpc>
            </a:pPr>
            <a:r>
              <a:rPr lang="zh-CN" altLang="en-US" sz="1600" b="0" dirty="0"/>
              <a:t>（</a:t>
            </a:r>
            <a:r>
              <a:rPr lang="en-US" altLang="zh-CN" sz="1600" b="0" dirty="0"/>
              <a:t>4</a:t>
            </a:r>
            <a:r>
              <a:rPr lang="zh-CN" altLang="en-US" sz="1600" b="0" dirty="0"/>
              <a:t>）能够模拟配线端接、永久链路常见故障，如：跨接、反接、短路、断路等。</a:t>
            </a:r>
          </a:p>
          <a:p>
            <a:pPr algn="l">
              <a:lnSpc>
                <a:spcPct val="150000"/>
              </a:lnSpc>
            </a:pPr>
            <a:r>
              <a:rPr lang="zh-CN" altLang="en-US" sz="1600" b="0" dirty="0"/>
              <a:t>（</a:t>
            </a:r>
            <a:r>
              <a:rPr lang="en-US" altLang="zh-CN" sz="1600" b="0" dirty="0"/>
              <a:t>5</a:t>
            </a:r>
            <a:r>
              <a:rPr lang="zh-CN" altLang="en-US" sz="1600" b="0" dirty="0"/>
              <a:t>）实训设备具有</a:t>
            </a:r>
            <a:r>
              <a:rPr lang="en-US" altLang="zh-CN" sz="1600" b="0" dirty="0"/>
              <a:t>5000</a:t>
            </a:r>
            <a:r>
              <a:rPr lang="zh-CN" altLang="en-US" sz="1600" b="0" dirty="0"/>
              <a:t>次以上的端接实训功能。</a:t>
            </a:r>
          </a:p>
          <a:p>
            <a:pPr algn="l">
              <a:lnSpc>
                <a:spcPct val="150000"/>
              </a:lnSpc>
            </a:pPr>
            <a:r>
              <a:rPr lang="zh-CN" altLang="en-US" sz="1600" b="0" dirty="0"/>
              <a:t>（</a:t>
            </a:r>
            <a:r>
              <a:rPr lang="en-US" altLang="zh-CN" sz="1600" b="0" dirty="0"/>
              <a:t>6</a:t>
            </a:r>
            <a:r>
              <a:rPr lang="zh-CN" altLang="en-US" sz="1600" b="0" dirty="0"/>
              <a:t>）能够搭建多种网络链路和测试链路的平台</a:t>
            </a:r>
            <a:r>
              <a:rPr lang="zh-CN" altLang="en-US" sz="1600" b="0" dirty="0" smtClean="0"/>
              <a:t>。</a:t>
            </a:r>
            <a:endParaRPr lang="zh-CN" altLang="en-US" sz="1600" b="0" dirty="0"/>
          </a:p>
        </p:txBody>
      </p:sp>
      <p:sp>
        <p:nvSpPr>
          <p:cNvPr id="7" name="Text Box 2"/>
          <p:cNvSpPr txBox="1">
            <a:spLocks noChangeArrowheads="1"/>
          </p:cNvSpPr>
          <p:nvPr/>
        </p:nvSpPr>
        <p:spPr bwMode="auto">
          <a:xfrm>
            <a:off x="428596" y="966318"/>
            <a:ext cx="3571900"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zh-CN" altLang="en-US" sz="3200" dirty="0" smtClean="0">
                <a:solidFill>
                  <a:srgbClr val="000099"/>
                </a:solidFill>
                <a:latin typeface="华文行楷" pitchFamily="2" charset="-122"/>
                <a:ea typeface="华文行楷" pitchFamily="2" charset="-122"/>
              </a:rPr>
              <a:t>基本</a:t>
            </a:r>
            <a:r>
              <a:rPr lang="zh-CN" altLang="en-US" sz="3200" dirty="0">
                <a:solidFill>
                  <a:srgbClr val="000099"/>
                </a:solidFill>
                <a:latin typeface="华文行楷" pitchFamily="2" charset="-122"/>
                <a:ea typeface="华文行楷" pitchFamily="2" charset="-122"/>
              </a:rPr>
              <a:t>技能训练</a:t>
            </a:r>
            <a:r>
              <a:rPr lang="zh-CN" altLang="en-US" sz="3200" dirty="0" smtClean="0">
                <a:solidFill>
                  <a:srgbClr val="000099"/>
                </a:solidFill>
                <a:latin typeface="华文行楷" pitchFamily="2" charset="-122"/>
                <a:ea typeface="华文行楷" pitchFamily="2" charset="-122"/>
              </a:rPr>
              <a:t>模块</a:t>
            </a:r>
            <a:endParaRPr lang="zh-CN" altLang="en-US" sz="3200" dirty="0">
              <a:solidFill>
                <a:srgbClr val="000099"/>
              </a:solidFill>
              <a:latin typeface="华文行楷" pitchFamily="2" charset="-122"/>
              <a:ea typeface="华文行楷" pitchFamily="2" charset="-122"/>
            </a:endParaRPr>
          </a:p>
        </p:txBody>
      </p:sp>
      <p:pic>
        <p:nvPicPr>
          <p:cNvPr id="8" name="图片 7" descr="IMG_56991.jpg"/>
          <p:cNvPicPr>
            <a:picLocks noChangeAspect="1"/>
          </p:cNvPicPr>
          <p:nvPr/>
        </p:nvPicPr>
        <p:blipFill>
          <a:blip r:embed="rId2" cstate="print"/>
          <a:srcRect l="35938" t="3125" r="12499" b="3125"/>
          <a:stretch>
            <a:fillRect/>
          </a:stretch>
        </p:blipFill>
        <p:spPr>
          <a:xfrm>
            <a:off x="6572264" y="1285860"/>
            <a:ext cx="1493054" cy="4071966"/>
          </a:xfrm>
          <a:prstGeom prst="rect">
            <a:avLst/>
          </a:prstGeom>
        </p:spPr>
      </p:pic>
      <p:sp>
        <p:nvSpPr>
          <p:cNvPr id="9" name="Text Box 2"/>
          <p:cNvSpPr txBox="1">
            <a:spLocks noChangeArrowheads="1"/>
          </p:cNvSpPr>
          <p:nvPr/>
        </p:nvSpPr>
        <p:spPr bwMode="auto">
          <a:xfrm>
            <a:off x="8143900" y="1285860"/>
            <a:ext cx="714380" cy="4196020"/>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en-US" altLang="zh-CN" sz="2400" dirty="0" smtClean="0">
                <a:solidFill>
                  <a:srgbClr val="FF0000"/>
                </a:solidFill>
                <a:latin typeface="华文行楷" pitchFamily="2" charset="-122"/>
                <a:ea typeface="华文行楷" pitchFamily="2" charset="-122"/>
              </a:rPr>
              <a:t>2010</a:t>
            </a: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年</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国</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赛</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指</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定</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设</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备</a:t>
            </a:r>
            <a:endParaRPr lang="zh-CN" altLang="en-US" sz="2400" dirty="0">
              <a:solidFill>
                <a:srgbClr val="FF0000"/>
              </a:solidFill>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8" descr="2"/>
          <p:cNvPicPr>
            <a:picLocks noChangeAspect="1" noChangeArrowheads="1"/>
          </p:cNvPicPr>
          <p:nvPr/>
        </p:nvPicPr>
        <p:blipFill>
          <a:blip r:embed="rId2" cstate="print"/>
          <a:srcRect l="23913" t="5555" r="21738" b="4166"/>
          <a:stretch>
            <a:fillRect/>
          </a:stretch>
        </p:blipFill>
        <p:spPr bwMode="auto">
          <a:xfrm>
            <a:off x="6643702" y="1000108"/>
            <a:ext cx="1714512" cy="4457731"/>
          </a:xfrm>
          <a:prstGeom prst="rect">
            <a:avLst/>
          </a:prstGeom>
          <a:noFill/>
          <a:ln w="9525">
            <a:noFill/>
            <a:miter lim="800000"/>
            <a:headEnd/>
            <a:tailEnd/>
          </a:ln>
        </p:spPr>
      </p:pic>
      <p:sp>
        <p:nvSpPr>
          <p:cNvPr id="27652" name="TextBox 9"/>
          <p:cNvSpPr txBox="1">
            <a:spLocks noChangeArrowheads="1"/>
          </p:cNvSpPr>
          <p:nvPr/>
        </p:nvSpPr>
        <p:spPr bwMode="auto">
          <a:xfrm>
            <a:off x="714375" y="1645026"/>
            <a:ext cx="4643438" cy="1569660"/>
          </a:xfrm>
          <a:prstGeom prst="rect">
            <a:avLst/>
          </a:prstGeom>
          <a:noFill/>
          <a:ln w="9525">
            <a:noFill/>
            <a:miter lim="800000"/>
            <a:headEnd/>
            <a:tailEnd/>
          </a:ln>
        </p:spPr>
        <p:txBody>
          <a:bodyPr>
            <a:spAutoFit/>
          </a:bodyPr>
          <a:lstStyle/>
          <a:p>
            <a:pPr algn="l"/>
            <a:r>
              <a:rPr lang="zh-CN" altLang="en-US" sz="1600" b="0" dirty="0">
                <a:solidFill>
                  <a:srgbClr val="FF0000"/>
                </a:solidFill>
              </a:rPr>
              <a:t>产品型号 ：</a:t>
            </a:r>
            <a:r>
              <a:rPr lang="en-US" altLang="zh-CN" sz="1600" b="0" dirty="0"/>
              <a:t>VGZSJ-1C</a:t>
            </a:r>
            <a:endParaRPr lang="zh-CN" altLang="en-US" sz="1600" b="0" dirty="0"/>
          </a:p>
          <a:p>
            <a:pPr algn="l"/>
            <a:r>
              <a:rPr lang="zh-CN" altLang="en-US" sz="1600" b="0" dirty="0">
                <a:solidFill>
                  <a:srgbClr val="FF0000"/>
                </a:solidFill>
              </a:rPr>
              <a:t>产品规格：</a:t>
            </a:r>
            <a:r>
              <a:rPr lang="zh-CN" altLang="en-US" sz="1600" b="0" dirty="0"/>
              <a:t>长</a:t>
            </a:r>
            <a:r>
              <a:rPr lang="en-US" altLang="zh-CN" sz="1600" b="0" dirty="0"/>
              <a:t>0.66</a:t>
            </a:r>
            <a:r>
              <a:rPr lang="zh-CN" altLang="en-US" sz="1600" b="0" dirty="0"/>
              <a:t>米，宽</a:t>
            </a:r>
            <a:r>
              <a:rPr lang="en-US" altLang="zh-CN" sz="1600" b="0" dirty="0"/>
              <a:t>0.6</a:t>
            </a:r>
            <a:r>
              <a:rPr lang="zh-CN" altLang="en-US" sz="1600" b="0" dirty="0"/>
              <a:t>米，高</a:t>
            </a:r>
            <a:r>
              <a:rPr lang="en-US" altLang="zh-CN" sz="1600" b="0" dirty="0"/>
              <a:t>1.8</a:t>
            </a:r>
            <a:r>
              <a:rPr lang="zh-CN" altLang="en-US" sz="1600" b="0" dirty="0"/>
              <a:t>米，重量</a:t>
            </a:r>
            <a:r>
              <a:rPr lang="en-US" altLang="zh-CN" sz="1600" b="0" dirty="0"/>
              <a:t>80</a:t>
            </a:r>
            <a:r>
              <a:rPr lang="zh-CN" altLang="en-US" sz="1600" b="0" dirty="0"/>
              <a:t>公斤，每台设备同时满足</a:t>
            </a:r>
            <a:r>
              <a:rPr lang="en-US" altLang="zh-CN" sz="1600" b="0" dirty="0"/>
              <a:t>3</a:t>
            </a:r>
            <a:r>
              <a:rPr lang="zh-CN" altLang="en-US" sz="1600" b="0" dirty="0"/>
              <a:t>人实训。</a:t>
            </a:r>
          </a:p>
          <a:p>
            <a:pPr algn="l"/>
            <a:r>
              <a:rPr lang="zh-CN" altLang="en-US" sz="1600" b="0" dirty="0">
                <a:solidFill>
                  <a:srgbClr val="FF0000"/>
                </a:solidFill>
              </a:rPr>
              <a:t>产品结构：</a:t>
            </a:r>
            <a:r>
              <a:rPr lang="zh-CN" altLang="en-US" sz="1600" b="0" dirty="0"/>
              <a:t>机架为开放式机架，全钢结构，具有机柜的特点所有实训设备安装在机架内，结构简洁实用，便于教学实训</a:t>
            </a:r>
            <a:r>
              <a:rPr lang="en-US" altLang="zh-CN" sz="1600" b="0" dirty="0"/>
              <a:t>.</a:t>
            </a:r>
            <a:endParaRPr lang="zh-CN" altLang="en-US" sz="1600" b="0" dirty="0"/>
          </a:p>
        </p:txBody>
      </p:sp>
      <p:sp>
        <p:nvSpPr>
          <p:cNvPr id="27653" name="TextBox 12"/>
          <p:cNvSpPr txBox="1">
            <a:spLocks noChangeArrowheads="1"/>
          </p:cNvSpPr>
          <p:nvPr/>
        </p:nvSpPr>
        <p:spPr bwMode="auto">
          <a:xfrm>
            <a:off x="754063" y="3180236"/>
            <a:ext cx="2653290" cy="2677656"/>
          </a:xfrm>
          <a:prstGeom prst="rect">
            <a:avLst/>
          </a:prstGeom>
          <a:noFill/>
          <a:ln w="9525">
            <a:noFill/>
            <a:miter lim="800000"/>
            <a:headEnd/>
            <a:tailEnd/>
          </a:ln>
        </p:spPr>
        <p:txBody>
          <a:bodyPr wrap="none">
            <a:spAutoFit/>
          </a:bodyPr>
          <a:lstStyle/>
          <a:p>
            <a:pPr algn="l">
              <a:lnSpc>
                <a:spcPct val="150000"/>
              </a:lnSpc>
            </a:pPr>
            <a:r>
              <a:rPr lang="zh-CN" altLang="en-US" sz="1600" dirty="0">
                <a:solidFill>
                  <a:srgbClr val="FF0000"/>
                </a:solidFill>
              </a:rPr>
              <a:t>产品功能</a:t>
            </a:r>
          </a:p>
          <a:p>
            <a:pPr algn="l">
              <a:lnSpc>
                <a:spcPct val="150000"/>
              </a:lnSpc>
              <a:buFont typeface="Wingdings" pitchFamily="2" charset="2"/>
              <a:buChar char="l"/>
            </a:pPr>
            <a:r>
              <a:rPr lang="zh-CN" altLang="en-US" sz="1600" b="0" dirty="0"/>
              <a:t>永久链路安装及端接实训</a:t>
            </a:r>
            <a:r>
              <a:rPr lang="en-US" sz="1600" b="0" dirty="0"/>
              <a:t> </a:t>
            </a:r>
            <a:endParaRPr lang="zh-CN" altLang="en-US" sz="1600" b="0" dirty="0"/>
          </a:p>
          <a:p>
            <a:pPr algn="l">
              <a:lnSpc>
                <a:spcPct val="150000"/>
              </a:lnSpc>
              <a:buFont typeface="Wingdings" pitchFamily="2" charset="2"/>
              <a:buChar char="l"/>
            </a:pPr>
            <a:r>
              <a:rPr lang="zh-CN" altLang="en-US" sz="1600" b="0" dirty="0"/>
              <a:t>主干链路连接实训</a:t>
            </a:r>
            <a:endParaRPr lang="en-US" altLang="zh-CN" sz="1600" b="0" dirty="0"/>
          </a:p>
          <a:p>
            <a:pPr algn="l">
              <a:lnSpc>
                <a:spcPct val="150000"/>
              </a:lnSpc>
              <a:buFont typeface="Wingdings" pitchFamily="2" charset="2"/>
              <a:buChar char="l"/>
            </a:pPr>
            <a:r>
              <a:rPr lang="zh-CN" altLang="en-US" sz="1600" b="0" dirty="0"/>
              <a:t>线缆理线技术实训</a:t>
            </a:r>
          </a:p>
          <a:p>
            <a:pPr algn="l">
              <a:lnSpc>
                <a:spcPct val="150000"/>
              </a:lnSpc>
              <a:buFont typeface="Wingdings" pitchFamily="2" charset="2"/>
              <a:buChar char="l"/>
            </a:pPr>
            <a:r>
              <a:rPr lang="zh-CN" altLang="en-US" sz="1600" b="0" dirty="0"/>
              <a:t>标识标记实训</a:t>
            </a:r>
            <a:endParaRPr lang="en-US" altLang="zh-CN" sz="1600" b="0" dirty="0"/>
          </a:p>
          <a:p>
            <a:pPr algn="l">
              <a:lnSpc>
                <a:spcPct val="150000"/>
              </a:lnSpc>
              <a:buFont typeface="Wingdings" pitchFamily="2" charset="2"/>
              <a:buChar char="l"/>
            </a:pPr>
            <a:r>
              <a:rPr lang="zh-CN" altLang="en-US" sz="1600" b="0" dirty="0"/>
              <a:t>链路交、互连方式实训</a:t>
            </a:r>
            <a:endParaRPr lang="en-US" altLang="zh-CN" sz="1600" b="0" dirty="0"/>
          </a:p>
          <a:p>
            <a:pPr algn="l">
              <a:lnSpc>
                <a:spcPct val="150000"/>
              </a:lnSpc>
              <a:buFont typeface="Wingdings" pitchFamily="2" charset="2"/>
              <a:buChar char="l"/>
            </a:pPr>
            <a:r>
              <a:rPr lang="zh-CN" altLang="en-US" sz="1600" b="0" dirty="0"/>
              <a:t>验收测试与定位技术实</a:t>
            </a:r>
            <a:r>
              <a:rPr lang="zh-CN" altLang="en-US" sz="1600" b="0" dirty="0" smtClean="0"/>
              <a:t>训</a:t>
            </a:r>
            <a:endParaRPr lang="zh-CN" altLang="en-US" dirty="0"/>
          </a:p>
        </p:txBody>
      </p:sp>
      <p:pic>
        <p:nvPicPr>
          <p:cNvPr id="27654" name="图片 9" descr="2.jpg"/>
          <p:cNvPicPr>
            <a:picLocks noChangeAspect="1" noChangeArrowheads="1"/>
          </p:cNvPicPr>
          <p:nvPr/>
        </p:nvPicPr>
        <p:blipFill>
          <a:blip r:embed="rId3"/>
          <a:srcRect/>
          <a:stretch>
            <a:fillRect/>
          </a:stretch>
        </p:blipFill>
        <p:spPr bwMode="auto">
          <a:xfrm>
            <a:off x="3929063" y="3205163"/>
            <a:ext cx="2571750" cy="1509712"/>
          </a:xfrm>
          <a:prstGeom prst="rect">
            <a:avLst/>
          </a:prstGeom>
          <a:noFill/>
          <a:ln w="9525">
            <a:noFill/>
            <a:miter lim="800000"/>
            <a:headEnd/>
            <a:tailEnd/>
          </a:ln>
        </p:spPr>
      </p:pic>
      <p:pic>
        <p:nvPicPr>
          <p:cNvPr id="27655" name="Picture 13" descr="F:\..\Application Data\Tencent\Users\969982801\QQ\WinTemp\RichOle\)K47OP$9$TB64B)MA7H~@OG.jpg"/>
          <p:cNvPicPr>
            <a:picLocks noChangeAspect="1" noChangeArrowheads="1"/>
          </p:cNvPicPr>
          <p:nvPr/>
        </p:nvPicPr>
        <p:blipFill>
          <a:blip r:embed="rId4" r:link="rId5"/>
          <a:srcRect/>
          <a:stretch>
            <a:fillRect/>
          </a:stretch>
        </p:blipFill>
        <p:spPr bwMode="auto">
          <a:xfrm>
            <a:off x="3929063" y="4810125"/>
            <a:ext cx="2628900" cy="1047750"/>
          </a:xfrm>
          <a:prstGeom prst="rect">
            <a:avLst/>
          </a:prstGeom>
          <a:noFill/>
          <a:ln w="9525">
            <a:noFill/>
            <a:miter lim="800000"/>
            <a:headEnd/>
            <a:tailEnd/>
          </a:ln>
        </p:spPr>
      </p:pic>
      <p:sp>
        <p:nvSpPr>
          <p:cNvPr id="8" name="矩形 7"/>
          <p:cNvSpPr>
            <a:spLocks noChangeArrowheads="1"/>
          </p:cNvSpPr>
          <p:nvPr/>
        </p:nvSpPr>
        <p:spPr bwMode="auto">
          <a:xfrm>
            <a:off x="6643702" y="5429264"/>
            <a:ext cx="1643074" cy="338554"/>
          </a:xfrm>
          <a:prstGeom prst="rect">
            <a:avLst/>
          </a:prstGeom>
          <a:noFill/>
          <a:ln w="9525">
            <a:noFill/>
            <a:miter lim="800000"/>
            <a:headEnd/>
            <a:tailEnd/>
          </a:ln>
        </p:spPr>
        <p:txBody>
          <a:bodyPr wrap="square">
            <a:spAutoFit/>
          </a:bodyPr>
          <a:lstStyle/>
          <a:p>
            <a:r>
              <a:rPr lang="zh-CN" altLang="en-US" sz="1600" dirty="0">
                <a:latin typeface="黑体" pitchFamily="2" charset="-122"/>
                <a:ea typeface="黑体" pitchFamily="2" charset="-122"/>
              </a:rPr>
              <a:t>网络实训机架</a:t>
            </a:r>
          </a:p>
        </p:txBody>
      </p:sp>
      <p:sp>
        <p:nvSpPr>
          <p:cNvPr id="10" name="Text Box 2"/>
          <p:cNvSpPr txBox="1">
            <a:spLocks noChangeArrowheads="1"/>
          </p:cNvSpPr>
          <p:nvPr/>
        </p:nvSpPr>
        <p:spPr bwMode="auto">
          <a:xfrm>
            <a:off x="428596" y="966318"/>
            <a:ext cx="3571900"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zh-CN" altLang="en-US" sz="3200" dirty="0" smtClean="0">
                <a:solidFill>
                  <a:srgbClr val="000099"/>
                </a:solidFill>
                <a:latin typeface="华文行楷" pitchFamily="2" charset="-122"/>
                <a:ea typeface="华文行楷" pitchFamily="2" charset="-122"/>
              </a:rPr>
              <a:t>基本</a:t>
            </a:r>
            <a:r>
              <a:rPr lang="zh-CN" altLang="en-US" sz="3200" dirty="0">
                <a:solidFill>
                  <a:srgbClr val="000099"/>
                </a:solidFill>
                <a:latin typeface="华文行楷" pitchFamily="2" charset="-122"/>
                <a:ea typeface="华文行楷" pitchFamily="2" charset="-122"/>
              </a:rPr>
              <a:t>技能训练</a:t>
            </a:r>
            <a:r>
              <a:rPr lang="zh-CN" altLang="en-US" sz="3200" dirty="0" smtClean="0">
                <a:solidFill>
                  <a:srgbClr val="000099"/>
                </a:solidFill>
                <a:latin typeface="华文行楷" pitchFamily="2" charset="-122"/>
                <a:ea typeface="华文行楷" pitchFamily="2" charset="-122"/>
              </a:rPr>
              <a:t>模块</a:t>
            </a:r>
            <a:endParaRPr lang="zh-CN" altLang="en-US" sz="3200" dirty="0">
              <a:solidFill>
                <a:srgbClr val="000099"/>
              </a:solidFill>
              <a:latin typeface="华文行楷" pitchFamily="2" charset="-122"/>
              <a:ea typeface="华文行楷" pitchFamily="2" charset="-122"/>
            </a:endParaRPr>
          </a:p>
        </p:txBody>
      </p:sp>
      <p:sp>
        <p:nvSpPr>
          <p:cNvPr id="9" name="Text Box 2"/>
          <p:cNvSpPr txBox="1">
            <a:spLocks noChangeArrowheads="1"/>
          </p:cNvSpPr>
          <p:nvPr/>
        </p:nvSpPr>
        <p:spPr bwMode="auto">
          <a:xfrm>
            <a:off x="8286776" y="1142984"/>
            <a:ext cx="714380" cy="3785652"/>
          </a:xfrm>
          <a:prstGeom prst="rect">
            <a:avLst/>
          </a:prstGeom>
          <a:noFill/>
          <a:ln w="9525" algn="ctr">
            <a:noFill/>
            <a:miter lim="800000"/>
            <a:headEnd/>
            <a:tailEnd/>
          </a:ln>
        </p:spPr>
        <p:txBody>
          <a:bodyPr wrap="square">
            <a:spAutoFit/>
          </a:bodyPr>
          <a:lstStyle/>
          <a:p>
            <a:pPr marL="342900" indent="-342900" algn="l">
              <a:spcBef>
                <a:spcPts val="0"/>
              </a:spcBef>
              <a:defRPr/>
            </a:pPr>
            <a:r>
              <a:rPr lang="en-US" altLang="zh-CN" sz="2400" dirty="0" smtClean="0">
                <a:solidFill>
                  <a:srgbClr val="FF0000"/>
                </a:solidFill>
                <a:latin typeface="华文行楷" pitchFamily="2" charset="-122"/>
                <a:ea typeface="华文行楷" pitchFamily="2" charset="-122"/>
              </a:rPr>
              <a:t>2010</a:t>
            </a: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年</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广</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西</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区</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赛</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指</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定</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设</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备</a:t>
            </a:r>
            <a:endParaRPr lang="zh-CN" altLang="en-US" sz="2400" dirty="0">
              <a:solidFill>
                <a:srgbClr val="FF0000"/>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1"/>
          <p:cNvSpPr>
            <a:spLocks noChangeArrowheads="1"/>
          </p:cNvSpPr>
          <p:nvPr/>
        </p:nvSpPr>
        <p:spPr bwMode="auto">
          <a:xfrm>
            <a:off x="180975" y="1571612"/>
            <a:ext cx="4176711" cy="707886"/>
          </a:xfrm>
          <a:prstGeom prst="rect">
            <a:avLst/>
          </a:prstGeom>
          <a:noFill/>
          <a:ln w="9525" algn="ctr">
            <a:noFill/>
            <a:miter lim="800000"/>
            <a:headEnd/>
            <a:tailEnd/>
          </a:ln>
        </p:spPr>
        <p:txBody>
          <a:bodyPr wrap="square" anchor="ctr">
            <a:spAutoFit/>
          </a:bodyPr>
          <a:lstStyle/>
          <a:p>
            <a:pPr indent="306388" algn="l" eaLnBrk="0" hangingPunct="0">
              <a:lnSpc>
                <a:spcPct val="150000"/>
              </a:lnSpc>
              <a:defRPr/>
            </a:pPr>
            <a:r>
              <a:rPr lang="zh-CN" sz="1600" b="0" dirty="0">
                <a:solidFill>
                  <a:srgbClr val="FF0000"/>
                </a:solidFill>
                <a:latin typeface="+mn-ea"/>
                <a:ea typeface="+mn-ea"/>
                <a:cs typeface="Times New Roman" pitchFamily="18" charset="0"/>
              </a:rPr>
              <a:t>产品型号：</a:t>
            </a:r>
            <a:r>
              <a:rPr lang="en-US" altLang="zh-CN" sz="1600" b="0" dirty="0">
                <a:latin typeface="+mn-ea"/>
                <a:ea typeface="+mn-ea"/>
                <a:cs typeface="Times New Roman" pitchFamily="18" charset="0"/>
              </a:rPr>
              <a:t>VGZSJ-1D</a:t>
            </a:r>
            <a:endParaRPr lang="zh-CN" altLang="en-US" sz="1600" b="0" dirty="0">
              <a:latin typeface="+mn-ea"/>
              <a:ea typeface="+mn-ea"/>
            </a:endParaRPr>
          </a:p>
          <a:p>
            <a:pPr indent="306388" algn="l" eaLnBrk="0" hangingPunct="0">
              <a:defRPr/>
            </a:pPr>
            <a:r>
              <a:rPr lang="zh-CN" altLang="en-US" sz="1600" b="0" dirty="0">
                <a:solidFill>
                  <a:srgbClr val="FF0000"/>
                </a:solidFill>
                <a:latin typeface="+mn-ea"/>
                <a:ea typeface="+mn-ea"/>
                <a:cs typeface="Times New Roman" pitchFamily="18" charset="0"/>
              </a:rPr>
              <a:t>产品规格：</a:t>
            </a:r>
            <a:r>
              <a:rPr lang="zh-CN" altLang="en-US" sz="1600" b="0" dirty="0">
                <a:latin typeface="+mn-ea"/>
                <a:ea typeface="+mn-ea"/>
                <a:cs typeface="Times New Roman" pitchFamily="18" charset="0"/>
              </a:rPr>
              <a:t>长</a:t>
            </a:r>
            <a:r>
              <a:rPr lang="en-US" altLang="zh-CN" sz="1600" b="0" dirty="0">
                <a:latin typeface="+mn-ea"/>
                <a:ea typeface="+mn-ea"/>
                <a:cs typeface="Times New Roman" pitchFamily="18" charset="0"/>
              </a:rPr>
              <a:t>600mm</a:t>
            </a:r>
            <a:r>
              <a:rPr lang="en-US" altLang="zh-CN" sz="1600" b="0" dirty="0">
                <a:latin typeface="+mn-ea"/>
                <a:cs typeface="Times New Roman" pitchFamily="18" charset="0"/>
              </a:rPr>
              <a:t>×</a:t>
            </a:r>
            <a:r>
              <a:rPr lang="zh-CN" altLang="en-US" sz="1600" b="0" dirty="0">
                <a:latin typeface="+mn-ea"/>
                <a:ea typeface="+mn-ea"/>
                <a:cs typeface="Times New Roman" pitchFamily="18" charset="0"/>
              </a:rPr>
              <a:t>宽</a:t>
            </a:r>
            <a:r>
              <a:rPr lang="en-US" altLang="zh-CN" sz="1600" b="0" dirty="0">
                <a:latin typeface="+mn-ea"/>
                <a:ea typeface="+mn-ea"/>
                <a:cs typeface="Times New Roman" pitchFamily="18" charset="0"/>
              </a:rPr>
              <a:t>530mm</a:t>
            </a:r>
            <a:r>
              <a:rPr lang="en-US" altLang="zh-CN" sz="1600" b="0" dirty="0">
                <a:latin typeface="+mn-ea"/>
                <a:cs typeface="Times New Roman" pitchFamily="18" charset="0"/>
              </a:rPr>
              <a:t>×</a:t>
            </a:r>
            <a:r>
              <a:rPr lang="zh-CN" altLang="en-US" sz="1600" b="0" dirty="0">
                <a:latin typeface="+mn-ea"/>
                <a:ea typeface="+mn-ea"/>
                <a:cs typeface="Times New Roman" pitchFamily="18" charset="0"/>
              </a:rPr>
              <a:t>高</a:t>
            </a:r>
            <a:r>
              <a:rPr lang="en-US" altLang="zh-CN" sz="1600" b="0" dirty="0" smtClean="0">
                <a:latin typeface="+mn-ea"/>
                <a:ea typeface="+mn-ea"/>
                <a:cs typeface="Times New Roman" pitchFamily="18" charset="0"/>
              </a:rPr>
              <a:t>1800mm</a:t>
            </a:r>
            <a:endParaRPr lang="en-US" altLang="zh-CN" sz="1600" b="0" dirty="0">
              <a:latin typeface="+mn-ea"/>
              <a:ea typeface="+mn-ea"/>
              <a:cs typeface="Times New Roman" pitchFamily="18" charset="0"/>
            </a:endParaRPr>
          </a:p>
        </p:txBody>
      </p:sp>
      <p:pic>
        <p:nvPicPr>
          <p:cNvPr id="28676" name="Picture 5" descr="未命名副本"/>
          <p:cNvPicPr>
            <a:picLocks noChangeAspect="1" noChangeArrowheads="1"/>
          </p:cNvPicPr>
          <p:nvPr/>
        </p:nvPicPr>
        <p:blipFill>
          <a:blip r:embed="rId2"/>
          <a:srcRect/>
          <a:stretch>
            <a:fillRect/>
          </a:stretch>
        </p:blipFill>
        <p:spPr bwMode="auto">
          <a:xfrm>
            <a:off x="6143636" y="1214422"/>
            <a:ext cx="1902658" cy="4357701"/>
          </a:xfrm>
          <a:prstGeom prst="rect">
            <a:avLst/>
          </a:prstGeom>
          <a:noFill/>
          <a:ln w="9525">
            <a:noFill/>
            <a:miter lim="800000"/>
            <a:headEnd/>
            <a:tailEnd/>
          </a:ln>
        </p:spPr>
      </p:pic>
      <p:sp>
        <p:nvSpPr>
          <p:cNvPr id="7" name="TextBox 6"/>
          <p:cNvSpPr txBox="1"/>
          <p:nvPr/>
        </p:nvSpPr>
        <p:spPr>
          <a:xfrm>
            <a:off x="500063" y="2214563"/>
            <a:ext cx="4572000" cy="3760004"/>
          </a:xfrm>
          <a:prstGeom prst="rect">
            <a:avLst/>
          </a:prstGeom>
          <a:noFill/>
        </p:spPr>
        <p:txBody>
          <a:bodyPr>
            <a:spAutoFit/>
          </a:bodyPr>
          <a:lstStyle/>
          <a:p>
            <a:pPr algn="l">
              <a:lnSpc>
                <a:spcPts val="2600"/>
              </a:lnSpc>
              <a:defRPr/>
            </a:pPr>
            <a:r>
              <a:rPr lang="zh-CN" altLang="en-US" sz="1600" b="0" dirty="0">
                <a:solidFill>
                  <a:srgbClr val="FF0000"/>
                </a:solidFill>
              </a:rPr>
              <a:t>实训功能：</a:t>
            </a:r>
          </a:p>
          <a:p>
            <a:pPr algn="l">
              <a:lnSpc>
                <a:spcPts val="2600"/>
              </a:lnSpc>
              <a:defRPr/>
            </a:pPr>
            <a:r>
              <a:rPr lang="zh-CN" altLang="en-US" sz="1600" b="0" dirty="0"/>
              <a:t>本机架为综合布线技术技能训练的平台，可由多组设备组成综合布线六个子系统的完整链路模型，因结构上更接近网络数据中心布线的设备机架，使综合布线核心技能之一线缆理线与管理得到更好的学习空间。</a:t>
            </a:r>
            <a:endParaRPr lang="en-US" altLang="zh-CN" sz="1600" b="0" dirty="0"/>
          </a:p>
          <a:p>
            <a:pPr marL="342900" indent="-342900" algn="l">
              <a:lnSpc>
                <a:spcPts val="2600"/>
              </a:lnSpc>
              <a:buFont typeface="+mj-ea"/>
              <a:buAutoNum type="circleNumDbPlain"/>
              <a:defRPr/>
            </a:pPr>
            <a:r>
              <a:rPr lang="zh-CN" altLang="en-US" sz="1600" dirty="0"/>
              <a:t>永久链路安装及端接实训</a:t>
            </a:r>
          </a:p>
          <a:p>
            <a:pPr marL="342900" indent="-342900" algn="l">
              <a:lnSpc>
                <a:spcPts val="2600"/>
              </a:lnSpc>
              <a:buFont typeface="+mj-ea"/>
              <a:buAutoNum type="circleNumDbPlain"/>
              <a:defRPr/>
            </a:pPr>
            <a:r>
              <a:rPr lang="zh-CN" altLang="en-US" sz="1600" dirty="0"/>
              <a:t>主干链路连接实训</a:t>
            </a:r>
          </a:p>
          <a:p>
            <a:pPr marL="342900" indent="-342900" algn="l">
              <a:lnSpc>
                <a:spcPts val="2600"/>
              </a:lnSpc>
              <a:buFont typeface="+mj-ea"/>
              <a:buAutoNum type="circleNumDbPlain"/>
              <a:defRPr/>
            </a:pPr>
            <a:r>
              <a:rPr lang="zh-CN" altLang="en-US" sz="1600" dirty="0"/>
              <a:t>标识标记实训</a:t>
            </a:r>
          </a:p>
          <a:p>
            <a:pPr marL="342900" indent="-342900" algn="l">
              <a:lnSpc>
                <a:spcPts val="2600"/>
              </a:lnSpc>
              <a:buFont typeface="+mj-ea"/>
              <a:buAutoNum type="circleNumDbPlain"/>
              <a:defRPr/>
            </a:pPr>
            <a:r>
              <a:rPr lang="zh-CN" altLang="en-US" sz="1600" dirty="0"/>
              <a:t>链路交、互连方式实训</a:t>
            </a:r>
          </a:p>
          <a:p>
            <a:pPr marL="342900" indent="-342900" algn="l">
              <a:lnSpc>
                <a:spcPts val="2600"/>
              </a:lnSpc>
              <a:buFont typeface="+mj-ea"/>
              <a:buAutoNum type="circleNumDbPlain"/>
              <a:defRPr/>
            </a:pPr>
            <a:r>
              <a:rPr lang="zh-CN" altLang="en-US" sz="1600" dirty="0"/>
              <a:t>验收测试与定位技术实</a:t>
            </a:r>
            <a:r>
              <a:rPr lang="zh-CN" altLang="en-US" sz="1600" dirty="0" smtClean="0"/>
              <a:t>训</a:t>
            </a:r>
            <a:endParaRPr lang="zh-CN" altLang="en-US" b="0" dirty="0"/>
          </a:p>
        </p:txBody>
      </p:sp>
      <p:sp>
        <p:nvSpPr>
          <p:cNvPr id="6" name="矩形 7"/>
          <p:cNvSpPr>
            <a:spLocks noChangeArrowheads="1"/>
          </p:cNvSpPr>
          <p:nvPr/>
        </p:nvSpPr>
        <p:spPr bwMode="auto">
          <a:xfrm>
            <a:off x="6357950" y="5590776"/>
            <a:ext cx="1643074" cy="338554"/>
          </a:xfrm>
          <a:prstGeom prst="rect">
            <a:avLst/>
          </a:prstGeom>
          <a:noFill/>
          <a:ln w="9525">
            <a:noFill/>
            <a:miter lim="800000"/>
            <a:headEnd/>
            <a:tailEnd/>
          </a:ln>
        </p:spPr>
        <p:txBody>
          <a:bodyPr wrap="square">
            <a:spAutoFit/>
          </a:bodyPr>
          <a:lstStyle/>
          <a:p>
            <a:r>
              <a:rPr lang="zh-CN" altLang="en-US" sz="1600" dirty="0">
                <a:latin typeface="黑体" pitchFamily="2" charset="-122"/>
                <a:ea typeface="黑体" pitchFamily="2" charset="-122"/>
              </a:rPr>
              <a:t>网络实训机架</a:t>
            </a:r>
          </a:p>
        </p:txBody>
      </p:sp>
      <p:sp>
        <p:nvSpPr>
          <p:cNvPr id="8" name="Text Box 2"/>
          <p:cNvSpPr txBox="1">
            <a:spLocks noChangeArrowheads="1"/>
          </p:cNvSpPr>
          <p:nvPr/>
        </p:nvSpPr>
        <p:spPr bwMode="auto">
          <a:xfrm>
            <a:off x="428596" y="966318"/>
            <a:ext cx="3571900"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zh-CN" altLang="en-US" sz="3200" dirty="0" smtClean="0">
                <a:solidFill>
                  <a:srgbClr val="000099"/>
                </a:solidFill>
                <a:latin typeface="华文行楷" pitchFamily="2" charset="-122"/>
                <a:ea typeface="华文行楷" pitchFamily="2" charset="-122"/>
              </a:rPr>
              <a:t>基本</a:t>
            </a:r>
            <a:r>
              <a:rPr lang="zh-CN" altLang="en-US" sz="3200" dirty="0">
                <a:solidFill>
                  <a:srgbClr val="000099"/>
                </a:solidFill>
                <a:latin typeface="华文行楷" pitchFamily="2" charset="-122"/>
                <a:ea typeface="华文行楷" pitchFamily="2" charset="-122"/>
              </a:rPr>
              <a:t>技能训练</a:t>
            </a:r>
            <a:r>
              <a:rPr lang="zh-CN" altLang="en-US" sz="3200" dirty="0" smtClean="0">
                <a:solidFill>
                  <a:srgbClr val="000099"/>
                </a:solidFill>
                <a:latin typeface="华文行楷" pitchFamily="2" charset="-122"/>
                <a:ea typeface="华文行楷" pitchFamily="2" charset="-122"/>
              </a:rPr>
              <a:t>模块</a:t>
            </a:r>
            <a:endParaRPr lang="zh-CN" altLang="en-US" sz="3200" dirty="0">
              <a:solidFill>
                <a:srgbClr val="000099"/>
              </a:solidFill>
              <a:latin typeface="华文行楷" pitchFamily="2" charset="-122"/>
              <a:ea typeface="华文行楷" pitchFamily="2" charset="-122"/>
            </a:endParaRPr>
          </a:p>
        </p:txBody>
      </p:sp>
      <p:sp>
        <p:nvSpPr>
          <p:cNvPr id="9" name="Text Box 2"/>
          <p:cNvSpPr txBox="1">
            <a:spLocks noChangeArrowheads="1"/>
          </p:cNvSpPr>
          <p:nvPr/>
        </p:nvSpPr>
        <p:spPr bwMode="auto">
          <a:xfrm>
            <a:off x="8001024" y="1285860"/>
            <a:ext cx="714380" cy="3785652"/>
          </a:xfrm>
          <a:prstGeom prst="rect">
            <a:avLst/>
          </a:prstGeom>
          <a:noFill/>
          <a:ln w="9525" algn="ctr">
            <a:noFill/>
            <a:miter lim="800000"/>
            <a:headEnd/>
            <a:tailEnd/>
          </a:ln>
        </p:spPr>
        <p:txBody>
          <a:bodyPr wrap="square">
            <a:spAutoFit/>
          </a:bodyPr>
          <a:lstStyle/>
          <a:p>
            <a:pPr marL="342900" indent="-342900" algn="l">
              <a:spcBef>
                <a:spcPts val="0"/>
              </a:spcBef>
              <a:defRPr/>
            </a:pPr>
            <a:r>
              <a:rPr lang="en-US" altLang="zh-CN" sz="2400" dirty="0" smtClean="0">
                <a:solidFill>
                  <a:srgbClr val="FF0000"/>
                </a:solidFill>
                <a:latin typeface="华文行楷" pitchFamily="2" charset="-122"/>
                <a:ea typeface="华文行楷" pitchFamily="2" charset="-122"/>
              </a:rPr>
              <a:t>2010</a:t>
            </a: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年</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广</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东</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省</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赛</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指</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定</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设</a:t>
            </a:r>
            <a:endParaRPr lang="en-US" altLang="zh-CN" sz="2400" dirty="0" smtClean="0">
              <a:solidFill>
                <a:srgbClr val="FF0000"/>
              </a:solidFill>
              <a:latin typeface="华文行楷" pitchFamily="2" charset="-122"/>
              <a:ea typeface="华文行楷" pitchFamily="2" charset="-122"/>
            </a:endParaRPr>
          </a:p>
          <a:p>
            <a:pPr marL="342900" indent="-342900" algn="l">
              <a:spcBef>
                <a:spcPts val="0"/>
              </a:spcBef>
              <a:defRPr/>
            </a:pPr>
            <a:r>
              <a:rPr lang="zh-CN" altLang="en-US" sz="2400" dirty="0" smtClean="0">
                <a:solidFill>
                  <a:srgbClr val="FF0000"/>
                </a:solidFill>
                <a:latin typeface="华文行楷" pitchFamily="2" charset="-122"/>
                <a:ea typeface="华文行楷" pitchFamily="2" charset="-122"/>
              </a:rPr>
              <a:t>备</a:t>
            </a:r>
            <a:endParaRPr lang="zh-CN" altLang="en-US" sz="2400" dirty="0">
              <a:solidFill>
                <a:srgbClr val="FF0000"/>
              </a:solidFill>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6"/>
          <p:cNvSpPr>
            <a:spLocks noChangeArrowheads="1"/>
          </p:cNvSpPr>
          <p:nvPr/>
        </p:nvSpPr>
        <p:spPr bwMode="auto">
          <a:xfrm>
            <a:off x="0" y="0"/>
            <a:ext cx="9144000" cy="457200"/>
          </a:xfrm>
          <a:prstGeom prst="rect">
            <a:avLst/>
          </a:prstGeom>
          <a:noFill/>
          <a:ln w="9525" algn="ctr">
            <a:noFill/>
            <a:miter lim="800000"/>
            <a:headEnd/>
            <a:tailEnd/>
          </a:ln>
        </p:spPr>
        <p:txBody>
          <a:bodyPr wrap="none" anchor="ctr">
            <a:spAutoFit/>
          </a:bodyPr>
          <a:lstStyle/>
          <a:p>
            <a:endParaRPr lang="zh-CN" altLang="en-US"/>
          </a:p>
        </p:txBody>
      </p:sp>
      <p:pic>
        <p:nvPicPr>
          <p:cNvPr id="29700" name="Picture 5" descr="VS1003-42U实物图"/>
          <p:cNvPicPr>
            <a:picLocks noChangeAspect="1" noChangeArrowheads="1"/>
          </p:cNvPicPr>
          <p:nvPr/>
        </p:nvPicPr>
        <p:blipFill>
          <a:blip r:embed="rId2"/>
          <a:srcRect t="4579" b="3197"/>
          <a:stretch>
            <a:fillRect/>
          </a:stretch>
        </p:blipFill>
        <p:spPr bwMode="auto">
          <a:xfrm>
            <a:off x="6200775" y="1285860"/>
            <a:ext cx="1585935" cy="4198063"/>
          </a:xfrm>
          <a:prstGeom prst="rect">
            <a:avLst/>
          </a:prstGeom>
          <a:noFill/>
          <a:ln w="9525">
            <a:noFill/>
            <a:miter lim="800000"/>
            <a:headEnd/>
            <a:tailEnd/>
          </a:ln>
        </p:spPr>
      </p:pic>
      <p:sp>
        <p:nvSpPr>
          <p:cNvPr id="29701" name="TextBox 9"/>
          <p:cNvSpPr txBox="1">
            <a:spLocks noChangeArrowheads="1"/>
          </p:cNvSpPr>
          <p:nvPr/>
        </p:nvSpPr>
        <p:spPr bwMode="auto">
          <a:xfrm>
            <a:off x="642938" y="1851716"/>
            <a:ext cx="5000625" cy="1077218"/>
          </a:xfrm>
          <a:prstGeom prst="rect">
            <a:avLst/>
          </a:prstGeom>
          <a:noFill/>
          <a:ln w="9525">
            <a:noFill/>
            <a:miter lim="800000"/>
            <a:headEnd/>
            <a:tailEnd/>
          </a:ln>
        </p:spPr>
        <p:txBody>
          <a:bodyPr>
            <a:spAutoFit/>
          </a:bodyPr>
          <a:lstStyle/>
          <a:p>
            <a:pPr algn="l"/>
            <a:r>
              <a:rPr lang="zh-CN" altLang="en-US" sz="1600" b="0" dirty="0">
                <a:solidFill>
                  <a:srgbClr val="FF0000"/>
                </a:solidFill>
              </a:rPr>
              <a:t>产品型号： </a:t>
            </a:r>
            <a:r>
              <a:rPr lang="en-US" altLang="zh-CN" sz="1600" b="0" dirty="0"/>
              <a:t>VGZSJ-1B</a:t>
            </a:r>
            <a:endParaRPr lang="zh-CN" altLang="en-US" sz="1600" b="0" dirty="0"/>
          </a:p>
          <a:p>
            <a:pPr algn="l"/>
            <a:r>
              <a:rPr lang="zh-CN" altLang="en-US" sz="1600" b="0" dirty="0">
                <a:solidFill>
                  <a:srgbClr val="FF0000"/>
                </a:solidFill>
              </a:rPr>
              <a:t>产品规格：</a:t>
            </a:r>
            <a:r>
              <a:rPr lang="zh-CN" altLang="en-US" sz="1600" b="0" dirty="0"/>
              <a:t>长</a:t>
            </a:r>
            <a:r>
              <a:rPr lang="en-US" altLang="zh-CN" sz="1600" b="0" dirty="0"/>
              <a:t>580mm</a:t>
            </a:r>
            <a:r>
              <a:rPr lang="zh-CN" altLang="en-US" sz="1600" b="0" dirty="0"/>
              <a:t>，宽</a:t>
            </a:r>
            <a:r>
              <a:rPr lang="en-US" altLang="zh-CN" sz="1600" b="0" dirty="0"/>
              <a:t>600mm</a:t>
            </a:r>
            <a:r>
              <a:rPr lang="zh-CN" altLang="en-US" sz="1600" b="0" dirty="0"/>
              <a:t>，高</a:t>
            </a:r>
            <a:r>
              <a:rPr lang="en-US" altLang="zh-CN" sz="1600" b="0" dirty="0"/>
              <a:t>2000mm</a:t>
            </a:r>
            <a:r>
              <a:rPr lang="zh-CN" altLang="en-US" sz="1600" b="0" dirty="0"/>
              <a:t>。</a:t>
            </a:r>
          </a:p>
          <a:p>
            <a:pPr algn="l"/>
            <a:r>
              <a:rPr lang="zh-CN" altLang="en-US" sz="1600" b="0" dirty="0">
                <a:solidFill>
                  <a:srgbClr val="FF0000"/>
                </a:solidFill>
              </a:rPr>
              <a:t>产品配置：</a:t>
            </a:r>
            <a:r>
              <a:rPr lang="zh-CN" altLang="en-US" sz="1600" b="0" dirty="0"/>
              <a:t>由</a:t>
            </a:r>
            <a:r>
              <a:rPr lang="en-US" altLang="zh-CN" sz="1600" b="0" dirty="0"/>
              <a:t>16</a:t>
            </a:r>
            <a:r>
              <a:rPr lang="zh-CN" altLang="en-US" sz="1600" b="0" dirty="0"/>
              <a:t>端口</a:t>
            </a:r>
            <a:r>
              <a:rPr lang="en-US" altLang="zh-CN" sz="1600" b="0" dirty="0"/>
              <a:t>PDU</a:t>
            </a:r>
            <a:r>
              <a:rPr lang="zh-CN" altLang="en-US" sz="1600" b="0" dirty="0"/>
              <a:t>强电电源接口面板、侧边理线槽和</a:t>
            </a:r>
            <a:r>
              <a:rPr lang="en-US" sz="1600" b="0" dirty="0"/>
              <a:t>    </a:t>
            </a:r>
            <a:r>
              <a:rPr lang="zh-CN" altLang="en-US" sz="1600" b="0" dirty="0"/>
              <a:t>三层层板组成</a:t>
            </a:r>
            <a:r>
              <a:rPr lang="zh-CN" altLang="en-US" sz="1600" b="0" dirty="0" smtClean="0"/>
              <a:t>。</a:t>
            </a:r>
            <a:endParaRPr lang="zh-CN" altLang="en-US" sz="1600" b="0" dirty="0"/>
          </a:p>
        </p:txBody>
      </p:sp>
      <p:sp>
        <p:nvSpPr>
          <p:cNvPr id="29702" name="TextBox 11"/>
          <p:cNvSpPr txBox="1">
            <a:spLocks noChangeArrowheads="1"/>
          </p:cNvSpPr>
          <p:nvPr/>
        </p:nvSpPr>
        <p:spPr bwMode="auto">
          <a:xfrm>
            <a:off x="642939" y="2882342"/>
            <a:ext cx="4357690" cy="3046988"/>
          </a:xfrm>
          <a:prstGeom prst="rect">
            <a:avLst/>
          </a:prstGeom>
          <a:noFill/>
          <a:ln w="9525">
            <a:noFill/>
            <a:miter lim="800000"/>
            <a:headEnd/>
            <a:tailEnd/>
          </a:ln>
        </p:spPr>
        <p:txBody>
          <a:bodyPr wrap="square">
            <a:spAutoFit/>
          </a:bodyPr>
          <a:lstStyle/>
          <a:p>
            <a:pPr algn="l"/>
            <a:r>
              <a:rPr lang="zh-CN" altLang="en-US" sz="1600" dirty="0">
                <a:solidFill>
                  <a:srgbClr val="FF0000"/>
                </a:solidFill>
              </a:rPr>
              <a:t>产品功能</a:t>
            </a:r>
          </a:p>
          <a:p>
            <a:pPr algn="l"/>
            <a:r>
              <a:rPr lang="en-US" altLang="zh-CN" sz="1600" b="0" dirty="0"/>
              <a:t>1</a:t>
            </a:r>
            <a:r>
              <a:rPr lang="zh-CN" altLang="en-US" sz="1600" b="0" dirty="0"/>
              <a:t>、</a:t>
            </a:r>
            <a:r>
              <a:rPr lang="en-US" altLang="zh-CN" sz="1600" b="0" dirty="0"/>
              <a:t>PDU</a:t>
            </a:r>
            <a:r>
              <a:rPr lang="zh-CN" altLang="en-US" sz="1600" b="0" dirty="0"/>
              <a:t>强电电源接口</a:t>
            </a:r>
          </a:p>
          <a:p>
            <a:pPr algn="l"/>
            <a:r>
              <a:rPr lang="zh-CN" altLang="en-US" sz="1600" b="0" dirty="0"/>
              <a:t>①模块组成：由</a:t>
            </a:r>
            <a:r>
              <a:rPr lang="en-US" altLang="zh-CN" sz="1600" b="0" dirty="0"/>
              <a:t>16</a:t>
            </a:r>
            <a:r>
              <a:rPr lang="zh-CN" altLang="en-US" sz="1600" b="0" dirty="0"/>
              <a:t>个三叉强电源电源接口，</a:t>
            </a:r>
            <a:endParaRPr lang="en-US" altLang="zh-CN" sz="1600" b="0" dirty="0"/>
          </a:p>
          <a:p>
            <a:pPr algn="l"/>
            <a:r>
              <a:rPr lang="en-US" altLang="zh-CN" sz="1600" b="0" dirty="0"/>
              <a:t>    </a:t>
            </a:r>
            <a:r>
              <a:rPr lang="zh-CN" altLang="en-US" sz="1600" b="0" dirty="0"/>
              <a:t>直接给网络设备进行供电。</a:t>
            </a:r>
          </a:p>
          <a:p>
            <a:pPr algn="l"/>
            <a:r>
              <a:rPr lang="en-US" altLang="zh-CN" sz="1600" b="0" dirty="0"/>
              <a:t>2</a:t>
            </a:r>
            <a:r>
              <a:rPr lang="zh-CN" altLang="en-US" sz="1600" b="0" dirty="0"/>
              <a:t>、理线槽</a:t>
            </a:r>
          </a:p>
          <a:p>
            <a:pPr algn="l"/>
            <a:r>
              <a:rPr lang="zh-CN" altLang="en-US" sz="1600" b="0" dirty="0"/>
              <a:t>①模块组成：外接式理线槽。</a:t>
            </a:r>
          </a:p>
          <a:p>
            <a:pPr algn="l"/>
            <a:r>
              <a:rPr lang="zh-CN" altLang="en-US" sz="1600" b="0" dirty="0"/>
              <a:t>②教学要点：综合布线理线工艺技术。</a:t>
            </a:r>
          </a:p>
          <a:p>
            <a:pPr algn="l"/>
            <a:r>
              <a:rPr lang="zh-CN" altLang="en-US" sz="1600" b="0" dirty="0"/>
              <a:t>③实训内容：综合布线理线工艺技术。</a:t>
            </a:r>
          </a:p>
          <a:p>
            <a:pPr algn="l"/>
            <a:r>
              <a:rPr lang="en-US" altLang="zh-CN" sz="1600" b="0" dirty="0"/>
              <a:t>3</a:t>
            </a:r>
            <a:r>
              <a:rPr lang="zh-CN" altLang="en-US" sz="1600" b="0" dirty="0"/>
              <a:t>、层板</a:t>
            </a:r>
          </a:p>
          <a:p>
            <a:pPr algn="l"/>
            <a:r>
              <a:rPr lang="zh-CN" altLang="en-US" sz="1600" b="0" dirty="0"/>
              <a:t>①模块组成：三块可承重</a:t>
            </a:r>
            <a:r>
              <a:rPr lang="en-US" altLang="zh-CN" sz="1600" b="0" dirty="0"/>
              <a:t>50KG</a:t>
            </a:r>
            <a:r>
              <a:rPr lang="zh-CN" altLang="en-US" sz="1600" b="0" dirty="0"/>
              <a:t>的层板</a:t>
            </a:r>
          </a:p>
          <a:p>
            <a:pPr algn="l"/>
            <a:r>
              <a:rPr lang="zh-CN" altLang="en-US" sz="1600" b="0" dirty="0"/>
              <a:t>②教学要点：非标准</a:t>
            </a:r>
            <a:r>
              <a:rPr lang="en-US" altLang="zh-CN" sz="1600" b="0" dirty="0"/>
              <a:t>19</a:t>
            </a:r>
            <a:r>
              <a:rPr lang="zh-CN" altLang="en-US" sz="1600" b="0" dirty="0"/>
              <a:t>英寸网络设备的安装。</a:t>
            </a:r>
          </a:p>
          <a:p>
            <a:pPr algn="l"/>
            <a:r>
              <a:rPr lang="zh-CN" altLang="en-US" sz="1600" b="0" dirty="0"/>
              <a:t>③实训内容：非标准</a:t>
            </a:r>
            <a:r>
              <a:rPr lang="en-US" altLang="zh-CN" sz="1600" b="0" dirty="0"/>
              <a:t>19</a:t>
            </a:r>
            <a:r>
              <a:rPr lang="zh-CN" altLang="en-US" sz="1600" b="0" dirty="0"/>
              <a:t>英寸网络设备的</a:t>
            </a:r>
            <a:r>
              <a:rPr lang="zh-CN" altLang="en-US" sz="1600" b="0" dirty="0" smtClean="0"/>
              <a:t>安装</a:t>
            </a:r>
            <a:endParaRPr lang="zh-CN" altLang="en-US" sz="1600" b="0" dirty="0"/>
          </a:p>
        </p:txBody>
      </p:sp>
      <p:sp>
        <p:nvSpPr>
          <p:cNvPr id="7" name="矩形 7"/>
          <p:cNvSpPr>
            <a:spLocks noChangeArrowheads="1"/>
          </p:cNvSpPr>
          <p:nvPr/>
        </p:nvSpPr>
        <p:spPr bwMode="auto">
          <a:xfrm>
            <a:off x="6215074" y="5519338"/>
            <a:ext cx="1643074" cy="338554"/>
          </a:xfrm>
          <a:prstGeom prst="rect">
            <a:avLst/>
          </a:prstGeom>
          <a:noFill/>
          <a:ln w="9525">
            <a:noFill/>
            <a:miter lim="800000"/>
            <a:headEnd/>
            <a:tailEnd/>
          </a:ln>
        </p:spPr>
        <p:txBody>
          <a:bodyPr wrap="square">
            <a:spAutoFit/>
          </a:bodyPr>
          <a:lstStyle/>
          <a:p>
            <a:r>
              <a:rPr lang="zh-CN" altLang="en-US" sz="1600" dirty="0">
                <a:latin typeface="黑体" pitchFamily="2" charset="-122"/>
                <a:ea typeface="黑体" pitchFamily="2" charset="-122"/>
              </a:rPr>
              <a:t>网络实训机架</a:t>
            </a:r>
          </a:p>
        </p:txBody>
      </p:sp>
      <p:sp>
        <p:nvSpPr>
          <p:cNvPr id="8" name="Text Box 2"/>
          <p:cNvSpPr txBox="1">
            <a:spLocks noChangeArrowheads="1"/>
          </p:cNvSpPr>
          <p:nvPr/>
        </p:nvSpPr>
        <p:spPr bwMode="auto">
          <a:xfrm>
            <a:off x="428596" y="966318"/>
            <a:ext cx="3571900"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zh-CN" altLang="en-US" sz="3200" dirty="0" smtClean="0">
                <a:solidFill>
                  <a:srgbClr val="000099"/>
                </a:solidFill>
                <a:latin typeface="华文行楷" pitchFamily="2" charset="-122"/>
                <a:ea typeface="华文行楷" pitchFamily="2" charset="-122"/>
              </a:rPr>
              <a:t>基本</a:t>
            </a:r>
            <a:r>
              <a:rPr lang="zh-CN" altLang="en-US" sz="3200" dirty="0">
                <a:solidFill>
                  <a:srgbClr val="000099"/>
                </a:solidFill>
                <a:latin typeface="华文行楷" pitchFamily="2" charset="-122"/>
                <a:ea typeface="华文行楷" pitchFamily="2" charset="-122"/>
              </a:rPr>
              <a:t>技能训练</a:t>
            </a:r>
            <a:r>
              <a:rPr lang="zh-CN" altLang="en-US" sz="3200" dirty="0" smtClean="0">
                <a:solidFill>
                  <a:srgbClr val="000099"/>
                </a:solidFill>
                <a:latin typeface="华文行楷" pitchFamily="2" charset="-122"/>
                <a:ea typeface="华文行楷" pitchFamily="2" charset="-122"/>
              </a:rPr>
              <a:t>模块</a:t>
            </a:r>
            <a:endParaRPr lang="zh-CN" altLang="en-US" sz="3200" dirty="0">
              <a:solidFill>
                <a:srgbClr val="000099"/>
              </a:solidFill>
              <a:latin typeface="华文行楷" pitchFamily="2" charset="-122"/>
              <a:ea typeface="华文行楷" pitchFamily="2" charset="-122"/>
            </a:endParaRPr>
          </a:p>
        </p:txBody>
      </p:sp>
      <p:sp>
        <p:nvSpPr>
          <p:cNvPr id="9" name="Text Box 2"/>
          <p:cNvSpPr txBox="1">
            <a:spLocks noChangeArrowheads="1"/>
          </p:cNvSpPr>
          <p:nvPr/>
        </p:nvSpPr>
        <p:spPr bwMode="auto">
          <a:xfrm>
            <a:off x="7929586" y="1285860"/>
            <a:ext cx="714380" cy="4196020"/>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en-US" altLang="zh-CN" sz="2400" dirty="0" smtClean="0">
                <a:solidFill>
                  <a:srgbClr val="FF0000"/>
                </a:solidFill>
                <a:latin typeface="华文行楷" pitchFamily="2" charset="-122"/>
                <a:ea typeface="华文行楷" pitchFamily="2" charset="-122"/>
              </a:rPr>
              <a:t>2010</a:t>
            </a: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年</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国</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赛</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指</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定</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设</a:t>
            </a:r>
            <a:endParaRPr lang="en-US" altLang="zh-CN" sz="2400" dirty="0" smtClean="0">
              <a:solidFill>
                <a:srgbClr val="FF0000"/>
              </a:solidFill>
              <a:latin typeface="华文行楷" pitchFamily="2" charset="-122"/>
              <a:ea typeface="华文行楷" pitchFamily="2" charset="-122"/>
            </a:endParaRPr>
          </a:p>
          <a:p>
            <a:pPr marL="342900" indent="-342900" algn="l">
              <a:lnSpc>
                <a:spcPts val="4000"/>
              </a:lnSpc>
              <a:spcBef>
                <a:spcPts val="0"/>
              </a:spcBef>
              <a:defRPr/>
            </a:pPr>
            <a:r>
              <a:rPr lang="zh-CN" altLang="en-US" sz="2400" dirty="0" smtClean="0">
                <a:solidFill>
                  <a:srgbClr val="FF0000"/>
                </a:solidFill>
                <a:latin typeface="华文行楷" pitchFamily="2" charset="-122"/>
                <a:ea typeface="华文行楷" pitchFamily="2" charset="-122"/>
              </a:rPr>
              <a:t>备</a:t>
            </a:r>
            <a:endParaRPr lang="zh-CN" altLang="en-US" sz="2400" dirty="0">
              <a:solidFill>
                <a:srgbClr val="FF0000"/>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6" name="Rectangle 6"/>
          <p:cNvSpPr>
            <a:spLocks noChangeArrowheads="1"/>
          </p:cNvSpPr>
          <p:nvPr/>
        </p:nvSpPr>
        <p:spPr bwMode="auto">
          <a:xfrm>
            <a:off x="428625" y="1533529"/>
            <a:ext cx="4141788" cy="2538413"/>
          </a:xfrm>
          <a:prstGeom prst="rect">
            <a:avLst/>
          </a:prstGeom>
          <a:noFill/>
          <a:ln w="9525">
            <a:noFill/>
            <a:miter lim="800000"/>
            <a:headEnd/>
            <a:tailEnd/>
          </a:ln>
          <a:effectLst/>
        </p:spPr>
        <p:txBody>
          <a:bodyPr>
            <a:spAutoFit/>
          </a:bodyPr>
          <a:lstStyle/>
          <a:p>
            <a:pPr algn="l">
              <a:lnSpc>
                <a:spcPct val="150000"/>
              </a:lnSpc>
              <a:defRPr/>
            </a:pPr>
            <a:r>
              <a:rPr lang="zh-CN" altLang="en-US" sz="2400" dirty="0">
                <a:solidFill>
                  <a:srgbClr val="0033CC"/>
                </a:solidFill>
              </a:rPr>
              <a:t> </a:t>
            </a:r>
            <a:r>
              <a:rPr lang="zh-CN" altLang="en-US" dirty="0">
                <a:solidFill>
                  <a:srgbClr val="0033CC"/>
                </a:solidFill>
                <a:latin typeface="+mn-ea"/>
                <a:ea typeface="+mn-ea"/>
              </a:rPr>
              <a:t>钢结构模拟实训楼</a:t>
            </a:r>
            <a:endParaRPr lang="en-US" altLang="zh-CN" dirty="0">
              <a:solidFill>
                <a:srgbClr val="0033CC"/>
              </a:solidFill>
              <a:latin typeface="+mn-ea"/>
              <a:ea typeface="+mn-ea"/>
            </a:endParaRPr>
          </a:p>
          <a:p>
            <a:pPr algn="l">
              <a:lnSpc>
                <a:spcPct val="150000"/>
              </a:lnSpc>
              <a:defRPr/>
            </a:pPr>
            <a:r>
              <a:rPr lang="zh-CN" altLang="en-US" dirty="0">
                <a:solidFill>
                  <a:schemeClr val="tx1">
                    <a:lumMod val="95000"/>
                    <a:lumOff val="5000"/>
                  </a:schemeClr>
                </a:solidFill>
                <a:latin typeface="+mn-ea"/>
                <a:ea typeface="+mn-ea"/>
              </a:rPr>
              <a:t>     </a:t>
            </a:r>
            <a:r>
              <a:rPr lang="zh-CN" altLang="en-US" sz="1600" b="0" dirty="0">
                <a:latin typeface="+mn-ea"/>
                <a:ea typeface="+mn-ea"/>
              </a:rPr>
              <a:t>由多面钢结构模拟工程实训墙组成，采用了</a:t>
            </a:r>
            <a:r>
              <a:rPr lang="zh-CN" altLang="en-US" sz="1600" b="0" dirty="0">
                <a:solidFill>
                  <a:srgbClr val="FF0000"/>
                </a:solidFill>
                <a:latin typeface="+mn-ea"/>
                <a:ea typeface="+mn-ea"/>
              </a:rPr>
              <a:t>设备间</a:t>
            </a:r>
            <a:r>
              <a:rPr lang="zh-CN" altLang="en-US" sz="1600" b="0" dirty="0">
                <a:latin typeface="+mn-ea"/>
                <a:ea typeface="+mn-ea"/>
              </a:rPr>
              <a:t>、</a:t>
            </a:r>
            <a:r>
              <a:rPr lang="zh-CN" altLang="en-US" sz="1600" b="0" dirty="0">
                <a:solidFill>
                  <a:srgbClr val="FF0000"/>
                </a:solidFill>
                <a:latin typeface="+mn-ea"/>
                <a:ea typeface="+mn-ea"/>
              </a:rPr>
              <a:t>管理间</a:t>
            </a:r>
            <a:r>
              <a:rPr lang="zh-CN" altLang="en-US" sz="1600" b="0" dirty="0">
                <a:latin typeface="+mn-ea"/>
                <a:ea typeface="+mn-ea"/>
              </a:rPr>
              <a:t>、</a:t>
            </a:r>
            <a:r>
              <a:rPr lang="zh-CN" altLang="en-US" sz="1600" b="0" dirty="0">
                <a:solidFill>
                  <a:srgbClr val="FF0000"/>
                </a:solidFill>
                <a:latin typeface="+mn-ea"/>
                <a:ea typeface="+mn-ea"/>
              </a:rPr>
              <a:t>工作区</a:t>
            </a:r>
            <a:r>
              <a:rPr lang="zh-CN" altLang="en-US" sz="1600" b="0" dirty="0">
                <a:latin typeface="+mn-ea"/>
                <a:ea typeface="+mn-ea"/>
              </a:rPr>
              <a:t>三者合一的模块设计。真实的模拟了一座建筑物的所有综合布线功能区域，从而构建了一个仿真的实训环境。</a:t>
            </a:r>
            <a:endParaRPr lang="zh-CN" altLang="en-US" sz="1600" b="0" dirty="0">
              <a:solidFill>
                <a:schemeClr val="tx1">
                  <a:lumMod val="95000"/>
                  <a:lumOff val="5000"/>
                </a:schemeClr>
              </a:solidFill>
              <a:latin typeface="+mn-ea"/>
              <a:ea typeface="+mn-ea"/>
            </a:endParaRPr>
          </a:p>
        </p:txBody>
      </p:sp>
      <p:sp>
        <p:nvSpPr>
          <p:cNvPr id="30725" name="Rectangle 7"/>
          <p:cNvSpPr>
            <a:spLocks noChangeArrowheads="1"/>
          </p:cNvSpPr>
          <p:nvPr/>
        </p:nvSpPr>
        <p:spPr bwMode="auto">
          <a:xfrm>
            <a:off x="3635375" y="136525"/>
            <a:ext cx="3856038" cy="579438"/>
          </a:xfrm>
          <a:prstGeom prst="rect">
            <a:avLst/>
          </a:prstGeom>
          <a:noFill/>
          <a:ln w="19050">
            <a:noFill/>
            <a:miter lim="800000"/>
            <a:headEnd/>
            <a:tailEnd/>
          </a:ln>
        </p:spPr>
        <p:txBody>
          <a:bodyPr wrap="none">
            <a:spAutoFit/>
          </a:bodyPr>
          <a:lstStyle/>
          <a:p>
            <a:pPr algn="l"/>
            <a:r>
              <a:rPr lang="zh-CN" altLang="en-US" sz="3200">
                <a:solidFill>
                  <a:schemeClr val="bg1"/>
                </a:solidFill>
              </a:rPr>
              <a:t>三、实训室产品介绍</a:t>
            </a:r>
          </a:p>
        </p:txBody>
      </p:sp>
      <p:pic>
        <p:nvPicPr>
          <p:cNvPr id="30726" name="Picture 9" descr="模拟墙"/>
          <p:cNvPicPr>
            <a:picLocks noChangeAspect="1" noChangeArrowheads="1"/>
          </p:cNvPicPr>
          <p:nvPr/>
        </p:nvPicPr>
        <p:blipFill>
          <a:blip r:embed="rId2"/>
          <a:srcRect/>
          <a:stretch>
            <a:fillRect/>
          </a:stretch>
        </p:blipFill>
        <p:spPr bwMode="auto">
          <a:xfrm>
            <a:off x="5264150" y="1341438"/>
            <a:ext cx="3195638" cy="4264025"/>
          </a:xfrm>
          <a:prstGeom prst="rect">
            <a:avLst/>
          </a:prstGeom>
          <a:noFill/>
          <a:ln w="9525">
            <a:noFill/>
            <a:miter lim="800000"/>
            <a:headEnd/>
            <a:tailEnd/>
          </a:ln>
        </p:spPr>
      </p:pic>
      <p:sp>
        <p:nvSpPr>
          <p:cNvPr id="7" name="Text Box 7"/>
          <p:cNvSpPr txBox="1">
            <a:spLocks noChangeArrowheads="1"/>
          </p:cNvSpPr>
          <p:nvPr/>
        </p:nvSpPr>
        <p:spPr bwMode="auto">
          <a:xfrm>
            <a:off x="500034" y="4021475"/>
            <a:ext cx="4286280" cy="1693541"/>
          </a:xfrm>
          <a:prstGeom prst="rect">
            <a:avLst/>
          </a:prstGeom>
          <a:noFill/>
          <a:ln w="19050">
            <a:noFill/>
            <a:miter lim="800000"/>
            <a:headEnd/>
            <a:tailEnd/>
          </a:ln>
        </p:spPr>
        <p:txBody>
          <a:bodyPr>
            <a:spAutoFit/>
          </a:bodyPr>
          <a:lstStyle/>
          <a:p>
            <a:pPr algn="l">
              <a:lnSpc>
                <a:spcPct val="130000"/>
              </a:lnSpc>
              <a:defRPr/>
            </a:pPr>
            <a:r>
              <a:rPr lang="zh-CN" altLang="en-US" sz="16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ea"/>
                <a:ea typeface="+mn-ea"/>
              </a:rPr>
              <a:t>钢结构模拟实训楼结构：</a:t>
            </a:r>
          </a:p>
          <a:p>
            <a:pPr algn="l">
              <a:lnSpc>
                <a:spcPct val="135000"/>
              </a:lnSpc>
              <a:defRPr/>
            </a:pPr>
            <a:r>
              <a:rPr lang="zh-CN" altLang="en-US" sz="1600" dirty="0">
                <a:latin typeface="+mn-ea"/>
                <a:ea typeface="+mn-ea"/>
              </a:rPr>
              <a:t>    </a:t>
            </a:r>
            <a:r>
              <a:rPr lang="zh-CN" altLang="en-US" sz="1600" b="0" dirty="0">
                <a:latin typeface="+mn-ea"/>
                <a:ea typeface="+mn-ea"/>
              </a:rPr>
              <a:t>产品采用全钢结构，外覆钢板，钢板内嵌高密度实训安装板。</a:t>
            </a:r>
          </a:p>
          <a:p>
            <a:pPr algn="l">
              <a:lnSpc>
                <a:spcPct val="135000"/>
              </a:lnSpc>
              <a:defRPr/>
            </a:pPr>
            <a:r>
              <a:rPr lang="zh-CN" altLang="en-US" sz="1600" b="0" dirty="0">
                <a:latin typeface="+mn-ea"/>
                <a:ea typeface="+mn-ea"/>
              </a:rPr>
              <a:t>    每个模组长宽为</a:t>
            </a:r>
            <a:r>
              <a:rPr lang="en-US" altLang="zh-CN" sz="1600" b="0" dirty="0">
                <a:latin typeface="+mn-ea"/>
                <a:ea typeface="+mn-ea"/>
              </a:rPr>
              <a:t>1.8</a:t>
            </a:r>
            <a:r>
              <a:rPr lang="zh-CN" altLang="en-US" sz="1600" b="0" dirty="0">
                <a:latin typeface="+mn-ea"/>
                <a:ea typeface="+mn-ea"/>
              </a:rPr>
              <a:t>米</a:t>
            </a:r>
            <a:r>
              <a:rPr lang="en-US" altLang="zh-CN" sz="1600" b="0" dirty="0">
                <a:latin typeface="+mn-ea"/>
                <a:cs typeface="Times New Roman" pitchFamily="18" charset="0"/>
              </a:rPr>
              <a:t>× </a:t>
            </a:r>
            <a:r>
              <a:rPr lang="en-US" altLang="zh-CN" sz="1600" b="0" dirty="0">
                <a:latin typeface="+mn-ea"/>
                <a:ea typeface="+mn-ea"/>
              </a:rPr>
              <a:t>2.72</a:t>
            </a:r>
            <a:r>
              <a:rPr lang="zh-CN" altLang="en-US" sz="1600" b="0" dirty="0">
                <a:latin typeface="+mn-ea"/>
                <a:ea typeface="+mn-ea"/>
              </a:rPr>
              <a:t>米，单体重量约</a:t>
            </a:r>
            <a:r>
              <a:rPr lang="en-US" altLang="zh-CN" sz="1600" b="0" dirty="0">
                <a:latin typeface="+mn-ea"/>
                <a:ea typeface="+mn-ea"/>
              </a:rPr>
              <a:t>180</a:t>
            </a:r>
            <a:r>
              <a:rPr lang="zh-CN" altLang="en-US" sz="1600" b="0" dirty="0">
                <a:latin typeface="+mn-ea"/>
                <a:ea typeface="+mn-ea"/>
              </a:rPr>
              <a:t>公斤。</a:t>
            </a:r>
          </a:p>
        </p:txBody>
      </p:sp>
      <p:sp>
        <p:nvSpPr>
          <p:cNvPr id="9" name="Text Box 2"/>
          <p:cNvSpPr txBox="1">
            <a:spLocks noChangeArrowheads="1"/>
          </p:cNvSpPr>
          <p:nvPr/>
        </p:nvSpPr>
        <p:spPr bwMode="auto">
          <a:xfrm>
            <a:off x="428596" y="966318"/>
            <a:ext cx="3500462"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zh-CN" altLang="en-US" sz="3200" dirty="0" smtClean="0">
                <a:solidFill>
                  <a:srgbClr val="000099"/>
                </a:solidFill>
                <a:latin typeface="华文行楷" pitchFamily="2" charset="-122"/>
                <a:ea typeface="华文行楷" pitchFamily="2" charset="-122"/>
              </a:rPr>
              <a:t>工程项目实训模块</a:t>
            </a:r>
            <a:endParaRPr lang="zh-CN" altLang="en-US" sz="3200" dirty="0">
              <a:solidFill>
                <a:srgbClr val="000099"/>
              </a:solidFill>
              <a:latin typeface="华文行楷" pitchFamily="2" charset="-122"/>
              <a:ea typeface="华文行楷" pitchFamily="2" charset="-122"/>
            </a:endParaRPr>
          </a:p>
        </p:txBody>
      </p:sp>
      <p:sp>
        <p:nvSpPr>
          <p:cNvPr id="8" name="Text Box 2"/>
          <p:cNvSpPr txBox="1">
            <a:spLocks noChangeArrowheads="1"/>
          </p:cNvSpPr>
          <p:nvPr/>
        </p:nvSpPr>
        <p:spPr bwMode="auto">
          <a:xfrm>
            <a:off x="5214942" y="785794"/>
            <a:ext cx="3357586"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en-US" altLang="zh-CN" sz="2800" dirty="0" smtClean="0">
                <a:solidFill>
                  <a:srgbClr val="FF0000"/>
                </a:solidFill>
                <a:latin typeface="华文行楷" pitchFamily="2" charset="-122"/>
                <a:ea typeface="华文行楷" pitchFamily="2" charset="-122"/>
              </a:rPr>
              <a:t>2010</a:t>
            </a:r>
            <a:r>
              <a:rPr lang="zh-CN" altLang="en-US" sz="2800" dirty="0" smtClean="0">
                <a:solidFill>
                  <a:srgbClr val="FF0000"/>
                </a:solidFill>
                <a:latin typeface="华文行楷" pitchFamily="2" charset="-122"/>
                <a:ea typeface="华文行楷" pitchFamily="2" charset="-122"/>
              </a:rPr>
              <a:t>年国赛指定设备</a:t>
            </a:r>
            <a:endParaRPr lang="zh-CN" altLang="en-US" sz="2800" dirty="0">
              <a:solidFill>
                <a:srgbClr val="FF0000"/>
              </a:solidFill>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6"/>
          <p:cNvSpPr>
            <a:spLocks noChangeArrowheads="1"/>
          </p:cNvSpPr>
          <p:nvPr/>
        </p:nvSpPr>
        <p:spPr bwMode="auto">
          <a:xfrm>
            <a:off x="860673" y="1916246"/>
            <a:ext cx="3639889" cy="3831818"/>
          </a:xfrm>
          <a:prstGeom prst="rect">
            <a:avLst/>
          </a:prstGeom>
          <a:noFill/>
          <a:ln w="9525">
            <a:noFill/>
            <a:miter lim="800000"/>
            <a:headEnd/>
            <a:tailEnd/>
          </a:ln>
        </p:spPr>
        <p:txBody>
          <a:bodyPr wrap="square">
            <a:spAutoFit/>
          </a:bodyPr>
          <a:lstStyle/>
          <a:p>
            <a:pPr algn="l">
              <a:lnSpc>
                <a:spcPct val="150000"/>
              </a:lnSpc>
              <a:defRPr/>
            </a:pPr>
            <a:r>
              <a:rPr lang="zh-CN" altLang="en-US"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钢结构模拟实训楼实训方式</a:t>
            </a:r>
            <a:endParaRPr lang="zh-CN" altLang="en-US"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黑体" pitchFamily="2" charset="-122"/>
              <a:ea typeface="黑体" pitchFamily="2" charset="-122"/>
            </a:endParaRPr>
          </a:p>
          <a:p>
            <a:pPr algn="l">
              <a:lnSpc>
                <a:spcPct val="150000"/>
              </a:lnSpc>
              <a:defRPr/>
            </a:pPr>
            <a:r>
              <a:rPr lang="zh-CN" altLang="en-US" sz="1600" dirty="0">
                <a:solidFill>
                  <a:srgbClr val="0000FF"/>
                </a:solidFill>
                <a:latin typeface="黑体" pitchFamily="2" charset="-122"/>
                <a:ea typeface="黑体" pitchFamily="2" charset="-122"/>
              </a:rPr>
              <a:t>   </a:t>
            </a:r>
            <a:endParaRPr lang="en-US" altLang="zh-CN" sz="1600" dirty="0" smtClean="0">
              <a:solidFill>
                <a:srgbClr val="0000FF"/>
              </a:solidFill>
              <a:latin typeface="黑体" pitchFamily="2" charset="-122"/>
              <a:ea typeface="黑体" pitchFamily="2" charset="-122"/>
            </a:endParaRPr>
          </a:p>
          <a:p>
            <a:pPr algn="l">
              <a:lnSpc>
                <a:spcPct val="150000"/>
              </a:lnSpc>
              <a:defRPr/>
            </a:pPr>
            <a:r>
              <a:rPr lang="en-US" altLang="zh-CN" sz="1600" b="0" dirty="0" smtClean="0">
                <a:solidFill>
                  <a:srgbClr val="0000FF"/>
                </a:solidFill>
                <a:latin typeface="黑体" pitchFamily="2" charset="-122"/>
                <a:ea typeface="黑体" pitchFamily="2" charset="-122"/>
              </a:rPr>
              <a:t>    </a:t>
            </a:r>
            <a:r>
              <a:rPr lang="zh-CN" altLang="en-US" sz="1600" b="0" dirty="0" smtClean="0">
                <a:latin typeface="+mn-ea"/>
                <a:ea typeface="+mn-ea"/>
              </a:rPr>
              <a:t>每个</a:t>
            </a:r>
            <a:r>
              <a:rPr lang="zh-CN" altLang="en-US" sz="1600" b="0" dirty="0">
                <a:latin typeface="+mn-ea"/>
                <a:ea typeface="+mn-ea"/>
              </a:rPr>
              <a:t>学生以组为单位，在工程模拟建筑完成综合布线</a:t>
            </a:r>
            <a:r>
              <a:rPr lang="en-US" altLang="zh-CN" sz="1600" b="0" dirty="0">
                <a:latin typeface="+mn-ea"/>
                <a:ea typeface="+mn-ea"/>
              </a:rPr>
              <a:t>6</a:t>
            </a:r>
            <a:r>
              <a:rPr lang="zh-CN" altLang="en-US" sz="1600" b="0" dirty="0">
                <a:latin typeface="+mn-ea"/>
                <a:ea typeface="+mn-ea"/>
              </a:rPr>
              <a:t>个子系统的施工、测试、验收等内容的综合训练。力求使每个学生都能在整个项目组里面了解到施工的的每个具体的环节，熟练掌握操作步骤和学习综合布线系统拓朴结构、工程管理</a:t>
            </a:r>
            <a:r>
              <a:rPr lang="en-US" altLang="zh-CN" sz="1600" b="0" dirty="0">
                <a:latin typeface="+mn-ea"/>
                <a:ea typeface="+mn-ea"/>
              </a:rPr>
              <a:t>/</a:t>
            </a:r>
            <a:r>
              <a:rPr lang="zh-CN" altLang="en-US" sz="1600" b="0" dirty="0">
                <a:latin typeface="+mn-ea"/>
                <a:ea typeface="+mn-ea"/>
              </a:rPr>
              <a:t>监理组织结构等内容</a:t>
            </a:r>
            <a:r>
              <a:rPr lang="zh-CN" altLang="en-US" sz="1600" b="0" dirty="0" smtClean="0">
                <a:latin typeface="+mn-ea"/>
                <a:ea typeface="+mn-ea"/>
              </a:rPr>
              <a:t>。</a:t>
            </a:r>
            <a:endParaRPr lang="en-US" altLang="zh-CN" sz="1600" b="0" dirty="0" smtClean="0">
              <a:latin typeface="+mn-ea"/>
              <a:ea typeface="+mn-ea"/>
            </a:endParaRPr>
          </a:p>
          <a:p>
            <a:pPr algn="l">
              <a:lnSpc>
                <a:spcPct val="150000"/>
              </a:lnSpc>
              <a:defRPr/>
            </a:pPr>
            <a:endParaRPr lang="zh-CN" altLang="en-US" sz="1600" b="0" dirty="0">
              <a:latin typeface="+mn-ea"/>
              <a:ea typeface="+mn-ea"/>
            </a:endParaRPr>
          </a:p>
        </p:txBody>
      </p:sp>
      <p:pic>
        <p:nvPicPr>
          <p:cNvPr id="31747" name="Picture 7" descr="IMG_3136"/>
          <p:cNvPicPr>
            <a:picLocks noChangeArrowheads="1"/>
          </p:cNvPicPr>
          <p:nvPr/>
        </p:nvPicPr>
        <p:blipFill>
          <a:blip r:embed="rId2"/>
          <a:srcRect/>
          <a:stretch>
            <a:fillRect/>
          </a:stretch>
        </p:blipFill>
        <p:spPr bwMode="auto">
          <a:xfrm>
            <a:off x="5572133" y="1643051"/>
            <a:ext cx="2816218" cy="3946538"/>
          </a:xfrm>
          <a:prstGeom prst="rect">
            <a:avLst/>
          </a:prstGeom>
          <a:noFill/>
          <a:ln w="9525">
            <a:noFill/>
            <a:miter lim="800000"/>
            <a:headEnd/>
            <a:tailEnd/>
          </a:ln>
        </p:spPr>
      </p:pic>
      <p:sp>
        <p:nvSpPr>
          <p:cNvPr id="5" name="Text Box 2"/>
          <p:cNvSpPr txBox="1">
            <a:spLocks noChangeArrowheads="1"/>
          </p:cNvSpPr>
          <p:nvPr/>
        </p:nvSpPr>
        <p:spPr bwMode="auto">
          <a:xfrm>
            <a:off x="428596" y="1037756"/>
            <a:ext cx="3500462" cy="605294"/>
          </a:xfrm>
          <a:prstGeom prst="rect">
            <a:avLst/>
          </a:prstGeom>
          <a:noFill/>
          <a:ln w="9525" algn="ctr">
            <a:noFill/>
            <a:miter lim="800000"/>
            <a:headEnd/>
            <a:tailEnd/>
          </a:ln>
        </p:spPr>
        <p:txBody>
          <a:bodyPr wrap="square">
            <a:spAutoFit/>
          </a:bodyPr>
          <a:lstStyle/>
          <a:p>
            <a:pPr marL="342900" indent="-342900" algn="l">
              <a:lnSpc>
                <a:spcPts val="4000"/>
              </a:lnSpc>
              <a:spcBef>
                <a:spcPts val="0"/>
              </a:spcBef>
              <a:defRPr/>
            </a:pPr>
            <a:r>
              <a:rPr lang="zh-CN" altLang="en-US" sz="3200" dirty="0" smtClean="0">
                <a:solidFill>
                  <a:srgbClr val="000099"/>
                </a:solidFill>
                <a:latin typeface="华文行楷" pitchFamily="2" charset="-122"/>
                <a:ea typeface="华文行楷" pitchFamily="2" charset="-122"/>
              </a:rPr>
              <a:t>工程项目实训模块</a:t>
            </a:r>
            <a:endParaRPr lang="zh-CN" altLang="en-US" sz="3200" dirty="0">
              <a:solidFill>
                <a:srgbClr val="000099"/>
              </a:solidFill>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title" idx="4294967295"/>
          </p:nvPr>
        </p:nvSpPr>
        <p:spPr>
          <a:xfrm>
            <a:off x="0" y="188913"/>
            <a:ext cx="4524375" cy="247650"/>
          </a:xfrm>
        </p:spPr>
        <p:txBody>
          <a:bodyPr/>
          <a:lstStyle/>
          <a:p>
            <a:pPr marL="1117600" indent="-1117600" eaLnBrk="1" hangingPunct="1"/>
            <a:r>
              <a:rPr lang="zh-CN" altLang="en-US" sz="2000" b="1" smtClean="0">
                <a:solidFill>
                  <a:schemeClr val="bg1"/>
                </a:solidFill>
              </a:rPr>
              <a:t>三、实训室产品介绍</a:t>
            </a:r>
          </a:p>
        </p:txBody>
      </p:sp>
      <p:sp>
        <p:nvSpPr>
          <p:cNvPr id="28676" name="Rectangle 6"/>
          <p:cNvSpPr>
            <a:spLocks noChangeArrowheads="1"/>
          </p:cNvSpPr>
          <p:nvPr/>
        </p:nvSpPr>
        <p:spPr bwMode="auto">
          <a:xfrm>
            <a:off x="539750" y="1119830"/>
            <a:ext cx="4460877" cy="523220"/>
          </a:xfrm>
          <a:prstGeom prst="rect">
            <a:avLst/>
          </a:prstGeom>
          <a:noFill/>
          <a:ln w="9525">
            <a:noFill/>
            <a:miter lim="800000"/>
            <a:headEnd/>
            <a:tailEnd/>
          </a:ln>
        </p:spPr>
        <p:txBody>
          <a:bodyPr wrap="square">
            <a:spAutoFit/>
          </a:bodyPr>
          <a:lstStyle/>
          <a:p>
            <a:pPr algn="l">
              <a:defRPr/>
            </a:pPr>
            <a:r>
              <a:rPr lang="zh-CN" altLang="en-US" sz="24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行楷" pitchFamily="2" charset="-122"/>
                <a:ea typeface="华文行楷" pitchFamily="2" charset="-122"/>
              </a:rPr>
              <a:t>钢结构模拟实训楼技术特点</a:t>
            </a:r>
            <a:r>
              <a:rPr lang="zh-CN" altLang="en-US" sz="28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行楷" pitchFamily="2" charset="-122"/>
                <a:ea typeface="华文行楷" pitchFamily="2" charset="-122"/>
              </a:rPr>
              <a:t>： </a:t>
            </a:r>
          </a:p>
        </p:txBody>
      </p:sp>
      <p:sp>
        <p:nvSpPr>
          <p:cNvPr id="31749" name="Rectangle 7"/>
          <p:cNvSpPr>
            <a:spLocks noChangeArrowheads="1"/>
          </p:cNvSpPr>
          <p:nvPr/>
        </p:nvSpPr>
        <p:spPr bwMode="auto">
          <a:xfrm>
            <a:off x="611188" y="1557338"/>
            <a:ext cx="7489825" cy="1844351"/>
          </a:xfrm>
          <a:prstGeom prst="rect">
            <a:avLst/>
          </a:prstGeom>
          <a:noFill/>
          <a:ln w="9525">
            <a:noFill/>
            <a:miter lim="800000"/>
            <a:headEnd/>
            <a:tailEnd/>
          </a:ln>
        </p:spPr>
        <p:txBody>
          <a:bodyPr>
            <a:spAutoFit/>
          </a:bodyPr>
          <a:lstStyle/>
          <a:p>
            <a:pPr algn="l">
              <a:lnSpc>
                <a:spcPct val="135000"/>
              </a:lnSpc>
              <a:defRPr/>
            </a:pPr>
            <a:r>
              <a:rPr lang="zh-CN" altLang="en-US" sz="1600" b="0" dirty="0">
                <a:solidFill>
                  <a:srgbClr val="FF0000"/>
                </a:solidFill>
                <a:ea typeface="黑体" pitchFamily="2" charset="-122"/>
              </a:rPr>
              <a:t>特点一：灵活性</a:t>
            </a:r>
          </a:p>
          <a:p>
            <a:pPr marL="342900" indent="-342900" algn="l">
              <a:lnSpc>
                <a:spcPct val="150000"/>
              </a:lnSpc>
              <a:buFont typeface="+mj-lt"/>
              <a:buAutoNum type="arabicPeriod"/>
              <a:defRPr/>
            </a:pPr>
            <a:r>
              <a:rPr lang="zh-CN" altLang="en-US" sz="1600" b="0" dirty="0">
                <a:latin typeface="+mn-ea"/>
                <a:ea typeface="+mn-ea"/>
              </a:rPr>
              <a:t>  采用了设备间、管理间、工作区三者合一的模块设计。</a:t>
            </a:r>
          </a:p>
          <a:p>
            <a:pPr marL="457200" indent="-457200" algn="l">
              <a:lnSpc>
                <a:spcPct val="150000"/>
              </a:lnSpc>
              <a:buFont typeface="+mj-lt"/>
              <a:buAutoNum type="arabicPeriod"/>
              <a:defRPr/>
            </a:pPr>
            <a:r>
              <a:rPr lang="zh-CN" altLang="en-US" sz="1600" b="0" dirty="0">
                <a:latin typeface="+mn-ea"/>
                <a:ea typeface="+mn-ea"/>
              </a:rPr>
              <a:t>由多面钢结构实训墙组成，可以按不同空间组装。</a:t>
            </a:r>
          </a:p>
          <a:p>
            <a:pPr marL="457200" indent="-457200" algn="l">
              <a:lnSpc>
                <a:spcPct val="150000"/>
              </a:lnSpc>
              <a:buFont typeface="+mj-lt"/>
              <a:buAutoNum type="arabicPeriod"/>
              <a:defRPr/>
            </a:pPr>
            <a:r>
              <a:rPr lang="zh-CN" altLang="en-US" sz="1600" b="0" dirty="0">
                <a:latin typeface="+mn-ea"/>
                <a:ea typeface="+mn-ea"/>
              </a:rPr>
              <a:t>每面墙均由多面钢结构面板组成，面板内嵌可更换的高密</a:t>
            </a:r>
            <a:r>
              <a:rPr lang="en-US" altLang="zh-CN" sz="1600" b="0" dirty="0">
                <a:latin typeface="+mn-ea"/>
                <a:ea typeface="+mn-ea"/>
              </a:rPr>
              <a:t/>
            </a:r>
            <a:br>
              <a:rPr lang="en-US" altLang="zh-CN" sz="1600" b="0" dirty="0">
                <a:latin typeface="+mn-ea"/>
                <a:ea typeface="+mn-ea"/>
              </a:rPr>
            </a:br>
            <a:r>
              <a:rPr lang="zh-CN" altLang="en-US" sz="1600" b="0" dirty="0">
                <a:latin typeface="+mn-ea"/>
                <a:ea typeface="+mn-ea"/>
              </a:rPr>
              <a:t>度木板。</a:t>
            </a:r>
          </a:p>
        </p:txBody>
      </p:sp>
      <p:pic>
        <p:nvPicPr>
          <p:cNvPr id="32773" name="Picture 10" descr="IMG_1088_调整大小"/>
          <p:cNvPicPr>
            <a:picLocks noChangeAspect="1" noChangeArrowheads="1"/>
          </p:cNvPicPr>
          <p:nvPr/>
        </p:nvPicPr>
        <p:blipFill>
          <a:blip r:embed="rId2"/>
          <a:srcRect/>
          <a:stretch>
            <a:fillRect/>
          </a:stretch>
        </p:blipFill>
        <p:spPr bwMode="auto">
          <a:xfrm>
            <a:off x="1114425" y="3716338"/>
            <a:ext cx="3241675" cy="2160587"/>
          </a:xfrm>
          <a:prstGeom prst="rect">
            <a:avLst/>
          </a:prstGeom>
          <a:noFill/>
          <a:ln w="9525">
            <a:noFill/>
            <a:miter lim="800000"/>
            <a:headEnd/>
            <a:tailEnd/>
          </a:ln>
        </p:spPr>
      </p:pic>
      <p:pic>
        <p:nvPicPr>
          <p:cNvPr id="32774" name="Picture 11"/>
          <p:cNvPicPr>
            <a:picLocks noChangeAspect="1" noChangeArrowheads="1"/>
          </p:cNvPicPr>
          <p:nvPr/>
        </p:nvPicPr>
        <p:blipFill>
          <a:blip r:embed="rId3"/>
          <a:srcRect/>
          <a:stretch>
            <a:fillRect/>
          </a:stretch>
        </p:blipFill>
        <p:spPr bwMode="auto">
          <a:xfrm>
            <a:off x="4929188" y="3716338"/>
            <a:ext cx="3170237" cy="21605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6"/>
          <p:cNvSpPr>
            <a:spLocks noChangeArrowheads="1"/>
          </p:cNvSpPr>
          <p:nvPr/>
        </p:nvSpPr>
        <p:spPr bwMode="auto">
          <a:xfrm>
            <a:off x="395536" y="908720"/>
            <a:ext cx="4176464" cy="461665"/>
          </a:xfrm>
          <a:prstGeom prst="rect">
            <a:avLst/>
          </a:prstGeom>
          <a:noFill/>
          <a:ln w="9525">
            <a:noFill/>
            <a:miter lim="800000"/>
            <a:headEnd/>
            <a:tailEnd/>
          </a:ln>
        </p:spPr>
        <p:txBody>
          <a:bodyPr wrap="square">
            <a:spAutoFit/>
          </a:bodyPr>
          <a:lstStyle/>
          <a:p>
            <a:pPr algn="l">
              <a:defRPr/>
            </a:pPr>
            <a:r>
              <a:rPr lang="zh-CN" altLang="en-US" sz="24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行楷" pitchFamily="2" charset="-122"/>
                <a:ea typeface="华文行楷" pitchFamily="2" charset="-122"/>
              </a:rPr>
              <a:t>钢结构模拟实训楼技术特点： </a:t>
            </a:r>
          </a:p>
        </p:txBody>
      </p:sp>
      <p:sp>
        <p:nvSpPr>
          <p:cNvPr id="32772" name="Rectangle 7"/>
          <p:cNvSpPr>
            <a:spLocks noChangeArrowheads="1"/>
          </p:cNvSpPr>
          <p:nvPr/>
        </p:nvSpPr>
        <p:spPr bwMode="auto">
          <a:xfrm>
            <a:off x="468313" y="1443361"/>
            <a:ext cx="6532579" cy="2271391"/>
          </a:xfrm>
          <a:prstGeom prst="rect">
            <a:avLst/>
          </a:prstGeom>
          <a:noFill/>
          <a:ln w="9525">
            <a:noFill/>
            <a:miter lim="800000"/>
            <a:headEnd/>
            <a:tailEnd/>
          </a:ln>
        </p:spPr>
        <p:txBody>
          <a:bodyPr wrap="square">
            <a:spAutoFit/>
          </a:bodyPr>
          <a:lstStyle/>
          <a:p>
            <a:pPr algn="l">
              <a:lnSpc>
                <a:spcPct val="135000"/>
              </a:lnSpc>
              <a:defRPr/>
            </a:pPr>
            <a:r>
              <a:rPr lang="zh-CN" altLang="en-US" sz="1600" b="0" dirty="0">
                <a:solidFill>
                  <a:srgbClr val="FF0000"/>
                </a:solidFill>
                <a:ea typeface="黑体" pitchFamily="2" charset="-122"/>
              </a:rPr>
              <a:t>特点二：真实性</a:t>
            </a:r>
          </a:p>
          <a:p>
            <a:pPr marL="457200" algn="l">
              <a:lnSpc>
                <a:spcPct val="150000"/>
              </a:lnSpc>
              <a:buFont typeface="+mj-lt"/>
              <a:buAutoNum type="arabicPeriod"/>
              <a:defRPr/>
            </a:pPr>
            <a:r>
              <a:rPr lang="zh-CN" altLang="en-US" sz="1600" b="0" dirty="0">
                <a:latin typeface="+mn-ea"/>
                <a:ea typeface="+mn-ea"/>
              </a:rPr>
              <a:t>  管理间分上下层，真实的模拟了上下两层楼。</a:t>
            </a:r>
            <a:endParaRPr lang="en-US" altLang="zh-CN" sz="1600" b="0" dirty="0">
              <a:latin typeface="+mn-ea"/>
              <a:ea typeface="+mn-ea"/>
            </a:endParaRPr>
          </a:p>
          <a:p>
            <a:pPr marL="457200" algn="l">
              <a:lnSpc>
                <a:spcPct val="150000"/>
              </a:lnSpc>
              <a:buFont typeface="+mj-lt"/>
              <a:buAutoNum type="arabicPeriod"/>
              <a:defRPr/>
            </a:pPr>
            <a:r>
              <a:rPr lang="zh-CN" altLang="en-US" sz="1600" b="0" dirty="0">
                <a:latin typeface="+mn-ea"/>
                <a:ea typeface="+mn-ea"/>
              </a:rPr>
              <a:t>  管理间上下层的弱管井和现实的完全一致。</a:t>
            </a:r>
          </a:p>
          <a:p>
            <a:pPr marL="457200" algn="l">
              <a:lnSpc>
                <a:spcPct val="150000"/>
              </a:lnSpc>
              <a:buFont typeface="+mj-lt"/>
              <a:buAutoNum type="arabicPeriod"/>
              <a:defRPr/>
            </a:pPr>
            <a:r>
              <a:rPr lang="zh-CN" altLang="en-US" sz="1600" b="0" dirty="0">
                <a:latin typeface="+mn-ea"/>
                <a:ea typeface="+mn-ea"/>
              </a:rPr>
              <a:t>  安装所使用的底盒、管槽和螺丝等材料均可使用标准材料。</a:t>
            </a:r>
            <a:endParaRPr lang="en-US" altLang="zh-CN" sz="1600" b="0" dirty="0">
              <a:latin typeface="+mn-ea"/>
              <a:ea typeface="+mn-ea"/>
            </a:endParaRPr>
          </a:p>
          <a:p>
            <a:pPr marL="457200" algn="l">
              <a:lnSpc>
                <a:spcPct val="150000"/>
              </a:lnSpc>
              <a:buFont typeface="+mj-lt"/>
              <a:buAutoNum type="arabicPeriod"/>
              <a:defRPr/>
            </a:pPr>
            <a:r>
              <a:rPr lang="zh-CN" altLang="en-US" sz="1600" b="0" dirty="0">
                <a:latin typeface="+mn-ea"/>
                <a:ea typeface="+mn-ea"/>
              </a:rPr>
              <a:t>  采用有源设计，更加方便和真实。</a:t>
            </a:r>
          </a:p>
          <a:p>
            <a:pPr marL="457200" algn="l">
              <a:lnSpc>
                <a:spcPct val="150000"/>
              </a:lnSpc>
              <a:buFont typeface="+mj-lt"/>
              <a:buAutoNum type="arabicPeriod"/>
              <a:defRPr/>
            </a:pPr>
            <a:r>
              <a:rPr lang="zh-CN" altLang="en-US" sz="1600" b="0" dirty="0">
                <a:latin typeface="+mn-ea"/>
                <a:ea typeface="+mn-ea"/>
              </a:rPr>
              <a:t>  孔距</a:t>
            </a:r>
            <a:r>
              <a:rPr lang="en-US" altLang="zh-CN" sz="1600" b="0" dirty="0">
                <a:latin typeface="+mn-ea"/>
                <a:ea typeface="+mn-ea"/>
              </a:rPr>
              <a:t>3.5cm,</a:t>
            </a:r>
            <a:r>
              <a:rPr lang="zh-CN" altLang="en-US" sz="1600" b="0" dirty="0">
                <a:latin typeface="+mn-ea"/>
                <a:ea typeface="+mn-ea"/>
              </a:rPr>
              <a:t>是安装更方便，更真实。</a:t>
            </a:r>
          </a:p>
        </p:txBody>
      </p:sp>
      <p:pic>
        <p:nvPicPr>
          <p:cNvPr id="33796" name="Picture 8" descr="电源"/>
          <p:cNvPicPr>
            <a:picLocks noChangeAspect="1" noChangeArrowheads="1"/>
          </p:cNvPicPr>
          <p:nvPr/>
        </p:nvPicPr>
        <p:blipFill>
          <a:blip r:embed="rId2"/>
          <a:srcRect/>
          <a:stretch>
            <a:fillRect/>
          </a:stretch>
        </p:blipFill>
        <p:spPr bwMode="auto">
          <a:xfrm>
            <a:off x="612775" y="3929063"/>
            <a:ext cx="2303463" cy="1789112"/>
          </a:xfrm>
          <a:prstGeom prst="rect">
            <a:avLst/>
          </a:prstGeom>
          <a:noFill/>
          <a:ln w="9525">
            <a:noFill/>
            <a:miter lim="800000"/>
            <a:headEnd/>
            <a:tailEnd/>
          </a:ln>
        </p:spPr>
      </p:pic>
      <p:pic>
        <p:nvPicPr>
          <p:cNvPr id="33797" name="Picture 6" descr="管理间"/>
          <p:cNvPicPr>
            <a:picLocks noChangeAspect="1" noChangeArrowheads="1"/>
          </p:cNvPicPr>
          <p:nvPr/>
        </p:nvPicPr>
        <p:blipFill>
          <a:blip r:embed="rId3"/>
          <a:srcRect/>
          <a:stretch>
            <a:fillRect/>
          </a:stretch>
        </p:blipFill>
        <p:spPr bwMode="auto">
          <a:xfrm>
            <a:off x="3203575" y="3929063"/>
            <a:ext cx="2663825" cy="1773237"/>
          </a:xfrm>
          <a:prstGeom prst="rect">
            <a:avLst/>
          </a:prstGeom>
          <a:noFill/>
          <a:ln w="9525">
            <a:noFill/>
            <a:miter lim="800000"/>
            <a:headEnd/>
            <a:tailEnd/>
          </a:ln>
        </p:spPr>
      </p:pic>
      <p:pic>
        <p:nvPicPr>
          <p:cNvPr id="33798" name="Picture 9" descr="IMG_5149"/>
          <p:cNvPicPr>
            <a:picLocks noChangeAspect="1" noChangeArrowheads="1"/>
          </p:cNvPicPr>
          <p:nvPr/>
        </p:nvPicPr>
        <p:blipFill>
          <a:blip r:embed="rId4">
            <a:lum bright="6000"/>
          </a:blip>
          <a:srcRect/>
          <a:stretch>
            <a:fillRect/>
          </a:stretch>
        </p:blipFill>
        <p:spPr bwMode="auto">
          <a:xfrm>
            <a:off x="6175375" y="3919538"/>
            <a:ext cx="2357438" cy="17954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idx="4294967295"/>
          </p:nvPr>
        </p:nvSpPr>
        <p:spPr>
          <a:xfrm>
            <a:off x="0" y="188913"/>
            <a:ext cx="4244975" cy="138112"/>
          </a:xfrm>
        </p:spPr>
        <p:txBody>
          <a:bodyPr/>
          <a:lstStyle/>
          <a:p>
            <a:pPr marL="1117600" indent="-1117600" eaLnBrk="1" hangingPunct="1"/>
            <a:r>
              <a:rPr lang="zh-CN" altLang="en-US" sz="2000" b="1" smtClean="0">
                <a:solidFill>
                  <a:schemeClr val="bg1"/>
                </a:solidFill>
              </a:rPr>
              <a:t>三、实训室产品介绍</a:t>
            </a:r>
          </a:p>
        </p:txBody>
      </p:sp>
      <p:sp>
        <p:nvSpPr>
          <p:cNvPr id="34819" name="Rectangle 4"/>
          <p:cNvSpPr>
            <a:spLocks noGrp="1" noChangeArrowheads="1"/>
          </p:cNvSpPr>
          <p:nvPr>
            <p:ph type="body" sz="half" idx="4294967295"/>
          </p:nvPr>
        </p:nvSpPr>
        <p:spPr>
          <a:xfrm>
            <a:off x="0" y="1600200"/>
            <a:ext cx="4033838" cy="4349750"/>
          </a:xfrm>
        </p:spPr>
        <p:txBody>
          <a:bodyPr/>
          <a:lstStyle/>
          <a:p>
            <a:pPr eaLnBrk="1" hangingPunct="1">
              <a:lnSpc>
                <a:spcPts val="4000"/>
              </a:lnSpc>
              <a:spcBef>
                <a:spcPct val="75000"/>
              </a:spcBef>
              <a:buFontTx/>
              <a:buNone/>
            </a:pPr>
            <a:r>
              <a:rPr lang="en-US" altLang="zh-CN" sz="2000" smtClean="0">
                <a:latin typeface="黑体" pitchFamily="2" charset="-122"/>
                <a:ea typeface="黑体" pitchFamily="2" charset="-122"/>
              </a:rPr>
              <a:t>   </a:t>
            </a:r>
          </a:p>
        </p:txBody>
      </p:sp>
      <p:sp>
        <p:nvSpPr>
          <p:cNvPr id="30724" name="Rectangle 6"/>
          <p:cNvSpPr>
            <a:spLocks noChangeArrowheads="1"/>
          </p:cNvSpPr>
          <p:nvPr/>
        </p:nvSpPr>
        <p:spPr bwMode="auto">
          <a:xfrm>
            <a:off x="467545" y="1038509"/>
            <a:ext cx="4248472" cy="461665"/>
          </a:xfrm>
          <a:prstGeom prst="rect">
            <a:avLst/>
          </a:prstGeom>
          <a:noFill/>
          <a:ln w="9525">
            <a:noFill/>
            <a:miter lim="800000"/>
            <a:headEnd/>
            <a:tailEnd/>
          </a:ln>
        </p:spPr>
        <p:txBody>
          <a:bodyPr>
            <a:spAutoFit/>
          </a:bodyPr>
          <a:lstStyle/>
          <a:p>
            <a:pPr algn="l">
              <a:defRPr/>
            </a:pPr>
            <a:r>
              <a:rPr lang="zh-CN" altLang="en-US" sz="24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华文行楷" pitchFamily="2" charset="-122"/>
                <a:ea typeface="华文行楷" pitchFamily="2" charset="-122"/>
              </a:rPr>
              <a:t>钢结构模拟实训楼技术特点： </a:t>
            </a:r>
          </a:p>
        </p:txBody>
      </p:sp>
      <p:sp>
        <p:nvSpPr>
          <p:cNvPr id="30725" name="Rectangle 7"/>
          <p:cNvSpPr>
            <a:spLocks noChangeArrowheads="1"/>
          </p:cNvSpPr>
          <p:nvPr/>
        </p:nvSpPr>
        <p:spPr bwMode="auto">
          <a:xfrm>
            <a:off x="684213" y="1656087"/>
            <a:ext cx="7704137" cy="1844351"/>
          </a:xfrm>
          <a:prstGeom prst="rect">
            <a:avLst/>
          </a:prstGeom>
          <a:noFill/>
          <a:ln w="9525">
            <a:noFill/>
            <a:miter lim="800000"/>
            <a:headEnd/>
            <a:tailEnd/>
          </a:ln>
        </p:spPr>
        <p:txBody>
          <a:bodyPr>
            <a:spAutoFit/>
          </a:bodyPr>
          <a:lstStyle/>
          <a:p>
            <a:pPr algn="l">
              <a:lnSpc>
                <a:spcPct val="135000"/>
              </a:lnSpc>
              <a:defRPr/>
            </a:pPr>
            <a:r>
              <a:rPr lang="zh-CN" altLang="en-US" sz="1600" b="0" dirty="0">
                <a:solidFill>
                  <a:srgbClr val="FF0000"/>
                </a:solidFill>
                <a:ea typeface="黑体" pitchFamily="2" charset="-122"/>
              </a:rPr>
              <a:t>特点三：安全性</a:t>
            </a:r>
          </a:p>
          <a:p>
            <a:pPr algn="l">
              <a:lnSpc>
                <a:spcPct val="150000"/>
              </a:lnSpc>
              <a:defRPr/>
            </a:pPr>
            <a:r>
              <a:rPr lang="zh-CN" altLang="en-US" sz="1600" b="0" dirty="0">
                <a:latin typeface="+mn-ea"/>
                <a:ea typeface="+mn-ea"/>
              </a:rPr>
              <a:t>      </a:t>
            </a:r>
            <a:r>
              <a:rPr lang="en-US" altLang="zh-CN" sz="1600" b="0" dirty="0">
                <a:latin typeface="+mn-ea"/>
                <a:ea typeface="+mn-ea"/>
              </a:rPr>
              <a:t>1.</a:t>
            </a:r>
            <a:r>
              <a:rPr lang="zh-CN" altLang="en-US" sz="1600" b="0" dirty="0">
                <a:latin typeface="+mn-ea"/>
                <a:ea typeface="+mn-ea"/>
              </a:rPr>
              <a:t>较轻的自重，不会对建筑产生承重的隐患。</a:t>
            </a:r>
          </a:p>
          <a:p>
            <a:pPr algn="l">
              <a:lnSpc>
                <a:spcPct val="150000"/>
              </a:lnSpc>
              <a:defRPr/>
            </a:pPr>
            <a:r>
              <a:rPr lang="zh-CN" altLang="en-US" sz="1600" b="0" dirty="0">
                <a:latin typeface="+mn-ea"/>
                <a:ea typeface="+mn-ea"/>
              </a:rPr>
              <a:t>      </a:t>
            </a:r>
            <a:r>
              <a:rPr lang="en-US" altLang="zh-CN" sz="1600" b="0" dirty="0">
                <a:latin typeface="+mn-ea"/>
                <a:ea typeface="+mn-ea"/>
              </a:rPr>
              <a:t>2.</a:t>
            </a:r>
            <a:r>
              <a:rPr lang="zh-CN" altLang="en-US" sz="1600" b="0" dirty="0">
                <a:latin typeface="+mn-ea"/>
                <a:ea typeface="+mn-ea"/>
              </a:rPr>
              <a:t>管理间上下层隔板一般可以承受</a:t>
            </a:r>
            <a:r>
              <a:rPr lang="en-US" altLang="zh-CN" sz="1600" b="0" dirty="0">
                <a:latin typeface="+mn-ea"/>
                <a:ea typeface="+mn-ea"/>
              </a:rPr>
              <a:t>4</a:t>
            </a:r>
            <a:r>
              <a:rPr lang="zh-CN" altLang="en-US" sz="1600" b="0" dirty="0">
                <a:latin typeface="+mn-ea"/>
                <a:ea typeface="+mn-ea"/>
              </a:rPr>
              <a:t>个成年人的压力。</a:t>
            </a:r>
          </a:p>
          <a:p>
            <a:pPr algn="l">
              <a:lnSpc>
                <a:spcPct val="150000"/>
              </a:lnSpc>
              <a:defRPr/>
            </a:pPr>
            <a:r>
              <a:rPr lang="en-US" altLang="zh-CN" sz="1600" b="0" dirty="0">
                <a:latin typeface="+mn-ea"/>
                <a:ea typeface="+mn-ea"/>
              </a:rPr>
              <a:t>      3.</a:t>
            </a:r>
            <a:r>
              <a:rPr lang="zh-CN" altLang="en-US" sz="1600" b="0" dirty="0">
                <a:latin typeface="+mn-ea"/>
                <a:ea typeface="+mn-ea"/>
              </a:rPr>
              <a:t>机柜采用挂架式安装，更加稳固。</a:t>
            </a:r>
          </a:p>
          <a:p>
            <a:pPr algn="l">
              <a:lnSpc>
                <a:spcPct val="150000"/>
              </a:lnSpc>
              <a:defRPr/>
            </a:pPr>
            <a:r>
              <a:rPr lang="en-US" altLang="zh-CN" sz="1600" b="0" dirty="0">
                <a:latin typeface="+mn-ea"/>
                <a:ea typeface="+mn-ea"/>
              </a:rPr>
              <a:t>      4.</a:t>
            </a:r>
            <a:r>
              <a:rPr lang="zh-CN" altLang="en-US" sz="1600" b="0" dirty="0">
                <a:latin typeface="+mn-ea"/>
                <a:ea typeface="+mn-ea"/>
              </a:rPr>
              <a:t>管理间上层装有防护栏。</a:t>
            </a:r>
          </a:p>
        </p:txBody>
      </p:sp>
      <p:pic>
        <p:nvPicPr>
          <p:cNvPr id="34822" name="Picture 8" descr="机柜安装架"/>
          <p:cNvPicPr>
            <a:picLocks noChangeAspect="1" noChangeArrowheads="1"/>
          </p:cNvPicPr>
          <p:nvPr/>
        </p:nvPicPr>
        <p:blipFill>
          <a:blip r:embed="rId2"/>
          <a:srcRect/>
          <a:stretch>
            <a:fillRect/>
          </a:stretch>
        </p:blipFill>
        <p:spPr bwMode="auto">
          <a:xfrm>
            <a:off x="3492500" y="3860800"/>
            <a:ext cx="2374900" cy="1781175"/>
          </a:xfrm>
          <a:prstGeom prst="rect">
            <a:avLst/>
          </a:prstGeom>
          <a:noFill/>
          <a:ln w="9525">
            <a:noFill/>
            <a:miter lim="800000"/>
            <a:headEnd/>
            <a:tailEnd/>
          </a:ln>
        </p:spPr>
      </p:pic>
      <p:pic>
        <p:nvPicPr>
          <p:cNvPr id="34823" name="Picture 7" descr="管理间楼层"/>
          <p:cNvPicPr>
            <a:picLocks noChangeAspect="1" noChangeArrowheads="1"/>
          </p:cNvPicPr>
          <p:nvPr/>
        </p:nvPicPr>
        <p:blipFill>
          <a:blip r:embed="rId3"/>
          <a:srcRect/>
          <a:stretch>
            <a:fillRect/>
          </a:stretch>
        </p:blipFill>
        <p:spPr bwMode="auto">
          <a:xfrm>
            <a:off x="755650" y="3860800"/>
            <a:ext cx="2303463" cy="1727200"/>
          </a:xfrm>
          <a:prstGeom prst="rect">
            <a:avLst/>
          </a:prstGeom>
          <a:noFill/>
          <a:ln w="9525">
            <a:noFill/>
            <a:miter lim="800000"/>
            <a:headEnd/>
            <a:tailEnd/>
          </a:ln>
        </p:spPr>
      </p:pic>
      <p:pic>
        <p:nvPicPr>
          <p:cNvPr id="34824" name="Picture 8" descr="梯子"/>
          <p:cNvPicPr>
            <a:picLocks noChangeAspect="1" noChangeArrowheads="1"/>
          </p:cNvPicPr>
          <p:nvPr/>
        </p:nvPicPr>
        <p:blipFill>
          <a:blip r:embed="rId4"/>
          <a:srcRect/>
          <a:stretch>
            <a:fillRect/>
          </a:stretch>
        </p:blipFill>
        <p:spPr bwMode="auto">
          <a:xfrm>
            <a:off x="6084888" y="3860800"/>
            <a:ext cx="2305050" cy="1727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57422" y="1000108"/>
            <a:ext cx="4357718" cy="646331"/>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zh-CN" altLang="en-US" sz="3600" spc="100" dirty="0">
                <a:ln w="18000">
                  <a:solidFill>
                    <a:schemeClr val="accent1">
                      <a:satMod val="200000"/>
                      <a:tint val="72000"/>
                    </a:schemeClr>
                  </a:solidFill>
                  <a:prstDash val="solid"/>
                </a:ln>
                <a:solidFill>
                  <a:srgbClr val="FF0000"/>
                </a:solidFill>
                <a:effectLst>
                  <a:outerShdw blurRad="25000" dist="20000" dir="16020000" algn="tl">
                    <a:schemeClr val="accent1">
                      <a:satMod val="200000"/>
                      <a:shade val="1000"/>
                      <a:alpha val="60000"/>
                    </a:schemeClr>
                  </a:outerShdw>
                </a:effectLst>
                <a:latin typeface="华文新魏" pitchFamily="2" charset="-122"/>
                <a:ea typeface="华文新魏" pitchFamily="2" charset="-122"/>
              </a:rPr>
              <a:t>本公司大楼</a:t>
            </a:r>
          </a:p>
        </p:txBody>
      </p:sp>
      <p:pic>
        <p:nvPicPr>
          <p:cNvPr id="9219" name="图片 3" descr="未命.jpg"/>
          <p:cNvPicPr>
            <a:picLocks noChangeAspect="1"/>
          </p:cNvPicPr>
          <p:nvPr/>
        </p:nvPicPr>
        <p:blipFill>
          <a:blip r:embed="rId2"/>
          <a:srcRect/>
          <a:stretch>
            <a:fillRect/>
          </a:stretch>
        </p:blipFill>
        <p:spPr bwMode="auto">
          <a:xfrm>
            <a:off x="1071563" y="1714500"/>
            <a:ext cx="6929437" cy="4197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0825" y="1428750"/>
            <a:ext cx="5429250" cy="4524375"/>
          </a:xfrm>
          <a:prstGeom prst="rect">
            <a:avLst/>
          </a:prstGeom>
        </p:spPr>
        <p:txBody>
          <a:bodyPr>
            <a:spAutoFit/>
          </a:bodyPr>
          <a:lstStyle/>
          <a:p>
            <a:pPr algn="l">
              <a:lnSpc>
                <a:spcPct val="150000"/>
              </a:lnSpc>
              <a:defRPr/>
            </a:pPr>
            <a:r>
              <a:rPr lang="zh-CN" altLang="en-US" sz="1600" b="0" dirty="0">
                <a:solidFill>
                  <a:srgbClr val="FF0000"/>
                </a:solidFill>
                <a:latin typeface="+mn-ea"/>
                <a:ea typeface="+mn-ea"/>
              </a:rPr>
              <a:t>产品规格</a:t>
            </a:r>
            <a:r>
              <a:rPr lang="zh-CN" altLang="en-US" sz="1600" b="0" dirty="0">
                <a:latin typeface="+mn-ea"/>
                <a:ea typeface="+mn-ea"/>
              </a:rPr>
              <a:t>：</a:t>
            </a:r>
            <a:endParaRPr lang="en-US" altLang="zh-CN" sz="1600" b="0" dirty="0">
              <a:latin typeface="+mn-ea"/>
              <a:ea typeface="+mn-ea"/>
            </a:endParaRPr>
          </a:p>
          <a:p>
            <a:pPr lvl="1" algn="l">
              <a:lnSpc>
                <a:spcPct val="150000"/>
              </a:lnSpc>
              <a:defRPr/>
            </a:pPr>
            <a:r>
              <a:rPr lang="zh-CN" altLang="en-US" sz="1600" b="0" dirty="0">
                <a:latin typeface="+mn-ea"/>
                <a:ea typeface="+mn-ea"/>
              </a:rPr>
              <a:t>    长</a:t>
            </a:r>
            <a:r>
              <a:rPr lang="en-US" sz="1600" b="0" dirty="0">
                <a:latin typeface="+mn-ea"/>
                <a:ea typeface="+mn-ea"/>
              </a:rPr>
              <a:t>525mm×</a:t>
            </a:r>
            <a:r>
              <a:rPr lang="zh-CN" altLang="en-US" sz="1600" b="0" dirty="0">
                <a:latin typeface="+mn-ea"/>
                <a:ea typeface="+mn-ea"/>
              </a:rPr>
              <a:t>宽</a:t>
            </a:r>
            <a:r>
              <a:rPr lang="en-US" sz="1600" b="0" dirty="0">
                <a:latin typeface="+mn-ea"/>
                <a:ea typeface="+mn-ea"/>
              </a:rPr>
              <a:t>450mm</a:t>
            </a:r>
            <a:r>
              <a:rPr lang="en-US" altLang="zh-CN" sz="1600" b="0" dirty="0">
                <a:latin typeface="+mn-ea"/>
              </a:rPr>
              <a:t>×</a:t>
            </a:r>
            <a:r>
              <a:rPr lang="zh-CN" altLang="en-US" sz="1600" b="0" dirty="0">
                <a:latin typeface="+mn-ea"/>
                <a:ea typeface="+mn-ea"/>
              </a:rPr>
              <a:t>高</a:t>
            </a:r>
            <a:r>
              <a:rPr lang="en-US" sz="1600" b="0" dirty="0">
                <a:latin typeface="+mn-ea"/>
                <a:ea typeface="+mn-ea"/>
              </a:rPr>
              <a:t>190mm</a:t>
            </a:r>
            <a:r>
              <a:rPr lang="zh-CN" altLang="en-US" sz="1600" b="0" dirty="0">
                <a:latin typeface="+mn-ea"/>
                <a:ea typeface="+mn-ea"/>
              </a:rPr>
              <a:t>。外覆铝合金，内置海棉泡沫塑料，带有便提式把手，每个工具标有工具名称，方便识别。</a:t>
            </a:r>
          </a:p>
          <a:p>
            <a:pPr algn="l">
              <a:lnSpc>
                <a:spcPct val="150000"/>
              </a:lnSpc>
              <a:defRPr/>
            </a:pPr>
            <a:r>
              <a:rPr lang="zh-CN" altLang="en-US" sz="1600" b="0" dirty="0">
                <a:solidFill>
                  <a:srgbClr val="FF0000"/>
                </a:solidFill>
                <a:latin typeface="+mn-ea"/>
                <a:ea typeface="+mn-ea"/>
              </a:rPr>
              <a:t>产品配置：</a:t>
            </a:r>
            <a:endParaRPr lang="en-US" altLang="zh-CN" sz="1600" b="0" dirty="0">
              <a:solidFill>
                <a:srgbClr val="FF0000"/>
              </a:solidFill>
              <a:latin typeface="+mn-ea"/>
              <a:ea typeface="+mn-ea"/>
            </a:endParaRPr>
          </a:p>
          <a:p>
            <a:pPr lvl="1" algn="l">
              <a:lnSpc>
                <a:spcPct val="150000"/>
              </a:lnSpc>
              <a:defRPr/>
            </a:pPr>
            <a:r>
              <a:rPr lang="zh-CN" altLang="en-US" sz="1600" b="0" dirty="0">
                <a:latin typeface="+mn-ea"/>
                <a:ea typeface="+mn-ea"/>
              </a:rPr>
              <a:t>    十字螺丝刀</a:t>
            </a:r>
            <a:r>
              <a:rPr lang="en-US" sz="1600" b="0" dirty="0">
                <a:latin typeface="+mn-ea"/>
                <a:ea typeface="+mn-ea"/>
              </a:rPr>
              <a:t>2</a:t>
            </a:r>
            <a:r>
              <a:rPr lang="zh-CN" altLang="en-US" sz="1600" b="0" dirty="0">
                <a:latin typeface="+mn-ea"/>
                <a:ea typeface="+mn-ea"/>
              </a:rPr>
              <a:t>把；一字螺丝刀</a:t>
            </a:r>
            <a:r>
              <a:rPr lang="en-US" sz="1600" b="0" dirty="0">
                <a:latin typeface="+mn-ea"/>
                <a:ea typeface="+mn-ea"/>
              </a:rPr>
              <a:t>1</a:t>
            </a:r>
            <a:r>
              <a:rPr lang="zh-CN" altLang="en-US" sz="1600" b="0" dirty="0">
                <a:latin typeface="+mn-ea"/>
                <a:ea typeface="+mn-ea"/>
              </a:rPr>
              <a:t>把；单用打线刀</a:t>
            </a:r>
            <a:r>
              <a:rPr lang="en-US" sz="1600" b="0" dirty="0">
                <a:latin typeface="+mn-ea"/>
                <a:ea typeface="+mn-ea"/>
              </a:rPr>
              <a:t>2</a:t>
            </a:r>
            <a:r>
              <a:rPr lang="zh-CN" altLang="en-US" sz="1600" b="0" dirty="0">
                <a:latin typeface="+mn-ea"/>
                <a:ea typeface="+mn-ea"/>
              </a:rPr>
              <a:t>把；</a:t>
            </a:r>
            <a:r>
              <a:rPr lang="en-US" sz="1600" b="0" dirty="0">
                <a:latin typeface="+mn-ea"/>
                <a:ea typeface="+mn-ea"/>
              </a:rPr>
              <a:t>5</a:t>
            </a:r>
            <a:r>
              <a:rPr lang="zh-CN" altLang="en-US" sz="1600" b="0" dirty="0">
                <a:latin typeface="+mn-ea"/>
                <a:ea typeface="+mn-ea"/>
              </a:rPr>
              <a:t>对打线刀</a:t>
            </a:r>
            <a:r>
              <a:rPr lang="en-US" sz="1600" b="0" dirty="0">
                <a:latin typeface="+mn-ea"/>
                <a:ea typeface="+mn-ea"/>
              </a:rPr>
              <a:t>1</a:t>
            </a:r>
            <a:r>
              <a:rPr lang="zh-CN" altLang="en-US" sz="1600" b="0" dirty="0">
                <a:latin typeface="+mn-ea"/>
                <a:ea typeface="+mn-ea"/>
              </a:rPr>
              <a:t>把；</a:t>
            </a:r>
            <a:r>
              <a:rPr lang="en-US" sz="1600" b="0" dirty="0">
                <a:latin typeface="+mn-ea"/>
                <a:ea typeface="+mn-ea"/>
              </a:rPr>
              <a:t>RJ3</a:t>
            </a:r>
            <a:r>
              <a:rPr lang="zh-CN" altLang="en-US" sz="1600" b="0" dirty="0">
                <a:latin typeface="+mn-ea"/>
                <a:ea typeface="+mn-ea"/>
              </a:rPr>
              <a:t>用压线钳</a:t>
            </a:r>
            <a:r>
              <a:rPr lang="en-US" sz="1600" b="0" dirty="0">
                <a:latin typeface="+mn-ea"/>
                <a:ea typeface="+mn-ea"/>
              </a:rPr>
              <a:t>2</a:t>
            </a:r>
            <a:r>
              <a:rPr lang="zh-CN" altLang="en-US" sz="1600" b="0" dirty="0">
                <a:latin typeface="+mn-ea"/>
                <a:ea typeface="+mn-ea"/>
              </a:rPr>
              <a:t>把；剥线器</a:t>
            </a:r>
            <a:r>
              <a:rPr lang="en-US" sz="1600" b="0" dirty="0">
                <a:latin typeface="+mn-ea"/>
                <a:ea typeface="+mn-ea"/>
              </a:rPr>
              <a:t>2</a:t>
            </a:r>
            <a:r>
              <a:rPr lang="zh-CN" altLang="en-US" sz="1600" b="0" dirty="0">
                <a:latin typeface="+mn-ea"/>
                <a:ea typeface="+mn-ea"/>
              </a:rPr>
              <a:t>个；斜口钳</a:t>
            </a:r>
            <a:r>
              <a:rPr lang="en-US" sz="1600" b="0" dirty="0">
                <a:latin typeface="+mn-ea"/>
                <a:ea typeface="+mn-ea"/>
              </a:rPr>
              <a:t>1</a:t>
            </a:r>
            <a:r>
              <a:rPr lang="zh-CN" altLang="en-US" sz="1600" b="0" dirty="0">
                <a:latin typeface="+mn-ea"/>
                <a:ea typeface="+mn-ea"/>
              </a:rPr>
              <a:t>把；尖嘴钳</a:t>
            </a:r>
            <a:r>
              <a:rPr lang="en-US" sz="1600" b="0" dirty="0">
                <a:latin typeface="+mn-ea"/>
                <a:ea typeface="+mn-ea"/>
              </a:rPr>
              <a:t>1</a:t>
            </a:r>
            <a:r>
              <a:rPr lang="zh-CN" altLang="en-US" sz="1600" b="0" dirty="0">
                <a:latin typeface="+mn-ea"/>
                <a:ea typeface="+mn-ea"/>
              </a:rPr>
              <a:t>把；老虎钳</a:t>
            </a:r>
            <a:r>
              <a:rPr lang="en-US" sz="1600" b="0" dirty="0">
                <a:latin typeface="+mn-ea"/>
                <a:ea typeface="+mn-ea"/>
              </a:rPr>
              <a:t>1</a:t>
            </a:r>
            <a:r>
              <a:rPr lang="zh-CN" altLang="en-US" sz="1600" b="0" dirty="0">
                <a:latin typeface="+mn-ea"/>
                <a:ea typeface="+mn-ea"/>
              </a:rPr>
              <a:t>把；活动扳手</a:t>
            </a:r>
            <a:r>
              <a:rPr lang="en-US" sz="1600" b="0" dirty="0">
                <a:latin typeface="+mn-ea"/>
                <a:ea typeface="+mn-ea"/>
              </a:rPr>
              <a:t>1</a:t>
            </a:r>
            <a:r>
              <a:rPr lang="zh-CN" altLang="en-US" sz="1600" b="0" dirty="0">
                <a:latin typeface="+mn-ea"/>
                <a:ea typeface="+mn-ea"/>
              </a:rPr>
              <a:t>把；通断测试仪</a:t>
            </a:r>
            <a:r>
              <a:rPr lang="en-US" sz="1600" b="0" dirty="0">
                <a:latin typeface="+mn-ea"/>
                <a:ea typeface="+mn-ea"/>
              </a:rPr>
              <a:t>2</a:t>
            </a:r>
            <a:r>
              <a:rPr lang="zh-CN" altLang="en-US" sz="1600" b="0" dirty="0">
                <a:latin typeface="+mn-ea"/>
                <a:ea typeface="+mn-ea"/>
              </a:rPr>
              <a:t>个；计算器</a:t>
            </a:r>
            <a:r>
              <a:rPr lang="en-US" sz="1600" b="0" dirty="0">
                <a:latin typeface="+mn-ea"/>
                <a:ea typeface="+mn-ea"/>
              </a:rPr>
              <a:t>1</a:t>
            </a:r>
            <a:r>
              <a:rPr lang="zh-CN" altLang="en-US" sz="1600" b="0" dirty="0">
                <a:latin typeface="+mn-ea"/>
                <a:ea typeface="+mn-ea"/>
              </a:rPr>
              <a:t>个；</a:t>
            </a:r>
            <a:r>
              <a:rPr lang="en-US" sz="1600" b="0" dirty="0">
                <a:latin typeface="+mn-ea"/>
                <a:ea typeface="+mn-ea"/>
              </a:rPr>
              <a:t>5m</a:t>
            </a:r>
            <a:r>
              <a:rPr lang="zh-CN" altLang="en-US" sz="1600" b="0" dirty="0">
                <a:latin typeface="+mn-ea"/>
                <a:ea typeface="+mn-ea"/>
              </a:rPr>
              <a:t>卷尺</a:t>
            </a:r>
            <a:r>
              <a:rPr lang="en-US" sz="1600" b="0" dirty="0">
                <a:latin typeface="+mn-ea"/>
                <a:ea typeface="+mn-ea"/>
              </a:rPr>
              <a:t>1</a:t>
            </a:r>
            <a:r>
              <a:rPr lang="zh-CN" altLang="en-US" sz="1600" b="0" dirty="0">
                <a:latin typeface="+mn-ea"/>
                <a:ea typeface="+mn-ea"/>
              </a:rPr>
              <a:t>个；铝角尺</a:t>
            </a:r>
            <a:r>
              <a:rPr lang="en-US" sz="1600" b="0" dirty="0">
                <a:latin typeface="+mn-ea"/>
                <a:ea typeface="+mn-ea"/>
              </a:rPr>
              <a:t>1</a:t>
            </a:r>
            <a:r>
              <a:rPr lang="zh-CN" altLang="en-US" sz="1600" b="0" dirty="0">
                <a:latin typeface="+mn-ea"/>
                <a:ea typeface="+mn-ea"/>
              </a:rPr>
              <a:t>个；美工刀</a:t>
            </a:r>
            <a:r>
              <a:rPr lang="en-US" sz="1600" b="0" dirty="0">
                <a:latin typeface="+mn-ea"/>
                <a:ea typeface="+mn-ea"/>
              </a:rPr>
              <a:t>2</a:t>
            </a:r>
            <a:r>
              <a:rPr lang="zh-CN" altLang="en-US" sz="1600" b="0" dirty="0">
                <a:latin typeface="+mn-ea"/>
                <a:ea typeface="+mn-ea"/>
              </a:rPr>
              <a:t>个；裁管刀</a:t>
            </a:r>
            <a:r>
              <a:rPr lang="en-US" sz="1600" b="0" dirty="0">
                <a:latin typeface="+mn-ea"/>
                <a:ea typeface="+mn-ea"/>
              </a:rPr>
              <a:t>1</a:t>
            </a:r>
            <a:r>
              <a:rPr lang="zh-CN" altLang="en-US" sz="1600" b="0" dirty="0">
                <a:latin typeface="+mn-ea"/>
                <a:ea typeface="+mn-ea"/>
              </a:rPr>
              <a:t>个；线槽剪刀</a:t>
            </a:r>
            <a:r>
              <a:rPr lang="en-US" sz="1600" b="0" dirty="0">
                <a:latin typeface="+mn-ea"/>
                <a:ea typeface="+mn-ea"/>
              </a:rPr>
              <a:t>1</a:t>
            </a:r>
            <a:r>
              <a:rPr lang="zh-CN" altLang="en-US" sz="1600" b="0" dirty="0">
                <a:latin typeface="+mn-ea"/>
                <a:ea typeface="+mn-ea"/>
              </a:rPr>
              <a:t>把；</a:t>
            </a:r>
            <a:r>
              <a:rPr lang="en-US" sz="1600" b="0" dirty="0">
                <a:latin typeface="+mn-ea"/>
                <a:ea typeface="+mn-ea"/>
              </a:rPr>
              <a:t>35cm</a:t>
            </a:r>
            <a:r>
              <a:rPr lang="zh-CN" altLang="en-US" sz="1600" b="0" dirty="0">
                <a:latin typeface="+mn-ea"/>
                <a:ea typeface="+mn-ea"/>
              </a:rPr>
              <a:t>锯子</a:t>
            </a:r>
            <a:r>
              <a:rPr lang="en-US" sz="1600" b="0" dirty="0">
                <a:latin typeface="+mn-ea"/>
                <a:ea typeface="+mn-ea"/>
              </a:rPr>
              <a:t>1</a:t>
            </a:r>
            <a:r>
              <a:rPr lang="zh-CN" altLang="en-US" sz="1600" b="0" dirty="0">
                <a:latin typeface="+mn-ea"/>
                <a:ea typeface="+mn-ea"/>
              </a:rPr>
              <a:t>把；</a:t>
            </a:r>
            <a:r>
              <a:rPr lang="en-US" sz="1600" b="0" dirty="0">
                <a:latin typeface="+mn-ea"/>
                <a:ea typeface="+mn-ea"/>
              </a:rPr>
              <a:t>20</a:t>
            </a:r>
            <a:r>
              <a:rPr lang="zh-CN" altLang="en-US" sz="1600" b="0" dirty="0">
                <a:latin typeface="+mn-ea"/>
                <a:ea typeface="+mn-ea"/>
              </a:rPr>
              <a:t>弯管器</a:t>
            </a:r>
            <a:r>
              <a:rPr lang="en-US" sz="1600" b="0" dirty="0">
                <a:latin typeface="+mn-ea"/>
                <a:ea typeface="+mn-ea"/>
              </a:rPr>
              <a:t>1</a:t>
            </a:r>
            <a:r>
              <a:rPr lang="zh-CN" altLang="en-US" sz="1600" b="0" dirty="0">
                <a:latin typeface="+mn-ea"/>
                <a:ea typeface="+mn-ea"/>
              </a:rPr>
              <a:t>个；</a:t>
            </a:r>
            <a:r>
              <a:rPr lang="en-US" sz="1600" b="0" dirty="0">
                <a:latin typeface="+mn-ea"/>
                <a:ea typeface="+mn-ea"/>
              </a:rPr>
              <a:t>5m</a:t>
            </a:r>
            <a:r>
              <a:rPr lang="zh-CN" altLang="en-US" sz="1600" b="0" dirty="0">
                <a:latin typeface="+mn-ea"/>
                <a:ea typeface="+mn-ea"/>
              </a:rPr>
              <a:t>穿线器</a:t>
            </a:r>
            <a:r>
              <a:rPr lang="en-US" sz="1600" b="0" dirty="0">
                <a:latin typeface="+mn-ea"/>
                <a:ea typeface="+mn-ea"/>
              </a:rPr>
              <a:t>1</a:t>
            </a:r>
            <a:r>
              <a:rPr lang="zh-CN" altLang="en-US" sz="1600" b="0" dirty="0">
                <a:latin typeface="+mn-ea"/>
                <a:ea typeface="+mn-ea"/>
              </a:rPr>
              <a:t>条；</a:t>
            </a:r>
            <a:r>
              <a:rPr lang="en-US" sz="1600" b="0" dirty="0">
                <a:latin typeface="+mn-ea"/>
                <a:ea typeface="+mn-ea"/>
              </a:rPr>
              <a:t>4</a:t>
            </a:r>
            <a:r>
              <a:rPr lang="zh-CN" altLang="en-US" sz="1600" b="0" dirty="0">
                <a:latin typeface="+mn-ea"/>
                <a:ea typeface="+mn-ea"/>
              </a:rPr>
              <a:t>厘钻头</a:t>
            </a:r>
            <a:r>
              <a:rPr lang="en-US" sz="1600" b="0" dirty="0">
                <a:latin typeface="+mn-ea"/>
                <a:ea typeface="+mn-ea"/>
              </a:rPr>
              <a:t>2</a:t>
            </a:r>
            <a:r>
              <a:rPr lang="zh-CN" altLang="en-US" sz="1600" b="0" dirty="0">
                <a:latin typeface="+mn-ea"/>
                <a:ea typeface="+mn-ea"/>
              </a:rPr>
              <a:t>个；</a:t>
            </a:r>
            <a:r>
              <a:rPr lang="en-US" sz="1600" b="0" dirty="0">
                <a:latin typeface="+mn-ea"/>
                <a:ea typeface="+mn-ea"/>
              </a:rPr>
              <a:t>6</a:t>
            </a:r>
            <a:r>
              <a:rPr lang="zh-CN" altLang="en-US" sz="1600" b="0" dirty="0">
                <a:latin typeface="+mn-ea"/>
                <a:ea typeface="+mn-ea"/>
              </a:rPr>
              <a:t>厘钻头</a:t>
            </a:r>
            <a:r>
              <a:rPr lang="en-US" sz="1600" b="0" dirty="0">
                <a:latin typeface="+mn-ea"/>
                <a:ea typeface="+mn-ea"/>
              </a:rPr>
              <a:t>2</a:t>
            </a:r>
            <a:r>
              <a:rPr lang="zh-CN" altLang="en-US" sz="1600" b="0" dirty="0">
                <a:latin typeface="+mn-ea"/>
                <a:ea typeface="+mn-ea"/>
              </a:rPr>
              <a:t>个；</a:t>
            </a:r>
            <a:r>
              <a:rPr lang="en-US" sz="1600" b="0" dirty="0">
                <a:latin typeface="+mn-ea"/>
                <a:ea typeface="+mn-ea"/>
              </a:rPr>
              <a:t>8</a:t>
            </a:r>
            <a:r>
              <a:rPr lang="zh-CN" altLang="en-US" sz="1600" b="0" dirty="0">
                <a:latin typeface="+mn-ea"/>
                <a:ea typeface="+mn-ea"/>
              </a:rPr>
              <a:t>厘钻头</a:t>
            </a:r>
            <a:r>
              <a:rPr lang="en-US" sz="1600" b="0" dirty="0">
                <a:latin typeface="+mn-ea"/>
                <a:ea typeface="+mn-ea"/>
              </a:rPr>
              <a:t>2</a:t>
            </a:r>
            <a:r>
              <a:rPr lang="zh-CN" altLang="en-US" sz="1600" b="0" dirty="0">
                <a:latin typeface="+mn-ea"/>
                <a:ea typeface="+mn-ea"/>
              </a:rPr>
              <a:t>个；水晶头</a:t>
            </a:r>
            <a:r>
              <a:rPr lang="en-US" sz="1600" b="0" dirty="0">
                <a:latin typeface="+mn-ea"/>
                <a:ea typeface="+mn-ea"/>
              </a:rPr>
              <a:t>10</a:t>
            </a:r>
            <a:r>
              <a:rPr lang="zh-CN" altLang="en-US" sz="1600" b="0" dirty="0">
                <a:latin typeface="+mn-ea"/>
                <a:ea typeface="+mn-ea"/>
              </a:rPr>
              <a:t>个</a:t>
            </a:r>
          </a:p>
        </p:txBody>
      </p:sp>
      <p:sp>
        <p:nvSpPr>
          <p:cNvPr id="35845" name="矩形 5"/>
          <p:cNvSpPr>
            <a:spLocks noChangeArrowheads="1"/>
          </p:cNvSpPr>
          <p:nvPr/>
        </p:nvSpPr>
        <p:spPr bwMode="auto">
          <a:xfrm>
            <a:off x="285750" y="1000125"/>
            <a:ext cx="5072063" cy="369888"/>
          </a:xfrm>
          <a:prstGeom prst="rect">
            <a:avLst/>
          </a:prstGeom>
          <a:noFill/>
          <a:ln w="9525">
            <a:noFill/>
            <a:miter lim="800000"/>
            <a:headEnd/>
            <a:tailEnd/>
          </a:ln>
        </p:spPr>
        <p:txBody>
          <a:bodyPr>
            <a:spAutoFit/>
          </a:bodyPr>
          <a:lstStyle/>
          <a:p>
            <a:pPr algn="l"/>
            <a:endParaRPr lang="zh-CN" altLang="en-US" b="0"/>
          </a:p>
        </p:txBody>
      </p:sp>
      <p:sp>
        <p:nvSpPr>
          <p:cNvPr id="35846" name="TextBox 6"/>
          <p:cNvSpPr txBox="1">
            <a:spLocks noChangeArrowheads="1"/>
          </p:cNvSpPr>
          <p:nvPr/>
        </p:nvSpPr>
        <p:spPr bwMode="auto">
          <a:xfrm>
            <a:off x="428610" y="928670"/>
            <a:ext cx="1928812" cy="584775"/>
          </a:xfrm>
          <a:prstGeom prst="rect">
            <a:avLst/>
          </a:prstGeom>
          <a:noFill/>
          <a:ln w="9525">
            <a:noFill/>
            <a:miter lim="800000"/>
            <a:headEnd/>
            <a:tailEnd/>
          </a:ln>
        </p:spPr>
        <p:txBody>
          <a:bodyPr>
            <a:spAutoFit/>
          </a:bodyPr>
          <a:lstStyle/>
          <a:p>
            <a:r>
              <a:rPr lang="zh-CN" altLang="en-US" sz="3200" dirty="0" smtClean="0">
                <a:solidFill>
                  <a:srgbClr val="000099"/>
                </a:solidFill>
                <a:latin typeface="华文行楷" pitchFamily="2" charset="-122"/>
                <a:ea typeface="华文行楷" pitchFamily="2" charset="-122"/>
              </a:rPr>
              <a:t>配套</a:t>
            </a:r>
            <a:r>
              <a:rPr lang="zh-CN" altLang="en-US" sz="3200" dirty="0">
                <a:solidFill>
                  <a:srgbClr val="000099"/>
                </a:solidFill>
                <a:latin typeface="华文行楷" pitchFamily="2" charset="-122"/>
                <a:ea typeface="华文行楷" pitchFamily="2" charset="-122"/>
              </a:rPr>
              <a:t>工具</a:t>
            </a:r>
          </a:p>
        </p:txBody>
      </p:sp>
      <p:pic>
        <p:nvPicPr>
          <p:cNvPr id="7" name="图片 6" descr="综合布线工具箱B.jpg"/>
          <p:cNvPicPr>
            <a:picLocks noChangeAspect="1"/>
          </p:cNvPicPr>
          <p:nvPr/>
        </p:nvPicPr>
        <p:blipFill>
          <a:blip r:embed="rId2" cstate="print"/>
          <a:stretch>
            <a:fillRect/>
          </a:stretch>
        </p:blipFill>
        <p:spPr>
          <a:xfrm>
            <a:off x="6000760" y="3497990"/>
            <a:ext cx="2428892" cy="2412249"/>
          </a:xfrm>
          <a:prstGeom prst="rect">
            <a:avLst/>
          </a:prstGeom>
        </p:spPr>
      </p:pic>
      <p:pic>
        <p:nvPicPr>
          <p:cNvPr id="8" name="图片 7" descr="综合布线工具箱A.jpg"/>
          <p:cNvPicPr>
            <a:picLocks noChangeAspect="1"/>
          </p:cNvPicPr>
          <p:nvPr/>
        </p:nvPicPr>
        <p:blipFill>
          <a:blip r:embed="rId3" cstate="print"/>
          <a:stretch>
            <a:fillRect/>
          </a:stretch>
        </p:blipFill>
        <p:spPr>
          <a:xfrm>
            <a:off x="6357950" y="1149295"/>
            <a:ext cx="1857388" cy="2021462"/>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ChangeArrowheads="1"/>
          </p:cNvSpPr>
          <p:nvPr/>
        </p:nvSpPr>
        <p:spPr bwMode="auto">
          <a:xfrm>
            <a:off x="428625" y="1772758"/>
            <a:ext cx="5511800" cy="3727944"/>
          </a:xfrm>
          <a:prstGeom prst="rect">
            <a:avLst/>
          </a:prstGeom>
          <a:noFill/>
          <a:ln w="9525" algn="ctr">
            <a:noFill/>
            <a:miter lim="800000"/>
            <a:headEnd/>
            <a:tailEnd/>
          </a:ln>
        </p:spPr>
        <p:txBody>
          <a:bodyPr anchor="ctr">
            <a:spAutoFit/>
          </a:bodyPr>
          <a:lstStyle/>
          <a:p>
            <a:pPr algn="l" eaLnBrk="0" hangingPunct="0">
              <a:lnSpc>
                <a:spcPct val="150000"/>
              </a:lnSpc>
              <a:defRPr/>
            </a:pPr>
            <a:r>
              <a:rPr lang="zh-CN" altLang="en-US" sz="1600" b="0" dirty="0">
                <a:solidFill>
                  <a:srgbClr val="FF0000"/>
                </a:solidFill>
                <a:latin typeface="+mn-ea"/>
                <a:ea typeface="+mn-ea"/>
                <a:cs typeface="Times New Roman" pitchFamily="18" charset="0"/>
              </a:rPr>
              <a:t>产品配置：</a:t>
            </a:r>
            <a:endParaRPr lang="en-US" altLang="zh-CN" sz="1600" b="0" dirty="0">
              <a:solidFill>
                <a:srgbClr val="FF0000"/>
              </a:solidFill>
              <a:latin typeface="+mn-ea"/>
              <a:ea typeface="+mn-ea"/>
              <a:cs typeface="Times New Roman" pitchFamily="18" charset="0"/>
            </a:endParaRPr>
          </a:p>
          <a:p>
            <a:pPr lvl="1" algn="l" eaLnBrk="0" hangingPunct="0">
              <a:lnSpc>
                <a:spcPct val="150000"/>
              </a:lnSpc>
              <a:defRPr/>
            </a:pPr>
            <a:r>
              <a:rPr lang="zh-CN" altLang="en-US" sz="1600" b="0" dirty="0">
                <a:solidFill>
                  <a:srgbClr val="000000"/>
                </a:solidFill>
                <a:latin typeface="+mn-ea"/>
                <a:ea typeface="+mn-ea"/>
                <a:cs typeface="Times New Roman" pitchFamily="18" charset="0"/>
              </a:rPr>
              <a:t>     主机</a:t>
            </a:r>
            <a:r>
              <a:rPr lang="en-US" altLang="zh-CN" sz="1600" b="0" dirty="0">
                <a:solidFill>
                  <a:srgbClr val="000000"/>
                </a:solidFill>
                <a:latin typeface="+mn-ea"/>
                <a:ea typeface="+mn-ea"/>
                <a:cs typeface="Times New Roman" pitchFamily="18" charset="0"/>
              </a:rPr>
              <a:t>1</a:t>
            </a:r>
            <a:r>
              <a:rPr lang="zh-CN" altLang="en-US" sz="1600" b="0" dirty="0">
                <a:solidFill>
                  <a:srgbClr val="000000"/>
                </a:solidFill>
                <a:latin typeface="+mn-ea"/>
                <a:ea typeface="+mn-ea"/>
                <a:cs typeface="Times New Roman" pitchFamily="18" charset="0"/>
              </a:rPr>
              <a:t>台</a:t>
            </a:r>
            <a:r>
              <a:rPr lang="en-US" altLang="zh-CN" sz="1600" b="0" dirty="0">
                <a:solidFill>
                  <a:srgbClr val="000000"/>
                </a:solidFill>
                <a:latin typeface="+mn-ea"/>
                <a:ea typeface="+mn-ea"/>
                <a:cs typeface="Times New Roman" pitchFamily="18" charset="0"/>
              </a:rPr>
              <a:t>, </a:t>
            </a:r>
            <a:r>
              <a:rPr lang="zh-CN" altLang="en-US" sz="1600" b="0" dirty="0">
                <a:solidFill>
                  <a:srgbClr val="000000"/>
                </a:solidFill>
                <a:latin typeface="+mn-ea"/>
                <a:ea typeface="+mn-ea"/>
                <a:cs typeface="Times New Roman" pitchFamily="18" charset="0"/>
              </a:rPr>
              <a:t>备用电极</a:t>
            </a:r>
            <a:r>
              <a:rPr lang="en-US" altLang="zh-CN" sz="1600" b="0" dirty="0">
                <a:solidFill>
                  <a:srgbClr val="000000"/>
                </a:solidFill>
                <a:latin typeface="+mn-ea"/>
                <a:ea typeface="+mn-ea"/>
                <a:cs typeface="Times New Roman" pitchFamily="18" charset="0"/>
              </a:rPr>
              <a:t>1</a:t>
            </a:r>
            <a:r>
              <a:rPr lang="zh-CN" altLang="en-US" sz="1600" b="0" dirty="0">
                <a:solidFill>
                  <a:srgbClr val="000000"/>
                </a:solidFill>
                <a:latin typeface="+mn-ea"/>
                <a:ea typeface="+mn-ea"/>
                <a:cs typeface="Times New Roman" pitchFamily="18" charset="0"/>
              </a:rPr>
              <a:t>对</a:t>
            </a:r>
            <a:r>
              <a:rPr lang="en-US" altLang="zh-CN" sz="1600" b="0" dirty="0">
                <a:solidFill>
                  <a:srgbClr val="000000"/>
                </a:solidFill>
                <a:latin typeface="+mn-ea"/>
                <a:ea typeface="+mn-ea"/>
                <a:cs typeface="Times New Roman" pitchFamily="18" charset="0"/>
              </a:rPr>
              <a:t>, </a:t>
            </a:r>
            <a:r>
              <a:rPr lang="zh-CN" altLang="en-US" sz="1600" b="0" dirty="0">
                <a:solidFill>
                  <a:srgbClr val="000000"/>
                </a:solidFill>
                <a:latin typeface="+mn-ea"/>
                <a:ea typeface="+mn-ea"/>
                <a:cs typeface="Times New Roman" pitchFamily="18" charset="0"/>
              </a:rPr>
              <a:t>携带箱</a:t>
            </a:r>
            <a:r>
              <a:rPr lang="en-US" altLang="zh-CN" sz="1600" b="0" dirty="0">
                <a:solidFill>
                  <a:srgbClr val="000000"/>
                </a:solidFill>
                <a:latin typeface="+mn-ea"/>
                <a:ea typeface="+mn-ea"/>
                <a:cs typeface="Times New Roman" pitchFamily="18" charset="0"/>
              </a:rPr>
              <a:t>1</a:t>
            </a:r>
            <a:r>
              <a:rPr lang="zh-CN" altLang="en-US" sz="1600" b="0" dirty="0">
                <a:solidFill>
                  <a:srgbClr val="000000"/>
                </a:solidFill>
                <a:latin typeface="+mn-ea"/>
                <a:ea typeface="+mn-ea"/>
                <a:cs typeface="Times New Roman" pitchFamily="18" charset="0"/>
              </a:rPr>
              <a:t>个</a:t>
            </a:r>
            <a:r>
              <a:rPr lang="en-US" altLang="zh-CN" sz="1600" b="0" dirty="0">
                <a:solidFill>
                  <a:srgbClr val="000000"/>
                </a:solidFill>
                <a:latin typeface="+mn-ea"/>
                <a:ea typeface="+mn-ea"/>
                <a:cs typeface="Times New Roman" pitchFamily="18" charset="0"/>
              </a:rPr>
              <a:t>,</a:t>
            </a:r>
            <a:r>
              <a:rPr lang="zh-CN" altLang="en-US" sz="1600" b="0" dirty="0">
                <a:solidFill>
                  <a:srgbClr val="000000"/>
                </a:solidFill>
                <a:latin typeface="+mn-ea"/>
                <a:ea typeface="+mn-ea"/>
                <a:cs typeface="Times New Roman" pitchFamily="18" charset="0"/>
              </a:rPr>
              <a:t>电源线</a:t>
            </a:r>
            <a:r>
              <a:rPr lang="en-US" altLang="zh-CN" sz="1600" b="0" dirty="0">
                <a:solidFill>
                  <a:srgbClr val="000000"/>
                </a:solidFill>
                <a:latin typeface="+mn-ea"/>
                <a:ea typeface="+mn-ea"/>
                <a:cs typeface="Times New Roman" pitchFamily="18" charset="0"/>
              </a:rPr>
              <a:t>,</a:t>
            </a:r>
            <a:r>
              <a:rPr lang="zh-CN" altLang="en-US" sz="1600" b="0" dirty="0">
                <a:solidFill>
                  <a:srgbClr val="000000"/>
                </a:solidFill>
                <a:latin typeface="+mn-ea"/>
                <a:ea typeface="+mn-ea"/>
                <a:cs typeface="Times New Roman" pitchFamily="18" charset="0"/>
              </a:rPr>
              <a:t>使用手册本</a:t>
            </a:r>
            <a:r>
              <a:rPr lang="en-US" altLang="zh-CN" sz="1600" b="0" dirty="0">
                <a:solidFill>
                  <a:srgbClr val="000000"/>
                </a:solidFill>
                <a:latin typeface="+mn-ea"/>
                <a:ea typeface="+mn-ea"/>
                <a:cs typeface="Times New Roman" pitchFamily="18" charset="0"/>
              </a:rPr>
              <a:t>,</a:t>
            </a:r>
            <a:r>
              <a:rPr lang="zh-CN" altLang="en-US" sz="1600" b="0" dirty="0">
                <a:solidFill>
                  <a:srgbClr val="000000"/>
                </a:solidFill>
                <a:latin typeface="+mn-ea"/>
                <a:ea typeface="+mn-ea"/>
                <a:cs typeface="Times New Roman" pitchFamily="18" charset="0"/>
              </a:rPr>
              <a:t>专用切割刀</a:t>
            </a:r>
            <a:r>
              <a:rPr lang="en-US" altLang="zh-CN" sz="1600" b="0" dirty="0">
                <a:solidFill>
                  <a:srgbClr val="000000"/>
                </a:solidFill>
                <a:latin typeface="+mn-ea"/>
                <a:ea typeface="+mn-ea"/>
                <a:cs typeface="Times New Roman" pitchFamily="18" charset="0"/>
              </a:rPr>
              <a:t>1</a:t>
            </a:r>
            <a:r>
              <a:rPr lang="zh-CN" altLang="en-US" sz="1600" b="0" dirty="0">
                <a:solidFill>
                  <a:srgbClr val="000000"/>
                </a:solidFill>
                <a:latin typeface="+mn-ea"/>
                <a:ea typeface="+mn-ea"/>
                <a:cs typeface="Times New Roman" pitchFamily="18" charset="0"/>
              </a:rPr>
              <a:t>把</a:t>
            </a:r>
            <a:r>
              <a:rPr lang="en-US" altLang="zh-CN" sz="1600" b="0" dirty="0">
                <a:solidFill>
                  <a:srgbClr val="000000"/>
                </a:solidFill>
                <a:latin typeface="+mn-ea"/>
                <a:ea typeface="+mn-ea"/>
                <a:cs typeface="Times New Roman" pitchFamily="18" charset="0"/>
              </a:rPr>
              <a:t>, </a:t>
            </a:r>
            <a:r>
              <a:rPr lang="zh-CN" altLang="en-US" sz="1600" b="0" dirty="0">
                <a:solidFill>
                  <a:srgbClr val="000000"/>
                </a:solidFill>
                <a:latin typeface="+mn-ea"/>
                <a:ea typeface="+mn-ea"/>
                <a:cs typeface="Times New Roman" pitchFamily="18" charset="0"/>
              </a:rPr>
              <a:t>冷却托盘。</a:t>
            </a:r>
            <a:endParaRPr lang="zh-CN" altLang="en-US" sz="1600" b="0" dirty="0">
              <a:latin typeface="+mn-ea"/>
              <a:ea typeface="+mn-ea"/>
            </a:endParaRPr>
          </a:p>
          <a:p>
            <a:pPr algn="l" eaLnBrk="0" hangingPunct="0">
              <a:lnSpc>
                <a:spcPct val="150000"/>
              </a:lnSpc>
              <a:defRPr/>
            </a:pPr>
            <a:r>
              <a:rPr lang="zh-CN" altLang="en-US" sz="1600" b="0" dirty="0">
                <a:solidFill>
                  <a:srgbClr val="FF0000"/>
                </a:solidFill>
                <a:latin typeface="+mn-ea"/>
                <a:ea typeface="+mn-ea"/>
                <a:cs typeface="Times New Roman" pitchFamily="18" charset="0"/>
              </a:rPr>
              <a:t>产品说明：</a:t>
            </a:r>
            <a:endParaRPr lang="zh-CN" altLang="en-US" sz="1600" b="0" dirty="0">
              <a:solidFill>
                <a:srgbClr val="FF0000"/>
              </a:solidFill>
              <a:latin typeface="+mn-ea"/>
              <a:ea typeface="+mn-ea"/>
            </a:endParaRPr>
          </a:p>
          <a:p>
            <a:pPr lvl="1" algn="l" eaLnBrk="0" hangingPunct="0">
              <a:lnSpc>
                <a:spcPct val="150000"/>
              </a:lnSpc>
              <a:defRPr/>
            </a:pPr>
            <a:r>
              <a:rPr lang="zh-CN" altLang="en-US" sz="1600" b="0" dirty="0">
                <a:solidFill>
                  <a:srgbClr val="000000"/>
                </a:solidFill>
                <a:latin typeface="+mn-ea"/>
                <a:ea typeface="+mn-ea"/>
                <a:cs typeface="Times New Roman" pitchFamily="18" charset="0"/>
              </a:rPr>
              <a:t>    同时观察</a:t>
            </a:r>
            <a:r>
              <a:rPr lang="en-US" altLang="zh-CN" sz="1600" b="0" dirty="0">
                <a:solidFill>
                  <a:srgbClr val="000000"/>
                </a:solidFill>
                <a:latin typeface="+mn-ea"/>
                <a:ea typeface="+mn-ea"/>
                <a:cs typeface="Times New Roman" pitchFamily="18" charset="0"/>
              </a:rPr>
              <a:t>X</a:t>
            </a:r>
            <a:r>
              <a:rPr lang="zh-CN" altLang="en-US" sz="1600" b="0" dirty="0">
                <a:solidFill>
                  <a:srgbClr val="000000"/>
                </a:solidFill>
                <a:latin typeface="+mn-ea"/>
                <a:ea typeface="+mn-ea"/>
                <a:cs typeface="Times New Roman" pitchFamily="18" charset="0"/>
              </a:rPr>
              <a:t>轴和</a:t>
            </a:r>
            <a:r>
              <a:rPr lang="en-US" altLang="zh-CN" sz="1600" b="0" dirty="0">
                <a:solidFill>
                  <a:srgbClr val="000000"/>
                </a:solidFill>
                <a:latin typeface="+mn-ea"/>
                <a:ea typeface="+mn-ea"/>
                <a:cs typeface="Times New Roman" pitchFamily="18" charset="0"/>
              </a:rPr>
              <a:t>Y</a:t>
            </a:r>
            <a:r>
              <a:rPr lang="zh-CN" altLang="en-US" sz="1600" b="0" dirty="0">
                <a:solidFill>
                  <a:srgbClr val="000000"/>
                </a:solidFill>
                <a:latin typeface="+mn-ea"/>
                <a:ea typeface="+mn-ea"/>
                <a:cs typeface="Times New Roman" pitchFamily="18" charset="0"/>
              </a:rPr>
              <a:t>轴方向光纤；放大倍数，可以看到纤芯；显示屏可以前后翻转，方便使用；自动检测光纤端面；自动校准熔接位置；自动选择最佳熔接程序；自动推算接续损耗；体积小、重量轻，携带方便；屏幕菜单提示，操作简单方便；电池和变换器合为一体，方便使用。</a:t>
            </a:r>
            <a:endParaRPr lang="zh-CN" altLang="en-US" sz="1600" b="0" dirty="0">
              <a:latin typeface="+mn-ea"/>
              <a:ea typeface="+mn-ea"/>
            </a:endParaRPr>
          </a:p>
        </p:txBody>
      </p:sp>
      <p:sp>
        <p:nvSpPr>
          <p:cNvPr id="36868" name="Rectangle 6"/>
          <p:cNvSpPr>
            <a:spLocks noChangeArrowheads="1"/>
          </p:cNvSpPr>
          <p:nvPr/>
        </p:nvSpPr>
        <p:spPr bwMode="auto">
          <a:xfrm>
            <a:off x="0" y="0"/>
            <a:ext cx="9144000" cy="457200"/>
          </a:xfrm>
          <a:prstGeom prst="rect">
            <a:avLst/>
          </a:prstGeom>
          <a:noFill/>
          <a:ln w="9525" algn="ctr">
            <a:noFill/>
            <a:miter lim="800000"/>
            <a:headEnd/>
            <a:tailEnd/>
          </a:ln>
        </p:spPr>
        <p:txBody>
          <a:bodyPr wrap="none" anchor="ctr">
            <a:spAutoFit/>
          </a:bodyPr>
          <a:lstStyle/>
          <a:p>
            <a:endParaRPr lang="zh-CN" altLang="en-US"/>
          </a:p>
        </p:txBody>
      </p:sp>
      <p:sp>
        <p:nvSpPr>
          <p:cNvPr id="6" name="TextBox 6"/>
          <p:cNvSpPr txBox="1">
            <a:spLocks noChangeArrowheads="1"/>
          </p:cNvSpPr>
          <p:nvPr/>
        </p:nvSpPr>
        <p:spPr bwMode="auto">
          <a:xfrm>
            <a:off x="428596" y="1058275"/>
            <a:ext cx="1928812" cy="584775"/>
          </a:xfrm>
          <a:prstGeom prst="rect">
            <a:avLst/>
          </a:prstGeom>
          <a:noFill/>
          <a:ln w="9525">
            <a:noFill/>
            <a:miter lim="800000"/>
            <a:headEnd/>
            <a:tailEnd/>
          </a:ln>
        </p:spPr>
        <p:txBody>
          <a:bodyPr>
            <a:spAutoFit/>
          </a:bodyPr>
          <a:lstStyle/>
          <a:p>
            <a:r>
              <a:rPr lang="zh-CN" altLang="en-US" sz="3200" dirty="0" smtClean="0">
                <a:solidFill>
                  <a:srgbClr val="000099"/>
                </a:solidFill>
                <a:latin typeface="华文行楷" pitchFamily="2" charset="-122"/>
                <a:ea typeface="华文行楷" pitchFamily="2" charset="-122"/>
              </a:rPr>
              <a:t>配套</a:t>
            </a:r>
            <a:r>
              <a:rPr lang="zh-CN" altLang="en-US" sz="3200" dirty="0">
                <a:solidFill>
                  <a:srgbClr val="000099"/>
                </a:solidFill>
                <a:latin typeface="华文行楷" pitchFamily="2" charset="-122"/>
                <a:ea typeface="华文行楷" pitchFamily="2" charset="-122"/>
              </a:rPr>
              <a:t>工具</a:t>
            </a:r>
          </a:p>
        </p:txBody>
      </p:sp>
      <p:pic>
        <p:nvPicPr>
          <p:cNvPr id="7" name="图片 6" descr="熔接机.jpg"/>
          <p:cNvPicPr>
            <a:picLocks noChangeAspect="1"/>
          </p:cNvPicPr>
          <p:nvPr/>
        </p:nvPicPr>
        <p:blipFill>
          <a:blip r:embed="rId2" cstate="print"/>
          <a:srcRect t="3125" r="20344"/>
          <a:stretch>
            <a:fillRect/>
          </a:stretch>
        </p:blipFill>
        <p:spPr>
          <a:xfrm>
            <a:off x="6000760" y="2285992"/>
            <a:ext cx="2428892" cy="3363877"/>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714375" y="2070100"/>
            <a:ext cx="4572000" cy="2586038"/>
          </a:xfrm>
          <a:prstGeom prst="rect">
            <a:avLst/>
          </a:prstGeom>
          <a:noFill/>
          <a:ln w="9525" algn="ctr">
            <a:noFill/>
            <a:miter lim="800000"/>
            <a:headEnd/>
            <a:tailEnd/>
          </a:ln>
        </p:spPr>
        <p:txBody>
          <a:bodyPr anchor="ctr">
            <a:spAutoFit/>
          </a:bodyPr>
          <a:lstStyle/>
          <a:p>
            <a:pPr indent="381000" algn="l" eaLnBrk="0" hangingPunct="0">
              <a:lnSpc>
                <a:spcPct val="150000"/>
              </a:lnSpc>
              <a:defRPr/>
            </a:pPr>
            <a:r>
              <a:rPr lang="zh-CN" altLang="en-US" b="0" dirty="0">
                <a:solidFill>
                  <a:srgbClr val="FF0000"/>
                </a:solidFill>
                <a:latin typeface="+mn-ea"/>
                <a:ea typeface="+mn-ea"/>
                <a:cs typeface="Times New Roman" pitchFamily="18" charset="0"/>
              </a:rPr>
              <a:t>产品配置：</a:t>
            </a:r>
            <a:endParaRPr lang="zh-CN" altLang="en-US" b="0" dirty="0">
              <a:solidFill>
                <a:srgbClr val="FF0000"/>
              </a:solidFill>
              <a:latin typeface="+mn-ea"/>
              <a:ea typeface="+mn-ea"/>
            </a:endParaRPr>
          </a:p>
          <a:p>
            <a:pPr indent="381000" algn="l" eaLnBrk="0" hangingPunct="0">
              <a:lnSpc>
                <a:spcPct val="150000"/>
              </a:lnSpc>
              <a:defRPr/>
            </a:pPr>
            <a:r>
              <a:rPr lang="zh-CN" altLang="en-US" b="0" dirty="0">
                <a:solidFill>
                  <a:srgbClr val="000000"/>
                </a:solidFill>
                <a:latin typeface="+mn-ea"/>
                <a:ea typeface="+mn-ea"/>
                <a:cs typeface="Times New Roman" pitchFamily="18" charset="0"/>
              </a:rPr>
              <a:t>剥皮钳、横向开缆刀、组合螺丝批、微型螺丝批、活动扳手、刀具、蛇头钳、钢丝钳、斜口钳、尖嘴钳、酒精泵</a:t>
            </a:r>
            <a:r>
              <a:rPr lang="en-US" altLang="zh-CN" b="0" dirty="0">
                <a:solidFill>
                  <a:srgbClr val="000000"/>
                </a:solidFill>
                <a:latin typeface="+mn-ea"/>
                <a:ea typeface="+mn-ea"/>
                <a:cs typeface="Times New Roman" pitchFamily="18" charset="0"/>
              </a:rPr>
              <a:t>CT-40</a:t>
            </a:r>
            <a:r>
              <a:rPr lang="zh-CN" altLang="en-US" b="0" dirty="0">
                <a:solidFill>
                  <a:srgbClr val="000000"/>
                </a:solidFill>
                <a:latin typeface="+mn-ea"/>
                <a:ea typeface="+mn-ea"/>
                <a:cs typeface="Times New Roman" pitchFamily="18" charset="0"/>
              </a:rPr>
              <a:t>、束管钳、照明灯、卷尺、镊子、开夫拉剪刀</a:t>
            </a:r>
            <a:r>
              <a:rPr lang="en-US" altLang="zh-CN" b="0" dirty="0">
                <a:solidFill>
                  <a:srgbClr val="000000"/>
                </a:solidFill>
                <a:latin typeface="+mn-ea"/>
                <a:ea typeface="+mn-ea"/>
                <a:cs typeface="Times New Roman" pitchFamily="18" charset="0"/>
              </a:rPr>
              <a:t>RCZ-527</a:t>
            </a:r>
            <a:r>
              <a:rPr lang="zh-CN" altLang="en-US" b="0" dirty="0">
                <a:solidFill>
                  <a:srgbClr val="000000"/>
                </a:solidFill>
                <a:latin typeface="+mn-ea"/>
                <a:ea typeface="+mn-ea"/>
                <a:cs typeface="Times New Roman" pitchFamily="18" charset="0"/>
              </a:rPr>
              <a:t>、记号笔、清洗球。</a:t>
            </a:r>
            <a:endParaRPr lang="zh-CN" altLang="en-US" b="0" dirty="0">
              <a:latin typeface="+mn-ea"/>
              <a:ea typeface="+mn-ea"/>
            </a:endParaRPr>
          </a:p>
        </p:txBody>
      </p:sp>
      <p:pic>
        <p:nvPicPr>
          <p:cNvPr id="37891" name="Picture 4" descr="338-1211246880395-middle"/>
          <p:cNvPicPr>
            <a:picLocks noChangeAspect="1" noChangeArrowheads="1"/>
          </p:cNvPicPr>
          <p:nvPr/>
        </p:nvPicPr>
        <p:blipFill>
          <a:blip r:embed="rId2"/>
          <a:srcRect/>
          <a:stretch>
            <a:fillRect/>
          </a:stretch>
        </p:blipFill>
        <p:spPr bwMode="auto">
          <a:xfrm>
            <a:off x="5651500" y="1916113"/>
            <a:ext cx="3228975" cy="3228975"/>
          </a:xfrm>
          <a:prstGeom prst="rect">
            <a:avLst/>
          </a:prstGeom>
          <a:noFill/>
          <a:ln w="9525">
            <a:noFill/>
            <a:miter lim="800000"/>
            <a:headEnd/>
            <a:tailEnd/>
          </a:ln>
        </p:spPr>
      </p:pic>
      <p:sp>
        <p:nvSpPr>
          <p:cNvPr id="5" name="TextBox 6"/>
          <p:cNvSpPr txBox="1">
            <a:spLocks noChangeArrowheads="1"/>
          </p:cNvSpPr>
          <p:nvPr/>
        </p:nvSpPr>
        <p:spPr bwMode="auto">
          <a:xfrm>
            <a:off x="428610" y="1129713"/>
            <a:ext cx="1928812" cy="584775"/>
          </a:xfrm>
          <a:prstGeom prst="rect">
            <a:avLst/>
          </a:prstGeom>
          <a:noFill/>
          <a:ln w="9525">
            <a:noFill/>
            <a:miter lim="800000"/>
            <a:headEnd/>
            <a:tailEnd/>
          </a:ln>
        </p:spPr>
        <p:txBody>
          <a:bodyPr>
            <a:spAutoFit/>
          </a:bodyPr>
          <a:lstStyle/>
          <a:p>
            <a:r>
              <a:rPr lang="zh-CN" altLang="en-US" sz="3200" dirty="0" smtClean="0">
                <a:solidFill>
                  <a:srgbClr val="000099"/>
                </a:solidFill>
                <a:latin typeface="华文行楷" pitchFamily="2" charset="-122"/>
                <a:ea typeface="华文行楷" pitchFamily="2" charset="-122"/>
              </a:rPr>
              <a:t>配套</a:t>
            </a:r>
            <a:r>
              <a:rPr lang="zh-CN" altLang="en-US" sz="3200" dirty="0">
                <a:solidFill>
                  <a:srgbClr val="000099"/>
                </a:solidFill>
                <a:latin typeface="华文行楷" pitchFamily="2" charset="-122"/>
                <a:ea typeface="华文行楷" pitchFamily="2" charset="-122"/>
              </a:rPr>
              <a:t>工具</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4" descr="1800"/>
          <p:cNvPicPr>
            <a:picLocks noChangeAspect="1" noChangeArrowheads="1"/>
          </p:cNvPicPr>
          <p:nvPr/>
        </p:nvPicPr>
        <p:blipFill>
          <a:blip r:embed="rId2"/>
          <a:srcRect/>
          <a:stretch>
            <a:fillRect/>
          </a:stretch>
        </p:blipFill>
        <p:spPr bwMode="auto">
          <a:xfrm>
            <a:off x="1714500" y="1428750"/>
            <a:ext cx="849313" cy="1419225"/>
          </a:xfrm>
          <a:prstGeom prst="rect">
            <a:avLst/>
          </a:prstGeom>
          <a:noFill/>
          <a:ln w="9525">
            <a:noFill/>
            <a:miter lim="800000"/>
            <a:headEnd/>
            <a:tailEnd/>
          </a:ln>
        </p:spPr>
      </p:pic>
      <p:pic>
        <p:nvPicPr>
          <p:cNvPr id="38915" name="图片 1" descr="http://www.idealindustries.cn/admin/UpImage/2009/09/18/b1253251317.jpg"/>
          <p:cNvPicPr>
            <a:picLocks noChangeAspect="1" noChangeArrowheads="1"/>
          </p:cNvPicPr>
          <p:nvPr/>
        </p:nvPicPr>
        <p:blipFill>
          <a:blip r:embed="rId3"/>
          <a:srcRect/>
          <a:stretch>
            <a:fillRect/>
          </a:stretch>
        </p:blipFill>
        <p:spPr bwMode="auto">
          <a:xfrm>
            <a:off x="3011488" y="1404938"/>
            <a:ext cx="1128712" cy="1447800"/>
          </a:xfrm>
          <a:prstGeom prst="rect">
            <a:avLst/>
          </a:prstGeom>
          <a:noFill/>
          <a:ln w="9525">
            <a:noFill/>
            <a:miter lim="800000"/>
            <a:headEnd/>
            <a:tailEnd/>
          </a:ln>
        </p:spPr>
      </p:pic>
      <p:pic>
        <p:nvPicPr>
          <p:cNvPr id="38916" name="Picture 2" descr="http://www.idealindustries.cn/admin/UpImage/2009/09/18/b1253251193.jpg"/>
          <p:cNvPicPr>
            <a:picLocks noChangeAspect="1" noChangeArrowheads="1"/>
          </p:cNvPicPr>
          <p:nvPr/>
        </p:nvPicPr>
        <p:blipFill>
          <a:blip r:embed="rId4"/>
          <a:srcRect/>
          <a:stretch>
            <a:fillRect/>
          </a:stretch>
        </p:blipFill>
        <p:spPr bwMode="auto">
          <a:xfrm>
            <a:off x="4379913" y="1412875"/>
            <a:ext cx="1128712" cy="1447800"/>
          </a:xfrm>
          <a:prstGeom prst="rect">
            <a:avLst/>
          </a:prstGeom>
          <a:noFill/>
          <a:ln w="9525">
            <a:noFill/>
            <a:miter lim="800000"/>
            <a:headEnd/>
            <a:tailEnd/>
          </a:ln>
        </p:spPr>
      </p:pic>
      <p:pic>
        <p:nvPicPr>
          <p:cNvPr id="38917" name="Picture 1" descr="http://www.idealindustries.cn/admin/UpImage/2009/09/17/b1253178471.jpg"/>
          <p:cNvPicPr>
            <a:picLocks noChangeAspect="1" noChangeArrowheads="1"/>
          </p:cNvPicPr>
          <p:nvPr/>
        </p:nvPicPr>
        <p:blipFill>
          <a:blip r:embed="rId5"/>
          <a:srcRect/>
          <a:stretch>
            <a:fillRect/>
          </a:stretch>
        </p:blipFill>
        <p:spPr bwMode="auto">
          <a:xfrm>
            <a:off x="5780088" y="1412875"/>
            <a:ext cx="1095375" cy="1500188"/>
          </a:xfrm>
          <a:prstGeom prst="rect">
            <a:avLst/>
          </a:prstGeom>
          <a:noFill/>
          <a:ln w="9525">
            <a:noFill/>
            <a:miter lim="800000"/>
            <a:headEnd/>
            <a:tailEnd/>
          </a:ln>
        </p:spPr>
      </p:pic>
      <p:sp>
        <p:nvSpPr>
          <p:cNvPr id="38918" name="Rectangle 5"/>
          <p:cNvSpPr>
            <a:spLocks noChangeArrowheads="1"/>
          </p:cNvSpPr>
          <p:nvPr/>
        </p:nvSpPr>
        <p:spPr bwMode="auto">
          <a:xfrm>
            <a:off x="0" y="0"/>
            <a:ext cx="9144000" cy="457200"/>
          </a:xfrm>
          <a:prstGeom prst="rect">
            <a:avLst/>
          </a:prstGeom>
          <a:noFill/>
          <a:ln w="9525" algn="ctr">
            <a:noFill/>
            <a:miter lim="800000"/>
            <a:headEnd/>
            <a:tailEnd/>
          </a:ln>
        </p:spPr>
        <p:txBody>
          <a:bodyPr wrap="none" anchor="ctr">
            <a:spAutoFit/>
          </a:bodyPr>
          <a:lstStyle/>
          <a:p>
            <a:endParaRPr lang="zh-CN" altLang="en-US"/>
          </a:p>
        </p:txBody>
      </p:sp>
      <p:graphicFrame>
        <p:nvGraphicFramePr>
          <p:cNvPr id="8" name="表格 7"/>
          <p:cNvGraphicFramePr>
            <a:graphicFrameLocks noGrp="1"/>
          </p:cNvGraphicFramePr>
          <p:nvPr/>
        </p:nvGraphicFramePr>
        <p:xfrm>
          <a:off x="1285875" y="2928938"/>
          <a:ext cx="6292814" cy="2935086"/>
        </p:xfrm>
        <a:graphic>
          <a:graphicData uri="http://schemas.openxmlformats.org/drawingml/2006/table">
            <a:tbl>
              <a:tblPr/>
              <a:tblGrid>
                <a:gridCol w="634705"/>
                <a:gridCol w="1237503"/>
                <a:gridCol w="1296144"/>
                <a:gridCol w="1512168"/>
                <a:gridCol w="1612294"/>
              </a:tblGrid>
              <a:tr h="464810">
                <a:tc>
                  <a:txBody>
                    <a:bodyPr/>
                    <a:lstStyle/>
                    <a:p>
                      <a:pPr indent="127000" algn="ctr">
                        <a:lnSpc>
                          <a:spcPct val="150000"/>
                        </a:lnSpc>
                        <a:spcAft>
                          <a:spcPts val="0"/>
                        </a:spcAft>
                      </a:pPr>
                      <a:r>
                        <a:rPr lang="zh-CN" sz="1000" b="1" kern="100" dirty="0">
                          <a:latin typeface="Times New Roman"/>
                          <a:ea typeface="宋体"/>
                        </a:rPr>
                        <a:t>序号</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1000" b="1" kern="100" dirty="0">
                          <a:latin typeface="Times New Roman"/>
                          <a:ea typeface="宋体"/>
                        </a:rPr>
                        <a:t>项目</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1000" b="1" kern="100" dirty="0">
                          <a:latin typeface="Times New Roman"/>
                          <a:ea typeface="宋体"/>
                        </a:rPr>
                        <a:t>福禄克</a:t>
                      </a:r>
                      <a:r>
                        <a:rPr lang="en-US" sz="1000" b="1" kern="100" dirty="0">
                          <a:latin typeface="Times New Roman"/>
                          <a:ea typeface="宋体"/>
                        </a:rPr>
                        <a:t>DTX</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1000" b="1" kern="100" dirty="0">
                          <a:latin typeface="Times New Roman"/>
                          <a:ea typeface="宋体"/>
                        </a:rPr>
                        <a:t>理想工业</a:t>
                      </a:r>
                      <a:r>
                        <a:rPr lang="en-US" sz="1000" b="1" kern="100" dirty="0">
                          <a:latin typeface="Times New Roman"/>
                          <a:ea typeface="宋体"/>
                        </a:rPr>
                        <a:t>LANTEKII</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1000" b="1" kern="100" dirty="0">
                          <a:latin typeface="Times New Roman"/>
                          <a:ea typeface="宋体"/>
                        </a:rPr>
                        <a:t>理想工业</a:t>
                      </a:r>
                      <a:r>
                        <a:rPr lang="en-US" sz="1000" b="1" kern="100" dirty="0">
                          <a:latin typeface="Times New Roman"/>
                          <a:ea typeface="宋体"/>
                        </a:rPr>
                        <a:t>LANTEK</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2556">
                <a:tc>
                  <a:txBody>
                    <a:bodyPr/>
                    <a:lstStyle/>
                    <a:p>
                      <a:pPr indent="126365" algn="ctr">
                        <a:lnSpc>
                          <a:spcPct val="150000"/>
                        </a:lnSpc>
                        <a:spcAft>
                          <a:spcPts val="0"/>
                        </a:spcAft>
                      </a:pPr>
                      <a:r>
                        <a:rPr lang="en-US" sz="1000" kern="100" dirty="0">
                          <a:latin typeface="宋体"/>
                          <a:ea typeface="宋体"/>
                        </a:rPr>
                        <a:t>1</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1000" kern="100" dirty="0">
                          <a:latin typeface="Times New Roman"/>
                          <a:ea typeface="宋体"/>
                        </a:rPr>
                        <a:t>系列包含型号</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a:latin typeface="宋体"/>
                          <a:ea typeface="宋体"/>
                        </a:rPr>
                        <a:t>DTX1800</a:t>
                      </a:r>
                      <a:endParaRPr lang="zh-CN" sz="1000" kern="100" dirty="0">
                        <a:latin typeface="Times New Roman"/>
                        <a:ea typeface="宋体"/>
                      </a:endParaRPr>
                    </a:p>
                    <a:p>
                      <a:pPr indent="127000" algn="just">
                        <a:lnSpc>
                          <a:spcPct val="150000"/>
                        </a:lnSpc>
                        <a:spcAft>
                          <a:spcPts val="0"/>
                        </a:spcAft>
                      </a:pPr>
                      <a:r>
                        <a:rPr lang="en-US" sz="1000" kern="100" dirty="0">
                          <a:latin typeface="宋体"/>
                          <a:ea typeface="宋体"/>
                        </a:rPr>
                        <a:t>DTX1200</a:t>
                      </a:r>
                      <a:endParaRPr lang="zh-CN" sz="1000" kern="100" dirty="0">
                        <a:latin typeface="Times New Roman"/>
                        <a:ea typeface="宋体"/>
                      </a:endParaRPr>
                    </a:p>
                    <a:p>
                      <a:pPr indent="127000" algn="just">
                        <a:lnSpc>
                          <a:spcPct val="150000"/>
                        </a:lnSpc>
                        <a:spcAft>
                          <a:spcPts val="0"/>
                        </a:spcAft>
                      </a:pPr>
                      <a:r>
                        <a:rPr lang="en-US" sz="1000" kern="100" dirty="0">
                          <a:latin typeface="宋体"/>
                          <a:ea typeface="宋体"/>
                        </a:rPr>
                        <a:t>DTX-LT</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a:latin typeface="宋体"/>
                          <a:ea typeface="宋体"/>
                        </a:rPr>
                        <a:t>LANTEK II 1000</a:t>
                      </a:r>
                      <a:endParaRPr lang="zh-CN" sz="1000" kern="100" dirty="0">
                        <a:latin typeface="Times New Roman"/>
                        <a:ea typeface="宋体"/>
                      </a:endParaRPr>
                    </a:p>
                    <a:p>
                      <a:pPr indent="127000" algn="just">
                        <a:lnSpc>
                          <a:spcPct val="150000"/>
                        </a:lnSpc>
                        <a:spcAft>
                          <a:spcPts val="0"/>
                        </a:spcAft>
                      </a:pPr>
                      <a:r>
                        <a:rPr lang="en-US" sz="1000" kern="100" dirty="0">
                          <a:latin typeface="宋体"/>
                          <a:ea typeface="宋体"/>
                        </a:rPr>
                        <a:t>LANTEK II 500</a:t>
                      </a:r>
                      <a:endParaRPr lang="zh-CN" sz="1000" kern="100" dirty="0">
                        <a:latin typeface="Times New Roman"/>
                        <a:ea typeface="宋体"/>
                      </a:endParaRPr>
                    </a:p>
                    <a:p>
                      <a:pPr indent="127000" algn="just">
                        <a:lnSpc>
                          <a:spcPct val="150000"/>
                        </a:lnSpc>
                        <a:spcAft>
                          <a:spcPts val="0"/>
                        </a:spcAft>
                      </a:pPr>
                      <a:r>
                        <a:rPr lang="en-US" sz="1000" kern="100" dirty="0">
                          <a:latin typeface="宋体"/>
                          <a:ea typeface="宋体"/>
                        </a:rPr>
                        <a:t>LANTEK II 350</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a:latin typeface="宋体"/>
                          <a:ea typeface="宋体"/>
                        </a:rPr>
                        <a:t>LANTEK </a:t>
                      </a:r>
                      <a:endParaRPr lang="zh-CN" sz="1000" kern="100">
                        <a:latin typeface="Times New Roman"/>
                        <a:ea typeface="宋体"/>
                      </a:endParaRPr>
                    </a:p>
                    <a:p>
                      <a:pPr indent="127000" algn="just">
                        <a:lnSpc>
                          <a:spcPct val="150000"/>
                        </a:lnSpc>
                        <a:spcAft>
                          <a:spcPts val="0"/>
                        </a:spcAft>
                      </a:pPr>
                      <a:r>
                        <a:rPr lang="en-US" sz="1000" kern="100">
                          <a:latin typeface="宋体"/>
                          <a:ea typeface="宋体"/>
                        </a:rPr>
                        <a:t>LANTEK </a:t>
                      </a:r>
                      <a:endParaRPr lang="zh-CN" sz="1000" kern="100">
                        <a:latin typeface="Times New Roman"/>
                        <a:ea typeface="宋体"/>
                      </a:endParaRPr>
                    </a:p>
                    <a:p>
                      <a:pPr indent="127000" algn="just">
                        <a:lnSpc>
                          <a:spcPct val="150000"/>
                        </a:lnSpc>
                        <a:spcAft>
                          <a:spcPts val="0"/>
                        </a:spcAft>
                      </a:pPr>
                      <a:r>
                        <a:rPr lang="en-US" sz="1000" kern="100">
                          <a:latin typeface="宋体"/>
                          <a:ea typeface="宋体"/>
                        </a:rPr>
                        <a:t>LANTEK 6</a:t>
                      </a:r>
                      <a:endParaRPr lang="zh-CN" sz="1000" kern="10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038">
                <a:tc>
                  <a:txBody>
                    <a:bodyPr/>
                    <a:lstStyle/>
                    <a:p>
                      <a:pPr indent="127000" algn="ctr">
                        <a:lnSpc>
                          <a:spcPct val="150000"/>
                        </a:lnSpc>
                        <a:spcAft>
                          <a:spcPts val="0"/>
                        </a:spcAft>
                      </a:pPr>
                      <a:r>
                        <a:rPr lang="en-US" sz="1000" kern="100" dirty="0">
                          <a:latin typeface="宋体"/>
                          <a:ea typeface="宋体"/>
                        </a:rPr>
                        <a:t>2</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zh-CN" sz="1000" kern="100" dirty="0">
                          <a:latin typeface="Times New Roman"/>
                          <a:ea typeface="宋体"/>
                        </a:rPr>
                        <a:t>最高带宽型号</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a:latin typeface="宋体"/>
                          <a:ea typeface="宋体"/>
                        </a:rPr>
                        <a:t>DTX1800</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a:latin typeface="宋体"/>
                          <a:ea typeface="宋体"/>
                        </a:rPr>
                        <a:t>LANTEKII 1000</a:t>
                      </a:r>
                      <a:endParaRPr lang="zh-CN" sz="1000" kern="10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a:latin typeface="宋体"/>
                          <a:ea typeface="宋体"/>
                        </a:rPr>
                        <a:t>LANTEK </a:t>
                      </a:r>
                      <a:endParaRPr lang="zh-CN" sz="1000" kern="10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038">
                <a:tc>
                  <a:txBody>
                    <a:bodyPr/>
                    <a:lstStyle/>
                    <a:p>
                      <a:pPr indent="127000" algn="ctr">
                        <a:lnSpc>
                          <a:spcPct val="150000"/>
                        </a:lnSpc>
                        <a:spcAft>
                          <a:spcPts val="0"/>
                        </a:spcAft>
                      </a:pPr>
                      <a:r>
                        <a:rPr lang="en-US" sz="1000" kern="100" dirty="0">
                          <a:latin typeface="宋体"/>
                          <a:ea typeface="宋体"/>
                        </a:rPr>
                        <a:t>3</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zh-CN" sz="1000" kern="100">
                          <a:latin typeface="Times New Roman"/>
                          <a:ea typeface="宋体"/>
                        </a:rPr>
                        <a:t>最高测试带宽</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a:latin typeface="宋体"/>
                          <a:ea typeface="宋体"/>
                        </a:rPr>
                        <a:t>900MHz</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a:latin typeface="宋体"/>
                          <a:ea typeface="宋体"/>
                        </a:rPr>
                        <a:t>1000MHz</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a:latin typeface="宋体"/>
                          <a:ea typeface="宋体"/>
                        </a:rPr>
                        <a:t>1000MHz</a:t>
                      </a:r>
                      <a:endParaRPr lang="zh-CN" sz="1000" kern="10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0075">
                <a:tc>
                  <a:txBody>
                    <a:bodyPr/>
                    <a:lstStyle/>
                    <a:p>
                      <a:pPr indent="126365" algn="ctr">
                        <a:lnSpc>
                          <a:spcPct val="150000"/>
                        </a:lnSpc>
                        <a:spcAft>
                          <a:spcPts val="0"/>
                        </a:spcAft>
                      </a:pPr>
                      <a:r>
                        <a:rPr lang="en-US" sz="1000" kern="100" dirty="0">
                          <a:latin typeface="宋体"/>
                          <a:ea typeface="宋体"/>
                        </a:rPr>
                        <a:t>4</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zh-CN" sz="1000" kern="100">
                          <a:latin typeface="Times New Roman"/>
                          <a:ea typeface="宋体"/>
                        </a:rPr>
                        <a:t>双绞线测试类别</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a:latin typeface="宋体"/>
                          <a:ea typeface="宋体"/>
                        </a:rPr>
                        <a:t>7</a:t>
                      </a:r>
                      <a:r>
                        <a:rPr lang="zh-CN" sz="1000" kern="100">
                          <a:latin typeface="Times New Roman"/>
                          <a:ea typeface="宋体"/>
                        </a:rPr>
                        <a:t>类（</a:t>
                      </a:r>
                      <a:r>
                        <a:rPr lang="en-US" sz="1000" kern="100">
                          <a:latin typeface="Times New Roman"/>
                          <a:ea typeface="宋体"/>
                        </a:rPr>
                        <a:t>F</a:t>
                      </a:r>
                      <a:r>
                        <a:rPr lang="zh-CN" sz="1000" kern="100">
                          <a:latin typeface="Times New Roman"/>
                          <a:ea typeface="宋体"/>
                        </a:rPr>
                        <a:t>）、类</a:t>
                      </a:r>
                      <a:r>
                        <a:rPr lang="en-US" sz="1000" kern="100">
                          <a:latin typeface="Times New Roman"/>
                          <a:ea typeface="宋体"/>
                        </a:rPr>
                        <a:t>(Ea)</a:t>
                      </a:r>
                      <a:r>
                        <a:rPr lang="zh-CN" sz="1000" kern="100">
                          <a:latin typeface="Times New Roman"/>
                          <a:ea typeface="宋体"/>
                        </a:rPr>
                        <a:t>、</a:t>
                      </a:r>
                      <a:r>
                        <a:rPr lang="en-US" sz="1000" kern="100">
                          <a:latin typeface="Times New Roman"/>
                          <a:ea typeface="宋体"/>
                        </a:rPr>
                        <a:t>6</a:t>
                      </a:r>
                      <a:r>
                        <a:rPr lang="zh-CN" sz="1000" kern="100">
                          <a:latin typeface="Times New Roman"/>
                          <a:ea typeface="宋体"/>
                        </a:rPr>
                        <a:t>类（</a:t>
                      </a:r>
                      <a:r>
                        <a:rPr lang="en-US" sz="1000" kern="100">
                          <a:latin typeface="Times New Roman"/>
                          <a:ea typeface="宋体"/>
                        </a:rPr>
                        <a:t>E</a:t>
                      </a:r>
                      <a:r>
                        <a:rPr lang="zh-CN" sz="1000" kern="100">
                          <a:latin typeface="Times New Roman"/>
                          <a:ea typeface="宋体"/>
                        </a:rPr>
                        <a:t>）、</a:t>
                      </a:r>
                      <a:r>
                        <a:rPr lang="en-US" sz="1000" kern="100">
                          <a:latin typeface="Times New Roman"/>
                          <a:ea typeface="宋体"/>
                        </a:rPr>
                        <a:t>5e</a:t>
                      </a:r>
                      <a:r>
                        <a:rPr lang="zh-CN" sz="1000" kern="100">
                          <a:latin typeface="Times New Roman"/>
                          <a:ea typeface="宋体"/>
                        </a:rPr>
                        <a:t>类（</a:t>
                      </a:r>
                      <a:r>
                        <a:rPr lang="en-US" sz="1000" kern="100">
                          <a:latin typeface="Times New Roman"/>
                          <a:ea typeface="宋体"/>
                        </a:rPr>
                        <a:t>D</a:t>
                      </a:r>
                      <a:r>
                        <a:rPr lang="zh-CN" sz="1000" kern="100">
                          <a:latin typeface="Times New Roman"/>
                          <a:ea typeface="宋体"/>
                        </a:rPr>
                        <a:t>）及以下</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err="1">
                          <a:latin typeface="宋体"/>
                          <a:ea typeface="宋体"/>
                        </a:rPr>
                        <a:t>类（Fa</a:t>
                      </a:r>
                      <a:r>
                        <a:rPr lang="en-US" sz="1000" kern="100" dirty="0">
                          <a:latin typeface="宋体"/>
                          <a:ea typeface="宋体"/>
                        </a:rPr>
                        <a:t>）</a:t>
                      </a:r>
                    </a:p>
                    <a:p>
                      <a:pPr indent="127000" algn="just">
                        <a:lnSpc>
                          <a:spcPct val="150000"/>
                        </a:lnSpc>
                        <a:spcAft>
                          <a:spcPts val="0"/>
                        </a:spcAft>
                      </a:pPr>
                      <a:r>
                        <a:rPr lang="en-US" sz="1000" kern="100" dirty="0">
                          <a:latin typeface="宋体"/>
                          <a:ea typeface="宋体"/>
                        </a:rPr>
                        <a:t>7</a:t>
                      </a:r>
                      <a:r>
                        <a:rPr lang="zh-CN" sz="1000" kern="100" dirty="0">
                          <a:latin typeface="Times New Roman"/>
                          <a:ea typeface="宋体"/>
                        </a:rPr>
                        <a:t>类（</a:t>
                      </a:r>
                      <a:r>
                        <a:rPr lang="en-US" sz="1000" kern="100" dirty="0">
                          <a:latin typeface="Times New Roman"/>
                          <a:ea typeface="宋体"/>
                        </a:rPr>
                        <a:t>F</a:t>
                      </a:r>
                      <a:r>
                        <a:rPr lang="zh-CN" sz="1000" kern="100" dirty="0">
                          <a:latin typeface="Times New Roman"/>
                          <a:ea typeface="宋体"/>
                        </a:rPr>
                        <a:t>）、类</a:t>
                      </a:r>
                      <a:r>
                        <a:rPr lang="en-US" sz="1000" kern="100" dirty="0">
                          <a:latin typeface="Times New Roman"/>
                          <a:ea typeface="宋体"/>
                        </a:rPr>
                        <a:t>(Ea)</a:t>
                      </a:r>
                      <a:r>
                        <a:rPr lang="zh-CN" sz="1000" kern="100" dirty="0">
                          <a:latin typeface="Times New Roman"/>
                          <a:ea typeface="宋体"/>
                        </a:rPr>
                        <a:t>、</a:t>
                      </a:r>
                      <a:r>
                        <a:rPr lang="en-US" sz="1000" kern="100" dirty="0">
                          <a:latin typeface="Times New Roman"/>
                          <a:ea typeface="宋体"/>
                        </a:rPr>
                        <a:t>6</a:t>
                      </a:r>
                      <a:r>
                        <a:rPr lang="zh-CN" sz="1000" kern="100" dirty="0">
                          <a:latin typeface="Times New Roman"/>
                          <a:ea typeface="宋体"/>
                        </a:rPr>
                        <a:t>类（</a:t>
                      </a:r>
                      <a:r>
                        <a:rPr lang="en-US" sz="1000" kern="100" dirty="0">
                          <a:latin typeface="Times New Roman"/>
                          <a:ea typeface="宋体"/>
                        </a:rPr>
                        <a:t>E</a:t>
                      </a:r>
                      <a:r>
                        <a:rPr lang="zh-CN" sz="1000" kern="100" dirty="0">
                          <a:latin typeface="Times New Roman"/>
                          <a:ea typeface="宋体"/>
                        </a:rPr>
                        <a:t>）、</a:t>
                      </a:r>
                      <a:r>
                        <a:rPr lang="en-US" sz="1000" kern="100" dirty="0">
                          <a:latin typeface="Times New Roman"/>
                          <a:ea typeface="宋体"/>
                        </a:rPr>
                        <a:t>5e</a:t>
                      </a:r>
                      <a:r>
                        <a:rPr lang="zh-CN" sz="1000" kern="100" dirty="0">
                          <a:latin typeface="Times New Roman"/>
                          <a:ea typeface="宋体"/>
                        </a:rPr>
                        <a:t>类（</a:t>
                      </a:r>
                      <a:r>
                        <a:rPr lang="en-US" sz="1000" kern="100" dirty="0">
                          <a:latin typeface="Times New Roman"/>
                          <a:ea typeface="宋体"/>
                        </a:rPr>
                        <a:t>D</a:t>
                      </a:r>
                      <a:r>
                        <a:rPr lang="zh-CN" sz="1000" kern="100" dirty="0">
                          <a:latin typeface="Times New Roman"/>
                          <a:ea typeface="宋体"/>
                        </a:rPr>
                        <a:t>）及以下</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err="1">
                          <a:latin typeface="宋体"/>
                          <a:ea typeface="宋体"/>
                        </a:rPr>
                        <a:t>类（Fa</a:t>
                      </a:r>
                      <a:r>
                        <a:rPr lang="en-US" sz="1000" kern="100" dirty="0">
                          <a:latin typeface="宋体"/>
                          <a:ea typeface="宋体"/>
                        </a:rPr>
                        <a:t>）</a:t>
                      </a:r>
                    </a:p>
                    <a:p>
                      <a:pPr indent="127000" algn="just">
                        <a:lnSpc>
                          <a:spcPct val="150000"/>
                        </a:lnSpc>
                        <a:spcAft>
                          <a:spcPts val="0"/>
                        </a:spcAft>
                      </a:pPr>
                      <a:r>
                        <a:rPr lang="en-US" sz="1000" kern="100" dirty="0">
                          <a:latin typeface="宋体"/>
                          <a:ea typeface="宋体"/>
                        </a:rPr>
                        <a:t>7</a:t>
                      </a:r>
                      <a:r>
                        <a:rPr lang="zh-CN" sz="1000" kern="100" dirty="0">
                          <a:latin typeface="Times New Roman"/>
                          <a:ea typeface="宋体"/>
                        </a:rPr>
                        <a:t>类（</a:t>
                      </a:r>
                      <a:r>
                        <a:rPr lang="en-US" sz="1000" kern="100" dirty="0">
                          <a:latin typeface="Times New Roman"/>
                          <a:ea typeface="宋体"/>
                        </a:rPr>
                        <a:t>F</a:t>
                      </a:r>
                      <a:r>
                        <a:rPr lang="zh-CN" sz="1000" kern="100" dirty="0">
                          <a:latin typeface="Times New Roman"/>
                          <a:ea typeface="宋体"/>
                        </a:rPr>
                        <a:t>）、类</a:t>
                      </a:r>
                      <a:r>
                        <a:rPr lang="en-US" sz="1000" kern="100" dirty="0">
                          <a:latin typeface="Times New Roman"/>
                          <a:ea typeface="宋体"/>
                        </a:rPr>
                        <a:t>(Ea)</a:t>
                      </a:r>
                      <a:r>
                        <a:rPr lang="zh-CN" sz="1000" kern="100" dirty="0">
                          <a:latin typeface="Times New Roman"/>
                          <a:ea typeface="宋体"/>
                        </a:rPr>
                        <a:t>、</a:t>
                      </a:r>
                      <a:r>
                        <a:rPr lang="en-US" sz="1000" kern="100" dirty="0">
                          <a:latin typeface="Times New Roman"/>
                          <a:ea typeface="宋体"/>
                        </a:rPr>
                        <a:t>6</a:t>
                      </a:r>
                      <a:r>
                        <a:rPr lang="zh-CN" sz="1000" kern="100" dirty="0">
                          <a:latin typeface="Times New Roman"/>
                          <a:ea typeface="宋体"/>
                        </a:rPr>
                        <a:t>类（</a:t>
                      </a:r>
                      <a:r>
                        <a:rPr lang="en-US" sz="1000" kern="100" dirty="0">
                          <a:latin typeface="Times New Roman"/>
                          <a:ea typeface="宋体"/>
                        </a:rPr>
                        <a:t>E</a:t>
                      </a:r>
                      <a:r>
                        <a:rPr lang="zh-CN" sz="1000" kern="100" dirty="0">
                          <a:latin typeface="Times New Roman"/>
                          <a:ea typeface="宋体"/>
                        </a:rPr>
                        <a:t>）、</a:t>
                      </a:r>
                      <a:r>
                        <a:rPr lang="en-US" sz="1000" kern="100" dirty="0">
                          <a:latin typeface="Times New Roman"/>
                          <a:ea typeface="宋体"/>
                        </a:rPr>
                        <a:t>5e</a:t>
                      </a:r>
                      <a:r>
                        <a:rPr lang="zh-CN" sz="1000" kern="100" dirty="0">
                          <a:latin typeface="Times New Roman"/>
                          <a:ea typeface="宋体"/>
                        </a:rPr>
                        <a:t>类（</a:t>
                      </a:r>
                      <a:r>
                        <a:rPr lang="en-US" sz="1000" kern="100" dirty="0">
                          <a:latin typeface="Times New Roman"/>
                          <a:ea typeface="宋体"/>
                        </a:rPr>
                        <a:t>D</a:t>
                      </a:r>
                      <a:r>
                        <a:rPr lang="zh-CN" sz="1000" kern="100" dirty="0">
                          <a:latin typeface="Times New Roman"/>
                          <a:ea typeface="宋体"/>
                        </a:rPr>
                        <a:t>）及以下</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TextBox 6"/>
          <p:cNvSpPr txBox="1">
            <a:spLocks noChangeArrowheads="1"/>
          </p:cNvSpPr>
          <p:nvPr/>
        </p:nvSpPr>
        <p:spPr bwMode="auto">
          <a:xfrm>
            <a:off x="428610" y="928670"/>
            <a:ext cx="1928812" cy="584775"/>
          </a:xfrm>
          <a:prstGeom prst="rect">
            <a:avLst/>
          </a:prstGeom>
          <a:noFill/>
          <a:ln w="9525">
            <a:noFill/>
            <a:miter lim="800000"/>
            <a:headEnd/>
            <a:tailEnd/>
          </a:ln>
        </p:spPr>
        <p:txBody>
          <a:bodyPr>
            <a:spAutoFit/>
          </a:bodyPr>
          <a:lstStyle/>
          <a:p>
            <a:r>
              <a:rPr lang="zh-CN" altLang="en-US" sz="3200" dirty="0" smtClean="0">
                <a:solidFill>
                  <a:srgbClr val="000099"/>
                </a:solidFill>
                <a:latin typeface="华文行楷" pitchFamily="2" charset="-122"/>
                <a:ea typeface="华文行楷" pitchFamily="2" charset="-122"/>
              </a:rPr>
              <a:t>配套</a:t>
            </a:r>
            <a:r>
              <a:rPr lang="zh-CN" altLang="en-US" sz="3200" dirty="0">
                <a:solidFill>
                  <a:srgbClr val="000099"/>
                </a:solidFill>
                <a:latin typeface="华文行楷" pitchFamily="2" charset="-122"/>
                <a:ea typeface="华文行楷" pitchFamily="2" charset="-122"/>
              </a:rPr>
              <a:t>工具</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1"/>
          <p:cNvSpPr txBox="1">
            <a:spLocks noChangeArrowheads="1"/>
          </p:cNvSpPr>
          <p:nvPr/>
        </p:nvSpPr>
        <p:spPr bwMode="auto">
          <a:xfrm>
            <a:off x="500034" y="1000125"/>
            <a:ext cx="1928813" cy="584775"/>
          </a:xfrm>
          <a:prstGeom prst="rect">
            <a:avLst/>
          </a:prstGeom>
          <a:noFill/>
          <a:ln w="9525">
            <a:noFill/>
            <a:miter lim="800000"/>
            <a:headEnd/>
            <a:tailEnd/>
          </a:ln>
        </p:spPr>
        <p:txBody>
          <a:bodyPr>
            <a:spAutoFit/>
          </a:bodyPr>
          <a:lstStyle/>
          <a:p>
            <a:r>
              <a:rPr lang="zh-CN" altLang="en-US" sz="3200" dirty="0" smtClean="0">
                <a:solidFill>
                  <a:srgbClr val="000099"/>
                </a:solidFill>
                <a:latin typeface="华文行楷" pitchFamily="2" charset="-122"/>
                <a:ea typeface="华文行楷" pitchFamily="2" charset="-122"/>
              </a:rPr>
              <a:t>配套</a:t>
            </a:r>
            <a:r>
              <a:rPr lang="zh-CN" altLang="en-US" sz="3200" dirty="0">
                <a:solidFill>
                  <a:srgbClr val="000099"/>
                </a:solidFill>
                <a:latin typeface="华文行楷" pitchFamily="2" charset="-122"/>
                <a:ea typeface="华文行楷" pitchFamily="2" charset="-122"/>
              </a:rPr>
              <a:t>材料</a:t>
            </a:r>
          </a:p>
        </p:txBody>
      </p:sp>
      <p:pic>
        <p:nvPicPr>
          <p:cNvPr id="39939" name="Picture 31"/>
          <p:cNvPicPr>
            <a:picLocks noChangeAspect="1" noChangeArrowheads="1"/>
          </p:cNvPicPr>
          <p:nvPr/>
        </p:nvPicPr>
        <p:blipFill>
          <a:blip r:embed="rId2"/>
          <a:srcRect/>
          <a:stretch>
            <a:fillRect/>
          </a:stretch>
        </p:blipFill>
        <p:spPr bwMode="auto">
          <a:xfrm>
            <a:off x="-6350" y="1857375"/>
            <a:ext cx="4578350" cy="3357563"/>
          </a:xfrm>
          <a:prstGeom prst="rect">
            <a:avLst/>
          </a:prstGeom>
          <a:noFill/>
          <a:ln w="9525" algn="ctr">
            <a:noFill/>
            <a:miter lim="800000"/>
            <a:headEnd/>
            <a:tailEnd/>
          </a:ln>
        </p:spPr>
      </p:pic>
      <p:pic>
        <p:nvPicPr>
          <p:cNvPr id="39940" name="Picture 32"/>
          <p:cNvPicPr>
            <a:picLocks noChangeAspect="1" noChangeArrowheads="1"/>
          </p:cNvPicPr>
          <p:nvPr/>
        </p:nvPicPr>
        <p:blipFill>
          <a:blip r:embed="rId3"/>
          <a:srcRect/>
          <a:stretch>
            <a:fillRect/>
          </a:stretch>
        </p:blipFill>
        <p:spPr bwMode="auto">
          <a:xfrm>
            <a:off x="4572000" y="1785938"/>
            <a:ext cx="4429125" cy="34290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3"/>
          <p:cNvSpPr>
            <a:spLocks noGrp="1" noChangeArrowheads="1"/>
          </p:cNvSpPr>
          <p:nvPr>
            <p:ph type="title" idx="4294967295"/>
          </p:nvPr>
        </p:nvSpPr>
        <p:spPr>
          <a:xfrm>
            <a:off x="0" y="188913"/>
            <a:ext cx="4244975" cy="138112"/>
          </a:xfrm>
        </p:spPr>
        <p:txBody>
          <a:bodyPr/>
          <a:lstStyle/>
          <a:p>
            <a:pPr marL="1117600" indent="-1117600" eaLnBrk="1" hangingPunct="1"/>
            <a:r>
              <a:rPr lang="zh-CN" altLang="en-US" sz="2000" b="1" smtClean="0">
                <a:solidFill>
                  <a:schemeClr val="bg1"/>
                </a:solidFill>
              </a:rPr>
              <a:t>三、实训室产品介绍</a:t>
            </a:r>
          </a:p>
        </p:txBody>
      </p:sp>
      <p:sp>
        <p:nvSpPr>
          <p:cNvPr id="1029" name="Rectangle 7"/>
          <p:cNvSpPr>
            <a:spLocks noChangeArrowheads="1"/>
          </p:cNvSpPr>
          <p:nvPr/>
        </p:nvSpPr>
        <p:spPr bwMode="auto">
          <a:xfrm>
            <a:off x="3429000" y="1428750"/>
            <a:ext cx="1944688" cy="503238"/>
          </a:xfrm>
          <a:prstGeom prst="rect">
            <a:avLst/>
          </a:prstGeom>
          <a:noFill/>
          <a:ln w="9525">
            <a:noFill/>
            <a:miter lim="800000"/>
            <a:headEnd/>
            <a:tailEnd/>
          </a:ln>
        </p:spPr>
        <p:txBody>
          <a:bodyPr>
            <a:spAutoFit/>
          </a:bodyPr>
          <a:lstStyle/>
          <a:p>
            <a:pPr algn="l">
              <a:lnSpc>
                <a:spcPct val="135000"/>
              </a:lnSpc>
            </a:pPr>
            <a:r>
              <a:rPr lang="zh-CN" altLang="en-US" sz="2000" b="0">
                <a:solidFill>
                  <a:srgbClr val="FF0000"/>
                </a:solidFill>
                <a:ea typeface="黑体" pitchFamily="2" charset="-122"/>
              </a:rPr>
              <a:t>案例平面图</a:t>
            </a:r>
            <a:endParaRPr lang="zh-CN" altLang="en-US" b="0"/>
          </a:p>
        </p:txBody>
      </p:sp>
      <p:sp>
        <p:nvSpPr>
          <p:cNvPr id="95235"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sp>
        <p:nvSpPr>
          <p:cNvPr id="1031" name="Rectangle 11"/>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1026" name="Object 10"/>
          <p:cNvGraphicFramePr>
            <a:graphicFrameLocks noChangeAspect="1"/>
          </p:cNvGraphicFramePr>
          <p:nvPr/>
        </p:nvGraphicFramePr>
        <p:xfrm>
          <a:off x="-71438" y="1928813"/>
          <a:ext cx="4514851" cy="3003550"/>
        </p:xfrm>
        <a:graphic>
          <a:graphicData uri="http://schemas.openxmlformats.org/presentationml/2006/ole">
            <mc:AlternateContent xmlns:mc="http://schemas.openxmlformats.org/markup-compatibility/2006">
              <mc:Choice xmlns:v="urn:schemas-microsoft-com:vml" Requires="v">
                <p:oleObj spid="_x0000_s1028" name="Visio" r:id="rId3" imgW="10616089" imgH="7063264" progId="Visio.Drawing.11">
                  <p:embed/>
                </p:oleObj>
              </mc:Choice>
              <mc:Fallback>
                <p:oleObj name="Visio" r:id="rId3" imgW="10616089" imgH="7063264" progId="Visio.Drawing.11">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8" y="1928813"/>
                        <a:ext cx="4514851" cy="3003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7" name="Object 9"/>
          <p:cNvGraphicFramePr>
            <a:graphicFrameLocks noChangeAspect="1"/>
          </p:cNvGraphicFramePr>
          <p:nvPr/>
        </p:nvGraphicFramePr>
        <p:xfrm>
          <a:off x="4470400" y="1928813"/>
          <a:ext cx="4673600" cy="2943225"/>
        </p:xfrm>
        <a:graphic>
          <a:graphicData uri="http://schemas.openxmlformats.org/presentationml/2006/ole">
            <mc:AlternateContent xmlns:mc="http://schemas.openxmlformats.org/markup-compatibility/2006">
              <mc:Choice xmlns:v="urn:schemas-microsoft-com:vml" Requires="v">
                <p:oleObj spid="_x0000_s1029" name="Visio" r:id="rId5" imgW="10616184" imgH="7063311" progId="Visio.Drawing.11">
                  <p:embed/>
                </p:oleObj>
              </mc:Choice>
              <mc:Fallback>
                <p:oleObj name="Visio" r:id="rId5" imgW="10616184" imgH="7063311" progId="Visio.Drawing.11">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70400" y="1928813"/>
                        <a:ext cx="4673600" cy="2943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00125" y="1571625"/>
            <a:ext cx="6500813" cy="3600986"/>
          </a:xfrm>
          <a:prstGeom prst="rect">
            <a:avLst/>
          </a:prstGeom>
          <a:noFill/>
        </p:spPr>
        <p:txBody>
          <a:bodyPr>
            <a:spAutoFit/>
          </a:bodyPr>
          <a:lstStyle/>
          <a:p>
            <a:pPr algn="l">
              <a:lnSpc>
                <a:spcPct val="150000"/>
              </a:lnSpc>
              <a:defRPr/>
            </a:pPr>
            <a:r>
              <a:rPr lang="zh-CN" altLang="en-US" sz="2400" dirty="0"/>
              <a:t>（</a:t>
            </a:r>
            <a:r>
              <a:rPr lang="zh-CN" altLang="en-US" sz="2000" dirty="0"/>
              <a:t>一）、模块化结构</a:t>
            </a:r>
            <a:endParaRPr lang="en-US" altLang="zh-CN" sz="2000" dirty="0"/>
          </a:p>
          <a:p>
            <a:pPr algn="l">
              <a:lnSpc>
                <a:spcPct val="150000"/>
              </a:lnSpc>
              <a:defRPr/>
            </a:pPr>
            <a:r>
              <a:rPr lang="en-US" altLang="zh-CN" b="0" dirty="0"/>
              <a:t>1</a:t>
            </a:r>
            <a:r>
              <a:rPr lang="zh-CN" altLang="en-US" b="0" dirty="0"/>
              <a:t>、安防闭路电视监控系统实训装置</a:t>
            </a:r>
            <a:endParaRPr lang="en-US" altLang="zh-CN" b="0" dirty="0">
              <a:latin typeface="+mn-ea"/>
            </a:endParaRPr>
          </a:p>
          <a:p>
            <a:pPr algn="l">
              <a:lnSpc>
                <a:spcPct val="150000"/>
              </a:lnSpc>
              <a:defRPr/>
            </a:pPr>
            <a:r>
              <a:rPr lang="en-US" altLang="zh-CN" b="0" dirty="0">
                <a:latin typeface="+mn-ea"/>
              </a:rPr>
              <a:t>2、</a:t>
            </a:r>
            <a:r>
              <a:rPr lang="zh-CN" altLang="en-US" b="0" dirty="0">
                <a:latin typeface="+mn-ea"/>
              </a:rPr>
              <a:t>安防防盗报警系统实训装置配置</a:t>
            </a:r>
            <a:endParaRPr lang="en-US" altLang="zh-CN" b="0" dirty="0">
              <a:latin typeface="+mn-ea"/>
            </a:endParaRPr>
          </a:p>
          <a:p>
            <a:pPr algn="l">
              <a:lnSpc>
                <a:spcPct val="150000"/>
              </a:lnSpc>
              <a:defRPr/>
            </a:pPr>
            <a:r>
              <a:rPr lang="en-US" altLang="zh-CN" b="0" dirty="0">
                <a:latin typeface="+mn-ea"/>
              </a:rPr>
              <a:t>3、</a:t>
            </a:r>
            <a:r>
              <a:rPr lang="zh-CN" altLang="en-US" b="0" dirty="0">
                <a:latin typeface="+mn-ea"/>
              </a:rPr>
              <a:t>安防楼宇对讲系统实训装置配置</a:t>
            </a:r>
            <a:endParaRPr lang="en-US" altLang="zh-CN" b="0" dirty="0">
              <a:latin typeface="+mn-ea"/>
            </a:endParaRPr>
          </a:p>
          <a:p>
            <a:pPr algn="l">
              <a:lnSpc>
                <a:spcPct val="150000"/>
              </a:lnSpc>
              <a:defRPr/>
            </a:pPr>
            <a:r>
              <a:rPr lang="en-US" altLang="zh-CN" b="0" dirty="0">
                <a:latin typeface="+mn-ea"/>
              </a:rPr>
              <a:t>4、</a:t>
            </a:r>
            <a:r>
              <a:rPr lang="zh-CN" altLang="en-US" b="0" dirty="0">
                <a:latin typeface="+mn-ea"/>
              </a:rPr>
              <a:t>安防门禁管理系统实训装置配置</a:t>
            </a:r>
            <a:endParaRPr lang="en-US" altLang="zh-CN" b="0" dirty="0">
              <a:latin typeface="+mn-ea"/>
            </a:endParaRPr>
          </a:p>
          <a:p>
            <a:pPr algn="l">
              <a:lnSpc>
                <a:spcPct val="150000"/>
              </a:lnSpc>
              <a:defRPr/>
            </a:pPr>
            <a:r>
              <a:rPr lang="en-US" altLang="zh-CN" b="0" dirty="0">
                <a:latin typeface="+mn-ea"/>
              </a:rPr>
              <a:t>5</a:t>
            </a:r>
            <a:r>
              <a:rPr lang="zh-CN" altLang="en-US" b="0" dirty="0">
                <a:latin typeface="+mn-ea"/>
              </a:rPr>
              <a:t>、消防火灾联动报警系统实训装置</a:t>
            </a:r>
            <a:r>
              <a:rPr lang="zh-CN" altLang="en-US" b="0" dirty="0" smtClean="0">
                <a:latin typeface="+mn-ea"/>
              </a:rPr>
              <a:t>配置</a:t>
            </a:r>
            <a:endParaRPr lang="en-US" altLang="zh-CN" b="0" dirty="0" smtClean="0">
              <a:latin typeface="+mn-ea"/>
            </a:endParaRPr>
          </a:p>
          <a:p>
            <a:pPr algn="l">
              <a:lnSpc>
                <a:spcPct val="150000"/>
              </a:lnSpc>
              <a:defRPr/>
            </a:pPr>
            <a:endParaRPr lang="en-US" altLang="zh-CN" b="0" dirty="0">
              <a:latin typeface="+mn-ea"/>
            </a:endParaRPr>
          </a:p>
          <a:p>
            <a:pPr algn="l">
              <a:lnSpc>
                <a:spcPct val="150000"/>
              </a:lnSpc>
              <a:defRPr/>
            </a:pPr>
            <a:r>
              <a:rPr lang="zh-CN" altLang="en-US" sz="2000" dirty="0"/>
              <a:t>（二）、一体式框架</a:t>
            </a:r>
            <a:r>
              <a:rPr lang="zh-CN" altLang="en-US" sz="2000" dirty="0" smtClean="0"/>
              <a:t>结构</a:t>
            </a:r>
            <a:endParaRPr lang="en-US" altLang="zh-CN" sz="2000" dirty="0"/>
          </a:p>
        </p:txBody>
      </p:sp>
      <p:sp>
        <p:nvSpPr>
          <p:cNvPr id="5" name="矩形 4"/>
          <p:cNvSpPr/>
          <p:nvPr/>
        </p:nvSpPr>
        <p:spPr>
          <a:xfrm>
            <a:off x="1357290" y="1000108"/>
            <a:ext cx="6286544" cy="584775"/>
          </a:xfrm>
          <a:prstGeom prst="rect">
            <a:avLst/>
          </a:prstGeom>
        </p:spPr>
        <p:txBody>
          <a:bodyPr wrap="square">
            <a:spAutoFit/>
          </a:bodyPr>
          <a:lstStyle/>
          <a:p>
            <a:pPr>
              <a:defRPr/>
            </a:pPr>
            <a:r>
              <a:rPr lang="zh-CN" altLang="en-US" sz="3200" dirty="0" smtClean="0">
                <a:solidFill>
                  <a:srgbClr val="000099"/>
                </a:solidFill>
                <a:latin typeface="华文行楷" pitchFamily="2" charset="-122"/>
                <a:ea typeface="华文行楷" pitchFamily="2" charset="-122"/>
              </a:rPr>
              <a:t>二、智能楼宇实训室产品介绍</a:t>
            </a:r>
            <a:endParaRPr lang="zh-CN" altLang="en-US" sz="3200" dirty="0">
              <a:solidFill>
                <a:srgbClr val="000099"/>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813" y="1500188"/>
            <a:ext cx="3278187" cy="646112"/>
          </a:xfrm>
          <a:prstGeom prst="rect">
            <a:avLst/>
          </a:prstGeom>
        </p:spPr>
        <p:txBody>
          <a:bodyPr wrap="none">
            <a:spAutoFit/>
          </a:bodyPr>
          <a:lstStyle/>
          <a:p>
            <a:pPr>
              <a:lnSpc>
                <a:spcPct val="150000"/>
              </a:lnSpc>
              <a:defRPr/>
            </a:pPr>
            <a:r>
              <a:rPr lang="zh-CN" altLang="en-US" sz="2400" dirty="0">
                <a:latin typeface="+mn-ea"/>
                <a:ea typeface="+mn-ea"/>
              </a:rPr>
              <a:t>一</a:t>
            </a:r>
            <a:r>
              <a:rPr lang="en-US" altLang="zh-CN" sz="2400" dirty="0">
                <a:latin typeface="+mn-ea"/>
                <a:ea typeface="+mn-ea"/>
              </a:rPr>
              <a:t>、</a:t>
            </a:r>
            <a:r>
              <a:rPr lang="zh-CN" altLang="en-US" sz="2400" dirty="0">
                <a:latin typeface="+mn-ea"/>
              </a:rPr>
              <a:t>智能楼宇产品概述</a:t>
            </a:r>
            <a:endParaRPr lang="en-US" altLang="zh-CN" sz="2400" dirty="0">
              <a:latin typeface="+mn-ea"/>
              <a:ea typeface="+mn-ea"/>
            </a:endParaRPr>
          </a:p>
        </p:txBody>
      </p:sp>
      <p:sp>
        <p:nvSpPr>
          <p:cNvPr id="3" name="矩形 2"/>
          <p:cNvSpPr/>
          <p:nvPr/>
        </p:nvSpPr>
        <p:spPr>
          <a:xfrm>
            <a:off x="785813" y="2071688"/>
            <a:ext cx="7215187" cy="3324225"/>
          </a:xfrm>
          <a:prstGeom prst="rect">
            <a:avLst/>
          </a:prstGeom>
        </p:spPr>
        <p:txBody>
          <a:bodyPr>
            <a:spAutoFit/>
          </a:bodyPr>
          <a:lstStyle/>
          <a:p>
            <a:pPr algn="l">
              <a:lnSpc>
                <a:spcPct val="150000"/>
              </a:lnSpc>
              <a:defRPr/>
            </a:pPr>
            <a:r>
              <a:rPr lang="zh-CN" altLang="en-US" sz="2000" b="0" dirty="0"/>
              <a:t>   随着智能建筑弱电系统在信息化基础设施建设中的广泛应用，行业对智能楼宇技术人才需求不断上涨情况下，</a:t>
            </a:r>
            <a:r>
              <a:rPr lang="zh-CN" altLang="en-US" sz="2000" b="0" dirty="0">
                <a:latin typeface="+mn-ea"/>
                <a:ea typeface="+mn-ea"/>
              </a:rPr>
              <a:t>我司在顺应市场发展趋势和结合自身优势，突破常规、大胆创新，按照模块式结构，把智能楼宇主要系统，分成若干个装置展现在教学环境中来。既满足教学实训使用，又与工程无缝接轨的一种实训室产品。</a:t>
            </a:r>
          </a:p>
          <a:p>
            <a:pPr algn="l">
              <a:lnSpc>
                <a:spcPct val="150000"/>
              </a:lnSpc>
              <a:defRPr/>
            </a:pPr>
            <a:r>
              <a:rPr lang="zh-CN" altLang="en-US" sz="2000" b="0" dirty="0">
                <a:latin typeface="+mn-ea"/>
                <a:ea typeface="+mn-ea"/>
              </a:rPr>
              <a:t>   </a:t>
            </a:r>
          </a:p>
        </p:txBody>
      </p:sp>
      <p:pic>
        <p:nvPicPr>
          <p:cNvPr id="52228" name="Picture 7" descr="j0195384"/>
          <p:cNvPicPr>
            <a:picLocks noChangeAspect="1" noChangeArrowheads="1"/>
          </p:cNvPicPr>
          <p:nvPr/>
        </p:nvPicPr>
        <p:blipFill>
          <a:blip r:embed="rId2"/>
          <a:srcRect/>
          <a:stretch>
            <a:fillRect/>
          </a:stretch>
        </p:blipFill>
        <p:spPr bwMode="auto">
          <a:xfrm>
            <a:off x="7215188" y="4429125"/>
            <a:ext cx="1624012" cy="1655763"/>
          </a:xfrm>
          <a:prstGeom prst="rect">
            <a:avLst/>
          </a:prstGeom>
          <a:noFill/>
          <a:ln w="9525">
            <a:noFill/>
            <a:miter lim="800000"/>
            <a:headEnd/>
            <a:tailEnd/>
          </a:ln>
        </p:spPr>
      </p:pic>
      <p:sp>
        <p:nvSpPr>
          <p:cNvPr id="52229" name="TextBox 4"/>
          <p:cNvSpPr txBox="1">
            <a:spLocks noChangeArrowheads="1"/>
          </p:cNvSpPr>
          <p:nvPr/>
        </p:nvSpPr>
        <p:spPr bwMode="auto">
          <a:xfrm>
            <a:off x="2357438" y="928688"/>
            <a:ext cx="4133850" cy="523875"/>
          </a:xfrm>
          <a:prstGeom prst="rect">
            <a:avLst/>
          </a:prstGeom>
          <a:noFill/>
          <a:ln w="9525">
            <a:noFill/>
            <a:miter lim="800000"/>
            <a:headEnd/>
            <a:tailEnd/>
          </a:ln>
        </p:spPr>
        <p:txBody>
          <a:bodyPr wrap="none">
            <a:spAutoFit/>
          </a:bodyPr>
          <a:lstStyle/>
          <a:p>
            <a:r>
              <a:rPr lang="zh-CN" altLang="en-US" sz="2800">
                <a:solidFill>
                  <a:srgbClr val="FF0000"/>
                </a:solidFill>
                <a:latin typeface="华文新魏" pitchFamily="2" charset="-122"/>
                <a:ea typeface="华文新魏" pitchFamily="2" charset="-122"/>
              </a:rPr>
              <a:t>智能楼宇实训室产品介绍</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a:xfrm>
            <a:off x="571501" y="2143116"/>
            <a:ext cx="3000367" cy="2643193"/>
          </a:xfrm>
          <a:prstGeom prst="rect">
            <a:avLst/>
          </a:prstGeom>
        </p:spPr>
        <p:txBody>
          <a:bodyPr/>
          <a:lstStyle/>
          <a:p>
            <a:pPr marL="342900" indent="-342900" algn="l" eaLnBrk="0" hangingPunct="0">
              <a:spcBef>
                <a:spcPts val="0"/>
              </a:spcBef>
              <a:buFontTx/>
              <a:buChar char="•"/>
              <a:defRPr/>
            </a:pPr>
            <a:r>
              <a:rPr lang="zh-CN" b="0" kern="0" dirty="0">
                <a:latin typeface="+mn-ea"/>
                <a:ea typeface="+mn-ea"/>
              </a:rPr>
              <a:t>产品型号：</a:t>
            </a:r>
            <a:r>
              <a:rPr lang="en-US" altLang="zh-CN" b="0" kern="0" dirty="0">
                <a:latin typeface="+mn-ea"/>
                <a:ea typeface="+mn-ea"/>
              </a:rPr>
              <a:t>VIAJG-1A</a:t>
            </a:r>
            <a:endParaRPr lang="zh-CN" altLang="zh-CN" b="0" kern="0" dirty="0">
              <a:latin typeface="+mn-ea"/>
              <a:ea typeface="+mn-ea"/>
            </a:endParaRPr>
          </a:p>
          <a:p>
            <a:pPr marL="342900" indent="-342900" algn="l" eaLnBrk="0" hangingPunct="0">
              <a:spcBef>
                <a:spcPts val="0"/>
              </a:spcBef>
              <a:buFontTx/>
              <a:buChar char="•"/>
              <a:defRPr/>
            </a:pPr>
            <a:r>
              <a:rPr lang="zh-CN" b="0" kern="0" dirty="0">
                <a:latin typeface="+mn-ea"/>
                <a:ea typeface="+mn-ea"/>
              </a:rPr>
              <a:t>产品规格：长</a:t>
            </a:r>
            <a:r>
              <a:rPr lang="en-US" altLang="zh-CN" b="0" kern="0" dirty="0">
                <a:latin typeface="+mn-ea"/>
                <a:ea typeface="+mn-ea"/>
              </a:rPr>
              <a:t>1800mm</a:t>
            </a:r>
            <a:r>
              <a:rPr lang="zh-CN" b="0" kern="0" dirty="0">
                <a:latin typeface="+mn-ea"/>
                <a:ea typeface="+mn-ea"/>
              </a:rPr>
              <a:t>，</a:t>
            </a:r>
            <a:endParaRPr lang="en-US" altLang="zh-CN" b="0" kern="0" dirty="0">
              <a:latin typeface="+mn-ea"/>
              <a:ea typeface="+mn-ea"/>
            </a:endParaRPr>
          </a:p>
          <a:p>
            <a:pPr marL="342900" indent="-342900" algn="l" eaLnBrk="0" hangingPunct="0">
              <a:spcBef>
                <a:spcPts val="0"/>
              </a:spcBef>
              <a:defRPr/>
            </a:pPr>
            <a:r>
              <a:rPr lang="en-US" altLang="zh-CN" b="0" kern="0" dirty="0">
                <a:latin typeface="+mn-ea"/>
                <a:ea typeface="+mn-ea"/>
              </a:rPr>
              <a:t>   </a:t>
            </a:r>
            <a:r>
              <a:rPr lang="zh-CN" b="0" kern="0" dirty="0">
                <a:latin typeface="+mn-ea"/>
                <a:ea typeface="+mn-ea"/>
              </a:rPr>
              <a:t>宽</a:t>
            </a:r>
            <a:r>
              <a:rPr lang="en-US" altLang="zh-CN" b="0" kern="0" dirty="0">
                <a:latin typeface="+mn-ea"/>
                <a:ea typeface="+mn-ea"/>
              </a:rPr>
              <a:t>700mm</a:t>
            </a:r>
            <a:r>
              <a:rPr lang="zh-CN" b="0" kern="0" dirty="0">
                <a:latin typeface="+mn-ea"/>
                <a:ea typeface="+mn-ea"/>
              </a:rPr>
              <a:t>，高</a:t>
            </a:r>
            <a:r>
              <a:rPr lang="en-US" altLang="zh-CN" b="0" kern="0" dirty="0">
                <a:latin typeface="+mn-ea"/>
                <a:ea typeface="+mn-ea"/>
              </a:rPr>
              <a:t>1800mm</a:t>
            </a:r>
            <a:endParaRPr lang="zh-CN" altLang="zh-CN" b="0" kern="0" dirty="0">
              <a:latin typeface="+mn-ea"/>
              <a:ea typeface="+mn-ea"/>
            </a:endParaRPr>
          </a:p>
          <a:p>
            <a:pPr marL="342900" indent="-342900" algn="l" eaLnBrk="0" hangingPunct="0">
              <a:spcBef>
                <a:spcPts val="0"/>
              </a:spcBef>
              <a:buFontTx/>
              <a:buChar char="•"/>
              <a:defRPr/>
            </a:pPr>
            <a:r>
              <a:rPr lang="zh-CN" altLang="en-US" b="0" kern="0" dirty="0">
                <a:latin typeface="+mn-ea"/>
                <a:ea typeface="+mn-ea"/>
              </a:rPr>
              <a:t>产品结构：全钢</a:t>
            </a:r>
            <a:r>
              <a:rPr lang="zh-CN" b="0" kern="0" dirty="0">
                <a:latin typeface="+mn-ea"/>
                <a:ea typeface="+mn-ea"/>
              </a:rPr>
              <a:t>结构、</a:t>
            </a:r>
            <a:endParaRPr lang="en-US" altLang="zh-CN" b="0" kern="0" dirty="0">
              <a:latin typeface="+mn-ea"/>
              <a:ea typeface="+mn-ea"/>
            </a:endParaRPr>
          </a:p>
          <a:p>
            <a:pPr marL="342900" indent="-342900" algn="l" eaLnBrk="0" hangingPunct="0">
              <a:spcBef>
                <a:spcPts val="0"/>
              </a:spcBef>
              <a:defRPr/>
            </a:pPr>
            <a:r>
              <a:rPr lang="en-US" altLang="zh-CN" b="0" kern="0" dirty="0">
                <a:latin typeface="+mn-ea"/>
                <a:ea typeface="+mn-ea"/>
              </a:rPr>
              <a:t>   </a:t>
            </a:r>
            <a:r>
              <a:rPr lang="zh-CN" b="0" kern="0" dirty="0">
                <a:latin typeface="+mn-ea"/>
                <a:ea typeface="+mn-ea"/>
              </a:rPr>
              <a:t>防火塑面</a:t>
            </a:r>
            <a:r>
              <a:rPr lang="zh-CN" altLang="en-US" b="0" kern="0" dirty="0">
                <a:latin typeface="+mn-ea"/>
                <a:ea typeface="+mn-ea"/>
              </a:rPr>
              <a:t>桌面板</a:t>
            </a:r>
            <a:endParaRPr lang="zh-CN" b="0" kern="0" dirty="0">
              <a:latin typeface="+mn-ea"/>
              <a:ea typeface="+mn-ea"/>
            </a:endParaRPr>
          </a:p>
          <a:p>
            <a:pPr marL="342900" indent="-342900" algn="l" eaLnBrk="0" hangingPunct="0">
              <a:spcBef>
                <a:spcPts val="0"/>
              </a:spcBef>
              <a:buFontTx/>
              <a:buChar char="•"/>
              <a:defRPr/>
            </a:pPr>
            <a:r>
              <a:rPr lang="zh-CN" b="0" kern="0" dirty="0">
                <a:latin typeface="+mn-ea"/>
                <a:ea typeface="+mn-ea"/>
              </a:rPr>
              <a:t>工作电压：</a:t>
            </a:r>
            <a:r>
              <a:rPr lang="zh-CN" altLang="en-US" b="0" kern="0" dirty="0">
                <a:latin typeface="+mn-ea"/>
                <a:ea typeface="+mn-ea"/>
              </a:rPr>
              <a:t>交流</a:t>
            </a:r>
            <a:r>
              <a:rPr lang="en-US" altLang="zh-CN" b="0" kern="0" dirty="0">
                <a:latin typeface="+mn-ea"/>
                <a:ea typeface="+mn-ea"/>
              </a:rPr>
              <a:t>220V</a:t>
            </a:r>
          </a:p>
          <a:p>
            <a:pPr marL="342900" indent="-342900" algn="l" eaLnBrk="0" hangingPunct="0">
              <a:spcBef>
                <a:spcPts val="0"/>
              </a:spcBef>
              <a:buFontTx/>
              <a:buChar char="•"/>
              <a:defRPr/>
            </a:pPr>
            <a:r>
              <a:rPr lang="zh-CN" altLang="en-US" b="0" kern="0" dirty="0">
                <a:latin typeface="+mn-ea"/>
                <a:ea typeface="+mn-ea"/>
              </a:rPr>
              <a:t>额定功率：</a:t>
            </a:r>
            <a:r>
              <a:rPr lang="en-US" altLang="zh-CN" b="0" kern="0" dirty="0">
                <a:latin typeface="+mn-ea"/>
                <a:ea typeface="+mn-ea"/>
              </a:rPr>
              <a:t>400W</a:t>
            </a:r>
          </a:p>
          <a:p>
            <a:pPr marL="342900" indent="-342900" algn="l" eaLnBrk="0" hangingPunct="0">
              <a:spcBef>
                <a:spcPts val="0"/>
              </a:spcBef>
              <a:buFontTx/>
              <a:buChar char="•"/>
              <a:defRPr/>
            </a:pPr>
            <a:r>
              <a:rPr lang="zh-CN" altLang="en-US" b="0" kern="0" dirty="0">
                <a:latin typeface="+mn-ea"/>
                <a:ea typeface="+mn-ea"/>
              </a:rPr>
              <a:t>产品重量：</a:t>
            </a:r>
            <a:r>
              <a:rPr lang="en-US" altLang="zh-CN" b="0" kern="0" dirty="0">
                <a:latin typeface="+mn-ea"/>
                <a:ea typeface="+mn-ea"/>
              </a:rPr>
              <a:t>180KG</a:t>
            </a:r>
          </a:p>
          <a:p>
            <a:pPr marL="342900" indent="-342900" algn="l" eaLnBrk="0" hangingPunct="0">
              <a:spcBef>
                <a:spcPts val="0"/>
              </a:spcBef>
              <a:buFontTx/>
              <a:buChar char="•"/>
              <a:defRPr/>
            </a:pPr>
            <a:r>
              <a:rPr lang="zh-CN" altLang="en-US" b="0" kern="0" dirty="0">
                <a:latin typeface="+mn-ea"/>
                <a:ea typeface="+mn-ea"/>
              </a:rPr>
              <a:t>实训人数：</a:t>
            </a:r>
            <a:r>
              <a:rPr lang="en-US" altLang="zh-CN" b="0" kern="0" dirty="0">
                <a:latin typeface="+mn-ea"/>
                <a:ea typeface="+mn-ea"/>
              </a:rPr>
              <a:t>4</a:t>
            </a:r>
            <a:r>
              <a:rPr lang="zh-CN" altLang="en-US" b="0" kern="0" dirty="0">
                <a:latin typeface="+mn-ea"/>
                <a:ea typeface="+mn-ea"/>
              </a:rPr>
              <a:t>人</a:t>
            </a:r>
            <a:r>
              <a:rPr lang="en-US" altLang="zh-CN" b="0" kern="0" dirty="0">
                <a:latin typeface="+mn-ea"/>
                <a:ea typeface="+mn-ea"/>
              </a:rPr>
              <a:t>/</a:t>
            </a:r>
            <a:r>
              <a:rPr lang="zh-CN" altLang="en-US" b="0" kern="0" dirty="0" smtClean="0">
                <a:latin typeface="+mn-ea"/>
                <a:ea typeface="+mn-ea"/>
              </a:rPr>
              <a:t>台</a:t>
            </a:r>
            <a:endParaRPr lang="zh-CN" altLang="zh-CN" b="0" kern="0" dirty="0">
              <a:latin typeface="+mn-ea"/>
              <a:ea typeface="+mn-ea"/>
            </a:endParaRPr>
          </a:p>
        </p:txBody>
      </p:sp>
      <p:sp>
        <p:nvSpPr>
          <p:cNvPr id="4" name="矩形 3"/>
          <p:cNvSpPr/>
          <p:nvPr/>
        </p:nvSpPr>
        <p:spPr>
          <a:xfrm>
            <a:off x="500034" y="1518377"/>
            <a:ext cx="4314001" cy="481863"/>
          </a:xfrm>
          <a:prstGeom prst="rect">
            <a:avLst/>
          </a:prstGeom>
        </p:spPr>
        <p:txBody>
          <a:bodyPr wrap="none">
            <a:spAutoFit/>
          </a:bodyPr>
          <a:lstStyle/>
          <a:p>
            <a:pPr>
              <a:lnSpc>
                <a:spcPct val="150000"/>
              </a:lnSpc>
              <a:defRPr/>
            </a:pPr>
            <a:r>
              <a:rPr lang="zh-CN" altLang="en-US" sz="2000" dirty="0">
                <a:solidFill>
                  <a:srgbClr val="FF0000"/>
                </a:solidFill>
                <a:latin typeface="+mn-ea"/>
                <a:ea typeface="+mn-ea"/>
              </a:rPr>
              <a:t>二</a:t>
            </a:r>
            <a:r>
              <a:rPr lang="en-US" altLang="zh-CN" sz="2000" dirty="0">
                <a:solidFill>
                  <a:srgbClr val="FF0000"/>
                </a:solidFill>
                <a:latin typeface="+mn-ea"/>
                <a:ea typeface="+mn-ea"/>
              </a:rPr>
              <a:t>、</a:t>
            </a:r>
            <a:r>
              <a:rPr lang="zh-CN" altLang="en-US" sz="2000" dirty="0">
                <a:solidFill>
                  <a:srgbClr val="FF0000"/>
                </a:solidFill>
                <a:latin typeface="+mn-ea"/>
                <a:ea typeface="+mn-ea"/>
              </a:rPr>
              <a:t>安防闭路电视监控系统实训装置</a:t>
            </a:r>
            <a:endParaRPr lang="en-US" altLang="zh-CN" sz="2000" dirty="0">
              <a:solidFill>
                <a:srgbClr val="FF0000"/>
              </a:solidFill>
              <a:latin typeface="+mn-ea"/>
              <a:ea typeface="+mn-ea"/>
            </a:endParaRPr>
          </a:p>
        </p:txBody>
      </p:sp>
      <p:sp>
        <p:nvSpPr>
          <p:cNvPr id="53252" name="TextBox 5"/>
          <p:cNvSpPr txBox="1">
            <a:spLocks noChangeArrowheads="1"/>
          </p:cNvSpPr>
          <p:nvPr/>
        </p:nvSpPr>
        <p:spPr bwMode="auto">
          <a:xfrm>
            <a:off x="2357438" y="928688"/>
            <a:ext cx="4698722" cy="584775"/>
          </a:xfrm>
          <a:prstGeom prst="rect">
            <a:avLst/>
          </a:prstGeom>
          <a:noFill/>
          <a:ln w="9525">
            <a:noFill/>
            <a:miter lim="800000"/>
            <a:headEnd/>
            <a:tailEnd/>
          </a:ln>
        </p:spPr>
        <p:txBody>
          <a:bodyPr wrap="none">
            <a:spAutoFit/>
          </a:bodyPr>
          <a:lstStyle/>
          <a:p>
            <a:r>
              <a:rPr lang="zh-CN" altLang="en-US" sz="3200" dirty="0">
                <a:solidFill>
                  <a:srgbClr val="000099"/>
                </a:solidFill>
                <a:latin typeface="华文行楷" pitchFamily="2" charset="-122"/>
                <a:ea typeface="华文行楷" pitchFamily="2" charset="-122"/>
              </a:rPr>
              <a:t>智能楼宇实训室产品介绍</a:t>
            </a:r>
          </a:p>
        </p:txBody>
      </p:sp>
      <p:pic>
        <p:nvPicPr>
          <p:cNvPr id="53253" name="Picture 2" descr="正面解析图"/>
          <p:cNvPicPr>
            <a:picLocks noChangeAspect="1" noChangeArrowheads="1"/>
          </p:cNvPicPr>
          <p:nvPr/>
        </p:nvPicPr>
        <p:blipFill>
          <a:blip r:embed="rId2"/>
          <a:srcRect/>
          <a:stretch>
            <a:fillRect/>
          </a:stretch>
        </p:blipFill>
        <p:spPr bwMode="auto">
          <a:xfrm>
            <a:off x="3929058" y="1928802"/>
            <a:ext cx="4786337" cy="37609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防盗报警正面解析图"/>
          <p:cNvPicPr>
            <a:picLocks noChangeAspect="1" noChangeArrowheads="1"/>
          </p:cNvPicPr>
          <p:nvPr/>
        </p:nvPicPr>
        <p:blipFill>
          <a:blip r:embed="rId2"/>
          <a:srcRect t="-1671" r="13483" b="6424"/>
          <a:stretch>
            <a:fillRect/>
          </a:stretch>
        </p:blipFill>
        <p:spPr bwMode="auto">
          <a:xfrm>
            <a:off x="3214690" y="1857364"/>
            <a:ext cx="5500714" cy="4071966"/>
          </a:xfrm>
          <a:prstGeom prst="rect">
            <a:avLst/>
          </a:prstGeom>
          <a:noFill/>
          <a:ln w="9525">
            <a:noFill/>
            <a:miter lim="800000"/>
            <a:headEnd/>
            <a:tailEnd/>
          </a:ln>
        </p:spPr>
      </p:pic>
      <p:sp>
        <p:nvSpPr>
          <p:cNvPr id="3" name="内容占位符 2"/>
          <p:cNvSpPr txBox="1">
            <a:spLocks/>
          </p:cNvSpPr>
          <p:nvPr/>
        </p:nvSpPr>
        <p:spPr>
          <a:xfrm>
            <a:off x="428625" y="2286003"/>
            <a:ext cx="3143243" cy="3143261"/>
          </a:xfrm>
          <a:prstGeom prst="rect">
            <a:avLst/>
          </a:prstGeom>
        </p:spPr>
        <p:txBody>
          <a:bodyPr/>
          <a:lstStyle/>
          <a:p>
            <a:pPr marL="342900" indent="-342900" algn="l" eaLnBrk="0" hangingPunct="0">
              <a:spcBef>
                <a:spcPts val="0"/>
              </a:spcBef>
              <a:buFontTx/>
              <a:buChar char="•"/>
              <a:defRPr/>
            </a:pPr>
            <a:r>
              <a:rPr lang="zh-CN" altLang="en-US" b="0" kern="0" dirty="0">
                <a:solidFill>
                  <a:srgbClr val="000000"/>
                </a:solidFill>
                <a:latin typeface="宋体"/>
                <a:ea typeface="+mn-ea"/>
              </a:rPr>
              <a:t>产品型号：</a:t>
            </a:r>
            <a:r>
              <a:rPr lang="en-US" altLang="zh-CN" b="0" kern="0" dirty="0">
                <a:solidFill>
                  <a:srgbClr val="000000"/>
                </a:solidFill>
                <a:latin typeface="宋体"/>
                <a:ea typeface="+mn-ea"/>
              </a:rPr>
              <a:t>VIABG-1A</a:t>
            </a:r>
            <a:endParaRPr lang="zh-CN" altLang="zh-CN" b="0" kern="0" dirty="0">
              <a:solidFill>
                <a:srgbClr val="000000"/>
              </a:solidFill>
              <a:latin typeface="宋体"/>
              <a:ea typeface="+mn-ea"/>
            </a:endParaRPr>
          </a:p>
          <a:p>
            <a:pPr marL="342900" indent="-342900" algn="l" eaLnBrk="0" hangingPunct="0">
              <a:spcBef>
                <a:spcPts val="0"/>
              </a:spcBef>
              <a:buFontTx/>
              <a:buChar char="•"/>
              <a:defRPr/>
            </a:pPr>
            <a:r>
              <a:rPr lang="zh-CN" altLang="en-US" b="0" kern="0" dirty="0">
                <a:solidFill>
                  <a:srgbClr val="000000"/>
                </a:solidFill>
                <a:latin typeface="宋体"/>
                <a:ea typeface="+mn-ea"/>
              </a:rPr>
              <a:t>产品规格：长</a:t>
            </a:r>
            <a:r>
              <a:rPr lang="en-US" altLang="zh-CN" b="0" kern="0" dirty="0">
                <a:solidFill>
                  <a:srgbClr val="000000"/>
                </a:solidFill>
                <a:latin typeface="宋体"/>
                <a:ea typeface="+mn-ea"/>
              </a:rPr>
              <a:t>1800mm</a:t>
            </a:r>
            <a:r>
              <a:rPr lang="zh-CN" altLang="en-US" b="0" kern="0" dirty="0">
                <a:solidFill>
                  <a:srgbClr val="000000"/>
                </a:solidFill>
                <a:latin typeface="宋体"/>
                <a:ea typeface="+mn-ea"/>
              </a:rPr>
              <a:t>，</a:t>
            </a:r>
            <a:endParaRPr lang="en-US" altLang="zh-CN" b="0" kern="0" dirty="0">
              <a:solidFill>
                <a:srgbClr val="000000"/>
              </a:solidFill>
              <a:latin typeface="宋体"/>
              <a:ea typeface="+mn-ea"/>
            </a:endParaRPr>
          </a:p>
          <a:p>
            <a:pPr marL="342900" indent="-342900" algn="l" eaLnBrk="0" hangingPunct="0">
              <a:spcBef>
                <a:spcPts val="0"/>
              </a:spcBef>
              <a:buFontTx/>
              <a:buChar char="•"/>
              <a:defRPr/>
            </a:pPr>
            <a:r>
              <a:rPr lang="zh-CN" altLang="en-US" b="0" kern="0" dirty="0">
                <a:solidFill>
                  <a:srgbClr val="000000"/>
                </a:solidFill>
                <a:latin typeface="宋体"/>
                <a:ea typeface="+mn-ea"/>
              </a:rPr>
              <a:t>宽</a:t>
            </a:r>
            <a:r>
              <a:rPr lang="en-US" altLang="zh-CN" b="0" kern="0" dirty="0">
                <a:solidFill>
                  <a:srgbClr val="000000"/>
                </a:solidFill>
                <a:latin typeface="宋体"/>
                <a:ea typeface="+mn-ea"/>
              </a:rPr>
              <a:t>700mm</a:t>
            </a:r>
            <a:r>
              <a:rPr lang="zh-CN" altLang="en-US" b="0" kern="0" dirty="0">
                <a:solidFill>
                  <a:srgbClr val="000000"/>
                </a:solidFill>
                <a:latin typeface="宋体"/>
                <a:ea typeface="+mn-ea"/>
              </a:rPr>
              <a:t>，高</a:t>
            </a:r>
            <a:r>
              <a:rPr lang="en-US" altLang="zh-CN" b="0" kern="0" dirty="0">
                <a:solidFill>
                  <a:srgbClr val="000000"/>
                </a:solidFill>
                <a:latin typeface="宋体"/>
                <a:ea typeface="+mn-ea"/>
              </a:rPr>
              <a:t>1800mm</a:t>
            </a:r>
            <a:endParaRPr lang="zh-CN" altLang="zh-CN" b="0" kern="0" dirty="0">
              <a:solidFill>
                <a:srgbClr val="000000"/>
              </a:solidFill>
              <a:latin typeface="宋体"/>
              <a:ea typeface="+mn-ea"/>
            </a:endParaRPr>
          </a:p>
          <a:p>
            <a:pPr marL="342900" indent="-342900" algn="l" eaLnBrk="0" hangingPunct="0">
              <a:spcBef>
                <a:spcPts val="0"/>
              </a:spcBef>
              <a:buFontTx/>
              <a:buChar char="•"/>
              <a:defRPr/>
            </a:pPr>
            <a:r>
              <a:rPr lang="zh-CN" altLang="en-US" b="0" kern="0" dirty="0">
                <a:solidFill>
                  <a:srgbClr val="000000"/>
                </a:solidFill>
                <a:latin typeface="宋体"/>
                <a:ea typeface="+mn-ea"/>
              </a:rPr>
              <a:t>产品结构：全钢结构、</a:t>
            </a:r>
            <a:endParaRPr lang="en-US" altLang="zh-CN" b="0" kern="0" dirty="0">
              <a:solidFill>
                <a:srgbClr val="000000"/>
              </a:solidFill>
              <a:latin typeface="宋体"/>
              <a:ea typeface="+mn-ea"/>
            </a:endParaRPr>
          </a:p>
          <a:p>
            <a:pPr marL="342900" indent="-342900" algn="l" eaLnBrk="0" hangingPunct="0">
              <a:spcBef>
                <a:spcPts val="0"/>
              </a:spcBef>
              <a:buFontTx/>
              <a:buChar char="•"/>
              <a:defRPr/>
            </a:pPr>
            <a:r>
              <a:rPr lang="zh-CN" altLang="en-US" b="0" kern="0" dirty="0">
                <a:solidFill>
                  <a:srgbClr val="000000"/>
                </a:solidFill>
                <a:latin typeface="宋体"/>
                <a:ea typeface="+mn-ea"/>
              </a:rPr>
              <a:t>防火塑面桌面板</a:t>
            </a:r>
          </a:p>
          <a:p>
            <a:pPr marL="342900" indent="-342900" algn="l" eaLnBrk="0" hangingPunct="0">
              <a:spcBef>
                <a:spcPts val="0"/>
              </a:spcBef>
              <a:buFontTx/>
              <a:buChar char="•"/>
              <a:defRPr/>
            </a:pPr>
            <a:r>
              <a:rPr lang="zh-CN" altLang="en-US" b="0" kern="0" dirty="0">
                <a:solidFill>
                  <a:srgbClr val="000000"/>
                </a:solidFill>
                <a:latin typeface="宋体"/>
                <a:ea typeface="+mn-ea"/>
              </a:rPr>
              <a:t>工作电压：交流</a:t>
            </a:r>
            <a:r>
              <a:rPr lang="en-US" altLang="zh-CN" b="0" kern="0" dirty="0">
                <a:solidFill>
                  <a:srgbClr val="000000"/>
                </a:solidFill>
                <a:latin typeface="宋体"/>
                <a:ea typeface="+mn-ea"/>
              </a:rPr>
              <a:t>220V</a:t>
            </a:r>
          </a:p>
          <a:p>
            <a:pPr marL="342900" indent="-342900" algn="l" eaLnBrk="0" hangingPunct="0">
              <a:spcBef>
                <a:spcPts val="0"/>
              </a:spcBef>
              <a:buFontTx/>
              <a:buChar char="•"/>
              <a:defRPr/>
            </a:pPr>
            <a:r>
              <a:rPr lang="zh-CN" altLang="en-US" b="0" kern="0" dirty="0">
                <a:solidFill>
                  <a:srgbClr val="000000"/>
                </a:solidFill>
                <a:latin typeface="宋体"/>
                <a:ea typeface="+mn-ea"/>
              </a:rPr>
              <a:t>额定功率：</a:t>
            </a:r>
            <a:r>
              <a:rPr lang="en-US" altLang="zh-CN" b="0" kern="0" dirty="0">
                <a:solidFill>
                  <a:srgbClr val="000000"/>
                </a:solidFill>
                <a:latin typeface="宋体"/>
                <a:ea typeface="+mn-ea"/>
              </a:rPr>
              <a:t>500W</a:t>
            </a:r>
          </a:p>
          <a:p>
            <a:pPr marL="342900" indent="-342900" algn="l" eaLnBrk="0" hangingPunct="0">
              <a:spcBef>
                <a:spcPts val="0"/>
              </a:spcBef>
              <a:buFontTx/>
              <a:buChar char="•"/>
              <a:defRPr/>
            </a:pPr>
            <a:r>
              <a:rPr lang="zh-CN" altLang="en-US" b="0" kern="0" dirty="0">
                <a:solidFill>
                  <a:srgbClr val="000000"/>
                </a:solidFill>
                <a:latin typeface="宋体"/>
                <a:ea typeface="+mn-ea"/>
              </a:rPr>
              <a:t>产品重量：</a:t>
            </a:r>
            <a:r>
              <a:rPr lang="en-US" altLang="zh-CN" b="0" kern="0" dirty="0">
                <a:solidFill>
                  <a:srgbClr val="000000"/>
                </a:solidFill>
                <a:latin typeface="宋体"/>
                <a:ea typeface="+mn-ea"/>
              </a:rPr>
              <a:t>100KG</a:t>
            </a:r>
          </a:p>
          <a:p>
            <a:pPr marL="342900" indent="-342900" algn="l" eaLnBrk="0" hangingPunct="0">
              <a:spcBef>
                <a:spcPts val="0"/>
              </a:spcBef>
              <a:buFontTx/>
              <a:buChar char="•"/>
              <a:defRPr/>
            </a:pPr>
            <a:r>
              <a:rPr lang="zh-CN" altLang="en-US" b="0" kern="0" dirty="0">
                <a:solidFill>
                  <a:srgbClr val="000000"/>
                </a:solidFill>
                <a:latin typeface="宋体"/>
                <a:ea typeface="+mn-ea"/>
              </a:rPr>
              <a:t>实训人数：</a:t>
            </a:r>
            <a:r>
              <a:rPr lang="en-US" altLang="zh-CN" b="0" kern="0" dirty="0">
                <a:solidFill>
                  <a:srgbClr val="000000"/>
                </a:solidFill>
                <a:latin typeface="宋体"/>
                <a:ea typeface="+mn-ea"/>
              </a:rPr>
              <a:t>4</a:t>
            </a:r>
            <a:r>
              <a:rPr lang="zh-CN" altLang="en-US" b="0" kern="0" dirty="0">
                <a:solidFill>
                  <a:srgbClr val="000000"/>
                </a:solidFill>
                <a:latin typeface="宋体"/>
                <a:ea typeface="+mn-ea"/>
              </a:rPr>
              <a:t>人</a:t>
            </a:r>
            <a:r>
              <a:rPr lang="en-US" altLang="zh-CN" b="0" kern="0" dirty="0">
                <a:solidFill>
                  <a:srgbClr val="000000"/>
                </a:solidFill>
                <a:latin typeface="宋体"/>
                <a:ea typeface="+mn-ea"/>
              </a:rPr>
              <a:t>/</a:t>
            </a:r>
            <a:r>
              <a:rPr lang="zh-CN" altLang="en-US" b="0" kern="0" dirty="0">
                <a:solidFill>
                  <a:srgbClr val="000000"/>
                </a:solidFill>
                <a:latin typeface="宋体"/>
                <a:ea typeface="+mn-ea"/>
              </a:rPr>
              <a:t>台</a:t>
            </a:r>
            <a:endParaRPr lang="zh-CN" altLang="zh-CN" b="0" kern="0" dirty="0">
              <a:solidFill>
                <a:srgbClr val="000000"/>
              </a:solidFill>
              <a:latin typeface="宋体"/>
              <a:ea typeface="+mn-ea"/>
            </a:endParaRPr>
          </a:p>
          <a:p>
            <a:pPr marL="342900" indent="-342900" algn="l" eaLnBrk="0" hangingPunct="0">
              <a:spcBef>
                <a:spcPct val="20000"/>
              </a:spcBef>
              <a:buFontTx/>
              <a:buChar char="•"/>
              <a:defRPr/>
            </a:pPr>
            <a:endParaRPr lang="zh-CN" altLang="en-US" sz="3200" b="0" kern="0" dirty="0">
              <a:latin typeface="+mn-lt"/>
              <a:ea typeface="+mn-ea"/>
            </a:endParaRPr>
          </a:p>
        </p:txBody>
      </p:sp>
      <p:sp>
        <p:nvSpPr>
          <p:cNvPr id="4" name="矩形 3"/>
          <p:cNvSpPr/>
          <p:nvPr/>
        </p:nvSpPr>
        <p:spPr>
          <a:xfrm>
            <a:off x="642938" y="1375501"/>
            <a:ext cx="4314001" cy="481863"/>
          </a:xfrm>
          <a:prstGeom prst="rect">
            <a:avLst/>
          </a:prstGeom>
        </p:spPr>
        <p:txBody>
          <a:bodyPr wrap="none">
            <a:spAutoFit/>
          </a:bodyPr>
          <a:lstStyle/>
          <a:p>
            <a:pPr>
              <a:lnSpc>
                <a:spcPct val="150000"/>
              </a:lnSpc>
              <a:spcBef>
                <a:spcPts val="0"/>
              </a:spcBef>
              <a:defRPr/>
            </a:pPr>
            <a:r>
              <a:rPr lang="zh-CN" altLang="en-US" sz="2000" dirty="0">
                <a:solidFill>
                  <a:srgbClr val="FF0000"/>
                </a:solidFill>
                <a:latin typeface="宋体"/>
              </a:rPr>
              <a:t>三</a:t>
            </a:r>
            <a:r>
              <a:rPr lang="en-US" altLang="zh-CN" sz="2000" dirty="0">
                <a:solidFill>
                  <a:srgbClr val="FF0000"/>
                </a:solidFill>
                <a:latin typeface="宋体"/>
              </a:rPr>
              <a:t>、</a:t>
            </a:r>
            <a:r>
              <a:rPr lang="zh-CN" altLang="en-US" sz="2000" dirty="0">
                <a:solidFill>
                  <a:srgbClr val="FF0000"/>
                </a:solidFill>
                <a:latin typeface="+mn-ea"/>
              </a:rPr>
              <a:t>安防防盗报警系统实训装置配置</a:t>
            </a:r>
            <a:endParaRPr lang="en-US" altLang="zh-CN" sz="2000" dirty="0">
              <a:solidFill>
                <a:srgbClr val="FF0000"/>
              </a:solidFill>
              <a:latin typeface="宋体"/>
            </a:endParaRPr>
          </a:p>
        </p:txBody>
      </p:sp>
      <p:sp>
        <p:nvSpPr>
          <p:cNvPr id="6" name="TextBox 5"/>
          <p:cNvSpPr txBox="1">
            <a:spLocks noChangeArrowheads="1"/>
          </p:cNvSpPr>
          <p:nvPr/>
        </p:nvSpPr>
        <p:spPr bwMode="auto">
          <a:xfrm>
            <a:off x="2357438" y="928688"/>
            <a:ext cx="4698722" cy="584775"/>
          </a:xfrm>
          <a:prstGeom prst="rect">
            <a:avLst/>
          </a:prstGeom>
          <a:noFill/>
          <a:ln w="9525">
            <a:noFill/>
            <a:miter lim="800000"/>
            <a:headEnd/>
            <a:tailEnd/>
          </a:ln>
        </p:spPr>
        <p:txBody>
          <a:bodyPr wrap="none">
            <a:spAutoFit/>
          </a:bodyPr>
          <a:lstStyle/>
          <a:p>
            <a:r>
              <a:rPr lang="zh-CN" altLang="en-US" sz="3200" dirty="0">
                <a:solidFill>
                  <a:srgbClr val="000099"/>
                </a:solidFill>
                <a:latin typeface="华文行楷" pitchFamily="2" charset="-122"/>
                <a:ea typeface="华文行楷" pitchFamily="2" charset="-122"/>
              </a:rPr>
              <a:t>智能楼宇实训室产品介绍</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noChangeArrowheads="1"/>
          </p:cNvSpPr>
          <p:nvPr/>
        </p:nvSpPr>
        <p:spPr bwMode="gray">
          <a:xfrm>
            <a:off x="1547814" y="4572008"/>
            <a:ext cx="5962549" cy="980779"/>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endParaRPr lang="zh-CN" altLang="en-US">
              <a:latin typeface="Arial" charset="0"/>
            </a:endParaRPr>
          </a:p>
        </p:txBody>
      </p:sp>
      <p:grpSp>
        <p:nvGrpSpPr>
          <p:cNvPr id="6" name="Group 4"/>
          <p:cNvGrpSpPr>
            <a:grpSpLocks/>
          </p:cNvGrpSpPr>
          <p:nvPr/>
        </p:nvGrpSpPr>
        <p:grpSpPr bwMode="auto">
          <a:xfrm>
            <a:off x="1692274" y="4682205"/>
            <a:ext cx="5594370" cy="785818"/>
            <a:chOff x="1202" y="1071"/>
            <a:chExt cx="1088" cy="673"/>
          </a:xfrm>
        </p:grpSpPr>
        <p:sp>
          <p:nvSpPr>
            <p:cNvPr id="7" name="AutoShape 5"/>
            <p:cNvSpPr>
              <a:spLocks noChangeArrowheads="1"/>
            </p:cNvSpPr>
            <p:nvPr/>
          </p:nvSpPr>
          <p:spPr bwMode="gray">
            <a:xfrm>
              <a:off x="1202" y="1071"/>
              <a:ext cx="1088" cy="673"/>
            </a:xfrm>
            <a:prstGeom prst="roundRect">
              <a:avLst>
                <a:gd name="adj" fmla="val 11921"/>
              </a:avLst>
            </a:prstGeom>
            <a:gradFill rotWithShape="1">
              <a:gsLst>
                <a:gs pos="0">
                  <a:srgbClr val="0066CC"/>
                </a:gs>
                <a:gs pos="100000">
                  <a:srgbClr val="00478E"/>
                </a:gs>
              </a:gsLst>
              <a:lin ang="5400000" scaled="1"/>
            </a:gradFill>
            <a:ln w="38100">
              <a:solidFill>
                <a:schemeClr val="tx1"/>
              </a:solidFill>
              <a:round/>
              <a:headEnd/>
              <a:tailEnd/>
            </a:ln>
          </p:spPr>
          <p:txBody>
            <a:bodyPr wrap="none" anchor="ctr"/>
            <a:lstStyle/>
            <a:p>
              <a:pPr algn="l"/>
              <a:endParaRPr lang="zh-CN" altLang="en-US"/>
            </a:p>
          </p:txBody>
        </p:sp>
        <p:sp>
          <p:nvSpPr>
            <p:cNvPr id="8" name="Freeform 6"/>
            <p:cNvSpPr>
              <a:spLocks/>
            </p:cNvSpPr>
            <p:nvPr/>
          </p:nvSpPr>
          <p:spPr bwMode="gray">
            <a:xfrm>
              <a:off x="1202" y="1109"/>
              <a:ext cx="337" cy="3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66CC">
                    <a:gamma/>
                    <a:tint val="54510"/>
                    <a:invGamma/>
                  </a:srgbClr>
                </a:gs>
                <a:gs pos="50000">
                  <a:srgbClr val="0066CC">
                    <a:alpha val="0"/>
                  </a:srgbClr>
                </a:gs>
                <a:gs pos="100000">
                  <a:srgbClr val="0066CC">
                    <a:gamma/>
                    <a:tint val="54510"/>
                    <a:invGamma/>
                  </a:srgbClr>
                </a:gs>
              </a:gsLst>
              <a:lin ang="2700000" scaled="1"/>
            </a:gradFill>
            <a:ln w="0">
              <a:noFill/>
              <a:prstDash val="solid"/>
              <a:round/>
              <a:headEnd/>
              <a:tailEnd/>
            </a:ln>
          </p:spPr>
          <p:txBody>
            <a:bodyPr/>
            <a:lstStyle/>
            <a:p>
              <a:pPr algn="l">
                <a:defRPr/>
              </a:pPr>
              <a:endParaRPr lang="zh-CN" altLang="en-US">
                <a:latin typeface="Arial" charset="0"/>
              </a:endParaRPr>
            </a:p>
          </p:txBody>
        </p:sp>
      </p:grpSp>
      <p:sp>
        <p:nvSpPr>
          <p:cNvPr id="9" name="AutoShape 7"/>
          <p:cNvSpPr>
            <a:spLocks noChangeArrowheads="1"/>
          </p:cNvSpPr>
          <p:nvPr/>
        </p:nvSpPr>
        <p:spPr bwMode="gray">
          <a:xfrm>
            <a:off x="1547813" y="3331935"/>
            <a:ext cx="5881707" cy="949553"/>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endParaRPr lang="zh-CN" altLang="en-US">
              <a:latin typeface="Arial" charset="0"/>
            </a:endParaRPr>
          </a:p>
        </p:txBody>
      </p:sp>
      <p:sp>
        <p:nvSpPr>
          <p:cNvPr id="10" name="AutoShape 8"/>
          <p:cNvSpPr>
            <a:spLocks noChangeArrowheads="1"/>
          </p:cNvSpPr>
          <p:nvPr/>
        </p:nvSpPr>
        <p:spPr bwMode="gray">
          <a:xfrm>
            <a:off x="1547813" y="1958408"/>
            <a:ext cx="5910398" cy="1108633"/>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endParaRPr lang="zh-CN" altLang="en-US">
              <a:latin typeface="Arial" charset="0"/>
            </a:endParaRPr>
          </a:p>
        </p:txBody>
      </p:sp>
      <p:grpSp>
        <p:nvGrpSpPr>
          <p:cNvPr id="11" name="Group 9"/>
          <p:cNvGrpSpPr>
            <a:grpSpLocks/>
          </p:cNvGrpSpPr>
          <p:nvPr/>
        </p:nvGrpSpPr>
        <p:grpSpPr bwMode="auto">
          <a:xfrm>
            <a:off x="1692274" y="2143116"/>
            <a:ext cx="5594370" cy="879475"/>
            <a:chOff x="1202" y="3067"/>
            <a:chExt cx="1102" cy="704"/>
          </a:xfrm>
        </p:grpSpPr>
        <p:sp>
          <p:nvSpPr>
            <p:cNvPr id="12" name="AutoShape 10"/>
            <p:cNvSpPr>
              <a:spLocks noChangeArrowheads="1"/>
            </p:cNvSpPr>
            <p:nvPr/>
          </p:nvSpPr>
          <p:spPr bwMode="gray">
            <a:xfrm>
              <a:off x="1202" y="3067"/>
              <a:ext cx="1102" cy="704"/>
            </a:xfrm>
            <a:prstGeom prst="roundRect">
              <a:avLst>
                <a:gd name="adj" fmla="val 11921"/>
              </a:avLst>
            </a:prstGeom>
            <a:gradFill rotWithShape="1">
              <a:gsLst>
                <a:gs pos="0">
                  <a:srgbClr val="EC941E"/>
                </a:gs>
                <a:gs pos="100000">
                  <a:srgbClr val="A56715"/>
                </a:gs>
              </a:gsLst>
              <a:lin ang="5400000" scaled="1"/>
            </a:gradFill>
            <a:ln w="38100">
              <a:solidFill>
                <a:schemeClr val="tx1"/>
              </a:solidFill>
              <a:round/>
              <a:headEnd/>
              <a:tailEnd/>
            </a:ln>
          </p:spPr>
          <p:txBody>
            <a:bodyPr wrap="none" anchor="ctr"/>
            <a:lstStyle/>
            <a:p>
              <a:pPr algn="ctr"/>
              <a:endParaRPr lang="zh-CN" altLang="en-US"/>
            </a:p>
          </p:txBody>
        </p:sp>
        <p:sp>
          <p:nvSpPr>
            <p:cNvPr id="13" name="Freeform 11"/>
            <p:cNvSpPr>
              <a:spLocks/>
            </p:cNvSpPr>
            <p:nvPr/>
          </p:nvSpPr>
          <p:spPr bwMode="gray">
            <a:xfrm>
              <a:off x="1202" y="3067"/>
              <a:ext cx="324" cy="353"/>
            </a:xfrm>
            <a:custGeom>
              <a:avLst/>
              <a:gdLst>
                <a:gd name="T0" fmla="*/ 10 w 596"/>
                <a:gd name="T1" fmla="*/ 0 h 598"/>
                <a:gd name="T2" fmla="*/ 0 w 596"/>
                <a:gd name="T3" fmla="*/ 14 h 598"/>
                <a:gd name="T4" fmla="*/ 0 w 596"/>
                <a:gd name="T5" fmla="*/ 71 h 598"/>
                <a:gd name="T6" fmla="*/ 14 w 596"/>
                <a:gd name="T7" fmla="*/ 21 h 598"/>
                <a:gd name="T8" fmla="*/ 52 w 596"/>
                <a:gd name="T9" fmla="*/ 0 h 598"/>
                <a:gd name="T10" fmla="*/ 10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F6CB92"/>
                </a:gs>
                <a:gs pos="100000">
                  <a:srgbClr val="EC941E">
                    <a:alpha val="0"/>
                  </a:srgbClr>
                </a:gs>
              </a:gsLst>
              <a:lin ang="2700000" scaled="1"/>
            </a:gradFill>
            <a:ln w="0">
              <a:noFill/>
              <a:round/>
              <a:headEnd/>
              <a:tailEnd/>
            </a:ln>
          </p:spPr>
          <p:txBody>
            <a:bodyPr/>
            <a:lstStyle/>
            <a:p>
              <a:endParaRPr lang="zh-CN" altLang="en-US"/>
            </a:p>
          </p:txBody>
        </p:sp>
      </p:grpSp>
      <p:grpSp>
        <p:nvGrpSpPr>
          <p:cNvPr id="14" name="Group 13"/>
          <p:cNvGrpSpPr>
            <a:grpSpLocks/>
          </p:cNvGrpSpPr>
          <p:nvPr/>
        </p:nvGrpSpPr>
        <p:grpSpPr bwMode="auto">
          <a:xfrm>
            <a:off x="1692275" y="3500438"/>
            <a:ext cx="5594369" cy="714375"/>
            <a:chOff x="1202" y="2160"/>
            <a:chExt cx="1102" cy="635"/>
          </a:xfrm>
        </p:grpSpPr>
        <p:sp>
          <p:nvSpPr>
            <p:cNvPr id="15" name="AutoShape 14"/>
            <p:cNvSpPr>
              <a:spLocks noChangeArrowheads="1"/>
            </p:cNvSpPr>
            <p:nvPr/>
          </p:nvSpPr>
          <p:spPr bwMode="gray">
            <a:xfrm>
              <a:off x="1202" y="2160"/>
              <a:ext cx="1102" cy="635"/>
            </a:xfrm>
            <a:prstGeom prst="roundRect">
              <a:avLst>
                <a:gd name="adj" fmla="val 11921"/>
              </a:avLst>
            </a:prstGeom>
            <a:gradFill rotWithShape="1">
              <a:gsLst>
                <a:gs pos="0">
                  <a:srgbClr val="009999"/>
                </a:gs>
                <a:gs pos="100000">
                  <a:srgbClr val="006B6B"/>
                </a:gs>
              </a:gsLst>
              <a:lin ang="5400000" scaled="1"/>
            </a:gradFill>
            <a:ln w="38100">
              <a:solidFill>
                <a:schemeClr val="tx1"/>
              </a:solidFill>
              <a:round/>
              <a:headEnd/>
              <a:tailEnd/>
            </a:ln>
          </p:spPr>
          <p:txBody>
            <a:bodyPr wrap="none" anchor="ctr"/>
            <a:lstStyle/>
            <a:p>
              <a:endParaRPr lang="zh-CN" altLang="en-US"/>
            </a:p>
          </p:txBody>
        </p:sp>
        <p:sp>
          <p:nvSpPr>
            <p:cNvPr id="16" name="Freeform 15"/>
            <p:cNvSpPr>
              <a:spLocks/>
            </p:cNvSpPr>
            <p:nvPr/>
          </p:nvSpPr>
          <p:spPr bwMode="gray">
            <a:xfrm>
              <a:off x="1202" y="2160"/>
              <a:ext cx="337" cy="308"/>
            </a:xfrm>
            <a:custGeom>
              <a:avLst/>
              <a:gdLst>
                <a:gd name="T0" fmla="*/ 12 w 596"/>
                <a:gd name="T1" fmla="*/ 0 h 598"/>
                <a:gd name="T2" fmla="*/ 0 w 596"/>
                <a:gd name="T3" fmla="*/ 8 h 598"/>
                <a:gd name="T4" fmla="*/ 0 w 596"/>
                <a:gd name="T5" fmla="*/ 41 h 598"/>
                <a:gd name="T6" fmla="*/ 16 w 596"/>
                <a:gd name="T7" fmla="*/ 12 h 598"/>
                <a:gd name="T8" fmla="*/ 60 w 596"/>
                <a:gd name="T9" fmla="*/ 0 h 598"/>
                <a:gd name="T10" fmla="*/ 12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3D4D4"/>
                </a:gs>
                <a:gs pos="100000">
                  <a:srgbClr val="009999">
                    <a:alpha val="0"/>
                  </a:srgbClr>
                </a:gs>
              </a:gsLst>
              <a:lin ang="2700000" scaled="1"/>
            </a:gradFill>
            <a:ln w="0">
              <a:noFill/>
              <a:round/>
              <a:headEnd/>
              <a:tailEnd/>
            </a:ln>
          </p:spPr>
          <p:txBody>
            <a:bodyPr/>
            <a:lstStyle/>
            <a:p>
              <a:endParaRPr lang="zh-CN" altLang="en-US"/>
            </a:p>
          </p:txBody>
        </p:sp>
      </p:grpSp>
      <p:sp>
        <p:nvSpPr>
          <p:cNvPr id="17" name="Text Box 16"/>
          <p:cNvSpPr txBox="1">
            <a:spLocks noChangeArrowheads="1"/>
          </p:cNvSpPr>
          <p:nvPr/>
        </p:nvSpPr>
        <p:spPr bwMode="gray">
          <a:xfrm>
            <a:off x="1714479" y="4760276"/>
            <a:ext cx="5360831" cy="523220"/>
          </a:xfrm>
          <a:prstGeom prst="rect">
            <a:avLst/>
          </a:prstGeom>
          <a:noFill/>
          <a:ln w="9525" algn="ctr">
            <a:noFill/>
            <a:miter lim="800000"/>
            <a:headEnd/>
            <a:tailEnd/>
          </a:ln>
        </p:spPr>
        <p:txBody>
          <a:bodyPr wrap="square">
            <a:spAutoFit/>
          </a:bodyPr>
          <a:lstStyle/>
          <a:p>
            <a:pPr algn="l" eaLnBrk="0" hangingPunct="0">
              <a:defRPr/>
            </a:pPr>
            <a:r>
              <a:rPr lang="zh-CN" altLang="en-US" sz="2800" b="1" dirty="0" smtClean="0">
                <a:solidFill>
                  <a:schemeClr val="bg1"/>
                </a:solidFill>
                <a:effectLst>
                  <a:outerShdw blurRad="38100" dist="38100" dir="2700000" algn="tl">
                    <a:srgbClr val="C0C0C0"/>
                  </a:outerShdw>
                </a:effectLst>
                <a:latin typeface="Times New Roman" pitchFamily="18" charset="0"/>
                <a:ea typeface="黑体" pitchFamily="2" charset="-122"/>
              </a:rPr>
              <a:t>   三、电工电子实训室产品系列</a:t>
            </a:r>
            <a:endParaRPr lang="zh-CN" altLang="en-US" sz="2800" b="1" dirty="0">
              <a:solidFill>
                <a:schemeClr val="bg1"/>
              </a:solidFill>
              <a:effectLst>
                <a:outerShdw blurRad="38100" dist="38100" dir="2700000" algn="tl">
                  <a:srgbClr val="C0C0C0"/>
                </a:outerShdw>
              </a:effectLst>
              <a:latin typeface="Times New Roman" pitchFamily="18" charset="0"/>
              <a:ea typeface="黑体" pitchFamily="2" charset="-122"/>
            </a:endParaRPr>
          </a:p>
        </p:txBody>
      </p:sp>
      <p:sp>
        <p:nvSpPr>
          <p:cNvPr id="18" name="Text Box 17"/>
          <p:cNvSpPr txBox="1">
            <a:spLocks noChangeArrowheads="1"/>
          </p:cNvSpPr>
          <p:nvPr/>
        </p:nvSpPr>
        <p:spPr bwMode="gray">
          <a:xfrm>
            <a:off x="1571604" y="3593241"/>
            <a:ext cx="5642729" cy="523220"/>
          </a:xfrm>
          <a:prstGeom prst="rect">
            <a:avLst/>
          </a:prstGeom>
          <a:noFill/>
          <a:ln w="9525" algn="ctr">
            <a:noFill/>
            <a:miter lim="800000"/>
            <a:headEnd/>
            <a:tailEnd/>
          </a:ln>
          <a:effectLst/>
        </p:spPr>
        <p:txBody>
          <a:bodyPr wrap="square">
            <a:spAutoFit/>
          </a:bodyPr>
          <a:lstStyle/>
          <a:p>
            <a:pPr algn="l" eaLnBrk="0" hangingPunct="0">
              <a:defRPr/>
            </a:pPr>
            <a:r>
              <a:rPr lang="en-US" altLang="zh-CN" sz="2800" b="1" dirty="0" smtClean="0">
                <a:solidFill>
                  <a:srgbClr val="FFFFFF"/>
                </a:solidFill>
                <a:effectLst>
                  <a:outerShdw blurRad="38100" dist="38100" dir="2700000" algn="tl">
                    <a:srgbClr val="C0C0C0"/>
                  </a:outerShdw>
                </a:effectLst>
                <a:ea typeface="黑体" pitchFamily="2" charset="-122"/>
              </a:rPr>
              <a:t>    </a:t>
            </a:r>
            <a:r>
              <a:rPr lang="zh-CN" altLang="en-US" sz="2800" b="1" dirty="0">
                <a:solidFill>
                  <a:srgbClr val="FFFFFF"/>
                </a:solidFill>
                <a:effectLst>
                  <a:outerShdw blurRad="38100" dist="38100" dir="2700000" algn="tl">
                    <a:srgbClr val="C0C0C0"/>
                  </a:outerShdw>
                </a:effectLst>
                <a:ea typeface="黑体" pitchFamily="2" charset="-122"/>
              </a:rPr>
              <a:t>二</a:t>
            </a:r>
            <a:r>
              <a:rPr lang="zh-CN" altLang="en-US" sz="2800" b="1" dirty="0" smtClean="0">
                <a:solidFill>
                  <a:srgbClr val="FFFFFF"/>
                </a:solidFill>
                <a:effectLst>
                  <a:outerShdw blurRad="38100" dist="38100" dir="2700000" algn="tl">
                    <a:srgbClr val="C0C0C0"/>
                  </a:outerShdw>
                </a:effectLst>
                <a:ea typeface="黑体" pitchFamily="2" charset="-122"/>
              </a:rPr>
              <a:t>、智能楼宇实训室产品系列</a:t>
            </a:r>
            <a:endParaRPr lang="zh-CN" altLang="en-US" sz="2800" b="1" dirty="0">
              <a:solidFill>
                <a:srgbClr val="FFFFFF"/>
              </a:solidFill>
              <a:effectLst>
                <a:outerShdw blurRad="38100" dist="38100" dir="2700000" algn="tl">
                  <a:srgbClr val="C0C0C0"/>
                </a:outerShdw>
              </a:effectLst>
              <a:ea typeface="黑体" pitchFamily="2" charset="-122"/>
            </a:endParaRPr>
          </a:p>
        </p:txBody>
      </p:sp>
      <p:sp>
        <p:nvSpPr>
          <p:cNvPr id="19" name="Text Box 17"/>
          <p:cNvSpPr txBox="1">
            <a:spLocks noChangeArrowheads="1"/>
          </p:cNvSpPr>
          <p:nvPr/>
        </p:nvSpPr>
        <p:spPr bwMode="gray">
          <a:xfrm>
            <a:off x="1571604" y="2280680"/>
            <a:ext cx="5718204" cy="523220"/>
          </a:xfrm>
          <a:prstGeom prst="rect">
            <a:avLst/>
          </a:prstGeom>
          <a:noFill/>
          <a:ln w="9525" algn="ctr">
            <a:noFill/>
            <a:miter lim="800000"/>
            <a:headEnd/>
            <a:tailEnd/>
          </a:ln>
          <a:effectLst/>
        </p:spPr>
        <p:txBody>
          <a:bodyPr wrap="square">
            <a:spAutoFit/>
          </a:bodyPr>
          <a:lstStyle/>
          <a:p>
            <a:pPr algn="l" eaLnBrk="0" hangingPunct="0">
              <a:defRPr/>
            </a:pPr>
            <a:r>
              <a:rPr lang="zh-CN" altLang="en-US" sz="2400" b="1" dirty="0" smtClean="0">
                <a:solidFill>
                  <a:srgbClr val="FFFFFF"/>
                </a:solidFill>
                <a:effectLst>
                  <a:outerShdw blurRad="38100" dist="38100" dir="2700000" algn="tl">
                    <a:srgbClr val="C0C0C0"/>
                  </a:outerShdw>
                </a:effectLst>
                <a:latin typeface="新宋体" pitchFamily="49" charset="-122"/>
                <a:ea typeface="新宋体" pitchFamily="49" charset="-122"/>
              </a:rPr>
              <a:t>  </a:t>
            </a:r>
            <a:r>
              <a:rPr lang="zh-CN" altLang="en-US" sz="2800" b="1" dirty="0" smtClean="0">
                <a:solidFill>
                  <a:srgbClr val="FFFFFF"/>
                </a:solidFill>
                <a:effectLst>
                  <a:outerShdw blurRad="38100" dist="38100" dir="2700000" algn="tl">
                    <a:srgbClr val="C0C0C0"/>
                  </a:outerShdw>
                </a:effectLst>
                <a:latin typeface="新宋体" pitchFamily="49" charset="-122"/>
                <a:ea typeface="新宋体" pitchFamily="49" charset="-122"/>
              </a:rPr>
              <a:t>一、</a:t>
            </a:r>
            <a:r>
              <a:rPr lang="zh-CN" altLang="en-US" sz="2800" dirty="0">
                <a:solidFill>
                  <a:srgbClr val="FFFFFF"/>
                </a:solidFill>
                <a:effectLst>
                  <a:outerShdw blurRad="38100" dist="38100" dir="2700000" algn="tl">
                    <a:srgbClr val="C0C0C0"/>
                  </a:outerShdw>
                </a:effectLst>
                <a:ea typeface="黑体" pitchFamily="2" charset="-122"/>
              </a:rPr>
              <a:t>综合布线实训室产品系列</a:t>
            </a:r>
            <a:endParaRPr lang="zh-CN" altLang="en-US" sz="2800" b="1" dirty="0">
              <a:solidFill>
                <a:srgbClr val="FFFFFF"/>
              </a:solidFill>
              <a:effectLst>
                <a:outerShdw blurRad="38100" dist="38100" dir="2700000" algn="tl">
                  <a:srgbClr val="C0C0C0"/>
                </a:outerShdw>
              </a:effectLst>
              <a:ea typeface="黑体" pitchFamily="2"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a:xfrm>
            <a:off x="428625" y="2286004"/>
            <a:ext cx="3214681" cy="2643194"/>
          </a:xfrm>
          <a:prstGeom prst="rect">
            <a:avLst/>
          </a:prstGeom>
        </p:spPr>
        <p:txBody>
          <a:bodyPr/>
          <a:lstStyle/>
          <a:p>
            <a:pPr marL="342900" indent="-342900" algn="l" eaLnBrk="0" hangingPunct="0">
              <a:spcBef>
                <a:spcPts val="0"/>
              </a:spcBef>
              <a:buFontTx/>
              <a:buChar char="•"/>
              <a:defRPr/>
            </a:pPr>
            <a:r>
              <a:rPr lang="zh-CN" altLang="en-US" b="0" kern="0" dirty="0">
                <a:solidFill>
                  <a:srgbClr val="000000"/>
                </a:solidFill>
                <a:latin typeface="宋体"/>
                <a:ea typeface="+mn-ea"/>
              </a:rPr>
              <a:t>产品型号：</a:t>
            </a:r>
            <a:r>
              <a:rPr lang="en-US" altLang="zh-CN" b="0" kern="0" dirty="0">
                <a:solidFill>
                  <a:srgbClr val="000000"/>
                </a:solidFill>
                <a:latin typeface="宋体"/>
                <a:ea typeface="+mn-ea"/>
              </a:rPr>
              <a:t>VIADG-1A</a:t>
            </a:r>
            <a:endParaRPr lang="zh-CN" altLang="zh-CN" b="0" kern="0" dirty="0">
              <a:solidFill>
                <a:srgbClr val="000000"/>
              </a:solidFill>
              <a:latin typeface="宋体"/>
              <a:ea typeface="+mn-ea"/>
            </a:endParaRPr>
          </a:p>
          <a:p>
            <a:pPr marL="342900" indent="-342900" algn="l" eaLnBrk="0" hangingPunct="0">
              <a:spcBef>
                <a:spcPts val="0"/>
              </a:spcBef>
              <a:buFontTx/>
              <a:buChar char="•"/>
              <a:defRPr/>
            </a:pPr>
            <a:r>
              <a:rPr lang="zh-CN" altLang="en-US" b="0" kern="0" dirty="0">
                <a:solidFill>
                  <a:srgbClr val="000000"/>
                </a:solidFill>
                <a:latin typeface="宋体"/>
                <a:ea typeface="+mn-ea"/>
              </a:rPr>
              <a:t>产品规格：长</a:t>
            </a:r>
            <a:r>
              <a:rPr lang="en-US" altLang="zh-CN" b="0" kern="0" dirty="0">
                <a:solidFill>
                  <a:srgbClr val="000000"/>
                </a:solidFill>
                <a:latin typeface="宋体"/>
                <a:ea typeface="+mn-ea"/>
              </a:rPr>
              <a:t>1800mm</a:t>
            </a:r>
            <a:r>
              <a:rPr lang="zh-CN" altLang="en-US" b="0" kern="0" dirty="0">
                <a:solidFill>
                  <a:srgbClr val="000000"/>
                </a:solidFill>
                <a:latin typeface="宋体"/>
                <a:ea typeface="+mn-ea"/>
              </a:rPr>
              <a:t>，</a:t>
            </a:r>
            <a:endParaRPr lang="en-US" altLang="zh-CN" b="0" kern="0" dirty="0">
              <a:solidFill>
                <a:srgbClr val="000000"/>
              </a:solidFill>
              <a:latin typeface="宋体"/>
              <a:ea typeface="+mn-ea"/>
            </a:endParaRPr>
          </a:p>
          <a:p>
            <a:pPr marL="342900" indent="-342900" algn="l" eaLnBrk="0" hangingPunct="0">
              <a:spcBef>
                <a:spcPts val="0"/>
              </a:spcBef>
              <a:defRPr/>
            </a:pPr>
            <a:r>
              <a:rPr lang="zh-CN" altLang="en-US" b="0" kern="0" dirty="0">
                <a:solidFill>
                  <a:srgbClr val="000000"/>
                </a:solidFill>
                <a:latin typeface="宋体"/>
                <a:ea typeface="+mn-ea"/>
              </a:rPr>
              <a:t>   宽</a:t>
            </a:r>
            <a:r>
              <a:rPr lang="en-US" altLang="zh-CN" b="0" kern="0" dirty="0">
                <a:solidFill>
                  <a:srgbClr val="000000"/>
                </a:solidFill>
                <a:latin typeface="宋体"/>
                <a:ea typeface="+mn-ea"/>
              </a:rPr>
              <a:t>700mm</a:t>
            </a:r>
            <a:r>
              <a:rPr lang="zh-CN" altLang="en-US" b="0" kern="0" dirty="0">
                <a:solidFill>
                  <a:srgbClr val="000000"/>
                </a:solidFill>
                <a:latin typeface="宋体"/>
                <a:ea typeface="+mn-ea"/>
              </a:rPr>
              <a:t>，高</a:t>
            </a:r>
            <a:r>
              <a:rPr lang="en-US" altLang="zh-CN" b="0" kern="0" dirty="0">
                <a:solidFill>
                  <a:srgbClr val="000000"/>
                </a:solidFill>
                <a:latin typeface="宋体"/>
                <a:ea typeface="+mn-ea"/>
              </a:rPr>
              <a:t>1400mm</a:t>
            </a:r>
            <a:endParaRPr lang="zh-CN" altLang="zh-CN" b="0" kern="0" dirty="0">
              <a:solidFill>
                <a:srgbClr val="000000"/>
              </a:solidFill>
              <a:latin typeface="宋体"/>
              <a:ea typeface="+mn-ea"/>
            </a:endParaRPr>
          </a:p>
          <a:p>
            <a:pPr marL="342900" indent="-342900" algn="l" eaLnBrk="0" hangingPunct="0">
              <a:spcBef>
                <a:spcPts val="0"/>
              </a:spcBef>
              <a:buFontTx/>
              <a:buChar char="•"/>
              <a:defRPr/>
            </a:pPr>
            <a:r>
              <a:rPr lang="zh-CN" altLang="en-US" b="0" kern="0" dirty="0">
                <a:solidFill>
                  <a:srgbClr val="000000"/>
                </a:solidFill>
                <a:latin typeface="宋体"/>
                <a:ea typeface="+mn-ea"/>
              </a:rPr>
              <a:t>产品结构：全钢结构、</a:t>
            </a:r>
            <a:endParaRPr lang="en-US" altLang="zh-CN" b="0" kern="0" dirty="0">
              <a:solidFill>
                <a:srgbClr val="000000"/>
              </a:solidFill>
              <a:latin typeface="宋体"/>
              <a:ea typeface="+mn-ea"/>
            </a:endParaRPr>
          </a:p>
          <a:p>
            <a:pPr marL="342900" indent="-342900" algn="l" eaLnBrk="0" hangingPunct="0">
              <a:spcBef>
                <a:spcPts val="0"/>
              </a:spcBef>
              <a:defRPr/>
            </a:pPr>
            <a:r>
              <a:rPr lang="en-US" altLang="zh-CN" b="0" kern="0" dirty="0">
                <a:solidFill>
                  <a:srgbClr val="000000"/>
                </a:solidFill>
                <a:latin typeface="宋体"/>
                <a:ea typeface="+mn-ea"/>
              </a:rPr>
              <a:t>   </a:t>
            </a:r>
            <a:r>
              <a:rPr lang="zh-CN" altLang="en-US" b="0" kern="0" dirty="0">
                <a:solidFill>
                  <a:srgbClr val="000000"/>
                </a:solidFill>
                <a:latin typeface="宋体"/>
                <a:ea typeface="+mn-ea"/>
              </a:rPr>
              <a:t>防火塑面桌面板</a:t>
            </a:r>
          </a:p>
          <a:p>
            <a:pPr marL="342900" indent="-342900" algn="l" eaLnBrk="0" hangingPunct="0">
              <a:spcBef>
                <a:spcPts val="0"/>
              </a:spcBef>
              <a:buFontTx/>
              <a:buChar char="•"/>
              <a:defRPr/>
            </a:pPr>
            <a:r>
              <a:rPr lang="zh-CN" altLang="en-US" b="0" kern="0" dirty="0">
                <a:solidFill>
                  <a:srgbClr val="000000"/>
                </a:solidFill>
                <a:latin typeface="宋体"/>
                <a:ea typeface="+mn-ea"/>
              </a:rPr>
              <a:t>工作电压：交流</a:t>
            </a:r>
            <a:r>
              <a:rPr lang="en-US" altLang="zh-CN" b="0" kern="0" dirty="0">
                <a:solidFill>
                  <a:srgbClr val="000000"/>
                </a:solidFill>
                <a:latin typeface="宋体"/>
                <a:ea typeface="+mn-ea"/>
              </a:rPr>
              <a:t>220V</a:t>
            </a:r>
          </a:p>
          <a:p>
            <a:pPr marL="342900" indent="-342900" algn="l" eaLnBrk="0" hangingPunct="0">
              <a:spcBef>
                <a:spcPts val="0"/>
              </a:spcBef>
              <a:buFontTx/>
              <a:buChar char="•"/>
              <a:defRPr/>
            </a:pPr>
            <a:r>
              <a:rPr lang="zh-CN" altLang="en-US" b="0" kern="0" dirty="0">
                <a:solidFill>
                  <a:srgbClr val="000000"/>
                </a:solidFill>
                <a:latin typeface="宋体"/>
                <a:ea typeface="+mn-ea"/>
              </a:rPr>
              <a:t>额定功率：</a:t>
            </a:r>
            <a:r>
              <a:rPr lang="en-US" altLang="zh-CN" b="0" kern="0" dirty="0">
                <a:solidFill>
                  <a:srgbClr val="000000"/>
                </a:solidFill>
                <a:latin typeface="宋体"/>
                <a:ea typeface="+mn-ea"/>
              </a:rPr>
              <a:t>400W</a:t>
            </a:r>
          </a:p>
          <a:p>
            <a:pPr marL="342900" indent="-342900" algn="l" eaLnBrk="0" hangingPunct="0">
              <a:spcBef>
                <a:spcPts val="0"/>
              </a:spcBef>
              <a:buFontTx/>
              <a:buChar char="•"/>
              <a:defRPr/>
            </a:pPr>
            <a:r>
              <a:rPr lang="zh-CN" altLang="en-US" b="0" kern="0" dirty="0">
                <a:solidFill>
                  <a:srgbClr val="000000"/>
                </a:solidFill>
                <a:latin typeface="宋体"/>
                <a:ea typeface="+mn-ea"/>
              </a:rPr>
              <a:t>产品重量：</a:t>
            </a:r>
            <a:r>
              <a:rPr lang="en-US" altLang="zh-CN" b="0" kern="0" dirty="0">
                <a:solidFill>
                  <a:srgbClr val="000000"/>
                </a:solidFill>
                <a:latin typeface="宋体"/>
                <a:ea typeface="+mn-ea"/>
              </a:rPr>
              <a:t>180KG</a:t>
            </a:r>
          </a:p>
          <a:p>
            <a:pPr marL="342900" indent="-342900" algn="l" eaLnBrk="0" hangingPunct="0">
              <a:spcBef>
                <a:spcPts val="0"/>
              </a:spcBef>
              <a:buFontTx/>
              <a:buChar char="•"/>
              <a:defRPr/>
            </a:pPr>
            <a:r>
              <a:rPr lang="zh-CN" altLang="en-US" b="0" kern="0" dirty="0">
                <a:solidFill>
                  <a:srgbClr val="000000"/>
                </a:solidFill>
                <a:latin typeface="宋体"/>
                <a:ea typeface="+mn-ea"/>
              </a:rPr>
              <a:t>实训人数：</a:t>
            </a:r>
            <a:r>
              <a:rPr lang="en-US" altLang="zh-CN" b="0" kern="0" dirty="0">
                <a:solidFill>
                  <a:srgbClr val="000000"/>
                </a:solidFill>
                <a:latin typeface="宋体"/>
                <a:ea typeface="+mn-ea"/>
              </a:rPr>
              <a:t>4</a:t>
            </a:r>
            <a:r>
              <a:rPr lang="zh-CN" altLang="en-US" b="0" kern="0" dirty="0">
                <a:solidFill>
                  <a:srgbClr val="000000"/>
                </a:solidFill>
                <a:latin typeface="宋体"/>
                <a:ea typeface="+mn-ea"/>
              </a:rPr>
              <a:t>人</a:t>
            </a:r>
            <a:r>
              <a:rPr lang="en-US" altLang="zh-CN" b="0" kern="0" dirty="0">
                <a:solidFill>
                  <a:srgbClr val="000000"/>
                </a:solidFill>
                <a:latin typeface="宋体"/>
                <a:ea typeface="+mn-ea"/>
              </a:rPr>
              <a:t>/</a:t>
            </a:r>
            <a:r>
              <a:rPr lang="zh-CN" altLang="en-US" b="0" kern="0" dirty="0" smtClean="0">
                <a:solidFill>
                  <a:srgbClr val="000000"/>
                </a:solidFill>
                <a:latin typeface="宋体"/>
                <a:ea typeface="+mn-ea"/>
              </a:rPr>
              <a:t>台</a:t>
            </a:r>
            <a:endParaRPr lang="zh-CN" altLang="zh-CN" b="0" kern="0" dirty="0">
              <a:solidFill>
                <a:srgbClr val="000000"/>
              </a:solidFill>
              <a:latin typeface="宋体"/>
              <a:ea typeface="+mn-ea"/>
            </a:endParaRPr>
          </a:p>
        </p:txBody>
      </p:sp>
      <p:sp>
        <p:nvSpPr>
          <p:cNvPr id="4" name="矩形 3"/>
          <p:cNvSpPr/>
          <p:nvPr/>
        </p:nvSpPr>
        <p:spPr>
          <a:xfrm>
            <a:off x="571472" y="1518377"/>
            <a:ext cx="4314001" cy="481863"/>
          </a:xfrm>
          <a:prstGeom prst="rect">
            <a:avLst/>
          </a:prstGeom>
        </p:spPr>
        <p:txBody>
          <a:bodyPr wrap="none">
            <a:spAutoFit/>
          </a:bodyPr>
          <a:lstStyle/>
          <a:p>
            <a:pPr>
              <a:lnSpc>
                <a:spcPct val="150000"/>
              </a:lnSpc>
              <a:spcBef>
                <a:spcPts val="0"/>
              </a:spcBef>
              <a:defRPr/>
            </a:pPr>
            <a:r>
              <a:rPr lang="zh-CN" altLang="en-US" sz="2000" dirty="0">
                <a:solidFill>
                  <a:srgbClr val="FF0000"/>
                </a:solidFill>
                <a:latin typeface="宋体"/>
              </a:rPr>
              <a:t>四</a:t>
            </a:r>
            <a:r>
              <a:rPr lang="en-US" altLang="zh-CN" sz="2000" dirty="0">
                <a:solidFill>
                  <a:srgbClr val="FF0000"/>
                </a:solidFill>
                <a:latin typeface="宋体"/>
              </a:rPr>
              <a:t>、</a:t>
            </a:r>
            <a:r>
              <a:rPr lang="zh-CN" altLang="en-US" sz="2000" dirty="0">
                <a:solidFill>
                  <a:srgbClr val="FF0000"/>
                </a:solidFill>
                <a:latin typeface="+mn-ea"/>
              </a:rPr>
              <a:t>安防楼宇对讲系统实训装置配置</a:t>
            </a:r>
            <a:endParaRPr lang="en-US" altLang="zh-CN" sz="2000" dirty="0">
              <a:solidFill>
                <a:srgbClr val="FF0000"/>
              </a:solidFill>
              <a:latin typeface="宋体"/>
            </a:endParaRPr>
          </a:p>
        </p:txBody>
      </p:sp>
      <p:pic>
        <p:nvPicPr>
          <p:cNvPr id="55301" name="Picture 2" descr="正面解析图"/>
          <p:cNvPicPr>
            <a:picLocks noChangeAspect="1" noChangeArrowheads="1"/>
          </p:cNvPicPr>
          <p:nvPr/>
        </p:nvPicPr>
        <p:blipFill>
          <a:blip r:embed="rId2"/>
          <a:srcRect/>
          <a:stretch>
            <a:fillRect/>
          </a:stretch>
        </p:blipFill>
        <p:spPr bwMode="auto">
          <a:xfrm>
            <a:off x="3786190" y="2008510"/>
            <a:ext cx="5000652" cy="3895403"/>
          </a:xfrm>
          <a:prstGeom prst="rect">
            <a:avLst/>
          </a:prstGeom>
          <a:noFill/>
          <a:ln w="9525">
            <a:noFill/>
            <a:miter lim="800000"/>
            <a:headEnd/>
            <a:tailEnd/>
          </a:ln>
        </p:spPr>
      </p:pic>
      <p:sp>
        <p:nvSpPr>
          <p:cNvPr id="6" name="TextBox 5"/>
          <p:cNvSpPr txBox="1">
            <a:spLocks noChangeArrowheads="1"/>
          </p:cNvSpPr>
          <p:nvPr/>
        </p:nvSpPr>
        <p:spPr bwMode="auto">
          <a:xfrm>
            <a:off x="2357438" y="928688"/>
            <a:ext cx="4698722" cy="584775"/>
          </a:xfrm>
          <a:prstGeom prst="rect">
            <a:avLst/>
          </a:prstGeom>
          <a:noFill/>
          <a:ln w="9525">
            <a:noFill/>
            <a:miter lim="800000"/>
            <a:headEnd/>
            <a:tailEnd/>
          </a:ln>
        </p:spPr>
        <p:txBody>
          <a:bodyPr wrap="none">
            <a:spAutoFit/>
          </a:bodyPr>
          <a:lstStyle/>
          <a:p>
            <a:r>
              <a:rPr lang="zh-CN" altLang="en-US" sz="3200" dirty="0">
                <a:solidFill>
                  <a:srgbClr val="000099"/>
                </a:solidFill>
                <a:latin typeface="华文行楷" pitchFamily="2" charset="-122"/>
                <a:ea typeface="华文行楷" pitchFamily="2" charset="-122"/>
              </a:rPr>
              <a:t>智能楼宇实训室产品介绍</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a:xfrm>
            <a:off x="357188" y="2124093"/>
            <a:ext cx="3000366" cy="3876675"/>
          </a:xfrm>
          <a:prstGeom prst="rect">
            <a:avLst/>
          </a:prstGeom>
        </p:spPr>
        <p:txBody>
          <a:bodyPr/>
          <a:lstStyle/>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产品型号：</a:t>
            </a:r>
            <a:r>
              <a:rPr lang="en-US" altLang="zh-CN" b="0" kern="0" dirty="0">
                <a:solidFill>
                  <a:srgbClr val="000000"/>
                </a:solidFill>
                <a:latin typeface="宋体"/>
                <a:ea typeface="+mn-ea"/>
              </a:rPr>
              <a:t>VIADG-1A</a:t>
            </a:r>
            <a:endParaRPr lang="zh-CN" altLang="zh-CN" b="0" kern="0" dirty="0">
              <a:solidFill>
                <a:srgbClr val="000000"/>
              </a:solidFill>
              <a:latin typeface="宋体"/>
              <a:ea typeface="+mn-ea"/>
            </a:endParaRP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产品规格：长</a:t>
            </a:r>
            <a:r>
              <a:rPr lang="en-US" altLang="zh-CN" b="0" kern="0" dirty="0">
                <a:solidFill>
                  <a:srgbClr val="000000"/>
                </a:solidFill>
                <a:latin typeface="宋体"/>
                <a:ea typeface="+mn-ea"/>
              </a:rPr>
              <a:t>1800mm</a:t>
            </a:r>
            <a:r>
              <a:rPr lang="zh-CN" altLang="en-US" b="0" kern="0" dirty="0">
                <a:solidFill>
                  <a:srgbClr val="000000"/>
                </a:solidFill>
                <a:latin typeface="宋体"/>
                <a:ea typeface="+mn-ea"/>
              </a:rPr>
              <a:t>，</a:t>
            </a:r>
            <a:endParaRPr lang="en-US" altLang="zh-CN" b="0" kern="0" dirty="0">
              <a:solidFill>
                <a:srgbClr val="000000"/>
              </a:solidFill>
              <a:latin typeface="宋体"/>
              <a:ea typeface="+mn-ea"/>
            </a:endParaRPr>
          </a:p>
          <a:p>
            <a:pPr marL="342900" indent="-342900" algn="l" eaLnBrk="0" hangingPunct="0">
              <a:lnSpc>
                <a:spcPct val="150000"/>
              </a:lnSpc>
              <a:spcBef>
                <a:spcPts val="0"/>
              </a:spcBef>
              <a:defRPr/>
            </a:pPr>
            <a:r>
              <a:rPr lang="zh-CN" altLang="en-US" b="0" kern="0" dirty="0">
                <a:solidFill>
                  <a:srgbClr val="000000"/>
                </a:solidFill>
                <a:latin typeface="宋体"/>
                <a:ea typeface="+mn-ea"/>
              </a:rPr>
              <a:t>   宽</a:t>
            </a:r>
            <a:r>
              <a:rPr lang="en-US" altLang="zh-CN" b="0" kern="0" dirty="0">
                <a:solidFill>
                  <a:srgbClr val="000000"/>
                </a:solidFill>
                <a:latin typeface="宋体"/>
                <a:ea typeface="+mn-ea"/>
              </a:rPr>
              <a:t>700mm</a:t>
            </a:r>
            <a:r>
              <a:rPr lang="zh-CN" altLang="en-US" b="0" kern="0" dirty="0">
                <a:solidFill>
                  <a:srgbClr val="000000"/>
                </a:solidFill>
                <a:latin typeface="宋体"/>
                <a:ea typeface="+mn-ea"/>
              </a:rPr>
              <a:t>，高</a:t>
            </a:r>
            <a:r>
              <a:rPr lang="en-US" altLang="zh-CN" b="0" kern="0" dirty="0">
                <a:solidFill>
                  <a:srgbClr val="000000"/>
                </a:solidFill>
                <a:latin typeface="宋体"/>
                <a:ea typeface="+mn-ea"/>
              </a:rPr>
              <a:t>1400mm</a:t>
            </a:r>
            <a:endParaRPr lang="zh-CN" altLang="zh-CN" b="0" kern="0" dirty="0">
              <a:solidFill>
                <a:srgbClr val="000000"/>
              </a:solidFill>
              <a:latin typeface="宋体"/>
              <a:ea typeface="+mn-ea"/>
            </a:endParaRP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产品结构：全钢结构、</a:t>
            </a:r>
            <a:endParaRPr lang="en-US" altLang="zh-CN" b="0" kern="0" dirty="0">
              <a:solidFill>
                <a:srgbClr val="000000"/>
              </a:solidFill>
              <a:latin typeface="宋体"/>
              <a:ea typeface="+mn-ea"/>
            </a:endParaRPr>
          </a:p>
          <a:p>
            <a:pPr marL="342900" indent="-342900" algn="l" eaLnBrk="0" hangingPunct="0">
              <a:lnSpc>
                <a:spcPct val="150000"/>
              </a:lnSpc>
              <a:spcBef>
                <a:spcPts val="0"/>
              </a:spcBef>
              <a:defRPr/>
            </a:pPr>
            <a:r>
              <a:rPr lang="zh-CN" altLang="en-US" b="0" kern="0" dirty="0">
                <a:solidFill>
                  <a:srgbClr val="000000"/>
                </a:solidFill>
                <a:latin typeface="宋体"/>
                <a:ea typeface="+mn-ea"/>
              </a:rPr>
              <a:t>   防火塑面桌面板</a:t>
            </a: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工作电压：交流</a:t>
            </a:r>
            <a:r>
              <a:rPr lang="en-US" altLang="zh-CN" b="0" kern="0" dirty="0">
                <a:solidFill>
                  <a:srgbClr val="000000"/>
                </a:solidFill>
                <a:latin typeface="宋体"/>
                <a:ea typeface="+mn-ea"/>
              </a:rPr>
              <a:t>220V</a:t>
            </a: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额定功率：</a:t>
            </a:r>
            <a:r>
              <a:rPr lang="en-US" altLang="zh-CN" b="0" kern="0" dirty="0">
                <a:solidFill>
                  <a:srgbClr val="000000"/>
                </a:solidFill>
                <a:latin typeface="宋体"/>
                <a:ea typeface="+mn-ea"/>
              </a:rPr>
              <a:t>400W</a:t>
            </a: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产品重量：</a:t>
            </a:r>
            <a:r>
              <a:rPr lang="en-US" altLang="zh-CN" b="0" kern="0" dirty="0">
                <a:solidFill>
                  <a:srgbClr val="000000"/>
                </a:solidFill>
                <a:latin typeface="宋体"/>
                <a:ea typeface="+mn-ea"/>
              </a:rPr>
              <a:t>180KG</a:t>
            </a: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实训人数：</a:t>
            </a:r>
            <a:r>
              <a:rPr lang="en-US" altLang="zh-CN" b="0" kern="0" dirty="0">
                <a:solidFill>
                  <a:srgbClr val="000000"/>
                </a:solidFill>
                <a:latin typeface="宋体"/>
                <a:ea typeface="+mn-ea"/>
              </a:rPr>
              <a:t>4</a:t>
            </a:r>
            <a:r>
              <a:rPr lang="zh-CN" altLang="en-US" b="0" kern="0" dirty="0">
                <a:solidFill>
                  <a:srgbClr val="000000"/>
                </a:solidFill>
                <a:latin typeface="宋体"/>
                <a:ea typeface="+mn-ea"/>
              </a:rPr>
              <a:t>人</a:t>
            </a:r>
            <a:r>
              <a:rPr lang="en-US" altLang="zh-CN" b="0" kern="0" dirty="0">
                <a:solidFill>
                  <a:srgbClr val="000000"/>
                </a:solidFill>
                <a:latin typeface="宋体"/>
                <a:ea typeface="+mn-ea"/>
              </a:rPr>
              <a:t>/</a:t>
            </a:r>
            <a:r>
              <a:rPr lang="zh-CN" altLang="en-US" b="0" kern="0" dirty="0">
                <a:solidFill>
                  <a:srgbClr val="000000"/>
                </a:solidFill>
                <a:latin typeface="宋体"/>
                <a:ea typeface="+mn-ea"/>
              </a:rPr>
              <a:t>台</a:t>
            </a:r>
            <a:endParaRPr lang="zh-CN" altLang="zh-CN" b="0" kern="0" dirty="0">
              <a:solidFill>
                <a:srgbClr val="000000"/>
              </a:solidFill>
              <a:latin typeface="宋体"/>
              <a:ea typeface="+mn-ea"/>
            </a:endParaRPr>
          </a:p>
          <a:p>
            <a:pPr marL="342900" indent="-342900" algn="l" eaLnBrk="0" hangingPunct="0">
              <a:spcBef>
                <a:spcPct val="20000"/>
              </a:spcBef>
              <a:buFontTx/>
              <a:buChar char="•"/>
              <a:defRPr/>
            </a:pPr>
            <a:endParaRPr lang="zh-CN" altLang="en-US" sz="3200" b="0" kern="0" dirty="0">
              <a:latin typeface="+mn-lt"/>
              <a:ea typeface="+mn-ea"/>
            </a:endParaRPr>
          </a:p>
        </p:txBody>
      </p:sp>
      <p:sp>
        <p:nvSpPr>
          <p:cNvPr id="4" name="矩形 3"/>
          <p:cNvSpPr/>
          <p:nvPr/>
        </p:nvSpPr>
        <p:spPr>
          <a:xfrm>
            <a:off x="571500" y="1643050"/>
            <a:ext cx="3903633" cy="442878"/>
          </a:xfrm>
          <a:prstGeom prst="rect">
            <a:avLst/>
          </a:prstGeom>
        </p:spPr>
        <p:txBody>
          <a:bodyPr wrap="none">
            <a:spAutoFit/>
          </a:bodyPr>
          <a:lstStyle/>
          <a:p>
            <a:pPr>
              <a:lnSpc>
                <a:spcPct val="150000"/>
              </a:lnSpc>
              <a:spcBef>
                <a:spcPts val="0"/>
              </a:spcBef>
              <a:defRPr/>
            </a:pPr>
            <a:r>
              <a:rPr lang="zh-CN" altLang="en-US" dirty="0">
                <a:solidFill>
                  <a:srgbClr val="FF0000"/>
                </a:solidFill>
                <a:latin typeface="宋体"/>
              </a:rPr>
              <a:t>五</a:t>
            </a:r>
            <a:r>
              <a:rPr lang="en-US" altLang="zh-CN" dirty="0">
                <a:solidFill>
                  <a:srgbClr val="FF0000"/>
                </a:solidFill>
                <a:latin typeface="宋体"/>
              </a:rPr>
              <a:t>、</a:t>
            </a:r>
            <a:r>
              <a:rPr lang="zh-CN" altLang="en-US" dirty="0">
                <a:solidFill>
                  <a:srgbClr val="FF0000"/>
                </a:solidFill>
                <a:latin typeface="+mn-ea"/>
              </a:rPr>
              <a:t>安防门禁管理系统实训装置配置</a:t>
            </a:r>
            <a:endParaRPr lang="en-US" altLang="zh-CN" dirty="0">
              <a:solidFill>
                <a:srgbClr val="FF0000"/>
              </a:solidFill>
              <a:latin typeface="宋体"/>
            </a:endParaRPr>
          </a:p>
        </p:txBody>
      </p:sp>
      <p:pic>
        <p:nvPicPr>
          <p:cNvPr id="56325" name="Picture 2" descr="门禁正面解析图"/>
          <p:cNvPicPr>
            <a:picLocks noChangeAspect="1" noChangeArrowheads="1"/>
          </p:cNvPicPr>
          <p:nvPr/>
        </p:nvPicPr>
        <p:blipFill>
          <a:blip r:embed="rId2"/>
          <a:srcRect/>
          <a:stretch>
            <a:fillRect/>
          </a:stretch>
        </p:blipFill>
        <p:spPr bwMode="auto">
          <a:xfrm>
            <a:off x="3397250" y="2285992"/>
            <a:ext cx="5675313" cy="3643321"/>
          </a:xfrm>
          <a:prstGeom prst="rect">
            <a:avLst/>
          </a:prstGeom>
          <a:noFill/>
          <a:ln w="9525">
            <a:noFill/>
            <a:miter lim="800000"/>
            <a:headEnd/>
            <a:tailEnd/>
          </a:ln>
        </p:spPr>
      </p:pic>
      <p:sp>
        <p:nvSpPr>
          <p:cNvPr id="6" name="TextBox 5"/>
          <p:cNvSpPr txBox="1">
            <a:spLocks noChangeArrowheads="1"/>
          </p:cNvSpPr>
          <p:nvPr/>
        </p:nvSpPr>
        <p:spPr bwMode="auto">
          <a:xfrm>
            <a:off x="2143108" y="986837"/>
            <a:ext cx="4698722" cy="584775"/>
          </a:xfrm>
          <a:prstGeom prst="rect">
            <a:avLst/>
          </a:prstGeom>
          <a:noFill/>
          <a:ln w="9525">
            <a:noFill/>
            <a:miter lim="800000"/>
            <a:headEnd/>
            <a:tailEnd/>
          </a:ln>
        </p:spPr>
        <p:txBody>
          <a:bodyPr wrap="none">
            <a:spAutoFit/>
          </a:bodyPr>
          <a:lstStyle/>
          <a:p>
            <a:r>
              <a:rPr lang="zh-CN" altLang="en-US" sz="3200" dirty="0">
                <a:solidFill>
                  <a:srgbClr val="000099"/>
                </a:solidFill>
                <a:latin typeface="华文行楷" pitchFamily="2" charset="-122"/>
                <a:ea typeface="华文行楷" pitchFamily="2" charset="-122"/>
              </a:rPr>
              <a:t>智能楼宇实训室产品介绍</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500" y="1518377"/>
            <a:ext cx="4830169" cy="481863"/>
          </a:xfrm>
          <a:prstGeom prst="rect">
            <a:avLst/>
          </a:prstGeom>
        </p:spPr>
        <p:txBody>
          <a:bodyPr wrap="none">
            <a:spAutoFit/>
          </a:bodyPr>
          <a:lstStyle/>
          <a:p>
            <a:pPr>
              <a:lnSpc>
                <a:spcPct val="150000"/>
              </a:lnSpc>
              <a:spcBef>
                <a:spcPts val="0"/>
              </a:spcBef>
              <a:defRPr/>
            </a:pPr>
            <a:r>
              <a:rPr lang="zh-CN" altLang="en-US" sz="2000" dirty="0">
                <a:solidFill>
                  <a:srgbClr val="FF0000"/>
                </a:solidFill>
                <a:latin typeface="宋体"/>
              </a:rPr>
              <a:t>六</a:t>
            </a:r>
            <a:r>
              <a:rPr lang="en-US" altLang="zh-CN" sz="2000" dirty="0">
                <a:solidFill>
                  <a:srgbClr val="FF0000"/>
                </a:solidFill>
                <a:latin typeface="宋体"/>
              </a:rPr>
              <a:t>、</a:t>
            </a:r>
            <a:r>
              <a:rPr lang="zh-CN" altLang="en-US" sz="2000" dirty="0">
                <a:solidFill>
                  <a:srgbClr val="FF0000"/>
                </a:solidFill>
                <a:latin typeface="+mn-ea"/>
              </a:rPr>
              <a:t>消防火灾联动报警系统实训装置配置</a:t>
            </a:r>
            <a:endParaRPr lang="en-US" altLang="zh-CN" sz="2000" dirty="0">
              <a:solidFill>
                <a:srgbClr val="FF0000"/>
              </a:solidFill>
              <a:latin typeface="宋体"/>
            </a:endParaRPr>
          </a:p>
        </p:txBody>
      </p:sp>
      <p:sp>
        <p:nvSpPr>
          <p:cNvPr id="4" name="内容占位符 2"/>
          <p:cNvSpPr txBox="1">
            <a:spLocks/>
          </p:cNvSpPr>
          <p:nvPr/>
        </p:nvSpPr>
        <p:spPr>
          <a:xfrm>
            <a:off x="357188" y="2052655"/>
            <a:ext cx="3286118" cy="3876675"/>
          </a:xfrm>
          <a:prstGeom prst="rect">
            <a:avLst/>
          </a:prstGeom>
        </p:spPr>
        <p:txBody>
          <a:bodyPr/>
          <a:lstStyle/>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产品型号</a:t>
            </a:r>
            <a:r>
              <a:rPr lang="zh-CN" altLang="en-US" b="0" kern="0" dirty="0">
                <a:latin typeface="宋体"/>
                <a:ea typeface="+mn-ea"/>
              </a:rPr>
              <a:t>：</a:t>
            </a:r>
            <a:r>
              <a:rPr lang="en-US" b="0" dirty="0">
                <a:solidFill>
                  <a:srgbClr val="FF0000"/>
                </a:solidFill>
              </a:rPr>
              <a:t> </a:t>
            </a:r>
            <a:r>
              <a:rPr lang="en-US" altLang="zh-CN" b="0" kern="0" dirty="0">
                <a:solidFill>
                  <a:srgbClr val="000000"/>
                </a:solidFill>
                <a:latin typeface="宋体"/>
                <a:ea typeface="+mn-ea"/>
              </a:rPr>
              <a:t>VFHLG-1A</a:t>
            </a:r>
            <a:endParaRPr lang="zh-CN" altLang="zh-CN" b="0" kern="0" dirty="0">
              <a:solidFill>
                <a:srgbClr val="000000"/>
              </a:solidFill>
              <a:latin typeface="宋体"/>
              <a:ea typeface="+mn-ea"/>
            </a:endParaRP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产品规格：长</a:t>
            </a:r>
            <a:r>
              <a:rPr lang="en-US" altLang="zh-CN" b="0" kern="0" dirty="0">
                <a:solidFill>
                  <a:srgbClr val="000000"/>
                </a:solidFill>
                <a:latin typeface="宋体"/>
                <a:ea typeface="+mn-ea"/>
              </a:rPr>
              <a:t>1800mm</a:t>
            </a:r>
            <a:r>
              <a:rPr lang="zh-CN" altLang="en-US" b="0" kern="0" dirty="0">
                <a:solidFill>
                  <a:srgbClr val="000000"/>
                </a:solidFill>
                <a:latin typeface="宋体"/>
                <a:ea typeface="+mn-ea"/>
              </a:rPr>
              <a:t>，</a:t>
            </a:r>
            <a:endParaRPr lang="en-US" altLang="zh-CN" b="0" kern="0" dirty="0">
              <a:solidFill>
                <a:srgbClr val="000000"/>
              </a:solidFill>
              <a:latin typeface="宋体"/>
              <a:ea typeface="+mn-ea"/>
            </a:endParaRPr>
          </a:p>
          <a:p>
            <a:pPr marL="342900" indent="-342900" algn="l" eaLnBrk="0" hangingPunct="0">
              <a:lnSpc>
                <a:spcPct val="150000"/>
              </a:lnSpc>
              <a:spcBef>
                <a:spcPts val="0"/>
              </a:spcBef>
              <a:defRPr/>
            </a:pPr>
            <a:r>
              <a:rPr lang="zh-CN" altLang="en-US" b="0" kern="0" dirty="0">
                <a:solidFill>
                  <a:srgbClr val="000000"/>
                </a:solidFill>
                <a:latin typeface="宋体"/>
                <a:ea typeface="+mn-ea"/>
              </a:rPr>
              <a:t>    宽</a:t>
            </a:r>
            <a:r>
              <a:rPr lang="en-US" altLang="zh-CN" b="0" kern="0" dirty="0">
                <a:solidFill>
                  <a:srgbClr val="000000"/>
                </a:solidFill>
                <a:latin typeface="宋体"/>
                <a:ea typeface="+mn-ea"/>
              </a:rPr>
              <a:t>700mm</a:t>
            </a:r>
            <a:r>
              <a:rPr lang="zh-CN" altLang="en-US" b="0" kern="0" dirty="0">
                <a:solidFill>
                  <a:srgbClr val="000000"/>
                </a:solidFill>
                <a:latin typeface="宋体"/>
                <a:ea typeface="+mn-ea"/>
              </a:rPr>
              <a:t>，高</a:t>
            </a:r>
            <a:r>
              <a:rPr lang="en-US" altLang="zh-CN" b="0" kern="0" dirty="0">
                <a:solidFill>
                  <a:srgbClr val="000000"/>
                </a:solidFill>
                <a:latin typeface="宋体"/>
                <a:ea typeface="+mn-ea"/>
              </a:rPr>
              <a:t>1400mm</a:t>
            </a:r>
            <a:endParaRPr lang="zh-CN" altLang="zh-CN" b="0" kern="0" dirty="0">
              <a:solidFill>
                <a:srgbClr val="000000"/>
              </a:solidFill>
              <a:latin typeface="宋体"/>
              <a:ea typeface="+mn-ea"/>
            </a:endParaRP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产品结构：全钢结构、</a:t>
            </a:r>
            <a:endParaRPr lang="en-US" altLang="zh-CN" b="0" kern="0" dirty="0">
              <a:solidFill>
                <a:srgbClr val="000000"/>
              </a:solidFill>
              <a:latin typeface="宋体"/>
              <a:ea typeface="+mn-ea"/>
            </a:endParaRPr>
          </a:p>
          <a:p>
            <a:pPr marL="342900" indent="-342900" algn="l" eaLnBrk="0" hangingPunct="0">
              <a:lnSpc>
                <a:spcPct val="150000"/>
              </a:lnSpc>
              <a:spcBef>
                <a:spcPts val="0"/>
              </a:spcBef>
              <a:defRPr/>
            </a:pPr>
            <a:r>
              <a:rPr lang="zh-CN" altLang="en-US" b="0" kern="0" dirty="0">
                <a:solidFill>
                  <a:srgbClr val="000000"/>
                </a:solidFill>
                <a:latin typeface="宋体"/>
                <a:ea typeface="+mn-ea"/>
              </a:rPr>
              <a:t>    防火塑面桌面板</a:t>
            </a: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工作电压：交流</a:t>
            </a:r>
            <a:r>
              <a:rPr lang="en-US" altLang="zh-CN" b="0" kern="0" dirty="0">
                <a:solidFill>
                  <a:srgbClr val="000000"/>
                </a:solidFill>
                <a:latin typeface="宋体"/>
                <a:ea typeface="+mn-ea"/>
              </a:rPr>
              <a:t>220V</a:t>
            </a: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额定功率：</a:t>
            </a:r>
            <a:r>
              <a:rPr lang="en-US" altLang="zh-CN" b="0" kern="0" dirty="0">
                <a:solidFill>
                  <a:srgbClr val="000000"/>
                </a:solidFill>
                <a:latin typeface="宋体"/>
                <a:ea typeface="+mn-ea"/>
              </a:rPr>
              <a:t>400W</a:t>
            </a: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产品重量：</a:t>
            </a:r>
            <a:r>
              <a:rPr lang="en-US" altLang="zh-CN" b="0" kern="0" dirty="0">
                <a:solidFill>
                  <a:srgbClr val="000000"/>
                </a:solidFill>
                <a:latin typeface="宋体"/>
                <a:ea typeface="+mn-ea"/>
              </a:rPr>
              <a:t>180KG</a:t>
            </a:r>
          </a:p>
          <a:p>
            <a:pPr marL="342900" indent="-342900" algn="l" eaLnBrk="0" hangingPunct="0">
              <a:lnSpc>
                <a:spcPct val="150000"/>
              </a:lnSpc>
              <a:spcBef>
                <a:spcPts val="0"/>
              </a:spcBef>
              <a:buFontTx/>
              <a:buChar char="•"/>
              <a:defRPr/>
            </a:pPr>
            <a:r>
              <a:rPr lang="zh-CN" altLang="en-US" b="0" kern="0" dirty="0">
                <a:solidFill>
                  <a:srgbClr val="000000"/>
                </a:solidFill>
                <a:latin typeface="宋体"/>
                <a:ea typeface="+mn-ea"/>
              </a:rPr>
              <a:t>实训人数：</a:t>
            </a:r>
            <a:r>
              <a:rPr lang="en-US" altLang="zh-CN" b="0" kern="0" dirty="0">
                <a:solidFill>
                  <a:srgbClr val="000000"/>
                </a:solidFill>
                <a:latin typeface="宋体"/>
                <a:ea typeface="+mn-ea"/>
              </a:rPr>
              <a:t>4</a:t>
            </a:r>
            <a:r>
              <a:rPr lang="zh-CN" altLang="en-US" b="0" kern="0" dirty="0">
                <a:solidFill>
                  <a:srgbClr val="000000"/>
                </a:solidFill>
                <a:latin typeface="宋体"/>
                <a:ea typeface="+mn-ea"/>
              </a:rPr>
              <a:t>人</a:t>
            </a:r>
            <a:r>
              <a:rPr lang="en-US" altLang="zh-CN" b="0" kern="0" dirty="0">
                <a:solidFill>
                  <a:srgbClr val="000000"/>
                </a:solidFill>
                <a:latin typeface="宋体"/>
                <a:ea typeface="+mn-ea"/>
              </a:rPr>
              <a:t>/</a:t>
            </a:r>
            <a:r>
              <a:rPr lang="zh-CN" altLang="en-US" b="0" kern="0" dirty="0">
                <a:solidFill>
                  <a:srgbClr val="000000"/>
                </a:solidFill>
                <a:latin typeface="宋体"/>
                <a:ea typeface="+mn-ea"/>
              </a:rPr>
              <a:t>台</a:t>
            </a:r>
            <a:endParaRPr lang="zh-CN" altLang="zh-CN" b="0" kern="0" dirty="0">
              <a:solidFill>
                <a:srgbClr val="000000"/>
              </a:solidFill>
              <a:latin typeface="宋体"/>
              <a:ea typeface="+mn-ea"/>
            </a:endParaRPr>
          </a:p>
          <a:p>
            <a:pPr marL="342900" indent="-342900" algn="l" eaLnBrk="0" hangingPunct="0">
              <a:spcBef>
                <a:spcPct val="20000"/>
              </a:spcBef>
              <a:buFontTx/>
              <a:buChar char="•"/>
              <a:defRPr/>
            </a:pPr>
            <a:endParaRPr lang="zh-CN" altLang="en-US" sz="3200" b="0" kern="0" dirty="0">
              <a:latin typeface="+mn-lt"/>
              <a:ea typeface="+mn-ea"/>
            </a:endParaRPr>
          </a:p>
        </p:txBody>
      </p:sp>
      <p:pic>
        <p:nvPicPr>
          <p:cNvPr id="57349" name="图片 4" descr="C:\Documents and Settings\Administrator\桌面\010.jpg"/>
          <p:cNvPicPr>
            <a:picLocks noChangeAspect="1" noChangeArrowheads="1"/>
          </p:cNvPicPr>
          <p:nvPr/>
        </p:nvPicPr>
        <p:blipFill>
          <a:blip r:embed="rId2"/>
          <a:srcRect/>
          <a:stretch>
            <a:fillRect/>
          </a:stretch>
        </p:blipFill>
        <p:spPr bwMode="auto">
          <a:xfrm>
            <a:off x="3656983" y="2643181"/>
            <a:ext cx="5129830" cy="3214693"/>
          </a:xfrm>
          <a:prstGeom prst="rect">
            <a:avLst/>
          </a:prstGeom>
          <a:noFill/>
          <a:ln w="9525">
            <a:noFill/>
            <a:miter lim="800000"/>
            <a:headEnd/>
            <a:tailEnd/>
          </a:ln>
        </p:spPr>
      </p:pic>
      <p:sp>
        <p:nvSpPr>
          <p:cNvPr id="6" name="TextBox 5"/>
          <p:cNvSpPr txBox="1">
            <a:spLocks noChangeArrowheads="1"/>
          </p:cNvSpPr>
          <p:nvPr/>
        </p:nvSpPr>
        <p:spPr bwMode="auto">
          <a:xfrm>
            <a:off x="2143108" y="928688"/>
            <a:ext cx="4698722" cy="584775"/>
          </a:xfrm>
          <a:prstGeom prst="rect">
            <a:avLst/>
          </a:prstGeom>
          <a:noFill/>
          <a:ln w="9525">
            <a:noFill/>
            <a:miter lim="800000"/>
            <a:headEnd/>
            <a:tailEnd/>
          </a:ln>
        </p:spPr>
        <p:txBody>
          <a:bodyPr wrap="none">
            <a:spAutoFit/>
          </a:bodyPr>
          <a:lstStyle/>
          <a:p>
            <a:r>
              <a:rPr lang="zh-CN" altLang="en-US" sz="3200" dirty="0">
                <a:solidFill>
                  <a:srgbClr val="000099"/>
                </a:solidFill>
                <a:latin typeface="华文行楷" pitchFamily="2" charset="-122"/>
                <a:ea typeface="华文行楷" pitchFamily="2" charset="-122"/>
              </a:rPr>
              <a:t>智能楼宇实训室产品介绍</a:t>
            </a:r>
          </a:p>
        </p:txBody>
      </p:sp>
      <p:grpSp>
        <p:nvGrpSpPr>
          <p:cNvPr id="7" name="Group 7"/>
          <p:cNvGrpSpPr>
            <a:grpSpLocks/>
          </p:cNvGrpSpPr>
          <p:nvPr/>
        </p:nvGrpSpPr>
        <p:grpSpPr bwMode="auto">
          <a:xfrm>
            <a:off x="6858016" y="1714488"/>
            <a:ext cx="1357078" cy="928903"/>
            <a:chOff x="2160" y="3024"/>
            <a:chExt cx="1925" cy="1312"/>
          </a:xfrm>
        </p:grpSpPr>
        <p:sp>
          <p:nvSpPr>
            <p:cNvPr id="8" name="AutoShape 8"/>
            <p:cNvSpPr>
              <a:spLocks noChangeArrowheads="1"/>
            </p:cNvSpPr>
            <p:nvPr/>
          </p:nvSpPr>
          <p:spPr bwMode="auto">
            <a:xfrm>
              <a:off x="2160" y="3024"/>
              <a:ext cx="1925" cy="1312"/>
            </a:xfrm>
            <a:prstGeom prst="irregularSeal2">
              <a:avLst/>
            </a:prstGeom>
            <a:solidFill>
              <a:srgbClr val="FFFF00"/>
            </a:solidFill>
            <a:ln w="9525">
              <a:solidFill>
                <a:schemeClr val="tx1"/>
              </a:solidFill>
              <a:miter lim="800000"/>
              <a:headEnd/>
              <a:tailEnd/>
            </a:ln>
          </p:spPr>
          <p:txBody>
            <a:bodyPr wrap="none" anchor="ctr"/>
            <a:lstStyle/>
            <a:p>
              <a:pPr fontAlgn="base"/>
              <a:endParaRPr lang="zh-CN" altLang="en-US"/>
            </a:p>
          </p:txBody>
        </p:sp>
        <p:sp>
          <p:nvSpPr>
            <p:cNvPr id="9" name="Text Box 9"/>
            <p:cNvSpPr txBox="1">
              <a:spLocks noChangeArrowheads="1"/>
            </p:cNvSpPr>
            <p:nvPr/>
          </p:nvSpPr>
          <p:spPr bwMode="auto">
            <a:xfrm>
              <a:off x="2464" y="3226"/>
              <a:ext cx="1115" cy="1000"/>
            </a:xfrm>
            <a:prstGeom prst="rect">
              <a:avLst/>
            </a:prstGeom>
            <a:noFill/>
            <a:ln w="9525">
              <a:noFill/>
              <a:miter lim="800000"/>
              <a:headEnd/>
              <a:tailEnd/>
            </a:ln>
          </p:spPr>
          <p:txBody>
            <a:bodyPr wrap="square">
              <a:spAutoFit/>
            </a:bodyPr>
            <a:lstStyle/>
            <a:p>
              <a:pPr algn="ctr" fontAlgn="base">
                <a:spcBef>
                  <a:spcPct val="50000"/>
                </a:spcBef>
              </a:pPr>
              <a:r>
                <a:rPr lang="zh-CN" altLang="en-US" sz="2000" dirty="0" smtClean="0">
                  <a:solidFill>
                    <a:srgbClr val="FF0000"/>
                  </a:solidFill>
                  <a:latin typeface="华文行楷" pitchFamily="2" charset="-122"/>
                  <a:ea typeface="华文行楷" pitchFamily="2" charset="-122"/>
                </a:rPr>
                <a:t>最新产品</a:t>
              </a:r>
              <a:endParaRPr lang="zh-CN" altLang="en-US" sz="2000" b="1" dirty="0">
                <a:solidFill>
                  <a:srgbClr val="FF0000"/>
                </a:solidFill>
                <a:latin typeface="华文行楷" pitchFamily="2" charset="-122"/>
                <a:ea typeface="华文行楷" pitchFamily="2" charset="-122"/>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500" y="1661253"/>
            <a:ext cx="4830168" cy="481863"/>
          </a:xfrm>
          <a:prstGeom prst="rect">
            <a:avLst/>
          </a:prstGeom>
        </p:spPr>
        <p:txBody>
          <a:bodyPr wrap="none">
            <a:spAutoFit/>
          </a:bodyPr>
          <a:lstStyle/>
          <a:p>
            <a:pPr>
              <a:lnSpc>
                <a:spcPct val="150000"/>
              </a:lnSpc>
              <a:spcBef>
                <a:spcPts val="0"/>
              </a:spcBef>
              <a:defRPr/>
            </a:pPr>
            <a:r>
              <a:rPr lang="zh-CN" altLang="en-US" sz="2000" dirty="0">
                <a:solidFill>
                  <a:srgbClr val="FF0000"/>
                </a:solidFill>
                <a:latin typeface="宋体"/>
              </a:rPr>
              <a:t>六</a:t>
            </a:r>
            <a:r>
              <a:rPr lang="en-US" altLang="zh-CN" sz="2000" dirty="0">
                <a:solidFill>
                  <a:srgbClr val="FF0000"/>
                </a:solidFill>
                <a:latin typeface="宋体"/>
              </a:rPr>
              <a:t>、</a:t>
            </a:r>
            <a:r>
              <a:rPr lang="zh-CN" altLang="en-US" sz="2000" dirty="0">
                <a:solidFill>
                  <a:srgbClr val="FF0000"/>
                </a:solidFill>
                <a:latin typeface="+mn-ea"/>
              </a:rPr>
              <a:t>消防火灾联动报警系统实训装置配置</a:t>
            </a:r>
            <a:endParaRPr lang="en-US" altLang="zh-CN" sz="2000" dirty="0">
              <a:solidFill>
                <a:srgbClr val="FF0000"/>
              </a:solidFill>
              <a:latin typeface="宋体"/>
            </a:endParaRPr>
          </a:p>
        </p:txBody>
      </p:sp>
      <p:sp>
        <p:nvSpPr>
          <p:cNvPr id="58372" name="TextBox 3"/>
          <p:cNvSpPr txBox="1">
            <a:spLocks noChangeArrowheads="1"/>
          </p:cNvSpPr>
          <p:nvPr/>
        </p:nvSpPr>
        <p:spPr bwMode="auto">
          <a:xfrm>
            <a:off x="571525" y="2236805"/>
            <a:ext cx="7643813" cy="3692525"/>
          </a:xfrm>
          <a:prstGeom prst="rect">
            <a:avLst/>
          </a:prstGeom>
          <a:noFill/>
          <a:ln w="9525">
            <a:noFill/>
            <a:miter lim="800000"/>
            <a:headEnd/>
            <a:tailEnd/>
          </a:ln>
        </p:spPr>
        <p:txBody>
          <a:bodyPr>
            <a:spAutoFit/>
          </a:bodyPr>
          <a:lstStyle/>
          <a:p>
            <a:pPr algn="l">
              <a:lnSpc>
                <a:spcPct val="150000"/>
              </a:lnSpc>
            </a:pPr>
            <a:r>
              <a:rPr lang="zh-CN" altLang="en-US" dirty="0">
                <a:solidFill>
                  <a:srgbClr val="FF0000"/>
                </a:solidFill>
              </a:rPr>
              <a:t>产品结构：</a:t>
            </a:r>
            <a:r>
              <a:rPr lang="zh-CN" altLang="en-US" b="0" dirty="0"/>
              <a:t>全钢结构，分上下层，带有嵌入式机架、工作区面板、带端接电源、信号接线柱，配有多功能孔板二块、配有消防火灾报警控制器一套、火灾显示盘、点型光电感烟火灾探测器、点型感温火灾探测器、输入模块输入输出模块、手动火灾报警按钮、消防火栓按钮、声光警报器、风扇（模拟风机）、盘线柜、抽屉、主体背部水平理线槽、</a:t>
            </a:r>
            <a:r>
              <a:rPr lang="en-US" altLang="zh-CN" b="0" dirty="0"/>
              <a:t>220V</a:t>
            </a:r>
            <a:r>
              <a:rPr lang="zh-CN" altLang="en-US" b="0" dirty="0"/>
              <a:t>漏电保护电源组件等组成。线缆连接结构。由实训台嵌入式机架（配线间）</a:t>
            </a:r>
            <a:r>
              <a:rPr lang="en-US" altLang="zh-CN" b="0" dirty="0"/>
              <a:t>—</a:t>
            </a:r>
            <a:r>
              <a:rPr lang="zh-CN" altLang="en-US" b="0" dirty="0"/>
              <a:t>经过理线槽至各种设备前端，通过通信链路从中心控制间连接至实训台，包括信号线（</a:t>
            </a:r>
            <a:r>
              <a:rPr lang="en-US" altLang="zh-CN" b="0" dirty="0"/>
              <a:t>RVVP</a:t>
            </a:r>
            <a:r>
              <a:rPr lang="zh-CN" altLang="en-US" b="0" dirty="0"/>
              <a:t>系列）、电源线（</a:t>
            </a:r>
            <a:r>
              <a:rPr lang="en-US" altLang="zh-CN" b="0" dirty="0"/>
              <a:t>RVV</a:t>
            </a:r>
            <a:r>
              <a:rPr lang="zh-CN" altLang="en-US" b="0" dirty="0"/>
              <a:t>系列）、视频线（</a:t>
            </a:r>
            <a:r>
              <a:rPr lang="en-US" altLang="zh-CN" b="0" dirty="0"/>
              <a:t>SYV75</a:t>
            </a:r>
            <a:r>
              <a:rPr lang="zh-CN" altLang="en-US" b="0" dirty="0"/>
              <a:t>系列）。</a:t>
            </a:r>
          </a:p>
          <a:p>
            <a:pPr algn="l"/>
            <a:endParaRPr lang="zh-CN" altLang="en-US" dirty="0"/>
          </a:p>
        </p:txBody>
      </p:sp>
      <p:sp>
        <p:nvSpPr>
          <p:cNvPr id="5" name="TextBox 5"/>
          <p:cNvSpPr txBox="1">
            <a:spLocks noChangeArrowheads="1"/>
          </p:cNvSpPr>
          <p:nvPr/>
        </p:nvSpPr>
        <p:spPr bwMode="auto">
          <a:xfrm>
            <a:off x="2143108" y="928688"/>
            <a:ext cx="4698722" cy="584775"/>
          </a:xfrm>
          <a:prstGeom prst="rect">
            <a:avLst/>
          </a:prstGeom>
          <a:noFill/>
          <a:ln w="9525">
            <a:noFill/>
            <a:miter lim="800000"/>
            <a:headEnd/>
            <a:tailEnd/>
          </a:ln>
        </p:spPr>
        <p:txBody>
          <a:bodyPr wrap="none">
            <a:spAutoFit/>
          </a:bodyPr>
          <a:lstStyle/>
          <a:p>
            <a:r>
              <a:rPr lang="zh-CN" altLang="en-US" sz="3200" dirty="0">
                <a:solidFill>
                  <a:srgbClr val="000099"/>
                </a:solidFill>
                <a:latin typeface="华文行楷" pitchFamily="2" charset="-122"/>
                <a:ea typeface="华文行楷" pitchFamily="2" charset="-122"/>
              </a:rPr>
              <a:t>智能楼宇实训室产品介绍</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图片 3" descr="未命名1"/>
          <p:cNvPicPr>
            <a:picLocks noChangeAspect="1" noChangeArrowheads="1"/>
          </p:cNvPicPr>
          <p:nvPr/>
        </p:nvPicPr>
        <p:blipFill>
          <a:blip r:embed="rId2"/>
          <a:srcRect/>
          <a:stretch>
            <a:fillRect/>
          </a:stretch>
        </p:blipFill>
        <p:spPr bwMode="auto">
          <a:xfrm>
            <a:off x="2921908" y="2500306"/>
            <a:ext cx="6007810" cy="3357569"/>
          </a:xfrm>
          <a:prstGeom prst="rect">
            <a:avLst/>
          </a:prstGeom>
          <a:noFill/>
          <a:ln w="9525">
            <a:noFill/>
            <a:miter lim="800000"/>
            <a:headEnd/>
            <a:tailEnd/>
          </a:ln>
        </p:spPr>
      </p:pic>
      <p:sp>
        <p:nvSpPr>
          <p:cNvPr id="89096" name="TextBox 9"/>
          <p:cNvSpPr txBox="1">
            <a:spLocks noChangeArrowheads="1"/>
          </p:cNvSpPr>
          <p:nvPr/>
        </p:nvSpPr>
        <p:spPr bwMode="auto">
          <a:xfrm>
            <a:off x="428625" y="1428750"/>
            <a:ext cx="6129338" cy="923925"/>
          </a:xfrm>
          <a:prstGeom prst="rect">
            <a:avLst/>
          </a:prstGeom>
          <a:noFill/>
          <a:ln w="9525">
            <a:noFill/>
            <a:miter lim="800000"/>
            <a:headEnd/>
            <a:tailEnd/>
          </a:ln>
        </p:spPr>
        <p:txBody>
          <a:bodyPr>
            <a:spAutoFit/>
          </a:bodyPr>
          <a:lstStyle/>
          <a:p>
            <a:pPr algn="l">
              <a:defRPr/>
            </a:pPr>
            <a:r>
              <a:rPr lang="zh-CN" altLang="en-US" sz="1600" b="0" dirty="0">
                <a:latin typeface="+mn-ea"/>
                <a:ea typeface="+mn-ea"/>
              </a:rPr>
              <a:t>产品型号：</a:t>
            </a:r>
            <a:r>
              <a:rPr lang="en-US" altLang="zh-CN" sz="1600" dirty="0">
                <a:solidFill>
                  <a:srgbClr val="FF0000"/>
                </a:solidFill>
                <a:latin typeface="+mn-ea"/>
                <a:ea typeface="+mn-ea"/>
              </a:rPr>
              <a:t>VWLQT-1B</a:t>
            </a:r>
            <a:endParaRPr lang="zh-CN" altLang="en-US" sz="1600" dirty="0">
              <a:solidFill>
                <a:srgbClr val="FF0000"/>
              </a:solidFill>
              <a:latin typeface="+mn-ea"/>
              <a:ea typeface="+mn-ea"/>
            </a:endParaRPr>
          </a:p>
          <a:p>
            <a:pPr algn="l">
              <a:defRPr/>
            </a:pPr>
            <a:r>
              <a:rPr lang="zh-CN" altLang="en-US" sz="1600" b="0" dirty="0">
                <a:latin typeface="+mn-ea"/>
                <a:ea typeface="+mn-ea"/>
              </a:rPr>
              <a:t>产品规格：外形尺寸：</a:t>
            </a:r>
            <a:r>
              <a:rPr lang="en-US" altLang="zh-CN" sz="1600" b="0" dirty="0">
                <a:latin typeface="+mn-ea"/>
                <a:ea typeface="+mn-ea"/>
              </a:rPr>
              <a:t>4660mm × 2220mm × 2300mm</a:t>
            </a:r>
            <a:r>
              <a:rPr lang="zh-CN" altLang="zh-CN" sz="1600" b="0" dirty="0">
                <a:latin typeface="+mn-ea"/>
                <a:ea typeface="+mn-ea"/>
              </a:rPr>
              <a:t> </a:t>
            </a:r>
            <a:r>
              <a:rPr lang="en-US" altLang="zh-CN" dirty="0">
                <a:latin typeface="Arial" pitchFamily="34" charset="0"/>
              </a:rPr>
              <a:t> </a:t>
            </a:r>
            <a:endParaRPr lang="zh-CN" altLang="en-US" dirty="0">
              <a:latin typeface="Arial" pitchFamily="34" charset="0"/>
            </a:endParaRPr>
          </a:p>
          <a:p>
            <a:pPr algn="l">
              <a:defRPr/>
            </a:pPr>
            <a:endParaRPr lang="zh-CN" altLang="en-US" dirty="0">
              <a:latin typeface="Arial" pitchFamily="34" charset="0"/>
            </a:endParaRPr>
          </a:p>
        </p:txBody>
      </p:sp>
      <p:sp>
        <p:nvSpPr>
          <p:cNvPr id="89097" name="TextBox 10"/>
          <p:cNvSpPr txBox="1">
            <a:spLocks noChangeArrowheads="1"/>
          </p:cNvSpPr>
          <p:nvPr/>
        </p:nvSpPr>
        <p:spPr bwMode="auto">
          <a:xfrm>
            <a:off x="500063" y="2000250"/>
            <a:ext cx="7643812" cy="4478338"/>
          </a:xfrm>
          <a:prstGeom prst="rect">
            <a:avLst/>
          </a:prstGeom>
          <a:noFill/>
          <a:ln w="9525">
            <a:noFill/>
            <a:miter lim="800000"/>
            <a:headEnd/>
            <a:tailEnd/>
          </a:ln>
        </p:spPr>
        <p:txBody>
          <a:bodyPr>
            <a:spAutoFit/>
          </a:bodyPr>
          <a:lstStyle/>
          <a:p>
            <a:pPr algn="l">
              <a:lnSpc>
                <a:spcPct val="150000"/>
              </a:lnSpc>
              <a:defRPr/>
            </a:pPr>
            <a:r>
              <a:rPr lang="zh-CN" altLang="en-US" sz="1600" b="0" dirty="0">
                <a:latin typeface="+mn-ea"/>
                <a:ea typeface="+mn-ea"/>
              </a:rPr>
              <a:t>产品结构：结构：由轻便的铝合金框架和安装布线网孔板组成，划分为智</a:t>
            </a:r>
            <a:endParaRPr lang="en-US" altLang="zh-CN" sz="1600" b="0" dirty="0">
              <a:latin typeface="+mn-ea"/>
              <a:ea typeface="+mn-ea"/>
            </a:endParaRPr>
          </a:p>
          <a:p>
            <a:pPr algn="l">
              <a:lnSpc>
                <a:spcPct val="150000"/>
              </a:lnSpc>
              <a:defRPr/>
            </a:pPr>
            <a:r>
              <a:rPr lang="zh-CN" altLang="en-US" sz="1600" b="0" dirty="0">
                <a:latin typeface="+mn-ea"/>
                <a:ea typeface="+mn-ea"/>
              </a:rPr>
              <a:t>能大楼、智能小区、楼</a:t>
            </a:r>
            <a:endParaRPr lang="en-US" altLang="zh-CN" sz="1600" b="0" dirty="0">
              <a:latin typeface="+mn-ea"/>
              <a:ea typeface="+mn-ea"/>
            </a:endParaRPr>
          </a:p>
          <a:p>
            <a:pPr algn="l">
              <a:lnSpc>
                <a:spcPct val="150000"/>
              </a:lnSpc>
              <a:defRPr/>
            </a:pPr>
            <a:r>
              <a:rPr lang="zh-CN" altLang="en-US" sz="1600" b="0" dirty="0">
                <a:latin typeface="+mn-ea"/>
                <a:ea typeface="+mn-ea"/>
              </a:rPr>
              <a:t>道和管理中心等实训区</a:t>
            </a:r>
            <a:endParaRPr lang="en-US" altLang="zh-CN" sz="1600" b="0" dirty="0">
              <a:latin typeface="+mn-ea"/>
              <a:ea typeface="+mn-ea"/>
            </a:endParaRPr>
          </a:p>
          <a:p>
            <a:pPr algn="l">
              <a:lnSpc>
                <a:spcPct val="150000"/>
              </a:lnSpc>
              <a:defRPr/>
            </a:pPr>
            <a:r>
              <a:rPr lang="zh-CN" altLang="en-US" sz="1600" b="0" dirty="0">
                <a:latin typeface="+mn-ea"/>
                <a:ea typeface="+mn-ea"/>
              </a:rPr>
              <a:t>域，高仿真的环境配套</a:t>
            </a:r>
            <a:endParaRPr lang="en-US" altLang="zh-CN" sz="1600" b="0" dirty="0">
              <a:latin typeface="+mn-ea"/>
              <a:ea typeface="+mn-ea"/>
            </a:endParaRPr>
          </a:p>
          <a:p>
            <a:pPr algn="l">
              <a:lnSpc>
                <a:spcPct val="150000"/>
              </a:lnSpc>
              <a:defRPr/>
            </a:pPr>
            <a:r>
              <a:rPr lang="zh-CN" altLang="en-US" sz="1600" b="0" dirty="0">
                <a:latin typeface="+mn-ea"/>
                <a:ea typeface="+mn-ea"/>
              </a:rPr>
              <a:t>真实智能楼宇系统，包</a:t>
            </a:r>
            <a:endParaRPr lang="en-US" altLang="zh-CN" sz="1600" b="0" dirty="0">
              <a:latin typeface="+mn-ea"/>
              <a:ea typeface="+mn-ea"/>
            </a:endParaRPr>
          </a:p>
          <a:p>
            <a:pPr algn="l">
              <a:lnSpc>
                <a:spcPct val="150000"/>
              </a:lnSpc>
              <a:defRPr/>
            </a:pPr>
            <a:r>
              <a:rPr lang="zh-CN" altLang="en-US" sz="1600" b="0" dirty="0">
                <a:latin typeface="+mn-ea"/>
                <a:ea typeface="+mn-ea"/>
              </a:rPr>
              <a:t>括楼宇对讲系统、消防</a:t>
            </a:r>
            <a:endParaRPr lang="en-US" altLang="zh-CN" sz="1600" b="0" dirty="0">
              <a:latin typeface="+mn-ea"/>
              <a:ea typeface="+mn-ea"/>
            </a:endParaRPr>
          </a:p>
          <a:p>
            <a:pPr algn="l">
              <a:lnSpc>
                <a:spcPct val="150000"/>
              </a:lnSpc>
              <a:defRPr/>
            </a:pPr>
            <a:r>
              <a:rPr lang="zh-CN" altLang="en-US" sz="1600" b="0" dirty="0">
                <a:latin typeface="+mn-ea"/>
                <a:ea typeface="+mn-ea"/>
              </a:rPr>
              <a:t>系统、室内安防与周边</a:t>
            </a:r>
            <a:endParaRPr lang="en-US" altLang="zh-CN" sz="1600" b="0" dirty="0">
              <a:latin typeface="+mn-ea"/>
              <a:ea typeface="+mn-ea"/>
            </a:endParaRPr>
          </a:p>
          <a:p>
            <a:pPr algn="l">
              <a:lnSpc>
                <a:spcPct val="150000"/>
              </a:lnSpc>
              <a:defRPr/>
            </a:pPr>
            <a:r>
              <a:rPr lang="zh-CN" altLang="en-US" sz="1600" b="0" dirty="0">
                <a:latin typeface="+mn-ea"/>
                <a:ea typeface="+mn-ea"/>
              </a:rPr>
              <a:t>防范系统、闭路电视监</a:t>
            </a:r>
            <a:endParaRPr lang="en-US" altLang="zh-CN" sz="1600" b="0" dirty="0">
              <a:latin typeface="+mn-ea"/>
              <a:ea typeface="+mn-ea"/>
            </a:endParaRPr>
          </a:p>
          <a:p>
            <a:pPr algn="l">
              <a:lnSpc>
                <a:spcPct val="150000"/>
              </a:lnSpc>
              <a:defRPr/>
            </a:pPr>
            <a:r>
              <a:rPr lang="zh-CN" altLang="en-US" sz="1600" b="0" dirty="0">
                <a:latin typeface="+mn-ea"/>
                <a:ea typeface="+mn-ea"/>
              </a:rPr>
              <a:t>控系统、综合布线系统</a:t>
            </a:r>
            <a:endParaRPr lang="en-US" altLang="zh-CN" sz="1600" b="0" dirty="0">
              <a:latin typeface="+mn-ea"/>
              <a:ea typeface="+mn-ea"/>
            </a:endParaRPr>
          </a:p>
          <a:p>
            <a:pPr algn="l">
              <a:lnSpc>
                <a:spcPct val="150000"/>
              </a:lnSpc>
              <a:defRPr/>
            </a:pPr>
            <a:r>
              <a:rPr lang="zh-CN" altLang="en-US" sz="1600" b="0" dirty="0">
                <a:latin typeface="+mn-ea"/>
                <a:ea typeface="+mn-ea"/>
              </a:rPr>
              <a:t>、门禁系统。 </a:t>
            </a:r>
            <a:r>
              <a:rPr lang="zh-CN" altLang="en-US" dirty="0">
                <a:latin typeface="Arial" pitchFamily="34" charset="0"/>
              </a:rPr>
              <a:t/>
            </a:r>
            <a:br>
              <a:rPr lang="zh-CN" altLang="en-US" dirty="0">
                <a:latin typeface="Arial" pitchFamily="34" charset="0"/>
              </a:rPr>
            </a:br>
            <a:endParaRPr lang="zh-CN" altLang="en-US" dirty="0">
              <a:latin typeface="Arial" pitchFamily="34" charset="0"/>
            </a:endParaRPr>
          </a:p>
          <a:p>
            <a:pPr algn="l">
              <a:defRPr/>
            </a:pPr>
            <a:endParaRPr lang="zh-CN" altLang="en-US" dirty="0">
              <a:latin typeface="Arial" pitchFamily="34" charset="0"/>
            </a:endParaRPr>
          </a:p>
        </p:txBody>
      </p:sp>
      <p:sp>
        <p:nvSpPr>
          <p:cNvPr id="7" name="TextBox 5"/>
          <p:cNvSpPr txBox="1">
            <a:spLocks noChangeArrowheads="1"/>
          </p:cNvSpPr>
          <p:nvPr/>
        </p:nvSpPr>
        <p:spPr bwMode="auto">
          <a:xfrm>
            <a:off x="2143108" y="928688"/>
            <a:ext cx="4698722" cy="584775"/>
          </a:xfrm>
          <a:prstGeom prst="rect">
            <a:avLst/>
          </a:prstGeom>
          <a:noFill/>
          <a:ln w="9525">
            <a:noFill/>
            <a:miter lim="800000"/>
            <a:headEnd/>
            <a:tailEnd/>
          </a:ln>
        </p:spPr>
        <p:txBody>
          <a:bodyPr wrap="none">
            <a:spAutoFit/>
          </a:bodyPr>
          <a:lstStyle/>
          <a:p>
            <a:r>
              <a:rPr lang="zh-CN" altLang="en-US" sz="3200" dirty="0">
                <a:solidFill>
                  <a:srgbClr val="000099"/>
                </a:solidFill>
                <a:latin typeface="华文行楷" pitchFamily="2" charset="-122"/>
                <a:ea typeface="华文行楷" pitchFamily="2" charset="-122"/>
              </a:rPr>
              <a:t>智能楼宇实训室产品介绍</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1"/>
          <p:cNvSpPr>
            <a:spLocks noChangeArrowheads="1"/>
          </p:cNvSpPr>
          <p:nvPr/>
        </p:nvSpPr>
        <p:spPr bwMode="auto">
          <a:xfrm>
            <a:off x="1714480" y="1344602"/>
            <a:ext cx="5540375" cy="584200"/>
          </a:xfrm>
          <a:prstGeom prst="rect">
            <a:avLst/>
          </a:prstGeom>
          <a:noFill/>
          <a:ln w="9525">
            <a:noFill/>
            <a:miter lim="800000"/>
            <a:headEnd/>
            <a:tailEnd/>
          </a:ln>
        </p:spPr>
        <p:txBody>
          <a:bodyPr wrap="none">
            <a:spAutoFit/>
          </a:bodyPr>
          <a:lstStyle/>
          <a:p>
            <a:r>
              <a:rPr lang="zh-CN" altLang="en-US" sz="3200" dirty="0">
                <a:solidFill>
                  <a:srgbClr val="000099"/>
                </a:solidFill>
                <a:latin typeface="华文行楷" pitchFamily="2" charset="-122"/>
                <a:ea typeface="华文行楷" pitchFamily="2" charset="-122"/>
              </a:rPr>
              <a:t>三、电工电子实训室产品介绍</a:t>
            </a:r>
          </a:p>
        </p:txBody>
      </p:sp>
      <p:sp>
        <p:nvSpPr>
          <p:cNvPr id="60419" name="Rectangle 1"/>
          <p:cNvSpPr>
            <a:spLocks noChangeArrowheads="1"/>
          </p:cNvSpPr>
          <p:nvPr/>
        </p:nvSpPr>
        <p:spPr bwMode="auto">
          <a:xfrm>
            <a:off x="1714500" y="2286000"/>
            <a:ext cx="6072188" cy="2308225"/>
          </a:xfrm>
          <a:prstGeom prst="rect">
            <a:avLst/>
          </a:prstGeom>
          <a:noFill/>
          <a:ln w="9525" algn="ctr">
            <a:noFill/>
            <a:miter lim="800000"/>
            <a:headEnd/>
            <a:tailEnd/>
          </a:ln>
        </p:spPr>
        <p:txBody>
          <a:bodyPr anchor="ctr">
            <a:spAutoFit/>
          </a:bodyPr>
          <a:lstStyle/>
          <a:p>
            <a:pPr indent="266700" algn="l" eaLnBrk="0" hangingPunct="0">
              <a:lnSpc>
                <a:spcPct val="150000"/>
              </a:lnSpc>
            </a:pPr>
            <a:r>
              <a:rPr lang="zh-CN" altLang="en-US" sz="2400" dirty="0">
                <a:latin typeface="Calibri" pitchFamily="34" charset="0"/>
                <a:cs typeface="Times New Roman" pitchFamily="18" charset="0"/>
              </a:rPr>
              <a:t>（一）、电工电子实训台</a:t>
            </a:r>
            <a:r>
              <a:rPr lang="en-US" altLang="zh-CN" sz="2400" dirty="0">
                <a:latin typeface="Calibri" pitchFamily="34" charset="0"/>
                <a:cs typeface="Times New Roman" pitchFamily="18" charset="0"/>
              </a:rPr>
              <a:t>VEDZL-1A</a:t>
            </a:r>
            <a:endParaRPr lang="en-US" altLang="zh-CN" sz="2400" dirty="0"/>
          </a:p>
          <a:p>
            <a:pPr indent="266700" algn="l" eaLnBrk="0" hangingPunct="0">
              <a:lnSpc>
                <a:spcPct val="150000"/>
              </a:lnSpc>
            </a:pPr>
            <a:r>
              <a:rPr lang="zh-CN" altLang="en-US" sz="2400" dirty="0">
                <a:latin typeface="Calibri" pitchFamily="34" charset="0"/>
                <a:cs typeface="Times New Roman" pitchFamily="18" charset="0"/>
              </a:rPr>
              <a:t>（二）、电子电路实训台</a:t>
            </a:r>
            <a:r>
              <a:rPr lang="en-US" altLang="zh-CN" sz="2400" dirty="0">
                <a:latin typeface="Calibri" pitchFamily="34" charset="0"/>
                <a:cs typeface="Times New Roman" pitchFamily="18" charset="0"/>
              </a:rPr>
              <a:t>VEDLG-1A</a:t>
            </a:r>
            <a:endParaRPr lang="en-US" altLang="zh-CN" sz="2400" dirty="0"/>
          </a:p>
          <a:p>
            <a:pPr indent="266700" algn="l" eaLnBrk="0" hangingPunct="0">
              <a:lnSpc>
                <a:spcPct val="150000"/>
              </a:lnSpc>
            </a:pPr>
            <a:r>
              <a:rPr lang="zh-CN" altLang="en-US" sz="2400" dirty="0">
                <a:latin typeface="Calibri" pitchFamily="34" charset="0"/>
                <a:cs typeface="Times New Roman" pitchFamily="18" charset="0"/>
              </a:rPr>
              <a:t>（三）、电工技术实训台</a:t>
            </a:r>
            <a:r>
              <a:rPr lang="en-US" altLang="zh-CN" sz="2400" dirty="0">
                <a:latin typeface="Calibri" pitchFamily="34" charset="0"/>
                <a:cs typeface="Times New Roman" pitchFamily="18" charset="0"/>
              </a:rPr>
              <a:t>VEDGG-1A</a:t>
            </a:r>
            <a:endParaRPr lang="en-US" altLang="zh-CN" sz="2400" dirty="0"/>
          </a:p>
          <a:p>
            <a:pPr indent="266700" algn="l" eaLnBrk="0" hangingPunct="0">
              <a:lnSpc>
                <a:spcPct val="150000"/>
              </a:lnSpc>
            </a:pPr>
            <a:r>
              <a:rPr lang="zh-CN" altLang="en-US" sz="2400" dirty="0">
                <a:latin typeface="Calibri" pitchFamily="34" charset="0"/>
                <a:cs typeface="Times New Roman" pitchFamily="18" charset="0"/>
              </a:rPr>
              <a:t>（四）、单片机技术实训台</a:t>
            </a:r>
            <a:r>
              <a:rPr lang="en-US" altLang="zh-CN" sz="2400" dirty="0">
                <a:latin typeface="Calibri" pitchFamily="34" charset="0"/>
                <a:cs typeface="Times New Roman" pitchFamily="18" charset="0"/>
              </a:rPr>
              <a:t>VEDPJ-1A</a:t>
            </a:r>
            <a:endParaRPr lang="en-US" altLang="zh-CN" sz="24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图片 1" descr="正.tif"/>
          <p:cNvPicPr>
            <a:picLocks noChangeAspect="1" noChangeArrowheads="1"/>
          </p:cNvPicPr>
          <p:nvPr/>
        </p:nvPicPr>
        <p:blipFill>
          <a:blip r:embed="rId2"/>
          <a:srcRect/>
          <a:stretch>
            <a:fillRect/>
          </a:stretch>
        </p:blipFill>
        <p:spPr bwMode="auto">
          <a:xfrm>
            <a:off x="4846344" y="2500307"/>
            <a:ext cx="4154781" cy="3221044"/>
          </a:xfrm>
          <a:prstGeom prst="rect">
            <a:avLst/>
          </a:prstGeom>
          <a:noFill/>
          <a:ln w="9525">
            <a:noFill/>
            <a:miter lim="800000"/>
            <a:headEnd/>
            <a:tailEnd/>
          </a:ln>
        </p:spPr>
      </p:pic>
      <p:sp>
        <p:nvSpPr>
          <p:cNvPr id="61443" name="矩形 1"/>
          <p:cNvSpPr>
            <a:spLocks noChangeArrowheads="1"/>
          </p:cNvSpPr>
          <p:nvPr/>
        </p:nvSpPr>
        <p:spPr bwMode="auto">
          <a:xfrm>
            <a:off x="2143108" y="1058275"/>
            <a:ext cx="4698722" cy="584775"/>
          </a:xfrm>
          <a:prstGeom prst="rect">
            <a:avLst/>
          </a:prstGeom>
          <a:noFill/>
          <a:ln w="9525">
            <a:noFill/>
            <a:miter lim="800000"/>
            <a:headEnd/>
            <a:tailEnd/>
          </a:ln>
        </p:spPr>
        <p:txBody>
          <a:bodyPr wrap="none">
            <a:spAutoFit/>
          </a:bodyPr>
          <a:lstStyle/>
          <a:p>
            <a:r>
              <a:rPr lang="zh-CN" altLang="en-US" sz="3200" dirty="0" smtClean="0">
                <a:solidFill>
                  <a:srgbClr val="000099"/>
                </a:solidFill>
                <a:latin typeface="华文行楷" pitchFamily="2" charset="-122"/>
                <a:ea typeface="华文行楷" pitchFamily="2" charset="-122"/>
              </a:rPr>
              <a:t>电工电子实训室产品介绍</a:t>
            </a:r>
            <a:endParaRPr lang="zh-CN" altLang="en-US" sz="3200" dirty="0">
              <a:solidFill>
                <a:srgbClr val="000099"/>
              </a:solidFill>
              <a:latin typeface="华文行楷" pitchFamily="2" charset="-122"/>
              <a:ea typeface="华文行楷" pitchFamily="2" charset="-122"/>
            </a:endParaRPr>
          </a:p>
        </p:txBody>
      </p:sp>
      <p:sp>
        <p:nvSpPr>
          <p:cNvPr id="61444" name="Rectangle 1"/>
          <p:cNvSpPr>
            <a:spLocks noChangeArrowheads="1"/>
          </p:cNvSpPr>
          <p:nvPr/>
        </p:nvSpPr>
        <p:spPr bwMode="auto">
          <a:xfrm>
            <a:off x="214313" y="2155820"/>
            <a:ext cx="5143505" cy="3416320"/>
          </a:xfrm>
          <a:prstGeom prst="rect">
            <a:avLst/>
          </a:prstGeom>
          <a:noFill/>
          <a:ln w="9525" algn="ctr">
            <a:noFill/>
            <a:miter lim="800000"/>
            <a:headEnd/>
            <a:tailEnd/>
          </a:ln>
        </p:spPr>
        <p:txBody>
          <a:bodyPr wrap="square" anchor="ctr">
            <a:spAutoFit/>
          </a:bodyPr>
          <a:lstStyle/>
          <a:p>
            <a:pPr algn="l" eaLnBrk="0" hangingPunct="0">
              <a:lnSpc>
                <a:spcPct val="150000"/>
              </a:lnSpc>
              <a:buFontTx/>
              <a:buChar char="•"/>
            </a:pPr>
            <a:r>
              <a:rPr lang="zh-CN" b="0" dirty="0">
                <a:latin typeface="宋体" pitchFamily="2" charset="-122"/>
                <a:cs typeface="Times New Roman" pitchFamily="18" charset="0"/>
              </a:rPr>
              <a:t>产品型号：</a:t>
            </a:r>
            <a:r>
              <a:rPr lang="en-US" altLang="zh-CN" b="0" dirty="0">
                <a:latin typeface="宋体" pitchFamily="2" charset="-122"/>
                <a:cs typeface="Times New Roman" pitchFamily="18" charset="0"/>
              </a:rPr>
              <a:t>VEDZL-1A </a:t>
            </a:r>
            <a:endParaRPr lang="en-US" altLang="zh-CN" b="0" dirty="0"/>
          </a:p>
          <a:p>
            <a:pPr algn="l" eaLnBrk="0" hangingPunct="0">
              <a:lnSpc>
                <a:spcPct val="150000"/>
              </a:lnSpc>
              <a:buFontTx/>
              <a:buChar char="•"/>
            </a:pPr>
            <a:r>
              <a:rPr lang="zh-CN" altLang="en-US" b="0" dirty="0">
                <a:latin typeface="宋体" pitchFamily="2" charset="-122"/>
                <a:cs typeface="Times New Roman" pitchFamily="18" charset="0"/>
              </a:rPr>
              <a:t>产品名称：电工电子实训台</a:t>
            </a:r>
            <a:endParaRPr lang="zh-CN" altLang="en-US" b="0" dirty="0"/>
          </a:p>
          <a:p>
            <a:pPr algn="l" eaLnBrk="0" hangingPunct="0">
              <a:lnSpc>
                <a:spcPct val="150000"/>
              </a:lnSpc>
              <a:buFontTx/>
              <a:buChar char="•"/>
            </a:pPr>
            <a:r>
              <a:rPr lang="zh-CN" altLang="en-US" b="0" dirty="0">
                <a:latin typeface="宋体" pitchFamily="2" charset="-122"/>
                <a:cs typeface="Times New Roman" pitchFamily="18" charset="0"/>
              </a:rPr>
              <a:t>产品规格：长</a:t>
            </a:r>
            <a:r>
              <a:rPr lang="en-US" altLang="zh-CN" b="0" dirty="0">
                <a:latin typeface="宋体" pitchFamily="2" charset="-122"/>
                <a:cs typeface="Times New Roman" pitchFamily="18" charset="0"/>
              </a:rPr>
              <a:t>1800mm</a:t>
            </a:r>
            <a:r>
              <a:rPr lang="zh-CN" altLang="en-US" b="0" dirty="0">
                <a:latin typeface="宋体" pitchFamily="2" charset="-122"/>
                <a:cs typeface="Times New Roman" pitchFamily="18" charset="0"/>
              </a:rPr>
              <a:t>，宽</a:t>
            </a:r>
            <a:r>
              <a:rPr lang="en-US" altLang="zh-CN" b="0" dirty="0">
                <a:latin typeface="宋体" pitchFamily="2" charset="-122"/>
                <a:cs typeface="Times New Roman" pitchFamily="18" charset="0"/>
              </a:rPr>
              <a:t>850mm</a:t>
            </a:r>
            <a:r>
              <a:rPr lang="zh-CN" altLang="en-US" b="0" dirty="0">
                <a:latin typeface="宋体" pitchFamily="2" charset="-122"/>
                <a:cs typeface="Times New Roman" pitchFamily="18" charset="0"/>
              </a:rPr>
              <a:t>，高</a:t>
            </a:r>
            <a:r>
              <a:rPr lang="en-US" altLang="zh-CN" b="0" dirty="0">
                <a:latin typeface="宋体" pitchFamily="2" charset="-122"/>
                <a:cs typeface="Times New Roman" pitchFamily="18" charset="0"/>
              </a:rPr>
              <a:t>1800mm </a:t>
            </a:r>
            <a:endParaRPr lang="en-US" altLang="zh-CN" b="0" dirty="0"/>
          </a:p>
          <a:p>
            <a:pPr algn="l" eaLnBrk="0" hangingPunct="0">
              <a:lnSpc>
                <a:spcPct val="150000"/>
              </a:lnSpc>
              <a:buFontTx/>
              <a:buChar char="•"/>
            </a:pPr>
            <a:r>
              <a:rPr lang="zh-CN" altLang="en-US" b="0" dirty="0">
                <a:latin typeface="宋体" pitchFamily="2" charset="-122"/>
                <a:cs typeface="Times New Roman" pitchFamily="18" charset="0"/>
              </a:rPr>
              <a:t>产品结构：优质铝合金结构、防火塑面实验台</a:t>
            </a:r>
            <a:endParaRPr lang="zh-CN" altLang="en-US" b="0" dirty="0"/>
          </a:p>
          <a:p>
            <a:pPr algn="l" eaLnBrk="0" hangingPunct="0">
              <a:lnSpc>
                <a:spcPct val="150000"/>
              </a:lnSpc>
              <a:buFontTx/>
              <a:buChar char="•"/>
            </a:pPr>
            <a:r>
              <a:rPr lang="zh-CN" altLang="en-US" b="0" dirty="0">
                <a:latin typeface="宋体" pitchFamily="2" charset="-122"/>
                <a:cs typeface="Times New Roman" pitchFamily="18" charset="0"/>
              </a:rPr>
              <a:t>工作电压：交流</a:t>
            </a:r>
            <a:r>
              <a:rPr lang="en-US" altLang="zh-CN" b="0" dirty="0">
                <a:latin typeface="宋体" pitchFamily="2" charset="-122"/>
                <a:cs typeface="Times New Roman" pitchFamily="18" charset="0"/>
              </a:rPr>
              <a:t>380V</a:t>
            </a:r>
            <a:r>
              <a:rPr lang="zh-CN" altLang="en-US" b="0" dirty="0">
                <a:latin typeface="宋体" pitchFamily="2" charset="-122"/>
                <a:cs typeface="Times New Roman" pitchFamily="18" charset="0"/>
              </a:rPr>
              <a:t>或者交流</a:t>
            </a:r>
            <a:r>
              <a:rPr lang="en-US" altLang="zh-CN" b="0" dirty="0">
                <a:latin typeface="宋体" pitchFamily="2" charset="-122"/>
                <a:cs typeface="Times New Roman" pitchFamily="18" charset="0"/>
              </a:rPr>
              <a:t>220V</a:t>
            </a:r>
            <a:endParaRPr lang="en-US" altLang="zh-CN" b="0" dirty="0"/>
          </a:p>
          <a:p>
            <a:pPr algn="l" eaLnBrk="0" hangingPunct="0">
              <a:lnSpc>
                <a:spcPct val="150000"/>
              </a:lnSpc>
              <a:buFontTx/>
              <a:buChar char="•"/>
            </a:pPr>
            <a:r>
              <a:rPr lang="zh-CN" altLang="en-US" b="0" dirty="0">
                <a:latin typeface="宋体" pitchFamily="2" charset="-122"/>
                <a:cs typeface="Times New Roman" pitchFamily="18" charset="0"/>
              </a:rPr>
              <a:t>额定功率：</a:t>
            </a:r>
            <a:r>
              <a:rPr lang="en-US" altLang="zh-CN" b="0" dirty="0">
                <a:latin typeface="宋体" pitchFamily="2" charset="-122"/>
                <a:cs typeface="Times New Roman" pitchFamily="18" charset="0"/>
              </a:rPr>
              <a:t>800W</a:t>
            </a:r>
            <a:endParaRPr lang="en-US" altLang="zh-CN" b="0" dirty="0"/>
          </a:p>
          <a:p>
            <a:pPr algn="l" eaLnBrk="0" hangingPunct="0">
              <a:lnSpc>
                <a:spcPct val="150000"/>
              </a:lnSpc>
              <a:buFontTx/>
              <a:buChar char="•"/>
            </a:pPr>
            <a:r>
              <a:rPr lang="zh-CN" altLang="en-US" b="0" dirty="0">
                <a:latin typeface="宋体" pitchFamily="2" charset="-122"/>
                <a:cs typeface="Times New Roman" pitchFamily="18" charset="0"/>
              </a:rPr>
              <a:t>产品重量：</a:t>
            </a:r>
            <a:r>
              <a:rPr lang="en-US" altLang="zh-CN" b="0" dirty="0">
                <a:latin typeface="宋体" pitchFamily="2" charset="-122"/>
                <a:cs typeface="Times New Roman" pitchFamily="18" charset="0"/>
              </a:rPr>
              <a:t>85KG</a:t>
            </a:r>
            <a:endParaRPr lang="en-US" altLang="zh-CN" b="0" dirty="0"/>
          </a:p>
          <a:p>
            <a:pPr algn="l" eaLnBrk="0" hangingPunct="0">
              <a:lnSpc>
                <a:spcPct val="150000"/>
              </a:lnSpc>
              <a:buFontTx/>
              <a:buChar char="•"/>
            </a:pPr>
            <a:r>
              <a:rPr lang="zh-CN" altLang="en-US" b="0" dirty="0">
                <a:latin typeface="宋体" pitchFamily="2" charset="-122"/>
                <a:cs typeface="Times New Roman" pitchFamily="18" charset="0"/>
              </a:rPr>
              <a:t>实训人数：</a:t>
            </a:r>
            <a:r>
              <a:rPr lang="en-US" altLang="zh-CN" b="0" dirty="0">
                <a:latin typeface="宋体" pitchFamily="2" charset="-122"/>
                <a:cs typeface="Times New Roman" pitchFamily="18" charset="0"/>
              </a:rPr>
              <a:t>2</a:t>
            </a:r>
            <a:r>
              <a:rPr lang="zh-CN" altLang="en-US" b="0" dirty="0">
                <a:latin typeface="宋体" pitchFamily="2" charset="-122"/>
                <a:cs typeface="Times New Roman" pitchFamily="18" charset="0"/>
              </a:rPr>
              <a:t>人</a:t>
            </a:r>
            <a:r>
              <a:rPr lang="en-US" altLang="zh-CN" b="0" dirty="0">
                <a:latin typeface="宋体" pitchFamily="2" charset="-122"/>
                <a:cs typeface="Times New Roman" pitchFamily="18" charset="0"/>
              </a:rPr>
              <a:t>/</a:t>
            </a:r>
            <a:r>
              <a:rPr lang="zh-CN" altLang="en-US" b="0" dirty="0">
                <a:latin typeface="宋体" pitchFamily="2" charset="-122"/>
                <a:cs typeface="Times New Roman" pitchFamily="18" charset="0"/>
              </a:rPr>
              <a:t>台 （同时）</a:t>
            </a:r>
            <a:endParaRPr lang="zh-CN" altLang="en-US" b="0" dirty="0"/>
          </a:p>
        </p:txBody>
      </p:sp>
      <p:sp>
        <p:nvSpPr>
          <p:cNvPr id="61445" name="矩形 4"/>
          <p:cNvSpPr>
            <a:spLocks noChangeArrowheads="1"/>
          </p:cNvSpPr>
          <p:nvPr/>
        </p:nvSpPr>
        <p:spPr bwMode="auto">
          <a:xfrm>
            <a:off x="3429000" y="1609716"/>
            <a:ext cx="2338388" cy="461962"/>
          </a:xfrm>
          <a:prstGeom prst="rect">
            <a:avLst/>
          </a:prstGeom>
          <a:noFill/>
          <a:ln w="9525">
            <a:noFill/>
            <a:miter lim="800000"/>
            <a:headEnd/>
            <a:tailEnd/>
          </a:ln>
        </p:spPr>
        <p:txBody>
          <a:bodyPr wrap="none">
            <a:spAutoFit/>
          </a:bodyPr>
          <a:lstStyle/>
          <a:p>
            <a:r>
              <a:rPr lang="zh-CN" altLang="en-US" sz="2400" dirty="0">
                <a:solidFill>
                  <a:srgbClr val="FF0000"/>
                </a:solidFill>
                <a:latin typeface="华文新魏" pitchFamily="2" charset="-122"/>
                <a:ea typeface="华文新魏" pitchFamily="2" charset="-122"/>
                <a:cs typeface="Times New Roman" pitchFamily="18" charset="0"/>
              </a:rPr>
              <a:t>电工电子实训台</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矩形 2"/>
          <p:cNvSpPr>
            <a:spLocks noChangeArrowheads="1"/>
          </p:cNvSpPr>
          <p:nvPr/>
        </p:nvSpPr>
        <p:spPr bwMode="auto">
          <a:xfrm>
            <a:off x="3429000" y="1538277"/>
            <a:ext cx="2338388" cy="461963"/>
          </a:xfrm>
          <a:prstGeom prst="rect">
            <a:avLst/>
          </a:prstGeom>
          <a:noFill/>
          <a:ln w="9525">
            <a:noFill/>
            <a:miter lim="800000"/>
            <a:headEnd/>
            <a:tailEnd/>
          </a:ln>
        </p:spPr>
        <p:txBody>
          <a:bodyPr wrap="none">
            <a:spAutoFit/>
          </a:bodyPr>
          <a:lstStyle/>
          <a:p>
            <a:r>
              <a:rPr lang="zh-CN" altLang="en-US" sz="2400" dirty="0">
                <a:solidFill>
                  <a:srgbClr val="FF0000"/>
                </a:solidFill>
                <a:latin typeface="华文新魏" pitchFamily="2" charset="-122"/>
                <a:ea typeface="华文新魏" pitchFamily="2" charset="-122"/>
                <a:cs typeface="Times New Roman" pitchFamily="18" charset="0"/>
              </a:rPr>
              <a:t>电工电子实训台</a:t>
            </a:r>
          </a:p>
        </p:txBody>
      </p:sp>
      <p:sp>
        <p:nvSpPr>
          <p:cNvPr id="4" name="Rectangle 8"/>
          <p:cNvSpPr txBox="1">
            <a:spLocks noChangeArrowheads="1"/>
          </p:cNvSpPr>
          <p:nvPr/>
        </p:nvSpPr>
        <p:spPr bwMode="auto">
          <a:xfrm>
            <a:off x="571500" y="1785940"/>
            <a:ext cx="7929563" cy="2000250"/>
          </a:xfrm>
          <a:prstGeom prst="rect">
            <a:avLst/>
          </a:prstGeom>
          <a:noFill/>
          <a:ln w="9525">
            <a:noFill/>
            <a:miter lim="800000"/>
            <a:headEnd/>
            <a:tailEnd/>
          </a:ln>
        </p:spPr>
        <p:txBody>
          <a:bodyPr/>
          <a:lstStyle/>
          <a:p>
            <a:pPr marL="342900" indent="-342900" algn="l" eaLnBrk="0" hangingPunct="0">
              <a:lnSpc>
                <a:spcPct val="120000"/>
              </a:lnSpc>
              <a:spcBef>
                <a:spcPct val="20000"/>
              </a:spcBef>
              <a:defRPr/>
            </a:pPr>
            <a:r>
              <a:rPr lang="zh-CN" kern="0" dirty="0">
                <a:latin typeface="+mn-ea"/>
                <a:ea typeface="+mn-ea"/>
              </a:rPr>
              <a:t>模组</a:t>
            </a:r>
            <a:r>
              <a:rPr lang="zh-CN" altLang="en-US" kern="0" dirty="0">
                <a:latin typeface="+mn-ea"/>
                <a:ea typeface="+mn-ea"/>
              </a:rPr>
              <a:t>功能</a:t>
            </a:r>
            <a:endParaRPr lang="en-US" altLang="zh-CN" kern="0" dirty="0">
              <a:latin typeface="+mn-ea"/>
              <a:ea typeface="+mn-ea"/>
            </a:endParaRPr>
          </a:p>
          <a:p>
            <a:pPr marL="342900" indent="-342900" algn="l" eaLnBrk="0" hangingPunct="0">
              <a:lnSpc>
                <a:spcPct val="120000"/>
              </a:lnSpc>
              <a:spcBef>
                <a:spcPct val="20000"/>
              </a:spcBef>
              <a:defRPr/>
            </a:pPr>
            <a:r>
              <a:rPr lang="en-US" altLang="zh-CN" b="0" kern="0" dirty="0">
                <a:latin typeface="+mn-ea"/>
                <a:ea typeface="+mn-ea"/>
              </a:rPr>
              <a:t>   </a:t>
            </a:r>
            <a:r>
              <a:rPr lang="zh-CN" b="0" kern="0" dirty="0">
                <a:latin typeface="+mn-ea"/>
                <a:ea typeface="+mn-ea"/>
              </a:rPr>
              <a:t>模组分为左右两个主体装置，</a:t>
            </a:r>
            <a:r>
              <a:rPr lang="zh-CN" altLang="en-US" b="0" kern="0" dirty="0">
                <a:latin typeface="+mn-ea"/>
                <a:ea typeface="+mn-ea"/>
              </a:rPr>
              <a:t>均</a:t>
            </a:r>
            <a:r>
              <a:rPr lang="zh-CN" b="0" kern="0" dirty="0">
                <a:latin typeface="+mn-ea"/>
                <a:ea typeface="+mn-ea"/>
              </a:rPr>
              <a:t>为</a:t>
            </a:r>
            <a:r>
              <a:rPr lang="en-US" altLang="zh-CN" b="0" kern="0" dirty="0">
                <a:latin typeface="+mn-ea"/>
                <a:ea typeface="+mn-ea"/>
              </a:rPr>
              <a:t>860mm</a:t>
            </a:r>
            <a:r>
              <a:rPr lang="en-US" altLang="zh-CN" b="0" dirty="0">
                <a:latin typeface="+mn-ea"/>
              </a:rPr>
              <a:t> × </a:t>
            </a:r>
            <a:r>
              <a:rPr lang="en-US" altLang="zh-CN" b="0" kern="0" dirty="0">
                <a:latin typeface="+mn-ea"/>
                <a:ea typeface="+mn-ea"/>
              </a:rPr>
              <a:t>310mm</a:t>
            </a:r>
            <a:r>
              <a:rPr lang="en-US" altLang="zh-CN" b="0" dirty="0">
                <a:latin typeface="+mn-ea"/>
              </a:rPr>
              <a:t> × </a:t>
            </a:r>
            <a:r>
              <a:rPr lang="en-US" altLang="zh-CN" b="0" kern="0" dirty="0">
                <a:latin typeface="+mn-ea"/>
                <a:ea typeface="+mn-ea"/>
              </a:rPr>
              <a:t>290 mm</a:t>
            </a:r>
            <a:r>
              <a:rPr lang="zh-CN" b="0" kern="0" dirty="0">
                <a:latin typeface="+mn-ea"/>
                <a:ea typeface="+mn-ea"/>
              </a:rPr>
              <a:t>。</a:t>
            </a:r>
            <a:endParaRPr lang="en-US" altLang="zh-CN" b="0" kern="0" dirty="0">
              <a:latin typeface="+mn-ea"/>
              <a:ea typeface="+mn-ea"/>
            </a:endParaRPr>
          </a:p>
          <a:p>
            <a:pPr marL="342900" indent="-342900" algn="l" eaLnBrk="0" hangingPunct="0">
              <a:lnSpc>
                <a:spcPct val="120000"/>
              </a:lnSpc>
              <a:spcBef>
                <a:spcPct val="20000"/>
              </a:spcBef>
              <a:defRPr/>
            </a:pPr>
            <a:r>
              <a:rPr lang="en-US" altLang="zh-CN" b="0" kern="0" dirty="0">
                <a:latin typeface="+mn-ea"/>
                <a:ea typeface="+mn-ea"/>
              </a:rPr>
              <a:t>   </a:t>
            </a:r>
            <a:r>
              <a:rPr lang="zh-CN" b="0" kern="0" dirty="0">
                <a:latin typeface="+mn-ea"/>
                <a:ea typeface="+mn-ea"/>
              </a:rPr>
              <a:t>由电源输入系统和</a:t>
            </a:r>
            <a:r>
              <a:rPr lang="en-US" altLang="zh-CN" b="0" kern="0" dirty="0">
                <a:latin typeface="+mn-ea"/>
                <a:ea typeface="+mn-ea"/>
              </a:rPr>
              <a:t>5</a:t>
            </a:r>
            <a:r>
              <a:rPr lang="zh-CN" b="0" kern="0" dirty="0">
                <a:latin typeface="+mn-ea"/>
                <a:ea typeface="+mn-ea"/>
              </a:rPr>
              <a:t>个工作区组成，</a:t>
            </a:r>
            <a:r>
              <a:rPr lang="en-US" altLang="zh-CN" b="0" kern="0" dirty="0">
                <a:latin typeface="+mn-ea"/>
                <a:ea typeface="+mn-ea"/>
              </a:rPr>
              <a:t>5</a:t>
            </a:r>
            <a:r>
              <a:rPr lang="zh-CN" b="0" kern="0" dirty="0">
                <a:latin typeface="+mn-ea"/>
                <a:ea typeface="+mn-ea"/>
              </a:rPr>
              <a:t>个工作区分别为：总电源控制区、直流稳压电源区、可调低压交流</a:t>
            </a:r>
            <a:r>
              <a:rPr lang="en-US" altLang="zh-CN" b="0" kern="0" dirty="0">
                <a:latin typeface="+mn-ea"/>
                <a:ea typeface="+mn-ea"/>
              </a:rPr>
              <a:t>\</a:t>
            </a:r>
            <a:r>
              <a:rPr lang="zh-CN" b="0" kern="0" dirty="0">
                <a:latin typeface="+mn-ea"/>
                <a:ea typeface="+mn-ea"/>
              </a:rPr>
              <a:t>开关电源区、直流电流电压测试区、单相</a:t>
            </a:r>
            <a:r>
              <a:rPr lang="en-US" altLang="zh-CN" b="0" kern="0" dirty="0">
                <a:latin typeface="+mn-ea"/>
                <a:ea typeface="+mn-ea"/>
              </a:rPr>
              <a:t>\</a:t>
            </a:r>
            <a:r>
              <a:rPr lang="zh-CN" b="0" kern="0" dirty="0">
                <a:latin typeface="+mn-ea"/>
                <a:ea typeface="+mn-ea"/>
              </a:rPr>
              <a:t>三相供电区。</a:t>
            </a:r>
            <a:endParaRPr lang="zh-CN" altLang="en-US" b="0" kern="0" dirty="0">
              <a:latin typeface="+mn-ea"/>
              <a:ea typeface="+mn-ea"/>
            </a:endParaRPr>
          </a:p>
          <a:p>
            <a:pPr marL="342900" indent="-342900" algn="l" eaLnBrk="0" hangingPunct="0">
              <a:spcBef>
                <a:spcPct val="20000"/>
              </a:spcBef>
              <a:defRPr/>
            </a:pPr>
            <a:endParaRPr lang="zh-CN" altLang="en-US" sz="2000" b="0" kern="0" dirty="0">
              <a:latin typeface="+mn-ea"/>
              <a:ea typeface="+mn-ea"/>
            </a:endParaRPr>
          </a:p>
        </p:txBody>
      </p:sp>
      <p:pic>
        <p:nvPicPr>
          <p:cNvPr id="62469" name="图片 0" descr="2a.jpg"/>
          <p:cNvPicPr>
            <a:picLocks noChangeAspect="1" noChangeArrowheads="1"/>
          </p:cNvPicPr>
          <p:nvPr/>
        </p:nvPicPr>
        <p:blipFill>
          <a:blip r:embed="rId2"/>
          <a:srcRect/>
          <a:stretch>
            <a:fillRect/>
          </a:stretch>
        </p:blipFill>
        <p:spPr bwMode="auto">
          <a:xfrm>
            <a:off x="1643063" y="3929063"/>
            <a:ext cx="5643562" cy="1933575"/>
          </a:xfrm>
          <a:prstGeom prst="rect">
            <a:avLst/>
          </a:prstGeom>
          <a:noFill/>
          <a:ln w="9525">
            <a:noFill/>
            <a:miter lim="800000"/>
            <a:headEnd/>
            <a:tailEnd/>
          </a:ln>
        </p:spPr>
      </p:pic>
      <p:sp>
        <p:nvSpPr>
          <p:cNvPr id="62470" name="TextBox 6"/>
          <p:cNvSpPr txBox="1">
            <a:spLocks noChangeArrowheads="1"/>
          </p:cNvSpPr>
          <p:nvPr/>
        </p:nvSpPr>
        <p:spPr bwMode="auto">
          <a:xfrm>
            <a:off x="7715250" y="3714750"/>
            <a:ext cx="1285875" cy="646113"/>
          </a:xfrm>
          <a:prstGeom prst="rect">
            <a:avLst/>
          </a:prstGeom>
          <a:noFill/>
          <a:ln w="9525">
            <a:noFill/>
            <a:miter lim="800000"/>
            <a:headEnd/>
            <a:tailEnd/>
          </a:ln>
        </p:spPr>
        <p:txBody>
          <a:bodyPr>
            <a:spAutoFit/>
          </a:bodyPr>
          <a:lstStyle/>
          <a:p>
            <a:r>
              <a:rPr lang="zh-CN" altLang="en-US">
                <a:solidFill>
                  <a:srgbClr val="0066FF"/>
                </a:solidFill>
              </a:rPr>
              <a:t>单相</a:t>
            </a:r>
            <a:r>
              <a:rPr lang="en-US" altLang="zh-CN">
                <a:solidFill>
                  <a:srgbClr val="0066FF"/>
                </a:solidFill>
              </a:rPr>
              <a:t>\</a:t>
            </a:r>
            <a:r>
              <a:rPr lang="zh-CN" altLang="en-US">
                <a:solidFill>
                  <a:srgbClr val="0066FF"/>
                </a:solidFill>
              </a:rPr>
              <a:t>三相供电区</a:t>
            </a:r>
          </a:p>
        </p:txBody>
      </p:sp>
      <p:cxnSp>
        <p:nvCxnSpPr>
          <p:cNvPr id="62471" name="直接箭头连接符 8"/>
          <p:cNvCxnSpPr>
            <a:cxnSpLocks noChangeShapeType="1"/>
          </p:cNvCxnSpPr>
          <p:nvPr/>
        </p:nvCxnSpPr>
        <p:spPr bwMode="auto">
          <a:xfrm flipV="1">
            <a:off x="7143750" y="4071938"/>
            <a:ext cx="714375" cy="357187"/>
          </a:xfrm>
          <a:prstGeom prst="straightConnector1">
            <a:avLst/>
          </a:prstGeom>
          <a:noFill/>
          <a:ln w="9525" algn="ctr">
            <a:solidFill>
              <a:schemeClr val="tx1"/>
            </a:solidFill>
            <a:round/>
            <a:headEnd/>
            <a:tailEnd type="arrow" w="med" len="med"/>
          </a:ln>
        </p:spPr>
      </p:cxnSp>
      <p:sp>
        <p:nvSpPr>
          <p:cNvPr id="62472" name="TextBox 10"/>
          <p:cNvSpPr txBox="1">
            <a:spLocks noChangeArrowheads="1"/>
          </p:cNvSpPr>
          <p:nvPr/>
        </p:nvSpPr>
        <p:spPr bwMode="auto">
          <a:xfrm>
            <a:off x="7715250" y="4786313"/>
            <a:ext cx="1285875" cy="923925"/>
          </a:xfrm>
          <a:prstGeom prst="rect">
            <a:avLst/>
          </a:prstGeom>
          <a:noFill/>
          <a:ln w="9525">
            <a:noFill/>
            <a:miter lim="800000"/>
            <a:headEnd/>
            <a:tailEnd/>
          </a:ln>
        </p:spPr>
        <p:txBody>
          <a:bodyPr>
            <a:spAutoFit/>
          </a:bodyPr>
          <a:lstStyle/>
          <a:p>
            <a:r>
              <a:rPr lang="zh-CN" altLang="en-US">
                <a:solidFill>
                  <a:srgbClr val="0066FF"/>
                </a:solidFill>
              </a:rPr>
              <a:t>直流电流电压测试区</a:t>
            </a:r>
          </a:p>
        </p:txBody>
      </p:sp>
      <p:cxnSp>
        <p:nvCxnSpPr>
          <p:cNvPr id="62473" name="直接箭头连接符 11"/>
          <p:cNvCxnSpPr>
            <a:cxnSpLocks noChangeShapeType="1"/>
          </p:cNvCxnSpPr>
          <p:nvPr/>
        </p:nvCxnSpPr>
        <p:spPr bwMode="auto">
          <a:xfrm flipV="1">
            <a:off x="5857875" y="5072063"/>
            <a:ext cx="2000250" cy="357187"/>
          </a:xfrm>
          <a:prstGeom prst="straightConnector1">
            <a:avLst/>
          </a:prstGeom>
          <a:noFill/>
          <a:ln w="9525" algn="ctr">
            <a:solidFill>
              <a:schemeClr val="tx1"/>
            </a:solidFill>
            <a:round/>
            <a:headEnd/>
            <a:tailEnd type="arrow" w="med" len="med"/>
          </a:ln>
        </p:spPr>
      </p:cxnSp>
      <p:sp>
        <p:nvSpPr>
          <p:cNvPr id="62474" name="TextBox 18"/>
          <p:cNvSpPr txBox="1">
            <a:spLocks noChangeArrowheads="1"/>
          </p:cNvSpPr>
          <p:nvPr/>
        </p:nvSpPr>
        <p:spPr bwMode="auto">
          <a:xfrm>
            <a:off x="5429250" y="3357563"/>
            <a:ext cx="1643063" cy="646112"/>
          </a:xfrm>
          <a:prstGeom prst="rect">
            <a:avLst/>
          </a:prstGeom>
          <a:noFill/>
          <a:ln w="9525">
            <a:noFill/>
            <a:miter lim="800000"/>
            <a:headEnd/>
            <a:tailEnd/>
          </a:ln>
        </p:spPr>
        <p:txBody>
          <a:bodyPr>
            <a:spAutoFit/>
          </a:bodyPr>
          <a:lstStyle/>
          <a:p>
            <a:r>
              <a:rPr lang="zh-CN" altLang="en-US">
                <a:solidFill>
                  <a:srgbClr val="0066FF"/>
                </a:solidFill>
              </a:rPr>
              <a:t>可调低压交流</a:t>
            </a:r>
            <a:r>
              <a:rPr lang="en-US" altLang="zh-CN">
                <a:solidFill>
                  <a:srgbClr val="0066FF"/>
                </a:solidFill>
              </a:rPr>
              <a:t>\</a:t>
            </a:r>
            <a:r>
              <a:rPr lang="zh-CN" altLang="en-US">
                <a:solidFill>
                  <a:srgbClr val="0066FF"/>
                </a:solidFill>
              </a:rPr>
              <a:t>开关电源区</a:t>
            </a:r>
          </a:p>
        </p:txBody>
      </p:sp>
      <p:cxnSp>
        <p:nvCxnSpPr>
          <p:cNvPr id="62475" name="直接箭头连接符 19"/>
          <p:cNvCxnSpPr>
            <a:cxnSpLocks noChangeShapeType="1"/>
          </p:cNvCxnSpPr>
          <p:nvPr/>
        </p:nvCxnSpPr>
        <p:spPr bwMode="auto">
          <a:xfrm flipV="1">
            <a:off x="4572000" y="3857625"/>
            <a:ext cx="1071563" cy="714375"/>
          </a:xfrm>
          <a:prstGeom prst="straightConnector1">
            <a:avLst/>
          </a:prstGeom>
          <a:noFill/>
          <a:ln w="9525" algn="ctr">
            <a:solidFill>
              <a:schemeClr val="tx1"/>
            </a:solidFill>
            <a:round/>
            <a:headEnd/>
            <a:tailEnd type="arrow" w="med" len="med"/>
          </a:ln>
        </p:spPr>
      </p:cxnSp>
      <p:sp>
        <p:nvSpPr>
          <p:cNvPr id="62476" name="TextBox 22"/>
          <p:cNvSpPr txBox="1">
            <a:spLocks noChangeArrowheads="1"/>
          </p:cNvSpPr>
          <p:nvPr/>
        </p:nvSpPr>
        <p:spPr bwMode="auto">
          <a:xfrm>
            <a:off x="0" y="3786188"/>
            <a:ext cx="1285875" cy="646112"/>
          </a:xfrm>
          <a:prstGeom prst="rect">
            <a:avLst/>
          </a:prstGeom>
          <a:noFill/>
          <a:ln w="9525">
            <a:noFill/>
            <a:miter lim="800000"/>
            <a:headEnd/>
            <a:tailEnd/>
          </a:ln>
        </p:spPr>
        <p:txBody>
          <a:bodyPr>
            <a:spAutoFit/>
          </a:bodyPr>
          <a:lstStyle/>
          <a:p>
            <a:r>
              <a:rPr lang="zh-CN" altLang="en-US">
                <a:solidFill>
                  <a:srgbClr val="0066FF"/>
                </a:solidFill>
              </a:rPr>
              <a:t>直流稳压电源区</a:t>
            </a:r>
          </a:p>
        </p:txBody>
      </p:sp>
      <p:cxnSp>
        <p:nvCxnSpPr>
          <p:cNvPr id="62477" name="直接箭头连接符 23"/>
          <p:cNvCxnSpPr>
            <a:cxnSpLocks noChangeShapeType="1"/>
          </p:cNvCxnSpPr>
          <p:nvPr/>
        </p:nvCxnSpPr>
        <p:spPr bwMode="auto">
          <a:xfrm rot="10800000">
            <a:off x="1143000" y="4071938"/>
            <a:ext cx="2143125" cy="642937"/>
          </a:xfrm>
          <a:prstGeom prst="straightConnector1">
            <a:avLst/>
          </a:prstGeom>
          <a:noFill/>
          <a:ln w="9525" algn="ctr">
            <a:solidFill>
              <a:schemeClr val="tx1"/>
            </a:solidFill>
            <a:round/>
            <a:headEnd/>
            <a:tailEnd type="arrow" w="med" len="med"/>
          </a:ln>
        </p:spPr>
      </p:cxnSp>
      <p:sp>
        <p:nvSpPr>
          <p:cNvPr id="62478" name="TextBox 26"/>
          <p:cNvSpPr txBox="1">
            <a:spLocks noChangeArrowheads="1"/>
          </p:cNvSpPr>
          <p:nvPr/>
        </p:nvSpPr>
        <p:spPr bwMode="auto">
          <a:xfrm>
            <a:off x="0" y="4786313"/>
            <a:ext cx="1285875" cy="646112"/>
          </a:xfrm>
          <a:prstGeom prst="rect">
            <a:avLst/>
          </a:prstGeom>
          <a:noFill/>
          <a:ln w="9525">
            <a:noFill/>
            <a:miter lim="800000"/>
            <a:headEnd/>
            <a:tailEnd/>
          </a:ln>
        </p:spPr>
        <p:txBody>
          <a:bodyPr>
            <a:spAutoFit/>
          </a:bodyPr>
          <a:lstStyle/>
          <a:p>
            <a:r>
              <a:rPr lang="zh-CN" altLang="en-US">
                <a:solidFill>
                  <a:srgbClr val="0066FF"/>
                </a:solidFill>
              </a:rPr>
              <a:t>总电源控制区</a:t>
            </a:r>
          </a:p>
        </p:txBody>
      </p:sp>
      <p:cxnSp>
        <p:nvCxnSpPr>
          <p:cNvPr id="62479" name="直接箭头连接符 27"/>
          <p:cNvCxnSpPr>
            <a:cxnSpLocks noChangeShapeType="1"/>
          </p:cNvCxnSpPr>
          <p:nvPr/>
        </p:nvCxnSpPr>
        <p:spPr bwMode="auto">
          <a:xfrm rot="10800000">
            <a:off x="1143000" y="5143500"/>
            <a:ext cx="1143000" cy="71438"/>
          </a:xfrm>
          <a:prstGeom prst="straightConnector1">
            <a:avLst/>
          </a:prstGeom>
          <a:noFill/>
          <a:ln w="9525" algn="ctr">
            <a:solidFill>
              <a:schemeClr val="tx1"/>
            </a:solidFill>
            <a:round/>
            <a:headEnd/>
            <a:tailEnd type="arrow" w="med" len="med"/>
          </a:ln>
        </p:spPr>
      </p:cxnSp>
      <p:sp>
        <p:nvSpPr>
          <p:cNvPr id="16" name="矩形 1"/>
          <p:cNvSpPr>
            <a:spLocks noChangeArrowheads="1"/>
          </p:cNvSpPr>
          <p:nvPr/>
        </p:nvSpPr>
        <p:spPr bwMode="auto">
          <a:xfrm>
            <a:off x="2143108" y="1000108"/>
            <a:ext cx="4698722" cy="584775"/>
          </a:xfrm>
          <a:prstGeom prst="rect">
            <a:avLst/>
          </a:prstGeom>
          <a:noFill/>
          <a:ln w="9525">
            <a:noFill/>
            <a:miter lim="800000"/>
            <a:headEnd/>
            <a:tailEnd/>
          </a:ln>
        </p:spPr>
        <p:txBody>
          <a:bodyPr wrap="none">
            <a:spAutoFit/>
          </a:bodyPr>
          <a:lstStyle/>
          <a:p>
            <a:r>
              <a:rPr lang="zh-CN" altLang="en-US" sz="3200" dirty="0" smtClean="0">
                <a:solidFill>
                  <a:srgbClr val="000099"/>
                </a:solidFill>
                <a:latin typeface="华文行楷" pitchFamily="2" charset="-122"/>
                <a:ea typeface="华文行楷" pitchFamily="2" charset="-122"/>
              </a:rPr>
              <a:t>电工电子实训室产品介绍</a:t>
            </a:r>
            <a:endParaRPr lang="zh-CN" altLang="en-US" sz="3200" dirty="0">
              <a:solidFill>
                <a:srgbClr val="000099"/>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矩形 3"/>
          <p:cNvSpPr>
            <a:spLocks noChangeArrowheads="1"/>
          </p:cNvSpPr>
          <p:nvPr/>
        </p:nvSpPr>
        <p:spPr bwMode="auto">
          <a:xfrm>
            <a:off x="3214678" y="1466840"/>
            <a:ext cx="2659062" cy="461962"/>
          </a:xfrm>
          <a:prstGeom prst="rect">
            <a:avLst/>
          </a:prstGeom>
          <a:noFill/>
          <a:ln w="9525">
            <a:noFill/>
            <a:miter lim="800000"/>
            <a:headEnd/>
            <a:tailEnd/>
          </a:ln>
        </p:spPr>
        <p:txBody>
          <a:bodyPr wrap="none">
            <a:spAutoFit/>
          </a:bodyPr>
          <a:lstStyle/>
          <a:p>
            <a:r>
              <a:rPr lang="zh-CN" altLang="en-US" sz="2400" dirty="0">
                <a:solidFill>
                  <a:srgbClr val="FF0000"/>
                </a:solidFill>
                <a:latin typeface="华文新魏" pitchFamily="2" charset="-122"/>
                <a:ea typeface="华文新魏" pitchFamily="2" charset="-122"/>
              </a:rPr>
              <a:t>单片机技术实训台</a:t>
            </a:r>
          </a:p>
        </p:txBody>
      </p:sp>
      <p:sp>
        <p:nvSpPr>
          <p:cNvPr id="5" name="矩形 4"/>
          <p:cNvSpPr/>
          <p:nvPr/>
        </p:nvSpPr>
        <p:spPr>
          <a:xfrm>
            <a:off x="571501" y="1787525"/>
            <a:ext cx="4714880" cy="1938338"/>
          </a:xfrm>
          <a:prstGeom prst="rect">
            <a:avLst/>
          </a:prstGeom>
        </p:spPr>
        <p:txBody>
          <a:bodyPr wrap="square">
            <a:spAutoFit/>
          </a:bodyPr>
          <a:lstStyle/>
          <a:p>
            <a:pPr algn="l">
              <a:lnSpc>
                <a:spcPts val="2400"/>
              </a:lnSpc>
              <a:defRPr/>
            </a:pPr>
            <a:r>
              <a:rPr lang="zh-CN" altLang="en-US" sz="1600" dirty="0">
                <a:latin typeface="+mn-ea"/>
                <a:ea typeface="+mn-ea"/>
              </a:rPr>
              <a:t>产品型号：</a:t>
            </a:r>
            <a:r>
              <a:rPr lang="en-US" altLang="zh-CN" sz="1600" b="0" dirty="0">
                <a:latin typeface="+mn-ea"/>
                <a:ea typeface="+mn-ea"/>
              </a:rPr>
              <a:t>VEDPG-1A</a:t>
            </a:r>
            <a:endParaRPr lang="zh-CN" altLang="zh-CN" sz="1600" b="0" dirty="0">
              <a:latin typeface="+mn-ea"/>
              <a:ea typeface="+mn-ea"/>
            </a:endParaRPr>
          </a:p>
          <a:p>
            <a:pPr algn="l">
              <a:lnSpc>
                <a:spcPts val="2400"/>
              </a:lnSpc>
              <a:defRPr/>
            </a:pPr>
            <a:r>
              <a:rPr lang="zh-CN" altLang="en-US" sz="1600" dirty="0">
                <a:latin typeface="+mn-ea"/>
                <a:ea typeface="+mn-ea"/>
              </a:rPr>
              <a:t>产品名称：</a:t>
            </a:r>
            <a:r>
              <a:rPr lang="zh-CN" altLang="en-US" sz="1600" b="0" dirty="0">
                <a:latin typeface="+mn-ea"/>
                <a:ea typeface="+mn-ea"/>
              </a:rPr>
              <a:t>单片机技术实训台</a:t>
            </a:r>
          </a:p>
          <a:p>
            <a:pPr algn="l">
              <a:lnSpc>
                <a:spcPts val="2400"/>
              </a:lnSpc>
              <a:defRPr/>
            </a:pPr>
            <a:r>
              <a:rPr lang="zh-CN" altLang="en-US" sz="1600" dirty="0">
                <a:latin typeface="+mn-ea"/>
                <a:ea typeface="+mn-ea"/>
              </a:rPr>
              <a:t>产品规格：</a:t>
            </a:r>
            <a:r>
              <a:rPr lang="zh-CN" altLang="en-US" sz="1600" b="0" dirty="0">
                <a:latin typeface="+mn-ea"/>
                <a:ea typeface="+mn-ea"/>
              </a:rPr>
              <a:t>长</a:t>
            </a:r>
            <a:r>
              <a:rPr lang="en-US" altLang="zh-CN" sz="1600" b="0" dirty="0">
                <a:latin typeface="+mn-ea"/>
                <a:ea typeface="+mn-ea"/>
              </a:rPr>
              <a:t>1260mm×</a:t>
            </a:r>
            <a:r>
              <a:rPr lang="zh-CN" altLang="en-US" sz="1600" b="0" dirty="0">
                <a:latin typeface="+mn-ea"/>
                <a:ea typeface="+mn-ea"/>
              </a:rPr>
              <a:t>宽</a:t>
            </a:r>
            <a:r>
              <a:rPr lang="en-US" altLang="zh-CN" sz="1600" b="0" dirty="0">
                <a:latin typeface="+mn-ea"/>
                <a:ea typeface="+mn-ea"/>
              </a:rPr>
              <a:t>780mm</a:t>
            </a:r>
            <a:r>
              <a:rPr lang="en-US" altLang="zh-CN" sz="1600" b="0" dirty="0">
                <a:latin typeface="+mn-ea"/>
              </a:rPr>
              <a:t> ×</a:t>
            </a:r>
            <a:r>
              <a:rPr lang="zh-CN" altLang="en-US" sz="1600" b="0" dirty="0">
                <a:latin typeface="+mn-ea"/>
                <a:ea typeface="+mn-ea"/>
              </a:rPr>
              <a:t>高</a:t>
            </a:r>
            <a:r>
              <a:rPr lang="en-US" altLang="zh-CN" sz="1600" b="0" dirty="0">
                <a:latin typeface="+mn-ea"/>
                <a:ea typeface="+mn-ea"/>
              </a:rPr>
              <a:t>985mm</a:t>
            </a:r>
            <a:endParaRPr lang="zh-CN" altLang="zh-CN" sz="1600" b="0" dirty="0">
              <a:latin typeface="+mn-ea"/>
              <a:ea typeface="+mn-ea"/>
            </a:endParaRPr>
          </a:p>
          <a:p>
            <a:pPr algn="l">
              <a:lnSpc>
                <a:spcPts val="2400"/>
              </a:lnSpc>
              <a:defRPr/>
            </a:pPr>
            <a:r>
              <a:rPr lang="zh-CN" altLang="en-US" sz="1600" b="0" dirty="0">
                <a:latin typeface="+mn-ea"/>
                <a:ea typeface="+mn-ea"/>
              </a:rPr>
              <a:t>优质钣金结构、防火塑面实验台</a:t>
            </a:r>
          </a:p>
          <a:p>
            <a:pPr algn="l">
              <a:lnSpc>
                <a:spcPts val="2400"/>
              </a:lnSpc>
              <a:defRPr/>
            </a:pPr>
            <a:r>
              <a:rPr lang="zh-CN" altLang="en-US" sz="1600" dirty="0">
                <a:latin typeface="+mn-ea"/>
                <a:ea typeface="+mn-ea"/>
              </a:rPr>
              <a:t>工作电压：</a:t>
            </a:r>
            <a:r>
              <a:rPr lang="en-US" altLang="zh-CN" sz="1600" b="0" dirty="0">
                <a:latin typeface="+mn-ea"/>
                <a:ea typeface="+mn-ea"/>
              </a:rPr>
              <a:t>AC220V</a:t>
            </a:r>
          </a:p>
          <a:p>
            <a:pPr algn="l">
              <a:defRPr/>
            </a:pPr>
            <a:endParaRPr lang="zh-CN" altLang="zh-CN" sz="2000" b="0" dirty="0">
              <a:latin typeface="+mj-ea"/>
            </a:endParaRPr>
          </a:p>
        </p:txBody>
      </p:sp>
      <p:sp>
        <p:nvSpPr>
          <p:cNvPr id="6" name="矩形 5"/>
          <p:cNvSpPr/>
          <p:nvPr/>
        </p:nvSpPr>
        <p:spPr>
          <a:xfrm>
            <a:off x="571500" y="3286125"/>
            <a:ext cx="4857750" cy="2759730"/>
          </a:xfrm>
          <a:prstGeom prst="rect">
            <a:avLst/>
          </a:prstGeom>
        </p:spPr>
        <p:txBody>
          <a:bodyPr>
            <a:spAutoFit/>
          </a:bodyPr>
          <a:lstStyle/>
          <a:p>
            <a:pPr algn="l">
              <a:lnSpc>
                <a:spcPts val="2600"/>
              </a:lnSpc>
              <a:defRPr/>
            </a:pPr>
            <a:r>
              <a:rPr lang="zh-CN" altLang="en-US" sz="1600" dirty="0">
                <a:latin typeface="+mn-ea"/>
                <a:ea typeface="+mn-ea"/>
              </a:rPr>
              <a:t>产品配置</a:t>
            </a:r>
            <a:endParaRPr lang="en-US" altLang="zh-CN" sz="1600" dirty="0">
              <a:latin typeface="+mn-ea"/>
              <a:ea typeface="+mn-ea"/>
            </a:endParaRPr>
          </a:p>
          <a:p>
            <a:pPr algn="l">
              <a:lnSpc>
                <a:spcPts val="2600"/>
              </a:lnSpc>
              <a:defRPr/>
            </a:pPr>
            <a:r>
              <a:rPr lang="zh-CN" altLang="en-US" sz="1600" b="0" dirty="0">
                <a:latin typeface="+mn-ea"/>
                <a:ea typeface="+mn-ea"/>
              </a:rPr>
              <a:t>钣金结构台体</a:t>
            </a:r>
            <a:r>
              <a:rPr lang="en-US" altLang="zh-CN" sz="1600" b="0" dirty="0">
                <a:latin typeface="+mn-ea"/>
                <a:ea typeface="+mn-ea"/>
              </a:rPr>
              <a:t>1</a:t>
            </a:r>
            <a:r>
              <a:rPr lang="zh-CN" altLang="en-US" sz="1600" b="0" dirty="0">
                <a:latin typeface="+mn-ea"/>
                <a:ea typeface="+mn-ea"/>
              </a:rPr>
              <a:t>套（底部装有可刹车滑轮）；</a:t>
            </a:r>
          </a:p>
          <a:p>
            <a:pPr algn="l">
              <a:lnSpc>
                <a:spcPts val="2600"/>
              </a:lnSpc>
              <a:defRPr/>
            </a:pPr>
            <a:r>
              <a:rPr lang="zh-CN" altLang="en-US" sz="1600" b="0" dirty="0">
                <a:latin typeface="+mn-ea"/>
                <a:ea typeface="+mn-ea"/>
              </a:rPr>
              <a:t>实训功能模组</a:t>
            </a:r>
            <a:r>
              <a:rPr lang="en-US" altLang="zh-CN" sz="1600" b="0" dirty="0">
                <a:latin typeface="+mn-ea"/>
                <a:ea typeface="+mn-ea"/>
              </a:rPr>
              <a:t>1</a:t>
            </a:r>
            <a:r>
              <a:rPr lang="zh-CN" altLang="en-US" sz="1600" b="0" dirty="0">
                <a:latin typeface="+mn-ea"/>
                <a:ea typeface="+mn-ea"/>
              </a:rPr>
              <a:t>套（</a:t>
            </a:r>
            <a:r>
              <a:rPr lang="en-US" altLang="zh-CN" sz="1600" b="0" dirty="0">
                <a:latin typeface="+mn-ea"/>
                <a:ea typeface="+mn-ea"/>
              </a:rPr>
              <a:t>12</a:t>
            </a:r>
            <a:r>
              <a:rPr lang="zh-CN" altLang="en-US" sz="1600" b="0" dirty="0">
                <a:latin typeface="+mn-ea"/>
                <a:ea typeface="+mn-ea"/>
              </a:rPr>
              <a:t>个项目实验模组</a:t>
            </a:r>
            <a:r>
              <a:rPr lang="en-US" altLang="zh-CN" sz="1600" b="0" dirty="0">
                <a:latin typeface="+mn-ea"/>
                <a:ea typeface="+mn-ea"/>
              </a:rPr>
              <a:t>+1</a:t>
            </a:r>
            <a:r>
              <a:rPr lang="zh-CN" altLang="en-US" sz="1600" b="0" dirty="0">
                <a:latin typeface="+mn-ea"/>
                <a:ea typeface="+mn-ea"/>
              </a:rPr>
              <a:t>个单片机主机模组</a:t>
            </a:r>
            <a:r>
              <a:rPr lang="en-US" altLang="zh-CN" sz="1600" b="0" dirty="0">
                <a:latin typeface="+mn-ea"/>
                <a:ea typeface="+mn-ea"/>
              </a:rPr>
              <a:t>+1</a:t>
            </a:r>
            <a:r>
              <a:rPr lang="zh-CN" altLang="en-US" sz="1600" b="0" dirty="0">
                <a:latin typeface="+mn-ea"/>
                <a:ea typeface="+mn-ea"/>
              </a:rPr>
              <a:t>个供电模组）；</a:t>
            </a:r>
          </a:p>
          <a:p>
            <a:pPr algn="l">
              <a:lnSpc>
                <a:spcPts val="2600"/>
              </a:lnSpc>
              <a:defRPr/>
            </a:pPr>
            <a:r>
              <a:rPr lang="zh-CN" altLang="en-US" sz="1600" b="0" dirty="0">
                <a:latin typeface="+mn-ea"/>
                <a:ea typeface="+mn-ea"/>
              </a:rPr>
              <a:t>材料存储柜</a:t>
            </a:r>
            <a:r>
              <a:rPr lang="en-US" altLang="zh-CN" sz="1600" b="0" dirty="0">
                <a:latin typeface="+mn-ea"/>
                <a:ea typeface="+mn-ea"/>
              </a:rPr>
              <a:t>1</a:t>
            </a:r>
            <a:r>
              <a:rPr lang="zh-CN" altLang="en-US" sz="1600" b="0" dirty="0">
                <a:latin typeface="+mn-ea"/>
                <a:ea typeface="+mn-ea"/>
              </a:rPr>
              <a:t>个；</a:t>
            </a:r>
          </a:p>
          <a:p>
            <a:pPr algn="l">
              <a:lnSpc>
                <a:spcPts val="2600"/>
              </a:lnSpc>
              <a:defRPr/>
            </a:pPr>
            <a:r>
              <a:rPr lang="zh-CN" altLang="en-US" sz="1600" b="0" dirty="0">
                <a:latin typeface="+mn-ea"/>
                <a:ea typeface="+mn-ea"/>
              </a:rPr>
              <a:t>安泰信</a:t>
            </a:r>
            <a:r>
              <a:rPr lang="en-US" altLang="zh-CN" sz="1600" b="0" dirty="0">
                <a:latin typeface="+mn-ea"/>
                <a:ea typeface="+mn-ea"/>
              </a:rPr>
              <a:t>ADS1102CA  100MHz</a:t>
            </a:r>
            <a:r>
              <a:rPr lang="zh-CN" altLang="en-US" sz="1600" b="0" dirty="0">
                <a:latin typeface="+mn-ea"/>
                <a:ea typeface="+mn-ea"/>
              </a:rPr>
              <a:t>双踪数字示波器</a:t>
            </a:r>
            <a:r>
              <a:rPr lang="en-US" altLang="zh-CN" sz="1600" b="0" dirty="0">
                <a:latin typeface="+mn-ea"/>
                <a:ea typeface="+mn-ea"/>
              </a:rPr>
              <a:t>1</a:t>
            </a:r>
            <a:r>
              <a:rPr lang="zh-CN" altLang="en-US" sz="1600" b="0" dirty="0">
                <a:latin typeface="+mn-ea"/>
                <a:ea typeface="+mn-ea"/>
              </a:rPr>
              <a:t>台；</a:t>
            </a:r>
            <a:endParaRPr lang="en-US" altLang="zh-CN" sz="1600" b="0" dirty="0">
              <a:latin typeface="+mn-ea"/>
              <a:ea typeface="+mn-ea"/>
            </a:endParaRPr>
          </a:p>
          <a:p>
            <a:pPr algn="l">
              <a:lnSpc>
                <a:spcPts val="2600"/>
              </a:lnSpc>
              <a:defRPr/>
            </a:pPr>
            <a:r>
              <a:rPr lang="zh-CN" altLang="en-US" sz="1600" b="0" dirty="0">
                <a:latin typeface="+mn-ea"/>
                <a:ea typeface="+mn-ea"/>
              </a:rPr>
              <a:t>台式计算机（内嵌台式计算机）；</a:t>
            </a:r>
            <a:endParaRPr lang="en-US" altLang="zh-CN" sz="1600" b="0" dirty="0">
              <a:latin typeface="+mn-ea"/>
              <a:ea typeface="+mn-ea"/>
            </a:endParaRPr>
          </a:p>
          <a:p>
            <a:pPr algn="l">
              <a:lnSpc>
                <a:spcPts val="2600"/>
              </a:lnSpc>
              <a:defRPr/>
            </a:pPr>
            <a:r>
              <a:rPr lang="zh-CN" altLang="en-US" sz="1600" b="0" dirty="0">
                <a:latin typeface="+mn-ea"/>
                <a:ea typeface="+mn-ea"/>
              </a:rPr>
              <a:t>实验工具：小一字螺丝刀</a:t>
            </a:r>
            <a:r>
              <a:rPr lang="en-US" altLang="zh-CN" sz="1600" b="0" dirty="0">
                <a:latin typeface="+mn-ea"/>
                <a:ea typeface="+mn-ea"/>
              </a:rPr>
              <a:t>1</a:t>
            </a:r>
            <a:r>
              <a:rPr lang="zh-CN" altLang="en-US" sz="1600" b="0" dirty="0">
                <a:latin typeface="+mn-ea"/>
                <a:ea typeface="+mn-ea"/>
              </a:rPr>
              <a:t>把、数字万用表</a:t>
            </a:r>
            <a:r>
              <a:rPr lang="en-US" altLang="zh-CN" sz="1600" b="0" dirty="0">
                <a:latin typeface="+mn-ea"/>
                <a:ea typeface="+mn-ea"/>
              </a:rPr>
              <a:t>1</a:t>
            </a:r>
            <a:r>
              <a:rPr lang="zh-CN" altLang="en-US" sz="1600" b="0" dirty="0" smtClean="0">
                <a:latin typeface="+mn-ea"/>
                <a:ea typeface="+mn-ea"/>
              </a:rPr>
              <a:t>台；</a:t>
            </a:r>
          </a:p>
        </p:txBody>
      </p:sp>
      <p:pic>
        <p:nvPicPr>
          <p:cNvPr id="63494" name="Picture 9" descr="C:\Users\ThinkPad\Desktop\1.jpg"/>
          <p:cNvPicPr>
            <a:picLocks noChangeAspect="1" noChangeArrowheads="1"/>
          </p:cNvPicPr>
          <p:nvPr/>
        </p:nvPicPr>
        <p:blipFill>
          <a:blip r:embed="rId2"/>
          <a:srcRect/>
          <a:stretch>
            <a:fillRect/>
          </a:stretch>
        </p:blipFill>
        <p:spPr bwMode="auto">
          <a:xfrm>
            <a:off x="5357813" y="2286000"/>
            <a:ext cx="3571875" cy="3571875"/>
          </a:xfrm>
          <a:prstGeom prst="rect">
            <a:avLst/>
          </a:prstGeom>
          <a:noFill/>
          <a:ln w="9525">
            <a:noFill/>
            <a:miter lim="800000"/>
            <a:headEnd/>
            <a:tailEnd/>
          </a:ln>
        </p:spPr>
      </p:pic>
      <p:sp>
        <p:nvSpPr>
          <p:cNvPr id="7" name="矩形 1"/>
          <p:cNvSpPr>
            <a:spLocks noChangeArrowheads="1"/>
          </p:cNvSpPr>
          <p:nvPr/>
        </p:nvSpPr>
        <p:spPr bwMode="auto">
          <a:xfrm>
            <a:off x="2143108" y="1000108"/>
            <a:ext cx="4698722" cy="584775"/>
          </a:xfrm>
          <a:prstGeom prst="rect">
            <a:avLst/>
          </a:prstGeom>
          <a:noFill/>
          <a:ln w="9525">
            <a:noFill/>
            <a:miter lim="800000"/>
            <a:headEnd/>
            <a:tailEnd/>
          </a:ln>
        </p:spPr>
        <p:txBody>
          <a:bodyPr wrap="none">
            <a:spAutoFit/>
          </a:bodyPr>
          <a:lstStyle/>
          <a:p>
            <a:r>
              <a:rPr lang="zh-CN" altLang="en-US" sz="3200" dirty="0" smtClean="0">
                <a:solidFill>
                  <a:srgbClr val="000099"/>
                </a:solidFill>
                <a:latin typeface="华文行楷" pitchFamily="2" charset="-122"/>
                <a:ea typeface="华文行楷" pitchFamily="2" charset="-122"/>
              </a:rPr>
              <a:t>电工电子实训室产品介绍</a:t>
            </a:r>
            <a:endParaRPr lang="zh-CN" altLang="en-US" sz="3200" dirty="0">
              <a:solidFill>
                <a:srgbClr val="000099"/>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矩形 3"/>
          <p:cNvSpPr>
            <a:spLocks noChangeArrowheads="1"/>
          </p:cNvSpPr>
          <p:nvPr/>
        </p:nvSpPr>
        <p:spPr bwMode="auto">
          <a:xfrm>
            <a:off x="500063" y="2100256"/>
            <a:ext cx="1733550" cy="400050"/>
          </a:xfrm>
          <a:prstGeom prst="rect">
            <a:avLst/>
          </a:prstGeom>
          <a:noFill/>
          <a:ln w="9525">
            <a:noFill/>
            <a:miter lim="800000"/>
            <a:headEnd/>
            <a:tailEnd/>
          </a:ln>
        </p:spPr>
        <p:txBody>
          <a:bodyPr wrap="none">
            <a:spAutoFit/>
          </a:bodyPr>
          <a:lstStyle/>
          <a:p>
            <a:r>
              <a:rPr lang="zh-CN" altLang="en-US" sz="2000" dirty="0"/>
              <a:t>设备详细参数</a:t>
            </a:r>
          </a:p>
        </p:txBody>
      </p:sp>
      <p:sp>
        <p:nvSpPr>
          <p:cNvPr id="64516" name="矩形 4"/>
          <p:cNvSpPr>
            <a:spLocks noChangeArrowheads="1"/>
          </p:cNvSpPr>
          <p:nvPr/>
        </p:nvSpPr>
        <p:spPr bwMode="auto">
          <a:xfrm>
            <a:off x="3214678" y="1681154"/>
            <a:ext cx="2659062" cy="461962"/>
          </a:xfrm>
          <a:prstGeom prst="rect">
            <a:avLst/>
          </a:prstGeom>
          <a:noFill/>
          <a:ln w="9525">
            <a:noFill/>
            <a:miter lim="800000"/>
            <a:headEnd/>
            <a:tailEnd/>
          </a:ln>
        </p:spPr>
        <p:txBody>
          <a:bodyPr wrap="none">
            <a:spAutoFit/>
          </a:bodyPr>
          <a:lstStyle/>
          <a:p>
            <a:r>
              <a:rPr lang="zh-CN" altLang="en-US" sz="2400" dirty="0">
                <a:solidFill>
                  <a:srgbClr val="FF0000"/>
                </a:solidFill>
                <a:latin typeface="华文新魏" pitchFamily="2" charset="-122"/>
                <a:ea typeface="华文新魏" pitchFamily="2" charset="-122"/>
              </a:rPr>
              <a:t>单片机技术实训台</a:t>
            </a:r>
          </a:p>
        </p:txBody>
      </p:sp>
      <p:sp>
        <p:nvSpPr>
          <p:cNvPr id="6" name="Rectangle 8"/>
          <p:cNvSpPr txBox="1">
            <a:spLocks noChangeArrowheads="1"/>
          </p:cNvSpPr>
          <p:nvPr/>
        </p:nvSpPr>
        <p:spPr bwMode="auto">
          <a:xfrm>
            <a:off x="642909" y="2500316"/>
            <a:ext cx="7786743" cy="3429014"/>
          </a:xfrm>
          <a:prstGeom prst="rect">
            <a:avLst/>
          </a:prstGeom>
          <a:noFill/>
          <a:ln w="9525">
            <a:noFill/>
            <a:miter lim="800000"/>
            <a:headEnd/>
            <a:tailEnd/>
          </a:ln>
        </p:spPr>
        <p:txBody>
          <a:bodyPr/>
          <a:lstStyle/>
          <a:p>
            <a:pPr marL="114300" algn="l" eaLnBrk="0" hangingPunct="0">
              <a:lnSpc>
                <a:spcPct val="150000"/>
              </a:lnSpc>
              <a:defRPr/>
            </a:pPr>
            <a:r>
              <a:rPr lang="zh-CN" altLang="en-US" b="0" kern="0" dirty="0" smtClean="0">
                <a:latin typeface="+mn-ea"/>
                <a:ea typeface="+mn-ea"/>
                <a:cs typeface="宋体" pitchFamily="2" charset="-122"/>
              </a:rPr>
              <a:t>    </a:t>
            </a:r>
            <a:r>
              <a:rPr lang="zh-CN" altLang="en-US" sz="1600" b="0" kern="0" dirty="0" smtClean="0">
                <a:latin typeface="+mn-ea"/>
                <a:ea typeface="+mn-ea"/>
                <a:cs typeface="宋体" pitchFamily="2" charset="-122"/>
              </a:rPr>
              <a:t>台</a:t>
            </a:r>
            <a:r>
              <a:rPr lang="zh-CN" altLang="en-US" sz="1600" b="0" kern="0" dirty="0">
                <a:latin typeface="+mn-ea"/>
                <a:ea typeface="+mn-ea"/>
                <a:cs typeface="宋体" pitchFamily="2" charset="-122"/>
              </a:rPr>
              <a:t>体面板分为</a:t>
            </a:r>
            <a:r>
              <a:rPr lang="en-US" altLang="zh-CN" sz="1600" b="0" kern="0" dirty="0">
                <a:latin typeface="+mn-ea"/>
                <a:ea typeface="+mn-ea"/>
                <a:cs typeface="宋体" pitchFamily="2" charset="-122"/>
              </a:rPr>
              <a:t>4</a:t>
            </a:r>
            <a:r>
              <a:rPr lang="zh-CN" altLang="en-US" sz="1600" b="0" kern="0" dirty="0">
                <a:latin typeface="+mn-ea"/>
                <a:ea typeface="+mn-ea"/>
                <a:cs typeface="宋体" pitchFamily="2" charset="-122"/>
              </a:rPr>
              <a:t>大部分：项目模组放置区、液晶显示区、示波器工作区、实验操作区。</a:t>
            </a:r>
            <a:endParaRPr lang="en-US" altLang="zh-CN" sz="1600" b="0" kern="0" dirty="0">
              <a:latin typeface="+mn-ea"/>
              <a:ea typeface="+mn-ea"/>
              <a:cs typeface="宋体" pitchFamily="2" charset="-122"/>
            </a:endParaRPr>
          </a:p>
          <a:p>
            <a:pPr marL="114300" algn="l" eaLnBrk="0" hangingPunct="0">
              <a:lnSpc>
                <a:spcPct val="150000"/>
              </a:lnSpc>
              <a:defRPr/>
            </a:pPr>
            <a:r>
              <a:rPr lang="zh-CN" altLang="en-US" sz="1600" b="0" kern="0" dirty="0" smtClean="0">
                <a:latin typeface="+mn-ea"/>
                <a:ea typeface="+mn-ea"/>
                <a:cs typeface="宋体" pitchFamily="2" charset="-122"/>
              </a:rPr>
              <a:t>    项目</a:t>
            </a:r>
            <a:r>
              <a:rPr lang="zh-CN" altLang="en-US" sz="1600" b="0" kern="0" dirty="0">
                <a:latin typeface="+mn-ea"/>
                <a:ea typeface="+mn-ea"/>
                <a:cs typeface="宋体" pitchFamily="2" charset="-122"/>
              </a:rPr>
              <a:t>模组放置区：一次可以放置</a:t>
            </a:r>
            <a:r>
              <a:rPr lang="en-US" altLang="zh-CN" sz="1600" b="0" kern="0" dirty="0">
                <a:latin typeface="+mn-ea"/>
                <a:ea typeface="+mn-ea"/>
                <a:cs typeface="宋体" pitchFamily="2" charset="-122"/>
              </a:rPr>
              <a:t>8</a:t>
            </a:r>
            <a:r>
              <a:rPr lang="zh-CN" altLang="en-US" sz="1600" b="0" kern="0" dirty="0">
                <a:latin typeface="+mn-ea"/>
                <a:ea typeface="+mn-ea"/>
                <a:cs typeface="宋体" pitchFamily="2" charset="-122"/>
              </a:rPr>
              <a:t>个项目模组，每个项目模组可以随时更换，免拆装式，项目模组可以升级或者增加新知识点的模组。</a:t>
            </a:r>
            <a:endParaRPr lang="en-US" altLang="zh-CN" sz="1600" b="0" kern="0" dirty="0">
              <a:latin typeface="+mn-ea"/>
              <a:ea typeface="+mn-ea"/>
              <a:cs typeface="宋体" pitchFamily="2" charset="-122"/>
            </a:endParaRPr>
          </a:p>
          <a:p>
            <a:pPr marL="114300" algn="l" eaLnBrk="0" hangingPunct="0">
              <a:lnSpc>
                <a:spcPct val="150000"/>
              </a:lnSpc>
              <a:defRPr/>
            </a:pPr>
            <a:r>
              <a:rPr lang="zh-CN" altLang="en-US" sz="1600" b="0" kern="0" dirty="0" smtClean="0">
                <a:latin typeface="+mn-ea"/>
                <a:ea typeface="+mn-ea"/>
                <a:cs typeface="宋体" pitchFamily="2" charset="-122"/>
              </a:rPr>
              <a:t>    液晶显示</a:t>
            </a:r>
            <a:r>
              <a:rPr lang="zh-CN" altLang="en-US" sz="1600" b="0" kern="0" dirty="0">
                <a:latin typeface="+mn-ea"/>
                <a:ea typeface="+mn-ea"/>
                <a:cs typeface="宋体" pitchFamily="2" charset="-122"/>
              </a:rPr>
              <a:t>器：实训台内嵌液晶显示器，使整台实训台占用空间小，显示器可以拉伸，视觉角度可以根据需要调整。</a:t>
            </a:r>
            <a:endParaRPr lang="en-US" altLang="zh-CN" sz="1600" b="0" kern="0" dirty="0">
              <a:latin typeface="+mn-ea"/>
              <a:ea typeface="+mn-ea"/>
              <a:cs typeface="宋体" pitchFamily="2" charset="-122"/>
            </a:endParaRPr>
          </a:p>
          <a:p>
            <a:pPr marL="114300" algn="l" eaLnBrk="0" hangingPunct="0">
              <a:lnSpc>
                <a:spcPct val="150000"/>
              </a:lnSpc>
              <a:defRPr/>
            </a:pPr>
            <a:r>
              <a:rPr lang="zh-CN" altLang="en-US" sz="1600" b="0" kern="0" dirty="0" smtClean="0">
                <a:latin typeface="+mn-ea"/>
                <a:ea typeface="+mn-ea"/>
                <a:cs typeface="宋体" pitchFamily="2" charset="-122"/>
              </a:rPr>
              <a:t>    示波器</a:t>
            </a:r>
            <a:r>
              <a:rPr lang="zh-CN" altLang="en-US" sz="1600" b="0" kern="0" dirty="0">
                <a:latin typeface="+mn-ea"/>
                <a:ea typeface="+mn-ea"/>
                <a:cs typeface="宋体" pitchFamily="2" charset="-122"/>
              </a:rPr>
              <a:t>工作区：内嵌</a:t>
            </a:r>
            <a:r>
              <a:rPr lang="en-US" altLang="zh-CN" sz="1600" b="0" kern="0" dirty="0">
                <a:latin typeface="+mn-ea"/>
                <a:ea typeface="+mn-ea"/>
                <a:cs typeface="宋体" pitchFamily="2" charset="-122"/>
              </a:rPr>
              <a:t>100MHz</a:t>
            </a:r>
            <a:r>
              <a:rPr lang="zh-CN" altLang="en-US" sz="1600" b="0" kern="0" dirty="0">
                <a:latin typeface="+mn-ea"/>
                <a:ea typeface="+mn-ea"/>
                <a:cs typeface="宋体" pitchFamily="2" charset="-122"/>
              </a:rPr>
              <a:t>的数字示波器，可以存储测试数据到计算机，完全满足实训的需要，内嵌式示波器节省实训台的占用空间。</a:t>
            </a:r>
            <a:endParaRPr lang="en-US" altLang="zh-CN" sz="1600" b="0" kern="0" dirty="0">
              <a:latin typeface="+mn-ea"/>
              <a:ea typeface="+mn-ea"/>
              <a:cs typeface="宋体" pitchFamily="2" charset="-122"/>
            </a:endParaRPr>
          </a:p>
          <a:p>
            <a:pPr marL="114300" algn="l" eaLnBrk="0" hangingPunct="0">
              <a:lnSpc>
                <a:spcPct val="150000"/>
              </a:lnSpc>
              <a:defRPr/>
            </a:pPr>
            <a:r>
              <a:rPr lang="zh-CN" altLang="en-US" sz="1600" b="0" kern="0" dirty="0">
                <a:latin typeface="+mn-ea"/>
                <a:ea typeface="+mn-ea"/>
                <a:cs typeface="宋体" pitchFamily="2" charset="-122"/>
              </a:rPr>
              <a:t>实验操作区：采用防火塑面板，防火耐磨。</a:t>
            </a:r>
          </a:p>
        </p:txBody>
      </p:sp>
      <p:sp>
        <p:nvSpPr>
          <p:cNvPr id="7" name="矩形 1"/>
          <p:cNvSpPr>
            <a:spLocks noChangeArrowheads="1"/>
          </p:cNvSpPr>
          <p:nvPr/>
        </p:nvSpPr>
        <p:spPr bwMode="auto">
          <a:xfrm>
            <a:off x="2143108" y="1058275"/>
            <a:ext cx="4698722" cy="584775"/>
          </a:xfrm>
          <a:prstGeom prst="rect">
            <a:avLst/>
          </a:prstGeom>
          <a:noFill/>
          <a:ln w="9525">
            <a:noFill/>
            <a:miter lim="800000"/>
            <a:headEnd/>
            <a:tailEnd/>
          </a:ln>
        </p:spPr>
        <p:txBody>
          <a:bodyPr wrap="none">
            <a:spAutoFit/>
          </a:bodyPr>
          <a:lstStyle/>
          <a:p>
            <a:r>
              <a:rPr lang="zh-CN" altLang="en-US" sz="3200" dirty="0" smtClean="0">
                <a:solidFill>
                  <a:srgbClr val="000099"/>
                </a:solidFill>
                <a:latin typeface="华文行楷" pitchFamily="2" charset="-122"/>
                <a:ea typeface="华文行楷" pitchFamily="2" charset="-122"/>
              </a:rPr>
              <a:t>电工电子实训室产品介绍</a:t>
            </a:r>
            <a:endParaRPr lang="zh-CN" altLang="en-US" sz="3200" dirty="0">
              <a:solidFill>
                <a:srgbClr val="000099"/>
              </a:solidFill>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785787" y="2000240"/>
            <a:ext cx="7572428" cy="3139321"/>
          </a:xfrm>
          <a:prstGeom prst="rect">
            <a:avLst/>
          </a:prstGeom>
          <a:noFill/>
          <a:ln w="9525" algn="ctr">
            <a:noFill/>
            <a:miter lim="800000"/>
            <a:headEnd/>
            <a:tailEnd/>
          </a:ln>
        </p:spPr>
        <p:txBody>
          <a:bodyPr wrap="square">
            <a:spAutoFit/>
          </a:bodyPr>
          <a:lstStyle/>
          <a:p>
            <a:pPr algn="l">
              <a:defRPr/>
            </a:pPr>
            <a:r>
              <a:rPr lang="zh-CN" altLang="en-US" sz="2400" dirty="0">
                <a:ln w="1905"/>
                <a:solidFill>
                  <a:srgbClr val="FF0000"/>
                </a:solidFill>
                <a:effectLst>
                  <a:innerShdw blurRad="69850" dist="43180" dir="5400000">
                    <a:srgbClr val="000000">
                      <a:alpha val="65000"/>
                    </a:srgbClr>
                  </a:innerShdw>
                </a:effectLst>
              </a:rPr>
              <a:t>为什么我们要研发这套综合布线实训室？</a:t>
            </a:r>
            <a:endParaRPr lang="en-US" altLang="zh-CN" sz="2400" dirty="0">
              <a:ln w="1905"/>
              <a:solidFill>
                <a:srgbClr val="FF0000"/>
              </a:solidFill>
              <a:effectLst>
                <a:innerShdw blurRad="69850" dist="43180" dir="5400000">
                  <a:srgbClr val="000000">
                    <a:alpha val="65000"/>
                  </a:srgbClr>
                </a:innerShdw>
              </a:effectLst>
            </a:endParaRPr>
          </a:p>
          <a:p>
            <a:pPr algn="l">
              <a:defRPr/>
            </a:pPr>
            <a:endParaRPr lang="zh-CN" altLang="en-US" sz="2400" dirty="0">
              <a:solidFill>
                <a:srgbClr val="FF0000"/>
              </a:solidFill>
            </a:endParaRPr>
          </a:p>
          <a:p>
            <a:pPr algn="l">
              <a:lnSpc>
                <a:spcPct val="150000"/>
              </a:lnSpc>
              <a:defRPr/>
            </a:pPr>
            <a:r>
              <a:rPr lang="zh-CN" altLang="en-US" sz="2000" b="0" dirty="0"/>
              <a:t>        随着综合布线系统在智能楼宇和信息化基础设施建设中的广泛应用，行业急需高素质的技能型综合布线技术人才。近年来，各校非常重视综合布线技术人才的培养，计算机网络技术、通信工程、楼宇智能化工程技术等专业纷纷开设综合布线技术课程，并将该课程列为本专业的核心职业能力课。</a:t>
            </a:r>
          </a:p>
        </p:txBody>
      </p:sp>
      <p:sp>
        <p:nvSpPr>
          <p:cNvPr id="5" name="矩形 4"/>
          <p:cNvSpPr/>
          <p:nvPr/>
        </p:nvSpPr>
        <p:spPr>
          <a:xfrm>
            <a:off x="1428728" y="1071546"/>
            <a:ext cx="6186309" cy="646331"/>
          </a:xfrm>
          <a:prstGeom prst="rect">
            <a:avLst/>
          </a:prstGeom>
        </p:spPr>
        <p:txBody>
          <a:bodyPr wrap="none">
            <a:spAutoFit/>
          </a:bodyPr>
          <a:lstStyle/>
          <a:p>
            <a:pPr algn="l">
              <a:defRPr/>
            </a:pPr>
            <a:r>
              <a:rPr lang="zh-CN" altLang="en-US" sz="3600" dirty="0">
                <a:solidFill>
                  <a:srgbClr val="000099"/>
                </a:solidFill>
                <a:latin typeface="华文行楷" pitchFamily="2" charset="-122"/>
                <a:ea typeface="华文行楷" pitchFamily="2" charset="-122"/>
              </a:rPr>
              <a:t>一、综合布线实训室产品系列</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1"/>
          <p:cNvSpPr>
            <a:spLocks noChangeArrowheads="1"/>
          </p:cNvSpPr>
          <p:nvPr/>
        </p:nvSpPr>
        <p:spPr bwMode="auto">
          <a:xfrm>
            <a:off x="571472" y="1416040"/>
            <a:ext cx="2646362" cy="584200"/>
          </a:xfrm>
          <a:prstGeom prst="rect">
            <a:avLst/>
          </a:prstGeom>
          <a:noFill/>
          <a:ln w="9525">
            <a:noFill/>
            <a:miter lim="800000"/>
            <a:headEnd/>
            <a:tailEnd/>
          </a:ln>
        </p:spPr>
        <p:txBody>
          <a:bodyPr wrap="none">
            <a:spAutoFit/>
          </a:bodyPr>
          <a:lstStyle/>
          <a:p>
            <a:pPr algn="l"/>
            <a:r>
              <a:rPr lang="zh-CN" altLang="en-US" sz="1600" b="0" dirty="0">
                <a:latin typeface="Calibri" pitchFamily="34" charset="0"/>
                <a:cs typeface="Times New Roman" pitchFamily="18" charset="0"/>
              </a:rPr>
              <a:t>产品型号：</a:t>
            </a:r>
            <a:r>
              <a:rPr lang="en-US" altLang="zh-CN" sz="1600" dirty="0">
                <a:latin typeface="Calibri" pitchFamily="34" charset="0"/>
                <a:cs typeface="Times New Roman" pitchFamily="18" charset="0"/>
              </a:rPr>
              <a:t>VEDLG-1A</a:t>
            </a:r>
          </a:p>
          <a:p>
            <a:pPr algn="l"/>
            <a:r>
              <a:rPr lang="zh-CN" altLang="en-US" sz="1600" b="0" dirty="0">
                <a:latin typeface="Calibri" pitchFamily="34" charset="0"/>
                <a:cs typeface="Times New Roman" pitchFamily="18" charset="0"/>
              </a:rPr>
              <a:t>产品名称：</a:t>
            </a:r>
            <a:r>
              <a:rPr lang="zh-CN" altLang="en-US" sz="1600" dirty="0">
                <a:latin typeface="Calibri" pitchFamily="34" charset="0"/>
                <a:cs typeface="Times New Roman" pitchFamily="18" charset="0"/>
              </a:rPr>
              <a:t>电子电路实训台</a:t>
            </a:r>
            <a:endParaRPr lang="zh-CN" altLang="en-US" sz="1600" dirty="0"/>
          </a:p>
        </p:txBody>
      </p:sp>
      <p:sp>
        <p:nvSpPr>
          <p:cNvPr id="65539" name="Rectangle 1"/>
          <p:cNvSpPr>
            <a:spLocks noChangeArrowheads="1"/>
          </p:cNvSpPr>
          <p:nvPr/>
        </p:nvSpPr>
        <p:spPr bwMode="auto">
          <a:xfrm>
            <a:off x="214313" y="1955796"/>
            <a:ext cx="3552825" cy="830262"/>
          </a:xfrm>
          <a:prstGeom prst="rect">
            <a:avLst/>
          </a:prstGeom>
          <a:noFill/>
          <a:ln w="9525" algn="ctr">
            <a:noFill/>
            <a:miter lim="800000"/>
            <a:headEnd/>
            <a:tailEnd/>
          </a:ln>
        </p:spPr>
        <p:txBody>
          <a:bodyPr wrap="none" anchor="ctr">
            <a:spAutoFit/>
          </a:bodyPr>
          <a:lstStyle/>
          <a:p>
            <a:pPr indent="352425" algn="l" eaLnBrk="0" hangingPunct="0"/>
            <a:r>
              <a:rPr lang="zh-CN" sz="1600" b="0" dirty="0">
                <a:latin typeface="Times New Roman" pitchFamily="18" charset="0"/>
                <a:cs typeface="Times New Roman" pitchFamily="18" charset="0"/>
              </a:rPr>
              <a:t>框体结构：台式结构</a:t>
            </a:r>
            <a:endParaRPr lang="zh-CN" sz="1600" b="0" dirty="0"/>
          </a:p>
          <a:p>
            <a:pPr indent="352425" algn="l" eaLnBrk="0" hangingPunct="0"/>
            <a:r>
              <a:rPr lang="zh-CN" sz="1600" b="0" dirty="0">
                <a:latin typeface="Times New Roman" pitchFamily="18" charset="0"/>
                <a:cs typeface="Times New Roman" pitchFamily="18" charset="0"/>
              </a:rPr>
              <a:t>框体材料：铝合金</a:t>
            </a:r>
            <a:endParaRPr lang="zh-CN" sz="1600" b="0" dirty="0"/>
          </a:p>
          <a:p>
            <a:pPr indent="352425" algn="l" eaLnBrk="0" hangingPunct="0"/>
            <a:r>
              <a:rPr lang="zh-CN" sz="1600" b="0" dirty="0">
                <a:latin typeface="Times New Roman" pitchFamily="18" charset="0"/>
                <a:cs typeface="Times New Roman" pitchFamily="18" charset="0"/>
              </a:rPr>
              <a:t>尺寸规格：</a:t>
            </a:r>
            <a:r>
              <a:rPr lang="en-US" altLang="zh-CN" sz="1600" b="0" dirty="0">
                <a:solidFill>
                  <a:srgbClr val="000000"/>
                </a:solidFill>
                <a:latin typeface="Times New Roman" pitchFamily="18" charset="0"/>
                <a:cs typeface="Times New Roman" pitchFamily="18" charset="0"/>
              </a:rPr>
              <a:t>132cm×75cm×135cm</a:t>
            </a:r>
            <a:endParaRPr lang="en-US" altLang="zh-CN" sz="1600" b="0" dirty="0"/>
          </a:p>
        </p:txBody>
      </p:sp>
      <p:sp>
        <p:nvSpPr>
          <p:cNvPr id="65540" name="Rectangle 2"/>
          <p:cNvSpPr>
            <a:spLocks noChangeArrowheads="1"/>
          </p:cNvSpPr>
          <p:nvPr/>
        </p:nvSpPr>
        <p:spPr bwMode="auto">
          <a:xfrm>
            <a:off x="500063" y="2707559"/>
            <a:ext cx="4429127" cy="3293209"/>
          </a:xfrm>
          <a:prstGeom prst="rect">
            <a:avLst/>
          </a:prstGeom>
          <a:noFill/>
          <a:ln w="9525" algn="ctr">
            <a:noFill/>
            <a:miter lim="800000"/>
            <a:headEnd/>
            <a:tailEnd/>
          </a:ln>
        </p:spPr>
        <p:txBody>
          <a:bodyPr wrap="square" anchor="ctr">
            <a:spAutoFit/>
          </a:bodyPr>
          <a:lstStyle/>
          <a:p>
            <a:pPr indent="287338" algn="l" eaLnBrk="0" hangingPunct="0"/>
            <a:r>
              <a:rPr lang="en-US" altLang="zh-CN" sz="1600" b="0" dirty="0">
                <a:latin typeface="宋体" pitchFamily="2" charset="-122"/>
                <a:cs typeface="Times New Roman" pitchFamily="18" charset="0"/>
              </a:rPr>
              <a:t>  </a:t>
            </a:r>
            <a:r>
              <a:rPr lang="zh-CN" sz="1600" b="0" dirty="0">
                <a:latin typeface="宋体" pitchFamily="2" charset="-122"/>
                <a:cs typeface="Times New Roman" pitchFamily="18" charset="0"/>
              </a:rPr>
              <a:t>本装置能满足上述课程的全部实验项目和课程设计的需要，完全符合实验教学大纲的要求，同时能为开发高层次的数字系统实验及教师、研究生和进行科学研究提供良好的实验条件。</a:t>
            </a:r>
            <a:endParaRPr lang="zh-CN" sz="1600" b="0" dirty="0"/>
          </a:p>
          <a:p>
            <a:pPr indent="287338" algn="l" eaLnBrk="0" hangingPunct="0"/>
            <a:r>
              <a:rPr lang="en-US" altLang="zh-CN" sz="1600" b="0" dirty="0">
                <a:latin typeface="宋体" pitchFamily="2" charset="-122"/>
                <a:cs typeface="Times New Roman" pitchFamily="18" charset="0"/>
              </a:rPr>
              <a:t> </a:t>
            </a:r>
            <a:r>
              <a:rPr lang="zh-CN" sz="1600" b="0" dirty="0">
                <a:latin typeface="宋体" pitchFamily="2" charset="-122"/>
                <a:cs typeface="Times New Roman" pitchFamily="18" charset="0"/>
              </a:rPr>
              <a:t>本装置特别适用于现有院校</a:t>
            </a:r>
            <a:r>
              <a:rPr lang="zh-CN" sz="1600" b="0" dirty="0">
                <a:cs typeface="Times New Roman" pitchFamily="18" charset="0"/>
              </a:rPr>
              <a:t>“</a:t>
            </a:r>
            <a:r>
              <a:rPr lang="zh-CN" sz="1600" b="0" dirty="0">
                <a:latin typeface="宋体" pitchFamily="2" charset="-122"/>
                <a:cs typeface="Times New Roman" pitchFamily="18" charset="0"/>
              </a:rPr>
              <a:t>模电</a:t>
            </a:r>
            <a:r>
              <a:rPr lang="zh-CN" sz="1600" b="0" dirty="0">
                <a:cs typeface="Times New Roman" pitchFamily="18" charset="0"/>
              </a:rPr>
              <a:t>”</a:t>
            </a:r>
            <a:r>
              <a:rPr lang="zh-CN" sz="1600" b="0" dirty="0">
                <a:latin typeface="宋体" pitchFamily="2" charset="-122"/>
                <a:cs typeface="Times New Roman" pitchFamily="18" charset="0"/>
              </a:rPr>
              <a:t>、</a:t>
            </a:r>
            <a:r>
              <a:rPr lang="zh-CN" sz="1600" b="0" dirty="0">
                <a:cs typeface="Times New Roman" pitchFamily="18" charset="0"/>
              </a:rPr>
              <a:t>“</a:t>
            </a:r>
            <a:r>
              <a:rPr lang="zh-CN" sz="1600" b="0" dirty="0">
                <a:latin typeface="宋体" pitchFamily="2" charset="-122"/>
                <a:cs typeface="Times New Roman" pitchFamily="18" charset="0"/>
              </a:rPr>
              <a:t>数电</a:t>
            </a:r>
            <a:r>
              <a:rPr lang="zh-CN" sz="1600" b="0" dirty="0">
                <a:cs typeface="Times New Roman" pitchFamily="18" charset="0"/>
              </a:rPr>
              <a:t>”</a:t>
            </a:r>
            <a:r>
              <a:rPr lang="zh-CN" sz="1600" b="0" dirty="0">
                <a:latin typeface="宋体" pitchFamily="2" charset="-122"/>
                <a:cs typeface="Times New Roman" pitchFamily="18" charset="0"/>
              </a:rPr>
              <a:t>实验室的更新改造；为职业技术学院、中专、职校等新建或扩建实验室，迅速开设实验课提供了理想的实验设备。、</a:t>
            </a:r>
            <a:endParaRPr lang="zh-CN" sz="1600" b="0" dirty="0"/>
          </a:p>
          <a:p>
            <a:pPr indent="287338" algn="l" eaLnBrk="0" hangingPunct="0"/>
            <a:r>
              <a:rPr lang="en-US" altLang="zh-CN" sz="1600" b="0" dirty="0">
                <a:latin typeface="宋体" pitchFamily="2" charset="-122"/>
                <a:cs typeface="Times New Roman" pitchFamily="18" charset="0"/>
              </a:rPr>
              <a:t> </a:t>
            </a:r>
            <a:r>
              <a:rPr lang="zh-CN" sz="1600" b="0" dirty="0">
                <a:latin typeface="宋体" pitchFamily="2" charset="-122"/>
                <a:cs typeface="Times New Roman" pitchFamily="18" charset="0"/>
              </a:rPr>
              <a:t>装置提供模电、数电实验指导书，具有相当的深度和广度，各级各类学校可根据自己教学的需要进行选择，也可以结合自己的需要进行改写、扩充及开发其它新的实验项目。</a:t>
            </a:r>
            <a:endParaRPr lang="zh-CN" sz="1600" b="0" dirty="0"/>
          </a:p>
        </p:txBody>
      </p:sp>
      <p:pic>
        <p:nvPicPr>
          <p:cNvPr id="65541" name="Picture 3" descr="电子电路实训台"/>
          <p:cNvPicPr>
            <a:picLocks noChangeAspect="1" noChangeArrowheads="1"/>
          </p:cNvPicPr>
          <p:nvPr/>
        </p:nvPicPr>
        <p:blipFill>
          <a:blip r:embed="rId2" cstate="print"/>
          <a:srcRect t="1428" r="2276"/>
          <a:stretch>
            <a:fillRect/>
          </a:stretch>
        </p:blipFill>
        <p:spPr bwMode="auto">
          <a:xfrm>
            <a:off x="4929190" y="1785926"/>
            <a:ext cx="3643335" cy="4054668"/>
          </a:xfrm>
          <a:prstGeom prst="rect">
            <a:avLst/>
          </a:prstGeom>
          <a:noFill/>
          <a:ln w="9525">
            <a:noFill/>
            <a:miter lim="800000"/>
            <a:headEnd/>
            <a:tailEnd/>
          </a:ln>
        </p:spPr>
      </p:pic>
      <p:sp>
        <p:nvSpPr>
          <p:cNvPr id="6" name="矩形 1"/>
          <p:cNvSpPr>
            <a:spLocks noChangeArrowheads="1"/>
          </p:cNvSpPr>
          <p:nvPr/>
        </p:nvSpPr>
        <p:spPr bwMode="auto">
          <a:xfrm>
            <a:off x="2143108" y="928670"/>
            <a:ext cx="4698722" cy="584775"/>
          </a:xfrm>
          <a:prstGeom prst="rect">
            <a:avLst/>
          </a:prstGeom>
          <a:noFill/>
          <a:ln w="9525">
            <a:noFill/>
            <a:miter lim="800000"/>
            <a:headEnd/>
            <a:tailEnd/>
          </a:ln>
        </p:spPr>
        <p:txBody>
          <a:bodyPr wrap="none">
            <a:spAutoFit/>
          </a:bodyPr>
          <a:lstStyle/>
          <a:p>
            <a:r>
              <a:rPr lang="zh-CN" altLang="en-US" sz="3200" dirty="0" smtClean="0">
                <a:solidFill>
                  <a:srgbClr val="000099"/>
                </a:solidFill>
                <a:latin typeface="华文行楷" pitchFamily="2" charset="-122"/>
                <a:ea typeface="华文行楷" pitchFamily="2" charset="-122"/>
              </a:rPr>
              <a:t>电工电子实训室产品介绍</a:t>
            </a:r>
            <a:endParaRPr lang="zh-CN" altLang="en-US" sz="3200" dirty="0">
              <a:solidFill>
                <a:srgbClr val="000099"/>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矩形 1"/>
          <p:cNvSpPr>
            <a:spLocks noChangeArrowheads="1"/>
          </p:cNvSpPr>
          <p:nvPr/>
        </p:nvSpPr>
        <p:spPr bwMode="auto">
          <a:xfrm>
            <a:off x="568325" y="1404927"/>
            <a:ext cx="2338388" cy="523875"/>
          </a:xfrm>
          <a:prstGeom prst="rect">
            <a:avLst/>
          </a:prstGeom>
          <a:noFill/>
          <a:ln w="9525">
            <a:noFill/>
            <a:miter lim="800000"/>
            <a:headEnd/>
            <a:tailEnd/>
          </a:ln>
        </p:spPr>
        <p:txBody>
          <a:bodyPr wrap="none">
            <a:spAutoFit/>
          </a:bodyPr>
          <a:lstStyle/>
          <a:p>
            <a:pPr algn="l"/>
            <a:r>
              <a:rPr lang="zh-CN" altLang="en-US" sz="1400" dirty="0">
                <a:latin typeface="Calibri" pitchFamily="34" charset="0"/>
                <a:cs typeface="Times New Roman" pitchFamily="18" charset="0"/>
              </a:rPr>
              <a:t>产品型号：</a:t>
            </a:r>
            <a:r>
              <a:rPr lang="en-US" altLang="zh-CN" sz="1400" b="0" dirty="0">
                <a:latin typeface="Calibri" pitchFamily="34" charset="0"/>
                <a:cs typeface="Times New Roman" pitchFamily="18" charset="0"/>
              </a:rPr>
              <a:t>V</a:t>
            </a:r>
            <a:r>
              <a:rPr lang="en-US" altLang="zh-CN" sz="1400" dirty="0">
                <a:latin typeface="Calibri" pitchFamily="34" charset="0"/>
                <a:cs typeface="Times New Roman" pitchFamily="18" charset="0"/>
              </a:rPr>
              <a:t>EDGG-1A</a:t>
            </a:r>
          </a:p>
          <a:p>
            <a:pPr algn="l"/>
            <a:r>
              <a:rPr lang="zh-CN" altLang="en-US" sz="1400" dirty="0">
                <a:latin typeface="Calibri" pitchFamily="34" charset="0"/>
                <a:cs typeface="Times New Roman" pitchFamily="18" charset="0"/>
              </a:rPr>
              <a:t>产品名称：电工技术实训台</a:t>
            </a:r>
            <a:endParaRPr lang="zh-CN" altLang="en-US" sz="1400" dirty="0"/>
          </a:p>
        </p:txBody>
      </p:sp>
      <p:sp>
        <p:nvSpPr>
          <p:cNvPr id="66563" name="Rectangle 1"/>
          <p:cNvSpPr>
            <a:spLocks noChangeArrowheads="1"/>
          </p:cNvSpPr>
          <p:nvPr/>
        </p:nvSpPr>
        <p:spPr bwMode="auto">
          <a:xfrm>
            <a:off x="280988" y="1901822"/>
            <a:ext cx="3438525" cy="1169988"/>
          </a:xfrm>
          <a:prstGeom prst="rect">
            <a:avLst/>
          </a:prstGeom>
          <a:noFill/>
          <a:ln w="9525" algn="ctr">
            <a:noFill/>
            <a:miter lim="800000"/>
            <a:headEnd/>
            <a:tailEnd/>
          </a:ln>
        </p:spPr>
        <p:txBody>
          <a:bodyPr wrap="none" anchor="ctr">
            <a:spAutoFit/>
          </a:bodyPr>
          <a:lstStyle/>
          <a:p>
            <a:pPr lvl="2" indent="-625475" algn="l" eaLnBrk="0" hangingPunct="0">
              <a:buClr>
                <a:schemeClr val="tx1"/>
              </a:buClr>
              <a:tabLst>
                <a:tab pos="431800" algn="l"/>
              </a:tabLst>
            </a:pPr>
            <a:r>
              <a:rPr lang="zh-CN" sz="1400" dirty="0">
                <a:latin typeface="宋体" pitchFamily="2" charset="-122"/>
                <a:cs typeface="Times New Roman" pitchFamily="18" charset="0"/>
              </a:rPr>
              <a:t>输入电源：</a:t>
            </a:r>
            <a:r>
              <a:rPr lang="zh-CN" sz="1400" b="0" dirty="0">
                <a:latin typeface="宋体" pitchFamily="2" charset="-122"/>
                <a:cs typeface="Times New Roman" pitchFamily="18" charset="0"/>
              </a:rPr>
              <a:t>三相四线</a:t>
            </a:r>
            <a:r>
              <a:rPr lang="en-US" altLang="zh-CN" sz="1400" b="0" dirty="0">
                <a:latin typeface="宋体" pitchFamily="2" charset="-122"/>
                <a:cs typeface="Times New Roman" pitchFamily="18" charset="0"/>
              </a:rPr>
              <a:t>(</a:t>
            </a:r>
            <a:r>
              <a:rPr lang="zh-CN" altLang="en-US" sz="1400" b="0" dirty="0">
                <a:latin typeface="宋体" pitchFamily="2" charset="-122"/>
                <a:cs typeface="Times New Roman" pitchFamily="18" charset="0"/>
              </a:rPr>
              <a:t>或三相五线</a:t>
            </a:r>
            <a:r>
              <a:rPr lang="en-US" altLang="zh-CN" sz="1400" b="0" dirty="0">
                <a:latin typeface="宋体" pitchFamily="2" charset="-122"/>
                <a:cs typeface="Times New Roman" pitchFamily="18" charset="0"/>
              </a:rPr>
              <a:t>)</a:t>
            </a:r>
          </a:p>
          <a:p>
            <a:pPr lvl="2" indent="-625475" algn="l" eaLnBrk="0" hangingPunct="0">
              <a:buClr>
                <a:schemeClr val="tx1"/>
              </a:buClr>
              <a:tabLst>
                <a:tab pos="431800" algn="l"/>
              </a:tabLst>
            </a:pPr>
            <a:r>
              <a:rPr lang="en-US" altLang="zh-CN" sz="1400" b="0" dirty="0">
                <a:latin typeface="宋体" pitchFamily="2" charset="-122"/>
                <a:cs typeface="Times New Roman" pitchFamily="18" charset="0"/>
              </a:rPr>
              <a:t>380V±10% 50Hz</a:t>
            </a:r>
            <a:r>
              <a:rPr lang="zh-CN" altLang="en-US" sz="1400" b="0" dirty="0">
                <a:latin typeface="宋体" pitchFamily="2" charset="-122"/>
                <a:cs typeface="Times New Roman" pitchFamily="18" charset="0"/>
              </a:rPr>
              <a:t>，</a:t>
            </a:r>
            <a:r>
              <a:rPr lang="zh-CN" altLang="en-US" sz="1400" b="0" dirty="0">
                <a:solidFill>
                  <a:srgbClr val="FF0000"/>
                </a:solidFill>
                <a:latin typeface="宋体" pitchFamily="2" charset="-122"/>
                <a:cs typeface="Times New Roman" pitchFamily="18" charset="0"/>
              </a:rPr>
              <a:t>容量</a:t>
            </a:r>
            <a:r>
              <a:rPr lang="en-US" altLang="zh-CN" sz="1400" b="0" dirty="0">
                <a:solidFill>
                  <a:srgbClr val="FF0000"/>
                </a:solidFill>
                <a:latin typeface="宋体" pitchFamily="2" charset="-122"/>
                <a:cs typeface="Times New Roman" pitchFamily="18" charset="0"/>
              </a:rPr>
              <a:t>20A   </a:t>
            </a:r>
            <a:r>
              <a:rPr lang="en-US" altLang="zh-CN" sz="1400" b="0" dirty="0">
                <a:latin typeface="宋体" pitchFamily="2" charset="-122"/>
                <a:cs typeface="Times New Roman" pitchFamily="18" charset="0"/>
              </a:rPr>
              <a:t>  </a:t>
            </a:r>
            <a:endParaRPr lang="en-US" altLang="zh-CN" sz="1400" b="0" dirty="0">
              <a:cs typeface="Times New Roman" pitchFamily="18" charset="0"/>
            </a:endParaRPr>
          </a:p>
          <a:p>
            <a:pPr lvl="2" indent="-625475" algn="l" eaLnBrk="0" hangingPunct="0">
              <a:buClr>
                <a:schemeClr val="tx1"/>
              </a:buClr>
              <a:tabLst>
                <a:tab pos="431800" algn="l"/>
              </a:tabLst>
            </a:pPr>
            <a:r>
              <a:rPr lang="zh-CN" altLang="en-US" sz="1400" dirty="0">
                <a:latin typeface="宋体" pitchFamily="2" charset="-122"/>
                <a:cs typeface="Times New Roman" pitchFamily="18" charset="0"/>
              </a:rPr>
              <a:t>工作环境：</a:t>
            </a:r>
            <a:r>
              <a:rPr lang="zh-CN" altLang="en-US" sz="1400" b="0" dirty="0">
                <a:latin typeface="宋体" pitchFamily="2" charset="-122"/>
                <a:cs typeface="Times New Roman" pitchFamily="18" charset="0"/>
              </a:rPr>
              <a:t>温度</a:t>
            </a:r>
            <a:r>
              <a:rPr lang="en-US" altLang="zh-CN" sz="1400" b="0" dirty="0">
                <a:latin typeface="宋体" pitchFamily="2" charset="-122"/>
                <a:cs typeface="Times New Roman" pitchFamily="18" charset="0"/>
              </a:rPr>
              <a:t>-10℃</a:t>
            </a:r>
            <a:r>
              <a:rPr lang="zh-CN" altLang="en-US" sz="1400" b="0" dirty="0">
                <a:latin typeface="宋体" pitchFamily="2" charset="-122"/>
                <a:cs typeface="Times New Roman" pitchFamily="18" charset="0"/>
              </a:rPr>
              <a:t>～</a:t>
            </a:r>
            <a:r>
              <a:rPr lang="en-US" altLang="zh-CN" sz="1400" b="0" dirty="0">
                <a:latin typeface="宋体" pitchFamily="2" charset="-122"/>
                <a:cs typeface="Times New Roman" pitchFamily="18" charset="0"/>
              </a:rPr>
              <a:t>+40℃ </a:t>
            </a:r>
          </a:p>
          <a:p>
            <a:pPr lvl="2" indent="-625475" algn="l" eaLnBrk="0" hangingPunct="0">
              <a:buClr>
                <a:schemeClr val="tx1"/>
              </a:buClr>
              <a:tabLst>
                <a:tab pos="431800" algn="l"/>
              </a:tabLst>
            </a:pPr>
            <a:r>
              <a:rPr lang="en-US" altLang="zh-CN" sz="1400" b="0" dirty="0">
                <a:latin typeface="宋体" pitchFamily="2" charset="-122"/>
                <a:cs typeface="Times New Roman" pitchFamily="18" charset="0"/>
              </a:rPr>
              <a:t> </a:t>
            </a:r>
            <a:r>
              <a:rPr lang="zh-CN" altLang="en-US" sz="1400" b="0" dirty="0">
                <a:latin typeface="宋体" pitchFamily="2" charset="-122"/>
                <a:cs typeface="Times New Roman" pitchFamily="18" charset="0"/>
              </a:rPr>
              <a:t>相对湿度＜</a:t>
            </a:r>
            <a:r>
              <a:rPr lang="en-US" altLang="zh-CN" sz="1400" b="0" dirty="0">
                <a:latin typeface="宋体" pitchFamily="2" charset="-122"/>
                <a:cs typeface="Times New Roman" pitchFamily="18" charset="0"/>
              </a:rPr>
              <a:t>85%(25℃)  </a:t>
            </a:r>
            <a:r>
              <a:rPr lang="zh-CN" altLang="en-US" sz="1400" b="0" dirty="0">
                <a:latin typeface="宋体" pitchFamily="2" charset="-122"/>
                <a:cs typeface="Times New Roman" pitchFamily="18" charset="0"/>
              </a:rPr>
              <a:t>海拔＜</a:t>
            </a:r>
            <a:r>
              <a:rPr lang="en-US" altLang="zh-CN" sz="1400" b="0" dirty="0">
                <a:latin typeface="宋体" pitchFamily="2" charset="-122"/>
                <a:cs typeface="Times New Roman" pitchFamily="18" charset="0"/>
              </a:rPr>
              <a:t>4000m</a:t>
            </a:r>
            <a:endParaRPr lang="en-US" altLang="zh-CN" sz="1400" b="0" dirty="0">
              <a:cs typeface="Times New Roman" pitchFamily="18" charset="0"/>
            </a:endParaRPr>
          </a:p>
          <a:p>
            <a:pPr lvl="2" indent="-625475" algn="l" eaLnBrk="0" hangingPunct="0">
              <a:buClr>
                <a:schemeClr val="tx1"/>
              </a:buClr>
              <a:tabLst>
                <a:tab pos="431800" algn="l"/>
              </a:tabLst>
            </a:pPr>
            <a:r>
              <a:rPr lang="zh-CN" altLang="en-US" sz="1400" dirty="0">
                <a:latin typeface="宋体" pitchFamily="2" charset="-122"/>
                <a:cs typeface="Times New Roman" pitchFamily="18" charset="0"/>
              </a:rPr>
              <a:t>外形尺寸：</a:t>
            </a:r>
            <a:r>
              <a:rPr lang="en-US" altLang="zh-CN" sz="1400" b="0" dirty="0">
                <a:solidFill>
                  <a:srgbClr val="FF0000"/>
                </a:solidFill>
                <a:latin typeface="宋体" pitchFamily="2" charset="-122"/>
                <a:cs typeface="Times New Roman" pitchFamily="18" charset="0"/>
              </a:rPr>
              <a:t>167cm×73cm×153cm</a:t>
            </a:r>
            <a:endParaRPr lang="en-US" altLang="zh-CN" sz="1400" b="0" dirty="0"/>
          </a:p>
        </p:txBody>
      </p:sp>
      <p:sp>
        <p:nvSpPr>
          <p:cNvPr id="66564" name="Rectangle 2"/>
          <p:cNvSpPr>
            <a:spLocks noChangeArrowheads="1"/>
          </p:cNvSpPr>
          <p:nvPr/>
        </p:nvSpPr>
        <p:spPr bwMode="auto">
          <a:xfrm>
            <a:off x="285750" y="3036230"/>
            <a:ext cx="4643440" cy="2893100"/>
          </a:xfrm>
          <a:prstGeom prst="rect">
            <a:avLst/>
          </a:prstGeom>
          <a:noFill/>
          <a:ln w="9525" algn="ctr">
            <a:noFill/>
            <a:miter lim="800000"/>
            <a:headEnd/>
            <a:tailEnd/>
          </a:ln>
        </p:spPr>
        <p:txBody>
          <a:bodyPr wrap="square" anchor="ctr">
            <a:spAutoFit/>
          </a:bodyPr>
          <a:lstStyle/>
          <a:p>
            <a:pPr indent="288925" algn="l" eaLnBrk="0" hangingPunct="0">
              <a:tabLst>
                <a:tab pos="431800" algn="l"/>
              </a:tabLst>
            </a:pPr>
            <a:r>
              <a:rPr lang="zh-CN" altLang="en-US" sz="1400" dirty="0">
                <a:latin typeface="Times New Roman" pitchFamily="18" charset="0"/>
                <a:cs typeface="Times New Roman" pitchFamily="18" charset="0"/>
              </a:rPr>
              <a:t>产品</a:t>
            </a:r>
            <a:r>
              <a:rPr lang="zh-CN" sz="1400" dirty="0">
                <a:latin typeface="Times New Roman" pitchFamily="18" charset="0"/>
                <a:cs typeface="Times New Roman" pitchFamily="18" charset="0"/>
              </a:rPr>
              <a:t>功 能</a:t>
            </a:r>
            <a:endParaRPr lang="zh-CN" sz="1400" dirty="0"/>
          </a:p>
          <a:p>
            <a:pPr lvl="1" algn="l" eaLnBrk="0" hangingPunct="0">
              <a:buFontTx/>
              <a:buAutoNum type="arabicPeriod"/>
              <a:tabLst>
                <a:tab pos="431800" algn="l"/>
              </a:tabLst>
            </a:pPr>
            <a:r>
              <a:rPr lang="zh-CN" sz="1400" b="0" dirty="0">
                <a:latin typeface="Times New Roman" pitchFamily="18" charset="0"/>
                <a:cs typeface="Times New Roman" pitchFamily="18" charset="0"/>
              </a:rPr>
              <a:t>本装置可提供实验所需的交流电源、低压直流电源、可调恒流源、数控函数信号发生器（含频率计）、受控源、交直流测量仪表（电压、电流、功率、功率因数）、各实验挂箱及电机等。</a:t>
            </a:r>
            <a:endParaRPr lang="zh-CN" sz="1400" b="0" dirty="0"/>
          </a:p>
          <a:p>
            <a:pPr lvl="1" algn="l" eaLnBrk="0" hangingPunct="0">
              <a:buFontTx/>
              <a:buAutoNum type="arabicPeriod"/>
              <a:tabLst>
                <a:tab pos="431800" algn="l"/>
              </a:tabLst>
            </a:pPr>
            <a:r>
              <a:rPr lang="zh-CN" sz="1400" b="0" dirty="0">
                <a:latin typeface="Times New Roman" pitchFamily="18" charset="0"/>
                <a:cs typeface="Times New Roman" pitchFamily="18" charset="0"/>
              </a:rPr>
              <a:t>能完成“电工基础”、“电工学”中的叠加、戴维南、双口网络、谐振、选频及一、二阶电路等实验。</a:t>
            </a:r>
            <a:endParaRPr lang="zh-CN" sz="1400" b="0" dirty="0"/>
          </a:p>
          <a:p>
            <a:pPr lvl="1" algn="l" eaLnBrk="0" hangingPunct="0">
              <a:buFontTx/>
              <a:buAutoNum type="arabicPeriod"/>
              <a:tabLst>
                <a:tab pos="431800" algn="l"/>
              </a:tabLst>
            </a:pPr>
            <a:r>
              <a:rPr lang="zh-CN" sz="1400" b="0" dirty="0">
                <a:latin typeface="Times New Roman" pitchFamily="18" charset="0"/>
                <a:cs typeface="Times New Roman" pitchFamily="18" charset="0"/>
              </a:rPr>
              <a:t>能完成“电路分析”、“电工学”中的单相、三相、日光灯、变压器、互感器及电度表等实验。。</a:t>
            </a:r>
            <a:endParaRPr lang="zh-CN" sz="1400" b="0" dirty="0"/>
          </a:p>
          <a:p>
            <a:pPr lvl="1" algn="l" eaLnBrk="0" hangingPunct="0">
              <a:buFontTx/>
              <a:buAutoNum type="arabicPeriod"/>
              <a:tabLst>
                <a:tab pos="431800" algn="l"/>
              </a:tabLst>
            </a:pPr>
            <a:r>
              <a:rPr lang="zh-CN" sz="1400" b="0" dirty="0">
                <a:latin typeface="Times New Roman" pitchFamily="18" charset="0"/>
                <a:cs typeface="Times New Roman" pitchFamily="18" charset="0"/>
              </a:rPr>
              <a:t>能完成“电机控制”、“继电接触控制”及“电力拖动”等课程实验。</a:t>
            </a:r>
            <a:endParaRPr lang="zh-CN" sz="1400" b="0" dirty="0"/>
          </a:p>
          <a:p>
            <a:pPr lvl="1" algn="l" eaLnBrk="0" hangingPunct="0">
              <a:buFontTx/>
              <a:buAutoNum type="arabicPeriod"/>
              <a:tabLst>
                <a:tab pos="431800" algn="l"/>
              </a:tabLst>
            </a:pPr>
            <a:r>
              <a:rPr lang="zh-CN" sz="1400" b="0" dirty="0">
                <a:latin typeface="Times New Roman" pitchFamily="18" charset="0"/>
                <a:cs typeface="Times New Roman" pitchFamily="18" charset="0"/>
              </a:rPr>
              <a:t>能完成可编程控制器实验。</a:t>
            </a:r>
            <a:endParaRPr lang="zh-CN" sz="1400" b="0" dirty="0"/>
          </a:p>
        </p:txBody>
      </p:sp>
      <p:pic>
        <p:nvPicPr>
          <p:cNvPr id="66565" name="Picture 3" descr="电工实训台"/>
          <p:cNvPicPr>
            <a:picLocks noChangeAspect="1" noChangeArrowheads="1"/>
          </p:cNvPicPr>
          <p:nvPr/>
        </p:nvPicPr>
        <p:blipFill>
          <a:blip r:embed="rId2"/>
          <a:srcRect/>
          <a:stretch>
            <a:fillRect/>
          </a:stretch>
        </p:blipFill>
        <p:spPr bwMode="auto">
          <a:xfrm>
            <a:off x="4929190" y="1934773"/>
            <a:ext cx="3786214" cy="3994557"/>
          </a:xfrm>
          <a:prstGeom prst="rect">
            <a:avLst/>
          </a:prstGeom>
          <a:noFill/>
          <a:ln w="9525">
            <a:noFill/>
            <a:miter lim="800000"/>
            <a:headEnd/>
            <a:tailEnd/>
          </a:ln>
        </p:spPr>
      </p:pic>
      <p:sp>
        <p:nvSpPr>
          <p:cNvPr id="6" name="矩形 1"/>
          <p:cNvSpPr>
            <a:spLocks noChangeArrowheads="1"/>
          </p:cNvSpPr>
          <p:nvPr/>
        </p:nvSpPr>
        <p:spPr bwMode="auto">
          <a:xfrm>
            <a:off x="2143108" y="928670"/>
            <a:ext cx="4698722" cy="584775"/>
          </a:xfrm>
          <a:prstGeom prst="rect">
            <a:avLst/>
          </a:prstGeom>
          <a:noFill/>
          <a:ln w="9525">
            <a:noFill/>
            <a:miter lim="800000"/>
            <a:headEnd/>
            <a:tailEnd/>
          </a:ln>
        </p:spPr>
        <p:txBody>
          <a:bodyPr wrap="none">
            <a:spAutoFit/>
          </a:bodyPr>
          <a:lstStyle/>
          <a:p>
            <a:r>
              <a:rPr lang="zh-CN" altLang="en-US" sz="3200" dirty="0" smtClean="0">
                <a:solidFill>
                  <a:srgbClr val="000099"/>
                </a:solidFill>
                <a:latin typeface="华文行楷" pitchFamily="2" charset="-122"/>
                <a:ea typeface="华文行楷" pitchFamily="2" charset="-122"/>
              </a:rPr>
              <a:t>电工电子实训室产品介绍</a:t>
            </a:r>
            <a:endParaRPr lang="zh-CN" altLang="en-US" sz="3200" dirty="0">
              <a:solidFill>
                <a:srgbClr val="000099"/>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p:cNvSpPr>
            <a:spLocks noChangeArrowheads="1"/>
          </p:cNvSpPr>
          <p:nvPr/>
        </p:nvSpPr>
        <p:spPr bwMode="auto">
          <a:xfrm>
            <a:off x="684213" y="1916113"/>
            <a:ext cx="7993062" cy="3329758"/>
          </a:xfrm>
          <a:prstGeom prst="rect">
            <a:avLst/>
          </a:prstGeom>
          <a:noFill/>
          <a:ln w="19050">
            <a:noFill/>
            <a:miter lim="800000"/>
            <a:headEnd/>
            <a:tailEnd/>
          </a:ln>
        </p:spPr>
        <p:txBody>
          <a:bodyPr>
            <a:spAutoFit/>
          </a:bodyPr>
          <a:lstStyle/>
          <a:p>
            <a:pPr algn="l">
              <a:lnSpc>
                <a:spcPct val="150000"/>
              </a:lnSpc>
              <a:buFontTx/>
              <a:buChar char="•"/>
            </a:pPr>
            <a:r>
              <a:rPr lang="en-US" altLang="zh-CN" sz="2400" b="0" dirty="0">
                <a:latin typeface="黑体" pitchFamily="2" charset="-122"/>
                <a:ea typeface="黑体" pitchFamily="2" charset="-122"/>
              </a:rPr>
              <a:t>   </a:t>
            </a:r>
            <a:r>
              <a:rPr lang="zh-CN" altLang="en-US" sz="2400" b="0" dirty="0">
                <a:latin typeface="黑体" pitchFamily="2" charset="-122"/>
                <a:ea typeface="黑体" pitchFamily="2" charset="-122"/>
              </a:rPr>
              <a:t>师资培训。</a:t>
            </a:r>
          </a:p>
          <a:p>
            <a:pPr algn="l">
              <a:lnSpc>
                <a:spcPct val="150000"/>
              </a:lnSpc>
              <a:buFontTx/>
              <a:buChar char="•"/>
            </a:pPr>
            <a:r>
              <a:rPr lang="zh-CN" altLang="en-US" sz="2400" b="0" dirty="0">
                <a:latin typeface="黑体" pitchFamily="2" charset="-122"/>
                <a:ea typeface="黑体" pitchFamily="2" charset="-122"/>
              </a:rPr>
              <a:t>   工程师参与教学。</a:t>
            </a:r>
          </a:p>
          <a:p>
            <a:pPr algn="l">
              <a:lnSpc>
                <a:spcPct val="150000"/>
              </a:lnSpc>
              <a:buFontTx/>
              <a:buChar char="•"/>
            </a:pPr>
            <a:r>
              <a:rPr lang="zh-CN" altLang="en-US" sz="2400" b="0" dirty="0">
                <a:latin typeface="黑体" pitchFamily="2" charset="-122"/>
                <a:ea typeface="黑体" pitchFamily="2" charset="-122"/>
              </a:rPr>
              <a:t>   课程教学大纲、电子教案、实验</a:t>
            </a:r>
            <a:r>
              <a:rPr lang="en-US" altLang="zh-CN" sz="2400" b="0" dirty="0">
                <a:latin typeface="黑体" pitchFamily="2" charset="-122"/>
                <a:ea typeface="黑体" pitchFamily="2" charset="-122"/>
              </a:rPr>
              <a:t>/</a:t>
            </a:r>
            <a:r>
              <a:rPr lang="zh-CN" altLang="en-US" sz="2400" b="0" dirty="0">
                <a:latin typeface="黑体" pitchFamily="2" charset="-122"/>
                <a:ea typeface="黑体" pitchFamily="2" charset="-122"/>
              </a:rPr>
              <a:t>实训指导书、教学录  </a:t>
            </a:r>
          </a:p>
          <a:p>
            <a:pPr algn="l">
              <a:lnSpc>
                <a:spcPct val="150000"/>
              </a:lnSpc>
            </a:pPr>
            <a:r>
              <a:rPr lang="zh-CN" altLang="en-US" sz="2400" b="0" dirty="0">
                <a:latin typeface="黑体" pitchFamily="2" charset="-122"/>
                <a:ea typeface="黑体" pitchFamily="2" charset="-122"/>
              </a:rPr>
              <a:t>    像等附带免费资源。</a:t>
            </a:r>
          </a:p>
          <a:p>
            <a:pPr algn="l">
              <a:lnSpc>
                <a:spcPct val="150000"/>
              </a:lnSpc>
              <a:buFontTx/>
              <a:buChar char="•"/>
            </a:pPr>
            <a:r>
              <a:rPr lang="zh-CN" altLang="en-US" sz="2400" b="0" dirty="0">
                <a:latin typeface="黑体" pitchFamily="2" charset="-122"/>
                <a:ea typeface="黑体" pitchFamily="2" charset="-122"/>
              </a:rPr>
              <a:t>   综合布线工程师培训认证。</a:t>
            </a:r>
            <a:endParaRPr lang="en-US" altLang="zh-CN" sz="2400" b="0" dirty="0">
              <a:latin typeface="黑体" pitchFamily="2" charset="-122"/>
              <a:ea typeface="黑体" pitchFamily="2" charset="-122"/>
            </a:endParaRPr>
          </a:p>
          <a:p>
            <a:pPr algn="l">
              <a:lnSpc>
                <a:spcPct val="150000"/>
              </a:lnSpc>
              <a:buFontTx/>
              <a:buChar char="•"/>
            </a:pPr>
            <a:r>
              <a:rPr lang="en-US" altLang="zh-CN" sz="2400" b="0" dirty="0">
                <a:latin typeface="黑体" pitchFamily="2" charset="-122"/>
                <a:ea typeface="黑体" pitchFamily="2" charset="-122"/>
              </a:rPr>
              <a:t>   </a:t>
            </a:r>
            <a:r>
              <a:rPr lang="zh-CN" altLang="en-US" sz="2400" b="0" dirty="0">
                <a:latin typeface="黑体" pitchFamily="2" charset="-122"/>
                <a:ea typeface="黑体" pitchFamily="2" charset="-122"/>
              </a:rPr>
              <a:t>校企合作，创建综合布线实训</a:t>
            </a:r>
            <a:r>
              <a:rPr lang="zh-CN" altLang="en-US" sz="2400" b="0" dirty="0" smtClean="0">
                <a:latin typeface="黑体" pitchFamily="2" charset="-122"/>
                <a:ea typeface="黑体" pitchFamily="2" charset="-122"/>
              </a:rPr>
              <a:t>室</a:t>
            </a:r>
            <a:endParaRPr lang="zh-CN" altLang="en-US" sz="2400" b="0" dirty="0">
              <a:latin typeface="黑体" pitchFamily="2" charset="-122"/>
              <a:ea typeface="黑体" pitchFamily="2" charset="-122"/>
            </a:endParaRPr>
          </a:p>
        </p:txBody>
      </p:sp>
      <p:sp>
        <p:nvSpPr>
          <p:cNvPr id="3" name="WordArt 3"/>
          <p:cNvSpPr>
            <a:spLocks noChangeArrowheads="1" noChangeShapeType="1" noTextEdit="1"/>
          </p:cNvSpPr>
          <p:nvPr/>
        </p:nvSpPr>
        <p:spPr bwMode="auto">
          <a:xfrm>
            <a:off x="1857356" y="1142984"/>
            <a:ext cx="5235593" cy="561987"/>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r>
              <a:rPr lang="en-US" altLang="zh-CN" sz="2800" kern="10" dirty="0">
                <a:ln w="9525">
                  <a:solidFill>
                    <a:srgbClr val="FFFF00"/>
                  </a:solidFill>
                  <a:round/>
                  <a:headEnd/>
                  <a:tailEnd/>
                </a:ln>
                <a:solidFill>
                  <a:srgbClr val="FF3300"/>
                </a:solidFill>
                <a:latin typeface="隶书"/>
                <a:ea typeface="隶书"/>
              </a:rPr>
              <a:t>—</a:t>
            </a:r>
            <a:r>
              <a:rPr lang="zh-CN" altLang="en-US" sz="2800" kern="10" dirty="0">
                <a:ln w="9525">
                  <a:solidFill>
                    <a:srgbClr val="FFFF00"/>
                  </a:solidFill>
                  <a:round/>
                  <a:headEnd/>
                  <a:tailEnd/>
                </a:ln>
                <a:solidFill>
                  <a:srgbClr val="FF3300"/>
                </a:solidFill>
                <a:latin typeface="隶书"/>
                <a:ea typeface="隶书"/>
              </a:rPr>
              <a:t>配套服务和教学</a:t>
            </a:r>
            <a:r>
              <a:rPr lang="zh-CN" altLang="en-US" sz="2800" kern="10" dirty="0" smtClean="0">
                <a:ln w="9525">
                  <a:solidFill>
                    <a:srgbClr val="FFFF00"/>
                  </a:solidFill>
                  <a:round/>
                  <a:headEnd/>
                  <a:tailEnd/>
                </a:ln>
                <a:solidFill>
                  <a:srgbClr val="FF3300"/>
                </a:solidFill>
                <a:latin typeface="隶书"/>
                <a:ea typeface="隶书"/>
              </a:rPr>
              <a:t>支持</a:t>
            </a:r>
            <a:endParaRPr lang="zh-CN" altLang="en-US" sz="2800" kern="10" dirty="0">
              <a:ln w="9525">
                <a:solidFill>
                  <a:srgbClr val="FFFF00"/>
                </a:solidFill>
                <a:round/>
                <a:headEnd/>
                <a:tailEnd/>
              </a:ln>
              <a:solidFill>
                <a:srgbClr val="FF3300"/>
              </a:solidFill>
              <a:latin typeface="隶书"/>
              <a:ea typeface="隶书"/>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7" descr="培训1"/>
          <p:cNvPicPr>
            <a:picLocks noChangeAspect="1" noChangeArrowheads="1"/>
          </p:cNvPicPr>
          <p:nvPr/>
        </p:nvPicPr>
        <p:blipFill>
          <a:blip r:embed="rId2"/>
          <a:srcRect/>
          <a:stretch>
            <a:fillRect/>
          </a:stretch>
        </p:blipFill>
        <p:spPr bwMode="auto">
          <a:xfrm>
            <a:off x="4786313" y="4071941"/>
            <a:ext cx="3857653" cy="1878009"/>
          </a:xfrm>
          <a:prstGeom prst="rect">
            <a:avLst/>
          </a:prstGeom>
          <a:noFill/>
          <a:ln w="9525">
            <a:noFill/>
            <a:miter lim="800000"/>
            <a:headEnd/>
            <a:tailEnd/>
          </a:ln>
        </p:spPr>
      </p:pic>
      <p:sp>
        <p:nvSpPr>
          <p:cNvPr id="43011" name="Rectangle 3"/>
          <p:cNvSpPr>
            <a:spLocks noGrp="1" noChangeArrowheads="1"/>
          </p:cNvSpPr>
          <p:nvPr>
            <p:ph type="title" idx="4294967295"/>
          </p:nvPr>
        </p:nvSpPr>
        <p:spPr>
          <a:xfrm>
            <a:off x="2159000" y="-31750"/>
            <a:ext cx="6985000" cy="868363"/>
          </a:xfrm>
        </p:spPr>
        <p:txBody>
          <a:bodyPr/>
          <a:lstStyle/>
          <a:p>
            <a:pPr marL="1117600" indent="-1117600" eaLnBrk="1" hangingPunct="1"/>
            <a:r>
              <a:rPr lang="zh-CN" altLang="en-US" sz="2400" b="1" smtClean="0">
                <a:solidFill>
                  <a:schemeClr val="bg1"/>
                </a:solidFill>
              </a:rPr>
              <a:t>三、实训室产品服务</a:t>
            </a:r>
          </a:p>
        </p:txBody>
      </p:sp>
      <p:sp>
        <p:nvSpPr>
          <p:cNvPr id="43012" name="Rectangle 6"/>
          <p:cNvSpPr>
            <a:spLocks noChangeArrowheads="1"/>
          </p:cNvSpPr>
          <p:nvPr/>
        </p:nvSpPr>
        <p:spPr bwMode="auto">
          <a:xfrm>
            <a:off x="395288" y="1628775"/>
            <a:ext cx="7993062" cy="1187450"/>
          </a:xfrm>
          <a:prstGeom prst="rect">
            <a:avLst/>
          </a:prstGeom>
          <a:noFill/>
          <a:ln w="19050">
            <a:noFill/>
            <a:miter lim="800000"/>
            <a:headEnd/>
            <a:tailEnd/>
          </a:ln>
        </p:spPr>
        <p:txBody>
          <a:bodyPr>
            <a:spAutoFit/>
          </a:bodyPr>
          <a:lstStyle/>
          <a:p>
            <a:pPr algn="l">
              <a:lnSpc>
                <a:spcPct val="150000"/>
              </a:lnSpc>
              <a:buFontTx/>
              <a:buChar char="•"/>
            </a:pPr>
            <a:r>
              <a:rPr lang="en-US" altLang="zh-CN" sz="2400" b="0">
                <a:latin typeface="黑体" pitchFamily="2" charset="-122"/>
                <a:ea typeface="黑体" pitchFamily="2" charset="-122"/>
              </a:rPr>
              <a:t>   </a:t>
            </a:r>
            <a:r>
              <a:rPr lang="zh-CN" altLang="en-US" sz="2400" b="0">
                <a:latin typeface="黑体" pitchFamily="2" charset="-122"/>
                <a:ea typeface="黑体" pitchFamily="2" charset="-122"/>
              </a:rPr>
              <a:t>师资培训。</a:t>
            </a:r>
          </a:p>
          <a:p>
            <a:pPr algn="l">
              <a:lnSpc>
                <a:spcPct val="150000"/>
              </a:lnSpc>
            </a:pPr>
            <a:endParaRPr lang="en-US" altLang="zh-CN" sz="2400" b="0">
              <a:latin typeface="黑体" pitchFamily="2" charset="-122"/>
              <a:ea typeface="黑体" pitchFamily="2" charset="-122"/>
            </a:endParaRPr>
          </a:p>
        </p:txBody>
      </p:sp>
      <p:sp>
        <p:nvSpPr>
          <p:cNvPr id="89092" name="WordArt 3"/>
          <p:cNvSpPr>
            <a:spLocks noChangeArrowheads="1" noChangeShapeType="1" noTextEdit="1"/>
          </p:cNvSpPr>
          <p:nvPr/>
        </p:nvSpPr>
        <p:spPr bwMode="auto">
          <a:xfrm>
            <a:off x="1979613" y="1000108"/>
            <a:ext cx="5113337" cy="1006476"/>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r>
              <a:rPr lang="en-US" altLang="zh-CN" sz="2800" kern="10" dirty="0">
                <a:ln w="9525">
                  <a:solidFill>
                    <a:srgbClr val="FFFF00"/>
                  </a:solidFill>
                  <a:round/>
                  <a:headEnd/>
                  <a:tailEnd/>
                </a:ln>
                <a:solidFill>
                  <a:srgbClr val="FF3300"/>
                </a:solidFill>
                <a:latin typeface="隶书"/>
                <a:ea typeface="隶书"/>
              </a:rPr>
              <a:t>—</a:t>
            </a:r>
            <a:r>
              <a:rPr lang="zh-CN" altLang="en-US" sz="2800" kern="10" dirty="0">
                <a:ln w="9525">
                  <a:solidFill>
                    <a:srgbClr val="FFFF00"/>
                  </a:solidFill>
                  <a:round/>
                  <a:headEnd/>
                  <a:tailEnd/>
                </a:ln>
                <a:solidFill>
                  <a:srgbClr val="FF3300"/>
                </a:solidFill>
                <a:latin typeface="隶书"/>
                <a:ea typeface="隶书"/>
              </a:rPr>
              <a:t>配套服务和教学支持</a:t>
            </a:r>
          </a:p>
          <a:p>
            <a:pPr>
              <a:defRPr/>
            </a:pPr>
            <a:endParaRPr lang="zh-CN" altLang="en-US" sz="2800" kern="10" dirty="0">
              <a:ln w="9525">
                <a:solidFill>
                  <a:srgbClr val="FFFF00"/>
                </a:solidFill>
                <a:round/>
                <a:headEnd/>
                <a:tailEnd/>
              </a:ln>
              <a:solidFill>
                <a:srgbClr val="FF3300"/>
              </a:solidFill>
              <a:latin typeface="隶书"/>
              <a:ea typeface="隶书"/>
            </a:endParaRPr>
          </a:p>
        </p:txBody>
      </p:sp>
      <p:pic>
        <p:nvPicPr>
          <p:cNvPr id="43014" name="Picture 9"/>
          <p:cNvPicPr>
            <a:picLocks noChangeAspect="1" noChangeArrowheads="1"/>
          </p:cNvPicPr>
          <p:nvPr/>
        </p:nvPicPr>
        <p:blipFill>
          <a:blip r:embed="rId3"/>
          <a:srcRect/>
          <a:stretch>
            <a:fillRect/>
          </a:stretch>
        </p:blipFill>
        <p:spPr bwMode="auto">
          <a:xfrm>
            <a:off x="539750" y="2714620"/>
            <a:ext cx="4032250" cy="2684463"/>
          </a:xfrm>
          <a:prstGeom prst="rect">
            <a:avLst/>
          </a:prstGeom>
          <a:noFill/>
          <a:ln w="9525" algn="ctr">
            <a:noFill/>
            <a:miter lim="800000"/>
            <a:headEnd/>
            <a:tailEnd/>
          </a:ln>
        </p:spPr>
      </p:pic>
      <p:pic>
        <p:nvPicPr>
          <p:cNvPr id="43015" name="Picture 10" descr="SDC10146副本"/>
          <p:cNvPicPr>
            <a:picLocks noChangeAspect="1" noChangeArrowheads="1"/>
          </p:cNvPicPr>
          <p:nvPr/>
        </p:nvPicPr>
        <p:blipFill>
          <a:blip r:embed="rId4"/>
          <a:srcRect/>
          <a:stretch>
            <a:fillRect/>
          </a:stretch>
        </p:blipFill>
        <p:spPr bwMode="auto">
          <a:xfrm>
            <a:off x="4786313" y="1643050"/>
            <a:ext cx="3857625" cy="216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title" idx="4294967295"/>
          </p:nvPr>
        </p:nvSpPr>
        <p:spPr>
          <a:xfrm>
            <a:off x="2159000" y="-31750"/>
            <a:ext cx="6985000" cy="868363"/>
          </a:xfrm>
        </p:spPr>
        <p:txBody>
          <a:bodyPr/>
          <a:lstStyle/>
          <a:p>
            <a:pPr marL="1117600" indent="-1117600" eaLnBrk="1" hangingPunct="1"/>
            <a:r>
              <a:rPr lang="zh-CN" altLang="en-US" sz="2400" b="1" smtClean="0">
                <a:solidFill>
                  <a:schemeClr val="bg1"/>
                </a:solidFill>
              </a:rPr>
              <a:t>三、实训室产品服务</a:t>
            </a:r>
          </a:p>
        </p:txBody>
      </p:sp>
      <p:sp>
        <p:nvSpPr>
          <p:cNvPr id="44035" name="Rectangle 6"/>
          <p:cNvSpPr>
            <a:spLocks noChangeArrowheads="1"/>
          </p:cNvSpPr>
          <p:nvPr/>
        </p:nvSpPr>
        <p:spPr bwMode="auto">
          <a:xfrm>
            <a:off x="684213" y="1916113"/>
            <a:ext cx="7993062" cy="1187450"/>
          </a:xfrm>
          <a:prstGeom prst="rect">
            <a:avLst/>
          </a:prstGeom>
          <a:noFill/>
          <a:ln w="19050">
            <a:noFill/>
            <a:miter lim="800000"/>
            <a:headEnd/>
            <a:tailEnd/>
          </a:ln>
        </p:spPr>
        <p:txBody>
          <a:bodyPr>
            <a:spAutoFit/>
          </a:bodyPr>
          <a:lstStyle/>
          <a:p>
            <a:pPr algn="l">
              <a:lnSpc>
                <a:spcPct val="150000"/>
              </a:lnSpc>
              <a:buFontTx/>
              <a:buChar char="•"/>
            </a:pPr>
            <a:r>
              <a:rPr lang="en-US" altLang="zh-CN" sz="2400" b="0">
                <a:latin typeface="黑体" pitchFamily="2" charset="-122"/>
                <a:ea typeface="黑体" pitchFamily="2" charset="-122"/>
              </a:rPr>
              <a:t>   </a:t>
            </a:r>
            <a:r>
              <a:rPr lang="zh-CN" altLang="en-US" sz="2400" b="0">
                <a:latin typeface="黑体" pitchFamily="2" charset="-122"/>
                <a:ea typeface="黑体" pitchFamily="2" charset="-122"/>
              </a:rPr>
              <a:t>工程师参与教学</a:t>
            </a:r>
          </a:p>
          <a:p>
            <a:pPr algn="l">
              <a:lnSpc>
                <a:spcPct val="150000"/>
              </a:lnSpc>
            </a:pPr>
            <a:endParaRPr lang="en-US" altLang="zh-CN" sz="2400" b="0">
              <a:latin typeface="黑体" pitchFamily="2" charset="-122"/>
              <a:ea typeface="黑体" pitchFamily="2" charset="-122"/>
            </a:endParaRPr>
          </a:p>
        </p:txBody>
      </p:sp>
      <p:sp>
        <p:nvSpPr>
          <p:cNvPr id="90116" name="WordArt 3"/>
          <p:cNvSpPr>
            <a:spLocks noChangeArrowheads="1" noChangeShapeType="1" noTextEdit="1"/>
          </p:cNvSpPr>
          <p:nvPr/>
        </p:nvSpPr>
        <p:spPr bwMode="auto">
          <a:xfrm>
            <a:off x="1979613" y="1270000"/>
            <a:ext cx="5113337" cy="1006475"/>
          </a:xfrm>
          <a:prstGeom prst="rect">
            <a:avLst/>
          </a:prstGeom>
        </p:spPr>
        <p:txBody>
          <a:bodyPr wrap="none" fromWordArt="1">
            <a:prstTxWarp prst="textPlain">
              <a:avLst>
                <a:gd name="adj" fmla="val 50000"/>
              </a:avLst>
            </a:prstTxWarp>
          </a:bodyPr>
          <a:lstStyle/>
          <a:p>
            <a:pPr>
              <a:defRPr/>
            </a:pPr>
            <a:r>
              <a:rPr lang="en-US" altLang="zh-CN" sz="2800" kern="10">
                <a:ln w="9525">
                  <a:solidFill>
                    <a:srgbClr val="FFFF00"/>
                  </a:solidFill>
                  <a:round/>
                  <a:headEnd/>
                  <a:tailEnd/>
                </a:ln>
                <a:solidFill>
                  <a:srgbClr val="FF3300"/>
                </a:solidFill>
                <a:latin typeface="隶书"/>
                <a:ea typeface="隶书"/>
              </a:rPr>
              <a:t>VCOM</a:t>
            </a:r>
            <a:r>
              <a:rPr lang="zh-CN" altLang="en-US" sz="2800" kern="10">
                <a:ln w="9525">
                  <a:solidFill>
                    <a:srgbClr val="FFFF00"/>
                  </a:solidFill>
                  <a:round/>
                  <a:headEnd/>
                  <a:tailEnd/>
                </a:ln>
                <a:solidFill>
                  <a:srgbClr val="FF3300"/>
                </a:solidFill>
                <a:latin typeface="隶书"/>
                <a:ea typeface="隶书"/>
              </a:rPr>
              <a:t>综合布线实训室</a:t>
            </a:r>
            <a:r>
              <a:rPr lang="en-US" altLang="zh-CN" sz="2800" kern="10">
                <a:ln w="9525">
                  <a:solidFill>
                    <a:srgbClr val="FFFF00"/>
                  </a:solidFill>
                  <a:round/>
                  <a:headEnd/>
                  <a:tailEnd/>
                </a:ln>
                <a:solidFill>
                  <a:srgbClr val="FF3300"/>
                </a:solidFill>
                <a:latin typeface="隶书"/>
                <a:ea typeface="隶书"/>
              </a:rPr>
              <a:t>—</a:t>
            </a:r>
            <a:r>
              <a:rPr lang="zh-CN" altLang="en-US" sz="2800" kern="10">
                <a:ln w="9525">
                  <a:solidFill>
                    <a:srgbClr val="FFFF00"/>
                  </a:solidFill>
                  <a:round/>
                  <a:headEnd/>
                  <a:tailEnd/>
                </a:ln>
                <a:solidFill>
                  <a:srgbClr val="FF3300"/>
                </a:solidFill>
                <a:latin typeface="隶书"/>
                <a:ea typeface="隶书"/>
              </a:rPr>
              <a:t>配套服务和教学支持</a:t>
            </a:r>
          </a:p>
          <a:p>
            <a:pPr>
              <a:defRPr/>
            </a:pPr>
            <a:endParaRPr lang="zh-CN" altLang="en-US" sz="2800" kern="10">
              <a:ln w="9525">
                <a:solidFill>
                  <a:srgbClr val="FFFF00"/>
                </a:solidFill>
                <a:round/>
                <a:headEnd/>
                <a:tailEnd/>
              </a:ln>
              <a:solidFill>
                <a:srgbClr val="FF3300"/>
              </a:solidFill>
              <a:latin typeface="隶书"/>
              <a:ea typeface="隶书"/>
            </a:endParaRPr>
          </a:p>
        </p:txBody>
      </p:sp>
      <p:pic>
        <p:nvPicPr>
          <p:cNvPr id="44037" name="Picture 7" descr="DSC00048"/>
          <p:cNvPicPr>
            <a:picLocks noChangeAspect="1" noChangeArrowheads="1"/>
          </p:cNvPicPr>
          <p:nvPr/>
        </p:nvPicPr>
        <p:blipFill>
          <a:blip r:embed="rId2"/>
          <a:srcRect/>
          <a:stretch>
            <a:fillRect/>
          </a:stretch>
        </p:blipFill>
        <p:spPr bwMode="auto">
          <a:xfrm>
            <a:off x="1143000" y="2857500"/>
            <a:ext cx="3049588" cy="2286000"/>
          </a:xfrm>
          <a:prstGeom prst="rect">
            <a:avLst/>
          </a:prstGeom>
          <a:noFill/>
          <a:ln w="9525">
            <a:noFill/>
            <a:miter lim="800000"/>
            <a:headEnd/>
            <a:tailEnd/>
          </a:ln>
        </p:spPr>
      </p:pic>
      <p:pic>
        <p:nvPicPr>
          <p:cNvPr id="44038" name="Picture 8" descr="IMG_6667"/>
          <p:cNvPicPr>
            <a:picLocks noChangeAspect="1" noChangeArrowheads="1"/>
          </p:cNvPicPr>
          <p:nvPr/>
        </p:nvPicPr>
        <p:blipFill>
          <a:blip r:embed="rId3"/>
          <a:srcRect/>
          <a:stretch>
            <a:fillRect/>
          </a:stretch>
        </p:blipFill>
        <p:spPr bwMode="auto">
          <a:xfrm>
            <a:off x="4929188" y="2857500"/>
            <a:ext cx="3384550" cy="2339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title" idx="4294967295"/>
          </p:nvPr>
        </p:nvSpPr>
        <p:spPr>
          <a:xfrm>
            <a:off x="2159000" y="-31750"/>
            <a:ext cx="6985000" cy="868363"/>
          </a:xfrm>
        </p:spPr>
        <p:txBody>
          <a:bodyPr/>
          <a:lstStyle/>
          <a:p>
            <a:pPr marL="1117600" indent="-1117600" eaLnBrk="1" hangingPunct="1"/>
            <a:r>
              <a:rPr lang="zh-CN" altLang="en-US" sz="2400" b="1" smtClean="0">
                <a:solidFill>
                  <a:schemeClr val="bg1"/>
                </a:solidFill>
              </a:rPr>
              <a:t>三、实训室产品服务</a:t>
            </a:r>
          </a:p>
        </p:txBody>
      </p:sp>
      <p:sp>
        <p:nvSpPr>
          <p:cNvPr id="52227" name="Rectangle 6"/>
          <p:cNvSpPr>
            <a:spLocks noChangeArrowheads="1"/>
          </p:cNvSpPr>
          <p:nvPr/>
        </p:nvSpPr>
        <p:spPr bwMode="auto">
          <a:xfrm>
            <a:off x="428625" y="1571625"/>
            <a:ext cx="4071938" cy="923925"/>
          </a:xfrm>
          <a:prstGeom prst="rect">
            <a:avLst/>
          </a:prstGeom>
          <a:noFill/>
          <a:ln w="19050">
            <a:noFill/>
            <a:miter lim="800000"/>
            <a:headEnd/>
            <a:tailEnd/>
          </a:ln>
        </p:spPr>
        <p:txBody>
          <a:bodyPr>
            <a:spAutoFit/>
          </a:bodyPr>
          <a:lstStyle/>
          <a:p>
            <a:pPr algn="l">
              <a:lnSpc>
                <a:spcPct val="150000"/>
              </a:lnSpc>
              <a:defRPr/>
            </a:pPr>
            <a:r>
              <a:rPr lang="zh-CN" altLang="en-US" b="0" dirty="0">
                <a:latin typeface="+mn-ea"/>
                <a:ea typeface="+mn-ea"/>
              </a:rPr>
              <a:t>课程教学大纲、电子教案、实验</a:t>
            </a:r>
            <a:r>
              <a:rPr lang="en-US" altLang="zh-CN" b="0" dirty="0">
                <a:latin typeface="+mn-ea"/>
                <a:ea typeface="+mn-ea"/>
              </a:rPr>
              <a:t>/</a:t>
            </a:r>
            <a:r>
              <a:rPr lang="zh-CN" altLang="en-US" b="0" dirty="0">
                <a:latin typeface="+mn-ea"/>
                <a:ea typeface="+mn-ea"/>
              </a:rPr>
              <a:t>实训指导书、教学录像等附带免费资源。</a:t>
            </a:r>
            <a:endParaRPr lang="en-US" altLang="zh-CN" b="0" dirty="0">
              <a:latin typeface="+mn-ea"/>
              <a:ea typeface="+mn-ea"/>
            </a:endParaRPr>
          </a:p>
        </p:txBody>
      </p:sp>
      <p:sp>
        <p:nvSpPr>
          <p:cNvPr id="92164" name="WordArt 3"/>
          <p:cNvSpPr>
            <a:spLocks noChangeArrowheads="1" noChangeShapeType="1" noTextEdit="1"/>
          </p:cNvSpPr>
          <p:nvPr/>
        </p:nvSpPr>
        <p:spPr bwMode="auto">
          <a:xfrm>
            <a:off x="1928794" y="1000108"/>
            <a:ext cx="5113337" cy="506409"/>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r>
              <a:rPr lang="en-US" altLang="zh-CN" sz="2800" kern="10" dirty="0">
                <a:ln w="9525">
                  <a:solidFill>
                    <a:srgbClr val="FFFF00"/>
                  </a:solidFill>
                  <a:round/>
                  <a:headEnd/>
                  <a:tailEnd/>
                </a:ln>
                <a:solidFill>
                  <a:srgbClr val="FF3300"/>
                </a:solidFill>
                <a:latin typeface="隶书"/>
                <a:ea typeface="隶书"/>
              </a:rPr>
              <a:t>—</a:t>
            </a:r>
            <a:r>
              <a:rPr lang="zh-CN" altLang="en-US" sz="2800" kern="10" dirty="0">
                <a:ln w="9525">
                  <a:solidFill>
                    <a:srgbClr val="FFFF00"/>
                  </a:solidFill>
                  <a:round/>
                  <a:headEnd/>
                  <a:tailEnd/>
                </a:ln>
                <a:solidFill>
                  <a:srgbClr val="FF3300"/>
                </a:solidFill>
                <a:latin typeface="隶书"/>
                <a:ea typeface="隶书"/>
              </a:rPr>
              <a:t>配套服务和教学</a:t>
            </a:r>
            <a:r>
              <a:rPr lang="zh-CN" altLang="en-US" sz="2800" kern="10" dirty="0" smtClean="0">
                <a:ln w="9525">
                  <a:solidFill>
                    <a:srgbClr val="FFFF00"/>
                  </a:solidFill>
                  <a:round/>
                  <a:headEnd/>
                  <a:tailEnd/>
                </a:ln>
                <a:solidFill>
                  <a:srgbClr val="FF3300"/>
                </a:solidFill>
                <a:latin typeface="隶书"/>
                <a:ea typeface="隶书"/>
              </a:rPr>
              <a:t>支持</a:t>
            </a:r>
            <a:endParaRPr lang="zh-CN" altLang="en-US" sz="2800" kern="10" dirty="0">
              <a:ln w="9525">
                <a:solidFill>
                  <a:srgbClr val="FFFF00"/>
                </a:solidFill>
                <a:round/>
                <a:headEnd/>
                <a:tailEnd/>
              </a:ln>
              <a:solidFill>
                <a:srgbClr val="FF3300"/>
              </a:solidFill>
              <a:latin typeface="隶书"/>
              <a:ea typeface="隶书"/>
            </a:endParaRPr>
          </a:p>
        </p:txBody>
      </p:sp>
      <p:sp>
        <p:nvSpPr>
          <p:cNvPr id="45061" name="矩形 7"/>
          <p:cNvSpPr>
            <a:spLocks noChangeArrowheads="1"/>
          </p:cNvSpPr>
          <p:nvPr/>
        </p:nvSpPr>
        <p:spPr bwMode="auto">
          <a:xfrm>
            <a:off x="714348" y="5072063"/>
            <a:ext cx="2347913" cy="369887"/>
          </a:xfrm>
          <a:prstGeom prst="rect">
            <a:avLst/>
          </a:prstGeom>
          <a:noFill/>
          <a:ln w="9525">
            <a:noFill/>
            <a:miter lim="800000"/>
            <a:headEnd/>
            <a:tailEnd/>
          </a:ln>
        </p:spPr>
        <p:txBody>
          <a:bodyPr>
            <a:spAutoFit/>
          </a:bodyPr>
          <a:lstStyle/>
          <a:p>
            <a:r>
              <a:rPr lang="zh-CN" altLang="en-US" dirty="0">
                <a:solidFill>
                  <a:srgbClr val="3333FF"/>
                </a:solidFill>
                <a:latin typeface="黑体" pitchFamily="2" charset="-122"/>
                <a:ea typeface="黑体" pitchFamily="2" charset="-122"/>
              </a:rPr>
              <a:t>国家十一五规划教材</a:t>
            </a:r>
            <a:endParaRPr lang="zh-CN" altLang="en-US" dirty="0"/>
          </a:p>
        </p:txBody>
      </p:sp>
      <p:pic>
        <p:nvPicPr>
          <p:cNvPr id="45062" name="Picture 9"/>
          <p:cNvPicPr>
            <a:picLocks noChangeAspect="1" noChangeArrowheads="1"/>
          </p:cNvPicPr>
          <p:nvPr/>
        </p:nvPicPr>
        <p:blipFill>
          <a:blip r:embed="rId2"/>
          <a:srcRect/>
          <a:stretch>
            <a:fillRect/>
          </a:stretch>
        </p:blipFill>
        <p:spPr bwMode="auto">
          <a:xfrm>
            <a:off x="928662" y="2643188"/>
            <a:ext cx="1778000" cy="2303462"/>
          </a:xfrm>
          <a:prstGeom prst="rect">
            <a:avLst/>
          </a:prstGeom>
          <a:noFill/>
          <a:ln w="9525">
            <a:noFill/>
            <a:miter lim="800000"/>
            <a:headEnd/>
            <a:tailEnd/>
          </a:ln>
        </p:spPr>
      </p:pic>
      <p:sp>
        <p:nvSpPr>
          <p:cNvPr id="7" name="Rectangle 6"/>
          <p:cNvSpPr>
            <a:spLocks noChangeArrowheads="1"/>
          </p:cNvSpPr>
          <p:nvPr/>
        </p:nvSpPr>
        <p:spPr bwMode="auto">
          <a:xfrm>
            <a:off x="5643570" y="1785926"/>
            <a:ext cx="3286148" cy="553998"/>
          </a:xfrm>
          <a:prstGeom prst="rect">
            <a:avLst/>
          </a:prstGeom>
          <a:noFill/>
          <a:ln w="19050">
            <a:noFill/>
            <a:miter lim="800000"/>
            <a:headEnd/>
            <a:tailEnd/>
          </a:ln>
        </p:spPr>
        <p:txBody>
          <a:bodyPr wrap="square">
            <a:spAutoFit/>
          </a:bodyPr>
          <a:lstStyle/>
          <a:p>
            <a:pPr algn="l">
              <a:lnSpc>
                <a:spcPct val="150000"/>
              </a:lnSpc>
              <a:defRPr/>
            </a:pPr>
            <a:r>
              <a:rPr lang="zh-CN" altLang="en-US" sz="2000" b="0" dirty="0">
                <a:latin typeface="+mn-ea"/>
                <a:ea typeface="+mn-ea"/>
              </a:rPr>
              <a:t> 综合布线工程师培训认证</a:t>
            </a:r>
            <a:r>
              <a:rPr lang="zh-CN" altLang="en-US" sz="2000" b="0" dirty="0" smtClean="0">
                <a:latin typeface="+mn-ea"/>
                <a:ea typeface="+mn-ea"/>
              </a:rPr>
              <a:t>。</a:t>
            </a:r>
            <a:endParaRPr lang="zh-CN" altLang="en-US" sz="2000" b="0" dirty="0">
              <a:latin typeface="+mn-ea"/>
              <a:ea typeface="+mn-ea"/>
            </a:endParaRPr>
          </a:p>
        </p:txBody>
      </p:sp>
      <p:pic>
        <p:nvPicPr>
          <p:cNvPr id="45064" name="Picture 11" descr="学院部证书"/>
          <p:cNvPicPr>
            <a:picLocks noChangeAspect="1" noChangeArrowheads="1"/>
          </p:cNvPicPr>
          <p:nvPr/>
        </p:nvPicPr>
        <p:blipFill>
          <a:blip r:embed="rId3"/>
          <a:srcRect/>
          <a:stretch>
            <a:fillRect/>
          </a:stretch>
        </p:blipFill>
        <p:spPr bwMode="auto">
          <a:xfrm>
            <a:off x="5857884" y="2714625"/>
            <a:ext cx="3217862" cy="1954213"/>
          </a:xfrm>
          <a:prstGeom prst="rect">
            <a:avLst/>
          </a:prstGeom>
          <a:noFill/>
          <a:ln w="9525">
            <a:noFill/>
            <a:miter lim="800000"/>
            <a:headEnd/>
            <a:tailEnd/>
          </a:ln>
        </p:spPr>
      </p:pic>
      <p:sp>
        <p:nvSpPr>
          <p:cNvPr id="45065" name="矩形 6"/>
          <p:cNvSpPr>
            <a:spLocks noChangeArrowheads="1"/>
          </p:cNvSpPr>
          <p:nvPr/>
        </p:nvSpPr>
        <p:spPr bwMode="auto">
          <a:xfrm>
            <a:off x="6000760" y="4929188"/>
            <a:ext cx="3143240" cy="677862"/>
          </a:xfrm>
          <a:prstGeom prst="rect">
            <a:avLst/>
          </a:prstGeom>
          <a:noFill/>
          <a:ln w="9525">
            <a:noFill/>
            <a:miter lim="800000"/>
            <a:headEnd/>
            <a:tailEnd/>
          </a:ln>
        </p:spPr>
        <p:txBody>
          <a:bodyPr wrap="square">
            <a:spAutoFit/>
          </a:bodyPr>
          <a:lstStyle/>
          <a:p>
            <a:r>
              <a:rPr lang="zh-CN" altLang="en-US" dirty="0"/>
              <a:t>劳动部</a:t>
            </a:r>
            <a:r>
              <a:rPr lang="en-US" altLang="zh-CN" dirty="0"/>
              <a:t>《</a:t>
            </a:r>
            <a:r>
              <a:rPr lang="zh-CN" altLang="en-US" dirty="0"/>
              <a:t>综合布线管理员</a:t>
            </a:r>
            <a:r>
              <a:rPr lang="en-US" altLang="zh-CN" dirty="0"/>
              <a:t>》</a:t>
            </a:r>
          </a:p>
          <a:p>
            <a:r>
              <a:rPr lang="zh-CN" altLang="en-US" dirty="0"/>
              <a:t>培训认证</a:t>
            </a:r>
            <a:r>
              <a:rPr lang="zh-CN" altLang="en-US" sz="2000" dirty="0"/>
              <a:t> </a:t>
            </a:r>
          </a:p>
        </p:txBody>
      </p:sp>
      <p:sp>
        <p:nvSpPr>
          <p:cNvPr id="45066" name="TextBox 7"/>
          <p:cNvSpPr txBox="1">
            <a:spLocks noChangeArrowheads="1"/>
          </p:cNvSpPr>
          <p:nvPr/>
        </p:nvSpPr>
        <p:spPr bwMode="auto">
          <a:xfrm>
            <a:off x="3286116" y="4929188"/>
            <a:ext cx="2560637" cy="646112"/>
          </a:xfrm>
          <a:prstGeom prst="rect">
            <a:avLst/>
          </a:prstGeom>
          <a:noFill/>
          <a:ln w="9525">
            <a:noFill/>
            <a:miter lim="800000"/>
            <a:headEnd/>
            <a:tailEnd/>
          </a:ln>
        </p:spPr>
        <p:txBody>
          <a:bodyPr>
            <a:spAutoFit/>
          </a:bodyPr>
          <a:lstStyle/>
          <a:p>
            <a:r>
              <a:rPr lang="en-US" altLang="zh-CN" dirty="0"/>
              <a:t>VCOM</a:t>
            </a:r>
            <a:r>
              <a:rPr lang="zh-CN" altLang="en-US" dirty="0"/>
              <a:t>公司授权颁发的证书</a:t>
            </a:r>
          </a:p>
        </p:txBody>
      </p:sp>
      <p:pic>
        <p:nvPicPr>
          <p:cNvPr id="45067" name="Picture 10" descr="中级培训证书样本"/>
          <p:cNvPicPr>
            <a:picLocks noChangeAspect="1" noChangeArrowheads="1"/>
          </p:cNvPicPr>
          <p:nvPr/>
        </p:nvPicPr>
        <p:blipFill>
          <a:blip r:embed="rId4"/>
          <a:srcRect t="3574" r="3645" b="3494"/>
          <a:stretch>
            <a:fillRect/>
          </a:stretch>
        </p:blipFill>
        <p:spPr bwMode="auto">
          <a:xfrm>
            <a:off x="3071802" y="2786058"/>
            <a:ext cx="2643206" cy="1857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type="title" idx="4294967295"/>
          </p:nvPr>
        </p:nvSpPr>
        <p:spPr>
          <a:xfrm>
            <a:off x="2159000" y="-31750"/>
            <a:ext cx="6985000" cy="868363"/>
          </a:xfrm>
        </p:spPr>
        <p:txBody>
          <a:bodyPr/>
          <a:lstStyle/>
          <a:p>
            <a:pPr marL="1117600" indent="-1117600" eaLnBrk="1" hangingPunct="1"/>
            <a:r>
              <a:rPr lang="zh-CN" altLang="en-US" sz="2400" b="1" smtClean="0">
                <a:solidFill>
                  <a:schemeClr val="bg1"/>
                </a:solidFill>
              </a:rPr>
              <a:t>三、实训室产品服务</a:t>
            </a:r>
          </a:p>
        </p:txBody>
      </p:sp>
      <p:sp>
        <p:nvSpPr>
          <p:cNvPr id="46083" name="Rectangle 6"/>
          <p:cNvSpPr>
            <a:spLocks noChangeArrowheads="1"/>
          </p:cNvSpPr>
          <p:nvPr/>
        </p:nvSpPr>
        <p:spPr bwMode="auto">
          <a:xfrm>
            <a:off x="684213" y="1916113"/>
            <a:ext cx="7993062" cy="1114425"/>
          </a:xfrm>
          <a:prstGeom prst="rect">
            <a:avLst/>
          </a:prstGeom>
          <a:noFill/>
          <a:ln w="19050">
            <a:noFill/>
            <a:miter lim="800000"/>
            <a:headEnd/>
            <a:tailEnd/>
          </a:ln>
        </p:spPr>
        <p:txBody>
          <a:bodyPr>
            <a:spAutoFit/>
          </a:bodyPr>
          <a:lstStyle/>
          <a:p>
            <a:pPr algn="l">
              <a:lnSpc>
                <a:spcPct val="150000"/>
              </a:lnSpc>
              <a:buFontTx/>
              <a:buChar char="•"/>
            </a:pPr>
            <a:r>
              <a:rPr lang="zh-CN" altLang="en-US" sz="2400" b="0">
                <a:latin typeface="黑体" pitchFamily="2" charset="-122"/>
                <a:ea typeface="黑体" pitchFamily="2" charset="-122"/>
              </a:rPr>
              <a:t>  校企合作，创建综合布线实训室</a:t>
            </a:r>
            <a:r>
              <a:rPr lang="zh-CN" altLang="en-US" sz="2400" b="0">
                <a:solidFill>
                  <a:srgbClr val="FF0000"/>
                </a:solidFill>
                <a:latin typeface="黑体" pitchFamily="2" charset="-122"/>
                <a:ea typeface="黑体" pitchFamily="2" charset="-122"/>
              </a:rPr>
              <a:t>实训基地</a:t>
            </a:r>
          </a:p>
          <a:p>
            <a:pPr algn="l">
              <a:lnSpc>
                <a:spcPct val="150000"/>
              </a:lnSpc>
              <a:buFontTx/>
              <a:buChar char="•"/>
            </a:pPr>
            <a:endParaRPr lang="en-US" altLang="zh-CN" sz="2400" b="0">
              <a:latin typeface="黑体" pitchFamily="2" charset="-122"/>
              <a:ea typeface="黑体" pitchFamily="2" charset="-122"/>
            </a:endParaRPr>
          </a:p>
        </p:txBody>
      </p:sp>
      <p:sp>
        <p:nvSpPr>
          <p:cNvPr id="93188" name="WordArt 3"/>
          <p:cNvSpPr>
            <a:spLocks noChangeArrowheads="1" noChangeShapeType="1" noTextEdit="1"/>
          </p:cNvSpPr>
          <p:nvPr/>
        </p:nvSpPr>
        <p:spPr bwMode="auto">
          <a:xfrm>
            <a:off x="1979613" y="1270000"/>
            <a:ext cx="5113337" cy="1006475"/>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r>
              <a:rPr lang="en-US" altLang="zh-CN" sz="2800" kern="10" dirty="0">
                <a:ln w="9525">
                  <a:solidFill>
                    <a:srgbClr val="FFFF00"/>
                  </a:solidFill>
                  <a:round/>
                  <a:headEnd/>
                  <a:tailEnd/>
                </a:ln>
                <a:solidFill>
                  <a:srgbClr val="FF3300"/>
                </a:solidFill>
                <a:latin typeface="隶书"/>
                <a:ea typeface="隶书"/>
              </a:rPr>
              <a:t>—</a:t>
            </a:r>
            <a:r>
              <a:rPr lang="zh-CN" altLang="en-US" sz="2800" kern="10" dirty="0">
                <a:ln w="9525">
                  <a:solidFill>
                    <a:srgbClr val="FFFF00"/>
                  </a:solidFill>
                  <a:round/>
                  <a:headEnd/>
                  <a:tailEnd/>
                </a:ln>
                <a:solidFill>
                  <a:srgbClr val="FF3300"/>
                </a:solidFill>
                <a:latin typeface="隶书"/>
                <a:ea typeface="隶书"/>
              </a:rPr>
              <a:t>配套服务和教学支持</a:t>
            </a:r>
          </a:p>
          <a:p>
            <a:pPr>
              <a:defRPr/>
            </a:pPr>
            <a:endParaRPr lang="zh-CN" altLang="en-US" sz="2800" kern="10" dirty="0">
              <a:ln w="9525">
                <a:solidFill>
                  <a:srgbClr val="FFFF00"/>
                </a:solidFill>
                <a:round/>
                <a:headEnd/>
                <a:tailEnd/>
              </a:ln>
              <a:solidFill>
                <a:srgbClr val="FF3300"/>
              </a:solidFill>
              <a:latin typeface="隶书"/>
              <a:ea typeface="隶书"/>
            </a:endParaRPr>
          </a:p>
        </p:txBody>
      </p:sp>
      <p:pic>
        <p:nvPicPr>
          <p:cNvPr id="46085" name="Picture 12" descr="DSCN3428"/>
          <p:cNvPicPr>
            <a:picLocks noChangeAspect="1" noChangeArrowheads="1"/>
          </p:cNvPicPr>
          <p:nvPr/>
        </p:nvPicPr>
        <p:blipFill>
          <a:blip r:embed="rId2"/>
          <a:srcRect/>
          <a:stretch>
            <a:fillRect/>
          </a:stretch>
        </p:blipFill>
        <p:spPr bwMode="auto">
          <a:xfrm>
            <a:off x="500063" y="2571750"/>
            <a:ext cx="3024187" cy="2271713"/>
          </a:xfrm>
          <a:prstGeom prst="rect">
            <a:avLst/>
          </a:prstGeom>
          <a:noFill/>
          <a:ln w="19050">
            <a:solidFill>
              <a:srgbClr val="9999FF"/>
            </a:solidFill>
            <a:miter lim="800000"/>
            <a:headEnd/>
            <a:tailEnd/>
          </a:ln>
        </p:spPr>
      </p:pic>
      <p:pic>
        <p:nvPicPr>
          <p:cNvPr id="46086" name="Picture 13" descr="DSCN3425"/>
          <p:cNvPicPr>
            <a:picLocks noChangeAspect="1" noChangeArrowheads="1"/>
          </p:cNvPicPr>
          <p:nvPr/>
        </p:nvPicPr>
        <p:blipFill>
          <a:blip r:embed="rId3"/>
          <a:srcRect/>
          <a:stretch>
            <a:fillRect/>
          </a:stretch>
        </p:blipFill>
        <p:spPr bwMode="auto">
          <a:xfrm>
            <a:off x="2857500" y="3071813"/>
            <a:ext cx="2951163" cy="2135187"/>
          </a:xfrm>
          <a:prstGeom prst="rect">
            <a:avLst/>
          </a:prstGeom>
          <a:noFill/>
          <a:ln w="25400">
            <a:solidFill>
              <a:srgbClr val="3399FF"/>
            </a:solidFill>
            <a:miter lim="800000"/>
            <a:headEnd/>
            <a:tailEnd/>
          </a:ln>
        </p:spPr>
      </p:pic>
      <p:pic>
        <p:nvPicPr>
          <p:cNvPr id="46087" name="Picture 11" descr="DSCN3427"/>
          <p:cNvPicPr>
            <a:picLocks noChangeAspect="1" noChangeArrowheads="1"/>
          </p:cNvPicPr>
          <p:nvPr/>
        </p:nvPicPr>
        <p:blipFill>
          <a:blip r:embed="rId4"/>
          <a:srcRect/>
          <a:stretch>
            <a:fillRect/>
          </a:stretch>
        </p:blipFill>
        <p:spPr bwMode="auto">
          <a:xfrm>
            <a:off x="5429250" y="3500438"/>
            <a:ext cx="3167063" cy="2371725"/>
          </a:xfrm>
          <a:prstGeom prst="rect">
            <a:avLst/>
          </a:prstGeom>
          <a:noFill/>
          <a:ln w="19050">
            <a:solidFill>
              <a:srgbClr val="3333FF"/>
            </a:solid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ChangeArrowheads="1"/>
          </p:cNvSpPr>
          <p:nvPr/>
        </p:nvSpPr>
        <p:spPr bwMode="auto">
          <a:xfrm>
            <a:off x="1320800" y="-26988"/>
            <a:ext cx="8147050" cy="868363"/>
          </a:xfrm>
          <a:prstGeom prst="rect">
            <a:avLst/>
          </a:prstGeom>
          <a:noFill/>
          <a:ln w="9525">
            <a:noFill/>
            <a:miter lim="800000"/>
            <a:headEnd/>
            <a:tailEnd/>
          </a:ln>
        </p:spPr>
        <p:txBody>
          <a:bodyPr anchor="ctr"/>
          <a:lstStyle/>
          <a:p>
            <a:r>
              <a:rPr lang="zh-CN" altLang="en-US" sz="3200">
                <a:solidFill>
                  <a:schemeClr val="bg1"/>
                </a:solidFill>
              </a:rPr>
              <a:t>三、实训室产品服务</a:t>
            </a:r>
          </a:p>
        </p:txBody>
      </p:sp>
      <p:sp>
        <p:nvSpPr>
          <p:cNvPr id="47107" name="Text Box 6"/>
          <p:cNvSpPr txBox="1">
            <a:spLocks noChangeArrowheads="1"/>
          </p:cNvSpPr>
          <p:nvPr/>
        </p:nvSpPr>
        <p:spPr bwMode="auto">
          <a:xfrm>
            <a:off x="0" y="3929063"/>
            <a:ext cx="4968875" cy="708025"/>
          </a:xfrm>
          <a:prstGeom prst="rect">
            <a:avLst/>
          </a:prstGeom>
          <a:noFill/>
          <a:ln w="19050">
            <a:noFill/>
            <a:miter lim="800000"/>
            <a:headEnd/>
            <a:tailEnd/>
          </a:ln>
        </p:spPr>
        <p:txBody>
          <a:bodyPr>
            <a:spAutoFit/>
          </a:bodyPr>
          <a:lstStyle/>
          <a:p>
            <a:pPr algn="l">
              <a:spcBef>
                <a:spcPct val="50000"/>
              </a:spcBef>
            </a:pPr>
            <a:r>
              <a:rPr lang="en-US" altLang="zh-CN" sz="2000"/>
              <a:t>2004</a:t>
            </a:r>
            <a:r>
              <a:rPr lang="zh-CN" altLang="en-US" sz="2000"/>
              <a:t>年番禺职业技术学院学生宿舍楼网络改建项目：</a:t>
            </a:r>
            <a:r>
              <a:rPr lang="en-US" altLang="zh-CN" sz="2000">
                <a:solidFill>
                  <a:srgbClr val="FF0000"/>
                </a:solidFill>
              </a:rPr>
              <a:t>8000</a:t>
            </a:r>
            <a:r>
              <a:rPr lang="zh-CN" altLang="en-US" sz="2000">
                <a:solidFill>
                  <a:srgbClr val="FF0000"/>
                </a:solidFill>
              </a:rPr>
              <a:t>个信息点</a:t>
            </a:r>
          </a:p>
        </p:txBody>
      </p:sp>
      <p:pic>
        <p:nvPicPr>
          <p:cNvPr id="47108" name="Picture 7" descr="DSC00006"/>
          <p:cNvPicPr>
            <a:picLocks noChangeAspect="1" noChangeArrowheads="1"/>
          </p:cNvPicPr>
          <p:nvPr/>
        </p:nvPicPr>
        <p:blipFill>
          <a:blip r:embed="rId2"/>
          <a:srcRect/>
          <a:stretch>
            <a:fillRect/>
          </a:stretch>
        </p:blipFill>
        <p:spPr bwMode="auto">
          <a:xfrm>
            <a:off x="2000250" y="1714500"/>
            <a:ext cx="2663825" cy="1865313"/>
          </a:xfrm>
          <a:prstGeom prst="rect">
            <a:avLst/>
          </a:prstGeom>
          <a:noFill/>
          <a:ln w="50800">
            <a:solidFill>
              <a:schemeClr val="bg1"/>
            </a:solidFill>
            <a:miter lim="800000"/>
            <a:headEnd/>
            <a:tailEnd/>
          </a:ln>
        </p:spPr>
      </p:pic>
      <p:pic>
        <p:nvPicPr>
          <p:cNvPr id="47109" name="Picture 8" descr="旋转 DSCN3133"/>
          <p:cNvPicPr>
            <a:picLocks noChangeAspect="1" noChangeArrowheads="1"/>
          </p:cNvPicPr>
          <p:nvPr/>
        </p:nvPicPr>
        <p:blipFill>
          <a:blip r:embed="rId3"/>
          <a:srcRect/>
          <a:stretch>
            <a:fillRect/>
          </a:stretch>
        </p:blipFill>
        <p:spPr bwMode="auto">
          <a:xfrm>
            <a:off x="142875" y="1785938"/>
            <a:ext cx="1581150" cy="1878012"/>
          </a:xfrm>
          <a:prstGeom prst="rect">
            <a:avLst/>
          </a:prstGeom>
          <a:noFill/>
          <a:ln w="44450">
            <a:solidFill>
              <a:schemeClr val="tx2"/>
            </a:solidFill>
            <a:miter lim="800000"/>
            <a:headEnd/>
            <a:tailEnd/>
          </a:ln>
        </p:spPr>
      </p:pic>
      <p:sp>
        <p:nvSpPr>
          <p:cNvPr id="49160" name="WordArt 3"/>
          <p:cNvSpPr>
            <a:spLocks noChangeArrowheads="1" noChangeShapeType="1" noTextEdit="1"/>
          </p:cNvSpPr>
          <p:nvPr/>
        </p:nvSpPr>
        <p:spPr bwMode="auto">
          <a:xfrm>
            <a:off x="2555875" y="1125538"/>
            <a:ext cx="3816350" cy="431800"/>
          </a:xfrm>
          <a:prstGeom prst="rect">
            <a:avLst/>
          </a:prstGeom>
        </p:spPr>
        <p:txBody>
          <a:bodyPr wrap="none" fromWordArt="1">
            <a:prstTxWarp prst="textPlain">
              <a:avLst>
                <a:gd name="adj" fmla="val 50000"/>
              </a:avLst>
            </a:prstTxWarp>
          </a:bodyPr>
          <a:lstStyle/>
          <a:p>
            <a:pPr>
              <a:defRPr/>
            </a:pPr>
            <a:r>
              <a:rPr lang="zh-CN" altLang="en-US" sz="2800" kern="10">
                <a:ln w="9525">
                  <a:solidFill>
                    <a:srgbClr val="FFFF00"/>
                  </a:solidFill>
                  <a:round/>
                  <a:headEnd/>
                  <a:tailEnd/>
                </a:ln>
                <a:solidFill>
                  <a:srgbClr val="FF3300"/>
                </a:solidFill>
                <a:latin typeface="隶书"/>
                <a:ea typeface="隶书"/>
              </a:rPr>
              <a:t> 工程项目实训</a:t>
            </a:r>
            <a:r>
              <a:rPr lang="en-US" altLang="zh-CN" sz="2800" kern="10">
                <a:ln w="9525">
                  <a:solidFill>
                    <a:srgbClr val="FFFF00"/>
                  </a:solidFill>
                  <a:round/>
                  <a:headEnd/>
                  <a:tailEnd/>
                </a:ln>
                <a:solidFill>
                  <a:srgbClr val="FF3300"/>
                </a:solidFill>
                <a:latin typeface="隶书"/>
                <a:ea typeface="隶书"/>
              </a:rPr>
              <a:t>—</a:t>
            </a:r>
            <a:r>
              <a:rPr lang="zh-CN" altLang="en-US" sz="2800" kern="10">
                <a:ln w="9525">
                  <a:solidFill>
                    <a:srgbClr val="FFFF00"/>
                  </a:solidFill>
                  <a:round/>
                  <a:headEnd/>
                  <a:tailEnd/>
                </a:ln>
                <a:solidFill>
                  <a:srgbClr val="FF3300"/>
                </a:solidFill>
                <a:latin typeface="隶书"/>
                <a:ea typeface="隶书"/>
              </a:rPr>
              <a:t>从实训室延伸到实际工程项目</a:t>
            </a:r>
          </a:p>
        </p:txBody>
      </p:sp>
      <p:pic>
        <p:nvPicPr>
          <p:cNvPr id="47111" name="Picture 6" descr="DSC00131"/>
          <p:cNvPicPr>
            <a:picLocks noChangeAspect="1" noChangeArrowheads="1"/>
          </p:cNvPicPr>
          <p:nvPr/>
        </p:nvPicPr>
        <p:blipFill>
          <a:blip r:embed="rId4" cstate="print"/>
          <a:srcRect/>
          <a:stretch>
            <a:fillRect/>
          </a:stretch>
        </p:blipFill>
        <p:spPr bwMode="auto">
          <a:xfrm>
            <a:off x="4929189" y="1643063"/>
            <a:ext cx="3714778" cy="2022475"/>
          </a:xfrm>
          <a:prstGeom prst="rect">
            <a:avLst/>
          </a:prstGeom>
          <a:noFill/>
          <a:ln w="9525">
            <a:noFill/>
            <a:miter lim="800000"/>
            <a:headEnd/>
            <a:tailEnd/>
          </a:ln>
        </p:spPr>
      </p:pic>
      <p:pic>
        <p:nvPicPr>
          <p:cNvPr id="47112" name="Picture 7" descr="DSC00098"/>
          <p:cNvPicPr>
            <a:picLocks noChangeAspect="1" noChangeArrowheads="1"/>
          </p:cNvPicPr>
          <p:nvPr/>
        </p:nvPicPr>
        <p:blipFill>
          <a:blip r:embed="rId5" cstate="print"/>
          <a:srcRect/>
          <a:stretch>
            <a:fillRect/>
          </a:stretch>
        </p:blipFill>
        <p:spPr bwMode="auto">
          <a:xfrm>
            <a:off x="4929190" y="3699443"/>
            <a:ext cx="1928826" cy="1515496"/>
          </a:xfrm>
          <a:prstGeom prst="rect">
            <a:avLst/>
          </a:prstGeom>
          <a:noFill/>
          <a:ln w="9525">
            <a:noFill/>
            <a:miter lim="800000"/>
            <a:headEnd/>
            <a:tailEnd/>
          </a:ln>
        </p:spPr>
      </p:pic>
      <p:pic>
        <p:nvPicPr>
          <p:cNvPr id="47113" name="Picture 7" descr="DSC00048"/>
          <p:cNvPicPr>
            <a:picLocks noChangeAspect="1" noChangeArrowheads="1"/>
          </p:cNvPicPr>
          <p:nvPr/>
        </p:nvPicPr>
        <p:blipFill>
          <a:blip r:embed="rId6"/>
          <a:srcRect/>
          <a:stretch>
            <a:fillRect/>
          </a:stretch>
        </p:blipFill>
        <p:spPr bwMode="auto">
          <a:xfrm>
            <a:off x="6929454" y="3714752"/>
            <a:ext cx="2071687" cy="1500186"/>
          </a:xfrm>
          <a:prstGeom prst="rect">
            <a:avLst/>
          </a:prstGeom>
          <a:noFill/>
          <a:ln w="9525">
            <a:noFill/>
            <a:miter lim="800000"/>
            <a:headEnd/>
            <a:tailEnd/>
          </a:ln>
        </p:spPr>
      </p:pic>
      <p:sp>
        <p:nvSpPr>
          <p:cNvPr id="47114" name="Rectangle 7"/>
          <p:cNvSpPr>
            <a:spLocks noChangeArrowheads="1"/>
          </p:cNvSpPr>
          <p:nvPr/>
        </p:nvSpPr>
        <p:spPr bwMode="auto">
          <a:xfrm>
            <a:off x="4783138" y="5292725"/>
            <a:ext cx="4432300" cy="708025"/>
          </a:xfrm>
          <a:prstGeom prst="rect">
            <a:avLst/>
          </a:prstGeom>
          <a:noFill/>
          <a:ln w="19050">
            <a:noFill/>
            <a:miter lim="800000"/>
            <a:headEnd/>
            <a:tailEnd/>
          </a:ln>
        </p:spPr>
        <p:txBody>
          <a:bodyPr>
            <a:spAutoFit/>
          </a:bodyPr>
          <a:lstStyle/>
          <a:p>
            <a:pPr algn="l"/>
            <a:r>
              <a:rPr lang="en-US" altLang="zh-CN" sz="2000"/>
              <a:t>2008</a:t>
            </a:r>
            <a:r>
              <a:rPr lang="zh-CN" altLang="en-US" sz="2000"/>
              <a:t>年广东科学技术职业学院珠海校区图书馆大楼项目</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5"/>
          <p:cNvSpPr>
            <a:spLocks noGrp="1" noChangeArrowheads="1"/>
          </p:cNvSpPr>
          <p:nvPr>
            <p:ph type="title" idx="4294967295"/>
          </p:nvPr>
        </p:nvSpPr>
        <p:spPr>
          <a:xfrm>
            <a:off x="2159000" y="-31750"/>
            <a:ext cx="6985000" cy="868363"/>
          </a:xfrm>
          <a:noFill/>
        </p:spPr>
        <p:txBody>
          <a:bodyPr/>
          <a:lstStyle/>
          <a:p>
            <a:pPr marL="1117600" indent="-1117600" eaLnBrk="1" hangingPunct="1"/>
            <a:r>
              <a:rPr lang="zh-CN" altLang="en-US" sz="2400" b="1" smtClean="0">
                <a:solidFill>
                  <a:schemeClr val="bg1"/>
                </a:solidFill>
              </a:rPr>
              <a:t>五、建设案例</a:t>
            </a:r>
          </a:p>
        </p:txBody>
      </p:sp>
      <p:sp>
        <p:nvSpPr>
          <p:cNvPr id="59398" name="WordArt 3"/>
          <p:cNvSpPr>
            <a:spLocks noChangeArrowheads="1" noChangeShapeType="1" noTextEdit="1"/>
          </p:cNvSpPr>
          <p:nvPr/>
        </p:nvSpPr>
        <p:spPr bwMode="auto">
          <a:xfrm>
            <a:off x="2555875" y="928670"/>
            <a:ext cx="3816350" cy="431800"/>
          </a:xfrm>
          <a:prstGeom prst="rect">
            <a:avLst/>
          </a:prstGeom>
        </p:spPr>
        <p:txBody>
          <a:bodyPr wrap="none" fromWordArt="1">
            <a:prstTxWarp prst="textPlain">
              <a:avLst>
                <a:gd name="adj" fmla="val 50000"/>
              </a:avLst>
            </a:prstTxWarp>
          </a:bodyPr>
          <a:lstStyle/>
          <a:p>
            <a:pPr>
              <a:defRPr/>
            </a:pPr>
            <a:r>
              <a:rPr lang="zh-CN" altLang="en-US" sz="2800" kern="10" dirty="0">
                <a:ln w="9525">
                  <a:solidFill>
                    <a:srgbClr val="FFFF00"/>
                  </a:solidFill>
                  <a:round/>
                  <a:headEnd/>
                  <a:tailEnd/>
                </a:ln>
                <a:solidFill>
                  <a:srgbClr val="FF3300"/>
                </a:solidFill>
                <a:latin typeface="隶书"/>
                <a:ea typeface="隶书"/>
              </a:rPr>
              <a:t>已建</a:t>
            </a: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综合布线实训室院校</a:t>
            </a:r>
          </a:p>
        </p:txBody>
      </p:sp>
      <p:sp>
        <p:nvSpPr>
          <p:cNvPr id="48132" name="Rectangle 6"/>
          <p:cNvSpPr>
            <a:spLocks noChangeArrowheads="1"/>
          </p:cNvSpPr>
          <p:nvPr/>
        </p:nvSpPr>
        <p:spPr bwMode="auto">
          <a:xfrm>
            <a:off x="0" y="0"/>
            <a:ext cx="9144000" cy="457200"/>
          </a:xfrm>
          <a:prstGeom prst="rect">
            <a:avLst/>
          </a:prstGeom>
          <a:noFill/>
          <a:ln w="9525" algn="ctr">
            <a:noFill/>
            <a:miter lim="800000"/>
            <a:headEnd/>
            <a:tailEnd/>
          </a:ln>
        </p:spPr>
        <p:txBody>
          <a:bodyPr wrap="none" anchor="ctr">
            <a:spAutoFit/>
          </a:bodyPr>
          <a:lstStyle/>
          <a:p>
            <a:pPr indent="127000" eaLnBrk="0" hangingPunct="0"/>
            <a:endParaRPr lang="zh-CN" altLang="zh-CN"/>
          </a:p>
        </p:txBody>
      </p:sp>
      <p:graphicFrame>
        <p:nvGraphicFramePr>
          <p:cNvPr id="9" name="表格 8"/>
          <p:cNvGraphicFramePr>
            <a:graphicFrameLocks noGrp="1"/>
          </p:cNvGraphicFramePr>
          <p:nvPr/>
        </p:nvGraphicFramePr>
        <p:xfrm>
          <a:off x="1571604" y="1428737"/>
          <a:ext cx="6286543" cy="4500596"/>
        </p:xfrm>
        <a:graphic>
          <a:graphicData uri="http://schemas.openxmlformats.org/drawingml/2006/table">
            <a:tbl>
              <a:tblPr/>
              <a:tblGrid>
                <a:gridCol w="584795"/>
                <a:gridCol w="1539938"/>
                <a:gridCol w="506844"/>
                <a:gridCol w="1617866"/>
                <a:gridCol w="509935"/>
                <a:gridCol w="1527165"/>
              </a:tblGrid>
              <a:tr h="188135">
                <a:tc>
                  <a:txBody>
                    <a:bodyPr/>
                    <a:lstStyle/>
                    <a:p>
                      <a:pPr indent="127000" algn="ctr">
                        <a:lnSpc>
                          <a:spcPct val="150000"/>
                        </a:lnSpc>
                        <a:spcAft>
                          <a:spcPts val="0"/>
                        </a:spcAft>
                      </a:pPr>
                      <a:r>
                        <a:rPr lang="zh-CN" sz="700" kern="0" dirty="0">
                          <a:solidFill>
                            <a:srgbClr val="000000"/>
                          </a:solidFill>
                          <a:latin typeface="Times New Roman"/>
                          <a:ea typeface="宋体"/>
                        </a:rPr>
                        <a:t>（</a:t>
                      </a:r>
                      <a:r>
                        <a:rPr lang="en-US" sz="700" kern="0" dirty="0">
                          <a:solidFill>
                            <a:srgbClr val="000000"/>
                          </a:solidFill>
                          <a:latin typeface="Times New Roman"/>
                          <a:ea typeface="宋体"/>
                        </a:rPr>
                        <a:t>1</a:t>
                      </a:r>
                      <a:r>
                        <a:rPr lang="zh-CN" sz="700" kern="0" dirty="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北京市财经学校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76</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石家庄邮电职业技术学院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151</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湖南第一师范学校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892">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广西师范大学</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77</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云南开远职业高职学校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152</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巩义市第二职业中等专业学院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88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海南银行学校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78</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a:solidFill>
                            <a:srgbClr val="000000"/>
                          </a:solidFill>
                          <a:latin typeface="Times New Roman"/>
                          <a:ea typeface="宋体"/>
                        </a:rPr>
                        <a:t>河南省平顶山市理工学院</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153</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辽宁公安司法管理干部学院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196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广州市白云行知职业技术学院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79</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深圳市龙岗区中等专业学校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154</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a:solidFill>
                            <a:srgbClr val="000000"/>
                          </a:solidFill>
                          <a:latin typeface="Times New Roman"/>
                          <a:ea typeface="宋体"/>
                        </a:rPr>
                        <a:t>贵州省商业学校</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892">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芜湖信息技术职业学院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80</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云南省财经学校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155</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珠海城市职业学院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892">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海南经济学校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81</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佛山职业技术学院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156</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哈尔滨金融高等专科学校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7</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黑龙江农业职业技术学院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82</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武汉船舶职业技术学院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157</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武汉交通职业学院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8</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陕西商贸学校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83</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厦门技师学院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158</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云南爱因森软件职业学院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en-US" altLang="zh-CN" sz="700" kern="0" dirty="0" smtClean="0">
                          <a:solidFill>
                            <a:srgbClr val="000000"/>
                          </a:solidFill>
                          <a:latin typeface="Times New Roman"/>
                          <a:ea typeface="宋体"/>
                        </a:rPr>
                        <a:t>9</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江门第一职业技术学校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84</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云南省交通职业技术学院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159</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a:solidFill>
                            <a:srgbClr val="000000"/>
                          </a:solidFill>
                          <a:latin typeface="Times New Roman"/>
                          <a:ea typeface="宋体"/>
                        </a:rPr>
                        <a:t>广州城市职业学院</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alt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127000" algn="ctr" defTabSz="914400" rtl="0" eaLnBrk="1" fontAlgn="auto" latinLnBrk="0" hangingPunct="1">
                        <a:lnSpc>
                          <a:spcPct val="150000"/>
                        </a:lnSpc>
                        <a:spcBef>
                          <a:spcPts val="0"/>
                        </a:spcBef>
                        <a:spcAft>
                          <a:spcPts val="0"/>
                        </a:spcAft>
                        <a:buClrTx/>
                        <a:buSzTx/>
                        <a:buFontTx/>
                        <a:buNone/>
                        <a:tabLst/>
                        <a:defRPr/>
                      </a:pPr>
                      <a:r>
                        <a:rPr lang="en-US" altLang="zh-CN" sz="700" kern="0" dirty="0" smtClean="0">
                          <a:solidFill>
                            <a:srgbClr val="000000"/>
                          </a:solidFill>
                          <a:latin typeface="Times New Roman"/>
                          <a:ea typeface="+mn-ea"/>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127000" algn="ctr" defTabSz="914400" rtl="0" eaLnBrk="1" fontAlgn="auto" latinLnBrk="0" hangingPunct="1">
                        <a:lnSpc>
                          <a:spcPct val="150000"/>
                        </a:lnSpc>
                        <a:spcBef>
                          <a:spcPts val="0"/>
                        </a:spcBef>
                        <a:spcAft>
                          <a:spcPts val="0"/>
                        </a:spcAft>
                        <a:buClrTx/>
                        <a:buSzTx/>
                        <a:buFontTx/>
                        <a:buNone/>
                        <a:tabLst/>
                        <a:defRPr/>
                      </a:pPr>
                      <a:r>
                        <a:rPr lang="en-US" altLang="zh-CN" sz="700" kern="0" dirty="0" smtClean="0">
                          <a:solidFill>
                            <a:srgbClr val="000000"/>
                          </a:solidFill>
                          <a:latin typeface="Times New Roman"/>
                          <a:ea typeface="+mn-ea"/>
                        </a:rPr>
                        <a:t>………………….</a:t>
                      </a:r>
                      <a:endParaRPr lang="zh-CN" altLang="en-US" sz="1000" kern="100" dirty="0">
                        <a:latin typeface="Times New Roman"/>
                        <a:ea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altLang="zh-CN" sz="700" kern="0" dirty="0" smtClean="0">
                          <a:solidFill>
                            <a:srgbClr val="000000"/>
                          </a:solidFill>
                          <a:latin typeface="Times New Roman"/>
                          <a:ea typeface="+mn-ea"/>
                        </a:rPr>
                        <a:t>………………….</a:t>
                      </a:r>
                      <a:endParaRPr lang="zh-CN" altLang="en-US" sz="1000" kern="100" dirty="0">
                        <a:latin typeface="Times New Roman"/>
                        <a:ea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127000" algn="ctr" defTabSz="914400" rtl="0" eaLnBrk="1" fontAlgn="auto" latinLnBrk="0" hangingPunct="1">
                        <a:lnSpc>
                          <a:spcPct val="150000"/>
                        </a:lnSpc>
                        <a:spcBef>
                          <a:spcPts val="0"/>
                        </a:spcBef>
                        <a:spcAft>
                          <a:spcPts val="0"/>
                        </a:spcAft>
                        <a:buClrTx/>
                        <a:buSzTx/>
                        <a:buFontTx/>
                        <a:buNone/>
                        <a:tabLst/>
                        <a:defRPr/>
                      </a:pPr>
                      <a:r>
                        <a:rPr lang="en-US" altLang="zh-CN" sz="700" kern="0" dirty="0" smtClean="0">
                          <a:solidFill>
                            <a:srgbClr val="000000"/>
                          </a:solidFill>
                          <a:latin typeface="Times New Roman"/>
                          <a:ea typeface="+mn-ea"/>
                        </a:rPr>
                        <a:t>………………….</a:t>
                      </a:r>
                      <a:endParaRPr lang="zh-CN" altLang="en-US" sz="1000" kern="100" dirty="0">
                        <a:latin typeface="Times New Roman"/>
                        <a:ea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127000" algn="ctr" defTabSz="914400" rtl="0" eaLnBrk="1" fontAlgn="auto" latinLnBrk="0" hangingPunct="1">
                        <a:lnSpc>
                          <a:spcPct val="150000"/>
                        </a:lnSpc>
                        <a:spcBef>
                          <a:spcPts val="0"/>
                        </a:spcBef>
                        <a:spcAft>
                          <a:spcPts val="0"/>
                        </a:spcAft>
                        <a:buClrTx/>
                        <a:buSzTx/>
                        <a:buFontTx/>
                        <a:buNone/>
                        <a:tabLst/>
                        <a:defRPr/>
                      </a:pPr>
                      <a:r>
                        <a:rPr lang="en-US" altLang="zh-CN" sz="700" kern="0" dirty="0" smtClean="0">
                          <a:solidFill>
                            <a:srgbClr val="000000"/>
                          </a:solidFill>
                          <a:latin typeface="Times New Roman"/>
                          <a:ea typeface="+mn-ea"/>
                        </a:rPr>
                        <a:t>………………….</a:t>
                      </a:r>
                      <a:endParaRPr lang="zh-CN" altLang="en-US" sz="1000" kern="100" dirty="0">
                        <a:latin typeface="Times New Roman"/>
                        <a:ea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127000" algn="ctr" defTabSz="914400" rtl="0" eaLnBrk="1" fontAlgn="auto" latinLnBrk="0" hangingPunct="1">
                        <a:lnSpc>
                          <a:spcPct val="150000"/>
                        </a:lnSpc>
                        <a:spcBef>
                          <a:spcPts val="0"/>
                        </a:spcBef>
                        <a:spcAft>
                          <a:spcPts val="0"/>
                        </a:spcAft>
                        <a:buClrTx/>
                        <a:buSzTx/>
                        <a:buFontTx/>
                        <a:buNone/>
                        <a:tabLst/>
                        <a:defRPr/>
                      </a:pPr>
                      <a:r>
                        <a:rPr lang="en-US" altLang="zh-CN" sz="700" kern="0" dirty="0" smtClean="0">
                          <a:solidFill>
                            <a:srgbClr val="000000"/>
                          </a:solidFill>
                          <a:latin typeface="Times New Roman"/>
                          <a:ea typeface="+mn-ea"/>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127000" algn="ctr" defTabSz="914400" rtl="0" eaLnBrk="1" fontAlgn="auto" latinLnBrk="0" hangingPunct="1">
                        <a:lnSpc>
                          <a:spcPct val="150000"/>
                        </a:lnSpc>
                        <a:spcBef>
                          <a:spcPts val="0"/>
                        </a:spcBef>
                        <a:spcAft>
                          <a:spcPts val="0"/>
                        </a:spcAft>
                        <a:buClrTx/>
                        <a:buSzTx/>
                        <a:buFontTx/>
                        <a:buNone/>
                        <a:tabLst/>
                        <a:defRPr/>
                      </a:pPr>
                      <a:r>
                        <a:rPr lang="en-US" altLang="zh-CN" sz="700" kern="0" dirty="0" smtClean="0">
                          <a:solidFill>
                            <a:srgbClr val="000000"/>
                          </a:solidFill>
                          <a:latin typeface="Times New Roman"/>
                          <a:ea typeface="+mn-ea"/>
                        </a:rPr>
                        <a:t>………………….</a:t>
                      </a:r>
                      <a:endParaRPr lang="zh-CN" altLang="en-US" sz="1000" kern="100" dirty="0">
                        <a:latin typeface="Times New Roman"/>
                        <a:ea typeface="+mn-ea"/>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127000" algn="ctr" defTabSz="914400" rtl="0" eaLnBrk="1" fontAlgn="auto" latinLnBrk="0" hangingPunct="1">
                        <a:lnSpc>
                          <a:spcPct val="150000"/>
                        </a:lnSpc>
                        <a:spcBef>
                          <a:spcPts val="0"/>
                        </a:spcBef>
                        <a:spcAft>
                          <a:spcPts val="0"/>
                        </a:spcAft>
                        <a:buClrTx/>
                        <a:buSzTx/>
                        <a:buFontTx/>
                        <a:buNone/>
                        <a:tabLst/>
                        <a:defRPr/>
                      </a:pPr>
                      <a:r>
                        <a:rPr lang="en-US" altLang="zh-CN" sz="700" kern="0" dirty="0" smtClean="0">
                          <a:solidFill>
                            <a:srgbClr val="000000"/>
                          </a:solidFill>
                          <a:latin typeface="Times New Roman"/>
                          <a:ea typeface="+mn-ea"/>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66</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广州南洋理工职业学院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141</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广州铁路职业技术学院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216</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广州航海高等专科学校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4489">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67</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江苏健雄职业技术学院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142</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云南玉溪第二职业中学</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217</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佛山市华材职业技术学校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0">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68</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重庆商业职业学院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143</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广州番禺区新造职业技术学校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218</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广州市天河职业高级中学</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69</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韶关中等职业技术学院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144</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珠海市第三中等职业学校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219</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广州市电子信息学校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70</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广州工商职业技术学院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145</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顺德梁銶琚职业技术学校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220</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广州市旅游商贸职业学校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71</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广州城建职业学院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146</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珠海技工学校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221</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深圳市宝安职业技术学校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72</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四川成都财贸职业高级中学</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147</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珠海市第一中等职业学校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222</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深圳市博伦职业技术学校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045">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73</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广东省林业职业技术学校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148</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中山高级技工学校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223</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深圳市宝安区沙井职高</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892">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74</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斗门区第三中等职业学校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149</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雷州市职业高级中学</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224</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广州公用事业高级技工学校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892">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75</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广州化工学校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150</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中山市中等专业学校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smtClean="0">
                          <a:solidFill>
                            <a:srgbClr val="000000"/>
                          </a:solidFill>
                          <a:latin typeface="Times New Roman"/>
                          <a:ea typeface="宋体"/>
                        </a:rPr>
                        <a:t>（</a:t>
                      </a:r>
                      <a:r>
                        <a:rPr lang="en-US" sz="700" kern="0" dirty="0" smtClean="0">
                          <a:solidFill>
                            <a:srgbClr val="000000"/>
                          </a:solidFill>
                          <a:latin typeface="Times New Roman"/>
                          <a:ea typeface="宋体"/>
                        </a:rPr>
                        <a:t>225</a:t>
                      </a:r>
                      <a:r>
                        <a:rPr lang="zh-CN" sz="700" kern="0" dirty="0" smtClean="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a:solidFill>
                            <a:srgbClr val="000000"/>
                          </a:solidFill>
                          <a:latin typeface="Times New Roman"/>
                          <a:ea typeface="宋体"/>
                        </a:rPr>
                        <a:t>顺德区郑敬诒职业技术学校</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1"/>
          <p:cNvSpPr>
            <a:spLocks noChangeArrowheads="1"/>
          </p:cNvSpPr>
          <p:nvPr/>
        </p:nvSpPr>
        <p:spPr bwMode="auto">
          <a:xfrm>
            <a:off x="928688" y="1500188"/>
            <a:ext cx="5786437" cy="4246562"/>
          </a:xfrm>
          <a:prstGeom prst="rect">
            <a:avLst/>
          </a:prstGeom>
          <a:noFill/>
          <a:ln w="9525">
            <a:noFill/>
            <a:miter lim="800000"/>
            <a:headEnd/>
            <a:tailEnd/>
          </a:ln>
        </p:spPr>
        <p:txBody>
          <a:bodyPr>
            <a:spAutoFit/>
          </a:bodyPr>
          <a:lstStyle/>
          <a:p>
            <a:pPr algn="l">
              <a:lnSpc>
                <a:spcPct val="150000"/>
              </a:lnSpc>
            </a:pPr>
            <a:r>
              <a:rPr lang="zh-CN" altLang="en-US" b="0">
                <a:latin typeface="宋体" pitchFamily="2" charset="-122"/>
              </a:rPr>
              <a:t>● </a:t>
            </a:r>
            <a:r>
              <a:rPr lang="en-US" altLang="zh-CN" b="0">
                <a:solidFill>
                  <a:srgbClr val="FF0000"/>
                </a:solidFill>
                <a:latin typeface="宋体" pitchFamily="2" charset="-122"/>
              </a:rPr>
              <a:t>2010 </a:t>
            </a:r>
            <a:r>
              <a:rPr lang="zh-CN" altLang="en-US" b="0">
                <a:latin typeface="宋体" pitchFamily="2" charset="-122"/>
              </a:rPr>
              <a:t>新疆自治区职业院校学生技能大赛</a:t>
            </a:r>
            <a:endParaRPr lang="en-US" altLang="zh-CN" b="0">
              <a:latin typeface="宋体" pitchFamily="2" charset="-122"/>
            </a:endParaRPr>
          </a:p>
          <a:p>
            <a:pPr algn="l">
              <a:lnSpc>
                <a:spcPct val="150000"/>
              </a:lnSpc>
            </a:pPr>
            <a:r>
              <a:rPr lang="zh-CN" altLang="en-US" b="0">
                <a:latin typeface="宋体" pitchFamily="2" charset="-122"/>
              </a:rPr>
              <a:t>● </a:t>
            </a:r>
            <a:r>
              <a:rPr lang="en-US" altLang="zh-CN" b="0">
                <a:solidFill>
                  <a:srgbClr val="FF0000"/>
                </a:solidFill>
                <a:latin typeface="宋体" pitchFamily="2" charset="-122"/>
              </a:rPr>
              <a:t>2010 </a:t>
            </a:r>
            <a:r>
              <a:rPr lang="zh-CN" altLang="en-US" b="0">
                <a:latin typeface="宋体" pitchFamily="2" charset="-122"/>
              </a:rPr>
              <a:t>吉林省职业院校学生技能大赛</a:t>
            </a:r>
            <a:endParaRPr lang="en-US" altLang="zh-CN" b="0">
              <a:latin typeface="宋体" pitchFamily="2" charset="-122"/>
            </a:endParaRPr>
          </a:p>
          <a:p>
            <a:pPr algn="l">
              <a:lnSpc>
                <a:spcPct val="150000"/>
              </a:lnSpc>
            </a:pPr>
            <a:endParaRPr lang="en-US" altLang="zh-CN" b="0">
              <a:latin typeface="宋体" pitchFamily="2" charset="-122"/>
            </a:endParaRPr>
          </a:p>
          <a:p>
            <a:pPr algn="l">
              <a:lnSpc>
                <a:spcPct val="150000"/>
              </a:lnSpc>
            </a:pPr>
            <a:endParaRPr lang="en-US" altLang="zh-CN" b="0">
              <a:latin typeface="宋体" pitchFamily="2" charset="-122"/>
            </a:endParaRPr>
          </a:p>
          <a:p>
            <a:endParaRPr lang="en-US" altLang="zh-CN">
              <a:latin typeface="宋体" pitchFamily="2" charset="-122"/>
            </a:endParaRPr>
          </a:p>
          <a:p>
            <a:endParaRPr lang="en-US" altLang="zh-CN">
              <a:latin typeface="宋体" pitchFamily="2" charset="-122"/>
            </a:endParaRPr>
          </a:p>
          <a:p>
            <a:endParaRPr lang="en-US" altLang="zh-CN">
              <a:latin typeface="宋体" pitchFamily="2" charset="-122"/>
            </a:endParaRPr>
          </a:p>
          <a:p>
            <a:endParaRPr lang="en-US" altLang="zh-CN">
              <a:latin typeface="宋体" pitchFamily="2" charset="-122"/>
            </a:endParaRPr>
          </a:p>
          <a:p>
            <a:endParaRPr lang="en-US" altLang="zh-CN">
              <a:latin typeface="宋体" pitchFamily="2" charset="-122"/>
            </a:endParaRPr>
          </a:p>
          <a:p>
            <a:endParaRPr lang="en-US" altLang="zh-CN">
              <a:latin typeface="宋体" pitchFamily="2" charset="-122"/>
            </a:endParaRPr>
          </a:p>
          <a:p>
            <a:endParaRPr lang="en-US" altLang="zh-CN">
              <a:latin typeface="宋体" pitchFamily="2" charset="-122"/>
            </a:endParaRPr>
          </a:p>
          <a:p>
            <a:r>
              <a:rPr lang="zh-CN" altLang="en-US">
                <a:solidFill>
                  <a:srgbClr val="FF0000"/>
                </a:solidFill>
                <a:latin typeface="宋体" pitchFamily="2" charset="-122"/>
              </a:rPr>
              <a:t/>
            </a:r>
            <a:br>
              <a:rPr lang="zh-CN" altLang="en-US">
                <a:solidFill>
                  <a:srgbClr val="FF0000"/>
                </a:solidFill>
                <a:latin typeface="宋体" pitchFamily="2" charset="-122"/>
              </a:rPr>
            </a:br>
            <a:endParaRPr lang="zh-CN" altLang="en-US"/>
          </a:p>
        </p:txBody>
      </p:sp>
      <p:sp>
        <p:nvSpPr>
          <p:cNvPr id="4" name="WordArt 3"/>
          <p:cNvSpPr>
            <a:spLocks noChangeArrowheads="1" noChangeShapeType="1" noTextEdit="1"/>
          </p:cNvSpPr>
          <p:nvPr/>
        </p:nvSpPr>
        <p:spPr bwMode="auto">
          <a:xfrm>
            <a:off x="2643174" y="1071546"/>
            <a:ext cx="3816350" cy="431800"/>
          </a:xfrm>
          <a:prstGeom prst="rect">
            <a:avLst/>
          </a:prstGeom>
        </p:spPr>
        <p:txBody>
          <a:bodyPr wrap="none" fromWordArt="1">
            <a:prstTxWarp prst="textPlain">
              <a:avLst>
                <a:gd name="adj" fmla="val 50000"/>
              </a:avLst>
            </a:prstTxWarp>
          </a:bodyPr>
          <a:lstStyle/>
          <a:p>
            <a:pPr>
              <a:defRPr/>
            </a:pPr>
            <a:r>
              <a:rPr lang="en-US" altLang="zh-CN" sz="2800" kern="10" dirty="0" smtClean="0">
                <a:ln w="9525">
                  <a:solidFill>
                    <a:srgbClr val="FFFF00"/>
                  </a:solidFill>
                  <a:round/>
                  <a:headEnd/>
                  <a:tailEnd/>
                </a:ln>
                <a:solidFill>
                  <a:srgbClr val="FF3300"/>
                </a:solidFill>
                <a:latin typeface="隶书"/>
                <a:ea typeface="隶书"/>
              </a:rPr>
              <a:t>VCOM</a:t>
            </a:r>
            <a:r>
              <a:rPr lang="zh-CN" altLang="en-US" sz="2800" kern="10" dirty="0" smtClean="0">
                <a:ln w="9525">
                  <a:solidFill>
                    <a:srgbClr val="FFFF00"/>
                  </a:solidFill>
                  <a:round/>
                  <a:headEnd/>
                  <a:tailEnd/>
                </a:ln>
                <a:solidFill>
                  <a:srgbClr val="FF3300"/>
                </a:solidFill>
                <a:latin typeface="隶书"/>
                <a:ea typeface="隶书"/>
              </a:rPr>
              <a:t>协办</a:t>
            </a:r>
            <a:r>
              <a:rPr lang="zh-CN" altLang="en-US" sz="2800" kern="10" dirty="0">
                <a:ln w="9525">
                  <a:solidFill>
                    <a:srgbClr val="FFFF00"/>
                  </a:solidFill>
                  <a:round/>
                  <a:headEnd/>
                  <a:tailEnd/>
                </a:ln>
                <a:solidFill>
                  <a:srgbClr val="FF3300"/>
                </a:solidFill>
                <a:latin typeface="隶书"/>
                <a:ea typeface="隶书"/>
              </a:rPr>
              <a:t>的综合布线大赛</a:t>
            </a:r>
          </a:p>
        </p:txBody>
      </p:sp>
      <p:pic>
        <p:nvPicPr>
          <p:cNvPr id="49156" name="Picture 4" descr="吉林中职竞赛"/>
          <p:cNvPicPr>
            <a:picLocks noChangeAspect="1" noChangeArrowheads="1"/>
          </p:cNvPicPr>
          <p:nvPr/>
        </p:nvPicPr>
        <p:blipFill>
          <a:blip r:embed="rId2"/>
          <a:srcRect/>
          <a:stretch>
            <a:fillRect/>
          </a:stretch>
        </p:blipFill>
        <p:spPr bwMode="auto">
          <a:xfrm>
            <a:off x="1928794" y="2382195"/>
            <a:ext cx="2571768" cy="1832613"/>
          </a:xfrm>
          <a:prstGeom prst="rect">
            <a:avLst/>
          </a:prstGeom>
          <a:noFill/>
          <a:ln w="9525">
            <a:noFill/>
            <a:miter lim="800000"/>
            <a:headEnd/>
            <a:tailEnd/>
          </a:ln>
        </p:spPr>
      </p:pic>
      <p:pic>
        <p:nvPicPr>
          <p:cNvPr id="49157" name="Picture 5" descr="D:\客服部\四川高职.gif"/>
          <p:cNvPicPr>
            <a:picLocks noChangeAspect="1" noChangeArrowheads="1"/>
          </p:cNvPicPr>
          <p:nvPr/>
        </p:nvPicPr>
        <p:blipFill>
          <a:blip r:embed="rId3"/>
          <a:srcRect/>
          <a:stretch>
            <a:fillRect/>
          </a:stretch>
        </p:blipFill>
        <p:spPr bwMode="auto">
          <a:xfrm>
            <a:off x="3571868" y="4339870"/>
            <a:ext cx="2143140" cy="1606914"/>
          </a:xfrm>
          <a:prstGeom prst="rect">
            <a:avLst/>
          </a:prstGeom>
          <a:noFill/>
          <a:ln w="9525">
            <a:noFill/>
            <a:miter lim="800000"/>
            <a:headEnd/>
            <a:tailEnd/>
          </a:ln>
        </p:spPr>
      </p:pic>
      <p:pic>
        <p:nvPicPr>
          <p:cNvPr id="49158" name="Picture 8"/>
          <p:cNvPicPr>
            <a:picLocks noChangeAspect="1" noChangeArrowheads="1"/>
          </p:cNvPicPr>
          <p:nvPr/>
        </p:nvPicPr>
        <p:blipFill>
          <a:blip r:embed="rId4"/>
          <a:srcRect/>
          <a:stretch>
            <a:fillRect/>
          </a:stretch>
        </p:blipFill>
        <p:spPr bwMode="auto">
          <a:xfrm>
            <a:off x="881064" y="4321978"/>
            <a:ext cx="2047862" cy="1535897"/>
          </a:xfrm>
          <a:prstGeom prst="rect">
            <a:avLst/>
          </a:prstGeom>
          <a:noFill/>
          <a:ln w="9525" algn="ctr">
            <a:noFill/>
            <a:miter lim="800000"/>
            <a:headEnd/>
            <a:tailEnd/>
          </a:ln>
        </p:spPr>
      </p:pic>
      <p:pic>
        <p:nvPicPr>
          <p:cNvPr id="49159" name="Picture 9"/>
          <p:cNvPicPr>
            <a:picLocks noChangeAspect="1" noChangeArrowheads="1"/>
          </p:cNvPicPr>
          <p:nvPr/>
        </p:nvPicPr>
        <p:blipFill>
          <a:blip r:embed="rId5"/>
          <a:srcRect/>
          <a:stretch>
            <a:fillRect/>
          </a:stretch>
        </p:blipFill>
        <p:spPr bwMode="auto">
          <a:xfrm>
            <a:off x="6429388" y="4357694"/>
            <a:ext cx="2000818" cy="1500181"/>
          </a:xfrm>
          <a:prstGeom prst="rect">
            <a:avLst/>
          </a:prstGeom>
          <a:noFill/>
          <a:ln w="9525" algn="ctr">
            <a:noFill/>
            <a:miter lim="800000"/>
            <a:headEnd/>
            <a:tailEnd/>
          </a:ln>
        </p:spPr>
      </p:pic>
      <p:pic>
        <p:nvPicPr>
          <p:cNvPr id="49160" name="Picture 8" descr="D:\客服部\DSC03141.jpg"/>
          <p:cNvPicPr>
            <a:picLocks noChangeAspect="1" noChangeArrowheads="1"/>
          </p:cNvPicPr>
          <p:nvPr/>
        </p:nvPicPr>
        <p:blipFill>
          <a:blip r:embed="rId6"/>
          <a:srcRect/>
          <a:stretch>
            <a:fillRect/>
          </a:stretch>
        </p:blipFill>
        <p:spPr bwMode="auto">
          <a:xfrm>
            <a:off x="5072066" y="2357430"/>
            <a:ext cx="2540000"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857223" y="1571612"/>
            <a:ext cx="7572429" cy="4431983"/>
          </a:xfrm>
          <a:prstGeom prst="rect">
            <a:avLst/>
          </a:prstGeom>
          <a:noFill/>
          <a:ln w="9525" algn="ctr">
            <a:noFill/>
            <a:miter lim="800000"/>
            <a:headEnd/>
            <a:tailEnd/>
          </a:ln>
        </p:spPr>
        <p:txBody>
          <a:bodyPr wrap="square">
            <a:spAutoFit/>
          </a:bodyPr>
          <a:lstStyle/>
          <a:p>
            <a:pPr algn="l">
              <a:lnSpc>
                <a:spcPct val="150000"/>
              </a:lnSpc>
              <a:defRPr/>
            </a:pPr>
            <a:r>
              <a:rPr lang="zh-CN" altLang="en-US" sz="24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综合布线实训</a:t>
            </a:r>
            <a:r>
              <a:rPr lang="zh-CN" altLang="en-US" sz="24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室理念</a:t>
            </a:r>
            <a:r>
              <a:rPr lang="en-US" altLang="zh-CN" sz="2400" b="0" dirty="0"/>
              <a:t/>
            </a:r>
            <a:br>
              <a:rPr lang="en-US" altLang="zh-CN" sz="2400" b="0" dirty="0"/>
            </a:br>
            <a:r>
              <a:rPr lang="en-US" altLang="zh-CN" sz="2400" b="0" dirty="0"/>
              <a:t>      </a:t>
            </a:r>
            <a:r>
              <a:rPr lang="zh-CN" altLang="en-US" sz="2000" b="0" dirty="0">
                <a:latin typeface="+mn-ea"/>
                <a:ea typeface="+mn-ea"/>
              </a:rPr>
              <a:t>以“</a:t>
            </a:r>
            <a:r>
              <a:rPr lang="zh-CN" altLang="en-US" sz="2000" dirty="0">
                <a:solidFill>
                  <a:srgbClr val="FF0000"/>
                </a:solidFill>
                <a:latin typeface="+mn-ea"/>
                <a:ea typeface="+mn-ea"/>
              </a:rPr>
              <a:t>教</a:t>
            </a:r>
            <a:r>
              <a:rPr lang="zh-CN" altLang="en-US" sz="2000" b="0" dirty="0">
                <a:latin typeface="+mn-ea"/>
                <a:ea typeface="+mn-ea"/>
              </a:rPr>
              <a:t>、</a:t>
            </a:r>
            <a:r>
              <a:rPr lang="zh-CN" altLang="en-US" sz="2000" dirty="0">
                <a:solidFill>
                  <a:srgbClr val="FF0000"/>
                </a:solidFill>
                <a:latin typeface="+mn-ea"/>
                <a:ea typeface="+mn-ea"/>
              </a:rPr>
              <a:t>学</a:t>
            </a:r>
            <a:r>
              <a:rPr lang="zh-CN" altLang="en-US" sz="2000" b="0" dirty="0">
                <a:latin typeface="+mn-ea"/>
                <a:ea typeface="+mn-ea"/>
              </a:rPr>
              <a:t>、</a:t>
            </a:r>
            <a:r>
              <a:rPr lang="zh-CN" altLang="en-US" sz="2000" dirty="0">
                <a:solidFill>
                  <a:srgbClr val="FF0000"/>
                </a:solidFill>
                <a:latin typeface="+mn-ea"/>
                <a:ea typeface="+mn-ea"/>
              </a:rPr>
              <a:t>做</a:t>
            </a:r>
            <a:r>
              <a:rPr lang="zh-CN" altLang="en-US" sz="2000" b="0" dirty="0">
                <a:latin typeface="+mn-ea"/>
                <a:ea typeface="+mn-ea"/>
              </a:rPr>
              <a:t>” 为一体的教学环境和校内生产性实训基地的理念，从</a:t>
            </a:r>
            <a:r>
              <a:rPr lang="zh-CN" altLang="en-US" sz="2000" b="0" dirty="0">
                <a:solidFill>
                  <a:srgbClr val="FF0000"/>
                </a:solidFill>
                <a:latin typeface="+mn-ea"/>
                <a:ea typeface="+mn-ea"/>
              </a:rPr>
              <a:t>演示实践教学</a:t>
            </a:r>
            <a:r>
              <a:rPr lang="zh-CN" altLang="en-US" sz="2000" b="0" dirty="0">
                <a:latin typeface="+mn-ea"/>
                <a:ea typeface="+mn-ea"/>
              </a:rPr>
              <a:t>、</a:t>
            </a:r>
            <a:r>
              <a:rPr lang="zh-CN" altLang="en-US" sz="2000" b="0" dirty="0">
                <a:solidFill>
                  <a:srgbClr val="FF0000"/>
                </a:solidFill>
                <a:latin typeface="+mn-ea"/>
                <a:ea typeface="+mn-ea"/>
              </a:rPr>
              <a:t>基本技能训练实践教学</a:t>
            </a:r>
            <a:r>
              <a:rPr lang="zh-CN" altLang="en-US" sz="2000" b="0" dirty="0">
                <a:latin typeface="+mn-ea"/>
                <a:ea typeface="+mn-ea"/>
              </a:rPr>
              <a:t>、</a:t>
            </a:r>
            <a:r>
              <a:rPr lang="zh-CN" altLang="en-US" sz="2000" b="0" dirty="0">
                <a:solidFill>
                  <a:srgbClr val="FF0000"/>
                </a:solidFill>
                <a:latin typeface="+mn-ea"/>
                <a:ea typeface="+mn-ea"/>
              </a:rPr>
              <a:t>工程项目实训实践教学</a:t>
            </a:r>
            <a:r>
              <a:rPr lang="zh-CN" altLang="en-US" sz="2000" b="0" dirty="0">
                <a:latin typeface="+mn-ea"/>
                <a:ea typeface="+mn-ea"/>
              </a:rPr>
              <a:t>三个层面为综合布线技术课程教学提供了整套实践教学解决</a:t>
            </a:r>
            <a:r>
              <a:rPr lang="zh-CN" altLang="en-US" sz="2000" b="0" dirty="0" smtClean="0">
                <a:latin typeface="+mn-ea"/>
                <a:ea typeface="+mn-ea"/>
              </a:rPr>
              <a:t>方案。</a:t>
            </a:r>
            <a:r>
              <a:rPr lang="en-US" altLang="zh-CN" sz="2000" b="0" dirty="0">
                <a:latin typeface="+mn-ea"/>
                <a:ea typeface="+mn-ea"/>
              </a:rPr>
              <a:t/>
            </a:r>
            <a:br>
              <a:rPr lang="en-US" altLang="zh-CN" sz="2000" b="0" dirty="0">
                <a:latin typeface="+mn-ea"/>
                <a:ea typeface="+mn-ea"/>
              </a:rPr>
            </a:br>
            <a:r>
              <a:rPr lang="en-US" altLang="zh-CN" sz="2000" b="0" dirty="0">
                <a:latin typeface="+mn-ea"/>
                <a:ea typeface="+mn-ea"/>
              </a:rPr>
              <a:t>    </a:t>
            </a:r>
            <a:r>
              <a:rPr lang="zh-CN" altLang="en-US" sz="2000" b="0" dirty="0">
                <a:latin typeface="+mn-ea"/>
                <a:ea typeface="+mn-ea"/>
              </a:rPr>
              <a:t>实训室能完成从</a:t>
            </a:r>
            <a:r>
              <a:rPr lang="zh-CN" altLang="en-US" sz="2000" b="0" dirty="0">
                <a:solidFill>
                  <a:srgbClr val="FF0000"/>
                </a:solidFill>
                <a:latin typeface="+mn-ea"/>
                <a:ea typeface="+mn-ea"/>
              </a:rPr>
              <a:t>设计</a:t>
            </a:r>
            <a:r>
              <a:rPr lang="zh-CN" altLang="en-US" sz="2000" b="0" dirty="0">
                <a:latin typeface="+mn-ea"/>
                <a:ea typeface="+mn-ea"/>
              </a:rPr>
              <a:t>、</a:t>
            </a:r>
            <a:r>
              <a:rPr lang="zh-CN" altLang="en-US" sz="2000" b="0" dirty="0">
                <a:solidFill>
                  <a:srgbClr val="FF0000"/>
                </a:solidFill>
                <a:latin typeface="+mn-ea"/>
                <a:ea typeface="+mn-ea"/>
              </a:rPr>
              <a:t>安装</a:t>
            </a:r>
            <a:r>
              <a:rPr lang="zh-CN" altLang="en-US" sz="2000" b="0" dirty="0">
                <a:latin typeface="+mn-ea"/>
                <a:ea typeface="+mn-ea"/>
              </a:rPr>
              <a:t>、</a:t>
            </a:r>
            <a:r>
              <a:rPr lang="zh-CN" altLang="en-US" sz="2000" b="0" dirty="0">
                <a:solidFill>
                  <a:srgbClr val="FF0000"/>
                </a:solidFill>
                <a:latin typeface="+mn-ea"/>
                <a:ea typeface="+mn-ea"/>
              </a:rPr>
              <a:t>测试</a:t>
            </a:r>
            <a:r>
              <a:rPr lang="zh-CN" altLang="en-US" sz="2000" b="0" dirty="0">
                <a:latin typeface="+mn-ea"/>
                <a:ea typeface="+mn-ea"/>
              </a:rPr>
              <a:t>到</a:t>
            </a:r>
            <a:r>
              <a:rPr lang="zh-CN" altLang="en-US" sz="2000" b="0" dirty="0">
                <a:solidFill>
                  <a:srgbClr val="FF0000"/>
                </a:solidFill>
                <a:latin typeface="+mn-ea"/>
                <a:ea typeface="+mn-ea"/>
              </a:rPr>
              <a:t>验收</a:t>
            </a:r>
            <a:r>
              <a:rPr lang="zh-CN" altLang="en-US" sz="2000" b="0" dirty="0">
                <a:latin typeface="+mn-ea"/>
                <a:ea typeface="+mn-ea"/>
              </a:rPr>
              <a:t>的综合布线工程全过程的教学任务，使学生对抽象的综合布线知识有了直观生动的认识，通过综合布线基本技能实训和工程项目综合训练，从而培养出全面的综合布线人才。</a:t>
            </a:r>
          </a:p>
        </p:txBody>
      </p:sp>
      <p:sp>
        <p:nvSpPr>
          <p:cNvPr id="83971" name="WordArt 3"/>
          <p:cNvSpPr>
            <a:spLocks noChangeArrowheads="1" noChangeShapeType="1" noTextEdit="1"/>
          </p:cNvSpPr>
          <p:nvPr/>
        </p:nvSpPr>
        <p:spPr bwMode="auto">
          <a:xfrm>
            <a:off x="2497138" y="1071546"/>
            <a:ext cx="4090987" cy="446074"/>
          </a:xfrm>
          <a:prstGeom prst="rect">
            <a:avLst/>
          </a:prstGeom>
        </p:spPr>
        <p:txBody>
          <a:bodyPr wrap="none" fromWordArt="1">
            <a:prstTxWarp prst="textPlain">
              <a:avLst>
                <a:gd name="adj" fmla="val 50000"/>
              </a:avLst>
            </a:prstTxWarp>
          </a:bodyPr>
          <a:lstStyle/>
          <a:p>
            <a:r>
              <a:rPr lang="zh-CN" altLang="en-US" sz="4000" kern="10" dirty="0">
                <a:ln w="9525">
                  <a:noFill/>
                  <a:round/>
                  <a:headEnd/>
                  <a:tailEnd/>
                </a:ln>
                <a:solidFill>
                  <a:srgbClr val="000099"/>
                </a:solidFill>
                <a:latin typeface="华文行楷" pitchFamily="2" charset="-122"/>
                <a:ea typeface="华文行楷" pitchFamily="2" charset="-122"/>
              </a:rPr>
              <a:t>综合布线实训室产品介绍</a:t>
            </a:r>
          </a:p>
        </p:txBody>
      </p:sp>
    </p:spTree>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83971"/>
                                        </p:tgtEl>
                                        <p:attrNameLst>
                                          <p:attrName>style.visibility</p:attrName>
                                        </p:attrNameLst>
                                      </p:cBhvr>
                                      <p:to>
                                        <p:strVal val="visible"/>
                                      </p:to>
                                    </p:set>
                                    <p:animEffect transition="in" filter="fade">
                                      <p:cBhvr>
                                        <p:cTn id="7" dur="1000"/>
                                        <p:tgtEl>
                                          <p:spTgt spid="83971"/>
                                        </p:tgtEl>
                                      </p:cBhvr>
                                    </p:animEffect>
                                    <p:anim calcmode="lin" valueType="num">
                                      <p:cBhvr>
                                        <p:cTn id="8" dur="1000" fill="hold"/>
                                        <p:tgtEl>
                                          <p:spTgt spid="83971"/>
                                        </p:tgtEl>
                                        <p:attrNameLst>
                                          <p:attrName>ppt_w</p:attrName>
                                        </p:attrNameLst>
                                      </p:cBhvr>
                                      <p:tavLst>
                                        <p:tav tm="0" fmla="#ppt_w*sin(2.5*pi*$)">
                                          <p:val>
                                            <p:fltVal val="0"/>
                                          </p:val>
                                        </p:tav>
                                        <p:tav tm="100000">
                                          <p:val>
                                            <p:fltVal val="1"/>
                                          </p:val>
                                        </p:tav>
                                      </p:tavLst>
                                    </p:anim>
                                    <p:anim calcmode="lin" valueType="num">
                                      <p:cBhvr>
                                        <p:cTn id="9" dur="1000" fill="hold"/>
                                        <p:tgtEl>
                                          <p:spTgt spid="8397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2290"/>
                                        </p:tgtEl>
                                        <p:attrNameLst>
                                          <p:attrName>style.visibility</p:attrName>
                                        </p:attrNameLst>
                                      </p:cBhvr>
                                      <p:to>
                                        <p:strVal val="visible"/>
                                      </p:to>
                                    </p:set>
                                    <p:anim calcmode="lin" valueType="num">
                                      <p:cBhvr additive="base">
                                        <p:cTn id="14" dur="500" fill="hold"/>
                                        <p:tgtEl>
                                          <p:spTgt spid="12290"/>
                                        </p:tgtEl>
                                        <p:attrNameLst>
                                          <p:attrName>ppt_x</p:attrName>
                                        </p:attrNameLst>
                                      </p:cBhvr>
                                      <p:tavLst>
                                        <p:tav tm="0">
                                          <p:val>
                                            <p:strVal val="#ppt_x"/>
                                          </p:val>
                                        </p:tav>
                                        <p:tav tm="100000">
                                          <p:val>
                                            <p:strVal val="#ppt_x"/>
                                          </p:val>
                                        </p:tav>
                                      </p:tavLst>
                                    </p:anim>
                                    <p:anim calcmode="lin" valueType="num">
                                      <p:cBhvr additive="base">
                                        <p:cTn id="15"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714375" y="1071563"/>
            <a:ext cx="5357813" cy="3429000"/>
          </a:xfrm>
          <a:prstGeom prst="rect">
            <a:avLst/>
          </a:prstGeom>
        </p:spPr>
        <p:txBody>
          <a:bodyPr/>
          <a:lstStyle/>
          <a:p>
            <a:pPr marL="342900" indent="-342900" algn="l">
              <a:lnSpc>
                <a:spcPct val="150000"/>
              </a:lnSpc>
              <a:spcBef>
                <a:spcPct val="20000"/>
              </a:spcBef>
              <a:defRPr/>
            </a:pPr>
            <a:r>
              <a:rPr lang="zh-CN" altLang="en-US" sz="1600" b="0" kern="0" dirty="0">
                <a:solidFill>
                  <a:srgbClr val="000000"/>
                </a:solidFill>
                <a:latin typeface="宋体" pitchFamily="2" charset="-122"/>
                <a:ea typeface="+mn-ea"/>
              </a:rPr>
              <a:t>●</a:t>
            </a:r>
            <a:r>
              <a:rPr lang="en-US" altLang="zh-CN" sz="1600" kern="0" dirty="0">
                <a:solidFill>
                  <a:srgbClr val="FF0000"/>
                </a:solidFill>
                <a:latin typeface="宋体" pitchFamily="2" charset="-122"/>
                <a:ea typeface="+mn-ea"/>
              </a:rPr>
              <a:t> 2010</a:t>
            </a:r>
            <a:r>
              <a:rPr lang="zh-CN" altLang="en-US" sz="1600" kern="0" dirty="0">
                <a:solidFill>
                  <a:srgbClr val="FF0000"/>
                </a:solidFill>
                <a:latin typeface="宋体" pitchFamily="2" charset="-122"/>
                <a:ea typeface="+mn-ea"/>
              </a:rPr>
              <a:t> </a:t>
            </a:r>
            <a:r>
              <a:rPr lang="zh-CN" altLang="en-US" sz="1600" b="0" kern="0" dirty="0">
                <a:solidFill>
                  <a:srgbClr val="000000"/>
                </a:solidFill>
                <a:latin typeface="宋体" pitchFamily="2" charset="-122"/>
                <a:ea typeface="+mn-ea"/>
              </a:rPr>
              <a:t>运城市职业院校技能竞赛</a:t>
            </a:r>
            <a:endParaRPr lang="en-US" altLang="zh-CN" sz="1600" b="0" kern="0" dirty="0">
              <a:solidFill>
                <a:srgbClr val="000000"/>
              </a:solidFill>
              <a:latin typeface="宋体" pitchFamily="2" charset="-122"/>
              <a:ea typeface="+mn-ea"/>
            </a:endParaRPr>
          </a:p>
          <a:p>
            <a:pPr marL="342900" indent="-342900" algn="l">
              <a:lnSpc>
                <a:spcPct val="150000"/>
              </a:lnSpc>
              <a:spcBef>
                <a:spcPct val="20000"/>
              </a:spcBef>
              <a:defRPr/>
            </a:pPr>
            <a:r>
              <a:rPr lang="zh-CN" altLang="en-US" sz="1600" b="0" kern="0" dirty="0">
                <a:solidFill>
                  <a:srgbClr val="000000"/>
                </a:solidFill>
                <a:latin typeface="宋体" pitchFamily="2" charset="-122"/>
                <a:ea typeface="+mn-ea"/>
              </a:rPr>
              <a:t>●</a:t>
            </a:r>
            <a:r>
              <a:rPr lang="en-US" altLang="zh-CN" sz="1600" kern="0" dirty="0">
                <a:solidFill>
                  <a:srgbClr val="FF0000"/>
                </a:solidFill>
                <a:latin typeface="宋体" pitchFamily="2" charset="-122"/>
                <a:ea typeface="+mn-ea"/>
              </a:rPr>
              <a:t> 2010 </a:t>
            </a:r>
            <a:r>
              <a:rPr lang="zh-CN" altLang="en-US" sz="1600" b="0" kern="0" dirty="0">
                <a:solidFill>
                  <a:srgbClr val="000000"/>
                </a:solidFill>
                <a:latin typeface="宋体" pitchFamily="2" charset="-122"/>
                <a:ea typeface="+mn-ea"/>
              </a:rPr>
              <a:t>全国职业院校学生技能大赛</a:t>
            </a:r>
            <a:endParaRPr lang="en-US" altLang="zh-CN" sz="1600" b="0" kern="0" dirty="0">
              <a:solidFill>
                <a:srgbClr val="000000"/>
              </a:solidFill>
              <a:latin typeface="宋体" pitchFamily="2" charset="-122"/>
              <a:ea typeface="+mn-ea"/>
            </a:endParaRPr>
          </a:p>
          <a:p>
            <a:pPr algn="l">
              <a:lnSpc>
                <a:spcPct val="150000"/>
              </a:lnSpc>
              <a:defRPr/>
            </a:pPr>
            <a:r>
              <a:rPr lang="zh-CN" altLang="en-US" sz="1600" b="0" dirty="0">
                <a:latin typeface="宋体" pitchFamily="2" charset="-122"/>
              </a:rPr>
              <a:t>● </a:t>
            </a:r>
            <a:r>
              <a:rPr lang="en-US" altLang="zh-CN" sz="1600" b="0" dirty="0">
                <a:solidFill>
                  <a:srgbClr val="FF0000"/>
                </a:solidFill>
                <a:latin typeface="宋体" pitchFamily="2" charset="-122"/>
              </a:rPr>
              <a:t>2011 </a:t>
            </a:r>
            <a:r>
              <a:rPr lang="zh-CN" altLang="en-US" sz="1600" b="0" dirty="0">
                <a:latin typeface="Arial" pitchFamily="34" charset="0"/>
              </a:rPr>
              <a:t>广东省职业学校教师信息化教学大赛</a:t>
            </a:r>
            <a:endParaRPr lang="en-US" altLang="zh-CN" sz="1600" b="0" dirty="0">
              <a:latin typeface="Arial" pitchFamily="34" charset="0"/>
            </a:endParaRPr>
          </a:p>
          <a:p>
            <a:pPr algn="l">
              <a:lnSpc>
                <a:spcPct val="150000"/>
              </a:lnSpc>
              <a:defRPr/>
            </a:pPr>
            <a:r>
              <a:rPr lang="zh-CN" altLang="en-US" sz="1600" b="0" dirty="0">
                <a:latin typeface="宋体" pitchFamily="2" charset="-122"/>
              </a:rPr>
              <a:t>● </a:t>
            </a:r>
            <a:r>
              <a:rPr lang="en-US" altLang="zh-CN" sz="1600" b="0" dirty="0">
                <a:solidFill>
                  <a:srgbClr val="FF0000"/>
                </a:solidFill>
                <a:latin typeface="宋体" pitchFamily="2" charset="-122"/>
              </a:rPr>
              <a:t>2011</a:t>
            </a:r>
            <a:r>
              <a:rPr lang="zh-CN" altLang="en-US" sz="1600" b="0" dirty="0">
                <a:latin typeface="Arial" pitchFamily="34" charset="0"/>
              </a:rPr>
              <a:t> 贵州省职业院校计算机技能大赛</a:t>
            </a:r>
            <a:endParaRPr lang="en-US" altLang="zh-CN" sz="1600" b="0" dirty="0">
              <a:latin typeface="Arial" pitchFamily="34" charset="0"/>
            </a:endParaRPr>
          </a:p>
          <a:p>
            <a:pPr algn="l">
              <a:lnSpc>
                <a:spcPct val="150000"/>
              </a:lnSpc>
              <a:defRPr/>
            </a:pPr>
            <a:r>
              <a:rPr lang="zh-CN" altLang="en-US" sz="1600" b="0" dirty="0">
                <a:latin typeface="宋体" pitchFamily="2" charset="-122"/>
              </a:rPr>
              <a:t>●</a:t>
            </a:r>
            <a:r>
              <a:rPr lang="en-US" altLang="zh-CN" sz="1600" b="0" dirty="0">
                <a:solidFill>
                  <a:srgbClr val="FF0000"/>
                </a:solidFill>
                <a:latin typeface="宋体" pitchFamily="2" charset="-122"/>
              </a:rPr>
              <a:t> 2011</a:t>
            </a:r>
            <a:r>
              <a:rPr lang="zh-CN" altLang="en-US" sz="1600" b="0" dirty="0">
                <a:latin typeface="Arial" pitchFamily="34" charset="0"/>
              </a:rPr>
              <a:t>云南省高职高专院校计算机技能大赛</a:t>
            </a:r>
            <a:endParaRPr lang="en-US" altLang="zh-CN" sz="1600" b="0" dirty="0">
              <a:latin typeface="Arial" pitchFamily="34" charset="0"/>
            </a:endParaRPr>
          </a:p>
          <a:p>
            <a:pPr algn="l">
              <a:lnSpc>
                <a:spcPct val="150000"/>
              </a:lnSpc>
              <a:defRPr/>
            </a:pPr>
            <a:r>
              <a:rPr lang="zh-CN" altLang="en-US" sz="1600" b="0" dirty="0">
                <a:latin typeface="宋体" pitchFamily="2" charset="-122"/>
              </a:rPr>
              <a:t>●</a:t>
            </a:r>
            <a:r>
              <a:rPr lang="en-US" altLang="zh-CN" sz="1600" b="0" dirty="0">
                <a:solidFill>
                  <a:srgbClr val="FF0000"/>
                </a:solidFill>
                <a:latin typeface="宋体" pitchFamily="2" charset="-122"/>
              </a:rPr>
              <a:t> 2011</a:t>
            </a:r>
            <a:r>
              <a:rPr lang="zh-CN" altLang="en-US" sz="1600" b="0" dirty="0">
                <a:latin typeface="Arial" pitchFamily="34" charset="0"/>
              </a:rPr>
              <a:t>陕西省中等职业学校技能大赛</a:t>
            </a:r>
            <a:endParaRPr lang="en-US" altLang="zh-CN" sz="1600" b="0" dirty="0">
              <a:latin typeface="宋体" pitchFamily="2" charset="-122"/>
            </a:endParaRPr>
          </a:p>
          <a:p>
            <a:pPr algn="l">
              <a:lnSpc>
                <a:spcPct val="150000"/>
              </a:lnSpc>
              <a:defRPr/>
            </a:pPr>
            <a:r>
              <a:rPr lang="zh-CN" altLang="en-US" sz="1600" b="0" dirty="0">
                <a:latin typeface="宋体" pitchFamily="2" charset="-122"/>
              </a:rPr>
              <a:t>●</a:t>
            </a:r>
            <a:r>
              <a:rPr lang="en-US" altLang="zh-CN" sz="1600" b="0" dirty="0">
                <a:solidFill>
                  <a:srgbClr val="FF0000"/>
                </a:solidFill>
                <a:latin typeface="宋体" pitchFamily="2" charset="-122"/>
              </a:rPr>
              <a:t> 2011</a:t>
            </a:r>
            <a:r>
              <a:rPr lang="zh-CN" altLang="en-US" sz="1600" b="0" dirty="0">
                <a:latin typeface="Arial" pitchFamily="34" charset="0"/>
              </a:rPr>
              <a:t>广西中等职业学校技能比赛</a:t>
            </a:r>
            <a:endParaRPr lang="en-US" altLang="zh-CN" sz="1600" b="0" dirty="0">
              <a:latin typeface="Arial" pitchFamily="34" charset="0"/>
            </a:endParaRPr>
          </a:p>
          <a:p>
            <a:pPr algn="l">
              <a:lnSpc>
                <a:spcPct val="150000"/>
              </a:lnSpc>
              <a:defRPr/>
            </a:pPr>
            <a:r>
              <a:rPr lang="zh-CN" altLang="en-US" sz="1600" b="0" dirty="0">
                <a:latin typeface="宋体" pitchFamily="2" charset="-122"/>
              </a:rPr>
              <a:t>●</a:t>
            </a:r>
            <a:r>
              <a:rPr lang="en-US" altLang="zh-CN" sz="1600" b="0" dirty="0">
                <a:solidFill>
                  <a:srgbClr val="FF0000"/>
                </a:solidFill>
                <a:latin typeface="宋体" pitchFamily="2" charset="-122"/>
              </a:rPr>
              <a:t> 2011</a:t>
            </a:r>
            <a:r>
              <a:rPr lang="zh-CN" altLang="en-US" sz="1600" b="0" dirty="0">
                <a:latin typeface="Arial" pitchFamily="34" charset="0"/>
              </a:rPr>
              <a:t>重庆第四届中等职业学校职业技能大赛</a:t>
            </a:r>
            <a:endParaRPr lang="en-US" altLang="zh-CN" sz="1600" b="0" dirty="0">
              <a:latin typeface="宋体" pitchFamily="2" charset="-122"/>
            </a:endParaRPr>
          </a:p>
          <a:p>
            <a:pPr algn="l">
              <a:lnSpc>
                <a:spcPct val="150000"/>
              </a:lnSpc>
              <a:defRPr/>
            </a:pPr>
            <a:r>
              <a:rPr lang="zh-CN" altLang="en-US" sz="1600" b="0" dirty="0">
                <a:latin typeface="宋体" pitchFamily="2" charset="-122"/>
              </a:rPr>
              <a:t>●</a:t>
            </a:r>
            <a:r>
              <a:rPr lang="en-US" altLang="zh-CN" sz="1600" b="0" dirty="0">
                <a:solidFill>
                  <a:srgbClr val="FF0000"/>
                </a:solidFill>
                <a:latin typeface="宋体" pitchFamily="2" charset="-122"/>
              </a:rPr>
              <a:t> 2011</a:t>
            </a:r>
            <a:r>
              <a:rPr lang="zh-CN" altLang="en-US" sz="1600" b="0" dirty="0">
                <a:latin typeface="Arial" pitchFamily="34" charset="0"/>
              </a:rPr>
              <a:t>吉林省中职学校计算机网络综合布线技能大赛</a:t>
            </a:r>
            <a:endParaRPr lang="en-US" altLang="zh-CN" sz="1600" b="0" dirty="0">
              <a:latin typeface="宋体" pitchFamily="2" charset="-122"/>
            </a:endParaRPr>
          </a:p>
          <a:p>
            <a:pPr marL="342900" indent="-342900" algn="l">
              <a:lnSpc>
                <a:spcPct val="150000"/>
              </a:lnSpc>
              <a:spcBef>
                <a:spcPct val="20000"/>
              </a:spcBef>
              <a:defRPr/>
            </a:pPr>
            <a:endParaRPr lang="en-US" altLang="zh-CN" sz="1600" b="0" kern="0" dirty="0">
              <a:solidFill>
                <a:srgbClr val="000000"/>
              </a:solidFill>
              <a:latin typeface="宋体" pitchFamily="2" charset="-122"/>
              <a:ea typeface="+mn-ea"/>
            </a:endParaRPr>
          </a:p>
          <a:p>
            <a:pPr marL="342900" indent="-342900" algn="l">
              <a:spcBef>
                <a:spcPct val="20000"/>
              </a:spcBef>
              <a:buFontTx/>
              <a:buChar char="•"/>
              <a:defRPr/>
            </a:pPr>
            <a:endParaRPr lang="zh-CN" altLang="en-US" sz="3200" b="0" kern="0" dirty="0">
              <a:latin typeface="+mn-lt"/>
              <a:ea typeface="+mn-ea"/>
            </a:endParaRPr>
          </a:p>
        </p:txBody>
      </p:sp>
      <p:pic>
        <p:nvPicPr>
          <p:cNvPr id="50179" name="Picture 4" descr="D:\客服部\广西.gif"/>
          <p:cNvPicPr>
            <a:picLocks noChangeAspect="1" noChangeArrowheads="1"/>
          </p:cNvPicPr>
          <p:nvPr/>
        </p:nvPicPr>
        <p:blipFill>
          <a:blip r:embed="rId2"/>
          <a:srcRect/>
          <a:stretch>
            <a:fillRect/>
          </a:stretch>
        </p:blipFill>
        <p:spPr bwMode="auto">
          <a:xfrm>
            <a:off x="5857875" y="1500188"/>
            <a:ext cx="2500313" cy="1649412"/>
          </a:xfrm>
          <a:prstGeom prst="rect">
            <a:avLst/>
          </a:prstGeom>
          <a:noFill/>
          <a:ln w="9525">
            <a:noFill/>
            <a:miter lim="800000"/>
            <a:headEnd/>
            <a:tailEnd/>
          </a:ln>
        </p:spPr>
      </p:pic>
      <p:pic>
        <p:nvPicPr>
          <p:cNvPr id="50180" name="Picture 5" descr="2010年1月9日部分省市竞赛"/>
          <p:cNvPicPr>
            <a:picLocks noChangeAspect="1" noChangeArrowheads="1"/>
          </p:cNvPicPr>
          <p:nvPr/>
        </p:nvPicPr>
        <p:blipFill>
          <a:blip r:embed="rId3"/>
          <a:srcRect/>
          <a:stretch>
            <a:fillRect/>
          </a:stretch>
        </p:blipFill>
        <p:spPr bwMode="auto">
          <a:xfrm>
            <a:off x="3429000" y="4500563"/>
            <a:ext cx="2184400" cy="1538287"/>
          </a:xfrm>
          <a:prstGeom prst="rect">
            <a:avLst/>
          </a:prstGeom>
          <a:noFill/>
          <a:ln w="9525">
            <a:noFill/>
            <a:miter lim="800000"/>
            <a:headEnd/>
            <a:tailEnd/>
          </a:ln>
        </p:spPr>
      </p:pic>
      <p:pic>
        <p:nvPicPr>
          <p:cNvPr id="50181" name="Picture 6" descr="IMG_7849"/>
          <p:cNvPicPr>
            <a:picLocks noChangeAspect="1" noChangeArrowheads="1"/>
          </p:cNvPicPr>
          <p:nvPr/>
        </p:nvPicPr>
        <p:blipFill>
          <a:blip r:embed="rId4"/>
          <a:srcRect/>
          <a:stretch>
            <a:fillRect/>
          </a:stretch>
        </p:blipFill>
        <p:spPr bwMode="auto">
          <a:xfrm>
            <a:off x="714375" y="4500563"/>
            <a:ext cx="2324100" cy="1508125"/>
          </a:xfrm>
          <a:prstGeom prst="rect">
            <a:avLst/>
          </a:prstGeom>
          <a:noFill/>
          <a:ln w="9525">
            <a:noFill/>
            <a:miter lim="800000"/>
            <a:headEnd/>
            <a:tailEnd/>
          </a:ln>
        </p:spPr>
      </p:pic>
      <p:pic>
        <p:nvPicPr>
          <p:cNvPr id="50182" name="Picture 7" descr="IMG_8246d"/>
          <p:cNvPicPr>
            <a:picLocks noChangeAspect="1" noChangeArrowheads="1"/>
          </p:cNvPicPr>
          <p:nvPr/>
        </p:nvPicPr>
        <p:blipFill>
          <a:blip r:embed="rId5"/>
          <a:srcRect/>
          <a:stretch>
            <a:fillRect/>
          </a:stretch>
        </p:blipFill>
        <p:spPr bwMode="auto">
          <a:xfrm>
            <a:off x="5857875" y="3357563"/>
            <a:ext cx="2500313" cy="16621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2"/>
          <a:srcRect/>
          <a:stretch>
            <a:fillRect/>
          </a:stretch>
        </p:blipFill>
        <p:spPr bwMode="auto">
          <a:xfrm>
            <a:off x="4929190" y="1357298"/>
            <a:ext cx="4071966" cy="3000396"/>
          </a:xfrm>
          <a:prstGeom prst="rect">
            <a:avLst/>
          </a:prstGeom>
          <a:noFill/>
          <a:ln w="9525">
            <a:noFill/>
            <a:miter lim="800000"/>
            <a:headEnd/>
            <a:tailEnd/>
          </a:ln>
        </p:spPr>
      </p:pic>
      <p:sp>
        <p:nvSpPr>
          <p:cNvPr id="64513" name="Rectangle 1"/>
          <p:cNvSpPr>
            <a:spLocks noChangeArrowheads="1"/>
          </p:cNvSpPr>
          <p:nvPr/>
        </p:nvSpPr>
        <p:spPr bwMode="auto">
          <a:xfrm>
            <a:off x="500034" y="1785926"/>
            <a:ext cx="678661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tab pos="533400" algn="l"/>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服务电话：</a:t>
            </a:r>
            <a:r>
              <a:rPr kumimoji="0" lang="en-US" altLang="zh-CN"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400-600-6083</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533400" algn="l"/>
              </a:tabLst>
            </a:pPr>
            <a:r>
              <a:rPr kumimoji="0" lang="en-US" altLang="zh-CN"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 </a:t>
            </a:r>
            <a:r>
              <a:rPr lang="zh-CN" altLang="en-US" sz="2000" dirty="0" smtClean="0">
                <a:solidFill>
                  <a:srgbClr val="FF0000"/>
                </a:solidFill>
                <a:latin typeface="Times New Roman" pitchFamily="18" charset="0"/>
                <a:cs typeface="Times New Roman" pitchFamily="18" charset="0"/>
              </a:rPr>
              <a:t>                       </a:t>
            </a:r>
            <a:r>
              <a:rPr kumimoji="0" lang="en-US" altLang="zh-CN"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020-22832550</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（传真）</a:t>
            </a:r>
            <a:endPar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533400" algn="l"/>
              </a:tabLst>
            </a:pP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tabLst>
                <a:tab pos="533400" algn="l"/>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联系人：客服部</a:t>
            </a:r>
            <a:endPar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tab pos="533400" algn="l"/>
              </a:tabLst>
            </a:pP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tabLst>
                <a:tab pos="533400" algn="l"/>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总服务站点：</a:t>
            </a:r>
            <a:r>
              <a:rPr kumimoji="0" lang="zh-CN" altLang="en-US"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广州市唯康通信技术有限公司</a:t>
            </a:r>
            <a:endParaRPr kumimoji="0" lang="en-US" altLang="zh-CN"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tab pos="533400" algn="l"/>
              </a:tabLst>
            </a:pP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533400" algn="l"/>
              </a:tabLst>
            </a:pPr>
            <a:r>
              <a:rPr kumimoji="0" lang="zh-CN" altLang="en-US" sz="2000" b="0" i="0" u="none" strike="noStrike" cap="none" normalizeH="0" dirty="0" smtClean="0">
                <a:ln>
                  <a:noFill/>
                </a:ln>
                <a:solidFill>
                  <a:schemeClr val="tx1"/>
                </a:solidFill>
                <a:effectLst/>
                <a:latin typeface="Times New Roman" pitchFamily="18" charset="0"/>
                <a:ea typeface="宋体" pitchFamily="2" charset="-122"/>
                <a:cs typeface="Times New Roman" pitchFamily="18" charset="0"/>
              </a:rPr>
              <a:t>  </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地址：</a:t>
            </a:r>
            <a:r>
              <a:rPr kumimoji="0" lang="zh-CN" altLang="en-US"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广州天河区高塘新建区高科路</a:t>
            </a:r>
            <a:r>
              <a:rPr kumimoji="0" lang="en-US" altLang="zh-CN"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46</a:t>
            </a:r>
            <a:r>
              <a:rPr kumimoji="0" lang="zh-CN" altLang="en-US"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号羊城大厦</a:t>
            </a:r>
            <a:r>
              <a:rPr kumimoji="0" lang="en-US" altLang="zh-CN"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4</a:t>
            </a:r>
            <a:r>
              <a:rPr kumimoji="0" lang="zh-CN" altLang="en-US"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楼。</a:t>
            </a:r>
            <a:endParaRPr kumimoji="0" lang="en-US" altLang="zh-CN"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533400" algn="l"/>
              </a:tabLst>
            </a:pPr>
            <a:endParaRPr lang="en-US" altLang="zh-CN" sz="2000" dirty="0" smtClean="0">
              <a:solidFill>
                <a:srgbClr val="FF0000"/>
              </a:solidFill>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533400" algn="l"/>
              </a:tabLst>
            </a:pPr>
            <a:r>
              <a:rPr kumimoji="0" lang="en-US" altLang="zh-CN" sz="2000" b="1"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  </a:t>
            </a:r>
            <a:r>
              <a:rPr kumimoji="0" lang="zh-CN" altLang="en-US" sz="2000" u="none" strike="noStrike" cap="none" normalizeH="0" baseline="0" dirty="0" smtClean="0">
                <a:ln>
                  <a:noFill/>
                </a:ln>
                <a:effectLst/>
                <a:latin typeface="Times New Roman" pitchFamily="18" charset="0"/>
                <a:ea typeface="宋体" pitchFamily="2" charset="-122"/>
                <a:cs typeface="Times New Roman" pitchFamily="18" charset="0"/>
              </a:rPr>
              <a:t>公司网站：</a:t>
            </a:r>
            <a:r>
              <a:rPr kumimoji="0" lang="en-US" altLang="zh-CN" sz="2400" i="1" u="none" strike="noStrike" cap="none" normalizeH="0" baseline="0" dirty="0" smtClean="0">
                <a:ln>
                  <a:noFill/>
                </a:ln>
                <a:solidFill>
                  <a:srgbClr val="0033CC"/>
                </a:solidFill>
                <a:effectLst/>
                <a:latin typeface="Times New Roman" pitchFamily="18" charset="0"/>
                <a:ea typeface="宋体" pitchFamily="2" charset="-122"/>
                <a:cs typeface="Times New Roman" pitchFamily="18" charset="0"/>
              </a:rPr>
              <a:t>http://www.china-vcom.com</a:t>
            </a:r>
          </a:p>
          <a:p>
            <a:pPr marL="0" marR="0" lvl="0" indent="0" algn="l" defTabSz="914400" rtl="0" eaLnBrk="0" fontAlgn="base" latinLnBrk="0" hangingPunct="0">
              <a:lnSpc>
                <a:spcPct val="100000"/>
              </a:lnSpc>
              <a:spcBef>
                <a:spcPct val="0"/>
              </a:spcBef>
              <a:spcAft>
                <a:spcPct val="0"/>
              </a:spcAft>
              <a:buClrTx/>
              <a:buSzTx/>
              <a:buFontTx/>
              <a:buNone/>
              <a:tabLst>
                <a:tab pos="533400" algn="l"/>
              </a:tabLst>
            </a:pP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tabLst>
                <a:tab pos="533400" algn="l"/>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服务队伍：我公司拥有一支经验丰富的售后服务队伍，</a:t>
            </a:r>
            <a:endPar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lvl="0" algn="l" eaLnBrk="0" hangingPunct="0">
              <a:tabLst>
                <a:tab pos="533400" algn="l"/>
              </a:tabLst>
            </a:pPr>
            <a:r>
              <a:rPr lang="en-US" altLang="zh-CN" sz="2000" b="0" dirty="0" smtClean="0">
                <a:latin typeface="Times New Roman" pitchFamily="18" charset="0"/>
                <a:cs typeface="Times New Roman" pitchFamily="18" charset="0"/>
              </a:rPr>
              <a:t>                      </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可</a:t>
            </a:r>
            <a:r>
              <a:rPr lang="zh-CN" altLang="en-US" sz="2000" b="0" dirty="0" smtClean="0">
                <a:latin typeface="Times New Roman" pitchFamily="18" charset="0"/>
                <a:cs typeface="Times New Roman" pitchFamily="18" charset="0"/>
              </a:rPr>
              <a:t>以解决客户在使用过程中产生的各种问题。</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endPar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3" name="WordArt 3"/>
          <p:cNvSpPr>
            <a:spLocks noChangeArrowheads="1" noChangeShapeType="1" noTextEdit="1"/>
          </p:cNvSpPr>
          <p:nvPr/>
        </p:nvSpPr>
        <p:spPr bwMode="auto">
          <a:xfrm>
            <a:off x="2643174" y="1142984"/>
            <a:ext cx="3571900" cy="360362"/>
          </a:xfrm>
          <a:prstGeom prst="rect">
            <a:avLst/>
          </a:prstGeom>
        </p:spPr>
        <p:txBody>
          <a:bodyPr wrap="none" fromWordArt="1">
            <a:prstTxWarp prst="textPlain">
              <a:avLst>
                <a:gd name="adj" fmla="val 50000"/>
              </a:avLst>
            </a:prstTxWarp>
          </a:bodyPr>
          <a:lstStyle/>
          <a:p>
            <a:pPr>
              <a:defRPr/>
            </a:pPr>
            <a:r>
              <a:rPr lang="zh-CN" altLang="en-US" sz="2800" kern="10" dirty="0" smtClean="0">
                <a:ln w="9525">
                  <a:solidFill>
                    <a:srgbClr val="FFFF00"/>
                  </a:solidFill>
                  <a:round/>
                  <a:headEnd/>
                  <a:tailEnd/>
                </a:ln>
                <a:solidFill>
                  <a:srgbClr val="FF3300"/>
                </a:solidFill>
                <a:latin typeface="隶书"/>
                <a:ea typeface="隶书"/>
              </a:rPr>
              <a:t>售后服务体系</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3"/>
          <p:cNvSpPr>
            <a:spLocks noChangeArrowheads="1"/>
          </p:cNvSpPr>
          <p:nvPr/>
        </p:nvSpPr>
        <p:spPr bwMode="auto">
          <a:xfrm>
            <a:off x="2714612" y="1500174"/>
            <a:ext cx="3643338" cy="969496"/>
          </a:xfrm>
          <a:prstGeom prst="rect">
            <a:avLst/>
          </a:prstGeom>
          <a:noFill/>
          <a:ln w="9525" algn="ctr">
            <a:noFill/>
            <a:miter lim="800000"/>
            <a:headEnd/>
            <a:tailEnd/>
          </a:ln>
          <a:effectLst/>
        </p:spPr>
        <p:txBody>
          <a:bodyPr wrap="square">
            <a:spAutoFit/>
          </a:bodyPr>
          <a:lstStyle/>
          <a:p>
            <a:pPr algn="ctr">
              <a:lnSpc>
                <a:spcPct val="95000"/>
              </a:lnSpc>
              <a:spcBef>
                <a:spcPct val="20000"/>
              </a:spcBef>
              <a:buSzPct val="100000"/>
            </a:pPr>
            <a:r>
              <a:rPr lang="zh-CN" altLang="en-US" sz="6000" b="1" dirty="0" smtClean="0">
                <a:solidFill>
                  <a:srgbClr val="FF0000"/>
                </a:solidFill>
                <a:latin typeface="华文行楷" pitchFamily="2" charset="-122"/>
                <a:ea typeface="华文行楷" pitchFamily="2" charset="-122"/>
              </a:rPr>
              <a:t>谢谢</a:t>
            </a:r>
            <a:r>
              <a:rPr lang="zh-CN" altLang="en-US" sz="6000" b="1" dirty="0">
                <a:solidFill>
                  <a:srgbClr val="FF0000"/>
                </a:solidFill>
                <a:latin typeface="华文行楷" pitchFamily="2" charset="-122"/>
                <a:ea typeface="华文行楷" pitchFamily="2" charset="-122"/>
              </a:rPr>
              <a:t>大家！</a:t>
            </a:r>
          </a:p>
        </p:txBody>
      </p:sp>
      <p:pic>
        <p:nvPicPr>
          <p:cNvPr id="4" name="Picture 14" descr="BK054"/>
          <p:cNvPicPr>
            <a:picLocks noChangeAspect="1" noChangeArrowheads="1"/>
          </p:cNvPicPr>
          <p:nvPr/>
        </p:nvPicPr>
        <p:blipFill>
          <a:blip r:embed="rId2"/>
          <a:srcRect/>
          <a:stretch>
            <a:fillRect/>
          </a:stretch>
        </p:blipFill>
        <p:spPr bwMode="auto">
          <a:xfrm>
            <a:off x="2786050" y="2404897"/>
            <a:ext cx="3441713" cy="28671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ordArt 3"/>
          <p:cNvSpPr>
            <a:spLocks noChangeArrowheads="1" noChangeShapeType="1" noTextEdit="1"/>
          </p:cNvSpPr>
          <p:nvPr/>
        </p:nvSpPr>
        <p:spPr bwMode="auto">
          <a:xfrm>
            <a:off x="357158" y="1142984"/>
            <a:ext cx="4143404" cy="428628"/>
          </a:xfrm>
          <a:prstGeom prst="rect">
            <a:avLst/>
          </a:prstGeom>
        </p:spPr>
        <p:txBody>
          <a:bodyPr wrap="none" fromWordArt="1">
            <a:prstTxWarp prst="textPlain">
              <a:avLst>
                <a:gd name="adj" fmla="val 50000"/>
              </a:avLst>
            </a:prstTxWarp>
          </a:bodyPr>
          <a:lstStyle/>
          <a:p>
            <a:pPr marL="342900" indent="-342900" algn="l">
              <a:defRPr/>
            </a:pPr>
            <a:r>
              <a:rPr lang="zh-CN" altLang="en-US" sz="4000" dirty="0" smtClean="0">
                <a:ln w="1905"/>
                <a:solidFill>
                  <a:srgbClr val="0033CC"/>
                </a:solidFill>
                <a:effectLst>
                  <a:innerShdw blurRad="69850" dist="43180" dir="5400000">
                    <a:srgbClr val="000000">
                      <a:alpha val="65000"/>
                    </a:srgbClr>
                  </a:innerShdw>
                </a:effectLst>
                <a:latin typeface="华文行楷" pitchFamily="2" charset="-122"/>
                <a:ea typeface="华文行楷" pitchFamily="2" charset="-122"/>
              </a:rPr>
              <a:t>综合</a:t>
            </a:r>
            <a:r>
              <a:rPr lang="zh-CN" altLang="en-US" sz="4000" dirty="0">
                <a:ln w="1905"/>
                <a:solidFill>
                  <a:srgbClr val="0033CC"/>
                </a:solidFill>
                <a:effectLst>
                  <a:innerShdw blurRad="69850" dist="43180" dir="5400000">
                    <a:srgbClr val="000000">
                      <a:alpha val="65000"/>
                    </a:srgbClr>
                  </a:innerShdw>
                </a:effectLst>
                <a:latin typeface="华文行楷" pitchFamily="2" charset="-122"/>
                <a:ea typeface="华文行楷" pitchFamily="2" charset="-122"/>
              </a:rPr>
              <a:t>布线实训</a:t>
            </a:r>
            <a:r>
              <a:rPr lang="zh-CN" altLang="en-US" sz="4000" dirty="0" smtClean="0">
                <a:ln w="1905"/>
                <a:solidFill>
                  <a:srgbClr val="0033CC"/>
                </a:solidFill>
                <a:effectLst>
                  <a:innerShdw blurRad="69850" dist="43180" dir="5400000">
                    <a:srgbClr val="000000">
                      <a:alpha val="65000"/>
                    </a:srgbClr>
                  </a:innerShdw>
                </a:effectLst>
                <a:latin typeface="华文行楷" pitchFamily="2" charset="-122"/>
                <a:ea typeface="华文行楷" pitchFamily="2" charset="-122"/>
              </a:rPr>
              <a:t>室的效果图</a:t>
            </a:r>
            <a:endParaRPr lang="zh-CN" altLang="en-US" sz="4000" dirty="0">
              <a:ln w="1905"/>
              <a:solidFill>
                <a:srgbClr val="0033CC"/>
              </a:solidFill>
              <a:effectLst>
                <a:innerShdw blurRad="69850" dist="43180" dir="5400000">
                  <a:srgbClr val="000000">
                    <a:alpha val="65000"/>
                  </a:srgbClr>
                </a:innerShdw>
              </a:effectLst>
              <a:latin typeface="华文行楷" pitchFamily="2" charset="-122"/>
              <a:ea typeface="华文行楷" pitchFamily="2" charset="-122"/>
            </a:endParaRPr>
          </a:p>
        </p:txBody>
      </p:sp>
      <p:pic>
        <p:nvPicPr>
          <p:cNvPr id="4" name="图片 3" descr="陈村立体图"/>
          <p:cNvPicPr/>
          <p:nvPr/>
        </p:nvPicPr>
        <p:blipFill>
          <a:blip r:embed="rId2"/>
          <a:srcRect t="9265"/>
          <a:stretch>
            <a:fillRect/>
          </a:stretch>
        </p:blipFill>
        <p:spPr bwMode="auto">
          <a:xfrm>
            <a:off x="1071538" y="1714488"/>
            <a:ext cx="7215238" cy="42767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500063" y="2214554"/>
            <a:ext cx="3071805" cy="3539430"/>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algn="ctr">
            <a:noFill/>
            <a:miter lim="800000"/>
            <a:headEnd/>
            <a:tailEnd/>
          </a:ln>
        </p:spPr>
        <p:txBody>
          <a:bodyPr wrap="square">
            <a:spAutoFit/>
          </a:bodyPr>
          <a:lstStyle/>
          <a:p>
            <a:pPr marL="342900" indent="-342900" algn="l">
              <a:defRPr/>
            </a:pPr>
            <a:endParaRPr lang="zh-CN" altLang="en-US" sz="2400" b="0" dirty="0">
              <a:solidFill>
                <a:srgbClr val="FF0000"/>
              </a:solidFill>
            </a:endParaRPr>
          </a:p>
          <a:p>
            <a:pPr marL="342900" indent="-342900" algn="l">
              <a:buFontTx/>
              <a:buAutoNum type="arabicPeriod"/>
              <a:defRPr/>
            </a:pPr>
            <a:r>
              <a:rPr lang="zh-CN" altLang="en-US" sz="2000" dirty="0" smtClean="0">
                <a:latin typeface="+mn-ea"/>
                <a:ea typeface="+mn-ea"/>
              </a:rPr>
              <a:t>产品展示</a:t>
            </a:r>
            <a:r>
              <a:rPr lang="zh-CN" altLang="en-US" sz="2000" dirty="0">
                <a:latin typeface="+mn-ea"/>
                <a:ea typeface="+mn-ea"/>
              </a:rPr>
              <a:t>模块</a:t>
            </a:r>
          </a:p>
          <a:p>
            <a:pPr marL="342900" indent="-342900" algn="l">
              <a:buFontTx/>
              <a:buAutoNum type="arabicPeriod"/>
              <a:defRPr/>
            </a:pPr>
            <a:endParaRPr lang="zh-CN" altLang="en-US" sz="2000" dirty="0">
              <a:latin typeface="+mn-ea"/>
              <a:ea typeface="+mn-ea"/>
            </a:endParaRPr>
          </a:p>
          <a:p>
            <a:pPr marL="342900" indent="-342900" algn="l">
              <a:buFontTx/>
              <a:buAutoNum type="arabicPeriod"/>
              <a:defRPr/>
            </a:pPr>
            <a:r>
              <a:rPr lang="zh-CN" altLang="en-US" sz="2000" dirty="0">
                <a:latin typeface="+mn-ea"/>
                <a:ea typeface="+mn-ea"/>
              </a:rPr>
              <a:t>基本技能训练模块</a:t>
            </a:r>
          </a:p>
          <a:p>
            <a:pPr marL="342900" indent="-342900" algn="l">
              <a:buFontTx/>
              <a:buAutoNum type="arabicPeriod"/>
              <a:defRPr/>
            </a:pPr>
            <a:endParaRPr lang="zh-CN" altLang="en-US" sz="2000" dirty="0">
              <a:latin typeface="+mn-ea"/>
              <a:ea typeface="+mn-ea"/>
            </a:endParaRPr>
          </a:p>
          <a:p>
            <a:pPr marL="342900" indent="-342900" algn="l">
              <a:buFontTx/>
              <a:buAutoNum type="arabicPeriod"/>
              <a:defRPr/>
            </a:pPr>
            <a:r>
              <a:rPr lang="zh-CN" altLang="en-US" sz="2000" dirty="0">
                <a:latin typeface="+mn-ea"/>
                <a:ea typeface="+mn-ea"/>
              </a:rPr>
              <a:t>工程项目实训模块</a:t>
            </a:r>
            <a:endParaRPr lang="en-US" altLang="zh-CN" sz="2000" dirty="0">
              <a:latin typeface="+mn-ea"/>
              <a:ea typeface="+mn-ea"/>
            </a:endParaRPr>
          </a:p>
          <a:p>
            <a:pPr marL="342900" indent="-342900" algn="l">
              <a:buFontTx/>
              <a:buAutoNum type="arabicPeriod"/>
              <a:defRPr/>
            </a:pPr>
            <a:endParaRPr lang="en-US" altLang="zh-CN" sz="2000" dirty="0">
              <a:latin typeface="+mn-ea"/>
              <a:ea typeface="+mn-ea"/>
            </a:endParaRPr>
          </a:p>
          <a:p>
            <a:pPr marL="342900" indent="-342900" algn="l">
              <a:buFontTx/>
              <a:buAutoNum type="arabicPeriod"/>
              <a:defRPr/>
            </a:pPr>
            <a:r>
              <a:rPr lang="zh-CN" altLang="en-US" sz="2000" dirty="0">
                <a:latin typeface="+mn-ea"/>
                <a:ea typeface="+mn-ea"/>
              </a:rPr>
              <a:t>配套工具</a:t>
            </a:r>
            <a:endParaRPr lang="en-US" altLang="zh-CN" sz="2000" dirty="0">
              <a:latin typeface="+mn-ea"/>
              <a:ea typeface="+mn-ea"/>
            </a:endParaRPr>
          </a:p>
          <a:p>
            <a:pPr marL="342900" indent="-342900" algn="l">
              <a:buFontTx/>
              <a:buAutoNum type="arabicPeriod"/>
              <a:defRPr/>
            </a:pPr>
            <a:endParaRPr lang="en-US" altLang="zh-CN" sz="2000" dirty="0">
              <a:latin typeface="+mn-ea"/>
              <a:ea typeface="+mn-ea"/>
            </a:endParaRPr>
          </a:p>
          <a:p>
            <a:pPr marL="342900" indent="-342900" algn="l">
              <a:buFontTx/>
              <a:buAutoNum type="arabicPeriod"/>
              <a:defRPr/>
            </a:pPr>
            <a:r>
              <a:rPr lang="zh-CN" altLang="en-US" sz="2000" dirty="0">
                <a:latin typeface="+mn-ea"/>
                <a:ea typeface="+mn-ea"/>
              </a:rPr>
              <a:t>配套</a:t>
            </a:r>
            <a:r>
              <a:rPr lang="zh-CN" altLang="en-US" sz="2000" dirty="0" smtClean="0">
                <a:latin typeface="+mn-ea"/>
                <a:ea typeface="+mn-ea"/>
              </a:rPr>
              <a:t>耗材</a:t>
            </a:r>
            <a:endParaRPr lang="en-US" altLang="zh-CN" sz="2000" dirty="0" smtClean="0">
              <a:latin typeface="+mn-ea"/>
              <a:ea typeface="+mn-ea"/>
            </a:endParaRPr>
          </a:p>
          <a:p>
            <a:pPr marL="342900" indent="-342900" algn="l">
              <a:defRPr/>
            </a:pPr>
            <a:endParaRPr lang="zh-CN" altLang="en-US" sz="2000" dirty="0">
              <a:latin typeface="+mn-ea"/>
              <a:ea typeface="+mn-ea"/>
            </a:endParaRPr>
          </a:p>
        </p:txBody>
      </p:sp>
      <p:pic>
        <p:nvPicPr>
          <p:cNvPr id="13315" name="Picture 6"/>
          <p:cNvPicPr>
            <a:picLocks noChangeAspect="1" noChangeArrowheads="1"/>
          </p:cNvPicPr>
          <p:nvPr/>
        </p:nvPicPr>
        <p:blipFill>
          <a:blip r:embed="rId2"/>
          <a:srcRect/>
          <a:stretch>
            <a:fillRect/>
          </a:stretch>
        </p:blipFill>
        <p:spPr bwMode="auto">
          <a:xfrm>
            <a:off x="4000500" y="2214563"/>
            <a:ext cx="4541838" cy="3406775"/>
          </a:xfrm>
          <a:prstGeom prst="rect">
            <a:avLst/>
          </a:prstGeom>
          <a:noFill/>
          <a:ln w="9525" algn="ctr">
            <a:noFill/>
            <a:miter lim="800000"/>
            <a:headEnd/>
            <a:tailEnd/>
          </a:ln>
        </p:spPr>
      </p:pic>
      <p:sp>
        <p:nvSpPr>
          <p:cNvPr id="13316" name="WordArt 3"/>
          <p:cNvSpPr>
            <a:spLocks noChangeArrowheads="1" noChangeShapeType="1" noTextEdit="1"/>
          </p:cNvSpPr>
          <p:nvPr/>
        </p:nvSpPr>
        <p:spPr bwMode="auto">
          <a:xfrm>
            <a:off x="357158" y="1142984"/>
            <a:ext cx="4143404" cy="428628"/>
          </a:xfrm>
          <a:prstGeom prst="rect">
            <a:avLst/>
          </a:prstGeom>
        </p:spPr>
        <p:txBody>
          <a:bodyPr wrap="none" fromWordArt="1">
            <a:prstTxWarp prst="textPlain">
              <a:avLst>
                <a:gd name="adj" fmla="val 50000"/>
              </a:avLst>
            </a:prstTxWarp>
          </a:bodyPr>
          <a:lstStyle/>
          <a:p>
            <a:pPr marL="342900" indent="-342900" algn="l">
              <a:defRPr/>
            </a:pPr>
            <a:r>
              <a:rPr lang="zh-CN" altLang="en-US" sz="4000" dirty="0" smtClean="0">
                <a:ln w="1905"/>
                <a:solidFill>
                  <a:srgbClr val="0033CC"/>
                </a:solidFill>
                <a:effectLst>
                  <a:innerShdw blurRad="69850" dist="43180" dir="5400000">
                    <a:srgbClr val="000000">
                      <a:alpha val="65000"/>
                    </a:srgbClr>
                  </a:innerShdw>
                </a:effectLst>
                <a:latin typeface="华文行楷" pitchFamily="2" charset="-122"/>
                <a:ea typeface="华文行楷" pitchFamily="2" charset="-122"/>
              </a:rPr>
              <a:t>综合</a:t>
            </a:r>
            <a:r>
              <a:rPr lang="zh-CN" altLang="en-US" sz="4000" dirty="0">
                <a:ln w="1905"/>
                <a:solidFill>
                  <a:srgbClr val="0033CC"/>
                </a:solidFill>
                <a:effectLst>
                  <a:innerShdw blurRad="69850" dist="43180" dir="5400000">
                    <a:srgbClr val="000000">
                      <a:alpha val="65000"/>
                    </a:srgbClr>
                  </a:innerShdw>
                </a:effectLst>
                <a:latin typeface="华文行楷" pitchFamily="2" charset="-122"/>
                <a:ea typeface="华文行楷" pitchFamily="2" charset="-122"/>
              </a:rPr>
              <a:t>布线实训</a:t>
            </a:r>
            <a:r>
              <a:rPr lang="zh-CN" altLang="en-US" sz="4000" dirty="0" smtClean="0">
                <a:ln w="1905"/>
                <a:solidFill>
                  <a:srgbClr val="0033CC"/>
                </a:solidFill>
                <a:effectLst>
                  <a:innerShdw blurRad="69850" dist="43180" dir="5400000">
                    <a:srgbClr val="000000">
                      <a:alpha val="65000"/>
                    </a:srgbClr>
                  </a:innerShdw>
                </a:effectLst>
                <a:latin typeface="华文行楷" pitchFamily="2" charset="-122"/>
                <a:ea typeface="华文行楷" pitchFamily="2" charset="-122"/>
              </a:rPr>
              <a:t>室的组成</a:t>
            </a:r>
            <a:endParaRPr lang="zh-CN" altLang="en-US" sz="4000" dirty="0">
              <a:ln w="1905"/>
              <a:solidFill>
                <a:srgbClr val="0033CC"/>
              </a:solidFill>
              <a:effectLst>
                <a:innerShdw blurRad="69850" dist="43180" dir="5400000">
                  <a:srgbClr val="000000">
                    <a:alpha val="65000"/>
                  </a:srgbClr>
                </a:innerShdw>
              </a:effectLst>
              <a:latin typeface="华文行楷" pitchFamily="2" charset="-122"/>
              <a:ea typeface="华文行楷" pitchFamily="2"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571500" y="857232"/>
            <a:ext cx="7921625" cy="1246495"/>
          </a:xfrm>
          <a:prstGeom prst="rect">
            <a:avLst/>
          </a:prstGeom>
          <a:noFill/>
          <a:ln w="9525" algn="ctr">
            <a:noFill/>
            <a:miter lim="800000"/>
            <a:headEnd/>
            <a:tailEnd/>
          </a:ln>
        </p:spPr>
        <p:txBody>
          <a:bodyPr wrap="square">
            <a:spAutoFit/>
          </a:bodyPr>
          <a:lstStyle/>
          <a:p>
            <a:pPr marL="342900" indent="-342900" algn="l">
              <a:lnSpc>
                <a:spcPct val="150000"/>
              </a:lnSpc>
            </a:pPr>
            <a:r>
              <a:rPr lang="zh-CN" altLang="en-US" sz="3200" dirty="0" smtClean="0">
                <a:solidFill>
                  <a:srgbClr val="000099"/>
                </a:solidFill>
                <a:latin typeface="华文行楷" pitchFamily="2" charset="-122"/>
                <a:ea typeface="华文行楷" pitchFamily="2" charset="-122"/>
              </a:rPr>
              <a:t>产品展示</a:t>
            </a:r>
            <a:r>
              <a:rPr lang="zh-CN" altLang="en-US" sz="3200" dirty="0">
                <a:solidFill>
                  <a:srgbClr val="000099"/>
                </a:solidFill>
                <a:latin typeface="华文行楷" pitchFamily="2" charset="-122"/>
                <a:ea typeface="华文行楷" pitchFamily="2" charset="-122"/>
              </a:rPr>
              <a:t>模块</a:t>
            </a:r>
          </a:p>
          <a:p>
            <a:pPr marL="342900" indent="-342900" algn="l">
              <a:lnSpc>
                <a:spcPct val="150000"/>
              </a:lnSpc>
            </a:pPr>
            <a:r>
              <a:rPr lang="zh-CN" altLang="en-US" dirty="0">
                <a:solidFill>
                  <a:srgbClr val="FF0000"/>
                </a:solidFill>
              </a:rPr>
              <a:t>        综合布线产品展示柜：布线产品及工具</a:t>
            </a:r>
            <a:r>
              <a:rPr lang="en-US" altLang="zh-CN" dirty="0">
                <a:solidFill>
                  <a:srgbClr val="FF0000"/>
                </a:solidFill>
              </a:rPr>
              <a:t>70</a:t>
            </a:r>
            <a:r>
              <a:rPr lang="zh-CN" altLang="en-US" dirty="0">
                <a:solidFill>
                  <a:srgbClr val="FF0000"/>
                </a:solidFill>
              </a:rPr>
              <a:t>种</a:t>
            </a:r>
          </a:p>
        </p:txBody>
      </p:sp>
      <p:pic>
        <p:nvPicPr>
          <p:cNvPr id="14339" name="Picture 9" descr="展示柜"/>
          <p:cNvPicPr>
            <a:picLocks noChangeAspect="1" noChangeArrowheads="1"/>
          </p:cNvPicPr>
          <p:nvPr/>
        </p:nvPicPr>
        <p:blipFill>
          <a:blip r:embed="rId2"/>
          <a:srcRect/>
          <a:stretch>
            <a:fillRect/>
          </a:stretch>
        </p:blipFill>
        <p:spPr bwMode="auto">
          <a:xfrm>
            <a:off x="428625" y="2500306"/>
            <a:ext cx="4257675" cy="2571768"/>
          </a:xfrm>
          <a:prstGeom prst="rect">
            <a:avLst/>
          </a:prstGeom>
          <a:noFill/>
          <a:ln w="9525">
            <a:noFill/>
            <a:miter lim="800000"/>
            <a:headEnd/>
            <a:tailEnd/>
          </a:ln>
        </p:spPr>
      </p:pic>
      <p:sp>
        <p:nvSpPr>
          <p:cNvPr id="14340" name="TextBox 5"/>
          <p:cNvSpPr txBox="1">
            <a:spLocks noChangeArrowheads="1"/>
          </p:cNvSpPr>
          <p:nvPr/>
        </p:nvSpPr>
        <p:spPr bwMode="auto">
          <a:xfrm>
            <a:off x="2214563" y="5357813"/>
            <a:ext cx="1285875" cy="369887"/>
          </a:xfrm>
          <a:prstGeom prst="rect">
            <a:avLst/>
          </a:prstGeom>
          <a:noFill/>
          <a:ln w="9525">
            <a:noFill/>
            <a:miter lim="800000"/>
            <a:headEnd/>
            <a:tailEnd/>
          </a:ln>
        </p:spPr>
        <p:txBody>
          <a:bodyPr>
            <a:spAutoFit/>
          </a:bodyPr>
          <a:lstStyle/>
          <a:p>
            <a:r>
              <a:rPr lang="zh-CN" altLang="en-US"/>
              <a:t>木质结构</a:t>
            </a:r>
          </a:p>
        </p:txBody>
      </p:sp>
      <p:sp>
        <p:nvSpPr>
          <p:cNvPr id="14341" name="TextBox 6"/>
          <p:cNvSpPr txBox="1">
            <a:spLocks noChangeArrowheads="1"/>
          </p:cNvSpPr>
          <p:nvPr/>
        </p:nvSpPr>
        <p:spPr bwMode="auto">
          <a:xfrm>
            <a:off x="6286500" y="5345113"/>
            <a:ext cx="1428750" cy="369887"/>
          </a:xfrm>
          <a:prstGeom prst="rect">
            <a:avLst/>
          </a:prstGeom>
          <a:noFill/>
          <a:ln w="9525">
            <a:noFill/>
            <a:miter lim="800000"/>
            <a:headEnd/>
            <a:tailEnd/>
          </a:ln>
        </p:spPr>
        <p:txBody>
          <a:bodyPr>
            <a:spAutoFit/>
          </a:bodyPr>
          <a:lstStyle/>
          <a:p>
            <a:r>
              <a:rPr lang="zh-CN" altLang="en-US"/>
              <a:t>铝合金结构</a:t>
            </a:r>
          </a:p>
        </p:txBody>
      </p:sp>
      <p:pic>
        <p:nvPicPr>
          <p:cNvPr id="14343" name="Picture 8" descr="E:\Vcom\技术部提供产品资料\教仪产品图片\多功能综合布线产品展示柜\2.jpg"/>
          <p:cNvPicPr>
            <a:picLocks noChangeAspect="1" noChangeArrowheads="1"/>
          </p:cNvPicPr>
          <p:nvPr/>
        </p:nvPicPr>
        <p:blipFill>
          <a:blip r:embed="rId3"/>
          <a:srcRect b="2632"/>
          <a:stretch>
            <a:fillRect/>
          </a:stretch>
        </p:blipFill>
        <p:spPr bwMode="auto">
          <a:xfrm>
            <a:off x="4643438" y="2571744"/>
            <a:ext cx="4325937" cy="264320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员工手册培训">
  <a:themeElements>
    <a:clrScheme name="员工手册培训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员工手册培训">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员工手册培训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员工手册培训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员工手册培训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员工手册培训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员工手册培训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员工手册培训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员工手册培训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员工手册培训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员工手册培训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员工手册培训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员工手册培训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员工手册培训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vcom模板">
  <a:themeElements>
    <a:clrScheme name="vcom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com模板">
      <a:majorFont>
        <a:latin typeface="Arial"/>
        <a:ea typeface="宋体"/>
        <a:cs typeface=""/>
      </a:majorFont>
      <a:minorFont>
        <a:latin typeface="Arial"/>
        <a:ea typeface="宋体"/>
        <a:cs typeface=""/>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txDef>
      <a:spPr bwMode="auto">
        <a:ln>
          <a:headEnd/>
          <a:tailEnd/>
        </a:ln>
      </a:spPr>
      <a:bodyPr wrap="none">
        <a:spAutoFit/>
      </a:bodyPr>
      <a:lstStyle>
        <a:defPPr>
          <a:defRPr sz="3200" dirty="0">
            <a:solidFill>
              <a:srgbClr val="000099"/>
            </a:solidFill>
            <a:latin typeface="华文行楷" pitchFamily="2" charset="-122"/>
            <a:ea typeface="华文行楷" pitchFamily="2" charset="-122"/>
          </a:defRPr>
        </a:defPPr>
      </a:lstStyle>
      <a:style>
        <a:lnRef idx="2">
          <a:schemeClr val="accent2"/>
        </a:lnRef>
        <a:fillRef idx="1">
          <a:schemeClr val="lt1"/>
        </a:fillRef>
        <a:effectRef idx="0">
          <a:schemeClr val="accent2"/>
        </a:effectRef>
        <a:fontRef idx="minor">
          <a:schemeClr val="dk1"/>
        </a:fontRef>
      </a:style>
    </a:txDef>
  </a:objectDefaults>
  <a:extraClrSchemeLst>
    <a:extraClrScheme>
      <a:clrScheme name="vcom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com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com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com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com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com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com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com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com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com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com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com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员工手册培训</Template>
  <TotalTime>5455</TotalTime>
  <Words>5210</Words>
  <Application>Microsoft Office PowerPoint</Application>
  <PresentationFormat>全屏显示(4:3)</PresentationFormat>
  <Paragraphs>637</Paragraphs>
  <Slides>62</Slides>
  <Notes>1</Notes>
  <HiddenSlides>0</HiddenSlides>
  <MMClips>0</MMClips>
  <ScaleCrop>false</ScaleCrop>
  <HeadingPairs>
    <vt:vector size="8" baseType="variant">
      <vt:variant>
        <vt:lpstr>主题</vt:lpstr>
      </vt:variant>
      <vt:variant>
        <vt:i4>3</vt:i4>
      </vt:variant>
      <vt:variant>
        <vt:lpstr>嵌入 OLE 服务器</vt:lpstr>
      </vt:variant>
      <vt:variant>
        <vt:i4>1</vt:i4>
      </vt:variant>
      <vt:variant>
        <vt:lpstr>幻灯片标题</vt:lpstr>
      </vt:variant>
      <vt:variant>
        <vt:i4>62</vt:i4>
      </vt:variant>
      <vt:variant>
        <vt:lpstr>自定义放映</vt:lpstr>
      </vt:variant>
      <vt:variant>
        <vt:i4>1</vt:i4>
      </vt:variant>
    </vt:vector>
  </HeadingPairs>
  <TitlesOfParts>
    <vt:vector size="67" baseType="lpstr">
      <vt:lpstr>自定义设计方案</vt:lpstr>
      <vt:lpstr>2_员工手册培训</vt:lpstr>
      <vt:lpstr>vcom模板</vt:lpstr>
      <vt:lpstr>Visio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三、实训室产品介绍</vt:lpstr>
      <vt:lpstr>PowerPoint 演示文稿</vt:lpstr>
      <vt:lpstr>三、实训室产品介绍</vt:lpstr>
      <vt:lpstr>PowerPoint 演示文稿</vt:lpstr>
      <vt:lpstr>PowerPoint 演示文稿</vt:lpstr>
      <vt:lpstr>PowerPoint 演示文稿</vt:lpstr>
      <vt:lpstr>PowerPoint 演示文稿</vt:lpstr>
      <vt:lpstr>PowerPoint 演示文稿</vt:lpstr>
      <vt:lpstr>三、实训室产品介绍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三、实训室产品服务</vt:lpstr>
      <vt:lpstr>三、实训室产品服务</vt:lpstr>
      <vt:lpstr>三、实训室产品服务</vt:lpstr>
      <vt:lpstr>三、实训室产品服务</vt:lpstr>
      <vt:lpstr>PowerPoint 演示文稿</vt:lpstr>
      <vt:lpstr>五、建设案例</vt:lpstr>
      <vt:lpstr>PowerPoint 演示文稿</vt:lpstr>
      <vt:lpstr>PowerPoint 演示文稿</vt:lpstr>
      <vt:lpstr>PowerPoint 演示文稿</vt:lpstr>
      <vt:lpstr>PowerPoint 演示文稿</vt:lpstr>
      <vt:lpstr>自定义放映 1</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vincent</cp:lastModifiedBy>
  <cp:revision>417</cp:revision>
  <dcterms:created xsi:type="dcterms:W3CDTF">2009-02-18T02:21:50Z</dcterms:created>
  <dcterms:modified xsi:type="dcterms:W3CDTF">2016-07-15T07:36:28Z</dcterms:modified>
</cp:coreProperties>
</file>