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2" r:id="rId3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2988" y="188913"/>
            <a:ext cx="7643812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4213" y="1600200"/>
            <a:ext cx="8002587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D10AF-C766-43FF-ACDF-F7C759B7084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741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2016/8/18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7" descr="基础部分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" y="225425"/>
            <a:ext cx="820737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 descr="基础部分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876925"/>
            <a:ext cx="820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403648" y="1988840"/>
            <a:ext cx="5904656" cy="2070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2813">
              <a:lnSpc>
                <a:spcPct val="150000"/>
              </a:lnSpc>
            </a:pPr>
            <a:r>
              <a:rPr lang="zh-CN" altLang="en-US" sz="4800" b="1" dirty="0" smtClean="0">
                <a:latin typeface="华文仿宋" pitchFamily="2" charset="-122"/>
                <a:ea typeface="华文仿宋" pitchFamily="2" charset="-122"/>
              </a:rPr>
              <a:t>    网 </a:t>
            </a:r>
            <a:r>
              <a:rPr lang="zh-CN" altLang="en-US" sz="4800" b="1" dirty="0">
                <a:latin typeface="华文仿宋" pitchFamily="2" charset="-122"/>
                <a:ea typeface="华文仿宋" pitchFamily="2" charset="-122"/>
              </a:rPr>
              <a:t>络 综 合 布 线</a:t>
            </a:r>
          </a:p>
          <a:p>
            <a:pPr algn="ctr" defTabSz="912813">
              <a:lnSpc>
                <a:spcPct val="150000"/>
              </a:lnSpc>
            </a:pPr>
            <a:r>
              <a:rPr lang="zh-CN" altLang="en-US" b="1" dirty="0"/>
              <a:t> </a:t>
            </a:r>
            <a:r>
              <a:rPr lang="zh-CN" altLang="en-US" sz="2000" b="1" dirty="0" smtClean="0"/>
              <a:t>器 </a:t>
            </a:r>
            <a:r>
              <a:rPr lang="zh-CN" altLang="en-US" sz="2000" b="1" dirty="0"/>
              <a:t>材 和 工 具</a:t>
            </a:r>
            <a:endParaRPr lang="en-US" altLang="zh-CN" sz="2000" b="1" dirty="0"/>
          </a:p>
          <a:p>
            <a:pPr algn="ctr" defTabSz="912813">
              <a:lnSpc>
                <a:spcPct val="150000"/>
              </a:lnSpc>
            </a:pPr>
            <a:r>
              <a:rPr lang="zh-CN" altLang="en-US" sz="2000" b="1" dirty="0" smtClean="0"/>
              <a:t>（三）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0452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2707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4388" y="5589588"/>
            <a:ext cx="762000" cy="762000"/>
          </a:xfrm>
          <a:noFill/>
        </p:spPr>
      </p:pic>
      <p:sp>
        <p:nvSpPr>
          <p:cNvPr id="72708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72709" name="Rectangle 4"/>
          <p:cNvSpPr>
            <a:spLocks noChangeArrowheads="1"/>
          </p:cNvSpPr>
          <p:nvPr/>
        </p:nvSpPr>
        <p:spPr bwMode="auto">
          <a:xfrm>
            <a:off x="0" y="203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endParaRPr lang="zh-CN" altLang="en-US"/>
          </a:p>
        </p:txBody>
      </p:sp>
      <p:pic>
        <p:nvPicPr>
          <p:cNvPr id="72710" name="Picture 3" descr="底盒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75" y="1830388"/>
            <a:ext cx="259080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3965575" y="3135313"/>
            <a:ext cx="1212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en-US" altLang="zh-CN" sz="1000">
                <a:latin typeface="宋体" pitchFamily="2" charset="-122"/>
                <a:cs typeface="Times New Roman" pitchFamily="18" charset="0"/>
              </a:rPr>
              <a:t>            </a:t>
            </a:r>
            <a:endParaRPr lang="en-US" altLang="zh-CN"/>
          </a:p>
        </p:txBody>
      </p:sp>
      <p:pic>
        <p:nvPicPr>
          <p:cNvPr id="72712" name="Picture 2" descr="暗盒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916113"/>
            <a:ext cx="26638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3" name="Rectangle 6"/>
          <p:cNvSpPr>
            <a:spLocks noChangeArrowheads="1"/>
          </p:cNvSpPr>
          <p:nvPr/>
        </p:nvSpPr>
        <p:spPr bwMode="auto">
          <a:xfrm>
            <a:off x="1319213" y="4576763"/>
            <a:ext cx="597376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65088" algn="ctr" defTabSz="912813"/>
            <a:r>
              <a:rPr lang="zh-CN" altLang="en-US" sz="2400" b="1">
                <a:latin typeface="Times New Roman" pitchFamily="18" charset="0"/>
              </a:rPr>
              <a:t>（</a:t>
            </a:r>
            <a:r>
              <a:rPr lang="en-US" altLang="zh-CN" sz="2400" b="1">
                <a:latin typeface="Times New Roman" pitchFamily="18" charset="0"/>
              </a:rPr>
              <a:t>a</a:t>
            </a:r>
            <a:r>
              <a:rPr lang="zh-CN" altLang="en-US" sz="2400" b="1">
                <a:latin typeface="Times New Roman" pitchFamily="18" charset="0"/>
              </a:rPr>
              <a:t>）明装底盒                   （</a:t>
            </a:r>
            <a:r>
              <a:rPr lang="en-US" altLang="zh-CN" sz="2400" b="1">
                <a:latin typeface="Times New Roman" pitchFamily="18" charset="0"/>
              </a:rPr>
              <a:t>b</a:t>
            </a:r>
            <a:r>
              <a:rPr lang="zh-CN" altLang="en-US" sz="2400" b="1">
                <a:latin typeface="Times New Roman" pitchFamily="18" charset="0"/>
              </a:rPr>
              <a:t>）暗装底盒</a:t>
            </a:r>
            <a:endParaRPr lang="zh-CN" altLang="en-US" sz="2400" b="1"/>
          </a:p>
          <a:p>
            <a:pPr indent="65088" algn="ctr" defTabSz="912813" eaLnBrk="0" hangingPunct="0"/>
            <a:r>
              <a:rPr lang="zh-CN" altLang="en-US" sz="2400" b="1">
                <a:latin typeface="宋体" pitchFamily="2" charset="-122"/>
                <a:cs typeface="Times New Roman" pitchFamily="18" charset="0"/>
              </a:rPr>
              <a:t>图</a:t>
            </a:r>
            <a:r>
              <a:rPr lang="en-US" altLang="zh-CN" sz="2400" b="1">
                <a:latin typeface="宋体" pitchFamily="2" charset="-122"/>
                <a:cs typeface="Times New Roman" pitchFamily="18" charset="0"/>
              </a:rPr>
              <a:t>3-16 </a:t>
            </a:r>
            <a:r>
              <a:rPr lang="zh-CN" altLang="en-US" sz="2400" b="1">
                <a:latin typeface="Times New Roman" pitchFamily="18" charset="0"/>
              </a:rPr>
              <a:t>底盒</a:t>
            </a:r>
            <a:endParaRPr lang="zh-CN" altLang="en-US" sz="2400" b="1"/>
          </a:p>
        </p:txBody>
      </p:sp>
    </p:spTree>
    <p:extLst>
      <p:ext uri="{BB962C8B-B14F-4D97-AF65-F5344CB8AC3E}">
        <p14:creationId xmlns:p14="http://schemas.microsoft.com/office/powerpoint/2010/main" val="282153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8" name="Rectangle 3"/>
          <p:cNvSpPr>
            <a:spLocks noChangeArrowheads="1"/>
          </p:cNvSpPr>
          <p:nvPr/>
        </p:nvSpPr>
        <p:spPr bwMode="auto">
          <a:xfrm>
            <a:off x="323850" y="1052513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	</a:t>
            </a:r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3.2.7 </a:t>
            </a:r>
            <a:r>
              <a:rPr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配线架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配线架是管理子系统中最重要的组件，是实现垂直干线和水平布线两个子系统交叉连接的枢纽，一般放置在管理区和设备间的机柜中。配线架通常安装在机柜内。通过安装附件，配线架可以全线满足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UTP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STP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、同轴电缆、光纤、音视频的需要。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在网络工程中常用的配线架有双绞线配线架和光纤配线架。</a:t>
            </a: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3732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5825" y="5300663"/>
            <a:ext cx="762000" cy="762000"/>
          </a:xfrm>
          <a:noFill/>
        </p:spPr>
      </p:pic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795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4755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5300663"/>
            <a:ext cx="762000" cy="762000"/>
          </a:xfrm>
          <a:noFill/>
        </p:spPr>
      </p:pic>
      <p:sp>
        <p:nvSpPr>
          <p:cNvPr id="74756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74757" name="Group 2"/>
          <p:cNvGrpSpPr>
            <a:grpSpLocks/>
          </p:cNvGrpSpPr>
          <p:nvPr/>
        </p:nvGrpSpPr>
        <p:grpSpPr bwMode="auto">
          <a:xfrm>
            <a:off x="539750" y="1484313"/>
            <a:ext cx="8064500" cy="3395662"/>
            <a:chOff x="1440" y="9331"/>
            <a:chExt cx="7800" cy="1624"/>
          </a:xfrm>
        </p:grpSpPr>
        <p:grpSp>
          <p:nvGrpSpPr>
            <p:cNvPr id="74762" name="Group 3"/>
            <p:cNvGrpSpPr>
              <a:grpSpLocks/>
            </p:cNvGrpSpPr>
            <p:nvPr/>
          </p:nvGrpSpPr>
          <p:grpSpPr bwMode="auto">
            <a:xfrm>
              <a:off x="1440" y="9489"/>
              <a:ext cx="2460" cy="1167"/>
              <a:chOff x="1860" y="7489"/>
              <a:chExt cx="2460" cy="1167"/>
            </a:xfrm>
          </p:grpSpPr>
          <p:pic>
            <p:nvPicPr>
              <p:cNvPr id="74770" name="Picture 4" descr="超五类配线架1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60" y="7489"/>
                <a:ext cx="2460" cy="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771" name="Text Box 5"/>
              <p:cNvSpPr txBox="1">
                <a:spLocks noChangeArrowheads="1"/>
              </p:cNvSpPr>
              <p:nvPr/>
            </p:nvSpPr>
            <p:spPr bwMode="auto">
              <a:xfrm>
                <a:off x="2160" y="8111"/>
                <a:ext cx="1860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just" eaLnBrk="1" hangingPunct="1"/>
                <a:endParaRPr lang="zh-CN" altLang="zh-CN"/>
              </a:p>
            </p:txBody>
          </p:sp>
        </p:grpSp>
        <p:grpSp>
          <p:nvGrpSpPr>
            <p:cNvPr id="74763" name="Group 6"/>
            <p:cNvGrpSpPr>
              <a:grpSpLocks/>
            </p:cNvGrpSpPr>
            <p:nvPr/>
          </p:nvGrpSpPr>
          <p:grpSpPr bwMode="auto">
            <a:xfrm>
              <a:off x="4320" y="9487"/>
              <a:ext cx="2130" cy="1325"/>
              <a:chOff x="5220" y="7487"/>
              <a:chExt cx="2130" cy="1325"/>
            </a:xfrm>
          </p:grpSpPr>
          <p:pic>
            <p:nvPicPr>
              <p:cNvPr id="74768" name="Picture 7" descr="超五类配线架48口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20" y="7487"/>
                <a:ext cx="2130" cy="9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769" name="Text Box 8"/>
              <p:cNvSpPr txBox="1">
                <a:spLocks noChangeArrowheads="1"/>
              </p:cNvSpPr>
              <p:nvPr/>
            </p:nvSpPr>
            <p:spPr bwMode="auto">
              <a:xfrm>
                <a:off x="5400" y="8267"/>
                <a:ext cx="1860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just" eaLnBrk="1" hangingPunct="1"/>
                <a:endParaRPr lang="zh-CN" altLang="zh-CN"/>
              </a:p>
            </p:txBody>
          </p:sp>
        </p:grpSp>
        <p:grpSp>
          <p:nvGrpSpPr>
            <p:cNvPr id="74764" name="Group 9"/>
            <p:cNvGrpSpPr>
              <a:grpSpLocks/>
            </p:cNvGrpSpPr>
            <p:nvPr/>
          </p:nvGrpSpPr>
          <p:grpSpPr bwMode="auto">
            <a:xfrm>
              <a:off x="6840" y="9331"/>
              <a:ext cx="2400" cy="1481"/>
              <a:chOff x="8100" y="7331"/>
              <a:chExt cx="2400" cy="1481"/>
            </a:xfrm>
          </p:grpSpPr>
          <p:pic>
            <p:nvPicPr>
              <p:cNvPr id="74766" name="Picture 10" descr="110跳线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100" y="7331"/>
                <a:ext cx="2370" cy="1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74767" name="Text Box 11"/>
              <p:cNvSpPr txBox="1">
                <a:spLocks noChangeArrowheads="1"/>
              </p:cNvSpPr>
              <p:nvPr/>
            </p:nvSpPr>
            <p:spPr bwMode="auto">
              <a:xfrm>
                <a:off x="8640" y="8267"/>
                <a:ext cx="1860" cy="5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algn="just" eaLnBrk="1" hangingPunct="1"/>
                <a:endParaRPr lang="zh-CN" altLang="zh-CN"/>
              </a:p>
            </p:txBody>
          </p:sp>
        </p:grpSp>
        <p:sp>
          <p:nvSpPr>
            <p:cNvPr id="74765" name="Text Box 12"/>
            <p:cNvSpPr txBox="1">
              <a:spLocks noChangeArrowheads="1"/>
            </p:cNvSpPr>
            <p:nvPr/>
          </p:nvSpPr>
          <p:spPr bwMode="auto">
            <a:xfrm>
              <a:off x="4620" y="10736"/>
              <a:ext cx="178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zh-CN" sz="2400"/>
            </a:p>
          </p:txBody>
        </p:sp>
      </p:grpSp>
      <p:sp>
        <p:nvSpPr>
          <p:cNvPr id="74758" name="Rectangle 13"/>
          <p:cNvSpPr>
            <a:spLocks noChangeArrowheads="1"/>
          </p:cNvSpPr>
          <p:nvPr/>
        </p:nvSpPr>
        <p:spPr bwMode="auto">
          <a:xfrm>
            <a:off x="900113" y="4437063"/>
            <a:ext cx="203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2813"/>
            <a:r>
              <a:rPr lang="zh-CN" altLang="en-US"/>
              <a:t>超五类</a:t>
            </a:r>
            <a:r>
              <a:rPr lang="en-US" altLang="zh-CN"/>
              <a:t>24</a:t>
            </a:r>
            <a:r>
              <a:rPr lang="zh-CN" altLang="en-US"/>
              <a:t>口配线架</a:t>
            </a:r>
          </a:p>
        </p:txBody>
      </p:sp>
      <p:sp>
        <p:nvSpPr>
          <p:cNvPr id="74759" name="Rectangle 14"/>
          <p:cNvSpPr>
            <a:spLocks noChangeArrowheads="1"/>
          </p:cNvSpPr>
          <p:nvPr/>
        </p:nvSpPr>
        <p:spPr bwMode="auto">
          <a:xfrm>
            <a:off x="3563938" y="4437063"/>
            <a:ext cx="203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2813"/>
            <a:r>
              <a:rPr lang="zh-CN" altLang="en-US"/>
              <a:t>超五类</a:t>
            </a:r>
            <a:r>
              <a:rPr lang="en-US" altLang="zh-CN"/>
              <a:t>48</a:t>
            </a:r>
            <a:r>
              <a:rPr lang="zh-CN" altLang="en-US"/>
              <a:t>口配线架</a:t>
            </a:r>
          </a:p>
        </p:txBody>
      </p:sp>
      <p:sp>
        <p:nvSpPr>
          <p:cNvPr id="74760" name="Rectangle 15"/>
          <p:cNvSpPr>
            <a:spLocks noChangeArrowheads="1"/>
          </p:cNvSpPr>
          <p:nvPr/>
        </p:nvSpPr>
        <p:spPr bwMode="auto">
          <a:xfrm>
            <a:off x="3419475" y="5300663"/>
            <a:ext cx="2563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2813"/>
            <a:r>
              <a:rPr lang="zh-CN" altLang="en-US" sz="2000"/>
              <a:t>图</a:t>
            </a:r>
            <a:r>
              <a:rPr lang="en-US" altLang="zh-CN" sz="2000"/>
              <a:t>3-17 </a:t>
            </a:r>
            <a:r>
              <a:rPr lang="zh-CN" altLang="en-US" sz="2000"/>
              <a:t>双绞线配线架</a:t>
            </a:r>
          </a:p>
        </p:txBody>
      </p:sp>
      <p:sp>
        <p:nvSpPr>
          <p:cNvPr id="74761" name="Rectangle 16"/>
          <p:cNvSpPr>
            <a:spLocks noChangeArrowheads="1"/>
          </p:cNvSpPr>
          <p:nvPr/>
        </p:nvSpPr>
        <p:spPr bwMode="auto">
          <a:xfrm>
            <a:off x="6227763" y="4437063"/>
            <a:ext cx="216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2813"/>
            <a:r>
              <a:rPr lang="zh-CN" altLang="en-US"/>
              <a:t>超五类</a:t>
            </a:r>
            <a:r>
              <a:rPr lang="en-US" altLang="zh-CN"/>
              <a:t>110</a:t>
            </a:r>
            <a:r>
              <a:rPr lang="zh-CN" altLang="en-US"/>
              <a:t>型跳线架</a:t>
            </a:r>
          </a:p>
        </p:txBody>
      </p:sp>
    </p:spTree>
    <p:extLst>
      <p:ext uri="{BB962C8B-B14F-4D97-AF65-F5344CB8AC3E}">
        <p14:creationId xmlns:p14="http://schemas.microsoft.com/office/powerpoint/2010/main" val="113949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5779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6238" y="3394075"/>
            <a:ext cx="762000" cy="762000"/>
          </a:xfrm>
          <a:noFill/>
        </p:spPr>
      </p:pic>
      <p:sp>
        <p:nvSpPr>
          <p:cNvPr id="75780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08900" name="Rectangle 3"/>
          <p:cNvSpPr>
            <a:spLocks noChangeArrowheads="1"/>
          </p:cNvSpPr>
          <p:nvPr/>
        </p:nvSpPr>
        <p:spPr bwMode="auto">
          <a:xfrm>
            <a:off x="323850" y="1916113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     </a:t>
            </a:r>
            <a:r>
              <a:rPr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光纤配线架的作用是在管理子系统中将光缆进行连接，通常在主配线间和各分配线间进行。 </a:t>
            </a:r>
          </a:p>
        </p:txBody>
      </p:sp>
    </p:spTree>
    <p:extLst>
      <p:ext uri="{BB962C8B-B14F-4D97-AF65-F5344CB8AC3E}">
        <p14:creationId xmlns:p14="http://schemas.microsoft.com/office/powerpoint/2010/main" val="24801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993366"/>
                </a:solidFill>
                <a:latin typeface="+mn-ea"/>
              </a:rPr>
              <a:t>4.1.5 </a:t>
            </a:r>
            <a:r>
              <a:rPr lang="zh-CN" altLang="en-US" dirty="0" smtClean="0">
                <a:solidFill>
                  <a:srgbClr val="993366"/>
                </a:solidFill>
                <a:latin typeface="+mn-ea"/>
              </a:rPr>
              <a:t>机柜</a:t>
            </a:r>
          </a:p>
          <a:p>
            <a:pPr marL="342900" indent="-342900" eaLnBrk="1" hangingPunct="1">
              <a:defRPr/>
            </a:pPr>
            <a:endParaRPr lang="zh-CN" altLang="en-US" dirty="0" smtClean="0">
              <a:latin typeface="+mn-ea"/>
            </a:endParaRPr>
          </a:p>
          <a:p>
            <a:pPr marL="342900" indent="-342900" eaLnBrk="1" hangingPunct="1">
              <a:defRPr/>
            </a:pPr>
            <a:r>
              <a:rPr lang="zh-CN" altLang="en-US" dirty="0" smtClean="0">
                <a:latin typeface="+mn-ea"/>
              </a:rPr>
              <a:t>　　机柜主要安放网络设备，具有电磁屏蔽性能好，减低设备工作噪音，减小设备占地面积，以及设备安放整齐美观和便于管理维护的优点，</a:t>
            </a:r>
          </a:p>
        </p:txBody>
      </p:sp>
    </p:spTree>
    <p:extLst>
      <p:ext uri="{BB962C8B-B14F-4D97-AF65-F5344CB8AC3E}">
        <p14:creationId xmlns:p14="http://schemas.microsoft.com/office/powerpoint/2010/main" val="397391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052513"/>
            <a:ext cx="7772400" cy="411480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　　现已广泛应用于安放布线配线设备、计算机网络设备、通信设备、系统控制设备等。一般将内宽为</a:t>
            </a:r>
            <a:r>
              <a:rPr lang="en-US" altLang="zh-CN" dirty="0" smtClean="0">
                <a:latin typeface="+mn-ea"/>
              </a:rPr>
              <a:t>19</a:t>
            </a:r>
            <a:r>
              <a:rPr lang="zh-CN" altLang="en-US" dirty="0" smtClean="0">
                <a:latin typeface="+mn-ea"/>
              </a:rPr>
              <a:t>英寸的机柜称为标准机柜。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    标准机柜结构简洁，主要包括基本框架、内部支撑系统、布线系统和散热通风系统。</a:t>
            </a:r>
            <a:r>
              <a:rPr lang="en-US" altLang="zh-CN" dirty="0" smtClean="0">
                <a:latin typeface="+mn-ea"/>
              </a:rPr>
              <a:t>19</a:t>
            </a:r>
            <a:r>
              <a:rPr lang="zh-CN" altLang="en-US" dirty="0" smtClean="0">
                <a:latin typeface="+mn-ea"/>
              </a:rPr>
              <a:t>英寸标准机柜外型有宽度、高度、深度</a:t>
            </a:r>
            <a:r>
              <a:rPr lang="en-US" altLang="zh-CN" dirty="0" smtClean="0">
                <a:latin typeface="+mn-ea"/>
              </a:rPr>
              <a:t>3</a:t>
            </a:r>
            <a:r>
              <a:rPr lang="zh-CN" altLang="en-US" dirty="0" smtClean="0">
                <a:latin typeface="+mn-ea"/>
              </a:rPr>
              <a:t>个参数。</a:t>
            </a: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1070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b="1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700213"/>
            <a:ext cx="7772400" cy="411480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　　机柜的物理宽度常见的产品为</a:t>
            </a:r>
            <a:r>
              <a:rPr lang="en-US" altLang="zh-CN" dirty="0" smtClean="0">
                <a:latin typeface="+mn-ea"/>
              </a:rPr>
              <a:t>600mm</a:t>
            </a:r>
            <a:r>
              <a:rPr lang="zh-CN" altLang="en-US" dirty="0" smtClean="0">
                <a:latin typeface="+mn-ea"/>
              </a:rPr>
              <a:t>和</a:t>
            </a:r>
            <a:r>
              <a:rPr lang="en-US" altLang="zh-CN" dirty="0" smtClean="0">
                <a:latin typeface="+mn-ea"/>
              </a:rPr>
              <a:t>800mm</a:t>
            </a:r>
            <a:r>
              <a:rPr lang="zh-CN" altLang="en-US" dirty="0" smtClean="0">
                <a:latin typeface="+mn-ea"/>
              </a:rPr>
              <a:t>两种，高度一般为</a:t>
            </a:r>
            <a:r>
              <a:rPr lang="en-US" altLang="zh-CN" dirty="0" smtClean="0">
                <a:latin typeface="+mn-ea"/>
              </a:rPr>
              <a:t>0.7</a:t>
            </a:r>
            <a:r>
              <a:rPr lang="zh-CN" altLang="en-US" dirty="0" smtClean="0">
                <a:latin typeface="+mn-ea"/>
              </a:rPr>
              <a:t>～２</a:t>
            </a:r>
            <a:r>
              <a:rPr lang="en-US" altLang="zh-CN" dirty="0" smtClean="0">
                <a:latin typeface="+mn-ea"/>
              </a:rPr>
              <a:t>.4m</a:t>
            </a:r>
            <a:r>
              <a:rPr lang="zh-CN" altLang="en-US" dirty="0" smtClean="0">
                <a:latin typeface="+mn-ea"/>
              </a:rPr>
              <a:t>，常见高度为</a:t>
            </a:r>
            <a:r>
              <a:rPr lang="en-US" altLang="zh-CN" dirty="0" smtClean="0">
                <a:latin typeface="+mn-ea"/>
              </a:rPr>
              <a:t>1.0m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altLang="zh-CN" dirty="0" smtClean="0">
                <a:latin typeface="+mn-ea"/>
              </a:rPr>
              <a:t>1.2m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altLang="zh-CN" dirty="0" smtClean="0">
                <a:latin typeface="+mn-ea"/>
              </a:rPr>
              <a:t>1.6m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altLang="zh-CN" dirty="0" smtClean="0">
                <a:latin typeface="+mn-ea"/>
              </a:rPr>
              <a:t>1.8m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altLang="zh-CN" dirty="0" smtClean="0">
                <a:latin typeface="+mn-ea"/>
              </a:rPr>
              <a:t>2.0m</a:t>
            </a:r>
            <a:r>
              <a:rPr lang="zh-CN" altLang="en-US" dirty="0" smtClean="0">
                <a:latin typeface="+mn-ea"/>
              </a:rPr>
              <a:t>和</a:t>
            </a:r>
            <a:r>
              <a:rPr lang="en-US" altLang="zh-CN" dirty="0" smtClean="0">
                <a:latin typeface="+mn-ea"/>
              </a:rPr>
              <a:t>2.2m</a:t>
            </a:r>
            <a:r>
              <a:rPr lang="zh-CN" altLang="en-US" dirty="0" smtClean="0">
                <a:latin typeface="+mn-ea"/>
              </a:rPr>
              <a:t>，深度一般从</a:t>
            </a:r>
            <a:r>
              <a:rPr lang="en-US" altLang="zh-CN" dirty="0" smtClean="0">
                <a:latin typeface="+mn-ea"/>
              </a:rPr>
              <a:t>400</a:t>
            </a:r>
            <a:r>
              <a:rPr lang="zh-CN" altLang="en-US" dirty="0" smtClean="0">
                <a:latin typeface="+mn-ea"/>
              </a:rPr>
              <a:t>～</a:t>
            </a:r>
            <a:r>
              <a:rPr lang="en-US" altLang="zh-CN" dirty="0" smtClean="0">
                <a:latin typeface="+mn-ea"/>
              </a:rPr>
              <a:t>800mm</a:t>
            </a:r>
            <a:r>
              <a:rPr lang="zh-CN" altLang="en-US" dirty="0" smtClean="0">
                <a:latin typeface="+mn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17103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341438"/>
            <a:ext cx="7772400" cy="411480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　　根据柜内设备的尺寸而定，常见的成品</a:t>
            </a:r>
            <a:r>
              <a:rPr lang="en-US" altLang="zh-CN" dirty="0" smtClean="0">
                <a:latin typeface="+mn-ea"/>
              </a:rPr>
              <a:t>19</a:t>
            </a:r>
            <a:r>
              <a:rPr lang="zh-CN" altLang="en-US" dirty="0" smtClean="0">
                <a:latin typeface="+mn-ea"/>
              </a:rPr>
              <a:t>寸机柜深度为</a:t>
            </a:r>
            <a:r>
              <a:rPr lang="en-US" altLang="zh-CN" dirty="0" smtClean="0">
                <a:latin typeface="+mn-ea"/>
              </a:rPr>
              <a:t>500mm</a:t>
            </a:r>
            <a:r>
              <a:rPr lang="zh-CN" altLang="en-US" dirty="0" smtClean="0">
                <a:latin typeface="+mn-ea"/>
              </a:rPr>
              <a:t>、</a:t>
            </a:r>
            <a:r>
              <a:rPr lang="en-US" altLang="zh-CN" dirty="0" smtClean="0">
                <a:latin typeface="+mn-ea"/>
              </a:rPr>
              <a:t>600mm</a:t>
            </a:r>
            <a:r>
              <a:rPr lang="zh-CN" altLang="en-US" dirty="0" smtClean="0">
                <a:latin typeface="+mn-ea"/>
              </a:rPr>
              <a:t>和</a:t>
            </a:r>
            <a:r>
              <a:rPr lang="en-US" altLang="zh-CN" dirty="0" smtClean="0">
                <a:latin typeface="+mn-ea"/>
              </a:rPr>
              <a:t>800mm</a:t>
            </a:r>
            <a:r>
              <a:rPr lang="zh-CN" altLang="en-US" dirty="0" smtClean="0">
                <a:latin typeface="+mn-ea"/>
              </a:rPr>
              <a:t>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       厂商也可以根据用户需求定制特殊宽度、深度和高度的机柜。</a:t>
            </a: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110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557338"/>
            <a:ext cx="7772400" cy="4114800"/>
          </a:xfrm>
        </p:spPr>
        <p:txBody>
          <a:bodyPr/>
          <a:lstStyle/>
          <a:p>
            <a:pPr marL="609600" indent="-609600" eaLnBrk="1" hangingPunct="1"/>
            <a:r>
              <a:rPr lang="zh-CN" altLang="en-US" smtClean="0">
                <a:solidFill>
                  <a:srgbClr val="0000FF"/>
                </a:solidFill>
              </a:rPr>
              <a:t>１．机柜根据外形区分</a:t>
            </a:r>
          </a:p>
          <a:p>
            <a:pPr marL="609600" indent="-609600" eaLnBrk="1" hangingPunct="1"/>
            <a:r>
              <a:rPr lang="zh-CN" altLang="en-US" smtClean="0"/>
              <a:t>　　根据机柜外形分为立式机柜、挂墙式机柜和开放式机架三种。</a:t>
            </a:r>
          </a:p>
        </p:txBody>
      </p:sp>
    </p:spTree>
    <p:extLst>
      <p:ext uri="{BB962C8B-B14F-4D97-AF65-F5344CB8AC3E}">
        <p14:creationId xmlns:p14="http://schemas.microsoft.com/office/powerpoint/2010/main" val="194925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4" descr="box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765175"/>
            <a:ext cx="2157412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5"/>
          <p:cNvSpPr>
            <a:spLocks noChangeArrowheads="1"/>
          </p:cNvSpPr>
          <p:nvPr/>
        </p:nvSpPr>
        <p:spPr bwMode="auto">
          <a:xfrm>
            <a:off x="2555875" y="3429000"/>
            <a:ext cx="24844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宋体" pitchFamily="2" charset="-122"/>
              </a:rPr>
              <a:t>图</a:t>
            </a:r>
            <a:r>
              <a:rPr lang="en-US" altLang="zh-CN" sz="2400" b="1">
                <a:latin typeface="宋体" pitchFamily="2" charset="-122"/>
              </a:rPr>
              <a:t>4-21</a:t>
            </a:r>
            <a:r>
              <a:rPr lang="zh-CN" altLang="en-US" sz="2400" b="1">
                <a:latin typeface="宋体" pitchFamily="2" charset="-122"/>
              </a:rPr>
              <a:t>立式机柜</a:t>
            </a:r>
            <a:r>
              <a:rPr lang="zh-CN" altLang="en-US" sz="2400">
                <a:latin typeface="宋体" pitchFamily="2" charset="-12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7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7793037" cy="1462088"/>
          </a:xfrm>
        </p:spPr>
        <p:txBody>
          <a:bodyPr/>
          <a:lstStyle/>
          <a:p>
            <a:pPr defTabSz="912813" eaLnBrk="1" hangingPunct="1"/>
            <a:r>
              <a:rPr lang="zh-CN" altLang="en-US" sz="2800" b="1" smtClean="0">
                <a:solidFill>
                  <a:srgbClr val="CC00CC"/>
                </a:solidFill>
                <a:latin typeface="宋体" pitchFamily="2" charset="-122"/>
              </a:rPr>
              <a:t>线缆安装工具</a:t>
            </a:r>
            <a:br>
              <a:rPr lang="zh-CN" altLang="en-US" sz="2800" b="1" smtClean="0">
                <a:solidFill>
                  <a:srgbClr val="CC00CC"/>
                </a:solidFill>
                <a:latin typeface="宋体" pitchFamily="2" charset="-122"/>
              </a:rPr>
            </a:br>
            <a:endParaRPr lang="zh-CN" altLang="en-US" sz="2800" b="1" smtClean="0">
              <a:solidFill>
                <a:srgbClr val="CC00CC"/>
              </a:solidFill>
              <a:latin typeface="宋体" pitchFamily="2" charset="-122"/>
            </a:endParaRPr>
          </a:p>
        </p:txBody>
      </p:sp>
      <p:sp>
        <p:nvSpPr>
          <p:cNvPr id="29696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342900" indent="-342900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</a:t>
            </a:r>
            <a:endParaRPr lang="zh-CN" altLang="en-US" dirty="0" smtClean="0">
              <a:latin typeface="+mn-ea"/>
            </a:endParaRPr>
          </a:p>
          <a:p>
            <a:pPr marL="342900" indent="-342900" eaLnBrk="1" hangingPunct="1">
              <a:buFontTx/>
              <a:buNone/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．穿线器</a:t>
            </a:r>
          </a:p>
          <a:p>
            <a:pPr marL="342900" indent="-342900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  　图</a:t>
            </a:r>
            <a:r>
              <a:rPr lang="en-US" altLang="zh-CN" dirty="0" smtClean="0">
                <a:latin typeface="+mn-ea"/>
              </a:rPr>
              <a:t>4-61</a:t>
            </a:r>
            <a:r>
              <a:rPr lang="zh-CN" altLang="en-US" dirty="0" smtClean="0">
                <a:latin typeface="+mn-ea"/>
              </a:rPr>
              <a:t>是一种玻璃纤维穿线器，适用于管道较长的线缆敷设。 </a:t>
            </a:r>
          </a:p>
        </p:txBody>
      </p:sp>
    </p:spTree>
    <p:extLst>
      <p:ext uri="{BB962C8B-B14F-4D97-AF65-F5344CB8AC3E}">
        <p14:creationId xmlns:p14="http://schemas.microsoft.com/office/powerpoint/2010/main" val="86581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3" descr="box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700213"/>
            <a:ext cx="5337175" cy="4008437"/>
          </a:xfrm>
          <a:noFill/>
        </p:spPr>
      </p:pic>
      <p:sp>
        <p:nvSpPr>
          <p:cNvPr id="82947" name="Rectangle 4"/>
          <p:cNvSpPr>
            <a:spLocks noChangeArrowheads="1"/>
          </p:cNvSpPr>
          <p:nvPr/>
        </p:nvSpPr>
        <p:spPr bwMode="auto">
          <a:xfrm>
            <a:off x="2971800" y="5943600"/>
            <a:ext cx="294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 b="1">
                <a:latin typeface="宋体" pitchFamily="2" charset="-122"/>
              </a:rPr>
              <a:t> </a:t>
            </a:r>
            <a:r>
              <a:rPr lang="zh-CN" altLang="en-US" sz="2400" b="1">
                <a:latin typeface="宋体" pitchFamily="2" charset="-122"/>
              </a:rPr>
              <a:t>图</a:t>
            </a:r>
            <a:r>
              <a:rPr lang="en-US" altLang="zh-CN" sz="2400" b="1">
                <a:latin typeface="宋体" pitchFamily="2" charset="-122"/>
              </a:rPr>
              <a:t>4-22</a:t>
            </a:r>
            <a:r>
              <a:rPr lang="zh-CN" altLang="en-US" sz="2400" b="1">
                <a:latin typeface="宋体" pitchFamily="2" charset="-122"/>
              </a:rPr>
              <a:t>挂墙式机柜 </a:t>
            </a:r>
          </a:p>
        </p:txBody>
      </p:sp>
    </p:spTree>
    <p:extLst>
      <p:ext uri="{BB962C8B-B14F-4D97-AF65-F5344CB8AC3E}">
        <p14:creationId xmlns:p14="http://schemas.microsoft.com/office/powerpoint/2010/main" val="237708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3" descr="开放机架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692150"/>
            <a:ext cx="2874962" cy="5791200"/>
          </a:xfrm>
          <a:noFill/>
        </p:spPr>
      </p:pic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323850" y="3573463"/>
            <a:ext cx="2792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 b="1">
                <a:latin typeface="宋体" pitchFamily="2" charset="-122"/>
              </a:rPr>
              <a:t> </a:t>
            </a:r>
            <a:r>
              <a:rPr lang="zh-CN" altLang="en-US" sz="2400" b="1">
                <a:latin typeface="宋体" pitchFamily="2" charset="-122"/>
              </a:rPr>
              <a:t>图</a:t>
            </a:r>
            <a:r>
              <a:rPr lang="en-US" altLang="zh-CN" sz="2400" b="1">
                <a:latin typeface="宋体" pitchFamily="2" charset="-122"/>
              </a:rPr>
              <a:t>4-23</a:t>
            </a:r>
            <a:r>
              <a:rPr lang="zh-CN" altLang="en-US" sz="2400" b="1">
                <a:latin typeface="宋体" pitchFamily="2" charset="-122"/>
              </a:rPr>
              <a:t>开放式机架</a:t>
            </a:r>
          </a:p>
        </p:txBody>
      </p:sp>
    </p:spTree>
    <p:extLst>
      <p:ext uri="{BB962C8B-B14F-4D97-AF65-F5344CB8AC3E}">
        <p14:creationId xmlns:p14="http://schemas.microsoft.com/office/powerpoint/2010/main" val="228514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　       立式机柜主要用于综合布线系统的设备间，挂墙式机柜主要用于没有独立房间的楼层配线间。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     布线型机柜就是</a:t>
            </a:r>
            <a:r>
              <a:rPr lang="en-US" altLang="zh-CN" dirty="0" smtClean="0">
                <a:latin typeface="+mn-ea"/>
              </a:rPr>
              <a:t>19</a:t>
            </a:r>
            <a:r>
              <a:rPr lang="zh-CN" altLang="en-US" dirty="0" smtClean="0">
                <a:latin typeface="+mn-ea"/>
              </a:rPr>
              <a:t>英寸的标准机柜，它是宽度为</a:t>
            </a:r>
            <a:r>
              <a:rPr lang="en-US" altLang="zh-CN" dirty="0" smtClean="0">
                <a:latin typeface="+mn-ea"/>
              </a:rPr>
              <a:t>600mm</a:t>
            </a:r>
            <a:r>
              <a:rPr lang="zh-CN" altLang="en-US" dirty="0" smtClean="0">
                <a:latin typeface="+mn-ea"/>
              </a:rPr>
              <a:t>，深度为 </a:t>
            </a:r>
            <a:r>
              <a:rPr lang="en-US" altLang="zh-CN" dirty="0" smtClean="0">
                <a:latin typeface="+mn-ea"/>
              </a:rPr>
              <a:t>600mm</a:t>
            </a:r>
            <a:r>
              <a:rPr lang="zh-CN" altLang="en-US" dirty="0" smtClean="0">
                <a:latin typeface="+mn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4196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773238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</a:pPr>
            <a:r>
              <a:rPr lang="zh-CN" altLang="en-US" smtClean="0"/>
              <a:t>　　服务器型机柜由于要摆放服务器主机、显示器、存贮设备等，和布线型机柜相比要求空间要大，通风散热性能更好。前、后门一般都有透气孔，排热风扇也较多。</a:t>
            </a:r>
          </a:p>
          <a:p>
            <a:pPr defTabSz="912813"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11465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87043" name="Picture 3" descr="服务器机柜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549275"/>
            <a:ext cx="4545013" cy="5638800"/>
          </a:xfrm>
          <a:noFill/>
        </p:spPr>
      </p:pic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79388" y="3141663"/>
            <a:ext cx="3406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宋体" pitchFamily="2" charset="-122"/>
              </a:rPr>
              <a:t>图</a:t>
            </a:r>
            <a:r>
              <a:rPr lang="en-US" altLang="zh-CN" sz="2400" b="1">
                <a:latin typeface="宋体" pitchFamily="2" charset="-122"/>
              </a:rPr>
              <a:t>4-24  </a:t>
            </a:r>
            <a:r>
              <a:rPr lang="zh-CN" altLang="en-US" sz="2400" b="1">
                <a:latin typeface="宋体" pitchFamily="2" charset="-122"/>
              </a:rPr>
              <a:t>服务器型机柜 </a:t>
            </a:r>
          </a:p>
        </p:txBody>
      </p:sp>
    </p:spTree>
    <p:extLst>
      <p:ext uri="{BB962C8B-B14F-4D97-AF65-F5344CB8AC3E}">
        <p14:creationId xmlns:p14="http://schemas.microsoft.com/office/powerpoint/2010/main" val="155620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3" descr="操作台型机柜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765175"/>
            <a:ext cx="4202112" cy="5715000"/>
          </a:xfrm>
          <a:noFill/>
        </p:spPr>
      </p:pic>
      <p:sp>
        <p:nvSpPr>
          <p:cNvPr id="88067" name="Rectangle 4"/>
          <p:cNvSpPr>
            <a:spLocks noChangeArrowheads="1"/>
          </p:cNvSpPr>
          <p:nvPr/>
        </p:nvSpPr>
        <p:spPr bwMode="auto">
          <a:xfrm>
            <a:off x="611188" y="3429000"/>
            <a:ext cx="3406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 b="1">
                <a:latin typeface="宋体" pitchFamily="2" charset="-122"/>
              </a:rPr>
              <a:t> </a:t>
            </a:r>
            <a:r>
              <a:rPr lang="zh-CN" altLang="en-US" sz="2400" b="1">
                <a:latin typeface="宋体" pitchFamily="2" charset="-122"/>
              </a:rPr>
              <a:t>图</a:t>
            </a:r>
            <a:r>
              <a:rPr lang="en-US" altLang="zh-CN" sz="2400" b="1">
                <a:latin typeface="宋体" pitchFamily="2" charset="-122"/>
              </a:rPr>
              <a:t>4-25 </a:t>
            </a:r>
            <a:r>
              <a:rPr lang="zh-CN" altLang="en-US" sz="2400" b="1">
                <a:latin typeface="宋体" pitchFamily="2" charset="-122"/>
              </a:rPr>
              <a:t>控制台型机柜 </a:t>
            </a:r>
          </a:p>
        </p:txBody>
      </p:sp>
    </p:spTree>
    <p:extLst>
      <p:ext uri="{BB962C8B-B14F-4D97-AF65-F5344CB8AC3E}">
        <p14:creationId xmlns:p14="http://schemas.microsoft.com/office/powerpoint/2010/main" val="5785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77724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zh-CN" altLang="en-US" smtClean="0">
                <a:solidFill>
                  <a:srgbClr val="0000FF"/>
                </a:solidFill>
              </a:rPr>
              <a:t>３．机柜根据组装方式区分</a:t>
            </a:r>
          </a:p>
          <a:p>
            <a:pPr marL="609600" indent="-609600" eaLnBrk="1" hangingPunct="1">
              <a:buFontTx/>
              <a:buNone/>
            </a:pPr>
            <a:r>
              <a:rPr lang="zh-CN" altLang="en-US" smtClean="0"/>
              <a:t>   　　根据组装方式，机柜有一体化焊接型和组装型两种。组装型机柜是目前的主流结构，购买来的机柜都是散件包装，使用时组装安装简便。</a:t>
            </a:r>
          </a:p>
        </p:txBody>
      </p:sp>
    </p:spTree>
    <p:extLst>
      <p:ext uri="{BB962C8B-B14F-4D97-AF65-F5344CB8AC3E}">
        <p14:creationId xmlns:p14="http://schemas.microsoft.com/office/powerpoint/2010/main" val="52673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196975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en-US" altLang="zh-CN" dirty="0" smtClean="0">
                <a:latin typeface="+mn-ea"/>
              </a:rPr>
              <a:t>     </a:t>
            </a:r>
            <a:r>
              <a:rPr lang="zh-CN" altLang="en-US" dirty="0" smtClean="0">
                <a:latin typeface="+mn-ea"/>
              </a:rPr>
              <a:t> 机柜性能与机柜的材料密切相关，机柜的制造材料主要有铝型材料和冷轧钢板两种。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     由铝型材料制造的机柜比较轻便，价格相对便宜，适合安放重量较轻的设备，冷轧钢板制造的机柜具有机械强度高、承重量大的特点。</a:t>
            </a:r>
          </a:p>
          <a:p>
            <a:pPr defTabSz="912813" eaLnBrk="1" hangingPunct="1">
              <a:buFontTx/>
              <a:buNone/>
              <a:defRPr/>
            </a:pPr>
            <a:endParaRPr lang="zh-CN" altLang="en-US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623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　　 机柜的制作工艺以及内部隔板、导轨、滑轨、走线槽、插座等附件也是主要的质量指标。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r>
              <a:rPr lang="en-US" altLang="zh-CN" dirty="0" smtClean="0">
                <a:latin typeface="+mn-ea"/>
              </a:rPr>
              <a:t>      19</a:t>
            </a:r>
            <a:r>
              <a:rPr lang="zh-CN" altLang="en-US" dirty="0" smtClean="0">
                <a:latin typeface="+mn-ea"/>
              </a:rPr>
              <a:t>寸标准机柜内设备安装所占高度用一个特殊单位“</a:t>
            </a:r>
            <a:r>
              <a:rPr lang="en-US" altLang="zh-CN" dirty="0" smtClean="0">
                <a:latin typeface="+mn-ea"/>
              </a:rPr>
              <a:t>U”</a:t>
            </a:r>
            <a:r>
              <a:rPr lang="zh-CN" altLang="en-US" dirty="0" smtClean="0">
                <a:latin typeface="+mn-ea"/>
              </a:rPr>
              <a:t>表示，</a:t>
            </a:r>
            <a:r>
              <a:rPr lang="en-US" altLang="zh-CN" dirty="0" smtClean="0">
                <a:latin typeface="+mn-ea"/>
              </a:rPr>
              <a:t>1U=44.45mm</a:t>
            </a:r>
            <a:r>
              <a:rPr lang="zh-CN" altLang="en-US" dirty="0" smtClean="0">
                <a:latin typeface="+mn-ea"/>
              </a:rPr>
              <a:t>。使用</a:t>
            </a:r>
            <a:r>
              <a:rPr lang="en-US" altLang="zh-CN" dirty="0" smtClean="0">
                <a:latin typeface="+mn-ea"/>
              </a:rPr>
              <a:t>19</a:t>
            </a:r>
            <a:r>
              <a:rPr lang="zh-CN" altLang="en-US" dirty="0" smtClean="0">
                <a:latin typeface="+mn-ea"/>
              </a:rPr>
              <a:t>英寸标准机柜的设备面板一般都是按</a:t>
            </a:r>
            <a:r>
              <a:rPr lang="en-US" altLang="zh-CN" dirty="0" err="1" smtClean="0">
                <a:latin typeface="+mn-ea"/>
              </a:rPr>
              <a:t>nU</a:t>
            </a:r>
            <a:r>
              <a:rPr lang="zh-CN" altLang="en-US" dirty="0" smtClean="0">
                <a:latin typeface="+mn-ea"/>
              </a:rPr>
              <a:t>的规格制造。</a:t>
            </a:r>
            <a:endParaRPr lang="en-US" altLang="zh-CN" dirty="0" smtClean="0">
              <a:latin typeface="+mn-ea"/>
            </a:endParaRP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      多少个“</a:t>
            </a:r>
            <a:r>
              <a:rPr lang="en-US" altLang="zh-CN" dirty="0" smtClean="0">
                <a:latin typeface="+mn-ea"/>
              </a:rPr>
              <a:t>U”</a:t>
            </a:r>
            <a:r>
              <a:rPr lang="zh-CN" altLang="en-US" dirty="0" smtClean="0">
                <a:latin typeface="+mn-ea"/>
              </a:rPr>
              <a:t>的机柜表示能容纳多少个“</a:t>
            </a:r>
            <a:r>
              <a:rPr lang="en-US" altLang="zh-CN" dirty="0" smtClean="0">
                <a:latin typeface="+mn-ea"/>
              </a:rPr>
              <a:t>U”</a:t>
            </a:r>
            <a:r>
              <a:rPr lang="zh-CN" altLang="en-US" dirty="0" smtClean="0">
                <a:latin typeface="+mn-ea"/>
              </a:rPr>
              <a:t>的配线设备和网络设备。</a:t>
            </a: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080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graphicFrame>
        <p:nvGraphicFramePr>
          <p:cNvPr id="414723" name="Group 3"/>
          <p:cNvGraphicFramePr>
            <a:graphicFrameLocks noGrp="1"/>
          </p:cNvGraphicFramePr>
          <p:nvPr>
            <p:ph type="tbl" idx="1"/>
          </p:nvPr>
        </p:nvGraphicFramePr>
        <p:xfrm>
          <a:off x="188913" y="404813"/>
          <a:ext cx="8955087" cy="5761028"/>
        </p:xfrm>
        <a:graphic>
          <a:graphicData uri="http://schemas.openxmlformats.org/drawingml/2006/table">
            <a:tbl>
              <a:tblPr/>
              <a:tblGrid>
                <a:gridCol w="1625600"/>
                <a:gridCol w="1703387"/>
                <a:gridCol w="2043113"/>
                <a:gridCol w="1360487"/>
                <a:gridCol w="2222500"/>
              </a:tblGrid>
              <a:tr h="303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容量</a:t>
                      </a:r>
                      <a:endParaRPr kumimoji="0" lang="zh-CN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高度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宽度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深度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风扇数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配件配置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47U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2.2m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电源排插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固定板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3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块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重载脚轮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只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支撑地脚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只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方螺母螺钉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40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42U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2.0m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37U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1.8m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800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32U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1.6m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电源排插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套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固定板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1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块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重载脚轮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只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支撑地脚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只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方螺母螺钉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20</a:t>
                      </a:r>
                      <a:r>
                        <a:rPr kumimoji="0" lang="zh-CN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套</a:t>
                      </a:r>
                      <a:endParaRPr kumimoji="0" lang="zh-CN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27U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1.4m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22U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1.2m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×800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4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03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18U</a:t>
                      </a:r>
                      <a:endPara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1.0m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600</a:t>
                      </a: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×600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宋体" pitchFamily="2" charset="-122"/>
                          <a:ea typeface="宋体" pitchFamily="2" charset="-122"/>
                          <a:cs typeface="Times New Roman" pitchFamily="18" charset="0"/>
                        </a:rPr>
                        <a:t>2</a:t>
                      </a:r>
                      <a:endParaRPr kumimoji="0" lang="en-US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247" name="Rectangle 87"/>
          <p:cNvSpPr>
            <a:spLocks noChangeArrowheads="1"/>
          </p:cNvSpPr>
          <p:nvPr/>
        </p:nvSpPr>
        <p:spPr bwMode="auto">
          <a:xfrm>
            <a:off x="2041525" y="6165850"/>
            <a:ext cx="525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2813"/>
            <a:r>
              <a:rPr lang="zh-CN" altLang="en-US" sz="2400" b="1">
                <a:latin typeface="Tahoma" pitchFamily="34" charset="0"/>
              </a:rPr>
              <a:t>表</a:t>
            </a:r>
            <a:r>
              <a:rPr lang="en-US" altLang="zh-CN" sz="2400" b="1">
                <a:latin typeface="Tahoma" pitchFamily="34" charset="0"/>
              </a:rPr>
              <a:t>4-5  19</a:t>
            </a:r>
            <a:r>
              <a:rPr lang="zh-CN" altLang="en-US" sz="2400" b="1">
                <a:latin typeface="Tahoma" pitchFamily="34" charset="0"/>
              </a:rPr>
              <a:t>寸标准机柜部分产品一览表</a:t>
            </a:r>
          </a:p>
        </p:txBody>
      </p:sp>
    </p:spTree>
    <p:extLst>
      <p:ext uri="{BB962C8B-B14F-4D97-AF65-F5344CB8AC3E}">
        <p14:creationId xmlns:p14="http://schemas.microsoft.com/office/powerpoint/2010/main" val="37806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65539" name="Picture 3" descr="穿线器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1341438"/>
            <a:ext cx="5334000" cy="5334000"/>
          </a:xfrm>
          <a:noFill/>
        </p:spPr>
      </p:pic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2987675" y="6092825"/>
            <a:ext cx="3014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4-60 </a:t>
            </a:r>
            <a:r>
              <a:rPr lang="zh-CN" altLang="en-US" sz="2400" b="1">
                <a:latin typeface="Tahoma" pitchFamily="34" charset="0"/>
              </a:rPr>
              <a:t>小型穿线器</a:t>
            </a:r>
            <a:r>
              <a:rPr lang="zh-CN" altLang="en-US" sz="2400">
                <a:latin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979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341438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机柜常见的配件有以下几种：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固定托盘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滑动托盘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理线架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</a:t>
            </a:r>
            <a:r>
              <a:rPr lang="en-US" altLang="zh-CN" dirty="0" smtClean="0">
                <a:latin typeface="+mn-ea"/>
              </a:rPr>
              <a:t>DW</a:t>
            </a:r>
            <a:r>
              <a:rPr lang="zh-CN" altLang="en-US" dirty="0" smtClean="0">
                <a:latin typeface="+mn-ea"/>
              </a:rPr>
              <a:t>型背板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</a:t>
            </a:r>
            <a:r>
              <a:rPr lang="en-US" altLang="zh-CN" dirty="0" smtClean="0">
                <a:latin typeface="+mn-ea"/>
              </a:rPr>
              <a:t>L</a:t>
            </a:r>
            <a:r>
              <a:rPr lang="zh-CN" altLang="en-US" dirty="0" smtClean="0">
                <a:latin typeface="+mn-ea"/>
              </a:rPr>
              <a:t>支架</a:t>
            </a:r>
          </a:p>
          <a:p>
            <a:pPr defTabSz="912813" eaLnBrk="1" hangingPunct="1">
              <a:buFontTx/>
              <a:buNone/>
              <a:defRPr/>
            </a:pPr>
            <a:r>
              <a:rPr lang="zh-CN" altLang="en-US" dirty="0" smtClean="0">
                <a:latin typeface="+mn-ea"/>
              </a:rPr>
              <a:t>●　盲板</a:t>
            </a:r>
          </a:p>
        </p:txBody>
      </p:sp>
    </p:spTree>
    <p:extLst>
      <p:ext uri="{BB962C8B-B14F-4D97-AF65-F5344CB8AC3E}">
        <p14:creationId xmlns:p14="http://schemas.microsoft.com/office/powerpoint/2010/main" val="24986677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1268413"/>
            <a:ext cx="7772400" cy="4114800"/>
          </a:xfrm>
        </p:spPr>
        <p:txBody>
          <a:bodyPr/>
          <a:lstStyle/>
          <a:p>
            <a:pPr defTabSz="912813" eaLnBrk="1" hangingPunct="1">
              <a:defRPr/>
            </a:pPr>
            <a:r>
              <a:rPr lang="en-US" altLang="zh-CN" dirty="0" smtClean="0">
                <a:latin typeface="+mn-ea"/>
              </a:rPr>
              <a:t>●</a:t>
            </a:r>
            <a:r>
              <a:rPr lang="zh-CN" altLang="en-US" dirty="0" smtClean="0">
                <a:latin typeface="+mn-ea"/>
              </a:rPr>
              <a:t>　扩展横梁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安装螺母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键盘托架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调速风机单元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机架式风机单元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重载脚轮与可调支脚</a:t>
            </a:r>
          </a:p>
          <a:p>
            <a:pPr defTabSz="912813" eaLnBrk="1" hangingPunct="1">
              <a:defRPr/>
            </a:pPr>
            <a:r>
              <a:rPr lang="zh-CN" altLang="en-US" dirty="0" smtClean="0">
                <a:latin typeface="+mn-ea"/>
              </a:rPr>
              <a:t>●　标准电源板</a:t>
            </a:r>
          </a:p>
          <a:p>
            <a:pPr defTabSz="912813" eaLnBrk="1" hangingPunct="1">
              <a:defRPr/>
            </a:pPr>
            <a:endParaRPr lang="en-US" altLang="zh-CN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260740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95235" name="Picture 3" descr="dw型背板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844675"/>
            <a:ext cx="9144000" cy="2743200"/>
          </a:xfrm>
          <a:noFill/>
        </p:spPr>
      </p:pic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3059113" y="5084763"/>
            <a:ext cx="29384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4-27  DW</a:t>
            </a:r>
            <a:r>
              <a:rPr lang="zh-CN" altLang="en-US" sz="2400" b="1">
                <a:latin typeface="Tahoma" pitchFamily="34" charset="0"/>
              </a:rPr>
              <a:t>型背板</a:t>
            </a:r>
            <a:r>
              <a:rPr lang="zh-CN" altLang="en-US" sz="2400">
                <a:latin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74206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96259" name="Picture 3" descr="机柜键盘架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125538"/>
            <a:ext cx="6248400" cy="4699000"/>
          </a:xfrm>
          <a:noFill/>
        </p:spPr>
      </p:pic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3059113" y="6092825"/>
            <a:ext cx="3076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>
                <a:latin typeface="Tahoma" pitchFamily="34" charset="0"/>
              </a:rPr>
              <a:t>  </a:t>
            </a:r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4-28   </a:t>
            </a:r>
            <a:r>
              <a:rPr lang="zh-CN" altLang="en-US" sz="2400" b="1">
                <a:latin typeface="Tahoma" pitchFamily="34" charset="0"/>
              </a:rPr>
              <a:t>键盘托架</a:t>
            </a:r>
            <a:r>
              <a:rPr lang="zh-CN" altLang="en-US" sz="2400">
                <a:latin typeface="Tahoma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80393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97283" name="Picture 3" descr="电源板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98663"/>
            <a:ext cx="9144000" cy="2817812"/>
          </a:xfrm>
          <a:noFill/>
        </p:spPr>
      </p:pic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3276600" y="5943600"/>
            <a:ext cx="2913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4-29  </a:t>
            </a:r>
            <a:r>
              <a:rPr lang="zh-CN" altLang="en-US" sz="2400" b="1">
                <a:latin typeface="Tahoma" pitchFamily="34" charset="0"/>
              </a:rPr>
              <a:t>标准电源板</a:t>
            </a:r>
          </a:p>
        </p:txBody>
      </p:sp>
    </p:spTree>
    <p:extLst>
      <p:ext uri="{BB962C8B-B14F-4D97-AF65-F5344CB8AC3E}">
        <p14:creationId xmlns:p14="http://schemas.microsoft.com/office/powerpoint/2010/main" val="1459798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12875"/>
            <a:ext cx="7772400" cy="4114800"/>
          </a:xfrm>
        </p:spPr>
        <p:txBody>
          <a:bodyPr/>
          <a:lstStyle/>
          <a:p>
            <a:pPr defTabSz="912813" eaLnBrk="1" hangingPunct="1">
              <a:buFontTx/>
              <a:buNone/>
            </a:pPr>
            <a:r>
              <a:rPr lang="zh-CN" altLang="en-US" smtClean="0"/>
              <a:t>安装机柜时，考虑以下因素：</a:t>
            </a:r>
          </a:p>
          <a:p>
            <a:pPr defTabSz="912813" eaLnBrk="1" hangingPunct="1"/>
            <a:r>
              <a:rPr lang="zh-CN" altLang="en-US" smtClean="0"/>
              <a:t>①确定机柜的摆放位置</a:t>
            </a:r>
          </a:p>
          <a:p>
            <a:pPr defTabSz="912813" eaLnBrk="1" hangingPunct="1"/>
            <a:r>
              <a:rPr lang="zh-CN" altLang="en-US" smtClean="0"/>
              <a:t>②机柜内设备摆放位置</a:t>
            </a:r>
          </a:p>
          <a:p>
            <a:pPr defTabSz="912813" eaLnBrk="1" hangingPunct="1"/>
            <a:r>
              <a:rPr lang="zh-CN" altLang="en-US" smtClean="0"/>
              <a:t>③机柜中电源的配置</a:t>
            </a:r>
          </a:p>
          <a:p>
            <a:pPr defTabSz="912813" eaLnBrk="1" hangingPunct="1"/>
            <a:r>
              <a:rPr lang="zh-CN" altLang="en-US" smtClean="0"/>
              <a:t>④接地</a:t>
            </a:r>
          </a:p>
        </p:txBody>
      </p:sp>
    </p:spTree>
    <p:extLst>
      <p:ext uri="{BB962C8B-B14F-4D97-AF65-F5344CB8AC3E}">
        <p14:creationId xmlns:p14="http://schemas.microsoft.com/office/powerpoint/2010/main" val="1496934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sp>
        <p:nvSpPr>
          <p:cNvPr id="422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772400" cy="41148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993366"/>
                </a:solidFill>
                <a:latin typeface="+mn-ea"/>
              </a:rPr>
              <a:t>4.3.2 </a:t>
            </a:r>
            <a:r>
              <a:rPr lang="zh-CN" altLang="en-US" dirty="0" smtClean="0">
                <a:solidFill>
                  <a:srgbClr val="993366"/>
                </a:solidFill>
                <a:latin typeface="+mn-ea"/>
              </a:rPr>
              <a:t>线缆端接工具</a:t>
            </a:r>
          </a:p>
          <a:p>
            <a:pPr marL="342900" indent="-342900" eaLnBrk="1" hangingPunct="1">
              <a:defRPr/>
            </a:pPr>
            <a:endParaRPr lang="zh-CN" altLang="en-US" dirty="0" smtClean="0">
              <a:solidFill>
                <a:srgbClr val="993366"/>
              </a:solidFill>
              <a:latin typeface="+mn-ea"/>
            </a:endParaRPr>
          </a:p>
          <a:p>
            <a:pPr marL="342900" indent="-342900" eaLnBrk="1" hangingPunct="1">
              <a:defRPr/>
            </a:pPr>
            <a:r>
              <a:rPr lang="en-US" altLang="zh-CN" dirty="0" smtClean="0">
                <a:solidFill>
                  <a:srgbClr val="0000FF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rgbClr val="0000FF"/>
                </a:solidFill>
                <a:latin typeface="+mn-ea"/>
              </a:rPr>
              <a:t>．双绞线端接工具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solidFill>
                  <a:srgbClr val="FF0066"/>
                </a:solidFill>
                <a:latin typeface="+mn-ea"/>
              </a:rPr>
              <a:t>（</a:t>
            </a:r>
            <a:r>
              <a:rPr lang="en-US" altLang="zh-CN" dirty="0" smtClean="0">
                <a:solidFill>
                  <a:srgbClr val="FF0066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rgbClr val="FF0066"/>
                </a:solidFill>
                <a:latin typeface="+mn-ea"/>
              </a:rPr>
              <a:t>）剥线钳</a:t>
            </a:r>
          </a:p>
          <a:p>
            <a:pPr marL="342900" indent="-342900" eaLnBrk="1" hangingPunct="1">
              <a:defRPr/>
            </a:pPr>
            <a:r>
              <a:rPr lang="zh-CN" altLang="en-US" dirty="0" smtClean="0">
                <a:solidFill>
                  <a:srgbClr val="FF0066"/>
                </a:solidFill>
                <a:latin typeface="+mn-ea"/>
              </a:rPr>
              <a:t>（</a:t>
            </a:r>
            <a:r>
              <a:rPr lang="en-US" altLang="zh-CN" dirty="0" smtClean="0">
                <a:solidFill>
                  <a:srgbClr val="FF0066"/>
                </a:solidFill>
                <a:latin typeface="+mn-ea"/>
              </a:rPr>
              <a:t>2</a:t>
            </a:r>
            <a:r>
              <a:rPr lang="zh-CN" altLang="en-US" dirty="0" smtClean="0">
                <a:solidFill>
                  <a:srgbClr val="FF0066"/>
                </a:solidFill>
                <a:latin typeface="+mn-ea"/>
              </a:rPr>
              <a:t>）压线工具</a:t>
            </a:r>
          </a:p>
        </p:txBody>
      </p:sp>
    </p:spTree>
    <p:extLst>
      <p:ext uri="{BB962C8B-B14F-4D97-AF65-F5344CB8AC3E}">
        <p14:creationId xmlns:p14="http://schemas.microsoft.com/office/powerpoint/2010/main" val="11986215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133123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5084763"/>
            <a:ext cx="762000" cy="762000"/>
          </a:xfrm>
          <a:noFill/>
        </p:spPr>
      </p:pic>
      <p:sp>
        <p:nvSpPr>
          <p:cNvPr id="133124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31428" name="Rectangle 3"/>
          <p:cNvSpPr>
            <a:spLocks noChangeArrowheads="1"/>
          </p:cNvSpPr>
          <p:nvPr/>
        </p:nvSpPr>
        <p:spPr bwMode="auto">
          <a:xfrm>
            <a:off x="323850" y="1557338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	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6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  </a:t>
            </a:r>
            <a:r>
              <a:rPr lang="zh-CN" altLang="en-US" sz="66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谢   谢</a:t>
            </a:r>
            <a:endParaRPr lang="zh-CN" altLang="en-US" sz="66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55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endParaRPr lang="zh-CN" altLang="zh-CN" smtClean="0"/>
          </a:p>
        </p:txBody>
      </p:sp>
      <p:pic>
        <p:nvPicPr>
          <p:cNvPr id="66563" name="Picture 3" descr="穿线器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27313" y="1341438"/>
            <a:ext cx="4032250" cy="4032250"/>
          </a:xfrm>
          <a:noFill/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916238" y="5661025"/>
            <a:ext cx="362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2813"/>
            <a:r>
              <a:rPr lang="en-US" altLang="zh-CN" sz="2400">
                <a:latin typeface="Tahoma" pitchFamily="34" charset="0"/>
              </a:rPr>
              <a:t> </a:t>
            </a:r>
            <a:r>
              <a:rPr lang="zh-CN" altLang="en-US" sz="2400" b="1">
                <a:latin typeface="Tahoma" pitchFamily="34" charset="0"/>
              </a:rPr>
              <a:t>图</a:t>
            </a:r>
            <a:r>
              <a:rPr lang="en-US" altLang="zh-CN" sz="2400" b="1">
                <a:latin typeface="Tahoma" pitchFamily="34" charset="0"/>
              </a:rPr>
              <a:t>4-61  </a:t>
            </a:r>
            <a:r>
              <a:rPr lang="zh-CN" altLang="en-US" sz="2400" b="1">
                <a:latin typeface="Tahoma" pitchFamily="34" charset="0"/>
              </a:rPr>
              <a:t>玻璃纤维穿线器</a:t>
            </a:r>
          </a:p>
        </p:txBody>
      </p:sp>
    </p:spTree>
    <p:extLst>
      <p:ext uri="{BB962C8B-B14F-4D97-AF65-F5344CB8AC3E}">
        <p14:creationId xmlns:p14="http://schemas.microsoft.com/office/powerpoint/2010/main" val="9979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67587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6238" y="3394075"/>
            <a:ext cx="762000" cy="762000"/>
          </a:xfrm>
          <a:noFill/>
        </p:spPr>
      </p:pic>
      <p:sp>
        <p:nvSpPr>
          <p:cNvPr id="67588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8116" name="Rectangle 3"/>
          <p:cNvSpPr>
            <a:spLocks noChangeArrowheads="1"/>
          </p:cNvSpPr>
          <p:nvPr/>
        </p:nvSpPr>
        <p:spPr bwMode="auto">
          <a:xfrm>
            <a:off x="611188" y="620713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ea"/>
                <a:ea typeface="+mn-ea"/>
              </a:rPr>
              <a:t>	</a:t>
            </a:r>
            <a:r>
              <a:rPr lang="en-US" altLang="zh-CN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3.2.5 </a:t>
            </a:r>
            <a:r>
              <a:rPr lang="zh-CN" altLang="en-US" sz="2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信息模块</a:t>
            </a:r>
            <a:endParaRPr lang="zh-CN" altLang="en-US" sz="2000" b="1" dirty="0">
              <a:effectLst>
                <a:outerShdw blurRad="38100" dist="38100" dir="2700000" algn="tl">
                  <a:srgbClr val="FFFFFF"/>
                </a:outerShdw>
              </a:effectLst>
              <a:latin typeface="+mn-ea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信息模块是网络工程中经常使用的一种器材，分为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6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类、超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5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类、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3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类，且有屏蔽和非屏蔽之分。信息模块如图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3-13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+mn-ea"/>
                <a:ea typeface="+mn-ea"/>
              </a:rPr>
              <a:t>所示。</a:t>
            </a:r>
          </a:p>
        </p:txBody>
      </p:sp>
      <p:grpSp>
        <p:nvGrpSpPr>
          <p:cNvPr id="67590" name="Group 1"/>
          <p:cNvGrpSpPr>
            <a:grpSpLocks/>
          </p:cNvGrpSpPr>
          <p:nvPr/>
        </p:nvGrpSpPr>
        <p:grpSpPr bwMode="auto">
          <a:xfrm>
            <a:off x="1547813" y="3068638"/>
            <a:ext cx="5903912" cy="3232150"/>
            <a:chOff x="7920" y="1871"/>
            <a:chExt cx="2730" cy="2287"/>
          </a:xfrm>
        </p:grpSpPr>
        <p:pic>
          <p:nvPicPr>
            <p:cNvPr id="67592" name="Picture 2" descr="模块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0" y="1871"/>
              <a:ext cx="2730" cy="20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593" name="Text Box 3"/>
            <p:cNvSpPr txBox="1">
              <a:spLocks noChangeArrowheads="1"/>
            </p:cNvSpPr>
            <p:nvPr/>
          </p:nvSpPr>
          <p:spPr bwMode="auto">
            <a:xfrm>
              <a:off x="8280" y="3899"/>
              <a:ext cx="428" cy="2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endParaRPr lang="zh-CN" altLang="zh-CN"/>
            </a:p>
          </p:txBody>
        </p:sp>
      </p:grpSp>
      <p:sp>
        <p:nvSpPr>
          <p:cNvPr id="67591" name="Rectangle 4"/>
          <p:cNvSpPr>
            <a:spLocks noChangeArrowheads="1"/>
          </p:cNvSpPr>
          <p:nvPr/>
        </p:nvSpPr>
        <p:spPr bwMode="auto">
          <a:xfrm>
            <a:off x="3635375" y="6092825"/>
            <a:ext cx="2105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2813"/>
            <a:r>
              <a:rPr lang="zh-CN" altLang="en-US" sz="2400" b="1"/>
              <a:t>图</a:t>
            </a:r>
            <a:r>
              <a:rPr lang="en-US" altLang="zh-CN" sz="2400" b="1"/>
              <a:t>3-13 </a:t>
            </a:r>
            <a:r>
              <a:rPr lang="zh-CN" altLang="en-US" sz="2400" b="1"/>
              <a:t>信模块</a:t>
            </a:r>
          </a:p>
        </p:txBody>
      </p:sp>
    </p:spTree>
    <p:extLst>
      <p:ext uri="{BB962C8B-B14F-4D97-AF65-F5344CB8AC3E}">
        <p14:creationId xmlns:p14="http://schemas.microsoft.com/office/powerpoint/2010/main" val="166210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68611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6238" y="3394075"/>
            <a:ext cx="762000" cy="762000"/>
          </a:xfrm>
          <a:noFill/>
        </p:spPr>
      </p:pic>
      <p:sp>
        <p:nvSpPr>
          <p:cNvPr id="68612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7092" name="Rectangle 3"/>
          <p:cNvSpPr>
            <a:spLocks noChangeArrowheads="1"/>
          </p:cNvSpPr>
          <p:nvPr/>
        </p:nvSpPr>
        <p:spPr bwMode="auto">
          <a:xfrm>
            <a:off x="323850" y="1412875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itchFamily="2" charset="-122"/>
              </a:rPr>
              <a:t>	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         </a:t>
            </a:r>
            <a:r>
              <a:rPr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信息模块满足</a:t>
            </a:r>
            <a:r>
              <a:rPr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T-568A</a:t>
            </a:r>
            <a:r>
              <a:rPr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超五类传输标准，符合</a:t>
            </a:r>
            <a:r>
              <a:rPr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T568A</a:t>
            </a:r>
            <a:r>
              <a:rPr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和</a:t>
            </a:r>
            <a:r>
              <a:rPr lang="en-US" altLang="zh-CN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T568B</a:t>
            </a:r>
            <a:r>
              <a:rPr lang="zh-CN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线序，适用于设备间与工作区的通讯插座连接。 </a:t>
            </a:r>
          </a:p>
        </p:txBody>
      </p:sp>
    </p:spTree>
    <p:extLst>
      <p:ext uri="{BB962C8B-B14F-4D97-AF65-F5344CB8AC3E}">
        <p14:creationId xmlns:p14="http://schemas.microsoft.com/office/powerpoint/2010/main" val="258333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8" name="Rectangle 3"/>
          <p:cNvSpPr>
            <a:spLocks noChangeArrowheads="1"/>
          </p:cNvSpPr>
          <p:nvPr/>
        </p:nvSpPr>
        <p:spPr bwMode="auto">
          <a:xfrm>
            <a:off x="323850" y="1196975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Clr>
                <a:schemeClr val="accent2"/>
              </a:buClr>
              <a:buFont typeface="宋体" pitchFamily="2" charset="-122"/>
              <a:buNone/>
              <a:defRPr/>
            </a:pPr>
            <a:r>
              <a:rPr lang="en-US" altLang="zh-CN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	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3.2.6 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面板、底盒 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．面板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常用面板分为单口面板和双口面板，面板外型尺寸符合国标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86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型、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型。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buFontTx/>
              <a:buChar char="•"/>
              <a:defRPr/>
            </a:pP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86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型面板的宽度和长度分别是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86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毫米，通常采用高强度塑料材料制成，适合安装在墙面，具有防尘功能。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型面板的宽度和长度是</a:t>
            </a:r>
            <a:r>
              <a:rPr lang="en-US" altLang="zh-CN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120</a:t>
            </a:r>
            <a:r>
              <a:rPr lang="zh-CN" altLang="en-US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毫米，通常采用铜等金属材料制成，适合安装在地面，具有防尘、防水功能。</a:t>
            </a: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69636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75463" y="5373688"/>
            <a:ext cx="762000" cy="762000"/>
          </a:xfrm>
          <a:noFill/>
        </p:spPr>
      </p:pic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858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0659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86238" y="3394075"/>
            <a:ext cx="762000" cy="762000"/>
          </a:xfrm>
          <a:noFill/>
        </p:spPr>
      </p:pic>
      <p:sp>
        <p:nvSpPr>
          <p:cNvPr id="70660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grpSp>
        <p:nvGrpSpPr>
          <p:cNvPr id="70661" name="Group 0"/>
          <p:cNvGrpSpPr>
            <a:grpSpLocks/>
          </p:cNvGrpSpPr>
          <p:nvPr/>
        </p:nvGrpSpPr>
        <p:grpSpPr bwMode="auto">
          <a:xfrm>
            <a:off x="468313" y="2276475"/>
            <a:ext cx="4032250" cy="3168650"/>
            <a:chOff x="6300" y="9671"/>
            <a:chExt cx="3165" cy="1838"/>
          </a:xfrm>
        </p:grpSpPr>
        <p:sp>
          <p:nvSpPr>
            <p:cNvPr id="70665" name="Text Box 1"/>
            <p:cNvSpPr txBox="1">
              <a:spLocks noChangeArrowheads="1"/>
            </p:cNvSpPr>
            <p:nvPr/>
          </p:nvSpPr>
          <p:spPr bwMode="auto">
            <a:xfrm>
              <a:off x="7020" y="11075"/>
              <a:ext cx="1965" cy="43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宋体" pitchFamily="2" charset="-122"/>
                </a:rPr>
                <a:t>图</a:t>
              </a:r>
              <a:r>
                <a:rPr lang="en-US" altLang="zh-CN" sz="2400" b="1">
                  <a:latin typeface="宋体" pitchFamily="2" charset="-122"/>
                </a:rPr>
                <a:t>3-14 </a:t>
              </a:r>
              <a:r>
                <a:rPr lang="zh-CN" altLang="en-US" sz="2400" b="1">
                  <a:latin typeface="宋体" pitchFamily="2" charset="-122"/>
                </a:rPr>
                <a:t>网络面板</a:t>
              </a:r>
              <a:endParaRPr lang="zh-CN" altLang="en-US" sz="2400" b="1"/>
            </a:p>
          </p:txBody>
        </p:sp>
        <p:pic>
          <p:nvPicPr>
            <p:cNvPr id="70666" name="Picture 2" descr="面板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" y="9671"/>
              <a:ext cx="3165" cy="1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0662" name="Group 3"/>
          <p:cNvGrpSpPr>
            <a:grpSpLocks/>
          </p:cNvGrpSpPr>
          <p:nvPr/>
        </p:nvGrpSpPr>
        <p:grpSpPr bwMode="auto">
          <a:xfrm>
            <a:off x="4932363" y="2349500"/>
            <a:ext cx="3311525" cy="3097213"/>
            <a:chOff x="6300" y="11543"/>
            <a:chExt cx="3060" cy="1872"/>
          </a:xfrm>
        </p:grpSpPr>
        <p:pic>
          <p:nvPicPr>
            <p:cNvPr id="70663" name="Picture 4" descr="地插副本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" y="11543"/>
              <a:ext cx="3060" cy="1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664" name="Text Box 5"/>
            <p:cNvSpPr txBox="1">
              <a:spLocks noChangeArrowheads="1"/>
            </p:cNvSpPr>
            <p:nvPr/>
          </p:nvSpPr>
          <p:spPr bwMode="auto">
            <a:xfrm>
              <a:off x="7020" y="12947"/>
              <a:ext cx="1800" cy="4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/>
              <a:r>
                <a:rPr lang="zh-CN" altLang="en-US" sz="2400">
                  <a:latin typeface="宋体" pitchFamily="2" charset="-122"/>
                </a:rPr>
                <a:t>图</a:t>
              </a:r>
              <a:r>
                <a:rPr lang="en-US" altLang="zh-CN" sz="2400">
                  <a:latin typeface="宋体" pitchFamily="2" charset="-122"/>
                </a:rPr>
                <a:t>3-15 120  </a:t>
              </a:r>
              <a:r>
                <a:rPr lang="zh-CN" altLang="en-US" sz="2400">
                  <a:latin typeface="宋体" pitchFamily="2" charset="-122"/>
                </a:rPr>
                <a:t>地插</a:t>
              </a:r>
            </a:p>
            <a:p>
              <a:pPr eaLnBrk="1" hangingPunct="1"/>
              <a:endParaRPr lang="en-US" altLang="zh-CN" sz="2400"/>
            </a:p>
          </p:txBody>
        </p:sp>
      </p:grpSp>
    </p:spTree>
    <p:extLst>
      <p:ext uri="{BB962C8B-B14F-4D97-AF65-F5344CB8AC3E}">
        <p14:creationId xmlns:p14="http://schemas.microsoft.com/office/powerpoint/2010/main" val="22128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2813" eaLnBrk="1" hangingPunct="1"/>
            <a:r>
              <a:rPr lang="en-US" altLang="zh-CN" smtClean="0"/>
              <a:t>                                  </a:t>
            </a:r>
          </a:p>
        </p:txBody>
      </p:sp>
      <p:pic>
        <p:nvPicPr>
          <p:cNvPr id="71683" name="Picture 77" descr="Carmine_Agent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04025" y="4797425"/>
            <a:ext cx="762000" cy="762000"/>
          </a:xfrm>
          <a:noFill/>
        </p:spPr>
      </p:pic>
      <p:sp>
        <p:nvSpPr>
          <p:cNvPr id="71684" name="Rectangle 2"/>
          <p:cNvSpPr>
            <a:spLocks noChangeArrowheads="1"/>
          </p:cNvSpPr>
          <p:nvPr/>
        </p:nvSpPr>
        <p:spPr bwMode="auto">
          <a:xfrm>
            <a:off x="1042988" y="260350"/>
            <a:ext cx="6019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912813"/>
            <a:endParaRPr lang="zh-CN" altLang="zh-CN" sz="28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14020" name="Rectangle 3"/>
          <p:cNvSpPr>
            <a:spLocks noChangeArrowheads="1"/>
          </p:cNvSpPr>
          <p:nvPr/>
        </p:nvSpPr>
        <p:spPr bwMode="auto">
          <a:xfrm>
            <a:off x="611188" y="1700213"/>
            <a:ext cx="82296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altLang="zh-CN" sz="2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宋体" pitchFamily="2" charset="-122"/>
              </a:rPr>
              <a:t>	</a:t>
            </a:r>
            <a:r>
              <a:rPr lang="en-US" altLang="zh-CN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2.</a:t>
            </a:r>
            <a:r>
              <a:rPr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底盒</a:t>
            </a:r>
          </a:p>
          <a:p>
            <a:pPr marL="342900" indent="-342900">
              <a:spcBef>
                <a:spcPct val="20000"/>
              </a:spcBef>
              <a:buClr>
                <a:srgbClr val="FF0000"/>
              </a:buClr>
              <a:defRPr/>
            </a:pPr>
            <a:r>
              <a:rPr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         常用底盒分为明装底盒和暗装底盒，如图</a:t>
            </a:r>
            <a:r>
              <a:rPr lang="en-US" altLang="zh-CN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3-16</a:t>
            </a:r>
            <a:r>
              <a:rPr lang="zh-CN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。明装底盒通常采用高强度塑料材料制成，而暗装底盒有塑料材料制成的也有金属材料制成。</a:t>
            </a:r>
          </a:p>
        </p:txBody>
      </p:sp>
    </p:spTree>
    <p:extLst>
      <p:ext uri="{BB962C8B-B14F-4D97-AF65-F5344CB8AC3E}">
        <p14:creationId xmlns:p14="http://schemas.microsoft.com/office/powerpoint/2010/main" val="321259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全屏显示(4:3)</PresentationFormat>
  <Paragraphs>164</Paragraphs>
  <Slides>37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37</vt:i4>
      </vt:variant>
    </vt:vector>
  </HeadingPairs>
  <TitlesOfParts>
    <vt:vector size="38" baseType="lpstr">
      <vt:lpstr>Office 主题</vt:lpstr>
      <vt:lpstr>PowerPoint 演示文稿</vt:lpstr>
      <vt:lpstr>线缆安装工具 </vt:lpstr>
      <vt:lpstr>PowerPoint 演示文稿</vt:lpstr>
      <vt:lpstr>PowerPoint 演示文稿</vt:lpstr>
      <vt:lpstr>                                  </vt:lpstr>
      <vt:lpstr>                                  </vt:lpstr>
      <vt:lpstr>                                  </vt:lpstr>
      <vt:lpstr>                                  </vt:lpstr>
      <vt:lpstr>                                  </vt:lpstr>
      <vt:lpstr>                                  </vt:lpstr>
      <vt:lpstr>                                  </vt:lpstr>
      <vt:lpstr>                                  </vt:lpstr>
      <vt:lpstr>                     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vincent</dc:creator>
  <cp:lastModifiedBy>vincent</cp:lastModifiedBy>
  <cp:revision>1</cp:revision>
  <dcterms:created xsi:type="dcterms:W3CDTF">2016-08-18T02:08:50Z</dcterms:created>
  <dcterms:modified xsi:type="dcterms:W3CDTF">2016-08-18T02:22:16Z</dcterms:modified>
</cp:coreProperties>
</file>