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3"/>
  </p:notesMasterIdLst>
  <p:sldIdLst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E3232-50C2-4BD8-912D-3B9D6A330779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FC89-0806-40ED-86C3-EAB02F1CA5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28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39B37404-6156-4DE4-BF1D-77D49FA2C49C}" type="slidenum">
              <a:rPr lang="en-US" altLang="en-US" sz="1200">
                <a:latin typeface="Times" pitchFamily="18" charset="0"/>
              </a:rPr>
              <a:pPr/>
              <a:t>3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6D6F56B7-D152-4415-AD47-DFA9FDE10077}" type="slidenum">
              <a:rPr lang="en-US" altLang="en-US" sz="1200">
                <a:latin typeface="Times" pitchFamily="18" charset="0"/>
              </a:rPr>
              <a:pPr/>
              <a:t>27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52F57C87-7F77-4769-A696-8FF47C3171FC}" type="slidenum">
              <a:rPr lang="en-US" altLang="en-US" sz="1200">
                <a:latin typeface="Times" pitchFamily="18" charset="0"/>
              </a:rPr>
              <a:pPr/>
              <a:t>5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6175" y="690563"/>
            <a:ext cx="4560888" cy="34226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05" y="4342464"/>
            <a:ext cx="5031685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0" tIns="44921" rIns="89840" bIns="44921"/>
          <a:lstStyle/>
          <a:p>
            <a:r>
              <a:rPr lang="en-US" altLang="zh-CN" smtClean="0"/>
              <a:t>The Smart Remote mode simultaneously tests two fibers, records individual test results for each and will identify failures on either fiber.</a:t>
            </a:r>
          </a:p>
          <a:p>
            <a:endParaRPr lang="en-US" altLang="zh-CN" smtClean="0"/>
          </a:p>
          <a:p>
            <a:r>
              <a:rPr lang="en-US" altLang="zh-CN" smtClean="0"/>
              <a:t>This method is preferred as it allows the DSP to isolate faults on each of the fibers tested. </a:t>
            </a:r>
          </a:p>
          <a:p>
            <a:endParaRPr lang="en-US" altLang="zh-CN" smtClean="0"/>
          </a:p>
          <a:p>
            <a:r>
              <a:rPr lang="en-US" altLang="zh-CN" smtClean="0"/>
              <a:t>Conducts tests in duplex fiber arrangements that adhere to TIA/EIA=568-B requirements. (0.75dB per connector in each direction)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70449F50-9D22-4B48-A60B-D5E169D63AB4}" type="slidenum">
              <a:rPr lang="en-US" altLang="en-US" sz="1200">
                <a:latin typeface="Times" pitchFamily="18" charset="0"/>
              </a:rPr>
              <a:pPr/>
              <a:t>6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5587"/>
            <a:ext cx="5028579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B34A2D3A-42D8-4FA0-A0B0-6D338EDDD04A}" type="slidenum">
              <a:rPr lang="en-US" altLang="en-US" sz="1200">
                <a:latin typeface="Times" pitchFamily="18" charset="0"/>
              </a:rPr>
              <a:pPr/>
              <a:t>14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1000"/>
              <a:t>YOU CAN CREATE AND DOWNLOAD CABLE ID’s TO THE DSP-4300!!</a:t>
            </a:r>
            <a:br>
              <a:rPr lang="en-US" altLang="zh-CN" sz="1000"/>
            </a:br>
            <a:endParaRPr lang="en-US" altLang="zh-CN" sz="1000"/>
          </a:p>
          <a:p>
            <a:pPr>
              <a:lnSpc>
                <a:spcPct val="90000"/>
              </a:lnSpc>
            </a:pPr>
            <a:r>
              <a:rPr lang="en-US" altLang="zh-CN" sz="1000"/>
              <a:t>Create files within LinkWare containing desired Cable Ids:</a:t>
            </a:r>
          </a:p>
          <a:p>
            <a:pPr marL="224325" lvl="1">
              <a:lnSpc>
                <a:spcPct val="90000"/>
              </a:lnSpc>
              <a:buFontTx/>
              <a:buChar char="•"/>
            </a:pPr>
            <a:r>
              <a:rPr lang="en-US" altLang="zh-CN" sz="1000"/>
              <a:t>  Improved alpha-numeric capability  (ex.  1A through 10D)</a:t>
            </a:r>
          </a:p>
          <a:p>
            <a:pPr marL="224325" lvl="1">
              <a:lnSpc>
                <a:spcPct val="90000"/>
              </a:lnSpc>
              <a:buFontTx/>
              <a:buChar char="•"/>
            </a:pPr>
            <a:r>
              <a:rPr lang="en-US" altLang="zh-CN" sz="1000"/>
              <a:t>  Up to 253 Cable IDs per file</a:t>
            </a:r>
          </a:p>
          <a:p>
            <a:pPr marL="224325" lvl="1">
              <a:lnSpc>
                <a:spcPct val="90000"/>
              </a:lnSpc>
              <a:buFontTx/>
              <a:buChar char="•"/>
            </a:pPr>
            <a:r>
              <a:rPr lang="en-US" altLang="zh-CN" sz="1000"/>
              <a:t>  Up to 8 files per Multimedia Card</a:t>
            </a:r>
          </a:p>
          <a:p>
            <a:pPr marL="224325" lvl="1">
              <a:lnSpc>
                <a:spcPct val="90000"/>
              </a:lnSpc>
              <a:buFontTx/>
              <a:buChar char="•"/>
            </a:pPr>
            <a:r>
              <a:rPr lang="en-US" altLang="zh-CN" sz="1000"/>
              <a:t>  ID files reside on the Multimedia Memory Card</a:t>
            </a:r>
            <a:br>
              <a:rPr lang="en-US" altLang="zh-CN" sz="1000"/>
            </a:br>
            <a:endParaRPr lang="en-US" altLang="zh-CN" sz="1000"/>
          </a:p>
          <a:p>
            <a:pPr>
              <a:lnSpc>
                <a:spcPct val="90000"/>
              </a:lnSpc>
            </a:pPr>
            <a:r>
              <a:rPr lang="en-US" altLang="zh-CN" sz="1000"/>
              <a:t>The re-certify feature within LinkWare allows the user to take existing graphical tests (i.e., tests with plot data) and re-certify that data against a new test standard.  If desired, this feature gives the owner the ability to qualify his previous test results against the final version of Cat 6.  And remember, the DSP-4100 and 4300 can save graphical tests to 350 MHz, regardless of the test chosen.</a:t>
            </a:r>
            <a:br>
              <a:rPr lang="en-US" altLang="zh-CN" sz="1000"/>
            </a:br>
            <a:endParaRPr lang="en-US" altLang="zh-CN" sz="1000"/>
          </a:p>
          <a:p>
            <a:pPr>
              <a:lnSpc>
                <a:spcPct val="90000"/>
              </a:lnSpc>
            </a:pPr>
            <a:r>
              <a:rPr lang="en-US" altLang="zh-CN" sz="1000"/>
              <a:t>Contractors and owners can eliminate printing reports on paper by simply  “printing” reports to a PDF file.  This can be done in LinkWare with the click of one button up on the main toolbar.  Save paper and money!</a:t>
            </a:r>
            <a:br>
              <a:rPr lang="en-US" altLang="zh-CN" sz="1000"/>
            </a:br>
            <a:endParaRPr lang="en-US" altLang="zh-CN" sz="1000"/>
          </a:p>
          <a:p>
            <a:pPr>
              <a:lnSpc>
                <a:spcPct val="90000"/>
              </a:lnSpc>
            </a:pPr>
            <a:r>
              <a:rPr lang="en-US" altLang="zh-CN" sz="1000"/>
              <a:t>For additional information on LinkWare, refer to the DSP-4300 introduction CD and open the PDF containing the LinkWare user manual (or download the manual from the web).</a:t>
            </a:r>
          </a:p>
          <a:p>
            <a:pPr>
              <a:lnSpc>
                <a:spcPct val="90000"/>
              </a:lnSpc>
            </a:pPr>
            <a:endParaRPr lang="zh-CN" altLang="en-US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C7312BFF-14D0-411B-B991-39454CEBD73F}" type="slidenum">
              <a:rPr lang="en-US" altLang="en-US" sz="1200">
                <a:latin typeface="Times" pitchFamily="18" charset="0"/>
              </a:rPr>
              <a:pPr/>
              <a:t>17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96913"/>
            <a:ext cx="4552950" cy="3414712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06" y="4344025"/>
            <a:ext cx="5020813" cy="41160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86" tIns="44942" rIns="89886" bIns="44942"/>
          <a:lstStyle/>
          <a:p>
            <a:r>
              <a:rPr lang="en-US" altLang="zh-CN" sz="1000" b="1"/>
              <a:t>Printed Reports</a:t>
            </a:r>
            <a:endParaRPr lang="en-US" altLang="zh-CN" sz="1000"/>
          </a:p>
          <a:p>
            <a:r>
              <a:rPr lang="en-US" altLang="zh-CN" sz="1000"/>
              <a:t>LinkWare Software supports several alternatives to provide test results information to your customer: (1) a graphical report with color graphs depicting all of the measured test parameters over the full DSP-4300 frequency range from 1 through 350 MHz; (2) a text format of the numeric summary of the test report (worst case and worst value data points); and (3) a summary report that provides a list of the cabling links tested with a few key information elements.</a:t>
            </a:r>
            <a:br>
              <a:rPr lang="en-US" altLang="zh-CN" sz="1000"/>
            </a:br>
            <a:endParaRPr lang="en-US" altLang="zh-CN" sz="1000"/>
          </a:p>
          <a:p>
            <a:r>
              <a:rPr lang="en-US" altLang="zh-CN" sz="1000" b="1"/>
              <a:t>Graphical Reports (shown above)</a:t>
            </a:r>
            <a:endParaRPr lang="en-US" altLang="zh-CN" sz="1000"/>
          </a:p>
          <a:p>
            <a:r>
              <a:rPr lang="en-US" altLang="zh-CN" sz="1000"/>
              <a:t>A color graphic report can be viewed on the computer screen or printed by the DSP-CMS software if the complete set of test data points was stored on the memory card in the DSP-4300 during the tests. A sample graphic report has been reproduced on the slide above. The new version of DSP-CMS lets you import and print a bitmap representation of your company logo.</a:t>
            </a:r>
          </a:p>
          <a:p>
            <a:pPr algn="ctr">
              <a:spcBef>
                <a:spcPts val="393"/>
              </a:spcBef>
              <a:spcAft>
                <a:spcPts val="196"/>
              </a:spcAft>
            </a:pPr>
            <a:endParaRPr lang="en-US" altLang="zh-CN" sz="1000"/>
          </a:p>
          <a:p>
            <a:endParaRPr lang="en-US" altLang="zh-CN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8D63A9FD-CDA4-4E66-969C-D81B0E470446}" type="slidenum">
              <a:rPr lang="en-US" altLang="en-US" sz="1200">
                <a:latin typeface="Times" pitchFamily="18" charset="0"/>
              </a:rPr>
              <a:pPr/>
              <a:t>19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024B87E4-35A1-43C5-BBDF-63BACAD2A8E7}" type="slidenum">
              <a:rPr lang="en-US" altLang="en-US" sz="1200">
                <a:latin typeface="Times" pitchFamily="18" charset="0"/>
              </a:rPr>
              <a:pPr/>
              <a:t>20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7673A9F7-172D-41B7-84D3-A0E7B06B18B0}" type="slidenum">
              <a:rPr lang="en-US" altLang="en-US" sz="1200">
                <a:latin typeface="Times" pitchFamily="18" charset="0"/>
              </a:rPr>
              <a:pPr/>
              <a:t>21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29057" indent="-280406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2162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570276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18927" indent="-224325" defTabSz="914437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7C8AA4D6-D97A-4B02-A36D-F3CCF3D30AA2}" type="slidenum">
              <a:rPr lang="en-US" altLang="en-US" sz="1200">
                <a:latin typeface="Times" pitchFamily="18" charset="0"/>
              </a:rPr>
              <a:pPr/>
              <a:t>22</a:t>
            </a:fld>
            <a:endParaRPr lang="en-US" altLang="en-US" sz="1200">
              <a:latin typeface="Times" pitchFamily="18" charset="0"/>
            </a:endParaRPr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3" rIns="91424" bIns="45713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685800"/>
            <a:ext cx="74422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676400"/>
            <a:ext cx="3990975" cy="4684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62475" y="1676400"/>
            <a:ext cx="3990975" cy="2265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62475" y="4094163"/>
            <a:ext cx="3990975" cy="2266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2277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685800"/>
            <a:ext cx="74422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19100" y="1676400"/>
            <a:ext cx="3990975" cy="4684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2475" y="1676400"/>
            <a:ext cx="3990975" cy="4684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4979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685800"/>
            <a:ext cx="74422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19100" y="1676400"/>
            <a:ext cx="3990975" cy="4684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62475" y="1676400"/>
            <a:ext cx="3990975" cy="2265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62475" y="4094163"/>
            <a:ext cx="3990975" cy="2266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846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76200" y="685800"/>
            <a:ext cx="74422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19100" y="1676400"/>
            <a:ext cx="3990975" cy="2265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62475" y="1676400"/>
            <a:ext cx="3990975" cy="2265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19100" y="4094163"/>
            <a:ext cx="3990975" cy="2266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62475" y="4094163"/>
            <a:ext cx="3990975" cy="2266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5691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C9271-C478-4FDE-A74F-FD2B52ECDF2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6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16FA2-0A69-4EC7-B2EA-511446ECD30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2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3F78-E476-4249-83D0-8FEE83B15F8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2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425E-388B-4AAC-B4C1-D416D52010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4F5F-9264-43C5-A945-32A4D5982D0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08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ECE3-A48A-402D-ADCA-AD132BD858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3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35F0-06F5-41FC-89C5-EF08F23C266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31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5E2B-2A7E-4369-95E1-D63CF1EC26F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34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D5AA-4DD2-4C06-ACDA-A4D0AE63420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07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DB8E-2CCF-416C-BED0-2B409552ABF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09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1613" y="188913"/>
            <a:ext cx="2124075" cy="57610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219825" cy="57610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5B58-B2A9-4F72-AC95-EF709CB71D2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1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685800"/>
            <a:ext cx="74422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19100" y="1676400"/>
            <a:ext cx="8134350" cy="468471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0416989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685800"/>
            <a:ext cx="74422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19100" y="1676400"/>
            <a:ext cx="8134350" cy="2265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19100" y="4094163"/>
            <a:ext cx="8134350" cy="22669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52373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685800"/>
            <a:ext cx="7442200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19100" y="1676400"/>
            <a:ext cx="3990975" cy="4684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2475" y="1676400"/>
            <a:ext cx="3990975" cy="4684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9128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7" descr="基础部分1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67799" cy="68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基础部分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7187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6372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481763"/>
            <a:ext cx="2089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7F9E674-F04F-484A-809F-0B5A43963004}" type="slidenum">
              <a:rPr lang="en-US" altLang="zh-CN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6" name="Picture 7" descr="基础部分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62"/>
            <a:ext cx="9067799" cy="68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基础部分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71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ukenetworks.com/us/LAN/Handheld+Testers/WaveRunner/Overview.htm" TargetMode="External"/><Relationship Id="rId13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lukenetworks.com/us/LAN/Handheld+Testers/LinkRunner/Overview.htm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46.jpeg"/><Relationship Id="rId10" Type="http://schemas.openxmlformats.org/officeDocument/2006/relationships/image" Target="../media/image49.jpe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842486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b="1" dirty="0" smtClean="0">
                <a:solidFill>
                  <a:srgbClr val="FFFFFF"/>
                </a:solidFill>
                <a:latin typeface="Times New Roman" pitchFamily="18" charset="0"/>
              </a:rPr>
              <a:t>VCOM </a:t>
            </a:r>
            <a:r>
              <a:rPr lang="zh-CN" altLang="en-US" sz="4800" b="1" dirty="0" smtClean="0">
                <a:solidFill>
                  <a:srgbClr val="FFFFFF"/>
                </a:solidFill>
              </a:rPr>
              <a:t>综合布线工程师</a:t>
            </a:r>
            <a:endParaRPr lang="en-US" altLang="zh-CN" sz="4800" b="1" dirty="0" smtClean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zh-CN" altLang="en-US" sz="3600" b="1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2173" y="1676400"/>
            <a:ext cx="6417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 smtClean="0">
                <a:solidFill>
                  <a:srgbClr val="000000"/>
                </a:solidFill>
              </a:rPr>
              <a:t>福禄克</a:t>
            </a:r>
            <a:r>
              <a:rPr lang="en-US" altLang="zh-CN" sz="5400" dirty="0" smtClean="0">
                <a:solidFill>
                  <a:srgbClr val="000000"/>
                </a:solidFill>
              </a:rPr>
              <a:t>DTX</a:t>
            </a:r>
            <a:r>
              <a:rPr lang="zh-CN" altLang="en-US" sz="5400" dirty="0" smtClean="0">
                <a:solidFill>
                  <a:srgbClr val="000000"/>
                </a:solidFill>
              </a:rPr>
              <a:t>使用培训</a:t>
            </a:r>
            <a:endParaRPr lang="en-US" altLang="zh-CN" sz="54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 smtClean="0">
                <a:solidFill>
                  <a:srgbClr val="000000"/>
                </a:solidFill>
              </a:rPr>
              <a:t>（三）</a:t>
            </a:r>
            <a:endParaRPr lang="zh-CN" altLang="en-US" sz="54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1749" y="533400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</a:rPr>
              <a:t>江西唯康信息网络有限公司</a:t>
            </a:r>
          </a:p>
        </p:txBody>
      </p:sp>
    </p:spTree>
    <p:extLst>
      <p:ext uri="{BB962C8B-B14F-4D97-AF65-F5344CB8AC3E}">
        <p14:creationId xmlns:p14="http://schemas.microsoft.com/office/powerpoint/2010/main" val="42778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308" y="1143000"/>
            <a:ext cx="29809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5486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>
                <a:solidFill>
                  <a:srgbClr val="000000"/>
                </a:solidFill>
              </a:rPr>
              <a:t>将被测试光缆插入标有</a:t>
            </a:r>
            <a:r>
              <a:rPr lang="en-US" altLang="zh-CN">
                <a:solidFill>
                  <a:srgbClr val="000000"/>
                </a:solidFill>
              </a:rPr>
              <a:t> “VFL”</a:t>
            </a:r>
            <a:r>
              <a:rPr lang="zh-CN" altLang="en-US">
                <a:solidFill>
                  <a:srgbClr val="000000"/>
                </a:solidFill>
              </a:rPr>
              <a:t>的端口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>
                <a:solidFill>
                  <a:srgbClr val="000000"/>
                </a:solidFill>
              </a:rPr>
              <a:t>按 “</a:t>
            </a:r>
            <a:r>
              <a:rPr lang="en-US" altLang="zh-CN">
                <a:solidFill>
                  <a:srgbClr val="000000"/>
                </a:solidFill>
              </a:rPr>
              <a:t>VFL”</a:t>
            </a:r>
            <a:r>
              <a:rPr lang="zh-CN" altLang="en-US">
                <a:solidFill>
                  <a:srgbClr val="000000"/>
                </a:solidFill>
              </a:rPr>
              <a:t>键启动连续光波</a:t>
            </a:r>
            <a:endParaRPr lang="en-US" altLang="zh-CN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>
                <a:solidFill>
                  <a:srgbClr val="000000"/>
                </a:solidFill>
              </a:rPr>
              <a:t>再按一次 “</a:t>
            </a:r>
            <a:r>
              <a:rPr lang="en-US" altLang="zh-CN">
                <a:solidFill>
                  <a:srgbClr val="000000"/>
                </a:solidFill>
              </a:rPr>
              <a:t>VFL”</a:t>
            </a:r>
            <a:r>
              <a:rPr lang="zh-CN" altLang="en-US">
                <a:solidFill>
                  <a:srgbClr val="000000"/>
                </a:solidFill>
              </a:rPr>
              <a:t>间启动闪烁模式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zh-CN" altLang="en-US" dirty="0" smtClean="0"/>
              <a:t>实验</a:t>
            </a:r>
            <a:r>
              <a:rPr lang="en-US" altLang="en-US" dirty="0" smtClean="0"/>
              <a:t> #5 – </a:t>
            </a:r>
            <a:r>
              <a:rPr lang="zh-CN" altLang="en-US" dirty="0" smtClean="0"/>
              <a:t>使用可视故障定位仪</a:t>
            </a:r>
            <a:endParaRPr lang="en-US" altLang="zh-CN" dirty="0" smtClean="0"/>
          </a:p>
        </p:txBody>
      </p:sp>
      <p:pic>
        <p:nvPicPr>
          <p:cNvPr id="108549" name="Picture 8" descr="VFL Active CW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8876" y="1439061"/>
            <a:ext cx="1755775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354840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/>
              <a:t>TIA TSB-140 </a:t>
            </a:r>
            <a:r>
              <a:rPr lang="zh-CN" altLang="en-US" smtClean="0"/>
              <a:t>光缆测试 </a:t>
            </a:r>
            <a:br>
              <a:rPr lang="zh-CN" altLang="en-US" smtClean="0"/>
            </a:br>
            <a:endParaRPr lang="en-US" altLang="zh-CN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000" dirty="0" smtClean="0"/>
              <a:t>Tier 1: OLTS </a:t>
            </a:r>
            <a:r>
              <a:rPr lang="zh-CN" altLang="en-US" sz="2000" dirty="0" smtClean="0"/>
              <a:t>（光损耗测试）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测试已安装光缆链路的损耗，长度并验证极性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符合 </a:t>
            </a:r>
            <a:r>
              <a:rPr lang="en-US" altLang="zh-CN" sz="2000" dirty="0" smtClean="0"/>
              <a:t>TIA-526-14A </a:t>
            </a:r>
            <a:r>
              <a:rPr lang="zh-CN" altLang="en-US" sz="2000" dirty="0" smtClean="0"/>
              <a:t>和 </a:t>
            </a:r>
            <a:r>
              <a:rPr lang="en-US" altLang="zh-CN" sz="2000" dirty="0" smtClean="0"/>
              <a:t>TIA-526-7</a:t>
            </a:r>
            <a:r>
              <a:rPr lang="zh-CN" altLang="en-US" sz="2000" dirty="0" smtClean="0"/>
              <a:t>标准要求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sz="2000" b="1" dirty="0" smtClean="0"/>
              <a:t>非常接近实际使用中的系统</a:t>
            </a:r>
            <a:endParaRPr lang="en-US" altLang="zh-CN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 smtClean="0"/>
              <a:t>Tier 2: Tier 1 </a:t>
            </a:r>
            <a:r>
              <a:rPr lang="zh-CN" altLang="en-US" sz="2000" i="1" dirty="0" smtClean="0"/>
              <a:t>加上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OTDR </a:t>
            </a:r>
            <a:r>
              <a:rPr lang="zh-CN" altLang="en-US" sz="2000" dirty="0" smtClean="0"/>
              <a:t>迹线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测试光缆衰减和连接器的插入损耗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高等级测试，可对光缆链路和元件的性能进行定量测试</a:t>
            </a:r>
            <a:endParaRPr lang="en-US" altLang="zh-CN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000" dirty="0" smtClean="0"/>
              <a:t>确认光缆在安装中没有不规范行为（例如过度弯曲，连接不良和熔接不良等）</a:t>
            </a:r>
            <a:endParaRPr lang="en-US" altLang="zh-CN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CN" sz="1600" dirty="0" smtClean="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533400" y="1676400"/>
            <a:ext cx="723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800" b="1">
                <a:solidFill>
                  <a:srgbClr val="333399"/>
                </a:solidFill>
              </a:rPr>
              <a:t>现在网络设计师有两个测试光缆性能测试级别可供选择：</a:t>
            </a:r>
            <a:endParaRPr lang="en-US" altLang="zh-CN" sz="2800" b="1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2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023938"/>
            <a:ext cx="63722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/>
              <a:t>TIA TSB-140 </a:t>
            </a:r>
            <a:r>
              <a:rPr lang="zh-CN" altLang="en-US" smtClean="0"/>
              <a:t>光缆测试：</a:t>
            </a:r>
            <a:r>
              <a:rPr lang="en-US" altLang="zh-CN" smtClean="0"/>
              <a:t>OTDR</a:t>
            </a:r>
            <a:r>
              <a:rPr lang="zh-CN" altLang="en-US" smtClean="0"/>
              <a:t>测试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98650"/>
            <a:ext cx="8218488" cy="434975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altLang="zh-CN" smtClean="0"/>
              <a:t>OTDR</a:t>
            </a:r>
            <a:r>
              <a:rPr lang="zh-CN" altLang="en-US" smtClean="0"/>
              <a:t>提供更多有关光缆的信息以确保安装质量</a:t>
            </a:r>
            <a:endParaRPr lang="en-US" altLang="zh-CN" smtClean="0"/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smtClean="0"/>
              <a:t>没有额外的接合</a:t>
            </a:r>
            <a:endParaRPr lang="en-US" altLang="zh-CN" sz="2000" smtClean="0"/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smtClean="0"/>
              <a:t>没有额外的连接</a:t>
            </a:r>
            <a:endParaRPr lang="en-US" altLang="zh-CN" sz="2000" smtClean="0"/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smtClean="0"/>
              <a:t>匹配的连接</a:t>
            </a:r>
            <a:endParaRPr lang="en-US" altLang="zh-CN" sz="2000" smtClean="0"/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smtClean="0"/>
              <a:t>没有挤压光缆</a:t>
            </a:r>
            <a:r>
              <a:rPr lang="en-US" altLang="zh-CN" sz="2000" smtClean="0"/>
              <a:t> </a:t>
            </a:r>
            <a:r>
              <a:rPr lang="zh-CN" altLang="en-US" sz="2000" smtClean="0"/>
              <a:t>（例如弯曲，捆扎过紧等）</a:t>
            </a:r>
            <a:r>
              <a:rPr lang="en-US" altLang="zh-CN" sz="2000" smtClean="0"/>
              <a:t> </a:t>
            </a:r>
          </a:p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14490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0" y="2514600"/>
            <a:ext cx="548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000" b="1">
                <a:solidFill>
                  <a:srgbClr val="FFC000"/>
                </a:solidFill>
              </a:rPr>
              <a:t>LinkWare </a:t>
            </a:r>
            <a:r>
              <a:rPr lang="zh-CN" altLang="en-US" sz="4000" b="1">
                <a:solidFill>
                  <a:srgbClr val="FFC000"/>
                </a:solidFill>
              </a:rPr>
              <a:t>与</a:t>
            </a:r>
            <a:br>
              <a:rPr lang="zh-CN" altLang="en-US" sz="4000" b="1">
                <a:solidFill>
                  <a:srgbClr val="FFC000"/>
                </a:solidFill>
              </a:rPr>
            </a:br>
            <a:r>
              <a:rPr lang="en-US" altLang="zh-CN" sz="4000" b="1">
                <a:solidFill>
                  <a:srgbClr val="FFC000"/>
                </a:solidFill>
              </a:rPr>
              <a:t>LinkWare Stats</a:t>
            </a:r>
          </a:p>
        </p:txBody>
      </p:sp>
      <p:pic>
        <p:nvPicPr>
          <p:cNvPr id="1116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50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51666"/>
            <a:ext cx="3505200" cy="27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43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0"/>
          <p:cNvSpPr>
            <a:spLocks noGrp="1" noChangeArrowheads="1"/>
          </p:cNvSpPr>
          <p:nvPr>
            <p:ph type="title"/>
          </p:nvPr>
        </p:nvSpPr>
        <p:spPr>
          <a:xfrm>
            <a:off x="201612" y="914400"/>
            <a:ext cx="63722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dirty="0" smtClean="0">
                <a:solidFill>
                  <a:schemeClr val="tx1"/>
                </a:solidFill>
              </a:rPr>
              <a:t>方便管理测试结果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pic>
        <p:nvPicPr>
          <p:cNvPr id="1126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155825"/>
            <a:ext cx="4572000" cy="3821113"/>
          </a:xfrm>
          <a:noFill/>
        </p:spPr>
      </p:pic>
      <p:pic>
        <p:nvPicPr>
          <p:cNvPr id="112644" name="Picture 11" descr="Dtx1800_01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1216025" cy="1719263"/>
          </a:xfrm>
          <a:noFill/>
        </p:spPr>
      </p:pic>
      <p:pic>
        <p:nvPicPr>
          <p:cNvPr id="112645" name="Picture 14" descr="Of_01__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>
            <a:clrChange>
              <a:clrFrom>
                <a:srgbClr val="F2F2F0"/>
              </a:clrFrom>
              <a:clrTo>
                <a:srgbClr val="F2F2F0">
                  <a:alpha val="0"/>
                </a:srgbClr>
              </a:clrTo>
            </a:clrChange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267200"/>
            <a:ext cx="1741488" cy="2062163"/>
          </a:xfrm>
          <a:noFill/>
        </p:spPr>
      </p:pic>
      <p:pic>
        <p:nvPicPr>
          <p:cNvPr id="112646" name="Picture 17" descr="Dsp4_01s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7">
            <a:clrChange>
              <a:clrFrom>
                <a:srgbClr val="E6E6E4"/>
              </a:clrFrom>
              <a:clrTo>
                <a:srgbClr val="E6E6E4">
                  <a:alpha val="0"/>
                </a:srgbClr>
              </a:clrTo>
            </a:clrChange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00400"/>
            <a:ext cx="973138" cy="1600200"/>
          </a:xfrm>
          <a:noFill/>
        </p:spPr>
      </p:pic>
      <p:sp>
        <p:nvSpPr>
          <p:cNvPr id="112647" name="AutoShape 5"/>
          <p:cNvSpPr>
            <a:spLocks noChangeArrowheads="1"/>
          </p:cNvSpPr>
          <p:nvPr/>
        </p:nvSpPr>
        <p:spPr bwMode="auto">
          <a:xfrm rot="-1059813">
            <a:off x="3054350" y="4770438"/>
            <a:ext cx="1358900" cy="9096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 rot="742963">
            <a:off x="2435225" y="2266950"/>
            <a:ext cx="1905000" cy="9096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49" name="AutoShape 9"/>
          <p:cNvSpPr>
            <a:spLocks noChangeArrowheads="1"/>
          </p:cNvSpPr>
          <p:nvPr/>
        </p:nvSpPr>
        <p:spPr bwMode="auto">
          <a:xfrm>
            <a:off x="1600200" y="3581400"/>
            <a:ext cx="2743200" cy="9096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66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6"/>
          <p:cNvSpPr>
            <a:spLocks noGrp="1" noChangeArrowheads="1"/>
          </p:cNvSpPr>
          <p:nvPr>
            <p:ph type="title"/>
          </p:nvPr>
        </p:nvSpPr>
        <p:spPr>
          <a:xfrm>
            <a:off x="184150" y="710953"/>
            <a:ext cx="63722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dirty="0" smtClean="0"/>
              <a:t>简易的测试结果管理</a:t>
            </a:r>
            <a:endParaRPr lang="en-US" altLang="zh-CN" dirty="0" smtClean="0"/>
          </a:p>
        </p:txBody>
      </p:sp>
      <p:pic>
        <p:nvPicPr>
          <p:cNvPr id="230424" name="Picture 2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36725"/>
            <a:ext cx="5867400" cy="3565525"/>
          </a:xfrm>
        </p:spPr>
      </p:pic>
      <p:pic>
        <p:nvPicPr>
          <p:cNvPr id="230441" name="Picture 41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447800"/>
            <a:ext cx="5486400" cy="2727325"/>
          </a:xfrm>
        </p:spPr>
      </p:pic>
      <p:pic>
        <p:nvPicPr>
          <p:cNvPr id="230433" name="Picture 3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144838"/>
            <a:ext cx="4976192" cy="3019913"/>
          </a:xfrm>
        </p:spPr>
      </p:pic>
      <p:sp>
        <p:nvSpPr>
          <p:cNvPr id="230423" name="Text Box 23"/>
          <p:cNvSpPr txBox="1">
            <a:spLocks noChangeArrowheads="1"/>
          </p:cNvSpPr>
          <p:nvPr/>
        </p:nvSpPr>
        <p:spPr bwMode="auto">
          <a:xfrm>
            <a:off x="76200" y="1600200"/>
            <a:ext cx="320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生成满足</a:t>
            </a:r>
            <a:r>
              <a:rPr lang="en-US" altLang="zh-CN" sz="2000" b="1">
                <a:solidFill>
                  <a:srgbClr val="000000"/>
                </a:solidFill>
              </a:rPr>
              <a:t> ANSI/EIA/TIA 606-A </a:t>
            </a:r>
            <a:r>
              <a:rPr lang="zh-CN" altLang="en-US" sz="2000" b="1">
                <a:solidFill>
                  <a:srgbClr val="000000"/>
                </a:solidFill>
              </a:rPr>
              <a:t>标准的项目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将 </a:t>
            </a:r>
            <a:r>
              <a:rPr lang="en-US" altLang="zh-CN" sz="2000" b="1">
                <a:solidFill>
                  <a:srgbClr val="000000"/>
                </a:solidFill>
              </a:rPr>
              <a:t>Fluke Networks</a:t>
            </a:r>
            <a:r>
              <a:rPr lang="zh-CN" altLang="en-US" sz="2000" b="1">
                <a:solidFill>
                  <a:srgbClr val="000000"/>
                </a:solidFill>
              </a:rPr>
              <a:t>测试仪内的数据导入通用数据库</a:t>
            </a:r>
            <a:endParaRPr lang="en-US" altLang="zh-CN" sz="2000" b="1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简便的分类管理</a:t>
            </a:r>
            <a:endParaRPr lang="en-US" altLang="zh-CN" sz="2000" b="1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加入另一个测试报告中的测试结果</a:t>
            </a:r>
            <a:endParaRPr lang="en-US" altLang="zh-CN" sz="2000" b="1">
              <a:solidFill>
                <a:srgbClr val="000000"/>
              </a:solidFill>
            </a:endParaRPr>
          </a:p>
        </p:txBody>
      </p:sp>
      <p:sp>
        <p:nvSpPr>
          <p:cNvPr id="113671" name="Text Box 44"/>
          <p:cNvSpPr txBox="1">
            <a:spLocks noChangeArrowheads="1"/>
          </p:cNvSpPr>
          <p:nvPr/>
        </p:nvSpPr>
        <p:spPr bwMode="auto">
          <a:xfrm>
            <a:off x="0" y="703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849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0"/>
          <p:cNvSpPr>
            <a:spLocks noGrp="1" noChangeArrowheads="1"/>
          </p:cNvSpPr>
          <p:nvPr>
            <p:ph type="title"/>
          </p:nvPr>
        </p:nvSpPr>
        <p:spPr>
          <a:xfrm>
            <a:off x="102765" y="838200"/>
            <a:ext cx="63722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dirty="0" smtClean="0"/>
              <a:t>灵活的报告形式</a:t>
            </a:r>
            <a:endParaRPr lang="en-US" altLang="zh-CN" dirty="0" smtClean="0"/>
          </a:p>
        </p:txBody>
      </p:sp>
      <p:pic>
        <p:nvPicPr>
          <p:cNvPr id="114691" name="Picture 9" descr="CableMan_Report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2819400" cy="3124200"/>
          </a:xfrm>
        </p:spPr>
      </p:pic>
      <p:pic>
        <p:nvPicPr>
          <p:cNvPr id="114692" name="Picture 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996952"/>
            <a:ext cx="5105400" cy="3109913"/>
          </a:xfrm>
        </p:spPr>
      </p:pic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76200" y="1600200"/>
            <a:ext cx="5410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en-US" altLang="zh-CN" sz="2000" b="1">
                <a:solidFill>
                  <a:srgbClr val="000000"/>
                </a:solidFill>
              </a:rPr>
              <a:t>LinkWare </a:t>
            </a:r>
            <a:r>
              <a:rPr lang="zh-CN" altLang="en-US" sz="2000" b="1">
                <a:solidFill>
                  <a:srgbClr val="000000"/>
                </a:solidFill>
              </a:rPr>
              <a:t>提供专业的自定义报告</a:t>
            </a:r>
            <a:endParaRPr lang="en-US" altLang="zh-CN" sz="2000" b="1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可在测试报告中加入用户自定义的公司图标</a:t>
            </a:r>
            <a:endParaRPr lang="en-US" altLang="zh-CN" sz="2000" b="1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endParaRPr lang="en-US" altLang="zh-CN" sz="2000" b="1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endParaRPr lang="zh-CN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8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zh-CN" altLang="en-US" smtClean="0"/>
              <a:t>测试结果管理</a:t>
            </a:r>
            <a:r>
              <a:rPr lang="en-US" altLang="zh-CN" smtClean="0"/>
              <a:t> –</a:t>
            </a:r>
            <a:r>
              <a:rPr lang="zh-CN" altLang="en-US" smtClean="0"/>
              <a:t>打印测试报告</a:t>
            </a:r>
            <a:endParaRPr lang="en-US" altLang="zh-CN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1800" smtClean="0"/>
              <a:t>   </a:t>
            </a:r>
          </a:p>
        </p:txBody>
      </p:sp>
      <p:pic>
        <p:nvPicPr>
          <p:cNvPr id="1157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828800"/>
            <a:ext cx="3406775" cy="4427538"/>
          </a:xfrm>
        </p:spPr>
      </p:pic>
      <p:sp>
        <p:nvSpPr>
          <p:cNvPr id="115717" name="Rectangle 4"/>
          <p:cNvSpPr>
            <a:spLocks noChangeArrowheads="1"/>
          </p:cNvSpPr>
          <p:nvPr/>
        </p:nvSpPr>
        <p:spPr bwMode="auto">
          <a:xfrm>
            <a:off x="228600" y="1828800"/>
            <a:ext cx="5334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None/>
            </a:pPr>
            <a:r>
              <a:rPr lang="en-US" altLang="zh-CN" sz="2000" b="1">
                <a:solidFill>
                  <a:srgbClr val="000000"/>
                </a:solidFill>
              </a:rPr>
              <a:t>LinkWare</a:t>
            </a:r>
            <a:r>
              <a:rPr lang="zh-CN" altLang="en-US" sz="2000" b="1">
                <a:solidFill>
                  <a:srgbClr val="000000"/>
                </a:solidFill>
              </a:rPr>
              <a:t>软件支持几种向用户提供测试报告的格式：</a:t>
            </a:r>
            <a:endParaRPr lang="en-US" altLang="zh-CN" sz="2000" b="1">
              <a:solidFill>
                <a:srgbClr val="000000"/>
              </a:solidFill>
            </a:endParaRPr>
          </a:p>
          <a:p>
            <a:pPr lvl="1" indent="-334963"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带有全频率量程范围的测试点数据彩色图像报告</a:t>
            </a:r>
          </a:p>
          <a:p>
            <a:pPr lvl="1" indent="-334963"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带有最差点和最差余量点数值的文本报告</a:t>
            </a:r>
            <a:endParaRPr lang="en-US" altLang="zh-CN" sz="2000" b="1">
              <a:solidFill>
                <a:srgbClr val="000000"/>
              </a:solidFill>
            </a:endParaRPr>
          </a:p>
          <a:p>
            <a:pPr lvl="1" indent="-334963"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带有经过测试的链路和主要信息的摘要报告</a:t>
            </a:r>
            <a:endParaRPr lang="en-US" altLang="zh-CN" sz="2000" b="1">
              <a:solidFill>
                <a:srgbClr val="000000"/>
              </a:solidFill>
            </a:endParaRPr>
          </a:p>
          <a:p>
            <a:pPr lvl="1" indent="-334963"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测试报告即可打印成册，也可以</a:t>
            </a:r>
            <a:r>
              <a:rPr lang="en-US" altLang="zh-CN" sz="2000" b="1">
                <a:solidFill>
                  <a:srgbClr val="000000"/>
                </a:solidFill>
              </a:rPr>
              <a:t>PDF</a:t>
            </a:r>
            <a:r>
              <a:rPr lang="zh-CN" altLang="en-US" sz="2000" b="1">
                <a:solidFill>
                  <a:srgbClr val="000000"/>
                </a:solidFill>
              </a:rPr>
              <a:t>文件格式输出</a:t>
            </a:r>
            <a:r>
              <a:rPr lang="en-US" altLang="zh-CN" sz="20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068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6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63722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dirty="0" smtClean="0"/>
              <a:t>测试仪管理</a:t>
            </a:r>
            <a:endParaRPr lang="en-US" altLang="zh-CN" dirty="0" smtClean="0"/>
          </a:p>
        </p:txBody>
      </p:sp>
      <p:pic>
        <p:nvPicPr>
          <p:cNvPr id="11673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1268760"/>
            <a:ext cx="5486400" cy="3336925"/>
          </a:xfrm>
        </p:spPr>
      </p:pic>
      <p:pic>
        <p:nvPicPr>
          <p:cNvPr id="276491" name="Picture 11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657600"/>
            <a:ext cx="5105400" cy="2400300"/>
          </a:xfrm>
        </p:spPr>
      </p:pic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76200" y="1600200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None/>
            </a:pPr>
            <a:r>
              <a:rPr lang="zh-CN" altLang="en-US" sz="2000" b="1" dirty="0">
                <a:solidFill>
                  <a:srgbClr val="000000"/>
                </a:solidFill>
              </a:rPr>
              <a:t>通过</a:t>
            </a:r>
            <a:r>
              <a:rPr lang="en-US" altLang="zh-CN" sz="2000" b="1" dirty="0" err="1">
                <a:solidFill>
                  <a:srgbClr val="000000"/>
                </a:solidFill>
              </a:rPr>
              <a:t>LinkWare</a:t>
            </a:r>
            <a:r>
              <a:rPr lang="en-US" altLang="zh-CN" sz="2000" b="1" dirty="0">
                <a:solidFill>
                  <a:srgbClr val="000000"/>
                </a:solidFill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</a:rPr>
              <a:t>您还可以：</a:t>
            </a:r>
            <a:endParaRPr lang="en-US" altLang="zh-CN" sz="2000" b="1" dirty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 dirty="0">
                <a:solidFill>
                  <a:srgbClr val="000000"/>
                </a:solidFill>
              </a:rPr>
              <a:t>对多种</a:t>
            </a:r>
            <a:r>
              <a:rPr lang="en-US" altLang="zh-CN" sz="2000" b="1" dirty="0">
                <a:solidFill>
                  <a:srgbClr val="000000"/>
                </a:solidFill>
              </a:rPr>
              <a:t>Fluke</a:t>
            </a:r>
            <a:r>
              <a:rPr lang="zh-CN" altLang="en-US" sz="2000" b="1" dirty="0">
                <a:solidFill>
                  <a:srgbClr val="000000"/>
                </a:solidFill>
              </a:rPr>
              <a:t>网络公司的电缆测试仪进行软件版本</a:t>
            </a:r>
            <a:r>
              <a:rPr lang="en-US" altLang="zh-CN" sz="2000" b="1" dirty="0">
                <a:solidFill>
                  <a:srgbClr val="000000"/>
                </a:solidFill>
              </a:rPr>
              <a:t>/</a:t>
            </a:r>
            <a:r>
              <a:rPr lang="zh-CN" altLang="en-US" sz="2000" b="1" dirty="0">
                <a:solidFill>
                  <a:srgbClr val="000000"/>
                </a:solidFill>
              </a:rPr>
              <a:t>测试标准的升级</a:t>
            </a:r>
            <a:endParaRPr lang="en-US" altLang="zh-CN" sz="2000" b="1" dirty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 dirty="0">
                <a:solidFill>
                  <a:srgbClr val="000000"/>
                </a:solidFill>
              </a:rPr>
              <a:t>对测试仪的通用设置部分创建自定义设置</a:t>
            </a:r>
            <a:endParaRPr lang="en-US" altLang="zh-CN" sz="2000" b="1" dirty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 dirty="0">
                <a:solidFill>
                  <a:srgbClr val="000000"/>
                </a:solidFill>
              </a:rPr>
              <a:t>创建自定义的线缆标识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endParaRPr lang="zh-CN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18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LinkWare Stats </a:t>
            </a:r>
            <a:r>
              <a:rPr lang="zh-CN" altLang="en-US" smtClean="0"/>
              <a:t>统计软件</a:t>
            </a:r>
            <a:endParaRPr lang="en-US" altLang="zh-CN" sz="240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00200"/>
            <a:ext cx="4419600" cy="4525963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altLang="en-US" smtClean="0"/>
              <a:t>LinkWare</a:t>
            </a:r>
            <a:r>
              <a:rPr lang="zh-CN" altLang="en-US" smtClean="0"/>
              <a:t>的选件</a:t>
            </a:r>
            <a:endParaRPr lang="en-US" altLang="en-US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mtClean="0"/>
              <a:t>在大量数据中揭示趋势，异常情况和性能</a:t>
            </a:r>
            <a:endParaRPr lang="en-US" altLang="en-US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mtClean="0"/>
              <a:t>适用人员包括：</a:t>
            </a:r>
            <a:endParaRPr lang="en-US" altLang="zh-CN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000" b="1" smtClean="0"/>
              <a:t>布线系统集成商的项目经理</a:t>
            </a:r>
            <a:endParaRPr lang="en-US" altLang="en-US" sz="2000" b="1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000" b="1" smtClean="0"/>
              <a:t>布线系统的最终用户</a:t>
            </a:r>
            <a:endParaRPr lang="en-US" altLang="en-US" sz="2000" b="1" smtClean="0"/>
          </a:p>
          <a:p>
            <a:pPr lvl="1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altLang="en-US" sz="2000" smtClean="0"/>
          </a:p>
        </p:txBody>
      </p:sp>
      <p:pic>
        <p:nvPicPr>
          <p:cNvPr id="117764" name="Picture 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97050"/>
            <a:ext cx="46482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8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30288" y="653298"/>
            <a:ext cx="8461375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DTX </a:t>
            </a:r>
            <a:r>
              <a:rPr lang="zh-CN" altLang="en-US" dirty="0" smtClean="0"/>
              <a:t>设置</a:t>
            </a:r>
            <a:r>
              <a:rPr lang="en-US" altLang="en-US" dirty="0" smtClean="0"/>
              <a:t>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光缆测试</a:t>
            </a:r>
          </a:p>
        </p:txBody>
      </p:sp>
      <p:pic>
        <p:nvPicPr>
          <p:cNvPr id="101380" name="Picture 9" descr="Autotest_m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371600"/>
            <a:ext cx="1752600" cy="2286000"/>
          </a:xfrm>
        </p:spPr>
      </p:pic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838200" y="2514600"/>
            <a:ext cx="41910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13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685800"/>
            <a:ext cx="3318321" cy="54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5105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 dirty="0">
                <a:solidFill>
                  <a:srgbClr val="000000"/>
                </a:solidFill>
              </a:rPr>
              <a:t>如果没有，请将</a:t>
            </a:r>
            <a:r>
              <a:rPr lang="en-US" altLang="zh-CN" dirty="0">
                <a:solidFill>
                  <a:srgbClr val="000000"/>
                </a:solidFill>
              </a:rPr>
              <a:t>DTX-FTM </a:t>
            </a:r>
            <a:r>
              <a:rPr lang="zh-CN" altLang="en-US" dirty="0">
                <a:solidFill>
                  <a:srgbClr val="000000"/>
                </a:solidFill>
              </a:rPr>
              <a:t>插入 </a:t>
            </a:r>
            <a:r>
              <a:rPr lang="en-US" altLang="zh-CN" dirty="0">
                <a:solidFill>
                  <a:srgbClr val="000000"/>
                </a:solidFill>
              </a:rPr>
              <a:t>DTX</a:t>
            </a:r>
            <a:r>
              <a:rPr lang="zh-CN" altLang="en-US" dirty="0">
                <a:solidFill>
                  <a:srgbClr val="000000"/>
                </a:solidFill>
              </a:rPr>
              <a:t>的插槽中</a:t>
            </a:r>
            <a:endParaRPr lang="en-US" altLang="zh-CN" dirty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 dirty="0">
                <a:solidFill>
                  <a:srgbClr val="000000"/>
                </a:solidFill>
              </a:rPr>
              <a:t>由于光缆适配器一直插在</a:t>
            </a:r>
            <a:r>
              <a:rPr lang="en-US" altLang="zh-CN" dirty="0">
                <a:solidFill>
                  <a:srgbClr val="000000"/>
                </a:solidFill>
              </a:rPr>
              <a:t>DTX</a:t>
            </a:r>
            <a:r>
              <a:rPr lang="zh-CN" altLang="en-US" dirty="0">
                <a:solidFill>
                  <a:srgbClr val="000000"/>
                </a:solidFill>
              </a:rPr>
              <a:t>测试仪中，一次按键就可以在光缆和双绞线测试模式间切换</a:t>
            </a:r>
            <a:endParaRPr lang="en-US" altLang="zh-CN" dirty="0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 dirty="0">
                <a:solidFill>
                  <a:srgbClr val="000000"/>
                </a:solidFill>
              </a:rPr>
              <a:t>选择“</a:t>
            </a:r>
            <a:r>
              <a:rPr lang="en-US" altLang="zh-CN" dirty="0">
                <a:solidFill>
                  <a:srgbClr val="000000"/>
                </a:solidFill>
              </a:rPr>
              <a:t>Fiber” </a:t>
            </a:r>
            <a:r>
              <a:rPr lang="zh-CN" altLang="en-US" dirty="0">
                <a:solidFill>
                  <a:srgbClr val="000000"/>
                </a:solidFill>
              </a:rPr>
              <a:t>并按 </a:t>
            </a:r>
            <a:r>
              <a:rPr lang="en-US" altLang="zh-CN" dirty="0">
                <a:solidFill>
                  <a:srgbClr val="000000"/>
                </a:solidFill>
              </a:rPr>
              <a:t>ENTER</a:t>
            </a:r>
            <a:r>
              <a:rPr lang="zh-CN" altLang="en-US" dirty="0">
                <a:solidFill>
                  <a:srgbClr val="000000"/>
                </a:solidFill>
              </a:rPr>
              <a:t>键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 dirty="0">
                <a:solidFill>
                  <a:srgbClr val="000000"/>
                </a:solidFill>
              </a:rPr>
              <a:t>现在</a:t>
            </a:r>
            <a:r>
              <a:rPr lang="en-US" altLang="zh-CN" dirty="0">
                <a:solidFill>
                  <a:srgbClr val="000000"/>
                </a:solidFill>
              </a:rPr>
              <a:t>DTX </a:t>
            </a:r>
            <a:r>
              <a:rPr lang="zh-CN" altLang="en-US" dirty="0">
                <a:solidFill>
                  <a:srgbClr val="000000"/>
                </a:solidFill>
              </a:rPr>
              <a:t>就可以开始进行</a:t>
            </a:r>
            <a:r>
              <a:rPr lang="en-US" altLang="zh-CN" dirty="0">
                <a:solidFill>
                  <a:srgbClr val="000000"/>
                </a:solidFill>
              </a:rPr>
              <a:t>Tier 1</a:t>
            </a:r>
            <a:r>
              <a:rPr lang="zh-CN" altLang="en-US" dirty="0">
                <a:solidFill>
                  <a:srgbClr val="000000"/>
                </a:solidFill>
              </a:rPr>
              <a:t>光缆测试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 flipV="1">
            <a:off x="5029200" y="3886200"/>
            <a:ext cx="16002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5968" name="Picture 16" descr="Change media - fi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0013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9" name="Picture 17" descr="Fiber Autotest setup pa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0013"/>
            <a:ext cx="1755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449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5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5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5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 animBg="1"/>
      <p:bldP spid="125958" grpId="0" build="p"/>
      <p:bldP spid="125963" grpId="0" animBg="1"/>
      <p:bldP spid="12596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2400" cy="990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3200" smtClean="0"/>
              <a:t>问题：</a:t>
            </a:r>
            <a:r>
              <a:rPr lang="en-US" altLang="en-US" sz="3200" smtClean="0"/>
              <a:t>   </a:t>
            </a:r>
            <a:br>
              <a:rPr lang="en-US" altLang="en-US" sz="3200" smtClean="0"/>
            </a:br>
            <a:r>
              <a:rPr lang="zh-CN" altLang="en-US" sz="3200" i="1" smtClean="0"/>
              <a:t>管理布线系统认证测试数据</a:t>
            </a:r>
            <a:endParaRPr lang="en-US" altLang="zh-CN" sz="3200" i="1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6858000" cy="3933825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400" smtClean="0"/>
              <a:t>综合布线系统中的每一条链路的认证测试都有大量的数据</a:t>
            </a:r>
            <a:endParaRPr lang="en-US" altLang="zh-CN" sz="2400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400" smtClean="0"/>
              <a:t>经常是成百上千条链路需要认证</a:t>
            </a:r>
            <a:endParaRPr lang="en-US" altLang="zh-CN" sz="2400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400" smtClean="0"/>
              <a:t>对于所有的链路要展示达到了所承诺的性能非常困难</a:t>
            </a:r>
            <a:endParaRPr lang="en-US" altLang="zh-CN" sz="2400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400" smtClean="0"/>
              <a:t>难于发现值得怀疑的“通过”结果（例如使用了不正确的自动测试项目或是适配器）</a:t>
            </a:r>
            <a:endParaRPr lang="en-US" altLang="zh-CN" sz="2400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400" smtClean="0"/>
              <a:t>无法将安装习惯（技能）与系统的性能差异相关联</a:t>
            </a:r>
            <a:endParaRPr lang="en-US" altLang="zh-CN" sz="2400" smtClean="0"/>
          </a:p>
        </p:txBody>
      </p:sp>
    </p:spTree>
    <p:extLst>
      <p:ext uri="{BB962C8B-B14F-4D97-AF65-F5344CB8AC3E}">
        <p14:creationId xmlns:p14="http://schemas.microsoft.com/office/powerpoint/2010/main" val="722862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990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/>
              <a:t>解决方案：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400" i="1" smtClean="0"/>
              <a:t>LinkWare Stats </a:t>
            </a:r>
            <a:r>
              <a:rPr lang="zh-CN" altLang="en-US" sz="2400" i="1" smtClean="0"/>
              <a:t>可以</a:t>
            </a:r>
            <a:r>
              <a:rPr lang="en-US" altLang="en-US" sz="2400" i="1" smtClean="0"/>
              <a:t> . . .</a:t>
            </a:r>
            <a:endParaRPr lang="en-US" altLang="en-US" i="1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876800" cy="4684713"/>
          </a:xfrm>
          <a:noFill/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40000"/>
              </a:spcAft>
            </a:pPr>
            <a:r>
              <a:rPr lang="zh-CN" altLang="en-US" sz="2000" smtClean="0"/>
              <a:t>对所有链路的任一指定的认证参数进行分析</a:t>
            </a:r>
          </a:p>
          <a:p>
            <a:pPr eaLnBrk="1" hangingPunct="1">
              <a:spcBef>
                <a:spcPct val="30000"/>
              </a:spcBef>
              <a:spcAft>
                <a:spcPct val="40000"/>
              </a:spcAft>
            </a:pPr>
            <a:r>
              <a:rPr lang="zh-CN" altLang="en-US" sz="2000" smtClean="0"/>
              <a:t>与元件，操作者和测试仪相关联地分析性能数据</a:t>
            </a:r>
            <a:endParaRPr lang="en-US" altLang="zh-CN" sz="2000" smtClean="0"/>
          </a:p>
          <a:p>
            <a:pPr eaLnBrk="1" hangingPunct="1">
              <a:spcBef>
                <a:spcPct val="30000"/>
              </a:spcBef>
              <a:spcAft>
                <a:spcPct val="40000"/>
              </a:spcAft>
            </a:pPr>
            <a:r>
              <a:rPr lang="zh-CN" altLang="en-US" sz="2000" smtClean="0"/>
              <a:t>显示反映整个布线系统整体性能的统计数据</a:t>
            </a:r>
            <a:endParaRPr lang="en-US" altLang="zh-CN" sz="2000" smtClean="0"/>
          </a:p>
          <a:p>
            <a:pPr eaLnBrk="1" hangingPunct="1">
              <a:spcBef>
                <a:spcPct val="30000"/>
              </a:spcBef>
              <a:spcAft>
                <a:spcPct val="40000"/>
              </a:spcAft>
            </a:pPr>
            <a:r>
              <a:rPr lang="zh-CN" altLang="en-US" sz="2000" smtClean="0"/>
              <a:t>以</a:t>
            </a:r>
            <a:r>
              <a:rPr lang="en-US" altLang="zh-CN" sz="2000" smtClean="0"/>
              <a:t>HTML</a:t>
            </a:r>
            <a:r>
              <a:rPr lang="zh-CN" altLang="en-US" sz="2000" smtClean="0"/>
              <a:t>文件格式显示统计结果</a:t>
            </a:r>
            <a:endParaRPr lang="en-US" altLang="zh-CN" sz="2000" smtClean="0"/>
          </a:p>
          <a:p>
            <a:pPr eaLnBrk="1" hangingPunct="1">
              <a:spcBef>
                <a:spcPct val="30000"/>
              </a:spcBef>
              <a:spcAft>
                <a:spcPct val="40000"/>
              </a:spcAft>
            </a:pPr>
            <a:r>
              <a:rPr lang="zh-CN" altLang="en-US" sz="2000" smtClean="0"/>
              <a:t>支持取自</a:t>
            </a:r>
            <a:r>
              <a:rPr lang="en-US" altLang="en-US" sz="2000" smtClean="0"/>
              <a:t> DTX, DSP, OptiFiber, </a:t>
            </a:r>
            <a:r>
              <a:rPr lang="zh-CN" altLang="en-US" sz="2000" smtClean="0"/>
              <a:t>以其他</a:t>
            </a:r>
            <a:r>
              <a:rPr lang="en-US" altLang="zh-CN" sz="2000" smtClean="0"/>
              <a:t>FLUKE</a:t>
            </a:r>
            <a:r>
              <a:rPr lang="zh-CN" altLang="en-US" sz="2000" smtClean="0"/>
              <a:t>网络公司的布线测试仪的数据</a:t>
            </a:r>
            <a:endParaRPr lang="en-US" altLang="zh-CN" sz="2000" smtClean="0"/>
          </a:p>
        </p:txBody>
      </p:sp>
      <p:pic>
        <p:nvPicPr>
          <p:cNvPr id="119812" name="Picture 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8862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815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8975"/>
            <a:ext cx="7648575" cy="6064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LinkWare Stats </a:t>
            </a:r>
            <a:r>
              <a:rPr lang="zh-CN" altLang="en-US" smtClean="0"/>
              <a:t>性能分析</a:t>
            </a:r>
            <a:endParaRPr lang="en-US" altLang="en-US" smtClean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04800" y="1371600"/>
            <a:ext cx="76200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spcAft>
                <a:spcPct val="4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柱状图测试结果</a:t>
            </a:r>
            <a:endParaRPr lang="en-US" altLang="zh-CN" sz="2000" b="1">
              <a:solidFill>
                <a:srgbClr val="000000"/>
              </a:solidFill>
            </a:endParaRPr>
          </a:p>
          <a:p>
            <a:pPr marL="342900" indent="-342900">
              <a:spcBef>
                <a:spcPct val="30000"/>
              </a:spcBef>
              <a:spcAft>
                <a:spcPct val="4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 b="1">
                <a:solidFill>
                  <a:srgbClr val="000000"/>
                </a:solidFill>
              </a:rPr>
              <a:t>详细分析插入损耗，</a:t>
            </a:r>
            <a:r>
              <a:rPr lang="en-US" altLang="zh-CN" sz="2000" b="1">
                <a:solidFill>
                  <a:srgbClr val="000000"/>
                </a:solidFill>
              </a:rPr>
              <a:t>NEXT</a:t>
            </a:r>
            <a:r>
              <a:rPr lang="zh-CN" altLang="en-US" sz="2000" b="1">
                <a:solidFill>
                  <a:srgbClr val="000000"/>
                </a:solidFill>
              </a:rPr>
              <a:t>，</a:t>
            </a:r>
            <a:r>
              <a:rPr lang="en-US" altLang="en-US" sz="2000" b="1">
                <a:solidFill>
                  <a:srgbClr val="000000"/>
                </a:solidFill>
              </a:rPr>
              <a:t> PSNEXT</a:t>
            </a:r>
            <a:r>
              <a:rPr lang="zh-CN" altLang="en-US" sz="2000" b="1">
                <a:solidFill>
                  <a:srgbClr val="000000"/>
                </a:solidFill>
              </a:rPr>
              <a:t>，回波损耗，</a:t>
            </a:r>
            <a:r>
              <a:rPr lang="en-US" altLang="en-US" sz="2000" b="1">
                <a:solidFill>
                  <a:srgbClr val="000000"/>
                </a:solidFill>
              </a:rPr>
              <a:t>ELFEXT</a:t>
            </a:r>
            <a:r>
              <a:rPr lang="zh-CN" altLang="en-US" sz="2000" b="1">
                <a:solidFill>
                  <a:srgbClr val="000000"/>
                </a:solidFill>
              </a:rPr>
              <a:t>，</a:t>
            </a:r>
            <a:r>
              <a:rPr lang="en-US" altLang="en-US" sz="2000" b="1">
                <a:solidFill>
                  <a:srgbClr val="000000"/>
                </a:solidFill>
              </a:rPr>
              <a:t> PSELFEXT</a:t>
            </a:r>
            <a:r>
              <a:rPr lang="zh-CN" altLang="en-US" sz="2000" b="1">
                <a:solidFill>
                  <a:srgbClr val="000000"/>
                </a:solidFill>
              </a:rPr>
              <a:t>，长度，传输时延和时延偏差</a:t>
            </a:r>
            <a:endParaRPr lang="en-US" altLang="zh-CN" sz="2000" b="1">
              <a:solidFill>
                <a:srgbClr val="000000"/>
              </a:solidFill>
            </a:endParaRPr>
          </a:p>
        </p:txBody>
      </p:sp>
      <p:pic>
        <p:nvPicPr>
          <p:cNvPr id="120836" name="Picture 5" descr="NEXT Main Margin (d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313213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Oval 6"/>
          <p:cNvSpPr>
            <a:spLocks noChangeArrowheads="1"/>
          </p:cNvSpPr>
          <p:nvPr/>
        </p:nvSpPr>
        <p:spPr bwMode="auto">
          <a:xfrm>
            <a:off x="4876800" y="5029200"/>
            <a:ext cx="444500" cy="407988"/>
          </a:xfrm>
          <a:prstGeom prst="ellipse">
            <a:avLst/>
          </a:prstGeom>
          <a:noFill/>
          <a:ln w="28575">
            <a:solidFill>
              <a:srgbClr val="FB1B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8" name="Line 7"/>
          <p:cNvSpPr>
            <a:spLocks noChangeShapeType="1"/>
          </p:cNvSpPr>
          <p:nvPr/>
        </p:nvSpPr>
        <p:spPr bwMode="auto">
          <a:xfrm flipV="1">
            <a:off x="4724400" y="5410200"/>
            <a:ext cx="290513" cy="533400"/>
          </a:xfrm>
          <a:prstGeom prst="line">
            <a:avLst/>
          </a:prstGeom>
          <a:noFill/>
          <a:ln w="38100">
            <a:solidFill>
              <a:srgbClr val="FB1B03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39" name="Text Box 8"/>
          <p:cNvSpPr txBox="1">
            <a:spLocks noChangeArrowheads="1"/>
          </p:cNvSpPr>
          <p:nvPr/>
        </p:nvSpPr>
        <p:spPr bwMode="auto">
          <a:xfrm>
            <a:off x="3429000" y="5791200"/>
            <a:ext cx="14112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</a:rPr>
              <a:t>临界的通过</a:t>
            </a:r>
          </a:p>
        </p:txBody>
      </p:sp>
      <p:pic>
        <p:nvPicPr>
          <p:cNvPr id="12084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048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410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7648575" cy="609600"/>
          </a:xfrm>
          <a:noFill/>
        </p:spPr>
        <p:txBody>
          <a:bodyPr>
            <a:normAutofit fontScale="90000"/>
          </a:bodyPr>
          <a:lstStyle/>
          <a:p>
            <a:pPr defTabSz="1152525" eaLnBrk="1" hangingPunct="1"/>
            <a:r>
              <a:rPr lang="zh-CN" altLang="en-US" smtClean="0"/>
              <a:t>还可提供更详尽的数据</a:t>
            </a:r>
            <a:endParaRPr lang="en-US" altLang="zh-CN" smtClean="0"/>
          </a:p>
        </p:txBody>
      </p:sp>
      <p:sp>
        <p:nvSpPr>
          <p:cNvPr id="121859" name="Text Box 6"/>
          <p:cNvSpPr txBox="1">
            <a:spLocks noChangeArrowheads="1"/>
          </p:cNvSpPr>
          <p:nvPr/>
        </p:nvSpPr>
        <p:spPr bwMode="auto">
          <a:xfrm>
            <a:off x="7073900" y="2362200"/>
            <a:ext cx="1536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</a:rPr>
              <a:t>最差的结果是在低频处；连接器是最差的元件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121860" name="Text Box 8"/>
          <p:cNvSpPr txBox="1">
            <a:spLocks noChangeArrowheads="1"/>
          </p:cNvSpPr>
          <p:nvPr/>
        </p:nvSpPr>
        <p:spPr bwMode="auto">
          <a:xfrm>
            <a:off x="7050088" y="4572000"/>
            <a:ext cx="15605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87000"/>
              </a:lnSpc>
              <a:spcBef>
                <a:spcPct val="50000"/>
              </a:spcBef>
            </a:pPr>
            <a:r>
              <a:rPr lang="zh-CN" altLang="en-US" sz="1600" b="1">
                <a:solidFill>
                  <a:srgbClr val="FF0000"/>
                </a:solidFill>
              </a:rPr>
              <a:t>本图显示的是所有的链路；可以依照双绞线，光缆，建筑，以及楼层等分类</a:t>
            </a:r>
            <a:endParaRPr lang="en-US" altLang="zh-CN" sz="1600" b="1">
              <a:solidFill>
                <a:srgbClr val="FF0000"/>
              </a:solidFill>
            </a:endParaRPr>
          </a:p>
        </p:txBody>
      </p:sp>
      <p:pic>
        <p:nvPicPr>
          <p:cNvPr id="12186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60513"/>
            <a:ext cx="3048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1557338"/>
            <a:ext cx="3048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4181476"/>
            <a:ext cx="6413500" cy="206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4" name="Line 7"/>
          <p:cNvSpPr>
            <a:spLocks noChangeShapeType="1"/>
          </p:cNvSpPr>
          <p:nvPr/>
        </p:nvSpPr>
        <p:spPr bwMode="auto">
          <a:xfrm flipH="1" flipV="1">
            <a:off x="4953000" y="2362200"/>
            <a:ext cx="2133600" cy="152400"/>
          </a:xfrm>
          <a:prstGeom prst="line">
            <a:avLst/>
          </a:prstGeom>
          <a:noFill/>
          <a:ln w="28575">
            <a:solidFill>
              <a:srgbClr val="FB1B0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23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defTabSz="1152525" eaLnBrk="1" hangingPunct="1"/>
            <a:r>
              <a:rPr lang="zh-CN" altLang="en-US" smtClean="0"/>
              <a:t>对于项目经理</a:t>
            </a:r>
            <a:endParaRPr lang="en-US" altLang="zh-CN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134350" cy="4684713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smtClean="0"/>
              <a:t>在大项目中，快速找到问题并加以解决（例如错误的自动测试或适配器）</a:t>
            </a:r>
            <a:endParaRPr lang="en-US" altLang="zh-CN" sz="2000" smtClean="0"/>
          </a:p>
          <a:p>
            <a:pPr eaLnBrk="1" hangingPunct="1">
              <a:spcBef>
                <a:spcPct val="30000"/>
              </a:spcBef>
            </a:pPr>
            <a:r>
              <a:rPr lang="zh-CN" altLang="en-US" sz="2000" smtClean="0"/>
              <a:t>确保使用的所有元件，测试仪和人工都能得到一致的结果：</a:t>
            </a:r>
          </a:p>
          <a:p>
            <a:pPr lvl="1" eaLnBrk="1" hangingPunct="1">
              <a:spcBef>
                <a:spcPct val="30000"/>
              </a:spcBef>
            </a:pPr>
            <a:r>
              <a:rPr lang="zh-CN" altLang="en-US" sz="1800" b="1" smtClean="0"/>
              <a:t>是不是有一台仪器总是给出异常结果？</a:t>
            </a:r>
            <a:r>
              <a:rPr lang="en-US" altLang="zh-CN" sz="1800" b="1" smtClean="0"/>
              <a:t>  </a:t>
            </a:r>
          </a:p>
          <a:p>
            <a:pPr lvl="1" eaLnBrk="1" hangingPunct="1">
              <a:spcBef>
                <a:spcPct val="30000"/>
              </a:spcBef>
            </a:pPr>
            <a:r>
              <a:rPr lang="zh-CN" altLang="en-US" sz="1800" b="1" smtClean="0"/>
              <a:t>是不是一组安装工人在某个楼层的端接质量不佳？是不是需要培训？</a:t>
            </a:r>
            <a:endParaRPr lang="en-US" altLang="zh-CN" sz="1800" b="1" smtClean="0"/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1800" b="1" smtClean="0"/>
              <a:t>是不是每一批元件都能满足要求？</a:t>
            </a:r>
            <a:endParaRPr lang="en-US" altLang="zh-CN" sz="1800" b="1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smtClean="0"/>
              <a:t>将大量的双绞线和光缆的测试数据合并到单一文件中，通过项目过滤结果</a:t>
            </a:r>
            <a:endParaRPr lang="en-US" altLang="zh-CN" sz="2000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smtClean="0"/>
              <a:t>向最终用户提供专业的分析报告，提高用户满意度，并以此作为区别于他人的竞争优势所在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  <a:buSzPct val="85000"/>
              <a:buFont typeface="Wingdings" pitchFamily="2" charset="2"/>
              <a:buChar char="v"/>
            </a:pPr>
            <a:endParaRPr lang="en-US" altLang="zh-CN" sz="2000" b="1" smtClean="0"/>
          </a:p>
        </p:txBody>
      </p:sp>
    </p:spTree>
    <p:extLst>
      <p:ext uri="{BB962C8B-B14F-4D97-AF65-F5344CB8AC3E}">
        <p14:creationId xmlns:p14="http://schemas.microsoft.com/office/powerpoint/2010/main" val="283191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defTabSz="1152525" eaLnBrk="1" hangingPunct="1"/>
            <a:r>
              <a:rPr lang="zh-CN" altLang="en-US" smtClean="0"/>
              <a:t>对于布线产品厂商</a:t>
            </a:r>
            <a:endParaRPr lang="en-US" altLang="zh-CN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mtClean="0"/>
              <a:t>无须逐一检查上千条测试结果，只需要看一张柱状图</a:t>
            </a:r>
            <a:endParaRPr lang="en-US" altLang="zh-CN" smtClean="0"/>
          </a:p>
          <a:p>
            <a:pPr eaLnBrk="1" hangingPunct="1">
              <a:spcBef>
                <a:spcPct val="30000"/>
              </a:spcBef>
            </a:pPr>
            <a:r>
              <a:rPr lang="zh-CN" altLang="en-US" smtClean="0"/>
              <a:t>比较系统性能余量：</a:t>
            </a:r>
            <a:endParaRPr lang="en-US" altLang="zh-CN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000" b="1" smtClean="0"/>
              <a:t>当有不同集成商安装时</a:t>
            </a:r>
            <a:endParaRPr lang="en-US" altLang="zh-CN" sz="2000" b="1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000" b="1" smtClean="0"/>
              <a:t>当使用了不同的元件时</a:t>
            </a:r>
            <a:endParaRPr lang="en-US" altLang="zh-CN" sz="2000" b="1" smtClean="0"/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000" b="1" smtClean="0"/>
              <a:t>在提供性能质保证书时更有信心</a:t>
            </a:r>
            <a:endParaRPr lang="en-US" altLang="zh-CN" sz="2000" b="1" smtClean="0"/>
          </a:p>
          <a:p>
            <a:pPr eaLnBrk="1" hangingPunct="1">
              <a:spcBef>
                <a:spcPct val="30000"/>
              </a:spcBef>
            </a:pPr>
            <a:r>
              <a:rPr lang="zh-CN" altLang="en-US" smtClean="0"/>
              <a:t>通过找到最差性能发生的情况来改善设计：</a:t>
            </a:r>
            <a:endParaRPr lang="en-US" altLang="zh-CN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000" b="1" smtClean="0"/>
              <a:t>最差</a:t>
            </a:r>
            <a:r>
              <a:rPr lang="en-US" altLang="zh-CN" sz="2000" b="1" smtClean="0"/>
              <a:t>NEXT</a:t>
            </a:r>
            <a:r>
              <a:rPr lang="zh-CN" altLang="en-US" sz="2000" b="1" smtClean="0"/>
              <a:t>余量发生在哪个频率点？</a:t>
            </a:r>
            <a:endParaRPr lang="en-US" altLang="zh-CN" sz="2000" b="1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000" b="1" smtClean="0"/>
              <a:t>回波损耗的最差余量是发生在链路的什么地方？</a:t>
            </a:r>
            <a:endParaRPr lang="en-US" altLang="zh-CN" sz="2000" b="1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000" b="1" smtClean="0"/>
              <a:t>哪一线对间的</a:t>
            </a:r>
            <a:r>
              <a:rPr lang="en-US" altLang="zh-CN" sz="2000" b="1" smtClean="0"/>
              <a:t>ACR</a:t>
            </a:r>
            <a:r>
              <a:rPr lang="zh-CN" altLang="en-US" sz="2000" b="1" smtClean="0"/>
              <a:t>最差？</a:t>
            </a:r>
            <a:endParaRPr lang="en-US" altLang="zh-CN" sz="2000" b="1" smtClean="0"/>
          </a:p>
        </p:txBody>
      </p:sp>
    </p:spTree>
    <p:extLst>
      <p:ext uri="{BB962C8B-B14F-4D97-AF65-F5344CB8AC3E}">
        <p14:creationId xmlns:p14="http://schemas.microsoft.com/office/powerpoint/2010/main" val="273418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defTabSz="1152525" eaLnBrk="1" hangingPunct="1"/>
            <a:r>
              <a:rPr lang="zh-CN" altLang="en-US" smtClean="0"/>
              <a:t>对于最终用户</a:t>
            </a:r>
            <a:endParaRPr lang="en-US" altLang="zh-CN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467600" cy="4684713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400" smtClean="0"/>
              <a:t>快速了解是否获得了集成商承诺的性能（例如所有链路的</a:t>
            </a:r>
            <a:r>
              <a:rPr lang="en-US" altLang="zh-CN" sz="2400" smtClean="0"/>
              <a:t>NEXT</a:t>
            </a:r>
            <a:r>
              <a:rPr lang="zh-CN" altLang="en-US" sz="2400" smtClean="0"/>
              <a:t>余量</a:t>
            </a:r>
            <a:r>
              <a:rPr lang="en-US" altLang="zh-CN" sz="2400" smtClean="0"/>
              <a:t> &gt; 3 dB </a:t>
            </a:r>
            <a:r>
              <a:rPr lang="zh-CN" altLang="en-US" sz="2400" smtClean="0"/>
              <a:t>等）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400" smtClean="0"/>
              <a:t>确认所有的结果都是有效的</a:t>
            </a:r>
            <a:endParaRPr lang="en-US" altLang="zh-CN" sz="2400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400" b="1" smtClean="0"/>
              <a:t>所有测试仪都是最新的版本</a:t>
            </a:r>
            <a:endParaRPr lang="en-US" altLang="zh-CN" sz="2400" b="1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400" b="1" smtClean="0"/>
              <a:t>选择了正确的自动测试和测试适配器</a:t>
            </a:r>
            <a:endParaRPr lang="en-US" altLang="zh-CN" sz="2400" b="1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400" b="1" smtClean="0"/>
              <a:t>测试数据中是否有明显的异常？</a:t>
            </a:r>
            <a:endParaRPr lang="en-US" altLang="zh-CN" sz="2400" b="1" smtClean="0"/>
          </a:p>
          <a:p>
            <a:pPr lvl="1" eaLnBrk="1" hangingPunct="1">
              <a:spcBef>
                <a:spcPct val="30000"/>
              </a:spcBef>
            </a:pPr>
            <a:r>
              <a:rPr lang="zh-CN" altLang="en-US" sz="2400" b="1" smtClean="0"/>
              <a:t>是否有处于临界的结果？</a:t>
            </a:r>
            <a:endParaRPr lang="en-US" altLang="zh-CN" sz="2400" b="1" smtClean="0"/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400" b="1" smtClean="0"/>
              <a:t>楼宇与楼宇之间，楼层与楼层之间，测试结果是否有较好的一致性</a:t>
            </a:r>
            <a:endParaRPr lang="en-US" altLang="zh-CN" sz="2400" b="1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sz="2400" smtClean="0"/>
              <a:t>掌握有多少余量可用于未来的应用</a:t>
            </a:r>
            <a:endParaRPr lang="en-US" altLang="zh-CN" sz="2400" smtClean="0"/>
          </a:p>
        </p:txBody>
      </p:sp>
    </p:spTree>
    <p:extLst>
      <p:ext uri="{BB962C8B-B14F-4D97-AF65-F5344CB8AC3E}">
        <p14:creationId xmlns:p14="http://schemas.microsoft.com/office/powerpoint/2010/main" val="130318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848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LinkWare Stats </a:t>
            </a:r>
            <a:r>
              <a:rPr lang="zh-CN" altLang="en-US" smtClean="0"/>
              <a:t>结论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04800" y="13716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b="1">
                <a:solidFill>
                  <a:srgbClr val="000000"/>
                </a:solidFill>
              </a:rPr>
              <a:t>无论是用户，集成商还是线缆厂家，都能从中</a:t>
            </a:r>
            <a:r>
              <a:rPr lang="en-US" altLang="en-US" b="1">
                <a:solidFill>
                  <a:srgbClr val="000000"/>
                </a:solidFill>
              </a:rPr>
              <a:t>LinkWare Stats</a:t>
            </a:r>
            <a:r>
              <a:rPr lang="zh-CN" altLang="en-US" b="1">
                <a:solidFill>
                  <a:srgbClr val="000000"/>
                </a:solidFill>
              </a:rPr>
              <a:t>获益！</a:t>
            </a:r>
          </a:p>
          <a:p>
            <a:pPr marL="342900" indent="-342900">
              <a:spcBef>
                <a:spcPct val="30000"/>
              </a:spcBef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en-US" altLang="en-US" b="1">
                <a:solidFill>
                  <a:srgbClr val="000000"/>
                </a:solidFill>
              </a:rPr>
              <a:t>LinkWare Stats </a:t>
            </a:r>
            <a:r>
              <a:rPr lang="zh-CN" altLang="en-US" b="1">
                <a:solidFill>
                  <a:srgbClr val="000000"/>
                </a:solidFill>
              </a:rPr>
              <a:t>可以：</a:t>
            </a:r>
          </a:p>
          <a:p>
            <a:pPr marL="742950" lvl="1" indent="-285750">
              <a:spcBef>
                <a:spcPct val="30000"/>
              </a:spcBef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000000"/>
                </a:solidFill>
              </a:rPr>
              <a:t>降低质量确认的费用</a:t>
            </a:r>
            <a:endParaRPr lang="en-US" altLang="zh-CN" sz="2000" b="1">
              <a:solidFill>
                <a:srgbClr val="000000"/>
              </a:solidFill>
            </a:endParaRPr>
          </a:p>
          <a:p>
            <a:pPr marL="742950" lvl="1" indent="-285750">
              <a:spcBef>
                <a:spcPct val="30000"/>
              </a:spcBef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000000"/>
                </a:solidFill>
              </a:rPr>
              <a:t>提高系统设计</a:t>
            </a:r>
            <a:endParaRPr lang="en-US" altLang="zh-CN" sz="2000" b="1">
              <a:solidFill>
                <a:srgbClr val="000000"/>
              </a:solidFill>
            </a:endParaRPr>
          </a:p>
          <a:p>
            <a:pPr marL="742950" lvl="1" indent="-285750">
              <a:spcBef>
                <a:spcPct val="30000"/>
              </a:spcBef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000000"/>
                </a:solidFill>
              </a:rPr>
              <a:t>发现安装错误和不一致</a:t>
            </a:r>
            <a:endParaRPr lang="en-US" altLang="zh-CN" sz="2000" b="1">
              <a:solidFill>
                <a:srgbClr val="000000"/>
              </a:solidFill>
            </a:endParaRPr>
          </a:p>
          <a:p>
            <a:pPr marL="742950" lvl="1" indent="-285750">
              <a:spcBef>
                <a:spcPct val="30000"/>
              </a:spcBef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000000"/>
                </a:solidFill>
              </a:rPr>
              <a:t>发现培训安装工人的必要性</a:t>
            </a:r>
          </a:p>
          <a:p>
            <a:pPr marL="742950" lvl="1" indent="-285750">
              <a:spcBef>
                <a:spcPct val="30000"/>
              </a:spcBef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000000"/>
                </a:solidFill>
              </a:rPr>
              <a:t>提供专业的文档，既可以是整个项目的，也可以是单一链路的</a:t>
            </a:r>
            <a:endParaRPr lang="en-US" altLang="zh-CN" sz="2000" b="1">
              <a:solidFill>
                <a:srgbClr val="000000"/>
              </a:solidFill>
            </a:endParaRPr>
          </a:p>
          <a:p>
            <a:pPr marL="742950" lvl="1" indent="-285750">
              <a:spcBef>
                <a:spcPct val="30000"/>
              </a:spcBef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000000"/>
                </a:solidFill>
              </a:rPr>
              <a:t>帮助专业的集成商展示其与低价竞争对手的区别</a:t>
            </a:r>
            <a:endParaRPr lang="en-US" altLang="en-US" sz="2000" b="1">
              <a:solidFill>
                <a:srgbClr val="000000"/>
              </a:solidFill>
            </a:endParaRPr>
          </a:p>
          <a:p>
            <a:pPr marL="742950" lvl="1" indent="-285750">
              <a:spcBef>
                <a:spcPct val="30000"/>
              </a:spcBef>
              <a:buFont typeface="Wingdings" pitchFamily="2" charset="2"/>
              <a:buChar char="Ø"/>
            </a:pPr>
            <a:r>
              <a:rPr lang="zh-CN" altLang="en-US" sz="2000" b="1">
                <a:solidFill>
                  <a:srgbClr val="000000"/>
                </a:solidFill>
              </a:rPr>
              <a:t>成为系统设计人员首选的数据格式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0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" y="6858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/>
              <a:t>Fluke</a:t>
            </a:r>
            <a:r>
              <a:rPr lang="zh-CN" altLang="en-US" smtClean="0"/>
              <a:t>网络公司的其他解决方案</a:t>
            </a:r>
            <a:endParaRPr lang="en-US" altLang="zh-CN" smtClean="0"/>
          </a:p>
        </p:txBody>
      </p:sp>
      <p:pic>
        <p:nvPicPr>
          <p:cNvPr id="126979" name="Picture 21" descr="CertiFiber - Dedicated multimode certification tool for multimode fiber networks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00200"/>
            <a:ext cx="2185988" cy="2185988"/>
          </a:xfrm>
        </p:spPr>
      </p:pic>
      <p:pic>
        <p:nvPicPr>
          <p:cNvPr id="126980" name="Picture 41" descr="prodFiberInspectorP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600200"/>
            <a:ext cx="1981200" cy="2133600"/>
          </a:xfrm>
          <a:noFill/>
        </p:spPr>
      </p:pic>
      <p:pic>
        <p:nvPicPr>
          <p:cNvPr id="126981" name="Picture 28" descr="SimpliFiber - fiber meter and source kit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886200"/>
            <a:ext cx="2185988" cy="2287588"/>
          </a:xfrm>
        </p:spPr>
      </p:pic>
      <p:pic>
        <p:nvPicPr>
          <p:cNvPr id="126982" name="Picture 35" descr="FIBER VIEWER – inspect fiber end-fac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886200"/>
            <a:ext cx="2184400" cy="2287588"/>
          </a:xfrm>
        </p:spPr>
      </p:pic>
      <p:sp>
        <p:nvSpPr>
          <p:cNvPr id="126983" name="Text Box 13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Times" pitchFamily="18" charset="0"/>
              </a:rPr>
              <a:t>光缆测试方案</a:t>
            </a:r>
          </a:p>
        </p:txBody>
      </p:sp>
      <p:pic>
        <p:nvPicPr>
          <p:cNvPr id="126984" name="Picture 23" descr="Fiber Test Installer Packages – fiber optic loss test kits for testing multimode fiber link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Picture 38" descr="Laser Sour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990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Picture 44" descr="VisiFaul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Picture 46" descr="prodOptiFib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27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4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/>
              <a:t>Fluke</a:t>
            </a:r>
            <a:r>
              <a:rPr lang="zh-CN" altLang="en-US" smtClean="0"/>
              <a:t>网络公司的其他解决方案</a:t>
            </a:r>
            <a:endParaRPr lang="en-US" altLang="zh-CN" smtClean="0"/>
          </a:p>
        </p:txBody>
      </p:sp>
      <p:pic>
        <p:nvPicPr>
          <p:cNvPr id="128003" name="Picture 12" descr="OptiView Console – your window into the enterpri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676400"/>
            <a:ext cx="2209800" cy="2209800"/>
          </a:xfrm>
        </p:spPr>
      </p:pic>
      <p:pic>
        <p:nvPicPr>
          <p:cNvPr id="128004" name="Picture 42" descr="prodOptiViewSI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2265363" cy="2265363"/>
          </a:xfrm>
          <a:noFill/>
        </p:spPr>
      </p:pic>
      <p:pic>
        <p:nvPicPr>
          <p:cNvPr id="128005" name="Picture 50" descr="SuperAgent – Application Performance Analyz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676400"/>
            <a:ext cx="2266950" cy="2266950"/>
          </a:xfrm>
          <a:noFill/>
        </p:spPr>
      </p:pic>
      <p:pic>
        <p:nvPicPr>
          <p:cNvPr id="128006" name="Picture 5" descr="820030_01s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12303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6" descr="LinkRunne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5921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8" name="Picture 7" descr="WaveRunne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801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9" name="Text Box 8"/>
          <p:cNvSpPr txBox="1">
            <a:spLocks noChangeArrowheads="1"/>
          </p:cNvSpPr>
          <p:nvPr/>
        </p:nvSpPr>
        <p:spPr bwMode="auto">
          <a:xfrm>
            <a:off x="0" y="6019800"/>
            <a:ext cx="9144000" cy="3667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rgbClr val="000000"/>
                </a:solidFill>
                <a:latin typeface="Times" pitchFamily="18" charset="0"/>
              </a:rPr>
              <a:t>     </a:t>
            </a:r>
            <a:r>
              <a:rPr lang="en-US" altLang="zh-CN" sz="1800" b="1">
                <a:solidFill>
                  <a:srgbClr val="000000"/>
                </a:solidFill>
                <a:latin typeface="Times" pitchFamily="18" charset="0"/>
              </a:rPr>
              <a:t>IntelliTone</a:t>
            </a:r>
            <a:r>
              <a:rPr lang="en-US" altLang="zh-CN" sz="1800">
                <a:solidFill>
                  <a:srgbClr val="000000"/>
                </a:solidFill>
                <a:latin typeface="Times" pitchFamily="18" charset="0"/>
              </a:rPr>
              <a:t>     </a:t>
            </a:r>
            <a:r>
              <a:rPr lang="en-US" altLang="zh-CN" sz="1800" b="1">
                <a:solidFill>
                  <a:srgbClr val="000000"/>
                </a:solidFill>
                <a:latin typeface="Times" pitchFamily="18" charset="0"/>
              </a:rPr>
              <a:t>LinkRunner  MicroScanner  WaveRunner       NetTool         OneTouch</a:t>
            </a:r>
          </a:p>
        </p:txBody>
      </p:sp>
      <p:sp>
        <p:nvSpPr>
          <p:cNvPr id="128010" name="Text Box 13"/>
          <p:cNvSpPr txBox="1">
            <a:spLocks noChangeArrowheads="1"/>
          </p:cNvSpPr>
          <p:nvPr/>
        </p:nvSpPr>
        <p:spPr bwMode="auto">
          <a:xfrm>
            <a:off x="0" y="4114800"/>
            <a:ext cx="9144000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Times" pitchFamily="18" charset="0"/>
              </a:rPr>
              <a:t>网络管理，检测，文档备案和故障诊断</a:t>
            </a:r>
            <a:endParaRPr lang="en-US" altLang="zh-CN" sz="2000" b="1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28011" name="Text Box 15"/>
          <p:cNvSpPr txBox="1"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Times" pitchFamily="18" charset="0"/>
              </a:rPr>
              <a:t>	以太网手持测试仪</a:t>
            </a:r>
            <a:endParaRPr lang="en-US" altLang="zh-CN" sz="2000" b="1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128012" name="Picture 18" descr="IT 200 3 x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550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3" name="Picture 19"/>
          <p:cNvPicPr>
            <a:picLocks noChangeAspect="1" noChangeArrowheads="1"/>
          </p:cNvPicPr>
          <p:nvPr/>
        </p:nvPicPr>
        <p:blipFill>
          <a:blip r:embed="rId11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4648200"/>
            <a:ext cx="90646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4" name="Picture 38" descr="OptiView WAN Analyzer – WAN link analysi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5" name="Picture 40" descr="OneTouch_TestDriv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495800"/>
            <a:ext cx="91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25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/>
              <a:t>光缆测试模块 </a:t>
            </a:r>
            <a:r>
              <a:rPr lang="en-US" altLang="zh-CN" smtClean="0"/>
              <a:t>– </a:t>
            </a:r>
            <a:r>
              <a:rPr lang="zh-CN" altLang="en-US" smtClean="0"/>
              <a:t>使用光缆卷轴</a:t>
            </a:r>
            <a:endParaRPr lang="en-US" altLang="zh-CN" smtClean="0"/>
          </a:p>
        </p:txBody>
      </p:sp>
      <p:pic>
        <p:nvPicPr>
          <p:cNvPr id="102403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371600"/>
            <a:ext cx="3657600" cy="4495800"/>
          </a:xfrm>
        </p:spPr>
      </p:pic>
      <p:sp>
        <p:nvSpPr>
          <p:cNvPr id="102404" name="Rectangle 18"/>
          <p:cNvSpPr>
            <a:spLocks noChangeArrowheads="1"/>
          </p:cNvSpPr>
          <p:nvPr/>
        </p:nvSpPr>
        <p:spPr bwMode="auto">
          <a:xfrm>
            <a:off x="304800" y="1600200"/>
            <a:ext cx="53340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en-US" altLang="zh-CN" sz="2000">
                <a:solidFill>
                  <a:srgbClr val="000000"/>
                </a:solidFill>
              </a:rPr>
              <a:t>NF-MANDREL</a:t>
            </a:r>
            <a:r>
              <a:rPr lang="zh-CN" altLang="en-US" sz="2000">
                <a:solidFill>
                  <a:srgbClr val="000000"/>
                </a:solidFill>
              </a:rPr>
              <a:t>多模卷轴适用于</a:t>
            </a:r>
            <a:r>
              <a:rPr lang="en-US" altLang="zh-CN" sz="2000">
                <a:solidFill>
                  <a:srgbClr val="000000"/>
                </a:solidFill>
              </a:rPr>
              <a:t>LED</a:t>
            </a:r>
            <a:r>
              <a:rPr lang="zh-CN" altLang="en-US" sz="2000">
                <a:solidFill>
                  <a:srgbClr val="000000"/>
                </a:solidFill>
              </a:rPr>
              <a:t>光源</a:t>
            </a:r>
            <a:endParaRPr lang="en-US" altLang="zh-CN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>
                <a:solidFill>
                  <a:srgbClr val="000000"/>
                </a:solidFill>
              </a:rPr>
              <a:t>光缆卷轴提高了测试的一致性和损耗测试结果的可重复性；减少错误的失败测量</a:t>
            </a:r>
            <a:endParaRPr lang="en-US" altLang="zh-CN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>
                <a:solidFill>
                  <a:srgbClr val="000000"/>
                </a:solidFill>
              </a:rPr>
              <a:t>卷轴起到的是模式过滤器的作用。可以减少</a:t>
            </a:r>
            <a:r>
              <a:rPr lang="en-US" altLang="zh-CN" sz="2000">
                <a:solidFill>
                  <a:srgbClr val="000000"/>
                </a:solidFill>
              </a:rPr>
              <a:t>LED</a:t>
            </a:r>
            <a:r>
              <a:rPr lang="zh-CN" altLang="en-US" sz="2000">
                <a:solidFill>
                  <a:srgbClr val="000000"/>
                </a:solidFill>
              </a:rPr>
              <a:t>光源向光缆中发出的光信号中的高次模。</a:t>
            </a:r>
            <a:endParaRPr lang="en-US" altLang="zh-CN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30000"/>
              </a:spcBef>
              <a:spcAft>
                <a:spcPct val="30000"/>
              </a:spcAft>
              <a:buClr>
                <a:srgbClr val="333399"/>
              </a:buClr>
              <a:buSzPct val="85000"/>
              <a:buFont typeface="Wingdings" pitchFamily="2" charset="2"/>
              <a:buChar char="v"/>
            </a:pPr>
            <a:r>
              <a:rPr lang="zh-CN" altLang="en-US" sz="2000">
                <a:solidFill>
                  <a:srgbClr val="000000"/>
                </a:solidFill>
              </a:rPr>
              <a:t>卷轴可满足</a:t>
            </a:r>
            <a:r>
              <a:rPr lang="en-US" altLang="zh-CN" sz="2000">
                <a:solidFill>
                  <a:srgbClr val="000000"/>
                </a:solidFill>
              </a:rPr>
              <a:t> TIA/EIA 568-B.1</a:t>
            </a:r>
            <a:r>
              <a:rPr lang="zh-CN" altLang="en-US" sz="2000">
                <a:solidFill>
                  <a:srgbClr val="000000"/>
                </a:solidFill>
              </a:rPr>
              <a:t>标准中对发射条件的要求</a:t>
            </a:r>
            <a:endParaRPr lang="en-US" altLang="zh-CN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6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9632" y="2636912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5400" dirty="0" smtClean="0"/>
              <a:t>感谢您的参与</a:t>
            </a:r>
            <a:endParaRPr lang="en-US" altLang="zh-CN" sz="5400" dirty="0" smtClean="0"/>
          </a:p>
        </p:txBody>
      </p:sp>
    </p:spTree>
    <p:extLst>
      <p:ext uri="{BB962C8B-B14F-4D97-AF65-F5344CB8AC3E}">
        <p14:creationId xmlns:p14="http://schemas.microsoft.com/office/powerpoint/2010/main" val="3171726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/>
              <a:t>重要的安全提示</a:t>
            </a:r>
            <a:endParaRPr lang="en-US" altLang="zh-CN" smtClean="0"/>
          </a:p>
        </p:txBody>
      </p:sp>
      <p:grpSp>
        <p:nvGrpSpPr>
          <p:cNvPr id="103427" name="Group 17"/>
          <p:cNvGrpSpPr>
            <a:grpSpLocks/>
          </p:cNvGrpSpPr>
          <p:nvPr/>
        </p:nvGrpSpPr>
        <p:grpSpPr bwMode="auto">
          <a:xfrm>
            <a:off x="2590800" y="3886200"/>
            <a:ext cx="2971800" cy="2301875"/>
            <a:chOff x="1762" y="2294"/>
            <a:chExt cx="2016" cy="1450"/>
          </a:xfrm>
        </p:grpSpPr>
        <p:sp>
          <p:nvSpPr>
            <p:cNvPr id="103429" name="AutoShape 12"/>
            <p:cNvSpPr>
              <a:spLocks noChangeArrowheads="1"/>
            </p:cNvSpPr>
            <p:nvPr/>
          </p:nvSpPr>
          <p:spPr bwMode="auto">
            <a:xfrm>
              <a:off x="1762" y="2294"/>
              <a:ext cx="2016" cy="1450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30" name="AutoShape 13"/>
            <p:cNvSpPr>
              <a:spLocks noChangeArrowheads="1"/>
            </p:cNvSpPr>
            <p:nvPr/>
          </p:nvSpPr>
          <p:spPr bwMode="auto">
            <a:xfrm>
              <a:off x="1881" y="2467"/>
              <a:ext cx="1778" cy="120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31" name="Text Box 14"/>
            <p:cNvSpPr txBox="1">
              <a:spLocks noChangeArrowheads="1"/>
            </p:cNvSpPr>
            <p:nvPr/>
          </p:nvSpPr>
          <p:spPr bwMode="auto">
            <a:xfrm>
              <a:off x="2592" y="2640"/>
              <a:ext cx="384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10600" b="1"/>
                <a:t>!</a:t>
              </a:r>
            </a:p>
          </p:txBody>
        </p:sp>
      </p:grpSp>
      <p:sp>
        <p:nvSpPr>
          <p:cNvPr id="103428" name="Text Box 16"/>
          <p:cNvSpPr txBox="1">
            <a:spLocks noChangeArrowheads="1"/>
          </p:cNvSpPr>
          <p:nvPr/>
        </p:nvSpPr>
        <p:spPr bwMode="auto">
          <a:xfrm>
            <a:off x="304800" y="1371600"/>
            <a:ext cx="792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zh-CN" altLang="en-US" b="1">
                <a:solidFill>
                  <a:srgbClr val="FF3300"/>
                </a:solidFill>
              </a:rPr>
              <a:t>当测试模块插在测试仪中时不要直视</a:t>
            </a:r>
            <a:r>
              <a:rPr lang="en-US" altLang="zh-CN" b="1">
                <a:solidFill>
                  <a:srgbClr val="FF3300"/>
                </a:solidFill>
              </a:rPr>
              <a:t>DTX-FTM </a:t>
            </a:r>
            <a:r>
              <a:rPr lang="zh-CN" altLang="en-US" b="1">
                <a:solidFill>
                  <a:srgbClr val="FF3300"/>
                </a:solidFill>
              </a:rPr>
              <a:t>或 </a:t>
            </a:r>
            <a:r>
              <a:rPr lang="en-US" altLang="zh-CN" b="1">
                <a:solidFill>
                  <a:srgbClr val="FF3300"/>
                </a:solidFill>
              </a:rPr>
              <a:t>VFL </a:t>
            </a:r>
            <a:r>
              <a:rPr lang="zh-CN" altLang="en-US" b="1">
                <a:solidFill>
                  <a:srgbClr val="FF3300"/>
                </a:solidFill>
              </a:rPr>
              <a:t>的输出端口，或是与输出端口相连的光缆</a:t>
            </a:r>
            <a:endParaRPr lang="en-US" altLang="zh-CN" b="1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altLang="zh-CN" b="1">
              <a:solidFill>
                <a:srgbClr val="FF33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b="1">
                <a:solidFill>
                  <a:srgbClr val="FF3300"/>
                </a:solidFill>
              </a:rPr>
              <a:t>测试模块输出端口的光源信号会对眼睛造成严重损伤</a:t>
            </a:r>
            <a:endParaRPr lang="en-US" altLang="zh-CN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4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6200" y="6858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/>
              <a:t>Tier 1 </a:t>
            </a:r>
            <a:r>
              <a:rPr lang="zh-CN" altLang="en-US" smtClean="0"/>
              <a:t>损耗</a:t>
            </a:r>
            <a:r>
              <a:rPr lang="en-US" altLang="zh-CN" smtClean="0"/>
              <a:t>/</a:t>
            </a:r>
            <a:r>
              <a:rPr lang="zh-CN" altLang="en-US" smtClean="0"/>
              <a:t>长度测量</a:t>
            </a:r>
            <a:endParaRPr lang="en-US" altLang="zh-CN" smtClean="0"/>
          </a:p>
        </p:txBody>
      </p:sp>
      <p:pic>
        <p:nvPicPr>
          <p:cNvPr id="104451" name="Picture 1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7467600" cy="4787900"/>
          </a:xfrm>
        </p:spPr>
      </p:pic>
    </p:spTree>
    <p:extLst>
      <p:ext uri="{BB962C8B-B14F-4D97-AF65-F5344CB8AC3E}">
        <p14:creationId xmlns:p14="http://schemas.microsoft.com/office/powerpoint/2010/main" val="2057205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3817938" y="3548063"/>
            <a:ext cx="960437" cy="239712"/>
            <a:chOff x="2847" y="3025"/>
            <a:chExt cx="548" cy="163"/>
          </a:xfrm>
        </p:grpSpPr>
        <p:sp>
          <p:nvSpPr>
            <p:cNvPr id="9255" name="Freeform 5"/>
            <p:cNvSpPr>
              <a:spLocks/>
            </p:cNvSpPr>
            <p:nvPr/>
          </p:nvSpPr>
          <p:spPr bwMode="auto">
            <a:xfrm>
              <a:off x="2847" y="3045"/>
              <a:ext cx="429" cy="143"/>
            </a:xfrm>
            <a:custGeom>
              <a:avLst/>
              <a:gdLst>
                <a:gd name="T0" fmla="*/ 429 w 429"/>
                <a:gd name="T1" fmla="*/ 143 h 143"/>
                <a:gd name="T2" fmla="*/ 344 w 429"/>
                <a:gd name="T3" fmla="*/ 51 h 143"/>
                <a:gd name="T4" fmla="*/ 189 w 429"/>
                <a:gd name="T5" fmla="*/ 3 h 143"/>
                <a:gd name="T6" fmla="*/ 50 w 429"/>
                <a:gd name="T7" fmla="*/ 35 h 143"/>
                <a:gd name="T8" fmla="*/ 0 w 429"/>
                <a:gd name="T9" fmla="*/ 141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143"/>
                <a:gd name="T17" fmla="*/ 429 w 429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143">
                  <a:moveTo>
                    <a:pt x="429" y="143"/>
                  </a:moveTo>
                  <a:cubicBezTo>
                    <a:pt x="415" y="128"/>
                    <a:pt x="384" y="74"/>
                    <a:pt x="344" y="51"/>
                  </a:cubicBezTo>
                  <a:cubicBezTo>
                    <a:pt x="304" y="28"/>
                    <a:pt x="238" y="6"/>
                    <a:pt x="189" y="3"/>
                  </a:cubicBezTo>
                  <a:cubicBezTo>
                    <a:pt x="140" y="0"/>
                    <a:pt x="82" y="12"/>
                    <a:pt x="50" y="35"/>
                  </a:cubicBezTo>
                  <a:cubicBezTo>
                    <a:pt x="18" y="58"/>
                    <a:pt x="10" y="119"/>
                    <a:pt x="0" y="141"/>
                  </a:cubicBezTo>
                </a:path>
              </a:pathLst>
            </a:cu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6" name="Freeform 6"/>
            <p:cNvSpPr>
              <a:spLocks/>
            </p:cNvSpPr>
            <p:nvPr/>
          </p:nvSpPr>
          <p:spPr bwMode="auto">
            <a:xfrm>
              <a:off x="2976" y="3025"/>
              <a:ext cx="419" cy="163"/>
            </a:xfrm>
            <a:custGeom>
              <a:avLst/>
              <a:gdLst>
                <a:gd name="T0" fmla="*/ 419 w 419"/>
                <a:gd name="T1" fmla="*/ 163 h 163"/>
                <a:gd name="T2" fmla="*/ 368 w 419"/>
                <a:gd name="T3" fmla="*/ 73 h 163"/>
                <a:gd name="T4" fmla="*/ 302 w 419"/>
                <a:gd name="T5" fmla="*/ 23 h 163"/>
                <a:gd name="T6" fmla="*/ 197 w 419"/>
                <a:gd name="T7" fmla="*/ 8 h 163"/>
                <a:gd name="T8" fmla="*/ 66 w 419"/>
                <a:gd name="T9" fmla="*/ 69 h 163"/>
                <a:gd name="T10" fmla="*/ 0 w 419"/>
                <a:gd name="T11" fmla="*/ 153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9"/>
                <a:gd name="T19" fmla="*/ 0 h 163"/>
                <a:gd name="T20" fmla="*/ 419 w 419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9" h="163">
                  <a:moveTo>
                    <a:pt x="419" y="163"/>
                  </a:moveTo>
                  <a:cubicBezTo>
                    <a:pt x="410" y="148"/>
                    <a:pt x="388" y="96"/>
                    <a:pt x="368" y="73"/>
                  </a:cubicBezTo>
                  <a:cubicBezTo>
                    <a:pt x="348" y="50"/>
                    <a:pt x="330" y="34"/>
                    <a:pt x="302" y="23"/>
                  </a:cubicBezTo>
                  <a:cubicBezTo>
                    <a:pt x="274" y="12"/>
                    <a:pt x="236" y="0"/>
                    <a:pt x="197" y="8"/>
                  </a:cubicBezTo>
                  <a:cubicBezTo>
                    <a:pt x="158" y="16"/>
                    <a:pt x="99" y="45"/>
                    <a:pt x="66" y="69"/>
                  </a:cubicBezTo>
                  <a:cubicBezTo>
                    <a:pt x="33" y="93"/>
                    <a:pt x="14" y="136"/>
                    <a:pt x="0" y="153"/>
                  </a:cubicBezTo>
                </a:path>
              </a:pathLst>
            </a:custGeom>
            <a:noFill/>
            <a:ln w="12700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1752600" y="3352800"/>
            <a:ext cx="4876800" cy="1143000"/>
            <a:chOff x="1655" y="2910"/>
            <a:chExt cx="2783" cy="777"/>
          </a:xfrm>
        </p:grpSpPr>
        <p:grpSp>
          <p:nvGrpSpPr>
            <p:cNvPr id="9227" name="Group 8"/>
            <p:cNvGrpSpPr>
              <a:grpSpLocks/>
            </p:cNvGrpSpPr>
            <p:nvPr/>
          </p:nvGrpSpPr>
          <p:grpSpPr bwMode="auto">
            <a:xfrm>
              <a:off x="2736" y="2910"/>
              <a:ext cx="768" cy="424"/>
              <a:chOff x="3456" y="2541"/>
              <a:chExt cx="1017" cy="548"/>
            </a:xfrm>
          </p:grpSpPr>
          <p:sp>
            <p:nvSpPr>
              <p:cNvPr id="9250" name="Rectangle 9"/>
              <p:cNvSpPr>
                <a:spLocks noChangeArrowheads="1"/>
              </p:cNvSpPr>
              <p:nvPr/>
            </p:nvSpPr>
            <p:spPr bwMode="auto">
              <a:xfrm rot="-5400000">
                <a:off x="3696" y="2301"/>
                <a:ext cx="480" cy="96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51" name="Text Box 10"/>
              <p:cNvSpPr txBox="1">
                <a:spLocks noChangeArrowheads="1"/>
              </p:cNvSpPr>
              <p:nvPr/>
            </p:nvSpPr>
            <p:spPr bwMode="auto">
              <a:xfrm>
                <a:off x="3482" y="2848"/>
                <a:ext cx="241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200" b="1"/>
                  <a:t>1</a:t>
                </a:r>
              </a:p>
            </p:txBody>
          </p:sp>
          <p:sp>
            <p:nvSpPr>
              <p:cNvPr id="9252" name="Text Box 11"/>
              <p:cNvSpPr txBox="1">
                <a:spLocks noChangeArrowheads="1"/>
              </p:cNvSpPr>
              <p:nvPr/>
            </p:nvSpPr>
            <p:spPr bwMode="auto">
              <a:xfrm>
                <a:off x="3648" y="2848"/>
                <a:ext cx="240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200" b="1"/>
                  <a:t>2</a:t>
                </a:r>
              </a:p>
            </p:txBody>
          </p:sp>
          <p:sp>
            <p:nvSpPr>
              <p:cNvPr id="9253" name="Text Box 12"/>
              <p:cNvSpPr txBox="1">
                <a:spLocks noChangeArrowheads="1"/>
              </p:cNvSpPr>
              <p:nvPr/>
            </p:nvSpPr>
            <p:spPr bwMode="auto">
              <a:xfrm>
                <a:off x="4080" y="2848"/>
                <a:ext cx="239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200" b="1"/>
                  <a:t>5</a:t>
                </a:r>
              </a:p>
            </p:txBody>
          </p:sp>
          <p:sp>
            <p:nvSpPr>
              <p:cNvPr id="9254" name="Text Box 13"/>
              <p:cNvSpPr txBox="1">
                <a:spLocks noChangeArrowheads="1"/>
              </p:cNvSpPr>
              <p:nvPr/>
            </p:nvSpPr>
            <p:spPr bwMode="auto">
              <a:xfrm>
                <a:off x="4233" y="2848"/>
                <a:ext cx="240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200" b="1"/>
                  <a:t>6</a:t>
                </a:r>
              </a:p>
            </p:txBody>
          </p:sp>
          <p:graphicFrame>
            <p:nvGraphicFramePr>
              <p:cNvPr id="9218" name="Object 0"/>
              <p:cNvGraphicFramePr>
                <a:graphicFrameLocks noChangeAspect="1"/>
              </p:cNvGraphicFramePr>
              <p:nvPr/>
            </p:nvGraphicFramePr>
            <p:xfrm>
              <a:off x="3504" y="2573"/>
              <a:ext cx="384" cy="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Photo Editor Photo" r:id="rId4" imgW="1933333" imgH="561905" progId="MSPhotoEd.3">
                      <p:embed/>
                    </p:oleObj>
                  </mc:Choice>
                  <mc:Fallback>
                    <p:oleObj name="Photo Editor Photo" r:id="rId4" imgW="1933333" imgH="561905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2573"/>
                            <a:ext cx="384" cy="1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228" name="Group 15"/>
            <p:cNvGrpSpPr>
              <a:grpSpLocks/>
            </p:cNvGrpSpPr>
            <p:nvPr/>
          </p:nvGrpSpPr>
          <p:grpSpPr bwMode="auto">
            <a:xfrm>
              <a:off x="3282" y="3140"/>
              <a:ext cx="1156" cy="547"/>
              <a:chOff x="3282" y="3140"/>
              <a:chExt cx="1156" cy="547"/>
            </a:xfrm>
          </p:grpSpPr>
          <p:sp>
            <p:nvSpPr>
              <p:cNvPr id="9244" name="Freeform 16"/>
              <p:cNvSpPr>
                <a:spLocks/>
              </p:cNvSpPr>
              <p:nvPr/>
            </p:nvSpPr>
            <p:spPr bwMode="auto">
              <a:xfrm>
                <a:off x="3282" y="3140"/>
                <a:ext cx="905" cy="441"/>
              </a:xfrm>
              <a:custGeom>
                <a:avLst/>
                <a:gdLst>
                  <a:gd name="T0" fmla="*/ 0 w 905"/>
                  <a:gd name="T1" fmla="*/ 142 h 441"/>
                  <a:gd name="T2" fmla="*/ 19 w 905"/>
                  <a:gd name="T3" fmla="*/ 298 h 441"/>
                  <a:gd name="T4" fmla="*/ 101 w 905"/>
                  <a:gd name="T5" fmla="*/ 426 h 441"/>
                  <a:gd name="T6" fmla="*/ 320 w 905"/>
                  <a:gd name="T7" fmla="*/ 389 h 441"/>
                  <a:gd name="T8" fmla="*/ 494 w 905"/>
                  <a:gd name="T9" fmla="*/ 142 h 441"/>
                  <a:gd name="T10" fmla="*/ 631 w 905"/>
                  <a:gd name="T11" fmla="*/ 23 h 441"/>
                  <a:gd name="T12" fmla="*/ 750 w 905"/>
                  <a:gd name="T13" fmla="*/ 5 h 441"/>
                  <a:gd name="T14" fmla="*/ 905 w 905"/>
                  <a:gd name="T15" fmla="*/ 5 h 4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5"/>
                  <a:gd name="T25" fmla="*/ 0 h 441"/>
                  <a:gd name="T26" fmla="*/ 905 w 905"/>
                  <a:gd name="T27" fmla="*/ 441 h 4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5" h="441">
                    <a:moveTo>
                      <a:pt x="0" y="142"/>
                    </a:moveTo>
                    <a:cubicBezTo>
                      <a:pt x="5" y="168"/>
                      <a:pt x="2" y="251"/>
                      <a:pt x="19" y="298"/>
                    </a:cubicBezTo>
                    <a:cubicBezTo>
                      <a:pt x="36" y="345"/>
                      <a:pt x="51" y="411"/>
                      <a:pt x="101" y="426"/>
                    </a:cubicBezTo>
                    <a:cubicBezTo>
                      <a:pt x="151" y="441"/>
                      <a:pt x="255" y="436"/>
                      <a:pt x="320" y="389"/>
                    </a:cubicBezTo>
                    <a:cubicBezTo>
                      <a:pt x="385" y="342"/>
                      <a:pt x="442" y="203"/>
                      <a:pt x="494" y="142"/>
                    </a:cubicBezTo>
                    <a:cubicBezTo>
                      <a:pt x="546" y="81"/>
                      <a:pt x="588" y="46"/>
                      <a:pt x="631" y="23"/>
                    </a:cubicBezTo>
                    <a:cubicBezTo>
                      <a:pt x="674" y="0"/>
                      <a:pt x="704" y="8"/>
                      <a:pt x="750" y="5"/>
                    </a:cubicBezTo>
                    <a:cubicBezTo>
                      <a:pt x="796" y="2"/>
                      <a:pt x="873" y="5"/>
                      <a:pt x="905" y="5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5" name="Freeform 17"/>
              <p:cNvSpPr>
                <a:spLocks/>
              </p:cNvSpPr>
              <p:nvPr/>
            </p:nvSpPr>
            <p:spPr bwMode="auto">
              <a:xfrm>
                <a:off x="3401" y="3264"/>
                <a:ext cx="594" cy="423"/>
              </a:xfrm>
              <a:custGeom>
                <a:avLst/>
                <a:gdLst>
                  <a:gd name="T0" fmla="*/ 0 w 594"/>
                  <a:gd name="T1" fmla="*/ 27 h 423"/>
                  <a:gd name="T2" fmla="*/ 18 w 594"/>
                  <a:gd name="T3" fmla="*/ 146 h 423"/>
                  <a:gd name="T4" fmla="*/ 64 w 594"/>
                  <a:gd name="T5" fmla="*/ 375 h 423"/>
                  <a:gd name="T6" fmla="*/ 247 w 594"/>
                  <a:gd name="T7" fmla="*/ 393 h 423"/>
                  <a:gd name="T8" fmla="*/ 393 w 594"/>
                  <a:gd name="T9" fmla="*/ 192 h 423"/>
                  <a:gd name="T10" fmla="*/ 494 w 594"/>
                  <a:gd name="T11" fmla="*/ 55 h 423"/>
                  <a:gd name="T12" fmla="*/ 594 w 594"/>
                  <a:gd name="T13" fmla="*/ 0 h 4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4"/>
                  <a:gd name="T22" fmla="*/ 0 h 423"/>
                  <a:gd name="T23" fmla="*/ 594 w 594"/>
                  <a:gd name="T24" fmla="*/ 423 h 4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4" h="423">
                    <a:moveTo>
                      <a:pt x="0" y="27"/>
                    </a:moveTo>
                    <a:cubicBezTo>
                      <a:pt x="3" y="47"/>
                      <a:pt x="7" y="88"/>
                      <a:pt x="18" y="146"/>
                    </a:cubicBezTo>
                    <a:cubicBezTo>
                      <a:pt x="29" y="204"/>
                      <a:pt x="26" y="334"/>
                      <a:pt x="64" y="375"/>
                    </a:cubicBezTo>
                    <a:cubicBezTo>
                      <a:pt x="102" y="416"/>
                      <a:pt x="192" y="423"/>
                      <a:pt x="247" y="393"/>
                    </a:cubicBezTo>
                    <a:cubicBezTo>
                      <a:pt x="302" y="363"/>
                      <a:pt x="352" y="248"/>
                      <a:pt x="393" y="192"/>
                    </a:cubicBezTo>
                    <a:cubicBezTo>
                      <a:pt x="434" y="136"/>
                      <a:pt x="461" y="87"/>
                      <a:pt x="494" y="55"/>
                    </a:cubicBezTo>
                    <a:cubicBezTo>
                      <a:pt x="527" y="23"/>
                      <a:pt x="573" y="11"/>
                      <a:pt x="594" y="0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6" name="Line 18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7" name="Line 19"/>
              <p:cNvSpPr>
                <a:spLocks noChangeShapeType="1"/>
              </p:cNvSpPr>
              <p:nvPr/>
            </p:nvSpPr>
            <p:spPr bwMode="auto">
              <a:xfrm>
                <a:off x="4176" y="3147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 type="arrow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8" name="Freeform 20"/>
              <p:cNvSpPr>
                <a:spLocks/>
              </p:cNvSpPr>
              <p:nvPr/>
            </p:nvSpPr>
            <p:spPr bwMode="auto">
              <a:xfrm>
                <a:off x="4233" y="3145"/>
                <a:ext cx="205" cy="293"/>
              </a:xfrm>
              <a:custGeom>
                <a:avLst/>
                <a:gdLst>
                  <a:gd name="T0" fmla="*/ 0 w 205"/>
                  <a:gd name="T1" fmla="*/ 0 h 293"/>
                  <a:gd name="T2" fmla="*/ 119 w 205"/>
                  <a:gd name="T3" fmla="*/ 28 h 293"/>
                  <a:gd name="T4" fmla="*/ 174 w 205"/>
                  <a:gd name="T5" fmla="*/ 92 h 293"/>
                  <a:gd name="T6" fmla="*/ 201 w 205"/>
                  <a:gd name="T7" fmla="*/ 183 h 293"/>
                  <a:gd name="T8" fmla="*/ 201 w 205"/>
                  <a:gd name="T9" fmla="*/ 293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93"/>
                  <a:gd name="T17" fmla="*/ 205 w 205"/>
                  <a:gd name="T18" fmla="*/ 293 h 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93">
                    <a:moveTo>
                      <a:pt x="0" y="0"/>
                    </a:moveTo>
                    <a:cubicBezTo>
                      <a:pt x="20" y="5"/>
                      <a:pt x="90" y="13"/>
                      <a:pt x="119" y="28"/>
                    </a:cubicBezTo>
                    <a:cubicBezTo>
                      <a:pt x="148" y="43"/>
                      <a:pt x="160" y="66"/>
                      <a:pt x="174" y="92"/>
                    </a:cubicBezTo>
                    <a:cubicBezTo>
                      <a:pt x="188" y="118"/>
                      <a:pt x="197" y="149"/>
                      <a:pt x="201" y="183"/>
                    </a:cubicBezTo>
                    <a:cubicBezTo>
                      <a:pt x="205" y="217"/>
                      <a:pt x="201" y="270"/>
                      <a:pt x="201" y="293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9" name="Freeform 21"/>
              <p:cNvSpPr>
                <a:spLocks/>
              </p:cNvSpPr>
              <p:nvPr/>
            </p:nvSpPr>
            <p:spPr bwMode="auto">
              <a:xfrm>
                <a:off x="4087" y="3262"/>
                <a:ext cx="256" cy="176"/>
              </a:xfrm>
              <a:custGeom>
                <a:avLst/>
                <a:gdLst>
                  <a:gd name="T0" fmla="*/ 0 w 256"/>
                  <a:gd name="T1" fmla="*/ 2 h 176"/>
                  <a:gd name="T2" fmla="*/ 155 w 256"/>
                  <a:gd name="T3" fmla="*/ 11 h 176"/>
                  <a:gd name="T4" fmla="*/ 237 w 256"/>
                  <a:gd name="T5" fmla="*/ 66 h 176"/>
                  <a:gd name="T6" fmla="*/ 256 w 256"/>
                  <a:gd name="T7" fmla="*/ 176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6"/>
                  <a:gd name="T13" fmla="*/ 0 h 176"/>
                  <a:gd name="T14" fmla="*/ 256 w 256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6" h="176">
                    <a:moveTo>
                      <a:pt x="0" y="2"/>
                    </a:moveTo>
                    <a:cubicBezTo>
                      <a:pt x="24" y="4"/>
                      <a:pt x="116" y="0"/>
                      <a:pt x="155" y="11"/>
                    </a:cubicBezTo>
                    <a:cubicBezTo>
                      <a:pt x="194" y="22"/>
                      <a:pt x="220" y="39"/>
                      <a:pt x="237" y="66"/>
                    </a:cubicBezTo>
                    <a:cubicBezTo>
                      <a:pt x="254" y="93"/>
                      <a:pt x="252" y="153"/>
                      <a:pt x="256" y="176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229" name="Group 22"/>
            <p:cNvGrpSpPr>
              <a:grpSpLocks/>
            </p:cNvGrpSpPr>
            <p:nvPr/>
          </p:nvGrpSpPr>
          <p:grpSpPr bwMode="auto">
            <a:xfrm>
              <a:off x="1655" y="3157"/>
              <a:ext cx="1298" cy="525"/>
              <a:chOff x="1655" y="3157"/>
              <a:chExt cx="1298" cy="525"/>
            </a:xfrm>
          </p:grpSpPr>
          <p:sp>
            <p:nvSpPr>
              <p:cNvPr id="9230" name="Freeform 23"/>
              <p:cNvSpPr>
                <a:spLocks/>
              </p:cNvSpPr>
              <p:nvPr/>
            </p:nvSpPr>
            <p:spPr bwMode="auto">
              <a:xfrm>
                <a:off x="1865" y="3157"/>
                <a:ext cx="704" cy="383"/>
              </a:xfrm>
              <a:custGeom>
                <a:avLst/>
                <a:gdLst>
                  <a:gd name="T0" fmla="*/ 704 w 704"/>
                  <a:gd name="T1" fmla="*/ 381 h 383"/>
                  <a:gd name="T2" fmla="*/ 540 w 704"/>
                  <a:gd name="T3" fmla="*/ 354 h 383"/>
                  <a:gd name="T4" fmla="*/ 393 w 704"/>
                  <a:gd name="T5" fmla="*/ 208 h 383"/>
                  <a:gd name="T6" fmla="*/ 192 w 704"/>
                  <a:gd name="T7" fmla="*/ 34 h 383"/>
                  <a:gd name="T8" fmla="*/ 0 w 704"/>
                  <a:gd name="T9" fmla="*/ 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4"/>
                  <a:gd name="T16" fmla="*/ 0 h 383"/>
                  <a:gd name="T17" fmla="*/ 704 w 704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4" h="383">
                    <a:moveTo>
                      <a:pt x="704" y="381"/>
                    </a:moveTo>
                    <a:cubicBezTo>
                      <a:pt x="677" y="375"/>
                      <a:pt x="592" y="383"/>
                      <a:pt x="540" y="354"/>
                    </a:cubicBezTo>
                    <a:cubicBezTo>
                      <a:pt x="488" y="325"/>
                      <a:pt x="451" y="261"/>
                      <a:pt x="393" y="208"/>
                    </a:cubicBezTo>
                    <a:cubicBezTo>
                      <a:pt x="335" y="155"/>
                      <a:pt x="258" y="68"/>
                      <a:pt x="192" y="34"/>
                    </a:cubicBezTo>
                    <a:cubicBezTo>
                      <a:pt x="126" y="0"/>
                      <a:pt x="40" y="12"/>
                      <a:pt x="0" y="6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1" name="Freeform 24"/>
              <p:cNvSpPr>
                <a:spLocks/>
              </p:cNvSpPr>
              <p:nvPr/>
            </p:nvSpPr>
            <p:spPr bwMode="auto">
              <a:xfrm>
                <a:off x="1966" y="3282"/>
                <a:ext cx="603" cy="366"/>
              </a:xfrm>
              <a:custGeom>
                <a:avLst/>
                <a:gdLst>
                  <a:gd name="T0" fmla="*/ 603 w 603"/>
                  <a:gd name="T1" fmla="*/ 366 h 366"/>
                  <a:gd name="T2" fmla="*/ 402 w 603"/>
                  <a:gd name="T3" fmla="*/ 339 h 366"/>
                  <a:gd name="T4" fmla="*/ 256 w 603"/>
                  <a:gd name="T5" fmla="*/ 220 h 366"/>
                  <a:gd name="T6" fmla="*/ 119 w 603"/>
                  <a:gd name="T7" fmla="*/ 64 h 366"/>
                  <a:gd name="T8" fmla="*/ 0 w 603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3"/>
                  <a:gd name="T16" fmla="*/ 0 h 366"/>
                  <a:gd name="T17" fmla="*/ 603 w 603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3" h="366">
                    <a:moveTo>
                      <a:pt x="603" y="366"/>
                    </a:moveTo>
                    <a:cubicBezTo>
                      <a:pt x="570" y="362"/>
                      <a:pt x="460" y="363"/>
                      <a:pt x="402" y="339"/>
                    </a:cubicBezTo>
                    <a:cubicBezTo>
                      <a:pt x="344" y="315"/>
                      <a:pt x="303" y="266"/>
                      <a:pt x="256" y="220"/>
                    </a:cubicBezTo>
                    <a:cubicBezTo>
                      <a:pt x="209" y="174"/>
                      <a:pt x="162" y="101"/>
                      <a:pt x="119" y="64"/>
                    </a:cubicBezTo>
                    <a:cubicBezTo>
                      <a:pt x="76" y="27"/>
                      <a:pt x="25" y="13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2" name="Freeform 25"/>
              <p:cNvSpPr>
                <a:spLocks/>
              </p:cNvSpPr>
              <p:nvPr/>
            </p:nvSpPr>
            <p:spPr bwMode="auto">
              <a:xfrm>
                <a:off x="2661" y="3291"/>
                <a:ext cx="183" cy="256"/>
              </a:xfrm>
              <a:custGeom>
                <a:avLst/>
                <a:gdLst>
                  <a:gd name="T0" fmla="*/ 183 w 183"/>
                  <a:gd name="T1" fmla="*/ 0 h 256"/>
                  <a:gd name="T2" fmla="*/ 174 w 183"/>
                  <a:gd name="T3" fmla="*/ 138 h 256"/>
                  <a:gd name="T4" fmla="*/ 137 w 183"/>
                  <a:gd name="T5" fmla="*/ 238 h 256"/>
                  <a:gd name="T6" fmla="*/ 0 w 183"/>
                  <a:gd name="T7" fmla="*/ 247 h 2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256"/>
                  <a:gd name="T14" fmla="*/ 183 w 183"/>
                  <a:gd name="T15" fmla="*/ 256 h 2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256">
                    <a:moveTo>
                      <a:pt x="183" y="0"/>
                    </a:moveTo>
                    <a:cubicBezTo>
                      <a:pt x="181" y="23"/>
                      <a:pt x="182" y="98"/>
                      <a:pt x="174" y="138"/>
                    </a:cubicBezTo>
                    <a:cubicBezTo>
                      <a:pt x="166" y="178"/>
                      <a:pt x="166" y="220"/>
                      <a:pt x="137" y="238"/>
                    </a:cubicBezTo>
                    <a:cubicBezTo>
                      <a:pt x="108" y="256"/>
                      <a:pt x="29" y="245"/>
                      <a:pt x="0" y="247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233" name="Group 26"/>
              <p:cNvGrpSpPr>
                <a:grpSpLocks/>
              </p:cNvGrpSpPr>
              <p:nvPr/>
            </p:nvGrpSpPr>
            <p:grpSpPr bwMode="auto">
              <a:xfrm>
                <a:off x="2574" y="3504"/>
                <a:ext cx="96" cy="70"/>
                <a:chOff x="3744" y="1212"/>
                <a:chExt cx="96" cy="70"/>
              </a:xfrm>
            </p:grpSpPr>
            <p:sp>
              <p:nvSpPr>
                <p:cNvPr id="9242" name="Rectangle 27"/>
                <p:cNvSpPr>
                  <a:spLocks noChangeArrowheads="1"/>
                </p:cNvSpPr>
                <p:nvPr/>
              </p:nvSpPr>
              <p:spPr bwMode="auto">
                <a:xfrm>
                  <a:off x="3744" y="1232"/>
                  <a:ext cx="96" cy="3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3" name="Line 28"/>
                <p:cNvSpPr>
                  <a:spLocks noChangeShapeType="1"/>
                </p:cNvSpPr>
                <p:nvPr/>
              </p:nvSpPr>
              <p:spPr bwMode="auto">
                <a:xfrm>
                  <a:off x="3792" y="1212"/>
                  <a:ext cx="0" cy="7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234" name="Group 29"/>
              <p:cNvGrpSpPr>
                <a:grpSpLocks/>
              </p:cNvGrpSpPr>
              <p:nvPr/>
            </p:nvGrpSpPr>
            <p:grpSpPr bwMode="auto">
              <a:xfrm>
                <a:off x="2574" y="3612"/>
                <a:ext cx="96" cy="70"/>
                <a:chOff x="3744" y="1212"/>
                <a:chExt cx="96" cy="70"/>
              </a:xfrm>
            </p:grpSpPr>
            <p:sp>
              <p:nvSpPr>
                <p:cNvPr id="92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744" y="1232"/>
                  <a:ext cx="96" cy="3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41" name="Line 31"/>
                <p:cNvSpPr>
                  <a:spLocks noChangeShapeType="1"/>
                </p:cNvSpPr>
                <p:nvPr/>
              </p:nvSpPr>
              <p:spPr bwMode="auto">
                <a:xfrm>
                  <a:off x="3792" y="1212"/>
                  <a:ext cx="0" cy="7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235" name="Freeform 32"/>
              <p:cNvSpPr>
                <a:spLocks/>
              </p:cNvSpPr>
              <p:nvPr/>
            </p:nvSpPr>
            <p:spPr bwMode="auto">
              <a:xfrm>
                <a:off x="2670" y="3291"/>
                <a:ext cx="283" cy="359"/>
              </a:xfrm>
              <a:custGeom>
                <a:avLst/>
                <a:gdLst>
                  <a:gd name="T0" fmla="*/ 283 w 283"/>
                  <a:gd name="T1" fmla="*/ 0 h 359"/>
                  <a:gd name="T2" fmla="*/ 274 w 283"/>
                  <a:gd name="T3" fmla="*/ 138 h 359"/>
                  <a:gd name="T4" fmla="*/ 229 w 283"/>
                  <a:gd name="T5" fmla="*/ 293 h 359"/>
                  <a:gd name="T6" fmla="*/ 137 w 283"/>
                  <a:gd name="T7" fmla="*/ 348 h 359"/>
                  <a:gd name="T8" fmla="*/ 0 w 283"/>
                  <a:gd name="T9" fmla="*/ 357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359"/>
                  <a:gd name="T17" fmla="*/ 283 w 283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359">
                    <a:moveTo>
                      <a:pt x="283" y="0"/>
                    </a:moveTo>
                    <a:cubicBezTo>
                      <a:pt x="282" y="21"/>
                      <a:pt x="283" y="89"/>
                      <a:pt x="274" y="138"/>
                    </a:cubicBezTo>
                    <a:cubicBezTo>
                      <a:pt x="265" y="187"/>
                      <a:pt x="252" y="258"/>
                      <a:pt x="229" y="293"/>
                    </a:cubicBezTo>
                    <a:cubicBezTo>
                      <a:pt x="206" y="328"/>
                      <a:pt x="175" y="337"/>
                      <a:pt x="137" y="348"/>
                    </a:cubicBezTo>
                    <a:cubicBezTo>
                      <a:pt x="99" y="359"/>
                      <a:pt x="29" y="355"/>
                      <a:pt x="0" y="357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6" name="Line 33"/>
              <p:cNvSpPr>
                <a:spLocks noChangeShapeType="1"/>
              </p:cNvSpPr>
              <p:nvPr/>
            </p:nvSpPr>
            <p:spPr bwMode="auto">
              <a:xfrm>
                <a:off x="1773" y="3168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 type="arrow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7" name="Line 34"/>
              <p:cNvSpPr>
                <a:spLocks noChangeShapeType="1"/>
              </p:cNvSpPr>
              <p:nvPr/>
            </p:nvSpPr>
            <p:spPr bwMode="auto">
              <a:xfrm flipH="1">
                <a:off x="1824" y="3282"/>
                <a:ext cx="144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8" name="Freeform 35"/>
              <p:cNvSpPr>
                <a:spLocks/>
              </p:cNvSpPr>
              <p:nvPr/>
            </p:nvSpPr>
            <p:spPr bwMode="auto">
              <a:xfrm>
                <a:off x="1655" y="3173"/>
                <a:ext cx="128" cy="265"/>
              </a:xfrm>
              <a:custGeom>
                <a:avLst/>
                <a:gdLst>
                  <a:gd name="T0" fmla="*/ 128 w 128"/>
                  <a:gd name="T1" fmla="*/ 0 h 265"/>
                  <a:gd name="T2" fmla="*/ 46 w 128"/>
                  <a:gd name="T3" fmla="*/ 36 h 265"/>
                  <a:gd name="T4" fmla="*/ 9 w 128"/>
                  <a:gd name="T5" fmla="*/ 109 h 265"/>
                  <a:gd name="T6" fmla="*/ 0 w 128"/>
                  <a:gd name="T7" fmla="*/ 265 h 2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265"/>
                  <a:gd name="T14" fmla="*/ 128 w 128"/>
                  <a:gd name="T15" fmla="*/ 265 h 2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265">
                    <a:moveTo>
                      <a:pt x="128" y="0"/>
                    </a:moveTo>
                    <a:cubicBezTo>
                      <a:pt x="114" y="6"/>
                      <a:pt x="66" y="18"/>
                      <a:pt x="46" y="36"/>
                    </a:cubicBezTo>
                    <a:cubicBezTo>
                      <a:pt x="26" y="54"/>
                      <a:pt x="17" y="71"/>
                      <a:pt x="9" y="109"/>
                    </a:cubicBezTo>
                    <a:cubicBezTo>
                      <a:pt x="1" y="147"/>
                      <a:pt x="2" y="233"/>
                      <a:pt x="0" y="265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9" name="Freeform 36"/>
              <p:cNvSpPr>
                <a:spLocks/>
              </p:cNvSpPr>
              <p:nvPr/>
            </p:nvSpPr>
            <p:spPr bwMode="auto">
              <a:xfrm>
                <a:off x="1737" y="3282"/>
                <a:ext cx="101" cy="156"/>
              </a:xfrm>
              <a:custGeom>
                <a:avLst/>
                <a:gdLst>
                  <a:gd name="T0" fmla="*/ 101 w 101"/>
                  <a:gd name="T1" fmla="*/ 0 h 156"/>
                  <a:gd name="T2" fmla="*/ 18 w 101"/>
                  <a:gd name="T3" fmla="*/ 28 h 156"/>
                  <a:gd name="T4" fmla="*/ 0 w 101"/>
                  <a:gd name="T5" fmla="*/ 156 h 156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156"/>
                  <a:gd name="T11" fmla="*/ 101 w 101"/>
                  <a:gd name="T12" fmla="*/ 156 h 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156">
                    <a:moveTo>
                      <a:pt x="101" y="0"/>
                    </a:moveTo>
                    <a:cubicBezTo>
                      <a:pt x="87" y="5"/>
                      <a:pt x="35" y="2"/>
                      <a:pt x="18" y="28"/>
                    </a:cubicBezTo>
                    <a:cubicBezTo>
                      <a:pt x="1" y="54"/>
                      <a:pt x="4" y="129"/>
                      <a:pt x="0" y="156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9221" name="Picture 1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"/>
          <a:stretch>
            <a:fillRect/>
          </a:stretch>
        </p:blipFill>
        <p:spPr bwMode="auto">
          <a:xfrm>
            <a:off x="6019800" y="4122738"/>
            <a:ext cx="109061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17"/>
          <p:cNvSpPr>
            <a:spLocks noGrp="1" noChangeArrowheads="1"/>
          </p:cNvSpPr>
          <p:nvPr>
            <p:ph type="title"/>
          </p:nvPr>
        </p:nvSpPr>
        <p:spPr bwMode="black">
          <a:xfrm>
            <a:off x="76200" y="685800"/>
            <a:ext cx="82296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mtClean="0"/>
              <a:t>实验 </a:t>
            </a:r>
            <a:r>
              <a:rPr lang="en-US" altLang="zh-CN" smtClean="0"/>
              <a:t>#4 </a:t>
            </a:r>
            <a:r>
              <a:rPr lang="zh-CN" altLang="en-US" smtClean="0"/>
              <a:t>光缆设置</a:t>
            </a:r>
            <a:r>
              <a:rPr lang="en-US" altLang="zh-CN" smtClean="0"/>
              <a:t> – </a:t>
            </a:r>
            <a:r>
              <a:rPr lang="zh-CN" altLang="en-US" smtClean="0"/>
              <a:t>光缆损耗</a:t>
            </a:r>
            <a:r>
              <a:rPr lang="en-US" altLang="zh-CN" smtClean="0"/>
              <a:t>/</a:t>
            </a:r>
            <a:r>
              <a:rPr lang="zh-CN" altLang="en-US" smtClean="0"/>
              <a:t>长度测量</a:t>
            </a:r>
            <a:r>
              <a:rPr lang="en-US" altLang="zh-CN" smtClean="0"/>
              <a:t>  </a:t>
            </a:r>
          </a:p>
        </p:txBody>
      </p:sp>
      <p:pic>
        <p:nvPicPr>
          <p:cNvPr id="9223" name="Picture 1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057400"/>
            <a:ext cx="4724400" cy="1122363"/>
          </a:xfrm>
        </p:spPr>
      </p:pic>
      <p:grpSp>
        <p:nvGrpSpPr>
          <p:cNvPr id="9224" name="Group 120"/>
          <p:cNvGrpSpPr>
            <a:grpSpLocks/>
          </p:cNvGrpSpPr>
          <p:nvPr/>
        </p:nvGrpSpPr>
        <p:grpSpPr bwMode="auto">
          <a:xfrm>
            <a:off x="1219200" y="4040188"/>
            <a:ext cx="1263650" cy="2132012"/>
            <a:chOff x="768" y="2545"/>
            <a:chExt cx="796" cy="1343"/>
          </a:xfrm>
        </p:grpSpPr>
        <p:pic>
          <p:nvPicPr>
            <p:cNvPr id="9225" name="Picture 1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545"/>
              <a:ext cx="796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19" descr="Fiber Autotest setup pag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88"/>
              <a:ext cx="40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658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685800"/>
            <a:ext cx="3425825" cy="547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593725" y="5602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105476" name="Picture 11" descr="Autotest-Fiber-Main Screen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57200" y="4038600"/>
            <a:ext cx="7696200" cy="457200"/>
            <a:chOff x="336" y="2496"/>
            <a:chExt cx="4848" cy="288"/>
          </a:xfrm>
        </p:grpSpPr>
        <p:sp>
          <p:nvSpPr>
            <p:cNvPr id="105479" name="Text Box 22"/>
            <p:cNvSpPr txBox="1">
              <a:spLocks noChangeArrowheads="1"/>
            </p:cNvSpPr>
            <p:nvPr/>
          </p:nvSpPr>
          <p:spPr bwMode="auto">
            <a:xfrm>
              <a:off x="336" y="2496"/>
              <a:ext cx="34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en-US">
                  <a:solidFill>
                    <a:srgbClr val="000000"/>
                  </a:solidFill>
                </a:rPr>
                <a:t>启动自动测试</a:t>
              </a:r>
              <a:r>
                <a:rPr lang="en-US" altLang="zh-CN">
                  <a:solidFill>
                    <a:srgbClr val="000000"/>
                  </a:solidFill>
                </a:rPr>
                <a:t> AUTOTEST</a:t>
              </a:r>
              <a:r>
                <a:rPr lang="zh-CN" altLang="en-US">
                  <a:solidFill>
                    <a:srgbClr val="000000"/>
                  </a:solidFill>
                </a:rPr>
                <a:t>，按</a:t>
              </a:r>
              <a:r>
                <a:rPr lang="en-US" altLang="zh-CN">
                  <a:solidFill>
                    <a:srgbClr val="000000"/>
                  </a:solidFill>
                </a:rPr>
                <a:t>TEST</a:t>
              </a:r>
              <a:r>
                <a:rPr lang="zh-CN" altLang="en-US">
                  <a:solidFill>
                    <a:srgbClr val="000000"/>
                  </a:solidFill>
                </a:rPr>
                <a:t>键</a:t>
              </a:r>
            </a:p>
          </p:txBody>
        </p:sp>
        <p:sp>
          <p:nvSpPr>
            <p:cNvPr id="105480" name="Line 23"/>
            <p:cNvSpPr>
              <a:spLocks noChangeShapeType="1"/>
            </p:cNvSpPr>
            <p:nvPr/>
          </p:nvSpPr>
          <p:spPr bwMode="auto">
            <a:xfrm>
              <a:off x="3600" y="2640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478" name="Rectangle 24"/>
          <p:cNvSpPr>
            <a:spLocks noGrp="1" noChangeArrowheads="1"/>
          </p:cNvSpPr>
          <p:nvPr>
            <p:ph type="title"/>
          </p:nvPr>
        </p:nvSpPr>
        <p:spPr>
          <a:xfrm>
            <a:off x="175894" y="798513"/>
            <a:ext cx="6373811" cy="573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3200" dirty="0" smtClean="0"/>
              <a:t>实验 </a:t>
            </a:r>
            <a:r>
              <a:rPr lang="en-US" altLang="zh-CN" sz="3200" dirty="0" smtClean="0"/>
              <a:t>#4 – </a:t>
            </a:r>
            <a:r>
              <a:rPr lang="zh-CN" altLang="en-US" sz="3200" dirty="0" smtClean="0"/>
              <a:t>光缆损耗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长度测量</a:t>
            </a:r>
          </a:p>
        </p:txBody>
      </p:sp>
    </p:spTree>
    <p:extLst>
      <p:ext uri="{BB962C8B-B14F-4D97-AF65-F5344CB8AC3E}">
        <p14:creationId xmlns:p14="http://schemas.microsoft.com/office/powerpoint/2010/main" val="2833747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685800"/>
            <a:ext cx="3425825" cy="547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14" descr="Autotest-Fiber-Main Screen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0013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5562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DTX </a:t>
            </a:r>
            <a:r>
              <a:rPr lang="zh-CN" altLang="en-US" smtClean="0"/>
              <a:t>光缆测试结果</a:t>
            </a:r>
            <a:endParaRPr lang="en-US" altLang="zh-CN" smtClean="0"/>
          </a:p>
        </p:txBody>
      </p:sp>
      <p:pic>
        <p:nvPicPr>
          <p:cNvPr id="106501" name="Picture 9" descr="Autotest Pass - General Fib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370013"/>
            <a:ext cx="1752600" cy="2286000"/>
          </a:xfrm>
        </p:spPr>
      </p:pic>
      <p:pic>
        <p:nvPicPr>
          <p:cNvPr id="261131" name="Picture 11" descr="bidirectional-loss screen"/>
          <p:cNvPicPr>
            <a:picLocks noGrp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370013"/>
            <a:ext cx="1755775" cy="2286000"/>
          </a:xfrm>
        </p:spPr>
      </p:pic>
      <p:sp>
        <p:nvSpPr>
          <p:cNvPr id="106503" name="Text Box 5"/>
          <p:cNvSpPr txBox="1">
            <a:spLocks noChangeArrowheads="1"/>
          </p:cNvSpPr>
          <p:nvPr/>
        </p:nvSpPr>
        <p:spPr bwMode="auto">
          <a:xfrm>
            <a:off x="593725" y="5602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5105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>
                <a:solidFill>
                  <a:srgbClr val="000000"/>
                </a:solidFill>
              </a:rPr>
              <a:t>当光缆测试结束时，屏幕显示测试结果摘要</a:t>
            </a:r>
            <a:endParaRPr lang="en-US" altLang="zh-CN">
              <a:solidFill>
                <a:srgbClr val="000000"/>
              </a:solidFill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>
                <a:solidFill>
                  <a:srgbClr val="000000"/>
                </a:solidFill>
              </a:rPr>
              <a:t>选中 </a:t>
            </a:r>
            <a:r>
              <a:rPr lang="en-US" altLang="zh-CN">
                <a:solidFill>
                  <a:srgbClr val="000000"/>
                </a:solidFill>
              </a:rPr>
              <a:t>(End 2-1) </a:t>
            </a:r>
            <a:r>
              <a:rPr lang="zh-CN" altLang="en-US">
                <a:solidFill>
                  <a:srgbClr val="000000"/>
                </a:solidFill>
              </a:rPr>
              <a:t>并按 </a:t>
            </a:r>
            <a:r>
              <a:rPr lang="en-US" altLang="zh-CN">
                <a:solidFill>
                  <a:srgbClr val="000000"/>
                </a:solidFill>
              </a:rPr>
              <a:t>ENTER</a:t>
            </a:r>
            <a:r>
              <a:rPr lang="zh-CN" altLang="en-US">
                <a:solidFill>
                  <a:srgbClr val="000000"/>
                </a:solidFill>
              </a:rPr>
              <a:t>键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AutoNum type="arabicPeriod"/>
            </a:pPr>
            <a:r>
              <a:rPr lang="zh-CN" altLang="en-US">
                <a:solidFill>
                  <a:srgbClr val="000000"/>
                </a:solidFill>
              </a:rPr>
              <a:t>这一屏幕直观显示的是光缆从远端光源输出到主机功率计输入的</a:t>
            </a:r>
            <a:r>
              <a:rPr lang="en-US" altLang="zh-CN">
                <a:solidFill>
                  <a:srgbClr val="000000"/>
                </a:solidFill>
              </a:rPr>
              <a:t>850nm </a:t>
            </a:r>
            <a:r>
              <a:rPr lang="zh-CN" altLang="en-US">
                <a:solidFill>
                  <a:srgbClr val="000000"/>
                </a:solidFill>
              </a:rPr>
              <a:t>和</a:t>
            </a:r>
            <a:r>
              <a:rPr lang="en-US" altLang="zh-CN">
                <a:solidFill>
                  <a:srgbClr val="000000"/>
                </a:solidFill>
              </a:rPr>
              <a:t>1300nm</a:t>
            </a:r>
            <a:r>
              <a:rPr lang="zh-CN" altLang="en-US">
                <a:solidFill>
                  <a:srgbClr val="000000"/>
                </a:solidFill>
              </a:rPr>
              <a:t>波长的测试结果</a:t>
            </a:r>
            <a:r>
              <a:rPr lang="en-US" altLang="zh-CN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728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1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685800"/>
            <a:ext cx="3425825" cy="547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58674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DTX-FTM </a:t>
            </a:r>
            <a:r>
              <a:rPr lang="zh-CN" altLang="en-US" smtClean="0"/>
              <a:t>故障诊断</a:t>
            </a:r>
            <a:r>
              <a:rPr lang="en-US" altLang="en-US" smtClean="0"/>
              <a:t> – 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可视故障定位仪</a:t>
            </a:r>
            <a:endParaRPr lang="en-US" altLang="en-US" smtClean="0"/>
          </a:p>
        </p:txBody>
      </p:sp>
      <p:sp>
        <p:nvSpPr>
          <p:cNvPr id="107524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818063" cy="3743325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altLang="zh-CN" dirty="0" smtClean="0"/>
              <a:t>DTX-FTM </a:t>
            </a:r>
            <a:r>
              <a:rPr lang="zh-CN" altLang="en-US" dirty="0" smtClean="0"/>
              <a:t>包含可视故障定位仪</a:t>
            </a:r>
            <a:r>
              <a:rPr lang="en-US" altLang="zh-CN" dirty="0" smtClean="0"/>
              <a:t> (VFL)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dirty="0" smtClean="0"/>
              <a:t>两种工作模式：连续和闪烁</a:t>
            </a:r>
            <a:endParaRPr lang="en-US" altLang="zh-CN" dirty="0" smtClean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zh-CN" altLang="en-US" dirty="0" smtClean="0"/>
              <a:t>使用内置的</a:t>
            </a:r>
            <a:r>
              <a:rPr lang="en-US" altLang="zh-CN" dirty="0" smtClean="0"/>
              <a:t>VFL</a:t>
            </a:r>
            <a:r>
              <a:rPr lang="zh-CN" altLang="en-US" dirty="0" smtClean="0"/>
              <a:t>查找断点或识别在配线架上的光缆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endParaRPr lang="zh-CN" altLang="en-US" dirty="0" smtClean="0"/>
          </a:p>
        </p:txBody>
      </p:sp>
      <p:pic>
        <p:nvPicPr>
          <p:cNvPr id="107525" name="Picture 8" descr="VFL Active CW"/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370013"/>
            <a:ext cx="1755775" cy="2055539"/>
          </a:xfrm>
        </p:spPr>
      </p:pic>
    </p:spTree>
    <p:extLst>
      <p:ext uri="{BB962C8B-B14F-4D97-AF65-F5344CB8AC3E}">
        <p14:creationId xmlns:p14="http://schemas.microsoft.com/office/powerpoint/2010/main" val="731586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4.81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主题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1487</Words>
  <Application>Microsoft Office PowerPoint</Application>
  <PresentationFormat>全屏显示(4:3)</PresentationFormat>
  <Paragraphs>174</Paragraphs>
  <Slides>30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Office 主题</vt:lpstr>
      <vt:lpstr>主题1</vt:lpstr>
      <vt:lpstr>Microsoft Photo Editor 3.0 Photo</vt:lpstr>
      <vt:lpstr>PowerPoint 演示文稿</vt:lpstr>
      <vt:lpstr>DTX 设置 – 光缆测试</vt:lpstr>
      <vt:lpstr>光缆测试模块 – 使用光缆卷轴</vt:lpstr>
      <vt:lpstr>重要的安全提示</vt:lpstr>
      <vt:lpstr>Tier 1 损耗/长度测量</vt:lpstr>
      <vt:lpstr>实验 #4 光缆设置 – 光缆损耗/长度测量  </vt:lpstr>
      <vt:lpstr>实验 #4 – 光缆损耗/长度测量</vt:lpstr>
      <vt:lpstr>DTX 光缆测试结果</vt:lpstr>
      <vt:lpstr>DTX-FTM 故障诊断 –  可视故障定位仪</vt:lpstr>
      <vt:lpstr>实验 #5 – 使用可视故障定位仪</vt:lpstr>
      <vt:lpstr>TIA TSB-140 光缆测试  </vt:lpstr>
      <vt:lpstr>TIA TSB-140 光缆测试：OTDR测试</vt:lpstr>
      <vt:lpstr>PowerPoint 演示文稿</vt:lpstr>
      <vt:lpstr>方便管理测试结果</vt:lpstr>
      <vt:lpstr>简易的测试结果管理</vt:lpstr>
      <vt:lpstr>灵活的报告形式</vt:lpstr>
      <vt:lpstr>测试结果管理 –打印测试报告</vt:lpstr>
      <vt:lpstr>测试仪管理</vt:lpstr>
      <vt:lpstr>LinkWare Stats 统计软件</vt:lpstr>
      <vt:lpstr>问题：    管理布线系统认证测试数据</vt:lpstr>
      <vt:lpstr>解决方案： LinkWare Stats 可以 . . .</vt:lpstr>
      <vt:lpstr>LinkWare Stats 性能分析</vt:lpstr>
      <vt:lpstr>还可提供更详尽的数据</vt:lpstr>
      <vt:lpstr>对于项目经理</vt:lpstr>
      <vt:lpstr>对于布线产品厂商</vt:lpstr>
      <vt:lpstr>对于最终用户</vt:lpstr>
      <vt:lpstr>LinkWare Stats 结论</vt:lpstr>
      <vt:lpstr>Fluke网络公司的其他解决方案</vt:lpstr>
      <vt:lpstr>Fluke网络公司的其他解决方案</vt:lpstr>
      <vt:lpstr>感谢您的参与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vincent</dc:creator>
  <cp:lastModifiedBy>vincent</cp:lastModifiedBy>
  <cp:revision>1</cp:revision>
  <dcterms:created xsi:type="dcterms:W3CDTF">2016-10-08T07:28:26Z</dcterms:created>
  <dcterms:modified xsi:type="dcterms:W3CDTF">2016-10-08T07:39:32Z</dcterms:modified>
</cp:coreProperties>
</file>