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33"/>
  </p:notesMasterIdLst>
  <p:sldIdLst>
    <p:sldId id="290" r:id="rId2"/>
    <p:sldId id="291" r:id="rId3"/>
    <p:sldId id="433" r:id="rId4"/>
    <p:sldId id="455" r:id="rId5"/>
    <p:sldId id="456" r:id="rId6"/>
    <p:sldId id="450" r:id="rId7"/>
    <p:sldId id="458" r:id="rId8"/>
    <p:sldId id="459" r:id="rId9"/>
    <p:sldId id="460" r:id="rId10"/>
    <p:sldId id="461" r:id="rId11"/>
    <p:sldId id="462" r:id="rId12"/>
    <p:sldId id="463" r:id="rId13"/>
    <p:sldId id="464" r:id="rId14"/>
    <p:sldId id="465" r:id="rId15"/>
    <p:sldId id="466" r:id="rId16"/>
    <p:sldId id="467" r:id="rId17"/>
    <p:sldId id="468" r:id="rId18"/>
    <p:sldId id="469" r:id="rId19"/>
    <p:sldId id="470" r:id="rId20"/>
    <p:sldId id="451" r:id="rId21"/>
    <p:sldId id="475" r:id="rId22"/>
    <p:sldId id="471" r:id="rId23"/>
    <p:sldId id="476" r:id="rId24"/>
    <p:sldId id="477" r:id="rId25"/>
    <p:sldId id="478" r:id="rId26"/>
    <p:sldId id="479" r:id="rId27"/>
    <p:sldId id="480" r:id="rId28"/>
    <p:sldId id="481" r:id="rId29"/>
    <p:sldId id="440" r:id="rId30"/>
    <p:sldId id="482" r:id="rId31"/>
    <p:sldId id="483" r:id="rId32"/>
  </p:sldIdLst>
  <p:sldSz cx="9144000" cy="6858000" type="screen4x3"/>
  <p:notesSz cx="6858000" cy="9144000"/>
  <p:defaultTex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0000"/>
    <a:srgbClr val="003399"/>
    <a:srgbClr val="3333CC"/>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855" autoAdjust="0"/>
    <p:restoredTop sz="94652" autoAdjust="0"/>
  </p:normalViewPr>
  <p:slideViewPr>
    <p:cSldViewPr>
      <p:cViewPr>
        <p:scale>
          <a:sx n="82" d="100"/>
          <a:sy n="82" d="100"/>
        </p:scale>
        <p:origin x="-2634" y="-6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438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Arial" charset="0"/>
              </a:defRPr>
            </a:lvl1pPr>
          </a:lstStyle>
          <a:p>
            <a:pPr>
              <a:defRPr/>
            </a:pPr>
            <a:endParaRPr lang="en-US" altLang="zh-CN"/>
          </a:p>
        </p:txBody>
      </p:sp>
      <p:sp>
        <p:nvSpPr>
          <p:cNvPr id="14438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ltLang="zh-CN"/>
          </a:p>
        </p:txBody>
      </p:sp>
      <p:sp>
        <p:nvSpPr>
          <p:cNvPr id="3584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4438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14439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Arial" charset="0"/>
              </a:defRPr>
            </a:lvl1pPr>
          </a:lstStyle>
          <a:p>
            <a:pPr>
              <a:defRPr/>
            </a:pPr>
            <a:endParaRPr lang="en-US" altLang="zh-CN"/>
          </a:p>
        </p:txBody>
      </p:sp>
      <p:sp>
        <p:nvSpPr>
          <p:cNvPr id="14439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D548D34E-C709-4357-ACF5-6850C9974EA8}" type="slidenum">
              <a:rPr lang="en-US" altLang="zh-CN"/>
              <a:pPr>
                <a:defRPr/>
              </a:pPr>
              <a:t>‹#›</a:t>
            </a:fld>
            <a:endParaRPr lang="en-US" altLang="zh-CN"/>
          </a:p>
        </p:txBody>
      </p:sp>
    </p:spTree>
    <p:extLst>
      <p:ext uri="{BB962C8B-B14F-4D97-AF65-F5344CB8AC3E}">
        <p14:creationId xmlns:p14="http://schemas.microsoft.com/office/powerpoint/2010/main" val="294352752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宋体" pitchFamily="2" charset="-122"/>
        <a:cs typeface="+mn-cs"/>
      </a:defRPr>
    </a:lvl1pPr>
    <a:lvl2pPr marL="457200" algn="l" rtl="0" eaLnBrk="0" fontAlgn="base" hangingPunct="0">
      <a:spcBef>
        <a:spcPct val="30000"/>
      </a:spcBef>
      <a:spcAft>
        <a:spcPct val="0"/>
      </a:spcAft>
      <a:defRPr sz="1200" kern="1200">
        <a:solidFill>
          <a:schemeClr val="tx1"/>
        </a:solidFill>
        <a:latin typeface="Arial" charset="0"/>
        <a:ea typeface="宋体" pitchFamily="2" charset="-122"/>
        <a:cs typeface="+mn-cs"/>
      </a:defRPr>
    </a:lvl2pPr>
    <a:lvl3pPr marL="914400" algn="l" rtl="0" eaLnBrk="0" fontAlgn="base" hangingPunct="0">
      <a:spcBef>
        <a:spcPct val="30000"/>
      </a:spcBef>
      <a:spcAft>
        <a:spcPct val="0"/>
      </a:spcAft>
      <a:defRPr sz="1200" kern="1200">
        <a:solidFill>
          <a:schemeClr val="tx1"/>
        </a:solidFill>
        <a:latin typeface="Arial" charset="0"/>
        <a:ea typeface="宋体" pitchFamily="2" charset="-122"/>
        <a:cs typeface="+mn-cs"/>
      </a:defRPr>
    </a:lvl3pPr>
    <a:lvl4pPr marL="1371600" algn="l" rtl="0" eaLnBrk="0" fontAlgn="base" hangingPunct="0">
      <a:spcBef>
        <a:spcPct val="30000"/>
      </a:spcBef>
      <a:spcAft>
        <a:spcPct val="0"/>
      </a:spcAft>
      <a:defRPr sz="1200" kern="1200">
        <a:solidFill>
          <a:schemeClr val="tx1"/>
        </a:solidFill>
        <a:latin typeface="Arial" charset="0"/>
        <a:ea typeface="宋体" pitchFamily="2" charset="-122"/>
        <a:cs typeface="+mn-cs"/>
      </a:defRPr>
    </a:lvl4pPr>
    <a:lvl5pPr marL="1828800" algn="l" rtl="0" eaLnBrk="0" fontAlgn="base" hangingPunct="0">
      <a:spcBef>
        <a:spcPct val="30000"/>
      </a:spcBef>
      <a:spcAft>
        <a:spcPct val="0"/>
      </a:spcAft>
      <a:defRPr sz="1200" kern="1200">
        <a:solidFill>
          <a:schemeClr val="tx1"/>
        </a:solidFill>
        <a:latin typeface="Arial"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33C54F4D-0F8B-4867-8150-3271594BCD2D}" type="slidenum">
              <a:rPr lang="en-US" altLang="zh-CN" smtClean="0">
                <a:latin typeface="Arial" pitchFamily="34" charset="0"/>
              </a:rPr>
              <a:pPr/>
              <a:t>1</a:t>
            </a:fld>
            <a:endParaRPr lang="en-US" altLang="zh-CN" smtClean="0">
              <a:latin typeface="Arial" pitchFamily="34" charset="0"/>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zh-CN" altLang="zh-CN"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pic>
        <p:nvPicPr>
          <p:cNvPr id="4" name="Picture 4" descr="基础部分1"/>
          <p:cNvPicPr>
            <a:picLocks noChangeAspect="1" noChangeArrowheads="1"/>
          </p:cNvPicPr>
          <p:nvPr/>
        </p:nvPicPr>
        <p:blipFill>
          <a:blip r:embed="rId2"/>
          <a:srcRect/>
          <a:stretch>
            <a:fillRect/>
          </a:stretch>
        </p:blipFill>
        <p:spPr bwMode="auto">
          <a:xfrm>
            <a:off x="396875" y="225425"/>
            <a:ext cx="8207375" cy="755650"/>
          </a:xfrm>
          <a:prstGeom prst="rect">
            <a:avLst/>
          </a:prstGeom>
          <a:noFill/>
          <a:ln w="9525">
            <a:noFill/>
            <a:miter lim="800000"/>
            <a:headEnd/>
            <a:tailEnd/>
          </a:ln>
        </p:spPr>
      </p:pic>
      <p:pic>
        <p:nvPicPr>
          <p:cNvPr id="5" name="Picture 5" descr="基础部分2"/>
          <p:cNvPicPr>
            <a:picLocks noChangeAspect="1" noChangeArrowheads="1"/>
          </p:cNvPicPr>
          <p:nvPr/>
        </p:nvPicPr>
        <p:blipFill>
          <a:blip r:embed="rId3"/>
          <a:srcRect/>
          <a:stretch>
            <a:fillRect/>
          </a:stretch>
        </p:blipFill>
        <p:spPr bwMode="auto">
          <a:xfrm>
            <a:off x="468313" y="5876925"/>
            <a:ext cx="8207375" cy="714375"/>
          </a:xfrm>
          <a:prstGeom prst="rect">
            <a:avLst/>
          </a:prstGeom>
          <a:noFill/>
          <a:ln w="9525">
            <a:noFill/>
            <a:miter lim="800000"/>
            <a:headEnd/>
            <a:tailEnd/>
          </a:ln>
        </p:spPr>
      </p:pic>
      <p:sp>
        <p:nvSpPr>
          <p:cNvPr id="23554" name="Rectangle 2"/>
          <p:cNvSpPr>
            <a:spLocks noGrp="1" noChangeArrowheads="1"/>
          </p:cNvSpPr>
          <p:nvPr>
            <p:ph type="ctrTitle"/>
          </p:nvPr>
        </p:nvSpPr>
        <p:spPr>
          <a:xfrm>
            <a:off x="685800" y="2130425"/>
            <a:ext cx="7772400" cy="1470025"/>
          </a:xfrm>
        </p:spPr>
        <p:txBody>
          <a:bodyPr/>
          <a:lstStyle>
            <a:lvl1pPr>
              <a:defRPr/>
            </a:lvl1pPr>
          </a:lstStyle>
          <a:p>
            <a:r>
              <a:rPr lang="zh-CN" altLang="en-US"/>
              <a:t>单击此处编辑母版标题样式</a:t>
            </a:r>
          </a:p>
        </p:txBody>
      </p:sp>
      <p:sp>
        <p:nvSpPr>
          <p:cNvPr id="23555"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zh-CN" altLang="en-US"/>
              <a:t>单击此处编辑母版副标题样式</a:t>
            </a: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35750" y="1052513"/>
            <a:ext cx="2062163" cy="4824412"/>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46088" y="1052513"/>
            <a:ext cx="6037262" cy="4824412"/>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446088" y="1052513"/>
            <a:ext cx="8229600" cy="725487"/>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68313" y="1916113"/>
            <a:ext cx="4038600" cy="3960812"/>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59313" y="1916113"/>
            <a:ext cx="4038600" cy="3960812"/>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46088" y="1052513"/>
            <a:ext cx="8251825" cy="4824412"/>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446088" y="1052513"/>
            <a:ext cx="8229600" cy="725487"/>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468313" y="1916113"/>
            <a:ext cx="8229600" cy="3960812"/>
          </a:xfrm>
        </p:spPr>
        <p:txBody>
          <a:bodyPr/>
          <a:lstStyle/>
          <a:p>
            <a:pPr lvl="0"/>
            <a:endParaRPr lang="zh-CN" altLang="en-US" noProof="0" smtClean="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标题幻灯片">
    <p:spTree>
      <p:nvGrpSpPr>
        <p:cNvPr id="1" name=""/>
        <p:cNvGrpSpPr/>
        <p:nvPr/>
      </p:nvGrpSpPr>
      <p:grpSpPr>
        <a:xfrm>
          <a:off x="0" y="0"/>
          <a:ext cx="0" cy="0"/>
          <a:chOff x="0" y="0"/>
          <a:chExt cx="0" cy="0"/>
        </a:xfrm>
      </p:grpSpPr>
      <p:pic>
        <p:nvPicPr>
          <p:cNvPr id="4" name="Picture 4" descr="基础部分1"/>
          <p:cNvPicPr>
            <a:picLocks noChangeAspect="1" noChangeArrowheads="1"/>
          </p:cNvPicPr>
          <p:nvPr/>
        </p:nvPicPr>
        <p:blipFill>
          <a:blip r:embed="rId2"/>
          <a:srcRect/>
          <a:stretch>
            <a:fillRect/>
          </a:stretch>
        </p:blipFill>
        <p:spPr bwMode="auto">
          <a:xfrm>
            <a:off x="396875" y="225425"/>
            <a:ext cx="8207375" cy="755650"/>
          </a:xfrm>
          <a:prstGeom prst="rect">
            <a:avLst/>
          </a:prstGeom>
          <a:noFill/>
          <a:ln w="9525">
            <a:noFill/>
            <a:miter lim="800000"/>
            <a:headEnd/>
            <a:tailEnd/>
          </a:ln>
        </p:spPr>
      </p:pic>
      <p:pic>
        <p:nvPicPr>
          <p:cNvPr id="5" name="Picture 5" descr="基础部分2"/>
          <p:cNvPicPr>
            <a:picLocks noChangeAspect="1" noChangeArrowheads="1"/>
          </p:cNvPicPr>
          <p:nvPr/>
        </p:nvPicPr>
        <p:blipFill>
          <a:blip r:embed="rId3"/>
          <a:srcRect/>
          <a:stretch>
            <a:fillRect/>
          </a:stretch>
        </p:blipFill>
        <p:spPr bwMode="auto">
          <a:xfrm>
            <a:off x="468313" y="5876925"/>
            <a:ext cx="8207375" cy="714375"/>
          </a:xfrm>
          <a:prstGeom prst="rect">
            <a:avLst/>
          </a:prstGeom>
          <a:noFill/>
          <a:ln w="9525">
            <a:noFill/>
            <a:miter lim="800000"/>
            <a:headEnd/>
            <a:tailEnd/>
          </a:ln>
        </p:spPr>
      </p:pic>
      <p:sp>
        <p:nvSpPr>
          <p:cNvPr id="23554" name="Rectangle 2"/>
          <p:cNvSpPr>
            <a:spLocks noGrp="1" noChangeArrowheads="1"/>
          </p:cNvSpPr>
          <p:nvPr>
            <p:ph type="ctrTitle"/>
          </p:nvPr>
        </p:nvSpPr>
        <p:spPr>
          <a:xfrm>
            <a:off x="685800" y="2130425"/>
            <a:ext cx="7772400" cy="1470025"/>
          </a:xfrm>
        </p:spPr>
        <p:txBody>
          <a:bodyPr/>
          <a:lstStyle>
            <a:lvl1pPr>
              <a:defRPr/>
            </a:lvl1pPr>
          </a:lstStyle>
          <a:p>
            <a:r>
              <a:rPr lang="zh-CN" altLang="en-US"/>
              <a:t>单击此处编辑母版标题样式</a:t>
            </a:r>
          </a:p>
        </p:txBody>
      </p:sp>
      <p:sp>
        <p:nvSpPr>
          <p:cNvPr id="23555"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zh-CN" altLang="en-US"/>
              <a:t>单击此处编辑母版副标题样式</a:t>
            </a:r>
          </a:p>
        </p:txBody>
      </p:sp>
    </p:spTree>
    <p:extLst>
      <p:ext uri="{BB962C8B-B14F-4D97-AF65-F5344CB8AC3E}">
        <p14:creationId xmlns:p14="http://schemas.microsoft.com/office/powerpoint/2010/main" val="411767058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68313" y="1916113"/>
            <a:ext cx="4038600" cy="39608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59313" y="1916113"/>
            <a:ext cx="4038600" cy="39608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4"/>
          <p:cNvSpPr>
            <a:spLocks noGrp="1" noChangeArrowheads="1"/>
          </p:cNvSpPr>
          <p:nvPr>
            <p:ph type="title"/>
          </p:nvPr>
        </p:nvSpPr>
        <p:spPr bwMode="auto">
          <a:xfrm>
            <a:off x="446088" y="1052513"/>
            <a:ext cx="8229600" cy="7254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5123" name="Rectangle 5"/>
          <p:cNvSpPr>
            <a:spLocks noGrp="1" noChangeArrowheads="1"/>
          </p:cNvSpPr>
          <p:nvPr>
            <p:ph type="body" idx="1"/>
          </p:nvPr>
        </p:nvSpPr>
        <p:spPr bwMode="auto">
          <a:xfrm>
            <a:off x="468313" y="1916113"/>
            <a:ext cx="8229600" cy="39608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pic>
        <p:nvPicPr>
          <p:cNvPr id="5124" name="Picture 7" descr="基础部分1"/>
          <p:cNvPicPr>
            <a:picLocks noChangeAspect="1" noChangeArrowheads="1"/>
          </p:cNvPicPr>
          <p:nvPr/>
        </p:nvPicPr>
        <p:blipFill>
          <a:blip r:embed="rId17"/>
          <a:srcRect/>
          <a:stretch>
            <a:fillRect/>
          </a:stretch>
        </p:blipFill>
        <p:spPr bwMode="auto">
          <a:xfrm>
            <a:off x="396875" y="225425"/>
            <a:ext cx="8207375" cy="755650"/>
          </a:xfrm>
          <a:prstGeom prst="rect">
            <a:avLst/>
          </a:prstGeom>
          <a:noFill/>
          <a:ln w="9525">
            <a:noFill/>
            <a:miter lim="800000"/>
            <a:headEnd/>
            <a:tailEnd/>
          </a:ln>
        </p:spPr>
      </p:pic>
      <p:pic>
        <p:nvPicPr>
          <p:cNvPr id="5125" name="Picture 8" descr="基础部分2"/>
          <p:cNvPicPr>
            <a:picLocks noChangeAspect="1" noChangeArrowheads="1"/>
          </p:cNvPicPr>
          <p:nvPr/>
        </p:nvPicPr>
        <p:blipFill>
          <a:blip r:embed="rId18"/>
          <a:srcRect/>
          <a:stretch>
            <a:fillRect/>
          </a:stretch>
        </p:blipFill>
        <p:spPr bwMode="auto">
          <a:xfrm>
            <a:off x="468313" y="5876925"/>
            <a:ext cx="8207375" cy="7143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13" r:id="rId1"/>
    <p:sldLayoutId id="2147483714"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宋体" pitchFamily="2" charset="-122"/>
        </a:defRPr>
      </a:lvl2pPr>
      <a:lvl3pPr algn="ctr" rtl="0" eaLnBrk="0" fontAlgn="base" hangingPunct="0">
        <a:spcBef>
          <a:spcPct val="0"/>
        </a:spcBef>
        <a:spcAft>
          <a:spcPct val="0"/>
        </a:spcAft>
        <a:defRPr sz="4400">
          <a:solidFill>
            <a:schemeClr val="tx2"/>
          </a:solidFill>
          <a:latin typeface="Arial" charset="0"/>
          <a:ea typeface="宋体" pitchFamily="2" charset="-122"/>
        </a:defRPr>
      </a:lvl3pPr>
      <a:lvl4pPr algn="ctr" rtl="0" eaLnBrk="0" fontAlgn="base" hangingPunct="0">
        <a:spcBef>
          <a:spcPct val="0"/>
        </a:spcBef>
        <a:spcAft>
          <a:spcPct val="0"/>
        </a:spcAft>
        <a:defRPr sz="4400">
          <a:solidFill>
            <a:schemeClr val="tx2"/>
          </a:solidFill>
          <a:latin typeface="Arial" charset="0"/>
          <a:ea typeface="宋体" pitchFamily="2" charset="-122"/>
        </a:defRPr>
      </a:lvl4pPr>
      <a:lvl5pPr algn="ctr" rtl="0" eaLnBrk="0" fontAlgn="base" hangingPunct="0">
        <a:spcBef>
          <a:spcPct val="0"/>
        </a:spcBef>
        <a:spcAft>
          <a:spcPct val="0"/>
        </a:spcAft>
        <a:defRPr sz="4400">
          <a:solidFill>
            <a:schemeClr val="tx2"/>
          </a:solidFill>
          <a:latin typeface="Arial" charset="0"/>
          <a:ea typeface="宋体" pitchFamily="2" charset="-122"/>
        </a:defRPr>
      </a:lvl5pPr>
      <a:lvl6pPr marL="457200" algn="ctr" rtl="0" fontAlgn="base">
        <a:spcBef>
          <a:spcPct val="0"/>
        </a:spcBef>
        <a:spcAft>
          <a:spcPct val="0"/>
        </a:spcAft>
        <a:defRPr sz="4400">
          <a:solidFill>
            <a:schemeClr val="tx2"/>
          </a:solidFill>
          <a:latin typeface="Arial" charset="0"/>
          <a:ea typeface="宋体" pitchFamily="2" charset="-122"/>
        </a:defRPr>
      </a:lvl6pPr>
      <a:lvl7pPr marL="914400" algn="ctr" rtl="0" fontAlgn="base">
        <a:spcBef>
          <a:spcPct val="0"/>
        </a:spcBef>
        <a:spcAft>
          <a:spcPct val="0"/>
        </a:spcAft>
        <a:defRPr sz="4400">
          <a:solidFill>
            <a:schemeClr val="tx2"/>
          </a:solidFill>
          <a:latin typeface="Arial" charset="0"/>
          <a:ea typeface="宋体" pitchFamily="2" charset="-122"/>
        </a:defRPr>
      </a:lvl7pPr>
      <a:lvl8pPr marL="1371600" algn="ctr" rtl="0" fontAlgn="base">
        <a:spcBef>
          <a:spcPct val="0"/>
        </a:spcBef>
        <a:spcAft>
          <a:spcPct val="0"/>
        </a:spcAft>
        <a:defRPr sz="4400">
          <a:solidFill>
            <a:schemeClr val="tx2"/>
          </a:solidFill>
          <a:latin typeface="Arial" charset="0"/>
          <a:ea typeface="宋体" pitchFamily="2" charset="-122"/>
        </a:defRPr>
      </a:lvl8pPr>
      <a:lvl9pPr marL="1828800" algn="ctr" rtl="0" fontAlgn="base">
        <a:spcBef>
          <a:spcPct val="0"/>
        </a:spcBef>
        <a:spcAft>
          <a:spcPct val="0"/>
        </a:spcAft>
        <a:defRPr sz="4400">
          <a:solidFill>
            <a:schemeClr val="tx2"/>
          </a:solidFill>
          <a:latin typeface="Arial" charset="0"/>
          <a:ea typeface="宋体"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notesSlide" Target="../notesSlides/notesSlide1.xml"/><Relationship Id="rId7" Type="http://schemas.openxmlformats.org/officeDocument/2006/relationships/image" Target="../media/image7.jpe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6.jpeg"/><Relationship Id="rId5" Type="http://schemas.openxmlformats.org/officeDocument/2006/relationships/image" Target="../media/image5.jpeg"/><Relationship Id="rId10" Type="http://schemas.openxmlformats.org/officeDocument/2006/relationships/image" Target="../media/image3.png"/><Relationship Id="rId4" Type="http://schemas.openxmlformats.org/officeDocument/2006/relationships/image" Target="../media/image4.jpeg"/><Relationship Id="rId9"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image" Target="../media/image11.jpeg"/><Relationship Id="rId1" Type="http://schemas.openxmlformats.org/officeDocument/2006/relationships/slideLayout" Target="../slideLayouts/slideLayout3.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png"/><Relationship Id="rId1" Type="http://schemas.openxmlformats.org/officeDocument/2006/relationships/slideLayout" Target="../slideLayouts/slideLayout3.xml"/><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3.xml"/><Relationship Id="rId5" Type="http://schemas.openxmlformats.org/officeDocument/2006/relationships/image" Target="../media/image23.jpeg"/><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jpeg"/><Relationship Id="rId1" Type="http://schemas.openxmlformats.org/officeDocument/2006/relationships/slideLayout" Target="../slideLayouts/slideLayout3.xml"/><Relationship Id="rId4" Type="http://schemas.openxmlformats.org/officeDocument/2006/relationships/image" Target="../media/image30.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image" Target="../media/image36.wmf"/><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38.wmf"/><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40.jpeg"/><Relationship Id="rId7" Type="http://schemas.openxmlformats.org/officeDocument/2006/relationships/image" Target="../media/image44.jpeg"/><Relationship Id="rId2" Type="http://schemas.openxmlformats.org/officeDocument/2006/relationships/image" Target="../media/image39.jpeg"/><Relationship Id="rId1" Type="http://schemas.openxmlformats.org/officeDocument/2006/relationships/slideLayout" Target="../slideLayouts/slideLayout3.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s>
</file>

<file path=ppt/slides/_rels/slide28.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3.xml"/><Relationship Id="rId4" Type="http://schemas.openxmlformats.org/officeDocument/2006/relationships/image" Target="../media/image48.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3.xml"/><Relationship Id="rId1" Type="http://schemas.openxmlformats.org/officeDocument/2006/relationships/vmlDrawing" Target="../drawings/vmlDrawing2.vml"/><Relationship Id="rId5" Type="http://schemas.openxmlformats.org/officeDocument/2006/relationships/image" Target="../media/image9.emf"/><Relationship Id="rId4" Type="http://schemas.openxmlformats.org/officeDocument/2006/relationships/oleObject" Target="../embeddings/oleObject2.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ext Box 2"/>
          <p:cNvSpPr txBox="1">
            <a:spLocks noChangeArrowheads="1"/>
          </p:cNvSpPr>
          <p:nvPr/>
        </p:nvSpPr>
        <p:spPr bwMode="auto">
          <a:xfrm>
            <a:off x="1643042" y="3643314"/>
            <a:ext cx="5761037" cy="461665"/>
          </a:xfrm>
          <a:prstGeom prst="rect">
            <a:avLst/>
          </a:prstGeom>
          <a:noFill/>
          <a:ln w="19050">
            <a:noFill/>
            <a:miter lim="800000"/>
            <a:headEnd/>
            <a:tailEnd/>
          </a:ln>
        </p:spPr>
        <p:txBody>
          <a:bodyPr>
            <a:spAutoFit/>
          </a:bodyPr>
          <a:lstStyle/>
          <a:p>
            <a:pPr algn="ctr"/>
            <a:r>
              <a:rPr lang="zh-CN" altLang="en-US" sz="2400" b="1" dirty="0" smtClean="0">
                <a:latin typeface="隶书" pitchFamily="49" charset="-122"/>
                <a:ea typeface="隶书" pitchFamily="49" charset="-122"/>
              </a:rPr>
              <a:t>广州市</a:t>
            </a:r>
            <a:r>
              <a:rPr lang="zh-CN" altLang="en-US" sz="2400" b="1" dirty="0">
                <a:latin typeface="隶书" pitchFamily="49" charset="-122"/>
                <a:ea typeface="隶书" pitchFamily="49" charset="-122"/>
              </a:rPr>
              <a:t>唯康通信技术</a:t>
            </a:r>
            <a:r>
              <a:rPr lang="zh-CN" altLang="en-US" sz="2400" b="1" dirty="0" smtClean="0">
                <a:latin typeface="隶书" pitchFamily="49" charset="-122"/>
                <a:ea typeface="隶书" pitchFamily="49" charset="-122"/>
              </a:rPr>
              <a:t>有限公司</a:t>
            </a:r>
            <a:endParaRPr lang="en-US" altLang="zh-CN" sz="2400" b="1" dirty="0" smtClean="0">
              <a:latin typeface="隶书" pitchFamily="49" charset="-122"/>
              <a:ea typeface="隶书" pitchFamily="49" charset="-122"/>
            </a:endParaRPr>
          </a:p>
        </p:txBody>
      </p:sp>
      <p:sp>
        <p:nvSpPr>
          <p:cNvPr id="1028" name="WordArt 3"/>
          <p:cNvSpPr>
            <a:spLocks noChangeArrowheads="1" noChangeShapeType="1" noTextEdit="1"/>
          </p:cNvSpPr>
          <p:nvPr/>
        </p:nvSpPr>
        <p:spPr bwMode="auto">
          <a:xfrm>
            <a:off x="2000250" y="2143116"/>
            <a:ext cx="5786460" cy="785822"/>
          </a:xfrm>
          <a:prstGeom prst="rect">
            <a:avLst/>
          </a:prstGeom>
        </p:spPr>
        <p:txBody>
          <a:bodyPr wrap="none" fromWordArt="1">
            <a:prstTxWarp prst="textPlain">
              <a:avLst>
                <a:gd name="adj" fmla="val 50000"/>
              </a:avLst>
            </a:prstTxWarp>
          </a:bodyPr>
          <a:lstStyle/>
          <a:p>
            <a:pPr algn="ctr"/>
            <a:r>
              <a:rPr lang="zh-CN" altLang="en-US" sz="4000" b="1" kern="10" dirty="0" smtClean="0">
                <a:ln w="3175">
                  <a:solidFill>
                    <a:srgbClr val="FFFF00"/>
                  </a:solidFill>
                  <a:round/>
                  <a:headEnd/>
                  <a:tailEnd/>
                </a:ln>
                <a:solidFill>
                  <a:srgbClr val="FF3300"/>
                </a:solidFill>
                <a:latin typeface="隶书" pitchFamily="49" charset="-122"/>
                <a:ea typeface="隶书" pitchFamily="49" charset="-122"/>
              </a:rPr>
              <a:t>智能楼宇、综合布线的产品及</a:t>
            </a:r>
            <a:r>
              <a:rPr lang="zh-CN" altLang="en-US" sz="4000" b="1" kern="10" dirty="0" smtClean="0">
                <a:ln w="3175">
                  <a:solidFill>
                    <a:srgbClr val="FFFF00"/>
                  </a:solidFill>
                  <a:round/>
                  <a:headEnd/>
                  <a:tailEnd/>
                </a:ln>
                <a:solidFill>
                  <a:srgbClr val="FF3300"/>
                </a:solidFill>
                <a:latin typeface="隶书" pitchFamily="49" charset="-122"/>
                <a:ea typeface="隶书" pitchFamily="49" charset="-122"/>
              </a:rPr>
              <a:t>应用（一）</a:t>
            </a:r>
            <a:endParaRPr lang="zh-CN" altLang="en-US" sz="4000" b="1" kern="10" dirty="0">
              <a:ln w="3175">
                <a:solidFill>
                  <a:srgbClr val="FFFF00"/>
                </a:solidFill>
                <a:round/>
                <a:headEnd/>
                <a:tailEnd/>
              </a:ln>
              <a:solidFill>
                <a:srgbClr val="FF3300"/>
              </a:solidFill>
              <a:latin typeface="隶书" pitchFamily="49" charset="-122"/>
              <a:ea typeface="隶书" pitchFamily="49" charset="-122"/>
            </a:endParaRPr>
          </a:p>
        </p:txBody>
      </p:sp>
      <p:pic>
        <p:nvPicPr>
          <p:cNvPr id="1029" name="Picture 77" descr="楼顶接收器"/>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7358082" y="4786322"/>
            <a:ext cx="1246188" cy="1155700"/>
          </a:xfrm>
          <a:prstGeom prst="rect">
            <a:avLst/>
          </a:prstGeom>
          <a:noFill/>
          <a:ln w="9525">
            <a:noFill/>
            <a:miter lim="800000"/>
            <a:headEnd/>
            <a:tailEnd/>
          </a:ln>
        </p:spPr>
      </p:pic>
      <p:grpSp>
        <p:nvGrpSpPr>
          <p:cNvPr id="1030" name="Group 198"/>
          <p:cNvGrpSpPr>
            <a:grpSpLocks/>
          </p:cNvGrpSpPr>
          <p:nvPr/>
        </p:nvGrpSpPr>
        <p:grpSpPr bwMode="auto">
          <a:xfrm>
            <a:off x="500034" y="5357826"/>
            <a:ext cx="1600200" cy="552450"/>
            <a:chOff x="2132" y="672"/>
            <a:chExt cx="1008" cy="348"/>
          </a:xfrm>
        </p:grpSpPr>
        <p:pic>
          <p:nvPicPr>
            <p:cNvPr id="1032" name="Picture 29" descr="003"/>
            <p:cNvPicPr>
              <a:picLocks noChangeAspect="1" noChangeArrowheads="1"/>
            </p:cNvPicPr>
            <p:nvPr/>
          </p:nvPicPr>
          <p:blipFill>
            <a:blip r:embed="rId5">
              <a:clrChange>
                <a:clrFrom>
                  <a:srgbClr val="FFFFFF"/>
                </a:clrFrom>
                <a:clrTo>
                  <a:srgbClr val="FFFFFF">
                    <a:alpha val="0"/>
                  </a:srgbClr>
                </a:clrTo>
              </a:clrChange>
              <a:lum bright="-12000"/>
            </a:blip>
            <a:srcRect/>
            <a:stretch>
              <a:fillRect/>
            </a:stretch>
          </p:blipFill>
          <p:spPr bwMode="auto">
            <a:xfrm>
              <a:off x="2132" y="768"/>
              <a:ext cx="1008" cy="252"/>
            </a:xfrm>
            <a:prstGeom prst="rect">
              <a:avLst/>
            </a:prstGeom>
            <a:noFill/>
            <a:ln w="9525">
              <a:noFill/>
              <a:miter lim="800000"/>
              <a:headEnd/>
              <a:tailEnd/>
            </a:ln>
          </p:spPr>
        </p:pic>
        <p:sp>
          <p:nvSpPr>
            <p:cNvPr id="1033" name="Line 19"/>
            <p:cNvSpPr>
              <a:spLocks noChangeShapeType="1"/>
            </p:cNvSpPr>
            <p:nvPr/>
          </p:nvSpPr>
          <p:spPr bwMode="auto">
            <a:xfrm flipH="1">
              <a:off x="2382" y="828"/>
              <a:ext cx="353" cy="0"/>
            </a:xfrm>
            <a:prstGeom prst="line">
              <a:avLst/>
            </a:prstGeom>
            <a:noFill/>
            <a:ln w="9525">
              <a:solidFill>
                <a:schemeClr val="tx1"/>
              </a:solidFill>
              <a:round/>
              <a:headEnd/>
              <a:tailEnd/>
            </a:ln>
          </p:spPr>
          <p:txBody>
            <a:bodyPr/>
            <a:lstStyle/>
            <a:p>
              <a:endParaRPr lang="zh-CN" altLang="en-US"/>
            </a:p>
          </p:txBody>
        </p:sp>
        <p:sp>
          <p:nvSpPr>
            <p:cNvPr id="1034" name="Line 20"/>
            <p:cNvSpPr>
              <a:spLocks noChangeShapeType="1"/>
            </p:cNvSpPr>
            <p:nvPr/>
          </p:nvSpPr>
          <p:spPr bwMode="auto">
            <a:xfrm flipV="1">
              <a:off x="2465" y="761"/>
              <a:ext cx="0" cy="67"/>
            </a:xfrm>
            <a:prstGeom prst="line">
              <a:avLst/>
            </a:prstGeom>
            <a:noFill/>
            <a:ln w="9525">
              <a:solidFill>
                <a:schemeClr val="tx1"/>
              </a:solidFill>
              <a:round/>
              <a:headEnd/>
              <a:tailEnd/>
            </a:ln>
          </p:spPr>
          <p:txBody>
            <a:bodyPr/>
            <a:lstStyle/>
            <a:p>
              <a:endParaRPr lang="zh-CN" altLang="en-US"/>
            </a:p>
          </p:txBody>
        </p:sp>
        <p:sp>
          <p:nvSpPr>
            <p:cNvPr id="1035" name="Line 21"/>
            <p:cNvSpPr>
              <a:spLocks noChangeShapeType="1"/>
            </p:cNvSpPr>
            <p:nvPr/>
          </p:nvSpPr>
          <p:spPr bwMode="auto">
            <a:xfrm flipV="1">
              <a:off x="2619" y="739"/>
              <a:ext cx="0" cy="89"/>
            </a:xfrm>
            <a:prstGeom prst="line">
              <a:avLst/>
            </a:prstGeom>
            <a:noFill/>
            <a:ln w="9525">
              <a:solidFill>
                <a:schemeClr val="tx1"/>
              </a:solidFill>
              <a:round/>
              <a:headEnd/>
              <a:tailEnd/>
            </a:ln>
          </p:spPr>
          <p:txBody>
            <a:bodyPr/>
            <a:lstStyle/>
            <a:p>
              <a:endParaRPr lang="zh-CN" altLang="en-US"/>
            </a:p>
          </p:txBody>
        </p:sp>
        <p:sp>
          <p:nvSpPr>
            <p:cNvPr id="1036" name="Line 22"/>
            <p:cNvSpPr>
              <a:spLocks noChangeShapeType="1"/>
            </p:cNvSpPr>
            <p:nvPr/>
          </p:nvSpPr>
          <p:spPr bwMode="auto">
            <a:xfrm>
              <a:off x="2530" y="828"/>
              <a:ext cx="0" cy="89"/>
            </a:xfrm>
            <a:prstGeom prst="line">
              <a:avLst/>
            </a:prstGeom>
            <a:noFill/>
            <a:ln w="9525">
              <a:solidFill>
                <a:schemeClr val="tx1"/>
              </a:solidFill>
              <a:round/>
              <a:headEnd/>
              <a:tailEnd/>
            </a:ln>
          </p:spPr>
          <p:txBody>
            <a:bodyPr/>
            <a:lstStyle/>
            <a:p>
              <a:endParaRPr lang="zh-CN" altLang="en-US"/>
            </a:p>
          </p:txBody>
        </p:sp>
        <p:pic>
          <p:nvPicPr>
            <p:cNvPr id="1037" name="Picture 23" descr="PC Blue"/>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2576" y="678"/>
              <a:ext cx="112" cy="111"/>
            </a:xfrm>
            <a:prstGeom prst="rect">
              <a:avLst/>
            </a:prstGeom>
            <a:noFill/>
            <a:ln w="9525">
              <a:noFill/>
              <a:miter lim="800000"/>
              <a:headEnd/>
              <a:tailEnd/>
            </a:ln>
          </p:spPr>
        </p:pic>
        <p:grpSp>
          <p:nvGrpSpPr>
            <p:cNvPr id="1038" name="Group 194"/>
            <p:cNvGrpSpPr>
              <a:grpSpLocks/>
            </p:cNvGrpSpPr>
            <p:nvPr/>
          </p:nvGrpSpPr>
          <p:grpSpPr bwMode="auto">
            <a:xfrm>
              <a:off x="2688" y="672"/>
              <a:ext cx="291" cy="307"/>
              <a:chOff x="2256" y="2419"/>
              <a:chExt cx="336" cy="355"/>
            </a:xfrm>
          </p:grpSpPr>
          <p:pic>
            <p:nvPicPr>
              <p:cNvPr id="1041" name="Picture 193" descr="fuwuqi"/>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2352" y="2419"/>
                <a:ext cx="240" cy="317"/>
              </a:xfrm>
              <a:prstGeom prst="rect">
                <a:avLst/>
              </a:prstGeom>
              <a:noFill/>
              <a:ln w="9525">
                <a:noFill/>
                <a:miter lim="800000"/>
                <a:headEnd/>
                <a:tailEnd/>
              </a:ln>
            </p:spPr>
          </p:pic>
          <p:grpSp>
            <p:nvGrpSpPr>
              <p:cNvPr id="1042" name="Group 25"/>
              <p:cNvGrpSpPr>
                <a:grpSpLocks/>
              </p:cNvGrpSpPr>
              <p:nvPr/>
            </p:nvGrpSpPr>
            <p:grpSpPr bwMode="auto">
              <a:xfrm>
                <a:off x="2256" y="2544"/>
                <a:ext cx="211" cy="230"/>
                <a:chOff x="4896" y="1968"/>
                <a:chExt cx="672" cy="651"/>
              </a:xfrm>
            </p:grpSpPr>
            <p:pic>
              <p:nvPicPr>
                <p:cNvPr id="1043" name="Picture 26" descr="整套电脑-2"/>
                <p:cNvPicPr>
                  <a:picLocks noChangeAspect="1" noChangeArrowheads="1"/>
                </p:cNvPicPr>
                <p:nvPr/>
              </p:nvPicPr>
              <p:blipFill>
                <a:blip r:embed="rId8">
                  <a:clrChange>
                    <a:clrFrom>
                      <a:srgbClr val="FFFFFF"/>
                    </a:clrFrom>
                    <a:clrTo>
                      <a:srgbClr val="FFFFFF">
                        <a:alpha val="0"/>
                      </a:srgbClr>
                    </a:clrTo>
                  </a:clrChange>
                </a:blip>
                <a:srcRect/>
                <a:stretch>
                  <a:fillRect/>
                </a:stretch>
              </p:blipFill>
              <p:spPr bwMode="auto">
                <a:xfrm>
                  <a:off x="4896" y="1968"/>
                  <a:ext cx="672" cy="651"/>
                </a:xfrm>
                <a:prstGeom prst="rect">
                  <a:avLst/>
                </a:prstGeom>
                <a:noFill/>
                <a:ln w="9525">
                  <a:noFill/>
                  <a:miter lim="800000"/>
                  <a:headEnd/>
                  <a:tailEnd/>
                </a:ln>
              </p:spPr>
            </p:pic>
            <p:graphicFrame>
              <p:nvGraphicFramePr>
                <p:cNvPr id="1026" name="Object 1"/>
                <p:cNvGraphicFramePr>
                  <a:graphicFrameLocks noChangeAspect="1"/>
                </p:cNvGraphicFramePr>
                <p:nvPr/>
              </p:nvGraphicFramePr>
              <p:xfrm>
                <a:off x="5056" y="2070"/>
                <a:ext cx="328" cy="236"/>
              </p:xfrm>
              <a:graphic>
                <a:graphicData uri="http://schemas.openxmlformats.org/presentationml/2006/ole">
                  <mc:AlternateContent xmlns:mc="http://schemas.openxmlformats.org/markup-compatibility/2006">
                    <mc:Choice xmlns:v="urn:schemas-microsoft-com:vml" Requires="v">
                      <p:oleObj spid="_x0000_s1027" name="BMP 图象" r:id="rId9" imgW="5714286" imgH="3933333" progId="PBrush">
                        <p:embed/>
                      </p:oleObj>
                    </mc:Choice>
                    <mc:Fallback>
                      <p:oleObj name="BMP 图象" r:id="rId9" imgW="5714286" imgH="3933333" progId="PBrush">
                        <p:embed/>
                        <p:pic>
                          <p:nvPicPr>
                            <p:cNvPr id="0" name="Object 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056" y="2070"/>
                              <a:ext cx="328" cy="236"/>
                            </a:xfrm>
                            <a:prstGeom prst="rect">
                              <a:avLst/>
                            </a:prstGeom>
                            <a:solidFill>
                              <a:schemeClr val="bg1"/>
                            </a:solidFill>
                            <a:ln>
                              <a:noFill/>
                            </a:ln>
                            <a:extLst>
                              <a:ext uri="{91240B29-F687-4F45-9708-019B960494DF}">
                                <a14:hiddenLine xmlns:a14="http://schemas.microsoft.com/office/drawing/2010/main" w="12700">
                                  <a:solidFill>
                                    <a:srgbClr val="FF00FF"/>
                                  </a:solidFill>
                                  <a:miter lim="800000"/>
                                  <a:headEnd/>
                                  <a:tailEnd/>
                                </a14:hiddenLine>
                              </a:ext>
                            </a:extLst>
                          </p:spPr>
                        </p:pic>
                      </p:oleObj>
                    </mc:Fallback>
                  </mc:AlternateContent>
                </a:graphicData>
              </a:graphic>
            </p:graphicFrame>
          </p:grpSp>
        </p:grpSp>
        <p:pic>
          <p:nvPicPr>
            <p:cNvPr id="1039" name="Picture 195" descr="PC Blue"/>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2416" y="672"/>
              <a:ext cx="112" cy="111"/>
            </a:xfrm>
            <a:prstGeom prst="rect">
              <a:avLst/>
            </a:prstGeom>
            <a:noFill/>
            <a:ln w="9525">
              <a:noFill/>
              <a:miter lim="800000"/>
              <a:headEnd/>
              <a:tailEnd/>
            </a:ln>
          </p:spPr>
        </p:pic>
        <p:pic>
          <p:nvPicPr>
            <p:cNvPr id="1040" name="Picture 197" descr="PC Blue"/>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2468" y="864"/>
              <a:ext cx="112" cy="111"/>
            </a:xfrm>
            <a:prstGeom prst="rect">
              <a:avLst/>
            </a:prstGeom>
            <a:noFill/>
            <a:ln w="9525">
              <a:noFill/>
              <a:miter lim="800000"/>
              <a:headEnd/>
              <a:tailEnd/>
            </a:ln>
          </p:spPr>
        </p:pic>
      </p:grpSp>
      <p:sp>
        <p:nvSpPr>
          <p:cNvPr id="20" name="TextBox 19"/>
          <p:cNvSpPr txBox="1"/>
          <p:nvPr/>
        </p:nvSpPr>
        <p:spPr>
          <a:xfrm>
            <a:off x="1785918" y="4929198"/>
            <a:ext cx="5591595" cy="523220"/>
          </a:xfrm>
          <a:prstGeom prst="rect">
            <a:avLst/>
          </a:prstGeom>
          <a:noFill/>
        </p:spPr>
        <p:txBody>
          <a:bodyPr wrap="none">
            <a:spAutoFit/>
          </a:bodyPr>
          <a:lstStyle/>
          <a:p>
            <a:pPr algn="ctr">
              <a:defRPr/>
            </a:pPr>
            <a:r>
              <a:rPr lang="en-US" altLang="zh-CN" sz="2800" b="1" kern="10" dirty="0">
                <a:ln w="3175">
                  <a:solidFill>
                    <a:srgbClr val="FFFF00"/>
                  </a:solidFill>
                  <a:round/>
                  <a:headEnd/>
                  <a:tailEnd/>
                </a:ln>
                <a:solidFill>
                  <a:srgbClr val="FF3300"/>
                </a:solidFill>
                <a:latin typeface="隶书" pitchFamily="49" charset="-122"/>
                <a:ea typeface="隶书" pitchFamily="49" charset="-122"/>
              </a:rPr>
              <a:t>——</a:t>
            </a:r>
            <a:r>
              <a:rPr lang="zh-CN" altLang="en-US" sz="2800" b="1" kern="10" dirty="0">
                <a:ln w="3175">
                  <a:solidFill>
                    <a:srgbClr val="FFFF00"/>
                  </a:solidFill>
                  <a:round/>
                  <a:headEnd/>
                  <a:tailEnd/>
                </a:ln>
                <a:solidFill>
                  <a:srgbClr val="FF3300"/>
                </a:solidFill>
                <a:latin typeface="隶书" pitchFamily="49" charset="-122"/>
                <a:ea typeface="隶书" pitchFamily="49" charset="-122"/>
              </a:rPr>
              <a:t>智能楼宇综合布线专业提供商</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785786" y="1000108"/>
            <a:ext cx="7358114" cy="4714908"/>
          </a:xfrm>
        </p:spPr>
        <p:txBody>
          <a:bodyPr/>
          <a:lstStyle/>
          <a:p>
            <a:pPr>
              <a:buNone/>
            </a:pPr>
            <a:r>
              <a:rPr lang="en-US" altLang="zh-CN" sz="2000" dirty="0" smtClean="0"/>
              <a:t>        </a:t>
            </a:r>
            <a:r>
              <a:rPr lang="zh-CN" altLang="en-US" sz="1800" dirty="0" smtClean="0"/>
              <a:t>视频监控系统中图像传输是最重要的一部份。视频图像的传</a:t>
            </a:r>
            <a:endParaRPr lang="en-US" altLang="zh-CN" sz="1800" dirty="0" smtClean="0"/>
          </a:p>
          <a:p>
            <a:pPr>
              <a:buNone/>
            </a:pPr>
            <a:r>
              <a:rPr lang="zh-CN" altLang="en-US" sz="1800" dirty="0" smtClean="0"/>
              <a:t>输方式一般分为以下三种：</a:t>
            </a:r>
            <a:endParaRPr lang="en-US" altLang="zh-CN" sz="1800" dirty="0" smtClean="0"/>
          </a:p>
          <a:p>
            <a:pPr>
              <a:buNone/>
            </a:pPr>
            <a:r>
              <a:rPr lang="en-US" altLang="zh-CN" sz="1800" dirty="0" smtClean="0"/>
              <a:t>        A</a:t>
            </a:r>
            <a:r>
              <a:rPr lang="zh-CN" altLang="en-US" sz="1800" dirty="0" smtClean="0"/>
              <a:t>、光缆  </a:t>
            </a:r>
            <a:r>
              <a:rPr lang="en-US" altLang="zh-CN" sz="1800" dirty="0" smtClean="0"/>
              <a:t>+ </a:t>
            </a:r>
            <a:r>
              <a:rPr lang="zh-CN" altLang="en-US" sz="1800" dirty="0" smtClean="0"/>
              <a:t>光端机传输</a:t>
            </a:r>
            <a:endParaRPr lang="en-US" altLang="zh-CN" sz="1800" dirty="0" smtClean="0"/>
          </a:p>
          <a:p>
            <a:pPr>
              <a:buNone/>
            </a:pPr>
            <a:r>
              <a:rPr lang="en-US" altLang="zh-CN" sz="1800" dirty="0" smtClean="0"/>
              <a:t>              </a:t>
            </a:r>
            <a:r>
              <a:rPr lang="zh-CN" altLang="en-US" sz="1800" dirty="0" smtClean="0"/>
              <a:t>长距离传输，使用单、多模光缆。</a:t>
            </a:r>
          </a:p>
          <a:p>
            <a:pPr>
              <a:buNone/>
            </a:pPr>
            <a:endParaRPr lang="en-US" altLang="zh-CN" sz="1800" dirty="0" smtClean="0"/>
          </a:p>
          <a:p>
            <a:pPr>
              <a:buNone/>
            </a:pPr>
            <a:endParaRPr lang="en-US" altLang="zh-CN" sz="1800" dirty="0" smtClean="0"/>
          </a:p>
          <a:p>
            <a:pPr>
              <a:buNone/>
            </a:pPr>
            <a:r>
              <a:rPr lang="en-US" altLang="zh-CN" sz="1800" dirty="0" smtClean="0"/>
              <a:t>       B</a:t>
            </a:r>
            <a:r>
              <a:rPr lang="zh-CN" altLang="en-US" sz="1800" dirty="0" smtClean="0"/>
              <a:t>、双绞线传输</a:t>
            </a:r>
            <a:endParaRPr lang="en-US" altLang="zh-CN" sz="1800" dirty="0" smtClean="0"/>
          </a:p>
          <a:p>
            <a:pPr>
              <a:buNone/>
            </a:pPr>
            <a:r>
              <a:rPr lang="zh-CN" altLang="en-US" sz="1800" dirty="0" smtClean="0"/>
              <a:t>              五类线缆、超五类线缆、六类线缆</a:t>
            </a:r>
            <a:endParaRPr lang="en-US" altLang="zh-CN" sz="1800" dirty="0" smtClean="0"/>
          </a:p>
          <a:p>
            <a:pPr>
              <a:buNone/>
            </a:pPr>
            <a:endParaRPr lang="en-US" altLang="zh-CN" sz="1800" dirty="0" smtClean="0"/>
          </a:p>
          <a:p>
            <a:pPr>
              <a:buNone/>
            </a:pPr>
            <a:endParaRPr lang="en-US" altLang="zh-CN" sz="1800" dirty="0" smtClean="0"/>
          </a:p>
          <a:p>
            <a:pPr>
              <a:buNone/>
            </a:pPr>
            <a:r>
              <a:rPr lang="en-US" altLang="zh-CN" sz="1800" dirty="0" smtClean="0"/>
              <a:t>       C</a:t>
            </a:r>
            <a:r>
              <a:rPr lang="zh-CN" altLang="en-US" sz="1800" dirty="0" smtClean="0"/>
              <a:t>、同轴电缆传输</a:t>
            </a:r>
            <a:endParaRPr lang="en-US" altLang="zh-CN" sz="1800" dirty="0" smtClean="0"/>
          </a:p>
          <a:p>
            <a:pPr>
              <a:buNone/>
            </a:pPr>
            <a:r>
              <a:rPr lang="en-US" altLang="zh-CN" sz="1800" dirty="0" smtClean="0"/>
              <a:t>              </a:t>
            </a:r>
            <a:r>
              <a:rPr lang="zh-CN" altLang="en-US" sz="1800" dirty="0" smtClean="0"/>
              <a:t>常用</a:t>
            </a:r>
            <a:r>
              <a:rPr lang="en-US" altLang="zh-CN" sz="1800" dirty="0" smtClean="0">
                <a:solidFill>
                  <a:srgbClr val="FF0000"/>
                </a:solidFill>
              </a:rPr>
              <a:t>SYV75-9</a:t>
            </a:r>
            <a:r>
              <a:rPr lang="zh-CN" altLang="en-US" sz="1800" dirty="0" smtClean="0">
                <a:solidFill>
                  <a:srgbClr val="FF0000"/>
                </a:solidFill>
              </a:rPr>
              <a:t>、</a:t>
            </a:r>
            <a:r>
              <a:rPr lang="en-US" altLang="zh-CN" sz="1800" dirty="0" smtClean="0">
                <a:solidFill>
                  <a:srgbClr val="FF0000"/>
                </a:solidFill>
              </a:rPr>
              <a:t>SYV75-7</a:t>
            </a:r>
            <a:r>
              <a:rPr lang="zh-CN" altLang="en-US" sz="1800" dirty="0" smtClean="0">
                <a:solidFill>
                  <a:srgbClr val="FF0000"/>
                </a:solidFill>
              </a:rPr>
              <a:t>、</a:t>
            </a:r>
            <a:r>
              <a:rPr lang="en-US" altLang="zh-CN" sz="1800" dirty="0" smtClean="0">
                <a:solidFill>
                  <a:srgbClr val="FF0000"/>
                </a:solidFill>
              </a:rPr>
              <a:t>SYV75-5</a:t>
            </a:r>
            <a:r>
              <a:rPr lang="zh-CN" altLang="en-US" sz="1800" dirty="0" smtClean="0">
                <a:solidFill>
                  <a:srgbClr val="FF0000"/>
                </a:solidFill>
              </a:rPr>
              <a:t>、</a:t>
            </a:r>
            <a:r>
              <a:rPr lang="en-US" altLang="zh-CN" sz="1800" dirty="0" smtClean="0">
                <a:solidFill>
                  <a:srgbClr val="FF0000"/>
                </a:solidFill>
              </a:rPr>
              <a:t>SYV75-3</a:t>
            </a:r>
            <a:r>
              <a:rPr lang="zh-CN" altLang="en-US" sz="1800" dirty="0" smtClean="0"/>
              <a:t>系列，</a:t>
            </a:r>
            <a:endParaRPr lang="en-US" altLang="zh-CN" sz="1800" dirty="0" smtClean="0"/>
          </a:p>
          <a:p>
            <a:pPr>
              <a:buNone/>
            </a:pPr>
            <a:r>
              <a:rPr lang="zh-CN" altLang="en-US" sz="1800" dirty="0" smtClean="0"/>
              <a:t>其中</a:t>
            </a:r>
            <a:r>
              <a:rPr lang="en-US" altLang="zh-CN" sz="1800" dirty="0" smtClean="0"/>
              <a:t>SYV75-5</a:t>
            </a:r>
            <a:r>
              <a:rPr lang="zh-CN" altLang="en-US" sz="1800" dirty="0" smtClean="0"/>
              <a:t>是主流，传输距离标准为</a:t>
            </a:r>
            <a:r>
              <a:rPr lang="en-US" altLang="zh-CN" sz="1800" dirty="0" smtClean="0"/>
              <a:t>300</a:t>
            </a:r>
            <a:r>
              <a:rPr lang="zh-CN" altLang="en-US" sz="1800" dirty="0" smtClean="0"/>
              <a:t>米。</a:t>
            </a:r>
            <a:endParaRPr lang="en-US" altLang="zh-CN" sz="1800" dirty="0" smtClean="0"/>
          </a:p>
          <a:p>
            <a:pPr>
              <a:buNone/>
            </a:pPr>
            <a:endParaRPr lang="zh-CN" altLang="en-US" sz="2000" dirty="0"/>
          </a:p>
        </p:txBody>
      </p:sp>
      <p:pic>
        <p:nvPicPr>
          <p:cNvPr id="4" name="图片 3" descr="未命名.jpg"/>
          <p:cNvPicPr>
            <a:picLocks noChangeAspect="1"/>
          </p:cNvPicPr>
          <p:nvPr/>
        </p:nvPicPr>
        <p:blipFill>
          <a:blip r:embed="rId2" cstate="print"/>
          <a:stretch>
            <a:fillRect/>
          </a:stretch>
        </p:blipFill>
        <p:spPr>
          <a:xfrm>
            <a:off x="5072066" y="1428736"/>
            <a:ext cx="1214446" cy="966536"/>
          </a:xfrm>
          <a:prstGeom prst="rect">
            <a:avLst/>
          </a:prstGeom>
        </p:spPr>
      </p:pic>
      <p:pic>
        <p:nvPicPr>
          <p:cNvPr id="5" name="图片 4" descr="光纤.jpg"/>
          <p:cNvPicPr>
            <a:picLocks noChangeAspect="1"/>
          </p:cNvPicPr>
          <p:nvPr/>
        </p:nvPicPr>
        <p:blipFill>
          <a:blip r:embed="rId3"/>
          <a:srcRect l="9558" t="12230" r="2206" b="6834"/>
          <a:stretch>
            <a:fillRect/>
          </a:stretch>
        </p:blipFill>
        <p:spPr>
          <a:xfrm>
            <a:off x="3214678" y="2428868"/>
            <a:ext cx="1357322" cy="848326"/>
          </a:xfrm>
          <a:prstGeom prst="rect">
            <a:avLst/>
          </a:prstGeom>
        </p:spPr>
      </p:pic>
      <p:pic>
        <p:nvPicPr>
          <p:cNvPr id="6" name="图片 5" descr="光纤跳线.jpg"/>
          <p:cNvPicPr>
            <a:picLocks noChangeAspect="1"/>
          </p:cNvPicPr>
          <p:nvPr/>
        </p:nvPicPr>
        <p:blipFill>
          <a:blip r:embed="rId4"/>
          <a:srcRect r="1832" b="27083"/>
          <a:stretch>
            <a:fillRect/>
          </a:stretch>
        </p:blipFill>
        <p:spPr>
          <a:xfrm>
            <a:off x="6572264" y="1428736"/>
            <a:ext cx="1785950" cy="1000132"/>
          </a:xfrm>
          <a:prstGeom prst="rect">
            <a:avLst/>
          </a:prstGeom>
        </p:spPr>
      </p:pic>
      <p:pic>
        <p:nvPicPr>
          <p:cNvPr id="8" name="Picture 7" descr="cat6 拷贝"/>
          <p:cNvPicPr>
            <a:picLocks noChangeAspect="1" noChangeArrowheads="1"/>
          </p:cNvPicPr>
          <p:nvPr/>
        </p:nvPicPr>
        <p:blipFill>
          <a:blip r:embed="rId5"/>
          <a:srcRect t="10078" r="18518" b="19372"/>
          <a:stretch>
            <a:fillRect/>
          </a:stretch>
        </p:blipFill>
        <p:spPr bwMode="auto">
          <a:xfrm>
            <a:off x="7286644" y="2714620"/>
            <a:ext cx="1571636" cy="1071570"/>
          </a:xfrm>
          <a:prstGeom prst="rect">
            <a:avLst/>
          </a:prstGeom>
          <a:noFill/>
          <a:ln w="9525">
            <a:noFill/>
            <a:miter lim="800000"/>
            <a:headEnd/>
            <a:tailEnd/>
          </a:ln>
        </p:spPr>
      </p:pic>
      <p:pic>
        <p:nvPicPr>
          <p:cNvPr id="9" name="图片 8" descr="超五类.jpg"/>
          <p:cNvPicPr>
            <a:picLocks noChangeAspect="1"/>
          </p:cNvPicPr>
          <p:nvPr/>
        </p:nvPicPr>
        <p:blipFill>
          <a:blip r:embed="rId6"/>
          <a:srcRect l="38758" t="13807" r="6638" b="33914"/>
          <a:stretch>
            <a:fillRect/>
          </a:stretch>
        </p:blipFill>
        <p:spPr>
          <a:xfrm>
            <a:off x="5643570" y="2714620"/>
            <a:ext cx="1500198" cy="1147210"/>
          </a:xfrm>
          <a:prstGeom prst="rect">
            <a:avLst/>
          </a:prstGeom>
        </p:spPr>
      </p:pic>
      <p:pic>
        <p:nvPicPr>
          <p:cNvPr id="10" name="Picture 5" descr="同轴电缆"/>
          <p:cNvPicPr>
            <a:picLocks noChangeAspect="1" noChangeArrowheads="1"/>
          </p:cNvPicPr>
          <p:nvPr/>
        </p:nvPicPr>
        <p:blipFill>
          <a:blip r:embed="rId7"/>
          <a:srcRect/>
          <a:stretch>
            <a:fillRect/>
          </a:stretch>
        </p:blipFill>
        <p:spPr bwMode="auto">
          <a:xfrm>
            <a:off x="7572396" y="4214818"/>
            <a:ext cx="1357322" cy="1122072"/>
          </a:xfrm>
          <a:prstGeom prst="rect">
            <a:avLst/>
          </a:prstGeom>
          <a:noFill/>
          <a:ln w="9525">
            <a:noFill/>
            <a:miter lim="800000"/>
            <a:headEnd/>
            <a:tailEnd/>
          </a:ln>
        </p:spPr>
      </p:pic>
      <p:pic>
        <p:nvPicPr>
          <p:cNvPr id="11" name="Picture 7"/>
          <p:cNvPicPr>
            <a:picLocks noChangeAspect="1" noChangeArrowheads="1"/>
          </p:cNvPicPr>
          <p:nvPr/>
        </p:nvPicPr>
        <p:blipFill>
          <a:blip r:embed="rId8"/>
          <a:srcRect/>
          <a:stretch>
            <a:fillRect/>
          </a:stretch>
        </p:blipFill>
        <p:spPr bwMode="auto">
          <a:xfrm>
            <a:off x="5500694" y="4929198"/>
            <a:ext cx="1949446" cy="1032495"/>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642910" y="1142984"/>
            <a:ext cx="7572428" cy="3960812"/>
          </a:xfrm>
        </p:spPr>
        <p:txBody>
          <a:bodyPr/>
          <a:lstStyle/>
          <a:p>
            <a:pPr>
              <a:buNone/>
            </a:pPr>
            <a:r>
              <a:rPr lang="en-US" altLang="zh-CN" sz="2000" b="1" dirty="0" smtClean="0"/>
              <a:t>2</a:t>
            </a:r>
            <a:r>
              <a:rPr lang="zh-CN" altLang="en-US" sz="2000" b="1" dirty="0" smtClean="0"/>
              <a:t>、楼宇对讲、门禁系统</a:t>
            </a:r>
            <a:endParaRPr lang="en-US" altLang="zh-CN" sz="2000" b="1" dirty="0" smtClean="0"/>
          </a:p>
          <a:p>
            <a:pPr>
              <a:buNone/>
            </a:pPr>
            <a:endParaRPr lang="en-US" altLang="zh-CN" sz="2000" dirty="0" smtClean="0"/>
          </a:p>
          <a:p>
            <a:pPr>
              <a:buNone/>
            </a:pPr>
            <a:r>
              <a:rPr lang="zh-CN" altLang="en-US" sz="2000" dirty="0" smtClean="0"/>
              <a:t>        楼宇对讲、门禁系统在智能化小区建设中是一个必不可少的</a:t>
            </a:r>
            <a:endParaRPr lang="en-US" altLang="zh-CN" sz="2000" dirty="0" smtClean="0"/>
          </a:p>
          <a:p>
            <a:pPr>
              <a:buNone/>
            </a:pPr>
            <a:r>
              <a:rPr lang="zh-CN" altLang="en-US" sz="2000" dirty="0" smtClean="0"/>
              <a:t>组成部分，其作用对于小区人员的出入进行有效的控制。</a:t>
            </a:r>
            <a:endParaRPr lang="en-US" altLang="zh-CN" sz="2000" dirty="0" smtClean="0"/>
          </a:p>
          <a:p>
            <a:pPr>
              <a:buNone/>
            </a:pPr>
            <a:endParaRPr lang="en-US" altLang="zh-CN" sz="2000" dirty="0" smtClean="0"/>
          </a:p>
          <a:p>
            <a:pPr>
              <a:buNone/>
            </a:pPr>
            <a:r>
              <a:rPr lang="en-US" altLang="zh-CN" sz="2000" dirty="0" smtClean="0"/>
              <a:t>        </a:t>
            </a:r>
            <a:r>
              <a:rPr lang="zh-CN" altLang="en-US" sz="2000" dirty="0" smtClean="0"/>
              <a:t>楼宇对讲系统分为非可视和可视对讲两种。除了可视、对讲</a:t>
            </a:r>
            <a:endParaRPr lang="en-US" altLang="zh-CN" sz="2000" dirty="0" smtClean="0"/>
          </a:p>
          <a:p>
            <a:pPr>
              <a:buNone/>
            </a:pPr>
            <a:r>
              <a:rPr lang="zh-CN" altLang="en-US" sz="2000" dirty="0" smtClean="0"/>
              <a:t>之外，还可以集成门禁系统，家庭报警功能等。</a:t>
            </a:r>
            <a:endParaRPr lang="en-US" altLang="zh-CN" sz="2000" dirty="0" smtClean="0"/>
          </a:p>
          <a:p>
            <a:pPr>
              <a:buNone/>
            </a:pPr>
            <a:endParaRPr lang="en-US" altLang="zh-CN" sz="2000" dirty="0" smtClean="0"/>
          </a:p>
          <a:p>
            <a:pPr>
              <a:buNone/>
            </a:pPr>
            <a:r>
              <a:rPr lang="en-US" altLang="zh-CN" sz="2000" dirty="0" smtClean="0"/>
              <a:t>        </a:t>
            </a:r>
            <a:r>
              <a:rPr lang="zh-CN" altLang="en-US" sz="2000" dirty="0" smtClean="0"/>
              <a:t>在本系统中的传输部份主要是对控制信号、图像、语音、前</a:t>
            </a:r>
            <a:endParaRPr lang="en-US" altLang="zh-CN" sz="2000" dirty="0" smtClean="0"/>
          </a:p>
          <a:p>
            <a:pPr>
              <a:buNone/>
            </a:pPr>
            <a:r>
              <a:rPr lang="zh-CN" altLang="en-US" sz="2000" dirty="0" smtClean="0"/>
              <a:t>端设备的供电进行链接。</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28596" y="4357694"/>
            <a:ext cx="8229600" cy="1162041"/>
          </a:xfrm>
        </p:spPr>
        <p:txBody>
          <a:bodyPr/>
          <a:lstStyle/>
          <a:p>
            <a:pPr>
              <a:buNone/>
            </a:pPr>
            <a:r>
              <a:rPr lang="zh-CN" altLang="en-US" sz="1800" dirty="0" smtClean="0"/>
              <a:t>      在本系统中，布线线缆常用：</a:t>
            </a:r>
            <a:r>
              <a:rPr lang="en-US" altLang="zh-CN" sz="1800" dirty="0" smtClean="0">
                <a:solidFill>
                  <a:srgbClr val="FF0000"/>
                </a:solidFill>
              </a:rPr>
              <a:t>RVV2*1</a:t>
            </a:r>
            <a:r>
              <a:rPr lang="zh-CN" altLang="en-US" sz="1800" dirty="0" smtClean="0">
                <a:solidFill>
                  <a:srgbClr val="FF0000"/>
                </a:solidFill>
              </a:rPr>
              <a:t>、</a:t>
            </a:r>
            <a:r>
              <a:rPr lang="en-US" altLang="zh-CN" sz="1800" dirty="0" smtClean="0">
                <a:solidFill>
                  <a:srgbClr val="FF0000"/>
                </a:solidFill>
              </a:rPr>
              <a:t>RVV4*1</a:t>
            </a:r>
            <a:r>
              <a:rPr lang="zh-CN" altLang="en-US" sz="1800" dirty="0" smtClean="0">
                <a:solidFill>
                  <a:srgbClr val="FF0000"/>
                </a:solidFill>
              </a:rPr>
              <a:t>、</a:t>
            </a:r>
            <a:r>
              <a:rPr lang="en-US" altLang="zh-CN" sz="1800" dirty="0" smtClean="0">
                <a:solidFill>
                  <a:srgbClr val="FF0000"/>
                </a:solidFill>
              </a:rPr>
              <a:t>RVV6*0.5</a:t>
            </a:r>
            <a:r>
              <a:rPr lang="zh-CN" altLang="en-US" sz="1800" dirty="0" smtClean="0">
                <a:solidFill>
                  <a:srgbClr val="FF0000"/>
                </a:solidFill>
              </a:rPr>
              <a:t>、</a:t>
            </a:r>
            <a:r>
              <a:rPr lang="en-US" altLang="zh-CN" sz="1800" dirty="0" smtClean="0">
                <a:solidFill>
                  <a:srgbClr val="FF0000"/>
                </a:solidFill>
              </a:rPr>
              <a:t>SYV75-3</a:t>
            </a:r>
            <a:r>
              <a:rPr lang="zh-CN" altLang="en-US" sz="1800" dirty="0" smtClean="0">
                <a:solidFill>
                  <a:srgbClr val="FF0000"/>
                </a:solidFill>
              </a:rPr>
              <a:t>、</a:t>
            </a:r>
            <a:endParaRPr lang="en-US" altLang="zh-CN" sz="1800" dirty="0" smtClean="0">
              <a:solidFill>
                <a:srgbClr val="FF0000"/>
              </a:solidFill>
            </a:endParaRPr>
          </a:p>
          <a:p>
            <a:pPr>
              <a:buNone/>
            </a:pPr>
            <a:r>
              <a:rPr lang="en-US" altLang="zh-CN" sz="1800" dirty="0" smtClean="0">
                <a:solidFill>
                  <a:srgbClr val="FF0000"/>
                </a:solidFill>
              </a:rPr>
              <a:t>RVV2*0.75</a:t>
            </a:r>
            <a:r>
              <a:rPr lang="zh-CN" altLang="en-US" sz="1800" dirty="0" smtClean="0">
                <a:solidFill>
                  <a:srgbClr val="FF0000"/>
                </a:solidFill>
              </a:rPr>
              <a:t>等。是</a:t>
            </a:r>
            <a:r>
              <a:rPr lang="en-US" altLang="zh-CN" sz="1800" b="1" kern="1200" dirty="0" smtClean="0">
                <a:solidFill>
                  <a:srgbClr val="009999"/>
                </a:solidFill>
                <a:effectLst>
                  <a:outerShdw blurRad="38100" dist="38100" dir="2700000" algn="tl">
                    <a:srgbClr val="C0C0C0"/>
                  </a:outerShdw>
                </a:effectLst>
                <a:ea typeface="黑体" pitchFamily="2" charset="-122"/>
              </a:rPr>
              <a:t>R</a:t>
            </a:r>
            <a:r>
              <a:rPr lang="zh-CN" altLang="en-US" sz="1800" b="1" kern="1200" dirty="0" smtClean="0">
                <a:solidFill>
                  <a:srgbClr val="009999"/>
                </a:solidFill>
                <a:effectLst>
                  <a:outerShdw blurRad="38100" dist="38100" dir="2700000" algn="tl">
                    <a:srgbClr val="C0C0C0"/>
                  </a:outerShdw>
                </a:effectLst>
                <a:ea typeface="黑体" pitchFamily="2" charset="-122"/>
              </a:rPr>
              <a:t>系列聚氯乙烯绝缘安装用电线电缆</a:t>
            </a:r>
            <a:endParaRPr lang="zh-CN" altLang="en-US" sz="1800" dirty="0">
              <a:solidFill>
                <a:srgbClr val="FF0000"/>
              </a:solidFill>
            </a:endParaRPr>
          </a:p>
        </p:txBody>
      </p:sp>
      <p:pic>
        <p:nvPicPr>
          <p:cNvPr id="4" name="Picture 6"/>
          <p:cNvPicPr>
            <a:picLocks noChangeAspect="1" noChangeArrowheads="1"/>
          </p:cNvPicPr>
          <p:nvPr/>
        </p:nvPicPr>
        <p:blipFill>
          <a:blip r:embed="rId2"/>
          <a:srcRect/>
          <a:stretch>
            <a:fillRect/>
          </a:stretch>
        </p:blipFill>
        <p:spPr bwMode="auto">
          <a:xfrm>
            <a:off x="1142976" y="857232"/>
            <a:ext cx="6572296" cy="3324894"/>
          </a:xfrm>
          <a:prstGeom prst="rect">
            <a:avLst/>
          </a:prstGeom>
          <a:noFill/>
          <a:ln w="9525" algn="ctr">
            <a:noFill/>
            <a:miter lim="800000"/>
            <a:headEnd/>
            <a:tailEnd/>
          </a:ln>
        </p:spPr>
      </p:pic>
      <p:pic>
        <p:nvPicPr>
          <p:cNvPr id="57346" name="Picture 2"/>
          <p:cNvPicPr>
            <a:picLocks noChangeAspect="1" noChangeArrowheads="1"/>
          </p:cNvPicPr>
          <p:nvPr/>
        </p:nvPicPr>
        <p:blipFill>
          <a:blip r:embed="rId3"/>
          <a:srcRect/>
          <a:stretch>
            <a:fillRect/>
          </a:stretch>
        </p:blipFill>
        <p:spPr bwMode="auto">
          <a:xfrm>
            <a:off x="2143108" y="5143512"/>
            <a:ext cx="2357454" cy="813198"/>
          </a:xfrm>
          <a:prstGeom prst="rect">
            <a:avLst/>
          </a:prstGeom>
          <a:noFill/>
          <a:ln w="9525">
            <a:noFill/>
            <a:miter lim="800000"/>
            <a:headEnd/>
            <a:tailEnd/>
          </a:ln>
        </p:spPr>
      </p:pic>
      <p:pic>
        <p:nvPicPr>
          <p:cNvPr id="57347" name="图片 8" descr="RVS.JPG"/>
          <p:cNvPicPr>
            <a:picLocks noChangeAspect="1" noChangeArrowheads="1"/>
          </p:cNvPicPr>
          <p:nvPr/>
        </p:nvPicPr>
        <p:blipFill>
          <a:blip r:embed="rId4"/>
          <a:srcRect t="17964" r="24278" b="10179"/>
          <a:stretch>
            <a:fillRect/>
          </a:stretch>
        </p:blipFill>
        <p:spPr bwMode="auto">
          <a:xfrm>
            <a:off x="6500826" y="4786322"/>
            <a:ext cx="1500198" cy="1143008"/>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000100" y="1000108"/>
            <a:ext cx="7072362" cy="4572032"/>
          </a:xfrm>
        </p:spPr>
        <p:txBody>
          <a:bodyPr/>
          <a:lstStyle/>
          <a:p>
            <a:pPr>
              <a:buNone/>
            </a:pPr>
            <a:r>
              <a:rPr lang="en-US" altLang="zh-CN" sz="2000" b="1" dirty="0" smtClean="0"/>
              <a:t>3</a:t>
            </a:r>
            <a:r>
              <a:rPr lang="zh-CN" altLang="en-US" sz="2000" b="1" dirty="0" smtClean="0"/>
              <a:t>、安防防盗报警系统</a:t>
            </a:r>
            <a:endParaRPr lang="en-US" altLang="zh-CN" sz="2000" b="1" dirty="0" smtClean="0"/>
          </a:p>
          <a:p>
            <a:pPr>
              <a:buNone/>
            </a:pPr>
            <a:endParaRPr lang="en-US" altLang="zh-CN" sz="2000" b="1" dirty="0" smtClean="0"/>
          </a:p>
          <a:p>
            <a:pPr>
              <a:buNone/>
            </a:pPr>
            <a:r>
              <a:rPr lang="en-US" altLang="zh-CN" sz="1800" b="1" dirty="0" smtClean="0"/>
              <a:t>      </a:t>
            </a:r>
            <a:r>
              <a:rPr lang="zh-CN" altLang="en-US" sz="1800" dirty="0" smtClean="0"/>
              <a:t>防盗报警系统是将整个需要设防的区域分成几个防区，每个防区</a:t>
            </a:r>
            <a:endParaRPr lang="en-US" altLang="zh-CN" sz="1800" dirty="0" smtClean="0"/>
          </a:p>
          <a:p>
            <a:pPr>
              <a:buNone/>
            </a:pPr>
            <a:r>
              <a:rPr lang="zh-CN" altLang="en-US" sz="1800" dirty="0" smtClean="0"/>
              <a:t>设置前端报警探测器，如门磁开关、玻璃破碎探测器、主动红外探测</a:t>
            </a:r>
            <a:endParaRPr lang="en-US" altLang="zh-CN" sz="1800" dirty="0" smtClean="0"/>
          </a:p>
          <a:p>
            <a:pPr>
              <a:buNone/>
            </a:pPr>
            <a:r>
              <a:rPr lang="zh-CN" altLang="en-US" sz="1800" dirty="0" smtClean="0"/>
              <a:t>器、单</a:t>
            </a:r>
            <a:r>
              <a:rPr lang="en-US" sz="1800" dirty="0" smtClean="0"/>
              <a:t>/</a:t>
            </a:r>
            <a:r>
              <a:rPr lang="zh-CN" altLang="en-US" sz="1800" dirty="0" smtClean="0"/>
              <a:t>双</a:t>
            </a:r>
            <a:r>
              <a:rPr lang="en-US" sz="1800" dirty="0" smtClean="0"/>
              <a:t>/</a:t>
            </a:r>
            <a:r>
              <a:rPr lang="zh-CN" altLang="en-US" sz="1800" dirty="0" smtClean="0"/>
              <a:t>多鉴被动红外探测器、烟感探测器等等。通过控制信号线</a:t>
            </a:r>
            <a:endParaRPr lang="en-US" altLang="zh-CN" sz="1800" dirty="0" smtClean="0"/>
          </a:p>
          <a:p>
            <a:pPr>
              <a:buNone/>
            </a:pPr>
            <a:r>
              <a:rPr lang="zh-CN" altLang="en-US" sz="1800" dirty="0" smtClean="0"/>
              <a:t>将信号传输到控制中心，实现报警。</a:t>
            </a:r>
            <a:endParaRPr lang="en-US" altLang="zh-CN" sz="1800" dirty="0" smtClean="0"/>
          </a:p>
          <a:p>
            <a:pPr>
              <a:buNone/>
            </a:pPr>
            <a:endParaRPr lang="en-US" altLang="zh-CN" sz="1800" dirty="0" smtClean="0"/>
          </a:p>
          <a:p>
            <a:pPr>
              <a:buNone/>
            </a:pPr>
            <a:r>
              <a:rPr lang="zh-CN" altLang="en-US" sz="1800" dirty="0" smtClean="0"/>
              <a:t>       烟感探测器、火警探测器等常用开消防报警系统中。</a:t>
            </a:r>
            <a:endParaRPr lang="en-US" altLang="zh-CN" sz="1800" dirty="0" smtClean="0"/>
          </a:p>
          <a:p>
            <a:pPr>
              <a:buNone/>
            </a:pPr>
            <a:endParaRPr lang="en-US" altLang="zh-CN" sz="1800" dirty="0" smtClean="0"/>
          </a:p>
          <a:p>
            <a:pPr>
              <a:buNone/>
            </a:pPr>
            <a:r>
              <a:rPr lang="zh-CN" altLang="en-US" sz="1800" dirty="0" smtClean="0"/>
              <a:t>       紧急报警按钮是采用手动报警、专用钥匙消除报警的开关式探测</a:t>
            </a:r>
            <a:endParaRPr lang="en-US" altLang="zh-CN" sz="1800" dirty="0" smtClean="0"/>
          </a:p>
          <a:p>
            <a:pPr>
              <a:buNone/>
            </a:pPr>
            <a:r>
              <a:rPr lang="zh-CN" altLang="en-US" sz="1800" dirty="0" smtClean="0"/>
              <a:t>器，常用于住宅、银行、保安值班室、办公室前台等场所。应用最为</a:t>
            </a:r>
            <a:endParaRPr lang="en-US" altLang="zh-CN" sz="1800" dirty="0" smtClean="0"/>
          </a:p>
          <a:p>
            <a:pPr>
              <a:buNone/>
            </a:pPr>
            <a:r>
              <a:rPr lang="zh-CN" altLang="en-US" sz="1800" dirty="0" smtClean="0"/>
              <a:t>广泛的报警器之一，而且误报率极低。</a:t>
            </a:r>
            <a:endParaRPr lang="en-US" altLang="zh-CN" sz="1800" dirty="0" smtClean="0"/>
          </a:p>
          <a:p>
            <a:pPr>
              <a:buNone/>
            </a:pPr>
            <a:r>
              <a:rPr lang="en-US" altLang="zh-CN" sz="1800" dirty="0" smtClean="0"/>
              <a:t>       </a:t>
            </a:r>
            <a:endParaRPr lang="zh-CN" altLang="en-US" sz="1800" dirty="0" smtClean="0"/>
          </a:p>
          <a:p>
            <a:pPr>
              <a:buNone/>
            </a:pPr>
            <a:endParaRPr lang="en-US" altLang="zh-CN" sz="1800" dirty="0" smtClean="0"/>
          </a:p>
          <a:p>
            <a:pPr>
              <a:buNone/>
            </a:pPr>
            <a:r>
              <a:rPr lang="en-US" altLang="zh-CN" sz="1800" b="1" dirty="0" smtClean="0"/>
              <a:t>      </a:t>
            </a:r>
            <a:endParaRPr lang="zh-CN" altLang="en-US" sz="1800" b="1"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500034" y="3857628"/>
            <a:ext cx="8229600" cy="2071702"/>
          </a:xfrm>
        </p:spPr>
        <p:txBody>
          <a:bodyPr/>
          <a:lstStyle/>
          <a:p>
            <a:pPr>
              <a:buNone/>
            </a:pPr>
            <a:r>
              <a:rPr lang="en-US" altLang="zh-CN" sz="1800" dirty="0" smtClean="0"/>
              <a:t>     </a:t>
            </a:r>
            <a:r>
              <a:rPr lang="zh-CN" altLang="en-US" sz="1800" dirty="0" smtClean="0"/>
              <a:t>在安防防盗报警系统中，前端探测设备通过信号线、控制线与本地控制中心</a:t>
            </a:r>
            <a:endParaRPr lang="en-US" altLang="zh-CN" sz="1800" dirty="0" smtClean="0"/>
          </a:p>
          <a:p>
            <a:pPr>
              <a:buNone/>
            </a:pPr>
            <a:r>
              <a:rPr lang="zh-CN" altLang="en-US" sz="1800" dirty="0" smtClean="0"/>
              <a:t>链接。</a:t>
            </a:r>
            <a:r>
              <a:rPr lang="en-US" altLang="zh-CN" sz="1800" dirty="0" smtClean="0"/>
              <a:t> </a:t>
            </a:r>
            <a:r>
              <a:rPr lang="zh-CN" altLang="en-US" sz="1800" dirty="0" smtClean="0"/>
              <a:t>常用到</a:t>
            </a:r>
            <a:r>
              <a:rPr lang="en-US" altLang="zh-CN" sz="1800" dirty="0" smtClean="0"/>
              <a:t>R</a:t>
            </a:r>
            <a:r>
              <a:rPr lang="zh-CN" altLang="en-US" sz="1800" dirty="0" smtClean="0"/>
              <a:t>系列软线缆中的</a:t>
            </a:r>
            <a:r>
              <a:rPr lang="en-US" altLang="zh-CN" sz="1800" dirty="0" smtClean="0"/>
              <a:t>RVV4*0.5</a:t>
            </a:r>
            <a:r>
              <a:rPr lang="zh-CN" altLang="en-US" sz="1800" dirty="0" smtClean="0"/>
              <a:t>、</a:t>
            </a:r>
            <a:r>
              <a:rPr lang="en-US" altLang="zh-CN" sz="1800" dirty="0" smtClean="0"/>
              <a:t>RVV4*0.3</a:t>
            </a:r>
            <a:r>
              <a:rPr lang="zh-CN" altLang="en-US" sz="1800" dirty="0" smtClean="0"/>
              <a:t>等线材，电话线、视频线</a:t>
            </a:r>
            <a:endParaRPr lang="en-US" altLang="zh-CN" sz="1800" dirty="0" smtClean="0"/>
          </a:p>
          <a:p>
            <a:pPr>
              <a:buNone/>
            </a:pPr>
            <a:r>
              <a:rPr lang="zh-CN" altLang="en-US" sz="1800" dirty="0" smtClean="0"/>
              <a:t>等也常用到。</a:t>
            </a:r>
            <a:endParaRPr lang="zh-CN" altLang="en-US" sz="1800" dirty="0"/>
          </a:p>
        </p:txBody>
      </p:sp>
      <p:pic>
        <p:nvPicPr>
          <p:cNvPr id="67586" name="Picture 2" descr="防盗报警系统原理图3"/>
          <p:cNvPicPr>
            <a:picLocks noChangeAspect="1" noChangeArrowheads="1"/>
          </p:cNvPicPr>
          <p:nvPr/>
        </p:nvPicPr>
        <p:blipFill>
          <a:blip r:embed="rId2"/>
          <a:srcRect l="1453" t="4967" r="2109" b="12212"/>
          <a:stretch>
            <a:fillRect/>
          </a:stretch>
        </p:blipFill>
        <p:spPr bwMode="auto">
          <a:xfrm>
            <a:off x="785786" y="1071546"/>
            <a:ext cx="4440918" cy="2571768"/>
          </a:xfrm>
          <a:prstGeom prst="rect">
            <a:avLst/>
          </a:prstGeom>
          <a:noFill/>
          <a:ln w="9525">
            <a:noFill/>
            <a:miter lim="800000"/>
            <a:headEnd/>
            <a:tailEnd/>
          </a:ln>
        </p:spPr>
      </p:pic>
      <p:pic>
        <p:nvPicPr>
          <p:cNvPr id="67587" name="Picture 3" descr="VCOM防盗报警链路图"/>
          <p:cNvPicPr>
            <a:picLocks noChangeAspect="1" noChangeArrowheads="1"/>
          </p:cNvPicPr>
          <p:nvPr/>
        </p:nvPicPr>
        <p:blipFill>
          <a:blip r:embed="rId3" cstate="print"/>
          <a:srcRect t="2564" b="12821"/>
          <a:stretch>
            <a:fillRect/>
          </a:stretch>
        </p:blipFill>
        <p:spPr bwMode="auto">
          <a:xfrm>
            <a:off x="5572132" y="1000108"/>
            <a:ext cx="2969407" cy="2357454"/>
          </a:xfrm>
          <a:prstGeom prst="rect">
            <a:avLst/>
          </a:prstGeom>
          <a:noFill/>
          <a:ln w="9525">
            <a:noFill/>
            <a:miter lim="800000"/>
            <a:headEnd/>
            <a:tailEnd/>
          </a:ln>
        </p:spPr>
      </p:pic>
      <p:pic>
        <p:nvPicPr>
          <p:cNvPr id="67588" name="Picture 4" descr="RVS.JPG"/>
          <p:cNvPicPr>
            <a:picLocks noChangeAspect="1" noChangeArrowheads="1"/>
          </p:cNvPicPr>
          <p:nvPr/>
        </p:nvPicPr>
        <p:blipFill>
          <a:blip r:embed="rId4"/>
          <a:srcRect t="14672" r="20432" b="13472"/>
          <a:stretch>
            <a:fillRect/>
          </a:stretch>
        </p:blipFill>
        <p:spPr bwMode="auto">
          <a:xfrm>
            <a:off x="2000232" y="4714884"/>
            <a:ext cx="1576402" cy="1143008"/>
          </a:xfrm>
          <a:prstGeom prst="rect">
            <a:avLst/>
          </a:prstGeom>
          <a:noFill/>
        </p:spPr>
      </p:pic>
      <p:pic>
        <p:nvPicPr>
          <p:cNvPr id="67589" name="Picture 5"/>
          <p:cNvPicPr>
            <a:picLocks noChangeAspect="1" noChangeArrowheads="1"/>
          </p:cNvPicPr>
          <p:nvPr/>
        </p:nvPicPr>
        <p:blipFill>
          <a:blip r:embed="rId5"/>
          <a:srcRect/>
          <a:stretch>
            <a:fillRect/>
          </a:stretch>
        </p:blipFill>
        <p:spPr bwMode="auto">
          <a:xfrm>
            <a:off x="4500562" y="4786322"/>
            <a:ext cx="2786082" cy="1152717"/>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00034" y="1000109"/>
            <a:ext cx="7929618" cy="428628"/>
          </a:xfrm>
        </p:spPr>
        <p:txBody>
          <a:bodyPr/>
          <a:lstStyle/>
          <a:p>
            <a:pPr algn="l"/>
            <a:r>
              <a:rPr lang="en-US" altLang="zh-CN" sz="2000" b="1" dirty="0" smtClean="0"/>
              <a:t>4</a:t>
            </a:r>
            <a:r>
              <a:rPr lang="zh-CN" altLang="en-US" sz="2000" b="1" dirty="0" smtClean="0"/>
              <a:t>、电子巡更、考勤系统</a:t>
            </a:r>
            <a:endParaRPr lang="zh-CN" altLang="en-US" sz="2000" b="1" dirty="0"/>
          </a:p>
        </p:txBody>
      </p:sp>
      <p:sp>
        <p:nvSpPr>
          <p:cNvPr id="3" name="内容占位符 2"/>
          <p:cNvSpPr>
            <a:spLocks noGrp="1"/>
          </p:cNvSpPr>
          <p:nvPr>
            <p:ph idx="1"/>
          </p:nvPr>
        </p:nvSpPr>
        <p:spPr>
          <a:xfrm>
            <a:off x="714349" y="1428736"/>
            <a:ext cx="7715304" cy="4448189"/>
          </a:xfrm>
        </p:spPr>
        <p:txBody>
          <a:bodyPr/>
          <a:lstStyle/>
          <a:p>
            <a:pPr>
              <a:buNone/>
            </a:pPr>
            <a:r>
              <a:rPr lang="zh-CN" altLang="en-US" sz="1800" dirty="0" smtClean="0"/>
              <a:t>       </a:t>
            </a:r>
            <a:endParaRPr lang="en-US" altLang="zh-CN" sz="1800" dirty="0" smtClean="0"/>
          </a:p>
          <a:p>
            <a:pPr>
              <a:buNone/>
            </a:pPr>
            <a:r>
              <a:rPr lang="en-US" altLang="zh-CN" sz="1800" dirty="0" smtClean="0"/>
              <a:t>       </a:t>
            </a:r>
            <a:r>
              <a:rPr lang="zh-CN" altLang="en-US" sz="1800" dirty="0" smtClean="0"/>
              <a:t>保安巡更系统是小区安全的第一道屏障，在安防系统中起着重要作用，</a:t>
            </a:r>
            <a:endParaRPr lang="en-US" altLang="zh-CN" sz="1800" dirty="0" smtClean="0"/>
          </a:p>
          <a:p>
            <a:pPr>
              <a:buNone/>
            </a:pPr>
            <a:r>
              <a:rPr lang="zh-CN" altLang="en-US" sz="1800" dirty="0" smtClean="0"/>
              <a:t>是技术防范与人力防范结合的系统，要求巡逻人员能够按照预先设定的巡</a:t>
            </a:r>
            <a:endParaRPr lang="en-US" altLang="zh-CN" sz="1800" dirty="0" smtClean="0"/>
          </a:p>
          <a:p>
            <a:pPr>
              <a:buNone/>
            </a:pPr>
            <a:r>
              <a:rPr lang="zh-CN" altLang="en-US" sz="1800" dirty="0" smtClean="0"/>
              <a:t>更路线顺序并在规定时间内完成对各点的巡视，同时也保护巡更人员的安</a:t>
            </a:r>
            <a:endParaRPr lang="en-US" altLang="zh-CN" sz="1800" dirty="0" smtClean="0"/>
          </a:p>
          <a:p>
            <a:pPr>
              <a:buNone/>
            </a:pPr>
            <a:r>
              <a:rPr lang="zh-CN" altLang="en-US" sz="1800" dirty="0" smtClean="0"/>
              <a:t>全。巡更系统可将巡逻人员在巡更巡检工作中的时间、地点及情况主动准</a:t>
            </a:r>
            <a:endParaRPr lang="en-US" altLang="zh-CN" sz="1800" dirty="0" smtClean="0"/>
          </a:p>
          <a:p>
            <a:pPr>
              <a:buNone/>
            </a:pPr>
            <a:r>
              <a:rPr lang="zh-CN" altLang="en-US" sz="1800" dirty="0" smtClean="0"/>
              <a:t>确记录下来。它是一种对巡逻人员的巡更巡检工作进行科学化、规范化管</a:t>
            </a:r>
            <a:endParaRPr lang="en-US" altLang="zh-CN" sz="1800" dirty="0" smtClean="0"/>
          </a:p>
          <a:p>
            <a:pPr>
              <a:buNone/>
            </a:pPr>
            <a:r>
              <a:rPr lang="zh-CN" altLang="en-US" sz="1800" dirty="0" smtClean="0"/>
              <a:t>理的全新产品。</a:t>
            </a:r>
            <a:endParaRPr lang="en-US" altLang="zh-CN" sz="1800" dirty="0" smtClean="0"/>
          </a:p>
          <a:p>
            <a:pPr>
              <a:buNone/>
            </a:pPr>
            <a:r>
              <a:rPr lang="zh-CN" altLang="en-US" sz="1800" dirty="0" smtClean="0"/>
              <a:t>      巡更有有线式和无线式两种，有线式主要用</a:t>
            </a:r>
            <a:r>
              <a:rPr lang="en-US" altLang="zh-CN" sz="1800" dirty="0" smtClean="0"/>
              <a:t>485</a:t>
            </a:r>
            <a:r>
              <a:rPr lang="zh-CN" altLang="en-US" sz="1800" dirty="0" smtClean="0"/>
              <a:t>信号线</a:t>
            </a:r>
            <a:r>
              <a:rPr lang="en-US" altLang="zh-CN" sz="1800" dirty="0" smtClean="0"/>
              <a:t>(RVSP)</a:t>
            </a:r>
            <a:r>
              <a:rPr lang="zh-CN" altLang="en-US" sz="1800" dirty="0" smtClean="0"/>
              <a:t>将信号传</a:t>
            </a:r>
            <a:endParaRPr lang="en-US" altLang="zh-CN" sz="1800" dirty="0" smtClean="0"/>
          </a:p>
          <a:p>
            <a:pPr>
              <a:buNone/>
            </a:pPr>
            <a:r>
              <a:rPr lang="zh-CN" altLang="en-US" sz="1800" dirty="0" smtClean="0"/>
              <a:t>到控制中心。</a:t>
            </a:r>
            <a:endParaRPr lang="en-US" altLang="zh-CN" sz="1800" dirty="0" smtClean="0"/>
          </a:p>
          <a:p>
            <a:pPr>
              <a:buNone/>
            </a:pPr>
            <a:r>
              <a:rPr lang="en-US" altLang="zh-CN" sz="1800" dirty="0" smtClean="0"/>
              <a:t>      </a:t>
            </a:r>
            <a:r>
              <a:rPr lang="zh-CN" altLang="en-US" sz="1800" dirty="0" smtClean="0"/>
              <a:t>考勤系统是在门禁系统的其础上开发出来的，在实际应用中，大型企业</a:t>
            </a:r>
            <a:endParaRPr lang="en-US" altLang="zh-CN" sz="1800" dirty="0" smtClean="0"/>
          </a:p>
          <a:p>
            <a:pPr>
              <a:buNone/>
            </a:pPr>
            <a:r>
              <a:rPr lang="zh-CN" altLang="en-US" sz="1800" dirty="0" smtClean="0"/>
              <a:t>、工厂的考勤系统中，选用专用的考勤软件来实现。专业的考勤软件只需</a:t>
            </a:r>
            <a:endParaRPr lang="en-US" altLang="zh-CN" sz="1800" dirty="0" smtClean="0"/>
          </a:p>
          <a:p>
            <a:pPr>
              <a:buNone/>
            </a:pPr>
            <a:r>
              <a:rPr lang="zh-CN" altLang="en-US" sz="1800" dirty="0" smtClean="0"/>
              <a:t>要有先有的门禁系统就能够将刷卡记录导出就可以满足各种考勤和工资计</a:t>
            </a:r>
            <a:endParaRPr lang="en-US" altLang="zh-CN" sz="1800" dirty="0" smtClean="0"/>
          </a:p>
          <a:p>
            <a:pPr>
              <a:buNone/>
            </a:pPr>
            <a:r>
              <a:rPr lang="zh-CN" altLang="en-US" sz="1800" dirty="0" smtClean="0"/>
              <a:t>算要求。</a:t>
            </a:r>
          </a:p>
          <a:p>
            <a:pPr>
              <a:buNone/>
            </a:pPr>
            <a:endParaRPr lang="zh-CN" altLang="en-US" sz="18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14348" y="4286256"/>
            <a:ext cx="7643866" cy="725487"/>
          </a:xfrm>
        </p:spPr>
        <p:txBody>
          <a:bodyPr/>
          <a:lstStyle/>
          <a:p>
            <a:pPr algn="l"/>
            <a:r>
              <a:rPr lang="zh-CN" altLang="en-US" sz="1800" dirty="0" smtClean="0"/>
              <a:t>       巡更系统、考勤系统的终端设备通过</a:t>
            </a:r>
            <a:r>
              <a:rPr lang="en-US" altLang="zh-CN" sz="1800" dirty="0" smtClean="0"/>
              <a:t>485</a:t>
            </a:r>
            <a:r>
              <a:rPr lang="zh-CN" altLang="en-US" sz="1800" dirty="0" smtClean="0"/>
              <a:t>信号线与主控服务器链接，常用到</a:t>
            </a:r>
            <a:r>
              <a:rPr lang="en-US" altLang="zh-CN" sz="1800" dirty="0" smtClean="0"/>
              <a:t>R</a:t>
            </a:r>
            <a:r>
              <a:rPr lang="zh-CN" altLang="en-US" sz="1800" dirty="0" smtClean="0"/>
              <a:t>系列软线缆中</a:t>
            </a:r>
            <a:r>
              <a:rPr lang="en-US" altLang="zh-CN" sz="1800" dirty="0" smtClean="0">
                <a:solidFill>
                  <a:srgbClr val="FF0000"/>
                </a:solidFill>
              </a:rPr>
              <a:t>RVV2</a:t>
            </a:r>
            <a:r>
              <a:rPr lang="zh-CN" altLang="en-US" sz="1800" dirty="0" smtClean="0">
                <a:solidFill>
                  <a:srgbClr val="FF0000"/>
                </a:solidFill>
              </a:rPr>
              <a:t>、</a:t>
            </a:r>
            <a:r>
              <a:rPr lang="en-US" altLang="zh-CN" sz="1800" dirty="0" smtClean="0">
                <a:solidFill>
                  <a:srgbClr val="FF0000"/>
                </a:solidFill>
              </a:rPr>
              <a:t>RVV4</a:t>
            </a:r>
            <a:r>
              <a:rPr lang="zh-CN" altLang="en-US" sz="1800" dirty="0" smtClean="0">
                <a:solidFill>
                  <a:srgbClr val="FF0000"/>
                </a:solidFill>
              </a:rPr>
              <a:t>、</a:t>
            </a:r>
            <a:r>
              <a:rPr lang="en-US" altLang="zh-CN" sz="1800" dirty="0" smtClean="0">
                <a:solidFill>
                  <a:srgbClr val="FF0000"/>
                </a:solidFill>
              </a:rPr>
              <a:t>RVVSP</a:t>
            </a:r>
            <a:r>
              <a:rPr lang="zh-CN" altLang="en-US" sz="1800" dirty="0" smtClean="0"/>
              <a:t>等线缆。</a:t>
            </a:r>
            <a:endParaRPr lang="zh-CN" altLang="en-US" sz="1800" dirty="0"/>
          </a:p>
        </p:txBody>
      </p:sp>
      <p:pic>
        <p:nvPicPr>
          <p:cNvPr id="8" name="内容占位符 7" descr="巡更系统.JPG"/>
          <p:cNvPicPr>
            <a:picLocks noGrp="1" noChangeAspect="1"/>
          </p:cNvPicPr>
          <p:nvPr>
            <p:ph idx="1"/>
          </p:nvPr>
        </p:nvPicPr>
        <p:blipFill>
          <a:blip r:embed="rId2"/>
          <a:stretch>
            <a:fillRect/>
          </a:stretch>
        </p:blipFill>
        <p:spPr>
          <a:xfrm>
            <a:off x="714348" y="1071547"/>
            <a:ext cx="3180093" cy="3071834"/>
          </a:xfrm>
        </p:spPr>
      </p:pic>
      <p:pic>
        <p:nvPicPr>
          <p:cNvPr id="9" name="图片 8" descr="考勤系统.JPG"/>
          <p:cNvPicPr>
            <a:picLocks/>
          </p:cNvPicPr>
          <p:nvPr/>
        </p:nvPicPr>
        <p:blipFill>
          <a:blip r:embed="rId3"/>
          <a:stretch>
            <a:fillRect/>
          </a:stretch>
        </p:blipFill>
        <p:spPr>
          <a:xfrm>
            <a:off x="4714876" y="1071546"/>
            <a:ext cx="3214710" cy="298609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928662" y="1000108"/>
            <a:ext cx="7286676" cy="4929222"/>
          </a:xfrm>
        </p:spPr>
        <p:txBody>
          <a:bodyPr/>
          <a:lstStyle/>
          <a:p>
            <a:pPr>
              <a:buNone/>
            </a:pPr>
            <a:r>
              <a:rPr lang="en-US" altLang="zh-CN" sz="2000" b="1" dirty="0" smtClean="0"/>
              <a:t>5</a:t>
            </a:r>
            <a:r>
              <a:rPr lang="zh-CN" altLang="en-US" sz="2000" b="1" dirty="0" smtClean="0"/>
              <a:t>、有线电视系统</a:t>
            </a:r>
            <a:endParaRPr lang="en-US" altLang="zh-CN" sz="2000" b="1" dirty="0" smtClean="0"/>
          </a:p>
          <a:p>
            <a:pPr>
              <a:buNone/>
            </a:pPr>
            <a:endParaRPr lang="en-US" altLang="zh-CN" sz="2000" b="1" dirty="0" smtClean="0"/>
          </a:p>
          <a:p>
            <a:pPr eaLnBrk="1" hangingPunct="1">
              <a:lnSpc>
                <a:spcPct val="80000"/>
              </a:lnSpc>
              <a:buNone/>
              <a:defRPr/>
            </a:pPr>
            <a:r>
              <a:rPr lang="zh-CN" altLang="en-US" sz="2000" dirty="0" smtClean="0"/>
              <a:t>       </a:t>
            </a:r>
            <a:r>
              <a:rPr lang="zh-CN" altLang="en-US" sz="1800" dirty="0" smtClean="0"/>
              <a:t>有线电视系统主要为建筑内的用户提供有声音、有视频图像的娱</a:t>
            </a:r>
            <a:endParaRPr lang="en-US" altLang="zh-CN" sz="1800" dirty="0" smtClean="0"/>
          </a:p>
          <a:p>
            <a:pPr eaLnBrk="1" hangingPunct="1">
              <a:lnSpc>
                <a:spcPct val="80000"/>
              </a:lnSpc>
              <a:buNone/>
              <a:defRPr/>
            </a:pPr>
            <a:r>
              <a:rPr lang="zh-CN" altLang="en-US" sz="1800" dirty="0" smtClean="0"/>
              <a:t>乐节目、媒体信息，所有用户通过接收有线电视、就是足不出户也能了</a:t>
            </a:r>
            <a:endParaRPr lang="en-US" altLang="zh-CN" sz="1800" dirty="0" smtClean="0"/>
          </a:p>
          <a:p>
            <a:pPr eaLnBrk="1" hangingPunct="1">
              <a:lnSpc>
                <a:spcPct val="80000"/>
              </a:lnSpc>
              <a:buNone/>
              <a:defRPr/>
            </a:pPr>
            <a:r>
              <a:rPr lang="zh-CN" altLang="en-US" sz="1800" dirty="0" smtClean="0"/>
              <a:t>解到发生在身边或远方的新闻和事物。还可以进行视频会议等。这样建</a:t>
            </a:r>
            <a:endParaRPr lang="en-US" altLang="zh-CN" sz="1800" dirty="0" smtClean="0"/>
          </a:p>
          <a:p>
            <a:pPr eaLnBrk="1" hangingPunct="1">
              <a:lnSpc>
                <a:spcPct val="80000"/>
              </a:lnSpc>
              <a:buNone/>
              <a:defRPr/>
            </a:pPr>
            <a:r>
              <a:rPr lang="zh-CN" altLang="en-US" sz="1800" dirty="0" smtClean="0"/>
              <a:t>成的有线电视网络将成为一个信息发布和交流的多功能平台。</a:t>
            </a:r>
            <a:endParaRPr lang="en-US" altLang="zh-CN" sz="1800" dirty="0" smtClean="0"/>
          </a:p>
          <a:p>
            <a:pPr eaLnBrk="1" hangingPunct="1">
              <a:lnSpc>
                <a:spcPct val="80000"/>
              </a:lnSpc>
              <a:buNone/>
              <a:defRPr/>
            </a:pPr>
            <a:endParaRPr lang="zh-CN" altLang="en-US" sz="1800" dirty="0" smtClean="0"/>
          </a:p>
          <a:p>
            <a:pPr eaLnBrk="1" hangingPunct="1">
              <a:lnSpc>
                <a:spcPct val="80000"/>
              </a:lnSpc>
              <a:buNone/>
              <a:defRPr/>
            </a:pPr>
            <a:r>
              <a:rPr lang="zh-CN" altLang="en-US" sz="1800" dirty="0" smtClean="0"/>
              <a:t>        目前，有线电视系统已经采用射频宽带双向传输，在正常接收电</a:t>
            </a:r>
            <a:endParaRPr lang="en-US" altLang="zh-CN" sz="1800" dirty="0" smtClean="0"/>
          </a:p>
          <a:p>
            <a:pPr eaLnBrk="1" hangingPunct="1">
              <a:lnSpc>
                <a:spcPct val="80000"/>
              </a:lnSpc>
              <a:buNone/>
              <a:defRPr/>
            </a:pPr>
            <a:r>
              <a:rPr lang="zh-CN" altLang="en-US" sz="1800" dirty="0" smtClean="0"/>
              <a:t>视节目的同时，能上传信号到电视台，满足连网通信、交互传输的需要。</a:t>
            </a:r>
          </a:p>
          <a:p>
            <a:pPr>
              <a:buNone/>
            </a:pPr>
            <a:endParaRPr lang="en-US" altLang="zh-CN" sz="2000" b="1" dirty="0" smtClean="0"/>
          </a:p>
          <a:p>
            <a:pPr>
              <a:buNone/>
            </a:pPr>
            <a:r>
              <a:rPr lang="en-US" altLang="zh-CN" sz="2000" b="1" dirty="0" smtClean="0"/>
              <a:t>        </a:t>
            </a:r>
            <a:r>
              <a:rPr lang="zh-CN" altLang="en-US" sz="1800" dirty="0" smtClean="0"/>
              <a:t>在有线电视系统中所使用的传输系统一般采用</a:t>
            </a:r>
            <a:r>
              <a:rPr lang="en-US" altLang="zh-CN" sz="1800" dirty="0" smtClean="0">
                <a:solidFill>
                  <a:srgbClr val="FF0000"/>
                </a:solidFill>
              </a:rPr>
              <a:t>SYWV75-5</a:t>
            </a:r>
            <a:r>
              <a:rPr lang="zh-CN" altLang="en-US" sz="1800" dirty="0" smtClean="0"/>
              <a:t>、</a:t>
            </a:r>
            <a:r>
              <a:rPr lang="en-US" altLang="zh-CN" sz="1800" dirty="0" smtClean="0">
                <a:solidFill>
                  <a:srgbClr val="FF0000"/>
                </a:solidFill>
              </a:rPr>
              <a:t>SYWV75-7</a:t>
            </a:r>
            <a:r>
              <a:rPr lang="zh-CN" altLang="en-US" sz="1800" dirty="0" smtClean="0">
                <a:solidFill>
                  <a:srgbClr val="FF0000"/>
                </a:solidFill>
              </a:rPr>
              <a:t>、</a:t>
            </a:r>
            <a:r>
              <a:rPr lang="en-US" altLang="zh-CN" sz="1800" dirty="0" smtClean="0">
                <a:solidFill>
                  <a:srgbClr val="FF0000"/>
                </a:solidFill>
              </a:rPr>
              <a:t>SYWV75-9</a:t>
            </a:r>
            <a:r>
              <a:rPr lang="zh-CN" altLang="en-US" sz="1800" dirty="0" smtClean="0"/>
              <a:t>等线缆。</a:t>
            </a:r>
            <a:endParaRPr lang="zh-CN" altLang="en-US" sz="1800" dirty="0"/>
          </a:p>
        </p:txBody>
      </p:sp>
      <p:pic>
        <p:nvPicPr>
          <p:cNvPr id="55297" name="图片 2" descr="20081206143719"/>
          <p:cNvPicPr>
            <a:picLocks noChangeAspect="1" noChangeArrowheads="1"/>
          </p:cNvPicPr>
          <p:nvPr/>
        </p:nvPicPr>
        <p:blipFill>
          <a:blip r:embed="rId2"/>
          <a:srcRect/>
          <a:stretch>
            <a:fillRect/>
          </a:stretch>
        </p:blipFill>
        <p:spPr bwMode="auto">
          <a:xfrm>
            <a:off x="4786314" y="4429132"/>
            <a:ext cx="2019300" cy="1495425"/>
          </a:xfrm>
          <a:prstGeom prst="rect">
            <a:avLst/>
          </a:prstGeom>
          <a:noFill/>
        </p:spPr>
      </p:pic>
      <p:pic>
        <p:nvPicPr>
          <p:cNvPr id="55298" name="Picture 2"/>
          <p:cNvPicPr>
            <a:picLocks noChangeAspect="1" noChangeArrowheads="1"/>
          </p:cNvPicPr>
          <p:nvPr/>
        </p:nvPicPr>
        <p:blipFill>
          <a:blip r:embed="rId3"/>
          <a:srcRect/>
          <a:stretch>
            <a:fillRect/>
          </a:stretch>
        </p:blipFill>
        <p:spPr bwMode="auto">
          <a:xfrm>
            <a:off x="1357290" y="5000636"/>
            <a:ext cx="2514600" cy="89535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857224" y="1000108"/>
            <a:ext cx="7286676" cy="3960812"/>
          </a:xfrm>
        </p:spPr>
        <p:txBody>
          <a:bodyPr/>
          <a:lstStyle/>
          <a:p>
            <a:pPr>
              <a:buNone/>
            </a:pPr>
            <a:r>
              <a:rPr lang="en-US" altLang="zh-CN" sz="2000" b="1" dirty="0" smtClean="0"/>
              <a:t>6</a:t>
            </a:r>
            <a:r>
              <a:rPr lang="zh-CN" altLang="en-US" sz="2000" b="1" dirty="0" smtClean="0"/>
              <a:t>、楼宇自控系统</a:t>
            </a:r>
            <a:endParaRPr lang="en-US" altLang="zh-CN" sz="2000" b="1" dirty="0" smtClean="0"/>
          </a:p>
          <a:p>
            <a:pPr>
              <a:buNone/>
            </a:pPr>
            <a:r>
              <a:rPr lang="en-US" altLang="zh-CN" sz="2000" b="1" dirty="0" smtClean="0"/>
              <a:t> </a:t>
            </a:r>
          </a:p>
          <a:p>
            <a:pPr>
              <a:buNone/>
            </a:pPr>
            <a:r>
              <a:rPr lang="zh-CN" altLang="en-US" sz="1800" dirty="0" smtClean="0"/>
              <a:t>        楼宇自控系统可以将分散的设备集中管理起来，实现高效、节能</a:t>
            </a:r>
            <a:endParaRPr lang="en-US" altLang="zh-CN" sz="1800" dirty="0" smtClean="0"/>
          </a:p>
          <a:p>
            <a:pPr>
              <a:buNone/>
            </a:pPr>
            <a:r>
              <a:rPr lang="zh-CN" altLang="en-US" sz="1800" dirty="0" smtClean="0"/>
              <a:t>的作用。包括空调系统、通风系统、给排水系统（生活水箱、中水水箱</a:t>
            </a:r>
            <a:endParaRPr lang="en-US" altLang="zh-CN" sz="1800" dirty="0" smtClean="0"/>
          </a:p>
          <a:p>
            <a:pPr>
              <a:buNone/>
            </a:pPr>
            <a:r>
              <a:rPr lang="zh-CN" altLang="en-US" sz="1800" dirty="0" smtClean="0"/>
              <a:t>、膨胀水箱的液位监测、污水池的液位监视、生活水泵、中水泵、污水</a:t>
            </a:r>
            <a:endParaRPr lang="en-US" altLang="zh-CN" sz="1800" dirty="0" smtClean="0"/>
          </a:p>
          <a:p>
            <a:pPr>
              <a:buNone/>
            </a:pPr>
            <a:r>
              <a:rPr lang="zh-CN" altLang="en-US" sz="1800" dirty="0" smtClean="0"/>
              <a:t>泵的监控等） 、变电配电系统、地下停车场的送风机、暖风机、抽风</a:t>
            </a:r>
            <a:endParaRPr lang="en-US" altLang="zh-CN" sz="1800" dirty="0" smtClean="0"/>
          </a:p>
          <a:p>
            <a:pPr>
              <a:buNone/>
            </a:pPr>
            <a:r>
              <a:rPr lang="zh-CN" altLang="en-US" sz="1800" dirty="0" smtClean="0"/>
              <a:t>机以及电梯系统（对电梯的运行状态及故障进行监视）。</a:t>
            </a:r>
            <a:endParaRPr lang="en-US" altLang="zh-CN" sz="1800" dirty="0" smtClean="0"/>
          </a:p>
          <a:p>
            <a:pPr>
              <a:buNone/>
            </a:pPr>
            <a:endParaRPr lang="en-US" altLang="zh-CN" sz="1800" b="1" dirty="0" smtClean="0"/>
          </a:p>
          <a:p>
            <a:pPr>
              <a:buNone/>
            </a:pPr>
            <a:r>
              <a:rPr lang="en-US" altLang="zh-CN" sz="1800" dirty="0" smtClean="0"/>
              <a:t>         </a:t>
            </a:r>
            <a:r>
              <a:rPr lang="zh-CN" altLang="en-US" sz="1800" dirty="0" smtClean="0"/>
              <a:t>楼宇自控系统中所有的设备都属于动力设备 ，对各设备的供电、</a:t>
            </a:r>
            <a:endParaRPr lang="en-US" altLang="zh-CN" sz="1800" dirty="0" smtClean="0"/>
          </a:p>
          <a:p>
            <a:pPr>
              <a:buNone/>
            </a:pPr>
            <a:r>
              <a:rPr lang="zh-CN" altLang="en-US" sz="1800" dirty="0" smtClean="0"/>
              <a:t>自动控制等 ，常 用到</a:t>
            </a:r>
            <a:r>
              <a:rPr lang="en-US" altLang="zh-CN" sz="1800" dirty="0" smtClean="0">
                <a:solidFill>
                  <a:srgbClr val="FF0000"/>
                </a:solidFill>
              </a:rPr>
              <a:t>KVV</a:t>
            </a:r>
            <a:r>
              <a:rPr lang="zh-CN" altLang="en-US" sz="1800" dirty="0" smtClean="0">
                <a:solidFill>
                  <a:srgbClr val="FF0000"/>
                </a:solidFill>
              </a:rPr>
              <a:t>、</a:t>
            </a:r>
            <a:r>
              <a:rPr lang="en-US" altLang="zh-CN" sz="1800" dirty="0" smtClean="0">
                <a:solidFill>
                  <a:srgbClr val="FF0000"/>
                </a:solidFill>
              </a:rPr>
              <a:t> PVVP</a:t>
            </a:r>
            <a:r>
              <a:rPr lang="zh-CN" altLang="en-US" sz="1800" dirty="0" smtClean="0">
                <a:solidFill>
                  <a:srgbClr val="FF0000"/>
                </a:solidFill>
              </a:rPr>
              <a:t>、</a:t>
            </a:r>
            <a:r>
              <a:rPr lang="en-US" altLang="zh-CN" sz="1800" dirty="0" smtClean="0">
                <a:solidFill>
                  <a:srgbClr val="FF0000"/>
                </a:solidFill>
              </a:rPr>
              <a:t>RVS</a:t>
            </a:r>
            <a:r>
              <a:rPr lang="zh-CN" altLang="en-US" sz="1800" dirty="0" smtClean="0">
                <a:solidFill>
                  <a:srgbClr val="FF0000"/>
                </a:solidFill>
              </a:rPr>
              <a:t>、</a:t>
            </a:r>
            <a:r>
              <a:rPr lang="en-US" altLang="zh-CN" sz="1800" dirty="0" smtClean="0">
                <a:solidFill>
                  <a:srgbClr val="FF0000"/>
                </a:solidFill>
              </a:rPr>
              <a:t> BV</a:t>
            </a:r>
            <a:r>
              <a:rPr lang="zh-CN" altLang="en-US" sz="1800" dirty="0" smtClean="0">
                <a:solidFill>
                  <a:srgbClr val="FF0000"/>
                </a:solidFill>
              </a:rPr>
              <a:t>、</a:t>
            </a:r>
            <a:r>
              <a:rPr lang="en-US" altLang="zh-CN" sz="1800" dirty="0" smtClean="0">
                <a:solidFill>
                  <a:srgbClr val="FF0000"/>
                </a:solidFill>
              </a:rPr>
              <a:t>VV</a:t>
            </a:r>
            <a:r>
              <a:rPr lang="zh-CN" altLang="en-US" sz="1800" dirty="0" smtClean="0"/>
              <a:t>等动力线缆和控</a:t>
            </a:r>
            <a:endParaRPr lang="en-US" altLang="zh-CN" sz="1800" dirty="0" smtClean="0"/>
          </a:p>
          <a:p>
            <a:pPr>
              <a:buNone/>
            </a:pPr>
            <a:r>
              <a:rPr lang="zh-CN" altLang="en-US" sz="1800" dirty="0" smtClean="0"/>
              <a:t>制线缆。</a:t>
            </a:r>
            <a:endParaRPr lang="zh-CN" altLang="en-US" sz="1800" dirty="0"/>
          </a:p>
        </p:txBody>
      </p:sp>
      <p:pic>
        <p:nvPicPr>
          <p:cNvPr id="71682" name="Picture 2"/>
          <p:cNvPicPr>
            <a:picLocks noChangeAspect="1" noChangeArrowheads="1"/>
          </p:cNvPicPr>
          <p:nvPr/>
        </p:nvPicPr>
        <p:blipFill>
          <a:blip r:embed="rId2"/>
          <a:srcRect t="9959" r="2334" b="16870"/>
          <a:stretch>
            <a:fillRect/>
          </a:stretch>
        </p:blipFill>
        <p:spPr bwMode="auto">
          <a:xfrm>
            <a:off x="642910" y="4786322"/>
            <a:ext cx="2390790" cy="1143008"/>
          </a:xfrm>
          <a:prstGeom prst="rect">
            <a:avLst/>
          </a:prstGeom>
          <a:noFill/>
        </p:spPr>
      </p:pic>
      <p:pic>
        <p:nvPicPr>
          <p:cNvPr id="71683" name="Picture 3"/>
          <p:cNvPicPr>
            <a:picLocks noChangeAspect="1" noChangeArrowheads="1"/>
          </p:cNvPicPr>
          <p:nvPr/>
        </p:nvPicPr>
        <p:blipFill>
          <a:blip r:embed="rId3"/>
          <a:srcRect/>
          <a:stretch>
            <a:fillRect/>
          </a:stretch>
        </p:blipFill>
        <p:spPr bwMode="auto">
          <a:xfrm>
            <a:off x="3500430" y="4857760"/>
            <a:ext cx="2857520" cy="1066800"/>
          </a:xfrm>
          <a:prstGeom prst="rect">
            <a:avLst/>
          </a:prstGeom>
          <a:noFill/>
          <a:ln w="9525">
            <a:noFill/>
            <a:miter lim="800000"/>
            <a:headEnd/>
            <a:tailEnd/>
          </a:ln>
        </p:spPr>
      </p:pic>
      <p:pic>
        <p:nvPicPr>
          <p:cNvPr id="71684" name="图片 20" descr="BV.JPG"/>
          <p:cNvPicPr>
            <a:picLocks noChangeAspect="1" noChangeArrowheads="1"/>
          </p:cNvPicPr>
          <p:nvPr/>
        </p:nvPicPr>
        <p:blipFill>
          <a:blip r:embed="rId4"/>
          <a:srcRect b="20082"/>
          <a:stretch>
            <a:fillRect/>
          </a:stretch>
        </p:blipFill>
        <p:spPr bwMode="auto">
          <a:xfrm>
            <a:off x="6572264" y="4857760"/>
            <a:ext cx="1790700" cy="928694"/>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857224" y="1142984"/>
            <a:ext cx="7500990" cy="3960812"/>
          </a:xfrm>
        </p:spPr>
        <p:txBody>
          <a:bodyPr/>
          <a:lstStyle/>
          <a:p>
            <a:pPr>
              <a:buNone/>
            </a:pPr>
            <a:r>
              <a:rPr lang="en-US" altLang="zh-CN" sz="2000" b="1" dirty="0" smtClean="0"/>
              <a:t>7</a:t>
            </a:r>
            <a:r>
              <a:rPr lang="zh-CN" altLang="en-US" sz="2000" b="1" dirty="0" smtClean="0"/>
              <a:t>、其他功能子系统</a:t>
            </a:r>
            <a:endParaRPr lang="en-US" altLang="zh-CN" sz="2000" b="1" dirty="0" smtClean="0"/>
          </a:p>
          <a:p>
            <a:pPr>
              <a:buNone/>
            </a:pPr>
            <a:endParaRPr lang="en-US" altLang="zh-CN" sz="2000" b="1" dirty="0" smtClean="0"/>
          </a:p>
          <a:p>
            <a:pPr>
              <a:buNone/>
            </a:pPr>
            <a:r>
              <a:rPr lang="zh-CN" altLang="en-US" sz="2000" dirty="0" smtClean="0"/>
              <a:t>       停车场管理系统、背景音乐及紧急广播系统、水电气远程抄</a:t>
            </a:r>
            <a:endParaRPr lang="en-US" altLang="zh-CN" sz="2000" dirty="0" smtClean="0"/>
          </a:p>
          <a:p>
            <a:pPr>
              <a:buNone/>
            </a:pPr>
            <a:r>
              <a:rPr lang="zh-CN" altLang="en-US" sz="2000" dirty="0" smtClean="0"/>
              <a:t>表系统、大屏幕显示系统</a:t>
            </a:r>
            <a:r>
              <a:rPr lang="en-US" altLang="zh-CN" sz="2000" dirty="0" smtClean="0"/>
              <a:t>……</a:t>
            </a:r>
          </a:p>
          <a:p>
            <a:pPr>
              <a:buNone/>
            </a:pPr>
            <a:endParaRPr lang="en-US" altLang="zh-CN" sz="2000" b="1" dirty="0" smtClean="0"/>
          </a:p>
          <a:p>
            <a:pPr>
              <a:buNone/>
            </a:pPr>
            <a:r>
              <a:rPr lang="en-US" altLang="zh-CN" sz="2000" dirty="0" smtClean="0"/>
              <a:t>       </a:t>
            </a:r>
            <a:r>
              <a:rPr lang="zh-CN" altLang="en-US" sz="2000" dirty="0" smtClean="0"/>
              <a:t>以上功能子系统中常用传输、控制链路线缆材料为</a:t>
            </a:r>
            <a:r>
              <a:rPr lang="en-US" altLang="zh-CN" sz="2000" dirty="0" smtClean="0"/>
              <a:t>R</a:t>
            </a:r>
            <a:r>
              <a:rPr lang="zh-CN" altLang="en-US" sz="2000" dirty="0" smtClean="0"/>
              <a:t>系列线缆</a:t>
            </a:r>
            <a:endParaRPr lang="en-US" altLang="zh-CN" sz="2000" dirty="0" smtClean="0"/>
          </a:p>
          <a:p>
            <a:pPr>
              <a:buNone/>
            </a:pPr>
            <a:r>
              <a:rPr lang="zh-CN" altLang="en-US" sz="2000" dirty="0" smtClean="0"/>
              <a:t>中的</a:t>
            </a:r>
            <a:r>
              <a:rPr lang="en-US" altLang="zh-CN" sz="2000" dirty="0" smtClean="0">
                <a:solidFill>
                  <a:srgbClr val="FF0000"/>
                </a:solidFill>
              </a:rPr>
              <a:t>RVS2*1</a:t>
            </a:r>
            <a:r>
              <a:rPr lang="zh-CN" altLang="en-US" sz="2000" dirty="0" smtClean="0">
                <a:solidFill>
                  <a:srgbClr val="FF0000"/>
                </a:solidFill>
              </a:rPr>
              <a:t>、</a:t>
            </a:r>
            <a:r>
              <a:rPr lang="en-US" altLang="zh-CN" sz="2000" dirty="0" smtClean="0">
                <a:solidFill>
                  <a:srgbClr val="FF0000"/>
                </a:solidFill>
              </a:rPr>
              <a:t>RVS2*1.5</a:t>
            </a:r>
            <a:r>
              <a:rPr lang="zh-CN" altLang="en-US" sz="2000" dirty="0" smtClean="0">
                <a:solidFill>
                  <a:srgbClr val="FF0000"/>
                </a:solidFill>
              </a:rPr>
              <a:t>、</a:t>
            </a:r>
            <a:r>
              <a:rPr lang="en-US" altLang="zh-CN" sz="2000" dirty="0" smtClean="0">
                <a:solidFill>
                  <a:srgbClr val="FF0000"/>
                </a:solidFill>
              </a:rPr>
              <a:t> RVV4*0.3</a:t>
            </a:r>
            <a:r>
              <a:rPr lang="zh-CN" altLang="en-US" sz="2000" dirty="0" smtClean="0">
                <a:solidFill>
                  <a:srgbClr val="FF0000"/>
                </a:solidFill>
              </a:rPr>
              <a:t>、</a:t>
            </a:r>
            <a:r>
              <a:rPr lang="en-US" altLang="zh-CN" sz="2000" dirty="0" smtClean="0">
                <a:solidFill>
                  <a:srgbClr val="FF0000"/>
                </a:solidFill>
              </a:rPr>
              <a:t>RVVP4*0.3</a:t>
            </a:r>
            <a:r>
              <a:rPr lang="zh-CN" altLang="en-US" sz="2000" dirty="0" smtClean="0">
                <a:solidFill>
                  <a:srgbClr val="FF0000"/>
                </a:solidFill>
              </a:rPr>
              <a:t>、</a:t>
            </a:r>
            <a:r>
              <a:rPr lang="en-US" altLang="zh-CN" sz="2000" dirty="0" smtClean="0">
                <a:solidFill>
                  <a:srgbClr val="FF0000"/>
                </a:solidFill>
              </a:rPr>
              <a:t> RVVS</a:t>
            </a:r>
            <a:r>
              <a:rPr lang="zh-CN" altLang="en-US" sz="2000" dirty="0" smtClean="0">
                <a:solidFill>
                  <a:srgbClr val="FF0000"/>
                </a:solidFill>
              </a:rPr>
              <a:t>等；</a:t>
            </a:r>
            <a:endParaRPr lang="en-US" altLang="zh-CN" sz="2000" dirty="0" smtClean="0">
              <a:solidFill>
                <a:srgbClr val="FF0000"/>
              </a:solidFill>
            </a:endParaRPr>
          </a:p>
          <a:p>
            <a:pPr>
              <a:buNone/>
            </a:pPr>
            <a:r>
              <a:rPr lang="en-US" altLang="zh-CN" sz="2000" dirty="0" smtClean="0">
                <a:solidFill>
                  <a:srgbClr val="FF0000"/>
                </a:solidFill>
              </a:rPr>
              <a:t>        </a:t>
            </a:r>
          </a:p>
          <a:p>
            <a:pPr>
              <a:buNone/>
            </a:pPr>
            <a:r>
              <a:rPr lang="en-US" altLang="zh-CN" sz="2000" dirty="0" smtClean="0">
                <a:solidFill>
                  <a:srgbClr val="FF0000"/>
                </a:solidFill>
              </a:rPr>
              <a:t>        </a:t>
            </a:r>
            <a:r>
              <a:rPr lang="zh-CN" altLang="en-US" sz="2000" dirty="0" smtClean="0"/>
              <a:t>还有一些音频电缆、视频。电缆、五类线等</a:t>
            </a:r>
            <a:endParaRPr lang="zh-CN" altLang="en-US" sz="2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title"/>
          </p:nvPr>
        </p:nvSpPr>
        <p:spPr>
          <a:xfrm>
            <a:off x="428625" y="1000125"/>
            <a:ext cx="8229600" cy="725488"/>
          </a:xfrm>
        </p:spPr>
        <p:txBody>
          <a:bodyPr/>
          <a:lstStyle/>
          <a:p>
            <a:pPr eaLnBrk="1" hangingPunct="1"/>
            <a:r>
              <a:rPr lang="zh-CN" altLang="en-US" sz="2800" b="1" dirty="0" smtClean="0">
                <a:solidFill>
                  <a:schemeClr val="tx1"/>
                </a:solidFill>
                <a:latin typeface="华文新魏" pitchFamily="2" charset="-122"/>
              </a:rPr>
              <a:t>内容提纲</a:t>
            </a:r>
          </a:p>
        </p:txBody>
      </p:sp>
      <p:sp>
        <p:nvSpPr>
          <p:cNvPr id="146439" name="AutoShape 7"/>
          <p:cNvSpPr>
            <a:spLocks noChangeArrowheads="1"/>
          </p:cNvSpPr>
          <p:nvPr/>
        </p:nvSpPr>
        <p:spPr bwMode="gray">
          <a:xfrm>
            <a:off x="1547813" y="3286125"/>
            <a:ext cx="5667393" cy="852488"/>
          </a:xfrm>
          <a:prstGeom prst="roundRect">
            <a:avLst>
              <a:gd name="adj" fmla="val 10889"/>
            </a:avLst>
          </a:prstGeom>
          <a:gradFill rotWithShape="1">
            <a:gsLst>
              <a:gs pos="0">
                <a:srgbClr val="DDDDDD">
                  <a:gamma/>
                  <a:tint val="51373"/>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algn="ctr">
              <a:defRPr/>
            </a:pPr>
            <a:endParaRPr lang="zh-CN" altLang="en-US">
              <a:latin typeface="Arial" charset="0"/>
            </a:endParaRPr>
          </a:p>
        </p:txBody>
      </p:sp>
      <p:sp>
        <p:nvSpPr>
          <p:cNvPr id="146440" name="AutoShape 8"/>
          <p:cNvSpPr>
            <a:spLocks noChangeArrowheads="1"/>
          </p:cNvSpPr>
          <p:nvPr/>
        </p:nvSpPr>
        <p:spPr bwMode="gray">
          <a:xfrm>
            <a:off x="1547813" y="2071688"/>
            <a:ext cx="5667393" cy="852487"/>
          </a:xfrm>
          <a:prstGeom prst="roundRect">
            <a:avLst>
              <a:gd name="adj" fmla="val 10889"/>
            </a:avLst>
          </a:prstGeom>
          <a:gradFill rotWithShape="1">
            <a:gsLst>
              <a:gs pos="0">
                <a:srgbClr val="DDDDDD">
                  <a:gamma/>
                  <a:tint val="51373"/>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algn="ctr">
              <a:defRPr/>
            </a:pPr>
            <a:endParaRPr lang="zh-CN" altLang="en-US">
              <a:latin typeface="Arial" charset="0"/>
            </a:endParaRPr>
          </a:p>
        </p:txBody>
      </p:sp>
      <p:grpSp>
        <p:nvGrpSpPr>
          <p:cNvPr id="7175" name="Group 9"/>
          <p:cNvGrpSpPr>
            <a:grpSpLocks/>
          </p:cNvGrpSpPr>
          <p:nvPr/>
        </p:nvGrpSpPr>
        <p:grpSpPr bwMode="auto">
          <a:xfrm>
            <a:off x="1692275" y="2203450"/>
            <a:ext cx="5327650" cy="676275"/>
            <a:chOff x="1202" y="3067"/>
            <a:chExt cx="1102" cy="704"/>
          </a:xfrm>
        </p:grpSpPr>
        <p:sp>
          <p:nvSpPr>
            <p:cNvPr id="7182" name="AutoShape 10"/>
            <p:cNvSpPr>
              <a:spLocks noChangeArrowheads="1"/>
            </p:cNvSpPr>
            <p:nvPr/>
          </p:nvSpPr>
          <p:spPr bwMode="gray">
            <a:xfrm>
              <a:off x="1202" y="3067"/>
              <a:ext cx="1102" cy="704"/>
            </a:xfrm>
            <a:prstGeom prst="roundRect">
              <a:avLst>
                <a:gd name="adj" fmla="val 11921"/>
              </a:avLst>
            </a:prstGeom>
            <a:gradFill rotWithShape="1">
              <a:gsLst>
                <a:gs pos="0">
                  <a:srgbClr val="EC941E"/>
                </a:gs>
                <a:gs pos="100000">
                  <a:srgbClr val="A56715"/>
                </a:gs>
              </a:gsLst>
              <a:lin ang="5400000" scaled="1"/>
            </a:gradFill>
            <a:ln w="38100">
              <a:solidFill>
                <a:schemeClr val="tx1"/>
              </a:solidFill>
              <a:round/>
              <a:headEnd/>
              <a:tailEnd/>
            </a:ln>
          </p:spPr>
          <p:txBody>
            <a:bodyPr wrap="none" anchor="ctr"/>
            <a:lstStyle/>
            <a:p>
              <a:pPr algn="ctr"/>
              <a:endParaRPr lang="zh-CN" altLang="en-US"/>
            </a:p>
          </p:txBody>
        </p:sp>
        <p:sp>
          <p:nvSpPr>
            <p:cNvPr id="7183" name="Freeform 11"/>
            <p:cNvSpPr>
              <a:spLocks/>
            </p:cNvSpPr>
            <p:nvPr/>
          </p:nvSpPr>
          <p:spPr bwMode="gray">
            <a:xfrm>
              <a:off x="1202" y="3067"/>
              <a:ext cx="324" cy="353"/>
            </a:xfrm>
            <a:custGeom>
              <a:avLst/>
              <a:gdLst>
                <a:gd name="T0" fmla="*/ 10 w 596"/>
                <a:gd name="T1" fmla="*/ 0 h 598"/>
                <a:gd name="T2" fmla="*/ 0 w 596"/>
                <a:gd name="T3" fmla="*/ 14 h 598"/>
                <a:gd name="T4" fmla="*/ 0 w 596"/>
                <a:gd name="T5" fmla="*/ 71 h 598"/>
                <a:gd name="T6" fmla="*/ 14 w 596"/>
                <a:gd name="T7" fmla="*/ 21 h 598"/>
                <a:gd name="T8" fmla="*/ 52 w 596"/>
                <a:gd name="T9" fmla="*/ 0 h 598"/>
                <a:gd name="T10" fmla="*/ 10 w 596"/>
                <a:gd name="T11" fmla="*/ 0 h 598"/>
                <a:gd name="T12" fmla="*/ 0 60000 65536"/>
                <a:gd name="T13" fmla="*/ 0 60000 65536"/>
                <a:gd name="T14" fmla="*/ 0 60000 65536"/>
                <a:gd name="T15" fmla="*/ 0 60000 65536"/>
                <a:gd name="T16" fmla="*/ 0 60000 65536"/>
                <a:gd name="T17" fmla="*/ 0 60000 65536"/>
                <a:gd name="T18" fmla="*/ 0 w 596"/>
                <a:gd name="T19" fmla="*/ 0 h 598"/>
                <a:gd name="T20" fmla="*/ 596 w 596"/>
                <a:gd name="T21" fmla="*/ 598 h 598"/>
              </a:gdLst>
              <a:ahLst/>
              <a:cxnLst>
                <a:cxn ang="T12">
                  <a:pos x="T0" y="T1"/>
                </a:cxn>
                <a:cxn ang="T13">
                  <a:pos x="T2" y="T3"/>
                </a:cxn>
                <a:cxn ang="T14">
                  <a:pos x="T4" y="T5"/>
                </a:cxn>
                <a:cxn ang="T15">
                  <a:pos x="T6" y="T7"/>
                </a:cxn>
                <a:cxn ang="T16">
                  <a:pos x="T8" y="T9"/>
                </a:cxn>
                <a:cxn ang="T17">
                  <a:pos x="T10" y="T11"/>
                </a:cxn>
              </a:cxnLst>
              <a:rect l="T18" t="T19" r="T20" b="T21"/>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F6CB92"/>
                </a:gs>
                <a:gs pos="100000">
                  <a:srgbClr val="EC941E">
                    <a:alpha val="0"/>
                  </a:srgbClr>
                </a:gs>
              </a:gsLst>
              <a:lin ang="2700000" scaled="1"/>
            </a:gradFill>
            <a:ln w="0">
              <a:noFill/>
              <a:round/>
              <a:headEnd/>
              <a:tailEnd/>
            </a:ln>
          </p:spPr>
          <p:txBody>
            <a:bodyPr/>
            <a:lstStyle/>
            <a:p>
              <a:endParaRPr lang="zh-CN" altLang="en-US"/>
            </a:p>
          </p:txBody>
        </p:sp>
      </p:grpSp>
      <p:sp>
        <p:nvSpPr>
          <p:cNvPr id="146444" name="Text Box 12"/>
          <p:cNvSpPr txBox="1">
            <a:spLocks noChangeArrowheads="1"/>
          </p:cNvSpPr>
          <p:nvPr/>
        </p:nvSpPr>
        <p:spPr bwMode="gray">
          <a:xfrm>
            <a:off x="1857375" y="2290763"/>
            <a:ext cx="5000625" cy="457200"/>
          </a:xfrm>
          <a:prstGeom prst="rect">
            <a:avLst/>
          </a:prstGeom>
          <a:noFill/>
          <a:ln w="9525" algn="ctr">
            <a:noFill/>
            <a:miter lim="800000"/>
            <a:headEnd/>
            <a:tailEnd/>
          </a:ln>
          <a:effectLst/>
        </p:spPr>
        <p:txBody>
          <a:bodyPr>
            <a:spAutoFit/>
          </a:bodyPr>
          <a:lstStyle/>
          <a:p>
            <a:pPr eaLnBrk="0" hangingPunct="0">
              <a:defRPr/>
            </a:pPr>
            <a:r>
              <a:rPr lang="zh-CN" altLang="en-US" sz="2400" b="1">
                <a:solidFill>
                  <a:srgbClr val="FFFFFF"/>
                </a:solidFill>
                <a:effectLst>
                  <a:outerShdw blurRad="38100" dist="38100" dir="2700000" algn="tl">
                    <a:srgbClr val="C0C0C0"/>
                  </a:outerShdw>
                </a:effectLst>
                <a:ea typeface="黑体" pitchFamily="2" charset="-122"/>
              </a:rPr>
              <a:t>一 、智能楼宇、综合布线基础概念</a:t>
            </a:r>
          </a:p>
        </p:txBody>
      </p:sp>
      <p:grpSp>
        <p:nvGrpSpPr>
          <p:cNvPr id="7177" name="Group 13"/>
          <p:cNvGrpSpPr>
            <a:grpSpLocks/>
          </p:cNvGrpSpPr>
          <p:nvPr/>
        </p:nvGrpSpPr>
        <p:grpSpPr bwMode="auto">
          <a:xfrm>
            <a:off x="1692275" y="3430588"/>
            <a:ext cx="5337175" cy="641350"/>
            <a:chOff x="1202" y="2160"/>
            <a:chExt cx="1102" cy="635"/>
          </a:xfrm>
        </p:grpSpPr>
        <p:sp>
          <p:nvSpPr>
            <p:cNvPr id="7180" name="AutoShape 14"/>
            <p:cNvSpPr>
              <a:spLocks noChangeArrowheads="1"/>
            </p:cNvSpPr>
            <p:nvPr/>
          </p:nvSpPr>
          <p:spPr bwMode="gray">
            <a:xfrm>
              <a:off x="1202" y="2160"/>
              <a:ext cx="1102" cy="635"/>
            </a:xfrm>
            <a:prstGeom prst="roundRect">
              <a:avLst>
                <a:gd name="adj" fmla="val 11921"/>
              </a:avLst>
            </a:prstGeom>
            <a:gradFill rotWithShape="1">
              <a:gsLst>
                <a:gs pos="0">
                  <a:srgbClr val="009999"/>
                </a:gs>
                <a:gs pos="100000">
                  <a:srgbClr val="006B6B"/>
                </a:gs>
              </a:gsLst>
              <a:lin ang="5400000" scaled="1"/>
            </a:gradFill>
            <a:ln w="38100">
              <a:solidFill>
                <a:schemeClr val="tx1"/>
              </a:solidFill>
              <a:round/>
              <a:headEnd/>
              <a:tailEnd/>
            </a:ln>
          </p:spPr>
          <p:txBody>
            <a:bodyPr wrap="none" anchor="ctr"/>
            <a:lstStyle/>
            <a:p>
              <a:endParaRPr lang="zh-CN" altLang="en-US"/>
            </a:p>
          </p:txBody>
        </p:sp>
        <p:sp>
          <p:nvSpPr>
            <p:cNvPr id="7181" name="Freeform 15"/>
            <p:cNvSpPr>
              <a:spLocks/>
            </p:cNvSpPr>
            <p:nvPr/>
          </p:nvSpPr>
          <p:spPr bwMode="gray">
            <a:xfrm>
              <a:off x="1202" y="2160"/>
              <a:ext cx="337" cy="308"/>
            </a:xfrm>
            <a:custGeom>
              <a:avLst/>
              <a:gdLst>
                <a:gd name="T0" fmla="*/ 12 w 596"/>
                <a:gd name="T1" fmla="*/ 0 h 598"/>
                <a:gd name="T2" fmla="*/ 0 w 596"/>
                <a:gd name="T3" fmla="*/ 8 h 598"/>
                <a:gd name="T4" fmla="*/ 0 w 596"/>
                <a:gd name="T5" fmla="*/ 41 h 598"/>
                <a:gd name="T6" fmla="*/ 16 w 596"/>
                <a:gd name="T7" fmla="*/ 12 h 598"/>
                <a:gd name="T8" fmla="*/ 60 w 596"/>
                <a:gd name="T9" fmla="*/ 0 h 598"/>
                <a:gd name="T10" fmla="*/ 12 w 596"/>
                <a:gd name="T11" fmla="*/ 0 h 598"/>
                <a:gd name="T12" fmla="*/ 0 60000 65536"/>
                <a:gd name="T13" fmla="*/ 0 60000 65536"/>
                <a:gd name="T14" fmla="*/ 0 60000 65536"/>
                <a:gd name="T15" fmla="*/ 0 60000 65536"/>
                <a:gd name="T16" fmla="*/ 0 60000 65536"/>
                <a:gd name="T17" fmla="*/ 0 60000 65536"/>
                <a:gd name="T18" fmla="*/ 0 w 596"/>
                <a:gd name="T19" fmla="*/ 0 h 598"/>
                <a:gd name="T20" fmla="*/ 596 w 596"/>
                <a:gd name="T21" fmla="*/ 598 h 598"/>
              </a:gdLst>
              <a:ahLst/>
              <a:cxnLst>
                <a:cxn ang="T12">
                  <a:pos x="T0" y="T1"/>
                </a:cxn>
                <a:cxn ang="T13">
                  <a:pos x="T2" y="T3"/>
                </a:cxn>
                <a:cxn ang="T14">
                  <a:pos x="T4" y="T5"/>
                </a:cxn>
                <a:cxn ang="T15">
                  <a:pos x="T6" y="T7"/>
                </a:cxn>
                <a:cxn ang="T16">
                  <a:pos x="T8" y="T9"/>
                </a:cxn>
                <a:cxn ang="T17">
                  <a:pos x="T10" y="T11"/>
                </a:cxn>
              </a:cxnLst>
              <a:rect l="T18" t="T19" r="T20" b="T21"/>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93D4D4"/>
                </a:gs>
                <a:gs pos="100000">
                  <a:srgbClr val="009999">
                    <a:alpha val="0"/>
                  </a:srgbClr>
                </a:gs>
              </a:gsLst>
              <a:lin ang="2700000" scaled="1"/>
            </a:gradFill>
            <a:ln w="0">
              <a:noFill/>
              <a:round/>
              <a:headEnd/>
              <a:tailEnd/>
            </a:ln>
          </p:spPr>
          <p:txBody>
            <a:bodyPr/>
            <a:lstStyle/>
            <a:p>
              <a:endParaRPr lang="zh-CN" altLang="en-US"/>
            </a:p>
          </p:txBody>
        </p:sp>
      </p:grpSp>
      <p:sp>
        <p:nvSpPr>
          <p:cNvPr id="146449" name="Text Box 17"/>
          <p:cNvSpPr txBox="1">
            <a:spLocks noChangeArrowheads="1"/>
          </p:cNvSpPr>
          <p:nvPr/>
        </p:nvSpPr>
        <p:spPr bwMode="gray">
          <a:xfrm>
            <a:off x="1785938" y="3506788"/>
            <a:ext cx="4694237" cy="457200"/>
          </a:xfrm>
          <a:prstGeom prst="rect">
            <a:avLst/>
          </a:prstGeom>
          <a:noFill/>
          <a:ln w="9525" algn="ctr">
            <a:noFill/>
            <a:miter lim="800000"/>
            <a:headEnd/>
            <a:tailEnd/>
          </a:ln>
          <a:effectLst/>
        </p:spPr>
        <p:txBody>
          <a:bodyPr>
            <a:spAutoFit/>
          </a:bodyPr>
          <a:lstStyle/>
          <a:p>
            <a:pPr eaLnBrk="0" hangingPunct="0">
              <a:defRPr/>
            </a:pPr>
            <a:r>
              <a:rPr lang="en-US" altLang="zh-CN" sz="2400" b="1" dirty="0">
                <a:solidFill>
                  <a:srgbClr val="FFFFFF"/>
                </a:solidFill>
                <a:effectLst>
                  <a:outerShdw blurRad="38100" dist="38100" dir="2700000" algn="tl">
                    <a:srgbClr val="C0C0C0"/>
                  </a:outerShdw>
                </a:effectLst>
                <a:ea typeface="黑体" pitchFamily="2" charset="-122"/>
              </a:rPr>
              <a:t> </a:t>
            </a:r>
            <a:r>
              <a:rPr lang="zh-CN" altLang="en-US" sz="2400" b="1" dirty="0">
                <a:solidFill>
                  <a:srgbClr val="FFFFFF"/>
                </a:solidFill>
                <a:effectLst>
                  <a:outerShdw blurRad="38100" dist="38100" dir="2700000" algn="tl">
                    <a:srgbClr val="C0C0C0"/>
                  </a:outerShdw>
                </a:effectLst>
                <a:ea typeface="黑体" pitchFamily="2" charset="-122"/>
              </a:rPr>
              <a:t>二</a:t>
            </a:r>
            <a:r>
              <a:rPr lang="zh-CN" altLang="en-US" sz="2400" b="1" dirty="0" smtClean="0">
                <a:solidFill>
                  <a:srgbClr val="FFFFFF"/>
                </a:solidFill>
                <a:effectLst>
                  <a:outerShdw blurRad="38100" dist="38100" dir="2700000" algn="tl">
                    <a:srgbClr val="C0C0C0"/>
                  </a:outerShdw>
                </a:effectLst>
                <a:ea typeface="黑体" pitchFamily="2" charset="-122"/>
              </a:rPr>
              <a:t>、综合布线系统介绍</a:t>
            </a:r>
            <a:endParaRPr lang="zh-CN" altLang="en-US" sz="2400" b="1" dirty="0">
              <a:solidFill>
                <a:srgbClr val="FFFFFF"/>
              </a:solidFill>
              <a:effectLst>
                <a:outerShdw blurRad="38100" dist="38100" dir="2700000" algn="tl">
                  <a:srgbClr val="C0C0C0"/>
                </a:outerShdw>
              </a:effectLst>
              <a:ea typeface="黑体" pitchFamily="2" charset="-122"/>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idx="4294967295"/>
          </p:nvPr>
        </p:nvSpPr>
        <p:spPr>
          <a:xfrm>
            <a:off x="571472" y="928670"/>
            <a:ext cx="6657975" cy="628636"/>
          </a:xfrm>
        </p:spPr>
        <p:txBody>
          <a:bodyPr lIns="92075" tIns="46038" rIns="92075" bIns="46038"/>
          <a:lstStyle/>
          <a:p>
            <a:pPr algn="l" eaLnBrk="1" hangingPunct="1"/>
            <a:r>
              <a:rPr lang="en-US" altLang="zh-CN" sz="2400" b="1" dirty="0" smtClean="0">
                <a:solidFill>
                  <a:schemeClr val="accent5">
                    <a:lumMod val="50000"/>
                  </a:schemeClr>
                </a:solidFill>
                <a:latin typeface="宋体" pitchFamily="2" charset="-122"/>
              </a:rPr>
              <a:t>B</a:t>
            </a:r>
            <a:r>
              <a:rPr lang="zh-CN" altLang="en-US" sz="2400" b="1" dirty="0" smtClean="0">
                <a:solidFill>
                  <a:schemeClr val="accent5">
                    <a:lumMod val="50000"/>
                  </a:schemeClr>
                </a:solidFill>
                <a:latin typeface="宋体" pitchFamily="2" charset="-122"/>
              </a:rPr>
              <a:t>、计算机、信息网络中的综合布线系统</a:t>
            </a:r>
            <a:endParaRPr lang="zh-CN" altLang="zh-TW" sz="2400" b="1" dirty="0" smtClean="0">
              <a:solidFill>
                <a:schemeClr val="accent5">
                  <a:lumMod val="50000"/>
                </a:schemeClr>
              </a:solidFill>
              <a:latin typeface="宋体" pitchFamily="2" charset="-122"/>
            </a:endParaRPr>
          </a:p>
        </p:txBody>
      </p:sp>
      <p:sp>
        <p:nvSpPr>
          <p:cNvPr id="3" name="Rectangle 3"/>
          <p:cNvSpPr txBox="1">
            <a:spLocks noChangeArrowheads="1"/>
          </p:cNvSpPr>
          <p:nvPr/>
        </p:nvSpPr>
        <p:spPr>
          <a:xfrm>
            <a:off x="1000100" y="1708150"/>
            <a:ext cx="7286676" cy="4221180"/>
          </a:xfrm>
          <a:prstGeom prst="rect">
            <a:avLst/>
          </a:prstGeom>
          <a:noFill/>
          <a:ln/>
        </p:spPr>
        <p:txBody>
          <a:bodyPr lIns="92075" tIns="46038" rIns="92075" bIns="46038"/>
          <a:lstStyle/>
          <a:p>
            <a:pPr marL="342900" indent="-342900">
              <a:lnSpc>
                <a:spcPct val="88000"/>
              </a:lnSpc>
              <a:spcBef>
                <a:spcPct val="20000"/>
              </a:spcBef>
              <a:defRPr/>
            </a:pPr>
            <a:r>
              <a:rPr lang="en-US" altLang="zh-CN" sz="2000" b="1" kern="0" dirty="0" smtClean="0">
                <a:latin typeface="+mn-lt"/>
                <a:ea typeface="+mn-ea"/>
              </a:rPr>
              <a:t>1</a:t>
            </a:r>
            <a:r>
              <a:rPr lang="zh-CN" altLang="en-US" sz="2000" b="1" kern="0" dirty="0" smtClean="0">
                <a:latin typeface="+mn-lt"/>
                <a:ea typeface="+mn-ea"/>
              </a:rPr>
              <a:t>、</a:t>
            </a:r>
            <a:r>
              <a:rPr lang="zh-CN" altLang="en-US" sz="2000" b="1" dirty="0" smtClean="0">
                <a:latin typeface="宋体" pitchFamily="2" charset="-122"/>
              </a:rPr>
              <a:t>综合布线系统的结构</a:t>
            </a:r>
            <a:endParaRPr lang="en-US" altLang="zh-CN" sz="2000" b="1" dirty="0" smtClean="0">
              <a:latin typeface="宋体" pitchFamily="2" charset="-122"/>
            </a:endParaRPr>
          </a:p>
          <a:p>
            <a:pPr marL="342900" indent="-342900">
              <a:lnSpc>
                <a:spcPct val="88000"/>
              </a:lnSpc>
              <a:spcBef>
                <a:spcPct val="20000"/>
              </a:spcBef>
              <a:defRPr/>
            </a:pPr>
            <a:endParaRPr lang="en-US" altLang="zh-CN" sz="2000" b="1" dirty="0" smtClean="0">
              <a:latin typeface="宋体" pitchFamily="2" charset="-122"/>
            </a:endParaRPr>
          </a:p>
          <a:p>
            <a:pPr marL="342900" indent="-342900">
              <a:lnSpc>
                <a:spcPct val="88000"/>
              </a:lnSpc>
              <a:spcBef>
                <a:spcPct val="20000"/>
              </a:spcBef>
              <a:defRPr/>
            </a:pPr>
            <a:r>
              <a:rPr lang="zh-CN" altLang="en-US" sz="2000" dirty="0" smtClean="0">
                <a:latin typeface="+mj-ea"/>
                <a:ea typeface="+mj-ea"/>
              </a:rPr>
              <a:t>     </a:t>
            </a:r>
            <a:r>
              <a:rPr lang="zh-CN" altLang="en-US" dirty="0" smtClean="0">
                <a:latin typeface="+mj-ea"/>
                <a:ea typeface="+mj-ea"/>
              </a:rPr>
              <a:t>在综合布线系统中，</a:t>
            </a:r>
            <a:r>
              <a:rPr lang="zh-CN" altLang="en-US" dirty="0" smtClean="0"/>
              <a:t>采用星型拓扑结构布放线缆，</a:t>
            </a:r>
            <a:r>
              <a:rPr lang="zh-CN" altLang="en-US" dirty="0" smtClean="0">
                <a:latin typeface="+mj-ea"/>
                <a:ea typeface="+mj-ea"/>
              </a:rPr>
              <a:t>常见的网络结</a:t>
            </a:r>
            <a:endParaRPr lang="en-US" altLang="zh-CN" dirty="0" smtClean="0">
              <a:latin typeface="+mj-ea"/>
              <a:ea typeface="+mj-ea"/>
            </a:endParaRPr>
          </a:p>
          <a:p>
            <a:pPr marL="342900" indent="-342900">
              <a:lnSpc>
                <a:spcPct val="88000"/>
              </a:lnSpc>
              <a:spcBef>
                <a:spcPct val="20000"/>
              </a:spcBef>
              <a:defRPr/>
            </a:pPr>
            <a:r>
              <a:rPr lang="zh-CN" altLang="en-US" dirty="0" smtClean="0">
                <a:latin typeface="+mj-ea"/>
                <a:ea typeface="+mj-ea"/>
              </a:rPr>
              <a:t>构有</a:t>
            </a:r>
            <a:r>
              <a:rPr lang="zh-CN" altLang="en-US" b="1" dirty="0" smtClean="0">
                <a:solidFill>
                  <a:srgbClr val="FF0000"/>
                </a:solidFill>
                <a:latin typeface="+mj-ea"/>
                <a:ea typeface="+mj-ea"/>
              </a:rPr>
              <a:t>星型</a:t>
            </a:r>
            <a:r>
              <a:rPr lang="zh-CN" altLang="en-US" dirty="0" smtClean="0">
                <a:latin typeface="+mj-ea"/>
                <a:ea typeface="+mj-ea"/>
              </a:rPr>
              <a:t>、</a:t>
            </a:r>
            <a:r>
              <a:rPr lang="zh-CN" altLang="en-US" b="1" dirty="0" smtClean="0">
                <a:solidFill>
                  <a:srgbClr val="FF0000"/>
                </a:solidFill>
                <a:latin typeface="+mj-ea"/>
                <a:ea typeface="+mj-ea"/>
              </a:rPr>
              <a:t>环型</a:t>
            </a:r>
            <a:r>
              <a:rPr lang="zh-CN" altLang="en-US" dirty="0" smtClean="0">
                <a:latin typeface="+mj-ea"/>
                <a:ea typeface="+mj-ea"/>
              </a:rPr>
              <a:t>、</a:t>
            </a:r>
            <a:r>
              <a:rPr lang="zh-CN" altLang="en-US" b="1" dirty="0" smtClean="0">
                <a:solidFill>
                  <a:srgbClr val="FF0000"/>
                </a:solidFill>
                <a:latin typeface="+mj-ea"/>
                <a:ea typeface="+mj-ea"/>
              </a:rPr>
              <a:t>总线型</a:t>
            </a:r>
            <a:r>
              <a:rPr lang="zh-CN" altLang="en-US" dirty="0" smtClean="0">
                <a:latin typeface="+mj-ea"/>
                <a:ea typeface="+mj-ea"/>
              </a:rPr>
              <a:t>、</a:t>
            </a:r>
            <a:r>
              <a:rPr lang="zh-CN" altLang="en-US" b="1" dirty="0" smtClean="0">
                <a:solidFill>
                  <a:srgbClr val="FF0000"/>
                </a:solidFill>
                <a:latin typeface="+mj-ea"/>
                <a:ea typeface="+mj-ea"/>
              </a:rPr>
              <a:t>树型</a:t>
            </a:r>
            <a:r>
              <a:rPr lang="zh-CN" altLang="en-US" dirty="0" smtClean="0">
                <a:latin typeface="+mj-ea"/>
                <a:ea typeface="+mj-ea"/>
              </a:rPr>
              <a:t>和</a:t>
            </a:r>
            <a:r>
              <a:rPr lang="zh-CN" altLang="en-US" b="1" dirty="0" smtClean="0">
                <a:solidFill>
                  <a:srgbClr val="FF0000"/>
                </a:solidFill>
                <a:latin typeface="+mj-ea"/>
                <a:ea typeface="+mj-ea"/>
              </a:rPr>
              <a:t>网状型</a:t>
            </a:r>
            <a:r>
              <a:rPr lang="zh-CN" altLang="en-US" dirty="0" smtClean="0">
                <a:latin typeface="+mj-ea"/>
                <a:ea typeface="+mj-ea"/>
              </a:rPr>
              <a:t>，其中以星型网络拓扑结构</a:t>
            </a:r>
            <a:endParaRPr lang="en-US" altLang="zh-CN" dirty="0" smtClean="0">
              <a:latin typeface="+mj-ea"/>
              <a:ea typeface="+mj-ea"/>
            </a:endParaRPr>
          </a:p>
          <a:p>
            <a:pPr marL="342900" indent="-342900">
              <a:lnSpc>
                <a:spcPct val="88000"/>
              </a:lnSpc>
              <a:spcBef>
                <a:spcPct val="20000"/>
              </a:spcBef>
              <a:defRPr/>
            </a:pPr>
            <a:r>
              <a:rPr lang="zh-CN" altLang="en-US" dirty="0" smtClean="0">
                <a:latin typeface="+mj-ea"/>
                <a:ea typeface="+mj-ea"/>
              </a:rPr>
              <a:t>使用最多。</a:t>
            </a:r>
            <a:r>
              <a:rPr lang="zh-CN" altLang="en-US" kern="0" dirty="0" smtClean="0">
                <a:latin typeface="+mj-ea"/>
                <a:ea typeface="+mj-ea"/>
              </a:rPr>
              <a:t>结构下的每个分支子系统都是相对独立的单元，</a:t>
            </a:r>
            <a:r>
              <a:rPr lang="zh-CN" altLang="en-US" kern="0" dirty="0" smtClean="0">
                <a:latin typeface="+mj-ea"/>
              </a:rPr>
              <a:t>每个分支子</a:t>
            </a:r>
            <a:endParaRPr lang="en-US" altLang="zh-CN" kern="0" dirty="0" smtClean="0">
              <a:latin typeface="+mj-ea"/>
            </a:endParaRPr>
          </a:p>
          <a:p>
            <a:pPr marL="342900" indent="-342900">
              <a:lnSpc>
                <a:spcPct val="88000"/>
              </a:lnSpc>
              <a:spcBef>
                <a:spcPct val="20000"/>
              </a:spcBef>
              <a:defRPr/>
            </a:pPr>
            <a:r>
              <a:rPr lang="zh-CN" altLang="en-US" kern="0" dirty="0" smtClean="0">
                <a:latin typeface="+mj-ea"/>
              </a:rPr>
              <a:t>系统的改动都不会影响其他子系统，只要改结点连接方式，就可使综合</a:t>
            </a:r>
            <a:endParaRPr lang="en-US" altLang="zh-CN" kern="0" dirty="0" smtClean="0">
              <a:latin typeface="+mj-ea"/>
            </a:endParaRPr>
          </a:p>
          <a:p>
            <a:pPr marL="342900" indent="-342900">
              <a:lnSpc>
                <a:spcPct val="88000"/>
              </a:lnSpc>
              <a:spcBef>
                <a:spcPct val="20000"/>
              </a:spcBef>
              <a:defRPr/>
            </a:pPr>
            <a:r>
              <a:rPr lang="zh-CN" altLang="en-US" kern="0" dirty="0" smtClean="0">
                <a:latin typeface="+mj-ea"/>
              </a:rPr>
              <a:t>布线在星型、环型、总线型和树状型等结构之间进行转换。</a:t>
            </a:r>
            <a:endParaRPr lang="zh-TW" altLang="en-US" kern="0" dirty="0">
              <a:latin typeface="+mj-ea"/>
              <a:ea typeface="+mj-ea"/>
            </a:endParaRPr>
          </a:p>
        </p:txBody>
      </p:sp>
      <p:pic>
        <p:nvPicPr>
          <p:cNvPr id="23" name="Picture 6" descr="4-4"/>
          <p:cNvPicPr>
            <a:picLocks noChangeAspect="1" noChangeArrowheads="1"/>
          </p:cNvPicPr>
          <p:nvPr/>
        </p:nvPicPr>
        <p:blipFill>
          <a:blip r:embed="rId2"/>
          <a:srcRect/>
          <a:stretch>
            <a:fillRect/>
          </a:stretch>
        </p:blipFill>
        <p:spPr bwMode="auto">
          <a:xfrm>
            <a:off x="1071538" y="3929066"/>
            <a:ext cx="3671887" cy="1966912"/>
          </a:xfrm>
          <a:prstGeom prst="rect">
            <a:avLst/>
          </a:prstGeom>
          <a:noFill/>
          <a:ln w="9525">
            <a:noFill/>
            <a:miter lim="800000"/>
            <a:headEnd/>
            <a:tailEnd/>
          </a:ln>
        </p:spPr>
      </p:pic>
      <p:pic>
        <p:nvPicPr>
          <p:cNvPr id="24" name="Picture 7" descr="4-4"/>
          <p:cNvPicPr>
            <a:picLocks noChangeAspect="1" noChangeArrowheads="1"/>
          </p:cNvPicPr>
          <p:nvPr/>
        </p:nvPicPr>
        <p:blipFill>
          <a:blip r:embed="rId3"/>
          <a:srcRect/>
          <a:stretch>
            <a:fillRect/>
          </a:stretch>
        </p:blipFill>
        <p:spPr bwMode="auto">
          <a:xfrm>
            <a:off x="4786314" y="4071942"/>
            <a:ext cx="3810000" cy="1800225"/>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642910" y="1000109"/>
            <a:ext cx="7772400" cy="571504"/>
          </a:xfrm>
        </p:spPr>
        <p:txBody>
          <a:bodyPr/>
          <a:lstStyle/>
          <a:p>
            <a:pPr algn="l"/>
            <a:r>
              <a:rPr lang="en-US" altLang="zh-CN" sz="2000" b="1" dirty="0" smtClean="0"/>
              <a:t> 2</a:t>
            </a:r>
            <a:r>
              <a:rPr lang="zh-CN" altLang="en-US" sz="2000" b="1" dirty="0" smtClean="0"/>
              <a:t>、</a:t>
            </a:r>
            <a:r>
              <a:rPr lang="zh-CN" altLang="en-US" sz="2000" b="1" dirty="0" smtClean="0">
                <a:latin typeface="宋体" pitchFamily="2" charset="-122"/>
              </a:rPr>
              <a:t>综合布线系统的特点</a:t>
            </a:r>
            <a:endParaRPr lang="zh-CN" altLang="en-US" sz="2000" dirty="0"/>
          </a:p>
        </p:txBody>
      </p:sp>
      <p:sp>
        <p:nvSpPr>
          <p:cNvPr id="3" name="副标题 2"/>
          <p:cNvSpPr>
            <a:spLocks noGrp="1"/>
          </p:cNvSpPr>
          <p:nvPr>
            <p:ph type="subTitle" idx="1"/>
          </p:nvPr>
        </p:nvSpPr>
        <p:spPr>
          <a:xfrm>
            <a:off x="4214810" y="1571612"/>
            <a:ext cx="2428892" cy="1143008"/>
          </a:xfrm>
        </p:spPr>
        <p:txBody>
          <a:bodyPr/>
          <a:lstStyle/>
          <a:p>
            <a:pPr algn="l">
              <a:buFont typeface="Wingdings" pitchFamily="2" charset="2"/>
              <a:buChar char="u"/>
            </a:pPr>
            <a:r>
              <a:rPr lang="zh-CN" altLang="en-US" sz="2000" dirty="0" smtClean="0"/>
              <a:t>   开放性</a:t>
            </a:r>
            <a:endParaRPr lang="en-US" altLang="zh-CN" sz="2000" dirty="0" smtClean="0"/>
          </a:p>
          <a:p>
            <a:pPr algn="l">
              <a:buFont typeface="Wingdings" pitchFamily="2" charset="2"/>
              <a:buChar char="u"/>
            </a:pPr>
            <a:r>
              <a:rPr lang="zh-CN" altLang="en-US" sz="2000" dirty="0" smtClean="0"/>
              <a:t>   可靠性</a:t>
            </a:r>
            <a:endParaRPr lang="en-US" altLang="zh-CN" sz="2000" dirty="0" smtClean="0"/>
          </a:p>
          <a:p>
            <a:pPr algn="l">
              <a:buFont typeface="Wingdings" pitchFamily="2" charset="2"/>
              <a:buChar char="u"/>
            </a:pPr>
            <a:r>
              <a:rPr lang="en-US" altLang="zh-CN" sz="2000" dirty="0" smtClean="0"/>
              <a:t>   </a:t>
            </a:r>
            <a:r>
              <a:rPr lang="zh-CN" altLang="en-US" sz="2000" dirty="0" smtClean="0"/>
              <a:t>经济性</a:t>
            </a:r>
            <a:endParaRPr lang="en-US" altLang="zh-CN" sz="2000" dirty="0" smtClean="0"/>
          </a:p>
          <a:p>
            <a:pPr algn="l"/>
            <a:endParaRPr lang="en-US" altLang="zh-CN" sz="2000" dirty="0" smtClean="0"/>
          </a:p>
        </p:txBody>
      </p:sp>
      <p:sp>
        <p:nvSpPr>
          <p:cNvPr id="4" name="副标题 2"/>
          <p:cNvSpPr txBox="1">
            <a:spLocks/>
          </p:cNvSpPr>
          <p:nvPr/>
        </p:nvSpPr>
        <p:spPr bwMode="auto">
          <a:xfrm>
            <a:off x="1428728" y="1571612"/>
            <a:ext cx="1714512" cy="114300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Char char="u"/>
              <a:tabLst/>
              <a:defRPr/>
            </a:pPr>
            <a:r>
              <a:rPr kumimoji="0" lang="en-US" altLang="zh-CN" sz="2000" b="0" i="0" u="none" strike="noStrike" kern="0" cap="none" spc="0" normalizeH="0" baseline="0" noProof="0" dirty="0" smtClean="0">
                <a:ln>
                  <a:noFill/>
                </a:ln>
                <a:solidFill>
                  <a:schemeClr val="tx1"/>
                </a:solidFill>
                <a:effectLst/>
                <a:uLnTx/>
                <a:uFillTx/>
                <a:latin typeface="+mn-lt"/>
                <a:ea typeface="+mn-ea"/>
                <a:cs typeface="+mn-cs"/>
              </a:rPr>
              <a:t>    </a:t>
            </a:r>
            <a:r>
              <a:rPr kumimoji="0" lang="zh-CN" altLang="en-US" sz="2000" b="0" i="0" u="none" strike="noStrike" kern="0" cap="none" spc="0" normalizeH="0" baseline="0" noProof="0" dirty="0" smtClean="0">
                <a:ln>
                  <a:noFill/>
                </a:ln>
                <a:solidFill>
                  <a:schemeClr val="tx1"/>
                </a:solidFill>
                <a:effectLst/>
                <a:uLnTx/>
                <a:uFillTx/>
                <a:latin typeface="+mn-lt"/>
                <a:ea typeface="+mn-ea"/>
                <a:cs typeface="+mn-cs"/>
              </a:rPr>
              <a:t>兼容性</a:t>
            </a:r>
            <a:r>
              <a:rPr kumimoji="0" lang="en-US" altLang="zh-CN" sz="2000" b="0" i="0" u="none" strike="noStrike" kern="0" cap="none" spc="0" normalizeH="0" baseline="0" noProof="0" dirty="0" smtClean="0">
                <a:ln>
                  <a:noFill/>
                </a:ln>
                <a:solidFill>
                  <a:schemeClr val="tx1"/>
                </a:solidFill>
                <a:effectLst/>
                <a:uLnTx/>
                <a:uFillTx/>
                <a:latin typeface="+mn-lt"/>
                <a:ea typeface="+mn-ea"/>
                <a:cs typeface="+mn-cs"/>
              </a:rPr>
              <a:t>              </a:t>
            </a:r>
            <a:r>
              <a:rPr kumimoji="0" lang="zh-CN" altLang="en-US" sz="2000" b="0" i="0" u="none" strike="noStrike" kern="0" cap="none" spc="0" normalizeH="0" baseline="0" noProof="0" dirty="0" smtClean="0">
                <a:ln>
                  <a:noFill/>
                </a:ln>
                <a:solidFill>
                  <a:schemeClr val="tx1"/>
                </a:solidFill>
                <a:effectLst/>
                <a:uLnTx/>
                <a:uFillTx/>
                <a:latin typeface="+mn-lt"/>
                <a:ea typeface="+mn-ea"/>
                <a:cs typeface="+mn-cs"/>
              </a:rPr>
              <a:t>  </a:t>
            </a:r>
            <a:endParaRPr kumimoji="0" lang="en-US" altLang="zh-CN" sz="2000" b="0" i="0" u="none" strike="noStrike" kern="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0" fontAlgn="base" latinLnBrk="0" hangingPunct="0">
              <a:lnSpc>
                <a:spcPct val="100000"/>
              </a:lnSpc>
              <a:spcBef>
                <a:spcPct val="20000"/>
              </a:spcBef>
              <a:spcAft>
                <a:spcPct val="0"/>
              </a:spcAft>
              <a:buClrTx/>
              <a:buSzTx/>
              <a:buFont typeface="Wingdings" pitchFamily="2" charset="2"/>
              <a:buChar char="u"/>
              <a:tabLst/>
              <a:defRPr/>
            </a:pPr>
            <a:r>
              <a:rPr kumimoji="0" lang="zh-CN" altLang="en-US" sz="2000" b="0" i="0" u="none" strike="noStrike" kern="0" cap="none" spc="0" normalizeH="0" baseline="0" noProof="0" dirty="0" smtClean="0">
                <a:ln>
                  <a:noFill/>
                </a:ln>
                <a:solidFill>
                  <a:schemeClr val="tx1"/>
                </a:solidFill>
                <a:effectLst/>
                <a:uLnTx/>
                <a:uFillTx/>
                <a:latin typeface="+mn-lt"/>
                <a:ea typeface="+mn-ea"/>
                <a:cs typeface="+mn-cs"/>
              </a:rPr>
              <a:t>    灵活性</a:t>
            </a:r>
            <a:endParaRPr kumimoji="0" lang="en-US" altLang="zh-CN" sz="2000" b="0" i="0" u="none" strike="noStrike" kern="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0" fontAlgn="base" latinLnBrk="0" hangingPunct="0">
              <a:lnSpc>
                <a:spcPct val="100000"/>
              </a:lnSpc>
              <a:spcBef>
                <a:spcPct val="20000"/>
              </a:spcBef>
              <a:spcAft>
                <a:spcPct val="0"/>
              </a:spcAft>
              <a:buClrTx/>
              <a:buSzTx/>
              <a:buFont typeface="Wingdings" pitchFamily="2" charset="2"/>
              <a:buChar char="u"/>
              <a:tabLst/>
              <a:defRPr/>
            </a:pPr>
            <a:r>
              <a:rPr kumimoji="0" lang="en-US" altLang="zh-CN" sz="2000" b="0" i="0" u="none" strike="noStrike" kern="0" cap="none" spc="0" normalizeH="0" baseline="0" noProof="0" dirty="0" smtClean="0">
                <a:ln>
                  <a:noFill/>
                </a:ln>
                <a:solidFill>
                  <a:schemeClr val="tx1"/>
                </a:solidFill>
                <a:effectLst/>
                <a:uLnTx/>
                <a:uFillTx/>
                <a:latin typeface="+mn-lt"/>
                <a:ea typeface="+mn-ea"/>
                <a:cs typeface="+mn-cs"/>
              </a:rPr>
              <a:t>    </a:t>
            </a:r>
            <a:r>
              <a:rPr kumimoji="0" lang="zh-CN" altLang="en-US" sz="2000" b="0" i="0" u="none" strike="noStrike" kern="0" cap="none" spc="0" normalizeH="0" baseline="0" noProof="0" dirty="0" smtClean="0">
                <a:ln>
                  <a:noFill/>
                </a:ln>
                <a:solidFill>
                  <a:schemeClr val="tx1"/>
                </a:solidFill>
                <a:effectLst/>
                <a:uLnTx/>
                <a:uFillTx/>
                <a:latin typeface="+mn-lt"/>
                <a:ea typeface="+mn-ea"/>
                <a:cs typeface="+mn-cs"/>
              </a:rPr>
              <a:t>可靠性</a:t>
            </a:r>
            <a:endParaRPr kumimoji="0" lang="en-US" altLang="zh-CN" sz="2000" b="0" i="0" u="none" strike="noStrike" kern="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0" fontAlgn="base" latinLnBrk="0" hangingPunct="0">
              <a:lnSpc>
                <a:spcPct val="100000"/>
              </a:lnSpc>
              <a:spcBef>
                <a:spcPct val="20000"/>
              </a:spcBef>
              <a:spcAft>
                <a:spcPct val="0"/>
              </a:spcAft>
              <a:buClrTx/>
              <a:buSzTx/>
              <a:tabLst/>
              <a:defRPr/>
            </a:pPr>
            <a:endParaRPr kumimoji="0" lang="en-US" altLang="zh-CN" sz="2000" b="0" i="0" u="none" strike="noStrike" kern="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0" fontAlgn="base" latinLnBrk="0" hangingPunct="0">
              <a:lnSpc>
                <a:spcPct val="100000"/>
              </a:lnSpc>
              <a:spcBef>
                <a:spcPct val="20000"/>
              </a:spcBef>
              <a:spcAft>
                <a:spcPct val="0"/>
              </a:spcAft>
              <a:buClrTx/>
              <a:buSzTx/>
              <a:tabLst/>
              <a:defRPr/>
            </a:pPr>
            <a:endParaRPr kumimoji="0" lang="zh-CN" altLang="en-US" sz="2000" b="0" i="0" u="none" strike="noStrike" kern="0" cap="none" spc="0" normalizeH="0" baseline="0" noProof="0" dirty="0">
              <a:ln>
                <a:noFill/>
              </a:ln>
              <a:solidFill>
                <a:schemeClr val="tx1"/>
              </a:solidFill>
              <a:effectLst/>
              <a:uLnTx/>
              <a:uFillTx/>
              <a:latin typeface="+mn-lt"/>
              <a:ea typeface="+mn-ea"/>
              <a:cs typeface="+mn-cs"/>
            </a:endParaRPr>
          </a:p>
        </p:txBody>
      </p:sp>
      <p:sp>
        <p:nvSpPr>
          <p:cNvPr id="5" name="副标题 2"/>
          <p:cNvSpPr txBox="1">
            <a:spLocks/>
          </p:cNvSpPr>
          <p:nvPr/>
        </p:nvSpPr>
        <p:spPr bwMode="auto">
          <a:xfrm>
            <a:off x="714348" y="3143248"/>
            <a:ext cx="3000396" cy="42862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eaLnBrk="0" hangingPunct="0">
              <a:spcBef>
                <a:spcPct val="20000"/>
              </a:spcBef>
            </a:pPr>
            <a:r>
              <a:rPr lang="en-US" altLang="zh-CN" sz="2000" b="1" dirty="0" smtClean="0"/>
              <a:t>3</a:t>
            </a:r>
            <a:r>
              <a:rPr lang="zh-CN" altLang="en-US" sz="2000" b="1" dirty="0" smtClean="0"/>
              <a:t>、</a:t>
            </a:r>
            <a:r>
              <a:rPr lang="zh-CN" altLang="en-US" sz="2000" b="1" dirty="0" smtClean="0">
                <a:latin typeface="宋体" pitchFamily="2" charset="-122"/>
              </a:rPr>
              <a:t>综合布线系统的组成</a:t>
            </a:r>
            <a:endParaRPr lang="en-US" altLang="zh-CN" sz="2000" b="1" dirty="0" smtClean="0">
              <a:latin typeface="宋体" pitchFamily="2" charset="-122"/>
            </a:endParaRPr>
          </a:p>
          <a:p>
            <a:pPr lvl="0" eaLnBrk="0" hangingPunct="0">
              <a:spcBef>
                <a:spcPct val="20000"/>
              </a:spcBef>
            </a:pPr>
            <a:endParaRPr kumimoji="0" lang="en-US" altLang="zh-CN" sz="2000" b="0" i="0" u="none" strike="noStrike" kern="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0" fontAlgn="base" latinLnBrk="0" hangingPunct="0">
              <a:lnSpc>
                <a:spcPct val="100000"/>
              </a:lnSpc>
              <a:spcBef>
                <a:spcPct val="20000"/>
              </a:spcBef>
              <a:spcAft>
                <a:spcPct val="0"/>
              </a:spcAft>
              <a:buClrTx/>
              <a:buSzTx/>
              <a:tabLst/>
              <a:defRPr/>
            </a:pPr>
            <a:endParaRPr kumimoji="0" lang="en-US" altLang="zh-CN" sz="2000" b="0" i="0" u="none" strike="noStrike" kern="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0" fontAlgn="base" latinLnBrk="0" hangingPunct="0">
              <a:lnSpc>
                <a:spcPct val="100000"/>
              </a:lnSpc>
              <a:spcBef>
                <a:spcPct val="20000"/>
              </a:spcBef>
              <a:spcAft>
                <a:spcPct val="0"/>
              </a:spcAft>
              <a:buClrTx/>
              <a:buSzTx/>
              <a:tabLst/>
              <a:defRPr/>
            </a:pPr>
            <a:endParaRPr kumimoji="0" lang="en-US" altLang="zh-CN" sz="2000" b="0" i="0" u="none" strike="noStrike" kern="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0" fontAlgn="base" latinLnBrk="0" hangingPunct="0">
              <a:lnSpc>
                <a:spcPct val="100000"/>
              </a:lnSpc>
              <a:spcBef>
                <a:spcPct val="20000"/>
              </a:spcBef>
              <a:spcAft>
                <a:spcPct val="0"/>
              </a:spcAft>
              <a:buClrTx/>
              <a:buSzTx/>
              <a:tabLst/>
              <a:defRPr/>
            </a:pPr>
            <a:endParaRPr kumimoji="0" lang="zh-CN" altLang="en-US" sz="2000" b="0" i="0" u="none" strike="noStrike" kern="0" cap="none" spc="0" normalizeH="0" baseline="0" noProof="0" dirty="0">
              <a:ln>
                <a:noFill/>
              </a:ln>
              <a:solidFill>
                <a:schemeClr val="tx1"/>
              </a:solidFill>
              <a:effectLst/>
              <a:uLnTx/>
              <a:uFillTx/>
              <a:latin typeface="+mn-lt"/>
              <a:ea typeface="+mn-ea"/>
              <a:cs typeface="+mn-cs"/>
            </a:endParaRPr>
          </a:p>
        </p:txBody>
      </p:sp>
      <p:sp>
        <p:nvSpPr>
          <p:cNvPr id="6" name="副标题 2"/>
          <p:cNvSpPr txBox="1">
            <a:spLocks/>
          </p:cNvSpPr>
          <p:nvPr/>
        </p:nvSpPr>
        <p:spPr bwMode="auto">
          <a:xfrm>
            <a:off x="4214810" y="3571876"/>
            <a:ext cx="3000396" cy="14287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eaLnBrk="0" hangingPunct="0">
              <a:spcBef>
                <a:spcPct val="20000"/>
              </a:spcBef>
              <a:buFont typeface="Wingdings" pitchFamily="2" charset="2"/>
              <a:buChar char="u"/>
            </a:pPr>
            <a:r>
              <a:rPr lang="zh-CN" altLang="en-US" sz="2000" dirty="0" smtClean="0"/>
              <a:t>   水平子系统</a:t>
            </a:r>
            <a:endParaRPr lang="en-US" altLang="zh-CN" sz="2000" dirty="0" smtClean="0"/>
          </a:p>
          <a:p>
            <a:pPr lvl="0" eaLnBrk="0" hangingPunct="0">
              <a:spcBef>
                <a:spcPct val="20000"/>
              </a:spcBef>
              <a:buFont typeface="Wingdings" pitchFamily="2" charset="2"/>
              <a:buChar char="u"/>
            </a:pPr>
            <a:r>
              <a:rPr lang="zh-CN" altLang="en-US" sz="2000" dirty="0" smtClean="0"/>
              <a:t>   进线间子系统</a:t>
            </a:r>
            <a:endParaRPr lang="en-US" altLang="zh-CN" sz="2000" dirty="0" smtClean="0"/>
          </a:p>
          <a:p>
            <a:pPr lvl="0" eaLnBrk="0" hangingPunct="0">
              <a:spcBef>
                <a:spcPct val="20000"/>
              </a:spcBef>
              <a:buFont typeface="Wingdings" pitchFamily="2" charset="2"/>
              <a:buChar char="u"/>
            </a:pPr>
            <a:r>
              <a:rPr lang="zh-CN" altLang="en-US" sz="2000" dirty="0" smtClean="0"/>
              <a:t>   建筑群子系统</a:t>
            </a:r>
            <a:endParaRPr lang="en-US" altLang="zh-CN" sz="2000" dirty="0" smtClean="0"/>
          </a:p>
          <a:p>
            <a:pPr lvl="0" eaLnBrk="0" hangingPunct="0">
              <a:spcBef>
                <a:spcPct val="20000"/>
              </a:spcBef>
              <a:buFont typeface="Wingdings" pitchFamily="2" charset="2"/>
              <a:buChar char="u"/>
            </a:pPr>
            <a:endParaRPr kumimoji="0" lang="en-US" altLang="zh-CN" sz="2000" b="0" i="0" u="none" strike="noStrike" kern="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0" fontAlgn="base" latinLnBrk="0" hangingPunct="0">
              <a:lnSpc>
                <a:spcPct val="100000"/>
              </a:lnSpc>
              <a:spcBef>
                <a:spcPct val="20000"/>
              </a:spcBef>
              <a:spcAft>
                <a:spcPct val="0"/>
              </a:spcAft>
              <a:buClrTx/>
              <a:buSzTx/>
              <a:tabLst/>
              <a:defRPr/>
            </a:pPr>
            <a:endParaRPr kumimoji="0" lang="en-US" altLang="zh-CN" sz="2000" b="0" i="0" u="none" strike="noStrike" kern="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0" fontAlgn="base" latinLnBrk="0" hangingPunct="0">
              <a:lnSpc>
                <a:spcPct val="100000"/>
              </a:lnSpc>
              <a:spcBef>
                <a:spcPct val="20000"/>
              </a:spcBef>
              <a:spcAft>
                <a:spcPct val="0"/>
              </a:spcAft>
              <a:buClrTx/>
              <a:buSzTx/>
              <a:tabLst/>
              <a:defRPr/>
            </a:pPr>
            <a:endParaRPr kumimoji="0" lang="zh-CN" altLang="en-US" sz="2000" b="0" i="0" u="none" strike="noStrike" kern="0" cap="none" spc="0" normalizeH="0" baseline="0" noProof="0" dirty="0">
              <a:ln>
                <a:noFill/>
              </a:ln>
              <a:solidFill>
                <a:schemeClr val="tx1"/>
              </a:solidFill>
              <a:effectLst/>
              <a:uLnTx/>
              <a:uFillTx/>
              <a:latin typeface="+mn-lt"/>
              <a:ea typeface="+mn-ea"/>
              <a:cs typeface="+mn-cs"/>
            </a:endParaRPr>
          </a:p>
        </p:txBody>
      </p:sp>
      <p:sp>
        <p:nvSpPr>
          <p:cNvPr id="7" name="副标题 2"/>
          <p:cNvSpPr txBox="1">
            <a:spLocks/>
          </p:cNvSpPr>
          <p:nvPr/>
        </p:nvSpPr>
        <p:spPr bwMode="auto">
          <a:xfrm>
            <a:off x="1428728" y="3571876"/>
            <a:ext cx="2428892" cy="157163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eaLnBrk="0" hangingPunct="0">
              <a:spcBef>
                <a:spcPct val="20000"/>
              </a:spcBef>
              <a:buFont typeface="Wingdings" pitchFamily="2" charset="2"/>
              <a:buChar char="u"/>
              <a:defRPr/>
            </a:pPr>
            <a:r>
              <a:rPr lang="zh-CN" altLang="en-US" sz="2000" dirty="0" smtClean="0"/>
              <a:t>   工作区子系统</a:t>
            </a:r>
            <a:endParaRPr lang="en-US" altLang="zh-CN" sz="2000" dirty="0" smtClean="0"/>
          </a:p>
          <a:p>
            <a:pPr eaLnBrk="0" hangingPunct="0">
              <a:spcBef>
                <a:spcPct val="20000"/>
              </a:spcBef>
              <a:buFont typeface="Wingdings" pitchFamily="2" charset="2"/>
              <a:buChar char="u"/>
              <a:defRPr/>
            </a:pPr>
            <a:r>
              <a:rPr lang="zh-CN" altLang="en-US" sz="2000" dirty="0" smtClean="0"/>
              <a:t>   垂直干线子系统</a:t>
            </a:r>
            <a:endParaRPr lang="en-US" altLang="zh-CN" sz="2000" dirty="0" smtClean="0"/>
          </a:p>
          <a:p>
            <a:pPr eaLnBrk="0" hangingPunct="0">
              <a:spcBef>
                <a:spcPct val="20000"/>
              </a:spcBef>
              <a:buFont typeface="Wingdings" pitchFamily="2" charset="2"/>
              <a:buChar char="u"/>
              <a:defRPr/>
            </a:pPr>
            <a:r>
              <a:rPr lang="zh-CN" altLang="en-US" sz="2000" dirty="0" smtClean="0"/>
              <a:t>   设备间子系统</a:t>
            </a:r>
            <a:endParaRPr lang="en-US" altLang="zh-CN" sz="2000" dirty="0" smtClean="0"/>
          </a:p>
          <a:p>
            <a:pPr eaLnBrk="0" hangingPunct="0">
              <a:spcBef>
                <a:spcPct val="20000"/>
              </a:spcBef>
              <a:buFont typeface="Wingdings" pitchFamily="2" charset="2"/>
              <a:buChar char="u"/>
              <a:defRPr/>
            </a:pPr>
            <a:r>
              <a:rPr lang="zh-CN" altLang="en-US" sz="2000" dirty="0" smtClean="0"/>
              <a:t>   管理子系统</a:t>
            </a:r>
            <a:endParaRPr lang="en-US" altLang="zh-CN" sz="2000" kern="0" dirty="0" smtClean="0"/>
          </a:p>
          <a:p>
            <a:pPr marL="0" marR="0" lvl="0" indent="0" algn="l" defTabSz="914400" rtl="0" eaLnBrk="0" fontAlgn="base" latinLnBrk="0" hangingPunct="0">
              <a:lnSpc>
                <a:spcPct val="100000"/>
              </a:lnSpc>
              <a:spcBef>
                <a:spcPct val="20000"/>
              </a:spcBef>
              <a:spcAft>
                <a:spcPct val="0"/>
              </a:spcAft>
              <a:buClrTx/>
              <a:buSzTx/>
              <a:tabLst/>
              <a:defRPr/>
            </a:pPr>
            <a:endParaRPr kumimoji="0" lang="en-US" altLang="zh-CN" sz="2000" b="0" i="0" u="none" strike="noStrike" kern="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0" fontAlgn="base" latinLnBrk="0" hangingPunct="0">
              <a:lnSpc>
                <a:spcPct val="100000"/>
              </a:lnSpc>
              <a:spcBef>
                <a:spcPct val="20000"/>
              </a:spcBef>
              <a:spcAft>
                <a:spcPct val="0"/>
              </a:spcAft>
              <a:buClrTx/>
              <a:buSzTx/>
              <a:tabLst/>
              <a:defRPr/>
            </a:pPr>
            <a:endParaRPr kumimoji="0" lang="zh-CN" altLang="en-US" sz="2000" b="0" i="0" u="none" strike="noStrike" kern="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42910" y="5429264"/>
            <a:ext cx="7429552" cy="420702"/>
          </a:xfrm>
        </p:spPr>
        <p:txBody>
          <a:bodyPr/>
          <a:lstStyle/>
          <a:p>
            <a:r>
              <a:rPr lang="zh-CN" altLang="en-US" sz="1800" b="1" dirty="0" smtClean="0">
                <a:solidFill>
                  <a:srgbClr val="FF0000"/>
                </a:solidFill>
              </a:rPr>
              <a:t>综合布线系统拓扑图</a:t>
            </a:r>
            <a:endParaRPr lang="zh-CN" altLang="en-US" sz="1800" b="1" dirty="0">
              <a:solidFill>
                <a:srgbClr val="FF0000"/>
              </a:solidFill>
            </a:endParaRPr>
          </a:p>
        </p:txBody>
      </p:sp>
      <p:pic>
        <p:nvPicPr>
          <p:cNvPr id="4" name="Picture 4" descr="系统结构图"/>
          <p:cNvPicPr>
            <a:picLocks noGrp="1" noChangeAspect="1" noChangeArrowheads="1"/>
          </p:cNvPicPr>
          <p:nvPr>
            <p:ph idx="1"/>
          </p:nvPr>
        </p:nvPicPr>
        <p:blipFill>
          <a:blip r:embed="rId2"/>
          <a:srcRect/>
          <a:stretch>
            <a:fillRect/>
          </a:stretch>
        </p:blipFill>
        <p:spPr bwMode="auto">
          <a:xfrm>
            <a:off x="1071538" y="1357298"/>
            <a:ext cx="6819058" cy="3960812"/>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714348" y="1052513"/>
            <a:ext cx="7961340" cy="447661"/>
          </a:xfrm>
        </p:spPr>
        <p:txBody>
          <a:bodyPr/>
          <a:lstStyle/>
          <a:p>
            <a:pPr algn="l"/>
            <a:r>
              <a:rPr lang="en-US" altLang="zh-CN" sz="2000" b="1" dirty="0" smtClean="0">
                <a:solidFill>
                  <a:srgbClr val="0000FF"/>
                </a:solidFill>
              </a:rPr>
              <a:t>3.1</a:t>
            </a:r>
            <a:r>
              <a:rPr lang="zh-CN" altLang="en-US" sz="2000" b="1" dirty="0" smtClean="0">
                <a:solidFill>
                  <a:srgbClr val="0000FF"/>
                </a:solidFill>
              </a:rPr>
              <a:t>、工作区子系统</a:t>
            </a:r>
            <a:endParaRPr lang="zh-CN" altLang="en-US" sz="2000" b="1" dirty="0">
              <a:solidFill>
                <a:srgbClr val="0000FF"/>
              </a:solidFill>
            </a:endParaRPr>
          </a:p>
        </p:txBody>
      </p:sp>
      <p:sp>
        <p:nvSpPr>
          <p:cNvPr id="7" name="内容占位符 6"/>
          <p:cNvSpPr>
            <a:spLocks noGrp="1"/>
          </p:cNvSpPr>
          <p:nvPr>
            <p:ph idx="1"/>
          </p:nvPr>
        </p:nvSpPr>
        <p:spPr>
          <a:xfrm>
            <a:off x="857224" y="5000636"/>
            <a:ext cx="7515252" cy="714380"/>
          </a:xfrm>
        </p:spPr>
        <p:txBody>
          <a:bodyPr/>
          <a:lstStyle/>
          <a:p>
            <a:pPr>
              <a:buNone/>
            </a:pPr>
            <a:r>
              <a:rPr lang="zh-CN" altLang="en-US" sz="1800" b="1" dirty="0" smtClean="0"/>
              <a:t>组成：</a:t>
            </a:r>
            <a:r>
              <a:rPr lang="zh-CN" altLang="en-US" sz="1800" dirty="0" smtClean="0">
                <a:solidFill>
                  <a:srgbClr val="000000"/>
                </a:solidFill>
              </a:rPr>
              <a:t>信息模块、面板（单、双口）、语音模块、跳线、底盒、插座（供  </a:t>
            </a:r>
            <a:endParaRPr lang="en-US" altLang="zh-CN" sz="1800" dirty="0" smtClean="0">
              <a:solidFill>
                <a:srgbClr val="000000"/>
              </a:solidFill>
            </a:endParaRPr>
          </a:p>
          <a:p>
            <a:pPr>
              <a:buNone/>
            </a:pPr>
            <a:r>
              <a:rPr lang="en-US" altLang="zh-CN" sz="1800" dirty="0" smtClean="0">
                <a:solidFill>
                  <a:srgbClr val="000000"/>
                </a:solidFill>
              </a:rPr>
              <a:t>            </a:t>
            </a:r>
            <a:r>
              <a:rPr lang="zh-CN" altLang="en-US" sz="1800" dirty="0" smtClean="0">
                <a:solidFill>
                  <a:srgbClr val="000000"/>
                </a:solidFill>
              </a:rPr>
              <a:t>电）</a:t>
            </a:r>
            <a:r>
              <a:rPr lang="zh-CN" altLang="en-US" sz="1800" b="1" dirty="0" smtClean="0">
                <a:solidFill>
                  <a:srgbClr val="FF0000"/>
                </a:solidFill>
              </a:rPr>
              <a:t>地面信息、语音插座、地面电源插座</a:t>
            </a:r>
            <a:r>
              <a:rPr lang="zh-CN" altLang="en-US" sz="1800" dirty="0" smtClean="0">
                <a:solidFill>
                  <a:srgbClr val="FF0000"/>
                </a:solidFill>
              </a:rPr>
              <a:t>。</a:t>
            </a:r>
            <a:endParaRPr lang="en-US" altLang="zh-CN" sz="1800" dirty="0" smtClean="0">
              <a:solidFill>
                <a:srgbClr val="FF0000"/>
              </a:solidFill>
            </a:endParaRPr>
          </a:p>
          <a:p>
            <a:pPr>
              <a:buNone/>
            </a:pPr>
            <a:endParaRPr lang="zh-CN" altLang="en-US" sz="1800" dirty="0">
              <a:solidFill>
                <a:srgbClr val="FF0000"/>
              </a:solidFill>
            </a:endParaRPr>
          </a:p>
        </p:txBody>
      </p:sp>
      <p:pic>
        <p:nvPicPr>
          <p:cNvPr id="8" name="图片 7" descr="H:\综合布线资料手册\图形1.wmf"/>
          <p:cNvPicPr/>
          <p:nvPr/>
        </p:nvPicPr>
        <p:blipFill>
          <a:blip r:embed="rId2"/>
          <a:srcRect/>
          <a:stretch>
            <a:fillRect/>
          </a:stretch>
        </p:blipFill>
        <p:spPr bwMode="auto">
          <a:xfrm>
            <a:off x="2071670" y="1571612"/>
            <a:ext cx="4929222" cy="2843830"/>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14348" y="1052513"/>
            <a:ext cx="7961340" cy="447661"/>
          </a:xfrm>
        </p:spPr>
        <p:txBody>
          <a:bodyPr/>
          <a:lstStyle/>
          <a:p>
            <a:pPr algn="l"/>
            <a:r>
              <a:rPr lang="en-US" altLang="zh-CN" sz="2000" b="1" dirty="0" smtClean="0">
                <a:solidFill>
                  <a:srgbClr val="0000FF"/>
                </a:solidFill>
              </a:rPr>
              <a:t>3.2</a:t>
            </a:r>
            <a:r>
              <a:rPr lang="zh-CN" altLang="en-US" sz="2000" b="1" dirty="0" smtClean="0">
                <a:solidFill>
                  <a:srgbClr val="0000FF"/>
                </a:solidFill>
              </a:rPr>
              <a:t>、水平子系统</a:t>
            </a:r>
            <a:endParaRPr lang="zh-CN" altLang="en-US" sz="2000" dirty="0">
              <a:solidFill>
                <a:srgbClr val="0000FF"/>
              </a:solidFill>
            </a:endParaRPr>
          </a:p>
        </p:txBody>
      </p:sp>
      <p:sp>
        <p:nvSpPr>
          <p:cNvPr id="3" name="内容占位符 2"/>
          <p:cNvSpPr>
            <a:spLocks noGrp="1"/>
          </p:cNvSpPr>
          <p:nvPr>
            <p:ph idx="1"/>
          </p:nvPr>
        </p:nvSpPr>
        <p:spPr>
          <a:xfrm>
            <a:off x="785786" y="4857760"/>
            <a:ext cx="7643866" cy="1000132"/>
          </a:xfrm>
        </p:spPr>
        <p:txBody>
          <a:bodyPr/>
          <a:lstStyle/>
          <a:p>
            <a:pPr>
              <a:buNone/>
            </a:pPr>
            <a:r>
              <a:rPr lang="zh-CN" altLang="en-US" sz="1800" b="1" dirty="0" smtClean="0"/>
              <a:t>系统组成</a:t>
            </a:r>
            <a:r>
              <a:rPr lang="zh-CN" altLang="en-US" sz="1800" dirty="0" smtClean="0"/>
              <a:t>：水平电缆和中间配线设备（</a:t>
            </a:r>
            <a:r>
              <a:rPr lang="en-US" altLang="zh-CN" sz="1800" dirty="0" smtClean="0"/>
              <a:t>CP</a:t>
            </a:r>
            <a:r>
              <a:rPr lang="zh-CN" altLang="en-US" sz="1800" dirty="0" smtClean="0"/>
              <a:t>点）。水平电缆一般有</a:t>
            </a:r>
            <a:r>
              <a:rPr lang="zh-CN" altLang="en-US" sz="1800" b="1" dirty="0" smtClean="0">
                <a:solidFill>
                  <a:srgbClr val="FF0000"/>
                </a:solidFill>
              </a:rPr>
              <a:t>双绞线</a:t>
            </a:r>
            <a:r>
              <a:rPr lang="zh-CN" altLang="en-US" sz="1800" dirty="0" smtClean="0"/>
              <a:t>（</a:t>
            </a:r>
            <a:endParaRPr lang="en-US" altLang="zh-CN" sz="1800" dirty="0" smtClean="0"/>
          </a:p>
          <a:p>
            <a:pPr>
              <a:buNone/>
            </a:pPr>
            <a:r>
              <a:rPr lang="en-US" altLang="zh-CN" sz="1800" dirty="0" smtClean="0"/>
              <a:t>                  </a:t>
            </a:r>
            <a:r>
              <a:rPr lang="zh-CN" altLang="en-US" sz="1800" dirty="0" smtClean="0"/>
              <a:t>五类；超五类屏蔽</a:t>
            </a:r>
            <a:r>
              <a:rPr lang="en-US" altLang="zh-CN" sz="1800" dirty="0" smtClean="0"/>
              <a:t>/</a:t>
            </a:r>
            <a:r>
              <a:rPr lang="zh-CN" altLang="en-US" sz="1800" dirty="0" smtClean="0"/>
              <a:t>非屏蔽；六类屏蔽</a:t>
            </a:r>
            <a:r>
              <a:rPr lang="en-US" altLang="zh-CN" sz="1800" dirty="0" smtClean="0"/>
              <a:t>/</a:t>
            </a:r>
            <a:r>
              <a:rPr lang="zh-CN" altLang="en-US" sz="1800" dirty="0" smtClean="0"/>
              <a:t>非屏蔽；）、</a:t>
            </a:r>
            <a:r>
              <a:rPr lang="zh-CN" altLang="en-US" sz="1800" b="1" dirty="0" smtClean="0">
                <a:solidFill>
                  <a:srgbClr val="FF0000"/>
                </a:solidFill>
              </a:rPr>
              <a:t>光缆</a:t>
            </a:r>
            <a:r>
              <a:rPr lang="zh-CN" altLang="en-US" sz="1800" dirty="0" smtClean="0"/>
              <a:t>（单模</a:t>
            </a:r>
            <a:endParaRPr lang="en-US" altLang="zh-CN" sz="1800" dirty="0" smtClean="0"/>
          </a:p>
          <a:p>
            <a:pPr>
              <a:buNone/>
            </a:pPr>
            <a:r>
              <a:rPr lang="en-US" altLang="zh-CN" sz="1800" dirty="0" smtClean="0"/>
              <a:t>                    </a:t>
            </a:r>
            <a:r>
              <a:rPr lang="zh-CN" altLang="en-US" sz="1800" dirty="0" smtClean="0"/>
              <a:t>、多模）、大对数线缆。</a:t>
            </a:r>
            <a:endParaRPr lang="zh-CN" altLang="en-US" sz="1800" dirty="0"/>
          </a:p>
        </p:txBody>
      </p:sp>
      <p:pic>
        <p:nvPicPr>
          <p:cNvPr id="4" name="图片 3" descr="链路.JPG"/>
          <p:cNvPicPr/>
          <p:nvPr/>
        </p:nvPicPr>
        <p:blipFill>
          <a:blip r:embed="rId2"/>
          <a:srcRect t="1990" r="4979"/>
          <a:stretch>
            <a:fillRect/>
          </a:stretch>
        </p:blipFill>
        <p:spPr>
          <a:xfrm>
            <a:off x="2071670" y="1500174"/>
            <a:ext cx="5061003" cy="3042458"/>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85786" y="1052513"/>
            <a:ext cx="7889902" cy="447661"/>
          </a:xfrm>
        </p:spPr>
        <p:txBody>
          <a:bodyPr/>
          <a:lstStyle/>
          <a:p>
            <a:pPr algn="l"/>
            <a:r>
              <a:rPr lang="en-US" altLang="zh-CN" sz="2000" b="1" dirty="0" smtClean="0">
                <a:solidFill>
                  <a:srgbClr val="0000FF"/>
                </a:solidFill>
              </a:rPr>
              <a:t>3.3</a:t>
            </a:r>
            <a:r>
              <a:rPr lang="zh-CN" altLang="en-US" sz="2000" b="1" dirty="0" smtClean="0">
                <a:solidFill>
                  <a:srgbClr val="0000FF"/>
                </a:solidFill>
              </a:rPr>
              <a:t>、设备（管理）间子系统</a:t>
            </a:r>
          </a:p>
        </p:txBody>
      </p:sp>
      <p:sp>
        <p:nvSpPr>
          <p:cNvPr id="3" name="内容占位符 2"/>
          <p:cNvSpPr>
            <a:spLocks noGrp="1"/>
          </p:cNvSpPr>
          <p:nvPr>
            <p:ph idx="1"/>
          </p:nvPr>
        </p:nvSpPr>
        <p:spPr>
          <a:xfrm>
            <a:off x="642910" y="4572008"/>
            <a:ext cx="7929618" cy="1285884"/>
          </a:xfrm>
        </p:spPr>
        <p:txBody>
          <a:bodyPr/>
          <a:lstStyle/>
          <a:p>
            <a:pPr>
              <a:buNone/>
            </a:pPr>
            <a:r>
              <a:rPr lang="zh-CN" altLang="en-US" sz="1800" b="1" dirty="0" smtClean="0"/>
              <a:t>设备（管理）间</a:t>
            </a:r>
            <a:r>
              <a:rPr lang="zh-CN" altLang="en-US" sz="1800" dirty="0" smtClean="0"/>
              <a:t>是进行网络管理和信息交换的场地。</a:t>
            </a:r>
            <a:endParaRPr lang="en-US" altLang="zh-CN" sz="1800" dirty="0" smtClean="0"/>
          </a:p>
          <a:p>
            <a:pPr>
              <a:buNone/>
            </a:pPr>
            <a:r>
              <a:rPr lang="en-US" altLang="zh-CN" sz="1800" dirty="0" smtClean="0"/>
              <a:t>  </a:t>
            </a:r>
            <a:r>
              <a:rPr lang="zh-CN" altLang="en-US" sz="1800" dirty="0" smtClean="0"/>
              <a:t>主要组成部份：机柜、配线架（固定式、模块化屏蔽</a:t>
            </a:r>
            <a:r>
              <a:rPr lang="en-US" altLang="zh-CN" sz="1800" dirty="0" smtClean="0"/>
              <a:t>/</a:t>
            </a:r>
            <a:r>
              <a:rPr lang="zh-CN" altLang="en-US" sz="1800" dirty="0" smtClean="0"/>
              <a:t>非屏蔽）、理线架、 </a:t>
            </a:r>
            <a:endParaRPr lang="en-US" altLang="zh-CN" sz="1800" dirty="0" smtClean="0"/>
          </a:p>
          <a:p>
            <a:pPr>
              <a:buNone/>
            </a:pPr>
            <a:r>
              <a:rPr lang="en-US" altLang="zh-CN" sz="1800" dirty="0" smtClean="0"/>
              <a:t>                           110</a:t>
            </a:r>
            <a:r>
              <a:rPr lang="zh-CN" altLang="en-US" sz="1800" dirty="0" smtClean="0"/>
              <a:t>配线架、网络交换机、跳线、光纤配线架、</a:t>
            </a:r>
            <a:r>
              <a:rPr lang="zh-CN" altLang="en-US" sz="1800" b="1" dirty="0" smtClean="0">
                <a:solidFill>
                  <a:srgbClr val="FF0000"/>
                </a:solidFill>
              </a:rPr>
              <a:t>计算机主机</a:t>
            </a:r>
            <a:endParaRPr lang="en-US" altLang="zh-CN" sz="1800" b="1" dirty="0" smtClean="0">
              <a:solidFill>
                <a:srgbClr val="FF0000"/>
              </a:solidFill>
            </a:endParaRPr>
          </a:p>
          <a:p>
            <a:pPr>
              <a:buNone/>
            </a:pPr>
            <a:r>
              <a:rPr lang="en-US" altLang="zh-CN" sz="1800" b="1" dirty="0" smtClean="0">
                <a:solidFill>
                  <a:srgbClr val="FF0000"/>
                </a:solidFill>
              </a:rPr>
              <a:t>                          </a:t>
            </a:r>
            <a:r>
              <a:rPr lang="zh-CN" altLang="en-US" sz="1800" dirty="0" smtClean="0"/>
              <a:t>、</a:t>
            </a:r>
            <a:r>
              <a:rPr lang="zh-CN" altLang="en-US" sz="1800" b="1" dirty="0" smtClean="0">
                <a:solidFill>
                  <a:srgbClr val="FF0000"/>
                </a:solidFill>
              </a:rPr>
              <a:t>程控交换机</a:t>
            </a:r>
            <a:r>
              <a:rPr lang="zh-CN" altLang="en-US" sz="1800" dirty="0" smtClean="0"/>
              <a:t>等。</a:t>
            </a:r>
            <a:endParaRPr lang="zh-CN" altLang="en-US" sz="1800" dirty="0"/>
          </a:p>
        </p:txBody>
      </p:sp>
      <p:pic>
        <p:nvPicPr>
          <p:cNvPr id="4" name="图片 3"/>
          <p:cNvPicPr/>
          <p:nvPr/>
        </p:nvPicPr>
        <p:blipFill>
          <a:blip r:embed="rId2"/>
          <a:srcRect/>
          <a:stretch>
            <a:fillRect/>
          </a:stretch>
        </p:blipFill>
        <p:spPr bwMode="auto">
          <a:xfrm>
            <a:off x="4929190" y="2000240"/>
            <a:ext cx="3786214" cy="2286016"/>
          </a:xfrm>
          <a:prstGeom prst="rect">
            <a:avLst/>
          </a:prstGeom>
          <a:noFill/>
          <a:ln w="9525">
            <a:noFill/>
            <a:miter lim="800000"/>
            <a:headEnd/>
            <a:tailEnd/>
          </a:ln>
        </p:spPr>
      </p:pic>
      <p:pic>
        <p:nvPicPr>
          <p:cNvPr id="79874" name="图片 26"/>
          <p:cNvPicPr>
            <a:picLocks noChangeAspect="1" noChangeArrowheads="1"/>
          </p:cNvPicPr>
          <p:nvPr/>
        </p:nvPicPr>
        <p:blipFill>
          <a:blip r:embed="rId3"/>
          <a:srcRect/>
          <a:stretch>
            <a:fillRect/>
          </a:stretch>
        </p:blipFill>
        <p:spPr bwMode="auto">
          <a:xfrm>
            <a:off x="785786" y="2000240"/>
            <a:ext cx="3765550" cy="2298703"/>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85786" y="1052513"/>
            <a:ext cx="7889902" cy="519099"/>
          </a:xfrm>
        </p:spPr>
        <p:txBody>
          <a:bodyPr/>
          <a:lstStyle/>
          <a:p>
            <a:pPr algn="l"/>
            <a:r>
              <a:rPr lang="en-US" altLang="zh-CN" sz="2000" b="1" dirty="0" smtClean="0">
                <a:solidFill>
                  <a:srgbClr val="0000FF"/>
                </a:solidFill>
              </a:rPr>
              <a:t>3.4</a:t>
            </a:r>
            <a:r>
              <a:rPr lang="zh-CN" altLang="en-US" sz="2000" b="1" dirty="0" smtClean="0">
                <a:solidFill>
                  <a:srgbClr val="0000FF"/>
                </a:solidFill>
              </a:rPr>
              <a:t>、干线子系统（垂直干线子系统）</a:t>
            </a:r>
            <a:endParaRPr lang="zh-CN" altLang="en-US" sz="2000" b="1" dirty="0">
              <a:solidFill>
                <a:srgbClr val="0000FF"/>
              </a:solidFill>
            </a:endParaRPr>
          </a:p>
        </p:txBody>
      </p:sp>
      <p:sp>
        <p:nvSpPr>
          <p:cNvPr id="3" name="内容占位符 2"/>
          <p:cNvSpPr>
            <a:spLocks noGrp="1"/>
          </p:cNvSpPr>
          <p:nvPr>
            <p:ph idx="1"/>
          </p:nvPr>
        </p:nvSpPr>
        <p:spPr>
          <a:xfrm>
            <a:off x="642909" y="4857759"/>
            <a:ext cx="7858181" cy="1019165"/>
          </a:xfrm>
        </p:spPr>
        <p:txBody>
          <a:bodyPr/>
          <a:lstStyle/>
          <a:p>
            <a:pPr>
              <a:buNone/>
            </a:pPr>
            <a:r>
              <a:rPr lang="zh-CN" altLang="en-US" sz="1800" b="1" dirty="0" smtClean="0"/>
              <a:t>干线子系统</a:t>
            </a:r>
            <a:r>
              <a:rPr lang="zh-CN" altLang="en-US" sz="1800" dirty="0" smtClean="0"/>
              <a:t>是用来链接中心电信间和各配线间的。</a:t>
            </a:r>
            <a:endParaRPr lang="en-US" altLang="zh-CN" sz="1800" dirty="0" smtClean="0"/>
          </a:p>
          <a:p>
            <a:pPr>
              <a:buNone/>
            </a:pPr>
            <a:r>
              <a:rPr lang="en-US" altLang="zh-CN" sz="1800" dirty="0" smtClean="0"/>
              <a:t>        </a:t>
            </a:r>
            <a:r>
              <a:rPr lang="zh-CN" altLang="en-US" sz="1800" dirty="0" smtClean="0"/>
              <a:t>主要组成部份：  </a:t>
            </a:r>
            <a:r>
              <a:rPr lang="zh-CN" altLang="en-US" sz="1800" dirty="0" smtClean="0">
                <a:solidFill>
                  <a:srgbClr val="000000"/>
                </a:solidFill>
              </a:rPr>
              <a:t>电缆</a:t>
            </a:r>
            <a:r>
              <a:rPr lang="zh-CN" altLang="en-US" sz="1800" dirty="0" smtClean="0"/>
              <a:t>、光缆（单、多模）、双绞线、光纤配线架、跳 </a:t>
            </a:r>
            <a:endParaRPr lang="en-US" altLang="zh-CN" sz="1800" dirty="0" smtClean="0"/>
          </a:p>
          <a:p>
            <a:pPr>
              <a:buNone/>
            </a:pPr>
            <a:r>
              <a:rPr lang="en-US" altLang="zh-CN" sz="1800" dirty="0" smtClean="0"/>
              <a:t>                                    </a:t>
            </a:r>
            <a:r>
              <a:rPr lang="zh-CN" altLang="en-US" sz="1800" dirty="0" smtClean="0"/>
              <a:t>线、大对数线缆（语音）。</a:t>
            </a:r>
            <a:endParaRPr lang="zh-CN" altLang="en-US" sz="1800" dirty="0"/>
          </a:p>
        </p:txBody>
      </p:sp>
      <p:pic>
        <p:nvPicPr>
          <p:cNvPr id="78850" name="图片 25"/>
          <p:cNvPicPr>
            <a:picLocks noChangeAspect="1" noChangeArrowheads="1"/>
          </p:cNvPicPr>
          <p:nvPr/>
        </p:nvPicPr>
        <p:blipFill>
          <a:blip r:embed="rId2"/>
          <a:srcRect/>
          <a:stretch>
            <a:fillRect/>
          </a:stretch>
        </p:blipFill>
        <p:spPr bwMode="auto">
          <a:xfrm>
            <a:off x="3214678" y="1643050"/>
            <a:ext cx="3786214" cy="3095501"/>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14348" y="1052513"/>
            <a:ext cx="7786742" cy="447661"/>
          </a:xfrm>
        </p:spPr>
        <p:txBody>
          <a:bodyPr/>
          <a:lstStyle/>
          <a:p>
            <a:pPr algn="l"/>
            <a:r>
              <a:rPr lang="en-US" altLang="zh-CN" sz="2000" b="1" dirty="0" smtClean="0">
                <a:solidFill>
                  <a:srgbClr val="0000FF"/>
                </a:solidFill>
              </a:rPr>
              <a:t>3.5</a:t>
            </a:r>
            <a:r>
              <a:rPr lang="zh-CN" altLang="en-US" sz="2000" b="1" dirty="0" smtClean="0">
                <a:solidFill>
                  <a:srgbClr val="0000FF"/>
                </a:solidFill>
              </a:rPr>
              <a:t>、建筑群子系统</a:t>
            </a:r>
            <a:endParaRPr lang="zh-CN" altLang="en-US" sz="2000" b="1" dirty="0">
              <a:solidFill>
                <a:srgbClr val="0000FF"/>
              </a:solidFill>
            </a:endParaRPr>
          </a:p>
        </p:txBody>
      </p:sp>
      <p:sp>
        <p:nvSpPr>
          <p:cNvPr id="3" name="内容占位符 2"/>
          <p:cNvSpPr>
            <a:spLocks noGrp="1"/>
          </p:cNvSpPr>
          <p:nvPr>
            <p:ph idx="1"/>
          </p:nvPr>
        </p:nvSpPr>
        <p:spPr>
          <a:xfrm>
            <a:off x="785786" y="4357694"/>
            <a:ext cx="7643867" cy="1500199"/>
          </a:xfrm>
        </p:spPr>
        <p:txBody>
          <a:bodyPr/>
          <a:lstStyle/>
          <a:p>
            <a:pPr>
              <a:buNone/>
            </a:pPr>
            <a:r>
              <a:rPr lang="zh-CN" altLang="en-US" sz="1800" dirty="0" smtClean="0"/>
              <a:t> </a:t>
            </a:r>
            <a:r>
              <a:rPr lang="zh-CN" altLang="en-US" sz="1800" b="1" dirty="0" smtClean="0"/>
              <a:t>建筑群子系统：</a:t>
            </a:r>
            <a:r>
              <a:rPr lang="zh-CN" altLang="en-US" sz="1800" dirty="0" smtClean="0"/>
              <a:t>由连接多个建筑物之间的主干电缆和光缆、建筑群配线设 </a:t>
            </a:r>
            <a:endParaRPr lang="en-US" altLang="zh-CN" sz="1800" dirty="0" smtClean="0"/>
          </a:p>
          <a:p>
            <a:pPr>
              <a:buNone/>
            </a:pPr>
            <a:r>
              <a:rPr lang="en-US" altLang="zh-CN" sz="1800" dirty="0" smtClean="0"/>
              <a:t>                            </a:t>
            </a:r>
            <a:r>
              <a:rPr lang="zh-CN" altLang="en-US" sz="1800" dirty="0" smtClean="0"/>
              <a:t>备</a:t>
            </a:r>
            <a:r>
              <a:rPr lang="en-US" altLang="zh-CN" sz="1800" dirty="0" smtClean="0"/>
              <a:t>(CD)</a:t>
            </a:r>
            <a:r>
              <a:rPr lang="zh-CN" altLang="en-US" sz="1800" dirty="0" smtClean="0"/>
              <a:t>及设备线缆和跳线组成；</a:t>
            </a:r>
            <a:endParaRPr lang="en-US" altLang="zh-CN" sz="1800" dirty="0" smtClean="0"/>
          </a:p>
          <a:p>
            <a:pPr>
              <a:buNone/>
            </a:pPr>
            <a:r>
              <a:rPr lang="zh-CN" altLang="en-US" sz="1800" dirty="0" smtClean="0">
                <a:solidFill>
                  <a:srgbClr val="000000"/>
                </a:solidFill>
              </a:rPr>
              <a:t>        </a:t>
            </a:r>
            <a:r>
              <a:rPr lang="zh-CN" altLang="en-US" sz="1800" b="1" dirty="0" smtClean="0">
                <a:solidFill>
                  <a:srgbClr val="000000"/>
                </a:solidFill>
              </a:rPr>
              <a:t>组成部份</a:t>
            </a:r>
            <a:r>
              <a:rPr lang="zh-CN" altLang="en-US" sz="1800" dirty="0" smtClean="0">
                <a:solidFill>
                  <a:srgbClr val="000000"/>
                </a:solidFill>
              </a:rPr>
              <a:t>：电缆</a:t>
            </a:r>
            <a:r>
              <a:rPr lang="zh-CN" altLang="en-US" sz="1800" dirty="0" smtClean="0"/>
              <a:t>、室外光缆（单、多模）、光纤配线架、跳 线、大 </a:t>
            </a:r>
            <a:endParaRPr lang="en-US" altLang="zh-CN" sz="1800" dirty="0" smtClean="0"/>
          </a:p>
          <a:p>
            <a:pPr>
              <a:buNone/>
            </a:pPr>
            <a:r>
              <a:rPr lang="en-US" altLang="zh-CN" sz="1800" dirty="0" smtClean="0"/>
              <a:t>                           </a:t>
            </a:r>
            <a:r>
              <a:rPr lang="zh-CN" altLang="en-US" sz="1800" dirty="0" smtClean="0"/>
              <a:t>对数线缆（语音）等。</a:t>
            </a:r>
            <a:endParaRPr lang="zh-CN" altLang="en-US" sz="1800" dirty="0"/>
          </a:p>
        </p:txBody>
      </p:sp>
      <p:pic>
        <p:nvPicPr>
          <p:cNvPr id="80901" name="Picture 5" descr="GX01"/>
          <p:cNvPicPr>
            <a:picLocks noChangeAspect="1" noChangeArrowheads="1"/>
          </p:cNvPicPr>
          <p:nvPr/>
        </p:nvPicPr>
        <p:blipFill>
          <a:blip r:embed="rId2"/>
          <a:srcRect/>
          <a:stretch>
            <a:fillRect/>
          </a:stretch>
        </p:blipFill>
        <p:spPr bwMode="auto">
          <a:xfrm>
            <a:off x="1000100" y="1428736"/>
            <a:ext cx="1512888" cy="1030287"/>
          </a:xfrm>
          <a:prstGeom prst="rect">
            <a:avLst/>
          </a:prstGeom>
          <a:noFill/>
        </p:spPr>
      </p:pic>
      <p:sp>
        <p:nvSpPr>
          <p:cNvPr id="8" name="标题 1"/>
          <p:cNvSpPr txBox="1">
            <a:spLocks/>
          </p:cNvSpPr>
          <p:nvPr/>
        </p:nvSpPr>
        <p:spPr bwMode="auto">
          <a:xfrm>
            <a:off x="642910" y="2571744"/>
            <a:ext cx="7786742" cy="44766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zh-CN" sz="1600" b="1" kern="0" dirty="0" smtClean="0">
                <a:solidFill>
                  <a:schemeClr val="tx2"/>
                </a:solidFill>
                <a:latin typeface="+mj-lt"/>
                <a:ea typeface="+mj-ea"/>
                <a:cs typeface="+mj-cs"/>
              </a:rPr>
              <a:t>   </a:t>
            </a:r>
            <a:r>
              <a:rPr lang="zh-CN" altLang="en-US" sz="1600" b="1" kern="0" dirty="0" smtClean="0">
                <a:solidFill>
                  <a:schemeClr val="tx2"/>
                </a:solidFill>
                <a:latin typeface="+mj-lt"/>
                <a:ea typeface="+mj-ea"/>
                <a:cs typeface="+mj-cs"/>
              </a:rPr>
              <a:t>室外光缆                       光纤配线架                       光纤跳线                 大对数线缆                              </a:t>
            </a:r>
            <a:endParaRPr kumimoji="0" lang="zh-CN" altLang="en-US" sz="1600" b="1" i="0" u="none" strike="noStrike" kern="0" cap="none" spc="0" normalizeH="0" baseline="0" noProof="0" dirty="0">
              <a:ln>
                <a:noFill/>
              </a:ln>
              <a:solidFill>
                <a:schemeClr val="tx2"/>
              </a:solidFill>
              <a:effectLst/>
              <a:uLnTx/>
              <a:uFillTx/>
              <a:latin typeface="+mj-lt"/>
              <a:ea typeface="+mj-ea"/>
              <a:cs typeface="+mj-cs"/>
            </a:endParaRPr>
          </a:p>
        </p:txBody>
      </p:sp>
      <p:pic>
        <p:nvPicPr>
          <p:cNvPr id="9" name="图片 8" descr="_DSC0010 副本"/>
          <p:cNvPicPr/>
          <p:nvPr/>
        </p:nvPicPr>
        <p:blipFill>
          <a:blip r:embed="rId3"/>
          <a:srcRect l="6778" r="8498"/>
          <a:stretch>
            <a:fillRect/>
          </a:stretch>
        </p:blipFill>
        <p:spPr bwMode="auto">
          <a:xfrm>
            <a:off x="2786050" y="1428736"/>
            <a:ext cx="1785950" cy="1248647"/>
          </a:xfrm>
          <a:prstGeom prst="rect">
            <a:avLst/>
          </a:prstGeom>
          <a:noFill/>
          <a:ln w="9525">
            <a:noFill/>
            <a:miter lim="800000"/>
            <a:headEnd/>
            <a:tailEnd/>
          </a:ln>
        </p:spPr>
      </p:pic>
      <p:pic>
        <p:nvPicPr>
          <p:cNvPr id="13" name="图片 12" descr="u=3184506949,2644618150&amp;fm=0&amp;gp=0.jpg"/>
          <p:cNvPicPr>
            <a:picLocks noChangeAspect="1"/>
          </p:cNvPicPr>
          <p:nvPr/>
        </p:nvPicPr>
        <p:blipFill>
          <a:blip r:embed="rId4"/>
          <a:stretch>
            <a:fillRect/>
          </a:stretch>
        </p:blipFill>
        <p:spPr bwMode="auto">
          <a:xfrm>
            <a:off x="5214942" y="1339509"/>
            <a:ext cx="1428760" cy="1071887"/>
          </a:xfrm>
          <a:prstGeom prst="rect">
            <a:avLst/>
          </a:prstGeom>
          <a:ln>
            <a:solidFill>
              <a:schemeClr val="accent1">
                <a:lumMod val="75000"/>
              </a:schemeClr>
            </a:solidFill>
          </a:ln>
        </p:spPr>
      </p:pic>
      <p:pic>
        <p:nvPicPr>
          <p:cNvPr id="14" name="Picture 6" descr="YY"/>
          <p:cNvPicPr>
            <a:picLocks noChangeAspect="1" noChangeArrowheads="1"/>
          </p:cNvPicPr>
          <p:nvPr/>
        </p:nvPicPr>
        <p:blipFill>
          <a:blip r:embed="rId5"/>
          <a:srcRect l="7258" t="3543" r="9274" b="4330"/>
          <a:stretch>
            <a:fillRect/>
          </a:stretch>
        </p:blipFill>
        <p:spPr bwMode="auto">
          <a:xfrm>
            <a:off x="7143768" y="857232"/>
            <a:ext cx="1643074" cy="1571636"/>
          </a:xfrm>
          <a:prstGeom prst="rect">
            <a:avLst/>
          </a:prstGeom>
          <a:noFill/>
          <a:ln w="9525">
            <a:noFill/>
            <a:miter lim="800000"/>
            <a:headEnd/>
            <a:tailEnd/>
          </a:ln>
        </p:spPr>
      </p:pic>
      <p:pic>
        <p:nvPicPr>
          <p:cNvPr id="15" name="Picture 6" descr="E:\work\培训资料\综合布线图片\数据线缆\跳线\cac11.jpg"/>
          <p:cNvPicPr>
            <a:picLocks noChangeAspect="1" noChangeArrowheads="1"/>
          </p:cNvPicPr>
          <p:nvPr/>
        </p:nvPicPr>
        <p:blipFill>
          <a:blip r:embed="rId6"/>
          <a:srcRect l="5220" t="10441" r="6032" b="11252"/>
          <a:stretch>
            <a:fillRect/>
          </a:stretch>
        </p:blipFill>
        <p:spPr bwMode="auto">
          <a:xfrm>
            <a:off x="1714480" y="3071810"/>
            <a:ext cx="1214446" cy="1071570"/>
          </a:xfrm>
          <a:prstGeom prst="rect">
            <a:avLst/>
          </a:prstGeom>
          <a:noFill/>
          <a:ln w="9525">
            <a:noFill/>
            <a:miter lim="800000"/>
            <a:headEnd/>
            <a:tailEnd/>
          </a:ln>
        </p:spPr>
      </p:pic>
      <p:pic>
        <p:nvPicPr>
          <p:cNvPr id="16" name="Picture 4" descr="YYPP"/>
          <p:cNvPicPr>
            <a:picLocks noChangeAspect="1" noChangeArrowheads="1"/>
          </p:cNvPicPr>
          <p:nvPr/>
        </p:nvPicPr>
        <p:blipFill>
          <a:blip r:embed="rId7"/>
          <a:srcRect l="6808" t="9960" r="7021" b="14596"/>
          <a:stretch>
            <a:fillRect/>
          </a:stretch>
        </p:blipFill>
        <p:spPr bwMode="auto">
          <a:xfrm>
            <a:off x="4714876" y="3000372"/>
            <a:ext cx="1928826" cy="1214446"/>
          </a:xfrm>
          <a:prstGeom prst="rect">
            <a:avLst/>
          </a:prstGeom>
          <a:noFill/>
          <a:ln w="9525">
            <a:noFill/>
            <a:miter lim="800000"/>
            <a:headEnd/>
            <a:tailEnd/>
          </a:ln>
        </p:spPr>
      </p:pic>
      <p:sp>
        <p:nvSpPr>
          <p:cNvPr id="17" name="TextBox 6"/>
          <p:cNvSpPr txBox="1">
            <a:spLocks noChangeArrowheads="1"/>
          </p:cNvSpPr>
          <p:nvPr/>
        </p:nvSpPr>
        <p:spPr bwMode="auto">
          <a:xfrm>
            <a:off x="3214678" y="3500438"/>
            <a:ext cx="1107996" cy="369332"/>
          </a:xfrm>
          <a:prstGeom prst="rect">
            <a:avLst/>
          </a:prstGeom>
          <a:noFill/>
          <a:ln w="9525">
            <a:noFill/>
            <a:miter lim="800000"/>
            <a:headEnd/>
            <a:tailEnd/>
          </a:ln>
        </p:spPr>
        <p:txBody>
          <a:bodyPr wrap="none">
            <a:spAutoFit/>
          </a:bodyPr>
          <a:lstStyle/>
          <a:p>
            <a:pPr algn="ctr"/>
            <a:r>
              <a:rPr lang="zh-CN" altLang="en-US" b="1" dirty="0" smtClean="0"/>
              <a:t>语音路线</a:t>
            </a:r>
            <a:endParaRPr lang="zh-CN" altLang="en-US" b="1" dirty="0"/>
          </a:p>
        </p:txBody>
      </p:sp>
      <p:sp>
        <p:nvSpPr>
          <p:cNvPr id="18" name="TextBox 6"/>
          <p:cNvSpPr txBox="1">
            <a:spLocks noChangeArrowheads="1"/>
          </p:cNvSpPr>
          <p:nvPr/>
        </p:nvSpPr>
        <p:spPr bwMode="auto">
          <a:xfrm>
            <a:off x="6929454" y="3571876"/>
            <a:ext cx="1253933" cy="369332"/>
          </a:xfrm>
          <a:prstGeom prst="rect">
            <a:avLst/>
          </a:prstGeom>
          <a:noFill/>
          <a:ln w="9525">
            <a:noFill/>
            <a:miter lim="800000"/>
            <a:headEnd/>
            <a:tailEnd/>
          </a:ln>
        </p:spPr>
        <p:txBody>
          <a:bodyPr wrap="none">
            <a:spAutoFit/>
          </a:bodyPr>
          <a:lstStyle/>
          <a:p>
            <a:pPr algn="ctr"/>
            <a:r>
              <a:rPr lang="en-US" altLang="zh-CN" b="1" dirty="0" smtClean="0"/>
              <a:t>110</a:t>
            </a:r>
            <a:r>
              <a:rPr lang="zh-CN" altLang="en-US" b="1" dirty="0" smtClean="0"/>
              <a:t>配线架</a:t>
            </a:r>
            <a:endParaRPr lang="zh-CN" altLang="en-US" b="1"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p:cNvSpPr>
            <a:spLocks noGrp="1"/>
          </p:cNvSpPr>
          <p:nvPr>
            <p:ph type="title"/>
          </p:nvPr>
        </p:nvSpPr>
        <p:spPr>
          <a:xfrm>
            <a:off x="642910" y="1214422"/>
            <a:ext cx="8086724" cy="376223"/>
          </a:xfrm>
        </p:spPr>
        <p:txBody>
          <a:bodyPr/>
          <a:lstStyle/>
          <a:p>
            <a:pPr algn="l"/>
            <a:r>
              <a:rPr lang="en-US" altLang="zh-CN" sz="2000" b="1" dirty="0" smtClean="0">
                <a:solidFill>
                  <a:srgbClr val="0000FF"/>
                </a:solidFill>
              </a:rPr>
              <a:t>3.6</a:t>
            </a:r>
            <a:r>
              <a:rPr lang="zh-CN" altLang="en-US" sz="2000" b="1" dirty="0" smtClean="0">
                <a:solidFill>
                  <a:srgbClr val="0000FF"/>
                </a:solidFill>
              </a:rPr>
              <a:t>、进线间</a:t>
            </a:r>
            <a:endParaRPr lang="zh-CN" altLang="en-US" sz="2000" dirty="0">
              <a:solidFill>
                <a:srgbClr val="0000FF"/>
              </a:solidFill>
            </a:endParaRPr>
          </a:p>
        </p:txBody>
      </p:sp>
      <p:sp>
        <p:nvSpPr>
          <p:cNvPr id="9" name="内容占位符 8"/>
          <p:cNvSpPr>
            <a:spLocks noGrp="1"/>
          </p:cNvSpPr>
          <p:nvPr>
            <p:ph idx="1"/>
          </p:nvPr>
        </p:nvSpPr>
        <p:spPr>
          <a:xfrm>
            <a:off x="500034" y="3214686"/>
            <a:ext cx="3214710" cy="2714644"/>
          </a:xfrm>
        </p:spPr>
        <p:txBody>
          <a:bodyPr/>
          <a:lstStyle/>
          <a:p>
            <a:pPr marL="342900" lvl="1" indent="-342900">
              <a:buNone/>
            </a:pPr>
            <a:r>
              <a:rPr lang="zh-CN" altLang="en-US" sz="1800" dirty="0" smtClean="0"/>
              <a:t>        </a:t>
            </a:r>
            <a:endParaRPr lang="en-US" altLang="zh-CN" sz="1800" dirty="0" smtClean="0"/>
          </a:p>
          <a:p>
            <a:pPr marL="342900" lvl="1" indent="-342900">
              <a:buNone/>
            </a:pPr>
            <a:r>
              <a:rPr lang="en-US" altLang="zh-CN" sz="1800" dirty="0" smtClean="0"/>
              <a:t>      </a:t>
            </a:r>
            <a:r>
              <a:rPr lang="zh-CN" altLang="en-US" sz="1800" dirty="0" smtClean="0"/>
              <a:t>管理系统是对工作区、电</a:t>
            </a:r>
            <a:endParaRPr lang="en-US" altLang="zh-CN" sz="1800" dirty="0" smtClean="0"/>
          </a:p>
          <a:p>
            <a:pPr marL="342900" lvl="1" indent="-342900">
              <a:buNone/>
            </a:pPr>
            <a:r>
              <a:rPr lang="zh-CN" altLang="en-US" sz="1800" dirty="0" smtClean="0"/>
              <a:t>信间、设备间、进线间的配线</a:t>
            </a:r>
            <a:endParaRPr lang="en-US" altLang="zh-CN" sz="1800" dirty="0" smtClean="0"/>
          </a:p>
          <a:p>
            <a:pPr marL="342900" lvl="1" indent="-342900">
              <a:buNone/>
            </a:pPr>
            <a:r>
              <a:rPr lang="zh-CN" altLang="en-US" sz="1800" dirty="0" smtClean="0"/>
              <a:t>设备、线缆、信息插座模块等</a:t>
            </a:r>
            <a:endParaRPr lang="en-US" altLang="zh-CN" sz="1800" dirty="0" smtClean="0"/>
          </a:p>
          <a:p>
            <a:pPr marL="342900" lvl="1" indent="-342900">
              <a:buNone/>
            </a:pPr>
            <a:r>
              <a:rPr lang="zh-CN" altLang="en-US" sz="1800" dirty="0" smtClean="0"/>
              <a:t>设施按一定的模式进行标识和</a:t>
            </a:r>
            <a:endParaRPr lang="en-US" altLang="zh-CN" sz="1800" dirty="0" smtClean="0"/>
          </a:p>
          <a:p>
            <a:pPr marL="342900" lvl="1" indent="-342900">
              <a:buNone/>
            </a:pPr>
            <a:r>
              <a:rPr lang="zh-CN" altLang="en-US" sz="1800" dirty="0" smtClean="0"/>
              <a:t>记录。方便查询和维护。</a:t>
            </a:r>
            <a:endParaRPr lang="zh-CN" altLang="en-US" sz="2000" dirty="0"/>
          </a:p>
        </p:txBody>
      </p:sp>
      <p:sp>
        <p:nvSpPr>
          <p:cNvPr id="10" name="标题 7"/>
          <p:cNvSpPr txBox="1">
            <a:spLocks/>
          </p:cNvSpPr>
          <p:nvPr/>
        </p:nvSpPr>
        <p:spPr bwMode="auto">
          <a:xfrm>
            <a:off x="714348" y="2928934"/>
            <a:ext cx="1357322" cy="37622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zh-CN" sz="2000" b="1" kern="0" dirty="0" smtClean="0">
                <a:solidFill>
                  <a:srgbClr val="0000FF"/>
                </a:solidFill>
                <a:latin typeface="+mj-lt"/>
                <a:ea typeface="+mj-ea"/>
                <a:cs typeface="+mj-cs"/>
              </a:rPr>
              <a:t>3.7</a:t>
            </a:r>
            <a:r>
              <a:rPr kumimoji="0" lang="zh-CN" altLang="en-US" sz="2000" b="1" i="0" u="none" strike="noStrike" kern="0" cap="none" spc="0" normalizeH="0" baseline="0" noProof="0" dirty="0" smtClean="0">
                <a:ln>
                  <a:noFill/>
                </a:ln>
                <a:solidFill>
                  <a:srgbClr val="0000FF"/>
                </a:solidFill>
                <a:effectLst/>
                <a:uLnTx/>
                <a:uFillTx/>
                <a:latin typeface="+mj-lt"/>
                <a:ea typeface="+mj-ea"/>
                <a:cs typeface="+mj-cs"/>
              </a:rPr>
              <a:t>、管理</a:t>
            </a:r>
            <a:endParaRPr kumimoji="0" lang="zh-CN" altLang="en-US" sz="2000" b="0" i="0" u="none" strike="noStrike" kern="0" cap="none" spc="0" normalizeH="0" baseline="0" noProof="0" dirty="0">
              <a:ln>
                <a:noFill/>
              </a:ln>
              <a:solidFill>
                <a:srgbClr val="0000FF"/>
              </a:solidFill>
              <a:effectLst/>
              <a:uLnTx/>
              <a:uFillTx/>
              <a:latin typeface="+mj-lt"/>
              <a:ea typeface="+mj-ea"/>
              <a:cs typeface="+mj-cs"/>
            </a:endParaRPr>
          </a:p>
        </p:txBody>
      </p:sp>
      <p:sp>
        <p:nvSpPr>
          <p:cNvPr id="11" name="内容占位符 8"/>
          <p:cNvSpPr txBox="1">
            <a:spLocks/>
          </p:cNvSpPr>
          <p:nvPr/>
        </p:nvSpPr>
        <p:spPr bwMode="auto">
          <a:xfrm>
            <a:off x="642910" y="1714488"/>
            <a:ext cx="8072494" cy="79850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1" indent="-342900" algn="l" defTabSz="914400" rtl="0" eaLnBrk="0" fontAlgn="base" latinLnBrk="0" hangingPunct="0">
              <a:lnSpc>
                <a:spcPct val="100000"/>
              </a:lnSpc>
              <a:spcBef>
                <a:spcPct val="20000"/>
              </a:spcBef>
              <a:spcAft>
                <a:spcPct val="0"/>
              </a:spcAft>
              <a:buClrTx/>
              <a:buSzTx/>
              <a:buFontTx/>
              <a:buNone/>
              <a:tabLst/>
              <a:defRPr/>
            </a:pPr>
            <a:r>
              <a:rPr kumimoji="0" lang="zh-CN" altLang="en-US" sz="1800" b="0" i="0" u="none" strike="noStrike" kern="0" cap="none" spc="0" normalizeH="0" baseline="0" noProof="0" smtClean="0">
                <a:ln>
                  <a:noFill/>
                </a:ln>
                <a:solidFill>
                  <a:schemeClr val="tx1"/>
                </a:solidFill>
                <a:effectLst/>
                <a:uLnTx/>
                <a:uFillTx/>
                <a:latin typeface="+mn-lt"/>
                <a:ea typeface="+mn-ea"/>
              </a:rPr>
              <a:t>      进线间是建筑物外部通信和信息管线的入口部位，并可作为入口设施和建</a:t>
            </a:r>
            <a:endParaRPr kumimoji="0" lang="en-US" altLang="zh-CN" sz="1800" b="0" i="0" u="none" strike="noStrike" kern="0" cap="none" spc="0" normalizeH="0" baseline="0" noProof="0" smtClean="0">
              <a:ln>
                <a:noFill/>
              </a:ln>
              <a:solidFill>
                <a:schemeClr val="tx1"/>
              </a:solidFill>
              <a:effectLst/>
              <a:uLnTx/>
              <a:uFillTx/>
              <a:latin typeface="+mn-lt"/>
              <a:ea typeface="+mn-ea"/>
            </a:endParaRPr>
          </a:p>
          <a:p>
            <a:pPr marL="342900" marR="0" lvl="1" indent="-342900" algn="l" defTabSz="914400" rtl="0" eaLnBrk="0" fontAlgn="base" latinLnBrk="0" hangingPunct="0">
              <a:lnSpc>
                <a:spcPct val="100000"/>
              </a:lnSpc>
              <a:spcBef>
                <a:spcPct val="20000"/>
              </a:spcBef>
              <a:spcAft>
                <a:spcPct val="0"/>
              </a:spcAft>
              <a:buClrTx/>
              <a:buSzTx/>
              <a:buFontTx/>
              <a:buNone/>
              <a:tabLst/>
              <a:defRPr/>
            </a:pPr>
            <a:r>
              <a:rPr kumimoji="0" lang="zh-CN" altLang="en-US" sz="1800" b="0" i="0" u="none" strike="noStrike" kern="0" cap="none" spc="0" normalizeH="0" baseline="0" noProof="0" smtClean="0">
                <a:ln>
                  <a:noFill/>
                </a:ln>
                <a:solidFill>
                  <a:schemeClr val="tx1"/>
                </a:solidFill>
                <a:effectLst/>
                <a:uLnTx/>
                <a:uFillTx/>
                <a:latin typeface="+mn-lt"/>
                <a:ea typeface="+mn-ea"/>
              </a:rPr>
              <a:t>筑群配线设备的安装场地。</a:t>
            </a:r>
          </a:p>
          <a:p>
            <a:pPr marL="342900" marR="0" lvl="0" indent="-342900" algn="l" defTabSz="914400" rtl="0" eaLnBrk="0" fontAlgn="base" latinLnBrk="0" hangingPunct="0">
              <a:lnSpc>
                <a:spcPct val="100000"/>
              </a:lnSpc>
              <a:spcBef>
                <a:spcPct val="20000"/>
              </a:spcBef>
              <a:spcAft>
                <a:spcPct val="0"/>
              </a:spcAft>
              <a:buClrTx/>
              <a:buSzTx/>
              <a:buFontTx/>
              <a:buNone/>
              <a:tabLst/>
              <a:defRPr/>
            </a:pPr>
            <a:endParaRPr kumimoji="0" lang="zh-CN" altLang="en-US" sz="2000" b="0" i="0" u="none" strike="noStrike" kern="0" cap="none" spc="0" normalizeH="0" baseline="0" noProof="0" dirty="0">
              <a:ln>
                <a:noFill/>
              </a:ln>
              <a:solidFill>
                <a:schemeClr val="tx1"/>
              </a:solidFill>
              <a:effectLst/>
              <a:uLnTx/>
              <a:uFillTx/>
              <a:latin typeface="+mn-lt"/>
              <a:ea typeface="+mn-ea"/>
              <a:cs typeface="+mn-cs"/>
            </a:endParaRPr>
          </a:p>
        </p:txBody>
      </p:sp>
      <p:pic>
        <p:nvPicPr>
          <p:cNvPr id="12" name="Picture 3" descr="DSC00002"/>
          <p:cNvPicPr>
            <a:picLocks noChangeAspect="1" noChangeArrowheads="1"/>
          </p:cNvPicPr>
          <p:nvPr/>
        </p:nvPicPr>
        <p:blipFill>
          <a:blip r:embed="rId2"/>
          <a:srcRect/>
          <a:stretch>
            <a:fillRect/>
          </a:stretch>
        </p:blipFill>
        <p:spPr bwMode="auto">
          <a:xfrm>
            <a:off x="4071934" y="2071678"/>
            <a:ext cx="4668848" cy="3858826"/>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4"/>
          <p:cNvSpPr txBox="1">
            <a:spLocks noChangeArrowheads="1"/>
          </p:cNvSpPr>
          <p:nvPr/>
        </p:nvSpPr>
        <p:spPr bwMode="auto">
          <a:xfrm>
            <a:off x="857224" y="1785926"/>
            <a:ext cx="7346948" cy="4093428"/>
          </a:xfrm>
          <a:prstGeom prst="rect">
            <a:avLst/>
          </a:prstGeom>
          <a:noFill/>
          <a:ln w="9525" algn="ctr">
            <a:noFill/>
            <a:miter lim="800000"/>
            <a:headEnd/>
            <a:tailEnd/>
          </a:ln>
        </p:spPr>
        <p:txBody>
          <a:bodyPr wrap="square">
            <a:spAutoFit/>
          </a:bodyPr>
          <a:lstStyle/>
          <a:p>
            <a:r>
              <a:rPr lang="zh-CN" altLang="en-US" sz="2000" dirty="0" smtClean="0"/>
              <a:t>       由于最早进入中国市场的是北美布线产品，人们已经习惯根据北美标准将综合布线系统划分为以下类别：</a:t>
            </a:r>
            <a:endParaRPr lang="en-US" altLang="zh-CN" sz="2000" dirty="0" smtClean="0"/>
          </a:p>
          <a:p>
            <a:endParaRPr lang="en-US" altLang="zh-CN" sz="2000" dirty="0" smtClean="0"/>
          </a:p>
          <a:p>
            <a:r>
              <a:rPr lang="en-US" altLang="zh-CN" sz="2000" b="1" dirty="0" smtClean="0">
                <a:solidFill>
                  <a:srgbClr val="FF0000"/>
                </a:solidFill>
              </a:rPr>
              <a:t>        3</a:t>
            </a:r>
            <a:r>
              <a:rPr lang="zh-CN" altLang="en-US" sz="2000" b="1" dirty="0" smtClean="0">
                <a:solidFill>
                  <a:srgbClr val="FF0000"/>
                </a:solidFill>
              </a:rPr>
              <a:t>类布线系统</a:t>
            </a:r>
            <a:r>
              <a:rPr lang="zh-CN" altLang="en-US" sz="2000" dirty="0" smtClean="0">
                <a:solidFill>
                  <a:srgbClr val="FF0000"/>
                </a:solidFill>
              </a:rPr>
              <a:t>、</a:t>
            </a:r>
            <a:r>
              <a:rPr lang="en-US" altLang="zh-CN" sz="2000" b="1" dirty="0" smtClean="0">
                <a:solidFill>
                  <a:srgbClr val="FF0000"/>
                </a:solidFill>
              </a:rPr>
              <a:t>5</a:t>
            </a:r>
            <a:r>
              <a:rPr lang="zh-CN" altLang="en-US" sz="2000" b="1" dirty="0" smtClean="0">
                <a:solidFill>
                  <a:srgbClr val="FF0000"/>
                </a:solidFill>
              </a:rPr>
              <a:t>类布线系统</a:t>
            </a:r>
            <a:r>
              <a:rPr lang="zh-CN" altLang="en-US" sz="2000" dirty="0" smtClean="0">
                <a:solidFill>
                  <a:srgbClr val="FF0000"/>
                </a:solidFill>
              </a:rPr>
              <a:t>、</a:t>
            </a:r>
            <a:r>
              <a:rPr lang="zh-CN" altLang="en-US" sz="2000" b="1" dirty="0" smtClean="0">
                <a:solidFill>
                  <a:srgbClr val="FF0000"/>
                </a:solidFill>
              </a:rPr>
              <a:t>超五类（</a:t>
            </a:r>
            <a:r>
              <a:rPr lang="en-US" altLang="zh-CN" sz="2000" b="1" dirty="0" smtClean="0">
                <a:solidFill>
                  <a:srgbClr val="FF0000"/>
                </a:solidFill>
              </a:rPr>
              <a:t>5e</a:t>
            </a:r>
            <a:r>
              <a:rPr lang="zh-CN" altLang="en-US" sz="2000" b="1" dirty="0" smtClean="0">
                <a:solidFill>
                  <a:srgbClr val="FF0000"/>
                </a:solidFill>
              </a:rPr>
              <a:t>）布线系统</a:t>
            </a:r>
            <a:r>
              <a:rPr lang="zh-CN" altLang="en-US" sz="2000" dirty="0" smtClean="0">
                <a:solidFill>
                  <a:srgbClr val="FF0000"/>
                </a:solidFill>
              </a:rPr>
              <a:t>、</a:t>
            </a:r>
            <a:r>
              <a:rPr lang="en-US" altLang="zh-CN" sz="2000" b="1" dirty="0" smtClean="0">
                <a:solidFill>
                  <a:srgbClr val="FF0000"/>
                </a:solidFill>
              </a:rPr>
              <a:t>6</a:t>
            </a:r>
            <a:r>
              <a:rPr lang="zh-CN" altLang="en-US" sz="2000" b="1" dirty="0" smtClean="0">
                <a:solidFill>
                  <a:srgbClr val="FF0000"/>
                </a:solidFill>
              </a:rPr>
              <a:t>类布线系统</a:t>
            </a:r>
            <a:r>
              <a:rPr lang="zh-CN" altLang="en-US" sz="2000" dirty="0" smtClean="0">
                <a:solidFill>
                  <a:srgbClr val="FF0000"/>
                </a:solidFill>
              </a:rPr>
              <a:t>、</a:t>
            </a:r>
            <a:r>
              <a:rPr lang="en-US" altLang="zh-CN" sz="2000" b="1" dirty="0" smtClean="0">
                <a:solidFill>
                  <a:srgbClr val="FF0000"/>
                </a:solidFill>
              </a:rPr>
              <a:t>7</a:t>
            </a:r>
            <a:r>
              <a:rPr lang="zh-CN" altLang="en-US" sz="2000" b="1" dirty="0" smtClean="0">
                <a:solidFill>
                  <a:srgbClr val="FF0000"/>
                </a:solidFill>
              </a:rPr>
              <a:t>类布线系统</a:t>
            </a:r>
            <a:endParaRPr lang="en-US" altLang="zh-CN" sz="2000" b="1" dirty="0" smtClean="0">
              <a:solidFill>
                <a:srgbClr val="FF0000"/>
              </a:solidFill>
            </a:endParaRPr>
          </a:p>
          <a:p>
            <a:endParaRPr lang="zh-CN" altLang="en-US" sz="2000" b="1" dirty="0">
              <a:solidFill>
                <a:srgbClr val="FF0000"/>
              </a:solidFill>
            </a:endParaRPr>
          </a:p>
          <a:p>
            <a:r>
              <a:rPr lang="zh-CN" altLang="en-US" sz="2000" dirty="0" smtClean="0"/>
              <a:t>       </a:t>
            </a:r>
            <a:r>
              <a:rPr lang="en-US" altLang="zh-CN" sz="2000" dirty="0" smtClean="0"/>
              <a:t>ISO/IEC 11801</a:t>
            </a:r>
            <a:r>
              <a:rPr lang="zh-CN" altLang="en-US" sz="2000" dirty="0" smtClean="0"/>
              <a:t>将布线系统分为</a:t>
            </a:r>
            <a:r>
              <a:rPr lang="en-US" altLang="zh-CN" sz="2000" dirty="0" smtClean="0">
                <a:solidFill>
                  <a:srgbClr val="FF0000"/>
                </a:solidFill>
              </a:rPr>
              <a:t>A</a:t>
            </a:r>
            <a:r>
              <a:rPr lang="zh-CN" altLang="en-US" sz="2000" dirty="0" smtClean="0">
                <a:solidFill>
                  <a:srgbClr val="FF0000"/>
                </a:solidFill>
              </a:rPr>
              <a:t>、</a:t>
            </a:r>
            <a:r>
              <a:rPr lang="en-US" altLang="zh-CN" sz="2000" dirty="0" smtClean="0">
                <a:solidFill>
                  <a:srgbClr val="FF0000"/>
                </a:solidFill>
              </a:rPr>
              <a:t>B</a:t>
            </a:r>
            <a:r>
              <a:rPr lang="zh-CN" altLang="en-US" sz="2000" dirty="0" smtClean="0">
                <a:solidFill>
                  <a:srgbClr val="FF0000"/>
                </a:solidFill>
              </a:rPr>
              <a:t>、</a:t>
            </a:r>
            <a:r>
              <a:rPr lang="en-US" altLang="zh-CN" sz="2000" dirty="0" smtClean="0">
                <a:solidFill>
                  <a:srgbClr val="FF0000"/>
                </a:solidFill>
              </a:rPr>
              <a:t>C</a:t>
            </a:r>
            <a:r>
              <a:rPr lang="zh-CN" altLang="en-US" sz="2000" dirty="0" smtClean="0">
                <a:solidFill>
                  <a:srgbClr val="FF0000"/>
                </a:solidFill>
              </a:rPr>
              <a:t>、</a:t>
            </a:r>
            <a:r>
              <a:rPr lang="en-US" altLang="zh-CN" sz="2000" dirty="0" smtClean="0">
                <a:solidFill>
                  <a:srgbClr val="FF0000"/>
                </a:solidFill>
              </a:rPr>
              <a:t>D</a:t>
            </a:r>
            <a:r>
              <a:rPr lang="zh-CN" altLang="en-US" sz="2000" dirty="0" smtClean="0">
                <a:solidFill>
                  <a:srgbClr val="FF0000"/>
                </a:solidFill>
              </a:rPr>
              <a:t>、</a:t>
            </a:r>
            <a:r>
              <a:rPr lang="en-US" altLang="zh-CN" sz="2000" dirty="0" smtClean="0">
                <a:solidFill>
                  <a:srgbClr val="FF0000"/>
                </a:solidFill>
              </a:rPr>
              <a:t>E</a:t>
            </a:r>
            <a:r>
              <a:rPr lang="zh-CN" altLang="en-US" sz="2000" dirty="0" smtClean="0">
                <a:solidFill>
                  <a:srgbClr val="FF0000"/>
                </a:solidFill>
              </a:rPr>
              <a:t>、</a:t>
            </a:r>
            <a:r>
              <a:rPr lang="en-US" altLang="zh-CN" sz="2000" dirty="0" smtClean="0">
                <a:solidFill>
                  <a:srgbClr val="FF0000"/>
                </a:solidFill>
              </a:rPr>
              <a:t>F</a:t>
            </a:r>
            <a:r>
              <a:rPr lang="zh-CN" altLang="en-US" sz="2000" dirty="0" smtClean="0"/>
              <a:t>六级</a:t>
            </a:r>
            <a:endParaRPr lang="en-US" altLang="zh-CN" sz="2000" dirty="0" smtClean="0"/>
          </a:p>
          <a:p>
            <a:r>
              <a:rPr lang="en-US" altLang="zh-CN" sz="2000" dirty="0" smtClean="0"/>
              <a:t>       A</a:t>
            </a:r>
            <a:r>
              <a:rPr lang="zh-CN" altLang="en-US" sz="2000" dirty="0" smtClean="0"/>
              <a:t>级支持带宽</a:t>
            </a:r>
            <a:r>
              <a:rPr lang="en-US" altLang="zh-CN" sz="2000" dirty="0" smtClean="0"/>
              <a:t>100K</a:t>
            </a:r>
            <a:r>
              <a:rPr lang="zh-CN" altLang="en-US" sz="2000" dirty="0" smtClean="0"/>
              <a:t>、 </a:t>
            </a:r>
            <a:r>
              <a:rPr lang="en-US" altLang="zh-CN" sz="2000" dirty="0" smtClean="0"/>
              <a:t>B</a:t>
            </a:r>
            <a:r>
              <a:rPr lang="zh-CN" altLang="en-US" sz="2000" dirty="0" smtClean="0"/>
              <a:t>级支持带宽</a:t>
            </a:r>
            <a:r>
              <a:rPr lang="en-US" altLang="zh-CN" sz="2000" dirty="0" smtClean="0"/>
              <a:t>1M</a:t>
            </a:r>
            <a:r>
              <a:rPr lang="zh-CN" altLang="en-US" sz="2000" dirty="0" smtClean="0"/>
              <a:t>、</a:t>
            </a:r>
            <a:r>
              <a:rPr lang="en-US" altLang="zh-CN" sz="2000" dirty="0" smtClean="0"/>
              <a:t>C</a:t>
            </a:r>
            <a:r>
              <a:rPr lang="zh-CN" altLang="en-US" sz="2000" dirty="0" smtClean="0"/>
              <a:t>级支持带宽</a:t>
            </a:r>
            <a:r>
              <a:rPr lang="en-US" altLang="zh-CN" sz="2000" dirty="0" smtClean="0"/>
              <a:t>16M</a:t>
            </a:r>
            <a:r>
              <a:rPr lang="zh-CN" altLang="en-US" sz="2000" dirty="0" smtClean="0"/>
              <a:t>（应用于</a:t>
            </a:r>
            <a:r>
              <a:rPr lang="en-US" altLang="zh-CN" sz="2000" dirty="0" smtClean="0"/>
              <a:t>3</a:t>
            </a:r>
            <a:r>
              <a:rPr lang="zh-CN" altLang="en-US" sz="2000" dirty="0" smtClean="0"/>
              <a:t>类布线系统）、</a:t>
            </a:r>
            <a:r>
              <a:rPr lang="en-US" altLang="zh-CN" sz="2000" dirty="0" smtClean="0"/>
              <a:t>D</a:t>
            </a:r>
            <a:r>
              <a:rPr lang="zh-CN" altLang="en-US" sz="2000" dirty="0" smtClean="0"/>
              <a:t>级支持带宽</a:t>
            </a:r>
            <a:r>
              <a:rPr lang="en-US" altLang="zh-CN" sz="2000" dirty="0" smtClean="0"/>
              <a:t>100M</a:t>
            </a:r>
            <a:r>
              <a:rPr lang="zh-CN" altLang="en-US" sz="2000" dirty="0" smtClean="0"/>
              <a:t>（应用于</a:t>
            </a:r>
            <a:r>
              <a:rPr lang="en-US" altLang="zh-CN" sz="2000" dirty="0" smtClean="0"/>
              <a:t>5</a:t>
            </a:r>
            <a:r>
              <a:rPr lang="zh-CN" altLang="en-US" sz="2000" dirty="0" smtClean="0"/>
              <a:t>类</a:t>
            </a:r>
            <a:r>
              <a:rPr lang="en-US" altLang="zh-CN" sz="2000" dirty="0" smtClean="0"/>
              <a:t>/5e</a:t>
            </a:r>
            <a:r>
              <a:rPr lang="zh-CN" altLang="en-US" sz="2000" dirty="0" smtClean="0"/>
              <a:t>类布线系统）、</a:t>
            </a:r>
            <a:r>
              <a:rPr lang="en-US" altLang="zh-CN" sz="2000" dirty="0" smtClean="0"/>
              <a:t>E</a:t>
            </a:r>
            <a:r>
              <a:rPr lang="zh-CN" altLang="en-US" sz="2000" dirty="0" smtClean="0"/>
              <a:t>级支持带宽</a:t>
            </a:r>
            <a:r>
              <a:rPr lang="en-US" altLang="zh-CN" sz="2000" dirty="0" smtClean="0"/>
              <a:t>250M</a:t>
            </a:r>
            <a:r>
              <a:rPr lang="zh-CN" altLang="en-US" sz="2000" dirty="0" smtClean="0"/>
              <a:t>（应用于</a:t>
            </a:r>
            <a:r>
              <a:rPr lang="en-US" altLang="zh-CN" sz="2000" dirty="0" smtClean="0"/>
              <a:t>6</a:t>
            </a:r>
            <a:r>
              <a:rPr lang="zh-CN" altLang="en-US" sz="2000" dirty="0" smtClean="0"/>
              <a:t>类布线系统）、</a:t>
            </a:r>
            <a:r>
              <a:rPr lang="en-US" altLang="zh-CN" sz="2000" dirty="0" smtClean="0"/>
              <a:t>F</a:t>
            </a:r>
            <a:r>
              <a:rPr lang="zh-CN" altLang="en-US" sz="2000" dirty="0" smtClean="0"/>
              <a:t>级支持带宽</a:t>
            </a:r>
            <a:r>
              <a:rPr lang="en-US" altLang="zh-CN" sz="2000" dirty="0" smtClean="0"/>
              <a:t>600M (</a:t>
            </a:r>
            <a:r>
              <a:rPr lang="zh-CN" altLang="en-US" sz="2000" dirty="0" smtClean="0"/>
              <a:t>应用于</a:t>
            </a:r>
            <a:r>
              <a:rPr lang="en-US" altLang="zh-CN" sz="2000" dirty="0" smtClean="0"/>
              <a:t>7</a:t>
            </a:r>
            <a:r>
              <a:rPr lang="zh-CN" altLang="en-US" sz="2000" dirty="0" smtClean="0"/>
              <a:t>类布线系统）</a:t>
            </a:r>
            <a:endParaRPr lang="en-US" altLang="zh-CN" sz="2000" dirty="0" smtClean="0"/>
          </a:p>
          <a:p>
            <a:r>
              <a:rPr lang="zh-CN" altLang="en-US" sz="2000" dirty="0" smtClean="0"/>
              <a:t>      </a:t>
            </a:r>
            <a:r>
              <a:rPr lang="en-US" altLang="zh-CN" sz="2000" dirty="0" smtClean="0"/>
              <a:t>5</a:t>
            </a:r>
            <a:r>
              <a:rPr lang="zh-CN" altLang="en-US" sz="2000" dirty="0" smtClean="0"/>
              <a:t>类布线系统、超五类（</a:t>
            </a:r>
            <a:r>
              <a:rPr lang="en-US" altLang="zh-CN" sz="2000" dirty="0" smtClean="0"/>
              <a:t>5e</a:t>
            </a:r>
            <a:r>
              <a:rPr lang="zh-CN" altLang="en-US" sz="2000" dirty="0" smtClean="0"/>
              <a:t>）布线系统、</a:t>
            </a:r>
            <a:r>
              <a:rPr lang="en-US" altLang="zh-CN" sz="2000" dirty="0" smtClean="0"/>
              <a:t>6</a:t>
            </a:r>
            <a:r>
              <a:rPr lang="zh-CN" altLang="en-US" sz="2000" dirty="0" smtClean="0"/>
              <a:t>类布线系统又分为非屏蔽和屏蔽 布线系统。</a:t>
            </a:r>
            <a:endParaRPr lang="zh-CN" altLang="en-US" sz="2000" dirty="0"/>
          </a:p>
        </p:txBody>
      </p:sp>
      <p:sp>
        <p:nvSpPr>
          <p:cNvPr id="4" name="Text Box 4"/>
          <p:cNvSpPr txBox="1">
            <a:spLocks noChangeArrowheads="1"/>
          </p:cNvSpPr>
          <p:nvPr/>
        </p:nvSpPr>
        <p:spPr bwMode="auto">
          <a:xfrm>
            <a:off x="785786" y="1071546"/>
            <a:ext cx="7561262" cy="400110"/>
          </a:xfrm>
          <a:prstGeom prst="rect">
            <a:avLst/>
          </a:prstGeom>
          <a:noFill/>
          <a:ln w="9525" algn="ctr">
            <a:noFill/>
            <a:miter lim="800000"/>
            <a:headEnd/>
            <a:tailEnd/>
          </a:ln>
        </p:spPr>
        <p:txBody>
          <a:bodyPr>
            <a:spAutoFit/>
          </a:bodyPr>
          <a:lstStyle/>
          <a:p>
            <a:r>
              <a:rPr lang="en-US" altLang="zh-CN" sz="2000" b="1" dirty="0" smtClean="0"/>
              <a:t>4</a:t>
            </a:r>
            <a:r>
              <a:rPr lang="zh-CN" altLang="en-US" sz="2000" b="1" dirty="0" smtClean="0"/>
              <a:t>、综合布线系统的分级与种类</a:t>
            </a:r>
            <a:endParaRPr lang="zh-CN" altLang="en-US" sz="2000" b="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defRPr/>
            </a:pPr>
            <a:r>
              <a:rPr lang="zh-CN" altLang="en-US" sz="2800" b="1" kern="10" dirty="0" smtClean="0">
                <a:ln w="3175">
                  <a:solidFill>
                    <a:srgbClr val="FFFF00"/>
                  </a:solidFill>
                  <a:round/>
                  <a:headEnd/>
                  <a:tailEnd/>
                </a:ln>
                <a:solidFill>
                  <a:srgbClr val="FF3300"/>
                </a:solidFill>
                <a:latin typeface="华文新魏"/>
                <a:cs typeface="+mn-cs"/>
              </a:rPr>
              <a:t>一、智能楼宇、综合布线基础概念</a:t>
            </a:r>
          </a:p>
        </p:txBody>
      </p:sp>
      <p:sp>
        <p:nvSpPr>
          <p:cNvPr id="8195" name="内容占位符 2"/>
          <p:cNvSpPr>
            <a:spLocks noGrp="1"/>
          </p:cNvSpPr>
          <p:nvPr>
            <p:ph idx="1"/>
          </p:nvPr>
        </p:nvSpPr>
        <p:spPr/>
        <p:txBody>
          <a:bodyPr/>
          <a:lstStyle/>
          <a:p>
            <a:pPr>
              <a:buFontTx/>
              <a:buNone/>
            </a:pPr>
            <a:r>
              <a:rPr lang="zh-CN" altLang="en-US" sz="2000" dirty="0" smtClean="0">
                <a:solidFill>
                  <a:schemeClr val="hlink"/>
                </a:solidFill>
                <a:latin typeface="方正隶变简体"/>
                <a:ea typeface="方正隶变简体"/>
                <a:cs typeface="方正隶变简体"/>
              </a:rPr>
              <a:t>      </a:t>
            </a:r>
            <a:r>
              <a:rPr lang="en-US" altLang="zh-CN" sz="2400" b="1" dirty="0" smtClean="0">
                <a:solidFill>
                  <a:schemeClr val="hlink"/>
                </a:solidFill>
                <a:latin typeface="方正隶变简体"/>
                <a:ea typeface="方正隶变简体"/>
                <a:cs typeface="方正隶变简体"/>
              </a:rPr>
              <a:t>1</a:t>
            </a:r>
            <a:r>
              <a:rPr lang="zh-CN" altLang="en-US" sz="2400" b="1" dirty="0" smtClean="0">
                <a:solidFill>
                  <a:schemeClr val="hlink"/>
                </a:solidFill>
                <a:latin typeface="方正隶变简体"/>
                <a:ea typeface="方正隶变简体"/>
                <a:cs typeface="方正隶变简体"/>
              </a:rPr>
              <a:t>、什么是智能楼宇</a:t>
            </a:r>
            <a:endParaRPr lang="en-US" altLang="zh-CN" sz="2400" b="1" dirty="0" smtClean="0">
              <a:solidFill>
                <a:schemeClr val="hlink"/>
              </a:solidFill>
              <a:latin typeface="方正隶变简体"/>
              <a:ea typeface="方正隶变简体"/>
              <a:cs typeface="方正隶变简体"/>
            </a:endParaRPr>
          </a:p>
          <a:p>
            <a:pPr>
              <a:buFontTx/>
              <a:buNone/>
            </a:pPr>
            <a:r>
              <a:rPr lang="zh-CN" altLang="en-US" sz="2000" dirty="0" smtClean="0">
                <a:latin typeface="方正隶变简体"/>
                <a:ea typeface="方正隶变简体"/>
                <a:cs typeface="方正隶变简体"/>
              </a:rPr>
              <a:t>       智能建筑是以建筑为平台，兼容建筑设备、办公自动化与通信网络系统、集结构、系统、服务、管理及它们之间的最优化组合，向人们提供一个安全、高效、舒适、便利的建筑环境。</a:t>
            </a:r>
          </a:p>
          <a:p>
            <a:pPr>
              <a:buNone/>
            </a:pPr>
            <a:r>
              <a:rPr lang="zh-CN" altLang="en-US" sz="2000" dirty="0" smtClean="0"/>
              <a:t>             </a:t>
            </a:r>
            <a:endParaRPr lang="en-US" altLang="zh-CN" sz="2000" dirty="0" smtClean="0"/>
          </a:p>
          <a:p>
            <a:pPr>
              <a:buNone/>
            </a:pPr>
            <a:r>
              <a:rPr lang="en-US" altLang="zh-CN" sz="2000" b="1" dirty="0" smtClean="0"/>
              <a:t>            </a:t>
            </a:r>
            <a:r>
              <a:rPr lang="zh-CN" altLang="en-US" sz="2000" b="1" dirty="0" smtClean="0"/>
              <a:t>楼宇智能化系统又称弱电系统</a:t>
            </a:r>
            <a:endParaRPr lang="en-US" altLang="zh-CN" sz="2000" b="1" dirty="0" smtClean="0"/>
          </a:p>
          <a:p>
            <a:pPr>
              <a:buNone/>
            </a:pPr>
            <a:endParaRPr lang="en-US" altLang="zh-CN" sz="2000" b="1" dirty="0" smtClean="0">
              <a:latin typeface="方正隶变简体"/>
              <a:ea typeface="方正隶变简体"/>
              <a:cs typeface="方正隶变简体"/>
            </a:endParaRPr>
          </a:p>
          <a:p>
            <a:pPr>
              <a:buFontTx/>
              <a:buNone/>
            </a:pPr>
            <a:r>
              <a:rPr lang="zh-CN" altLang="en-US" sz="2000" dirty="0" smtClean="0">
                <a:latin typeface="方正隶变简体"/>
                <a:ea typeface="方正隶变简体"/>
                <a:cs typeface="方正隶变简体"/>
              </a:rPr>
              <a:t>       智能楼宇的三大基本功能</a:t>
            </a:r>
            <a:r>
              <a:rPr lang="en-US" altLang="zh-CN" sz="2000" dirty="0" smtClean="0">
                <a:latin typeface="方正隶变简体"/>
                <a:ea typeface="方正隶变简体"/>
                <a:cs typeface="方正隶变简体"/>
              </a:rPr>
              <a:t>(</a:t>
            </a:r>
            <a:r>
              <a:rPr lang="zh-CN" altLang="en-US" sz="2000" dirty="0" smtClean="0">
                <a:latin typeface="方正隶变简体"/>
                <a:ea typeface="方正隶变简体"/>
                <a:cs typeface="方正隶变简体"/>
              </a:rPr>
              <a:t>即</a:t>
            </a:r>
            <a:r>
              <a:rPr lang="en-US" altLang="zh-CN" sz="2000" dirty="0" smtClean="0">
                <a:latin typeface="方正隶变简体"/>
                <a:ea typeface="方正隶变简体"/>
                <a:cs typeface="方正隶变简体"/>
              </a:rPr>
              <a:t>3A)</a:t>
            </a:r>
            <a:r>
              <a:rPr lang="zh-CN" altLang="en-US" sz="2000" dirty="0" smtClean="0">
                <a:latin typeface="方正隶变简体"/>
                <a:ea typeface="方正隶变简体"/>
                <a:cs typeface="方正隶变简体"/>
              </a:rPr>
              <a:t>：</a:t>
            </a:r>
            <a:endParaRPr lang="en-US" altLang="zh-CN" sz="2000" dirty="0" smtClean="0">
              <a:latin typeface="方正隶变简体"/>
              <a:ea typeface="方正隶变简体"/>
              <a:cs typeface="方正隶变简体"/>
            </a:endParaRPr>
          </a:p>
          <a:p>
            <a:pPr>
              <a:buFontTx/>
              <a:buNone/>
            </a:pPr>
            <a:r>
              <a:rPr lang="zh-CN" altLang="en-US" sz="2000" b="1" dirty="0" smtClean="0">
                <a:latin typeface="方正隶变简体"/>
                <a:ea typeface="方正隶变简体"/>
                <a:cs typeface="方正隶变简体"/>
              </a:rPr>
              <a:t>       楼宇自动化（</a:t>
            </a:r>
            <a:r>
              <a:rPr lang="en-US" altLang="zh-CN" sz="2000" b="1" dirty="0" smtClean="0">
                <a:latin typeface="方正隶变简体"/>
                <a:ea typeface="方正隶变简体"/>
                <a:cs typeface="方正隶变简体"/>
              </a:rPr>
              <a:t>BA</a:t>
            </a:r>
            <a:r>
              <a:rPr lang="zh-CN" altLang="en-US" sz="2000" b="1" dirty="0" smtClean="0">
                <a:latin typeface="方正隶变简体"/>
                <a:ea typeface="方正隶变简体"/>
                <a:cs typeface="方正隶变简体"/>
              </a:rPr>
              <a:t>）、通信自动化（</a:t>
            </a:r>
            <a:r>
              <a:rPr lang="en-US" altLang="zh-CN" sz="2000" b="1" dirty="0" smtClean="0">
                <a:latin typeface="方正隶变简体"/>
                <a:ea typeface="方正隶变简体"/>
                <a:cs typeface="方正隶变简体"/>
              </a:rPr>
              <a:t>CA)</a:t>
            </a:r>
            <a:r>
              <a:rPr lang="zh-CN" altLang="en-US" sz="2000" b="1" dirty="0" smtClean="0">
                <a:latin typeface="方正隶变简体"/>
                <a:ea typeface="方正隶变简体"/>
                <a:cs typeface="方正隶变简体"/>
              </a:rPr>
              <a:t>、办公自动化（</a:t>
            </a:r>
            <a:r>
              <a:rPr lang="en-US" altLang="zh-CN" sz="2000" b="1" dirty="0" smtClean="0">
                <a:latin typeface="方正隶变简体"/>
                <a:ea typeface="方正隶变简体"/>
                <a:cs typeface="方正隶变简体"/>
              </a:rPr>
              <a:t>OA</a:t>
            </a:r>
            <a:r>
              <a:rPr lang="zh-CN" altLang="en-US" sz="2000" b="1" dirty="0" smtClean="0">
                <a:latin typeface="方正隶变简体"/>
                <a:ea typeface="方正隶变简体"/>
                <a:cs typeface="方正隶变简体"/>
              </a:rPr>
              <a:t>）</a:t>
            </a:r>
            <a:endParaRPr lang="en-US" altLang="zh-CN" sz="2000" b="1" dirty="0" smtClean="0">
              <a:latin typeface="方正隶变简体"/>
              <a:ea typeface="方正隶变简体"/>
              <a:cs typeface="方正隶变简体"/>
            </a:endParaRPr>
          </a:p>
          <a:p>
            <a:pPr>
              <a:buFontTx/>
              <a:buNone/>
            </a:pPr>
            <a:r>
              <a:rPr lang="zh-CN" altLang="en-US" sz="2000" dirty="0" smtClean="0">
                <a:latin typeface="方正隶变简体"/>
                <a:ea typeface="方正隶变简体"/>
                <a:cs typeface="方正隶变简体"/>
              </a:rPr>
              <a:t>       </a:t>
            </a:r>
            <a:endParaRPr lang="en-US" altLang="zh-CN" sz="2000" dirty="0" smtClean="0">
              <a:latin typeface="方正隶变简体"/>
              <a:ea typeface="方正隶变简体"/>
              <a:cs typeface="方正隶变简体"/>
            </a:endParaRPr>
          </a:p>
          <a:p>
            <a:pPr>
              <a:buFontTx/>
              <a:buNone/>
            </a:pPr>
            <a:r>
              <a:rPr lang="en-US" altLang="zh-CN" sz="2000" b="1" dirty="0" smtClean="0">
                <a:latin typeface="方正隶变简体"/>
                <a:ea typeface="方正隶变简体"/>
                <a:cs typeface="方正隶变简体"/>
              </a:rPr>
              <a:t>       </a:t>
            </a:r>
            <a:r>
              <a:rPr lang="zh-CN" altLang="en-US" sz="2000" b="1" dirty="0" smtClean="0">
                <a:solidFill>
                  <a:srgbClr val="FF0000"/>
                </a:solidFill>
                <a:latin typeface="方正隶变简体"/>
                <a:ea typeface="方正隶变简体"/>
                <a:cs typeface="方正隶变简体"/>
              </a:rPr>
              <a:t>消防自动化（</a:t>
            </a:r>
            <a:r>
              <a:rPr lang="en-US" altLang="zh-CN" sz="2000" b="1" dirty="0" smtClean="0">
                <a:solidFill>
                  <a:srgbClr val="FF0000"/>
                </a:solidFill>
                <a:latin typeface="方正隶变简体"/>
                <a:ea typeface="方正隶变简体"/>
                <a:cs typeface="方正隶变简体"/>
              </a:rPr>
              <a:t>FA</a:t>
            </a:r>
            <a:r>
              <a:rPr lang="zh-CN" altLang="en-US" sz="2000" b="1" dirty="0" smtClean="0">
                <a:solidFill>
                  <a:srgbClr val="FF0000"/>
                </a:solidFill>
                <a:latin typeface="方正隶变简体"/>
                <a:ea typeface="方正隶变简体"/>
                <a:cs typeface="方正隶变简体"/>
              </a:rPr>
              <a:t>）、保安自动化（</a:t>
            </a:r>
            <a:r>
              <a:rPr lang="en-US" altLang="zh-CN" sz="2000" b="1" dirty="0" smtClean="0">
                <a:solidFill>
                  <a:srgbClr val="FF0000"/>
                </a:solidFill>
                <a:latin typeface="方正隶变简体"/>
                <a:ea typeface="方正隶变简体"/>
                <a:cs typeface="方正隶变简体"/>
              </a:rPr>
              <a:t>SA</a:t>
            </a:r>
            <a:r>
              <a:rPr lang="zh-CN" altLang="en-US" sz="2000" b="1" dirty="0" smtClean="0">
                <a:solidFill>
                  <a:srgbClr val="FF0000"/>
                </a:solidFill>
                <a:latin typeface="方正隶变简体"/>
                <a:ea typeface="方正隶变简体"/>
                <a:cs typeface="方正隶变简体"/>
              </a:rPr>
              <a:t>）</a:t>
            </a:r>
            <a:endParaRPr lang="en-US" altLang="zh-CN" sz="2000" b="1" dirty="0" smtClean="0">
              <a:solidFill>
                <a:srgbClr val="FF0000"/>
              </a:solidFill>
              <a:latin typeface="方正隶变简体"/>
              <a:ea typeface="方正隶变简体"/>
              <a:cs typeface="方正隶变简体"/>
            </a:endParaRPr>
          </a:p>
          <a:p>
            <a:pPr>
              <a:buFontTx/>
              <a:buNone/>
            </a:pPr>
            <a:r>
              <a:rPr lang="zh-CN" altLang="en-US" sz="2000" dirty="0" smtClean="0">
                <a:latin typeface="方正隶变简体"/>
                <a:ea typeface="方正隶变简体"/>
                <a:cs typeface="方正隶变简体"/>
              </a:rPr>
              <a:t>       </a:t>
            </a:r>
            <a:endParaRPr lang="en-US" altLang="zh-CN" sz="2000" dirty="0" smtClean="0">
              <a:latin typeface="方正隶变简体"/>
              <a:ea typeface="方正隶变简体"/>
              <a:cs typeface="方正隶变简体"/>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57224" y="1071546"/>
            <a:ext cx="7461274" cy="519099"/>
          </a:xfrm>
        </p:spPr>
        <p:txBody>
          <a:bodyPr/>
          <a:lstStyle/>
          <a:p>
            <a:pPr algn="l"/>
            <a:r>
              <a:rPr lang="en-US" altLang="zh-CN" sz="2000" b="1" dirty="0" smtClean="0">
                <a:solidFill>
                  <a:srgbClr val="0000FF"/>
                </a:solidFill>
              </a:rPr>
              <a:t>4.1  </a:t>
            </a:r>
            <a:r>
              <a:rPr lang="zh-CN" altLang="en-US" sz="2000" b="1" dirty="0" smtClean="0">
                <a:solidFill>
                  <a:srgbClr val="0000FF"/>
                </a:solidFill>
              </a:rPr>
              <a:t>综合布线系统市场的需求和发展</a:t>
            </a:r>
            <a:endParaRPr lang="zh-CN" altLang="en-US" sz="2000" b="1" dirty="0">
              <a:solidFill>
                <a:srgbClr val="0000FF"/>
              </a:solidFill>
            </a:endParaRPr>
          </a:p>
        </p:txBody>
      </p:sp>
      <p:sp>
        <p:nvSpPr>
          <p:cNvPr id="3" name="内容占位符 2"/>
          <p:cNvSpPr>
            <a:spLocks noGrp="1"/>
          </p:cNvSpPr>
          <p:nvPr>
            <p:ph idx="1"/>
          </p:nvPr>
        </p:nvSpPr>
        <p:spPr>
          <a:xfrm>
            <a:off x="857224" y="1643050"/>
            <a:ext cx="7500990" cy="4214842"/>
          </a:xfrm>
        </p:spPr>
        <p:txBody>
          <a:bodyPr/>
          <a:lstStyle/>
          <a:p>
            <a:pPr>
              <a:buNone/>
            </a:pPr>
            <a:r>
              <a:rPr lang="en-US" altLang="zh-CN" sz="1800" dirty="0" smtClean="0"/>
              <a:t>        </a:t>
            </a:r>
            <a:r>
              <a:rPr lang="zh-CN" altLang="en-US" sz="1800" b="1" dirty="0" smtClean="0"/>
              <a:t>   标准</a:t>
            </a:r>
            <a:r>
              <a:rPr lang="en-US" altLang="zh-CN" sz="1800" b="1" dirty="0" smtClean="0"/>
              <a:t>5</a:t>
            </a:r>
            <a:r>
              <a:rPr lang="zh-CN" altLang="en-US" sz="1800" b="1" dirty="0" smtClean="0"/>
              <a:t>类即将被淘汰</a:t>
            </a:r>
            <a:endParaRPr lang="zh-TW" altLang="en-US" sz="1800" b="1" dirty="0" smtClean="0"/>
          </a:p>
          <a:p>
            <a:pPr>
              <a:buNone/>
            </a:pPr>
            <a:r>
              <a:rPr lang="en-US" altLang="zh-CN" sz="1800" dirty="0" smtClean="0"/>
              <a:t>            </a:t>
            </a:r>
            <a:r>
              <a:rPr lang="zh-CN" altLang="zh-TW" sz="1800" b="1" dirty="0" smtClean="0"/>
              <a:t>5</a:t>
            </a:r>
            <a:r>
              <a:rPr lang="en-US" altLang="zh-TW" sz="1800" b="1" dirty="0" smtClean="0"/>
              <a:t>E</a:t>
            </a:r>
            <a:r>
              <a:rPr lang="zh-CN" altLang="en-US" sz="1800" b="1" dirty="0" smtClean="0">
                <a:latin typeface="宋体" pitchFamily="2" charset="-122"/>
              </a:rPr>
              <a:t>类</a:t>
            </a:r>
            <a:r>
              <a:rPr lang="zh-CN" altLang="en-US" sz="1800" b="1" dirty="0" smtClean="0"/>
              <a:t>成为市场主力</a:t>
            </a:r>
            <a:endParaRPr lang="zh-TW" altLang="en-US" sz="1800" b="1" dirty="0" smtClean="0"/>
          </a:p>
          <a:p>
            <a:pPr>
              <a:buNone/>
            </a:pPr>
            <a:r>
              <a:rPr lang="en-US" altLang="zh-CN" sz="1800" dirty="0" smtClean="0"/>
              <a:t>            </a:t>
            </a:r>
            <a:r>
              <a:rPr lang="zh-CN" altLang="zh-TW" sz="1800" b="1" dirty="0" smtClean="0"/>
              <a:t>6 </a:t>
            </a:r>
            <a:r>
              <a:rPr lang="zh-CN" altLang="en-US" sz="1800" b="1" dirty="0" smtClean="0"/>
              <a:t>类开始</a:t>
            </a:r>
            <a:r>
              <a:rPr lang="zh-CN" altLang="en-US" sz="1800" b="1" dirty="0" smtClean="0">
                <a:latin typeface="宋体" pitchFamily="2" charset="-122"/>
              </a:rPr>
              <a:t>赢得市场需求</a:t>
            </a:r>
            <a:endParaRPr lang="zh-TW" altLang="en-US" sz="1800" b="1" dirty="0" smtClean="0">
              <a:latin typeface="宋体" pitchFamily="2" charset="-122"/>
            </a:endParaRPr>
          </a:p>
          <a:p>
            <a:pPr>
              <a:buNone/>
            </a:pPr>
            <a:endParaRPr lang="en-US" altLang="zh-CN" sz="1800" dirty="0" smtClean="0"/>
          </a:p>
          <a:p>
            <a:pPr>
              <a:buNone/>
            </a:pPr>
            <a:endParaRPr lang="zh-CN" altLang="en-US" sz="1800" dirty="0"/>
          </a:p>
        </p:txBody>
      </p:sp>
      <p:grpSp>
        <p:nvGrpSpPr>
          <p:cNvPr id="4" name="Group 4"/>
          <p:cNvGrpSpPr>
            <a:grpSpLocks/>
          </p:cNvGrpSpPr>
          <p:nvPr/>
        </p:nvGrpSpPr>
        <p:grpSpPr bwMode="auto">
          <a:xfrm>
            <a:off x="1173163" y="2992438"/>
            <a:ext cx="2960687" cy="2865437"/>
            <a:chOff x="1167" y="2131"/>
            <a:chExt cx="1865" cy="1805"/>
          </a:xfrm>
        </p:grpSpPr>
        <p:grpSp>
          <p:nvGrpSpPr>
            <p:cNvPr id="5" name="Group 5"/>
            <p:cNvGrpSpPr>
              <a:grpSpLocks/>
            </p:cNvGrpSpPr>
            <p:nvPr/>
          </p:nvGrpSpPr>
          <p:grpSpPr bwMode="auto">
            <a:xfrm>
              <a:off x="1167" y="2131"/>
              <a:ext cx="1865" cy="1756"/>
              <a:chOff x="1167" y="2131"/>
              <a:chExt cx="1865" cy="1756"/>
            </a:xfrm>
          </p:grpSpPr>
          <p:sp>
            <p:nvSpPr>
              <p:cNvPr id="9" name="AutoShape 6"/>
              <p:cNvSpPr>
                <a:spLocks noChangeArrowheads="1"/>
              </p:cNvSpPr>
              <p:nvPr/>
            </p:nvSpPr>
            <p:spPr bwMode="auto">
              <a:xfrm>
                <a:off x="1167" y="2131"/>
                <a:ext cx="1865" cy="1756"/>
              </a:xfrm>
              <a:prstGeom prst="triangle">
                <a:avLst>
                  <a:gd name="adj" fmla="val 49880"/>
                </a:avLst>
              </a:prstGeom>
              <a:solidFill>
                <a:srgbClr val="FF0000"/>
              </a:solidFill>
              <a:ln w="9525">
                <a:noFill/>
                <a:miter lim="800000"/>
                <a:headEnd/>
                <a:tailEnd/>
              </a:ln>
            </p:spPr>
            <p:txBody>
              <a:bodyPr wrap="none" anchor="ctr"/>
              <a:lstStyle/>
              <a:p>
                <a:pPr algn="ctr"/>
                <a:endParaRPr lang="zh-CN" altLang="en-US"/>
              </a:p>
            </p:txBody>
          </p:sp>
          <p:sp>
            <p:nvSpPr>
              <p:cNvPr id="10" name="AutoShape 7"/>
              <p:cNvSpPr>
                <a:spLocks noChangeArrowheads="1"/>
              </p:cNvSpPr>
              <p:nvPr/>
            </p:nvSpPr>
            <p:spPr bwMode="auto">
              <a:xfrm>
                <a:off x="1279" y="2131"/>
                <a:ext cx="1641" cy="1546"/>
              </a:xfrm>
              <a:prstGeom prst="triangle">
                <a:avLst>
                  <a:gd name="adj" fmla="val 49880"/>
                </a:avLst>
              </a:prstGeom>
              <a:solidFill>
                <a:srgbClr val="FF6600"/>
              </a:solidFill>
              <a:ln w="9525">
                <a:noFill/>
                <a:miter lim="800000"/>
                <a:headEnd/>
                <a:tailEnd/>
              </a:ln>
            </p:spPr>
            <p:txBody>
              <a:bodyPr wrap="none" anchor="ctr"/>
              <a:lstStyle/>
              <a:p>
                <a:pPr algn="ctr"/>
                <a:endParaRPr lang="zh-CN" altLang="en-US"/>
              </a:p>
            </p:txBody>
          </p:sp>
          <p:sp>
            <p:nvSpPr>
              <p:cNvPr id="11" name="AutoShape 8"/>
              <p:cNvSpPr>
                <a:spLocks noChangeArrowheads="1"/>
              </p:cNvSpPr>
              <p:nvPr/>
            </p:nvSpPr>
            <p:spPr bwMode="auto">
              <a:xfrm>
                <a:off x="1689" y="2131"/>
                <a:ext cx="821" cy="772"/>
              </a:xfrm>
              <a:prstGeom prst="triangle">
                <a:avLst>
                  <a:gd name="adj" fmla="val 49880"/>
                </a:avLst>
              </a:prstGeom>
              <a:solidFill>
                <a:srgbClr val="00AE00"/>
              </a:solidFill>
              <a:ln w="9525">
                <a:noFill/>
                <a:miter lim="800000"/>
                <a:headEnd/>
                <a:tailEnd/>
              </a:ln>
            </p:spPr>
            <p:txBody>
              <a:bodyPr wrap="none" anchor="ctr"/>
              <a:lstStyle/>
              <a:p>
                <a:pPr algn="ctr"/>
                <a:endParaRPr lang="zh-CN" altLang="en-US"/>
              </a:p>
            </p:txBody>
          </p:sp>
        </p:grpSp>
        <p:sp>
          <p:nvSpPr>
            <p:cNvPr id="6" name="Rectangle 9"/>
            <p:cNvSpPr>
              <a:spLocks noChangeArrowheads="1"/>
            </p:cNvSpPr>
            <p:nvPr/>
          </p:nvSpPr>
          <p:spPr bwMode="auto">
            <a:xfrm>
              <a:off x="1761" y="3650"/>
              <a:ext cx="663" cy="286"/>
            </a:xfrm>
            <a:prstGeom prst="rect">
              <a:avLst/>
            </a:prstGeom>
            <a:noFill/>
            <a:ln w="9525">
              <a:noFill/>
              <a:miter lim="800000"/>
              <a:headEnd/>
              <a:tailEnd/>
            </a:ln>
          </p:spPr>
          <p:txBody>
            <a:bodyPr lIns="90488" tIns="44450" rIns="90488" bIns="44450">
              <a:spAutoFit/>
            </a:bodyPr>
            <a:lstStyle/>
            <a:p>
              <a:pPr algn="ctr">
                <a:spcBef>
                  <a:spcPct val="50000"/>
                </a:spcBef>
              </a:pPr>
              <a:r>
                <a:rPr lang="en-US" altLang="zh-TW" b="1">
                  <a:solidFill>
                    <a:srgbClr val="00279F"/>
                  </a:solidFill>
                </a:rPr>
                <a:t>Cat-3</a:t>
              </a:r>
            </a:p>
          </p:txBody>
        </p:sp>
        <p:sp>
          <p:nvSpPr>
            <p:cNvPr id="7" name="Rectangle 10"/>
            <p:cNvSpPr>
              <a:spLocks noChangeArrowheads="1"/>
            </p:cNvSpPr>
            <p:nvPr/>
          </p:nvSpPr>
          <p:spPr bwMode="auto">
            <a:xfrm>
              <a:off x="1696" y="2653"/>
              <a:ext cx="793" cy="286"/>
            </a:xfrm>
            <a:prstGeom prst="rect">
              <a:avLst/>
            </a:prstGeom>
            <a:noFill/>
            <a:ln w="9525">
              <a:noFill/>
              <a:miter lim="800000"/>
              <a:headEnd/>
              <a:tailEnd/>
            </a:ln>
          </p:spPr>
          <p:txBody>
            <a:bodyPr lIns="90488" tIns="44450" rIns="90488" bIns="44450">
              <a:spAutoFit/>
            </a:bodyPr>
            <a:lstStyle/>
            <a:p>
              <a:pPr algn="ctr">
                <a:spcBef>
                  <a:spcPct val="50000"/>
                </a:spcBef>
              </a:pPr>
              <a:r>
                <a:rPr lang="en-US" altLang="zh-TW" b="1">
                  <a:solidFill>
                    <a:srgbClr val="00279F"/>
                  </a:solidFill>
                </a:rPr>
                <a:t>Cat-5E</a:t>
              </a:r>
            </a:p>
          </p:txBody>
        </p:sp>
        <p:sp>
          <p:nvSpPr>
            <p:cNvPr id="8" name="Rectangle 11"/>
            <p:cNvSpPr>
              <a:spLocks noChangeArrowheads="1"/>
            </p:cNvSpPr>
            <p:nvPr/>
          </p:nvSpPr>
          <p:spPr bwMode="auto">
            <a:xfrm>
              <a:off x="1761" y="3141"/>
              <a:ext cx="663" cy="286"/>
            </a:xfrm>
            <a:prstGeom prst="rect">
              <a:avLst/>
            </a:prstGeom>
            <a:noFill/>
            <a:ln w="9525">
              <a:noFill/>
              <a:miter lim="800000"/>
              <a:headEnd/>
              <a:tailEnd/>
            </a:ln>
          </p:spPr>
          <p:txBody>
            <a:bodyPr lIns="90488" tIns="44450" rIns="90488" bIns="44450">
              <a:spAutoFit/>
            </a:bodyPr>
            <a:lstStyle/>
            <a:p>
              <a:pPr algn="ctr">
                <a:spcBef>
                  <a:spcPct val="50000"/>
                </a:spcBef>
              </a:pPr>
              <a:r>
                <a:rPr lang="en-US" altLang="zh-TW" b="1">
                  <a:solidFill>
                    <a:srgbClr val="00279F"/>
                  </a:solidFill>
                </a:rPr>
                <a:t>Cat-5</a:t>
              </a:r>
            </a:p>
          </p:txBody>
        </p:sp>
      </p:grpSp>
      <p:grpSp>
        <p:nvGrpSpPr>
          <p:cNvPr id="12" name="Group 12"/>
          <p:cNvGrpSpPr>
            <a:grpSpLocks/>
          </p:cNvGrpSpPr>
          <p:nvPr/>
        </p:nvGrpSpPr>
        <p:grpSpPr bwMode="auto">
          <a:xfrm>
            <a:off x="3352800" y="2992438"/>
            <a:ext cx="4502150" cy="2865437"/>
            <a:chOff x="2540" y="2131"/>
            <a:chExt cx="2836" cy="1805"/>
          </a:xfrm>
        </p:grpSpPr>
        <p:grpSp>
          <p:nvGrpSpPr>
            <p:cNvPr id="13" name="Group 13"/>
            <p:cNvGrpSpPr>
              <a:grpSpLocks/>
            </p:cNvGrpSpPr>
            <p:nvPr/>
          </p:nvGrpSpPr>
          <p:grpSpPr bwMode="auto">
            <a:xfrm>
              <a:off x="3511" y="2131"/>
              <a:ext cx="1865" cy="1805"/>
              <a:chOff x="3511" y="2131"/>
              <a:chExt cx="1865" cy="1805"/>
            </a:xfrm>
          </p:grpSpPr>
          <p:grpSp>
            <p:nvGrpSpPr>
              <p:cNvPr id="16" name="Group 14"/>
              <p:cNvGrpSpPr>
                <a:grpSpLocks/>
              </p:cNvGrpSpPr>
              <p:nvPr/>
            </p:nvGrpSpPr>
            <p:grpSpPr bwMode="auto">
              <a:xfrm>
                <a:off x="3511" y="2131"/>
                <a:ext cx="1865" cy="1756"/>
                <a:chOff x="3511" y="2131"/>
                <a:chExt cx="1865" cy="1756"/>
              </a:xfrm>
            </p:grpSpPr>
            <p:sp>
              <p:nvSpPr>
                <p:cNvPr id="20" name="AutoShape 15"/>
                <p:cNvSpPr>
                  <a:spLocks noChangeArrowheads="1"/>
                </p:cNvSpPr>
                <p:nvPr/>
              </p:nvSpPr>
              <p:spPr bwMode="auto">
                <a:xfrm>
                  <a:off x="3511" y="2131"/>
                  <a:ext cx="1865" cy="1756"/>
                </a:xfrm>
                <a:prstGeom prst="triangle">
                  <a:avLst>
                    <a:gd name="adj" fmla="val 49880"/>
                  </a:avLst>
                </a:prstGeom>
                <a:solidFill>
                  <a:srgbClr val="FF6600"/>
                </a:solidFill>
                <a:ln w="9525">
                  <a:noFill/>
                  <a:miter lim="800000"/>
                  <a:headEnd/>
                  <a:tailEnd/>
                </a:ln>
              </p:spPr>
              <p:txBody>
                <a:bodyPr wrap="none" anchor="ctr"/>
                <a:lstStyle/>
                <a:p>
                  <a:pPr algn="ctr"/>
                  <a:endParaRPr lang="zh-CN" altLang="en-US"/>
                </a:p>
              </p:txBody>
            </p:sp>
            <p:sp>
              <p:nvSpPr>
                <p:cNvPr id="21" name="AutoShape 16"/>
                <p:cNvSpPr>
                  <a:spLocks noChangeArrowheads="1"/>
                </p:cNvSpPr>
                <p:nvPr/>
              </p:nvSpPr>
              <p:spPr bwMode="auto">
                <a:xfrm>
                  <a:off x="3623" y="2131"/>
                  <a:ext cx="1641" cy="1546"/>
                </a:xfrm>
                <a:prstGeom prst="triangle">
                  <a:avLst>
                    <a:gd name="adj" fmla="val 49880"/>
                  </a:avLst>
                </a:prstGeom>
                <a:solidFill>
                  <a:srgbClr val="00AE00"/>
                </a:solidFill>
                <a:ln w="9525">
                  <a:noFill/>
                  <a:miter lim="800000"/>
                  <a:headEnd/>
                  <a:tailEnd/>
                </a:ln>
              </p:spPr>
              <p:txBody>
                <a:bodyPr wrap="none" anchor="ctr"/>
                <a:lstStyle/>
                <a:p>
                  <a:pPr algn="ctr"/>
                  <a:endParaRPr lang="zh-CN" altLang="en-US"/>
                </a:p>
              </p:txBody>
            </p:sp>
            <p:sp>
              <p:nvSpPr>
                <p:cNvPr id="22" name="AutoShape 17"/>
                <p:cNvSpPr>
                  <a:spLocks noChangeArrowheads="1"/>
                </p:cNvSpPr>
                <p:nvPr/>
              </p:nvSpPr>
              <p:spPr bwMode="auto">
                <a:xfrm>
                  <a:off x="4033" y="2131"/>
                  <a:ext cx="821" cy="772"/>
                </a:xfrm>
                <a:prstGeom prst="triangle">
                  <a:avLst>
                    <a:gd name="adj" fmla="val 49880"/>
                  </a:avLst>
                </a:prstGeom>
                <a:solidFill>
                  <a:srgbClr val="00FFFF"/>
                </a:solidFill>
                <a:ln w="9525">
                  <a:noFill/>
                  <a:miter lim="800000"/>
                  <a:headEnd/>
                  <a:tailEnd/>
                </a:ln>
              </p:spPr>
              <p:txBody>
                <a:bodyPr wrap="none" anchor="ctr"/>
                <a:lstStyle/>
                <a:p>
                  <a:pPr algn="ctr"/>
                  <a:endParaRPr lang="zh-CN" altLang="en-US"/>
                </a:p>
              </p:txBody>
            </p:sp>
          </p:grpSp>
          <p:sp>
            <p:nvSpPr>
              <p:cNvPr id="17" name="Rectangle 18"/>
              <p:cNvSpPr>
                <a:spLocks noChangeArrowheads="1"/>
              </p:cNvSpPr>
              <p:nvPr/>
            </p:nvSpPr>
            <p:spPr bwMode="auto">
              <a:xfrm>
                <a:off x="4097" y="3650"/>
                <a:ext cx="664" cy="286"/>
              </a:xfrm>
              <a:prstGeom prst="rect">
                <a:avLst/>
              </a:prstGeom>
              <a:noFill/>
              <a:ln w="9525">
                <a:noFill/>
                <a:miter lim="800000"/>
                <a:headEnd/>
                <a:tailEnd/>
              </a:ln>
            </p:spPr>
            <p:txBody>
              <a:bodyPr lIns="90488" tIns="44450" rIns="90488" bIns="44450">
                <a:spAutoFit/>
              </a:bodyPr>
              <a:lstStyle/>
              <a:p>
                <a:pPr algn="ctr">
                  <a:spcBef>
                    <a:spcPct val="50000"/>
                  </a:spcBef>
                </a:pPr>
                <a:r>
                  <a:rPr lang="en-US" altLang="zh-TW" b="1">
                    <a:solidFill>
                      <a:srgbClr val="00279F"/>
                    </a:solidFill>
                  </a:rPr>
                  <a:t>Cat-5</a:t>
                </a:r>
              </a:p>
            </p:txBody>
          </p:sp>
          <p:sp>
            <p:nvSpPr>
              <p:cNvPr id="18" name="Rectangle 19"/>
              <p:cNvSpPr>
                <a:spLocks noChangeArrowheads="1"/>
              </p:cNvSpPr>
              <p:nvPr/>
            </p:nvSpPr>
            <p:spPr bwMode="auto">
              <a:xfrm>
                <a:off x="4032" y="2653"/>
                <a:ext cx="794" cy="286"/>
              </a:xfrm>
              <a:prstGeom prst="rect">
                <a:avLst/>
              </a:prstGeom>
              <a:noFill/>
              <a:ln w="9525">
                <a:noFill/>
                <a:miter lim="800000"/>
                <a:headEnd/>
                <a:tailEnd/>
              </a:ln>
            </p:spPr>
            <p:txBody>
              <a:bodyPr lIns="90488" tIns="44450" rIns="90488" bIns="44450">
                <a:spAutoFit/>
              </a:bodyPr>
              <a:lstStyle/>
              <a:p>
                <a:pPr algn="ctr">
                  <a:spcBef>
                    <a:spcPct val="50000"/>
                  </a:spcBef>
                </a:pPr>
                <a:r>
                  <a:rPr lang="en-US" altLang="zh-TW" b="1">
                    <a:solidFill>
                      <a:srgbClr val="00279F"/>
                    </a:solidFill>
                  </a:rPr>
                  <a:t>Cat-6</a:t>
                </a:r>
              </a:p>
            </p:txBody>
          </p:sp>
          <p:sp>
            <p:nvSpPr>
              <p:cNvPr id="19" name="Rectangle 20"/>
              <p:cNvSpPr>
                <a:spLocks noChangeArrowheads="1"/>
              </p:cNvSpPr>
              <p:nvPr/>
            </p:nvSpPr>
            <p:spPr bwMode="auto">
              <a:xfrm>
                <a:off x="4058" y="3141"/>
                <a:ext cx="742" cy="286"/>
              </a:xfrm>
              <a:prstGeom prst="rect">
                <a:avLst/>
              </a:prstGeom>
              <a:noFill/>
              <a:ln w="9525">
                <a:noFill/>
                <a:miter lim="800000"/>
                <a:headEnd/>
                <a:tailEnd/>
              </a:ln>
            </p:spPr>
            <p:txBody>
              <a:bodyPr lIns="90488" tIns="44450" rIns="90488" bIns="44450">
                <a:spAutoFit/>
              </a:bodyPr>
              <a:lstStyle/>
              <a:p>
                <a:pPr algn="ctr">
                  <a:spcBef>
                    <a:spcPct val="50000"/>
                  </a:spcBef>
                </a:pPr>
                <a:r>
                  <a:rPr lang="en-US" altLang="zh-TW" b="1">
                    <a:solidFill>
                      <a:srgbClr val="00279F"/>
                    </a:solidFill>
                  </a:rPr>
                  <a:t>Cat-5E</a:t>
                </a:r>
              </a:p>
            </p:txBody>
          </p:sp>
        </p:grpSp>
        <p:sp>
          <p:nvSpPr>
            <p:cNvPr id="14" name="Line 21"/>
            <p:cNvSpPr>
              <a:spLocks noChangeShapeType="1"/>
            </p:cNvSpPr>
            <p:nvPr/>
          </p:nvSpPr>
          <p:spPr bwMode="auto">
            <a:xfrm>
              <a:off x="2930" y="3344"/>
              <a:ext cx="610" cy="396"/>
            </a:xfrm>
            <a:prstGeom prst="line">
              <a:avLst/>
            </a:prstGeom>
            <a:noFill/>
            <a:ln w="25400">
              <a:solidFill>
                <a:schemeClr val="tx1"/>
              </a:solidFill>
              <a:round/>
              <a:headEnd type="none" w="sm" len="sm"/>
              <a:tailEnd type="stealth" w="med" len="med"/>
            </a:ln>
          </p:spPr>
          <p:txBody>
            <a:bodyPr wrap="none" anchor="ctr"/>
            <a:lstStyle/>
            <a:p>
              <a:endParaRPr lang="zh-CN" altLang="en-US"/>
            </a:p>
          </p:txBody>
        </p:sp>
        <p:sp>
          <p:nvSpPr>
            <p:cNvPr id="15" name="Line 22"/>
            <p:cNvSpPr>
              <a:spLocks noChangeShapeType="1"/>
            </p:cNvSpPr>
            <p:nvPr/>
          </p:nvSpPr>
          <p:spPr bwMode="auto">
            <a:xfrm>
              <a:off x="2540" y="2642"/>
              <a:ext cx="1236" cy="584"/>
            </a:xfrm>
            <a:prstGeom prst="line">
              <a:avLst/>
            </a:prstGeom>
            <a:noFill/>
            <a:ln w="25400">
              <a:solidFill>
                <a:schemeClr val="tx1"/>
              </a:solidFill>
              <a:round/>
              <a:headEnd type="none" w="sm" len="sm"/>
              <a:tailEnd type="stealth" w="med" len="med"/>
            </a:ln>
          </p:spPr>
          <p:txBody>
            <a:bodyPr wrap="none" anchor="ctr"/>
            <a:lstStyle/>
            <a:p>
              <a:endParaRPr lang="zh-CN" altLang="en-US"/>
            </a:p>
          </p:txBody>
        </p:sp>
      </p:gr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a:buNone/>
            </a:pPr>
            <a:r>
              <a:rPr lang="zh-CN" altLang="en-US" sz="1800" b="1" dirty="0" smtClean="0">
                <a:effectLst>
                  <a:outerShdw blurRad="38100" dist="38100" dir="2700000" algn="tl">
                    <a:srgbClr val="C0C0C0"/>
                  </a:outerShdw>
                </a:effectLst>
                <a:latin typeface="+mj-ea"/>
                <a:ea typeface="+mj-ea"/>
              </a:rPr>
              <a:t>      超五类非屏蔽综合布线系统及其接插件</a:t>
            </a:r>
            <a:endParaRPr lang="en-US" altLang="zh-CN" sz="1800" b="1" dirty="0" smtClean="0">
              <a:effectLst>
                <a:outerShdw blurRad="38100" dist="38100" dir="2700000" algn="tl">
                  <a:srgbClr val="C0C0C0"/>
                </a:outerShdw>
              </a:effectLst>
              <a:latin typeface="+mj-ea"/>
              <a:ea typeface="+mj-ea"/>
            </a:endParaRPr>
          </a:p>
          <a:p>
            <a:pPr>
              <a:buNone/>
            </a:pPr>
            <a:r>
              <a:rPr lang="en-US" altLang="zh-CN" sz="1800" b="1" dirty="0" smtClean="0">
                <a:effectLst>
                  <a:outerShdw blurRad="38100" dist="38100" dir="2700000" algn="tl">
                    <a:srgbClr val="C0C0C0"/>
                  </a:outerShdw>
                </a:effectLst>
                <a:latin typeface="+mj-ea"/>
                <a:ea typeface="+mj-ea"/>
              </a:rPr>
              <a:t>       </a:t>
            </a:r>
          </a:p>
          <a:p>
            <a:pPr>
              <a:buNone/>
              <a:defRPr/>
            </a:pPr>
            <a:r>
              <a:rPr lang="zh-CN" altLang="en-US" sz="1800" b="1" dirty="0" smtClean="0">
                <a:effectLst>
                  <a:outerShdw blurRad="38100" dist="38100" dir="2700000" algn="tl">
                    <a:srgbClr val="C0C0C0"/>
                  </a:outerShdw>
                </a:effectLst>
                <a:ea typeface="黑体" pitchFamily="2" charset="-122"/>
              </a:rPr>
              <a:t>           </a:t>
            </a:r>
            <a:r>
              <a:rPr lang="zh-CN" altLang="en-US" sz="1800" b="1" dirty="0" smtClean="0">
                <a:effectLst>
                  <a:outerShdw blurRad="38100" dist="38100" dir="2700000" algn="tl">
                    <a:srgbClr val="C0C0C0"/>
                  </a:outerShdw>
                </a:effectLst>
                <a:latin typeface="+mn-ea"/>
              </a:rPr>
              <a:t>主要包括：</a:t>
            </a:r>
            <a:r>
              <a:rPr lang="zh-CN" altLang="en-US" sz="1800" dirty="0" smtClean="0">
                <a:effectLst>
                  <a:outerShdw blurRad="38100" dist="38100" dir="2700000" algn="tl">
                    <a:srgbClr val="C0C0C0"/>
                  </a:outerShdw>
                </a:effectLst>
                <a:latin typeface="+mn-ea"/>
              </a:rPr>
              <a:t>超五类非屏蔽双绞线、非屏蔽打线</a:t>
            </a:r>
            <a:r>
              <a:rPr lang="en-US" altLang="zh-CN" sz="1800" dirty="0" smtClean="0">
                <a:effectLst>
                  <a:outerShdw blurRad="38100" dist="38100" dir="2700000" algn="tl">
                    <a:srgbClr val="C0C0C0"/>
                  </a:outerShdw>
                </a:effectLst>
                <a:latin typeface="+mn-ea"/>
              </a:rPr>
              <a:t>/</a:t>
            </a:r>
            <a:r>
              <a:rPr lang="zh-CN" altLang="en-US" sz="1800" dirty="0" smtClean="0">
                <a:effectLst>
                  <a:outerShdw blurRad="38100" dist="38100" dir="2700000" algn="tl">
                    <a:srgbClr val="C0C0C0"/>
                  </a:outerShdw>
                </a:effectLst>
                <a:latin typeface="+mn-ea"/>
              </a:rPr>
              <a:t>免打模块、固定端口非屏蔽配线架、模块化配线架、理线架、超五类水晶头（三叉、二叉）、超五类非屏蔽跳线、模块面板、标准底盒、</a:t>
            </a:r>
            <a:r>
              <a:rPr lang="zh-CN" altLang="en-US" sz="1800" b="1" dirty="0" smtClean="0">
                <a:solidFill>
                  <a:srgbClr val="FF0000"/>
                </a:solidFill>
                <a:effectLst>
                  <a:outerShdw blurRad="38100" dist="38100" dir="2700000" algn="tl">
                    <a:srgbClr val="C0C0C0"/>
                  </a:outerShdw>
                </a:effectLst>
                <a:latin typeface="+mn-ea"/>
              </a:rPr>
              <a:t>单</a:t>
            </a:r>
            <a:r>
              <a:rPr lang="en-US" altLang="zh-CN" sz="1800" b="1" dirty="0" smtClean="0">
                <a:solidFill>
                  <a:srgbClr val="FF0000"/>
                </a:solidFill>
                <a:effectLst>
                  <a:outerShdw blurRad="38100" dist="38100" dir="2700000" algn="tl">
                    <a:srgbClr val="C0C0C0"/>
                  </a:outerShdw>
                </a:effectLst>
                <a:latin typeface="+mn-ea"/>
              </a:rPr>
              <a:t>/</a:t>
            </a:r>
            <a:r>
              <a:rPr lang="zh-CN" altLang="en-US" sz="1800" b="1" dirty="0" smtClean="0">
                <a:solidFill>
                  <a:srgbClr val="FF0000"/>
                </a:solidFill>
                <a:effectLst>
                  <a:outerShdw blurRad="38100" dist="38100" dir="2700000" algn="tl">
                    <a:srgbClr val="C0C0C0"/>
                  </a:outerShdw>
                </a:effectLst>
                <a:latin typeface="+mn-ea"/>
              </a:rPr>
              <a:t>多模（室内、外）光纤、光纤配线架、光纤配线盒、尾纤、光纤路线、耦合器</a:t>
            </a:r>
            <a:r>
              <a:rPr lang="zh-CN" altLang="en-US" sz="1800" dirty="0" smtClean="0">
                <a:effectLst>
                  <a:outerShdw blurRad="38100" dist="38100" dir="2700000" algn="tl">
                    <a:srgbClr val="C0C0C0"/>
                  </a:outerShdw>
                </a:effectLst>
                <a:latin typeface="+mn-ea"/>
              </a:rPr>
              <a:t>等。</a:t>
            </a:r>
            <a:endParaRPr lang="en-US" altLang="zh-CN" sz="1800" dirty="0" smtClean="0">
              <a:effectLst>
                <a:outerShdw blurRad="38100" dist="38100" dir="2700000" algn="tl">
                  <a:srgbClr val="C0C0C0"/>
                </a:outerShdw>
              </a:effectLst>
              <a:latin typeface="+mn-ea"/>
            </a:endParaRPr>
          </a:p>
          <a:p>
            <a:pPr>
              <a:defRPr/>
            </a:pPr>
            <a:endParaRPr lang="en-US" altLang="zh-CN" sz="1800" dirty="0" smtClean="0">
              <a:effectLst>
                <a:outerShdw blurRad="38100" dist="38100" dir="2700000" algn="tl">
                  <a:srgbClr val="C0C0C0"/>
                </a:outerShdw>
              </a:effectLst>
              <a:latin typeface="+mn-ea"/>
            </a:endParaRPr>
          </a:p>
          <a:p>
            <a:pPr>
              <a:buNone/>
              <a:defRPr/>
            </a:pPr>
            <a:r>
              <a:rPr lang="en-US" altLang="zh-CN" sz="1800" dirty="0" smtClean="0">
                <a:effectLst>
                  <a:outerShdw blurRad="38100" dist="38100" dir="2700000" algn="tl">
                    <a:srgbClr val="C0C0C0"/>
                  </a:outerShdw>
                </a:effectLst>
                <a:latin typeface="+mn-ea"/>
              </a:rPr>
              <a:t>     </a:t>
            </a:r>
            <a:r>
              <a:rPr lang="zh-CN" altLang="en-US" sz="1800" dirty="0" smtClean="0">
                <a:effectLst>
                  <a:outerShdw blurRad="38100" dist="38100" dir="2700000" algn="tl">
                    <a:srgbClr val="C0C0C0"/>
                  </a:outerShdw>
                </a:effectLst>
                <a:latin typeface="+mn-ea"/>
              </a:rPr>
              <a:t>系统电缆</a:t>
            </a:r>
            <a:r>
              <a:rPr lang="zh-CN" altLang="en-US" sz="1800" b="1" dirty="0" smtClean="0">
                <a:solidFill>
                  <a:srgbClr val="FF0000"/>
                </a:solidFill>
                <a:effectLst>
                  <a:outerShdw blurRad="38100" dist="38100" dir="2700000" algn="tl">
                    <a:srgbClr val="C0C0C0"/>
                  </a:outerShdw>
                </a:effectLst>
                <a:latin typeface="+mn-ea"/>
              </a:rPr>
              <a:t>最高频率带宽</a:t>
            </a:r>
            <a:r>
              <a:rPr lang="zh-CN" altLang="en-US" sz="1800" dirty="0" smtClean="0">
                <a:effectLst>
                  <a:outerShdw blurRad="38100" dist="38100" dir="2700000" algn="tl">
                    <a:srgbClr val="C0C0C0"/>
                  </a:outerShdw>
                </a:effectLst>
                <a:latin typeface="+mn-ea"/>
              </a:rPr>
              <a:t>：</a:t>
            </a:r>
            <a:r>
              <a:rPr lang="en-US" altLang="zh-CN" sz="1800" b="1" dirty="0" smtClean="0">
                <a:solidFill>
                  <a:srgbClr val="FF0000"/>
                </a:solidFill>
                <a:effectLst>
                  <a:outerShdw blurRad="38100" dist="38100" dir="2700000" algn="tl">
                    <a:srgbClr val="C0C0C0"/>
                  </a:outerShdw>
                </a:effectLst>
                <a:latin typeface="+mn-ea"/>
              </a:rPr>
              <a:t>100MHz</a:t>
            </a:r>
            <a:r>
              <a:rPr lang="zh-CN" altLang="en-US" sz="1800" dirty="0" smtClean="0">
                <a:effectLst>
                  <a:outerShdw blurRad="38100" dist="38100" dir="2700000" algn="tl">
                    <a:srgbClr val="C0C0C0"/>
                  </a:outerShdw>
                </a:effectLst>
                <a:latin typeface="+mn-ea"/>
              </a:rPr>
              <a:t>； </a:t>
            </a:r>
            <a:r>
              <a:rPr lang="zh-CN" altLang="en-US" sz="1800" b="1" dirty="0" smtClean="0">
                <a:solidFill>
                  <a:srgbClr val="FF0000"/>
                </a:solidFill>
                <a:effectLst>
                  <a:outerShdw blurRad="38100" dist="38100" dir="2700000" algn="tl">
                    <a:srgbClr val="C0C0C0"/>
                  </a:outerShdw>
                </a:effectLst>
                <a:latin typeface="+mn-ea"/>
              </a:rPr>
              <a:t>传输速率：</a:t>
            </a:r>
            <a:r>
              <a:rPr lang="en-US" altLang="zh-CN" sz="1800" b="1" dirty="0" smtClean="0">
                <a:solidFill>
                  <a:srgbClr val="FF0000"/>
                </a:solidFill>
                <a:effectLst>
                  <a:outerShdw blurRad="38100" dist="38100" dir="2700000" algn="tl">
                    <a:srgbClr val="C0C0C0"/>
                  </a:outerShdw>
                </a:effectLst>
                <a:latin typeface="+mn-ea"/>
              </a:rPr>
              <a:t>100Mbps</a:t>
            </a:r>
            <a:r>
              <a:rPr lang="zh-CN" altLang="en-US" sz="1800" dirty="0" smtClean="0">
                <a:effectLst>
                  <a:outerShdw blurRad="38100" dist="38100" dir="2700000" algn="tl">
                    <a:srgbClr val="C0C0C0"/>
                  </a:outerShdw>
                </a:effectLst>
                <a:latin typeface="+mn-ea"/>
              </a:rPr>
              <a:t>（最高</a:t>
            </a:r>
            <a:r>
              <a:rPr lang="en-US" altLang="zh-CN" sz="1800" dirty="0" smtClean="0">
                <a:effectLst>
                  <a:outerShdw blurRad="38100" dist="38100" dir="2700000" algn="tl">
                    <a:srgbClr val="C0C0C0"/>
                  </a:outerShdw>
                </a:effectLst>
                <a:latin typeface="+mn-ea"/>
              </a:rPr>
              <a:t>1000Mbps</a:t>
            </a:r>
            <a:r>
              <a:rPr lang="zh-CN" altLang="en-US" sz="1800" dirty="0" smtClean="0">
                <a:effectLst>
                  <a:outerShdw blurRad="38100" dist="38100" dir="2700000" algn="tl">
                    <a:srgbClr val="C0C0C0"/>
                  </a:outerShdw>
                </a:effectLst>
                <a:latin typeface="+mn-ea"/>
              </a:rPr>
              <a:t>）</a:t>
            </a:r>
            <a:endParaRPr lang="en-US" altLang="zh-CN" sz="1800" dirty="0" smtClean="0">
              <a:effectLst>
                <a:outerShdw blurRad="38100" dist="38100" dir="2700000" algn="tl">
                  <a:srgbClr val="C0C0C0"/>
                </a:outerShdw>
              </a:effectLst>
              <a:latin typeface="+mn-ea"/>
            </a:endParaRPr>
          </a:p>
          <a:p>
            <a:pPr>
              <a:buNone/>
              <a:defRPr/>
            </a:pPr>
            <a:r>
              <a:rPr lang="en-US" altLang="zh-CN" sz="1800" dirty="0" smtClean="0">
                <a:effectLst>
                  <a:outerShdw blurRad="38100" dist="38100" dir="2700000" algn="tl">
                    <a:srgbClr val="C0C0C0"/>
                  </a:outerShdw>
                </a:effectLst>
                <a:latin typeface="+mn-ea"/>
              </a:rPr>
              <a:t>      </a:t>
            </a:r>
          </a:p>
          <a:p>
            <a:pPr>
              <a:buNone/>
              <a:defRPr/>
            </a:pPr>
            <a:r>
              <a:rPr lang="en-US" altLang="zh-CN" sz="1800" dirty="0" smtClean="0">
                <a:effectLst>
                  <a:outerShdw blurRad="38100" dist="38100" dir="2700000" algn="tl">
                    <a:srgbClr val="C0C0C0"/>
                  </a:outerShdw>
                </a:effectLst>
                <a:latin typeface="+mn-ea"/>
              </a:rPr>
              <a:t>     </a:t>
            </a:r>
            <a:r>
              <a:rPr lang="zh-CN" altLang="en-US" sz="1800" dirty="0" smtClean="0">
                <a:effectLst>
                  <a:outerShdw blurRad="38100" dist="38100" dir="2700000" algn="tl">
                    <a:srgbClr val="C0C0C0"/>
                  </a:outerShdw>
                </a:effectLst>
                <a:latin typeface="+mn-ea"/>
              </a:rPr>
              <a:t>最</a:t>
            </a:r>
            <a:r>
              <a:rPr lang="zh-CN" altLang="en-US" sz="1800" b="1" dirty="0" smtClean="0">
                <a:solidFill>
                  <a:srgbClr val="FF0000"/>
                </a:solidFill>
                <a:effectLst>
                  <a:outerShdw blurRad="38100" dist="38100" dir="2700000" algn="tl">
                    <a:srgbClr val="C0C0C0"/>
                  </a:outerShdw>
                </a:effectLst>
                <a:latin typeface="+mn-ea"/>
              </a:rPr>
              <a:t>大网段长度</a:t>
            </a:r>
            <a:r>
              <a:rPr lang="zh-CN" altLang="en-US" sz="1800" dirty="0" smtClean="0">
                <a:effectLst>
                  <a:outerShdw blurRad="38100" dist="38100" dir="2700000" algn="tl">
                    <a:srgbClr val="C0C0C0"/>
                  </a:outerShdw>
                </a:effectLst>
                <a:latin typeface="+mn-ea"/>
              </a:rPr>
              <a:t>：</a:t>
            </a:r>
            <a:r>
              <a:rPr lang="en-US" altLang="zh-CN" sz="1800" b="1" dirty="0" smtClean="0">
                <a:solidFill>
                  <a:srgbClr val="FF0000"/>
                </a:solidFill>
                <a:effectLst>
                  <a:outerShdw blurRad="38100" dist="38100" dir="2700000" algn="tl">
                    <a:srgbClr val="C0C0C0"/>
                  </a:outerShdw>
                </a:effectLst>
                <a:latin typeface="+mn-ea"/>
              </a:rPr>
              <a:t>100m</a:t>
            </a:r>
            <a:r>
              <a:rPr lang="zh-CN" altLang="en-US" sz="1800" dirty="0" smtClean="0">
                <a:effectLst>
                  <a:outerShdw blurRad="38100" dist="38100" dir="2700000" algn="tl">
                    <a:srgbClr val="C0C0C0"/>
                  </a:outerShdw>
                </a:effectLst>
                <a:latin typeface="+mn-ea"/>
              </a:rPr>
              <a:t>，采用</a:t>
            </a:r>
            <a:r>
              <a:rPr lang="en-US" altLang="zh-CN" sz="1800" dirty="0" smtClean="0">
                <a:effectLst>
                  <a:outerShdw blurRad="38100" dist="38100" dir="2700000" algn="tl">
                    <a:srgbClr val="C0C0C0"/>
                  </a:outerShdw>
                </a:effectLst>
                <a:latin typeface="+mn-ea"/>
              </a:rPr>
              <a:t>RJ</a:t>
            </a:r>
            <a:r>
              <a:rPr lang="zh-CN" altLang="en-US" sz="1800" dirty="0" smtClean="0">
                <a:effectLst>
                  <a:outerShdw blurRad="38100" dist="38100" dir="2700000" algn="tl">
                    <a:srgbClr val="C0C0C0"/>
                  </a:outerShdw>
                </a:effectLst>
                <a:latin typeface="+mn-ea"/>
              </a:rPr>
              <a:t>连接器。</a:t>
            </a:r>
            <a:endParaRPr lang="en-US" altLang="zh-CN" sz="1800" dirty="0" smtClean="0">
              <a:effectLst>
                <a:outerShdw blurRad="38100" dist="38100" dir="2700000" algn="tl">
                  <a:srgbClr val="C0C0C0"/>
                </a:outerShdw>
              </a:effectLst>
              <a:latin typeface="+mn-ea"/>
            </a:endParaRPr>
          </a:p>
          <a:p>
            <a:pPr>
              <a:defRPr/>
            </a:pPr>
            <a:endParaRPr lang="en-US" altLang="zh-CN" sz="1800" dirty="0" smtClean="0">
              <a:effectLst>
                <a:outerShdw blurRad="38100" dist="38100" dir="2700000" algn="tl">
                  <a:srgbClr val="C0C0C0"/>
                </a:outerShdw>
              </a:effectLst>
              <a:latin typeface="+mn-ea"/>
            </a:endParaRPr>
          </a:p>
          <a:p>
            <a:pPr>
              <a:buNone/>
              <a:defRPr/>
            </a:pPr>
            <a:r>
              <a:rPr lang="en-US" altLang="zh-CN" sz="1800" dirty="0" smtClean="0">
                <a:effectLst>
                  <a:outerShdw blurRad="38100" dist="38100" dir="2700000" algn="tl">
                    <a:srgbClr val="C0C0C0"/>
                  </a:outerShdw>
                </a:effectLst>
                <a:latin typeface="+mn-ea"/>
              </a:rPr>
              <a:t>     </a:t>
            </a:r>
            <a:r>
              <a:rPr lang="zh-CN" altLang="en-US" sz="1800" dirty="0" smtClean="0">
                <a:effectLst>
                  <a:outerShdw blurRad="38100" dist="38100" dir="2700000" algn="tl">
                    <a:srgbClr val="C0C0C0"/>
                  </a:outerShdw>
                </a:effectLst>
                <a:latin typeface="+mn-ea"/>
              </a:rPr>
              <a:t>适应范围广，是目前市场上的主流产品。</a:t>
            </a:r>
            <a:endParaRPr lang="zh-CN" altLang="en-US" sz="1800" dirty="0">
              <a:latin typeface="+mn-ea"/>
            </a:endParaRPr>
          </a:p>
        </p:txBody>
      </p:sp>
      <p:sp>
        <p:nvSpPr>
          <p:cNvPr id="4" name="标题 1"/>
          <p:cNvSpPr>
            <a:spLocks noGrp="1"/>
          </p:cNvSpPr>
          <p:nvPr>
            <p:ph type="title"/>
          </p:nvPr>
        </p:nvSpPr>
        <p:spPr>
          <a:xfrm>
            <a:off x="857224" y="1071546"/>
            <a:ext cx="7461274" cy="519099"/>
          </a:xfrm>
        </p:spPr>
        <p:txBody>
          <a:bodyPr/>
          <a:lstStyle/>
          <a:p>
            <a:pPr algn="l"/>
            <a:r>
              <a:rPr lang="en-US" altLang="zh-CN" sz="2000" b="1" dirty="0" smtClean="0">
                <a:solidFill>
                  <a:srgbClr val="0000FF"/>
                </a:solidFill>
              </a:rPr>
              <a:t>4.2  </a:t>
            </a:r>
            <a:r>
              <a:rPr lang="zh-CN" altLang="en-US" sz="2000" b="1" dirty="0" smtClean="0">
                <a:solidFill>
                  <a:srgbClr val="0000FF"/>
                </a:solidFill>
              </a:rPr>
              <a:t>综合布线系统产品组成</a:t>
            </a:r>
            <a:endParaRPr lang="zh-CN" altLang="en-US" sz="2000" b="1" dirty="0">
              <a:solidFill>
                <a:srgbClr val="0000FF"/>
              </a:solidFill>
            </a:endParaRPr>
          </a:p>
        </p:txBody>
      </p:sp>
      <p:pic>
        <p:nvPicPr>
          <p:cNvPr id="5" name="图片 4" descr="超五类免打线模块.tif"/>
          <p:cNvPicPr>
            <a:picLocks noChangeAspect="1"/>
          </p:cNvPicPr>
          <p:nvPr/>
        </p:nvPicPr>
        <p:blipFill>
          <a:blip r:embed="rId2"/>
          <a:srcRect l="8174" t="5263" r="5994" b="10526"/>
          <a:stretch>
            <a:fillRect/>
          </a:stretch>
        </p:blipFill>
        <p:spPr bwMode="auto">
          <a:xfrm>
            <a:off x="7429520" y="4643446"/>
            <a:ext cx="1500198" cy="1143008"/>
          </a:xfrm>
          <a:prstGeom prst="rect">
            <a:avLst/>
          </a:prstGeom>
          <a:noFill/>
          <a:ln w="9525">
            <a:noFill/>
            <a:miter lim="800000"/>
            <a:headEnd/>
            <a:tailEnd/>
          </a:ln>
        </p:spPr>
      </p:pic>
      <p:pic>
        <p:nvPicPr>
          <p:cNvPr id="6" name="图片 5" descr="信息模块6.tif"/>
          <p:cNvPicPr>
            <a:picLocks noChangeAspect="1"/>
          </p:cNvPicPr>
          <p:nvPr/>
        </p:nvPicPr>
        <p:blipFill>
          <a:blip r:embed="rId3">
            <a:lum bright="-6000" contrast="8000"/>
          </a:blip>
          <a:srcRect l="11326" t="9667" r="9395" b="12996"/>
          <a:stretch>
            <a:fillRect/>
          </a:stretch>
        </p:blipFill>
        <p:spPr bwMode="auto">
          <a:xfrm>
            <a:off x="7286644" y="1285860"/>
            <a:ext cx="1500198" cy="1143008"/>
          </a:xfrm>
          <a:prstGeom prst="rect">
            <a:avLst/>
          </a:prstGeom>
          <a:noFill/>
          <a:ln w="9525">
            <a:noFill/>
            <a:miter lim="800000"/>
            <a:headEnd/>
            <a:tailEnd/>
          </a:ln>
        </p:spPr>
      </p:pic>
      <p:pic>
        <p:nvPicPr>
          <p:cNvPr id="7" name="Picture 8" descr="CAT5"/>
          <p:cNvPicPr>
            <a:picLocks noChangeAspect="1" noChangeArrowheads="1"/>
          </p:cNvPicPr>
          <p:nvPr/>
        </p:nvPicPr>
        <p:blipFill>
          <a:blip r:embed="rId4"/>
          <a:srcRect/>
          <a:stretch>
            <a:fillRect/>
          </a:stretch>
        </p:blipFill>
        <p:spPr bwMode="auto">
          <a:xfrm>
            <a:off x="5214942" y="4643446"/>
            <a:ext cx="1944688" cy="1295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500034" y="1000108"/>
            <a:ext cx="8072494" cy="4857784"/>
          </a:xfrm>
        </p:spPr>
        <p:txBody>
          <a:bodyPr/>
          <a:lstStyle/>
          <a:p>
            <a:pPr>
              <a:buNone/>
            </a:pPr>
            <a:r>
              <a:rPr lang="en-US" altLang="zh-CN" sz="2400" b="1" dirty="0" smtClean="0">
                <a:solidFill>
                  <a:schemeClr val="hlink"/>
                </a:solidFill>
                <a:latin typeface="方正隶变简体"/>
                <a:ea typeface="方正隶变简体"/>
                <a:cs typeface="方正隶变简体"/>
              </a:rPr>
              <a:t>2</a:t>
            </a:r>
            <a:r>
              <a:rPr lang="zh-CN" altLang="en-US" sz="2400" b="1" dirty="0" smtClean="0">
                <a:solidFill>
                  <a:schemeClr val="hlink"/>
                </a:solidFill>
                <a:latin typeface="方正隶变简体"/>
                <a:ea typeface="方正隶变简体"/>
                <a:cs typeface="方正隶变简体"/>
              </a:rPr>
              <a:t>、智能楼宇信息系统的组成</a:t>
            </a:r>
            <a:endParaRPr lang="en-US" altLang="zh-CN" sz="2400" b="1" dirty="0" smtClean="0">
              <a:solidFill>
                <a:schemeClr val="hlink"/>
              </a:solidFill>
              <a:latin typeface="方正隶变简体"/>
              <a:ea typeface="方正隶变简体"/>
              <a:cs typeface="方正隶变简体"/>
            </a:endParaRPr>
          </a:p>
          <a:p>
            <a:pPr>
              <a:buNone/>
            </a:pPr>
            <a:r>
              <a:rPr lang="zh-CN" altLang="en-US" sz="2000" dirty="0" smtClean="0"/>
              <a:t>     </a:t>
            </a:r>
            <a:r>
              <a:rPr lang="en-US" altLang="zh-CN" sz="2000" dirty="0" smtClean="0"/>
              <a:t>   </a:t>
            </a:r>
            <a:r>
              <a:rPr lang="zh-CN" altLang="en-US" sz="2000" dirty="0" smtClean="0"/>
              <a:t>智能建筑主要是由系统集成 中心、楼宇自动化系统、通信自动</a:t>
            </a:r>
            <a:endParaRPr lang="en-US" altLang="zh-CN" sz="2000" dirty="0" smtClean="0"/>
          </a:p>
          <a:p>
            <a:pPr>
              <a:buNone/>
            </a:pPr>
            <a:r>
              <a:rPr lang="zh-CN" altLang="en-US" sz="2000" dirty="0" smtClean="0"/>
              <a:t>化系统、办公自动化系统、综合布线系统五大部份组成。</a:t>
            </a:r>
            <a:endParaRPr lang="en-US" altLang="zh-CN" sz="2000" dirty="0" smtClean="0"/>
          </a:p>
          <a:p>
            <a:pPr>
              <a:buNone/>
            </a:pPr>
            <a:r>
              <a:rPr lang="zh-CN" altLang="en-US" sz="2000" dirty="0" smtClean="0"/>
              <a:t>        </a:t>
            </a:r>
            <a:r>
              <a:rPr lang="zh-CN" altLang="en-US" sz="2000" b="1" dirty="0" smtClean="0"/>
              <a:t>楼宇自动化系统：</a:t>
            </a:r>
            <a:endParaRPr lang="en-US" altLang="zh-CN" sz="2000" b="1" dirty="0" smtClean="0"/>
          </a:p>
          <a:p>
            <a:pPr>
              <a:buNone/>
            </a:pPr>
            <a:r>
              <a:rPr lang="zh-CN" altLang="en-US" sz="1400" b="1" dirty="0" smtClean="0">
                <a:latin typeface="+mn-ea"/>
              </a:rPr>
              <a:t>      </a:t>
            </a:r>
            <a:r>
              <a:rPr lang="zh-CN" altLang="en-US" sz="1800" dirty="0" smtClean="0">
                <a:latin typeface="+mn-ea"/>
              </a:rPr>
              <a:t>楼宇设备自控系统、消防报警系统、智能卡管理系统、停车场管理系统、</a:t>
            </a:r>
            <a:endParaRPr lang="en-US" altLang="zh-CN" sz="1800" dirty="0" smtClean="0">
              <a:latin typeface="+mn-ea"/>
            </a:endParaRPr>
          </a:p>
          <a:p>
            <a:pPr>
              <a:buNone/>
            </a:pPr>
            <a:r>
              <a:rPr lang="zh-CN" altLang="en-US" sz="1800" dirty="0" smtClean="0">
                <a:latin typeface="+mn-ea"/>
              </a:rPr>
              <a:t>闭路电视监控系统、防盗报警系统、电子巡更系统、门禁管理系统、楼宇对讲</a:t>
            </a:r>
            <a:endParaRPr lang="en-US" altLang="zh-CN" sz="1800" dirty="0" smtClean="0">
              <a:latin typeface="+mn-ea"/>
            </a:endParaRPr>
          </a:p>
          <a:p>
            <a:pPr>
              <a:buNone/>
            </a:pPr>
            <a:r>
              <a:rPr lang="zh-CN" altLang="en-US" sz="1800" dirty="0" smtClean="0">
                <a:latin typeface="+mn-ea"/>
              </a:rPr>
              <a:t>系统；</a:t>
            </a:r>
            <a:endParaRPr lang="en-US" altLang="zh-CN" sz="1800" dirty="0" smtClean="0">
              <a:latin typeface="+mn-ea"/>
            </a:endParaRPr>
          </a:p>
          <a:p>
            <a:pPr>
              <a:buNone/>
            </a:pPr>
            <a:r>
              <a:rPr lang="zh-CN" altLang="en-US" sz="2000" b="1" dirty="0" smtClean="0"/>
              <a:t>        通信自动化系统：</a:t>
            </a:r>
            <a:endParaRPr lang="en-US" altLang="zh-CN" sz="2000" b="1" dirty="0" smtClean="0">
              <a:latin typeface="+mn-ea"/>
            </a:endParaRPr>
          </a:p>
          <a:p>
            <a:pPr>
              <a:buNone/>
            </a:pPr>
            <a:r>
              <a:rPr lang="zh-CN" altLang="en-US" sz="1800" dirty="0" smtClean="0">
                <a:latin typeface="+mn-ea"/>
              </a:rPr>
              <a:t>     计算机网络系统、无线通信系统、结构化综合布线系统、公共广播系统、</a:t>
            </a:r>
            <a:endParaRPr lang="en-US" altLang="zh-CN" sz="1800" dirty="0" smtClean="0">
              <a:latin typeface="+mn-ea"/>
            </a:endParaRPr>
          </a:p>
          <a:p>
            <a:pPr>
              <a:buNone/>
            </a:pPr>
            <a:r>
              <a:rPr lang="zh-CN" altLang="en-US" sz="1800" dirty="0" smtClean="0">
                <a:latin typeface="+mn-ea"/>
              </a:rPr>
              <a:t>语音系统、卫星及有线电视系统、数据库管理系统、同声传译系统、视频会议</a:t>
            </a:r>
            <a:endParaRPr lang="en-US" altLang="zh-CN" sz="1800" dirty="0" smtClean="0">
              <a:latin typeface="+mn-ea"/>
            </a:endParaRPr>
          </a:p>
          <a:p>
            <a:pPr>
              <a:buNone/>
            </a:pPr>
            <a:r>
              <a:rPr lang="zh-CN" altLang="en-US" sz="1800" dirty="0" smtClean="0">
                <a:latin typeface="+mn-ea"/>
              </a:rPr>
              <a:t>系统；</a:t>
            </a:r>
            <a:endParaRPr lang="en-US" altLang="zh-CN" sz="1800" dirty="0" smtClean="0">
              <a:latin typeface="+mn-ea"/>
            </a:endParaRPr>
          </a:p>
          <a:p>
            <a:pPr>
              <a:buNone/>
            </a:pPr>
            <a:r>
              <a:rPr lang="en-US" altLang="zh-CN" sz="1800" b="1" dirty="0" smtClean="0">
                <a:latin typeface="+mn-ea"/>
              </a:rPr>
              <a:t>     </a:t>
            </a:r>
            <a:r>
              <a:rPr lang="zh-CN" altLang="en-US" sz="1800" b="1" dirty="0" smtClean="0">
                <a:latin typeface="+mn-ea"/>
              </a:rPr>
              <a:t>办公自动化系统</a:t>
            </a:r>
            <a:endParaRPr lang="en-US" altLang="zh-CN" sz="1800" b="1" dirty="0" smtClean="0">
              <a:latin typeface="+mn-ea"/>
            </a:endParaRPr>
          </a:p>
          <a:p>
            <a:pPr>
              <a:buNone/>
            </a:pPr>
            <a:r>
              <a:rPr lang="zh-CN" altLang="en-US" sz="2000" dirty="0" smtClean="0"/>
              <a:t>        </a:t>
            </a:r>
            <a:r>
              <a:rPr lang="zh-CN" altLang="en-US" sz="1800" dirty="0" smtClean="0"/>
              <a:t>综合信息查询系统、行业管理系统、电子邮件系统、事物与文件管理系统</a:t>
            </a:r>
            <a:endParaRPr lang="en-US" altLang="zh-CN" sz="1800" dirty="0" smtClean="0"/>
          </a:p>
          <a:p>
            <a:pPr>
              <a:buNone/>
            </a:pPr>
            <a:r>
              <a:rPr lang="zh-CN" altLang="en-US" sz="1800" dirty="0" smtClean="0"/>
              <a:t>、综合物业管理系统、财务及电子转帐管理系统、决策支持系统；</a:t>
            </a:r>
            <a:endParaRPr lang="zh-CN" altLang="en-US" sz="2000" dirty="0" smtClean="0"/>
          </a:p>
          <a:p>
            <a:pPr>
              <a:buNone/>
            </a:pPr>
            <a:r>
              <a:rPr lang="zh-CN" altLang="en-US" sz="2000" dirty="0" smtClean="0"/>
              <a:t> </a:t>
            </a:r>
          </a:p>
          <a:p>
            <a:pPr>
              <a:buNone/>
            </a:pPr>
            <a:r>
              <a:rPr lang="zh-CN" altLang="en-US" sz="2000" dirty="0" smtClean="0"/>
              <a:t> </a:t>
            </a:r>
          </a:p>
          <a:p>
            <a:pPr>
              <a:buNone/>
            </a:pPr>
            <a:r>
              <a:rPr lang="zh-CN" altLang="en-US" sz="2000" dirty="0" smtClean="0"/>
              <a:t> </a:t>
            </a:r>
          </a:p>
          <a:p>
            <a:pPr>
              <a:buNone/>
            </a:pPr>
            <a:r>
              <a:rPr lang="zh-CN" altLang="en-US" sz="2000" dirty="0" smtClean="0"/>
              <a:t> </a:t>
            </a:r>
          </a:p>
          <a:p>
            <a:pPr>
              <a:buNone/>
            </a:pPr>
            <a:r>
              <a:rPr lang="zh-CN" altLang="en-US" sz="2000" dirty="0" smtClean="0"/>
              <a:t> </a:t>
            </a:r>
          </a:p>
          <a:p>
            <a:pPr>
              <a:buNone/>
            </a:pPr>
            <a:r>
              <a:rPr lang="zh-CN" altLang="en-US" sz="2000" dirty="0" smtClean="0"/>
              <a:t> </a:t>
            </a:r>
            <a:endParaRPr lang="zh-CN" altLang="en-US" sz="20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857224" y="1142984"/>
            <a:ext cx="7500990" cy="3960812"/>
          </a:xfrm>
        </p:spPr>
        <p:txBody>
          <a:bodyPr/>
          <a:lstStyle/>
          <a:p>
            <a:pPr>
              <a:buNone/>
            </a:pPr>
            <a:r>
              <a:rPr lang="en-US" altLang="zh-CN" sz="2400" b="1" dirty="0" smtClean="0">
                <a:solidFill>
                  <a:schemeClr val="hlink"/>
                </a:solidFill>
                <a:latin typeface="方正隶变简体"/>
                <a:ea typeface="方正隶变简体"/>
                <a:cs typeface="方正隶变简体"/>
              </a:rPr>
              <a:t>3</a:t>
            </a:r>
            <a:r>
              <a:rPr lang="zh-CN" altLang="en-US" sz="2400" b="1" dirty="0" smtClean="0">
                <a:solidFill>
                  <a:schemeClr val="hlink"/>
                </a:solidFill>
                <a:latin typeface="方正隶变简体"/>
                <a:ea typeface="方正隶变简体"/>
                <a:cs typeface="方正隶变简体"/>
              </a:rPr>
              <a:t>、智能楼宇与综合布线</a:t>
            </a:r>
            <a:endParaRPr lang="en-US" altLang="zh-CN" sz="2400" b="1" dirty="0" smtClean="0">
              <a:solidFill>
                <a:schemeClr val="hlink"/>
              </a:solidFill>
              <a:latin typeface="方正隶变简体"/>
              <a:ea typeface="方正隶变简体"/>
              <a:cs typeface="方正隶变简体"/>
            </a:endParaRPr>
          </a:p>
          <a:p>
            <a:pPr>
              <a:buNone/>
            </a:pPr>
            <a:r>
              <a:rPr lang="zh-CN" altLang="en-US" sz="1800" b="1" dirty="0" smtClean="0">
                <a:solidFill>
                  <a:schemeClr val="hlink"/>
                </a:solidFill>
                <a:latin typeface="方正隶变简体"/>
                <a:ea typeface="方正隶变简体"/>
                <a:cs typeface="方正隶变简体"/>
              </a:rPr>
              <a:t>     </a:t>
            </a:r>
            <a:endParaRPr lang="en-US" altLang="zh-CN" sz="1800" b="1" dirty="0" smtClean="0">
              <a:solidFill>
                <a:schemeClr val="hlink"/>
              </a:solidFill>
              <a:latin typeface="方正隶变简体"/>
              <a:ea typeface="方正隶变简体"/>
              <a:cs typeface="方正隶变简体"/>
            </a:endParaRPr>
          </a:p>
          <a:p>
            <a:pPr>
              <a:buNone/>
            </a:pPr>
            <a:r>
              <a:rPr lang="zh-CN" altLang="en-US" sz="2000" dirty="0" smtClean="0">
                <a:latin typeface="方正隶变简体"/>
                <a:ea typeface="方正隶变简体"/>
                <a:cs typeface="方正隶变简体"/>
              </a:rPr>
              <a:t>    综合布线系统是智能建筑中最基本，必备的基础设施。一座</a:t>
            </a:r>
            <a:endParaRPr lang="en-US" altLang="zh-CN" sz="2000" dirty="0" smtClean="0">
              <a:latin typeface="方正隶变简体"/>
              <a:ea typeface="方正隶变简体"/>
              <a:cs typeface="方正隶变简体"/>
            </a:endParaRPr>
          </a:p>
          <a:p>
            <a:pPr>
              <a:buNone/>
            </a:pPr>
            <a:r>
              <a:rPr lang="zh-CN" altLang="en-US" sz="2000" dirty="0" smtClean="0">
                <a:latin typeface="方正隶变简体"/>
                <a:ea typeface="方正隶变简体"/>
                <a:cs typeface="方正隶变简体"/>
              </a:rPr>
              <a:t>单一的建筑物或者一个建筑群是否能够成为一座智能化建筑，最</a:t>
            </a:r>
            <a:endParaRPr lang="en-US" altLang="zh-CN" sz="2000" dirty="0" smtClean="0">
              <a:latin typeface="方正隶变简体"/>
              <a:ea typeface="方正隶变简体"/>
              <a:cs typeface="方正隶变简体"/>
            </a:endParaRPr>
          </a:p>
          <a:p>
            <a:pPr>
              <a:buNone/>
            </a:pPr>
            <a:r>
              <a:rPr lang="zh-CN" altLang="en-US" sz="2000" dirty="0" smtClean="0">
                <a:latin typeface="方正隶变简体"/>
                <a:ea typeface="方正隶变简体"/>
                <a:cs typeface="方正隶变简体"/>
              </a:rPr>
              <a:t>终取决于建筑物内是否有一套完整、高质量和符合规范的综合布</a:t>
            </a:r>
            <a:endParaRPr lang="en-US" altLang="zh-CN" sz="2000" dirty="0" smtClean="0">
              <a:latin typeface="方正隶变简体"/>
              <a:ea typeface="方正隶变简体"/>
              <a:cs typeface="方正隶变简体"/>
            </a:endParaRPr>
          </a:p>
          <a:p>
            <a:pPr>
              <a:buNone/>
            </a:pPr>
            <a:r>
              <a:rPr lang="zh-CN" altLang="en-US" sz="2000" dirty="0" smtClean="0">
                <a:latin typeface="方正隶变简体"/>
                <a:ea typeface="方正隶变简体"/>
                <a:cs typeface="方正隶变简体"/>
              </a:rPr>
              <a:t>线系统。通过综合布线系统把各种不同功能的子系统相结合在一</a:t>
            </a:r>
            <a:endParaRPr lang="en-US" altLang="zh-CN" sz="2000" dirty="0" smtClean="0">
              <a:latin typeface="方正隶变简体"/>
              <a:ea typeface="方正隶变简体"/>
              <a:cs typeface="方正隶变简体"/>
            </a:endParaRPr>
          </a:p>
          <a:p>
            <a:pPr>
              <a:buNone/>
            </a:pPr>
            <a:r>
              <a:rPr lang="zh-CN" altLang="en-US" sz="2000" dirty="0" smtClean="0">
                <a:latin typeface="方正隶变简体"/>
                <a:ea typeface="方正隶变简体"/>
                <a:cs typeface="方正隶变简体"/>
              </a:rPr>
              <a:t>起。不同层次，不同功能的智能楼宇对综合布线的设计要求也就</a:t>
            </a:r>
            <a:endParaRPr lang="en-US" altLang="zh-CN" sz="2000" dirty="0" smtClean="0">
              <a:latin typeface="方正隶变简体"/>
              <a:ea typeface="方正隶变简体"/>
              <a:cs typeface="方正隶变简体"/>
            </a:endParaRPr>
          </a:p>
          <a:p>
            <a:pPr>
              <a:buNone/>
            </a:pPr>
            <a:r>
              <a:rPr lang="zh-CN" altLang="en-US" sz="2000" dirty="0" smtClean="0">
                <a:latin typeface="方正隶变简体"/>
                <a:ea typeface="方正隶变简体"/>
                <a:cs typeface="方正隶变简体"/>
              </a:rPr>
              <a:t>不一样。</a:t>
            </a:r>
            <a:endParaRPr lang="en-US" altLang="zh-CN" sz="2000" dirty="0" smtClean="0">
              <a:latin typeface="方正隶变简体"/>
              <a:ea typeface="方正隶变简体"/>
              <a:cs typeface="方正隶变简体"/>
            </a:endParaRPr>
          </a:p>
          <a:p>
            <a:pPr>
              <a:buNone/>
            </a:pPr>
            <a:r>
              <a:rPr lang="en-US" altLang="zh-CN" sz="2000" dirty="0" smtClean="0">
                <a:latin typeface="方正隶变简体"/>
              </a:rPr>
              <a:t> </a:t>
            </a:r>
          </a:p>
          <a:p>
            <a:pPr>
              <a:buNone/>
            </a:pPr>
            <a:r>
              <a:rPr lang="zh-CN" altLang="en-US" sz="2000" dirty="0" smtClean="0">
                <a:latin typeface="方正隶变简体"/>
              </a:rPr>
              <a:t>     </a:t>
            </a:r>
            <a:r>
              <a:rPr lang="zh-CN" altLang="en-US" sz="2000" b="1" dirty="0" smtClean="0">
                <a:latin typeface="方正隶变简体"/>
              </a:rPr>
              <a:t>那么，什么是综合布线呢？</a:t>
            </a:r>
            <a:endParaRPr lang="zh-CN" altLang="en-US" sz="2000" b="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内容占位符 2"/>
          <p:cNvSpPr>
            <a:spLocks noGrp="1"/>
          </p:cNvSpPr>
          <p:nvPr>
            <p:ph idx="1"/>
          </p:nvPr>
        </p:nvSpPr>
        <p:spPr>
          <a:xfrm>
            <a:off x="539750" y="1125538"/>
            <a:ext cx="8229600" cy="4751387"/>
          </a:xfrm>
        </p:spPr>
        <p:txBody>
          <a:bodyPr/>
          <a:lstStyle/>
          <a:p>
            <a:endParaRPr lang="zh-CN" altLang="en-US" sz="2000" dirty="0" smtClean="0">
              <a:latin typeface="方正隶变简体"/>
              <a:ea typeface="方正隶变简体"/>
              <a:cs typeface="方正隶变简体"/>
            </a:endParaRPr>
          </a:p>
          <a:p>
            <a:pPr>
              <a:buFontTx/>
              <a:buNone/>
            </a:pPr>
            <a:r>
              <a:rPr lang="en-US" altLang="zh-CN" sz="2400" b="1" dirty="0" smtClean="0">
                <a:solidFill>
                  <a:schemeClr val="hlink"/>
                </a:solidFill>
                <a:latin typeface="方正隶变简体"/>
                <a:ea typeface="方正隶变简体"/>
                <a:cs typeface="方正隶变简体"/>
              </a:rPr>
              <a:t>  4</a:t>
            </a:r>
            <a:r>
              <a:rPr lang="zh-CN" altLang="en-US" sz="2400" b="1" dirty="0" smtClean="0">
                <a:solidFill>
                  <a:schemeClr val="hlink"/>
                </a:solidFill>
                <a:latin typeface="方正隶变简体"/>
                <a:ea typeface="方正隶变简体"/>
                <a:cs typeface="方正隶变简体"/>
              </a:rPr>
              <a:t>、什么是综合布线？</a:t>
            </a:r>
          </a:p>
          <a:p>
            <a:pPr>
              <a:buFontTx/>
              <a:buNone/>
            </a:pPr>
            <a:endParaRPr lang="zh-CN" altLang="en-US" sz="2000" dirty="0" smtClean="0">
              <a:latin typeface="方正隶变简体"/>
              <a:ea typeface="方正隶变简体"/>
              <a:cs typeface="方正隶变简体"/>
            </a:endParaRPr>
          </a:p>
          <a:p>
            <a:r>
              <a:rPr lang="zh-CN" altLang="en-US" sz="2000" dirty="0" smtClean="0">
                <a:latin typeface="方正隶变简体"/>
                <a:ea typeface="方正隶变简体"/>
                <a:cs typeface="方正隶变简体"/>
              </a:rPr>
              <a:t>我国原邮电部的定义：通信电缆、光缆、各种软电缆及相关连接的硬件所构成的通用布线系统，它能支持多种应用系统。</a:t>
            </a:r>
          </a:p>
          <a:p>
            <a:endParaRPr lang="en-US" altLang="zh-CN" sz="2000" dirty="0" smtClean="0">
              <a:latin typeface="方正隶变简体"/>
              <a:ea typeface="方正隶变简体"/>
              <a:cs typeface="方正隶变简体"/>
            </a:endParaRPr>
          </a:p>
          <a:p>
            <a:r>
              <a:rPr lang="zh-CN" altLang="en-US" sz="2000" dirty="0" smtClean="0">
                <a:latin typeface="方正隶变简体"/>
                <a:ea typeface="方正隶变简体"/>
                <a:cs typeface="方正隶变简体"/>
              </a:rPr>
              <a:t>综合布线是一种模块化的、灵活性极高的建筑物内或建筑群之间的信息传输通道。</a:t>
            </a:r>
          </a:p>
          <a:p>
            <a:endParaRPr lang="en-US" altLang="zh-CN" sz="2000" dirty="0" smtClean="0">
              <a:latin typeface="方正隶变简体"/>
              <a:ea typeface="方正隶变简体"/>
              <a:cs typeface="方正隶变简体"/>
            </a:endParaRPr>
          </a:p>
          <a:p>
            <a:r>
              <a:rPr lang="zh-CN" altLang="en-US" sz="2000" dirty="0" smtClean="0">
                <a:latin typeface="方正隶变简体"/>
                <a:ea typeface="方正隶变简体"/>
                <a:cs typeface="方正隶变简体"/>
              </a:rPr>
              <a:t>通过它可使语音设备、数据设备、交换设备及各种控制设备与信息管理系统连接起来，同时也能使这些设备与外部通信网络相连的综合布线。</a:t>
            </a:r>
            <a:endParaRPr lang="en-US" altLang="zh-CN" sz="2000" dirty="0" smtClean="0">
              <a:latin typeface="方正隶变简体"/>
              <a:ea typeface="方正隶变简体"/>
              <a:cs typeface="方正隶变简体"/>
            </a:endParaRPr>
          </a:p>
          <a:p>
            <a:r>
              <a:rPr lang="zh-CN" altLang="en-US" sz="2000" dirty="0" smtClean="0">
                <a:latin typeface="方正隶变简体"/>
                <a:ea typeface="方正隶变简体"/>
                <a:cs typeface="方正隶变简体"/>
              </a:rPr>
              <a:t>能随需求的变化而平稳升级。</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title"/>
          </p:nvPr>
        </p:nvSpPr>
        <p:spPr>
          <a:xfrm>
            <a:off x="428625" y="1000125"/>
            <a:ext cx="8229600" cy="725488"/>
          </a:xfrm>
        </p:spPr>
        <p:txBody>
          <a:bodyPr/>
          <a:lstStyle/>
          <a:p>
            <a:pPr eaLnBrk="1" hangingPunct="1"/>
            <a:r>
              <a:rPr lang="zh-CN" altLang="en-US" sz="2800" b="1" kern="10" dirty="0" smtClean="0">
                <a:ln w="3175">
                  <a:solidFill>
                    <a:srgbClr val="FFFF00"/>
                  </a:solidFill>
                  <a:round/>
                  <a:headEnd/>
                  <a:tailEnd/>
                </a:ln>
                <a:solidFill>
                  <a:srgbClr val="FF3300"/>
                </a:solidFill>
                <a:latin typeface="华文新魏"/>
                <a:ea typeface="+mj-ea"/>
                <a:cs typeface="+mj-cs"/>
              </a:rPr>
              <a:t>二、综合布线系统介绍</a:t>
            </a:r>
            <a:endParaRPr lang="zh-CN" altLang="en-US" sz="2800" b="1" dirty="0" smtClean="0">
              <a:solidFill>
                <a:schemeClr val="tx1"/>
              </a:solidFill>
              <a:latin typeface="华文新魏" pitchFamily="2" charset="-122"/>
            </a:endParaRPr>
          </a:p>
        </p:txBody>
      </p:sp>
      <p:sp>
        <p:nvSpPr>
          <p:cNvPr id="146439" name="AutoShape 7"/>
          <p:cNvSpPr>
            <a:spLocks noChangeArrowheads="1"/>
          </p:cNvSpPr>
          <p:nvPr/>
        </p:nvSpPr>
        <p:spPr bwMode="gray">
          <a:xfrm>
            <a:off x="1498580" y="4070355"/>
            <a:ext cx="6145254" cy="852488"/>
          </a:xfrm>
          <a:prstGeom prst="roundRect">
            <a:avLst>
              <a:gd name="adj" fmla="val 10889"/>
            </a:avLst>
          </a:prstGeom>
          <a:gradFill rotWithShape="1">
            <a:gsLst>
              <a:gs pos="0">
                <a:srgbClr val="DDDDDD">
                  <a:gamma/>
                  <a:tint val="51373"/>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algn="ctr">
              <a:defRPr/>
            </a:pPr>
            <a:endParaRPr lang="zh-CN" altLang="en-US">
              <a:latin typeface="Arial" charset="0"/>
            </a:endParaRPr>
          </a:p>
        </p:txBody>
      </p:sp>
      <p:sp>
        <p:nvSpPr>
          <p:cNvPr id="146440" name="AutoShape 8"/>
          <p:cNvSpPr>
            <a:spLocks noChangeArrowheads="1"/>
          </p:cNvSpPr>
          <p:nvPr/>
        </p:nvSpPr>
        <p:spPr bwMode="gray">
          <a:xfrm>
            <a:off x="1500166" y="2390054"/>
            <a:ext cx="6143668" cy="748425"/>
          </a:xfrm>
          <a:prstGeom prst="roundRect">
            <a:avLst>
              <a:gd name="adj" fmla="val 10889"/>
            </a:avLst>
          </a:prstGeom>
          <a:gradFill rotWithShape="1">
            <a:gsLst>
              <a:gs pos="0">
                <a:srgbClr val="DDDDDD">
                  <a:gamma/>
                  <a:tint val="51373"/>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algn="ctr">
              <a:defRPr/>
            </a:pPr>
            <a:endParaRPr lang="zh-CN" altLang="en-US">
              <a:latin typeface="Arial" charset="0"/>
            </a:endParaRPr>
          </a:p>
        </p:txBody>
      </p:sp>
      <p:grpSp>
        <p:nvGrpSpPr>
          <p:cNvPr id="3" name="Group 9"/>
          <p:cNvGrpSpPr>
            <a:grpSpLocks/>
          </p:cNvGrpSpPr>
          <p:nvPr/>
        </p:nvGrpSpPr>
        <p:grpSpPr bwMode="auto">
          <a:xfrm>
            <a:off x="1644628" y="2500306"/>
            <a:ext cx="5927768" cy="593723"/>
            <a:chOff x="1202" y="3067"/>
            <a:chExt cx="1102" cy="704"/>
          </a:xfrm>
        </p:grpSpPr>
        <p:sp>
          <p:nvSpPr>
            <p:cNvPr id="7182" name="AutoShape 10"/>
            <p:cNvSpPr>
              <a:spLocks noChangeArrowheads="1"/>
            </p:cNvSpPr>
            <p:nvPr/>
          </p:nvSpPr>
          <p:spPr bwMode="gray">
            <a:xfrm>
              <a:off x="1202" y="3067"/>
              <a:ext cx="1102" cy="704"/>
            </a:xfrm>
            <a:prstGeom prst="roundRect">
              <a:avLst>
                <a:gd name="adj" fmla="val 11921"/>
              </a:avLst>
            </a:prstGeom>
            <a:gradFill rotWithShape="1">
              <a:gsLst>
                <a:gs pos="0">
                  <a:srgbClr val="EC941E"/>
                </a:gs>
                <a:gs pos="100000">
                  <a:srgbClr val="A56715"/>
                </a:gs>
              </a:gsLst>
              <a:lin ang="5400000" scaled="1"/>
            </a:gradFill>
            <a:ln w="38100">
              <a:solidFill>
                <a:schemeClr val="tx1"/>
              </a:solidFill>
              <a:round/>
              <a:headEnd/>
              <a:tailEnd/>
            </a:ln>
          </p:spPr>
          <p:txBody>
            <a:bodyPr wrap="none" anchor="ctr"/>
            <a:lstStyle/>
            <a:p>
              <a:pPr algn="ctr"/>
              <a:endParaRPr lang="zh-CN" altLang="en-US"/>
            </a:p>
          </p:txBody>
        </p:sp>
        <p:sp>
          <p:nvSpPr>
            <p:cNvPr id="7183" name="Freeform 11"/>
            <p:cNvSpPr>
              <a:spLocks/>
            </p:cNvSpPr>
            <p:nvPr/>
          </p:nvSpPr>
          <p:spPr bwMode="gray">
            <a:xfrm>
              <a:off x="1202" y="3067"/>
              <a:ext cx="324" cy="353"/>
            </a:xfrm>
            <a:custGeom>
              <a:avLst/>
              <a:gdLst>
                <a:gd name="T0" fmla="*/ 10 w 596"/>
                <a:gd name="T1" fmla="*/ 0 h 598"/>
                <a:gd name="T2" fmla="*/ 0 w 596"/>
                <a:gd name="T3" fmla="*/ 14 h 598"/>
                <a:gd name="T4" fmla="*/ 0 w 596"/>
                <a:gd name="T5" fmla="*/ 71 h 598"/>
                <a:gd name="T6" fmla="*/ 14 w 596"/>
                <a:gd name="T7" fmla="*/ 21 h 598"/>
                <a:gd name="T8" fmla="*/ 52 w 596"/>
                <a:gd name="T9" fmla="*/ 0 h 598"/>
                <a:gd name="T10" fmla="*/ 10 w 596"/>
                <a:gd name="T11" fmla="*/ 0 h 598"/>
                <a:gd name="T12" fmla="*/ 0 60000 65536"/>
                <a:gd name="T13" fmla="*/ 0 60000 65536"/>
                <a:gd name="T14" fmla="*/ 0 60000 65536"/>
                <a:gd name="T15" fmla="*/ 0 60000 65536"/>
                <a:gd name="T16" fmla="*/ 0 60000 65536"/>
                <a:gd name="T17" fmla="*/ 0 60000 65536"/>
                <a:gd name="T18" fmla="*/ 0 w 596"/>
                <a:gd name="T19" fmla="*/ 0 h 598"/>
                <a:gd name="T20" fmla="*/ 596 w 596"/>
                <a:gd name="T21" fmla="*/ 598 h 598"/>
              </a:gdLst>
              <a:ahLst/>
              <a:cxnLst>
                <a:cxn ang="T12">
                  <a:pos x="T0" y="T1"/>
                </a:cxn>
                <a:cxn ang="T13">
                  <a:pos x="T2" y="T3"/>
                </a:cxn>
                <a:cxn ang="T14">
                  <a:pos x="T4" y="T5"/>
                </a:cxn>
                <a:cxn ang="T15">
                  <a:pos x="T6" y="T7"/>
                </a:cxn>
                <a:cxn ang="T16">
                  <a:pos x="T8" y="T9"/>
                </a:cxn>
                <a:cxn ang="T17">
                  <a:pos x="T10" y="T11"/>
                </a:cxn>
              </a:cxnLst>
              <a:rect l="T18" t="T19" r="T20" b="T21"/>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F6CB92"/>
                </a:gs>
                <a:gs pos="100000">
                  <a:srgbClr val="EC941E">
                    <a:alpha val="0"/>
                  </a:srgbClr>
                </a:gs>
              </a:gsLst>
              <a:lin ang="2700000" scaled="1"/>
            </a:gradFill>
            <a:ln w="0">
              <a:noFill/>
              <a:round/>
              <a:headEnd/>
              <a:tailEnd/>
            </a:ln>
          </p:spPr>
          <p:txBody>
            <a:bodyPr/>
            <a:lstStyle/>
            <a:p>
              <a:endParaRPr lang="zh-CN" altLang="en-US"/>
            </a:p>
          </p:txBody>
        </p:sp>
      </p:grpSp>
      <p:sp>
        <p:nvSpPr>
          <p:cNvPr id="146444" name="Text Box 12"/>
          <p:cNvSpPr txBox="1">
            <a:spLocks noChangeArrowheads="1"/>
          </p:cNvSpPr>
          <p:nvPr/>
        </p:nvSpPr>
        <p:spPr bwMode="gray">
          <a:xfrm>
            <a:off x="1809728" y="2560877"/>
            <a:ext cx="5000625" cy="461665"/>
          </a:xfrm>
          <a:prstGeom prst="rect">
            <a:avLst/>
          </a:prstGeom>
          <a:noFill/>
          <a:ln w="9525" algn="ctr">
            <a:noFill/>
            <a:miter lim="800000"/>
            <a:headEnd/>
            <a:tailEnd/>
          </a:ln>
          <a:effectLst/>
        </p:spPr>
        <p:txBody>
          <a:bodyPr wrap="square">
            <a:spAutoFit/>
          </a:bodyPr>
          <a:lstStyle/>
          <a:p>
            <a:pPr eaLnBrk="0" hangingPunct="0">
              <a:defRPr/>
            </a:pPr>
            <a:r>
              <a:rPr lang="en-US" altLang="zh-CN" sz="2400" b="1" dirty="0" smtClean="0">
                <a:solidFill>
                  <a:srgbClr val="FFFFFF"/>
                </a:solidFill>
                <a:effectLst>
                  <a:outerShdw blurRad="38100" dist="38100" dir="2700000" algn="tl">
                    <a:srgbClr val="C0C0C0"/>
                  </a:outerShdw>
                </a:effectLst>
                <a:ea typeface="黑体" pitchFamily="2" charset="-122"/>
              </a:rPr>
              <a:t>A</a:t>
            </a:r>
            <a:r>
              <a:rPr lang="zh-CN" altLang="en-US" sz="2400" b="1" dirty="0" smtClean="0">
                <a:solidFill>
                  <a:srgbClr val="FFFFFF"/>
                </a:solidFill>
                <a:effectLst>
                  <a:outerShdw blurRad="38100" dist="38100" dir="2700000" algn="tl">
                    <a:srgbClr val="C0C0C0"/>
                  </a:outerShdw>
                </a:effectLst>
                <a:ea typeface="黑体" pitchFamily="2" charset="-122"/>
              </a:rPr>
              <a:t> 、智能楼宇中的弱电系统</a:t>
            </a:r>
            <a:endParaRPr lang="zh-CN" altLang="en-US" sz="2400" b="1" dirty="0">
              <a:solidFill>
                <a:srgbClr val="FFFFFF"/>
              </a:solidFill>
              <a:effectLst>
                <a:outerShdw blurRad="38100" dist="38100" dir="2700000" algn="tl">
                  <a:srgbClr val="C0C0C0"/>
                </a:outerShdw>
              </a:effectLst>
              <a:ea typeface="黑体" pitchFamily="2" charset="-122"/>
            </a:endParaRPr>
          </a:p>
        </p:txBody>
      </p:sp>
      <p:grpSp>
        <p:nvGrpSpPr>
          <p:cNvPr id="4" name="Group 13"/>
          <p:cNvGrpSpPr>
            <a:grpSpLocks/>
          </p:cNvGrpSpPr>
          <p:nvPr/>
        </p:nvGrpSpPr>
        <p:grpSpPr bwMode="auto">
          <a:xfrm>
            <a:off x="1643042" y="4214818"/>
            <a:ext cx="5929354" cy="641350"/>
            <a:chOff x="1202" y="2160"/>
            <a:chExt cx="1102" cy="635"/>
          </a:xfrm>
        </p:grpSpPr>
        <p:sp>
          <p:nvSpPr>
            <p:cNvPr id="7180" name="AutoShape 14"/>
            <p:cNvSpPr>
              <a:spLocks noChangeArrowheads="1"/>
            </p:cNvSpPr>
            <p:nvPr/>
          </p:nvSpPr>
          <p:spPr bwMode="gray">
            <a:xfrm>
              <a:off x="1202" y="2160"/>
              <a:ext cx="1102" cy="635"/>
            </a:xfrm>
            <a:prstGeom prst="roundRect">
              <a:avLst>
                <a:gd name="adj" fmla="val 11921"/>
              </a:avLst>
            </a:prstGeom>
            <a:gradFill rotWithShape="1">
              <a:gsLst>
                <a:gs pos="0">
                  <a:srgbClr val="009999"/>
                </a:gs>
                <a:gs pos="100000">
                  <a:srgbClr val="006B6B"/>
                </a:gs>
              </a:gsLst>
              <a:lin ang="5400000" scaled="1"/>
            </a:gradFill>
            <a:ln w="38100">
              <a:solidFill>
                <a:schemeClr val="tx1"/>
              </a:solidFill>
              <a:round/>
              <a:headEnd/>
              <a:tailEnd/>
            </a:ln>
          </p:spPr>
          <p:txBody>
            <a:bodyPr wrap="none" anchor="ctr"/>
            <a:lstStyle/>
            <a:p>
              <a:endParaRPr lang="zh-CN" altLang="en-US"/>
            </a:p>
          </p:txBody>
        </p:sp>
        <p:sp>
          <p:nvSpPr>
            <p:cNvPr id="7181" name="Freeform 15"/>
            <p:cNvSpPr>
              <a:spLocks/>
            </p:cNvSpPr>
            <p:nvPr/>
          </p:nvSpPr>
          <p:spPr bwMode="gray">
            <a:xfrm>
              <a:off x="1202" y="2160"/>
              <a:ext cx="337" cy="308"/>
            </a:xfrm>
            <a:custGeom>
              <a:avLst/>
              <a:gdLst>
                <a:gd name="T0" fmla="*/ 12 w 596"/>
                <a:gd name="T1" fmla="*/ 0 h 598"/>
                <a:gd name="T2" fmla="*/ 0 w 596"/>
                <a:gd name="T3" fmla="*/ 8 h 598"/>
                <a:gd name="T4" fmla="*/ 0 w 596"/>
                <a:gd name="T5" fmla="*/ 41 h 598"/>
                <a:gd name="T6" fmla="*/ 16 w 596"/>
                <a:gd name="T7" fmla="*/ 12 h 598"/>
                <a:gd name="T8" fmla="*/ 60 w 596"/>
                <a:gd name="T9" fmla="*/ 0 h 598"/>
                <a:gd name="T10" fmla="*/ 12 w 596"/>
                <a:gd name="T11" fmla="*/ 0 h 598"/>
                <a:gd name="T12" fmla="*/ 0 60000 65536"/>
                <a:gd name="T13" fmla="*/ 0 60000 65536"/>
                <a:gd name="T14" fmla="*/ 0 60000 65536"/>
                <a:gd name="T15" fmla="*/ 0 60000 65536"/>
                <a:gd name="T16" fmla="*/ 0 60000 65536"/>
                <a:gd name="T17" fmla="*/ 0 60000 65536"/>
                <a:gd name="T18" fmla="*/ 0 w 596"/>
                <a:gd name="T19" fmla="*/ 0 h 598"/>
                <a:gd name="T20" fmla="*/ 596 w 596"/>
                <a:gd name="T21" fmla="*/ 598 h 598"/>
              </a:gdLst>
              <a:ahLst/>
              <a:cxnLst>
                <a:cxn ang="T12">
                  <a:pos x="T0" y="T1"/>
                </a:cxn>
                <a:cxn ang="T13">
                  <a:pos x="T2" y="T3"/>
                </a:cxn>
                <a:cxn ang="T14">
                  <a:pos x="T4" y="T5"/>
                </a:cxn>
                <a:cxn ang="T15">
                  <a:pos x="T6" y="T7"/>
                </a:cxn>
                <a:cxn ang="T16">
                  <a:pos x="T8" y="T9"/>
                </a:cxn>
                <a:cxn ang="T17">
                  <a:pos x="T10" y="T11"/>
                </a:cxn>
              </a:cxnLst>
              <a:rect l="T18" t="T19" r="T20" b="T21"/>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93D4D4"/>
                </a:gs>
                <a:gs pos="100000">
                  <a:srgbClr val="009999">
                    <a:alpha val="0"/>
                  </a:srgbClr>
                </a:gs>
              </a:gsLst>
              <a:lin ang="2700000" scaled="1"/>
            </a:gradFill>
            <a:ln w="0">
              <a:noFill/>
              <a:round/>
              <a:headEnd/>
              <a:tailEnd/>
            </a:ln>
          </p:spPr>
          <p:txBody>
            <a:bodyPr/>
            <a:lstStyle/>
            <a:p>
              <a:endParaRPr lang="zh-CN" altLang="en-US"/>
            </a:p>
          </p:txBody>
        </p:sp>
      </p:grpSp>
      <p:sp>
        <p:nvSpPr>
          <p:cNvPr id="146449" name="Text Box 17"/>
          <p:cNvSpPr txBox="1">
            <a:spLocks noChangeArrowheads="1"/>
          </p:cNvSpPr>
          <p:nvPr/>
        </p:nvSpPr>
        <p:spPr bwMode="gray">
          <a:xfrm>
            <a:off x="1736705" y="4291018"/>
            <a:ext cx="5764253" cy="461665"/>
          </a:xfrm>
          <a:prstGeom prst="rect">
            <a:avLst/>
          </a:prstGeom>
          <a:noFill/>
          <a:ln w="9525" algn="ctr">
            <a:noFill/>
            <a:miter lim="800000"/>
            <a:headEnd/>
            <a:tailEnd/>
          </a:ln>
          <a:effectLst/>
        </p:spPr>
        <p:txBody>
          <a:bodyPr wrap="square">
            <a:spAutoFit/>
          </a:bodyPr>
          <a:lstStyle/>
          <a:p>
            <a:pPr eaLnBrk="0" hangingPunct="0">
              <a:defRPr/>
            </a:pPr>
            <a:r>
              <a:rPr lang="en-US" altLang="zh-CN" sz="2400" b="1" dirty="0">
                <a:solidFill>
                  <a:srgbClr val="FFFFFF"/>
                </a:solidFill>
                <a:effectLst>
                  <a:outerShdw blurRad="38100" dist="38100" dir="2700000" algn="tl">
                    <a:srgbClr val="C0C0C0"/>
                  </a:outerShdw>
                </a:effectLst>
                <a:ea typeface="黑体" pitchFamily="2" charset="-122"/>
              </a:rPr>
              <a:t> </a:t>
            </a:r>
            <a:r>
              <a:rPr lang="en-US" altLang="zh-CN" sz="2400" b="1" dirty="0" smtClean="0">
                <a:solidFill>
                  <a:srgbClr val="FFFFFF"/>
                </a:solidFill>
                <a:effectLst>
                  <a:outerShdw blurRad="38100" dist="38100" dir="2700000" algn="tl">
                    <a:srgbClr val="C0C0C0"/>
                  </a:outerShdw>
                </a:effectLst>
                <a:ea typeface="黑体" pitchFamily="2" charset="-122"/>
              </a:rPr>
              <a:t>B</a:t>
            </a:r>
            <a:r>
              <a:rPr lang="zh-CN" altLang="en-US" sz="2400" b="1" dirty="0" smtClean="0">
                <a:solidFill>
                  <a:srgbClr val="FFFFFF"/>
                </a:solidFill>
                <a:effectLst>
                  <a:outerShdw blurRad="38100" dist="38100" dir="2700000" algn="tl">
                    <a:srgbClr val="C0C0C0"/>
                  </a:outerShdw>
                </a:effectLst>
                <a:ea typeface="黑体" pitchFamily="2" charset="-122"/>
              </a:rPr>
              <a:t>、计算机、信息网络中的综合布线系统</a:t>
            </a:r>
            <a:endParaRPr lang="zh-CN" altLang="en-US" sz="2400" b="1" dirty="0">
              <a:solidFill>
                <a:srgbClr val="FFFFFF"/>
              </a:solidFill>
              <a:effectLst>
                <a:outerShdw blurRad="38100" dist="38100" dir="2700000" algn="tl">
                  <a:srgbClr val="C0C0C0"/>
                </a:outerShdw>
              </a:effectLst>
              <a:ea typeface="黑体" pitchFamily="2" charset="-122"/>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00034" y="1000109"/>
            <a:ext cx="7715304" cy="428628"/>
          </a:xfrm>
        </p:spPr>
        <p:txBody>
          <a:bodyPr/>
          <a:lstStyle/>
          <a:p>
            <a:pPr algn="l"/>
            <a:r>
              <a:rPr lang="en-US" altLang="zh-CN" sz="2400" b="1" dirty="0" smtClean="0">
                <a:solidFill>
                  <a:schemeClr val="accent5">
                    <a:lumMod val="50000"/>
                  </a:schemeClr>
                </a:solidFill>
              </a:rPr>
              <a:t>A</a:t>
            </a:r>
            <a:r>
              <a:rPr lang="zh-CN" altLang="en-US" sz="2400" b="1" dirty="0" smtClean="0">
                <a:solidFill>
                  <a:schemeClr val="accent5">
                    <a:lumMod val="50000"/>
                  </a:schemeClr>
                </a:solidFill>
              </a:rPr>
              <a:t>、智能楼宇中的弱电系统</a:t>
            </a:r>
            <a:endParaRPr lang="zh-CN" altLang="en-US" sz="2400" b="1" dirty="0">
              <a:solidFill>
                <a:schemeClr val="accent5">
                  <a:lumMod val="50000"/>
                </a:schemeClr>
              </a:solidFill>
            </a:endParaRPr>
          </a:p>
        </p:txBody>
      </p:sp>
      <p:sp>
        <p:nvSpPr>
          <p:cNvPr id="3" name="内容占位符 2"/>
          <p:cNvSpPr>
            <a:spLocks noGrp="1"/>
          </p:cNvSpPr>
          <p:nvPr>
            <p:ph idx="1"/>
          </p:nvPr>
        </p:nvSpPr>
        <p:spPr>
          <a:xfrm>
            <a:off x="857224" y="1643050"/>
            <a:ext cx="7572428" cy="3960812"/>
          </a:xfrm>
        </p:spPr>
        <p:txBody>
          <a:bodyPr/>
          <a:lstStyle/>
          <a:p>
            <a:pPr>
              <a:buNone/>
            </a:pPr>
            <a:r>
              <a:rPr lang="en-US" altLang="zh-CN" sz="2000" b="1" dirty="0" smtClean="0"/>
              <a:t>1</a:t>
            </a:r>
            <a:r>
              <a:rPr lang="zh-CN" altLang="en-US" sz="2000" b="1" dirty="0" smtClean="0"/>
              <a:t>、安防闭路电视监控系统</a:t>
            </a:r>
            <a:endParaRPr lang="en-US" altLang="zh-CN" sz="2000" b="1" dirty="0" smtClean="0"/>
          </a:p>
          <a:p>
            <a:pPr>
              <a:buNone/>
            </a:pPr>
            <a:endParaRPr lang="en-US" altLang="zh-CN" sz="2000" dirty="0" smtClean="0"/>
          </a:p>
          <a:p>
            <a:pPr>
              <a:buNone/>
            </a:pPr>
            <a:r>
              <a:rPr lang="en-US" altLang="zh-CN" sz="2000" dirty="0" smtClean="0"/>
              <a:t>      </a:t>
            </a:r>
            <a:r>
              <a:rPr lang="zh-CN" altLang="en-US" sz="2000" dirty="0" smtClean="0"/>
              <a:t>闭路电视监控系统是在出入口、周界、公共通道等重要场所安</a:t>
            </a:r>
            <a:endParaRPr lang="en-US" altLang="zh-CN" sz="2000" dirty="0" smtClean="0"/>
          </a:p>
          <a:p>
            <a:pPr>
              <a:buNone/>
            </a:pPr>
            <a:r>
              <a:rPr lang="zh-CN" altLang="en-US" sz="2000" dirty="0" smtClean="0"/>
              <a:t>装摄像机等前端设备，通过中心进行监控和录像，使管理人员及时</a:t>
            </a:r>
            <a:endParaRPr lang="en-US" altLang="zh-CN" sz="2000" dirty="0" smtClean="0"/>
          </a:p>
          <a:p>
            <a:pPr>
              <a:buNone/>
            </a:pPr>
            <a:r>
              <a:rPr lang="zh-CN" altLang="en-US" sz="2000" dirty="0" smtClean="0"/>
              <a:t>掌握监控区域的状态并实行</a:t>
            </a:r>
            <a:r>
              <a:rPr lang="en-US" altLang="zh-CN" sz="2000" dirty="0" smtClean="0"/>
              <a:t>24</a:t>
            </a:r>
            <a:r>
              <a:rPr lang="zh-CN" altLang="en-US" sz="2000" dirty="0" smtClean="0"/>
              <a:t>小监控。一般监控系统由以下几部</a:t>
            </a:r>
            <a:endParaRPr lang="en-US" altLang="zh-CN" sz="2000" dirty="0" smtClean="0"/>
          </a:p>
          <a:p>
            <a:pPr>
              <a:buNone/>
            </a:pPr>
            <a:r>
              <a:rPr lang="zh-CN" altLang="en-US" sz="2000" dirty="0" smtClean="0"/>
              <a:t>分组成，前端、传输、控制、记录四个主要部分。前端主要有摄像</a:t>
            </a:r>
            <a:endParaRPr lang="en-US" altLang="zh-CN" sz="2000" dirty="0" smtClean="0"/>
          </a:p>
          <a:p>
            <a:pPr>
              <a:buNone/>
            </a:pPr>
            <a:r>
              <a:rPr lang="zh-CN" altLang="en-US" sz="2000" dirty="0" smtClean="0"/>
              <a:t>机、云台、解码驱动器等，传输部分有电缆、光缆等，控制部分主</a:t>
            </a:r>
            <a:endParaRPr lang="en-US" altLang="zh-CN" sz="2000" dirty="0" smtClean="0"/>
          </a:p>
          <a:p>
            <a:pPr>
              <a:buNone/>
            </a:pPr>
            <a:r>
              <a:rPr lang="zh-CN" altLang="en-US" sz="2000" dirty="0" smtClean="0"/>
              <a:t>要有云台控制器，视频切换器，键盘等，记录显示部分有监视器、</a:t>
            </a:r>
            <a:endParaRPr lang="en-US" altLang="zh-CN" sz="2000" dirty="0" smtClean="0"/>
          </a:p>
          <a:p>
            <a:pPr>
              <a:buNone/>
            </a:pPr>
            <a:r>
              <a:rPr lang="zh-CN" altLang="en-US" sz="2000" dirty="0" smtClean="0"/>
              <a:t>硬盘录象机等。</a:t>
            </a:r>
            <a:endParaRPr lang="zh-CN" altLang="en-US" sz="20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descr="闭路监控系统"/>
          <p:cNvPicPr>
            <a:picLocks noChangeAspect="1" noChangeArrowheads="1"/>
          </p:cNvPicPr>
          <p:nvPr/>
        </p:nvPicPr>
        <p:blipFill>
          <a:blip r:embed="rId3"/>
          <a:srcRect/>
          <a:stretch>
            <a:fillRect/>
          </a:stretch>
        </p:blipFill>
        <p:spPr bwMode="auto">
          <a:xfrm>
            <a:off x="1500166" y="1214422"/>
            <a:ext cx="5857916" cy="2786082"/>
          </a:xfrm>
          <a:prstGeom prst="rect">
            <a:avLst/>
          </a:prstGeom>
          <a:noFill/>
          <a:ln w="9525">
            <a:noFill/>
            <a:miter lim="800000"/>
            <a:headEnd/>
            <a:tailEnd/>
          </a:ln>
        </p:spPr>
      </p:pic>
      <p:sp>
        <p:nvSpPr>
          <p:cNvPr id="4096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40961" name="Object 1"/>
          <p:cNvGraphicFramePr>
            <a:graphicFrameLocks noChangeAspect="1"/>
          </p:cNvGraphicFramePr>
          <p:nvPr/>
        </p:nvGraphicFramePr>
        <p:xfrm>
          <a:off x="1571604" y="4071942"/>
          <a:ext cx="5857915" cy="2214578"/>
        </p:xfrm>
        <a:graphic>
          <a:graphicData uri="http://schemas.openxmlformats.org/presentationml/2006/ole">
            <mc:AlternateContent xmlns:mc="http://schemas.openxmlformats.org/markup-compatibility/2006">
              <mc:Choice xmlns:v="urn:schemas-microsoft-com:vml" Requires="v">
                <p:oleObj spid="_x0000_s40962" name="Visio" r:id="rId4" imgW="9005840" imgH="6706695" progId="Visio.Drawing.11">
                  <p:embed/>
                </p:oleObj>
              </mc:Choice>
              <mc:Fallback>
                <p:oleObj name="Visio" r:id="rId4" imgW="9005840" imgH="6706695" progId="Visio.Drawing.11">
                  <p:embed/>
                  <p:pic>
                    <p:nvPicPr>
                      <p:cNvPr id="0"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71604" y="4071942"/>
                        <a:ext cx="5857915" cy="221457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theme/theme1.xml><?xml version="1.0" encoding="utf-8"?>
<a:theme xmlns:a="http://schemas.openxmlformats.org/drawingml/2006/main" name="vcom模板">
  <a:themeElements>
    <a:clrScheme name="vcom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com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zh-CN" altLang="en-US" sz="1800" b="0" i="0" u="none" strike="noStrike" cap="none" normalizeH="0" baseline="0" smtClean="0">
            <a:ln>
              <a:noFill/>
            </a:ln>
            <a:solidFill>
              <a:schemeClr val="tx1"/>
            </a:solidFill>
            <a:effectLst/>
            <a:latin typeface="Arial"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zh-CN" altLang="en-US" sz="1800" b="0" i="0" u="none" strike="noStrike" cap="none" normalizeH="0" baseline="0" smtClean="0">
            <a:ln>
              <a:noFill/>
            </a:ln>
            <a:solidFill>
              <a:schemeClr val="tx1"/>
            </a:solidFill>
            <a:effectLst/>
            <a:latin typeface="Arial" charset="0"/>
            <a:ea typeface="宋体" pitchFamily="2" charset="-122"/>
          </a:defRPr>
        </a:defPPr>
      </a:lstStyle>
    </a:lnDef>
  </a:objectDefaults>
  <a:extraClrSchemeLst>
    <a:extraClrScheme>
      <a:clrScheme name="vcom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com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com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com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com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com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com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com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com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com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com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com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7510</TotalTime>
  <Words>2587</Words>
  <Application>Microsoft Office PowerPoint</Application>
  <PresentationFormat>全屏显示(4:3)</PresentationFormat>
  <Paragraphs>248</Paragraphs>
  <Slides>31</Slides>
  <Notes>1</Notes>
  <HiddenSlides>0</HiddenSlides>
  <MMClips>0</MMClips>
  <ScaleCrop>false</ScaleCrop>
  <HeadingPairs>
    <vt:vector size="6" baseType="variant">
      <vt:variant>
        <vt:lpstr>主题</vt:lpstr>
      </vt:variant>
      <vt:variant>
        <vt:i4>1</vt:i4>
      </vt:variant>
      <vt:variant>
        <vt:lpstr>嵌入 OLE 服务器</vt:lpstr>
      </vt:variant>
      <vt:variant>
        <vt:i4>2</vt:i4>
      </vt:variant>
      <vt:variant>
        <vt:lpstr>幻灯片标题</vt:lpstr>
      </vt:variant>
      <vt:variant>
        <vt:i4>31</vt:i4>
      </vt:variant>
    </vt:vector>
  </HeadingPairs>
  <TitlesOfParts>
    <vt:vector size="34" baseType="lpstr">
      <vt:lpstr>vcom模板</vt:lpstr>
      <vt:lpstr>BMP 图象</vt:lpstr>
      <vt:lpstr>Visio</vt:lpstr>
      <vt:lpstr>PowerPoint 演示文稿</vt:lpstr>
      <vt:lpstr>内容提纲</vt:lpstr>
      <vt:lpstr>一、智能楼宇、综合布线基础概念</vt:lpstr>
      <vt:lpstr>PowerPoint 演示文稿</vt:lpstr>
      <vt:lpstr>PowerPoint 演示文稿</vt:lpstr>
      <vt:lpstr>PowerPoint 演示文稿</vt:lpstr>
      <vt:lpstr>二、综合布线系统介绍</vt:lpstr>
      <vt:lpstr>A、智能楼宇中的弱电系统</vt:lpstr>
      <vt:lpstr>PowerPoint 演示文稿</vt:lpstr>
      <vt:lpstr>PowerPoint 演示文稿</vt:lpstr>
      <vt:lpstr>PowerPoint 演示文稿</vt:lpstr>
      <vt:lpstr>PowerPoint 演示文稿</vt:lpstr>
      <vt:lpstr>PowerPoint 演示文稿</vt:lpstr>
      <vt:lpstr>PowerPoint 演示文稿</vt:lpstr>
      <vt:lpstr>4、电子巡更、考勤系统</vt:lpstr>
      <vt:lpstr>       巡更系统、考勤系统的终端设备通过485信号线与主控服务器链接，常用到R系列软线缆中RVV2、RVV4、RVVSP等线缆。</vt:lpstr>
      <vt:lpstr>PowerPoint 演示文稿</vt:lpstr>
      <vt:lpstr>PowerPoint 演示文稿</vt:lpstr>
      <vt:lpstr>PowerPoint 演示文稿</vt:lpstr>
      <vt:lpstr>B、计算机、信息网络中的综合布线系统</vt:lpstr>
      <vt:lpstr> 2、综合布线系统的特点</vt:lpstr>
      <vt:lpstr>综合布线系统拓扑图</vt:lpstr>
      <vt:lpstr>3.1、工作区子系统</vt:lpstr>
      <vt:lpstr>3.2、水平子系统</vt:lpstr>
      <vt:lpstr>3.3、设备（管理）间子系统</vt:lpstr>
      <vt:lpstr>3.4、干线子系统（垂直干线子系统）</vt:lpstr>
      <vt:lpstr>3.5、建筑群子系统</vt:lpstr>
      <vt:lpstr>3.6、进线间</vt:lpstr>
      <vt:lpstr>PowerPoint 演示文稿</vt:lpstr>
      <vt:lpstr>4.1  综合布线系统市场的需求和发展</vt:lpstr>
      <vt:lpstr>4.2  综合布线系统产品组成</vt:lpstr>
    </vt:vector>
  </TitlesOfParts>
  <Company>微软中国</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微软用户</dc:creator>
  <cp:lastModifiedBy>vincent</cp:lastModifiedBy>
  <cp:revision>295</cp:revision>
  <dcterms:created xsi:type="dcterms:W3CDTF">2009-02-09T06:49:19Z</dcterms:created>
  <dcterms:modified xsi:type="dcterms:W3CDTF">2016-07-28T01:05:50Z</dcterms:modified>
</cp:coreProperties>
</file>