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668"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灯片编号占位符 3"/>
          <p:cNvSpPr>
            <a:spLocks noGrp="1"/>
          </p:cNvSpPr>
          <p:nvPr>
            <p:ph type="sldNum" sz="quarter" idx="10"/>
          </p:nvPr>
        </p:nvSpPr>
        <p:spPr/>
        <p:txBody>
          <a:bodyPr/>
          <a:lstStyle>
            <a:lvl1pPr>
              <a:defRPr/>
            </a:lvl1pPr>
          </a:lstStyle>
          <a:p>
            <a:fld id="{2DEF6334-76D8-428E-AC6D-569A7AFC958C}"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12472368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灯片编号占位符 3"/>
          <p:cNvSpPr>
            <a:spLocks noGrp="1"/>
          </p:cNvSpPr>
          <p:nvPr>
            <p:ph type="sldNum" sz="quarter" idx="10"/>
          </p:nvPr>
        </p:nvSpPr>
        <p:spPr/>
        <p:txBody>
          <a:bodyPr/>
          <a:lstStyle>
            <a:lvl1pPr>
              <a:defRPr/>
            </a:lvl1pPr>
          </a:lstStyle>
          <a:p>
            <a:fld id="{729558E7-248E-496D-8FFB-E00A632BB7E4}"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30744585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灯片编号占位符 3"/>
          <p:cNvSpPr>
            <a:spLocks noGrp="1"/>
          </p:cNvSpPr>
          <p:nvPr>
            <p:ph type="sldNum" sz="quarter" idx="10"/>
          </p:nvPr>
        </p:nvSpPr>
        <p:spPr/>
        <p:txBody>
          <a:bodyPr/>
          <a:lstStyle>
            <a:lvl1pPr>
              <a:defRPr/>
            </a:lvl1pPr>
          </a:lstStyle>
          <a:p>
            <a:fld id="{07AB2F8D-669B-4D33-B19A-6D9CFD6A9079}"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31270434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250" cy="434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1850" y="1600200"/>
            <a:ext cx="4033838" cy="434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灯片编号占位符 4"/>
          <p:cNvSpPr>
            <a:spLocks noGrp="1"/>
          </p:cNvSpPr>
          <p:nvPr>
            <p:ph type="sldNum" sz="quarter" idx="10"/>
          </p:nvPr>
        </p:nvSpPr>
        <p:spPr/>
        <p:txBody>
          <a:bodyPr/>
          <a:lstStyle>
            <a:lvl1pPr>
              <a:defRPr/>
            </a:lvl1pPr>
          </a:lstStyle>
          <a:p>
            <a:fld id="{44FF3DA4-DFF7-4FBC-8ADD-E6FF0C84564D}"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39218823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灯片编号占位符 6"/>
          <p:cNvSpPr>
            <a:spLocks noGrp="1"/>
          </p:cNvSpPr>
          <p:nvPr>
            <p:ph type="sldNum" sz="quarter" idx="10"/>
          </p:nvPr>
        </p:nvSpPr>
        <p:spPr/>
        <p:txBody>
          <a:bodyPr/>
          <a:lstStyle>
            <a:lvl1pPr>
              <a:defRPr/>
            </a:lvl1pPr>
          </a:lstStyle>
          <a:p>
            <a:fld id="{9CC30060-559A-4643-A811-56F2071C5F5C}"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33434032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灯片编号占位符 2"/>
          <p:cNvSpPr>
            <a:spLocks noGrp="1"/>
          </p:cNvSpPr>
          <p:nvPr>
            <p:ph type="sldNum" sz="quarter" idx="10"/>
          </p:nvPr>
        </p:nvSpPr>
        <p:spPr/>
        <p:txBody>
          <a:bodyPr/>
          <a:lstStyle>
            <a:lvl1pPr>
              <a:defRPr/>
            </a:lvl1pPr>
          </a:lstStyle>
          <a:p>
            <a:fld id="{D349ED2A-4DC3-4376-BDB4-67D7FD7B0F03}"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19013100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lstStyle>
            <a:lvl1pPr>
              <a:defRPr/>
            </a:lvl1pPr>
          </a:lstStyle>
          <a:p>
            <a:fld id="{9E612CB5-425A-496D-A2D3-508BDFBD5CCF}"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27114220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灯片编号占位符 4"/>
          <p:cNvSpPr>
            <a:spLocks noGrp="1"/>
          </p:cNvSpPr>
          <p:nvPr>
            <p:ph type="sldNum" sz="quarter" idx="10"/>
          </p:nvPr>
        </p:nvSpPr>
        <p:spPr/>
        <p:txBody>
          <a:bodyPr/>
          <a:lstStyle>
            <a:lvl1pPr>
              <a:defRPr/>
            </a:lvl1pPr>
          </a:lstStyle>
          <a:p>
            <a:fld id="{96785CC9-0572-4A22-85EF-AB12A2DBA978}"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216260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灯片编号占位符 4"/>
          <p:cNvSpPr>
            <a:spLocks noGrp="1"/>
          </p:cNvSpPr>
          <p:nvPr>
            <p:ph type="sldNum" sz="quarter" idx="10"/>
          </p:nvPr>
        </p:nvSpPr>
        <p:spPr/>
        <p:txBody>
          <a:bodyPr/>
          <a:lstStyle>
            <a:lvl1pPr>
              <a:defRPr/>
            </a:lvl1pPr>
          </a:lstStyle>
          <a:p>
            <a:fld id="{FB9B14E7-1FCC-47EE-854D-8F2C2F34758B}"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6968918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灯片编号占位符 3"/>
          <p:cNvSpPr>
            <a:spLocks noGrp="1"/>
          </p:cNvSpPr>
          <p:nvPr>
            <p:ph type="sldNum" sz="quarter" idx="10"/>
          </p:nvPr>
        </p:nvSpPr>
        <p:spPr/>
        <p:txBody>
          <a:bodyPr/>
          <a:lstStyle>
            <a:lvl1pPr>
              <a:defRPr/>
            </a:lvl1pPr>
          </a:lstStyle>
          <a:p>
            <a:fld id="{B54159FE-B874-42F1-A305-8DC67C515A5B}"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38958010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51613" y="188913"/>
            <a:ext cx="2124075" cy="5761037"/>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179388" y="188913"/>
            <a:ext cx="6219825" cy="5761037"/>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灯片编号占位符 3"/>
          <p:cNvSpPr>
            <a:spLocks noGrp="1"/>
          </p:cNvSpPr>
          <p:nvPr>
            <p:ph type="sldNum" sz="quarter" idx="10"/>
          </p:nvPr>
        </p:nvSpPr>
        <p:spPr/>
        <p:txBody>
          <a:bodyPr/>
          <a:lstStyle>
            <a:lvl1pPr>
              <a:defRPr/>
            </a:lvl1pPr>
          </a:lstStyle>
          <a:p>
            <a:fld id="{3D32CB44-C6A2-4A5F-BDA1-76C56B7875FB}"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2420184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TwoObj" preserve="1">
  <p:cSld name="标题，文本与两项内容">
    <p:spTree>
      <p:nvGrpSpPr>
        <p:cNvPr id="1" name=""/>
        <p:cNvGrpSpPr/>
        <p:nvPr/>
      </p:nvGrpSpPr>
      <p:grpSpPr>
        <a:xfrm>
          <a:off x="0" y="0"/>
          <a:ext cx="0" cy="0"/>
          <a:chOff x="0" y="0"/>
          <a:chExt cx="0" cy="0"/>
        </a:xfrm>
      </p:grpSpPr>
      <p:sp>
        <p:nvSpPr>
          <p:cNvPr id="2" name="标题 1"/>
          <p:cNvSpPr>
            <a:spLocks noGrp="1"/>
          </p:cNvSpPr>
          <p:nvPr>
            <p:ph type="title"/>
          </p:nvPr>
        </p:nvSpPr>
        <p:spPr>
          <a:xfrm>
            <a:off x="179388" y="188913"/>
            <a:ext cx="6372225" cy="576262"/>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57200" y="1600200"/>
            <a:ext cx="4032250" cy="434975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quarter" idx="2"/>
          </p:nvPr>
        </p:nvSpPr>
        <p:spPr>
          <a:xfrm>
            <a:off x="4641850" y="1600200"/>
            <a:ext cx="4033838" cy="209867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内容占位符 4"/>
          <p:cNvSpPr>
            <a:spLocks noGrp="1"/>
          </p:cNvSpPr>
          <p:nvPr>
            <p:ph sz="quarter" idx="3"/>
          </p:nvPr>
        </p:nvSpPr>
        <p:spPr>
          <a:xfrm>
            <a:off x="4641850" y="3851275"/>
            <a:ext cx="4033838" cy="209867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灯片编号占位符 5"/>
          <p:cNvSpPr>
            <a:spLocks noGrp="1"/>
          </p:cNvSpPr>
          <p:nvPr>
            <p:ph type="sldNum" sz="quarter" idx="10"/>
          </p:nvPr>
        </p:nvSpPr>
        <p:spPr>
          <a:xfrm>
            <a:off x="6877050" y="6481763"/>
            <a:ext cx="2089150" cy="260350"/>
          </a:xfrm>
        </p:spPr>
        <p:txBody>
          <a:bodyPr/>
          <a:lstStyle>
            <a:lvl1pPr>
              <a:defRPr/>
            </a:lvl1pPr>
          </a:lstStyle>
          <a:p>
            <a:fld id="{FCF85757-4A31-4252-BB25-70D7C828D8BD}"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29291296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179388" y="188913"/>
            <a:ext cx="6372225" cy="576262"/>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57200" y="1600200"/>
            <a:ext cx="4032250" cy="434975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1850" y="1600200"/>
            <a:ext cx="4033838" cy="434975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灯片编号占位符 4"/>
          <p:cNvSpPr>
            <a:spLocks noGrp="1"/>
          </p:cNvSpPr>
          <p:nvPr>
            <p:ph type="sldNum" sz="quarter" idx="10"/>
          </p:nvPr>
        </p:nvSpPr>
        <p:spPr>
          <a:xfrm>
            <a:off x="6877050" y="6481763"/>
            <a:ext cx="2089150" cy="260350"/>
          </a:xfrm>
        </p:spPr>
        <p:txBody>
          <a:bodyPr/>
          <a:lstStyle>
            <a:lvl1pPr>
              <a:defRPr/>
            </a:lvl1pPr>
          </a:lstStyle>
          <a:p>
            <a:fld id="{6D90D011-D272-4787-B642-4B3C7A3FD882}"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3776368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2016/11/1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2016/11/1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2016/11/1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2016/11/1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2016/11/1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2016/11/1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2016/11/1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2016/11/1</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36899" name="Rectangle 3"/>
          <p:cNvSpPr>
            <a:spLocks noGrp="1" noChangeArrowheads="1"/>
          </p:cNvSpPr>
          <p:nvPr>
            <p:ph type="title"/>
          </p:nvPr>
        </p:nvSpPr>
        <p:spPr bwMode="auto">
          <a:xfrm>
            <a:off x="179388" y="188913"/>
            <a:ext cx="6372225" cy="576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336900" name="Rectangle 4"/>
          <p:cNvSpPr>
            <a:spLocks noGrp="1" noChangeArrowheads="1"/>
          </p:cNvSpPr>
          <p:nvPr>
            <p:ph type="body" idx="1"/>
          </p:nvPr>
        </p:nvSpPr>
        <p:spPr bwMode="auto">
          <a:xfrm>
            <a:off x="457200" y="1600200"/>
            <a:ext cx="8218488" cy="434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336901" name="Rectangle 5"/>
          <p:cNvSpPr>
            <a:spLocks noGrp="1" noChangeArrowheads="1"/>
          </p:cNvSpPr>
          <p:nvPr>
            <p:ph type="sldNum" sz="quarter" idx="4"/>
          </p:nvPr>
        </p:nvSpPr>
        <p:spPr bwMode="auto">
          <a:xfrm>
            <a:off x="6877050" y="6481763"/>
            <a:ext cx="208915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atin typeface="+mn-lt"/>
                <a:ea typeface="+mn-ea"/>
              </a:defRPr>
            </a:lvl1pPr>
          </a:lstStyle>
          <a:p>
            <a:pPr fontAlgn="base">
              <a:spcBef>
                <a:spcPct val="0"/>
              </a:spcBef>
              <a:spcAft>
                <a:spcPct val="0"/>
              </a:spcAft>
            </a:pPr>
            <a:fld id="{73FD8CFE-C901-4521-B662-B9FF17EA3196}" type="slidenum">
              <a:rPr lang="zh-CN" altLang="en-US" smtClean="0">
                <a:solidFill>
                  <a:srgbClr val="000000"/>
                </a:solidFill>
              </a:rPr>
              <a:pPr fontAlgn="base">
                <a:spcBef>
                  <a:spcPct val="0"/>
                </a:spcBef>
                <a:spcAft>
                  <a:spcPct val="0"/>
                </a:spcAft>
              </a:pPr>
              <a:t>‹#›</a:t>
            </a:fld>
            <a:endParaRPr lang="en-US" altLang="zh-CN" smtClean="0">
              <a:solidFill>
                <a:srgbClr val="000000"/>
              </a:solidFill>
            </a:endParaRPr>
          </a:p>
        </p:txBody>
      </p:sp>
      <p:pic>
        <p:nvPicPr>
          <p:cNvPr id="6" name="Picture 6"/>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36512" y="57150"/>
            <a:ext cx="9107487" cy="6742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106384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ea typeface="宋体" pitchFamily="2" charset="-122"/>
        </a:defRPr>
      </a:lvl2pPr>
      <a:lvl3pPr algn="l" rtl="0" fontAlgn="base">
        <a:spcBef>
          <a:spcPct val="0"/>
        </a:spcBef>
        <a:spcAft>
          <a:spcPct val="0"/>
        </a:spcAft>
        <a:defRPr sz="3600">
          <a:solidFill>
            <a:schemeClr val="tx2"/>
          </a:solidFill>
          <a:latin typeface="Arial" charset="0"/>
          <a:ea typeface="宋体" pitchFamily="2" charset="-122"/>
        </a:defRPr>
      </a:lvl3pPr>
      <a:lvl4pPr algn="l" rtl="0" fontAlgn="base">
        <a:spcBef>
          <a:spcPct val="0"/>
        </a:spcBef>
        <a:spcAft>
          <a:spcPct val="0"/>
        </a:spcAft>
        <a:defRPr sz="3600">
          <a:solidFill>
            <a:schemeClr val="tx2"/>
          </a:solidFill>
          <a:latin typeface="Arial" charset="0"/>
          <a:ea typeface="宋体" pitchFamily="2" charset="-122"/>
        </a:defRPr>
      </a:lvl4pPr>
      <a:lvl5pPr algn="l" rtl="0" fontAlgn="base">
        <a:spcBef>
          <a:spcPct val="0"/>
        </a:spcBef>
        <a:spcAft>
          <a:spcPct val="0"/>
        </a:spcAft>
        <a:defRPr sz="3600">
          <a:solidFill>
            <a:schemeClr val="tx2"/>
          </a:solidFill>
          <a:latin typeface="Arial" charset="0"/>
          <a:ea typeface="宋体" pitchFamily="2" charset="-122"/>
        </a:defRPr>
      </a:lvl5pPr>
      <a:lvl6pPr marL="457200" algn="l" rtl="0" fontAlgn="base">
        <a:spcBef>
          <a:spcPct val="0"/>
        </a:spcBef>
        <a:spcAft>
          <a:spcPct val="0"/>
        </a:spcAft>
        <a:defRPr sz="3600">
          <a:solidFill>
            <a:schemeClr val="tx2"/>
          </a:solidFill>
          <a:latin typeface="Arial" charset="0"/>
          <a:ea typeface="宋体" pitchFamily="2" charset="-122"/>
        </a:defRPr>
      </a:lvl6pPr>
      <a:lvl7pPr marL="914400" algn="l" rtl="0" fontAlgn="base">
        <a:spcBef>
          <a:spcPct val="0"/>
        </a:spcBef>
        <a:spcAft>
          <a:spcPct val="0"/>
        </a:spcAft>
        <a:defRPr sz="3600">
          <a:solidFill>
            <a:schemeClr val="tx2"/>
          </a:solidFill>
          <a:latin typeface="Arial" charset="0"/>
          <a:ea typeface="宋体" pitchFamily="2" charset="-122"/>
        </a:defRPr>
      </a:lvl7pPr>
      <a:lvl8pPr marL="1371600" algn="l" rtl="0" fontAlgn="base">
        <a:spcBef>
          <a:spcPct val="0"/>
        </a:spcBef>
        <a:spcAft>
          <a:spcPct val="0"/>
        </a:spcAft>
        <a:defRPr sz="3600">
          <a:solidFill>
            <a:schemeClr val="tx2"/>
          </a:solidFill>
          <a:latin typeface="Arial" charset="0"/>
          <a:ea typeface="宋体" pitchFamily="2" charset="-122"/>
        </a:defRPr>
      </a:lvl8pPr>
      <a:lvl9pPr marL="1828800" algn="l" rtl="0" fontAlgn="base">
        <a:spcBef>
          <a:spcPct val="0"/>
        </a:spcBef>
        <a:spcAft>
          <a:spcPct val="0"/>
        </a:spcAft>
        <a:defRPr sz="3600">
          <a:solidFill>
            <a:schemeClr val="tx2"/>
          </a:solidFill>
          <a:latin typeface="Arial" charset="0"/>
          <a:ea typeface="宋体" pitchFamily="2" charset="-122"/>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051050" y="2276475"/>
            <a:ext cx="5472113" cy="792163"/>
          </a:xfrm>
        </p:spPr>
        <p:txBody>
          <a:bodyPr/>
          <a:lstStyle/>
          <a:p>
            <a:pPr algn="ctr"/>
            <a:r>
              <a:rPr lang="zh-CN" altLang="en-US" sz="4400">
                <a:solidFill>
                  <a:srgbClr val="333300"/>
                </a:solidFill>
              </a:rPr>
              <a:t>综合布线技术与工程</a:t>
            </a:r>
            <a:endParaRPr lang="zh-CN" altLang="en-US" sz="4400" i="1">
              <a:solidFill>
                <a:srgbClr val="333300"/>
              </a:solidFill>
            </a:endParaRPr>
          </a:p>
        </p:txBody>
      </p:sp>
      <p:sp>
        <p:nvSpPr>
          <p:cNvPr id="2051" name="Rectangle 3"/>
          <p:cNvSpPr>
            <a:spLocks noGrp="1" noChangeArrowheads="1"/>
          </p:cNvSpPr>
          <p:nvPr>
            <p:ph type="subTitle" idx="1"/>
          </p:nvPr>
        </p:nvSpPr>
        <p:spPr>
          <a:xfrm>
            <a:off x="1619250" y="3284538"/>
            <a:ext cx="6400800" cy="647700"/>
          </a:xfrm>
        </p:spPr>
        <p:txBody>
          <a:bodyPr/>
          <a:lstStyle/>
          <a:p>
            <a:r>
              <a:rPr lang="zh-CN" altLang="en-US" b="1" dirty="0">
                <a:solidFill>
                  <a:srgbClr val="333300"/>
                </a:solidFill>
                <a:latin typeface="宋体" pitchFamily="2" charset="-122"/>
              </a:rPr>
              <a:t>第</a:t>
            </a:r>
            <a:r>
              <a:rPr lang="en-US" altLang="zh-CN" b="1" dirty="0">
                <a:solidFill>
                  <a:srgbClr val="333300"/>
                </a:solidFill>
                <a:latin typeface="宋体" pitchFamily="2" charset="-122"/>
              </a:rPr>
              <a:t>8</a:t>
            </a:r>
            <a:r>
              <a:rPr lang="zh-CN" altLang="en-US" b="1" dirty="0">
                <a:solidFill>
                  <a:srgbClr val="333300"/>
                </a:solidFill>
                <a:latin typeface="宋体" pitchFamily="2" charset="-122"/>
              </a:rPr>
              <a:t>章 工程文档</a:t>
            </a:r>
            <a:r>
              <a:rPr lang="zh-CN" altLang="en-US" b="1" dirty="0" smtClean="0">
                <a:solidFill>
                  <a:srgbClr val="333300"/>
                </a:solidFill>
                <a:latin typeface="宋体" pitchFamily="2" charset="-122"/>
              </a:rPr>
              <a:t>制作（二）</a:t>
            </a:r>
            <a:endParaRPr lang="zh-CN" altLang="en-US" b="1" i="1" dirty="0">
              <a:solidFill>
                <a:srgbClr val="333300"/>
              </a:solidFill>
              <a:latin typeface="宋体" pitchFamily="2" charset="-122"/>
            </a:endParaRPr>
          </a:p>
        </p:txBody>
      </p:sp>
    </p:spTree>
    <p:extLst>
      <p:ext uri="{BB962C8B-B14F-4D97-AF65-F5344CB8AC3E}">
        <p14:creationId xmlns:p14="http://schemas.microsoft.com/office/powerpoint/2010/main" val="23366742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ChangeArrowheads="1"/>
          </p:cNvSpPr>
          <p:nvPr/>
        </p:nvSpPr>
        <p:spPr bwMode="gray">
          <a:xfrm>
            <a:off x="611188" y="836613"/>
            <a:ext cx="7199312"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kumimoji="1" lang="en-US" altLang="zh-CN" sz="2400" b="1" smtClean="0">
                <a:solidFill>
                  <a:srgbClr val="000000"/>
                </a:solidFill>
              </a:rPr>
              <a:t>8.3</a:t>
            </a:r>
            <a:r>
              <a:rPr kumimoji="1" lang="zh-CN" altLang="en-US" sz="2400" b="1" smtClean="0">
                <a:solidFill>
                  <a:srgbClr val="000000"/>
                </a:solidFill>
              </a:rPr>
              <a:t>工程管理及文档</a:t>
            </a:r>
          </a:p>
        </p:txBody>
      </p:sp>
      <p:sp>
        <p:nvSpPr>
          <p:cNvPr id="294915" name="Rectangle 3"/>
          <p:cNvSpPr>
            <a:spLocks noGrp="1" noChangeArrowheads="1"/>
          </p:cNvSpPr>
          <p:nvPr>
            <p:ph type="body" idx="1"/>
          </p:nvPr>
        </p:nvSpPr>
        <p:spPr>
          <a:xfrm>
            <a:off x="539750" y="1268413"/>
            <a:ext cx="8172450" cy="4824412"/>
          </a:xfrm>
          <a:noFill/>
          <a:ln/>
        </p:spPr>
        <p:txBody>
          <a:bodyPr/>
          <a:lstStyle/>
          <a:p>
            <a:pPr>
              <a:buFontTx/>
              <a:buNone/>
            </a:pPr>
            <a:r>
              <a:rPr lang="en-US" altLang="zh-CN" sz="2400">
                <a:latin typeface="宋体" pitchFamily="2" charset="-122"/>
              </a:rPr>
              <a:t>8.3.7 </a:t>
            </a:r>
            <a:r>
              <a:rPr lang="zh-CN" altLang="en-US" sz="2400">
                <a:latin typeface="宋体" pitchFamily="2" charset="-122"/>
              </a:rPr>
              <a:t>安全管理</a:t>
            </a:r>
            <a:r>
              <a:rPr lang="zh-CN" altLang="en-US" sz="3600">
                <a:latin typeface="宋体" pitchFamily="2" charset="-122"/>
              </a:rPr>
              <a:t> </a:t>
            </a:r>
          </a:p>
          <a:p>
            <a:pPr>
              <a:buFontTx/>
              <a:buNone/>
            </a:pPr>
            <a:r>
              <a:rPr lang="en-US" altLang="zh-CN" sz="2000">
                <a:latin typeface="宋体" pitchFamily="2" charset="-122"/>
              </a:rPr>
              <a:t>1.</a:t>
            </a:r>
            <a:r>
              <a:rPr lang="zh-CN" altLang="en-US" sz="2000">
                <a:latin typeface="宋体" pitchFamily="2" charset="-122"/>
              </a:rPr>
              <a:t>安全制度 </a:t>
            </a:r>
          </a:p>
          <a:p>
            <a:pPr lvl="1"/>
            <a:r>
              <a:rPr lang="zh-CN" altLang="en-US" sz="2000">
                <a:latin typeface="宋体" pitchFamily="2" charset="-122"/>
              </a:rPr>
              <a:t>建立安全生产岗位责任制 </a:t>
            </a:r>
          </a:p>
          <a:p>
            <a:pPr lvl="1"/>
            <a:r>
              <a:rPr lang="zh-CN" altLang="en-US" sz="2000">
                <a:latin typeface="宋体" pitchFamily="2" charset="-122"/>
              </a:rPr>
              <a:t>在安排施工任务的同时，必须进行安全交底，有书面资料和交接人签字，施工中认真执行安全操作规程和各项安全规定，严禁违章作业和违章指挥 </a:t>
            </a:r>
          </a:p>
          <a:p>
            <a:pPr lvl="1"/>
            <a:r>
              <a:rPr lang="zh-CN" altLang="en-US" sz="2000">
                <a:latin typeface="宋体" pitchFamily="2" charset="-122"/>
              </a:rPr>
              <a:t>各项施工方案要分别编制安全技术措施，书面向施工人员交底 </a:t>
            </a:r>
          </a:p>
          <a:p>
            <a:pPr lvl="1"/>
            <a:r>
              <a:rPr lang="zh-CN" altLang="en-US" sz="2000">
                <a:latin typeface="宋体" pitchFamily="2" charset="-122"/>
              </a:rPr>
              <a:t>注意安全防火，在施工现场挂设灭火器，施工现场严禁吸烟，明火作业有专职操作人员负责管理，持证上岗，设立安全防火领导小组 </a:t>
            </a:r>
            <a:endParaRPr lang="en-US" altLang="zh-CN" sz="2000">
              <a:latin typeface="宋体" pitchFamily="2" charset="-122"/>
            </a:endParaRPr>
          </a:p>
        </p:txBody>
      </p:sp>
    </p:spTree>
    <p:extLst>
      <p:ext uri="{BB962C8B-B14F-4D97-AF65-F5344CB8AC3E}">
        <p14:creationId xmlns:p14="http://schemas.microsoft.com/office/powerpoint/2010/main" val="33348824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2"/>
          <p:cNvSpPr>
            <a:spLocks noChangeArrowheads="1"/>
          </p:cNvSpPr>
          <p:nvPr/>
        </p:nvSpPr>
        <p:spPr bwMode="gray">
          <a:xfrm>
            <a:off x="611188" y="765175"/>
            <a:ext cx="7199312" cy="433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kumimoji="1" lang="en-US" altLang="zh-CN" sz="2400" b="1" smtClean="0">
                <a:solidFill>
                  <a:srgbClr val="000000"/>
                </a:solidFill>
              </a:rPr>
              <a:t>8.3</a:t>
            </a:r>
            <a:r>
              <a:rPr kumimoji="1" lang="zh-CN" altLang="en-US" sz="2400" b="1" smtClean="0">
                <a:solidFill>
                  <a:srgbClr val="000000"/>
                </a:solidFill>
              </a:rPr>
              <a:t>工程管理及文档</a:t>
            </a:r>
          </a:p>
        </p:txBody>
      </p:sp>
      <p:sp>
        <p:nvSpPr>
          <p:cNvPr id="295939" name="Rectangle 3"/>
          <p:cNvSpPr>
            <a:spLocks noGrp="1" noChangeArrowheads="1"/>
          </p:cNvSpPr>
          <p:nvPr>
            <p:ph type="body" idx="1"/>
          </p:nvPr>
        </p:nvSpPr>
        <p:spPr>
          <a:xfrm>
            <a:off x="539750" y="1123950"/>
            <a:ext cx="8353425" cy="5545138"/>
          </a:xfrm>
          <a:noFill/>
          <a:ln/>
        </p:spPr>
        <p:txBody>
          <a:bodyPr/>
          <a:lstStyle/>
          <a:p>
            <a:pPr>
              <a:lnSpc>
                <a:spcPct val="80000"/>
              </a:lnSpc>
              <a:buFontTx/>
              <a:buNone/>
            </a:pPr>
            <a:r>
              <a:rPr lang="en-US" altLang="zh-CN" sz="2400">
                <a:latin typeface="宋体" pitchFamily="2" charset="-122"/>
              </a:rPr>
              <a:t>8.3.7 </a:t>
            </a:r>
            <a:r>
              <a:rPr lang="zh-CN" altLang="en-US" sz="2400">
                <a:latin typeface="宋体" pitchFamily="2" charset="-122"/>
              </a:rPr>
              <a:t>安全管理</a:t>
            </a:r>
          </a:p>
          <a:p>
            <a:pPr>
              <a:lnSpc>
                <a:spcPct val="80000"/>
              </a:lnSpc>
              <a:buFontTx/>
              <a:buNone/>
            </a:pPr>
            <a:r>
              <a:rPr lang="zh-CN" altLang="en-US" sz="2800">
                <a:latin typeface="宋体" pitchFamily="2" charset="-122"/>
              </a:rPr>
              <a:t> </a:t>
            </a:r>
            <a:r>
              <a:rPr lang="en-US" altLang="zh-CN" sz="2000">
                <a:latin typeface="宋体" pitchFamily="2" charset="-122"/>
              </a:rPr>
              <a:t>2. </a:t>
            </a:r>
            <a:r>
              <a:rPr lang="zh-CN" altLang="en-US" sz="2000">
                <a:latin typeface="宋体" pitchFamily="2" charset="-122"/>
              </a:rPr>
              <a:t>安全计划</a:t>
            </a:r>
          </a:p>
          <a:p>
            <a:pPr lvl="1">
              <a:lnSpc>
                <a:spcPct val="80000"/>
              </a:lnSpc>
            </a:pPr>
            <a:r>
              <a:rPr lang="zh-CN" altLang="en-US" sz="1800">
                <a:latin typeface="宋体" pitchFamily="2" charset="-122"/>
              </a:rPr>
              <a:t>现场施工安全管理员对所有施工人员的安全和卫生的工作环境负有重要责任 </a:t>
            </a:r>
          </a:p>
          <a:p>
            <a:pPr lvl="1">
              <a:lnSpc>
                <a:spcPct val="80000"/>
              </a:lnSpc>
            </a:pPr>
            <a:r>
              <a:rPr lang="zh-CN" altLang="en-US" sz="1800">
                <a:latin typeface="宋体" pitchFamily="2" charset="-122"/>
              </a:rPr>
              <a:t>对于每次的现场协调会议和安全工作会议，安全监督员或安全监督员代表必须出席，及时反映工地现场的安全隐患和安全保护措施 </a:t>
            </a:r>
          </a:p>
          <a:p>
            <a:pPr lvl="1">
              <a:lnSpc>
                <a:spcPct val="80000"/>
              </a:lnSpc>
            </a:pPr>
            <a:r>
              <a:rPr lang="zh-CN" altLang="en-US" sz="1800">
                <a:latin typeface="宋体" pitchFamily="2" charset="-122"/>
              </a:rPr>
              <a:t>安全管理员应每半月在工地现场举行一次安全会议，提高现场施工人员的安全意识 </a:t>
            </a:r>
          </a:p>
          <a:p>
            <a:pPr lvl="1">
              <a:lnSpc>
                <a:spcPct val="80000"/>
              </a:lnSpc>
            </a:pPr>
            <a:r>
              <a:rPr lang="zh-CN" altLang="en-US" sz="1800">
                <a:latin typeface="宋体" pitchFamily="2" charset="-122"/>
              </a:rPr>
              <a:t>注意安全防火，在施工现场挂设灭火器，施工现场严禁吸烟，明火作业有专职操作人员负责管理，持证上岗，设立安全防火领导小组</a:t>
            </a:r>
          </a:p>
          <a:p>
            <a:pPr lvl="1">
              <a:lnSpc>
                <a:spcPct val="80000"/>
              </a:lnSpc>
            </a:pPr>
            <a:r>
              <a:rPr lang="zh-CN" altLang="en-US" sz="1800">
                <a:latin typeface="宋体" pitchFamily="2" charset="-122"/>
              </a:rPr>
              <a:t>如果出现安全问题，施工人员必须马上向安全管理员报告整个的伤害情况 </a:t>
            </a:r>
          </a:p>
          <a:p>
            <a:pPr lvl="1">
              <a:lnSpc>
                <a:spcPct val="80000"/>
              </a:lnSpc>
            </a:pPr>
            <a:r>
              <a:rPr lang="zh-CN" altLang="en-US" sz="1800">
                <a:latin typeface="宋体" pitchFamily="2" charset="-122"/>
              </a:rPr>
              <a:t> 如果发生危险，出现死亡或身体严重受伤的人员应立刻通知本单位和业主以及当地救护中心，并在</a:t>
            </a:r>
            <a:r>
              <a:rPr lang="en-US" altLang="zh-CN" sz="1800">
                <a:latin typeface="宋体" pitchFamily="2" charset="-122"/>
              </a:rPr>
              <a:t>24 </a:t>
            </a:r>
            <a:r>
              <a:rPr lang="zh-CN" altLang="en-US" sz="1800">
                <a:latin typeface="宋体" pitchFamily="2" charset="-122"/>
              </a:rPr>
              <a:t>小时以内提交一份关于事故的详细书面报告 </a:t>
            </a:r>
          </a:p>
          <a:p>
            <a:pPr lvl="1">
              <a:lnSpc>
                <a:spcPct val="80000"/>
              </a:lnSpc>
            </a:pPr>
            <a:r>
              <a:rPr lang="zh-CN" altLang="en-US" sz="1800">
                <a:latin typeface="宋体" pitchFamily="2" charset="-122"/>
              </a:rPr>
              <a:t>向建设单位提交一份安全报告 </a:t>
            </a:r>
          </a:p>
          <a:p>
            <a:pPr lvl="1">
              <a:lnSpc>
                <a:spcPct val="80000"/>
              </a:lnSpc>
            </a:pPr>
            <a:r>
              <a:rPr lang="zh-CN" altLang="en-US" sz="1800">
                <a:latin typeface="宋体" pitchFamily="2" charset="-122"/>
              </a:rPr>
              <a:t>如发现严重或多次违反安全制度、法令规则或任何漠视人身安全的员工，他们必须向项目经理做出解释，并予以免职，这些人将不会在相关工作中受到雇佣 </a:t>
            </a:r>
          </a:p>
          <a:p>
            <a:pPr lvl="1">
              <a:lnSpc>
                <a:spcPct val="80000"/>
              </a:lnSpc>
            </a:pPr>
            <a:r>
              <a:rPr lang="zh-CN" altLang="en-US" sz="1800">
                <a:latin typeface="宋体" pitchFamily="2" charset="-122"/>
              </a:rPr>
              <a:t>在工作平台、工作地点、通道、缺口等离地面</a:t>
            </a:r>
            <a:r>
              <a:rPr lang="en-US" altLang="zh-CN" sz="1800">
                <a:latin typeface="宋体" pitchFamily="2" charset="-122"/>
              </a:rPr>
              <a:t>2 m</a:t>
            </a:r>
            <a:r>
              <a:rPr lang="zh-CN" altLang="en-US" sz="1800">
                <a:latin typeface="宋体" pitchFamily="2" charset="-122"/>
              </a:rPr>
              <a:t>以上高度的区域至少提供两层护栏，护栏高度为</a:t>
            </a:r>
            <a:r>
              <a:rPr lang="en-US" altLang="zh-CN" sz="1800">
                <a:latin typeface="宋体" pitchFamily="2" charset="-122"/>
              </a:rPr>
              <a:t>450</a:t>
            </a:r>
            <a:r>
              <a:rPr lang="zh-CN" altLang="en-US" sz="1800">
                <a:latin typeface="宋体" pitchFamily="2" charset="-122"/>
              </a:rPr>
              <a:t>～</a:t>
            </a:r>
            <a:r>
              <a:rPr lang="en-US" altLang="zh-CN" sz="1800">
                <a:latin typeface="宋体" pitchFamily="2" charset="-122"/>
              </a:rPr>
              <a:t>600 mm</a:t>
            </a:r>
            <a:r>
              <a:rPr lang="zh-CN" altLang="en-US" sz="1800">
                <a:latin typeface="宋体" pitchFamily="2" charset="-122"/>
              </a:rPr>
              <a:t>。</a:t>
            </a:r>
            <a:endParaRPr lang="en-US" altLang="zh-CN" sz="1800" b="1">
              <a:latin typeface="宋体" pitchFamily="2" charset="-122"/>
            </a:endParaRPr>
          </a:p>
        </p:txBody>
      </p:sp>
    </p:spTree>
    <p:extLst>
      <p:ext uri="{BB962C8B-B14F-4D97-AF65-F5344CB8AC3E}">
        <p14:creationId xmlns:p14="http://schemas.microsoft.com/office/powerpoint/2010/main" val="24305704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2"/>
          <p:cNvSpPr>
            <a:spLocks noChangeArrowheads="1"/>
          </p:cNvSpPr>
          <p:nvPr/>
        </p:nvSpPr>
        <p:spPr bwMode="gray">
          <a:xfrm>
            <a:off x="539750" y="836613"/>
            <a:ext cx="7199313"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kumimoji="1" lang="en-US" altLang="zh-CN" sz="2400" b="1" smtClean="0">
                <a:solidFill>
                  <a:srgbClr val="000000"/>
                </a:solidFill>
              </a:rPr>
              <a:t>8.3</a:t>
            </a:r>
            <a:r>
              <a:rPr kumimoji="1" lang="zh-CN" altLang="en-US" sz="2400" b="1" smtClean="0">
                <a:solidFill>
                  <a:srgbClr val="000000"/>
                </a:solidFill>
              </a:rPr>
              <a:t>工程管理及文档</a:t>
            </a:r>
          </a:p>
        </p:txBody>
      </p:sp>
      <p:sp>
        <p:nvSpPr>
          <p:cNvPr id="296963" name="Rectangle 3"/>
          <p:cNvSpPr>
            <a:spLocks noGrp="1" noChangeArrowheads="1"/>
          </p:cNvSpPr>
          <p:nvPr>
            <p:ph type="body" idx="1"/>
          </p:nvPr>
        </p:nvSpPr>
        <p:spPr>
          <a:xfrm>
            <a:off x="468313" y="1268413"/>
            <a:ext cx="7921625" cy="5400675"/>
          </a:xfrm>
          <a:noFill/>
          <a:ln/>
        </p:spPr>
        <p:txBody>
          <a:bodyPr/>
          <a:lstStyle/>
          <a:p>
            <a:pPr marL="457200" indent="-457200">
              <a:lnSpc>
                <a:spcPct val="90000"/>
              </a:lnSpc>
              <a:buFontTx/>
              <a:buNone/>
              <a:tabLst>
                <a:tab pos="712788" algn="l"/>
              </a:tabLst>
            </a:pPr>
            <a:r>
              <a:rPr lang="en-US" altLang="zh-CN" sz="2400">
                <a:latin typeface="宋体" pitchFamily="2" charset="-122"/>
              </a:rPr>
              <a:t>8.3.8 </a:t>
            </a:r>
            <a:r>
              <a:rPr lang="zh-CN" altLang="en-US" sz="2400">
                <a:latin typeface="宋体" pitchFamily="2" charset="-122"/>
              </a:rPr>
              <a:t>质量保证措施</a:t>
            </a:r>
            <a:r>
              <a:rPr lang="zh-CN" altLang="en-US" sz="2800">
                <a:latin typeface="宋体" pitchFamily="2" charset="-122"/>
              </a:rPr>
              <a:t> </a:t>
            </a:r>
          </a:p>
          <a:p>
            <a:pPr marL="717550" lvl="1" indent="-260350">
              <a:lnSpc>
                <a:spcPct val="90000"/>
              </a:lnSpc>
              <a:tabLst>
                <a:tab pos="712788" algn="l"/>
              </a:tabLst>
            </a:pPr>
            <a:r>
              <a:rPr lang="zh-CN" altLang="en-US" sz="2000">
                <a:latin typeface="宋体" pitchFamily="2" charset="-122"/>
              </a:rPr>
              <a:t>质量控制主要表现为施工组织和施工现场的质量控制，控制的内容包括工艺质量控制和产品质量控制。影响质量控制的因素主要有“人、材料、机械、方法和环境”等五大方面。因此，对这五方面因素严格控制，是保证工程质量的关键。</a:t>
            </a:r>
          </a:p>
          <a:p>
            <a:pPr marL="717550" lvl="1" indent="-260350">
              <a:lnSpc>
                <a:spcPct val="90000"/>
              </a:lnSpc>
              <a:tabLst>
                <a:tab pos="712788" algn="l"/>
              </a:tabLst>
            </a:pPr>
            <a:r>
              <a:rPr lang="zh-CN" altLang="en-US" sz="2000">
                <a:latin typeface="宋体" pitchFamily="2" charset="-122"/>
              </a:rPr>
              <a:t>措施：</a:t>
            </a:r>
          </a:p>
          <a:p>
            <a:pPr marL="1344613" lvl="2" indent="-363538">
              <a:lnSpc>
                <a:spcPct val="90000"/>
              </a:lnSpc>
              <a:buSzPct val="90000"/>
              <a:buFont typeface="Wingdings" pitchFamily="2" charset="2"/>
              <a:buAutoNum type="circleNumDbPlain"/>
              <a:tabLst>
                <a:tab pos="712788" algn="l"/>
              </a:tabLst>
            </a:pPr>
            <a:r>
              <a:rPr lang="zh-CN" altLang="en-US" sz="1800">
                <a:latin typeface="宋体" pitchFamily="2" charset="-122"/>
              </a:rPr>
              <a:t>检查</a:t>
            </a:r>
          </a:p>
          <a:p>
            <a:pPr marL="1344613" lvl="2" indent="-363538">
              <a:lnSpc>
                <a:spcPct val="90000"/>
              </a:lnSpc>
              <a:buSzPct val="90000"/>
              <a:buFont typeface="Wingdings" pitchFamily="2" charset="2"/>
              <a:buAutoNum type="circleNumDbPlain"/>
              <a:tabLst>
                <a:tab pos="712788" algn="l"/>
              </a:tabLst>
            </a:pPr>
            <a:r>
              <a:rPr lang="zh-CN" altLang="en-US" sz="1800">
                <a:latin typeface="宋体" pitchFamily="2" charset="-122"/>
              </a:rPr>
              <a:t>规范施工</a:t>
            </a:r>
          </a:p>
          <a:p>
            <a:pPr marL="1344613" lvl="2" indent="-363538">
              <a:lnSpc>
                <a:spcPct val="90000"/>
              </a:lnSpc>
              <a:buSzPct val="90000"/>
              <a:buFont typeface="Wingdings" pitchFamily="2" charset="2"/>
              <a:buAutoNum type="circleNumDbPlain"/>
              <a:tabLst>
                <a:tab pos="712788" algn="l"/>
              </a:tabLst>
            </a:pPr>
            <a:r>
              <a:rPr lang="zh-CN" altLang="en-US" sz="1800">
                <a:latin typeface="宋体" pitchFamily="2" charset="-122"/>
              </a:rPr>
              <a:t>工程质量责任制</a:t>
            </a:r>
          </a:p>
          <a:p>
            <a:pPr marL="1344613" lvl="2" indent="-363538">
              <a:lnSpc>
                <a:spcPct val="90000"/>
              </a:lnSpc>
              <a:buSzPct val="90000"/>
              <a:buFont typeface="Wingdings" pitchFamily="2" charset="2"/>
              <a:buAutoNum type="circleNumDbPlain"/>
              <a:tabLst>
                <a:tab pos="712788" algn="l"/>
              </a:tabLst>
            </a:pPr>
            <a:r>
              <a:rPr lang="zh-CN" altLang="en-US" sz="1800">
                <a:latin typeface="宋体" pitchFamily="2" charset="-122"/>
              </a:rPr>
              <a:t>质量教育</a:t>
            </a:r>
          </a:p>
          <a:p>
            <a:pPr marL="1344613" lvl="2" indent="-363538">
              <a:lnSpc>
                <a:spcPct val="90000"/>
              </a:lnSpc>
              <a:buSzPct val="90000"/>
              <a:buFont typeface="Wingdings" pitchFamily="2" charset="2"/>
              <a:buAutoNum type="circleNumDbPlain"/>
              <a:tabLst>
                <a:tab pos="712788" algn="l"/>
              </a:tabLst>
            </a:pPr>
            <a:r>
              <a:rPr lang="zh-CN" altLang="en-US" sz="1800">
                <a:latin typeface="宋体" pitchFamily="2" charset="-122"/>
              </a:rPr>
              <a:t>技术交底</a:t>
            </a:r>
          </a:p>
          <a:p>
            <a:pPr marL="1344613" lvl="2" indent="-363538">
              <a:lnSpc>
                <a:spcPct val="90000"/>
              </a:lnSpc>
              <a:buSzPct val="90000"/>
              <a:buFont typeface="Wingdings" pitchFamily="2" charset="2"/>
              <a:buAutoNum type="circleNumDbPlain"/>
              <a:tabLst>
                <a:tab pos="712788" algn="l"/>
              </a:tabLst>
            </a:pPr>
            <a:r>
              <a:rPr lang="zh-CN" altLang="en-US" sz="1800">
                <a:latin typeface="宋体" pitchFamily="2" charset="-122"/>
              </a:rPr>
              <a:t>施工记录</a:t>
            </a:r>
          </a:p>
          <a:p>
            <a:pPr marL="1344613" lvl="2" indent="-363538">
              <a:lnSpc>
                <a:spcPct val="90000"/>
              </a:lnSpc>
              <a:buSzPct val="90000"/>
              <a:buFont typeface="Wingdings" pitchFamily="2" charset="2"/>
              <a:buAutoNum type="circleNumDbPlain"/>
              <a:tabLst>
                <a:tab pos="712788" algn="l"/>
              </a:tabLst>
            </a:pPr>
            <a:r>
              <a:rPr lang="zh-CN" altLang="en-US" sz="1800">
                <a:latin typeface="宋体" pitchFamily="2" charset="-122"/>
              </a:rPr>
              <a:t>材料品质保障</a:t>
            </a:r>
          </a:p>
          <a:p>
            <a:pPr marL="1344613" lvl="2" indent="-363538">
              <a:lnSpc>
                <a:spcPct val="90000"/>
              </a:lnSpc>
              <a:buSzPct val="90000"/>
              <a:buFont typeface="Wingdings" pitchFamily="2" charset="2"/>
              <a:buAutoNum type="circleNumDbPlain"/>
              <a:tabLst>
                <a:tab pos="712788" algn="l"/>
              </a:tabLst>
            </a:pPr>
            <a:r>
              <a:rPr lang="zh-CN" altLang="en-US" sz="1800">
                <a:latin typeface="宋体" pitchFamily="2" charset="-122"/>
              </a:rPr>
              <a:t>全面质量管理</a:t>
            </a:r>
          </a:p>
          <a:p>
            <a:pPr marL="1344613" lvl="2" indent="-363538">
              <a:lnSpc>
                <a:spcPct val="90000"/>
              </a:lnSpc>
              <a:buSzPct val="90000"/>
              <a:buFont typeface="Wingdings" pitchFamily="2" charset="2"/>
              <a:buAutoNum type="circleNumDbPlain"/>
              <a:tabLst>
                <a:tab pos="712788" algn="l"/>
              </a:tabLst>
            </a:pPr>
            <a:r>
              <a:rPr lang="zh-CN" altLang="en-US" sz="1800">
                <a:latin typeface="宋体" pitchFamily="2" charset="-122"/>
              </a:rPr>
              <a:t>高标准</a:t>
            </a:r>
          </a:p>
          <a:p>
            <a:pPr marL="1344613" lvl="2" indent="-363538">
              <a:lnSpc>
                <a:spcPct val="90000"/>
              </a:lnSpc>
              <a:buSzPct val="90000"/>
              <a:buFont typeface="Wingdings" pitchFamily="2" charset="2"/>
              <a:buAutoNum type="circleNumDbPlain"/>
              <a:tabLst>
                <a:tab pos="712788" algn="l"/>
              </a:tabLst>
            </a:pPr>
            <a:r>
              <a:rPr lang="zh-CN" altLang="en-US" sz="1800">
                <a:latin typeface="宋体" pitchFamily="2" charset="-122"/>
              </a:rPr>
              <a:t>文档保存。</a:t>
            </a:r>
          </a:p>
        </p:txBody>
      </p:sp>
    </p:spTree>
    <p:extLst>
      <p:ext uri="{BB962C8B-B14F-4D97-AF65-F5344CB8AC3E}">
        <p14:creationId xmlns:p14="http://schemas.microsoft.com/office/powerpoint/2010/main" val="22717933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Rectangle 2"/>
          <p:cNvSpPr>
            <a:spLocks noChangeArrowheads="1"/>
          </p:cNvSpPr>
          <p:nvPr/>
        </p:nvSpPr>
        <p:spPr bwMode="gray">
          <a:xfrm>
            <a:off x="611188" y="765175"/>
            <a:ext cx="7199312"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kumimoji="1" lang="en-US" altLang="zh-CN" sz="2400" b="1" smtClean="0">
                <a:solidFill>
                  <a:srgbClr val="000000"/>
                </a:solidFill>
              </a:rPr>
              <a:t>8.3</a:t>
            </a:r>
            <a:r>
              <a:rPr kumimoji="1" lang="zh-CN" altLang="en-US" sz="2400" b="1" smtClean="0">
                <a:solidFill>
                  <a:srgbClr val="000000"/>
                </a:solidFill>
              </a:rPr>
              <a:t>工程管理及文档</a:t>
            </a:r>
          </a:p>
        </p:txBody>
      </p:sp>
      <p:sp>
        <p:nvSpPr>
          <p:cNvPr id="297987" name="Rectangle 3"/>
          <p:cNvSpPr>
            <a:spLocks noGrp="1" noChangeArrowheads="1"/>
          </p:cNvSpPr>
          <p:nvPr>
            <p:ph type="body" idx="1"/>
          </p:nvPr>
        </p:nvSpPr>
        <p:spPr>
          <a:xfrm>
            <a:off x="539750" y="1341438"/>
            <a:ext cx="7993063" cy="5256212"/>
          </a:xfrm>
          <a:noFill/>
          <a:ln/>
        </p:spPr>
        <p:txBody>
          <a:bodyPr/>
          <a:lstStyle/>
          <a:p>
            <a:pPr algn="just">
              <a:buFontTx/>
              <a:buNone/>
            </a:pPr>
            <a:r>
              <a:rPr lang="en-US" altLang="zh-CN" sz="2400">
                <a:latin typeface="宋体" pitchFamily="2" charset="-122"/>
              </a:rPr>
              <a:t>8.3.9 </a:t>
            </a:r>
            <a:r>
              <a:rPr lang="zh-CN" altLang="en-US" sz="2400">
                <a:latin typeface="宋体" pitchFamily="2" charset="-122"/>
              </a:rPr>
              <a:t>成本控制措施</a:t>
            </a:r>
          </a:p>
          <a:p>
            <a:pPr lvl="1"/>
            <a:r>
              <a:rPr lang="zh-CN" altLang="en-US" sz="2000">
                <a:latin typeface="宋体" pitchFamily="2" charset="-122"/>
              </a:rPr>
              <a:t>施工前计划</a:t>
            </a:r>
            <a:r>
              <a:rPr lang="zh-CN" altLang="en-US" sz="2400">
                <a:latin typeface="宋体" pitchFamily="2" charset="-122"/>
              </a:rPr>
              <a:t> </a:t>
            </a:r>
          </a:p>
          <a:p>
            <a:pPr lvl="2"/>
            <a:r>
              <a:rPr lang="zh-CN" altLang="en-US" sz="1800">
                <a:solidFill>
                  <a:schemeClr val="tx2"/>
                </a:solidFill>
                <a:latin typeface="宋体" pitchFamily="2" charset="-122"/>
              </a:rPr>
              <a:t>制定实际合理且可行的施工方案，拟定技术员组织措施 </a:t>
            </a:r>
          </a:p>
          <a:p>
            <a:pPr lvl="2"/>
            <a:r>
              <a:rPr lang="zh-CN" altLang="en-US" sz="1800">
                <a:solidFill>
                  <a:schemeClr val="tx2"/>
                </a:solidFill>
                <a:latin typeface="宋体" pitchFamily="2" charset="-122"/>
              </a:rPr>
              <a:t>组织签订合理的工程合同和材料合同 </a:t>
            </a:r>
          </a:p>
          <a:p>
            <a:pPr lvl="2"/>
            <a:r>
              <a:rPr lang="zh-CN" altLang="en-US" sz="1800">
                <a:solidFill>
                  <a:schemeClr val="tx2"/>
                </a:solidFill>
                <a:latin typeface="宋体" pitchFamily="2" charset="-122"/>
              </a:rPr>
              <a:t>做好项目成本计划</a:t>
            </a:r>
            <a:r>
              <a:rPr lang="zh-CN" altLang="en-US">
                <a:solidFill>
                  <a:schemeClr val="tx2"/>
                </a:solidFill>
                <a:latin typeface="宋体" pitchFamily="2" charset="-122"/>
              </a:rPr>
              <a:t> </a:t>
            </a:r>
          </a:p>
          <a:p>
            <a:pPr lvl="1"/>
            <a:r>
              <a:rPr lang="zh-CN" altLang="en-US" sz="2000">
                <a:latin typeface="宋体" pitchFamily="2" charset="-122"/>
              </a:rPr>
              <a:t>施工过程中的控制</a:t>
            </a:r>
            <a:r>
              <a:rPr lang="zh-CN" altLang="en-US" sz="2400">
                <a:latin typeface="宋体" pitchFamily="2" charset="-122"/>
              </a:rPr>
              <a:t> </a:t>
            </a:r>
          </a:p>
          <a:p>
            <a:pPr lvl="2"/>
            <a:r>
              <a:rPr lang="zh-CN" altLang="en-US" sz="2000">
                <a:solidFill>
                  <a:schemeClr val="tx2"/>
                </a:solidFill>
                <a:latin typeface="宋体" pitchFamily="2" charset="-122"/>
              </a:rPr>
              <a:t>降低材料成本</a:t>
            </a:r>
          </a:p>
          <a:p>
            <a:pPr lvl="2"/>
            <a:r>
              <a:rPr lang="zh-CN" altLang="en-US" sz="2000">
                <a:solidFill>
                  <a:schemeClr val="tx2"/>
                </a:solidFill>
                <a:latin typeface="宋体" pitchFamily="2" charset="-122"/>
              </a:rPr>
              <a:t>节约现场管理费</a:t>
            </a:r>
            <a:r>
              <a:rPr lang="zh-CN" altLang="en-US">
                <a:latin typeface="宋体" pitchFamily="2" charset="-122"/>
              </a:rPr>
              <a:t> </a:t>
            </a:r>
            <a:endParaRPr lang="zh-CN" altLang="en-US">
              <a:solidFill>
                <a:schemeClr val="tx2"/>
              </a:solidFill>
              <a:latin typeface="宋体" pitchFamily="2" charset="-122"/>
            </a:endParaRPr>
          </a:p>
          <a:p>
            <a:pPr lvl="1"/>
            <a:r>
              <a:rPr lang="zh-CN" altLang="en-US" sz="2000">
                <a:latin typeface="宋体" pitchFamily="2" charset="-122"/>
              </a:rPr>
              <a:t>工程实施完成的总结分析</a:t>
            </a:r>
            <a:r>
              <a:rPr lang="zh-CN" altLang="en-US" sz="2400">
                <a:latin typeface="宋体" pitchFamily="2" charset="-122"/>
              </a:rPr>
              <a:t> </a:t>
            </a:r>
          </a:p>
          <a:p>
            <a:pPr lvl="2"/>
            <a:r>
              <a:rPr lang="zh-CN" altLang="en-US" sz="2000">
                <a:solidFill>
                  <a:schemeClr val="tx2"/>
                </a:solidFill>
                <a:latin typeface="宋体" pitchFamily="2" charset="-122"/>
              </a:rPr>
              <a:t>根据项目部制定的考核制度 ，体现奖优罚劣的原则</a:t>
            </a:r>
          </a:p>
          <a:p>
            <a:pPr lvl="2"/>
            <a:r>
              <a:rPr lang="zh-CN" altLang="en-US" sz="2000">
                <a:solidFill>
                  <a:schemeClr val="tx2"/>
                </a:solidFill>
                <a:latin typeface="宋体" pitchFamily="2" charset="-122"/>
              </a:rPr>
              <a:t>及时进行竣工总成本结算</a:t>
            </a:r>
            <a:r>
              <a:rPr lang="zh-CN" altLang="en-US">
                <a:latin typeface="宋体" pitchFamily="2" charset="-122"/>
              </a:rPr>
              <a:t> </a:t>
            </a:r>
          </a:p>
        </p:txBody>
      </p:sp>
    </p:spTree>
    <p:extLst>
      <p:ext uri="{BB962C8B-B14F-4D97-AF65-F5344CB8AC3E}">
        <p14:creationId xmlns:p14="http://schemas.microsoft.com/office/powerpoint/2010/main" val="17716423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Rectangle 2"/>
          <p:cNvSpPr>
            <a:spLocks noChangeArrowheads="1"/>
          </p:cNvSpPr>
          <p:nvPr/>
        </p:nvSpPr>
        <p:spPr bwMode="gray">
          <a:xfrm>
            <a:off x="611188" y="836613"/>
            <a:ext cx="7199312"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kumimoji="1" lang="en-US" altLang="zh-CN" sz="2400" b="1" smtClean="0">
                <a:solidFill>
                  <a:srgbClr val="000000"/>
                </a:solidFill>
              </a:rPr>
              <a:t>8.3</a:t>
            </a:r>
            <a:r>
              <a:rPr kumimoji="1" lang="zh-CN" altLang="en-US" sz="2400" b="1" smtClean="0">
                <a:solidFill>
                  <a:srgbClr val="000000"/>
                </a:solidFill>
              </a:rPr>
              <a:t>工程管理及文档</a:t>
            </a:r>
          </a:p>
        </p:txBody>
      </p:sp>
      <p:sp>
        <p:nvSpPr>
          <p:cNvPr id="299011" name="Rectangle 3"/>
          <p:cNvSpPr>
            <a:spLocks noGrp="1" noChangeArrowheads="1"/>
          </p:cNvSpPr>
          <p:nvPr>
            <p:ph type="body" idx="1"/>
          </p:nvPr>
        </p:nvSpPr>
        <p:spPr>
          <a:xfrm>
            <a:off x="539750" y="1196975"/>
            <a:ext cx="3317875" cy="357188"/>
          </a:xfrm>
          <a:noFill/>
          <a:ln/>
        </p:spPr>
        <p:txBody>
          <a:bodyPr/>
          <a:lstStyle/>
          <a:p>
            <a:pPr algn="just">
              <a:lnSpc>
                <a:spcPct val="90000"/>
              </a:lnSpc>
              <a:buFontTx/>
              <a:buNone/>
            </a:pPr>
            <a:r>
              <a:rPr lang="en-US" altLang="zh-CN" sz="2400">
                <a:latin typeface="宋体" pitchFamily="2" charset="-122"/>
              </a:rPr>
              <a:t>8.3.9 </a:t>
            </a:r>
            <a:r>
              <a:rPr lang="zh-CN" altLang="en-US" sz="2400">
                <a:latin typeface="宋体" pitchFamily="2" charset="-122"/>
              </a:rPr>
              <a:t>成本控制措施</a:t>
            </a:r>
          </a:p>
          <a:p>
            <a:pPr algn="just">
              <a:lnSpc>
                <a:spcPct val="90000"/>
              </a:lnSpc>
              <a:buFontTx/>
              <a:buNone/>
            </a:pPr>
            <a:endParaRPr lang="zh-CN" altLang="en-US" sz="2400">
              <a:latin typeface="宋体" pitchFamily="2" charset="-122"/>
            </a:endParaRPr>
          </a:p>
        </p:txBody>
      </p:sp>
      <p:sp>
        <p:nvSpPr>
          <p:cNvPr id="299012" name="Text Box 4"/>
          <p:cNvSpPr txBox="1">
            <a:spLocks noChangeArrowheads="1"/>
          </p:cNvSpPr>
          <p:nvPr/>
        </p:nvSpPr>
        <p:spPr bwMode="auto">
          <a:xfrm>
            <a:off x="1042988" y="1654175"/>
            <a:ext cx="7667625" cy="520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latinLnBrk="1">
              <a:defRPr kumimoji="1">
                <a:solidFill>
                  <a:schemeClr val="tx1"/>
                </a:solidFill>
                <a:latin typeface="Gulim" pitchFamily="34" charset="-127"/>
                <a:ea typeface="Gulim" pitchFamily="34" charset="-127"/>
              </a:defRPr>
            </a:lvl1pPr>
            <a:lvl2pPr marL="800100" indent="-342900" latinLnBrk="1">
              <a:defRPr kumimoji="1">
                <a:solidFill>
                  <a:schemeClr val="tx1"/>
                </a:solidFill>
                <a:latin typeface="Gulim" pitchFamily="34" charset="-127"/>
                <a:ea typeface="Gulim" pitchFamily="34" charset="-127"/>
              </a:defRPr>
            </a:lvl2pPr>
            <a:lvl3pPr marL="1257300" indent="-342900" latinLnBrk="1">
              <a:defRPr kumimoji="1">
                <a:solidFill>
                  <a:schemeClr val="tx1"/>
                </a:solidFill>
                <a:latin typeface="Gulim" pitchFamily="34" charset="-127"/>
                <a:ea typeface="Gulim" pitchFamily="34" charset="-127"/>
              </a:defRPr>
            </a:lvl3pPr>
            <a:lvl4pPr marL="1714500" indent="-342900" latinLnBrk="1">
              <a:defRPr kumimoji="1">
                <a:solidFill>
                  <a:schemeClr val="tx1"/>
                </a:solidFill>
                <a:latin typeface="Gulim" pitchFamily="34" charset="-127"/>
                <a:ea typeface="Gulim" pitchFamily="34" charset="-127"/>
              </a:defRPr>
            </a:lvl4pPr>
            <a:lvl5pPr marL="2171700" indent="-342900" latinLnBrk="1">
              <a:defRPr kumimoji="1">
                <a:solidFill>
                  <a:schemeClr val="tx1"/>
                </a:solidFill>
                <a:latin typeface="Gulim" pitchFamily="34" charset="-127"/>
                <a:ea typeface="Gulim" pitchFamily="34" charset="-127"/>
              </a:defRPr>
            </a:lvl5pPr>
            <a:lvl6pPr marL="2628900" indent="-342900" fontAlgn="base" latinLnBrk="1">
              <a:spcBef>
                <a:spcPct val="0"/>
              </a:spcBef>
              <a:spcAft>
                <a:spcPct val="0"/>
              </a:spcAft>
              <a:defRPr kumimoji="1">
                <a:solidFill>
                  <a:schemeClr val="tx1"/>
                </a:solidFill>
                <a:latin typeface="Gulim" pitchFamily="34" charset="-127"/>
                <a:ea typeface="Gulim" pitchFamily="34" charset="-127"/>
              </a:defRPr>
            </a:lvl6pPr>
            <a:lvl7pPr marL="3086100" indent="-342900" fontAlgn="base" latinLnBrk="1">
              <a:spcBef>
                <a:spcPct val="0"/>
              </a:spcBef>
              <a:spcAft>
                <a:spcPct val="0"/>
              </a:spcAft>
              <a:defRPr kumimoji="1">
                <a:solidFill>
                  <a:schemeClr val="tx1"/>
                </a:solidFill>
                <a:latin typeface="Gulim" pitchFamily="34" charset="-127"/>
                <a:ea typeface="Gulim" pitchFamily="34" charset="-127"/>
              </a:defRPr>
            </a:lvl7pPr>
            <a:lvl8pPr marL="3543300" indent="-342900" fontAlgn="base" latinLnBrk="1">
              <a:spcBef>
                <a:spcPct val="0"/>
              </a:spcBef>
              <a:spcAft>
                <a:spcPct val="0"/>
              </a:spcAft>
              <a:defRPr kumimoji="1">
                <a:solidFill>
                  <a:schemeClr val="tx1"/>
                </a:solidFill>
                <a:latin typeface="Gulim" pitchFamily="34" charset="-127"/>
                <a:ea typeface="Gulim" pitchFamily="34" charset="-127"/>
              </a:defRPr>
            </a:lvl8pPr>
            <a:lvl9pPr marL="4000500" indent="-342900" fontAlgn="base" latinLnBrk="1">
              <a:spcBef>
                <a:spcPct val="0"/>
              </a:spcBef>
              <a:spcAft>
                <a:spcPct val="0"/>
              </a:spcAft>
              <a:defRPr kumimoji="1">
                <a:solidFill>
                  <a:schemeClr val="tx1"/>
                </a:solidFill>
                <a:latin typeface="Gulim" pitchFamily="34" charset="-127"/>
                <a:ea typeface="Gulim" pitchFamily="34" charset="-127"/>
              </a:defRPr>
            </a:lvl9pPr>
          </a:lstStyle>
          <a:p>
            <a:pPr eaLnBrk="0" fontAlgn="base" latinLnBrk="0" hangingPunct="0">
              <a:spcBef>
                <a:spcPct val="0"/>
              </a:spcBef>
              <a:spcAft>
                <a:spcPct val="0"/>
              </a:spcAft>
            </a:pPr>
            <a:r>
              <a:rPr kumimoji="0" lang="zh-CN" altLang="en-US" sz="2000" smtClean="0">
                <a:solidFill>
                  <a:srgbClr val="000000"/>
                </a:solidFill>
                <a:latin typeface="宋体" pitchFamily="2" charset="-122"/>
                <a:ea typeface="宋体" pitchFamily="2" charset="-122"/>
              </a:rPr>
              <a:t>工程的成本控制总结为以下几条基本原则：</a:t>
            </a:r>
          </a:p>
          <a:p>
            <a:pPr eaLnBrk="0" fontAlgn="base" latinLnBrk="0" hangingPunct="0">
              <a:spcBef>
                <a:spcPct val="0"/>
              </a:spcBef>
              <a:spcAft>
                <a:spcPct val="0"/>
              </a:spcAft>
              <a:buFontTx/>
              <a:buAutoNum type="arabicPeriod"/>
            </a:pPr>
            <a:r>
              <a:rPr kumimoji="0" lang="zh-CN" altLang="en-US" smtClean="0">
                <a:solidFill>
                  <a:srgbClr val="000000"/>
                </a:solidFill>
                <a:latin typeface="宋体" pitchFamily="2" charset="-122"/>
                <a:ea typeface="宋体" pitchFamily="2" charset="-122"/>
              </a:rPr>
              <a:t>加强现场管理，合理安排材料进场和堆放，减少二次搬运和损耗。</a:t>
            </a:r>
          </a:p>
          <a:p>
            <a:pPr eaLnBrk="0" fontAlgn="base" latinLnBrk="0" hangingPunct="0">
              <a:spcBef>
                <a:spcPct val="0"/>
              </a:spcBef>
              <a:spcAft>
                <a:spcPct val="0"/>
              </a:spcAft>
              <a:buFontTx/>
              <a:buAutoNum type="arabicPeriod"/>
            </a:pPr>
            <a:r>
              <a:rPr kumimoji="0" lang="zh-CN" altLang="en-US" smtClean="0">
                <a:solidFill>
                  <a:srgbClr val="000000"/>
                </a:solidFill>
                <a:latin typeface="宋体" pitchFamily="2" charset="-122"/>
                <a:ea typeface="宋体" pitchFamily="2" charset="-122"/>
              </a:rPr>
              <a:t>加强材料的管理工作，做到不错发、领错材料，不丢窃遗失材料，施工班组要合理使用材料，做到材料精用。在敷设线缆当中，既要留有适量的余量，还应力求节约，不予浪费。</a:t>
            </a:r>
          </a:p>
          <a:p>
            <a:pPr eaLnBrk="0" fontAlgn="base" latinLnBrk="0" hangingPunct="0">
              <a:spcBef>
                <a:spcPct val="0"/>
              </a:spcBef>
              <a:spcAft>
                <a:spcPct val="0"/>
              </a:spcAft>
              <a:buFontTx/>
              <a:buAutoNum type="arabicPeriod"/>
            </a:pPr>
            <a:r>
              <a:rPr kumimoji="0" lang="zh-CN" altLang="en-US" smtClean="0">
                <a:solidFill>
                  <a:srgbClr val="000000"/>
                </a:solidFill>
                <a:latin typeface="宋体" pitchFamily="2" charset="-122"/>
                <a:ea typeface="宋体" pitchFamily="2" charset="-122"/>
              </a:rPr>
              <a:t>材料管理人员要及时组织使用材料的发放，施工现场材料的收集工作</a:t>
            </a:r>
          </a:p>
          <a:p>
            <a:pPr eaLnBrk="0" fontAlgn="base" latinLnBrk="0" hangingPunct="0">
              <a:spcBef>
                <a:spcPct val="0"/>
              </a:spcBef>
              <a:spcAft>
                <a:spcPct val="0"/>
              </a:spcAft>
              <a:buFontTx/>
              <a:buAutoNum type="arabicPeriod"/>
            </a:pPr>
            <a:r>
              <a:rPr kumimoji="0" lang="zh-CN" altLang="en-US" smtClean="0">
                <a:solidFill>
                  <a:srgbClr val="000000"/>
                </a:solidFill>
                <a:latin typeface="宋体" pitchFamily="2" charset="-122"/>
                <a:ea typeface="宋体" pitchFamily="2" charset="-122"/>
              </a:rPr>
              <a:t>加强技术交流，推广先进的施工方法，积极采用先进科学的施工方案，提高施工技术。</a:t>
            </a:r>
          </a:p>
          <a:p>
            <a:pPr eaLnBrk="0" fontAlgn="base" latinLnBrk="0" hangingPunct="0">
              <a:spcBef>
                <a:spcPct val="0"/>
              </a:spcBef>
              <a:spcAft>
                <a:spcPct val="0"/>
              </a:spcAft>
              <a:buFontTx/>
              <a:buAutoNum type="arabicPeriod"/>
            </a:pPr>
            <a:r>
              <a:rPr kumimoji="0" lang="zh-CN" altLang="en-US" smtClean="0">
                <a:solidFill>
                  <a:srgbClr val="000000"/>
                </a:solidFill>
                <a:latin typeface="宋体" pitchFamily="2" charset="-122"/>
                <a:ea typeface="宋体" pitchFamily="2" charset="-122"/>
              </a:rPr>
              <a:t>积极鼓励员工“合理化建议”活动的开展，提高施工班组人员的技术素质尽可能地节约材料和人工，降低工程成本。</a:t>
            </a:r>
          </a:p>
          <a:p>
            <a:pPr eaLnBrk="0" fontAlgn="base" latinLnBrk="0" hangingPunct="0">
              <a:spcBef>
                <a:spcPct val="0"/>
              </a:spcBef>
              <a:spcAft>
                <a:spcPct val="0"/>
              </a:spcAft>
              <a:buFontTx/>
              <a:buAutoNum type="arabicPeriod"/>
            </a:pPr>
            <a:r>
              <a:rPr kumimoji="0" lang="zh-CN" altLang="en-US" smtClean="0">
                <a:solidFill>
                  <a:srgbClr val="000000"/>
                </a:solidFill>
                <a:latin typeface="宋体" pitchFamily="2" charset="-122"/>
                <a:ea typeface="宋体" pitchFamily="2" charset="-122"/>
              </a:rPr>
              <a:t>加强质量控制、加强技术指导和管理，做好现场施工工艺的衔接，杜绝返工，做到一次施工，一次验收合格。</a:t>
            </a:r>
          </a:p>
          <a:p>
            <a:pPr eaLnBrk="0" fontAlgn="base" latinLnBrk="0" hangingPunct="0">
              <a:spcBef>
                <a:spcPct val="0"/>
              </a:spcBef>
              <a:spcAft>
                <a:spcPct val="0"/>
              </a:spcAft>
              <a:buFontTx/>
              <a:buAutoNum type="arabicPeriod"/>
            </a:pPr>
            <a:r>
              <a:rPr kumimoji="0" lang="zh-CN" altLang="en-US" smtClean="0">
                <a:solidFill>
                  <a:srgbClr val="000000"/>
                </a:solidFill>
                <a:latin typeface="宋体" pitchFamily="2" charset="-122"/>
                <a:ea typeface="宋体" pitchFamily="2" charset="-122"/>
              </a:rPr>
              <a:t>合理组织工序穿插，缩短工期，减少人工、机械及有关费用的支出。</a:t>
            </a:r>
          </a:p>
          <a:p>
            <a:pPr eaLnBrk="0" fontAlgn="base" latinLnBrk="0" hangingPunct="0">
              <a:spcBef>
                <a:spcPct val="0"/>
              </a:spcBef>
              <a:spcAft>
                <a:spcPct val="0"/>
              </a:spcAft>
              <a:buFontTx/>
              <a:buAutoNum type="arabicPeriod"/>
            </a:pPr>
            <a:r>
              <a:rPr kumimoji="0" lang="zh-CN" altLang="en-US" smtClean="0">
                <a:solidFill>
                  <a:srgbClr val="000000"/>
                </a:solidFill>
                <a:latin typeface="宋体" pitchFamily="2" charset="-122"/>
                <a:ea typeface="宋体" pitchFamily="2" charset="-122"/>
              </a:rPr>
              <a:t>科学合理安排施工程序，搞好劳动力、机具、材料的综合平衡，向  管理要效益。平时施工现场由</a:t>
            </a:r>
            <a:r>
              <a:rPr kumimoji="0" lang="en-US" altLang="zh-CN" smtClean="0">
                <a:solidFill>
                  <a:srgbClr val="000000"/>
                </a:solidFill>
                <a:latin typeface="宋体" pitchFamily="2" charset="-122"/>
                <a:ea typeface="宋体" pitchFamily="2" charset="-122"/>
              </a:rPr>
              <a:t>1-2</a:t>
            </a:r>
            <a:r>
              <a:rPr kumimoji="0" lang="zh-CN" altLang="en-US" smtClean="0">
                <a:solidFill>
                  <a:srgbClr val="000000"/>
                </a:solidFill>
                <a:latin typeface="宋体" pitchFamily="2" charset="-122"/>
                <a:ea typeface="宋体" pitchFamily="2" charset="-122"/>
              </a:rPr>
              <a:t>人巡视了解土建进度和现场情况，做到有计划性和预见性，预埋条件具备时，应采取见缝插针，集中人力预埋的办法，节省人力物力。</a:t>
            </a:r>
          </a:p>
          <a:p>
            <a:pPr eaLnBrk="0" fontAlgn="base" latinLnBrk="0" hangingPunct="0">
              <a:spcBef>
                <a:spcPct val="50000"/>
              </a:spcBef>
              <a:spcAft>
                <a:spcPct val="0"/>
              </a:spcAft>
            </a:pPr>
            <a:endParaRPr kumimoji="0" lang="zh-CN" altLang="en-US" smtClean="0">
              <a:solidFill>
                <a:srgbClr val="000000"/>
              </a:solidFill>
              <a:latin typeface="宋体" pitchFamily="2" charset="-122"/>
              <a:ea typeface="宋体" pitchFamily="2" charset="-122"/>
            </a:endParaRPr>
          </a:p>
        </p:txBody>
      </p:sp>
    </p:spTree>
    <p:extLst>
      <p:ext uri="{BB962C8B-B14F-4D97-AF65-F5344CB8AC3E}">
        <p14:creationId xmlns:p14="http://schemas.microsoft.com/office/powerpoint/2010/main" val="40506853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Rectangle 2"/>
          <p:cNvSpPr>
            <a:spLocks noChangeArrowheads="1"/>
          </p:cNvSpPr>
          <p:nvPr/>
        </p:nvSpPr>
        <p:spPr bwMode="gray">
          <a:xfrm>
            <a:off x="611188" y="836613"/>
            <a:ext cx="7199312"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kumimoji="1" lang="en-US" altLang="zh-CN" sz="2400" b="1" smtClean="0">
                <a:solidFill>
                  <a:srgbClr val="000000"/>
                </a:solidFill>
              </a:rPr>
              <a:t>8.3</a:t>
            </a:r>
            <a:r>
              <a:rPr kumimoji="1" lang="zh-CN" altLang="en-US" sz="2400" b="1" smtClean="0">
                <a:solidFill>
                  <a:srgbClr val="000000"/>
                </a:solidFill>
              </a:rPr>
              <a:t>工程管理及文档</a:t>
            </a:r>
          </a:p>
        </p:txBody>
      </p:sp>
      <p:sp>
        <p:nvSpPr>
          <p:cNvPr id="300035" name="Rectangle 3"/>
          <p:cNvSpPr>
            <a:spLocks noGrp="1" noChangeArrowheads="1"/>
          </p:cNvSpPr>
          <p:nvPr>
            <p:ph type="body" idx="1"/>
          </p:nvPr>
        </p:nvSpPr>
        <p:spPr>
          <a:xfrm>
            <a:off x="430213" y="1200150"/>
            <a:ext cx="4070350" cy="357188"/>
          </a:xfrm>
          <a:noFill/>
          <a:ln/>
        </p:spPr>
        <p:txBody>
          <a:bodyPr/>
          <a:lstStyle/>
          <a:p>
            <a:pPr algn="just">
              <a:lnSpc>
                <a:spcPct val="90000"/>
              </a:lnSpc>
              <a:buFontTx/>
              <a:buNone/>
            </a:pPr>
            <a:r>
              <a:rPr lang="zh-CN" altLang="en-US" sz="2400">
                <a:latin typeface="宋体" pitchFamily="2" charset="-122"/>
              </a:rPr>
              <a:t> </a:t>
            </a:r>
            <a:r>
              <a:rPr lang="en-US" altLang="zh-CN" sz="2400">
                <a:latin typeface="宋体" pitchFamily="2" charset="-122"/>
              </a:rPr>
              <a:t>8.3.10 </a:t>
            </a:r>
            <a:r>
              <a:rPr lang="zh-CN" altLang="en-US" sz="2400">
                <a:latin typeface="宋体" pitchFamily="2" charset="-122"/>
              </a:rPr>
              <a:t>施工进度管理</a:t>
            </a:r>
            <a:r>
              <a:rPr lang="zh-CN" altLang="en-US">
                <a:latin typeface="宋体" pitchFamily="2" charset="-122"/>
              </a:rPr>
              <a:t> </a:t>
            </a:r>
          </a:p>
        </p:txBody>
      </p:sp>
      <p:sp>
        <p:nvSpPr>
          <p:cNvPr id="300036" name="Text Box 4"/>
          <p:cNvSpPr txBox="1">
            <a:spLocks noChangeArrowheads="1"/>
          </p:cNvSpPr>
          <p:nvPr/>
        </p:nvSpPr>
        <p:spPr bwMode="auto">
          <a:xfrm>
            <a:off x="827088" y="1700213"/>
            <a:ext cx="7667625"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latinLnBrk="1">
              <a:defRPr kumimoji="1">
                <a:solidFill>
                  <a:schemeClr val="tx1"/>
                </a:solidFill>
                <a:latin typeface="Gulim" pitchFamily="34" charset="-127"/>
                <a:ea typeface="Gulim" pitchFamily="34" charset="-127"/>
              </a:defRPr>
            </a:lvl1pPr>
            <a:lvl2pPr marL="800100" indent="-342900" latinLnBrk="1">
              <a:defRPr kumimoji="1">
                <a:solidFill>
                  <a:schemeClr val="tx1"/>
                </a:solidFill>
                <a:latin typeface="Gulim" pitchFamily="34" charset="-127"/>
                <a:ea typeface="Gulim" pitchFamily="34" charset="-127"/>
              </a:defRPr>
            </a:lvl2pPr>
            <a:lvl3pPr marL="1257300" indent="-342900" latinLnBrk="1">
              <a:defRPr kumimoji="1">
                <a:solidFill>
                  <a:schemeClr val="tx1"/>
                </a:solidFill>
                <a:latin typeface="Gulim" pitchFamily="34" charset="-127"/>
                <a:ea typeface="Gulim" pitchFamily="34" charset="-127"/>
              </a:defRPr>
            </a:lvl3pPr>
            <a:lvl4pPr marL="1714500" indent="-342900" latinLnBrk="1">
              <a:defRPr kumimoji="1">
                <a:solidFill>
                  <a:schemeClr val="tx1"/>
                </a:solidFill>
                <a:latin typeface="Gulim" pitchFamily="34" charset="-127"/>
                <a:ea typeface="Gulim" pitchFamily="34" charset="-127"/>
              </a:defRPr>
            </a:lvl4pPr>
            <a:lvl5pPr marL="2171700" indent="-342900" latinLnBrk="1">
              <a:defRPr kumimoji="1">
                <a:solidFill>
                  <a:schemeClr val="tx1"/>
                </a:solidFill>
                <a:latin typeface="Gulim" pitchFamily="34" charset="-127"/>
                <a:ea typeface="Gulim" pitchFamily="34" charset="-127"/>
              </a:defRPr>
            </a:lvl5pPr>
            <a:lvl6pPr marL="2628900" indent="-342900" fontAlgn="base" latinLnBrk="1">
              <a:spcBef>
                <a:spcPct val="0"/>
              </a:spcBef>
              <a:spcAft>
                <a:spcPct val="0"/>
              </a:spcAft>
              <a:defRPr kumimoji="1">
                <a:solidFill>
                  <a:schemeClr val="tx1"/>
                </a:solidFill>
                <a:latin typeface="Gulim" pitchFamily="34" charset="-127"/>
                <a:ea typeface="Gulim" pitchFamily="34" charset="-127"/>
              </a:defRPr>
            </a:lvl6pPr>
            <a:lvl7pPr marL="3086100" indent="-342900" fontAlgn="base" latinLnBrk="1">
              <a:spcBef>
                <a:spcPct val="0"/>
              </a:spcBef>
              <a:spcAft>
                <a:spcPct val="0"/>
              </a:spcAft>
              <a:defRPr kumimoji="1">
                <a:solidFill>
                  <a:schemeClr val="tx1"/>
                </a:solidFill>
                <a:latin typeface="Gulim" pitchFamily="34" charset="-127"/>
                <a:ea typeface="Gulim" pitchFamily="34" charset="-127"/>
              </a:defRPr>
            </a:lvl7pPr>
            <a:lvl8pPr marL="3543300" indent="-342900" fontAlgn="base" latinLnBrk="1">
              <a:spcBef>
                <a:spcPct val="0"/>
              </a:spcBef>
              <a:spcAft>
                <a:spcPct val="0"/>
              </a:spcAft>
              <a:defRPr kumimoji="1">
                <a:solidFill>
                  <a:schemeClr val="tx1"/>
                </a:solidFill>
                <a:latin typeface="Gulim" pitchFamily="34" charset="-127"/>
                <a:ea typeface="Gulim" pitchFamily="34" charset="-127"/>
              </a:defRPr>
            </a:lvl8pPr>
            <a:lvl9pPr marL="4000500" indent="-342900" fontAlgn="base" latinLnBrk="1">
              <a:spcBef>
                <a:spcPct val="0"/>
              </a:spcBef>
              <a:spcAft>
                <a:spcPct val="0"/>
              </a:spcAft>
              <a:defRPr kumimoji="1">
                <a:solidFill>
                  <a:schemeClr val="tx1"/>
                </a:solidFill>
                <a:latin typeface="Gulim" pitchFamily="34" charset="-127"/>
                <a:ea typeface="Gulim" pitchFamily="34" charset="-127"/>
              </a:defRPr>
            </a:lvl9pPr>
          </a:lstStyle>
          <a:p>
            <a:pPr eaLnBrk="0" fontAlgn="base" latinLnBrk="0" hangingPunct="0">
              <a:spcBef>
                <a:spcPct val="0"/>
              </a:spcBef>
              <a:spcAft>
                <a:spcPct val="0"/>
              </a:spcAft>
            </a:pPr>
            <a:r>
              <a:rPr kumimoji="0" lang="zh-CN" altLang="en-US" sz="2000" smtClean="0">
                <a:solidFill>
                  <a:srgbClr val="000000"/>
                </a:solidFill>
                <a:latin typeface="宋体" pitchFamily="2" charset="-122"/>
                <a:ea typeface="宋体" pitchFamily="2" charset="-122"/>
              </a:rPr>
              <a:t>一个相对完善的施工进度计划体系</a:t>
            </a:r>
            <a:r>
              <a:rPr kumimoji="0" lang="zh-CN" altLang="en-US" smtClean="0">
                <a:solidFill>
                  <a:srgbClr val="000000"/>
                </a:solidFill>
                <a:latin typeface="宋体" pitchFamily="2" charset="-122"/>
                <a:ea typeface="宋体" pitchFamily="2" charset="-122"/>
              </a:rPr>
              <a:t> </a:t>
            </a:r>
            <a:r>
              <a:rPr kumimoji="0" lang="zh-CN" altLang="en-US" sz="2000" smtClean="0">
                <a:solidFill>
                  <a:srgbClr val="000000"/>
                </a:solidFill>
                <a:latin typeface="宋体" pitchFamily="2" charset="-122"/>
                <a:ea typeface="宋体" pitchFamily="2" charset="-122"/>
              </a:rPr>
              <a:t>：</a:t>
            </a:r>
          </a:p>
          <a:p>
            <a:pPr eaLnBrk="0" fontAlgn="base" latinLnBrk="0" hangingPunct="0">
              <a:spcBef>
                <a:spcPct val="0"/>
              </a:spcBef>
              <a:spcAft>
                <a:spcPct val="0"/>
              </a:spcAft>
              <a:buFontTx/>
              <a:buAutoNum type="arabicPeriod"/>
            </a:pPr>
            <a:r>
              <a:rPr kumimoji="0" lang="zh-CN" altLang="en-US" sz="2000" smtClean="0">
                <a:solidFill>
                  <a:srgbClr val="000000"/>
                </a:solidFill>
                <a:latin typeface="宋体" pitchFamily="2" charset="-122"/>
                <a:ea typeface="宋体" pitchFamily="2" charset="-122"/>
              </a:rPr>
              <a:t> 首先进行一次实地勘察，确定有关工程进行时将要遇到的困难，并予以先行解决，例如线槽空间及走道是否完备，各配线间的准 备工程是否完成，各工作区的端口插座槽是否设置完成等。待这些事前准备工程完成并合格后，布线工作才可以正式展开。</a:t>
            </a:r>
          </a:p>
          <a:p>
            <a:pPr eaLnBrk="0" fontAlgn="base" latinLnBrk="0" hangingPunct="0">
              <a:spcBef>
                <a:spcPct val="0"/>
              </a:spcBef>
              <a:spcAft>
                <a:spcPct val="0"/>
              </a:spcAft>
              <a:buFontTx/>
              <a:buAutoNum type="arabicPeriod"/>
            </a:pPr>
            <a:r>
              <a:rPr kumimoji="0" lang="zh-CN" altLang="en-US" sz="2000" smtClean="0">
                <a:solidFill>
                  <a:srgbClr val="000000"/>
                </a:solidFill>
                <a:latin typeface="宋体" pitchFamily="2" charset="-122"/>
                <a:ea typeface="宋体" pitchFamily="2" charset="-122"/>
              </a:rPr>
              <a:t> 先进行干线光缆布线工程。</a:t>
            </a:r>
          </a:p>
          <a:p>
            <a:pPr eaLnBrk="0" fontAlgn="base" latinLnBrk="0" hangingPunct="0">
              <a:spcBef>
                <a:spcPct val="0"/>
              </a:spcBef>
              <a:spcAft>
                <a:spcPct val="0"/>
              </a:spcAft>
              <a:buFontTx/>
              <a:buAutoNum type="arabicPeriod"/>
            </a:pPr>
            <a:r>
              <a:rPr kumimoji="0" lang="zh-CN" altLang="en-US" sz="2000" smtClean="0">
                <a:solidFill>
                  <a:srgbClr val="000000"/>
                </a:solidFill>
                <a:latin typeface="宋体" pitchFamily="2" charset="-122"/>
                <a:ea typeface="宋体" pitchFamily="2" charset="-122"/>
              </a:rPr>
              <a:t> 再进行水平布线工程。</a:t>
            </a:r>
          </a:p>
          <a:p>
            <a:pPr eaLnBrk="0" fontAlgn="base" latinLnBrk="0" hangingPunct="0">
              <a:spcBef>
                <a:spcPct val="0"/>
              </a:spcBef>
              <a:spcAft>
                <a:spcPct val="0"/>
              </a:spcAft>
              <a:buFontTx/>
              <a:buAutoNum type="arabicPeriod"/>
            </a:pPr>
            <a:r>
              <a:rPr kumimoji="0" lang="zh-CN" altLang="en-US" sz="2000" smtClean="0">
                <a:solidFill>
                  <a:srgbClr val="000000"/>
                </a:solidFill>
                <a:latin typeface="宋体" pitchFamily="2" charset="-122"/>
                <a:ea typeface="宋体" pitchFamily="2" charset="-122"/>
              </a:rPr>
              <a:t> 同一时间，在布线工程进行期间，开始为各设备间安装机柜、配线架。</a:t>
            </a:r>
          </a:p>
          <a:p>
            <a:pPr eaLnBrk="0" fontAlgn="base" latinLnBrk="0" hangingPunct="0">
              <a:spcBef>
                <a:spcPct val="0"/>
              </a:spcBef>
              <a:spcAft>
                <a:spcPct val="0"/>
              </a:spcAft>
              <a:buFontTx/>
              <a:buAutoNum type="arabicPeriod"/>
            </a:pPr>
            <a:r>
              <a:rPr kumimoji="0" lang="zh-CN" altLang="en-US" sz="2000" smtClean="0">
                <a:solidFill>
                  <a:srgbClr val="000000"/>
                </a:solidFill>
                <a:latin typeface="宋体" pitchFamily="2" charset="-122"/>
                <a:ea typeface="宋体" pitchFamily="2" charset="-122"/>
              </a:rPr>
              <a:t> 当水平布线工程完成后，开始为各设备间的光纤及</a:t>
            </a:r>
            <a:r>
              <a:rPr kumimoji="0" lang="en-US" altLang="zh-CN" sz="2000" smtClean="0">
                <a:solidFill>
                  <a:srgbClr val="000000"/>
                </a:solidFill>
                <a:latin typeface="宋体" pitchFamily="2" charset="-122"/>
                <a:ea typeface="宋体" pitchFamily="2" charset="-122"/>
              </a:rPr>
              <a:t>UTP/STP</a:t>
            </a:r>
            <a:r>
              <a:rPr kumimoji="0" lang="zh-CN" altLang="en-US" sz="2000" smtClean="0">
                <a:solidFill>
                  <a:srgbClr val="000000"/>
                </a:solidFill>
                <a:latin typeface="宋体" pitchFamily="2" charset="-122"/>
                <a:ea typeface="宋体" pitchFamily="2" charset="-122"/>
              </a:rPr>
              <a:t>安装配线架，为端口及各设备间的跳线设备做端接。</a:t>
            </a:r>
          </a:p>
          <a:p>
            <a:pPr eaLnBrk="0" fontAlgn="base" latinLnBrk="0" hangingPunct="0">
              <a:spcBef>
                <a:spcPct val="0"/>
              </a:spcBef>
              <a:spcAft>
                <a:spcPct val="0"/>
              </a:spcAft>
              <a:buFontTx/>
              <a:buAutoNum type="arabicPeriod"/>
            </a:pPr>
            <a:r>
              <a:rPr kumimoji="0" lang="zh-CN" altLang="en-US" sz="2000" smtClean="0">
                <a:solidFill>
                  <a:srgbClr val="000000"/>
                </a:solidFill>
                <a:latin typeface="宋体" pitchFamily="2" charset="-122"/>
                <a:ea typeface="宋体" pitchFamily="2" charset="-122"/>
              </a:rPr>
              <a:t> 安装好所有的配线架和用户端口，进行全面的测试，包括光纤及</a:t>
            </a:r>
            <a:r>
              <a:rPr kumimoji="0" lang="en-US" altLang="zh-CN" sz="2000" smtClean="0">
                <a:solidFill>
                  <a:srgbClr val="000000"/>
                </a:solidFill>
                <a:latin typeface="宋体" pitchFamily="2" charset="-122"/>
                <a:ea typeface="宋体" pitchFamily="2" charset="-122"/>
              </a:rPr>
              <a:t>UTP/STP</a:t>
            </a:r>
            <a:r>
              <a:rPr kumimoji="0" lang="zh-CN" altLang="en-US" sz="2000" smtClean="0">
                <a:solidFill>
                  <a:srgbClr val="000000"/>
                </a:solidFill>
                <a:latin typeface="宋体" pitchFamily="2" charset="-122"/>
                <a:ea typeface="宋体" pitchFamily="2" charset="-122"/>
              </a:rPr>
              <a:t>，并把报告交给用户。</a:t>
            </a:r>
          </a:p>
          <a:p>
            <a:pPr eaLnBrk="0" fontAlgn="base" latinLnBrk="0" hangingPunct="0">
              <a:spcBef>
                <a:spcPct val="0"/>
              </a:spcBef>
              <a:spcAft>
                <a:spcPct val="0"/>
              </a:spcAft>
              <a:buFontTx/>
              <a:buAutoNum type="arabicPeriod"/>
            </a:pPr>
            <a:r>
              <a:rPr kumimoji="0" lang="zh-CN" altLang="en-US" sz="2000" smtClean="0">
                <a:solidFill>
                  <a:srgbClr val="000000"/>
                </a:solidFill>
                <a:latin typeface="宋体" pitchFamily="2" charset="-122"/>
                <a:ea typeface="宋体" pitchFamily="2" charset="-122"/>
              </a:rPr>
              <a:t> 另外，所有用户端口、配线架端口和有关的干线电缆和水平电缆都会有独立的编号，作为辨认之用 </a:t>
            </a:r>
          </a:p>
        </p:txBody>
      </p:sp>
    </p:spTree>
    <p:extLst>
      <p:ext uri="{BB962C8B-B14F-4D97-AF65-F5344CB8AC3E}">
        <p14:creationId xmlns:p14="http://schemas.microsoft.com/office/powerpoint/2010/main" val="6768717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Rectangle 2"/>
          <p:cNvSpPr>
            <a:spLocks noChangeArrowheads="1"/>
          </p:cNvSpPr>
          <p:nvPr/>
        </p:nvSpPr>
        <p:spPr bwMode="gray">
          <a:xfrm>
            <a:off x="611188" y="836613"/>
            <a:ext cx="7199312"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kumimoji="1" lang="en-US" altLang="zh-CN" sz="2400" b="1" smtClean="0">
                <a:solidFill>
                  <a:srgbClr val="000000"/>
                </a:solidFill>
              </a:rPr>
              <a:t>8.3</a:t>
            </a:r>
            <a:r>
              <a:rPr kumimoji="1" lang="zh-CN" altLang="en-US" sz="2400" b="1" smtClean="0">
                <a:solidFill>
                  <a:srgbClr val="000000"/>
                </a:solidFill>
              </a:rPr>
              <a:t>工程管理及文档</a:t>
            </a:r>
          </a:p>
        </p:txBody>
      </p:sp>
      <p:sp>
        <p:nvSpPr>
          <p:cNvPr id="301059" name="Rectangle 3"/>
          <p:cNvSpPr>
            <a:spLocks noGrp="1" noChangeArrowheads="1"/>
          </p:cNvSpPr>
          <p:nvPr>
            <p:ph type="body" idx="1"/>
          </p:nvPr>
        </p:nvSpPr>
        <p:spPr>
          <a:xfrm>
            <a:off x="395288" y="1227138"/>
            <a:ext cx="3317875" cy="257175"/>
          </a:xfrm>
          <a:noFill/>
          <a:ln/>
        </p:spPr>
        <p:txBody>
          <a:bodyPr/>
          <a:lstStyle/>
          <a:p>
            <a:pPr algn="just">
              <a:lnSpc>
                <a:spcPct val="90000"/>
              </a:lnSpc>
            </a:pPr>
            <a:r>
              <a:rPr lang="zh-CN" altLang="en-US" sz="2400">
                <a:latin typeface="宋体" pitchFamily="2" charset="-122"/>
              </a:rPr>
              <a:t> 施工进度管理</a:t>
            </a:r>
            <a:r>
              <a:rPr lang="zh-CN" altLang="en-US">
                <a:latin typeface="宋体" pitchFamily="2" charset="-122"/>
              </a:rPr>
              <a:t> </a:t>
            </a:r>
          </a:p>
        </p:txBody>
      </p:sp>
      <p:sp>
        <p:nvSpPr>
          <p:cNvPr id="301060" name="Text Box 4"/>
          <p:cNvSpPr txBox="1">
            <a:spLocks noChangeArrowheads="1"/>
          </p:cNvSpPr>
          <p:nvPr/>
        </p:nvSpPr>
        <p:spPr bwMode="auto">
          <a:xfrm>
            <a:off x="1979613" y="1773238"/>
            <a:ext cx="46799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latinLnBrk="1">
              <a:defRPr kumimoji="1">
                <a:solidFill>
                  <a:schemeClr val="tx1"/>
                </a:solidFill>
                <a:latin typeface="Gulim" pitchFamily="34" charset="-127"/>
                <a:ea typeface="Gulim" pitchFamily="34" charset="-127"/>
              </a:defRPr>
            </a:lvl1pPr>
            <a:lvl2pPr marL="800100" indent="-342900" latinLnBrk="1">
              <a:defRPr kumimoji="1">
                <a:solidFill>
                  <a:schemeClr val="tx1"/>
                </a:solidFill>
                <a:latin typeface="Gulim" pitchFamily="34" charset="-127"/>
                <a:ea typeface="Gulim" pitchFamily="34" charset="-127"/>
              </a:defRPr>
            </a:lvl2pPr>
            <a:lvl3pPr marL="1257300" indent="-342900" latinLnBrk="1">
              <a:defRPr kumimoji="1">
                <a:solidFill>
                  <a:schemeClr val="tx1"/>
                </a:solidFill>
                <a:latin typeface="Gulim" pitchFamily="34" charset="-127"/>
                <a:ea typeface="Gulim" pitchFamily="34" charset="-127"/>
              </a:defRPr>
            </a:lvl3pPr>
            <a:lvl4pPr marL="1714500" indent="-342900" latinLnBrk="1">
              <a:defRPr kumimoji="1">
                <a:solidFill>
                  <a:schemeClr val="tx1"/>
                </a:solidFill>
                <a:latin typeface="Gulim" pitchFamily="34" charset="-127"/>
                <a:ea typeface="Gulim" pitchFamily="34" charset="-127"/>
              </a:defRPr>
            </a:lvl4pPr>
            <a:lvl5pPr marL="2171700" indent="-342900" latinLnBrk="1">
              <a:defRPr kumimoji="1">
                <a:solidFill>
                  <a:schemeClr val="tx1"/>
                </a:solidFill>
                <a:latin typeface="Gulim" pitchFamily="34" charset="-127"/>
                <a:ea typeface="Gulim" pitchFamily="34" charset="-127"/>
              </a:defRPr>
            </a:lvl5pPr>
            <a:lvl6pPr marL="2628900" indent="-342900" fontAlgn="base" latinLnBrk="1">
              <a:spcBef>
                <a:spcPct val="0"/>
              </a:spcBef>
              <a:spcAft>
                <a:spcPct val="0"/>
              </a:spcAft>
              <a:defRPr kumimoji="1">
                <a:solidFill>
                  <a:schemeClr val="tx1"/>
                </a:solidFill>
                <a:latin typeface="Gulim" pitchFamily="34" charset="-127"/>
                <a:ea typeface="Gulim" pitchFamily="34" charset="-127"/>
              </a:defRPr>
            </a:lvl6pPr>
            <a:lvl7pPr marL="3086100" indent="-342900" fontAlgn="base" latinLnBrk="1">
              <a:spcBef>
                <a:spcPct val="0"/>
              </a:spcBef>
              <a:spcAft>
                <a:spcPct val="0"/>
              </a:spcAft>
              <a:defRPr kumimoji="1">
                <a:solidFill>
                  <a:schemeClr val="tx1"/>
                </a:solidFill>
                <a:latin typeface="Gulim" pitchFamily="34" charset="-127"/>
                <a:ea typeface="Gulim" pitchFamily="34" charset="-127"/>
              </a:defRPr>
            </a:lvl7pPr>
            <a:lvl8pPr marL="3543300" indent="-342900" fontAlgn="base" latinLnBrk="1">
              <a:spcBef>
                <a:spcPct val="0"/>
              </a:spcBef>
              <a:spcAft>
                <a:spcPct val="0"/>
              </a:spcAft>
              <a:defRPr kumimoji="1">
                <a:solidFill>
                  <a:schemeClr val="tx1"/>
                </a:solidFill>
                <a:latin typeface="Gulim" pitchFamily="34" charset="-127"/>
                <a:ea typeface="Gulim" pitchFamily="34" charset="-127"/>
              </a:defRPr>
            </a:lvl8pPr>
            <a:lvl9pPr marL="4000500" indent="-342900" fontAlgn="base" latinLnBrk="1">
              <a:spcBef>
                <a:spcPct val="0"/>
              </a:spcBef>
              <a:spcAft>
                <a:spcPct val="0"/>
              </a:spcAft>
              <a:defRPr kumimoji="1">
                <a:solidFill>
                  <a:schemeClr val="tx1"/>
                </a:solidFill>
                <a:latin typeface="Gulim" pitchFamily="34" charset="-127"/>
                <a:ea typeface="Gulim" pitchFamily="34" charset="-127"/>
              </a:defRPr>
            </a:lvl9pPr>
          </a:lstStyle>
          <a:p>
            <a:pPr eaLnBrk="0" fontAlgn="base" latinLnBrk="0" hangingPunct="0">
              <a:spcBef>
                <a:spcPct val="0"/>
              </a:spcBef>
              <a:spcAft>
                <a:spcPct val="0"/>
              </a:spcAft>
            </a:pPr>
            <a:r>
              <a:rPr kumimoji="0" lang="zh-CN" altLang="en-US" sz="2000" smtClean="0">
                <a:solidFill>
                  <a:srgbClr val="000000"/>
                </a:solidFill>
                <a:latin typeface="宋体" pitchFamily="2" charset="-122"/>
                <a:ea typeface="宋体" pitchFamily="2" charset="-122"/>
              </a:rPr>
              <a:t>综合布线系统工程施工组织进度表</a:t>
            </a:r>
            <a:r>
              <a:rPr kumimoji="0" lang="zh-CN" altLang="en-US" smtClean="0">
                <a:solidFill>
                  <a:srgbClr val="000000"/>
                </a:solidFill>
                <a:latin typeface="宋体" pitchFamily="2" charset="-122"/>
                <a:ea typeface="宋体" pitchFamily="2" charset="-122"/>
              </a:rPr>
              <a:t> </a:t>
            </a:r>
            <a:r>
              <a:rPr kumimoji="0" lang="zh-CN" altLang="en-US" sz="2000" smtClean="0">
                <a:solidFill>
                  <a:srgbClr val="000000"/>
                </a:solidFill>
                <a:latin typeface="宋体" pitchFamily="2" charset="-122"/>
                <a:ea typeface="宋体" pitchFamily="2" charset="-122"/>
              </a:rPr>
              <a:t>：</a:t>
            </a:r>
          </a:p>
        </p:txBody>
      </p:sp>
      <p:pic>
        <p:nvPicPr>
          <p:cNvPr id="301061" name="Picture 5" descr="图片2"/>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11188" y="2205038"/>
            <a:ext cx="8532812" cy="4268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70150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Rectangle 2"/>
          <p:cNvSpPr>
            <a:spLocks noChangeArrowheads="1"/>
          </p:cNvSpPr>
          <p:nvPr/>
        </p:nvSpPr>
        <p:spPr bwMode="gray">
          <a:xfrm>
            <a:off x="611188" y="835025"/>
            <a:ext cx="7199312" cy="433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kumimoji="1" lang="en-US" altLang="zh-CN" sz="2400" b="1" smtClean="0">
                <a:solidFill>
                  <a:srgbClr val="000000"/>
                </a:solidFill>
              </a:rPr>
              <a:t>8.3</a:t>
            </a:r>
            <a:r>
              <a:rPr kumimoji="1" lang="zh-CN" altLang="en-US" sz="2400" b="1" smtClean="0">
                <a:solidFill>
                  <a:srgbClr val="000000"/>
                </a:solidFill>
              </a:rPr>
              <a:t>工程管理及文档</a:t>
            </a:r>
          </a:p>
        </p:txBody>
      </p:sp>
      <p:sp>
        <p:nvSpPr>
          <p:cNvPr id="302083" name="Rectangle 3"/>
          <p:cNvSpPr>
            <a:spLocks noGrp="1" noChangeArrowheads="1"/>
          </p:cNvSpPr>
          <p:nvPr>
            <p:ph type="body" idx="1"/>
          </p:nvPr>
        </p:nvSpPr>
        <p:spPr>
          <a:xfrm>
            <a:off x="539750" y="1412875"/>
            <a:ext cx="8172450" cy="3167063"/>
          </a:xfrm>
          <a:noFill/>
          <a:ln/>
        </p:spPr>
        <p:txBody>
          <a:bodyPr/>
          <a:lstStyle/>
          <a:p>
            <a:r>
              <a:rPr lang="zh-CN" altLang="en-US" sz="2400">
                <a:latin typeface="宋体" pitchFamily="2" charset="-122"/>
              </a:rPr>
              <a:t>技术支持及服务  </a:t>
            </a:r>
          </a:p>
          <a:p>
            <a:pPr lvl="1"/>
            <a:r>
              <a:rPr lang="zh-CN" altLang="en-US" sz="2400">
                <a:latin typeface="宋体" pitchFamily="2" charset="-122"/>
              </a:rPr>
              <a:t>设计、安装服务 </a:t>
            </a:r>
          </a:p>
          <a:p>
            <a:pPr lvl="1"/>
            <a:r>
              <a:rPr lang="zh-CN" altLang="en-US" sz="2400">
                <a:latin typeface="宋体" pitchFamily="2" charset="-122"/>
              </a:rPr>
              <a:t>管理服务 </a:t>
            </a:r>
          </a:p>
          <a:p>
            <a:pPr lvl="1"/>
            <a:r>
              <a:rPr lang="zh-CN" altLang="en-US" sz="2400">
                <a:latin typeface="宋体" pitchFamily="2" charset="-122"/>
              </a:rPr>
              <a:t>人员培训 </a:t>
            </a:r>
          </a:p>
          <a:p>
            <a:pPr lvl="1"/>
            <a:r>
              <a:rPr lang="zh-CN" altLang="en-US" sz="2400">
                <a:latin typeface="宋体" pitchFamily="2" charset="-122"/>
              </a:rPr>
              <a:t>技术及维护</a:t>
            </a:r>
            <a:r>
              <a:rPr lang="zh-CN" altLang="en-US">
                <a:latin typeface="宋体" pitchFamily="2" charset="-122"/>
              </a:rPr>
              <a:t>    </a:t>
            </a:r>
            <a:endParaRPr lang="en-US" altLang="zh-CN">
              <a:latin typeface="宋体" pitchFamily="2" charset="-122"/>
            </a:endParaRPr>
          </a:p>
        </p:txBody>
      </p:sp>
    </p:spTree>
    <p:extLst>
      <p:ext uri="{BB962C8B-B14F-4D97-AF65-F5344CB8AC3E}">
        <p14:creationId xmlns:p14="http://schemas.microsoft.com/office/powerpoint/2010/main" val="22253478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Rectangle 2"/>
          <p:cNvSpPr>
            <a:spLocks noChangeArrowheads="1"/>
          </p:cNvSpPr>
          <p:nvPr/>
        </p:nvSpPr>
        <p:spPr bwMode="gray">
          <a:xfrm>
            <a:off x="539750" y="836613"/>
            <a:ext cx="7199313"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en-US" altLang="zh-CN" sz="2400" b="1" smtClean="0">
                <a:solidFill>
                  <a:srgbClr val="000000"/>
                </a:solidFill>
              </a:rPr>
              <a:t>8.4</a:t>
            </a:r>
            <a:r>
              <a:rPr lang="zh-CN" altLang="en-US" sz="2400" b="1" smtClean="0">
                <a:solidFill>
                  <a:srgbClr val="000000"/>
                </a:solidFill>
              </a:rPr>
              <a:t>工程监理及文档</a:t>
            </a:r>
            <a:endParaRPr lang="en-US" altLang="zh-CN" sz="2400" b="1" smtClean="0">
              <a:solidFill>
                <a:srgbClr val="000000"/>
              </a:solidFill>
            </a:endParaRPr>
          </a:p>
        </p:txBody>
      </p:sp>
      <p:sp>
        <p:nvSpPr>
          <p:cNvPr id="304131" name="Rectangle 3"/>
          <p:cNvSpPr>
            <a:spLocks noGrp="1" noChangeArrowheads="1"/>
          </p:cNvSpPr>
          <p:nvPr>
            <p:ph type="body" idx="1"/>
          </p:nvPr>
        </p:nvSpPr>
        <p:spPr>
          <a:xfrm>
            <a:off x="539750" y="1341438"/>
            <a:ext cx="8172450" cy="3671887"/>
          </a:xfrm>
          <a:noFill/>
          <a:ln/>
        </p:spPr>
        <p:txBody>
          <a:bodyPr/>
          <a:lstStyle/>
          <a:p>
            <a:r>
              <a:rPr lang="zh-CN" altLang="en-US" sz="2000">
                <a:latin typeface="宋体" pitchFamily="2" charset="-122"/>
              </a:rPr>
              <a:t>对智能建筑中的综合布线工程实施工程监理，就是指在综合布线工程建设过程中，给业主提供建设前期咨询、工程方案论证、系统集成商和设备供应商的确定、工程质量控制、安装过程把关、工程测试验收等一系列的服务，帮助用户建设一个性能价格比优良的综合布线系统。</a:t>
            </a:r>
          </a:p>
          <a:p>
            <a:r>
              <a:rPr lang="zh-CN" altLang="en-US" sz="2000">
                <a:latin typeface="宋体" pitchFamily="2" charset="-122"/>
              </a:rPr>
              <a:t>综合布线系统（</a:t>
            </a:r>
            <a:r>
              <a:rPr lang="en-US" altLang="zh-CN" sz="2000">
                <a:latin typeface="宋体" pitchFamily="2" charset="-122"/>
                <a:cs typeface="Times New Roman" pitchFamily="18" charset="0"/>
              </a:rPr>
              <a:t>GCS</a:t>
            </a:r>
            <a:r>
              <a:rPr lang="zh-CN" altLang="en-US" sz="2000">
                <a:latin typeface="宋体" pitchFamily="2" charset="-122"/>
              </a:rPr>
              <a:t>）工程的监理工作在我国刚刚开始，国家尚未出台这一专业监理的规范。综合布线系统工程监理一般是根据</a:t>
            </a:r>
            <a:r>
              <a:rPr lang="en-US" altLang="zh-CN" sz="2000">
                <a:latin typeface="宋体" pitchFamily="2" charset="-122"/>
              </a:rPr>
              <a:t>《</a:t>
            </a:r>
            <a:r>
              <a:rPr lang="zh-CN" altLang="en-US" sz="2000">
                <a:latin typeface="宋体" pitchFamily="2" charset="-122"/>
              </a:rPr>
              <a:t>建设工程监理规范</a:t>
            </a:r>
            <a:r>
              <a:rPr lang="en-US" altLang="zh-CN" sz="2000">
                <a:latin typeface="宋体" pitchFamily="2" charset="-122"/>
              </a:rPr>
              <a:t>》GB/T50319—2000</a:t>
            </a:r>
            <a:r>
              <a:rPr lang="zh-CN" altLang="en-US" sz="2000">
                <a:latin typeface="宋体" pitchFamily="2" charset="-122"/>
              </a:rPr>
              <a:t>和</a:t>
            </a:r>
            <a:r>
              <a:rPr lang="en-US" altLang="zh-CN" sz="2000">
                <a:latin typeface="宋体" pitchFamily="2" charset="-122"/>
              </a:rPr>
              <a:t>《</a:t>
            </a:r>
            <a:r>
              <a:rPr lang="zh-CN" altLang="en-US" sz="2000">
                <a:latin typeface="宋体" pitchFamily="2" charset="-122"/>
              </a:rPr>
              <a:t>建筑与建筑群综合布线系统工程验收规范</a:t>
            </a:r>
            <a:r>
              <a:rPr lang="en-US" altLang="zh-CN" sz="2000">
                <a:latin typeface="宋体" pitchFamily="2" charset="-122"/>
              </a:rPr>
              <a:t>》GB/T50312—2000</a:t>
            </a:r>
            <a:r>
              <a:rPr lang="zh-CN" altLang="en-US" sz="2000">
                <a:latin typeface="宋体" pitchFamily="2" charset="-122"/>
              </a:rPr>
              <a:t>等现有国标及其它相关的国际标准和国家标准来执行。</a:t>
            </a:r>
            <a:endParaRPr lang="en-US" altLang="zh-CN" sz="2000">
              <a:latin typeface="宋体" pitchFamily="2" charset="-122"/>
            </a:endParaRPr>
          </a:p>
        </p:txBody>
      </p:sp>
    </p:spTree>
    <p:extLst>
      <p:ext uri="{BB962C8B-B14F-4D97-AF65-F5344CB8AC3E}">
        <p14:creationId xmlns:p14="http://schemas.microsoft.com/office/powerpoint/2010/main" val="23703380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2"/>
          <p:cNvSpPr>
            <a:spLocks noChangeArrowheads="1"/>
          </p:cNvSpPr>
          <p:nvPr/>
        </p:nvSpPr>
        <p:spPr bwMode="gray">
          <a:xfrm>
            <a:off x="611188" y="835025"/>
            <a:ext cx="7199312" cy="433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en-US" altLang="zh-CN" sz="2400" b="1" smtClean="0">
                <a:solidFill>
                  <a:srgbClr val="000000"/>
                </a:solidFill>
              </a:rPr>
              <a:t>8.4</a:t>
            </a:r>
            <a:r>
              <a:rPr lang="zh-CN" altLang="en-US" sz="2400" b="1" smtClean="0">
                <a:solidFill>
                  <a:srgbClr val="000000"/>
                </a:solidFill>
              </a:rPr>
              <a:t>工程监理及文档</a:t>
            </a:r>
          </a:p>
        </p:txBody>
      </p:sp>
      <p:sp>
        <p:nvSpPr>
          <p:cNvPr id="305155" name="Rectangle 3"/>
          <p:cNvSpPr>
            <a:spLocks noGrp="1" noChangeArrowheads="1"/>
          </p:cNvSpPr>
          <p:nvPr>
            <p:ph type="body" idx="1"/>
          </p:nvPr>
        </p:nvSpPr>
        <p:spPr>
          <a:xfrm>
            <a:off x="468313" y="1268413"/>
            <a:ext cx="7651750" cy="4051300"/>
          </a:xfrm>
          <a:noFill/>
          <a:ln/>
        </p:spPr>
        <p:txBody>
          <a:bodyPr/>
          <a:lstStyle/>
          <a:p>
            <a:pPr>
              <a:buFontTx/>
              <a:buNone/>
            </a:pPr>
            <a:r>
              <a:rPr lang="en-US" altLang="zh-CN" sz="2400">
                <a:latin typeface="宋体" pitchFamily="2" charset="-122"/>
              </a:rPr>
              <a:t>8.4.1 </a:t>
            </a:r>
            <a:r>
              <a:rPr lang="zh-CN" altLang="en-US" sz="2400">
                <a:latin typeface="宋体" pitchFamily="2" charset="-122"/>
              </a:rPr>
              <a:t>工程监理的主要内容</a:t>
            </a:r>
            <a:r>
              <a:rPr lang="zh-CN" altLang="en-US">
                <a:latin typeface="宋体" pitchFamily="2" charset="-122"/>
              </a:rPr>
              <a:t> </a:t>
            </a:r>
          </a:p>
          <a:p>
            <a:pPr lvl="1"/>
            <a:r>
              <a:rPr lang="zh-CN" altLang="en-US" sz="2000">
                <a:latin typeface="宋体" pitchFamily="2" charset="-122"/>
              </a:rPr>
              <a:t>帮助用户做好需求分析 </a:t>
            </a:r>
          </a:p>
          <a:p>
            <a:pPr lvl="1"/>
            <a:r>
              <a:rPr lang="zh-CN" altLang="en-US" sz="2000">
                <a:latin typeface="宋体" pitchFamily="2" charset="-122"/>
              </a:rPr>
              <a:t>帮助用户选择施工单位 </a:t>
            </a:r>
          </a:p>
          <a:p>
            <a:pPr lvl="1"/>
            <a:r>
              <a:rPr lang="zh-CN" altLang="en-US" sz="2000">
                <a:latin typeface="宋体" pitchFamily="2" charset="-122"/>
              </a:rPr>
              <a:t>帮助用户控制工程进度 </a:t>
            </a:r>
          </a:p>
          <a:p>
            <a:pPr lvl="1"/>
            <a:r>
              <a:rPr lang="zh-CN" altLang="en-US" sz="2000">
                <a:latin typeface="宋体" pitchFamily="2" charset="-122"/>
              </a:rPr>
              <a:t>严把工程质量关</a:t>
            </a:r>
          </a:p>
          <a:p>
            <a:pPr lvl="1"/>
            <a:r>
              <a:rPr lang="zh-CN" altLang="en-US" sz="2000">
                <a:latin typeface="宋体" pitchFamily="2" charset="-122"/>
              </a:rPr>
              <a:t>帮助用户做好各项测试工作</a:t>
            </a:r>
            <a:endParaRPr lang="en-US" altLang="zh-CN" sz="2000">
              <a:latin typeface="宋体" pitchFamily="2" charset="-122"/>
            </a:endParaRPr>
          </a:p>
        </p:txBody>
      </p:sp>
    </p:spTree>
    <p:extLst>
      <p:ext uri="{BB962C8B-B14F-4D97-AF65-F5344CB8AC3E}">
        <p14:creationId xmlns:p14="http://schemas.microsoft.com/office/powerpoint/2010/main" val="24534274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24" name="Picture 4" descr="图片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8313" y="2349500"/>
            <a:ext cx="8229600" cy="3989388"/>
          </a:xfrm>
          <a:prstGeom prst="rect">
            <a:avLst/>
          </a:prstGeom>
          <a:noFill/>
          <a:extLst>
            <a:ext uri="{909E8E84-426E-40DD-AFC4-6F175D3DCCD1}">
              <a14:hiddenFill xmlns:a14="http://schemas.microsoft.com/office/drawing/2010/main">
                <a:solidFill>
                  <a:srgbClr val="FFFFFF"/>
                </a:solidFill>
              </a14:hiddenFill>
            </a:ext>
          </a:extLst>
        </p:spPr>
      </p:pic>
      <p:sp>
        <p:nvSpPr>
          <p:cNvPr id="286722" name="Rectangle 2"/>
          <p:cNvSpPr>
            <a:spLocks noChangeArrowheads="1"/>
          </p:cNvSpPr>
          <p:nvPr/>
        </p:nvSpPr>
        <p:spPr bwMode="gray">
          <a:xfrm>
            <a:off x="539750" y="765175"/>
            <a:ext cx="7199313" cy="433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kumimoji="1" lang="en-US" altLang="zh-CN" sz="2400" b="1" smtClean="0">
                <a:solidFill>
                  <a:srgbClr val="000000"/>
                </a:solidFill>
              </a:rPr>
              <a:t>8.3 </a:t>
            </a:r>
            <a:r>
              <a:rPr kumimoji="1" lang="zh-CN" altLang="en-US" sz="2400" b="1" smtClean="0">
                <a:solidFill>
                  <a:srgbClr val="000000"/>
                </a:solidFill>
              </a:rPr>
              <a:t>工程管理及文档</a:t>
            </a:r>
          </a:p>
        </p:txBody>
      </p:sp>
      <p:sp>
        <p:nvSpPr>
          <p:cNvPr id="286723" name="Rectangle 3"/>
          <p:cNvSpPr>
            <a:spLocks noGrp="1" noChangeArrowheads="1"/>
          </p:cNvSpPr>
          <p:nvPr>
            <p:ph type="body" idx="1"/>
          </p:nvPr>
        </p:nvSpPr>
        <p:spPr>
          <a:xfrm>
            <a:off x="539750" y="1341438"/>
            <a:ext cx="4465638" cy="357187"/>
          </a:xfrm>
          <a:noFill/>
          <a:ln/>
        </p:spPr>
        <p:txBody>
          <a:bodyPr/>
          <a:lstStyle/>
          <a:p>
            <a:pPr>
              <a:lnSpc>
                <a:spcPct val="90000"/>
              </a:lnSpc>
            </a:pPr>
            <a:r>
              <a:rPr lang="en-US" altLang="zh-CN" sz="2400">
                <a:latin typeface="宋体" pitchFamily="2" charset="-122"/>
              </a:rPr>
              <a:t>8.3.1 </a:t>
            </a:r>
            <a:r>
              <a:rPr lang="zh-CN" altLang="en-US" sz="2400">
                <a:latin typeface="宋体" pitchFamily="2" charset="-122"/>
              </a:rPr>
              <a:t>工程管理机构</a:t>
            </a:r>
            <a:r>
              <a:rPr lang="zh-CN" altLang="en-US" b="1">
                <a:latin typeface="宋体" pitchFamily="2" charset="-122"/>
              </a:rPr>
              <a:t> </a:t>
            </a:r>
            <a:endParaRPr lang="en-US" altLang="zh-CN" b="1">
              <a:latin typeface="宋体" pitchFamily="2" charset="-122"/>
            </a:endParaRPr>
          </a:p>
        </p:txBody>
      </p:sp>
      <p:sp>
        <p:nvSpPr>
          <p:cNvPr id="286725" name="Rectangle 5"/>
          <p:cNvSpPr>
            <a:spLocks noChangeArrowheads="1"/>
          </p:cNvSpPr>
          <p:nvPr/>
        </p:nvSpPr>
        <p:spPr bwMode="auto">
          <a:xfrm>
            <a:off x="2555875" y="1773238"/>
            <a:ext cx="3455988"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fontAlgn="base">
              <a:lnSpc>
                <a:spcPct val="90000"/>
              </a:lnSpc>
              <a:spcBef>
                <a:spcPct val="20000"/>
              </a:spcBef>
              <a:spcAft>
                <a:spcPct val="0"/>
              </a:spcAft>
              <a:buSzPct val="60000"/>
              <a:buFont typeface="Wingdings" pitchFamily="2" charset="2"/>
              <a:buChar char="n"/>
            </a:pPr>
            <a:r>
              <a:rPr lang="zh-CN" altLang="en-US" sz="2000" b="1" smtClean="0">
                <a:solidFill>
                  <a:srgbClr val="000000"/>
                </a:solidFill>
                <a:latin typeface="宋体" pitchFamily="2" charset="-122"/>
              </a:rPr>
              <a:t>工程管理机构简介</a:t>
            </a:r>
            <a:r>
              <a:rPr lang="zh-CN" altLang="en-US" sz="2800" smtClean="0">
                <a:solidFill>
                  <a:srgbClr val="000000"/>
                </a:solidFill>
                <a:latin typeface="宋体" pitchFamily="2" charset="-122"/>
              </a:rPr>
              <a:t> </a:t>
            </a:r>
            <a:endParaRPr lang="en-US" altLang="zh-CN" sz="2800" smtClean="0">
              <a:solidFill>
                <a:srgbClr val="000000"/>
              </a:solidFill>
              <a:latin typeface="宋体" pitchFamily="2" charset="-122"/>
            </a:endParaRPr>
          </a:p>
        </p:txBody>
      </p:sp>
    </p:spTree>
    <p:extLst>
      <p:ext uri="{BB962C8B-B14F-4D97-AF65-F5344CB8AC3E}">
        <p14:creationId xmlns:p14="http://schemas.microsoft.com/office/powerpoint/2010/main" val="22544054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p:cNvSpPr>
            <a:spLocks noChangeArrowheads="1"/>
          </p:cNvSpPr>
          <p:nvPr/>
        </p:nvSpPr>
        <p:spPr bwMode="gray">
          <a:xfrm>
            <a:off x="611188" y="908050"/>
            <a:ext cx="7199312" cy="28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en-US" altLang="zh-CN" sz="2400" b="1" smtClean="0">
                <a:solidFill>
                  <a:srgbClr val="000000"/>
                </a:solidFill>
              </a:rPr>
              <a:t>8.4</a:t>
            </a:r>
            <a:r>
              <a:rPr lang="zh-CN" altLang="en-US" sz="2400" b="1" smtClean="0">
                <a:solidFill>
                  <a:srgbClr val="000000"/>
                </a:solidFill>
              </a:rPr>
              <a:t>工程监理及文档</a:t>
            </a:r>
          </a:p>
        </p:txBody>
      </p:sp>
      <p:sp>
        <p:nvSpPr>
          <p:cNvPr id="306179" name="Rectangle 3"/>
          <p:cNvSpPr>
            <a:spLocks noGrp="1" noChangeArrowheads="1"/>
          </p:cNvSpPr>
          <p:nvPr>
            <p:ph type="body" idx="1"/>
          </p:nvPr>
        </p:nvSpPr>
        <p:spPr>
          <a:xfrm>
            <a:off x="539750" y="1268413"/>
            <a:ext cx="7991475" cy="5256212"/>
          </a:xfrm>
          <a:noFill/>
          <a:ln/>
        </p:spPr>
        <p:txBody>
          <a:bodyPr/>
          <a:lstStyle/>
          <a:p>
            <a:pPr>
              <a:buFontTx/>
              <a:buNone/>
            </a:pPr>
            <a:r>
              <a:rPr lang="en-US" altLang="zh-CN" sz="2400">
                <a:latin typeface="宋体" pitchFamily="2" charset="-122"/>
              </a:rPr>
              <a:t>8.4.2 </a:t>
            </a:r>
            <a:r>
              <a:rPr lang="zh-CN" altLang="en-US" sz="2400">
                <a:latin typeface="宋体" pitchFamily="2" charset="-122"/>
              </a:rPr>
              <a:t>工程监理的职责与组织机构</a:t>
            </a:r>
            <a:r>
              <a:rPr lang="zh-CN" altLang="en-US" sz="2800">
                <a:latin typeface="宋体" pitchFamily="2" charset="-122"/>
              </a:rPr>
              <a:t> </a:t>
            </a:r>
          </a:p>
          <a:p>
            <a:pPr lvl="1"/>
            <a:r>
              <a:rPr lang="zh-CN" altLang="en-US" sz="2000">
                <a:latin typeface="宋体" pitchFamily="2" charset="-122"/>
              </a:rPr>
              <a:t>总监理工程师 </a:t>
            </a:r>
          </a:p>
          <a:p>
            <a:pPr lvl="1">
              <a:buFontTx/>
              <a:buNone/>
            </a:pPr>
            <a:r>
              <a:rPr lang="zh-CN" altLang="en-US" sz="2000">
                <a:latin typeface="宋体" pitchFamily="2" charset="-122"/>
              </a:rPr>
              <a:t>  负责协调各方面关系，组织监理工作，任命监理工程师，定期检查监理工作的进展情况，并针对监理过程中的工作问题提出指导性意见 </a:t>
            </a:r>
          </a:p>
          <a:p>
            <a:pPr lvl="1"/>
            <a:r>
              <a:rPr lang="zh-CN" altLang="en-US" sz="2000">
                <a:latin typeface="宋体" pitchFamily="2" charset="-122"/>
              </a:rPr>
              <a:t>监理工程师 </a:t>
            </a:r>
          </a:p>
          <a:p>
            <a:pPr lvl="1">
              <a:buFontTx/>
              <a:buNone/>
            </a:pPr>
            <a:r>
              <a:rPr lang="zh-CN" altLang="en-US" sz="2000">
                <a:latin typeface="宋体" pitchFamily="2" charset="-122"/>
              </a:rPr>
              <a:t>  接受总监理工程师的领导，负责协调各方面的日常事务，具体负责监理工作，审核施工单位需要按照合同提交的网络工程、软件文档，检查施工单位工程进度与计划是否吻合，主持双方的争议解决，针对施工中的问题进行检查和督导，起到解决问题、确保正常工作的作用 </a:t>
            </a:r>
          </a:p>
          <a:p>
            <a:pPr lvl="1"/>
            <a:r>
              <a:rPr lang="zh-CN" altLang="en-US" sz="2000">
                <a:latin typeface="宋体" pitchFamily="2" charset="-122"/>
              </a:rPr>
              <a:t>监理人员</a:t>
            </a:r>
          </a:p>
          <a:p>
            <a:pPr lvl="1">
              <a:buFontTx/>
              <a:buNone/>
            </a:pPr>
            <a:r>
              <a:rPr lang="zh-CN" altLang="en-US" sz="2000">
                <a:latin typeface="宋体" pitchFamily="2" charset="-122"/>
              </a:rPr>
              <a:t>  负责具体的监理工作，接受监理工程师的领导，负责具体的硬件设备验收、具体的布线和网络施工督导，在每个监理日编写监理日志并向监理工程师汇报 </a:t>
            </a:r>
            <a:endParaRPr lang="en-US" altLang="zh-CN" sz="2000">
              <a:latin typeface="宋体" pitchFamily="2" charset="-122"/>
            </a:endParaRPr>
          </a:p>
        </p:txBody>
      </p:sp>
    </p:spTree>
    <p:extLst>
      <p:ext uri="{BB962C8B-B14F-4D97-AF65-F5344CB8AC3E}">
        <p14:creationId xmlns:p14="http://schemas.microsoft.com/office/powerpoint/2010/main" val="33369360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Rectangle 2"/>
          <p:cNvSpPr>
            <a:spLocks noChangeArrowheads="1"/>
          </p:cNvSpPr>
          <p:nvPr/>
        </p:nvSpPr>
        <p:spPr bwMode="gray">
          <a:xfrm>
            <a:off x="611188" y="836613"/>
            <a:ext cx="7199312"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en-US" altLang="zh-CN" sz="2400" b="1" smtClean="0">
                <a:solidFill>
                  <a:srgbClr val="000000"/>
                </a:solidFill>
              </a:rPr>
              <a:t>8.4</a:t>
            </a:r>
            <a:r>
              <a:rPr lang="zh-CN" altLang="en-US" sz="2400" b="1" smtClean="0">
                <a:solidFill>
                  <a:srgbClr val="000000"/>
                </a:solidFill>
              </a:rPr>
              <a:t>工程监理及文档</a:t>
            </a:r>
          </a:p>
        </p:txBody>
      </p:sp>
      <p:sp>
        <p:nvSpPr>
          <p:cNvPr id="307203" name="Rectangle 3"/>
          <p:cNvSpPr>
            <a:spLocks noGrp="1" noChangeArrowheads="1"/>
          </p:cNvSpPr>
          <p:nvPr>
            <p:ph type="body" idx="1"/>
          </p:nvPr>
        </p:nvSpPr>
        <p:spPr>
          <a:xfrm>
            <a:off x="611188" y="1341438"/>
            <a:ext cx="7991475" cy="4032250"/>
          </a:xfrm>
          <a:noFill/>
          <a:ln/>
        </p:spPr>
        <p:txBody>
          <a:bodyPr/>
          <a:lstStyle/>
          <a:p>
            <a:pPr marL="457200" indent="-457200">
              <a:buFontTx/>
              <a:buNone/>
            </a:pPr>
            <a:r>
              <a:rPr lang="en-US" altLang="zh-CN" sz="2400">
                <a:latin typeface="宋体" pitchFamily="2" charset="-122"/>
              </a:rPr>
              <a:t>8.4.3 </a:t>
            </a:r>
            <a:r>
              <a:rPr lang="zh-CN" altLang="en-US" sz="2400">
                <a:latin typeface="宋体" pitchFamily="2" charset="-122"/>
              </a:rPr>
              <a:t>工程监理的工作步骤及工作内容</a:t>
            </a:r>
            <a:r>
              <a:rPr lang="zh-CN" altLang="en-US">
                <a:latin typeface="宋体" pitchFamily="2" charset="-122"/>
              </a:rPr>
              <a:t> </a:t>
            </a:r>
          </a:p>
          <a:p>
            <a:pPr marL="457200" indent="-457200">
              <a:buSzPct val="90000"/>
              <a:buFont typeface="Wingdings" pitchFamily="2" charset="2"/>
              <a:buAutoNum type="arabicPeriod"/>
            </a:pPr>
            <a:r>
              <a:rPr lang="zh-CN" altLang="en-US" sz="2000">
                <a:latin typeface="宋体" pitchFamily="2" charset="-122"/>
              </a:rPr>
              <a:t>施工招标阶段</a:t>
            </a:r>
          </a:p>
          <a:p>
            <a:pPr marL="457200" indent="-457200">
              <a:buSzPct val="90000"/>
              <a:buFont typeface="Wingdings" pitchFamily="2" charset="2"/>
              <a:buAutoNum type="arabicPeriod"/>
            </a:pPr>
            <a:r>
              <a:rPr lang="zh-CN" altLang="en-US" sz="2000">
                <a:latin typeface="宋体" pitchFamily="2" charset="-122"/>
              </a:rPr>
              <a:t>施工准备阶段  </a:t>
            </a:r>
          </a:p>
          <a:p>
            <a:pPr marL="457200" indent="-457200">
              <a:buSzPct val="90000"/>
              <a:buFont typeface="Wingdings" pitchFamily="2" charset="2"/>
              <a:buAutoNum type="arabicPeriod"/>
            </a:pPr>
            <a:r>
              <a:rPr lang="zh-CN" altLang="en-US" sz="2000">
                <a:latin typeface="宋体" pitchFamily="2" charset="-122"/>
              </a:rPr>
              <a:t>施工阶段</a:t>
            </a:r>
          </a:p>
          <a:p>
            <a:pPr marL="914400" lvl="1" indent="-457200">
              <a:buSzPct val="90000"/>
              <a:buFont typeface="Wingdings" pitchFamily="2" charset="2"/>
              <a:buAutoNum type="circleNumDbPlain"/>
            </a:pPr>
            <a:r>
              <a:rPr lang="zh-CN" altLang="en-US" sz="2000">
                <a:latin typeface="宋体" pitchFamily="2" charset="-122"/>
              </a:rPr>
              <a:t>工地例会 </a:t>
            </a:r>
          </a:p>
          <a:p>
            <a:pPr marL="914400" lvl="1" indent="-457200">
              <a:buSzPct val="90000"/>
              <a:buFont typeface="Wingdings" pitchFamily="2" charset="2"/>
              <a:buAutoNum type="circleNumDbPlain"/>
            </a:pPr>
            <a:r>
              <a:rPr lang="zh-CN" altLang="en-US" sz="2000">
                <a:latin typeface="宋体" pitchFamily="2" charset="-122"/>
              </a:rPr>
              <a:t>工程质量控制</a:t>
            </a:r>
            <a:endParaRPr lang="en-US" altLang="zh-CN" sz="2000">
              <a:latin typeface="宋体" pitchFamily="2" charset="-122"/>
            </a:endParaRPr>
          </a:p>
          <a:p>
            <a:pPr marL="1371600" lvl="2" indent="-457200">
              <a:buSzPct val="90000"/>
              <a:buFont typeface="Wingdings" pitchFamily="2" charset="2"/>
              <a:buChar char="n"/>
            </a:pPr>
            <a:r>
              <a:rPr lang="zh-CN" altLang="en-US" sz="2000">
                <a:solidFill>
                  <a:srgbClr val="67ACEB"/>
                </a:solidFill>
                <a:latin typeface="宋体" pitchFamily="2" charset="-122"/>
              </a:rPr>
              <a:t>工程质量控制（检查）项目 </a:t>
            </a:r>
          </a:p>
          <a:p>
            <a:pPr marL="1371600" lvl="2" indent="-457200">
              <a:buSzPct val="90000"/>
              <a:buFont typeface="Wingdings" pitchFamily="2" charset="2"/>
              <a:buChar char="n"/>
            </a:pPr>
            <a:r>
              <a:rPr lang="zh-CN" altLang="en-US" sz="2000">
                <a:solidFill>
                  <a:srgbClr val="67ACEB"/>
                </a:solidFill>
                <a:latin typeface="宋体" pitchFamily="2" charset="-122"/>
              </a:rPr>
              <a:t>工程质量控制对象 </a:t>
            </a:r>
          </a:p>
          <a:p>
            <a:pPr marL="914400" lvl="1" indent="-457200">
              <a:buSzPct val="90000"/>
              <a:buFont typeface="Wingdings" pitchFamily="2" charset="2"/>
              <a:buAutoNum type="circleNumDbPlain"/>
            </a:pPr>
            <a:r>
              <a:rPr lang="zh-CN" altLang="en-US" sz="2000">
                <a:latin typeface="宋体" pitchFamily="2" charset="-122"/>
              </a:rPr>
              <a:t>工程进度控制 </a:t>
            </a:r>
          </a:p>
          <a:p>
            <a:pPr marL="914400" lvl="1" indent="-457200">
              <a:buSzPct val="90000"/>
              <a:buFont typeface="Wingdings" pitchFamily="2" charset="2"/>
              <a:buAutoNum type="circleNumDbPlain"/>
            </a:pPr>
            <a:r>
              <a:rPr lang="zh-CN" altLang="en-US" sz="2000">
                <a:latin typeface="宋体" pitchFamily="2" charset="-122"/>
              </a:rPr>
              <a:t>工程造价控制  </a:t>
            </a:r>
            <a:endParaRPr lang="en-US" altLang="zh-CN" sz="2000">
              <a:latin typeface="宋体" pitchFamily="2" charset="-122"/>
            </a:endParaRPr>
          </a:p>
        </p:txBody>
      </p:sp>
    </p:spTree>
    <p:extLst>
      <p:ext uri="{BB962C8B-B14F-4D97-AF65-F5344CB8AC3E}">
        <p14:creationId xmlns:p14="http://schemas.microsoft.com/office/powerpoint/2010/main" val="27778341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Rectangle 2"/>
          <p:cNvSpPr>
            <a:spLocks noChangeArrowheads="1"/>
          </p:cNvSpPr>
          <p:nvPr/>
        </p:nvSpPr>
        <p:spPr bwMode="gray">
          <a:xfrm>
            <a:off x="611188" y="836613"/>
            <a:ext cx="7199312"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en-US" altLang="zh-CN" sz="2400" b="1" smtClean="0">
                <a:solidFill>
                  <a:srgbClr val="000000"/>
                </a:solidFill>
              </a:rPr>
              <a:t>8.4</a:t>
            </a:r>
            <a:r>
              <a:rPr lang="zh-CN" altLang="en-US" sz="2400" b="1" smtClean="0">
                <a:solidFill>
                  <a:srgbClr val="000000"/>
                </a:solidFill>
              </a:rPr>
              <a:t>工程监理及文档</a:t>
            </a:r>
          </a:p>
        </p:txBody>
      </p:sp>
      <p:sp>
        <p:nvSpPr>
          <p:cNvPr id="308227" name="Rectangle 3"/>
          <p:cNvSpPr>
            <a:spLocks noGrp="1" noChangeArrowheads="1"/>
          </p:cNvSpPr>
          <p:nvPr>
            <p:ph type="body" idx="1"/>
          </p:nvPr>
        </p:nvSpPr>
        <p:spPr>
          <a:xfrm>
            <a:off x="539750" y="1268413"/>
            <a:ext cx="7991475" cy="5256212"/>
          </a:xfrm>
          <a:noFill/>
          <a:ln/>
        </p:spPr>
        <p:txBody>
          <a:bodyPr/>
          <a:lstStyle/>
          <a:p>
            <a:pPr marL="457200" indent="-457200">
              <a:lnSpc>
                <a:spcPct val="80000"/>
              </a:lnSpc>
              <a:buFontTx/>
              <a:buNone/>
            </a:pPr>
            <a:r>
              <a:rPr lang="en-US" altLang="zh-CN" sz="2400">
                <a:latin typeface="宋体" pitchFamily="2" charset="-122"/>
              </a:rPr>
              <a:t>8.4.3 </a:t>
            </a:r>
            <a:r>
              <a:rPr lang="zh-CN" altLang="en-US" sz="2400">
                <a:latin typeface="宋体" pitchFamily="2" charset="-122"/>
              </a:rPr>
              <a:t>工程监理的工作步骤及工作内容</a:t>
            </a:r>
            <a:r>
              <a:rPr lang="zh-CN" altLang="en-US" sz="2800">
                <a:latin typeface="宋体" pitchFamily="2" charset="-122"/>
              </a:rPr>
              <a:t> </a:t>
            </a:r>
          </a:p>
          <a:p>
            <a:pPr marL="457200" indent="-457200">
              <a:lnSpc>
                <a:spcPct val="80000"/>
              </a:lnSpc>
              <a:buSzPct val="90000"/>
              <a:buFont typeface="Wingdings" pitchFamily="2" charset="2"/>
              <a:buAutoNum type="arabicPeriod" startAt="4"/>
            </a:pPr>
            <a:r>
              <a:rPr lang="zh-CN" altLang="en-US" sz="2000">
                <a:latin typeface="宋体" pitchFamily="2" charset="-122"/>
              </a:rPr>
              <a:t>工程测试验收阶段的监理工作</a:t>
            </a:r>
          </a:p>
          <a:p>
            <a:pPr marL="914400" lvl="1" indent="-457200">
              <a:lnSpc>
                <a:spcPct val="80000"/>
              </a:lnSpc>
              <a:buSzPct val="90000"/>
            </a:pPr>
            <a:r>
              <a:rPr lang="zh-CN" altLang="en-US" sz="2000">
                <a:latin typeface="宋体" pitchFamily="2" charset="-122"/>
              </a:rPr>
              <a:t>检查施工单位送审的技术文件和检测大纲。检测大纲主要内容应符合</a:t>
            </a:r>
            <a:r>
              <a:rPr lang="en-US" altLang="zh-CN" sz="2000">
                <a:latin typeface="宋体" pitchFamily="2" charset="-122"/>
              </a:rPr>
              <a:t>GB50312—2007《</a:t>
            </a:r>
            <a:r>
              <a:rPr lang="zh-CN" altLang="en-US" sz="2000">
                <a:latin typeface="宋体" pitchFamily="2" charset="-122"/>
              </a:rPr>
              <a:t>综合布线工程验收规范</a:t>
            </a:r>
            <a:r>
              <a:rPr lang="en-US" altLang="zh-CN" sz="2000">
                <a:latin typeface="宋体" pitchFamily="2" charset="-122"/>
              </a:rPr>
              <a:t>》</a:t>
            </a:r>
            <a:r>
              <a:rPr lang="zh-CN" altLang="en-US" sz="2000">
                <a:latin typeface="宋体" pitchFamily="2" charset="-122"/>
              </a:rPr>
              <a:t>。</a:t>
            </a:r>
          </a:p>
          <a:p>
            <a:pPr marL="914400" lvl="1" indent="-457200">
              <a:lnSpc>
                <a:spcPct val="80000"/>
              </a:lnSpc>
              <a:buSzPct val="90000"/>
            </a:pPr>
            <a:r>
              <a:rPr lang="zh-CN" altLang="en-US" sz="2000">
                <a:latin typeface="宋体" pitchFamily="2" charset="-122"/>
              </a:rPr>
              <a:t>系统测试。系统测试又包括</a:t>
            </a:r>
            <a:r>
              <a:rPr lang="en-US" altLang="zh-CN" sz="2000">
                <a:latin typeface="宋体" pitchFamily="2" charset="-122"/>
              </a:rPr>
              <a:t>GCS</a:t>
            </a:r>
            <a:r>
              <a:rPr lang="zh-CN" altLang="en-US" sz="2000">
                <a:latin typeface="宋体" pitchFamily="2" charset="-122"/>
              </a:rPr>
              <a:t>工程的电缆系统电气性能测试和光纤系统性能测试。</a:t>
            </a:r>
          </a:p>
          <a:p>
            <a:pPr marL="914400" lvl="1" indent="-457200">
              <a:lnSpc>
                <a:spcPct val="80000"/>
              </a:lnSpc>
              <a:buSzPct val="90000"/>
            </a:pPr>
            <a:r>
              <a:rPr lang="zh-CN" altLang="en-US" sz="2000">
                <a:latin typeface="宋体" pitchFamily="2" charset="-122"/>
              </a:rPr>
              <a:t>编制竣工技术文件。验收应提交文件包括：全套综合布线的设计文件、工程承包合同、工程质量监督机构核定文件、竣工资料和技术档案、随工验收记录、工程洽商记录、系统测试记录、工程变更记录、隐蔽工程签证，安装工程量以及设备器材明细表等等，一式三份要求整洁、齐全、完整、准确，工程验收前，由监理单位审核认可后，提交建设单位。</a:t>
            </a:r>
          </a:p>
          <a:p>
            <a:pPr marL="914400" lvl="1" indent="-457200">
              <a:lnSpc>
                <a:spcPct val="80000"/>
              </a:lnSpc>
              <a:buSzPct val="90000"/>
            </a:pPr>
            <a:r>
              <a:rPr lang="zh-CN" altLang="en-US" sz="2000">
                <a:latin typeface="宋体" pitchFamily="2" charset="-122"/>
              </a:rPr>
              <a:t>系统验收。组成验收委员会</a:t>
            </a:r>
            <a:r>
              <a:rPr lang="en-US" altLang="zh-CN" sz="2000">
                <a:latin typeface="宋体" pitchFamily="2" charset="-122"/>
              </a:rPr>
              <a:t>(</a:t>
            </a:r>
            <a:r>
              <a:rPr lang="zh-CN" altLang="en-US" sz="2000">
                <a:latin typeface="宋体" pitchFamily="2" charset="-122"/>
              </a:rPr>
              <a:t>或小组</a:t>
            </a:r>
            <a:r>
              <a:rPr lang="en-US" altLang="zh-CN" sz="2000">
                <a:latin typeface="宋体" pitchFamily="2" charset="-122"/>
              </a:rPr>
              <a:t>)</a:t>
            </a:r>
            <a:r>
              <a:rPr lang="zh-CN" altLang="en-US" sz="2000">
                <a:latin typeface="宋体" pitchFamily="2" charset="-122"/>
              </a:rPr>
              <a:t>，由建设单位、监理单位、设计单位、施工单位、并邀请有关专业专家组成，审查竣工验收报告，对安装现场进行抽查，并对设计施工、设备质量做出全面评价，签署竣工文件。</a:t>
            </a:r>
          </a:p>
          <a:p>
            <a:pPr marL="914400" lvl="1" indent="-457200">
              <a:lnSpc>
                <a:spcPct val="80000"/>
              </a:lnSpc>
              <a:buSzPct val="90000"/>
            </a:pPr>
            <a:r>
              <a:rPr lang="zh-CN" altLang="en-US" sz="2000">
                <a:latin typeface="宋体" pitchFamily="2" charset="-122"/>
              </a:rPr>
              <a:t>验收不合格的项目，由验收机构查明原因，分清责任、提出解决办法，并责成责任单位限期解决。  </a:t>
            </a:r>
          </a:p>
          <a:p>
            <a:pPr marL="457200" indent="-457200">
              <a:lnSpc>
                <a:spcPct val="80000"/>
              </a:lnSpc>
              <a:buSzPct val="90000"/>
              <a:buFont typeface="Wingdings" pitchFamily="2" charset="2"/>
              <a:buAutoNum type="arabicPeriod" startAt="4"/>
            </a:pPr>
            <a:r>
              <a:rPr lang="zh-CN" altLang="en-US" sz="2000">
                <a:latin typeface="宋体" pitchFamily="2" charset="-122"/>
              </a:rPr>
              <a:t>工程保修阶段   </a:t>
            </a:r>
            <a:endParaRPr lang="en-US" altLang="zh-CN" sz="2000">
              <a:latin typeface="宋体" pitchFamily="2" charset="-122"/>
            </a:endParaRPr>
          </a:p>
        </p:txBody>
      </p:sp>
    </p:spTree>
    <p:extLst>
      <p:ext uri="{BB962C8B-B14F-4D97-AF65-F5344CB8AC3E}">
        <p14:creationId xmlns:p14="http://schemas.microsoft.com/office/powerpoint/2010/main" val="8299376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Rectangle 2"/>
          <p:cNvSpPr>
            <a:spLocks noChangeArrowheads="1"/>
          </p:cNvSpPr>
          <p:nvPr/>
        </p:nvSpPr>
        <p:spPr bwMode="gray">
          <a:xfrm>
            <a:off x="611188" y="836613"/>
            <a:ext cx="7199312"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en-US" altLang="zh-CN" sz="2400" b="1" smtClean="0">
                <a:solidFill>
                  <a:srgbClr val="000000"/>
                </a:solidFill>
              </a:rPr>
              <a:t>8.4</a:t>
            </a:r>
            <a:r>
              <a:rPr lang="zh-CN" altLang="en-US" sz="2400" b="1" smtClean="0">
                <a:solidFill>
                  <a:srgbClr val="000000"/>
                </a:solidFill>
              </a:rPr>
              <a:t>工程监理及文档</a:t>
            </a:r>
          </a:p>
        </p:txBody>
      </p:sp>
      <p:sp>
        <p:nvSpPr>
          <p:cNvPr id="309251" name="Rectangle 3"/>
          <p:cNvSpPr>
            <a:spLocks noGrp="1" noChangeArrowheads="1"/>
          </p:cNvSpPr>
          <p:nvPr>
            <p:ph type="body" idx="1"/>
          </p:nvPr>
        </p:nvSpPr>
        <p:spPr>
          <a:xfrm>
            <a:off x="538163" y="1339850"/>
            <a:ext cx="7921625" cy="5329238"/>
          </a:xfrm>
          <a:noFill/>
          <a:ln/>
        </p:spPr>
        <p:txBody>
          <a:bodyPr/>
          <a:lstStyle/>
          <a:p>
            <a:pPr>
              <a:lnSpc>
                <a:spcPct val="90000"/>
              </a:lnSpc>
              <a:buFontTx/>
              <a:buNone/>
            </a:pPr>
            <a:r>
              <a:rPr lang="en-US" altLang="zh-CN" sz="2400">
                <a:latin typeface="宋体" pitchFamily="2" charset="-122"/>
              </a:rPr>
              <a:t>8.4.4 </a:t>
            </a:r>
            <a:r>
              <a:rPr lang="zh-CN" altLang="en-US" sz="2400">
                <a:latin typeface="宋体" pitchFamily="2" charset="-122"/>
              </a:rPr>
              <a:t>工程监理表格</a:t>
            </a:r>
            <a:r>
              <a:rPr lang="zh-CN" altLang="en-US" sz="2800">
                <a:latin typeface="宋体" pitchFamily="2" charset="-122"/>
              </a:rPr>
              <a:t> </a:t>
            </a:r>
          </a:p>
          <a:p>
            <a:pPr>
              <a:lnSpc>
                <a:spcPct val="90000"/>
              </a:lnSpc>
              <a:buFont typeface="Wingdings" pitchFamily="2" charset="2"/>
              <a:buAutoNum type="arabicPeriod"/>
            </a:pPr>
            <a:r>
              <a:rPr lang="zh-CN" altLang="en-US" sz="2000">
                <a:latin typeface="宋体" pitchFamily="2" charset="-122"/>
              </a:rPr>
              <a:t>承包单位向监理单位申报技术文件及资料所使用的表格 </a:t>
            </a:r>
          </a:p>
          <a:p>
            <a:pPr marL="800100" lvl="1" indent="-342900">
              <a:lnSpc>
                <a:spcPct val="90000"/>
              </a:lnSpc>
            </a:pPr>
            <a:r>
              <a:rPr lang="zh-CN" altLang="en-US" sz="2000">
                <a:latin typeface="宋体" pitchFamily="2" charset="-122"/>
              </a:rPr>
              <a:t>开工申请单 </a:t>
            </a:r>
          </a:p>
          <a:p>
            <a:pPr marL="800100" lvl="1" indent="-342900">
              <a:lnSpc>
                <a:spcPct val="90000"/>
              </a:lnSpc>
            </a:pPr>
            <a:r>
              <a:rPr lang="zh-CN" altLang="en-US" sz="2000">
                <a:latin typeface="宋体" pitchFamily="2" charset="-122"/>
              </a:rPr>
              <a:t>施工组织设计方案报审表</a:t>
            </a:r>
          </a:p>
          <a:p>
            <a:pPr marL="800100" lvl="1" indent="-342900">
              <a:lnSpc>
                <a:spcPct val="90000"/>
              </a:lnSpc>
            </a:pPr>
            <a:r>
              <a:rPr lang="zh-CN" altLang="en-US" sz="2000">
                <a:latin typeface="宋体" pitchFamily="2" charset="-122"/>
              </a:rPr>
              <a:t>施工技术方案申报表</a:t>
            </a:r>
          </a:p>
          <a:p>
            <a:pPr marL="800100" lvl="1" indent="-342900">
              <a:lnSpc>
                <a:spcPct val="90000"/>
              </a:lnSpc>
            </a:pPr>
            <a:r>
              <a:rPr lang="zh-CN" altLang="en-US" sz="2000">
                <a:latin typeface="宋体" pitchFamily="2" charset="-122"/>
              </a:rPr>
              <a:t>进场原材料报验单</a:t>
            </a:r>
          </a:p>
          <a:p>
            <a:pPr marL="800100" lvl="1" indent="-342900">
              <a:lnSpc>
                <a:spcPct val="90000"/>
              </a:lnSpc>
            </a:pPr>
            <a:r>
              <a:rPr lang="zh-CN" altLang="en-US" sz="2000">
                <a:latin typeface="宋体" pitchFamily="2" charset="-122"/>
              </a:rPr>
              <a:t>进场设备报验单</a:t>
            </a:r>
          </a:p>
          <a:p>
            <a:pPr marL="800100" lvl="1" indent="-342900">
              <a:lnSpc>
                <a:spcPct val="90000"/>
              </a:lnSpc>
            </a:pPr>
            <a:r>
              <a:rPr lang="zh-CN" altLang="en-US" sz="2000">
                <a:latin typeface="宋体" pitchFamily="2" charset="-122"/>
              </a:rPr>
              <a:t>人工、材料价格调整申报表</a:t>
            </a:r>
          </a:p>
          <a:p>
            <a:pPr marL="800100" lvl="1" indent="-342900">
              <a:lnSpc>
                <a:spcPct val="90000"/>
              </a:lnSpc>
            </a:pPr>
            <a:r>
              <a:rPr lang="zh-CN" altLang="en-US" sz="2000">
                <a:latin typeface="宋体" pitchFamily="2" charset="-122"/>
              </a:rPr>
              <a:t>付款申请表</a:t>
            </a:r>
          </a:p>
          <a:p>
            <a:pPr marL="800100" lvl="1" indent="-342900">
              <a:lnSpc>
                <a:spcPct val="90000"/>
              </a:lnSpc>
            </a:pPr>
            <a:r>
              <a:rPr lang="zh-CN" altLang="en-US" sz="2000">
                <a:latin typeface="宋体" pitchFamily="2" charset="-122"/>
              </a:rPr>
              <a:t>索赔申请书</a:t>
            </a:r>
          </a:p>
          <a:p>
            <a:pPr marL="800100" lvl="1" indent="-342900">
              <a:lnSpc>
                <a:spcPct val="90000"/>
              </a:lnSpc>
            </a:pPr>
            <a:r>
              <a:rPr lang="zh-CN" altLang="en-US" sz="2000">
                <a:latin typeface="宋体" pitchFamily="2" charset="-122"/>
              </a:rPr>
              <a:t>工程质量月报表</a:t>
            </a:r>
          </a:p>
          <a:p>
            <a:pPr marL="800100" lvl="1" indent="-342900">
              <a:lnSpc>
                <a:spcPct val="90000"/>
              </a:lnSpc>
            </a:pPr>
            <a:r>
              <a:rPr lang="zh-CN" altLang="en-US" sz="2000">
                <a:latin typeface="宋体" pitchFamily="2" charset="-122"/>
              </a:rPr>
              <a:t>工程进度月报表</a:t>
            </a:r>
          </a:p>
          <a:p>
            <a:pPr marL="800100" lvl="1" indent="-342900">
              <a:lnSpc>
                <a:spcPct val="90000"/>
              </a:lnSpc>
            </a:pPr>
            <a:r>
              <a:rPr lang="zh-CN" altLang="en-US" sz="2000">
                <a:latin typeface="宋体" pitchFamily="2" charset="-122"/>
              </a:rPr>
              <a:t>复工申请</a:t>
            </a:r>
          </a:p>
          <a:p>
            <a:pPr marL="800100" lvl="1" indent="-342900">
              <a:lnSpc>
                <a:spcPct val="90000"/>
              </a:lnSpc>
            </a:pPr>
            <a:r>
              <a:rPr lang="zh-CN" altLang="en-US" sz="2000">
                <a:latin typeface="宋体" pitchFamily="2" charset="-122"/>
              </a:rPr>
              <a:t>工程验收申请单</a:t>
            </a:r>
          </a:p>
          <a:p>
            <a:pPr marL="1257300" lvl="2" indent="-342900">
              <a:lnSpc>
                <a:spcPct val="90000"/>
              </a:lnSpc>
              <a:buFontTx/>
              <a:buNone/>
            </a:pPr>
            <a:r>
              <a:rPr lang="zh-CN" altLang="en-US" sz="2000">
                <a:latin typeface="宋体" pitchFamily="2" charset="-122"/>
              </a:rPr>
              <a:t>   </a:t>
            </a:r>
            <a:endParaRPr lang="en-US" altLang="zh-CN" sz="2000">
              <a:latin typeface="宋体" pitchFamily="2" charset="-122"/>
            </a:endParaRPr>
          </a:p>
        </p:txBody>
      </p:sp>
    </p:spTree>
    <p:extLst>
      <p:ext uri="{BB962C8B-B14F-4D97-AF65-F5344CB8AC3E}">
        <p14:creationId xmlns:p14="http://schemas.microsoft.com/office/powerpoint/2010/main" val="29685716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Rectangle 2"/>
          <p:cNvSpPr>
            <a:spLocks noChangeArrowheads="1"/>
          </p:cNvSpPr>
          <p:nvPr/>
        </p:nvSpPr>
        <p:spPr bwMode="gray">
          <a:xfrm>
            <a:off x="611188" y="836613"/>
            <a:ext cx="7199312"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en-US" altLang="zh-CN" sz="2400" b="1" smtClean="0">
                <a:solidFill>
                  <a:srgbClr val="000000"/>
                </a:solidFill>
              </a:rPr>
              <a:t>8.4</a:t>
            </a:r>
            <a:r>
              <a:rPr lang="zh-CN" altLang="en-US" sz="2400" b="1" smtClean="0">
                <a:solidFill>
                  <a:srgbClr val="000000"/>
                </a:solidFill>
              </a:rPr>
              <a:t>工程监理及文档</a:t>
            </a:r>
          </a:p>
        </p:txBody>
      </p:sp>
      <p:sp>
        <p:nvSpPr>
          <p:cNvPr id="310275" name="Rectangle 3"/>
          <p:cNvSpPr>
            <a:spLocks noGrp="1" noChangeArrowheads="1"/>
          </p:cNvSpPr>
          <p:nvPr>
            <p:ph type="body" idx="1"/>
          </p:nvPr>
        </p:nvSpPr>
        <p:spPr>
          <a:xfrm>
            <a:off x="468313" y="1341438"/>
            <a:ext cx="2563812" cy="417512"/>
          </a:xfrm>
          <a:noFill/>
          <a:ln/>
        </p:spPr>
        <p:txBody>
          <a:bodyPr/>
          <a:lstStyle/>
          <a:p>
            <a:pPr lvl="2">
              <a:buFontTx/>
              <a:buNone/>
            </a:pPr>
            <a:r>
              <a:rPr lang="zh-CN" altLang="en-US" sz="2000" b="1">
                <a:solidFill>
                  <a:schemeClr val="tx2"/>
                </a:solidFill>
                <a:latin typeface="宋体" pitchFamily="2" charset="-122"/>
              </a:rPr>
              <a:t>开工申请单</a:t>
            </a:r>
            <a:r>
              <a:rPr lang="zh-CN" altLang="en-US" sz="2000"/>
              <a:t> </a:t>
            </a:r>
            <a:r>
              <a:rPr lang="zh-CN" altLang="en-US" sz="2000">
                <a:latin typeface="黑体" pitchFamily="2" charset="-122"/>
              </a:rPr>
              <a:t>   </a:t>
            </a:r>
            <a:endParaRPr lang="en-US" altLang="zh-CN" sz="2000">
              <a:latin typeface="黑体" pitchFamily="2" charset="-122"/>
            </a:endParaRPr>
          </a:p>
        </p:txBody>
      </p:sp>
      <p:pic>
        <p:nvPicPr>
          <p:cNvPr id="310276" name="Picture 4" descr="图片3"/>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1800" y="1557338"/>
            <a:ext cx="8388350" cy="4968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90746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Rectangle 2"/>
          <p:cNvSpPr>
            <a:spLocks noChangeArrowheads="1"/>
          </p:cNvSpPr>
          <p:nvPr/>
        </p:nvSpPr>
        <p:spPr bwMode="gray">
          <a:xfrm>
            <a:off x="539750" y="836613"/>
            <a:ext cx="7199313"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en-US" altLang="zh-CN" sz="2400" b="1" smtClean="0">
                <a:solidFill>
                  <a:srgbClr val="000000"/>
                </a:solidFill>
              </a:rPr>
              <a:t>8.4</a:t>
            </a:r>
            <a:r>
              <a:rPr lang="zh-CN" altLang="en-US" sz="2400" b="1" smtClean="0">
                <a:solidFill>
                  <a:srgbClr val="000000"/>
                </a:solidFill>
              </a:rPr>
              <a:t>工程监理及文档</a:t>
            </a:r>
          </a:p>
        </p:txBody>
      </p:sp>
      <p:sp>
        <p:nvSpPr>
          <p:cNvPr id="311299" name="Rectangle 3"/>
          <p:cNvSpPr>
            <a:spLocks noGrp="1" noChangeArrowheads="1"/>
          </p:cNvSpPr>
          <p:nvPr>
            <p:ph type="body" idx="1"/>
          </p:nvPr>
        </p:nvSpPr>
        <p:spPr>
          <a:xfrm>
            <a:off x="468313" y="1341438"/>
            <a:ext cx="8172450" cy="3771900"/>
          </a:xfrm>
          <a:noFill/>
          <a:ln/>
        </p:spPr>
        <p:txBody>
          <a:bodyPr/>
          <a:lstStyle/>
          <a:p>
            <a:pPr marL="268288" indent="-268288">
              <a:buFontTx/>
              <a:buNone/>
            </a:pPr>
            <a:r>
              <a:rPr lang="en-US" altLang="zh-CN" sz="2400">
                <a:latin typeface="宋体" pitchFamily="2" charset="-122"/>
              </a:rPr>
              <a:t>8.4.4 </a:t>
            </a:r>
            <a:r>
              <a:rPr lang="zh-CN" altLang="en-US" sz="2400">
                <a:latin typeface="宋体" pitchFamily="2" charset="-122"/>
              </a:rPr>
              <a:t>工程监理表格</a:t>
            </a:r>
            <a:r>
              <a:rPr lang="zh-CN" altLang="en-US">
                <a:latin typeface="宋体" pitchFamily="2" charset="-122"/>
              </a:rPr>
              <a:t> </a:t>
            </a:r>
          </a:p>
          <a:p>
            <a:pPr marL="268288" indent="-268288">
              <a:buFont typeface="Wingdings" pitchFamily="2" charset="2"/>
              <a:buAutoNum type="arabicPeriod" startAt="2"/>
            </a:pPr>
            <a:r>
              <a:rPr lang="zh-CN" altLang="en-US" sz="2000">
                <a:latin typeface="宋体" pitchFamily="2" charset="-122"/>
              </a:rPr>
              <a:t>监理单位向承包单位发出指示、通知及文件所使用的表格</a:t>
            </a:r>
          </a:p>
          <a:p>
            <a:pPr marL="1000125" lvl="1" indent="-457200"/>
            <a:r>
              <a:rPr lang="zh-CN" altLang="en-US" sz="2000">
                <a:latin typeface="宋体" pitchFamily="2" charset="-122"/>
              </a:rPr>
              <a:t>工程开工令</a:t>
            </a:r>
          </a:p>
          <a:p>
            <a:pPr marL="1000125" lvl="1" indent="-457200"/>
            <a:r>
              <a:rPr lang="zh-CN" altLang="en-US" sz="2000">
                <a:latin typeface="宋体" pitchFamily="2" charset="-122"/>
              </a:rPr>
              <a:t>工程变更通知</a:t>
            </a:r>
          </a:p>
          <a:p>
            <a:pPr marL="1000125" lvl="1" indent="-457200"/>
            <a:r>
              <a:rPr lang="zh-CN" altLang="en-US" sz="2000">
                <a:latin typeface="宋体" pitchFamily="2" charset="-122"/>
              </a:rPr>
              <a:t>额外增加工程通知</a:t>
            </a:r>
          </a:p>
          <a:p>
            <a:pPr marL="1000125" lvl="1" indent="-457200"/>
            <a:r>
              <a:rPr lang="zh-CN" altLang="en-US" sz="2000">
                <a:latin typeface="宋体" pitchFamily="2" charset="-122"/>
              </a:rPr>
              <a:t>工程暂停指令</a:t>
            </a:r>
          </a:p>
          <a:p>
            <a:pPr marL="1000125" lvl="1" indent="-457200"/>
            <a:r>
              <a:rPr lang="zh-CN" altLang="en-US" sz="2000">
                <a:latin typeface="宋体" pitchFamily="2" charset="-122"/>
              </a:rPr>
              <a:t>复工指令</a:t>
            </a:r>
          </a:p>
          <a:p>
            <a:pPr marL="1000125" lvl="1" indent="-457200"/>
            <a:r>
              <a:rPr lang="zh-CN" altLang="en-US" sz="2000">
                <a:latin typeface="宋体" pitchFamily="2" charset="-122"/>
              </a:rPr>
              <a:t>现场指令</a:t>
            </a:r>
          </a:p>
          <a:p>
            <a:pPr marL="1000125" lvl="1" indent="-457200"/>
            <a:r>
              <a:rPr lang="zh-CN" altLang="en-US" sz="2000">
                <a:latin typeface="宋体" pitchFamily="2" charset="-122"/>
              </a:rPr>
              <a:t>工程验收证书</a:t>
            </a:r>
            <a:endParaRPr lang="en-US" altLang="zh-CN" sz="2000">
              <a:latin typeface="宋体" pitchFamily="2" charset="-122"/>
            </a:endParaRPr>
          </a:p>
        </p:txBody>
      </p:sp>
    </p:spTree>
    <p:extLst>
      <p:ext uri="{BB962C8B-B14F-4D97-AF65-F5344CB8AC3E}">
        <p14:creationId xmlns:p14="http://schemas.microsoft.com/office/powerpoint/2010/main" val="7041457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Rectangle 2"/>
          <p:cNvSpPr>
            <a:spLocks noChangeArrowheads="1"/>
          </p:cNvSpPr>
          <p:nvPr/>
        </p:nvSpPr>
        <p:spPr bwMode="gray">
          <a:xfrm>
            <a:off x="611188" y="835025"/>
            <a:ext cx="7199312" cy="433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en-US" altLang="zh-CN" sz="2400" b="1" smtClean="0">
                <a:solidFill>
                  <a:srgbClr val="000000"/>
                </a:solidFill>
              </a:rPr>
              <a:t>8.4</a:t>
            </a:r>
            <a:r>
              <a:rPr lang="zh-CN" altLang="en-US" sz="2400" b="1" smtClean="0">
                <a:solidFill>
                  <a:srgbClr val="000000"/>
                </a:solidFill>
              </a:rPr>
              <a:t>工程监理及文档</a:t>
            </a:r>
          </a:p>
        </p:txBody>
      </p:sp>
      <p:sp>
        <p:nvSpPr>
          <p:cNvPr id="312323" name="Rectangle 3"/>
          <p:cNvSpPr>
            <a:spLocks noGrp="1" noChangeArrowheads="1"/>
          </p:cNvSpPr>
          <p:nvPr>
            <p:ph type="body" idx="1"/>
          </p:nvPr>
        </p:nvSpPr>
        <p:spPr>
          <a:xfrm>
            <a:off x="-252413" y="1484313"/>
            <a:ext cx="3106738" cy="298450"/>
          </a:xfrm>
          <a:noFill/>
          <a:ln/>
        </p:spPr>
        <p:txBody>
          <a:bodyPr/>
          <a:lstStyle/>
          <a:p>
            <a:pPr lvl="2">
              <a:lnSpc>
                <a:spcPct val="80000"/>
              </a:lnSpc>
            </a:pPr>
            <a:r>
              <a:rPr lang="zh-CN" altLang="en-US" sz="2000">
                <a:solidFill>
                  <a:schemeClr val="tx2"/>
                </a:solidFill>
                <a:latin typeface="宋体" pitchFamily="2" charset="-122"/>
              </a:rPr>
              <a:t>工程变更通知</a:t>
            </a:r>
            <a:r>
              <a:rPr lang="zh-CN" altLang="en-US" sz="2000">
                <a:latin typeface="宋体" pitchFamily="2" charset="-122"/>
              </a:rPr>
              <a:t> </a:t>
            </a:r>
            <a:endParaRPr lang="en-US" altLang="zh-CN" sz="2000">
              <a:latin typeface="宋体" pitchFamily="2" charset="-122"/>
            </a:endParaRPr>
          </a:p>
        </p:txBody>
      </p:sp>
      <p:pic>
        <p:nvPicPr>
          <p:cNvPr id="312324" name="Picture 4" descr="图片4"/>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9775" y="1700213"/>
            <a:ext cx="8080375" cy="47132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91733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Rectangle 2"/>
          <p:cNvSpPr>
            <a:spLocks noChangeArrowheads="1"/>
          </p:cNvSpPr>
          <p:nvPr/>
        </p:nvSpPr>
        <p:spPr bwMode="gray">
          <a:xfrm>
            <a:off x="612775" y="835025"/>
            <a:ext cx="7199313" cy="433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en-US" altLang="zh-CN" sz="2400" b="1" smtClean="0">
                <a:solidFill>
                  <a:srgbClr val="000000"/>
                </a:solidFill>
              </a:rPr>
              <a:t>8.4 </a:t>
            </a:r>
            <a:r>
              <a:rPr lang="zh-CN" altLang="en-US" sz="2400" b="1" smtClean="0">
                <a:solidFill>
                  <a:srgbClr val="000000"/>
                </a:solidFill>
              </a:rPr>
              <a:t>工程监理及文档</a:t>
            </a:r>
          </a:p>
        </p:txBody>
      </p:sp>
      <p:sp>
        <p:nvSpPr>
          <p:cNvPr id="313347" name="Rectangle 3"/>
          <p:cNvSpPr>
            <a:spLocks noGrp="1" noChangeArrowheads="1"/>
          </p:cNvSpPr>
          <p:nvPr>
            <p:ph type="body" idx="1"/>
          </p:nvPr>
        </p:nvSpPr>
        <p:spPr>
          <a:xfrm>
            <a:off x="-541338" y="1341438"/>
            <a:ext cx="3317876" cy="298450"/>
          </a:xfrm>
          <a:noFill/>
          <a:ln/>
        </p:spPr>
        <p:txBody>
          <a:bodyPr/>
          <a:lstStyle/>
          <a:p>
            <a:pPr lvl="2">
              <a:lnSpc>
                <a:spcPct val="80000"/>
              </a:lnSpc>
            </a:pPr>
            <a:r>
              <a:rPr lang="zh-CN" altLang="en-US" sz="2000">
                <a:solidFill>
                  <a:schemeClr val="tx2"/>
                </a:solidFill>
                <a:latin typeface="宋体" pitchFamily="2" charset="-122"/>
              </a:rPr>
              <a:t>工程验收证书</a:t>
            </a:r>
            <a:endParaRPr lang="en-US" altLang="zh-CN" sz="2000">
              <a:solidFill>
                <a:schemeClr val="tx2"/>
              </a:solidFill>
              <a:latin typeface="宋体" pitchFamily="2" charset="-122"/>
            </a:endParaRPr>
          </a:p>
          <a:p>
            <a:pPr lvl="2">
              <a:lnSpc>
                <a:spcPct val="80000"/>
              </a:lnSpc>
            </a:pPr>
            <a:endParaRPr lang="en-US" altLang="zh-CN" sz="2000">
              <a:latin typeface="宋体" pitchFamily="2" charset="-122"/>
            </a:endParaRPr>
          </a:p>
        </p:txBody>
      </p:sp>
      <p:graphicFrame>
        <p:nvGraphicFramePr>
          <p:cNvPr id="313365" name="Group 21"/>
          <p:cNvGraphicFramePr>
            <a:graphicFrameLocks noGrp="1"/>
          </p:cNvGraphicFramePr>
          <p:nvPr>
            <p:ph sz="half" idx="2"/>
          </p:nvPr>
        </p:nvGraphicFramePr>
        <p:xfrm>
          <a:off x="1403350" y="1698625"/>
          <a:ext cx="6624638" cy="4826000"/>
        </p:xfrm>
        <a:graphic>
          <a:graphicData uri="http://schemas.openxmlformats.org/drawingml/2006/table">
            <a:tbl>
              <a:tblPr/>
              <a:tblGrid>
                <a:gridCol w="4140200"/>
                <a:gridCol w="2484438"/>
              </a:tblGrid>
              <a:tr h="849313">
                <a:tc gridSpan="2">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监理工程师收件日期、时间和签字：</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tr>
              <a:tr h="1133475">
                <a:tc rowSpan="2">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监理工程师批示：</a:t>
                      </a:r>
                      <a:endParaRPr kumimoji="1" lang="zh-CN" altLang="en-US" sz="18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a:t>
                      </a:r>
                      <a:r>
                        <a:rPr kumimoji="1" lang="en-US" altLang="zh-CN" sz="1800" b="1" i="0" u="none" strike="noStrike" cap="none" normalizeH="0" baseline="0" smtClean="0">
                          <a:ln>
                            <a:noFill/>
                          </a:ln>
                          <a:solidFill>
                            <a:schemeClr val="tx1"/>
                          </a:solidFill>
                          <a:effectLst/>
                          <a:latin typeface="Times New Roman" pitchFamily="18" charset="0"/>
                          <a:ea typeface="宋体" pitchFamily="2" charset="-122"/>
                        </a:rPr>
                        <a:t>1</a:t>
                      </a: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）经验收，工程验收合格，</a:t>
                      </a:r>
                    </a:p>
                    <a:p>
                      <a:pPr marL="0" marR="0" lvl="0" indent="0" algn="l" defTabSz="914400" rtl="0" eaLnBrk="0" fontAlgn="base" latinLnBrk="0" hangingPunct="0">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准予下步                 工程施工。</a:t>
                      </a:r>
                    </a:p>
                    <a:p>
                      <a:pPr marL="0" marR="0" lvl="0" indent="0" algn="l" defTabSz="914400" rtl="0" eaLnBrk="0" fontAlgn="base" latinLnBrk="0" hangingPunct="0">
                        <a:lnSpc>
                          <a:spcPct val="100000"/>
                        </a:lnSpc>
                        <a:spcBef>
                          <a:spcPct val="0"/>
                        </a:spcBef>
                        <a:spcAft>
                          <a:spcPct val="0"/>
                        </a:spcAft>
                        <a:buClrTx/>
                        <a:buSzTx/>
                        <a:buFontTx/>
                        <a:buNone/>
                        <a:tabLst/>
                      </a:pPr>
                      <a:endParaRPr kumimoji="1" lang="zh-CN" altLang="en-US" sz="1800" b="1" i="0" u="none" strike="noStrike" cap="none" normalizeH="0" baseline="0" smtClean="0">
                        <a:ln>
                          <a:noFill/>
                        </a:ln>
                        <a:solidFill>
                          <a:schemeClr val="tx1"/>
                        </a:solidFill>
                        <a:effectLst/>
                        <a:latin typeface="Times New Roman" pitchFamily="18" charset="0"/>
                        <a:ea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zh-CN" altLang="en-US" sz="1800" b="1" i="0" u="none" strike="noStrike" cap="none" normalizeH="0" baseline="0" smtClean="0">
                        <a:ln>
                          <a:noFill/>
                        </a:ln>
                        <a:solidFill>
                          <a:schemeClr val="tx1"/>
                        </a:solidFill>
                        <a:effectLst/>
                        <a:latin typeface="Times New Roman" pitchFamily="18" charset="0"/>
                        <a:ea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zh-CN" altLang="en-US" sz="1800" b="1" i="0" u="none" strike="noStrike" cap="none" normalizeH="0" baseline="0" smtClean="0">
                        <a:ln>
                          <a:noFill/>
                        </a:ln>
                        <a:solidFill>
                          <a:schemeClr val="tx1"/>
                        </a:solidFill>
                        <a:effectLst/>
                        <a:latin typeface="Times New Roman" pitchFamily="18" charset="0"/>
                        <a:ea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a:t>
                      </a:r>
                      <a:r>
                        <a:rPr kumimoji="1" lang="en-US" altLang="zh-CN" sz="1800" b="1" i="0" u="none" strike="noStrike" cap="none" normalizeH="0" baseline="0" smtClean="0">
                          <a:ln>
                            <a:noFill/>
                          </a:ln>
                          <a:solidFill>
                            <a:schemeClr val="tx1"/>
                          </a:solidFill>
                          <a:effectLst/>
                          <a:latin typeface="Times New Roman" pitchFamily="18" charset="0"/>
                          <a:ea typeface="宋体" pitchFamily="2" charset="-122"/>
                        </a:rPr>
                        <a:t>2</a:t>
                      </a: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）验收不合格，必须重新申请，下道                                   工序不能开工。</a:t>
                      </a:r>
                    </a:p>
                    <a:p>
                      <a:pPr marL="0" marR="0" lvl="0" indent="0" algn="l" defTabSz="914400" rtl="0" eaLnBrk="0" fontAlgn="base" latinLnBrk="0" hangingPunct="0">
                        <a:lnSpc>
                          <a:spcPct val="100000"/>
                        </a:lnSpc>
                        <a:spcBef>
                          <a:spcPct val="0"/>
                        </a:spcBef>
                        <a:spcAft>
                          <a:spcPct val="0"/>
                        </a:spcAft>
                        <a:buClrTx/>
                        <a:buSzTx/>
                        <a:buFontTx/>
                        <a:buNone/>
                        <a:tabLst/>
                      </a:pPr>
                      <a:endParaRPr kumimoji="1" lang="zh-CN" altLang="en-US" sz="1800" b="1" i="0" u="none" strike="noStrike" cap="none" normalizeH="0" baseline="0" smtClean="0">
                        <a:ln>
                          <a:noFill/>
                        </a:ln>
                        <a:solidFill>
                          <a:schemeClr val="tx1"/>
                        </a:solidFill>
                        <a:effectLst/>
                        <a:latin typeface="Times New Roman" pitchFamily="18" charset="0"/>
                        <a:ea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zh-CN" altLang="en-US" sz="1800" b="1" i="0" u="none" strike="noStrike" cap="none" normalizeH="0" baseline="0" smtClean="0">
                        <a:ln>
                          <a:noFill/>
                        </a:ln>
                        <a:solidFill>
                          <a:schemeClr val="tx1"/>
                        </a:solidFill>
                        <a:effectLst/>
                        <a:latin typeface="Times New Roman" pitchFamily="18" charset="0"/>
                        <a:ea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zh-CN" altLang="en-US" sz="1800" b="1" i="0" u="none" strike="noStrike" cap="none" normalizeH="0" baseline="0" smtClean="0">
                        <a:ln>
                          <a:noFill/>
                        </a:ln>
                        <a:solidFill>
                          <a:schemeClr val="tx1"/>
                        </a:solidFill>
                        <a:effectLst/>
                        <a:latin typeface="Times New Roman" pitchFamily="18" charset="0"/>
                        <a:ea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监理工程师：（签字）           日期：</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质量验收单编号：</a:t>
                      </a:r>
                      <a:endParaRPr kumimoji="1" lang="zh-CN" altLang="en-US" sz="18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38388">
                <a:tc vMerge="1">
                  <a:txBody>
                    <a:bodyPr/>
                    <a:lstStyle/>
                    <a:p>
                      <a:endParaRPr lang="zh-CN" altLang="en-US"/>
                    </a:p>
                  </a:txBody>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承包商收件日期：</a:t>
                      </a:r>
                    </a:p>
                    <a:p>
                      <a:pPr marL="0" marR="0" lvl="0" indent="0" algn="l" defTabSz="914400" rtl="0" eaLnBrk="1" fontAlgn="base" latinLnBrk="1" hangingPunct="1">
                        <a:lnSpc>
                          <a:spcPct val="100000"/>
                        </a:lnSpc>
                        <a:spcBef>
                          <a:spcPct val="0"/>
                        </a:spcBef>
                        <a:spcAft>
                          <a:spcPct val="0"/>
                        </a:spcAft>
                        <a:buClrTx/>
                        <a:buSzTx/>
                        <a:buFontTx/>
                        <a:buNone/>
                        <a:tabLst/>
                      </a:pPr>
                      <a:endParaRPr kumimoji="1" lang="zh-CN" altLang="en-US" sz="1800" b="1" i="0" u="none" strike="noStrike" cap="none" normalizeH="0" baseline="0" smtClean="0">
                        <a:ln>
                          <a:noFill/>
                        </a:ln>
                        <a:solidFill>
                          <a:schemeClr val="tx1"/>
                        </a:solidFill>
                        <a:effectLst/>
                        <a:latin typeface="Times New Roman" pitchFamily="18" charset="0"/>
                        <a:ea typeface="宋体" pitchFamily="2" charset="-122"/>
                      </a:endParaRPr>
                    </a:p>
                    <a:p>
                      <a:pPr marL="0" marR="0" lvl="0" indent="0" algn="l" defTabSz="914400" rtl="0" eaLnBrk="1" fontAlgn="base" latinLnBrk="1" hangingPunct="1">
                        <a:lnSpc>
                          <a:spcPct val="100000"/>
                        </a:lnSpc>
                        <a:spcBef>
                          <a:spcPct val="0"/>
                        </a:spcBef>
                        <a:spcAft>
                          <a:spcPct val="0"/>
                        </a:spcAft>
                        <a:buClrTx/>
                        <a:buSzTx/>
                        <a:buFontTx/>
                        <a:buNone/>
                        <a:tabLst/>
                      </a:pPr>
                      <a:endParaRPr kumimoji="1" lang="zh-CN" altLang="en-US" sz="1800" b="1" i="0" u="none" strike="noStrike" cap="none" normalizeH="0" baseline="0" smtClean="0">
                        <a:ln>
                          <a:noFill/>
                        </a:ln>
                        <a:solidFill>
                          <a:schemeClr val="tx1"/>
                        </a:solidFill>
                        <a:effectLst/>
                        <a:latin typeface="Times New Roman" pitchFamily="18" charset="0"/>
                        <a:ea typeface="宋体" pitchFamily="2" charset="-122"/>
                      </a:endParaRPr>
                    </a:p>
                    <a:p>
                      <a:pPr marL="0" marR="0" lvl="0" indent="0" algn="l" defTabSz="914400" rtl="0" eaLnBrk="1" fontAlgn="base" latinLnBrk="1" hangingPunct="1">
                        <a:lnSpc>
                          <a:spcPct val="100000"/>
                        </a:lnSpc>
                        <a:spcBef>
                          <a:spcPct val="0"/>
                        </a:spcBef>
                        <a:spcAft>
                          <a:spcPct val="0"/>
                        </a:spcAft>
                        <a:buClrTx/>
                        <a:buSzTx/>
                        <a:buFontTx/>
                        <a:buNone/>
                        <a:tabLst/>
                      </a:pPr>
                      <a:endParaRPr kumimoji="1" lang="zh-CN" altLang="en-US" sz="1800" b="1" i="0" u="none" strike="noStrike" cap="none" normalizeH="0" baseline="0" smtClean="0">
                        <a:ln>
                          <a:noFill/>
                        </a:ln>
                        <a:solidFill>
                          <a:schemeClr val="tx1"/>
                        </a:solidFill>
                        <a:effectLst/>
                        <a:latin typeface="Times New Roman" pitchFamily="18" charset="0"/>
                        <a:ea typeface="宋体" pitchFamily="2" charset="-122"/>
                      </a:endParaRPr>
                    </a:p>
                    <a:p>
                      <a:pPr marL="0" marR="0" lvl="0" indent="0" algn="l" defTabSz="914400" rtl="0" eaLnBrk="1" fontAlgn="base" latinLnBrk="1" hangingPunct="1">
                        <a:lnSpc>
                          <a:spcPct val="100000"/>
                        </a:lnSpc>
                        <a:spcBef>
                          <a:spcPct val="0"/>
                        </a:spcBef>
                        <a:spcAft>
                          <a:spcPct val="0"/>
                        </a:spcAft>
                        <a:buClrTx/>
                        <a:buSzTx/>
                        <a:buFontTx/>
                        <a:buNone/>
                        <a:tabLst/>
                      </a:pPr>
                      <a:endParaRPr kumimoji="1" lang="zh-CN" altLang="en-US" sz="1800" b="1" i="0" u="none" strike="noStrike" cap="none" normalizeH="0" baseline="0" smtClean="0">
                        <a:ln>
                          <a:noFill/>
                        </a:ln>
                        <a:solidFill>
                          <a:schemeClr val="tx1"/>
                        </a:solidFill>
                        <a:effectLst/>
                        <a:latin typeface="Times New Roman" pitchFamily="18" charset="0"/>
                        <a:ea typeface="宋体" pitchFamily="2" charset="-122"/>
                      </a:endParaRPr>
                    </a:p>
                    <a:p>
                      <a:pPr marL="0" marR="0" lvl="0" indent="0" algn="l" defTabSz="914400" rtl="0" eaLnBrk="1" fontAlgn="base" latinLnBrk="1" hangingPunct="1">
                        <a:lnSpc>
                          <a:spcPct val="100000"/>
                        </a:lnSpc>
                        <a:spcBef>
                          <a:spcPct val="0"/>
                        </a:spcBef>
                        <a:spcAft>
                          <a:spcPct val="0"/>
                        </a:spcAft>
                        <a:buClrTx/>
                        <a:buSzTx/>
                        <a:buFontTx/>
                        <a:buNone/>
                        <a:tabLst/>
                      </a:pPr>
                      <a:endParaRPr kumimoji="1" lang="zh-CN" altLang="en-US" sz="1800" b="1" i="0" u="none" strike="noStrike" cap="none" normalizeH="0" baseline="0" smtClean="0">
                        <a:ln>
                          <a:noFill/>
                        </a:ln>
                        <a:solidFill>
                          <a:schemeClr val="tx1"/>
                        </a:solidFill>
                        <a:effectLst/>
                        <a:latin typeface="Times New Roman" pitchFamily="18" charset="0"/>
                        <a:ea typeface="宋体" pitchFamily="2" charset="-122"/>
                      </a:endParaRPr>
                    </a:p>
                    <a:p>
                      <a:pPr marL="0" marR="0" lvl="0" indent="0" algn="l" defTabSz="914400" rtl="0" eaLnBrk="1" fontAlgn="base" latinLnBrk="1" hangingPunct="1">
                        <a:lnSpc>
                          <a:spcPct val="100000"/>
                        </a:lnSpc>
                        <a:spcBef>
                          <a:spcPct val="0"/>
                        </a:spcBef>
                        <a:spcAft>
                          <a:spcPct val="0"/>
                        </a:spcAft>
                        <a:buClrTx/>
                        <a:buSzTx/>
                        <a:buFontTx/>
                        <a:buNone/>
                        <a:tabLst/>
                      </a:pPr>
                      <a:endParaRPr kumimoji="1" lang="zh-CN" altLang="en-US" sz="18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签字：</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04825">
                <a:tc gridSpan="2">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承包商：（签字）                                   技术负责人：（签字）</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tr>
            </a:tbl>
          </a:graphicData>
        </a:graphic>
      </p:graphicFrame>
    </p:spTree>
    <p:extLst>
      <p:ext uri="{BB962C8B-B14F-4D97-AF65-F5344CB8AC3E}">
        <p14:creationId xmlns:p14="http://schemas.microsoft.com/office/powerpoint/2010/main" val="6732026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Rectangle 2"/>
          <p:cNvSpPr>
            <a:spLocks noChangeArrowheads="1"/>
          </p:cNvSpPr>
          <p:nvPr/>
        </p:nvSpPr>
        <p:spPr bwMode="gray">
          <a:xfrm>
            <a:off x="611188" y="836613"/>
            <a:ext cx="7199312"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en-US" altLang="zh-CN" sz="2400" b="1" smtClean="0">
                <a:solidFill>
                  <a:srgbClr val="000000"/>
                </a:solidFill>
              </a:rPr>
              <a:t>8.4 </a:t>
            </a:r>
            <a:r>
              <a:rPr lang="zh-CN" altLang="en-US" sz="2400" b="1" smtClean="0">
                <a:solidFill>
                  <a:srgbClr val="000000"/>
                </a:solidFill>
              </a:rPr>
              <a:t>工程监理及文档</a:t>
            </a:r>
          </a:p>
        </p:txBody>
      </p:sp>
      <p:sp>
        <p:nvSpPr>
          <p:cNvPr id="314371" name="Rectangle 3"/>
          <p:cNvSpPr>
            <a:spLocks noGrp="1" noChangeArrowheads="1"/>
          </p:cNvSpPr>
          <p:nvPr>
            <p:ph type="body" idx="1"/>
          </p:nvPr>
        </p:nvSpPr>
        <p:spPr>
          <a:xfrm>
            <a:off x="611188" y="1341438"/>
            <a:ext cx="7704137" cy="4968875"/>
          </a:xfrm>
          <a:noFill/>
          <a:ln/>
        </p:spPr>
        <p:txBody>
          <a:bodyPr/>
          <a:lstStyle/>
          <a:p>
            <a:pPr marL="268288" indent="-268288">
              <a:lnSpc>
                <a:spcPct val="80000"/>
              </a:lnSpc>
              <a:buFontTx/>
              <a:buNone/>
            </a:pPr>
            <a:r>
              <a:rPr lang="en-US" altLang="zh-CN" sz="2400">
                <a:latin typeface="宋体" pitchFamily="2" charset="-122"/>
              </a:rPr>
              <a:t>8.4.4 </a:t>
            </a:r>
            <a:r>
              <a:rPr lang="zh-CN" altLang="en-US" sz="2400">
                <a:latin typeface="宋体" pitchFamily="2" charset="-122"/>
              </a:rPr>
              <a:t>工程监理表格</a:t>
            </a:r>
            <a:r>
              <a:rPr lang="zh-CN" altLang="en-US" sz="2800">
                <a:latin typeface="宋体" pitchFamily="2" charset="-122"/>
              </a:rPr>
              <a:t> </a:t>
            </a:r>
          </a:p>
          <a:p>
            <a:pPr marL="268288" indent="-268288">
              <a:lnSpc>
                <a:spcPct val="80000"/>
              </a:lnSpc>
              <a:buFont typeface="Wingdings" pitchFamily="2" charset="2"/>
              <a:buAutoNum type="arabicPeriod" startAt="3"/>
            </a:pPr>
            <a:r>
              <a:rPr lang="zh-CN" altLang="en-US" sz="2000">
                <a:latin typeface="宋体" pitchFamily="2" charset="-122"/>
              </a:rPr>
              <a:t>监理单位内部工作记录 </a:t>
            </a:r>
          </a:p>
          <a:p>
            <a:pPr marL="1000125" lvl="1" indent="-457200">
              <a:lnSpc>
                <a:spcPct val="80000"/>
              </a:lnSpc>
            </a:pPr>
            <a:r>
              <a:rPr lang="zh-CN" altLang="en-US" sz="2000">
                <a:latin typeface="宋体" pitchFamily="2" charset="-122"/>
              </a:rPr>
              <a:t>工程开工令</a:t>
            </a:r>
          </a:p>
          <a:p>
            <a:pPr marL="1000125" lvl="1" indent="-457200">
              <a:lnSpc>
                <a:spcPct val="80000"/>
              </a:lnSpc>
            </a:pPr>
            <a:r>
              <a:rPr lang="zh-CN" altLang="en-US" sz="2000">
                <a:latin typeface="宋体" pitchFamily="2" charset="-122"/>
              </a:rPr>
              <a:t>设计图纸交底会议纪要</a:t>
            </a:r>
          </a:p>
          <a:p>
            <a:pPr marL="1000125" lvl="1" indent="-457200">
              <a:lnSpc>
                <a:spcPct val="80000"/>
              </a:lnSpc>
            </a:pPr>
            <a:r>
              <a:rPr lang="zh-CN" altLang="en-US" sz="2000">
                <a:latin typeface="宋体" pitchFamily="2" charset="-122"/>
              </a:rPr>
              <a:t>监理工程师日记</a:t>
            </a:r>
          </a:p>
          <a:p>
            <a:pPr marL="1000125" lvl="1" indent="-457200">
              <a:lnSpc>
                <a:spcPct val="80000"/>
              </a:lnSpc>
            </a:pPr>
            <a:r>
              <a:rPr lang="zh-CN" altLang="en-US" sz="2000">
                <a:latin typeface="宋体" pitchFamily="2" charset="-122"/>
              </a:rPr>
              <a:t>监理月报表</a:t>
            </a:r>
          </a:p>
          <a:p>
            <a:pPr marL="1000125" lvl="1" indent="-457200">
              <a:lnSpc>
                <a:spcPct val="80000"/>
              </a:lnSpc>
            </a:pPr>
            <a:r>
              <a:rPr lang="zh-CN" altLang="en-US" sz="2000">
                <a:latin typeface="宋体" pitchFamily="2" charset="-122"/>
              </a:rPr>
              <a:t>事故报告单</a:t>
            </a:r>
          </a:p>
          <a:p>
            <a:pPr marL="1000125" lvl="1" indent="-457200">
              <a:lnSpc>
                <a:spcPct val="80000"/>
              </a:lnSpc>
            </a:pPr>
            <a:r>
              <a:rPr lang="zh-CN" altLang="en-US" sz="2000">
                <a:latin typeface="宋体" pitchFamily="2" charset="-122"/>
              </a:rPr>
              <a:t>设备安装工程缆线走道</a:t>
            </a:r>
            <a:r>
              <a:rPr lang="en-US" altLang="zh-CN" sz="2000">
                <a:latin typeface="宋体" pitchFamily="2" charset="-122"/>
              </a:rPr>
              <a:t>/</a:t>
            </a:r>
            <a:r>
              <a:rPr lang="zh-CN" altLang="en-US" sz="2000">
                <a:latin typeface="宋体" pitchFamily="2" charset="-122"/>
              </a:rPr>
              <a:t>槽道安装质量控制表</a:t>
            </a:r>
          </a:p>
          <a:p>
            <a:pPr marL="1000125" lvl="1" indent="-457200">
              <a:lnSpc>
                <a:spcPct val="80000"/>
              </a:lnSpc>
            </a:pPr>
            <a:r>
              <a:rPr lang="zh-CN" altLang="en-US" sz="2000">
                <a:latin typeface="宋体" pitchFamily="2" charset="-122"/>
              </a:rPr>
              <a:t>设备安装工程缆线布放和接续质量控制表</a:t>
            </a:r>
          </a:p>
          <a:p>
            <a:pPr marL="1000125" lvl="1" indent="-457200">
              <a:lnSpc>
                <a:spcPct val="80000"/>
              </a:lnSpc>
            </a:pPr>
            <a:r>
              <a:rPr lang="zh-CN" altLang="en-US" sz="2000">
                <a:latin typeface="宋体" pitchFamily="2" charset="-122"/>
              </a:rPr>
              <a:t>设备系统主要性能测试质量控制表</a:t>
            </a:r>
          </a:p>
          <a:p>
            <a:pPr marL="1000125" lvl="1" indent="-457200">
              <a:lnSpc>
                <a:spcPct val="80000"/>
              </a:lnSpc>
            </a:pPr>
            <a:r>
              <a:rPr lang="zh-CN" altLang="en-US" sz="2000">
                <a:latin typeface="宋体" pitchFamily="2" charset="-122"/>
              </a:rPr>
              <a:t>设备安装工程质量检验初评表</a:t>
            </a:r>
          </a:p>
          <a:p>
            <a:pPr marL="1000125" lvl="1" indent="-457200">
              <a:lnSpc>
                <a:spcPct val="80000"/>
              </a:lnSpc>
            </a:pPr>
            <a:r>
              <a:rPr lang="zh-CN" altLang="en-US" sz="2000">
                <a:latin typeface="宋体" pitchFamily="2" charset="-122"/>
              </a:rPr>
              <a:t>架空光（电）缆工程施工质量控制表</a:t>
            </a:r>
          </a:p>
          <a:p>
            <a:pPr marL="1000125" lvl="1" indent="-457200">
              <a:lnSpc>
                <a:spcPct val="80000"/>
              </a:lnSpc>
            </a:pPr>
            <a:r>
              <a:rPr lang="zh-CN" altLang="en-US" sz="2000">
                <a:latin typeface="宋体" pitchFamily="2" charset="-122"/>
              </a:rPr>
              <a:t>直埋光（电）缆工程施工质量控制表</a:t>
            </a:r>
          </a:p>
          <a:p>
            <a:pPr marL="1000125" lvl="1" indent="-457200">
              <a:lnSpc>
                <a:spcPct val="80000"/>
              </a:lnSpc>
            </a:pPr>
            <a:r>
              <a:rPr lang="zh-CN" altLang="en-US" sz="2000">
                <a:latin typeface="宋体" pitchFamily="2" charset="-122"/>
              </a:rPr>
              <a:t>管道光（电）缆工程施工质量控制表</a:t>
            </a:r>
          </a:p>
          <a:p>
            <a:pPr marL="1000125" lvl="1" indent="-457200">
              <a:lnSpc>
                <a:spcPct val="80000"/>
              </a:lnSpc>
            </a:pPr>
            <a:r>
              <a:rPr lang="zh-CN" altLang="en-US" sz="2000">
                <a:latin typeface="宋体" pitchFamily="2" charset="-122"/>
              </a:rPr>
              <a:t>单条光（电）缆施工质量检验初评表</a:t>
            </a:r>
            <a:endParaRPr lang="en-US" altLang="zh-CN" sz="2000">
              <a:latin typeface="宋体" pitchFamily="2" charset="-122"/>
            </a:endParaRPr>
          </a:p>
        </p:txBody>
      </p:sp>
    </p:spTree>
    <p:extLst>
      <p:ext uri="{BB962C8B-B14F-4D97-AF65-F5344CB8AC3E}">
        <p14:creationId xmlns:p14="http://schemas.microsoft.com/office/powerpoint/2010/main" val="154451185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Rectangle 2"/>
          <p:cNvSpPr>
            <a:spLocks noChangeArrowheads="1"/>
          </p:cNvSpPr>
          <p:nvPr/>
        </p:nvSpPr>
        <p:spPr bwMode="gray">
          <a:xfrm>
            <a:off x="539750" y="836613"/>
            <a:ext cx="7199313"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en-US" altLang="zh-CN" sz="2400" b="1" smtClean="0">
                <a:solidFill>
                  <a:srgbClr val="000000"/>
                </a:solidFill>
              </a:rPr>
              <a:t>8.4 </a:t>
            </a:r>
            <a:r>
              <a:rPr lang="zh-CN" altLang="en-US" sz="2400" b="1" smtClean="0">
                <a:solidFill>
                  <a:srgbClr val="000000"/>
                </a:solidFill>
              </a:rPr>
              <a:t>工程监理及文档</a:t>
            </a:r>
          </a:p>
        </p:txBody>
      </p:sp>
      <p:sp>
        <p:nvSpPr>
          <p:cNvPr id="315395" name="Rectangle 3"/>
          <p:cNvSpPr>
            <a:spLocks noGrp="1" noChangeArrowheads="1"/>
          </p:cNvSpPr>
          <p:nvPr>
            <p:ph type="body" idx="1"/>
          </p:nvPr>
        </p:nvSpPr>
        <p:spPr>
          <a:xfrm>
            <a:off x="-468313" y="1268413"/>
            <a:ext cx="4751388" cy="298450"/>
          </a:xfrm>
          <a:noFill/>
          <a:ln/>
        </p:spPr>
        <p:txBody>
          <a:bodyPr/>
          <a:lstStyle/>
          <a:p>
            <a:pPr marL="1371600" lvl="2" indent="-457200">
              <a:lnSpc>
                <a:spcPct val="80000"/>
              </a:lnSpc>
            </a:pPr>
            <a:r>
              <a:rPr lang="zh-CN" altLang="en-US" sz="2000">
                <a:solidFill>
                  <a:schemeClr val="tx2"/>
                </a:solidFill>
                <a:latin typeface="宋体" pitchFamily="2" charset="-122"/>
              </a:rPr>
              <a:t>设计图纸交底会议纪要</a:t>
            </a:r>
          </a:p>
        </p:txBody>
      </p:sp>
      <p:sp>
        <p:nvSpPr>
          <p:cNvPr id="315396" name="Rectangle 4"/>
          <p:cNvSpPr>
            <a:spLocks noChangeArrowheads="1"/>
          </p:cNvSpPr>
          <p:nvPr/>
        </p:nvSpPr>
        <p:spPr bwMode="auto">
          <a:xfrm>
            <a:off x="1258888" y="1700213"/>
            <a:ext cx="6264275"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latinLnBrk="1">
              <a:spcBef>
                <a:spcPct val="0"/>
              </a:spcBef>
              <a:spcAft>
                <a:spcPct val="0"/>
              </a:spcAft>
            </a:pPr>
            <a:r>
              <a:rPr kumimoji="1" lang="zh-CN" altLang="en-US" sz="1400" b="1" smtClean="0">
                <a:solidFill>
                  <a:srgbClr val="000000"/>
                </a:solidFill>
                <a:latin typeface="Times New Roman" pitchFamily="18" charset="0"/>
              </a:rPr>
              <a:t>工程名称：                                                                     项目编号：</a:t>
            </a:r>
          </a:p>
          <a:p>
            <a:pPr eaLnBrk="0" fontAlgn="base" hangingPunct="0">
              <a:spcBef>
                <a:spcPct val="0"/>
              </a:spcBef>
              <a:spcAft>
                <a:spcPct val="0"/>
              </a:spcAft>
            </a:pPr>
            <a:endParaRPr kumimoji="1" lang="zh-CN" altLang="en-US" sz="1200" b="1" smtClean="0">
              <a:solidFill>
                <a:srgbClr val="000000"/>
              </a:solidFill>
              <a:latin typeface="Gulim" pitchFamily="34" charset="-127"/>
            </a:endParaRPr>
          </a:p>
        </p:txBody>
      </p:sp>
      <p:graphicFrame>
        <p:nvGraphicFramePr>
          <p:cNvPr id="315423" name="Group 31"/>
          <p:cNvGraphicFramePr>
            <a:graphicFrameLocks noGrp="1"/>
          </p:cNvGraphicFramePr>
          <p:nvPr/>
        </p:nvGraphicFramePr>
        <p:xfrm>
          <a:off x="1116013" y="1989138"/>
          <a:ext cx="6591300" cy="4503737"/>
        </p:xfrm>
        <a:graphic>
          <a:graphicData uri="http://schemas.openxmlformats.org/drawingml/2006/table">
            <a:tbl>
              <a:tblPr/>
              <a:tblGrid>
                <a:gridCol w="1614487"/>
                <a:gridCol w="4976813"/>
              </a:tblGrid>
              <a:tr h="32702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出席单位</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出席会议名单</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74663">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业主代表</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2800" b="0" i="0" u="none" strike="noStrike" cap="none" normalizeH="0" baseline="0" smtClean="0">
                        <a:ln>
                          <a:noFill/>
                        </a:ln>
                        <a:solidFill>
                          <a:schemeClr val="tx1"/>
                        </a:solidFill>
                        <a:effectLst/>
                        <a:latin typeface="Arial"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93713">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设计单位</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2800" b="0" i="0" u="none" strike="noStrike" cap="none" normalizeH="0" baseline="0" smtClean="0">
                        <a:ln>
                          <a:noFill/>
                        </a:ln>
                        <a:solidFill>
                          <a:schemeClr val="tx1"/>
                        </a:solidFill>
                        <a:effectLst/>
                        <a:latin typeface="Arial"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74663">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承包商</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2800" b="0" i="0" u="none" strike="noStrike" cap="none" normalizeH="0" baseline="0" smtClean="0">
                        <a:ln>
                          <a:noFill/>
                        </a:ln>
                        <a:solidFill>
                          <a:schemeClr val="tx1"/>
                        </a:solidFill>
                        <a:effectLst/>
                        <a:latin typeface="Arial"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730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监理单位</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2800" b="0" i="0" u="none" strike="noStrike" cap="none" normalizeH="0" baseline="0" smtClean="0">
                        <a:ln>
                          <a:noFill/>
                        </a:ln>
                        <a:solidFill>
                          <a:schemeClr val="tx1"/>
                        </a:solidFill>
                        <a:effectLst/>
                        <a:latin typeface="Arial"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74663">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质监站</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2800" b="0" i="0" u="none" strike="noStrike" cap="none" normalizeH="0" baseline="0" smtClean="0">
                        <a:ln>
                          <a:noFill/>
                        </a:ln>
                        <a:solidFill>
                          <a:schemeClr val="tx1"/>
                        </a:solidFill>
                        <a:effectLst/>
                        <a:latin typeface="Arial"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50988">
                <a:tc gridSpan="2">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交底会议内容：</a:t>
                      </a:r>
                      <a:endParaRPr kumimoji="1" lang="zh-CN" altLang="en-US" sz="18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tr>
            </a:tbl>
          </a:graphicData>
        </a:graphic>
      </p:graphicFrame>
      <p:sp>
        <p:nvSpPr>
          <p:cNvPr id="315422" name="Rectangle 30"/>
          <p:cNvSpPr>
            <a:spLocks noChangeArrowheads="1"/>
          </p:cNvSpPr>
          <p:nvPr/>
        </p:nvSpPr>
        <p:spPr bwMode="auto">
          <a:xfrm>
            <a:off x="6443663" y="6064250"/>
            <a:ext cx="7493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latinLnBrk="1">
              <a:spcBef>
                <a:spcPct val="0"/>
              </a:spcBef>
              <a:spcAft>
                <a:spcPct val="0"/>
              </a:spcAft>
            </a:pPr>
            <a:r>
              <a:rPr kumimoji="1" lang="zh-CN" altLang="en-US" sz="1400" b="1" smtClean="0">
                <a:solidFill>
                  <a:srgbClr val="000000"/>
                </a:solidFill>
                <a:latin typeface="Times New Roman" pitchFamily="18" charset="0"/>
                <a:cs typeface="Times New Roman" pitchFamily="18" charset="0"/>
              </a:rPr>
              <a:t>日期：</a:t>
            </a:r>
            <a:r>
              <a:rPr kumimoji="1" lang="zh-CN" altLang="en-US" sz="1000" smtClean="0">
                <a:solidFill>
                  <a:srgbClr val="000000"/>
                </a:solidFill>
                <a:latin typeface="Times New Roman" pitchFamily="18" charset="0"/>
                <a:cs typeface="Times New Roman" pitchFamily="18" charset="0"/>
              </a:rPr>
              <a:t> </a:t>
            </a:r>
            <a:endParaRPr kumimoji="1" lang="zh-CN" altLang="en-US" smtClean="0">
              <a:solidFill>
                <a:srgbClr val="000000"/>
              </a:solidFill>
              <a:latin typeface="Gulim" pitchFamily="34" charset="-127"/>
              <a:cs typeface="Times New Roman" pitchFamily="18" charset="0"/>
            </a:endParaRPr>
          </a:p>
        </p:txBody>
      </p:sp>
    </p:spTree>
    <p:extLst>
      <p:ext uri="{BB962C8B-B14F-4D97-AF65-F5344CB8AC3E}">
        <p14:creationId xmlns:p14="http://schemas.microsoft.com/office/powerpoint/2010/main" val="22474128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2"/>
          <p:cNvSpPr>
            <a:spLocks noChangeArrowheads="1"/>
          </p:cNvSpPr>
          <p:nvPr/>
        </p:nvSpPr>
        <p:spPr bwMode="gray">
          <a:xfrm>
            <a:off x="684213" y="836613"/>
            <a:ext cx="4319587"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kumimoji="1" lang="en-US" altLang="zh-CN" sz="2400" b="1" smtClean="0">
                <a:solidFill>
                  <a:srgbClr val="000000"/>
                </a:solidFill>
              </a:rPr>
              <a:t>8.3</a:t>
            </a:r>
            <a:r>
              <a:rPr kumimoji="1" lang="zh-CN" altLang="en-US" sz="2400" b="1" smtClean="0">
                <a:solidFill>
                  <a:srgbClr val="000000"/>
                </a:solidFill>
              </a:rPr>
              <a:t>工程管理及文档</a:t>
            </a:r>
          </a:p>
        </p:txBody>
      </p:sp>
      <p:sp>
        <p:nvSpPr>
          <p:cNvPr id="287747" name="Rectangle 3"/>
          <p:cNvSpPr>
            <a:spLocks noGrp="1" noChangeArrowheads="1"/>
          </p:cNvSpPr>
          <p:nvPr>
            <p:ph type="body" idx="1"/>
          </p:nvPr>
        </p:nvSpPr>
        <p:spPr>
          <a:xfrm>
            <a:off x="611188" y="1268413"/>
            <a:ext cx="4330700" cy="417512"/>
          </a:xfrm>
          <a:noFill/>
          <a:ln/>
        </p:spPr>
        <p:txBody>
          <a:bodyPr/>
          <a:lstStyle/>
          <a:p>
            <a:pPr>
              <a:buFontTx/>
              <a:buNone/>
            </a:pPr>
            <a:r>
              <a:rPr lang="en-US" altLang="zh-CN" sz="2400">
                <a:latin typeface="宋体" pitchFamily="2" charset="-122"/>
              </a:rPr>
              <a:t>8.3.1 </a:t>
            </a:r>
            <a:r>
              <a:rPr lang="zh-CN" altLang="en-US" sz="2400">
                <a:latin typeface="宋体" pitchFamily="2" charset="-122"/>
              </a:rPr>
              <a:t>工程管理机构</a:t>
            </a:r>
            <a:r>
              <a:rPr lang="zh-CN" altLang="en-US">
                <a:latin typeface="宋体" pitchFamily="2" charset="-122"/>
              </a:rPr>
              <a:t> </a:t>
            </a:r>
            <a:endParaRPr lang="en-US" altLang="zh-CN">
              <a:latin typeface="宋体" pitchFamily="2" charset="-122"/>
            </a:endParaRPr>
          </a:p>
        </p:txBody>
      </p:sp>
      <p:sp>
        <p:nvSpPr>
          <p:cNvPr id="287748" name="Rectangle 4"/>
          <p:cNvSpPr>
            <a:spLocks noChangeArrowheads="1"/>
          </p:cNvSpPr>
          <p:nvPr/>
        </p:nvSpPr>
        <p:spPr bwMode="auto">
          <a:xfrm>
            <a:off x="684213" y="2060575"/>
            <a:ext cx="3240087"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fontAlgn="base">
              <a:lnSpc>
                <a:spcPct val="90000"/>
              </a:lnSpc>
              <a:spcBef>
                <a:spcPct val="20000"/>
              </a:spcBef>
              <a:spcAft>
                <a:spcPct val="0"/>
              </a:spcAft>
              <a:buSzPct val="60000"/>
              <a:buFont typeface="Wingdings" pitchFamily="2" charset="2"/>
              <a:buChar char="n"/>
            </a:pPr>
            <a:r>
              <a:rPr lang="zh-CN" altLang="en-US" sz="2400" smtClean="0">
                <a:solidFill>
                  <a:srgbClr val="000000"/>
                </a:solidFill>
                <a:latin typeface="宋体" pitchFamily="2" charset="-122"/>
              </a:rPr>
              <a:t>各部门及岗位职能 </a:t>
            </a:r>
            <a:endParaRPr lang="en-US" altLang="zh-CN" sz="2400" smtClean="0">
              <a:solidFill>
                <a:srgbClr val="000000"/>
              </a:solidFill>
              <a:latin typeface="宋体" pitchFamily="2" charset="-122"/>
            </a:endParaRPr>
          </a:p>
        </p:txBody>
      </p:sp>
      <p:sp>
        <p:nvSpPr>
          <p:cNvPr id="287749" name="Text Box 5"/>
          <p:cNvSpPr txBox="1">
            <a:spLocks noChangeArrowheads="1"/>
          </p:cNvSpPr>
          <p:nvPr/>
        </p:nvSpPr>
        <p:spPr bwMode="auto">
          <a:xfrm>
            <a:off x="827088" y="2636838"/>
            <a:ext cx="6480175" cy="2987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1" eaLnBrk="0" fontAlgn="base" hangingPunct="0">
              <a:spcBef>
                <a:spcPct val="0"/>
              </a:spcBef>
              <a:spcAft>
                <a:spcPct val="0"/>
              </a:spcAft>
              <a:buClr>
                <a:srgbClr val="99CC00"/>
              </a:buClr>
              <a:buSzPct val="70000"/>
              <a:buFont typeface="Wingdings" pitchFamily="2" charset="2"/>
              <a:buChar char="Ø"/>
            </a:pPr>
            <a:r>
              <a:rPr lang="zh-CN" altLang="en-US" sz="2000" smtClean="0">
                <a:solidFill>
                  <a:srgbClr val="000000"/>
                </a:solidFill>
                <a:latin typeface="宋体" pitchFamily="2" charset="-122"/>
              </a:rPr>
              <a:t>工程总负责人 </a:t>
            </a:r>
          </a:p>
          <a:p>
            <a:pPr lvl="1" eaLnBrk="0" fontAlgn="base" hangingPunct="0">
              <a:spcBef>
                <a:spcPct val="0"/>
              </a:spcBef>
              <a:spcAft>
                <a:spcPct val="0"/>
              </a:spcAft>
              <a:buClr>
                <a:srgbClr val="99CC00"/>
              </a:buClr>
              <a:buSzPct val="70000"/>
              <a:buFont typeface="Wingdings" pitchFamily="2" charset="2"/>
              <a:buChar char="Ø"/>
            </a:pPr>
            <a:r>
              <a:rPr lang="zh-CN" altLang="en-US" sz="2000" smtClean="0">
                <a:solidFill>
                  <a:srgbClr val="000000"/>
                </a:solidFill>
                <a:latin typeface="宋体" pitchFamily="2" charset="-122"/>
              </a:rPr>
              <a:t>项目管理部 </a:t>
            </a:r>
          </a:p>
          <a:p>
            <a:pPr lvl="1" eaLnBrk="0" fontAlgn="base" hangingPunct="0">
              <a:spcBef>
                <a:spcPct val="0"/>
              </a:spcBef>
              <a:spcAft>
                <a:spcPct val="0"/>
              </a:spcAft>
              <a:buClr>
                <a:srgbClr val="99CC00"/>
              </a:buClr>
              <a:buSzPct val="70000"/>
              <a:buFont typeface="Wingdings" pitchFamily="2" charset="2"/>
              <a:buChar char="Ø"/>
            </a:pPr>
            <a:r>
              <a:rPr lang="zh-CN" altLang="en-US" sz="2000" smtClean="0">
                <a:solidFill>
                  <a:srgbClr val="000000"/>
                </a:solidFill>
                <a:latin typeface="宋体" pitchFamily="2" charset="-122"/>
              </a:rPr>
              <a:t>商务管理部 </a:t>
            </a:r>
          </a:p>
          <a:p>
            <a:pPr lvl="1" eaLnBrk="0" fontAlgn="base" hangingPunct="0">
              <a:spcBef>
                <a:spcPct val="0"/>
              </a:spcBef>
              <a:spcAft>
                <a:spcPct val="0"/>
              </a:spcAft>
              <a:buClr>
                <a:srgbClr val="99CC00"/>
              </a:buClr>
              <a:buSzPct val="70000"/>
              <a:buFont typeface="Wingdings" pitchFamily="2" charset="2"/>
              <a:buChar char="Ø"/>
            </a:pPr>
            <a:r>
              <a:rPr lang="zh-CN" altLang="en-US" sz="2000" smtClean="0">
                <a:solidFill>
                  <a:srgbClr val="000000"/>
                </a:solidFill>
                <a:latin typeface="宋体" pitchFamily="2" charset="-122"/>
              </a:rPr>
              <a:t>项目经理部</a:t>
            </a:r>
          </a:p>
          <a:p>
            <a:pPr lvl="2" eaLnBrk="0" fontAlgn="base" hangingPunct="0">
              <a:spcBef>
                <a:spcPct val="0"/>
              </a:spcBef>
              <a:spcAft>
                <a:spcPct val="0"/>
              </a:spcAft>
              <a:buClr>
                <a:srgbClr val="99CC00"/>
              </a:buClr>
              <a:buSzPct val="70000"/>
              <a:buFont typeface="Wingdings" pitchFamily="2" charset="2"/>
              <a:buChar char="Ø"/>
            </a:pPr>
            <a:r>
              <a:rPr lang="zh-CN" altLang="en-US" sz="2000" smtClean="0">
                <a:solidFill>
                  <a:srgbClr val="000000"/>
                </a:solidFill>
                <a:latin typeface="宋体" pitchFamily="2" charset="-122"/>
              </a:rPr>
              <a:t>质安部</a:t>
            </a:r>
          </a:p>
          <a:p>
            <a:pPr lvl="2" eaLnBrk="0" fontAlgn="base" hangingPunct="0">
              <a:spcBef>
                <a:spcPct val="0"/>
              </a:spcBef>
              <a:spcAft>
                <a:spcPct val="0"/>
              </a:spcAft>
              <a:buClr>
                <a:srgbClr val="99CC00"/>
              </a:buClr>
              <a:buSzPct val="70000"/>
              <a:buFont typeface="Wingdings" pitchFamily="2" charset="2"/>
              <a:buChar char="Ø"/>
            </a:pPr>
            <a:r>
              <a:rPr lang="zh-CN" altLang="en-US" sz="2000" smtClean="0">
                <a:solidFill>
                  <a:srgbClr val="000000"/>
                </a:solidFill>
                <a:latin typeface="宋体" pitchFamily="2" charset="-122"/>
              </a:rPr>
              <a:t>施工部</a:t>
            </a:r>
          </a:p>
          <a:p>
            <a:pPr lvl="2" eaLnBrk="0" fontAlgn="base" hangingPunct="0">
              <a:spcBef>
                <a:spcPct val="0"/>
              </a:spcBef>
              <a:spcAft>
                <a:spcPct val="0"/>
              </a:spcAft>
              <a:buClr>
                <a:srgbClr val="99CC00"/>
              </a:buClr>
              <a:buSzPct val="70000"/>
              <a:buFont typeface="Wingdings" pitchFamily="2" charset="2"/>
              <a:buChar char="Ø"/>
            </a:pPr>
            <a:r>
              <a:rPr lang="zh-CN" altLang="en-US" sz="2000" smtClean="0">
                <a:solidFill>
                  <a:srgbClr val="000000"/>
                </a:solidFill>
                <a:latin typeface="宋体" pitchFamily="2" charset="-122"/>
              </a:rPr>
              <a:t>物料计划统筹部</a:t>
            </a:r>
          </a:p>
          <a:p>
            <a:pPr lvl="1" eaLnBrk="0" fontAlgn="base" hangingPunct="0">
              <a:spcBef>
                <a:spcPct val="0"/>
              </a:spcBef>
              <a:spcAft>
                <a:spcPct val="0"/>
              </a:spcAft>
              <a:buClr>
                <a:srgbClr val="99CC00"/>
              </a:buClr>
              <a:buSzPct val="70000"/>
              <a:buFont typeface="Wingdings" pitchFamily="2" charset="2"/>
              <a:buChar char="Ø"/>
            </a:pPr>
            <a:r>
              <a:rPr lang="zh-CN" altLang="en-US" sz="2000" smtClean="0">
                <a:solidFill>
                  <a:srgbClr val="000000"/>
                </a:solidFill>
                <a:latin typeface="宋体" pitchFamily="2" charset="-122"/>
              </a:rPr>
              <a:t>资料员 </a:t>
            </a:r>
          </a:p>
          <a:p>
            <a:pPr eaLnBrk="0" fontAlgn="base" hangingPunct="0">
              <a:spcBef>
                <a:spcPct val="50000"/>
              </a:spcBef>
              <a:spcAft>
                <a:spcPct val="0"/>
              </a:spcAft>
            </a:pPr>
            <a:endParaRPr lang="zh-CN" altLang="en-US" sz="2000" smtClean="0">
              <a:solidFill>
                <a:srgbClr val="000000"/>
              </a:solidFill>
              <a:latin typeface="宋体" pitchFamily="2" charset="-122"/>
            </a:endParaRPr>
          </a:p>
        </p:txBody>
      </p:sp>
    </p:spTree>
    <p:extLst>
      <p:ext uri="{BB962C8B-B14F-4D97-AF65-F5344CB8AC3E}">
        <p14:creationId xmlns:p14="http://schemas.microsoft.com/office/powerpoint/2010/main" val="377013254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ChangeArrowheads="1"/>
          </p:cNvSpPr>
          <p:nvPr/>
        </p:nvSpPr>
        <p:spPr bwMode="gray">
          <a:xfrm>
            <a:off x="539750" y="836613"/>
            <a:ext cx="7199313"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en-US" altLang="zh-CN" sz="2400" b="1" smtClean="0">
                <a:solidFill>
                  <a:srgbClr val="000000"/>
                </a:solidFill>
              </a:rPr>
              <a:t>8.4</a:t>
            </a:r>
            <a:r>
              <a:rPr lang="zh-CN" altLang="en-US" sz="2400" b="1" smtClean="0">
                <a:solidFill>
                  <a:srgbClr val="000000"/>
                </a:solidFill>
              </a:rPr>
              <a:t>工程监理及文档</a:t>
            </a:r>
          </a:p>
        </p:txBody>
      </p:sp>
      <p:sp>
        <p:nvSpPr>
          <p:cNvPr id="316419" name="Rectangle 3"/>
          <p:cNvSpPr>
            <a:spLocks noGrp="1" noChangeArrowheads="1"/>
          </p:cNvSpPr>
          <p:nvPr>
            <p:ph type="body" idx="1"/>
          </p:nvPr>
        </p:nvSpPr>
        <p:spPr>
          <a:xfrm>
            <a:off x="-323850" y="1271588"/>
            <a:ext cx="4448175" cy="357187"/>
          </a:xfrm>
          <a:noFill/>
          <a:ln/>
        </p:spPr>
        <p:txBody>
          <a:bodyPr/>
          <a:lstStyle/>
          <a:p>
            <a:pPr lvl="2">
              <a:lnSpc>
                <a:spcPct val="90000"/>
              </a:lnSpc>
            </a:pPr>
            <a:r>
              <a:rPr lang="zh-CN" altLang="en-US">
                <a:solidFill>
                  <a:schemeClr val="tx2"/>
                </a:solidFill>
                <a:latin typeface="宋体" pitchFamily="2" charset="-122"/>
              </a:rPr>
              <a:t> 监理工程师日记</a:t>
            </a:r>
            <a:r>
              <a:rPr lang="zh-CN" altLang="en-US">
                <a:latin typeface="宋体" pitchFamily="2" charset="-122"/>
              </a:rPr>
              <a:t> </a:t>
            </a:r>
            <a:endParaRPr lang="en-US" altLang="zh-CN">
              <a:latin typeface="宋体" pitchFamily="2" charset="-122"/>
            </a:endParaRPr>
          </a:p>
        </p:txBody>
      </p:sp>
      <p:pic>
        <p:nvPicPr>
          <p:cNvPr id="316420" name="Picture 4" descr="图片5"/>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11188" y="1700213"/>
            <a:ext cx="8161337" cy="49291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221604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Rectangle 2"/>
          <p:cNvSpPr>
            <a:spLocks noChangeArrowheads="1"/>
          </p:cNvSpPr>
          <p:nvPr/>
        </p:nvSpPr>
        <p:spPr bwMode="gray">
          <a:xfrm>
            <a:off x="468313" y="836613"/>
            <a:ext cx="7199312"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en-US" altLang="zh-CN" sz="2400" b="1" smtClean="0">
                <a:solidFill>
                  <a:srgbClr val="000000"/>
                </a:solidFill>
              </a:rPr>
              <a:t>8.4</a:t>
            </a:r>
            <a:r>
              <a:rPr lang="zh-CN" altLang="en-US" sz="2400" b="1" smtClean="0">
                <a:solidFill>
                  <a:srgbClr val="000000"/>
                </a:solidFill>
              </a:rPr>
              <a:t>工程监理及文档</a:t>
            </a:r>
          </a:p>
        </p:txBody>
      </p:sp>
      <p:sp>
        <p:nvSpPr>
          <p:cNvPr id="317443" name="Rectangle 3"/>
          <p:cNvSpPr>
            <a:spLocks noGrp="1" noChangeArrowheads="1"/>
          </p:cNvSpPr>
          <p:nvPr>
            <p:ph type="body" idx="1"/>
          </p:nvPr>
        </p:nvSpPr>
        <p:spPr>
          <a:xfrm>
            <a:off x="-323850" y="1268413"/>
            <a:ext cx="4751388" cy="298450"/>
          </a:xfrm>
          <a:noFill/>
          <a:ln/>
        </p:spPr>
        <p:txBody>
          <a:bodyPr/>
          <a:lstStyle/>
          <a:p>
            <a:pPr marL="1371600" lvl="2" indent="-457200">
              <a:lnSpc>
                <a:spcPct val="80000"/>
              </a:lnSpc>
            </a:pPr>
            <a:r>
              <a:rPr lang="zh-CN" altLang="en-US" sz="2000">
                <a:solidFill>
                  <a:schemeClr val="tx2"/>
                </a:solidFill>
                <a:latin typeface="宋体" pitchFamily="2" charset="-122"/>
              </a:rPr>
              <a:t>监理月报表</a:t>
            </a:r>
          </a:p>
        </p:txBody>
      </p:sp>
      <p:sp>
        <p:nvSpPr>
          <p:cNvPr id="317444" name="Rectangle 4"/>
          <p:cNvSpPr>
            <a:spLocks noChangeArrowheads="1"/>
          </p:cNvSpPr>
          <p:nvPr/>
        </p:nvSpPr>
        <p:spPr bwMode="auto">
          <a:xfrm>
            <a:off x="933450" y="1033463"/>
            <a:ext cx="1841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latinLnBrk="1">
              <a:spcBef>
                <a:spcPct val="0"/>
              </a:spcBef>
              <a:spcAft>
                <a:spcPct val="0"/>
              </a:spcAft>
            </a:pPr>
            <a:endParaRPr kumimoji="1" lang="zh-CN" altLang="en-US" sz="1000" smtClean="0">
              <a:solidFill>
                <a:srgbClr val="000000"/>
              </a:solidFill>
              <a:latin typeface="Times New Roman" pitchFamily="18" charset="0"/>
            </a:endParaRPr>
          </a:p>
          <a:p>
            <a:pPr eaLnBrk="0" fontAlgn="base" hangingPunct="0">
              <a:spcBef>
                <a:spcPct val="0"/>
              </a:spcBef>
              <a:spcAft>
                <a:spcPct val="0"/>
              </a:spcAft>
            </a:pPr>
            <a:endParaRPr kumimoji="1" lang="zh-CN" altLang="en-US" smtClean="0">
              <a:solidFill>
                <a:srgbClr val="000000"/>
              </a:solidFill>
              <a:latin typeface="Gulim" pitchFamily="34" charset="-127"/>
            </a:endParaRPr>
          </a:p>
        </p:txBody>
      </p:sp>
      <p:graphicFrame>
        <p:nvGraphicFramePr>
          <p:cNvPr id="317500" name="Group 60"/>
          <p:cNvGraphicFramePr>
            <a:graphicFrameLocks noGrp="1"/>
          </p:cNvGraphicFramePr>
          <p:nvPr/>
        </p:nvGraphicFramePr>
        <p:xfrm>
          <a:off x="900113" y="1628775"/>
          <a:ext cx="7632700" cy="4498975"/>
        </p:xfrm>
        <a:graphic>
          <a:graphicData uri="http://schemas.openxmlformats.org/drawingml/2006/table">
            <a:tbl>
              <a:tblPr/>
              <a:tblGrid>
                <a:gridCol w="792162"/>
                <a:gridCol w="1249363"/>
                <a:gridCol w="1290637"/>
                <a:gridCol w="1611313"/>
                <a:gridCol w="1293812"/>
                <a:gridCol w="1395413"/>
              </a:tblGrid>
              <a:tr h="287338">
                <a:tc gridSpan="6">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工程项目：                                    项目编号：</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84163">
                <a:tc gridSpan="6">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月份：</a:t>
                      </a:r>
                      <a:r>
                        <a:rPr kumimoji="1" lang="en-US" altLang="zh-CN" sz="1800" b="1" i="0" u="none" strike="noStrike" cap="none" normalizeH="0" baseline="0" smtClean="0">
                          <a:ln>
                            <a:noFill/>
                          </a:ln>
                          <a:solidFill>
                            <a:schemeClr val="tx1"/>
                          </a:solidFill>
                          <a:effectLst/>
                          <a:latin typeface="Times New Roman" pitchFamily="18" charset="0"/>
                          <a:ea typeface="宋体" pitchFamily="2" charset="-122"/>
                        </a:rPr>
                        <a:t>_____</a:t>
                      </a: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年</a:t>
                      </a:r>
                      <a:r>
                        <a:rPr kumimoji="1" lang="en-US" altLang="zh-CN" sz="1800" b="1" i="0" u="none" strike="noStrike" cap="none" normalizeH="0" baseline="0" smtClean="0">
                          <a:ln>
                            <a:noFill/>
                          </a:ln>
                          <a:solidFill>
                            <a:schemeClr val="tx1"/>
                          </a:solidFill>
                          <a:effectLst/>
                          <a:latin typeface="Times New Roman" pitchFamily="18" charset="0"/>
                          <a:ea typeface="宋体" pitchFamily="2" charset="-122"/>
                        </a:rPr>
                        <a:t>____</a:t>
                      </a: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月；本月气象： 晴天</a:t>
                      </a:r>
                      <a:r>
                        <a:rPr kumimoji="1" lang="en-US" altLang="zh-CN" sz="1800" b="1" i="0" u="none" strike="noStrike" cap="none" normalizeH="0" baseline="0" smtClean="0">
                          <a:ln>
                            <a:noFill/>
                          </a:ln>
                          <a:solidFill>
                            <a:schemeClr val="tx1"/>
                          </a:solidFill>
                          <a:effectLst/>
                          <a:latin typeface="Times New Roman" pitchFamily="18" charset="0"/>
                          <a:ea typeface="宋体" pitchFamily="2" charset="-122"/>
                        </a:rPr>
                        <a:t>___</a:t>
                      </a: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雨天</a:t>
                      </a:r>
                      <a:r>
                        <a:rPr kumimoji="1" lang="en-US" altLang="zh-CN" sz="1800" b="1" i="0" u="none" strike="noStrike" cap="none" normalizeH="0" baseline="0" smtClean="0">
                          <a:ln>
                            <a:noFill/>
                          </a:ln>
                          <a:solidFill>
                            <a:schemeClr val="tx1"/>
                          </a:solidFill>
                          <a:effectLst/>
                          <a:latin typeface="Times New Roman" pitchFamily="18" charset="0"/>
                          <a:ea typeface="宋体" pitchFamily="2" charset="-122"/>
                        </a:rPr>
                        <a:t>___</a:t>
                      </a: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阴天</a:t>
                      </a:r>
                      <a:r>
                        <a:rPr kumimoji="1" lang="en-US" altLang="zh-CN" sz="1800" b="1" i="0" u="none" strike="noStrike" cap="none" normalizeH="0" baseline="0" smtClean="0">
                          <a:ln>
                            <a:noFill/>
                          </a:ln>
                          <a:solidFill>
                            <a:schemeClr val="tx1"/>
                          </a:solidFill>
                          <a:effectLst/>
                          <a:latin typeface="Times New Roman" pitchFamily="18" charset="0"/>
                          <a:ea typeface="宋体" pitchFamily="2" charset="-122"/>
                        </a:rPr>
                        <a:t>____</a:t>
                      </a: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雪天</a:t>
                      </a:r>
                      <a:r>
                        <a:rPr kumimoji="1" lang="en-US" altLang="zh-CN" sz="1800" b="1" i="0" u="none" strike="noStrike" cap="none" normalizeH="0" baseline="0" smtClean="0">
                          <a:ln>
                            <a:noFill/>
                          </a:ln>
                          <a:solidFill>
                            <a:schemeClr val="tx1"/>
                          </a:solidFill>
                          <a:effectLst/>
                          <a:latin typeface="Times New Roman" pitchFamily="18" charset="0"/>
                          <a:ea typeface="宋体" pitchFamily="2" charset="-122"/>
                        </a:rPr>
                        <a:t>____</a:t>
                      </a:r>
                      <a:r>
                        <a:rPr kumimoji="1" lang="en-US" altLang="zh-CN" sz="1800" b="1" i="0" u="none" strike="noStrike" cap="none" normalizeH="0" baseline="0" smtClean="0">
                          <a:ln>
                            <a:noFill/>
                          </a:ln>
                          <a:solidFill>
                            <a:schemeClr val="tx1"/>
                          </a:solidFill>
                          <a:effectLst/>
                          <a:latin typeface="Gulim" pitchFamily="34" charset="-127"/>
                          <a:ea typeface="宋体" pitchFamily="2" charset="-122"/>
                        </a:rPr>
                        <a:t>    </a:t>
                      </a: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最高</a:t>
                      </a:r>
                      <a:r>
                        <a:rPr kumimoji="1" lang="en-US" altLang="zh-CN" sz="1800" b="1" i="0" u="none" strike="noStrike" cap="none" normalizeH="0" baseline="0" smtClean="0">
                          <a:ln>
                            <a:noFill/>
                          </a:ln>
                          <a:solidFill>
                            <a:schemeClr val="tx1"/>
                          </a:solidFill>
                          <a:effectLst/>
                          <a:latin typeface="Times New Roman" pitchFamily="18" charset="0"/>
                          <a:ea typeface="宋体" pitchFamily="2" charset="-122"/>
                        </a:rPr>
                        <a:t>(</a:t>
                      </a: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低</a:t>
                      </a:r>
                      <a:r>
                        <a:rPr kumimoji="1" lang="en-US" altLang="zh-CN" sz="1800" b="1" i="0" u="none" strike="noStrike" cap="none" normalizeH="0" baseline="0" smtClean="0">
                          <a:ln>
                            <a:noFill/>
                          </a:ln>
                          <a:solidFill>
                            <a:schemeClr val="tx1"/>
                          </a:solidFill>
                          <a:effectLst/>
                          <a:latin typeface="Times New Roman" pitchFamily="18" charset="0"/>
                          <a:ea typeface="宋体" pitchFamily="2" charset="-122"/>
                        </a:rPr>
                        <a:t>)</a:t>
                      </a: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气温</a:t>
                      </a:r>
                      <a:r>
                        <a:rPr kumimoji="1" lang="en-US" altLang="zh-CN" sz="1800" b="1" i="0" u="none" strike="noStrike" cap="none" normalizeH="0" baseline="0" smtClean="0">
                          <a:ln>
                            <a:noFill/>
                          </a:ln>
                          <a:solidFill>
                            <a:schemeClr val="tx1"/>
                          </a:solidFill>
                          <a:effectLst/>
                          <a:latin typeface="Times New Roman" pitchFamily="18" charset="0"/>
                          <a:ea typeface="宋体" pitchFamily="2" charset="-122"/>
                        </a:rPr>
                        <a:t>;</a:t>
                      </a:r>
                      <a:endParaRPr kumimoji="1" lang="en-US" altLang="zh-CN" sz="1800" b="1" i="0" u="none" strike="noStrike" cap="none" normalizeH="0" baseline="0" smtClean="0">
                        <a:ln>
                          <a:noFill/>
                        </a:ln>
                        <a:solidFill>
                          <a:schemeClr val="tx1"/>
                        </a:solidFill>
                        <a:effectLst/>
                        <a:latin typeface="Gulim" pitchFamily="34" charset="-127"/>
                        <a:ea typeface="Gulim" pitchFamily="34" charset="-127"/>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84163">
                <a:tc gridSpan="6">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工程进展情况和形象面貌：</a:t>
                      </a:r>
                      <a:endParaRPr kumimoji="1" lang="zh-CN" altLang="en-US" sz="18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84163">
                <a:tc gridSpan="6">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出勤人员总计：</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82575">
                <a:tc gridSpan="6">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出勤主要机械：</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420688">
                <a:tc rowSpan="2">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主要</a:t>
                      </a:r>
                    </a:p>
                    <a:p>
                      <a:pPr marL="0" marR="0" lvl="0" indent="0" algn="l"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材料</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名称</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本月进场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本月库存</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上月库存</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本月消耗量</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7338">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2800" b="0"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2800" b="0"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2800" b="0"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2800" b="0"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2800" b="0"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4163">
                <a:tc gridSpan="6">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发生影响工程的主要事项：</a:t>
                      </a:r>
                      <a:endParaRPr kumimoji="1" lang="zh-CN" altLang="en-US" sz="18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84163">
                <a:tc gridSpan="6">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施工单位提出的主要问题：</a:t>
                      </a:r>
                      <a:endParaRPr kumimoji="1" lang="zh-CN" altLang="en-US" sz="18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84163">
                <a:tc gridSpan="6">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监理工程师处理意见和指令：</a:t>
                      </a:r>
                      <a:endParaRPr kumimoji="1" lang="zh-CN" altLang="en-US" sz="18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74638">
                <a:tc gridSpan="6">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存在主要问题和建议：</a:t>
                      </a:r>
                      <a:endParaRPr kumimoji="1" lang="zh-CN" altLang="en-US" sz="18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bl>
          </a:graphicData>
        </a:graphic>
      </p:graphicFrame>
      <p:sp>
        <p:nvSpPr>
          <p:cNvPr id="317485" name="Rectangle 45"/>
          <p:cNvSpPr>
            <a:spLocks noChangeArrowheads="1"/>
          </p:cNvSpPr>
          <p:nvPr/>
        </p:nvSpPr>
        <p:spPr bwMode="auto">
          <a:xfrm>
            <a:off x="1476375" y="6165850"/>
            <a:ext cx="62642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latinLnBrk="1">
              <a:spcBef>
                <a:spcPct val="0"/>
              </a:spcBef>
              <a:spcAft>
                <a:spcPct val="0"/>
              </a:spcAft>
            </a:pPr>
            <a:r>
              <a:rPr kumimoji="1" lang="zh-CN" altLang="en-US" sz="1400" b="1" smtClean="0">
                <a:solidFill>
                  <a:srgbClr val="000000"/>
                </a:solidFill>
                <a:latin typeface="Times New Roman" pitchFamily="18" charset="0"/>
              </a:rPr>
              <a:t>监理工程师：</a:t>
            </a:r>
            <a:r>
              <a:rPr kumimoji="1" lang="en-US" altLang="zh-CN" sz="1400" b="1" smtClean="0">
                <a:solidFill>
                  <a:srgbClr val="000000"/>
                </a:solidFill>
                <a:latin typeface="Times New Roman" pitchFamily="18" charset="0"/>
              </a:rPr>
              <a:t>(</a:t>
            </a:r>
            <a:r>
              <a:rPr kumimoji="1" lang="zh-CN" altLang="en-US" sz="1400" b="1" smtClean="0">
                <a:solidFill>
                  <a:srgbClr val="000000"/>
                </a:solidFill>
                <a:latin typeface="Times New Roman" pitchFamily="18" charset="0"/>
              </a:rPr>
              <a:t>签字</a:t>
            </a:r>
            <a:r>
              <a:rPr kumimoji="1" lang="en-US" altLang="zh-CN" sz="1400" b="1" smtClean="0">
                <a:solidFill>
                  <a:srgbClr val="000000"/>
                </a:solidFill>
                <a:latin typeface="Times New Roman" pitchFamily="18" charset="0"/>
              </a:rPr>
              <a:t>)</a:t>
            </a:r>
            <a:r>
              <a:rPr kumimoji="1" lang="zh-CN" altLang="en-US" sz="1400" b="1" smtClean="0">
                <a:solidFill>
                  <a:srgbClr val="000000"/>
                </a:solidFill>
                <a:latin typeface="Times New Roman" pitchFamily="18" charset="0"/>
              </a:rPr>
              <a:t>　　　　　　　　　　　　　　　　　　　日期：</a:t>
            </a:r>
            <a:endParaRPr kumimoji="1" lang="zh-CN" altLang="en-US" sz="1400" b="1" smtClean="0">
              <a:solidFill>
                <a:srgbClr val="000000"/>
              </a:solidFill>
              <a:latin typeface="Gulim" pitchFamily="34" charset="-127"/>
            </a:endParaRPr>
          </a:p>
        </p:txBody>
      </p:sp>
    </p:spTree>
    <p:extLst>
      <p:ext uri="{BB962C8B-B14F-4D97-AF65-F5344CB8AC3E}">
        <p14:creationId xmlns:p14="http://schemas.microsoft.com/office/powerpoint/2010/main" val="20583641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6" name="Rectangle 2"/>
          <p:cNvSpPr>
            <a:spLocks noChangeArrowheads="1"/>
          </p:cNvSpPr>
          <p:nvPr/>
        </p:nvSpPr>
        <p:spPr bwMode="gray">
          <a:xfrm>
            <a:off x="468313" y="765175"/>
            <a:ext cx="7199312" cy="433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en-US" altLang="zh-CN" sz="2400" b="1" smtClean="0">
                <a:solidFill>
                  <a:srgbClr val="000000"/>
                </a:solidFill>
              </a:rPr>
              <a:t>8.4</a:t>
            </a:r>
            <a:r>
              <a:rPr lang="zh-CN" altLang="en-US" sz="2400" b="1" smtClean="0">
                <a:solidFill>
                  <a:srgbClr val="000000"/>
                </a:solidFill>
              </a:rPr>
              <a:t>工程监理及文档</a:t>
            </a:r>
          </a:p>
        </p:txBody>
      </p:sp>
      <p:sp>
        <p:nvSpPr>
          <p:cNvPr id="318467" name="Rectangle 3"/>
          <p:cNvSpPr>
            <a:spLocks noGrp="1" noChangeArrowheads="1"/>
          </p:cNvSpPr>
          <p:nvPr>
            <p:ph type="body" idx="1"/>
          </p:nvPr>
        </p:nvSpPr>
        <p:spPr>
          <a:xfrm>
            <a:off x="539750" y="1268413"/>
            <a:ext cx="6624638" cy="360362"/>
          </a:xfrm>
          <a:noFill/>
          <a:ln/>
        </p:spPr>
        <p:txBody>
          <a:bodyPr/>
          <a:lstStyle/>
          <a:p>
            <a:pPr marL="1371600" lvl="2" indent="-457200">
              <a:lnSpc>
                <a:spcPct val="80000"/>
              </a:lnSpc>
            </a:pPr>
            <a:r>
              <a:rPr lang="zh-CN" altLang="en-US" sz="2000">
                <a:solidFill>
                  <a:schemeClr val="tx2"/>
                </a:solidFill>
                <a:latin typeface="宋体" pitchFamily="2" charset="-122"/>
              </a:rPr>
              <a:t>设备安装工程缆线布放和接续质量控制表</a:t>
            </a:r>
          </a:p>
        </p:txBody>
      </p:sp>
      <p:sp>
        <p:nvSpPr>
          <p:cNvPr id="318468" name="Rectangle 4"/>
          <p:cNvSpPr>
            <a:spLocks noChangeArrowheads="1"/>
          </p:cNvSpPr>
          <p:nvPr/>
        </p:nvSpPr>
        <p:spPr bwMode="auto">
          <a:xfrm>
            <a:off x="971550" y="1628775"/>
            <a:ext cx="59769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latinLnBrk="1">
              <a:spcBef>
                <a:spcPct val="0"/>
              </a:spcBef>
              <a:spcAft>
                <a:spcPct val="0"/>
              </a:spcAft>
            </a:pPr>
            <a:r>
              <a:rPr kumimoji="1" lang="zh-CN" altLang="en-US" sz="1400" b="1" smtClean="0">
                <a:solidFill>
                  <a:srgbClr val="000000"/>
                </a:solidFill>
                <a:latin typeface="Times New Roman" pitchFamily="18" charset="0"/>
              </a:rPr>
              <a:t>工程名称：                                                                     </a:t>
            </a:r>
            <a:r>
              <a:rPr kumimoji="1" lang="zh-CN" altLang="en-US" sz="1400" b="1" smtClean="0">
                <a:solidFill>
                  <a:srgbClr val="000000"/>
                </a:solidFill>
                <a:latin typeface="Gulim" pitchFamily="34" charset="-127"/>
              </a:rPr>
              <a:t>    </a:t>
            </a:r>
            <a:r>
              <a:rPr kumimoji="1" lang="zh-CN" altLang="en-US" sz="1400" b="1" smtClean="0">
                <a:solidFill>
                  <a:srgbClr val="000000"/>
                </a:solidFill>
                <a:latin typeface="Times New Roman" pitchFamily="18" charset="0"/>
              </a:rPr>
              <a:t>监理单位</a:t>
            </a:r>
            <a:r>
              <a:rPr kumimoji="1" lang="en-US" altLang="zh-CN" sz="1400" b="1" smtClean="0">
                <a:solidFill>
                  <a:srgbClr val="000000"/>
                </a:solidFill>
                <a:latin typeface="Times New Roman" pitchFamily="18" charset="0"/>
              </a:rPr>
              <a:t>(</a:t>
            </a:r>
            <a:r>
              <a:rPr kumimoji="1" lang="zh-CN" altLang="en-US" sz="1400" b="1" smtClean="0">
                <a:solidFill>
                  <a:srgbClr val="000000"/>
                </a:solidFill>
                <a:latin typeface="Times New Roman" pitchFamily="18" charset="0"/>
              </a:rPr>
              <a:t>章</a:t>
            </a:r>
            <a:r>
              <a:rPr kumimoji="1" lang="en-US" altLang="zh-CN" sz="1400" b="1" smtClean="0">
                <a:solidFill>
                  <a:srgbClr val="000000"/>
                </a:solidFill>
                <a:latin typeface="Times New Roman" pitchFamily="18" charset="0"/>
              </a:rPr>
              <a:t>)</a:t>
            </a:r>
            <a:r>
              <a:rPr kumimoji="1" lang="zh-CN" altLang="en-US" sz="1400" b="1" smtClean="0">
                <a:solidFill>
                  <a:srgbClr val="000000"/>
                </a:solidFill>
                <a:latin typeface="Times New Roman" pitchFamily="18" charset="0"/>
              </a:rPr>
              <a:t>：</a:t>
            </a:r>
            <a:endParaRPr kumimoji="1" lang="en-US" altLang="zh-CN" sz="1400" b="1" smtClean="0">
              <a:solidFill>
                <a:srgbClr val="000000"/>
              </a:solidFill>
              <a:latin typeface="Gulim" pitchFamily="34" charset="-127"/>
            </a:endParaRPr>
          </a:p>
        </p:txBody>
      </p:sp>
      <p:graphicFrame>
        <p:nvGraphicFramePr>
          <p:cNvPr id="318567" name="Group 103"/>
          <p:cNvGraphicFramePr>
            <a:graphicFrameLocks noGrp="1"/>
          </p:cNvGraphicFramePr>
          <p:nvPr/>
        </p:nvGraphicFramePr>
        <p:xfrm>
          <a:off x="900113" y="1916113"/>
          <a:ext cx="7489825" cy="4387850"/>
        </p:xfrm>
        <a:graphic>
          <a:graphicData uri="http://schemas.openxmlformats.org/drawingml/2006/table">
            <a:tbl>
              <a:tblPr/>
              <a:tblGrid>
                <a:gridCol w="828675"/>
                <a:gridCol w="833437"/>
                <a:gridCol w="833438"/>
                <a:gridCol w="833437"/>
                <a:gridCol w="830263"/>
                <a:gridCol w="833437"/>
                <a:gridCol w="833438"/>
                <a:gridCol w="830262"/>
                <a:gridCol w="833438"/>
              </a:tblGrid>
              <a:tr h="215900">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序号</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缆线名称</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起止部位</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顺直整齐</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曲率规范</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绑扎牢固</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接续正确</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接触良好</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标志齐全</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06400">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US" altLang="zh-CN" sz="1800" b="1" i="0" u="none" strike="noStrike" cap="none" normalizeH="0" baseline="0" smtClean="0">
                          <a:ln>
                            <a:noFill/>
                          </a:ln>
                          <a:solidFill>
                            <a:schemeClr val="tx1"/>
                          </a:solidFill>
                          <a:effectLst/>
                          <a:latin typeface="Gulim" pitchFamily="34" charset="-127"/>
                          <a:ea typeface="宋体" pitchFamily="2" charset="-122"/>
                        </a:rPr>
                        <a:t>01</a:t>
                      </a:r>
                      <a:endParaRPr kumimoji="1" lang="en-US" altLang="zh-CN" sz="1800" b="1" i="0" u="none" strike="noStrike" cap="none" normalizeH="0" baseline="0" smtClean="0">
                        <a:ln>
                          <a:noFill/>
                        </a:ln>
                        <a:solidFill>
                          <a:schemeClr val="tx1"/>
                        </a:solidFill>
                        <a:effectLst/>
                        <a:latin typeface="Gulim" pitchFamily="34" charset="-127"/>
                        <a:ea typeface="Gulim" pitchFamily="34" charset="-127"/>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03225">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US" altLang="zh-CN" sz="1800" b="1" i="0" u="none" strike="noStrike" cap="none" normalizeH="0" baseline="0" smtClean="0">
                          <a:ln>
                            <a:noFill/>
                          </a:ln>
                          <a:solidFill>
                            <a:schemeClr val="tx1"/>
                          </a:solidFill>
                          <a:effectLst/>
                          <a:latin typeface="Gulim" pitchFamily="34" charset="-127"/>
                          <a:ea typeface="宋体" pitchFamily="2" charset="-122"/>
                        </a:rPr>
                        <a:t>02</a:t>
                      </a:r>
                      <a:endParaRPr kumimoji="1" lang="en-US" altLang="zh-CN" sz="1800" b="1" i="0" u="none" strike="noStrike" cap="none" normalizeH="0" baseline="0" smtClean="0">
                        <a:ln>
                          <a:noFill/>
                        </a:ln>
                        <a:solidFill>
                          <a:schemeClr val="tx1"/>
                        </a:solidFill>
                        <a:effectLst/>
                        <a:latin typeface="Gulim" pitchFamily="34" charset="-127"/>
                        <a:ea typeface="Gulim" pitchFamily="34" charset="-127"/>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04813">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US" altLang="zh-CN" sz="1800" b="1" i="0" u="none" strike="noStrike" cap="none" normalizeH="0" baseline="0" smtClean="0">
                          <a:ln>
                            <a:noFill/>
                          </a:ln>
                          <a:solidFill>
                            <a:schemeClr val="tx1"/>
                          </a:solidFill>
                          <a:effectLst/>
                          <a:latin typeface="Gulim" pitchFamily="34" charset="-127"/>
                          <a:ea typeface="宋体" pitchFamily="2" charset="-122"/>
                        </a:rPr>
                        <a:t>03</a:t>
                      </a:r>
                      <a:endParaRPr kumimoji="1" lang="en-US" altLang="zh-CN" sz="1800" b="1" i="0" u="none" strike="noStrike" cap="none" normalizeH="0" baseline="0" smtClean="0">
                        <a:ln>
                          <a:noFill/>
                        </a:ln>
                        <a:solidFill>
                          <a:schemeClr val="tx1"/>
                        </a:solidFill>
                        <a:effectLst/>
                        <a:latin typeface="Gulim" pitchFamily="34" charset="-127"/>
                        <a:ea typeface="Gulim" pitchFamily="34" charset="-127"/>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04813">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US" altLang="zh-CN" sz="1800" b="1" i="0" u="none" strike="noStrike" cap="none" normalizeH="0" baseline="0" smtClean="0">
                          <a:ln>
                            <a:noFill/>
                          </a:ln>
                          <a:solidFill>
                            <a:schemeClr val="tx1"/>
                          </a:solidFill>
                          <a:effectLst/>
                          <a:latin typeface="Gulim" pitchFamily="34" charset="-127"/>
                          <a:ea typeface="宋体" pitchFamily="2" charset="-122"/>
                        </a:rPr>
                        <a:t>04</a:t>
                      </a:r>
                      <a:endParaRPr kumimoji="1" lang="en-US" altLang="zh-CN" sz="1800" b="1" i="0" u="none" strike="noStrike" cap="none" normalizeH="0" baseline="0" smtClean="0">
                        <a:ln>
                          <a:noFill/>
                        </a:ln>
                        <a:solidFill>
                          <a:schemeClr val="tx1"/>
                        </a:solidFill>
                        <a:effectLst/>
                        <a:latin typeface="Gulim" pitchFamily="34" charset="-127"/>
                        <a:ea typeface="Gulim" pitchFamily="34" charset="-127"/>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04813">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US" altLang="zh-CN" sz="1800" b="1" i="0" u="none" strike="noStrike" cap="none" normalizeH="0" baseline="0" smtClean="0">
                          <a:ln>
                            <a:noFill/>
                          </a:ln>
                          <a:solidFill>
                            <a:schemeClr val="tx1"/>
                          </a:solidFill>
                          <a:effectLst/>
                          <a:latin typeface="Gulim" pitchFamily="34" charset="-127"/>
                          <a:ea typeface="宋体" pitchFamily="2" charset="-122"/>
                        </a:rPr>
                        <a:t>05</a:t>
                      </a:r>
                      <a:endParaRPr kumimoji="1" lang="en-US" altLang="zh-CN" sz="1800" b="1" i="0" u="none" strike="noStrike" cap="none" normalizeH="0" baseline="0" smtClean="0">
                        <a:ln>
                          <a:noFill/>
                        </a:ln>
                        <a:solidFill>
                          <a:schemeClr val="tx1"/>
                        </a:solidFill>
                        <a:effectLst/>
                        <a:latin typeface="Gulim" pitchFamily="34" charset="-127"/>
                        <a:ea typeface="Gulim" pitchFamily="34" charset="-127"/>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04813">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US" altLang="zh-CN" sz="1800" b="1" i="0" u="none" strike="noStrike" cap="none" normalizeH="0" baseline="0" smtClean="0">
                          <a:ln>
                            <a:noFill/>
                          </a:ln>
                          <a:solidFill>
                            <a:schemeClr val="tx1"/>
                          </a:solidFill>
                          <a:effectLst/>
                          <a:latin typeface="Gulim" pitchFamily="34" charset="-127"/>
                          <a:ea typeface="宋体" pitchFamily="2" charset="-122"/>
                        </a:rPr>
                        <a:t>06</a:t>
                      </a:r>
                      <a:endParaRPr kumimoji="1" lang="en-US" altLang="zh-CN" sz="1800" b="1" i="0" u="none" strike="noStrike" cap="none" normalizeH="0" baseline="0" smtClean="0">
                        <a:ln>
                          <a:noFill/>
                        </a:ln>
                        <a:solidFill>
                          <a:schemeClr val="tx1"/>
                        </a:solidFill>
                        <a:effectLst/>
                        <a:latin typeface="Gulim" pitchFamily="34" charset="-127"/>
                        <a:ea typeface="Gulim" pitchFamily="34" charset="-127"/>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04813">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US" altLang="zh-CN" sz="1800" b="1" i="0" u="none" strike="noStrike" cap="none" normalizeH="0" baseline="0" smtClean="0">
                          <a:ln>
                            <a:noFill/>
                          </a:ln>
                          <a:solidFill>
                            <a:schemeClr val="tx1"/>
                          </a:solidFill>
                          <a:effectLst/>
                          <a:latin typeface="Gulim" pitchFamily="34" charset="-127"/>
                          <a:ea typeface="宋体" pitchFamily="2" charset="-122"/>
                        </a:rPr>
                        <a:t>07</a:t>
                      </a:r>
                      <a:endParaRPr kumimoji="1" lang="en-US" altLang="zh-CN" sz="1800" b="1" i="0" u="none" strike="noStrike" cap="none" normalizeH="0" baseline="0" smtClean="0">
                        <a:ln>
                          <a:noFill/>
                        </a:ln>
                        <a:solidFill>
                          <a:schemeClr val="tx1"/>
                        </a:solidFill>
                        <a:effectLst/>
                        <a:latin typeface="Gulim" pitchFamily="34" charset="-127"/>
                        <a:ea typeface="Gulim" pitchFamily="34" charset="-127"/>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47700">
                <a:tc gridSpan="9">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施工单位代表：</a:t>
                      </a:r>
                      <a:endParaRPr kumimoji="1" lang="zh-CN" altLang="en-US" sz="18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监理工程师：</a:t>
                      </a:r>
                    </a:p>
                    <a:p>
                      <a:pPr marL="0" marR="0" lvl="0" indent="0" algn="l" defTabSz="914400" rtl="0" eaLnBrk="0" fontAlgn="base" latinLnBrk="0" hangingPunct="0">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Gulim" pitchFamily="34" charset="-127"/>
                          <a:ea typeface="宋体" pitchFamily="2" charset="-122"/>
                        </a:rPr>
                        <a:t>                                                                       </a:t>
                      </a:r>
                      <a:r>
                        <a:rPr kumimoji="1" lang="zh-CN" altLang="en-US" sz="1800" b="1" i="0" u="none" strike="noStrike" cap="none" normalizeH="0" baseline="0" smtClean="0">
                          <a:ln>
                            <a:noFill/>
                          </a:ln>
                          <a:solidFill>
                            <a:schemeClr val="tx1"/>
                          </a:solidFill>
                          <a:effectLst/>
                          <a:latin typeface="Times New Roman" pitchFamily="18" charset="0"/>
                          <a:ea typeface="宋体" pitchFamily="2" charset="-122"/>
                        </a:rPr>
                        <a:t>年    月     日</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bl>
          </a:graphicData>
        </a:graphic>
      </p:graphicFrame>
      <p:sp>
        <p:nvSpPr>
          <p:cNvPr id="318563" name="Rectangle 99"/>
          <p:cNvSpPr>
            <a:spLocks noChangeArrowheads="1"/>
          </p:cNvSpPr>
          <p:nvPr/>
        </p:nvSpPr>
        <p:spPr bwMode="auto">
          <a:xfrm>
            <a:off x="5359400" y="6292850"/>
            <a:ext cx="30289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latinLnBrk="1">
              <a:spcBef>
                <a:spcPct val="0"/>
              </a:spcBef>
              <a:spcAft>
                <a:spcPct val="0"/>
              </a:spcAft>
            </a:pPr>
            <a:r>
              <a:rPr kumimoji="1" lang="zh-CN" altLang="en-US" sz="1400" b="1" smtClean="0">
                <a:solidFill>
                  <a:srgbClr val="000000"/>
                </a:solidFill>
                <a:latin typeface="Times New Roman" pitchFamily="18" charset="0"/>
              </a:rPr>
              <a:t>本表一式两份、施工、监理各一份。</a:t>
            </a:r>
            <a:endParaRPr kumimoji="1" lang="zh-CN" altLang="en-US" sz="1400" b="1" smtClean="0">
              <a:solidFill>
                <a:srgbClr val="000000"/>
              </a:solidFill>
              <a:latin typeface="Gulim" pitchFamily="34" charset="-127"/>
            </a:endParaRPr>
          </a:p>
        </p:txBody>
      </p:sp>
    </p:spTree>
    <p:extLst>
      <p:ext uri="{BB962C8B-B14F-4D97-AF65-F5344CB8AC3E}">
        <p14:creationId xmlns:p14="http://schemas.microsoft.com/office/powerpoint/2010/main" val="239353856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Rectangle 2"/>
          <p:cNvSpPr>
            <a:spLocks noChangeArrowheads="1"/>
          </p:cNvSpPr>
          <p:nvPr/>
        </p:nvSpPr>
        <p:spPr bwMode="gray">
          <a:xfrm>
            <a:off x="612775" y="835025"/>
            <a:ext cx="7199313" cy="433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en-US" altLang="zh-CN" sz="2400" b="1" smtClean="0">
                <a:solidFill>
                  <a:srgbClr val="000000"/>
                </a:solidFill>
              </a:rPr>
              <a:t>8.5 </a:t>
            </a:r>
            <a:r>
              <a:rPr lang="zh-CN" altLang="en-US" sz="2400" b="1" smtClean="0">
                <a:solidFill>
                  <a:srgbClr val="000000"/>
                </a:solidFill>
              </a:rPr>
              <a:t>竣工技术文档</a:t>
            </a:r>
          </a:p>
        </p:txBody>
      </p:sp>
      <p:sp>
        <p:nvSpPr>
          <p:cNvPr id="328707" name="Rectangle 3"/>
          <p:cNvSpPr>
            <a:spLocks noGrp="1" noChangeArrowheads="1"/>
          </p:cNvSpPr>
          <p:nvPr>
            <p:ph type="body" idx="1"/>
          </p:nvPr>
        </p:nvSpPr>
        <p:spPr>
          <a:xfrm>
            <a:off x="395288" y="1268413"/>
            <a:ext cx="7920037" cy="5256212"/>
          </a:xfrm>
          <a:noFill/>
          <a:ln/>
        </p:spPr>
        <p:txBody>
          <a:bodyPr/>
          <a:lstStyle/>
          <a:p>
            <a:pPr algn="just">
              <a:lnSpc>
                <a:spcPct val="90000"/>
              </a:lnSpc>
              <a:buFontTx/>
              <a:buNone/>
            </a:pPr>
            <a:r>
              <a:rPr lang="en-US" altLang="zh-CN">
                <a:solidFill>
                  <a:schemeClr val="accent1"/>
                </a:solidFill>
                <a:latin typeface="宋体" pitchFamily="2" charset="-122"/>
              </a:rPr>
              <a:t>  </a:t>
            </a:r>
            <a:r>
              <a:rPr lang="en-US" altLang="zh-CN" sz="2400">
                <a:latin typeface="宋体" pitchFamily="2" charset="-122"/>
              </a:rPr>
              <a:t>8.5.1 </a:t>
            </a:r>
            <a:r>
              <a:rPr lang="zh-CN" altLang="en-US" sz="2400">
                <a:latin typeface="宋体" pitchFamily="2" charset="-122"/>
              </a:rPr>
              <a:t>竣工技术文件按下列内容进行编制</a:t>
            </a:r>
            <a:r>
              <a:rPr lang="zh-CN" altLang="en-US" sz="2800">
                <a:latin typeface="宋体" pitchFamily="2" charset="-122"/>
              </a:rPr>
              <a:t> </a:t>
            </a:r>
            <a:endParaRPr lang="en-US" altLang="zh-CN" sz="2800">
              <a:latin typeface="宋体" pitchFamily="2" charset="-122"/>
            </a:endParaRPr>
          </a:p>
          <a:p>
            <a:pPr lvl="1">
              <a:lnSpc>
                <a:spcPct val="90000"/>
              </a:lnSpc>
            </a:pPr>
            <a:r>
              <a:rPr lang="zh-CN" altLang="en-US" sz="2000">
                <a:latin typeface="宋体" pitchFamily="2" charset="-122"/>
                <a:cs typeface="Times New Roman" pitchFamily="18" charset="0"/>
              </a:rPr>
              <a:t>工程说明。</a:t>
            </a:r>
          </a:p>
          <a:p>
            <a:pPr lvl="1">
              <a:lnSpc>
                <a:spcPct val="90000"/>
              </a:lnSpc>
            </a:pPr>
            <a:r>
              <a:rPr lang="zh-CN" altLang="en-US" sz="2000">
                <a:latin typeface="宋体" pitchFamily="2" charset="-122"/>
                <a:cs typeface="Times New Roman" pitchFamily="18" charset="0"/>
              </a:rPr>
              <a:t>安装工程量。</a:t>
            </a:r>
          </a:p>
          <a:p>
            <a:pPr lvl="1">
              <a:lnSpc>
                <a:spcPct val="90000"/>
              </a:lnSpc>
            </a:pPr>
            <a:r>
              <a:rPr lang="zh-CN" altLang="en-US" sz="2000">
                <a:latin typeface="宋体" pitchFamily="2" charset="-122"/>
                <a:cs typeface="Times New Roman" pitchFamily="18" charset="0"/>
              </a:rPr>
              <a:t>设备、器材明细表。</a:t>
            </a:r>
          </a:p>
          <a:p>
            <a:pPr lvl="1">
              <a:lnSpc>
                <a:spcPct val="90000"/>
              </a:lnSpc>
            </a:pPr>
            <a:r>
              <a:rPr lang="zh-CN" altLang="en-US" sz="2000">
                <a:latin typeface="宋体" pitchFamily="2" charset="-122"/>
                <a:cs typeface="Times New Roman" pitchFamily="18" charset="0"/>
              </a:rPr>
              <a:t>竣工图纸。</a:t>
            </a:r>
          </a:p>
          <a:p>
            <a:pPr lvl="1">
              <a:lnSpc>
                <a:spcPct val="90000"/>
              </a:lnSpc>
            </a:pPr>
            <a:r>
              <a:rPr lang="zh-CN" altLang="en-US" sz="2000">
                <a:latin typeface="宋体" pitchFamily="2" charset="-122"/>
                <a:cs typeface="Times New Roman" pitchFamily="18" charset="0"/>
              </a:rPr>
              <a:t>工程变更、检查记录及施工过程中，需更改设计或采取相关措施，建设、设计、施工等单位之间的双方洽商记录。</a:t>
            </a:r>
          </a:p>
          <a:p>
            <a:pPr lvl="1">
              <a:lnSpc>
                <a:spcPct val="90000"/>
              </a:lnSpc>
            </a:pPr>
            <a:r>
              <a:rPr lang="zh-CN" altLang="en-US" sz="2000">
                <a:latin typeface="宋体" pitchFamily="2" charset="-122"/>
                <a:cs typeface="Times New Roman" pitchFamily="18" charset="0"/>
              </a:rPr>
              <a:t>随工验收记录。</a:t>
            </a:r>
            <a:r>
              <a:rPr lang="en-US" altLang="zh-CN" sz="2000">
                <a:latin typeface="宋体" pitchFamily="2" charset="-122"/>
                <a:cs typeface="Times New Roman" pitchFamily="18" charset="0"/>
              </a:rPr>
              <a:t>.</a:t>
            </a:r>
          </a:p>
          <a:p>
            <a:pPr lvl="1">
              <a:lnSpc>
                <a:spcPct val="90000"/>
              </a:lnSpc>
            </a:pPr>
            <a:r>
              <a:rPr lang="zh-CN" altLang="en-US" sz="2000">
                <a:latin typeface="宋体" pitchFamily="2" charset="-122"/>
                <a:cs typeface="Times New Roman" pitchFamily="18" charset="0"/>
              </a:rPr>
              <a:t>隐蔽工程签证。</a:t>
            </a:r>
          </a:p>
          <a:p>
            <a:pPr lvl="1">
              <a:lnSpc>
                <a:spcPct val="90000"/>
              </a:lnSpc>
            </a:pPr>
            <a:r>
              <a:rPr lang="zh-CN" altLang="en-US" sz="2000">
                <a:latin typeface="宋体" pitchFamily="2" charset="-122"/>
                <a:cs typeface="Times New Roman" pitchFamily="18" charset="0"/>
              </a:rPr>
              <a:t>工程决算。</a:t>
            </a:r>
            <a:endParaRPr lang="zh-CN" altLang="en-US" sz="2000">
              <a:latin typeface="宋体" pitchFamily="2" charset="-122"/>
            </a:endParaRPr>
          </a:p>
        </p:txBody>
      </p:sp>
    </p:spTree>
    <p:extLst>
      <p:ext uri="{BB962C8B-B14F-4D97-AF65-F5344CB8AC3E}">
        <p14:creationId xmlns:p14="http://schemas.microsoft.com/office/powerpoint/2010/main" val="300046558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Rectangle 2"/>
          <p:cNvSpPr>
            <a:spLocks noGrp="1" noChangeArrowheads="1"/>
          </p:cNvSpPr>
          <p:nvPr>
            <p:ph type="title"/>
          </p:nvPr>
        </p:nvSpPr>
        <p:spPr>
          <a:xfrm>
            <a:off x="611188" y="765175"/>
            <a:ext cx="6372225" cy="576263"/>
          </a:xfrm>
        </p:spPr>
        <p:txBody>
          <a:bodyPr/>
          <a:lstStyle/>
          <a:p>
            <a:r>
              <a:rPr lang="en-US" altLang="zh-CN" sz="2400" b="1">
                <a:solidFill>
                  <a:srgbClr val="000000"/>
                </a:solidFill>
              </a:rPr>
              <a:t>8.5 </a:t>
            </a:r>
            <a:r>
              <a:rPr lang="zh-CN" altLang="en-US" sz="2400" b="1">
                <a:solidFill>
                  <a:srgbClr val="000000"/>
                </a:solidFill>
              </a:rPr>
              <a:t>竣工技术文档</a:t>
            </a:r>
          </a:p>
        </p:txBody>
      </p:sp>
      <p:sp>
        <p:nvSpPr>
          <p:cNvPr id="327683" name="Rectangle 3"/>
          <p:cNvSpPr>
            <a:spLocks noGrp="1" noChangeArrowheads="1"/>
          </p:cNvSpPr>
          <p:nvPr>
            <p:ph type="body" idx="1"/>
          </p:nvPr>
        </p:nvSpPr>
        <p:spPr>
          <a:xfrm>
            <a:off x="395288" y="1341438"/>
            <a:ext cx="7162800" cy="4751387"/>
          </a:xfrm>
        </p:spPr>
        <p:txBody>
          <a:bodyPr/>
          <a:lstStyle/>
          <a:p>
            <a:pPr marL="609600" indent="-609600">
              <a:lnSpc>
                <a:spcPct val="80000"/>
              </a:lnSpc>
              <a:buFontTx/>
              <a:buNone/>
            </a:pPr>
            <a:r>
              <a:rPr lang="en-US" altLang="zh-CN" sz="2400">
                <a:latin typeface="宋体" pitchFamily="2" charset="-122"/>
              </a:rPr>
              <a:t>   8.5.2 </a:t>
            </a:r>
            <a:r>
              <a:rPr lang="zh-CN" altLang="en-US" sz="2400">
                <a:latin typeface="宋体" pitchFamily="2" charset="-122"/>
              </a:rPr>
              <a:t>工程竣工档案</a:t>
            </a:r>
          </a:p>
          <a:p>
            <a:pPr marL="609600" indent="-609600" algn="ctr">
              <a:lnSpc>
                <a:spcPct val="80000"/>
              </a:lnSpc>
              <a:buFontTx/>
              <a:buNone/>
            </a:pPr>
            <a:r>
              <a:rPr lang="zh-CN" altLang="en-US" sz="2000">
                <a:latin typeface="宋体" pitchFamily="2" charset="-122"/>
              </a:rPr>
              <a:t>目录</a:t>
            </a:r>
          </a:p>
          <a:p>
            <a:pPr marL="609600" indent="-609600">
              <a:lnSpc>
                <a:spcPct val="80000"/>
              </a:lnSpc>
              <a:buFontTx/>
              <a:buNone/>
            </a:pPr>
            <a:r>
              <a:rPr lang="zh-CN" altLang="en-US" sz="2000">
                <a:latin typeface="宋体" pitchFamily="2" charset="-122"/>
              </a:rPr>
              <a:t>       一、前言</a:t>
            </a:r>
          </a:p>
          <a:p>
            <a:pPr marL="609600" indent="-609600">
              <a:lnSpc>
                <a:spcPct val="80000"/>
              </a:lnSpc>
              <a:buFontTx/>
              <a:buNone/>
            </a:pPr>
            <a:r>
              <a:rPr lang="zh-CN" altLang="en-US" sz="2000">
                <a:latin typeface="宋体" pitchFamily="2" charset="-122"/>
              </a:rPr>
              <a:t>       二、工程方案设计</a:t>
            </a:r>
          </a:p>
          <a:p>
            <a:pPr marL="609600" indent="-609600">
              <a:lnSpc>
                <a:spcPct val="80000"/>
              </a:lnSpc>
              <a:buFontTx/>
              <a:buNone/>
            </a:pPr>
            <a:r>
              <a:rPr lang="zh-CN" altLang="en-US" sz="2000">
                <a:latin typeface="宋体" pitchFamily="2" charset="-122"/>
              </a:rPr>
              <a:t>       三、开工报告及图纸会审记录</a:t>
            </a:r>
          </a:p>
          <a:p>
            <a:pPr marL="609600" indent="-609600">
              <a:lnSpc>
                <a:spcPct val="80000"/>
              </a:lnSpc>
              <a:buFontTx/>
              <a:buNone/>
            </a:pPr>
            <a:r>
              <a:rPr lang="zh-CN" altLang="en-US" sz="2000">
                <a:latin typeface="宋体" pitchFamily="2" charset="-122"/>
              </a:rPr>
              <a:t>       四、施工方案</a:t>
            </a:r>
          </a:p>
          <a:p>
            <a:pPr marL="609600" indent="-609600">
              <a:lnSpc>
                <a:spcPct val="80000"/>
              </a:lnSpc>
              <a:buFontTx/>
              <a:buNone/>
            </a:pPr>
            <a:r>
              <a:rPr lang="zh-CN" altLang="en-US" sz="2000">
                <a:latin typeface="宋体" pitchFamily="2" charset="-122"/>
              </a:rPr>
              <a:t>       五、施工计划及过程</a:t>
            </a:r>
          </a:p>
          <a:p>
            <a:pPr marL="609600" indent="-609600">
              <a:lnSpc>
                <a:spcPct val="80000"/>
              </a:lnSpc>
              <a:buFontTx/>
              <a:buNone/>
            </a:pPr>
            <a:r>
              <a:rPr lang="zh-CN" altLang="en-US" sz="2000">
                <a:latin typeface="宋体" pitchFamily="2" charset="-122"/>
              </a:rPr>
              <a:t>       六、施工组织人员安排、施工机具及材料设备清单</a:t>
            </a:r>
          </a:p>
          <a:p>
            <a:pPr marL="609600" indent="-609600">
              <a:lnSpc>
                <a:spcPct val="80000"/>
              </a:lnSpc>
              <a:buFontTx/>
              <a:buNone/>
            </a:pPr>
            <a:r>
              <a:rPr lang="zh-CN" altLang="en-US" sz="2000">
                <a:latin typeface="宋体" pitchFamily="2" charset="-122"/>
              </a:rPr>
              <a:t>       七、保证工程质量及施工安全技术措施</a:t>
            </a:r>
          </a:p>
          <a:p>
            <a:pPr marL="609600" indent="-609600">
              <a:lnSpc>
                <a:spcPct val="80000"/>
              </a:lnSpc>
              <a:buFontTx/>
              <a:buNone/>
            </a:pPr>
            <a:r>
              <a:rPr lang="zh-CN" altLang="en-US" sz="2000">
                <a:latin typeface="宋体" pitchFamily="2" charset="-122"/>
              </a:rPr>
              <a:t>       八、设备到货及开箱验收</a:t>
            </a:r>
          </a:p>
          <a:p>
            <a:pPr marL="609600" indent="-609600">
              <a:lnSpc>
                <a:spcPct val="80000"/>
              </a:lnSpc>
              <a:buFontTx/>
              <a:buNone/>
            </a:pPr>
            <a:r>
              <a:rPr lang="zh-CN" altLang="en-US" sz="2000">
                <a:latin typeface="宋体" pitchFamily="2" charset="-122"/>
              </a:rPr>
              <a:t>       九、施工签证及有关联系单</a:t>
            </a:r>
          </a:p>
          <a:p>
            <a:pPr marL="609600" indent="-609600">
              <a:lnSpc>
                <a:spcPct val="80000"/>
              </a:lnSpc>
              <a:buFontTx/>
              <a:buNone/>
            </a:pPr>
            <a:r>
              <a:rPr lang="zh-CN" altLang="en-US" sz="2000">
                <a:latin typeface="宋体" pitchFamily="2" charset="-122"/>
              </a:rPr>
              <a:t>       十、工程质量自检记录</a:t>
            </a:r>
          </a:p>
          <a:p>
            <a:pPr marL="609600" indent="-609600">
              <a:lnSpc>
                <a:spcPct val="80000"/>
              </a:lnSpc>
              <a:buFontTx/>
              <a:buNone/>
            </a:pPr>
            <a:r>
              <a:rPr lang="zh-CN" altLang="en-US" sz="2000">
                <a:latin typeface="宋体" pitchFamily="2" charset="-122"/>
              </a:rPr>
              <a:t>       十一、验收材料及竣工报告</a:t>
            </a:r>
          </a:p>
          <a:p>
            <a:pPr marL="609600" indent="-609600">
              <a:lnSpc>
                <a:spcPct val="80000"/>
              </a:lnSpc>
              <a:buFontTx/>
              <a:buNone/>
            </a:pPr>
            <a:r>
              <a:rPr lang="zh-CN" altLang="en-US" sz="2000">
                <a:latin typeface="宋体" pitchFamily="2" charset="-122"/>
              </a:rPr>
              <a:t>       十二、工程图纸</a:t>
            </a:r>
          </a:p>
          <a:p>
            <a:pPr marL="609600" indent="-609600">
              <a:lnSpc>
                <a:spcPct val="80000"/>
              </a:lnSpc>
              <a:buFontTx/>
              <a:buNone/>
            </a:pPr>
            <a:r>
              <a:rPr lang="zh-CN" altLang="en-US" sz="2000">
                <a:latin typeface="宋体" pitchFamily="2" charset="-122"/>
              </a:rPr>
              <a:t>       十三、其他</a:t>
            </a:r>
          </a:p>
        </p:txBody>
      </p:sp>
    </p:spTree>
    <p:extLst>
      <p:ext uri="{BB962C8B-B14F-4D97-AF65-F5344CB8AC3E}">
        <p14:creationId xmlns:p14="http://schemas.microsoft.com/office/powerpoint/2010/main" val="353036539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2"/>
          <p:cNvSpPr>
            <a:spLocks noGrp="1" noChangeArrowheads="1"/>
          </p:cNvSpPr>
          <p:nvPr>
            <p:ph type="title"/>
          </p:nvPr>
        </p:nvSpPr>
        <p:spPr>
          <a:xfrm>
            <a:off x="539750" y="836613"/>
            <a:ext cx="6372225" cy="360362"/>
          </a:xfrm>
        </p:spPr>
        <p:txBody>
          <a:bodyPr/>
          <a:lstStyle/>
          <a:p>
            <a:r>
              <a:rPr lang="en-US" altLang="zh-CN" sz="2400" b="1">
                <a:solidFill>
                  <a:srgbClr val="000000"/>
                </a:solidFill>
              </a:rPr>
              <a:t>8.4 </a:t>
            </a:r>
            <a:r>
              <a:rPr lang="zh-CN" altLang="en-US" sz="2400" b="1">
                <a:solidFill>
                  <a:srgbClr val="000000"/>
                </a:solidFill>
              </a:rPr>
              <a:t>竣工技术文档</a:t>
            </a:r>
          </a:p>
        </p:txBody>
      </p:sp>
      <p:pic>
        <p:nvPicPr>
          <p:cNvPr id="330760" name="Picture 8" descr="11"/>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4213" y="1416050"/>
            <a:ext cx="7775575" cy="5441950"/>
          </a:xfrm>
          <a:prstGeom prst="rect">
            <a:avLst/>
          </a:prstGeom>
          <a:noFill/>
          <a:extLst>
            <a:ext uri="{909E8E84-426E-40DD-AFC4-6F175D3DCCD1}">
              <a14:hiddenFill xmlns:a14="http://schemas.microsoft.com/office/drawing/2010/main">
                <a:solidFill>
                  <a:srgbClr val="FFFFFF"/>
                </a:solidFill>
              </a14:hiddenFill>
            </a:ext>
          </a:extLst>
        </p:spPr>
      </p:pic>
      <p:sp>
        <p:nvSpPr>
          <p:cNvPr id="330761" name="Text Box 9"/>
          <p:cNvSpPr txBox="1">
            <a:spLocks noChangeArrowheads="1"/>
          </p:cNvSpPr>
          <p:nvPr/>
        </p:nvSpPr>
        <p:spPr bwMode="auto">
          <a:xfrm>
            <a:off x="539750" y="1387475"/>
            <a:ext cx="23764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buFont typeface="Wingdings" pitchFamily="2" charset="2"/>
              <a:buChar char="Ø"/>
            </a:pPr>
            <a:r>
              <a:rPr lang="zh-CN" altLang="en-US" sz="2400" smtClean="0">
                <a:solidFill>
                  <a:srgbClr val="000000"/>
                </a:solidFill>
                <a:latin typeface="Times New Roman" pitchFamily="18" charset="0"/>
              </a:rPr>
              <a:t>工程开工报告</a:t>
            </a:r>
          </a:p>
        </p:txBody>
      </p:sp>
    </p:spTree>
    <p:extLst>
      <p:ext uri="{BB962C8B-B14F-4D97-AF65-F5344CB8AC3E}">
        <p14:creationId xmlns:p14="http://schemas.microsoft.com/office/powerpoint/2010/main" val="35679511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Rectangle 2"/>
          <p:cNvSpPr>
            <a:spLocks noGrp="1" noChangeArrowheads="1"/>
          </p:cNvSpPr>
          <p:nvPr>
            <p:ph type="title"/>
          </p:nvPr>
        </p:nvSpPr>
        <p:spPr>
          <a:xfrm>
            <a:off x="539750" y="692150"/>
            <a:ext cx="6372225" cy="576263"/>
          </a:xfrm>
        </p:spPr>
        <p:txBody>
          <a:bodyPr/>
          <a:lstStyle/>
          <a:p>
            <a:r>
              <a:rPr lang="en-US" altLang="zh-CN" sz="2400" b="1">
                <a:solidFill>
                  <a:srgbClr val="000000"/>
                </a:solidFill>
              </a:rPr>
              <a:t>8.4 </a:t>
            </a:r>
            <a:r>
              <a:rPr lang="zh-CN" altLang="en-US" sz="2400" b="1">
                <a:solidFill>
                  <a:srgbClr val="000000"/>
                </a:solidFill>
              </a:rPr>
              <a:t>竣工技术文档</a:t>
            </a:r>
          </a:p>
        </p:txBody>
      </p:sp>
      <p:pic>
        <p:nvPicPr>
          <p:cNvPr id="331780" name="Picture 4" descr="QQ截图未命名2"/>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2625" y="1146175"/>
            <a:ext cx="7705725" cy="5162550"/>
          </a:xfrm>
          <a:prstGeom prst="rect">
            <a:avLst/>
          </a:prstGeom>
          <a:noFill/>
          <a:extLst>
            <a:ext uri="{909E8E84-426E-40DD-AFC4-6F175D3DCCD1}">
              <a14:hiddenFill xmlns:a14="http://schemas.microsoft.com/office/drawing/2010/main">
                <a:solidFill>
                  <a:srgbClr val="FFFFFF"/>
                </a:solidFill>
              </a14:hiddenFill>
            </a:ext>
          </a:extLst>
        </p:spPr>
      </p:pic>
      <p:sp>
        <p:nvSpPr>
          <p:cNvPr id="331781" name="Text Box 5"/>
          <p:cNvSpPr txBox="1">
            <a:spLocks noChangeArrowheads="1"/>
          </p:cNvSpPr>
          <p:nvPr/>
        </p:nvSpPr>
        <p:spPr bwMode="auto">
          <a:xfrm>
            <a:off x="468313" y="1341438"/>
            <a:ext cx="32400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buFont typeface="Wingdings" pitchFamily="2" charset="2"/>
              <a:buChar char="Ø"/>
            </a:pPr>
            <a:r>
              <a:rPr lang="zh-CN" altLang="en-US" sz="2400" smtClean="0">
                <a:solidFill>
                  <a:srgbClr val="000000"/>
                </a:solidFill>
                <a:latin typeface="Times New Roman" pitchFamily="18" charset="0"/>
              </a:rPr>
              <a:t>施工技术交底</a:t>
            </a:r>
          </a:p>
        </p:txBody>
      </p:sp>
    </p:spTree>
    <p:extLst>
      <p:ext uri="{BB962C8B-B14F-4D97-AF65-F5344CB8AC3E}">
        <p14:creationId xmlns:p14="http://schemas.microsoft.com/office/powerpoint/2010/main" val="232739768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4852" name="Picture 4"/>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4213" y="1196975"/>
            <a:ext cx="7993062" cy="5281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34850" name="Rectangle 2"/>
          <p:cNvSpPr>
            <a:spLocks noGrp="1" noChangeArrowheads="1"/>
          </p:cNvSpPr>
          <p:nvPr>
            <p:ph type="title"/>
          </p:nvPr>
        </p:nvSpPr>
        <p:spPr>
          <a:xfrm>
            <a:off x="611188" y="836613"/>
            <a:ext cx="6372225" cy="360362"/>
          </a:xfrm>
        </p:spPr>
        <p:txBody>
          <a:bodyPr/>
          <a:lstStyle/>
          <a:p>
            <a:r>
              <a:rPr lang="en-US" altLang="zh-CN" sz="2400" b="1">
                <a:solidFill>
                  <a:srgbClr val="000000"/>
                </a:solidFill>
              </a:rPr>
              <a:t>8.4 </a:t>
            </a:r>
            <a:r>
              <a:rPr lang="zh-CN" altLang="en-US" sz="2400" b="1">
                <a:solidFill>
                  <a:srgbClr val="000000"/>
                </a:solidFill>
              </a:rPr>
              <a:t>竣工技术文档</a:t>
            </a:r>
          </a:p>
        </p:txBody>
      </p:sp>
      <p:sp>
        <p:nvSpPr>
          <p:cNvPr id="334853" name="Text Box 5"/>
          <p:cNvSpPr txBox="1">
            <a:spLocks noChangeArrowheads="1"/>
          </p:cNvSpPr>
          <p:nvPr/>
        </p:nvSpPr>
        <p:spPr bwMode="auto">
          <a:xfrm>
            <a:off x="539750" y="1125538"/>
            <a:ext cx="2720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buFont typeface="Wingdings" pitchFamily="2" charset="2"/>
              <a:buChar char="Ø"/>
            </a:pPr>
            <a:r>
              <a:rPr lang="zh-CN" altLang="en-US" sz="2400" smtClean="0">
                <a:solidFill>
                  <a:srgbClr val="000000"/>
                </a:solidFill>
                <a:latin typeface="Times New Roman" pitchFamily="18" charset="0"/>
              </a:rPr>
              <a:t>图纸会审记录</a:t>
            </a:r>
          </a:p>
        </p:txBody>
      </p:sp>
    </p:spTree>
    <p:extLst>
      <p:ext uri="{BB962C8B-B14F-4D97-AF65-F5344CB8AC3E}">
        <p14:creationId xmlns:p14="http://schemas.microsoft.com/office/powerpoint/2010/main" val="106512959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2"/>
          <p:cNvSpPr>
            <a:spLocks noGrp="1" noChangeArrowheads="1"/>
          </p:cNvSpPr>
          <p:nvPr>
            <p:ph type="title"/>
          </p:nvPr>
        </p:nvSpPr>
        <p:spPr>
          <a:xfrm>
            <a:off x="539750" y="836613"/>
            <a:ext cx="6372225" cy="287337"/>
          </a:xfrm>
        </p:spPr>
        <p:txBody>
          <a:bodyPr/>
          <a:lstStyle/>
          <a:p>
            <a:r>
              <a:rPr lang="en-US" altLang="zh-CN" sz="2400" b="1">
                <a:solidFill>
                  <a:srgbClr val="000000"/>
                </a:solidFill>
              </a:rPr>
              <a:t>8.4 </a:t>
            </a:r>
            <a:r>
              <a:rPr lang="zh-CN" altLang="en-US" sz="2400" b="1">
                <a:solidFill>
                  <a:srgbClr val="000000"/>
                </a:solidFill>
              </a:rPr>
              <a:t>竣工技术文档</a:t>
            </a:r>
          </a:p>
        </p:txBody>
      </p:sp>
      <p:pic>
        <p:nvPicPr>
          <p:cNvPr id="332805" name="Picture 5"/>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5650" y="1258888"/>
            <a:ext cx="7561263" cy="5554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32806" name="Text Box 6"/>
          <p:cNvSpPr txBox="1">
            <a:spLocks noChangeArrowheads="1"/>
          </p:cNvSpPr>
          <p:nvPr/>
        </p:nvSpPr>
        <p:spPr bwMode="auto">
          <a:xfrm>
            <a:off x="539750" y="1268413"/>
            <a:ext cx="25923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buFont typeface="Wingdings" pitchFamily="2" charset="2"/>
              <a:buChar char="Ø"/>
            </a:pPr>
            <a:r>
              <a:rPr lang="zh-CN" altLang="en-US" sz="2000" smtClean="0">
                <a:solidFill>
                  <a:srgbClr val="000000"/>
                </a:solidFill>
                <a:latin typeface="Times New Roman" pitchFamily="18" charset="0"/>
              </a:rPr>
              <a:t>工程竣工报告</a:t>
            </a:r>
          </a:p>
        </p:txBody>
      </p:sp>
    </p:spTree>
    <p:extLst>
      <p:ext uri="{BB962C8B-B14F-4D97-AF65-F5344CB8AC3E}">
        <p14:creationId xmlns:p14="http://schemas.microsoft.com/office/powerpoint/2010/main" val="415892874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7" name="WordArt 3"/>
          <p:cNvSpPr>
            <a:spLocks noChangeArrowheads="1" noChangeShapeType="1" noTextEdit="1"/>
          </p:cNvSpPr>
          <p:nvPr/>
        </p:nvSpPr>
        <p:spPr bwMode="gray">
          <a:xfrm>
            <a:off x="1979613" y="2781300"/>
            <a:ext cx="4787900" cy="639763"/>
          </a:xfrm>
          <a:prstGeom prst="rect">
            <a:avLst/>
          </a:prstGeom>
        </p:spPr>
        <p:txBody>
          <a:bodyPr wrap="none" fromWordArt="1">
            <a:prstTxWarp prst="textDeflate">
              <a:avLst>
                <a:gd name="adj" fmla="val 0"/>
              </a:avLst>
            </a:prstTxWarp>
          </a:bodyPr>
          <a:lstStyle/>
          <a:p>
            <a:pPr algn="ctr" eaLnBrk="0" fontAlgn="base" hangingPunct="0">
              <a:spcBef>
                <a:spcPct val="0"/>
              </a:spcBef>
              <a:spcAft>
                <a:spcPct val="0"/>
              </a:spcAft>
            </a:pPr>
            <a:r>
              <a:rPr lang="en-US" altLang="zh-CN" sz="3600" b="1" kern="10" smtClean="0">
                <a:ln w="28575">
                  <a:solidFill>
                    <a:srgbClr val="FFFFFF"/>
                  </a:solidFill>
                  <a:round/>
                  <a:headEnd/>
                  <a:tailEnd/>
                </a:ln>
                <a:gradFill rotWithShape="1">
                  <a:gsLst>
                    <a:gs pos="0">
                      <a:srgbClr val="000000"/>
                    </a:gs>
                    <a:gs pos="100000">
                      <a:srgbClr val="009999"/>
                    </a:gs>
                  </a:gsLst>
                  <a:lin ang="0" scaled="1"/>
                </a:gradFill>
                <a:effectLst>
                  <a:outerShdw dist="63500" dir="2212194" algn="ctr" rotWithShape="0">
                    <a:srgbClr val="000000">
                      <a:alpha val="50000"/>
                    </a:srgbClr>
                  </a:outerShdw>
                </a:effectLst>
                <a:cs typeface="Arial"/>
              </a:rPr>
              <a:t>Thank You !</a:t>
            </a:r>
            <a:endParaRPr lang="zh-CN" altLang="en-US" sz="3600" b="1" kern="10" smtClean="0">
              <a:ln w="28575">
                <a:solidFill>
                  <a:srgbClr val="FFFFFF"/>
                </a:solidFill>
                <a:round/>
                <a:headEnd/>
                <a:tailEnd/>
              </a:ln>
              <a:gradFill rotWithShape="1">
                <a:gsLst>
                  <a:gs pos="0">
                    <a:srgbClr val="000000"/>
                  </a:gs>
                  <a:gs pos="100000">
                    <a:srgbClr val="009999"/>
                  </a:gs>
                </a:gsLst>
                <a:lin ang="0" scaled="1"/>
              </a:gradFill>
              <a:effectLst>
                <a:outerShdw dist="63500" dir="2212194" algn="ctr" rotWithShape="0">
                  <a:srgbClr val="000000">
                    <a:alpha val="50000"/>
                  </a:srgbClr>
                </a:outerShdw>
              </a:effectLst>
              <a:cs typeface="Arial"/>
            </a:endParaRPr>
          </a:p>
        </p:txBody>
      </p:sp>
    </p:spTree>
    <p:extLst>
      <p:ext uri="{BB962C8B-B14F-4D97-AF65-F5344CB8AC3E}">
        <p14:creationId xmlns:p14="http://schemas.microsoft.com/office/powerpoint/2010/main" val="4164145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a:xfrm>
            <a:off x="611188" y="836613"/>
            <a:ext cx="6372225" cy="360362"/>
          </a:xfrm>
        </p:spPr>
        <p:txBody>
          <a:bodyPr/>
          <a:lstStyle/>
          <a:p>
            <a:r>
              <a:rPr kumimoji="1" lang="en-US" altLang="zh-CN" sz="2400" b="1">
                <a:solidFill>
                  <a:schemeClr val="tx1"/>
                </a:solidFill>
              </a:rPr>
              <a:t>8.3</a:t>
            </a:r>
            <a:r>
              <a:rPr kumimoji="1" lang="zh-CN" altLang="en-US" sz="2400" b="1">
                <a:solidFill>
                  <a:schemeClr val="tx1"/>
                </a:solidFill>
              </a:rPr>
              <a:t>工程管理及文档</a:t>
            </a:r>
          </a:p>
        </p:txBody>
      </p:sp>
      <p:sp>
        <p:nvSpPr>
          <p:cNvPr id="288771" name="Rectangle 3"/>
          <p:cNvSpPr>
            <a:spLocks noGrp="1" noChangeArrowheads="1"/>
          </p:cNvSpPr>
          <p:nvPr>
            <p:ph type="body" idx="1"/>
          </p:nvPr>
        </p:nvSpPr>
        <p:spPr>
          <a:xfrm>
            <a:off x="539750" y="1341438"/>
            <a:ext cx="8218488" cy="5183187"/>
          </a:xfrm>
        </p:spPr>
        <p:txBody>
          <a:bodyPr/>
          <a:lstStyle/>
          <a:p>
            <a:pPr>
              <a:lnSpc>
                <a:spcPct val="80000"/>
              </a:lnSpc>
              <a:buFontTx/>
              <a:buNone/>
              <a:tabLst>
                <a:tab pos="6818313" algn="l"/>
              </a:tabLst>
            </a:pPr>
            <a:r>
              <a:rPr lang="en-US" altLang="zh-CN" sz="2400">
                <a:latin typeface="宋体" pitchFamily="2" charset="-122"/>
              </a:rPr>
              <a:t>8.3.2 </a:t>
            </a:r>
            <a:r>
              <a:rPr lang="zh-CN" altLang="en-US" sz="2400">
                <a:latin typeface="宋体" pitchFamily="2" charset="-122"/>
              </a:rPr>
              <a:t>现场管理制度与要求</a:t>
            </a:r>
          </a:p>
          <a:p>
            <a:pPr>
              <a:lnSpc>
                <a:spcPct val="80000"/>
              </a:lnSpc>
              <a:buFontTx/>
              <a:buNone/>
              <a:tabLst>
                <a:tab pos="6818313" algn="l"/>
              </a:tabLst>
            </a:pPr>
            <a:r>
              <a:rPr lang="en-US" altLang="zh-CN" sz="2000">
                <a:latin typeface="宋体" pitchFamily="2" charset="-122"/>
              </a:rPr>
              <a:t>1. </a:t>
            </a:r>
            <a:r>
              <a:rPr lang="zh-CN" altLang="en-US" sz="2000">
                <a:latin typeface="宋体" pitchFamily="2" charset="-122"/>
              </a:rPr>
              <a:t>制定人员岗位职责和安全、材料、质量等管理制度。</a:t>
            </a:r>
          </a:p>
          <a:p>
            <a:pPr>
              <a:lnSpc>
                <a:spcPct val="80000"/>
              </a:lnSpc>
              <a:buFontTx/>
              <a:buNone/>
              <a:tabLst>
                <a:tab pos="6818313" algn="l"/>
              </a:tabLst>
            </a:pPr>
            <a:r>
              <a:rPr lang="en-US" altLang="zh-CN" sz="2000">
                <a:latin typeface="宋体" pitchFamily="2" charset="-122"/>
              </a:rPr>
              <a:t>2. </a:t>
            </a:r>
            <a:r>
              <a:rPr lang="zh-CN" altLang="en-US" sz="2000">
                <a:latin typeface="宋体" pitchFamily="2" charset="-122"/>
              </a:rPr>
              <a:t>现场例会制度。参加会议的有监理、项目经理、工地主任、各小组负责人等现场管理人员。会议主题是工作汇报和总结，协调解决出现的问题，布置下阶段任务。会议要开短会，发言人要简明扼要直奔主题，形成高效率。</a:t>
            </a:r>
          </a:p>
          <a:p>
            <a:pPr>
              <a:lnSpc>
                <a:spcPct val="80000"/>
              </a:lnSpc>
              <a:buFontTx/>
              <a:buNone/>
              <a:tabLst>
                <a:tab pos="6818313" algn="l"/>
              </a:tabLst>
            </a:pPr>
            <a:r>
              <a:rPr lang="en-US" altLang="zh-CN" sz="2000">
                <a:latin typeface="宋体" pitchFamily="2" charset="-122"/>
              </a:rPr>
              <a:t>3. </a:t>
            </a:r>
            <a:r>
              <a:rPr lang="zh-CN" altLang="en-US" sz="2000">
                <a:latin typeface="宋体" pitchFamily="2" charset="-122"/>
              </a:rPr>
              <a:t>监察及报告制度。</a:t>
            </a:r>
          </a:p>
          <a:p>
            <a:pPr>
              <a:lnSpc>
                <a:spcPct val="80000"/>
              </a:lnSpc>
              <a:buFontTx/>
              <a:buNone/>
              <a:tabLst>
                <a:tab pos="6818313" algn="l"/>
              </a:tabLst>
            </a:pPr>
            <a:r>
              <a:rPr lang="zh-CN" altLang="en-US" sz="2000">
                <a:latin typeface="宋体" pitchFamily="2" charset="-122"/>
              </a:rPr>
              <a:t> ①实施施工人员管理计划，确保所有人员履行所属责任，让他们每天到工地报到并分配当天工作任务及所需设备和工具。</a:t>
            </a:r>
          </a:p>
          <a:p>
            <a:pPr>
              <a:lnSpc>
                <a:spcPct val="80000"/>
              </a:lnSpc>
              <a:buFontTx/>
              <a:buNone/>
              <a:tabLst>
                <a:tab pos="6818313" algn="l"/>
              </a:tabLst>
            </a:pPr>
            <a:r>
              <a:rPr lang="zh-CN" altLang="en-US" sz="2000">
                <a:latin typeface="宋体" pitchFamily="2" charset="-122"/>
              </a:rPr>
              <a:t> ②班组长每天巡视工地，确保工程进度如期进行并达到施工标准。如果在施工中发生特殊情况，应立刻通知项目经理部，有需要时同时通知用户，以做出适当处理。</a:t>
            </a:r>
          </a:p>
          <a:p>
            <a:pPr>
              <a:lnSpc>
                <a:spcPct val="80000"/>
              </a:lnSpc>
              <a:buFontTx/>
              <a:buNone/>
              <a:tabLst>
                <a:tab pos="6818313" algn="l"/>
              </a:tabLst>
            </a:pPr>
            <a:r>
              <a:rPr lang="zh-CN" altLang="en-US" sz="2000">
                <a:latin typeface="宋体" pitchFamily="2" charset="-122"/>
              </a:rPr>
              <a:t> ③如果发生紧急情况必须立即采取措施同时告知项目经理部，写出书面报告存档。</a:t>
            </a:r>
          </a:p>
          <a:p>
            <a:pPr>
              <a:lnSpc>
                <a:spcPct val="80000"/>
              </a:lnSpc>
              <a:buFontTx/>
              <a:buNone/>
              <a:tabLst>
                <a:tab pos="6818313" algn="l"/>
              </a:tabLst>
            </a:pPr>
            <a:r>
              <a:rPr lang="zh-CN" altLang="en-US" sz="2000">
                <a:latin typeface="宋体" pitchFamily="2" charset="-122"/>
              </a:rPr>
              <a:t> ④施工组主管每天提交当天施工进度报告，这些报告需存档。</a:t>
            </a:r>
          </a:p>
          <a:p>
            <a:pPr>
              <a:lnSpc>
                <a:spcPct val="80000"/>
              </a:lnSpc>
              <a:buFontTx/>
              <a:buNone/>
              <a:tabLst>
                <a:tab pos="6818313" algn="l"/>
              </a:tabLst>
            </a:pPr>
            <a:r>
              <a:rPr lang="zh-CN" altLang="en-US" sz="2000">
                <a:latin typeface="宋体" pitchFamily="2" charset="-122"/>
              </a:rPr>
              <a:t> ⑤项目经理批阅有关报告后，按需要适当调动人员和调整施工计划以确保工程进度。</a:t>
            </a:r>
          </a:p>
          <a:p>
            <a:pPr>
              <a:lnSpc>
                <a:spcPct val="80000"/>
              </a:lnSpc>
              <a:buFontTx/>
              <a:buNone/>
              <a:tabLst>
                <a:tab pos="6818313" algn="l"/>
              </a:tabLst>
            </a:pPr>
            <a:r>
              <a:rPr lang="zh-CN" altLang="en-US" sz="2000">
                <a:latin typeface="宋体" pitchFamily="2" charset="-122"/>
              </a:rPr>
              <a:t> ⑥每星期以书面形式向总工程师、监理方、建设方提交工程进度报告。</a:t>
            </a:r>
          </a:p>
        </p:txBody>
      </p:sp>
    </p:spTree>
    <p:extLst>
      <p:ext uri="{BB962C8B-B14F-4D97-AF65-F5344CB8AC3E}">
        <p14:creationId xmlns:p14="http://schemas.microsoft.com/office/powerpoint/2010/main" val="682568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Rectangle 2"/>
          <p:cNvSpPr>
            <a:spLocks noGrp="1" noChangeArrowheads="1"/>
          </p:cNvSpPr>
          <p:nvPr>
            <p:ph type="title"/>
          </p:nvPr>
        </p:nvSpPr>
        <p:spPr>
          <a:xfrm>
            <a:off x="684213" y="836613"/>
            <a:ext cx="6372225" cy="360362"/>
          </a:xfrm>
        </p:spPr>
        <p:txBody>
          <a:bodyPr/>
          <a:lstStyle/>
          <a:p>
            <a:r>
              <a:rPr kumimoji="1" lang="en-US" altLang="zh-CN" sz="2400" b="1">
                <a:solidFill>
                  <a:schemeClr val="tx1"/>
                </a:solidFill>
              </a:rPr>
              <a:t>8.3</a:t>
            </a:r>
            <a:r>
              <a:rPr kumimoji="1" lang="zh-CN" altLang="en-US" sz="2400" b="1">
                <a:solidFill>
                  <a:schemeClr val="tx1"/>
                </a:solidFill>
              </a:rPr>
              <a:t>工程管理及文档</a:t>
            </a:r>
          </a:p>
        </p:txBody>
      </p:sp>
      <p:sp>
        <p:nvSpPr>
          <p:cNvPr id="289795" name="Rectangle 3"/>
          <p:cNvSpPr>
            <a:spLocks noGrp="1" noChangeArrowheads="1"/>
          </p:cNvSpPr>
          <p:nvPr>
            <p:ph type="body" idx="1"/>
          </p:nvPr>
        </p:nvSpPr>
        <p:spPr>
          <a:xfrm>
            <a:off x="539750" y="1341438"/>
            <a:ext cx="8218488" cy="4349750"/>
          </a:xfrm>
        </p:spPr>
        <p:txBody>
          <a:bodyPr/>
          <a:lstStyle/>
          <a:p>
            <a:pPr>
              <a:buFontTx/>
              <a:buNone/>
            </a:pPr>
            <a:r>
              <a:rPr lang="en-US" altLang="zh-CN" sz="2400">
                <a:latin typeface="宋体" pitchFamily="2" charset="-122"/>
              </a:rPr>
              <a:t>8.3.2 </a:t>
            </a:r>
            <a:r>
              <a:rPr lang="zh-CN" altLang="en-US" sz="2400">
                <a:latin typeface="宋体" pitchFamily="2" charset="-122"/>
              </a:rPr>
              <a:t>现场管理制度与要求</a:t>
            </a:r>
          </a:p>
          <a:p>
            <a:pPr>
              <a:buFontTx/>
              <a:buNone/>
            </a:pPr>
            <a:r>
              <a:rPr lang="en-US" altLang="zh-CN" sz="2000">
                <a:latin typeface="宋体" pitchFamily="2" charset="-122"/>
              </a:rPr>
              <a:t>4. </a:t>
            </a:r>
            <a:r>
              <a:rPr lang="zh-CN" altLang="en-US" sz="2000">
                <a:latin typeface="宋体" pitchFamily="2" charset="-122"/>
              </a:rPr>
              <a:t>施工交接制度。做到无施工方案（或简要施工方案）不施工，有方案没交底不施工，班组上岗交底不完全不施工，施工班组要认真做好上岗交底活动及记录。严格执行操作规程，不得违章，对违章作业的指令有权拒绝并有责任制止他人违章作业。</a:t>
            </a:r>
          </a:p>
          <a:p>
            <a:pPr>
              <a:buFontTx/>
              <a:buNone/>
            </a:pPr>
            <a:r>
              <a:rPr lang="en-US" altLang="zh-CN" sz="2000">
                <a:latin typeface="宋体" pitchFamily="2" charset="-122"/>
              </a:rPr>
              <a:t>5. </a:t>
            </a:r>
            <a:r>
              <a:rPr lang="zh-CN" altLang="en-US" sz="2000">
                <a:latin typeface="宋体" pitchFamily="2" charset="-122"/>
              </a:rPr>
              <a:t>施工配合制度。综合布线工程的施工要与各种专业交叉作业。与其他各专业的施工必然发生多方面的交叉作业，尤其和土建、装修施工的关系最为密切。如管线槽的架设、电缆电线保护管预埋和各种支持件固定件的安装，都要在装修施工中预放和预留孔洞，这样，不但能提高安装质量，而且能加快施工进度，提高生产效率，保证施工过程的安全。各施工专业间的相互协调配合，能使弱电装置安装得整洁美观，随着现代设计和施工技术的不断发展，许多新结构、新工艺层出不穷，施工项目不断增加，建筑安装空间不断缩小，施工中的协调配合，愈加显得重要。</a:t>
            </a:r>
          </a:p>
        </p:txBody>
      </p:sp>
    </p:spTree>
    <p:extLst>
      <p:ext uri="{BB962C8B-B14F-4D97-AF65-F5344CB8AC3E}">
        <p14:creationId xmlns:p14="http://schemas.microsoft.com/office/powerpoint/2010/main" val="2395758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2"/>
          <p:cNvSpPr>
            <a:spLocks noChangeArrowheads="1"/>
          </p:cNvSpPr>
          <p:nvPr/>
        </p:nvSpPr>
        <p:spPr bwMode="gray">
          <a:xfrm>
            <a:off x="611188" y="765175"/>
            <a:ext cx="7199312"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kumimoji="1" lang="en-US" altLang="zh-CN" sz="2400" b="1" smtClean="0">
                <a:solidFill>
                  <a:srgbClr val="000000"/>
                </a:solidFill>
              </a:rPr>
              <a:t>8.3</a:t>
            </a:r>
            <a:r>
              <a:rPr kumimoji="1" lang="zh-CN" altLang="en-US" sz="2400" b="1" smtClean="0">
                <a:solidFill>
                  <a:srgbClr val="000000"/>
                </a:solidFill>
              </a:rPr>
              <a:t>工程管理及文档</a:t>
            </a:r>
          </a:p>
        </p:txBody>
      </p:sp>
      <p:sp>
        <p:nvSpPr>
          <p:cNvPr id="290819" name="Rectangle 3"/>
          <p:cNvSpPr>
            <a:spLocks noGrp="1" noChangeArrowheads="1"/>
          </p:cNvSpPr>
          <p:nvPr>
            <p:ph type="body" idx="1"/>
          </p:nvPr>
        </p:nvSpPr>
        <p:spPr>
          <a:xfrm>
            <a:off x="539750" y="1412875"/>
            <a:ext cx="7916863" cy="4291013"/>
          </a:xfrm>
          <a:noFill/>
          <a:ln/>
        </p:spPr>
        <p:txBody>
          <a:bodyPr/>
          <a:lstStyle/>
          <a:p>
            <a:pPr marL="508000" indent="-508000">
              <a:buFontTx/>
              <a:buNone/>
            </a:pPr>
            <a:r>
              <a:rPr lang="en-US" altLang="zh-CN" sz="2400">
                <a:latin typeface="宋体" pitchFamily="2" charset="-122"/>
              </a:rPr>
              <a:t>8.3.3 </a:t>
            </a:r>
            <a:r>
              <a:rPr lang="zh-CN" altLang="en-US" sz="2400">
                <a:latin typeface="宋体" pitchFamily="2" charset="-122"/>
              </a:rPr>
              <a:t>人员管理</a:t>
            </a:r>
            <a:r>
              <a:rPr lang="zh-CN" altLang="en-US">
                <a:latin typeface="宋体" pitchFamily="2" charset="-122"/>
              </a:rPr>
              <a:t> </a:t>
            </a:r>
            <a:endParaRPr lang="en-US" altLang="zh-CN">
              <a:latin typeface="宋体" pitchFamily="2" charset="-122"/>
            </a:endParaRPr>
          </a:p>
          <a:p>
            <a:pPr marL="508000" indent="-508000">
              <a:buFontTx/>
              <a:buNone/>
            </a:pPr>
            <a:r>
              <a:rPr lang="en-US" altLang="zh-CN" sz="2000">
                <a:solidFill>
                  <a:schemeClr val="tx2"/>
                </a:solidFill>
                <a:latin typeface="宋体" pitchFamily="2" charset="-122"/>
                <a:cs typeface="Times New Roman" pitchFamily="18" charset="0"/>
              </a:rPr>
              <a:t>1 </a:t>
            </a:r>
            <a:r>
              <a:rPr lang="zh-CN" altLang="en-US" sz="2000">
                <a:solidFill>
                  <a:schemeClr val="tx2"/>
                </a:solidFill>
                <a:latin typeface="宋体" pitchFamily="2" charset="-122"/>
                <a:cs typeface="Times New Roman" pitchFamily="18" charset="0"/>
              </a:rPr>
              <a:t>制定施工人员档案 </a:t>
            </a:r>
          </a:p>
          <a:p>
            <a:pPr marL="508000" indent="-508000">
              <a:buFontTx/>
              <a:buNone/>
            </a:pPr>
            <a:r>
              <a:rPr lang="en-US" altLang="zh-CN" sz="2000">
                <a:solidFill>
                  <a:schemeClr val="tx2"/>
                </a:solidFill>
                <a:latin typeface="宋体" pitchFamily="2" charset="-122"/>
                <a:cs typeface="Times New Roman" pitchFamily="18" charset="0"/>
              </a:rPr>
              <a:t>2 </a:t>
            </a:r>
            <a:r>
              <a:rPr lang="zh-CN" altLang="en-US" sz="2000">
                <a:solidFill>
                  <a:schemeClr val="tx2"/>
                </a:solidFill>
                <a:latin typeface="宋体" pitchFamily="2" charset="-122"/>
                <a:cs typeface="Times New Roman" pitchFamily="18" charset="0"/>
              </a:rPr>
              <a:t>配戴有效工作证件</a:t>
            </a:r>
          </a:p>
          <a:p>
            <a:pPr marL="508000" indent="-508000">
              <a:buFontTx/>
              <a:buNone/>
            </a:pPr>
            <a:r>
              <a:rPr lang="en-US" altLang="zh-CN" sz="2000">
                <a:solidFill>
                  <a:schemeClr val="tx2"/>
                </a:solidFill>
                <a:latin typeface="宋体" pitchFamily="2" charset="-122"/>
                <a:cs typeface="Times New Roman" pitchFamily="18" charset="0"/>
              </a:rPr>
              <a:t>3 </a:t>
            </a:r>
            <a:r>
              <a:rPr lang="zh-CN" altLang="en-US" sz="2000">
                <a:solidFill>
                  <a:schemeClr val="tx2"/>
                </a:solidFill>
                <a:latin typeface="宋体" pitchFamily="2" charset="-122"/>
                <a:cs typeface="Times New Roman" pitchFamily="18" charset="0"/>
              </a:rPr>
              <a:t>所有进入场地的员工均给予一份安全守则</a:t>
            </a:r>
          </a:p>
          <a:p>
            <a:pPr marL="508000" indent="-508000">
              <a:buFontTx/>
              <a:buNone/>
            </a:pPr>
            <a:r>
              <a:rPr lang="en-US" altLang="zh-CN" sz="2000">
                <a:solidFill>
                  <a:schemeClr val="tx2"/>
                </a:solidFill>
                <a:latin typeface="宋体" pitchFamily="2" charset="-122"/>
                <a:cs typeface="Times New Roman" pitchFamily="18" charset="0"/>
              </a:rPr>
              <a:t>4 </a:t>
            </a:r>
            <a:r>
              <a:rPr lang="zh-CN" altLang="en-US" sz="2000">
                <a:solidFill>
                  <a:schemeClr val="tx2"/>
                </a:solidFill>
                <a:latin typeface="宋体" pitchFamily="2" charset="-122"/>
                <a:cs typeface="Times New Roman" pitchFamily="18" charset="0"/>
              </a:rPr>
              <a:t>加强离职或被解雇人员的管理</a:t>
            </a:r>
          </a:p>
          <a:p>
            <a:pPr marL="508000" indent="-508000">
              <a:buFontTx/>
              <a:buNone/>
            </a:pPr>
            <a:r>
              <a:rPr lang="en-US" altLang="zh-CN" sz="2000">
                <a:solidFill>
                  <a:schemeClr val="tx2"/>
                </a:solidFill>
                <a:latin typeface="宋体" pitchFamily="2" charset="-122"/>
                <a:cs typeface="Times New Roman" pitchFamily="18" charset="0"/>
              </a:rPr>
              <a:t>6 </a:t>
            </a:r>
            <a:r>
              <a:rPr lang="zh-CN" altLang="en-US" sz="2000">
                <a:solidFill>
                  <a:schemeClr val="tx2"/>
                </a:solidFill>
                <a:latin typeface="宋体" pitchFamily="2" charset="-122"/>
                <a:cs typeface="Times New Roman" pitchFamily="18" charset="0"/>
              </a:rPr>
              <a:t>项目经理要制定施工人员分配表</a:t>
            </a:r>
          </a:p>
          <a:p>
            <a:pPr marL="508000" indent="-508000">
              <a:buFontTx/>
              <a:buNone/>
            </a:pPr>
            <a:r>
              <a:rPr lang="en-US" altLang="zh-CN" sz="2000">
                <a:solidFill>
                  <a:schemeClr val="tx2"/>
                </a:solidFill>
                <a:latin typeface="宋体" pitchFamily="2" charset="-122"/>
                <a:cs typeface="Times New Roman" pitchFamily="18" charset="0"/>
              </a:rPr>
              <a:t>7 </a:t>
            </a:r>
            <a:r>
              <a:rPr lang="zh-CN" altLang="en-US" sz="2000">
                <a:solidFill>
                  <a:schemeClr val="tx2"/>
                </a:solidFill>
                <a:latin typeface="宋体" pitchFamily="2" charset="-122"/>
                <a:cs typeface="Times New Roman" pitchFamily="18" charset="0"/>
              </a:rPr>
              <a:t>项目经理每天向施工人员发出工作责任表</a:t>
            </a:r>
          </a:p>
          <a:p>
            <a:pPr marL="508000" indent="-508000">
              <a:buFontTx/>
              <a:buNone/>
            </a:pPr>
            <a:r>
              <a:rPr lang="en-US" altLang="zh-CN" sz="2000">
                <a:solidFill>
                  <a:schemeClr val="tx2"/>
                </a:solidFill>
                <a:latin typeface="宋体" pitchFamily="2" charset="-122"/>
                <a:cs typeface="Times New Roman" pitchFamily="18" charset="0"/>
              </a:rPr>
              <a:t>8 </a:t>
            </a:r>
            <a:r>
              <a:rPr lang="zh-CN" altLang="en-US" sz="2000">
                <a:solidFill>
                  <a:schemeClr val="tx2"/>
                </a:solidFill>
                <a:latin typeface="宋体" pitchFamily="2" charset="-122"/>
                <a:cs typeface="Times New Roman" pitchFamily="18" charset="0"/>
              </a:rPr>
              <a:t>制订定期会议制度</a:t>
            </a:r>
          </a:p>
          <a:p>
            <a:pPr marL="508000" indent="-508000">
              <a:buFontTx/>
              <a:buNone/>
            </a:pPr>
            <a:r>
              <a:rPr lang="en-US" altLang="zh-CN" sz="2000">
                <a:solidFill>
                  <a:schemeClr val="tx2"/>
                </a:solidFill>
                <a:latin typeface="宋体" pitchFamily="2" charset="-122"/>
                <a:cs typeface="Times New Roman" pitchFamily="18" charset="0"/>
              </a:rPr>
              <a:t>9 </a:t>
            </a:r>
            <a:r>
              <a:rPr lang="zh-CN" altLang="en-US" sz="2000">
                <a:solidFill>
                  <a:schemeClr val="tx2"/>
                </a:solidFill>
                <a:latin typeface="宋体" pitchFamily="2" charset="-122"/>
                <a:cs typeface="Times New Roman" pitchFamily="18" charset="0"/>
              </a:rPr>
              <a:t>每天均巡查施工场地 </a:t>
            </a:r>
          </a:p>
          <a:p>
            <a:pPr marL="508000" indent="-508000">
              <a:buFontTx/>
              <a:buNone/>
            </a:pPr>
            <a:r>
              <a:rPr lang="en-US" altLang="zh-CN" sz="2000">
                <a:solidFill>
                  <a:schemeClr val="tx2"/>
                </a:solidFill>
                <a:latin typeface="宋体" pitchFamily="2" charset="-122"/>
                <a:cs typeface="Times New Roman" pitchFamily="18" charset="0"/>
              </a:rPr>
              <a:t>10 </a:t>
            </a:r>
            <a:r>
              <a:rPr lang="zh-CN" altLang="en-US" sz="2000">
                <a:solidFill>
                  <a:schemeClr val="tx2"/>
                </a:solidFill>
                <a:latin typeface="宋体" pitchFamily="2" charset="-122"/>
                <a:cs typeface="Times New Roman" pitchFamily="18" charset="0"/>
              </a:rPr>
              <a:t>按工程进度制定施工人员每天的上班时间</a:t>
            </a:r>
          </a:p>
        </p:txBody>
      </p:sp>
    </p:spTree>
    <p:extLst>
      <p:ext uri="{BB962C8B-B14F-4D97-AF65-F5344CB8AC3E}">
        <p14:creationId xmlns:p14="http://schemas.microsoft.com/office/powerpoint/2010/main" val="22352378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2"/>
          <p:cNvSpPr>
            <a:spLocks noChangeArrowheads="1"/>
          </p:cNvSpPr>
          <p:nvPr/>
        </p:nvSpPr>
        <p:spPr bwMode="gray">
          <a:xfrm>
            <a:off x="611188" y="836613"/>
            <a:ext cx="7199312"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kumimoji="1" lang="en-US" altLang="zh-CN" sz="2400" b="1" smtClean="0">
                <a:solidFill>
                  <a:srgbClr val="000000"/>
                </a:solidFill>
              </a:rPr>
              <a:t>8.3</a:t>
            </a:r>
            <a:r>
              <a:rPr kumimoji="1" lang="zh-CN" altLang="en-US" sz="2400" b="1" smtClean="0">
                <a:solidFill>
                  <a:srgbClr val="000000"/>
                </a:solidFill>
              </a:rPr>
              <a:t>工程管理及文档</a:t>
            </a:r>
          </a:p>
        </p:txBody>
      </p:sp>
      <p:sp>
        <p:nvSpPr>
          <p:cNvPr id="291843" name="Rectangle 3"/>
          <p:cNvSpPr>
            <a:spLocks noGrp="1" noChangeArrowheads="1"/>
          </p:cNvSpPr>
          <p:nvPr>
            <p:ph type="body" idx="1"/>
          </p:nvPr>
        </p:nvSpPr>
        <p:spPr>
          <a:xfrm>
            <a:off x="611188" y="1341438"/>
            <a:ext cx="7548562" cy="4111625"/>
          </a:xfrm>
          <a:noFill/>
          <a:ln/>
        </p:spPr>
        <p:txBody>
          <a:bodyPr/>
          <a:lstStyle/>
          <a:p>
            <a:pPr marL="508000" indent="-508000">
              <a:buFontTx/>
              <a:buNone/>
            </a:pPr>
            <a:r>
              <a:rPr lang="en-US" altLang="zh-CN" sz="2400">
                <a:latin typeface="宋体" pitchFamily="2" charset="-122"/>
              </a:rPr>
              <a:t>8.3.4 </a:t>
            </a:r>
            <a:r>
              <a:rPr lang="zh-CN" altLang="en-US" sz="2400">
                <a:latin typeface="宋体" pitchFamily="2" charset="-122"/>
              </a:rPr>
              <a:t>技术管理</a:t>
            </a:r>
            <a:r>
              <a:rPr lang="zh-CN" altLang="en-US" sz="2800">
                <a:latin typeface="宋体" pitchFamily="2" charset="-122"/>
              </a:rPr>
              <a:t> </a:t>
            </a:r>
            <a:endParaRPr lang="en-US" altLang="zh-CN" sz="2800">
              <a:latin typeface="宋体" pitchFamily="2" charset="-122"/>
            </a:endParaRPr>
          </a:p>
          <a:p>
            <a:pPr marL="508000" indent="-508000">
              <a:buFontTx/>
              <a:buNone/>
            </a:pPr>
            <a:r>
              <a:rPr lang="en-US" altLang="zh-CN" sz="2000">
                <a:solidFill>
                  <a:schemeClr val="tx2"/>
                </a:solidFill>
                <a:latin typeface="宋体" pitchFamily="2" charset="-122"/>
                <a:cs typeface="Times New Roman" pitchFamily="18" charset="0"/>
              </a:rPr>
              <a:t>1.</a:t>
            </a:r>
            <a:r>
              <a:rPr lang="zh-CN" altLang="en-US" sz="2000">
                <a:solidFill>
                  <a:schemeClr val="tx2"/>
                </a:solidFill>
                <a:latin typeface="宋体" pitchFamily="2" charset="-122"/>
                <a:cs typeface="Times New Roman" pitchFamily="18" charset="0"/>
              </a:rPr>
              <a:t>图纸会审</a:t>
            </a:r>
          </a:p>
          <a:p>
            <a:pPr marL="508000" indent="-508000">
              <a:buFontTx/>
              <a:buNone/>
            </a:pPr>
            <a:r>
              <a:rPr lang="en-US" altLang="zh-CN" sz="2000">
                <a:solidFill>
                  <a:schemeClr val="tx2"/>
                </a:solidFill>
                <a:latin typeface="宋体" pitchFamily="2" charset="-122"/>
                <a:cs typeface="Times New Roman" pitchFamily="18" charset="0"/>
              </a:rPr>
              <a:t>2.</a:t>
            </a:r>
            <a:r>
              <a:rPr lang="zh-CN" altLang="en-US" sz="2000">
                <a:solidFill>
                  <a:schemeClr val="tx2"/>
                </a:solidFill>
                <a:latin typeface="宋体" pitchFamily="2" charset="-122"/>
                <a:cs typeface="Times New Roman" pitchFamily="18" charset="0"/>
              </a:rPr>
              <a:t>技术交底 </a:t>
            </a:r>
          </a:p>
          <a:p>
            <a:pPr marL="508000" indent="-508000">
              <a:buFontTx/>
              <a:buNone/>
            </a:pPr>
            <a:r>
              <a:rPr lang="en-US" altLang="zh-CN" sz="2000">
                <a:solidFill>
                  <a:schemeClr val="tx2"/>
                </a:solidFill>
                <a:latin typeface="宋体" pitchFamily="2" charset="-122"/>
                <a:cs typeface="Times New Roman" pitchFamily="18" charset="0"/>
              </a:rPr>
              <a:t>3.</a:t>
            </a:r>
            <a:r>
              <a:rPr lang="zh-CN" altLang="en-US" sz="2000">
                <a:solidFill>
                  <a:schemeClr val="tx2"/>
                </a:solidFill>
                <a:latin typeface="宋体" pitchFamily="2" charset="-122"/>
                <a:cs typeface="Times New Roman" pitchFamily="18" charset="0"/>
              </a:rPr>
              <a:t>工程变更 </a:t>
            </a:r>
          </a:p>
          <a:p>
            <a:pPr marL="508000" indent="-508000">
              <a:buFontTx/>
              <a:buNone/>
            </a:pPr>
            <a:r>
              <a:rPr lang="en-US" altLang="zh-CN" sz="2000">
                <a:solidFill>
                  <a:schemeClr val="tx2"/>
                </a:solidFill>
                <a:latin typeface="宋体" pitchFamily="2" charset="-122"/>
                <a:cs typeface="Times New Roman" pitchFamily="18" charset="0"/>
              </a:rPr>
              <a:t>4.</a:t>
            </a:r>
            <a:r>
              <a:rPr lang="zh-CN" altLang="en-US" sz="2000">
                <a:solidFill>
                  <a:schemeClr val="tx2"/>
                </a:solidFill>
                <a:latin typeface="宋体" pitchFamily="2" charset="-122"/>
                <a:cs typeface="Times New Roman" pitchFamily="18" charset="0"/>
              </a:rPr>
              <a:t>编制现场施工管理文件和综合布线施工图</a:t>
            </a:r>
          </a:p>
          <a:p>
            <a:pPr marL="508000" indent="-508000">
              <a:buFontTx/>
              <a:buNone/>
            </a:pPr>
            <a:r>
              <a:rPr lang="en-US" altLang="zh-CN" sz="2000">
                <a:solidFill>
                  <a:schemeClr val="tx2"/>
                </a:solidFill>
                <a:latin typeface="宋体" pitchFamily="2" charset="-122"/>
                <a:cs typeface="Times New Roman" pitchFamily="18" charset="0"/>
              </a:rPr>
              <a:t>5.</a:t>
            </a:r>
            <a:r>
              <a:rPr lang="zh-CN" altLang="en-US" sz="2000">
                <a:solidFill>
                  <a:schemeClr val="tx2"/>
                </a:solidFill>
                <a:latin typeface="宋体" pitchFamily="2" charset="-122"/>
                <a:cs typeface="Times New Roman" pitchFamily="18" charset="0"/>
              </a:rPr>
              <a:t>编制与审批程序</a:t>
            </a:r>
          </a:p>
          <a:p>
            <a:pPr marL="508000" indent="-508000">
              <a:buFontTx/>
              <a:buNone/>
            </a:pPr>
            <a:r>
              <a:rPr lang="en-US" altLang="zh-CN" sz="2000">
                <a:solidFill>
                  <a:schemeClr val="tx2"/>
                </a:solidFill>
                <a:latin typeface="宋体" pitchFamily="2" charset="-122"/>
                <a:cs typeface="Times New Roman" pitchFamily="18" charset="0"/>
              </a:rPr>
              <a:t>6.</a:t>
            </a:r>
            <a:r>
              <a:rPr lang="zh-CN" altLang="en-US" sz="2000">
                <a:solidFill>
                  <a:schemeClr val="tx2"/>
                </a:solidFill>
                <a:latin typeface="宋体" pitchFamily="2" charset="-122"/>
                <a:cs typeface="Times New Roman" pitchFamily="18" charset="0"/>
              </a:rPr>
              <a:t>施工方案的贯彻和实施</a:t>
            </a:r>
          </a:p>
        </p:txBody>
      </p:sp>
    </p:spTree>
    <p:extLst>
      <p:ext uri="{BB962C8B-B14F-4D97-AF65-F5344CB8AC3E}">
        <p14:creationId xmlns:p14="http://schemas.microsoft.com/office/powerpoint/2010/main" val="37942601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2"/>
          <p:cNvSpPr>
            <a:spLocks noChangeArrowheads="1"/>
          </p:cNvSpPr>
          <p:nvPr/>
        </p:nvSpPr>
        <p:spPr bwMode="gray">
          <a:xfrm>
            <a:off x="684213" y="836613"/>
            <a:ext cx="3816350"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kumimoji="1" lang="en-US" altLang="zh-CN" sz="2400" b="1" smtClean="0">
                <a:solidFill>
                  <a:srgbClr val="000000"/>
                </a:solidFill>
              </a:rPr>
              <a:t>8.3</a:t>
            </a:r>
            <a:r>
              <a:rPr kumimoji="1" lang="zh-CN" altLang="en-US" sz="2400" b="1" smtClean="0">
                <a:solidFill>
                  <a:srgbClr val="000000"/>
                </a:solidFill>
              </a:rPr>
              <a:t>工程管理及文档</a:t>
            </a:r>
          </a:p>
        </p:txBody>
      </p:sp>
      <p:sp>
        <p:nvSpPr>
          <p:cNvPr id="292867" name="Rectangle 3"/>
          <p:cNvSpPr>
            <a:spLocks noGrp="1" noChangeArrowheads="1"/>
          </p:cNvSpPr>
          <p:nvPr>
            <p:ph type="body" sz="half" idx="1"/>
          </p:nvPr>
        </p:nvSpPr>
        <p:spPr>
          <a:xfrm>
            <a:off x="539750" y="1341438"/>
            <a:ext cx="4029075" cy="4349750"/>
          </a:xfrm>
          <a:noFill/>
          <a:ln/>
        </p:spPr>
        <p:txBody>
          <a:bodyPr/>
          <a:lstStyle/>
          <a:p>
            <a:pPr marL="508000" indent="-508000">
              <a:buFontTx/>
              <a:buNone/>
            </a:pPr>
            <a:r>
              <a:rPr lang="en-US" altLang="zh-CN" sz="2400">
                <a:latin typeface="宋体" pitchFamily="2" charset="-122"/>
              </a:rPr>
              <a:t>8.3.5 </a:t>
            </a:r>
            <a:r>
              <a:rPr lang="zh-CN" altLang="en-US" sz="2400">
                <a:latin typeface="宋体" pitchFamily="2" charset="-122"/>
              </a:rPr>
              <a:t>材料管理</a:t>
            </a:r>
            <a:r>
              <a:rPr lang="zh-CN" altLang="en-US">
                <a:latin typeface="宋体" pitchFamily="2" charset="-122"/>
              </a:rPr>
              <a:t> </a:t>
            </a:r>
            <a:endParaRPr lang="en-US" altLang="zh-CN">
              <a:latin typeface="宋体" pitchFamily="2" charset="-122"/>
            </a:endParaRPr>
          </a:p>
          <a:p>
            <a:pPr marL="508000" indent="-508000">
              <a:buFontTx/>
              <a:buNone/>
            </a:pPr>
            <a:r>
              <a:rPr lang="en-US" altLang="zh-CN" sz="2000">
                <a:solidFill>
                  <a:schemeClr val="tx2"/>
                </a:solidFill>
                <a:latin typeface="宋体" pitchFamily="2" charset="-122"/>
                <a:cs typeface="Times New Roman" pitchFamily="18" charset="0"/>
              </a:rPr>
              <a:t>1.</a:t>
            </a:r>
            <a:r>
              <a:rPr lang="zh-CN" altLang="en-US" sz="2000">
                <a:solidFill>
                  <a:schemeClr val="tx2"/>
                </a:solidFill>
                <a:latin typeface="宋体" pitchFamily="2" charset="-122"/>
                <a:cs typeface="Times New Roman" pitchFamily="18" charset="0"/>
              </a:rPr>
              <a:t>材料进库前的检查验收</a:t>
            </a:r>
          </a:p>
          <a:p>
            <a:pPr marL="508000" indent="-508000">
              <a:buFontTx/>
              <a:buNone/>
            </a:pPr>
            <a:r>
              <a:rPr lang="en-US" altLang="zh-CN" sz="2000">
                <a:solidFill>
                  <a:schemeClr val="tx2"/>
                </a:solidFill>
                <a:latin typeface="宋体" pitchFamily="2" charset="-122"/>
                <a:cs typeface="Times New Roman" pitchFamily="18" charset="0"/>
              </a:rPr>
              <a:t>2.</a:t>
            </a:r>
            <a:r>
              <a:rPr lang="zh-CN" altLang="en-US" sz="2000">
                <a:solidFill>
                  <a:schemeClr val="tx2"/>
                </a:solidFill>
                <a:latin typeface="宋体" pitchFamily="2" charset="-122"/>
                <a:cs typeface="Times New Roman" pitchFamily="18" charset="0"/>
              </a:rPr>
              <a:t>材料进库凭进库单</a:t>
            </a:r>
          </a:p>
          <a:p>
            <a:pPr marL="508000" indent="-508000">
              <a:buFontTx/>
              <a:buNone/>
            </a:pPr>
            <a:r>
              <a:rPr lang="en-US" altLang="zh-CN" sz="2000">
                <a:solidFill>
                  <a:schemeClr val="tx2"/>
                </a:solidFill>
                <a:latin typeface="宋体" pitchFamily="2" charset="-122"/>
                <a:cs typeface="Times New Roman" pitchFamily="18" charset="0"/>
              </a:rPr>
              <a:t>3.</a:t>
            </a:r>
            <a:r>
              <a:rPr lang="zh-CN" altLang="en-US" sz="2000">
                <a:solidFill>
                  <a:schemeClr val="tx2"/>
                </a:solidFill>
                <a:latin typeface="宋体" pitchFamily="2" charset="-122"/>
                <a:cs typeface="Times New Roman" pitchFamily="18" charset="0"/>
              </a:rPr>
              <a:t>材料出库凭出库单</a:t>
            </a:r>
          </a:p>
        </p:txBody>
      </p:sp>
      <p:graphicFrame>
        <p:nvGraphicFramePr>
          <p:cNvPr id="293075" name="Group 211"/>
          <p:cNvGraphicFramePr>
            <a:graphicFrameLocks noGrp="1"/>
          </p:cNvGraphicFramePr>
          <p:nvPr>
            <p:ph sz="quarter" idx="2"/>
          </p:nvPr>
        </p:nvGraphicFramePr>
        <p:xfrm>
          <a:off x="4427538" y="908050"/>
          <a:ext cx="4645025" cy="4972050"/>
        </p:xfrm>
        <a:graphic>
          <a:graphicData uri="http://schemas.openxmlformats.org/drawingml/2006/table">
            <a:tbl>
              <a:tblPr/>
              <a:tblGrid>
                <a:gridCol w="666750"/>
                <a:gridCol w="182562"/>
                <a:gridCol w="879475"/>
                <a:gridCol w="720725"/>
                <a:gridCol w="719138"/>
                <a:gridCol w="365125"/>
                <a:gridCol w="355600"/>
                <a:gridCol w="755650"/>
              </a:tblGrid>
              <a:tr h="220663">
                <a:tc gridSpan="8">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表</a:t>
                      </a:r>
                      <a:r>
                        <a:rPr kumimoji="1" lang="en-US" altLang="zh-CN"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8-1 </a:t>
                      </a:r>
                      <a:r>
                        <a:rPr kumimoji="1" lang="zh-CN" altLang="en-US"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材料入库统计表</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71463">
                <a:tc>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序号</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材料</a:t>
                      </a:r>
                    </a:p>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名称</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tc>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型号</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单位</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数量</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tc>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备注</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4950">
                <a:tc>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en-US" altLang="zh-CN"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1</a:t>
                      </a:r>
                      <a:endParaRPr kumimoji="1" lang="en-US" altLang="zh-CN" sz="18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　</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tc>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　</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　</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　</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tc>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　</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8600">
                <a:tc>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en-US" altLang="zh-CN"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2</a:t>
                      </a:r>
                      <a:endParaRPr kumimoji="1" lang="en-US" altLang="zh-CN" sz="18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　</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tc>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　</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　</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　</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tc>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　</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57250">
                <a:tc>
                  <a:txBody>
                    <a:bodyPr/>
                    <a:lstStyle/>
                    <a:p>
                      <a:pPr marL="342900" marR="0" lvl="0" indent="-342900" algn="l" defTabSz="914400" rtl="0" eaLnBrk="1" fontAlgn="base" latinLnBrk="1" hangingPunct="1">
                        <a:lnSpc>
                          <a:spcPct val="100000"/>
                        </a:lnSpc>
                        <a:spcBef>
                          <a:spcPct val="0"/>
                        </a:spcBef>
                        <a:spcAft>
                          <a:spcPct val="0"/>
                        </a:spcAft>
                        <a:buClrTx/>
                        <a:buSzTx/>
                        <a:buFontTx/>
                        <a:buNone/>
                        <a:tabLst/>
                      </a:pPr>
                      <a:r>
                        <a:rPr kumimoji="1" lang="zh-CN" altLang="en-US" sz="16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审核：</a:t>
                      </a:r>
                      <a:endParaRPr kumimoji="1" lang="zh-CN" altLang="en-US" sz="16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cap="flat">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600" b="1" i="0" u="none" strike="noStrike" cap="none" normalizeH="0" baseline="0" smtClean="0">
                        <a:ln>
                          <a:noFill/>
                        </a:ln>
                        <a:solidFill>
                          <a:schemeClr val="tx1"/>
                        </a:solidFill>
                        <a:effectLst/>
                        <a:latin typeface="Arial" charset="0"/>
                        <a:ea typeface="宋体" pitchFamily="2" charset="-122"/>
                      </a:endParaRPr>
                    </a:p>
                  </a:txBody>
                  <a:tcPr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zh-CN" altLang="en-US"/>
                    </a:p>
                  </a:txBody>
                  <a:tcPr/>
                </a:tc>
                <a:tc>
                  <a:txBody>
                    <a:bodyPr/>
                    <a:lstStyle/>
                    <a:p>
                      <a:pPr marL="342900" marR="0" lvl="0" indent="-342900" algn="l" defTabSz="914400" rtl="0" eaLnBrk="1" fontAlgn="base" latinLnBrk="1" hangingPunct="1">
                        <a:lnSpc>
                          <a:spcPct val="100000"/>
                        </a:lnSpc>
                        <a:spcBef>
                          <a:spcPct val="0"/>
                        </a:spcBef>
                        <a:spcAft>
                          <a:spcPct val="0"/>
                        </a:spcAft>
                        <a:buClrTx/>
                        <a:buSzTx/>
                        <a:buFontTx/>
                        <a:buNone/>
                        <a:tabLst/>
                      </a:pPr>
                      <a:r>
                        <a:rPr kumimoji="1" lang="zh-CN" altLang="en-US" sz="16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仓管：</a:t>
                      </a:r>
                      <a:endParaRPr kumimoji="1" lang="zh-CN" altLang="en-US" sz="16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600" b="1" i="0" u="none" strike="noStrike" cap="none" normalizeH="0" baseline="0" smtClean="0">
                        <a:ln>
                          <a:noFill/>
                        </a:ln>
                        <a:solidFill>
                          <a:schemeClr val="tx1"/>
                        </a:solidFill>
                        <a:effectLst/>
                        <a:latin typeface="Arial" charset="0"/>
                        <a:ea typeface="宋体" pitchFamily="2" charset="-122"/>
                      </a:endParaRPr>
                    </a:p>
                  </a:txBody>
                  <a:tcPr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zh-CN" altLang="en-US"/>
                    </a:p>
                  </a:txBody>
                  <a:tcPr/>
                </a:tc>
                <a:tc>
                  <a:txBody>
                    <a:bodyPr/>
                    <a:lstStyle/>
                    <a:p>
                      <a:pPr marL="342900" marR="0" lvl="0" indent="-342900" algn="l" defTabSz="914400" rtl="0" eaLnBrk="1" fontAlgn="base" latinLnBrk="1" hangingPunct="1">
                        <a:lnSpc>
                          <a:spcPct val="100000"/>
                        </a:lnSpc>
                        <a:spcBef>
                          <a:spcPct val="0"/>
                        </a:spcBef>
                        <a:spcAft>
                          <a:spcPct val="0"/>
                        </a:spcAft>
                        <a:buClrTx/>
                        <a:buSzTx/>
                        <a:buFontTx/>
                        <a:buNone/>
                        <a:tabLst/>
                      </a:pPr>
                      <a:r>
                        <a:rPr kumimoji="1" lang="zh-CN" altLang="en-US" sz="16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日期：</a:t>
                      </a:r>
                      <a:endParaRPr kumimoji="1" lang="zh-CN" altLang="en-US" sz="16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600" b="1" i="0" u="none" strike="noStrike" cap="none" normalizeH="0" baseline="0" smtClean="0">
                        <a:ln>
                          <a:noFill/>
                        </a:ln>
                        <a:solidFill>
                          <a:schemeClr val="tx1"/>
                        </a:solidFill>
                        <a:effectLst/>
                        <a:latin typeface="Arial" charset="0"/>
                        <a:ea typeface="宋体" pitchFamily="2" charset="-122"/>
                      </a:endParaRPr>
                    </a:p>
                  </a:txBody>
                  <a:tcPr anchor="ctr" horzOverflow="overflow">
                    <a:lnL>
                      <a:noFill/>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r h="322263">
                <a:tc gridSpan="8">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endParaRPr kumimoji="1" lang="zh-CN" altLang="en-US"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endParaRPr>
                    </a:p>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表</a:t>
                      </a:r>
                      <a:r>
                        <a:rPr kumimoji="1" lang="en-US" altLang="zh-CN"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8-2 </a:t>
                      </a:r>
                      <a:r>
                        <a:rPr kumimoji="1" lang="zh-CN" altLang="en-US"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材料库存统计表</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cap="flat">
                      <a:noFill/>
                    </a:lnL>
                    <a:lnR cap="flat">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71463">
                <a:tc gridSpan="2">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序号</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tc>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材料</a:t>
                      </a:r>
                    </a:p>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名称</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型号</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单位</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数量</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tc>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备注</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0663">
                <a:tc gridSpan="2">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en-US" altLang="zh-CN"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1</a:t>
                      </a:r>
                      <a:endParaRPr kumimoji="1" lang="en-US" altLang="zh-CN" sz="18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tc>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　</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　</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　</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　</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tc>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　</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9075">
                <a:tc gridSpan="2">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en-US" altLang="zh-CN"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2</a:t>
                      </a:r>
                      <a:endParaRPr kumimoji="1" lang="en-US" altLang="zh-CN" sz="18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tc>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　</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　</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　</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　</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tc>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　</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3363">
                <a:tc gridSpan="2">
                  <a:txBody>
                    <a:bodyPr/>
                    <a:lstStyle/>
                    <a:p>
                      <a:pPr marL="342900" marR="0" lvl="0" indent="-342900" algn="l"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审核：</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cap="flat">
                      <a:noFill/>
                    </a:lnL>
                    <a:lnR>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hMerge="1">
                  <a:txBody>
                    <a:bodyPr/>
                    <a:lstStyle/>
                    <a:p>
                      <a:endParaRPr lang="zh-CN"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anchor="ctr" horzOverflow="overflow">
                    <a:lnL>
                      <a:noFill/>
                    </a:lnL>
                    <a:lnR>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342900" marR="0" lvl="0" indent="-342900" algn="l"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统计：</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a:noFill/>
                    </a:lnL>
                    <a:lnR>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anchor="ctr" horzOverflow="overflow">
                    <a:lnL>
                      <a:noFill/>
                    </a:lnL>
                    <a:lnR>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gridSpan="2">
                  <a:txBody>
                    <a:bodyPr/>
                    <a:lstStyle/>
                    <a:p>
                      <a:pPr marL="342900" marR="0" lvl="0" indent="-342900" algn="l"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日期：</a:t>
                      </a:r>
                      <a:endParaRPr kumimoji="1" lang="zh-CN" altLang="en-US" sz="18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a:noFill/>
                    </a:lnL>
                    <a:lnR>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hMerge="1">
                  <a:txBody>
                    <a:bodyPr/>
                    <a:lstStyle/>
                    <a:p>
                      <a:endParaRPr lang="zh-CN"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endParaRPr>
                    </a:p>
                  </a:txBody>
                  <a:tcPr anchor="ctr" horzOverflow="overflow">
                    <a:lnL>
                      <a:noFill/>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r>
            </a:tbl>
          </a:graphicData>
        </a:graphic>
      </p:graphicFrame>
      <p:graphicFrame>
        <p:nvGraphicFramePr>
          <p:cNvPr id="292999" name="Group 135"/>
          <p:cNvGraphicFramePr>
            <a:graphicFrameLocks noGrp="1"/>
          </p:cNvGraphicFramePr>
          <p:nvPr>
            <p:ph sz="quarter" idx="3"/>
          </p:nvPr>
        </p:nvGraphicFramePr>
        <p:xfrm>
          <a:off x="395288" y="3284538"/>
          <a:ext cx="3848100" cy="3266440"/>
        </p:xfrm>
        <a:graphic>
          <a:graphicData uri="http://schemas.openxmlformats.org/drawingml/2006/table">
            <a:tbl>
              <a:tblPr/>
              <a:tblGrid>
                <a:gridCol w="641350"/>
                <a:gridCol w="641350"/>
                <a:gridCol w="641350"/>
                <a:gridCol w="641350"/>
                <a:gridCol w="641350"/>
                <a:gridCol w="641350"/>
              </a:tblGrid>
              <a:tr h="431800">
                <a:tc gridSpan="6">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rPr>
                        <a:t>表</a:t>
                      </a:r>
                      <a:r>
                        <a:rPr kumimoji="1" lang="en-US" altLang="zh-CN" sz="1800" b="1" i="0" u="none" strike="noStrike" cap="none" normalizeH="0" baseline="0" smtClean="0">
                          <a:ln>
                            <a:noFill/>
                          </a:ln>
                          <a:solidFill>
                            <a:schemeClr val="tx1"/>
                          </a:solidFill>
                          <a:effectLst/>
                          <a:latin typeface="宋体" pitchFamily="2" charset="-122"/>
                          <a:ea typeface="宋体" pitchFamily="2" charset="-122"/>
                        </a:rPr>
                        <a:t>8-3 </a:t>
                      </a:r>
                      <a:r>
                        <a:rPr kumimoji="1" lang="zh-CN" altLang="en-US" sz="1800" b="1" i="0" u="none" strike="noStrike" cap="none" normalizeH="0" baseline="0" smtClean="0">
                          <a:ln>
                            <a:noFill/>
                          </a:ln>
                          <a:solidFill>
                            <a:schemeClr val="tx1"/>
                          </a:solidFill>
                          <a:effectLst/>
                          <a:latin typeface="宋体" pitchFamily="2" charset="-122"/>
                          <a:ea typeface="宋体" pitchFamily="2" charset="-122"/>
                        </a:rPr>
                        <a:t>领用材料统计表</a:t>
                      </a:r>
                    </a:p>
                  </a:txBody>
                  <a:tcPr anchor="ctr"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774700">
                <a:tc>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rPr>
                        <a:t>序号</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rPr>
                        <a:t>材料</a:t>
                      </a:r>
                    </a:p>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rPr>
                        <a:t>名称</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rPr>
                        <a:t>型号</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rPr>
                        <a:t>单位</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rPr>
                        <a:t>数量</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rPr>
                        <a:t>备注</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2575">
                <a:tc>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en-US" altLang="zh-CN" sz="1800" b="1" i="0" u="none" strike="noStrike" cap="none" normalizeH="0" baseline="0" smtClean="0">
                          <a:ln>
                            <a:noFill/>
                          </a:ln>
                          <a:solidFill>
                            <a:schemeClr val="tx1"/>
                          </a:solidFill>
                          <a:effectLst/>
                          <a:latin typeface="宋体" pitchFamily="2" charset="-122"/>
                          <a:ea typeface="宋体" pitchFamily="2" charset="-122"/>
                        </a:rPr>
                        <a:t>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rPr>
                        <a:t>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rPr>
                        <a:t>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rPr>
                        <a:t>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rPr>
                        <a:t>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rPr>
                        <a:t>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2575">
                <a:tc>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en-US" altLang="zh-CN" sz="1800" b="1" i="0" u="none" strike="noStrike" cap="none" normalizeH="0" baseline="0" smtClean="0">
                          <a:ln>
                            <a:noFill/>
                          </a:ln>
                          <a:solidFill>
                            <a:schemeClr val="tx1"/>
                          </a:solidFill>
                          <a:effectLst/>
                          <a:latin typeface="宋体" pitchFamily="2" charset="-122"/>
                          <a:ea typeface="宋体" pitchFamily="2" charset="-122"/>
                        </a:rPr>
                        <a:t>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rPr>
                        <a:t>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rPr>
                        <a:t>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rPr>
                        <a:t>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rPr>
                        <a:t>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rPr>
                        <a:t>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74700">
                <a:tc>
                  <a:txBody>
                    <a:bodyPr/>
                    <a:lstStyle/>
                    <a:p>
                      <a:pPr marL="342900" marR="0" lvl="0" indent="-342900" algn="l"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rPr>
                        <a:t>审核：</a:t>
                      </a:r>
                    </a:p>
                  </a:txBody>
                  <a:tcPr anchor="ctr" horzOverflow="overflow">
                    <a:lnL cap="flat">
                      <a:noFill/>
                    </a:lnL>
                    <a:lnR>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宋体" pitchFamily="2" charset="-122"/>
                        <a:ea typeface="宋体" pitchFamily="2" charset="-122"/>
                      </a:endParaRPr>
                    </a:p>
                  </a:txBody>
                  <a:tcPr anchor="ctr" horzOverflow="overflow">
                    <a:lnL>
                      <a:noFill/>
                    </a:lnL>
                    <a:lnR>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342900" marR="0" lvl="0" indent="-342900" algn="l"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rPr>
                        <a:t>领用</a:t>
                      </a:r>
                    </a:p>
                  </a:txBody>
                  <a:tcPr anchor="ctr" horzOverflow="overflow">
                    <a:lnL>
                      <a:noFill/>
                    </a:lnL>
                    <a:lnR>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宋体" pitchFamily="2" charset="-122"/>
                        <a:ea typeface="宋体" pitchFamily="2" charset="-122"/>
                      </a:endParaRPr>
                    </a:p>
                  </a:txBody>
                  <a:tcPr anchor="ctr" horzOverflow="overflow">
                    <a:lnL>
                      <a:noFill/>
                    </a:lnL>
                    <a:lnR>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342900" marR="0" lvl="0" indent="-342900" algn="l" defTabSz="914400" rtl="0" eaLnBrk="1" fontAlgn="base" latinLnBrk="1" hangingPunct="1">
                        <a:lnSpc>
                          <a:spcPct val="100000"/>
                        </a:lnSpc>
                        <a:spcBef>
                          <a:spcPct val="0"/>
                        </a:spcBef>
                        <a:spcAft>
                          <a:spcPct val="0"/>
                        </a:spcAft>
                        <a:buClrTx/>
                        <a:buSzTx/>
                        <a:buFontTx/>
                        <a:buNone/>
                        <a:tabLst/>
                      </a:pPr>
                      <a:r>
                        <a:rPr kumimoji="1" lang="zh-CN" altLang="en-US" sz="1800" b="1" i="0" u="none" strike="noStrike" cap="none" normalizeH="0" baseline="0" smtClean="0">
                          <a:ln>
                            <a:noFill/>
                          </a:ln>
                          <a:solidFill>
                            <a:schemeClr val="tx1"/>
                          </a:solidFill>
                          <a:effectLst/>
                          <a:latin typeface="宋体" pitchFamily="2" charset="-122"/>
                          <a:ea typeface="宋体" pitchFamily="2" charset="-122"/>
                        </a:rPr>
                        <a:t>日期：</a:t>
                      </a:r>
                    </a:p>
                  </a:txBody>
                  <a:tcPr anchor="ctr" horzOverflow="overflow">
                    <a:lnL>
                      <a:noFill/>
                    </a:lnL>
                    <a:lnR>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1800" b="1" i="0" u="none" strike="noStrike" cap="none" normalizeH="0" baseline="0" smtClean="0">
                        <a:ln>
                          <a:noFill/>
                        </a:ln>
                        <a:solidFill>
                          <a:schemeClr val="tx1"/>
                        </a:solidFill>
                        <a:effectLst/>
                        <a:latin typeface="宋体" pitchFamily="2" charset="-122"/>
                        <a:ea typeface="宋体" pitchFamily="2" charset="-122"/>
                      </a:endParaRPr>
                    </a:p>
                  </a:txBody>
                  <a:tcPr anchor="ctr" horzOverflow="overflow">
                    <a:lnL>
                      <a:noFill/>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r>
            </a:tbl>
          </a:graphicData>
        </a:graphic>
      </p:graphicFrame>
    </p:spTree>
    <p:extLst>
      <p:ext uri="{BB962C8B-B14F-4D97-AF65-F5344CB8AC3E}">
        <p14:creationId xmlns:p14="http://schemas.microsoft.com/office/powerpoint/2010/main" val="1494602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2"/>
          <p:cNvSpPr>
            <a:spLocks noChangeArrowheads="1"/>
          </p:cNvSpPr>
          <p:nvPr/>
        </p:nvSpPr>
        <p:spPr bwMode="gray">
          <a:xfrm>
            <a:off x="684213" y="836613"/>
            <a:ext cx="7199312"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kumimoji="1" lang="en-US" altLang="zh-CN" sz="2400" b="1" smtClean="0">
                <a:solidFill>
                  <a:srgbClr val="000000"/>
                </a:solidFill>
              </a:rPr>
              <a:t>8.3</a:t>
            </a:r>
            <a:r>
              <a:rPr kumimoji="1" lang="zh-CN" altLang="en-US" sz="2400" b="1" smtClean="0">
                <a:solidFill>
                  <a:srgbClr val="000000"/>
                </a:solidFill>
              </a:rPr>
              <a:t>工程管理及文档</a:t>
            </a:r>
          </a:p>
        </p:txBody>
      </p:sp>
      <p:sp>
        <p:nvSpPr>
          <p:cNvPr id="293891" name="Rectangle 3"/>
          <p:cNvSpPr>
            <a:spLocks noGrp="1" noChangeArrowheads="1"/>
          </p:cNvSpPr>
          <p:nvPr>
            <p:ph type="body" sz="half" idx="1"/>
          </p:nvPr>
        </p:nvSpPr>
        <p:spPr>
          <a:xfrm>
            <a:off x="468313" y="1125538"/>
            <a:ext cx="8135937" cy="4349750"/>
          </a:xfrm>
          <a:noFill/>
          <a:ln/>
        </p:spPr>
        <p:txBody>
          <a:bodyPr/>
          <a:lstStyle/>
          <a:p>
            <a:pPr marL="508000" indent="-508000">
              <a:buFontTx/>
              <a:buNone/>
            </a:pPr>
            <a:r>
              <a:rPr lang="en-US" altLang="zh-CN" sz="2400">
                <a:latin typeface="宋体" pitchFamily="2" charset="-122"/>
              </a:rPr>
              <a:t>8.3.6 </a:t>
            </a:r>
            <a:r>
              <a:rPr lang="zh-CN" altLang="en-US" sz="2400">
                <a:latin typeface="宋体" pitchFamily="2" charset="-122"/>
              </a:rPr>
              <a:t>施工机具管理</a:t>
            </a:r>
            <a:r>
              <a:rPr lang="zh-CN" altLang="en-US" sz="2800">
                <a:latin typeface="宋体" pitchFamily="2" charset="-122"/>
              </a:rPr>
              <a:t> </a:t>
            </a:r>
            <a:endParaRPr lang="en-US" altLang="zh-CN" sz="2800">
              <a:latin typeface="宋体" pitchFamily="2" charset="-122"/>
            </a:endParaRPr>
          </a:p>
          <a:p>
            <a:pPr marL="508000" indent="-508000">
              <a:buFontTx/>
              <a:buNone/>
            </a:pPr>
            <a:r>
              <a:rPr lang="zh-CN" altLang="en-US" sz="2800">
                <a:solidFill>
                  <a:schemeClr val="tx2"/>
                </a:solidFill>
                <a:latin typeface="宋体" pitchFamily="2" charset="-122"/>
                <a:cs typeface="Times New Roman" pitchFamily="18" charset="0"/>
              </a:rPr>
              <a:t>    </a:t>
            </a:r>
            <a:r>
              <a:rPr lang="zh-CN" altLang="en-US" sz="2000">
                <a:solidFill>
                  <a:schemeClr val="tx2"/>
                </a:solidFill>
                <a:latin typeface="宋体" pitchFamily="2" charset="-122"/>
                <a:cs typeface="Times New Roman" pitchFamily="18" charset="0"/>
              </a:rPr>
              <a:t>由于工程的需要，承包方会经建设单位的认可，为工程采购一些必需的辅助材料，以保证工程的质量。施工前应列出详细材料单，现场施工人员应配备各项基本辅助工具并列出清单</a:t>
            </a:r>
            <a:r>
              <a:rPr lang="zh-CN" altLang="en-US" sz="2000">
                <a:latin typeface="宋体" pitchFamily="2" charset="-122"/>
              </a:rPr>
              <a:t> </a:t>
            </a:r>
          </a:p>
        </p:txBody>
      </p:sp>
      <p:graphicFrame>
        <p:nvGraphicFramePr>
          <p:cNvPr id="293925" name="Group 37"/>
          <p:cNvGraphicFramePr>
            <a:graphicFrameLocks noGrp="1"/>
          </p:cNvGraphicFramePr>
          <p:nvPr>
            <p:ph sz="half" idx="2"/>
          </p:nvPr>
        </p:nvGraphicFramePr>
        <p:xfrm>
          <a:off x="684213" y="3068638"/>
          <a:ext cx="7848600" cy="2944178"/>
        </p:xfrm>
        <a:graphic>
          <a:graphicData uri="http://schemas.openxmlformats.org/drawingml/2006/table">
            <a:tbl>
              <a:tblPr/>
              <a:tblGrid>
                <a:gridCol w="874712"/>
                <a:gridCol w="2628900"/>
                <a:gridCol w="2189163"/>
                <a:gridCol w="1028700"/>
                <a:gridCol w="1127125"/>
              </a:tblGrid>
              <a:tr h="44132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zh-CN" altLang="en-US" sz="20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序   号</a:t>
                      </a:r>
                      <a:endParaRPr kumimoji="1" lang="zh-CN" altLang="en-US" sz="20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zh-CN" altLang="en-US" sz="20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设 备 名 称</a:t>
                      </a:r>
                      <a:endParaRPr kumimoji="1" lang="zh-CN" altLang="en-US" sz="20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zh-CN" altLang="en-US" sz="20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型 号 规 格 </a:t>
                      </a:r>
                      <a:endParaRPr kumimoji="1" lang="zh-CN" altLang="en-US" sz="20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zh-CN" altLang="en-US" sz="20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单    位</a:t>
                      </a:r>
                      <a:endParaRPr kumimoji="1" lang="zh-CN" altLang="en-US" sz="20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zh-CN" altLang="en-US" sz="20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数    量</a:t>
                      </a:r>
                      <a:endParaRPr kumimoji="1" lang="zh-CN" altLang="en-US" sz="20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79463">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266700" algn="r"/>
                          <a:tab pos="2636838" algn="ctr"/>
                          <a:tab pos="5273675" algn="r"/>
                        </a:tabLst>
                      </a:pPr>
                      <a:r>
                        <a:rPr kumimoji="1" lang="en-US" altLang="zh-CN" sz="20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1</a:t>
                      </a:r>
                      <a:endParaRPr kumimoji="1" lang="en-US" altLang="zh-CN" sz="20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20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20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20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20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3342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zh-CN" sz="20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2</a:t>
                      </a:r>
                      <a:endParaRPr kumimoji="1" lang="en-US" altLang="zh-CN" sz="20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20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20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20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20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30250">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zh-CN" sz="20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3</a:t>
                      </a:r>
                      <a:endParaRPr kumimoji="1" lang="en-US" altLang="zh-CN" sz="2000" b="1" i="0" u="none" strike="noStrike" cap="none" normalizeH="0" baseline="0" smtClean="0">
                        <a:ln>
                          <a:noFill/>
                        </a:ln>
                        <a:solidFill>
                          <a:schemeClr val="tx1"/>
                        </a:solidFill>
                        <a:effectLst/>
                        <a:latin typeface="Gulim" pitchFamily="34" charset="-127"/>
                        <a:ea typeface="Gulim" pitchFamily="34" charset="-127"/>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20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20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20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2000" b="1" i="0" u="none" strike="noStrike" cap="none" normalizeH="0" baseline="0" smtClean="0">
                        <a:ln>
                          <a:noFill/>
                        </a:ln>
                        <a:solidFill>
                          <a:schemeClr val="tx1"/>
                        </a:solidFill>
                        <a:effectLst/>
                        <a:latin typeface="Arial" charset="0"/>
                        <a:ea typeface="宋体" pitchFamily="2" charset="-122"/>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7046171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自定义设计方案">
  <a:themeElements>
    <a:clrScheme name="1_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自定义设计方案">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ko-KR" altLang="en-US" sz="1800" b="0" i="0" u="none" strike="noStrike" cap="none" normalizeH="0" baseline="0" smtClean="0">
            <a:ln>
              <a:noFill/>
            </a:ln>
            <a:solidFill>
              <a:schemeClr val="tx1"/>
            </a:solidFill>
            <a:effectLst/>
            <a:latin typeface="Times New Roman" pitchFamily="18" charset="0"/>
            <a:ea typeface="Gulim" pitchFamily="34" charset="-127"/>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ko-KR" altLang="en-US" sz="1800" b="0" i="0" u="none" strike="noStrike" cap="none" normalizeH="0" baseline="0" smtClean="0">
            <a:ln>
              <a:noFill/>
            </a:ln>
            <a:solidFill>
              <a:schemeClr val="tx1"/>
            </a:solidFill>
            <a:effectLst/>
            <a:latin typeface="Times New Roman" pitchFamily="18" charset="0"/>
            <a:ea typeface="Gulim" pitchFamily="34" charset="-127"/>
          </a:defRPr>
        </a:defPPr>
      </a:lstStyle>
    </a:lnDef>
  </a:objectDefaults>
  <a:extraClrSchemeLst>
    <a:extraClrScheme>
      <a:clrScheme name="1_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自定义设计方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自定义设计方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自定义设计方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自定义设计方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自定义设计方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自定义设计方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自定义设计方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自定义设计方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自定义设计方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自定义设计方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自定义设计方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3139</Words>
  <Application>Microsoft Office PowerPoint</Application>
  <PresentationFormat>全屏显示(4:3)</PresentationFormat>
  <Paragraphs>410</Paragraphs>
  <Slides>39</Slides>
  <Notes>0</Notes>
  <HiddenSlides>0</HiddenSlides>
  <MMClips>0</MMClips>
  <ScaleCrop>false</ScaleCrop>
  <HeadingPairs>
    <vt:vector size="4" baseType="variant">
      <vt:variant>
        <vt:lpstr>主题</vt:lpstr>
      </vt:variant>
      <vt:variant>
        <vt:i4>2</vt:i4>
      </vt:variant>
      <vt:variant>
        <vt:lpstr>幻灯片标题</vt:lpstr>
      </vt:variant>
      <vt:variant>
        <vt:i4>39</vt:i4>
      </vt:variant>
    </vt:vector>
  </HeadingPairs>
  <TitlesOfParts>
    <vt:vector size="41" baseType="lpstr">
      <vt:lpstr>Office 主题</vt:lpstr>
      <vt:lpstr>1_自定义设计方案</vt:lpstr>
      <vt:lpstr>综合布线技术与工程</vt:lpstr>
      <vt:lpstr>PowerPoint 演示文稿</vt:lpstr>
      <vt:lpstr>PowerPoint 演示文稿</vt:lpstr>
      <vt:lpstr>8.3工程管理及文档</vt:lpstr>
      <vt:lpstr>8.3工程管理及文档</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8.5 竣工技术文档</vt:lpstr>
      <vt:lpstr>8.4 竣工技术文档</vt:lpstr>
      <vt:lpstr>8.4 竣工技术文档</vt:lpstr>
      <vt:lpstr>8.4 竣工技术文档</vt:lpstr>
      <vt:lpstr>8.4 竣工技术文档</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综合布线技术与工程</dc:title>
  <dc:creator>vincent</dc:creator>
  <cp:lastModifiedBy>vincent</cp:lastModifiedBy>
  <cp:revision>1</cp:revision>
  <dcterms:created xsi:type="dcterms:W3CDTF">2016-10-08T07:28:33Z</dcterms:created>
  <dcterms:modified xsi:type="dcterms:W3CDTF">2016-11-01T02:25:06Z</dcterms:modified>
</cp:coreProperties>
</file>