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03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916113"/>
            <a:ext cx="4038600" cy="39608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29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49.png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tiff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tif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png"/><Relationship Id="rId3" Type="http://schemas.openxmlformats.org/officeDocument/2006/relationships/image" Target="../media/image25.jpeg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eg"/><Relationship Id="rId11" Type="http://schemas.openxmlformats.org/officeDocument/2006/relationships/image" Target="../media/image19.png"/><Relationship Id="rId5" Type="http://schemas.openxmlformats.org/officeDocument/2006/relationships/image" Target="../media/image28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4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tiff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928794" y="3071810"/>
            <a:ext cx="5327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产品介绍及应用（</a:t>
            </a:r>
            <a:r>
              <a:rPr lang="en-US" altLang="zh-CN" sz="4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44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华文行楷" pitchFamily="2" charset="-122"/>
                <a:ea typeface="华文行楷" pitchFamily="2" charset="-122"/>
              </a:rPr>
              <a:t>）</a:t>
            </a:r>
            <a:endParaRPr lang="zh-CN" altLang="en-US" sz="4400" b="1" dirty="0">
              <a:solidFill>
                <a:srgbClr val="FF33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357290" y="1857364"/>
            <a:ext cx="671517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广州市唯康通信技术有限公司</a:t>
            </a:r>
            <a:endParaRPr lang="en-US" altLang="zh-CN" sz="4000" b="1" kern="10" dirty="0" smtClean="0">
              <a:ln w="317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" name="Picture 77" descr="楼顶接收器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786322"/>
            <a:ext cx="12461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98"/>
          <p:cNvGrpSpPr>
            <a:grpSpLocks/>
          </p:cNvGrpSpPr>
          <p:nvPr/>
        </p:nvGrpSpPr>
        <p:grpSpPr bwMode="auto">
          <a:xfrm>
            <a:off x="500034" y="5214950"/>
            <a:ext cx="1600200" cy="695326"/>
            <a:chOff x="2132" y="672"/>
            <a:chExt cx="1008" cy="348"/>
          </a:xfrm>
        </p:grpSpPr>
        <p:pic>
          <p:nvPicPr>
            <p:cNvPr id="9" name="Picture 29" descr="00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132" y="768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2382" y="828"/>
              <a:ext cx="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2465" y="76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619" y="73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2530" y="82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4" name="Picture 23" descr="PC Blu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6" y="678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94"/>
            <p:cNvGrpSpPr>
              <a:grpSpLocks/>
            </p:cNvGrpSpPr>
            <p:nvPr/>
          </p:nvGrpSpPr>
          <p:grpSpPr bwMode="auto">
            <a:xfrm>
              <a:off x="2688" y="672"/>
              <a:ext cx="291" cy="307"/>
              <a:chOff x="2256" y="2419"/>
              <a:chExt cx="336" cy="355"/>
            </a:xfrm>
          </p:grpSpPr>
          <p:pic>
            <p:nvPicPr>
              <p:cNvPr id="18" name="Picture 193" descr="fuwuqi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52" y="2419"/>
                <a:ext cx="24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oup 25"/>
              <p:cNvGrpSpPr>
                <a:grpSpLocks/>
              </p:cNvGrpSpPr>
              <p:nvPr/>
            </p:nvGrpSpPr>
            <p:grpSpPr bwMode="auto">
              <a:xfrm>
                <a:off x="2256" y="2544"/>
                <a:ext cx="211" cy="230"/>
                <a:chOff x="4896" y="1968"/>
                <a:chExt cx="672" cy="651"/>
              </a:xfrm>
            </p:grpSpPr>
            <p:pic>
              <p:nvPicPr>
                <p:cNvPr id="20" name="Picture 26" descr="整套电脑-2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96" y="1968"/>
                  <a:ext cx="672" cy="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1" name="Object 1"/>
                <p:cNvGraphicFramePr>
                  <a:graphicFrameLocks noChangeAspect="1"/>
                </p:cNvGraphicFramePr>
                <p:nvPr/>
              </p:nvGraphicFramePr>
              <p:xfrm>
                <a:off x="5056" y="2070"/>
                <a:ext cx="328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8" name="BMP 图象" r:id="rId8" imgW="5714286" imgH="3933333" progId="PBrush">
                        <p:embed/>
                      </p:oleObj>
                    </mc:Choice>
                    <mc:Fallback>
                      <p:oleObj name="BMP 图象" r:id="rId8" imgW="5714286" imgH="3933333" progId="PBrush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6" y="2070"/>
                              <a:ext cx="328" cy="23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rgbClr val="FF00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16" name="Picture 195" descr="PC Blu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6" y="672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7" descr="PC Blu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68" y="864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2246970" y="5467665"/>
            <a:ext cx="48253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智能楼宇综合布线专业提供商</a:t>
            </a:r>
          </a:p>
        </p:txBody>
      </p:sp>
    </p:spTree>
    <p:extLst>
      <p:ext uri="{BB962C8B-B14F-4D97-AF65-F5344CB8AC3E}">
        <p14:creationId xmlns:p14="http://schemas.microsoft.com/office/powerpoint/2010/main" val="1613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1500" y="1857364"/>
            <a:ext cx="8072438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光纤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解决方案，为客户提供一个高带宽、高传输系统的远距离传输系统，并且不受电磁干扰。光纤线缆主要分为单模光纤和多模光纤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多模波长为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850um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1300um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，单模波长为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1310um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1500um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。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lvl="0"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  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主要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包括：光缆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—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中心束管式铠装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/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非铠装光缆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、双铠装光缆；松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套层绞式双铠装光缆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；自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承式架空光缆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；室内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单芯单元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光缆；</a:t>
            </a:r>
            <a:r>
              <a:rPr lang="en-US" altLang="zh-CN" sz="2000" kern="0" dirty="0" smtClean="0">
                <a:latin typeface="+mn-ea"/>
                <a:ea typeface="+mn-ea"/>
              </a:rPr>
              <a:t>ADSS</a:t>
            </a:r>
            <a:r>
              <a:rPr lang="zh-CN" altLang="en-US" sz="2000" kern="0" dirty="0" smtClean="0">
                <a:latin typeface="+mn-ea"/>
                <a:ea typeface="+mn-ea"/>
              </a:rPr>
              <a:t>防雷型光缆；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光纤跳线；光纤配线架；光纤盒；光纤耦合器；光纤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尾</a:t>
            </a: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纤，光纤面板等；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71472" y="1428736"/>
            <a:ext cx="52149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400" b="1" kern="0" dirty="0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2400" b="1" kern="0" dirty="0" smtClean="0">
                <a:latin typeface="隶书" pitchFamily="49" charset="-122"/>
                <a:ea typeface="隶书" pitchFamily="49" charset="-122"/>
              </a:rPr>
              <a:t>、光纤系统及其接插件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48" y="4714884"/>
            <a:ext cx="7929618" cy="101566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光纤布线系统优点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: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传输距离长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高带宽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抗干扰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。 </a:t>
            </a:r>
            <a:endPara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多模走千兆，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62.5/125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为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300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米；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50/125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为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550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米，走百兆，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2000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米；</a:t>
            </a:r>
            <a:endPara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单模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8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～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10/125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走百兆、千兆都没有要求；</a:t>
            </a:r>
            <a:endParaRPr lang="zh-CN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2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GX01"/>
          <p:cNvPicPr>
            <a:picLocks noChangeAspect="1" noChangeArrowheads="1"/>
          </p:cNvPicPr>
          <p:nvPr/>
        </p:nvPicPr>
        <p:blipFill>
          <a:blip r:embed="rId2"/>
          <a:srcRect r="10892"/>
          <a:stretch>
            <a:fillRect/>
          </a:stretch>
        </p:blipFill>
        <p:spPr bwMode="auto">
          <a:xfrm>
            <a:off x="642910" y="857232"/>
            <a:ext cx="171448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GX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1933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占位符 10"/>
          <p:cNvSpPr txBox="1">
            <a:spLocks/>
          </p:cNvSpPr>
          <p:nvPr/>
        </p:nvSpPr>
        <p:spPr bwMode="auto">
          <a:xfrm>
            <a:off x="571472" y="2143116"/>
            <a:ext cx="18573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中心束管式铠装光缆</a:t>
            </a:r>
          </a:p>
        </p:txBody>
      </p:sp>
      <p:pic>
        <p:nvPicPr>
          <p:cNvPr id="26" name="图片 14" descr="直埋光纤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1857388" cy="12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本占位符 10"/>
          <p:cNvSpPr txBox="1">
            <a:spLocks/>
          </p:cNvSpPr>
          <p:nvPr/>
        </p:nvSpPr>
        <p:spPr bwMode="auto">
          <a:xfrm>
            <a:off x="500034" y="4000489"/>
            <a:ext cx="200026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中心束管式双铠装光缆</a:t>
            </a:r>
          </a:p>
        </p:txBody>
      </p:sp>
      <p:sp>
        <p:nvSpPr>
          <p:cNvPr id="34" name="文本占位符 10"/>
          <p:cNvSpPr txBox="1">
            <a:spLocks/>
          </p:cNvSpPr>
          <p:nvPr/>
        </p:nvSpPr>
        <p:spPr bwMode="auto">
          <a:xfrm>
            <a:off x="500034" y="5572140"/>
            <a:ext cx="200026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1400" b="1" kern="0" dirty="0" smtClean="0">
                <a:latin typeface="+mn-lt"/>
                <a:ea typeface="+mn-ea"/>
              </a:rPr>
              <a:t>松套层绞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式双铠装光缆</a:t>
            </a:r>
          </a:p>
        </p:txBody>
      </p:sp>
      <p:sp>
        <p:nvSpPr>
          <p:cNvPr id="39" name="矩形 38"/>
          <p:cNvSpPr/>
          <p:nvPr/>
        </p:nvSpPr>
        <p:spPr>
          <a:xfrm>
            <a:off x="2786050" y="1571612"/>
            <a:ext cx="5857916" cy="86793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适用于架空、管道、敷设、长途通    信、局间通信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优良的阻水层，具有良好的抗渗水  能力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结构紧凑，重量轻，钢带铠装抗压性能优良</a:t>
            </a:r>
            <a:endParaRPr lang="zh-CN" altLang="en-US" dirty="0"/>
          </a:p>
        </p:txBody>
      </p:sp>
      <p:sp>
        <p:nvSpPr>
          <p:cNvPr id="40" name="文本占位符 10"/>
          <p:cNvSpPr txBox="1">
            <a:spLocks/>
          </p:cNvSpPr>
          <p:nvPr/>
        </p:nvSpPr>
        <p:spPr bwMode="auto">
          <a:xfrm>
            <a:off x="2928926" y="1142984"/>
            <a:ext cx="2714644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中心束管式铠装光缆</a:t>
            </a:r>
          </a:p>
        </p:txBody>
      </p:sp>
      <p:sp>
        <p:nvSpPr>
          <p:cNvPr id="41" name="文本占位符 10"/>
          <p:cNvSpPr txBox="1">
            <a:spLocks/>
          </p:cNvSpPr>
          <p:nvPr/>
        </p:nvSpPr>
        <p:spPr bwMode="auto">
          <a:xfrm>
            <a:off x="2928926" y="2723373"/>
            <a:ext cx="3357586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中心束管式双铠装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直埋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光缆</a:t>
            </a:r>
          </a:p>
        </p:txBody>
      </p:sp>
      <p:sp>
        <p:nvSpPr>
          <p:cNvPr id="42" name="矩形 41"/>
          <p:cNvSpPr/>
          <p:nvPr/>
        </p:nvSpPr>
        <p:spPr>
          <a:xfrm>
            <a:off x="2786050" y="3141327"/>
            <a:ext cx="5857916" cy="114492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适用于架空、管道、敷设、长途通    信、局间通信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优良的阻水层，具有良好的抗渗水  能力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结构紧凑，重量轻，钢带铠装抗压性能优良</a:t>
            </a:r>
            <a:endParaRPr lang="en-US" altLang="zh-CN" kern="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b="1" kern="0" dirty="0" smtClean="0">
                <a:solidFill>
                  <a:srgbClr val="FF0000"/>
                </a:solidFill>
              </a:rPr>
              <a:t> </a:t>
            </a:r>
            <a:r>
              <a:rPr lang="en-US" altLang="zh-CN" b="1" kern="0" dirty="0" smtClean="0">
                <a:solidFill>
                  <a:srgbClr val="FF0000"/>
                </a:solidFill>
              </a:rPr>
              <a:t>—</a:t>
            </a:r>
            <a:r>
              <a:rPr lang="zh-CN" altLang="en-US" b="1" kern="0" dirty="0" smtClean="0">
                <a:solidFill>
                  <a:srgbClr val="FF0000"/>
                </a:solidFill>
              </a:rPr>
              <a:t>双护套双铠装，抗侧压性能强。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86082" y="5061400"/>
            <a:ext cx="5857884" cy="8679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适用于直埋、对防潮、防鼠等要求较高的场合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双面覆塑铝带平纵包粘接护套、防潮性能优良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kern="0" dirty="0" smtClean="0"/>
              <a:t> </a:t>
            </a:r>
            <a:r>
              <a:rPr lang="en-US" altLang="zh-CN" kern="0" dirty="0" smtClean="0"/>
              <a:t>—</a:t>
            </a:r>
            <a:r>
              <a:rPr lang="zh-CN" altLang="en-US" kern="0" dirty="0" smtClean="0"/>
              <a:t>双护套双铠装结构、抗侧压性能优良</a:t>
            </a:r>
            <a:endParaRPr lang="zh-CN" altLang="en-US" dirty="0"/>
          </a:p>
        </p:txBody>
      </p:sp>
      <p:sp>
        <p:nvSpPr>
          <p:cNvPr id="44" name="文本占位符 10"/>
          <p:cNvSpPr txBox="1">
            <a:spLocks/>
          </p:cNvSpPr>
          <p:nvPr/>
        </p:nvSpPr>
        <p:spPr bwMode="auto">
          <a:xfrm>
            <a:off x="2928926" y="4633941"/>
            <a:ext cx="2857520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zh-CN" altLang="en-US" sz="2000" b="1" kern="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松套层绞式双铠装光缆</a:t>
            </a:r>
          </a:p>
        </p:txBody>
      </p:sp>
    </p:spTree>
    <p:extLst>
      <p:ext uri="{BB962C8B-B14F-4D97-AF65-F5344CB8AC3E}">
        <p14:creationId xmlns:p14="http://schemas.microsoft.com/office/powerpoint/2010/main" val="41955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防雷光纤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160020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占位符 10"/>
          <p:cNvSpPr txBox="1">
            <a:spLocks/>
          </p:cNvSpPr>
          <p:nvPr/>
        </p:nvSpPr>
        <p:spPr bwMode="auto">
          <a:xfrm>
            <a:off x="571472" y="3786190"/>
            <a:ext cx="157163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ADSS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防雷型光缆</a:t>
            </a:r>
          </a:p>
        </p:txBody>
      </p:sp>
      <p:sp>
        <p:nvSpPr>
          <p:cNvPr id="13" name="文本占位符 10"/>
          <p:cNvSpPr txBox="1">
            <a:spLocks/>
          </p:cNvSpPr>
          <p:nvPr/>
        </p:nvSpPr>
        <p:spPr bwMode="auto">
          <a:xfrm>
            <a:off x="785786" y="5715016"/>
            <a:ext cx="128588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室内单元光缆</a:t>
            </a:r>
          </a:p>
        </p:txBody>
      </p:sp>
      <p:sp>
        <p:nvSpPr>
          <p:cNvPr id="16" name="文本占位符 10"/>
          <p:cNvSpPr txBox="1">
            <a:spLocks/>
          </p:cNvSpPr>
          <p:nvPr/>
        </p:nvSpPr>
        <p:spPr bwMode="auto">
          <a:xfrm>
            <a:off x="720206" y="2477677"/>
            <a:ext cx="150019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自承式架空光缆</a:t>
            </a:r>
          </a:p>
        </p:txBody>
      </p:sp>
      <p:pic>
        <p:nvPicPr>
          <p:cNvPr id="17" name="Picture 5" descr="GX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07" y="1037009"/>
            <a:ext cx="1500198" cy="122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793233" y="1000108"/>
            <a:ext cx="1492751" cy="140613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prstShdw prst="shdw13" dist="89803" dir="13500000">
              <a:srgbClr val="0099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43154" y="1500174"/>
            <a:ext cx="6100812" cy="10001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+mn-ea"/>
                <a:ea typeface="+mn-ea"/>
              </a:rPr>
              <a:t>全绝缘、不锈钢或电镀钢自承架空缆线结构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+mn-ea"/>
                <a:ea typeface="+mn-ea"/>
              </a:rPr>
              <a:t>设计适合</a:t>
            </a:r>
            <a:r>
              <a:rPr lang="en-US" altLang="zh-CN" kern="0" dirty="0">
                <a:latin typeface="+mn-ea"/>
                <a:ea typeface="+mn-ea"/>
              </a:rPr>
              <a:t>NESC</a:t>
            </a:r>
            <a:r>
              <a:rPr lang="zh-CN" altLang="en-US" kern="0" dirty="0">
                <a:latin typeface="+mn-ea"/>
                <a:ea typeface="+mn-ea"/>
              </a:rPr>
              <a:t>风小等级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+mn-ea"/>
                <a:ea typeface="+mn-ea"/>
              </a:rPr>
              <a:t>可使安装成本减半</a:t>
            </a:r>
          </a:p>
        </p:txBody>
      </p:sp>
      <p:sp>
        <p:nvSpPr>
          <p:cNvPr id="21" name="文本占位符 10"/>
          <p:cNvSpPr txBox="1">
            <a:spLocks/>
          </p:cNvSpPr>
          <p:nvPr/>
        </p:nvSpPr>
        <p:spPr bwMode="auto">
          <a:xfrm>
            <a:off x="2643174" y="1071546"/>
            <a:ext cx="2714644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自承式架空光缆</a:t>
            </a:r>
          </a:p>
        </p:txBody>
      </p:sp>
      <p:sp>
        <p:nvSpPr>
          <p:cNvPr id="22" name="矩形 21"/>
          <p:cNvSpPr/>
          <p:nvPr/>
        </p:nvSpPr>
        <p:spPr>
          <a:xfrm>
            <a:off x="2571736" y="3132574"/>
            <a:ext cx="6072214" cy="8679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>
                <a:latin typeface="+mn-ea"/>
                <a:ea typeface="+mn-ea"/>
              </a:rPr>
              <a:t>高承张芳纶纱周边加强、油膏保护光纤，防水性能优良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>
                <a:latin typeface="+mn-ea"/>
                <a:ea typeface="+mn-ea"/>
              </a:rPr>
              <a:t>多芯数可选，线径小，重量轻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>
                <a:latin typeface="+mn-ea"/>
                <a:ea typeface="+mn-ea"/>
              </a:rPr>
              <a:t>适用于室内外有防雷要求的场合</a:t>
            </a:r>
            <a:endParaRPr lang="zh-CN" altLang="en-US" kern="0" dirty="0">
              <a:latin typeface="+mn-ea"/>
              <a:ea typeface="+mn-ea"/>
            </a:endParaRPr>
          </a:p>
        </p:txBody>
      </p:sp>
      <p:sp>
        <p:nvSpPr>
          <p:cNvPr id="23" name="文本占位符 10"/>
          <p:cNvSpPr txBox="1">
            <a:spLocks/>
          </p:cNvSpPr>
          <p:nvPr/>
        </p:nvSpPr>
        <p:spPr bwMode="auto">
          <a:xfrm>
            <a:off x="2714612" y="2705115"/>
            <a:ext cx="1785950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ADSS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防雷光缆</a:t>
            </a:r>
          </a:p>
        </p:txBody>
      </p:sp>
      <p:pic>
        <p:nvPicPr>
          <p:cNvPr id="24" name="Picture 5" descr="GX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4132282"/>
            <a:ext cx="1500198" cy="151129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dist="71842" dir="2700000" algn="ctr" rotWithShape="0">
              <a:srgbClr val="808080"/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2571736" y="4602164"/>
            <a:ext cx="6072230" cy="125572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/>
              <a:t>柔软、弯曲半径小、受力应变性能优良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/>
              <a:t>可选用阻燃或不沿燃外护套，并可提供</a:t>
            </a:r>
            <a:r>
              <a:rPr lang="en-US" altLang="zh-CN" kern="0" dirty="0" smtClean="0"/>
              <a:t>LSOH</a:t>
            </a:r>
            <a:r>
              <a:rPr lang="zh-CN" altLang="en-US" kern="0" dirty="0" smtClean="0"/>
              <a:t>护套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/>
              <a:t>端头可直接制作</a:t>
            </a:r>
            <a:r>
              <a:rPr lang="en-US" altLang="zh-CN" kern="0" dirty="0" smtClean="0"/>
              <a:t>SC</a:t>
            </a:r>
            <a:r>
              <a:rPr lang="zh-CN" altLang="en-US" kern="0" dirty="0" smtClean="0"/>
              <a:t>等活动连接头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kern="0" dirty="0" smtClean="0"/>
              <a:t>适用于架空、管道、托架等敷设条件</a:t>
            </a:r>
            <a:endParaRPr lang="zh-CN" altLang="en-US" kern="0" dirty="0"/>
          </a:p>
        </p:txBody>
      </p:sp>
      <p:sp>
        <p:nvSpPr>
          <p:cNvPr id="26" name="文本占位符 10"/>
          <p:cNvSpPr txBox="1">
            <a:spLocks/>
          </p:cNvSpPr>
          <p:nvPr/>
        </p:nvSpPr>
        <p:spPr bwMode="auto">
          <a:xfrm>
            <a:off x="2714612" y="4205313"/>
            <a:ext cx="1785950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室内单元光缆</a:t>
            </a:r>
          </a:p>
        </p:txBody>
      </p:sp>
    </p:spTree>
    <p:extLst>
      <p:ext uri="{BB962C8B-B14F-4D97-AF65-F5344CB8AC3E}">
        <p14:creationId xmlns:p14="http://schemas.microsoft.com/office/powerpoint/2010/main" val="389099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 txBox="1">
            <a:spLocks/>
          </p:cNvSpPr>
          <p:nvPr/>
        </p:nvSpPr>
        <p:spPr bwMode="auto">
          <a:xfrm>
            <a:off x="624318" y="188640"/>
            <a:ext cx="2143140" cy="3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光纤的特点：</a:t>
            </a: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399538" y="555335"/>
            <a:ext cx="821537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多模光纤 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      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多模光纤：中心玻璃芯较粗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(50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或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62.5μm)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，可传多种模式的光。但其模间色散较大，限制了传输数字信号的频率，而且随距离的增加会更加严重。例如：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600MB/KM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的光纤在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2KM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时则只有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300MB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的带宽了。因此，多模光纤传输的距离就比较近，一般只有几公里。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单模光纤 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cs typeface="Arial" pitchFamily="34" charset="0"/>
              </a:rPr>
              <a:t>       </a:t>
            </a:r>
            <a:r>
              <a:rPr lang="zh-CN" sz="1600" dirty="0" smtClean="0">
                <a:cs typeface="Arial" pitchFamily="34" charset="0"/>
              </a:rPr>
              <a:t>单模光纤：中心玻璃芯很细</a:t>
            </a:r>
            <a:r>
              <a:rPr lang="zh-CN" altLang="zh-CN" sz="1600" dirty="0" smtClean="0">
                <a:cs typeface="Arial" pitchFamily="34" charset="0"/>
              </a:rPr>
              <a:t>(</a:t>
            </a:r>
            <a:r>
              <a:rPr lang="zh-CN" sz="1600" dirty="0" smtClean="0">
                <a:cs typeface="Arial" pitchFamily="34" charset="0"/>
              </a:rPr>
              <a:t>芯径一般为</a:t>
            </a:r>
            <a:r>
              <a:rPr lang="zh-CN" altLang="zh-CN" sz="1600" dirty="0" smtClean="0">
                <a:cs typeface="Arial" pitchFamily="34" charset="0"/>
              </a:rPr>
              <a:t>9</a:t>
            </a:r>
            <a:r>
              <a:rPr lang="zh-CN" sz="1600" dirty="0" smtClean="0">
                <a:cs typeface="Arial" pitchFamily="34" charset="0"/>
              </a:rPr>
              <a:t>或</a:t>
            </a:r>
            <a:r>
              <a:rPr lang="zh-CN" altLang="zh-CN" sz="1600" dirty="0" smtClean="0">
                <a:cs typeface="Arial" pitchFamily="34" charset="0"/>
              </a:rPr>
              <a:t>10μm)</a:t>
            </a:r>
            <a:r>
              <a:rPr lang="zh-CN" sz="1600" dirty="0" smtClean="0">
                <a:cs typeface="Arial" pitchFamily="34" charset="0"/>
              </a:rPr>
              <a:t>，只能传一种模式的光。因此，其模间色散很小，适用于远程通讯，但还存在着材料色散和波导色散，单模光纤对光源的谱宽和稳定性有较高的要求，即谱宽要窄，稳定性要好。</a:t>
            </a:r>
            <a:r>
              <a:rPr lang="zh-CN" altLang="en-US" sz="1600" dirty="0" smtClean="0">
                <a:cs typeface="Arial" pitchFamily="34" charset="0"/>
              </a:rPr>
              <a:t>经过测试</a:t>
            </a:r>
            <a:r>
              <a:rPr lang="zh-CN" sz="1600" dirty="0" smtClean="0">
                <a:cs typeface="Arial" pitchFamily="34" charset="0"/>
              </a:rPr>
              <a:t>发现在</a:t>
            </a:r>
            <a:r>
              <a:rPr lang="zh-CN" altLang="zh-CN" sz="1600" dirty="0" smtClean="0">
                <a:cs typeface="Arial" pitchFamily="34" charset="0"/>
              </a:rPr>
              <a:t>1</a:t>
            </a:r>
            <a:r>
              <a:rPr lang="en-US" altLang="zh-CN" sz="1600" dirty="0" smtClean="0">
                <a:cs typeface="Arial" pitchFamily="34" charset="0"/>
              </a:rPr>
              <a:t>310nm</a:t>
            </a:r>
            <a:r>
              <a:rPr lang="zh-CN" sz="1600" dirty="0" smtClean="0">
                <a:cs typeface="Arial" pitchFamily="34" charset="0"/>
              </a:rPr>
              <a:t>波长处，单模光纤的材料色散和波导色散一为正、一为负，大小也正好相等。说</a:t>
            </a:r>
            <a:r>
              <a:rPr lang="zh-CN" altLang="en-US" sz="1600" dirty="0" smtClean="0">
                <a:cs typeface="Arial" pitchFamily="34" charset="0"/>
              </a:rPr>
              <a:t>明</a:t>
            </a:r>
            <a:r>
              <a:rPr lang="zh-CN" sz="1600" dirty="0" smtClean="0">
                <a:cs typeface="Arial" pitchFamily="34" charset="0"/>
              </a:rPr>
              <a:t>在</a:t>
            </a:r>
            <a:r>
              <a:rPr lang="zh-CN" altLang="zh-CN" sz="1600" dirty="0" smtClean="0">
                <a:cs typeface="Arial" pitchFamily="34" charset="0"/>
              </a:rPr>
              <a:t>131</a:t>
            </a:r>
            <a:r>
              <a:rPr lang="en-US" altLang="zh-CN" sz="1600" dirty="0" smtClean="0">
                <a:cs typeface="Arial" pitchFamily="34" charset="0"/>
              </a:rPr>
              <a:t>0</a:t>
            </a:r>
            <a:r>
              <a:rPr lang="zh-CN" altLang="zh-CN" sz="1600" dirty="0" smtClean="0">
                <a:cs typeface="Arial" pitchFamily="34" charset="0"/>
              </a:rPr>
              <a:t>μm</a:t>
            </a:r>
            <a:r>
              <a:rPr lang="zh-CN" sz="1600" dirty="0" smtClean="0">
                <a:cs typeface="Arial" pitchFamily="34" charset="0"/>
              </a:rPr>
              <a:t>波长处，单模光纤的总色散为零。从光纤的损耗特性来看，</a:t>
            </a:r>
            <a:r>
              <a:rPr lang="zh-CN" altLang="zh-CN" sz="1600" dirty="0" smtClean="0">
                <a:cs typeface="Arial" pitchFamily="34" charset="0"/>
              </a:rPr>
              <a:t>131</a:t>
            </a:r>
            <a:r>
              <a:rPr lang="en-US" altLang="zh-CN" sz="1600" dirty="0" smtClean="0">
                <a:cs typeface="Arial" pitchFamily="34" charset="0"/>
              </a:rPr>
              <a:t>0</a:t>
            </a:r>
            <a:r>
              <a:rPr lang="zh-CN" altLang="zh-CN" sz="1600" dirty="0" smtClean="0">
                <a:cs typeface="Arial" pitchFamily="34" charset="0"/>
              </a:rPr>
              <a:t>μm</a:t>
            </a:r>
            <a:r>
              <a:rPr lang="zh-CN" sz="1600" dirty="0" smtClean="0">
                <a:cs typeface="Arial" pitchFamily="34" charset="0"/>
              </a:rPr>
              <a:t>处正好是光纤的一个低损耗窗口。成了光纤通信的理想的工作窗口，是现在实用光纤通信系统的主要工作波段。</a:t>
            </a:r>
            <a:r>
              <a:rPr lang="zh-CN" altLang="zh-CN" sz="1600" dirty="0" smtClean="0">
                <a:cs typeface="Arial" pitchFamily="34" charset="0"/>
              </a:rPr>
              <a:t>1</a:t>
            </a:r>
            <a:r>
              <a:rPr lang="en-US" altLang="zh-CN" sz="1600" dirty="0" smtClean="0">
                <a:cs typeface="Arial" pitchFamily="34" charset="0"/>
              </a:rPr>
              <a:t>310</a:t>
            </a:r>
            <a:r>
              <a:rPr lang="zh-CN" altLang="zh-CN" sz="1600" dirty="0" smtClean="0">
                <a:cs typeface="Arial" pitchFamily="34" charset="0"/>
              </a:rPr>
              <a:t>μm</a:t>
            </a:r>
            <a:r>
              <a:rPr lang="zh-CN" sz="1600" dirty="0" smtClean="0">
                <a:cs typeface="Arial" pitchFamily="34" charset="0"/>
              </a:rPr>
              <a:t>常规单模光纤的主要参数是由国际电信联盟</a:t>
            </a:r>
            <a:r>
              <a:rPr lang="zh-CN" altLang="zh-CN" sz="1600" dirty="0" smtClean="0">
                <a:cs typeface="Arial" pitchFamily="34" charset="0"/>
              </a:rPr>
              <a:t>ITU</a:t>
            </a:r>
            <a:r>
              <a:rPr lang="zh-CN" sz="1600" dirty="0" smtClean="0">
                <a:cs typeface="Arial" pitchFamily="34" charset="0"/>
              </a:rPr>
              <a:t>－</a:t>
            </a:r>
            <a:r>
              <a:rPr lang="zh-CN" altLang="zh-CN" sz="1600" dirty="0" smtClean="0">
                <a:cs typeface="Arial" pitchFamily="34" charset="0"/>
              </a:rPr>
              <a:t>T</a:t>
            </a:r>
            <a:r>
              <a:rPr lang="zh-CN" sz="1600" dirty="0" smtClean="0">
                <a:cs typeface="Arial" pitchFamily="34" charset="0"/>
              </a:rPr>
              <a:t>在</a:t>
            </a:r>
            <a:r>
              <a:rPr lang="zh-CN" altLang="zh-CN" sz="1600" dirty="0" smtClean="0">
                <a:cs typeface="Arial" pitchFamily="34" charset="0"/>
              </a:rPr>
              <a:t>G652</a:t>
            </a:r>
            <a:r>
              <a:rPr lang="zh-CN" sz="1600" dirty="0" smtClean="0">
                <a:cs typeface="Arial" pitchFamily="34" charset="0"/>
              </a:rPr>
              <a:t>建议中确定的，这种光纤又称</a:t>
            </a:r>
            <a:r>
              <a:rPr lang="zh-CN" altLang="zh-CN" sz="1600" dirty="0" smtClean="0">
                <a:cs typeface="Arial" pitchFamily="34" charset="0"/>
              </a:rPr>
              <a:t>G652</a:t>
            </a:r>
            <a:r>
              <a:rPr lang="zh-CN" sz="1600" dirty="0" smtClean="0">
                <a:cs typeface="Arial" pitchFamily="34" charset="0"/>
              </a:rPr>
              <a:t>光纤。</a:t>
            </a:r>
            <a:endParaRPr lang="en-US" altLang="zh-CN" sz="16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850μm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的损耗为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2.5dB/km,1310μm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的损耗为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0.35dB/km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1550μm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的损耗为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0.20dB/km</a:t>
            </a:r>
            <a:endParaRPr lang="zh-CN" sz="16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6842553" y="5158184"/>
            <a:ext cx="1785938" cy="1727200"/>
            <a:chOff x="6000760" y="2130974"/>
            <a:chExt cx="1785950" cy="1726654"/>
          </a:xfrm>
        </p:grpSpPr>
        <p:pic>
          <p:nvPicPr>
            <p:cNvPr id="5" name="图片 4" descr="u=3184506949,2644618150&amp;fm=0&amp;gp=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0760" y="2130974"/>
              <a:ext cx="1785950" cy="133942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6409481" y="3488296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FC-FC</a:t>
              </a:r>
              <a:endParaRPr lang="zh-CN" altLang="en-US"/>
            </a:p>
          </p:txBody>
        </p:sp>
      </p:grpSp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4716016" y="5158184"/>
            <a:ext cx="1785938" cy="1727200"/>
            <a:chOff x="6001110" y="3845486"/>
            <a:chExt cx="1785600" cy="1726654"/>
          </a:xfrm>
        </p:grpSpPr>
        <p:pic>
          <p:nvPicPr>
            <p:cNvPr id="8" name="图片 7" descr="u=598805690,496045835&amp;fm=0&amp;gp=0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1110" y="3845486"/>
              <a:ext cx="1785600" cy="133942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6455271" y="5202808"/>
              <a:ext cx="9028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SC-SC</a:t>
              </a:r>
              <a:endParaRPr lang="zh-CN" altLang="en-US"/>
            </a:p>
          </p:txBody>
        </p:sp>
      </p:grpSp>
      <p:sp>
        <p:nvSpPr>
          <p:cNvPr id="10" name="文本占位符 10"/>
          <p:cNvSpPr txBox="1">
            <a:spLocks/>
          </p:cNvSpPr>
          <p:nvPr/>
        </p:nvSpPr>
        <p:spPr bwMode="auto">
          <a:xfrm>
            <a:off x="6215074" y="2428868"/>
            <a:ext cx="92869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光纤跳线</a:t>
            </a:r>
          </a:p>
        </p:txBody>
      </p:sp>
    </p:spTree>
    <p:extLst>
      <p:ext uri="{BB962C8B-B14F-4D97-AF65-F5344CB8AC3E}">
        <p14:creationId xmlns:p14="http://schemas.microsoft.com/office/powerpoint/2010/main" val="181284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GX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1143000"/>
            <a:ext cx="1971675" cy="1193800"/>
          </a:xfrm>
          <a:prstGeom prst="rect">
            <a:avLst/>
          </a:prstGeom>
          <a:noFill/>
          <a:ln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Picture 6" descr="GXPP0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143000"/>
            <a:ext cx="1971675" cy="11922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21" name="副标题 14"/>
          <p:cNvSpPr>
            <a:spLocks noGrp="1"/>
          </p:cNvSpPr>
          <p:nvPr>
            <p:ph type="subTitle" idx="1"/>
          </p:nvPr>
        </p:nvSpPr>
        <p:spPr>
          <a:xfrm>
            <a:off x="611188" y="5229225"/>
            <a:ext cx="7777162" cy="55403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altLang="zh-CN" sz="1800" b="1" smtClean="0">
                <a:solidFill>
                  <a:srgbClr val="FF0000"/>
                </a:solidFill>
              </a:rPr>
              <a:t>OM3</a:t>
            </a:r>
            <a:r>
              <a:rPr lang="zh-CN" altLang="en-US" sz="1800" b="1" smtClean="0">
                <a:solidFill>
                  <a:srgbClr val="FF0000"/>
                </a:solidFill>
              </a:rPr>
              <a:t>多模光缆：</a:t>
            </a:r>
            <a:r>
              <a:rPr lang="en-US" altLang="zh-CN" sz="1800" b="1" smtClean="0">
                <a:solidFill>
                  <a:srgbClr val="FF0000"/>
                </a:solidFill>
              </a:rPr>
              <a:t>10G</a:t>
            </a:r>
            <a:r>
              <a:rPr lang="zh-CN" altLang="en-US" sz="1800" b="1" smtClean="0">
                <a:solidFill>
                  <a:srgbClr val="FF0000"/>
                </a:solidFill>
              </a:rPr>
              <a:t>以太网首选介质，可支持万兆达到 </a:t>
            </a:r>
            <a:r>
              <a:rPr lang="en-US" altLang="zh-CN" sz="1800" b="1" smtClean="0">
                <a:solidFill>
                  <a:srgbClr val="FF0000"/>
                </a:solidFill>
              </a:rPr>
              <a:t>300</a:t>
            </a:r>
            <a:r>
              <a:rPr lang="zh-CN" altLang="en-US" sz="1800" b="1" smtClean="0">
                <a:solidFill>
                  <a:srgbClr val="FF0000"/>
                </a:solidFill>
              </a:rPr>
              <a:t>米，是大楼及数 </a:t>
            </a:r>
          </a:p>
          <a:p>
            <a:pPr algn="l">
              <a:lnSpc>
                <a:spcPct val="80000"/>
              </a:lnSpc>
            </a:pPr>
            <a:r>
              <a:rPr lang="zh-CN" altLang="en-US" sz="1800" b="1" smtClean="0">
                <a:solidFill>
                  <a:srgbClr val="FF0000"/>
                </a:solidFill>
              </a:rPr>
              <a:t>                           据中心主干的最佳选择。光缆芯径</a:t>
            </a:r>
            <a:r>
              <a:rPr lang="en-US" altLang="zh-CN" sz="1800" b="1" smtClean="0">
                <a:solidFill>
                  <a:srgbClr val="FF0000"/>
                </a:solidFill>
              </a:rPr>
              <a:t>50/125</a:t>
            </a:r>
            <a:r>
              <a:rPr lang="zh-CN" altLang="en-US" sz="1800" b="1" smtClean="0">
                <a:solidFill>
                  <a:srgbClr val="FF0000"/>
                </a:solidFill>
              </a:rPr>
              <a:t>微米。                           </a:t>
            </a:r>
          </a:p>
        </p:txBody>
      </p:sp>
      <p:pic>
        <p:nvPicPr>
          <p:cNvPr id="34822" name="Picture 6" descr="GX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071563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 descr="GX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214438"/>
            <a:ext cx="1828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图片 10" descr="OM3多模光缆小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644900"/>
            <a:ext cx="7956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_DSC0010 副本"/>
          <p:cNvPicPr/>
          <p:nvPr/>
        </p:nvPicPr>
        <p:blipFill>
          <a:blip r:embed="rId8"/>
          <a:srcRect l="6778" r="8498"/>
          <a:stretch>
            <a:fillRect/>
          </a:stretch>
        </p:blipFill>
        <p:spPr bwMode="auto">
          <a:xfrm>
            <a:off x="3071802" y="2714620"/>
            <a:ext cx="1785950" cy="12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57158" y="2928934"/>
          <a:ext cx="20986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9" imgW="4930462" imgH="2376280" progId="">
                  <p:embed/>
                </p:oleObj>
              </mc:Choice>
              <mc:Fallback>
                <p:oleObj name="Image" r:id="rId9" imgW="4930462" imgH="237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928934"/>
                        <a:ext cx="20986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1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1230312" cy="10779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" name="Picture 5" descr="SCDANKOU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628775"/>
            <a:ext cx="1230312" cy="1081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" name="Picture 6" descr="SCSHUANGKOU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628775"/>
            <a:ext cx="1230313" cy="1081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Picture 7" descr="LC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628775"/>
            <a:ext cx="1230313" cy="10779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" name="Picture 8" descr="ST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628775"/>
            <a:ext cx="1230313" cy="10810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5847" name="WordArt 9"/>
          <p:cNvSpPr>
            <a:spLocks noChangeArrowheads="1" noChangeShapeType="1" noTextEdit="1"/>
          </p:cNvSpPr>
          <p:nvPr/>
        </p:nvSpPr>
        <p:spPr bwMode="auto">
          <a:xfrm>
            <a:off x="1331913" y="2924175"/>
            <a:ext cx="2095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FC</a:t>
            </a:r>
            <a:endParaRPr lang="zh-CN" altLang="en-US" sz="1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2587626" y="2935287"/>
            <a:ext cx="847725" cy="228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SC-</a:t>
            </a:r>
            <a:r>
              <a:rPr lang="zh-CN" alt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单工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4327525" y="2935287"/>
            <a:ext cx="847725" cy="228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SC-</a:t>
            </a:r>
            <a:r>
              <a:rPr lang="zh-CN" alt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/>
                <a:ea typeface="黑体"/>
              </a:rPr>
              <a:t>双工</a:t>
            </a:r>
          </a:p>
        </p:txBody>
      </p:sp>
      <p:sp>
        <p:nvSpPr>
          <p:cNvPr id="35850" name="WordArt 12"/>
          <p:cNvSpPr>
            <a:spLocks noChangeArrowheads="1" noChangeShapeType="1" noTextEdit="1"/>
          </p:cNvSpPr>
          <p:nvPr/>
        </p:nvSpPr>
        <p:spPr bwMode="auto">
          <a:xfrm>
            <a:off x="6227763" y="2997200"/>
            <a:ext cx="2095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LC</a:t>
            </a:r>
            <a:endParaRPr lang="zh-CN" altLang="en-US" sz="1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35851" name="WordArt 13"/>
          <p:cNvSpPr>
            <a:spLocks noChangeArrowheads="1" noChangeShapeType="1" noTextEdit="1"/>
          </p:cNvSpPr>
          <p:nvPr/>
        </p:nvSpPr>
        <p:spPr bwMode="auto">
          <a:xfrm>
            <a:off x="7885113" y="2924175"/>
            <a:ext cx="22860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ST</a:t>
            </a:r>
            <a:endParaRPr lang="zh-CN" altLang="en-US" sz="1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黑体"/>
              <a:ea typeface="黑体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836613"/>
            <a:ext cx="8229600" cy="720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光纤耦合器</a:t>
            </a:r>
            <a:r>
              <a:rPr lang="en-US" altLang="zh-CN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CN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光纤头</a:t>
            </a:r>
            <a:r>
              <a:rPr lang="zh-CN" altLang="en-US" sz="40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35853" name="组合 9"/>
          <p:cNvGrpSpPr>
            <a:grpSpLocks/>
          </p:cNvGrpSpPr>
          <p:nvPr/>
        </p:nvGrpSpPr>
        <p:grpSpPr bwMode="auto">
          <a:xfrm>
            <a:off x="395288" y="3500438"/>
            <a:ext cx="4210050" cy="2168525"/>
            <a:chOff x="533400" y="1165240"/>
            <a:chExt cx="4052918" cy="2362200"/>
          </a:xfrm>
        </p:grpSpPr>
        <p:pic>
          <p:nvPicPr>
            <p:cNvPr id="35859" name="Picture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" y="2384440"/>
              <a:ext cx="325913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Text Box 9"/>
            <p:cNvSpPr txBox="1">
              <a:spLocks noChangeArrowheads="1"/>
            </p:cNvSpPr>
            <p:nvPr/>
          </p:nvSpPr>
          <p:spPr bwMode="auto">
            <a:xfrm>
              <a:off x="754996" y="1165240"/>
              <a:ext cx="3831322" cy="49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05940"/>
                  </a:solidFill>
                  <a:latin typeface="Times New Roman" pitchFamily="18" charset="0"/>
                </a:rPr>
                <a:t>OptiSPEED </a:t>
              </a:r>
              <a:r>
                <a:rPr lang="zh-CN" altLang="en-US" sz="2400" b="1">
                  <a:solidFill>
                    <a:srgbClr val="F05940"/>
                  </a:solidFill>
                  <a:latin typeface="Times New Roman" pitchFamily="18" charset="0"/>
                </a:rPr>
                <a:t>连接器及耦合器</a:t>
              </a:r>
            </a:p>
          </p:txBody>
        </p:sp>
      </p:grpSp>
      <p:grpSp>
        <p:nvGrpSpPr>
          <p:cNvPr id="35854" name="组合 8"/>
          <p:cNvGrpSpPr>
            <a:grpSpLocks/>
          </p:cNvGrpSpPr>
          <p:nvPr/>
        </p:nvGrpSpPr>
        <p:grpSpPr bwMode="auto">
          <a:xfrm>
            <a:off x="4859338" y="3500438"/>
            <a:ext cx="4152900" cy="2357437"/>
            <a:chOff x="4144135" y="3756040"/>
            <a:chExt cx="3612197" cy="1816100"/>
          </a:xfrm>
        </p:grpSpPr>
        <p:sp>
          <p:nvSpPr>
            <p:cNvPr id="35856" name="Rectangle 7"/>
            <p:cNvSpPr>
              <a:spLocks noChangeArrowheads="1"/>
            </p:cNvSpPr>
            <p:nvPr/>
          </p:nvSpPr>
          <p:spPr bwMode="auto">
            <a:xfrm>
              <a:off x="4144135" y="3756040"/>
              <a:ext cx="2354280" cy="25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zh-CN" sz="1600" b="1">
                  <a:latin typeface="Times New Roman" pitchFamily="18" charset="0"/>
                </a:rPr>
                <a:t>SC Connectors and Couplers</a:t>
              </a:r>
            </a:p>
          </p:txBody>
        </p:sp>
        <p:sp>
          <p:nvSpPr>
            <p:cNvPr id="35857" name="Rectangle 8"/>
            <p:cNvSpPr>
              <a:spLocks noChangeArrowheads="1"/>
            </p:cNvSpPr>
            <p:nvPr/>
          </p:nvSpPr>
          <p:spPr bwMode="auto">
            <a:xfrm>
              <a:off x="7351755" y="4822464"/>
              <a:ext cx="404577" cy="25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zh-CN" sz="1600" b="1">
                  <a:latin typeface="Times New Roman" pitchFamily="18" charset="0"/>
                </a:rPr>
                <a:t>LC</a:t>
              </a:r>
            </a:p>
          </p:txBody>
        </p:sp>
        <p:pic>
          <p:nvPicPr>
            <p:cNvPr id="35858" name="Picture 1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5572" y="4213240"/>
              <a:ext cx="2160588" cy="135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8" descr="图片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4357694"/>
            <a:ext cx="1143008" cy="11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1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54270"/>
            <a:ext cx="8229600" cy="367506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语音布线系统实现了数据、语音的同缆传输，简化了路由的布线难度和充分体现综合布线系统的优越性。此系统包括以下组件：</a:t>
            </a:r>
          </a:p>
          <a:p>
            <a:pPr eaLnBrk="1" hangingPunct="1">
              <a:buFontTx/>
              <a:buNone/>
              <a:defRPr/>
            </a:pPr>
            <a:endPara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000" i="1" dirty="0" smtClean="0"/>
              <a:t>     </a:t>
            </a:r>
            <a:r>
              <a:rPr lang="en-US" altLang="en-US" sz="2000" dirty="0" smtClean="0"/>
              <a:t>●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  </a:t>
            </a:r>
            <a:r>
              <a:rPr lang="en-US" altLang="zh-CN" sz="2000" i="1" dirty="0" err="1" smtClean="0"/>
              <a:t>Vcom</a:t>
            </a:r>
            <a:r>
              <a:rPr lang="zh-CN" altLang="en-US" sz="2000" dirty="0" smtClean="0"/>
              <a:t>大对数电缆（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类</a:t>
            </a:r>
            <a:r>
              <a:rPr lang="en-US" altLang="zh-CN" sz="2000" dirty="0" smtClean="0"/>
              <a:t>/5</a:t>
            </a:r>
            <a:r>
              <a:rPr lang="zh-CN" altLang="en-US" sz="2000" dirty="0" smtClean="0"/>
              <a:t>类，</a:t>
            </a:r>
            <a:r>
              <a:rPr lang="en-US" altLang="zh-CN" sz="2000" dirty="0" smtClean="0"/>
              <a:t>25</a:t>
            </a:r>
            <a:r>
              <a:rPr lang="zh-CN" altLang="en-US" sz="2000" dirty="0" smtClean="0"/>
              <a:t>对、</a:t>
            </a:r>
            <a:r>
              <a:rPr lang="en-US" altLang="zh-CN" sz="2000" dirty="0" smtClean="0"/>
              <a:t>50</a:t>
            </a:r>
            <a:r>
              <a:rPr lang="zh-CN" altLang="en-US" sz="2000" dirty="0" smtClean="0"/>
              <a:t>对、</a:t>
            </a:r>
            <a:r>
              <a:rPr lang="en-US" altLang="zh-CN" sz="2000" dirty="0" smtClean="0"/>
              <a:t>100</a:t>
            </a:r>
            <a:r>
              <a:rPr lang="zh-CN" altLang="en-US" sz="2000" dirty="0" smtClean="0"/>
              <a:t>对）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000" dirty="0" smtClean="0"/>
              <a:t>     </a:t>
            </a:r>
            <a:r>
              <a:rPr lang="en-US" altLang="en-US" sz="2000" dirty="0" smtClean="0"/>
              <a:t>●</a:t>
            </a:r>
            <a:r>
              <a:rPr lang="en-US" altLang="zh-CN" sz="2000" i="1" dirty="0" smtClean="0"/>
              <a:t>   </a:t>
            </a:r>
            <a:r>
              <a:rPr lang="en-US" altLang="zh-CN" sz="2000" i="1" dirty="0" err="1" smtClean="0"/>
              <a:t>Vcom</a:t>
            </a:r>
            <a:r>
              <a:rPr lang="en-US" altLang="zh-CN" sz="2000" i="1" dirty="0" smtClean="0"/>
              <a:t> </a:t>
            </a:r>
            <a:r>
              <a:rPr lang="zh-CN" altLang="en-US" sz="2000" dirty="0" smtClean="0"/>
              <a:t>语音模块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dirty="0" smtClean="0"/>
              <a:t>     </a:t>
            </a:r>
            <a:r>
              <a:rPr lang="en-US" altLang="en-US" sz="2000" dirty="0" smtClean="0"/>
              <a:t>●</a:t>
            </a:r>
            <a:r>
              <a:rPr lang="zh-CN" altLang="en-US" sz="2000" dirty="0" smtClean="0"/>
              <a:t>   语音跳线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dirty="0" smtClean="0"/>
              <a:t>            </a:t>
            </a:r>
            <a:r>
              <a:rPr lang="en-US" altLang="zh-CN" sz="2000" dirty="0" smtClean="0"/>
              <a:t>—B</a:t>
            </a:r>
            <a:r>
              <a:rPr lang="zh-CN" altLang="en-US" sz="2000" dirty="0" smtClean="0"/>
              <a:t>系列：</a:t>
            </a:r>
            <a:r>
              <a:rPr lang="en-US" altLang="zh-CN" sz="2000" dirty="0" smtClean="0"/>
              <a:t>RJ45 TO 110</a:t>
            </a:r>
            <a:r>
              <a:rPr lang="zh-CN" altLang="en-US" sz="2000" dirty="0" smtClean="0"/>
              <a:t>、 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系列</a:t>
            </a:r>
            <a:r>
              <a:rPr lang="en-US" altLang="zh-CN" sz="2000" dirty="0" smtClean="0"/>
              <a:t>110 TO 110</a:t>
            </a:r>
            <a:r>
              <a:rPr lang="zh-CN" altLang="en-US" sz="2000" dirty="0" smtClean="0"/>
              <a:t>、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dirty="0" smtClean="0"/>
              <a:t>           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系列：</a:t>
            </a:r>
            <a:r>
              <a:rPr lang="en-US" altLang="zh-CN" sz="2000" dirty="0" smtClean="0"/>
              <a:t>RJ45 TO RJ11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000" i="1" dirty="0" smtClean="0"/>
              <a:t>     </a:t>
            </a:r>
            <a:r>
              <a:rPr lang="en-US" altLang="en-US" sz="2000" dirty="0" smtClean="0"/>
              <a:t>●</a:t>
            </a:r>
            <a:r>
              <a:rPr lang="en-US" altLang="zh-CN" sz="2000" i="1" dirty="0" smtClean="0"/>
              <a:t>   Vcom110</a:t>
            </a:r>
            <a:r>
              <a:rPr lang="zh-CN" altLang="en-US" sz="2000" dirty="0" smtClean="0"/>
              <a:t>配线架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000" dirty="0" smtClean="0"/>
              <a:t>     </a:t>
            </a:r>
            <a:r>
              <a:rPr lang="en-US" altLang="en-US" sz="2000" dirty="0" smtClean="0"/>
              <a:t>●</a:t>
            </a:r>
            <a:r>
              <a:rPr lang="en-US" altLang="zh-CN" sz="2000" dirty="0" smtClean="0"/>
              <a:t>  110 IDC</a:t>
            </a:r>
            <a:r>
              <a:rPr lang="zh-CN" altLang="en-US" sz="2000" dirty="0" smtClean="0"/>
              <a:t>端子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71472" y="1643050"/>
            <a:ext cx="42862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400" b="1" kern="0" dirty="0" smtClean="0"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2400" b="1" kern="0" dirty="0" smtClean="0">
                <a:latin typeface="隶书" pitchFamily="49" charset="-122"/>
                <a:ea typeface="隶书" pitchFamily="49" charset="-122"/>
              </a:rPr>
              <a:t>、语音系统（大对数线缆）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36613"/>
            <a:ext cx="1968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YYMOU"/>
          <p:cNvPicPr>
            <a:picLocks noChangeAspect="1" noChangeArrowheads="1"/>
          </p:cNvPicPr>
          <p:nvPr/>
        </p:nvPicPr>
        <p:blipFill>
          <a:blip r:embed="rId3"/>
          <a:srcRect l="6379" t="18453" r="12125" b="7633"/>
          <a:stretch>
            <a:fillRect/>
          </a:stretch>
        </p:blipFill>
        <p:spPr bwMode="auto">
          <a:xfrm>
            <a:off x="7358050" y="1428736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E:\work\培训资料\综合布线图片\数据线缆\跳线\caa0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56" y="3725863"/>
            <a:ext cx="13922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E:\work\培训资料\综合布线图片\数据线缆\跳线\cab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7353" y="3714752"/>
            <a:ext cx="14906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 descr="E:\work\培训资料\综合布线图片\数据线缆\跳线\cac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3927" y="3716349"/>
            <a:ext cx="14271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6" descr="E:\work\培训资料\综合布线图片\数据线缆\跳线\cac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2005" y="37211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7" descr="E:\work\培训资料\综合布线图片\数据线缆\跳线\cac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2054" y="3714752"/>
            <a:ext cx="1441450" cy="13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357157" y="2852738"/>
            <a:ext cx="1335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/>
              <a:t>大对数线缆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994020" y="2852738"/>
            <a:ext cx="125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/>
              <a:t>110</a:t>
            </a:r>
            <a:r>
              <a:rPr lang="zh-CN" altLang="en-US" b="1"/>
              <a:t>配线架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6013476" y="2924175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语音模块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MOU11WH</a:t>
            </a:r>
            <a:endParaRPr lang="zh-CN" alt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500298" y="5429264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语音</a:t>
            </a:r>
            <a:r>
              <a:rPr lang="en-US" altLang="zh-CN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数据跳线</a:t>
            </a:r>
          </a:p>
        </p:txBody>
      </p:sp>
      <p:pic>
        <p:nvPicPr>
          <p:cNvPr id="14" name="图片 13" descr="110配线架1.tif"/>
          <p:cNvPicPr>
            <a:picLocks noChangeAspect="1"/>
          </p:cNvPicPr>
          <p:nvPr/>
        </p:nvPicPr>
        <p:blipFill>
          <a:blip r:embed="rId8" cstate="print"/>
          <a:srcRect t="3918" b="3918"/>
          <a:stretch>
            <a:fillRect/>
          </a:stretch>
        </p:blipFill>
        <p:spPr>
          <a:xfrm>
            <a:off x="2143108" y="1214422"/>
            <a:ext cx="2714608" cy="1357313"/>
          </a:xfrm>
          <a:prstGeom prst="rect">
            <a:avLst/>
          </a:prstGeom>
        </p:spPr>
      </p:pic>
      <p:pic>
        <p:nvPicPr>
          <p:cNvPr id="15" name="图片 14" descr="语音模块.tif"/>
          <p:cNvPicPr>
            <a:picLocks noChangeAspect="1"/>
          </p:cNvPicPr>
          <p:nvPr/>
        </p:nvPicPr>
        <p:blipFill>
          <a:blip r:embed="rId9" cstate="print"/>
          <a:srcRect l="6690" t="6146" r="6847" b="7395"/>
          <a:stretch>
            <a:fillRect/>
          </a:stretch>
        </p:blipFill>
        <p:spPr>
          <a:xfrm>
            <a:off x="5143504" y="1142984"/>
            <a:ext cx="2214578" cy="16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071678"/>
            <a:ext cx="8229600" cy="39608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dirty="0" smtClean="0"/>
              <a:t>     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1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、音频电缆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/>
              <a:t>            </a:t>
            </a:r>
            <a:r>
              <a:rPr lang="en-US" altLang="zh-CN" sz="1800" dirty="0" smtClean="0"/>
              <a:t>YRVB2 x 0.5     YRVB2 x 0.75    YRVB2 x 1.0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dirty="0" smtClean="0"/>
              <a:t>            YRVB2 x 1.5     YRVB2 x 2.5      YRVB2 x 3.0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1800" dirty="0" smtClean="0"/>
              <a:t>     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2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、 电梯专用监控电缆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/>
              <a:t>     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3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、阻燃电缆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/>
              <a:t>     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4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、耐火电缆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/>
              <a:t>     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5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、全塑市话铜芯电缆</a:t>
            </a:r>
            <a:r>
              <a:rPr lang="zh-CN" altLang="en-US" sz="1400" b="1" dirty="0" smtClean="0">
                <a:solidFill>
                  <a:srgbClr val="FF0066"/>
                </a:solidFill>
              </a:rPr>
              <a:t>（</a:t>
            </a:r>
            <a:r>
              <a:rPr lang="zh-CN" altLang="en-US" sz="1400" b="1" dirty="0" smtClean="0"/>
              <a:t>适应于市内、近郊或局部地区电话线路，用架空或管道安装）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>
                <a:solidFill>
                  <a:srgbClr val="FF0066"/>
                </a:solidFill>
              </a:rPr>
              <a:t>     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6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、</a:t>
            </a:r>
            <a:r>
              <a:rPr lang="en-US" altLang="zh-CN" sz="1800" b="1" dirty="0" smtClean="0">
                <a:solidFill>
                  <a:srgbClr val="FF0066"/>
                </a:solidFill>
              </a:rPr>
              <a:t>HYV</a:t>
            </a:r>
            <a:r>
              <a:rPr lang="zh-CN" altLang="en-US" sz="1800" b="1" dirty="0" smtClean="0">
                <a:solidFill>
                  <a:srgbClr val="FF0066"/>
                </a:solidFill>
              </a:rPr>
              <a:t>系列通信电缆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800" b="1" dirty="0" smtClean="0"/>
              <a:t>           </a:t>
            </a:r>
            <a:r>
              <a:rPr lang="zh-CN" altLang="en-US" sz="1600" b="1" dirty="0" smtClean="0"/>
              <a:t>二芯、四芯聚乙烯绝缘聚乙烯护套扁形</a:t>
            </a:r>
            <a:r>
              <a:rPr lang="en-US" altLang="zh-CN" sz="1600" b="1" dirty="0" smtClean="0"/>
              <a:t>/</a:t>
            </a:r>
            <a:r>
              <a:rPr lang="zh-CN" altLang="en-US" sz="1600" b="1" dirty="0" smtClean="0"/>
              <a:t>圆形电话线</a:t>
            </a:r>
          </a:p>
        </p:txBody>
      </p:sp>
      <p:pic>
        <p:nvPicPr>
          <p:cNvPr id="38916" name="Picture 4" descr="电梯专用线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43314"/>
            <a:ext cx="1485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电梯专用线缆结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36756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音频电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130" y="1628775"/>
            <a:ext cx="1706683" cy="13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71472" y="1428736"/>
            <a:ext cx="52149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二、</a:t>
            </a:r>
            <a:r>
              <a:rPr lang="zh-CN" altLang="en-US" sz="2400" b="1" kern="0" dirty="0" smtClean="0">
                <a:latin typeface="隶书" pitchFamily="49" charset="-122"/>
                <a:ea typeface="隶书" pitchFamily="49" charset="-122"/>
              </a:rPr>
              <a:t>其它专用电缆、线缆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6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357554" y="1714488"/>
            <a:ext cx="257176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谢谢大家！</a:t>
            </a:r>
            <a:endParaRPr lang="en-US" altLang="zh-CN" sz="4400" b="1" kern="10" dirty="0">
              <a:ln w="317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9939" name="Picture 14" descr="BK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2949"/>
            <a:ext cx="3155961" cy="26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0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683568" y="1268760"/>
            <a:ext cx="7858180" cy="100013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826270" y="1414883"/>
            <a:ext cx="7500990" cy="752426"/>
            <a:chOff x="1202" y="2160"/>
            <a:chExt cx="1102" cy="635"/>
          </a:xfrm>
        </p:grpSpPr>
        <p:sp>
          <p:nvSpPr>
            <p:cNvPr id="7" name="AutoShape 14"/>
            <p:cNvSpPr>
              <a:spLocks noChangeArrowheads="1"/>
            </p:cNvSpPr>
            <p:nvPr/>
          </p:nvSpPr>
          <p:spPr bwMode="gray">
            <a:xfrm>
              <a:off x="1202" y="2160"/>
              <a:ext cx="1102" cy="6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gray">
            <a:xfrm>
              <a:off x="1202" y="2160"/>
              <a:ext cx="337" cy="308"/>
            </a:xfrm>
            <a:custGeom>
              <a:avLst/>
              <a:gdLst>
                <a:gd name="T0" fmla="*/ 12 w 596"/>
                <a:gd name="T1" fmla="*/ 0 h 598"/>
                <a:gd name="T2" fmla="*/ 0 w 596"/>
                <a:gd name="T3" fmla="*/ 8 h 598"/>
                <a:gd name="T4" fmla="*/ 0 w 596"/>
                <a:gd name="T5" fmla="*/ 41 h 598"/>
                <a:gd name="T6" fmla="*/ 16 w 596"/>
                <a:gd name="T7" fmla="*/ 12 h 598"/>
                <a:gd name="T8" fmla="*/ 60 w 596"/>
                <a:gd name="T9" fmla="*/ 0 h 598"/>
                <a:gd name="T10" fmla="*/ 12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93D4D4"/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gray">
          <a:xfrm>
            <a:off x="898056" y="1414883"/>
            <a:ext cx="74292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综合布线系统及其接插件产品线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5006000"/>
            <a:ext cx="48253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24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智能楼宇综合布线专业提供商</a:t>
            </a:r>
          </a:p>
        </p:txBody>
      </p:sp>
    </p:spTree>
    <p:extLst>
      <p:ext uri="{BB962C8B-B14F-4D97-AF65-F5344CB8AC3E}">
        <p14:creationId xmlns:p14="http://schemas.microsoft.com/office/powerpoint/2010/main" val="2693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762000" y="2420938"/>
            <a:ext cx="7453313" cy="4365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63938" y="1000125"/>
            <a:ext cx="1871662" cy="557213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rgbClr val="009999"/>
                </a:solidFill>
                <a:latin typeface="华文新魏" pitchFamily="2" charset="-122"/>
                <a:ea typeface="黑体" pitchFamily="2" charset="-122"/>
              </a:rPr>
              <a:t>内容提纲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785813" y="3929063"/>
            <a:ext cx="7429500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785813" y="1638300"/>
            <a:ext cx="7429500" cy="4333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gray">
          <a:xfrm>
            <a:off x="928688" y="1643063"/>
            <a:ext cx="5857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一 、网络数据通信电缆、电话线</a:t>
            </a:r>
          </a:p>
        </p:txBody>
      </p:sp>
      <p:sp>
        <p:nvSpPr>
          <p:cNvPr id="26631" name="Text Box 16"/>
          <p:cNvSpPr txBox="1">
            <a:spLocks noChangeArrowheads="1"/>
          </p:cNvSpPr>
          <p:nvPr/>
        </p:nvSpPr>
        <p:spPr bwMode="gray">
          <a:xfrm>
            <a:off x="857250" y="3957638"/>
            <a:ext cx="73580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        3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、光纤系统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762000" y="2395538"/>
            <a:ext cx="59531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</a:t>
            </a:r>
            <a:r>
              <a:rPr lang="en-US" altLang="zh-CN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、超五类综合布线系统及其接插件</a:t>
            </a:r>
            <a:endParaRPr lang="zh-CN" altLang="en-US" sz="20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714375" y="4786313"/>
            <a:ext cx="7500938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  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        </a:t>
            </a:r>
            <a:r>
              <a:rPr lang="en-US" altLang="zh-CN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4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、</a:t>
            </a:r>
            <a:r>
              <a:rPr lang="zh-CN" altLang="en-US" sz="2000" b="1" dirty="0" smtClean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语音系统（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大对数线缆）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785813" y="3143250"/>
            <a:ext cx="7429500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000" dirty="0"/>
              <a:t>        </a:t>
            </a:r>
            <a:r>
              <a:rPr lang="en-US" altLang="zh-CN" sz="2000" b="1" dirty="0">
                <a:solidFill>
                  <a:srgbClr val="009999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b="1" dirty="0">
                <a:solidFill>
                  <a:srgbClr val="009999"/>
                </a:solidFill>
                <a:latin typeface="黑体" pitchFamily="2" charset="-122"/>
                <a:ea typeface="黑体" pitchFamily="2" charset="-122"/>
              </a:rPr>
              <a:t>、六类布线系统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714375" y="5500688"/>
            <a:ext cx="7500938" cy="4286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  </a:t>
            </a:r>
            <a:r>
              <a:rPr lang="zh-CN" altLang="en-US" sz="2000" b="1" dirty="0">
                <a:solidFill>
                  <a:srgbClr val="009999"/>
                </a:solidFill>
                <a:latin typeface="Times New Roman" pitchFamily="18" charset="0"/>
                <a:ea typeface="黑体" pitchFamily="2" charset="-122"/>
              </a:rPr>
              <a:t>二、其它电缆线缆</a:t>
            </a:r>
          </a:p>
        </p:txBody>
      </p:sp>
    </p:spTree>
    <p:extLst>
      <p:ext uri="{BB962C8B-B14F-4D97-AF65-F5344CB8AC3E}">
        <p14:creationId xmlns:p14="http://schemas.microsoft.com/office/powerpoint/2010/main" val="3506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71472" y="1428736"/>
            <a:ext cx="52149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latin typeface="隶书" pitchFamily="49" charset="-122"/>
                <a:ea typeface="隶书" pitchFamily="49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、超五类布线系统及其接插件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24" y="1952624"/>
            <a:ext cx="3786214" cy="403187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超五类布线系统组成：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非屏蔽打线</a:t>
            </a:r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免打模块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屏蔽免打模块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超五类屏蔽</a:t>
            </a:r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非屏蔽跳线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固定端口屏蔽</a:t>
            </a:r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非屏蔽配线架 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模块化配线架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理线架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超五类水晶头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非屏蔽</a:t>
            </a:r>
            <a:r>
              <a:rPr lang="en-US" altLang="zh-CN" sz="2000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屏蔽双绞线</a:t>
            </a:r>
            <a:endParaRPr lang="en-US" altLang="zh-CN" sz="20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20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超五类双屏蔽数据线缆结构获得国家实用型专利</a:t>
            </a:r>
            <a:endParaRPr lang="en-US" altLang="zh-CN" sz="2000" i="1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3" name="Picture 8" descr="S-FTP0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929066"/>
            <a:ext cx="1714512" cy="164307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14" name="图片 13" descr="cat5e UTP网线.JPG"/>
          <p:cNvPicPr>
            <a:picLocks noChangeAspect="1"/>
          </p:cNvPicPr>
          <p:nvPr/>
        </p:nvPicPr>
        <p:blipFill>
          <a:blip r:embed="rId3" cstate="print"/>
          <a:srcRect l="27344" t="21875" r="35156" b="21875"/>
          <a:stretch>
            <a:fillRect/>
          </a:stretch>
        </p:blipFill>
        <p:spPr>
          <a:xfrm>
            <a:off x="5143504" y="3857628"/>
            <a:ext cx="1714512" cy="1714512"/>
          </a:xfrm>
          <a:prstGeom prst="rect">
            <a:avLst/>
          </a:prstGeom>
        </p:spPr>
      </p:pic>
      <p:pic>
        <p:nvPicPr>
          <p:cNvPr id="15" name="图片 14" descr="cat5e 单屏蔽网线.JPG"/>
          <p:cNvPicPr>
            <a:picLocks noChangeAspect="1"/>
          </p:cNvPicPr>
          <p:nvPr/>
        </p:nvPicPr>
        <p:blipFill>
          <a:blip r:embed="rId4" cstate="print"/>
          <a:srcRect l="28828" t="26445" r="39140" b="21992"/>
          <a:stretch>
            <a:fillRect/>
          </a:stretch>
        </p:blipFill>
        <p:spPr>
          <a:xfrm>
            <a:off x="5214941" y="1643050"/>
            <a:ext cx="1597613" cy="1714512"/>
          </a:xfrm>
          <a:prstGeom prst="rect">
            <a:avLst/>
          </a:prstGeom>
        </p:spPr>
      </p:pic>
      <p:pic>
        <p:nvPicPr>
          <p:cNvPr id="16" name="图片 15" descr="cat5e 室外UTP网线1.JPG"/>
          <p:cNvPicPr>
            <a:picLocks noChangeAspect="1"/>
          </p:cNvPicPr>
          <p:nvPr/>
        </p:nvPicPr>
        <p:blipFill>
          <a:blip r:embed="rId5" cstate="print"/>
          <a:srcRect l="28750" t="25157" r="32187" b="17421"/>
          <a:stretch>
            <a:fillRect/>
          </a:stretch>
        </p:blipFill>
        <p:spPr>
          <a:xfrm>
            <a:off x="7072330" y="1643050"/>
            <a:ext cx="1714512" cy="1680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6380" y="342900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CAT  5e  FTP</a:t>
            </a:r>
            <a:endParaRPr lang="zh-CN" altLang="en-US" sz="1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429000"/>
            <a:ext cx="164307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CAT  5e  </a:t>
            </a:r>
            <a:r>
              <a:rPr lang="zh-CN" altLang="en-US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室外线</a:t>
            </a:r>
            <a:endParaRPr lang="zh-CN" altLang="en-US" sz="1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559077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CAT  5e  UTP</a:t>
            </a:r>
            <a:endParaRPr lang="zh-CN" altLang="en-US" sz="1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559077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CAT  5e  SFTP</a:t>
            </a:r>
            <a:endParaRPr lang="zh-CN" altLang="en-US" sz="1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 bwMode="auto">
          <a:xfrm>
            <a:off x="642910" y="928670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产品特点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pic>
        <p:nvPicPr>
          <p:cNvPr id="5" name="图片 4" descr="超五类免打线模块.tif"/>
          <p:cNvPicPr>
            <a:picLocks noChangeAspect="1"/>
          </p:cNvPicPr>
          <p:nvPr/>
        </p:nvPicPr>
        <p:blipFill>
          <a:blip r:embed="rId2"/>
          <a:srcRect l="8174" t="5263" r="5994" b="10526"/>
          <a:stretch>
            <a:fillRect/>
          </a:stretch>
        </p:blipFill>
        <p:spPr bwMode="auto">
          <a:xfrm>
            <a:off x="5857884" y="1643050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信息模块6.tif"/>
          <p:cNvPicPr>
            <a:picLocks noChangeAspect="1"/>
          </p:cNvPicPr>
          <p:nvPr/>
        </p:nvPicPr>
        <p:blipFill>
          <a:blip r:embed="rId3">
            <a:lum bright="-6000" contrast="8000"/>
          </a:blip>
          <a:srcRect l="11326" t="9667" r="9395" b="12996"/>
          <a:stretch>
            <a:fillRect/>
          </a:stretch>
        </p:blipFill>
        <p:spPr bwMode="auto">
          <a:xfrm>
            <a:off x="7500958" y="1571612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超五类屏蔽模块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246461"/>
            <a:ext cx="2428892" cy="1325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357298"/>
            <a:ext cx="5572164" cy="206825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宋体" pitchFamily="2" charset="-122"/>
              </a:rPr>
              <a:t>3</a:t>
            </a:r>
            <a:r>
              <a:rPr lang="zh-CN" altLang="en-US" dirty="0" smtClean="0">
                <a:latin typeface="宋体" pitchFamily="2" charset="-122"/>
              </a:rPr>
              <a:t>款模块产品，覆盖打线、免打、屏蔽各种结构。</a:t>
            </a:r>
            <a:endParaRPr lang="en-US" altLang="zh-CN" dirty="0" smtClean="0">
              <a:latin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宋体" pitchFamily="2" charset="-122"/>
              </a:rPr>
              <a:t>固定端口配线架与模块化配线架并存。</a:t>
            </a:r>
            <a:endParaRPr lang="en-US" altLang="zh-CN" dirty="0" smtClean="0">
              <a:latin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宋体" pitchFamily="2" charset="-122"/>
              </a:rPr>
              <a:t>非屏蔽模块采用短身设计，兼容市场普通明装底盒。</a:t>
            </a:r>
            <a:endParaRPr lang="en-US" altLang="zh-CN" dirty="0" smtClean="0">
              <a:latin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</a:rPr>
              <a:t>模块化配线架</a:t>
            </a:r>
            <a:r>
              <a:rPr lang="zh-CN" altLang="en-US" dirty="0" smtClean="0">
                <a:latin typeface="宋体" pitchFamily="2" charset="-122"/>
              </a:rPr>
              <a:t>同时兼容非屏蔽与屏蔽模块。</a:t>
            </a:r>
            <a:endParaRPr lang="en-US" altLang="zh-CN" dirty="0" smtClean="0">
              <a:latin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宋体" pitchFamily="2" charset="-122"/>
              </a:rPr>
              <a:t>新增固定端口屏蔽配线架，提供完整选择。</a:t>
            </a:r>
            <a:endParaRPr lang="en-US" altLang="zh-CN" dirty="0" smtClean="0">
              <a:latin typeface="宋体" pitchFamily="2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宋体" pitchFamily="2" charset="-122"/>
              </a:rPr>
              <a:t>所有信息模块强化端子结构性能。</a:t>
            </a:r>
            <a:endParaRPr lang="en-US" altLang="zh-CN" dirty="0" smtClean="0">
              <a:latin typeface="宋体" pitchFamily="2" charset="-122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858260" y="857232"/>
            <a:ext cx="1357078" cy="928903"/>
            <a:chOff x="2160" y="3024"/>
            <a:chExt cx="1925" cy="1312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160" y="3024"/>
              <a:ext cx="1925" cy="131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/>
              <a:endParaRPr lang="zh-CN" alt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464" y="3327"/>
              <a:ext cx="1419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1400" b="1" dirty="0" smtClean="0">
                  <a:solidFill>
                    <a:srgbClr val="FF0000"/>
                  </a:solidFill>
                </a:rPr>
                <a:t>无损耗插拔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1500</a:t>
              </a:r>
              <a:r>
                <a:rPr lang="zh-CN" altLang="en-US" sz="1400" b="1" dirty="0" smtClean="0">
                  <a:solidFill>
                    <a:srgbClr val="FF0000"/>
                  </a:solidFill>
                </a:rPr>
                <a:t>次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929454" y="2643182"/>
            <a:ext cx="1214446" cy="774700"/>
            <a:chOff x="2160" y="3024"/>
            <a:chExt cx="1824" cy="1296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160" y="3024"/>
              <a:ext cx="1824" cy="129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/>
              <a:endParaRPr lang="zh-CN" alt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464" y="3311"/>
              <a:ext cx="1178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1400" b="1" dirty="0" smtClean="0">
                  <a:solidFill>
                    <a:srgbClr val="FF0000"/>
                  </a:solidFill>
                </a:rPr>
                <a:t>端接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250</a:t>
              </a:r>
              <a:r>
                <a:rPr lang="zh-CN" altLang="en-US" sz="1400" b="1" dirty="0" smtClean="0">
                  <a:solidFill>
                    <a:srgbClr val="FF0000"/>
                  </a:solidFill>
                </a:rPr>
                <a:t>次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 descr="CAT5E屏蔽配线架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643314"/>
            <a:ext cx="2143140" cy="1194754"/>
          </a:xfrm>
          <a:prstGeom prst="rect">
            <a:avLst/>
          </a:prstGeom>
        </p:spPr>
      </p:pic>
      <p:pic>
        <p:nvPicPr>
          <p:cNvPr id="16" name="图片 15" descr="Utp模块化配线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786322"/>
            <a:ext cx="2864026" cy="112511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071934" y="4714884"/>
            <a:ext cx="4786346" cy="120032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系统电缆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最高频率带宽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100MHz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；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传输速率：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100Mbps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（最高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1000Mbps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）    </a:t>
            </a: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五类双绞线的线径标准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24AWG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直径：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0.51</a:t>
            </a:r>
          </a:p>
          <a:p>
            <a:pPr>
              <a:buNone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大网段长度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，采用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RJ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连接器。</a:t>
            </a: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pic>
        <p:nvPicPr>
          <p:cNvPr id="18" name="图片 17" descr="2口面板.tif"/>
          <p:cNvPicPr>
            <a:picLocks noChangeAspect="1"/>
          </p:cNvPicPr>
          <p:nvPr/>
        </p:nvPicPr>
        <p:blipFill>
          <a:blip r:embed="rId7" cstate="print"/>
          <a:srcRect l="4687" t="8252" r="3906" b="7092"/>
          <a:stretch>
            <a:fillRect/>
          </a:stretch>
        </p:blipFill>
        <p:spPr>
          <a:xfrm>
            <a:off x="2597180" y="3571876"/>
            <a:ext cx="1831944" cy="1143008"/>
          </a:xfrm>
          <a:prstGeom prst="rect">
            <a:avLst/>
          </a:prstGeom>
        </p:spPr>
      </p:pic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4714876" y="3500438"/>
            <a:ext cx="1714512" cy="1019165"/>
            <a:chOff x="5651500" y="4200525"/>
            <a:chExt cx="2038350" cy="1676400"/>
          </a:xfrm>
        </p:grpSpPr>
        <p:pic>
          <p:nvPicPr>
            <p:cNvPr id="20" name="Picture 4" descr="PL4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1500" y="4200525"/>
              <a:ext cx="203835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5651500" y="4221163"/>
              <a:ext cx="2016125" cy="1655762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>
              <a:prstShdw prst="shdw17" dist="17961" dir="2700000">
                <a:schemeClr val="accent1"/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5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57188" y="1000108"/>
          <a:ext cx="1676400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位图图像" r:id="rId3" imgW="2790476" imgH="2619048" progId="PBrush">
                  <p:embed/>
                </p:oleObj>
              </mc:Choice>
              <mc:Fallback>
                <p:oleObj name="位图图像" r:id="rId3" imgW="2790476" imgH="26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000108"/>
                        <a:ext cx="1676400" cy="157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500313" y="1071546"/>
          <a:ext cx="2143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4695238" imgH="2734057" progId="PBrush">
                  <p:embed/>
                </p:oleObj>
              </mc:Choice>
              <mc:Fallback>
                <p:oleObj r:id="rId5" imgW="4695238" imgH="27340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071546"/>
                        <a:ext cx="21431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图片 5" descr="IMG_628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928688"/>
            <a:ext cx="34686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图片 6" descr="CAT5E屏蔽配线架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87847" y="3929063"/>
            <a:ext cx="359886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彩色面板2口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95121" y="2863644"/>
            <a:ext cx="1820283" cy="1494050"/>
          </a:xfrm>
          <a:prstGeom prst="rect">
            <a:avLst/>
          </a:prstGeom>
        </p:spPr>
      </p:pic>
      <p:pic>
        <p:nvPicPr>
          <p:cNvPr id="12" name="图片 4" descr="屏蔽模块化配线架01.t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2651125"/>
            <a:ext cx="3319577" cy="177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组合 4"/>
          <p:cNvGrpSpPr>
            <a:grpSpLocks/>
          </p:cNvGrpSpPr>
          <p:nvPr/>
        </p:nvGrpSpPr>
        <p:grpSpPr bwMode="auto">
          <a:xfrm>
            <a:off x="571473" y="4357694"/>
            <a:ext cx="2286016" cy="1519231"/>
            <a:chOff x="5651500" y="4200525"/>
            <a:chExt cx="2038350" cy="1676400"/>
          </a:xfrm>
        </p:grpSpPr>
        <p:pic>
          <p:nvPicPr>
            <p:cNvPr id="1033" name="Picture 4" descr="PL4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51500" y="4200525"/>
              <a:ext cx="203835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Oval 5"/>
            <p:cNvSpPr>
              <a:spLocks noChangeArrowheads="1"/>
            </p:cNvSpPr>
            <p:nvPr/>
          </p:nvSpPr>
          <p:spPr bwMode="auto">
            <a:xfrm>
              <a:off x="5651500" y="4221163"/>
              <a:ext cx="2016125" cy="1655762"/>
            </a:xfrm>
            <a:prstGeom prst="ellipse">
              <a:avLst/>
            </a:prstGeom>
            <a:noFill/>
            <a:ln w="9525" algn="ctr">
              <a:solidFill>
                <a:schemeClr val="hlink"/>
              </a:solidFill>
              <a:round/>
              <a:headEnd/>
              <a:tailEnd/>
            </a:ln>
            <a:effectLst>
              <a:prstShdw prst="shdw17" dist="17961" dir="2700000">
                <a:schemeClr val="accent1"/>
              </a:prst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1616347">
            <a:off x="927809" y="36853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模块化配线架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1356377">
            <a:off x="4723477" y="5210247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固定式屏蔽配线架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 rot="19965600">
            <a:off x="6113283" y="2177391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固定式屏蔽配线架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7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71472" y="1500174"/>
            <a:ext cx="52149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、六类布线系统及其接插件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1928802"/>
            <a:ext cx="4429156" cy="404418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2000" dirty="0" smtClean="0">
                <a:latin typeface="隶书" pitchFamily="49" charset="-122"/>
                <a:ea typeface="隶书" pitchFamily="49" charset="-122"/>
              </a:rPr>
              <a:t>六类布线系统组成：</a:t>
            </a:r>
            <a:endParaRPr lang="en-US" altLang="zh-CN" sz="1400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非屏蔽免打模块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屏蔽免打模块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六类水晶头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六类非屏蔽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屏蔽跳线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固定端口非屏蔽配线架 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模块化屏蔽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非屏蔽配线架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屏蔽</a:t>
            </a:r>
            <a:r>
              <a:rPr lang="en-US" altLang="zh-CN" dirty="0" smtClean="0"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非屏蔽双绞线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独特的斜口面板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  <a:defRPr/>
            </a:pP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系统电缆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最高物理带宽：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250MHz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； 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传输速率：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1000Mbps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（最高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10Gbps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，  所支持网段长度不大于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55m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，双绞线的线径标准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23AWG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直径：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0.58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最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大网段长度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：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100m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，采用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RJ</a:t>
            </a: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连接器。</a:t>
            </a:r>
            <a:endParaRPr lang="en-US" altLang="zh-CN" sz="16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Picture 7" descr="cat6 拷贝"/>
          <p:cNvPicPr>
            <a:picLocks noChangeAspect="1" noChangeArrowheads="1"/>
          </p:cNvPicPr>
          <p:nvPr/>
        </p:nvPicPr>
        <p:blipFill>
          <a:blip r:embed="rId2"/>
          <a:srcRect l="7937" t="5040" r="18516" b="19372"/>
          <a:stretch>
            <a:fillRect/>
          </a:stretch>
        </p:blipFill>
        <p:spPr bwMode="auto">
          <a:xfrm>
            <a:off x="6786578" y="1928802"/>
            <a:ext cx="2000264" cy="14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屏蔽电缆"/>
          <p:cNvPicPr>
            <a:picLocks noChangeAspect="1" noChangeArrowheads="1"/>
          </p:cNvPicPr>
          <p:nvPr/>
        </p:nvPicPr>
        <p:blipFill>
          <a:blip r:embed="rId3"/>
          <a:srcRect l="10538" t="5118" r="8665" b="2731"/>
          <a:stretch>
            <a:fillRect/>
          </a:stretch>
        </p:blipFill>
        <p:spPr bwMode="auto">
          <a:xfrm>
            <a:off x="6786578" y="3857628"/>
            <a:ext cx="2000264" cy="14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六类UTP模块.tif"/>
          <p:cNvPicPr>
            <a:picLocks noChangeAspect="1"/>
          </p:cNvPicPr>
          <p:nvPr/>
        </p:nvPicPr>
        <p:blipFill>
          <a:blip r:embed="rId4" cstate="print"/>
          <a:srcRect l="7407" t="4451" r="7407" b="6528"/>
          <a:stretch>
            <a:fillRect/>
          </a:stretch>
        </p:blipFill>
        <p:spPr bwMode="auto">
          <a:xfrm>
            <a:off x="5000628" y="1928802"/>
            <a:ext cx="1521629" cy="13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六A类屏蔽模块.tif"/>
          <p:cNvPicPr>
            <a:picLocks noChangeAspect="1"/>
          </p:cNvPicPr>
          <p:nvPr/>
        </p:nvPicPr>
        <p:blipFill>
          <a:blip r:embed="rId5" cstate="print"/>
          <a:srcRect l="34884" t="26196" r="29069" b="28395"/>
          <a:stretch>
            <a:fillRect/>
          </a:stretch>
        </p:blipFill>
        <p:spPr>
          <a:xfrm>
            <a:off x="5072066" y="3857628"/>
            <a:ext cx="1428760" cy="11983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57752" y="5643578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工程造价偏高，是目前市场上的中高端产品。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335756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CAT  6  UTP</a:t>
            </a:r>
            <a:endParaRPr lang="zh-CN" altLang="en-US" sz="1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528638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CAT  6  FTP</a:t>
            </a:r>
            <a:endParaRPr lang="zh-CN" altLang="en-US" sz="16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7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屏蔽电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071563"/>
            <a:ext cx="20335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cat6 拷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000125"/>
            <a:ext cx="192881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MOU456WH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 l="15152" t="13790" r="18181" b="8069"/>
          <a:stretch>
            <a:fillRect/>
          </a:stretch>
        </p:blipFill>
        <p:spPr>
          <a:xfrm>
            <a:off x="642910" y="4500570"/>
            <a:ext cx="1571636" cy="1214446"/>
          </a:xfrm>
        </p:spPr>
      </p:pic>
      <p:pic>
        <p:nvPicPr>
          <p:cNvPr id="10" name="图片 9" descr="IMG_6118.JPG"/>
          <p:cNvPicPr/>
          <p:nvPr/>
        </p:nvPicPr>
        <p:blipFill>
          <a:blip r:embed="rId6" cstate="print"/>
          <a:srcRect l="5819" t="19701" r="12220" b="21915"/>
          <a:stretch>
            <a:fillRect/>
          </a:stretch>
        </p:blipFill>
        <p:spPr>
          <a:xfrm>
            <a:off x="5357818" y="1000108"/>
            <a:ext cx="3286148" cy="1857388"/>
          </a:xfrm>
          <a:prstGeom prst="rect">
            <a:avLst/>
          </a:prstGeom>
        </p:spPr>
      </p:pic>
      <p:pic>
        <p:nvPicPr>
          <p:cNvPr id="11" name="图片 10" descr="六类UTP模块"/>
          <p:cNvPicPr/>
          <p:nvPr/>
        </p:nvPicPr>
        <p:blipFill>
          <a:blip r:embed="rId7" cstate="print"/>
          <a:srcRect l="6180" t="3608" r="8087" b="4988"/>
          <a:stretch>
            <a:fillRect/>
          </a:stretch>
        </p:blipFill>
        <p:spPr bwMode="auto">
          <a:xfrm>
            <a:off x="571472" y="2720980"/>
            <a:ext cx="1606550" cy="14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六类UTP模块打开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7555" y="2792418"/>
            <a:ext cx="177588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6类屏蔽水晶头.jpg"/>
          <p:cNvPicPr>
            <a:picLocks noChangeAspect="1"/>
          </p:cNvPicPr>
          <p:nvPr/>
        </p:nvPicPr>
        <p:blipFill>
          <a:blip r:embed="rId9" cstate="print"/>
          <a:srcRect l="16406" t="17187" r="22656" b="6640"/>
          <a:stretch>
            <a:fillRect/>
          </a:stretch>
        </p:blipFill>
        <p:spPr>
          <a:xfrm>
            <a:off x="2928926" y="4429132"/>
            <a:ext cx="1728800" cy="1440666"/>
          </a:xfrm>
          <a:prstGeom prst="rect">
            <a:avLst/>
          </a:prstGeom>
        </p:spPr>
      </p:pic>
      <p:graphicFrame>
        <p:nvGraphicFramePr>
          <p:cNvPr id="56321" name="Object 4"/>
          <p:cNvGraphicFramePr>
            <a:graphicFrameLocks noChangeAspect="1"/>
          </p:cNvGraphicFramePr>
          <p:nvPr/>
        </p:nvGraphicFramePr>
        <p:xfrm>
          <a:off x="5357818" y="3071810"/>
          <a:ext cx="2066927" cy="150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10" imgW="4695238" imgH="2734057" progId="PBrush">
                  <p:embed/>
                </p:oleObj>
              </mc:Choice>
              <mc:Fallback>
                <p:oleObj r:id="rId10" imgW="4695238" imgH="27340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071810"/>
                        <a:ext cx="2066927" cy="1500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7429520" y="4572008"/>
          <a:ext cx="150018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位图图像" r:id="rId12" imgW="2790476" imgH="2619048" progId="PBrush">
                  <p:embed/>
                </p:oleObj>
              </mc:Choice>
              <mc:Fallback>
                <p:oleObj name="位图图像" r:id="rId12" imgW="2790476" imgH="26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572008"/>
                        <a:ext cx="1500187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714480" y="3714543"/>
            <a:ext cx="1357078" cy="928903"/>
            <a:chOff x="2160" y="3024"/>
            <a:chExt cx="1925" cy="1312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2160" y="3024"/>
              <a:ext cx="1925" cy="131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/>
              <a:endParaRPr lang="zh-CN" alt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464" y="3327"/>
              <a:ext cx="1419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</a:pPr>
              <a:r>
                <a:rPr lang="zh-CN" altLang="en-US" sz="1400" b="1" dirty="0" smtClean="0">
                  <a:solidFill>
                    <a:srgbClr val="FF0000"/>
                  </a:solidFill>
                </a:rPr>
                <a:t>无损耗插拔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1500</a:t>
              </a:r>
              <a:r>
                <a:rPr lang="zh-CN" altLang="en-US" sz="1400" b="1" dirty="0" smtClean="0">
                  <a:solidFill>
                    <a:srgbClr val="FF0000"/>
                  </a:solidFill>
                </a:rPr>
                <a:t>次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4357686" y="2357430"/>
            <a:ext cx="1214446" cy="774700"/>
            <a:chOff x="2160" y="3024"/>
            <a:chExt cx="1824" cy="1296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2160" y="3024"/>
              <a:ext cx="1824" cy="129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/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464" y="3311"/>
              <a:ext cx="1178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1400" b="1" dirty="0" smtClean="0">
                  <a:solidFill>
                    <a:srgbClr val="FF0000"/>
                  </a:solidFill>
                </a:rPr>
                <a:t>端接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250</a:t>
              </a:r>
              <a:r>
                <a:rPr lang="zh-CN" altLang="en-US" sz="1400" b="1" dirty="0" smtClean="0">
                  <a:solidFill>
                    <a:srgbClr val="FF0000"/>
                  </a:solidFill>
                </a:rPr>
                <a:t>次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jy6"/>
          <p:cNvPicPr>
            <a:picLocks noGrp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000125"/>
            <a:ext cx="2643187" cy="1285875"/>
          </a:xfrm>
          <a:ln>
            <a:solidFill>
              <a:srgbClr val="FF3399"/>
            </a:solidFill>
          </a:ln>
          <a:effectLst>
            <a:outerShdw dist="53882" dir="2700000" algn="ctr" rotWithShape="0">
              <a:srgbClr val="808080"/>
            </a:outerShdw>
          </a:effectLst>
        </p:spPr>
      </p:pic>
      <p:pic>
        <p:nvPicPr>
          <p:cNvPr id="9" name="Picture 7" descr="PP246-1副本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2571750" cy="1285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45791" dir="3378596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0" name="Picture 8" descr="PP486-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000125"/>
            <a:ext cx="2571750" cy="12858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31751" name="Picture 16" descr="pag2-1"/>
          <p:cNvPicPr>
            <a:picLocks noChangeAspect="1" noChangeArrowheads="1"/>
          </p:cNvPicPr>
          <p:nvPr/>
        </p:nvPicPr>
        <p:blipFill>
          <a:blip r:embed="rId5"/>
          <a:srcRect l="10256" t="15398" r="15384" b="15311"/>
          <a:stretch>
            <a:fillRect/>
          </a:stretch>
        </p:blipFill>
        <p:spPr bwMode="auto">
          <a:xfrm>
            <a:off x="3357554" y="4643446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 descr="电源地插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 l="11850" r="11125" b="8729"/>
          <a:stretch>
            <a:fillRect/>
          </a:stretch>
        </p:blipFill>
        <p:spPr>
          <a:xfrm>
            <a:off x="4143372" y="2571744"/>
            <a:ext cx="1857388" cy="1643074"/>
          </a:xfrm>
        </p:spPr>
      </p:pic>
      <p:pic>
        <p:nvPicPr>
          <p:cNvPr id="31753" name="Picture 6" descr="网络地插"/>
          <p:cNvPicPr>
            <a:picLocks noChangeAspect="1" noChangeArrowheads="1"/>
          </p:cNvPicPr>
          <p:nvPr/>
        </p:nvPicPr>
        <p:blipFill>
          <a:blip r:embed="rId7"/>
          <a:srcRect l="5925" r="8163"/>
          <a:stretch>
            <a:fillRect/>
          </a:stretch>
        </p:blipFill>
        <p:spPr bwMode="auto">
          <a:xfrm>
            <a:off x="6643702" y="2643182"/>
            <a:ext cx="207170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57686" y="42862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电源地弹插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23574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固定式配线架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1749" name="图片 4" descr="屏蔽模块化配线架01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2428868"/>
            <a:ext cx="3319577" cy="177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53821">
            <a:off x="671001" y="3437184"/>
            <a:ext cx="210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模块化屏蔽配线架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9" name="图片 18" descr="配线架021.jpg"/>
          <p:cNvPicPr>
            <a:picLocks noChangeAspect="1"/>
          </p:cNvPicPr>
          <p:nvPr/>
        </p:nvPicPr>
        <p:blipFill>
          <a:blip r:embed="rId9"/>
          <a:srcRect t="4090" r="6358" b="1842"/>
          <a:stretch>
            <a:fillRect/>
          </a:stretch>
        </p:blipFill>
        <p:spPr>
          <a:xfrm>
            <a:off x="428596" y="4194974"/>
            <a:ext cx="2714644" cy="17343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9676205">
            <a:off x="1478331" y="515173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模块化配线架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24167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专用网络配线架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1" name="图片 20" descr="彩色面板单口.tif"/>
          <p:cNvPicPr>
            <a:picLocks noChangeAspect="1"/>
          </p:cNvPicPr>
          <p:nvPr/>
        </p:nvPicPr>
        <p:blipFill>
          <a:blip r:embed="rId10" cstate="print"/>
          <a:srcRect l="3124" t="6903" r="1563" b="5662"/>
          <a:stretch>
            <a:fillRect/>
          </a:stretch>
        </p:blipFill>
        <p:spPr>
          <a:xfrm>
            <a:off x="6245153" y="4714884"/>
            <a:ext cx="1898747" cy="11828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6644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网络地弹插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1501</Words>
  <Application>Microsoft Office PowerPoint</Application>
  <PresentationFormat>全屏显示(4:3)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Office 主题</vt:lpstr>
      <vt:lpstr>BMP 图象</vt:lpstr>
      <vt:lpstr>位图图像</vt:lpstr>
      <vt:lpstr>Image</vt:lpstr>
      <vt:lpstr>PowerPoint 演示文稿</vt:lpstr>
      <vt:lpstr>PowerPoint 演示文稿</vt:lpstr>
      <vt:lpstr>内容提纲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vincent</dc:creator>
  <cp:lastModifiedBy>vincent</cp:lastModifiedBy>
  <cp:revision>3</cp:revision>
  <dcterms:created xsi:type="dcterms:W3CDTF">2016-06-30T07:57:32Z</dcterms:created>
  <dcterms:modified xsi:type="dcterms:W3CDTF">2016-06-30T09:05:51Z</dcterms:modified>
</cp:coreProperties>
</file>