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8" r:id="rId2"/>
    <p:sldId id="351" r:id="rId3"/>
    <p:sldId id="406" r:id="rId4"/>
    <p:sldId id="407" r:id="rId5"/>
    <p:sldId id="376" r:id="rId6"/>
    <p:sldId id="353" r:id="rId7"/>
    <p:sldId id="408" r:id="rId8"/>
    <p:sldId id="362" r:id="rId9"/>
    <p:sldId id="409" r:id="rId10"/>
    <p:sldId id="377" r:id="rId11"/>
    <p:sldId id="365" r:id="rId12"/>
    <p:sldId id="369" r:id="rId13"/>
    <p:sldId id="410" r:id="rId14"/>
    <p:sldId id="371" r:id="rId15"/>
    <p:sldId id="374" r:id="rId16"/>
    <p:sldId id="375" r:id="rId17"/>
    <p:sldId id="319" r:id="rId18"/>
    <p:sldId id="378" r:id="rId19"/>
    <p:sldId id="292" r:id="rId20"/>
    <p:sldId id="271" r:id="rId21"/>
    <p:sldId id="285" r:id="rId22"/>
    <p:sldId id="287" r:id="rId23"/>
    <p:sldId id="286" r:id="rId24"/>
    <p:sldId id="288" r:id="rId25"/>
    <p:sldId id="411" r:id="rId26"/>
    <p:sldId id="289" r:id="rId27"/>
    <p:sldId id="412" r:id="rId28"/>
    <p:sldId id="413" r:id="rId29"/>
    <p:sldId id="384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009999"/>
    <a:srgbClr val="FF9900"/>
    <a:srgbClr val="FF0066"/>
    <a:srgbClr val="FF3300"/>
    <a:srgbClr val="BEB7E7"/>
    <a:srgbClr val="B7AEF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509" autoAdjust="0"/>
  </p:normalViewPr>
  <p:slideViewPr>
    <p:cSldViewPr>
      <p:cViewPr>
        <p:scale>
          <a:sx n="75" d="100"/>
          <a:sy n="75" d="100"/>
        </p:scale>
        <p:origin x="-269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基础部分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25425"/>
            <a:ext cx="77152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基础部分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876925"/>
            <a:ext cx="8207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5750" y="1052513"/>
            <a:ext cx="2062163" cy="48244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6088" y="1052513"/>
            <a:ext cx="6037262" cy="48244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088" y="1052513"/>
            <a:ext cx="8229600" cy="7254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916113"/>
            <a:ext cx="4038600" cy="3960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916113"/>
            <a:ext cx="4038600" cy="3960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088" y="1052513"/>
            <a:ext cx="8229600" cy="7254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38600" cy="3960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59313" y="1916113"/>
            <a:ext cx="4038600" cy="3960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088" y="1052513"/>
            <a:ext cx="8229600" cy="7254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916113"/>
            <a:ext cx="8229600" cy="19034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313" y="3971925"/>
            <a:ext cx="8229600" cy="190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9161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052513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16113"/>
            <a:ext cx="82296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3076" name="Picture 7" descr="基础部分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6875" y="225425"/>
            <a:ext cx="82073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基础部分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8313" y="5876925"/>
            <a:ext cx="8207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-vcom.com/UploadFile/2011_8_2_90760_11045.g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2.jpeg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928794" y="3071810"/>
            <a:ext cx="5327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kern="10" dirty="0" smtClean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华文行楷" pitchFamily="2" charset="-122"/>
                <a:ea typeface="华文行楷" pitchFamily="2" charset="-122"/>
              </a:rPr>
              <a:t>产品介绍及</a:t>
            </a:r>
            <a:r>
              <a:rPr lang="zh-CN" altLang="en-US" sz="4400" b="1" kern="10" dirty="0" smtClean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华文行楷" pitchFamily="2" charset="-122"/>
                <a:ea typeface="华文行楷" pitchFamily="2" charset="-122"/>
              </a:rPr>
              <a:t>应用（</a:t>
            </a:r>
            <a:r>
              <a:rPr lang="en-US" altLang="zh-CN" sz="4400" b="1" kern="10" dirty="0" smtClean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华文行楷" pitchFamily="2" charset="-122"/>
                <a:ea typeface="华文行楷" pitchFamily="2" charset="-122"/>
              </a:rPr>
              <a:t>1</a:t>
            </a:r>
            <a:r>
              <a:rPr lang="zh-CN" altLang="en-US" sz="4400" b="1" kern="10" dirty="0" smtClean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华文行楷" pitchFamily="2" charset="-122"/>
                <a:ea typeface="华文行楷" pitchFamily="2" charset="-122"/>
              </a:rPr>
              <a:t>）</a:t>
            </a:r>
            <a:endParaRPr lang="zh-CN" altLang="en-US" sz="4400" b="1" dirty="0">
              <a:solidFill>
                <a:srgbClr val="FF33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357290" y="1857364"/>
            <a:ext cx="6715172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 dirty="0" smtClean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广州市唯康通信技术有限公司</a:t>
            </a:r>
            <a:endParaRPr lang="en-US" altLang="zh-CN" sz="4000" b="1" kern="10" dirty="0" smtClean="0">
              <a:ln w="317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7" name="Picture 77" descr="楼顶接收器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786322"/>
            <a:ext cx="12461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98"/>
          <p:cNvGrpSpPr>
            <a:grpSpLocks/>
          </p:cNvGrpSpPr>
          <p:nvPr/>
        </p:nvGrpSpPr>
        <p:grpSpPr bwMode="auto">
          <a:xfrm>
            <a:off x="500034" y="5214950"/>
            <a:ext cx="1600200" cy="695326"/>
            <a:chOff x="2132" y="672"/>
            <a:chExt cx="1008" cy="348"/>
          </a:xfrm>
        </p:grpSpPr>
        <p:pic>
          <p:nvPicPr>
            <p:cNvPr id="9" name="Picture 29" descr="00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132" y="768"/>
              <a:ext cx="10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H="1">
              <a:off x="2382" y="828"/>
              <a:ext cx="3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2465" y="761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2619" y="73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2530" y="82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4" name="Picture 23" descr="PC Blu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6" y="678"/>
              <a:ext cx="11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194"/>
            <p:cNvGrpSpPr>
              <a:grpSpLocks/>
            </p:cNvGrpSpPr>
            <p:nvPr/>
          </p:nvGrpSpPr>
          <p:grpSpPr bwMode="auto">
            <a:xfrm>
              <a:off x="2688" y="672"/>
              <a:ext cx="291" cy="307"/>
              <a:chOff x="2256" y="2419"/>
              <a:chExt cx="336" cy="355"/>
            </a:xfrm>
          </p:grpSpPr>
          <p:pic>
            <p:nvPicPr>
              <p:cNvPr id="18" name="Picture 193" descr="fuwuqi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52" y="2419"/>
                <a:ext cx="24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oup 25"/>
              <p:cNvGrpSpPr>
                <a:grpSpLocks/>
              </p:cNvGrpSpPr>
              <p:nvPr/>
            </p:nvGrpSpPr>
            <p:grpSpPr bwMode="auto">
              <a:xfrm>
                <a:off x="2256" y="2544"/>
                <a:ext cx="211" cy="230"/>
                <a:chOff x="4896" y="1968"/>
                <a:chExt cx="672" cy="651"/>
              </a:xfrm>
            </p:grpSpPr>
            <p:pic>
              <p:nvPicPr>
                <p:cNvPr id="20" name="Picture 26" descr="整套电脑-2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96" y="1968"/>
                  <a:ext cx="672" cy="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1" name="Object 1"/>
                <p:cNvGraphicFramePr>
                  <a:graphicFrameLocks noChangeAspect="1"/>
                </p:cNvGraphicFramePr>
                <p:nvPr/>
              </p:nvGraphicFramePr>
              <p:xfrm>
                <a:off x="5056" y="2070"/>
                <a:ext cx="328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28" name="BMP 图象" r:id="rId8" imgW="5714286" imgH="3933333" progId="PBrush">
                        <p:embed/>
                      </p:oleObj>
                    </mc:Choice>
                    <mc:Fallback>
                      <p:oleObj name="BMP 图象" r:id="rId8" imgW="5714286" imgH="3933333" progId="PBrush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56" y="2070"/>
                              <a:ext cx="328" cy="23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rgbClr val="FF00FF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pic>
          <p:nvPicPr>
            <p:cNvPr id="16" name="Picture 195" descr="PC Blu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6" y="672"/>
              <a:ext cx="11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97" descr="PC Blu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68" y="864"/>
              <a:ext cx="11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2246970" y="5467665"/>
            <a:ext cx="48253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——</a:t>
            </a:r>
            <a:r>
              <a:rPr lang="zh-CN" altLang="en-US" sz="24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智能楼宇综合布线专业提供商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43" y="1000109"/>
            <a:ext cx="8461375" cy="3071834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2000" b="1" dirty="0" smtClean="0">
                <a:latin typeface="宋体" pitchFamily="2" charset="-122"/>
              </a:rPr>
              <a:t>RVVP</a:t>
            </a:r>
            <a:r>
              <a:rPr lang="zh-CN" altLang="en-US" sz="2000" b="1" dirty="0" smtClean="0">
                <a:latin typeface="宋体" pitchFamily="2" charset="-122"/>
              </a:rPr>
              <a:t>型</a:t>
            </a:r>
            <a:r>
              <a:rPr lang="en-US" altLang="zh-CN" sz="2000" b="1" dirty="0" smtClean="0">
                <a:latin typeface="宋体" pitchFamily="2" charset="-122"/>
              </a:rPr>
              <a:t>300V/300V</a:t>
            </a:r>
            <a:r>
              <a:rPr lang="zh-CN" altLang="en-US" sz="2000" b="1" dirty="0" smtClean="0">
                <a:latin typeface="宋体" pitchFamily="2" charset="-122"/>
              </a:rPr>
              <a:t>铜芯聚氯乙烯绝缘屏蔽聚氯乙烯护套软电线</a:t>
            </a:r>
            <a:endParaRPr lang="zh-CN" altLang="en-US" sz="2000" b="1" dirty="0" smtClean="0">
              <a:solidFill>
                <a:srgbClr val="009999"/>
              </a:solidFill>
            </a:endParaRPr>
          </a:p>
          <a:p>
            <a:pPr>
              <a:buFontTx/>
              <a:buNone/>
              <a:defRPr/>
            </a:pPr>
            <a:r>
              <a:rPr lang="zh-CN" altLang="en-US" sz="2000" dirty="0" smtClean="0">
                <a:latin typeface="宋体" pitchFamily="2" charset="-122"/>
              </a:rPr>
              <a:t> </a:t>
            </a:r>
            <a:r>
              <a:rPr lang="zh-CN" altLang="en-US" sz="1800" dirty="0" smtClean="0">
                <a:latin typeface="宋体" pitchFamily="2" charset="-122"/>
              </a:rPr>
              <a:t>产品用途</a:t>
            </a:r>
            <a:r>
              <a:rPr lang="zh-CN" altLang="en-US" sz="1800" b="1" dirty="0" smtClean="0">
                <a:solidFill>
                  <a:srgbClr val="FF3300"/>
                </a:solidFill>
                <a:latin typeface="宋体" pitchFamily="2" charset="-122"/>
              </a:rPr>
              <a:t>：</a:t>
            </a:r>
            <a:endParaRPr lang="en-US" altLang="zh-CN" sz="1800" b="1" dirty="0" smtClean="0">
              <a:solidFill>
                <a:srgbClr val="FF3300"/>
              </a:solidFill>
              <a:latin typeface="宋体" pitchFamily="2" charset="-122"/>
            </a:endParaRPr>
          </a:p>
          <a:p>
            <a:pPr>
              <a:buClr>
                <a:schemeClr val="accent2"/>
              </a:buClr>
              <a:buFontTx/>
              <a:buNone/>
              <a:defRPr/>
            </a:pPr>
            <a:r>
              <a:rPr lang="zh-CN" altLang="en-US" sz="1800" dirty="0" smtClean="0"/>
              <a:t>          适用于仪器、仪表、楼宇对讲、监视监控的控制安装等屏蔽线路中</a:t>
            </a:r>
            <a:endParaRPr lang="en-US" altLang="zh-CN" sz="2000" dirty="0" smtClean="0"/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800" kern="1200" dirty="0" smtClean="0">
                <a:solidFill>
                  <a:srgbClr val="009999"/>
                </a:solidFill>
                <a:latin typeface="宋体" pitchFamily="2" charset="-122"/>
              </a:rPr>
              <a:t> 执行标准：</a:t>
            </a:r>
            <a:r>
              <a:rPr lang="en-US" altLang="zh-CN" sz="1800" kern="1200" dirty="0" smtClean="0">
                <a:solidFill>
                  <a:srgbClr val="009999"/>
                </a:solidFill>
                <a:latin typeface="宋体" pitchFamily="2" charset="-122"/>
              </a:rPr>
              <a:t>RVVPJB8734-1998</a:t>
            </a:r>
            <a:r>
              <a:rPr lang="zh-CN" altLang="en-US" sz="1800" kern="1200" dirty="0" smtClean="0">
                <a:solidFill>
                  <a:srgbClr val="009999"/>
                </a:solidFill>
                <a:latin typeface="宋体" pitchFamily="2" charset="-122"/>
              </a:rPr>
              <a:t>              </a:t>
            </a:r>
            <a:r>
              <a:rPr lang="zh-CN" altLang="en-US" sz="1800" b="1" kern="1200" dirty="0" smtClean="0">
                <a:solidFill>
                  <a:srgbClr val="FF0000"/>
                </a:solidFill>
                <a:latin typeface="宋体" pitchFamily="2" charset="-122"/>
              </a:rPr>
              <a:t>注：</a:t>
            </a:r>
            <a:r>
              <a:rPr lang="en-US" altLang="zh-CN" sz="1800" b="1" dirty="0" smtClean="0">
                <a:solidFill>
                  <a:srgbClr val="FF0000"/>
                </a:solidFill>
                <a:latin typeface="+mn-ea"/>
              </a:rPr>
              <a:t> PVC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</a:rPr>
              <a:t>护套主要黑色</a:t>
            </a:r>
            <a:endParaRPr lang="en-US" altLang="zh-CN" sz="1800" b="1" kern="1200" dirty="0" smtClean="0">
              <a:solidFill>
                <a:srgbClr val="FF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800" kern="1200" dirty="0" smtClean="0">
                <a:solidFill>
                  <a:srgbClr val="009999"/>
                </a:solidFill>
                <a:latin typeface="宋体" pitchFamily="2" charset="-122"/>
              </a:rPr>
              <a:t> 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宋体" pitchFamily="2" charset="-122"/>
              </a:rPr>
              <a:t>使用条件：                       技术性能：                                                                   </a:t>
            </a:r>
            <a:endParaRPr lang="en-US" altLang="zh-CN" sz="1800" kern="12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800" kern="1200" dirty="0" smtClean="0">
                <a:solidFill>
                  <a:srgbClr val="000000"/>
                </a:solidFill>
              </a:rPr>
              <a:t>         长期允许工作温度：</a:t>
            </a:r>
            <a:r>
              <a:rPr lang="en-US" altLang="zh-CN" sz="1800" kern="1200" dirty="0" smtClean="0">
                <a:solidFill>
                  <a:srgbClr val="000000"/>
                </a:solidFill>
              </a:rPr>
              <a:t>+70</a:t>
            </a:r>
            <a:r>
              <a:rPr lang="zh-CN" altLang="en-US" sz="1800" kern="1200" dirty="0" smtClean="0">
                <a:solidFill>
                  <a:srgbClr val="000000"/>
                </a:solidFill>
              </a:rPr>
              <a:t>度                  额定电压：交流</a:t>
            </a:r>
            <a:r>
              <a:rPr lang="en-US" altLang="zh-CN" sz="1800" kern="1200" dirty="0" smtClean="0">
                <a:solidFill>
                  <a:srgbClr val="000000"/>
                </a:solidFill>
              </a:rPr>
              <a:t>50Hz-380V  </a:t>
            </a:r>
            <a:r>
              <a:rPr lang="zh-CN" altLang="en-US" sz="1800" kern="1200" dirty="0" smtClean="0">
                <a:solidFill>
                  <a:srgbClr val="000000"/>
                </a:solidFill>
              </a:rPr>
              <a:t>直流</a:t>
            </a:r>
            <a:r>
              <a:rPr lang="en-US" altLang="zh-CN" sz="1800" kern="1200" dirty="0" smtClean="0">
                <a:solidFill>
                  <a:srgbClr val="000000"/>
                </a:solidFill>
              </a:rPr>
              <a:t>500V</a:t>
            </a:r>
            <a:r>
              <a:rPr lang="zh-CN" altLang="en-US" sz="1800" kern="1200" dirty="0" smtClean="0">
                <a:solidFill>
                  <a:srgbClr val="000000"/>
                </a:solidFill>
              </a:rPr>
              <a:t>                          </a:t>
            </a:r>
            <a:endParaRPr lang="en-US" altLang="zh-CN" sz="1800" kern="12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800" kern="1200" dirty="0" smtClean="0">
                <a:solidFill>
                  <a:srgbClr val="000000"/>
                </a:solidFill>
              </a:rPr>
              <a:t>         敷设温度不低于：</a:t>
            </a:r>
            <a:r>
              <a:rPr lang="en-US" altLang="zh-CN" sz="1800" kern="1200" dirty="0" smtClean="0">
                <a:solidFill>
                  <a:srgbClr val="000000"/>
                </a:solidFill>
              </a:rPr>
              <a:t>-15</a:t>
            </a:r>
            <a:r>
              <a:rPr lang="zh-CN" altLang="en-US" sz="1800" kern="1200" dirty="0" smtClean="0">
                <a:solidFill>
                  <a:srgbClr val="000000"/>
                </a:solidFill>
              </a:rPr>
              <a:t>度                      试验电压：交流</a:t>
            </a:r>
            <a:r>
              <a:rPr lang="en-US" altLang="zh-CN" sz="1800" kern="1200" dirty="0" smtClean="0">
                <a:solidFill>
                  <a:srgbClr val="000000"/>
                </a:solidFill>
              </a:rPr>
              <a:t>50Hz-1500V </a:t>
            </a: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en-US" altLang="zh-CN" sz="1800" kern="1200" dirty="0" smtClean="0">
                <a:solidFill>
                  <a:srgbClr val="000000"/>
                </a:solidFill>
                <a:latin typeface="宋体" pitchFamily="2" charset="-122"/>
              </a:rPr>
              <a:t>     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宋体" pitchFamily="2" charset="-122"/>
              </a:rPr>
              <a:t>相对湿度：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宋体" pitchFamily="2" charset="-122"/>
              </a:rPr>
              <a:t>98%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宋体" pitchFamily="2" charset="-122"/>
              </a:rPr>
              <a:t>以下                 绝缘电阻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：（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20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度）不小于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2M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欧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/Km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宋体" pitchFamily="2" charset="-122"/>
              </a:rPr>
              <a:t>                                                           </a:t>
            </a:r>
            <a:endParaRPr lang="en-US" altLang="zh-CN" sz="1800" kern="12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chemeClr val="accent2"/>
              </a:buClr>
              <a:buFontTx/>
              <a:buNone/>
              <a:defRPr/>
            </a:pPr>
            <a:r>
              <a:rPr lang="en-US" altLang="zh-CN" sz="1800" dirty="0" smtClean="0"/>
              <a:t>                                                                      </a:t>
            </a:r>
            <a:r>
              <a:rPr lang="zh-CN" altLang="en-US" sz="1800" dirty="0" smtClean="0"/>
              <a:t>组织密度：</a:t>
            </a:r>
            <a:r>
              <a:rPr lang="en-US" altLang="zh-CN" sz="1800" dirty="0" smtClean="0"/>
              <a:t>65%-80%</a:t>
            </a:r>
          </a:p>
        </p:txBody>
      </p:sp>
      <p:pic>
        <p:nvPicPr>
          <p:cNvPr id="3" name="图片 2" descr="RVVP2•1.0 (4).JPG"/>
          <p:cNvPicPr>
            <a:picLocks noChangeAspect="1"/>
          </p:cNvPicPr>
          <p:nvPr/>
        </p:nvPicPr>
        <p:blipFill>
          <a:blip r:embed="rId2" cstate="print"/>
          <a:srcRect l="8593" t="33594" r="21875" b="21875"/>
          <a:stretch>
            <a:fillRect/>
          </a:stretch>
        </p:blipFill>
        <p:spPr>
          <a:xfrm>
            <a:off x="4357685" y="4143380"/>
            <a:ext cx="3741095" cy="1597322"/>
          </a:xfrm>
          <a:prstGeom prst="rect">
            <a:avLst/>
          </a:prstGeom>
        </p:spPr>
      </p:pic>
      <p:pic>
        <p:nvPicPr>
          <p:cNvPr id="4" name="图片 3" descr="RVV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071942"/>
            <a:ext cx="2292134" cy="1683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7"/>
          <p:cNvSpPr>
            <a:spLocks noChangeArrowheads="1"/>
          </p:cNvSpPr>
          <p:nvPr/>
        </p:nvSpPr>
        <p:spPr bwMode="auto">
          <a:xfrm>
            <a:off x="357188" y="1071563"/>
            <a:ext cx="864393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000" b="1" dirty="0">
                <a:latin typeface="宋体" pitchFamily="2" charset="-122"/>
              </a:rPr>
              <a:t>60227 IEC 52</a:t>
            </a:r>
            <a:r>
              <a:rPr lang="zh-CN" altLang="en-US" sz="2000" b="1" dirty="0">
                <a:latin typeface="宋体" pitchFamily="2" charset="-122"/>
              </a:rPr>
              <a:t>（</a:t>
            </a:r>
            <a:r>
              <a:rPr lang="en-US" altLang="zh-CN" sz="2000" b="1" dirty="0">
                <a:latin typeface="宋体" pitchFamily="2" charset="-122"/>
              </a:rPr>
              <a:t>RVV</a:t>
            </a:r>
            <a:r>
              <a:rPr lang="zh-CN" altLang="en-US" sz="2000" b="1" dirty="0">
                <a:latin typeface="宋体" pitchFamily="2" charset="-122"/>
              </a:rPr>
              <a:t>）型轻型聚氯乙烯护套软线</a:t>
            </a:r>
            <a:endParaRPr lang="en-US" altLang="zh-CN" sz="2000" b="1" dirty="0">
              <a:solidFill>
                <a:srgbClr val="009999"/>
              </a:solidFill>
            </a:endParaRPr>
          </a:p>
          <a:p>
            <a:r>
              <a:rPr lang="en-US" altLang="zh-CN" sz="2000" b="1" dirty="0">
                <a:solidFill>
                  <a:srgbClr val="009999"/>
                </a:solidFill>
                <a:latin typeface="宋体" pitchFamily="2" charset="-122"/>
              </a:rPr>
              <a:t>60227 IEC 53</a:t>
            </a:r>
            <a:r>
              <a:rPr lang="zh-CN" altLang="en-US" sz="2000" b="1" dirty="0">
                <a:solidFill>
                  <a:srgbClr val="009999"/>
                </a:solidFill>
                <a:latin typeface="宋体" pitchFamily="2" charset="-122"/>
              </a:rPr>
              <a:t>（</a:t>
            </a:r>
            <a:r>
              <a:rPr lang="en-US" altLang="zh-CN" sz="2000" b="1" dirty="0">
                <a:solidFill>
                  <a:srgbClr val="009999"/>
                </a:solidFill>
                <a:latin typeface="宋体" pitchFamily="2" charset="-122"/>
              </a:rPr>
              <a:t>RVV</a:t>
            </a:r>
            <a:r>
              <a:rPr lang="zh-CN" altLang="en-US" sz="2000" b="1" dirty="0">
                <a:solidFill>
                  <a:srgbClr val="009999"/>
                </a:solidFill>
                <a:latin typeface="宋体" pitchFamily="2" charset="-122"/>
              </a:rPr>
              <a:t>）型普通聚氯乙烯护套软线</a:t>
            </a:r>
          </a:p>
          <a:p>
            <a:r>
              <a:rPr lang="zh-CN" altLang="en-US" sz="2400" dirty="0">
                <a:latin typeface="宋体" pitchFamily="2" charset="-122"/>
              </a:rPr>
              <a:t> </a:t>
            </a:r>
            <a:endParaRPr lang="en-US" altLang="zh-CN" sz="2400" dirty="0">
              <a:latin typeface="宋体" pitchFamily="2" charset="-122"/>
            </a:endParaRPr>
          </a:p>
          <a:p>
            <a:r>
              <a:rPr lang="zh-CN" altLang="en-US" dirty="0">
                <a:latin typeface="宋体" pitchFamily="2" charset="-122"/>
              </a:rPr>
              <a:t>产品用途</a:t>
            </a:r>
            <a:r>
              <a:rPr lang="zh-CN" altLang="en-US" b="1" dirty="0">
                <a:solidFill>
                  <a:srgbClr val="FF3300"/>
                </a:solidFill>
                <a:latin typeface="宋体" pitchFamily="2" charset="-122"/>
              </a:rPr>
              <a:t>：</a:t>
            </a:r>
            <a:endParaRPr lang="en-US" altLang="zh-CN" b="1" dirty="0">
              <a:solidFill>
                <a:srgbClr val="FF3300"/>
              </a:solidFill>
              <a:latin typeface="宋体" pitchFamily="2" charset="-122"/>
            </a:endParaRPr>
          </a:p>
          <a:p>
            <a:pPr>
              <a:buClr>
                <a:schemeClr val="accent2"/>
              </a:buClr>
            </a:pPr>
            <a:r>
              <a:rPr lang="zh-CN" altLang="en-US" dirty="0"/>
              <a:t>          适用于仪器、仪表、楼宇对讲、监视监控的控制安装等屏蔽线路中</a:t>
            </a:r>
            <a:endParaRPr lang="en-US" altLang="zh-CN" dirty="0"/>
          </a:p>
          <a:p>
            <a:pPr>
              <a:buClr>
                <a:schemeClr val="accent2"/>
              </a:buClr>
            </a:pPr>
            <a:endParaRPr lang="en-US" altLang="zh-CN" dirty="0"/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</a:t>
            </a:r>
            <a:r>
              <a:rPr lang="zh-CN" altLang="en-US" dirty="0">
                <a:latin typeface="宋体" pitchFamily="2" charset="-122"/>
              </a:rPr>
              <a:t>执行标准：</a:t>
            </a:r>
            <a:r>
              <a:rPr lang="en-US" altLang="zh-CN" dirty="0">
                <a:latin typeface="宋体" pitchFamily="2" charset="-122"/>
              </a:rPr>
              <a:t>GB/T5023.5-2008      </a:t>
            </a:r>
            <a:r>
              <a:rPr lang="en-US" altLang="zh-CN" dirty="0">
                <a:solidFill>
                  <a:srgbClr val="009999"/>
                </a:solidFill>
                <a:latin typeface="宋体" pitchFamily="2" charset="-122"/>
              </a:rPr>
              <a:t>GB/T5023-2008</a:t>
            </a:r>
            <a:endParaRPr lang="zh-CN" altLang="en-US" dirty="0">
              <a:solidFill>
                <a:srgbClr val="009999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         </a:t>
            </a:r>
            <a:endParaRPr lang="en-US" altLang="zh-CN" dirty="0">
              <a:solidFill>
                <a:srgbClr val="009999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使用条件：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    长期允许工作温度：</a:t>
            </a:r>
            <a:r>
              <a:rPr lang="en-US" altLang="zh-CN" dirty="0">
                <a:solidFill>
                  <a:srgbClr val="000000"/>
                </a:solidFill>
              </a:rPr>
              <a:t>+70</a:t>
            </a:r>
            <a:r>
              <a:rPr lang="zh-CN" altLang="en-US" dirty="0">
                <a:solidFill>
                  <a:srgbClr val="000000"/>
                </a:solidFill>
              </a:rPr>
              <a:t>度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    敷设温度不低于：</a:t>
            </a:r>
            <a:r>
              <a:rPr lang="en-US" altLang="zh-CN" dirty="0">
                <a:solidFill>
                  <a:srgbClr val="000000"/>
                </a:solidFill>
              </a:rPr>
              <a:t>-15</a:t>
            </a:r>
            <a:r>
              <a:rPr lang="zh-CN" altLang="en-US" dirty="0">
                <a:solidFill>
                  <a:srgbClr val="000000"/>
                </a:solidFill>
              </a:rPr>
              <a:t>度</a:t>
            </a:r>
            <a:endParaRPr lang="en-US" altLang="zh-CN" dirty="0">
              <a:solidFill>
                <a:srgbClr val="000000"/>
              </a:solidFill>
            </a:endParaRPr>
          </a:p>
          <a:p>
            <a:pPr>
              <a:buClr>
                <a:srgbClr val="333399"/>
              </a:buClr>
            </a:pPr>
            <a:r>
              <a:rPr lang="en-US" altLang="zh-CN" dirty="0">
                <a:solidFill>
                  <a:srgbClr val="000000"/>
                </a:solidFill>
                <a:latin typeface="宋体" pitchFamily="2" charset="-122"/>
              </a:rPr>
              <a:t>     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相对湿度：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</a:rPr>
              <a:t>98%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以下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技术性能：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    额定电压：交流</a:t>
            </a:r>
            <a:r>
              <a:rPr lang="en-US" altLang="zh-CN" dirty="0">
                <a:solidFill>
                  <a:srgbClr val="000000"/>
                </a:solidFill>
              </a:rPr>
              <a:t>300/300V</a:t>
            </a: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    试验电压：交流</a:t>
            </a:r>
            <a:r>
              <a:rPr lang="en-US" altLang="zh-CN" dirty="0">
                <a:solidFill>
                  <a:srgbClr val="000000"/>
                </a:solidFill>
              </a:rPr>
              <a:t>50Hz-1500V       </a:t>
            </a:r>
            <a:r>
              <a:rPr lang="zh-CN" altLang="en-US" dirty="0">
                <a:solidFill>
                  <a:srgbClr val="009999"/>
                </a:solidFill>
              </a:rPr>
              <a:t>交流</a:t>
            </a:r>
            <a:r>
              <a:rPr lang="en-US" altLang="zh-CN" dirty="0">
                <a:solidFill>
                  <a:srgbClr val="009999"/>
                </a:solidFill>
              </a:rPr>
              <a:t>50Hz-2000V</a:t>
            </a: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 </a:t>
            </a:r>
            <a:endParaRPr lang="en-US" altLang="zh-CN" dirty="0">
              <a:solidFill>
                <a:srgbClr val="009999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    绝缘电阻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：（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20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度）不小于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2M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欧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/Km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                                                         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chemeClr val="accent2"/>
              </a:buClr>
            </a:pPr>
            <a:r>
              <a:rPr lang="en-US" altLang="zh-CN" dirty="0"/>
              <a:t>                                                                      </a:t>
            </a:r>
          </a:p>
        </p:txBody>
      </p:sp>
      <p:pic>
        <p:nvPicPr>
          <p:cNvPr id="3" name="图片 2" descr="RVV 2•1.0 (1).gif"/>
          <p:cNvPicPr>
            <a:picLocks noChangeAspect="1"/>
          </p:cNvPicPr>
          <p:nvPr/>
        </p:nvPicPr>
        <p:blipFill>
          <a:blip r:embed="rId2"/>
          <a:srcRect l="7597" t="25352" r="34099" b="-2817"/>
          <a:stretch>
            <a:fillRect/>
          </a:stretch>
        </p:blipFill>
        <p:spPr>
          <a:xfrm>
            <a:off x="7072330" y="3429000"/>
            <a:ext cx="1857388" cy="1857388"/>
          </a:xfrm>
          <a:prstGeom prst="rect">
            <a:avLst/>
          </a:prstGeom>
        </p:spPr>
      </p:pic>
      <p:pic>
        <p:nvPicPr>
          <p:cNvPr id="4" name="图片 3" descr="RVV 4•0.5 (3).JPG"/>
          <p:cNvPicPr>
            <a:picLocks noChangeAspect="1"/>
          </p:cNvPicPr>
          <p:nvPr/>
        </p:nvPicPr>
        <p:blipFill>
          <a:blip r:embed="rId3" cstate="print"/>
          <a:srcRect l="15547" t="22930" r="34453" b="898"/>
          <a:stretch>
            <a:fillRect/>
          </a:stretch>
        </p:blipFill>
        <p:spPr>
          <a:xfrm>
            <a:off x="5143504" y="3429000"/>
            <a:ext cx="1785950" cy="1813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7"/>
          <p:cNvSpPr>
            <a:spLocks noChangeArrowheads="1"/>
          </p:cNvSpPr>
          <p:nvPr/>
        </p:nvSpPr>
        <p:spPr bwMode="auto">
          <a:xfrm>
            <a:off x="684213" y="1052513"/>
            <a:ext cx="75009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endParaRPr lang="en-US" altLang="zh-CN" sz="1600" i="1">
              <a:solidFill>
                <a:srgbClr val="A3A3E0"/>
              </a:solidFill>
              <a:latin typeface="方正隶变简体"/>
              <a:ea typeface="方正隶变简体"/>
              <a:cs typeface="方正隶变简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1071546"/>
            <a:ext cx="8429625" cy="488749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RVV</a:t>
            </a:r>
            <a:r>
              <a:rPr lang="zh-CN" altLang="en-US" sz="20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型普通聚氯乙烯护套软线</a:t>
            </a:r>
            <a:endParaRPr lang="en-US" altLang="zh-CN" sz="2000" b="1" kern="0" dirty="0">
              <a:solidFill>
                <a:srgbClr val="000000"/>
              </a:solidFill>
              <a:latin typeface="宋体" pitchFamily="2" charset="-122"/>
              <a:ea typeface="宋体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b="1" kern="0" dirty="0">
                <a:solidFill>
                  <a:srgbClr val="009999"/>
                </a:solidFill>
                <a:latin typeface="宋体" pitchFamily="2" charset="-122"/>
                <a:ea typeface="宋体"/>
              </a:rPr>
              <a:t>RVS</a:t>
            </a:r>
            <a:r>
              <a:rPr lang="zh-CN" altLang="en-US" sz="2000" b="1" kern="0" dirty="0">
                <a:solidFill>
                  <a:srgbClr val="009999"/>
                </a:solidFill>
                <a:latin typeface="宋体" pitchFamily="2" charset="-122"/>
                <a:ea typeface="宋体"/>
              </a:rPr>
              <a:t>型</a:t>
            </a:r>
            <a:r>
              <a:rPr lang="en-US" altLang="zh-CN" sz="2000" b="1" kern="0" dirty="0">
                <a:solidFill>
                  <a:srgbClr val="009999"/>
                </a:solidFill>
                <a:latin typeface="宋体" pitchFamily="2" charset="-122"/>
                <a:ea typeface="宋体"/>
              </a:rPr>
              <a:t>300V/300V</a:t>
            </a:r>
            <a:r>
              <a:rPr lang="zh-CN" altLang="en-US" sz="2000" b="1" kern="0" dirty="0">
                <a:solidFill>
                  <a:srgbClr val="009999"/>
                </a:solidFill>
                <a:latin typeface="宋体" pitchFamily="2" charset="-122"/>
                <a:ea typeface="宋体"/>
              </a:rPr>
              <a:t>铜芯聚氯乙烯绝缘绞型连接用软电线</a:t>
            </a:r>
            <a:endParaRPr lang="en-US" altLang="zh-CN" sz="2000" b="1" kern="0" dirty="0">
              <a:solidFill>
                <a:srgbClr val="009999"/>
              </a:solidFill>
              <a:latin typeface="宋体" pitchFamily="2" charset="-122"/>
              <a:ea typeface="宋体"/>
            </a:endParaRPr>
          </a:p>
          <a:p>
            <a:pPr>
              <a:defRPr/>
            </a:pPr>
            <a:r>
              <a:rPr lang="zh-CN" altLang="en-US" sz="2400" dirty="0" smtClean="0">
                <a:latin typeface="宋体" pitchFamily="2" charset="-122"/>
              </a:rPr>
              <a:t> </a:t>
            </a:r>
            <a:endParaRPr lang="en-US" altLang="zh-CN" sz="2400" dirty="0" smtClean="0">
              <a:latin typeface="宋体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b="1" kern="0" dirty="0" smtClean="0">
                <a:latin typeface="+mn-ea"/>
              </a:rPr>
              <a:t>护套电缆的特征：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zh-CN" altLang="en-US" sz="1600" kern="0" dirty="0" smtClean="0">
                <a:latin typeface="+mn-ea"/>
              </a:rPr>
              <a:t>导体由多根铜丝构成   </a:t>
            </a:r>
            <a:r>
              <a:rPr lang="en-US" altLang="zh-CN" sz="1600" kern="0" dirty="0" smtClean="0">
                <a:latin typeface="+mn-ea"/>
              </a:rPr>
              <a:t>PVC</a:t>
            </a:r>
            <a:r>
              <a:rPr lang="zh-CN" altLang="en-US" sz="1600" kern="0" dirty="0" smtClean="0">
                <a:latin typeface="+mn-ea"/>
              </a:rPr>
              <a:t>护套绝缘：颜色一般为白色或黑色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zh-CN" altLang="en-US" sz="1600" kern="0" dirty="0" smtClean="0">
                <a:latin typeface="+mn-ea"/>
              </a:rPr>
              <a:t>交流额定电压</a:t>
            </a:r>
            <a:r>
              <a:rPr lang="en-US" altLang="zh-CN" sz="1600" kern="0" dirty="0" smtClean="0">
                <a:latin typeface="+mn-ea"/>
              </a:rPr>
              <a:t>300V-300V       </a:t>
            </a:r>
            <a:r>
              <a:rPr lang="zh-CN" altLang="en-US" sz="1600" kern="0" dirty="0" smtClean="0">
                <a:latin typeface="+mn-ea"/>
              </a:rPr>
              <a:t>额定温度</a:t>
            </a:r>
            <a:r>
              <a:rPr lang="en-US" altLang="zh-CN" sz="1600" kern="0" dirty="0" smtClean="0">
                <a:latin typeface="+mn-ea"/>
              </a:rPr>
              <a:t>70℃	</a:t>
            </a:r>
          </a:p>
          <a:p>
            <a:pPr>
              <a:defRPr/>
            </a:pPr>
            <a:endParaRPr lang="en-US" altLang="zh-CN" dirty="0"/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</a:t>
            </a:r>
            <a:r>
              <a:rPr lang="zh-CN" altLang="en-US" dirty="0">
                <a:latin typeface="宋体" pitchFamily="2" charset="-122"/>
              </a:rPr>
              <a:t>执行标准：</a:t>
            </a:r>
            <a:r>
              <a:rPr lang="en-US" altLang="zh-CN" dirty="0">
                <a:solidFill>
                  <a:srgbClr val="009999"/>
                </a:solidFill>
                <a:latin typeface="宋体" pitchFamily="2" charset="-122"/>
              </a:rPr>
              <a:t>JB8734-1998 </a:t>
            </a:r>
          </a:p>
          <a:p>
            <a:pPr>
              <a:buClr>
                <a:srgbClr val="333399"/>
              </a:buClr>
              <a:defRPr/>
            </a:pPr>
            <a:r>
              <a:rPr lang="en-US" altLang="zh-CN" dirty="0">
                <a:solidFill>
                  <a:srgbClr val="009999"/>
                </a:solidFill>
                <a:latin typeface="宋体" pitchFamily="2" charset="-122"/>
              </a:rPr>
              <a:t>           </a:t>
            </a:r>
            <a:r>
              <a:rPr lang="en-US" altLang="zh-CN" dirty="0">
                <a:solidFill>
                  <a:srgbClr val="FFC000"/>
                </a:solidFill>
                <a:latin typeface="宋体" pitchFamily="2" charset="-122"/>
              </a:rPr>
              <a:t>JB8734.3-1998</a:t>
            </a:r>
          </a:p>
          <a:p>
            <a:pPr>
              <a:buClr>
                <a:srgbClr val="333399"/>
              </a:buClr>
              <a:defRPr/>
            </a:pPr>
            <a:r>
              <a:rPr lang="en-US" altLang="zh-CN" dirty="0">
                <a:solidFill>
                  <a:srgbClr val="FFC000"/>
                </a:solidFill>
                <a:latin typeface="宋体" pitchFamily="2" charset="-122"/>
              </a:rPr>
              <a:t>           </a:t>
            </a:r>
            <a:r>
              <a:rPr lang="en-US" altLang="zh-CN" dirty="0">
                <a:solidFill>
                  <a:srgbClr val="FF66FF"/>
                </a:solidFill>
                <a:latin typeface="宋体" pitchFamily="2" charset="-122"/>
              </a:rPr>
              <a:t>JB8734-1998</a:t>
            </a:r>
            <a:r>
              <a:rPr lang="en-US" altLang="zh-CN" dirty="0">
                <a:solidFill>
                  <a:srgbClr val="009999"/>
                </a:solidFill>
                <a:latin typeface="宋体" pitchFamily="2" charset="-122"/>
              </a:rPr>
              <a:t>  </a:t>
            </a:r>
            <a:endParaRPr lang="zh-CN" altLang="en-US" dirty="0">
              <a:solidFill>
                <a:srgbClr val="009999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         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技术性能：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0000"/>
                </a:solidFill>
              </a:rPr>
              <a:t>         额定电压：</a:t>
            </a:r>
            <a:r>
              <a:rPr lang="en-US" altLang="zh-CN" dirty="0" smtClean="0">
                <a:solidFill>
                  <a:srgbClr val="000000"/>
                </a:solidFill>
              </a:rPr>
              <a:t>AC300/300V                    </a:t>
            </a:r>
            <a:r>
              <a:rPr lang="en-US" altLang="zh-CN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9999"/>
                </a:solidFill>
              </a:rPr>
              <a:t>AC300/300V</a:t>
            </a:r>
            <a:endParaRPr lang="en-US" altLang="zh-CN" b="1" dirty="0">
              <a:solidFill>
                <a:srgbClr val="009999"/>
              </a:solidFill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0000"/>
                </a:solidFill>
              </a:rPr>
              <a:t>         试验电压：</a:t>
            </a:r>
            <a:r>
              <a:rPr lang="en-US" altLang="zh-CN" sz="1600" dirty="0">
                <a:solidFill>
                  <a:srgbClr val="000000"/>
                </a:solidFill>
              </a:rPr>
              <a:t>AC 50Hz-2000V </a:t>
            </a:r>
            <a:r>
              <a:rPr lang="en-US" altLang="zh-CN" sz="1600" dirty="0" smtClean="0">
                <a:solidFill>
                  <a:srgbClr val="000000"/>
                </a:solidFill>
              </a:rPr>
              <a:t>                   </a:t>
            </a:r>
            <a:r>
              <a:rPr lang="en-US" altLang="zh-CN" sz="1600" b="1" dirty="0">
                <a:solidFill>
                  <a:srgbClr val="009999"/>
                </a:solidFill>
              </a:rPr>
              <a:t>AC </a:t>
            </a:r>
            <a:r>
              <a:rPr lang="en-US" altLang="zh-CN" sz="1600" b="1" dirty="0" smtClean="0">
                <a:solidFill>
                  <a:srgbClr val="009999"/>
                </a:solidFill>
              </a:rPr>
              <a:t>50Hz-1500V</a:t>
            </a:r>
            <a:endParaRPr lang="en-US" altLang="zh-CN" sz="1600" b="1" dirty="0">
              <a:solidFill>
                <a:srgbClr val="FF66FF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    绝缘电阻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：（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20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度）不小于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2M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欧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/Km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</a:t>
            </a:r>
            <a:endParaRPr lang="zh-CN" altLang="en-US" dirty="0"/>
          </a:p>
        </p:txBody>
      </p:sp>
      <p:pic>
        <p:nvPicPr>
          <p:cNvPr id="7" name="图片 6" descr="IMG_0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4000504"/>
            <a:ext cx="1357322" cy="1760957"/>
          </a:xfrm>
          <a:prstGeom prst="rect">
            <a:avLst/>
          </a:prstGeom>
        </p:spPr>
      </p:pic>
      <p:pic>
        <p:nvPicPr>
          <p:cNvPr id="8" name="图片 7" descr="RV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284" y="1500174"/>
            <a:ext cx="1905434" cy="158651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244644"/>
            <a:ext cx="1928826" cy="161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 descr="RV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3357562"/>
            <a:ext cx="1705148" cy="150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0063" y="1000108"/>
            <a:ext cx="792958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b="1" kern="0" dirty="0" smtClean="0">
                <a:solidFill>
                  <a:srgbClr val="FFC000"/>
                </a:solidFill>
                <a:latin typeface="宋体" pitchFamily="2" charset="-122"/>
                <a:ea typeface="宋体"/>
              </a:rPr>
              <a:t>RVVS</a:t>
            </a:r>
            <a:r>
              <a:rPr lang="zh-CN" altLang="en-US" sz="2000" b="1" kern="0" dirty="0">
                <a:solidFill>
                  <a:srgbClr val="FFC000"/>
                </a:solidFill>
                <a:latin typeface="宋体" pitchFamily="2" charset="-122"/>
                <a:ea typeface="宋体"/>
              </a:rPr>
              <a:t>型铜芯聚氯乙烯绝缘聚氯乙烯护套绞型软电缆</a:t>
            </a:r>
            <a:endParaRPr lang="en-US" altLang="zh-CN" sz="2000" b="1" kern="0" dirty="0">
              <a:solidFill>
                <a:srgbClr val="FFC000"/>
              </a:solidFill>
              <a:latin typeface="宋体" pitchFamily="2" charset="-122"/>
              <a:ea typeface="宋体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b="1" kern="0" dirty="0">
                <a:solidFill>
                  <a:srgbClr val="FF66FF"/>
                </a:solidFill>
                <a:latin typeface="宋体" pitchFamily="2" charset="-122"/>
                <a:ea typeface="宋体"/>
              </a:rPr>
              <a:t>RVVSP</a:t>
            </a:r>
            <a:r>
              <a:rPr lang="zh-CN" altLang="en-US" sz="2000" b="1" kern="0" dirty="0">
                <a:solidFill>
                  <a:srgbClr val="FF66FF"/>
                </a:solidFill>
                <a:latin typeface="宋体" pitchFamily="2" charset="-122"/>
                <a:ea typeface="宋体"/>
              </a:rPr>
              <a:t>型铜芯聚氯乙烯绝缘屏蔽聚氯乙烯护套绞型软电缆</a:t>
            </a:r>
            <a:endParaRPr lang="en-US" altLang="zh-CN" sz="2000" b="1" kern="0" dirty="0">
              <a:solidFill>
                <a:srgbClr val="FF66FF"/>
              </a:solidFill>
              <a:latin typeface="宋体" pitchFamily="2" charset="-122"/>
              <a:ea typeface="宋体"/>
            </a:endParaRPr>
          </a:p>
          <a:p>
            <a:pPr>
              <a:defRPr/>
            </a:pPr>
            <a:r>
              <a:rPr lang="zh-CN" altLang="en-US" sz="2400" dirty="0">
                <a:latin typeface="宋体" pitchFamily="2" charset="-122"/>
              </a:rPr>
              <a:t> </a:t>
            </a:r>
            <a:endParaRPr lang="en-US" altLang="zh-CN" sz="2400" dirty="0" smtClean="0">
              <a:latin typeface="宋体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z="2000" dirty="0" smtClean="0">
                <a:latin typeface="宋体" pitchFamily="2" charset="-122"/>
              </a:rPr>
              <a:t> </a:t>
            </a:r>
            <a:r>
              <a:rPr lang="zh-CN" altLang="en-US" dirty="0" smtClean="0">
                <a:latin typeface="宋体" pitchFamily="2" charset="-122"/>
              </a:rPr>
              <a:t>产品用途</a:t>
            </a:r>
            <a:r>
              <a:rPr lang="zh-CN" altLang="en-US" b="1" dirty="0" smtClean="0">
                <a:solidFill>
                  <a:srgbClr val="FF3300"/>
                </a:solidFill>
                <a:latin typeface="宋体" pitchFamily="2" charset="-122"/>
              </a:rPr>
              <a:t>：</a:t>
            </a:r>
            <a:endParaRPr lang="en-US" altLang="zh-CN" b="1" dirty="0" smtClean="0">
              <a:solidFill>
                <a:srgbClr val="FF3300"/>
              </a:solidFill>
              <a:latin typeface="宋体" pitchFamily="2" charset="-122"/>
            </a:endParaRPr>
          </a:p>
          <a:p>
            <a:pPr>
              <a:buClr>
                <a:schemeClr val="accent2"/>
              </a:buClr>
              <a:buFontTx/>
              <a:buNone/>
              <a:defRPr/>
            </a:pPr>
            <a:r>
              <a:rPr lang="zh-CN" altLang="en-US" dirty="0" smtClean="0"/>
              <a:t>          适用于仪器、仪表、楼宇对讲、监视监控的控制安装等特殊要求的屏蔽线路中</a:t>
            </a:r>
            <a:endParaRPr lang="en-US" altLang="zh-CN" dirty="0" smtClean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</a:t>
            </a:r>
            <a:r>
              <a:rPr lang="zh-CN" altLang="en-US" dirty="0">
                <a:latin typeface="宋体" pitchFamily="2" charset="-122"/>
              </a:rPr>
              <a:t>执行标准：</a:t>
            </a:r>
            <a:r>
              <a:rPr lang="en-US" altLang="zh-CN" dirty="0">
                <a:solidFill>
                  <a:srgbClr val="009999"/>
                </a:solidFill>
                <a:latin typeface="宋体" pitchFamily="2" charset="-122"/>
              </a:rPr>
              <a:t>JB8734-1998 </a:t>
            </a:r>
          </a:p>
          <a:p>
            <a:pPr>
              <a:buClr>
                <a:srgbClr val="333399"/>
              </a:buClr>
              <a:defRPr/>
            </a:pPr>
            <a:r>
              <a:rPr lang="en-US" altLang="zh-CN" dirty="0">
                <a:solidFill>
                  <a:srgbClr val="009999"/>
                </a:solidFill>
                <a:latin typeface="宋体" pitchFamily="2" charset="-122"/>
              </a:rPr>
              <a:t>           </a:t>
            </a:r>
            <a:r>
              <a:rPr lang="en-US" altLang="zh-CN" dirty="0">
                <a:solidFill>
                  <a:srgbClr val="FFC000"/>
                </a:solidFill>
                <a:latin typeface="宋体" pitchFamily="2" charset="-122"/>
              </a:rPr>
              <a:t>JB8734.3-1998</a:t>
            </a:r>
          </a:p>
          <a:p>
            <a:pPr>
              <a:buClr>
                <a:srgbClr val="333399"/>
              </a:buClr>
              <a:defRPr/>
            </a:pPr>
            <a:r>
              <a:rPr lang="en-US" altLang="zh-CN" dirty="0">
                <a:solidFill>
                  <a:srgbClr val="FFC000"/>
                </a:solidFill>
                <a:latin typeface="宋体" pitchFamily="2" charset="-122"/>
              </a:rPr>
              <a:t>           </a:t>
            </a:r>
            <a:r>
              <a:rPr lang="en-US" altLang="zh-CN" dirty="0">
                <a:solidFill>
                  <a:srgbClr val="FF66FF"/>
                </a:solidFill>
                <a:latin typeface="宋体" pitchFamily="2" charset="-122"/>
              </a:rPr>
              <a:t>JB8734-1998</a:t>
            </a:r>
            <a:r>
              <a:rPr lang="en-US" altLang="zh-CN" dirty="0">
                <a:solidFill>
                  <a:srgbClr val="009999"/>
                </a:solidFill>
                <a:latin typeface="宋体" pitchFamily="2" charset="-122"/>
              </a:rPr>
              <a:t>  </a:t>
            </a:r>
            <a:endParaRPr lang="zh-CN" altLang="en-US" dirty="0">
              <a:solidFill>
                <a:srgbClr val="009999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  </a:t>
            </a:r>
            <a:endParaRPr lang="en-US" altLang="zh-CN" dirty="0" smtClean="0">
              <a:solidFill>
                <a:srgbClr val="009999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 smtClean="0">
                <a:solidFill>
                  <a:srgbClr val="009999"/>
                </a:solidFill>
                <a:latin typeface="宋体" pitchFamily="2" charset="-122"/>
              </a:rPr>
              <a:t>       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技术性能：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0000"/>
                </a:solidFill>
              </a:rPr>
              <a:t>         </a:t>
            </a:r>
            <a:r>
              <a:rPr lang="zh-CN" altLang="en-US" dirty="0" smtClean="0">
                <a:solidFill>
                  <a:srgbClr val="000000"/>
                </a:solidFill>
              </a:rPr>
              <a:t>额定电压：</a:t>
            </a: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FFC000"/>
                </a:solidFill>
              </a:rPr>
              <a:t>AC 300/500V    DC </a:t>
            </a:r>
            <a:r>
              <a:rPr lang="en-US" altLang="zh-CN" dirty="0" smtClean="0">
                <a:solidFill>
                  <a:srgbClr val="FFC000"/>
                </a:solidFill>
              </a:rPr>
              <a:t>500V          </a:t>
            </a:r>
            <a:r>
              <a:rPr lang="en-US" altLang="zh-CN" dirty="0" smtClean="0">
                <a:solidFill>
                  <a:srgbClr val="FF66FF"/>
                </a:solidFill>
              </a:rPr>
              <a:t>AC 300/500V </a:t>
            </a:r>
            <a:endParaRPr lang="en-US" altLang="zh-CN" dirty="0">
              <a:solidFill>
                <a:srgbClr val="FF66FF"/>
              </a:solidFill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0000"/>
                </a:solidFill>
              </a:rPr>
              <a:t>         试验电压</a:t>
            </a:r>
            <a:r>
              <a:rPr lang="zh-CN" altLang="en-US" dirty="0" smtClean="0">
                <a:solidFill>
                  <a:srgbClr val="000000"/>
                </a:solidFill>
              </a:rPr>
              <a:t>：</a:t>
            </a:r>
            <a:r>
              <a:rPr lang="en-US" altLang="zh-CN" sz="1600" dirty="0" smtClean="0">
                <a:solidFill>
                  <a:srgbClr val="FFC000"/>
                </a:solidFill>
              </a:rPr>
              <a:t>AC </a:t>
            </a:r>
            <a:r>
              <a:rPr lang="en-US" altLang="zh-CN" sz="1600" dirty="0">
                <a:solidFill>
                  <a:srgbClr val="FFC000"/>
                </a:solidFill>
              </a:rPr>
              <a:t>50Hz-2000V</a:t>
            </a:r>
            <a:r>
              <a:rPr lang="zh-CN" altLang="en-US" sz="1600" dirty="0">
                <a:solidFill>
                  <a:srgbClr val="FFC000"/>
                </a:solidFill>
                <a:latin typeface="宋体" pitchFamily="2" charset="-122"/>
              </a:rPr>
              <a:t> </a:t>
            </a:r>
            <a:r>
              <a:rPr lang="zh-CN" altLang="en-US" sz="1600" dirty="0" smtClean="0">
                <a:solidFill>
                  <a:srgbClr val="FFC000"/>
                </a:solidFill>
                <a:latin typeface="宋体" pitchFamily="2" charset="-122"/>
              </a:rPr>
              <a:t>                </a:t>
            </a:r>
            <a:r>
              <a:rPr lang="en-US" altLang="zh-CN" sz="1600" dirty="0" smtClean="0">
                <a:solidFill>
                  <a:srgbClr val="FF66FF"/>
                </a:solidFill>
              </a:rPr>
              <a:t>AC </a:t>
            </a:r>
            <a:r>
              <a:rPr lang="en-US" altLang="zh-CN" sz="1600" dirty="0">
                <a:solidFill>
                  <a:srgbClr val="FF66FF"/>
                </a:solidFill>
              </a:rPr>
              <a:t>50Hz-1500V </a:t>
            </a:r>
            <a:endParaRPr lang="en-US" altLang="zh-CN" sz="1600" dirty="0">
              <a:solidFill>
                <a:srgbClr val="FF66FF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    绝缘电阻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：（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20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度）不小于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2M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欧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/Km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</a:t>
            </a:r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71810"/>
            <a:ext cx="2976433" cy="181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www.china-vcom.com/UploadFile/2011_8_2_90760_11045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429000"/>
            <a:ext cx="2214578" cy="1643074"/>
          </a:xfrm>
          <a:prstGeom prst="rect">
            <a:avLst/>
          </a:prstGeom>
          <a:noFill/>
        </p:spPr>
      </p:pic>
      <p:pic>
        <p:nvPicPr>
          <p:cNvPr id="9" name="图片 8" descr="RVV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2643182"/>
            <a:ext cx="2286016" cy="78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7"/>
          <p:cNvSpPr>
            <a:spLocks noChangeArrowheads="1"/>
          </p:cNvSpPr>
          <p:nvPr/>
        </p:nvSpPr>
        <p:spPr bwMode="auto">
          <a:xfrm>
            <a:off x="571500" y="1052513"/>
            <a:ext cx="75009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en-US" altLang="zh-CN" sz="1600">
              <a:latin typeface="宋体" pitchFamily="2" charset="-122"/>
            </a:endParaRPr>
          </a:p>
        </p:txBody>
      </p:sp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500063" y="1071563"/>
            <a:ext cx="8429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宋体" pitchFamily="2" charset="-122"/>
              </a:rPr>
              <a:t>60227 IEC 02</a:t>
            </a:r>
            <a:r>
              <a:rPr lang="zh-CN" altLang="en-US" b="1" dirty="0">
                <a:latin typeface="宋体" pitchFamily="2" charset="-122"/>
              </a:rPr>
              <a:t>（</a:t>
            </a:r>
            <a:r>
              <a:rPr lang="en-US" altLang="zh-CN" b="1" dirty="0">
                <a:latin typeface="宋体" pitchFamily="2" charset="-122"/>
              </a:rPr>
              <a:t>RV</a:t>
            </a:r>
            <a:r>
              <a:rPr lang="zh-CN" altLang="en-US" b="1" dirty="0">
                <a:latin typeface="宋体" pitchFamily="2" charset="-122"/>
              </a:rPr>
              <a:t>）型一般用途单芯软导体无护套电缆</a:t>
            </a:r>
            <a:endParaRPr lang="en-US" altLang="zh-CN" b="1" dirty="0">
              <a:latin typeface="宋体" pitchFamily="2" charset="-122"/>
            </a:endParaRPr>
          </a:p>
          <a:p>
            <a:r>
              <a:rPr lang="en-US" altLang="zh-CN" b="1" dirty="0">
                <a:solidFill>
                  <a:srgbClr val="009999"/>
                </a:solidFill>
                <a:latin typeface="宋体" pitchFamily="2" charset="-122"/>
              </a:rPr>
              <a:t>60227 IEC 06</a:t>
            </a:r>
            <a:r>
              <a:rPr lang="zh-CN" altLang="en-US" b="1" dirty="0">
                <a:solidFill>
                  <a:srgbClr val="009999"/>
                </a:solidFill>
                <a:latin typeface="宋体" pitchFamily="2" charset="-122"/>
              </a:rPr>
              <a:t>（</a:t>
            </a:r>
            <a:r>
              <a:rPr lang="en-US" altLang="zh-CN" b="1" dirty="0">
                <a:solidFill>
                  <a:srgbClr val="009999"/>
                </a:solidFill>
                <a:latin typeface="宋体" pitchFamily="2" charset="-122"/>
              </a:rPr>
              <a:t>RV</a:t>
            </a:r>
            <a:r>
              <a:rPr lang="zh-CN" altLang="en-US" b="1" dirty="0">
                <a:solidFill>
                  <a:srgbClr val="009999"/>
                </a:solidFill>
                <a:latin typeface="宋体" pitchFamily="2" charset="-122"/>
              </a:rPr>
              <a:t>）型内部布线用导体温度为</a:t>
            </a:r>
            <a:r>
              <a:rPr lang="en-US" altLang="zh-CN" b="1" dirty="0">
                <a:solidFill>
                  <a:srgbClr val="009999"/>
                </a:solidFill>
                <a:latin typeface="宋体" pitchFamily="2" charset="-122"/>
              </a:rPr>
              <a:t>70</a:t>
            </a:r>
            <a:r>
              <a:rPr lang="zh-CN" altLang="en-US" b="1" dirty="0">
                <a:solidFill>
                  <a:srgbClr val="009999"/>
                </a:solidFill>
                <a:latin typeface="宋体" pitchFamily="2" charset="-122"/>
              </a:rPr>
              <a:t>度的单芯软导体无护套电缆</a:t>
            </a:r>
            <a:endParaRPr lang="en-US" altLang="zh-CN" b="1" dirty="0">
              <a:solidFill>
                <a:srgbClr val="009999"/>
              </a:solidFill>
              <a:latin typeface="宋体" pitchFamily="2" charset="-122"/>
            </a:endParaRPr>
          </a:p>
          <a:p>
            <a:r>
              <a:rPr lang="en-US" altLang="zh-CN" b="1" dirty="0">
                <a:solidFill>
                  <a:srgbClr val="FFC000"/>
                </a:solidFill>
                <a:latin typeface="宋体" pitchFamily="2" charset="-122"/>
              </a:rPr>
              <a:t>60227 IEC 08</a:t>
            </a:r>
            <a:r>
              <a:rPr lang="zh-CN" altLang="en-US" b="1" dirty="0">
                <a:solidFill>
                  <a:srgbClr val="FFC000"/>
                </a:solidFill>
                <a:latin typeface="宋体" pitchFamily="2" charset="-122"/>
              </a:rPr>
              <a:t>（</a:t>
            </a:r>
            <a:r>
              <a:rPr lang="en-US" altLang="zh-CN" b="1" dirty="0">
                <a:solidFill>
                  <a:srgbClr val="FFC000"/>
                </a:solidFill>
                <a:latin typeface="宋体" pitchFamily="2" charset="-122"/>
              </a:rPr>
              <a:t>RV-90</a:t>
            </a:r>
            <a:r>
              <a:rPr lang="zh-CN" altLang="en-US" b="1" dirty="0">
                <a:solidFill>
                  <a:srgbClr val="FFC000"/>
                </a:solidFill>
                <a:latin typeface="宋体" pitchFamily="2" charset="-122"/>
              </a:rPr>
              <a:t>）型内部布线用导体温度为</a:t>
            </a:r>
            <a:r>
              <a:rPr lang="en-US" altLang="zh-CN" b="1" dirty="0">
                <a:solidFill>
                  <a:srgbClr val="FFC000"/>
                </a:solidFill>
                <a:latin typeface="宋体" pitchFamily="2" charset="-122"/>
              </a:rPr>
              <a:t>90</a:t>
            </a:r>
            <a:r>
              <a:rPr lang="zh-CN" altLang="en-US" b="1" dirty="0">
                <a:solidFill>
                  <a:srgbClr val="FFC000"/>
                </a:solidFill>
                <a:latin typeface="宋体" pitchFamily="2" charset="-122"/>
              </a:rPr>
              <a:t>度的单芯软导体无护套电缆</a:t>
            </a:r>
            <a:endParaRPr lang="zh-CN" altLang="en-US" dirty="0">
              <a:solidFill>
                <a:srgbClr val="FFC000"/>
              </a:solidFill>
            </a:endParaRPr>
          </a:p>
          <a:p>
            <a:r>
              <a:rPr lang="zh-CN" altLang="en-US" dirty="0">
                <a:latin typeface="宋体" pitchFamily="2" charset="-122"/>
              </a:rPr>
              <a:t> </a:t>
            </a:r>
            <a:endParaRPr lang="en-US" altLang="zh-CN" dirty="0"/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技术性能：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    额定电压：</a:t>
            </a:r>
            <a:r>
              <a:rPr lang="en-US" altLang="zh-CN" dirty="0">
                <a:solidFill>
                  <a:srgbClr val="000000"/>
                </a:solidFill>
              </a:rPr>
              <a:t>AC450V / 750V    </a:t>
            </a:r>
            <a:r>
              <a:rPr lang="en-US" altLang="zh-CN" dirty="0" smtClean="0">
                <a:solidFill>
                  <a:srgbClr val="000000"/>
                </a:solidFill>
              </a:rPr>
              <a:t>    </a:t>
            </a:r>
            <a:r>
              <a:rPr lang="en-US" altLang="zh-CN" dirty="0" smtClean="0">
                <a:solidFill>
                  <a:srgbClr val="009999"/>
                </a:solidFill>
              </a:rPr>
              <a:t>AC </a:t>
            </a:r>
            <a:r>
              <a:rPr lang="en-US" altLang="zh-CN" dirty="0">
                <a:solidFill>
                  <a:srgbClr val="009999"/>
                </a:solidFill>
              </a:rPr>
              <a:t>300/500V          </a:t>
            </a:r>
            <a:r>
              <a:rPr lang="en-US" altLang="zh-CN" dirty="0">
                <a:solidFill>
                  <a:srgbClr val="FFC000"/>
                </a:solidFill>
              </a:rPr>
              <a:t>AC 300/500V </a:t>
            </a:r>
          </a:p>
          <a:p>
            <a:pPr>
              <a:buClr>
                <a:srgbClr val="333399"/>
              </a:buClr>
            </a:pPr>
            <a:endParaRPr lang="en-US" altLang="zh-CN" dirty="0">
              <a:solidFill>
                <a:srgbClr val="009999"/>
              </a:solidFill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    试验电压：浸水</a:t>
            </a:r>
            <a:r>
              <a:rPr lang="en-US" altLang="zh-CN" sz="1600" dirty="0">
                <a:solidFill>
                  <a:srgbClr val="000000"/>
                </a:solidFill>
              </a:rPr>
              <a:t>AC 50Hz-2500V   </a:t>
            </a:r>
            <a:r>
              <a:rPr lang="en-US" altLang="zh-CN" sz="1600" dirty="0">
                <a:solidFill>
                  <a:srgbClr val="009999"/>
                </a:solidFill>
              </a:rPr>
              <a:t>AC 50Hz-2000V</a:t>
            </a:r>
            <a:r>
              <a:rPr lang="en-US" altLang="zh-CN" dirty="0">
                <a:solidFill>
                  <a:srgbClr val="FFC000"/>
                </a:solidFill>
              </a:rPr>
              <a:t>       </a:t>
            </a:r>
            <a:r>
              <a:rPr lang="en-US" altLang="zh-CN" dirty="0" smtClean="0">
                <a:solidFill>
                  <a:srgbClr val="FFC000"/>
                </a:solidFill>
              </a:rPr>
              <a:t> </a:t>
            </a:r>
            <a:r>
              <a:rPr lang="zh-CN" altLang="en-US" dirty="0" smtClean="0">
                <a:solidFill>
                  <a:srgbClr val="FFC000"/>
                </a:solidFill>
              </a:rPr>
              <a:t>浸水</a:t>
            </a:r>
            <a:r>
              <a:rPr lang="en-US" altLang="zh-CN" dirty="0" smtClean="0">
                <a:solidFill>
                  <a:srgbClr val="FFC000"/>
                </a:solidFill>
              </a:rPr>
              <a:t>AC </a:t>
            </a:r>
            <a:r>
              <a:rPr lang="en-US" altLang="zh-CN" dirty="0">
                <a:solidFill>
                  <a:srgbClr val="FFC000"/>
                </a:solidFill>
              </a:rPr>
              <a:t>50Hz-2000V</a:t>
            </a:r>
          </a:p>
          <a:p>
            <a:pPr>
              <a:buClr>
                <a:srgbClr val="333399"/>
              </a:buClr>
            </a:pPr>
            <a:endParaRPr lang="en-US" altLang="zh-CN" sz="1600" dirty="0">
              <a:solidFill>
                <a:srgbClr val="FFC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en-US" altLang="zh-CN" sz="1600" dirty="0">
                <a:solidFill>
                  <a:srgbClr val="FFC000"/>
                </a:solidFill>
                <a:latin typeface="宋体" pitchFamily="2" charset="-122"/>
              </a:rPr>
              <a:t>      </a:t>
            </a:r>
            <a:r>
              <a:rPr lang="zh-CN" altLang="en-US" sz="1600" dirty="0">
                <a:latin typeface="宋体" pitchFamily="2" charset="-122"/>
              </a:rPr>
              <a:t>导体温度：  </a:t>
            </a:r>
            <a:r>
              <a:rPr lang="en-US" altLang="zh-CN" sz="1600" dirty="0">
                <a:solidFill>
                  <a:srgbClr val="009999"/>
                </a:solidFill>
                <a:latin typeface="宋体" pitchFamily="2" charset="-122"/>
              </a:rPr>
              <a:t>70</a:t>
            </a:r>
            <a:r>
              <a:rPr lang="zh-CN" altLang="en-US" sz="1600" dirty="0">
                <a:solidFill>
                  <a:srgbClr val="009999"/>
                </a:solidFill>
                <a:latin typeface="宋体" pitchFamily="2" charset="-122"/>
              </a:rPr>
              <a:t>度</a:t>
            </a:r>
            <a:r>
              <a:rPr lang="zh-CN" altLang="en-US" sz="1600" dirty="0">
                <a:latin typeface="宋体" pitchFamily="2" charset="-122"/>
              </a:rPr>
              <a:t>     </a:t>
            </a:r>
            <a:r>
              <a:rPr lang="en-US" altLang="zh-CN" sz="1600" dirty="0">
                <a:solidFill>
                  <a:srgbClr val="FFC000"/>
                </a:solidFill>
                <a:latin typeface="宋体" pitchFamily="2" charset="-122"/>
              </a:rPr>
              <a:t>90</a:t>
            </a:r>
            <a:r>
              <a:rPr lang="zh-CN" altLang="en-US" sz="1600" dirty="0">
                <a:solidFill>
                  <a:srgbClr val="FFC000"/>
                </a:solidFill>
                <a:latin typeface="宋体" pitchFamily="2" charset="-122"/>
              </a:rPr>
              <a:t>度</a:t>
            </a:r>
            <a:endParaRPr lang="en-US" altLang="zh-CN" sz="1600" dirty="0">
              <a:solidFill>
                <a:srgbClr val="FFC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endParaRPr lang="zh-CN" altLang="en-US" dirty="0"/>
          </a:p>
        </p:txBody>
      </p:sp>
      <p:pic>
        <p:nvPicPr>
          <p:cNvPr id="4" name="图片 3" descr="IMG_7823.JPG"/>
          <p:cNvPicPr>
            <a:picLocks noChangeAspect="1"/>
          </p:cNvPicPr>
          <p:nvPr/>
        </p:nvPicPr>
        <p:blipFill>
          <a:blip r:embed="rId2" cstate="print"/>
          <a:srcRect l="22656" t="7812" r="18750" b="14844"/>
          <a:stretch>
            <a:fillRect/>
          </a:stretch>
        </p:blipFill>
        <p:spPr>
          <a:xfrm>
            <a:off x="928662" y="4214818"/>
            <a:ext cx="2000264" cy="1760232"/>
          </a:xfrm>
          <a:prstGeom prst="rect">
            <a:avLst/>
          </a:prstGeom>
        </p:spPr>
      </p:pic>
      <p:pic>
        <p:nvPicPr>
          <p:cNvPr id="6" name="图片 5" descr="IMG_0066.JPG"/>
          <p:cNvPicPr>
            <a:picLocks noChangeAspect="1"/>
          </p:cNvPicPr>
          <p:nvPr/>
        </p:nvPicPr>
        <p:blipFill>
          <a:blip r:embed="rId3" cstate="print"/>
          <a:srcRect l="5945" t="5208" r="5945" b="3125"/>
          <a:stretch>
            <a:fillRect/>
          </a:stretch>
        </p:blipFill>
        <p:spPr>
          <a:xfrm>
            <a:off x="6715140" y="3710549"/>
            <a:ext cx="1714512" cy="2218781"/>
          </a:xfrm>
          <a:prstGeom prst="rect">
            <a:avLst/>
          </a:prstGeom>
        </p:spPr>
      </p:pic>
      <p:pic>
        <p:nvPicPr>
          <p:cNvPr id="7" name="图片 6" descr="R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214818"/>
            <a:ext cx="2217785" cy="169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2286000" y="857232"/>
            <a:ext cx="4286250" cy="441325"/>
          </a:xfrm>
        </p:spPr>
        <p:txBody>
          <a:bodyPr/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B</a:t>
            </a:r>
            <a:r>
              <a:rPr lang="zh-CN" altLang="en-US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系列聚氯乙烯绝缘电线电缆</a:t>
            </a:r>
            <a:endParaRPr lang="zh-CN" altLang="en-US" sz="2400" dirty="0"/>
          </a:p>
        </p:txBody>
      </p:sp>
      <p:sp>
        <p:nvSpPr>
          <p:cNvPr id="14339" name="副标题 9"/>
          <p:cNvSpPr>
            <a:spLocks noGrp="1"/>
          </p:cNvSpPr>
          <p:nvPr>
            <p:ph type="subTitle" idx="1"/>
          </p:nvPr>
        </p:nvSpPr>
        <p:spPr>
          <a:xfrm>
            <a:off x="428625" y="3143248"/>
            <a:ext cx="8001027" cy="2786082"/>
          </a:xfrm>
        </p:spPr>
        <p:txBody>
          <a:bodyPr/>
          <a:lstStyle/>
          <a:p>
            <a:pPr algn="l"/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主要型号：</a:t>
            </a:r>
            <a:endParaRPr lang="en-US" altLang="zh-CN" sz="2400" b="1" dirty="0" smtClean="0">
              <a:latin typeface="华文行楷" pitchFamily="2" charset="-122"/>
              <a:ea typeface="华文行楷" pitchFamily="2" charset="-122"/>
            </a:endParaRPr>
          </a:p>
          <a:p>
            <a:pPr algn="l"/>
            <a:r>
              <a:rPr lang="en-US" altLang="zh-CN" sz="1600" b="1" dirty="0" smtClean="0">
                <a:latin typeface="宋体" pitchFamily="2" charset="-122"/>
              </a:rPr>
              <a:t>    BV</a:t>
            </a:r>
            <a:r>
              <a:rPr lang="zh-CN" altLang="en-US" sz="1600" dirty="0" smtClean="0">
                <a:latin typeface="宋体" pitchFamily="2" charset="-122"/>
              </a:rPr>
              <a:t>型铜芯聚氯乙烯绝缘电缆</a:t>
            </a:r>
            <a:endParaRPr lang="en-US" altLang="zh-CN" sz="1600" dirty="0" smtClean="0">
              <a:latin typeface="宋体" pitchFamily="2" charset="-122"/>
            </a:endParaRPr>
          </a:p>
          <a:p>
            <a:pPr algn="l"/>
            <a:r>
              <a:rPr lang="en-US" altLang="zh-CN" sz="1600" b="1" dirty="0" smtClean="0">
                <a:latin typeface="宋体" pitchFamily="2" charset="-122"/>
              </a:rPr>
              <a:t>    BVR</a:t>
            </a:r>
            <a:r>
              <a:rPr lang="zh-CN" altLang="en-US" sz="1600" dirty="0" smtClean="0">
                <a:latin typeface="宋体" pitchFamily="2" charset="-122"/>
              </a:rPr>
              <a:t>型铜芯聚氯乙烯绝缘软电缆</a:t>
            </a:r>
            <a:endParaRPr lang="en-US" altLang="zh-CN" sz="1600" dirty="0" smtClean="0">
              <a:latin typeface="宋体" pitchFamily="2" charset="-122"/>
            </a:endParaRPr>
          </a:p>
          <a:p>
            <a:pPr algn="l"/>
            <a:r>
              <a:rPr lang="en-US" altLang="zh-CN" sz="1600" b="1" dirty="0" smtClean="0">
                <a:latin typeface="宋体" pitchFamily="2" charset="-122"/>
              </a:rPr>
              <a:t>    BVV</a:t>
            </a:r>
            <a:r>
              <a:rPr lang="zh-CN" altLang="en-US" sz="1600" dirty="0" smtClean="0">
                <a:latin typeface="宋体" pitchFamily="2" charset="-122"/>
              </a:rPr>
              <a:t>型铜芯聚氯乙烯绝缘聚氯乙烯护套圆形电缆</a:t>
            </a:r>
            <a:endParaRPr lang="en-US" altLang="zh-CN" sz="1600" dirty="0" smtClean="0">
              <a:latin typeface="宋体" pitchFamily="2" charset="-122"/>
            </a:endParaRPr>
          </a:p>
          <a:p>
            <a:pPr algn="l"/>
            <a:r>
              <a:rPr lang="en-US" altLang="zh-CN" sz="1600" b="1" dirty="0" smtClean="0">
                <a:latin typeface="宋体" pitchFamily="2" charset="-122"/>
              </a:rPr>
              <a:t>    60227 IEC 05</a:t>
            </a:r>
            <a:r>
              <a:rPr lang="zh-CN" altLang="en-US" sz="1600" b="1" dirty="0" smtClean="0">
                <a:latin typeface="宋体" pitchFamily="2" charset="-122"/>
              </a:rPr>
              <a:t>（</a:t>
            </a:r>
            <a:r>
              <a:rPr lang="en-US" altLang="zh-CN" sz="1600" b="1" dirty="0" smtClean="0">
                <a:latin typeface="宋体" pitchFamily="2" charset="-122"/>
              </a:rPr>
              <a:t>BV</a:t>
            </a:r>
            <a:r>
              <a:rPr lang="zh-CN" altLang="en-US" sz="1600" b="1" dirty="0" smtClean="0">
                <a:latin typeface="宋体" pitchFamily="2" charset="-122"/>
              </a:rPr>
              <a:t>）</a:t>
            </a:r>
            <a:r>
              <a:rPr lang="zh-CN" altLang="en-US" sz="1600" dirty="0" smtClean="0">
                <a:latin typeface="宋体" pitchFamily="2" charset="-122"/>
              </a:rPr>
              <a:t>内部布线用导体温度为</a:t>
            </a:r>
            <a:r>
              <a:rPr lang="en-US" altLang="zh-CN" sz="1600" dirty="0" smtClean="0">
                <a:latin typeface="宋体" pitchFamily="2" charset="-122"/>
              </a:rPr>
              <a:t>70</a:t>
            </a:r>
            <a:r>
              <a:rPr lang="zh-CN" altLang="en-US" sz="1600" dirty="0" smtClean="0">
                <a:latin typeface="宋体" pitchFamily="2" charset="-122"/>
              </a:rPr>
              <a:t>度的单芯实芯导体无护套电缆</a:t>
            </a:r>
            <a:endParaRPr lang="en-US" altLang="zh-CN" sz="1600" dirty="0" smtClean="0">
              <a:latin typeface="宋体" pitchFamily="2" charset="-122"/>
            </a:endParaRPr>
          </a:p>
          <a:p>
            <a:pPr algn="l"/>
            <a:r>
              <a:rPr lang="en-US" altLang="zh-CN" sz="1600" b="1" dirty="0" smtClean="0">
                <a:latin typeface="宋体" pitchFamily="2" charset="-122"/>
              </a:rPr>
              <a:t>    60227 IEC 01</a:t>
            </a:r>
            <a:r>
              <a:rPr lang="zh-CN" altLang="en-US" sz="1600" b="1" dirty="0" smtClean="0">
                <a:latin typeface="宋体" pitchFamily="2" charset="-122"/>
              </a:rPr>
              <a:t>（</a:t>
            </a:r>
            <a:r>
              <a:rPr lang="en-US" altLang="zh-CN" sz="1600" b="1" dirty="0" smtClean="0">
                <a:latin typeface="宋体" pitchFamily="2" charset="-122"/>
              </a:rPr>
              <a:t>BV</a:t>
            </a:r>
            <a:r>
              <a:rPr lang="zh-CN" altLang="en-US" sz="1600" b="1" dirty="0" smtClean="0">
                <a:latin typeface="宋体" pitchFamily="2" charset="-122"/>
              </a:rPr>
              <a:t>）</a:t>
            </a:r>
            <a:r>
              <a:rPr lang="zh-CN" altLang="en-US" sz="1600" dirty="0" smtClean="0">
                <a:latin typeface="宋体" pitchFamily="2" charset="-122"/>
              </a:rPr>
              <a:t>一般用途单芯硬导体无护套电缆</a:t>
            </a:r>
            <a:endParaRPr lang="en-US" altLang="zh-CN" sz="1600" dirty="0" smtClean="0">
              <a:latin typeface="宋体" pitchFamily="2" charset="-122"/>
            </a:endParaRPr>
          </a:p>
          <a:p>
            <a:pPr algn="l"/>
            <a:r>
              <a:rPr lang="en-US" altLang="zh-CN" sz="1600" b="1" dirty="0" smtClean="0">
                <a:latin typeface="宋体" pitchFamily="2" charset="-122"/>
              </a:rPr>
              <a:t>    60227 IEC 07</a:t>
            </a:r>
            <a:r>
              <a:rPr lang="zh-CN" altLang="en-US" sz="1600" b="1" dirty="0" smtClean="0">
                <a:latin typeface="宋体" pitchFamily="2" charset="-122"/>
              </a:rPr>
              <a:t>（</a:t>
            </a:r>
            <a:r>
              <a:rPr lang="en-US" altLang="zh-CN" sz="1600" b="1" dirty="0" smtClean="0">
                <a:latin typeface="宋体" pitchFamily="2" charset="-122"/>
              </a:rPr>
              <a:t>BV-90</a:t>
            </a:r>
            <a:r>
              <a:rPr lang="zh-CN" altLang="en-US" sz="1600" b="1" dirty="0" smtClean="0">
                <a:latin typeface="宋体" pitchFamily="2" charset="-122"/>
              </a:rPr>
              <a:t>）</a:t>
            </a:r>
            <a:r>
              <a:rPr lang="zh-CN" altLang="en-US" sz="1600" dirty="0" smtClean="0">
                <a:latin typeface="宋体" pitchFamily="2" charset="-122"/>
              </a:rPr>
              <a:t>内部布线用导体温度为</a:t>
            </a:r>
            <a:r>
              <a:rPr lang="en-US" altLang="zh-CN" sz="1600" dirty="0" smtClean="0">
                <a:latin typeface="宋体" pitchFamily="2" charset="-122"/>
              </a:rPr>
              <a:t>90</a:t>
            </a:r>
            <a:r>
              <a:rPr lang="zh-CN" altLang="en-US" sz="1600" dirty="0" smtClean="0">
                <a:latin typeface="宋体" pitchFamily="2" charset="-122"/>
              </a:rPr>
              <a:t>度的单芯实芯导体无护套电缆</a:t>
            </a:r>
            <a:endParaRPr lang="en-US" altLang="zh-CN" sz="1600" dirty="0" smtClean="0">
              <a:latin typeface="宋体" pitchFamily="2" charset="-122"/>
            </a:endParaRPr>
          </a:p>
          <a:p>
            <a:pPr algn="l">
              <a:buClr>
                <a:schemeClr val="accent2"/>
              </a:buClr>
            </a:pPr>
            <a:endParaRPr lang="en-US" altLang="zh-CN" sz="1600" dirty="0" smtClean="0"/>
          </a:p>
          <a:p>
            <a:pPr algn="l" eaLnBrk="1" hangingPunct="1">
              <a:buClr>
                <a:srgbClr val="333399"/>
              </a:buClr>
            </a:pPr>
            <a:r>
              <a:rPr lang="zh-CN" altLang="en-US" sz="1600" dirty="0" smtClean="0">
                <a:solidFill>
                  <a:srgbClr val="009999"/>
                </a:solidFill>
                <a:latin typeface="宋体" pitchFamily="2" charset="-122"/>
              </a:rPr>
              <a:t> </a:t>
            </a:r>
            <a:r>
              <a:rPr lang="zh-CN" altLang="en-US" sz="1600" dirty="0" smtClean="0">
                <a:latin typeface="宋体" pitchFamily="2" charset="-122"/>
              </a:rPr>
              <a:t>执行标准：</a:t>
            </a:r>
            <a:r>
              <a:rPr lang="en-US" altLang="zh-CN" sz="1600" dirty="0" smtClean="0">
                <a:latin typeface="宋体" pitchFamily="2" charset="-122"/>
              </a:rPr>
              <a:t>BV  GB5023-2008   BVR</a:t>
            </a:r>
            <a:r>
              <a:rPr lang="zh-CN" altLang="en-US" sz="1600" dirty="0" smtClean="0">
                <a:latin typeface="宋体" pitchFamily="2" charset="-122"/>
              </a:rPr>
              <a:t>、</a:t>
            </a:r>
            <a:r>
              <a:rPr lang="en-US" altLang="zh-CN" sz="1600" dirty="0" smtClean="0">
                <a:latin typeface="宋体" pitchFamily="2" charset="-122"/>
              </a:rPr>
              <a:t>BVV   JB8734-1998</a:t>
            </a:r>
            <a:endParaRPr lang="en-US" altLang="zh-CN" sz="1600" b="1" dirty="0" smtClean="0">
              <a:latin typeface="宋体" pitchFamily="2" charset="-122"/>
            </a:endParaRPr>
          </a:p>
          <a:p>
            <a:pPr algn="l"/>
            <a:endParaRPr lang="en-US" altLang="zh-CN" sz="1600" b="1" dirty="0" smtClean="0">
              <a:latin typeface="宋体" pitchFamily="2" charset="-122"/>
            </a:endParaRPr>
          </a:p>
          <a:p>
            <a:pPr algn="l"/>
            <a:endParaRPr lang="en-US" altLang="zh-CN" sz="1600" b="1" dirty="0" smtClean="0">
              <a:latin typeface="宋体" pitchFamily="2" charset="-122"/>
            </a:endParaRPr>
          </a:p>
          <a:p>
            <a:pPr algn="l"/>
            <a:endParaRPr lang="en-US" altLang="zh-CN" sz="1600" b="1" dirty="0" smtClean="0">
              <a:latin typeface="宋体" pitchFamily="2" charset="-122"/>
            </a:endParaRPr>
          </a:p>
          <a:p>
            <a:pPr algn="l"/>
            <a:endParaRPr lang="en-US" altLang="zh-CN" sz="1600" b="1" dirty="0" smtClean="0">
              <a:latin typeface="宋体" pitchFamily="2" charset="-122"/>
            </a:endParaRPr>
          </a:p>
          <a:p>
            <a:pPr algn="l"/>
            <a:endParaRPr lang="zh-CN" altLang="en-US" sz="1600" dirty="0" smtClean="0"/>
          </a:p>
        </p:txBody>
      </p:sp>
      <p:sp>
        <p:nvSpPr>
          <p:cNvPr id="4" name="矩形 3"/>
          <p:cNvSpPr/>
          <p:nvPr/>
        </p:nvSpPr>
        <p:spPr>
          <a:xfrm>
            <a:off x="571472" y="1214422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结构特点：</a:t>
            </a:r>
            <a:endParaRPr lang="en-US" altLang="zh-CN" sz="2400" b="1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  <a:p>
            <a:pPr marL="342900" lvl="0" indent="-342900">
              <a:spcBef>
                <a:spcPts val="0"/>
              </a:spcBef>
              <a:defRPr/>
            </a:pPr>
            <a:r>
              <a:rPr lang="zh-CN" altLang="en-US" kern="0" dirty="0" smtClean="0">
                <a:latin typeface="+mn-ea"/>
              </a:rPr>
              <a:t>   导体由单根或多根铜丝束合而成，绝缘采用聚氯乙烯材料。</a:t>
            </a:r>
            <a:endParaRPr lang="en-US" altLang="zh-CN" kern="0" dirty="0" smtClean="0">
              <a:latin typeface="+mn-ea"/>
            </a:endParaRP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altLang="zh-CN" kern="0" dirty="0" smtClean="0">
                <a:latin typeface="+mn-ea"/>
              </a:rPr>
              <a:t>   BV</a:t>
            </a:r>
            <a:r>
              <a:rPr lang="zh-CN" altLang="en-US" kern="0" dirty="0" smtClean="0">
                <a:latin typeface="+mn-ea"/>
              </a:rPr>
              <a:t>线除外，</a:t>
            </a:r>
            <a:r>
              <a:rPr lang="en-US" altLang="zh-CN" kern="0" dirty="0" smtClean="0">
                <a:latin typeface="+mn-ea"/>
              </a:rPr>
              <a:t>BVV</a:t>
            </a:r>
            <a:r>
              <a:rPr lang="zh-CN" altLang="en-US" kern="0" dirty="0" smtClean="0">
                <a:latin typeface="+mn-ea"/>
              </a:rPr>
              <a:t>、</a:t>
            </a:r>
            <a:r>
              <a:rPr lang="en-US" altLang="zh-CN" kern="0" dirty="0" smtClean="0">
                <a:latin typeface="+mn-ea"/>
              </a:rPr>
              <a:t>BVVB</a:t>
            </a:r>
            <a:r>
              <a:rPr lang="zh-CN" altLang="en-US" kern="0" dirty="0" smtClean="0">
                <a:latin typeface="+mn-ea"/>
              </a:rPr>
              <a:t>外面还有ＰＶＣ护套。</a:t>
            </a:r>
            <a:endParaRPr lang="en-US" altLang="zh-CN" kern="0" dirty="0" smtClean="0">
              <a:latin typeface="+mn-ea"/>
            </a:endParaRPr>
          </a:p>
          <a:p>
            <a:r>
              <a:rPr lang="zh-CN" altLang="en-US" dirty="0" smtClean="0">
                <a:latin typeface="宋体" pitchFamily="2" charset="-122"/>
              </a:rPr>
              <a:t>产品用途</a:t>
            </a:r>
            <a:r>
              <a:rPr lang="zh-CN" altLang="en-US" b="1" dirty="0" smtClean="0">
                <a:solidFill>
                  <a:srgbClr val="FF3300"/>
                </a:solidFill>
                <a:latin typeface="宋体" pitchFamily="2" charset="-122"/>
              </a:rPr>
              <a:t>：</a:t>
            </a:r>
            <a:endParaRPr lang="en-US" altLang="zh-CN" b="1" dirty="0" smtClean="0">
              <a:solidFill>
                <a:srgbClr val="FF3300"/>
              </a:solidFill>
              <a:latin typeface="宋体" pitchFamily="2" charset="-122"/>
            </a:endParaRPr>
          </a:p>
          <a:p>
            <a:pPr>
              <a:buClr>
                <a:schemeClr val="accent2"/>
              </a:buClr>
            </a:pPr>
            <a:r>
              <a:rPr lang="zh-CN" altLang="en-US" dirty="0" smtClean="0"/>
              <a:t>        适用于交流额定电压</a:t>
            </a:r>
            <a:r>
              <a:rPr lang="en-US" altLang="zh-CN" dirty="0" err="1" smtClean="0"/>
              <a:t>Uo</a:t>
            </a:r>
            <a:r>
              <a:rPr lang="en-US" altLang="zh-CN" dirty="0" smtClean="0"/>
              <a:t>/U</a:t>
            </a:r>
            <a:r>
              <a:rPr lang="zh-CN" altLang="en-US" dirty="0" smtClean="0"/>
              <a:t>为</a:t>
            </a:r>
            <a:r>
              <a:rPr lang="en-US" altLang="zh-CN" dirty="0" smtClean="0"/>
              <a:t>450/750V</a:t>
            </a:r>
            <a:r>
              <a:rPr lang="zh-CN" altLang="en-US" dirty="0" smtClean="0"/>
              <a:t>及以下，动力装置做固定布线（敷设）用，最常用的电线类型。</a:t>
            </a:r>
            <a:endParaRPr lang="en-US" altLang="zh-CN" dirty="0" smtClean="0"/>
          </a:p>
          <a:p>
            <a:pPr marL="342900" lvl="0" indent="-342900">
              <a:spcBef>
                <a:spcPts val="0"/>
              </a:spcBef>
              <a:defRPr/>
            </a:pPr>
            <a:endParaRPr lang="en-US" altLang="zh-CN" kern="0" dirty="0" smtClean="0">
              <a:latin typeface="+mn-ea"/>
            </a:endParaRPr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4572000" y="2928934"/>
          <a:ext cx="399732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r:id="rId3" imgW="2911680" imgH="886320" progId="CorelDRAW.Graphic.14">
                  <p:embed/>
                </p:oleObj>
              </mc:Choice>
              <mc:Fallback>
                <p:oleObj r:id="rId3" imgW="2911680" imgH="8863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28934"/>
                        <a:ext cx="3997325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7"/>
          <p:cNvSpPr>
            <a:spLocks noChangeArrowheads="1"/>
          </p:cNvSpPr>
          <p:nvPr/>
        </p:nvSpPr>
        <p:spPr bwMode="auto">
          <a:xfrm>
            <a:off x="428625" y="928671"/>
            <a:ext cx="835821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000" b="1" dirty="0">
                <a:latin typeface="宋体" pitchFamily="2" charset="-122"/>
              </a:rPr>
              <a:t>BV</a:t>
            </a:r>
            <a:r>
              <a:rPr lang="zh-CN" altLang="en-US" sz="2000" b="1" dirty="0">
                <a:latin typeface="宋体" pitchFamily="2" charset="-122"/>
              </a:rPr>
              <a:t>型铜芯聚氯乙烯绝缘电缆</a:t>
            </a:r>
          </a:p>
          <a:p>
            <a:r>
              <a:rPr lang="en-US" altLang="zh-CN" sz="2000" b="1" dirty="0">
                <a:solidFill>
                  <a:srgbClr val="009999"/>
                </a:solidFill>
                <a:latin typeface="宋体" pitchFamily="2" charset="-122"/>
              </a:rPr>
              <a:t>BVR</a:t>
            </a:r>
            <a:r>
              <a:rPr lang="zh-CN" altLang="en-US" sz="2000" b="1" dirty="0">
                <a:solidFill>
                  <a:srgbClr val="009999"/>
                </a:solidFill>
                <a:latin typeface="宋体" pitchFamily="2" charset="-122"/>
              </a:rPr>
              <a:t>型铜芯聚氯乙烯绝缘软电缆</a:t>
            </a:r>
          </a:p>
          <a:p>
            <a:r>
              <a:rPr lang="en-US" altLang="zh-CN" sz="2000" b="1" dirty="0">
                <a:solidFill>
                  <a:srgbClr val="FF66FF"/>
                </a:solidFill>
                <a:latin typeface="宋体" pitchFamily="2" charset="-122"/>
              </a:rPr>
              <a:t>BVV</a:t>
            </a:r>
            <a:r>
              <a:rPr lang="zh-CN" altLang="en-US" sz="2000" b="1" dirty="0">
                <a:solidFill>
                  <a:srgbClr val="FF66FF"/>
                </a:solidFill>
                <a:latin typeface="宋体" pitchFamily="2" charset="-122"/>
              </a:rPr>
              <a:t>型铜芯聚氯乙烯绝缘聚氯乙烯护套圆形电缆</a:t>
            </a:r>
          </a:p>
          <a:p>
            <a:endParaRPr lang="en-US" altLang="zh-CN" sz="2000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技术性能：</a:t>
            </a:r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</a:t>
            </a:r>
            <a:r>
              <a:rPr lang="zh-CN" altLang="en-US" dirty="0" smtClean="0">
                <a:solidFill>
                  <a:srgbClr val="000000"/>
                </a:solidFill>
              </a:rPr>
              <a:t>额定电压</a:t>
            </a:r>
            <a:r>
              <a:rPr lang="zh-CN" altLang="en-US" dirty="0">
                <a:solidFill>
                  <a:srgbClr val="000000"/>
                </a:solidFill>
              </a:rPr>
              <a:t>：</a:t>
            </a:r>
            <a:r>
              <a:rPr lang="en-US" altLang="zh-CN" dirty="0">
                <a:solidFill>
                  <a:srgbClr val="000000"/>
                </a:solidFill>
              </a:rPr>
              <a:t>450V / 750V   </a:t>
            </a:r>
            <a:r>
              <a:rPr lang="en-US" altLang="zh-CN" dirty="0" smtClean="0">
                <a:solidFill>
                  <a:srgbClr val="000000"/>
                </a:solidFill>
              </a:rPr>
              <a:t>             </a:t>
            </a:r>
            <a:r>
              <a:rPr lang="en-US" altLang="zh-CN" dirty="0">
                <a:solidFill>
                  <a:srgbClr val="009999"/>
                </a:solidFill>
              </a:rPr>
              <a:t>450/750V       </a:t>
            </a:r>
            <a:r>
              <a:rPr lang="en-US" altLang="zh-CN" dirty="0" smtClean="0">
                <a:solidFill>
                  <a:srgbClr val="009999"/>
                </a:solidFill>
              </a:rPr>
              <a:t>              </a:t>
            </a:r>
            <a:r>
              <a:rPr lang="en-US" altLang="zh-CN" dirty="0">
                <a:solidFill>
                  <a:srgbClr val="FFC000"/>
                </a:solidFill>
              </a:rPr>
              <a:t>AC 300/500V </a:t>
            </a:r>
            <a:endParaRPr lang="en-US" altLang="zh-CN" dirty="0">
              <a:solidFill>
                <a:srgbClr val="009999"/>
              </a:solidFill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</a:t>
            </a:r>
            <a:r>
              <a:rPr lang="zh-CN" altLang="en-US" dirty="0" smtClean="0">
                <a:solidFill>
                  <a:srgbClr val="000000"/>
                </a:solidFill>
              </a:rPr>
              <a:t>试验</a:t>
            </a:r>
            <a:r>
              <a:rPr lang="zh-CN" altLang="en-US" dirty="0">
                <a:solidFill>
                  <a:srgbClr val="000000"/>
                </a:solidFill>
              </a:rPr>
              <a:t>电压：浸水</a:t>
            </a:r>
            <a:r>
              <a:rPr lang="en-US" altLang="zh-CN" dirty="0">
                <a:solidFill>
                  <a:srgbClr val="000000"/>
                </a:solidFill>
              </a:rPr>
              <a:t>AC 50Hz-2500V   </a:t>
            </a:r>
            <a:r>
              <a:rPr lang="zh-CN" altLang="en-US" dirty="0">
                <a:solidFill>
                  <a:srgbClr val="009999"/>
                </a:solidFill>
              </a:rPr>
              <a:t>浸水</a:t>
            </a:r>
            <a:r>
              <a:rPr lang="en-US" altLang="zh-CN" dirty="0">
                <a:solidFill>
                  <a:srgbClr val="009999"/>
                </a:solidFill>
              </a:rPr>
              <a:t>AC 50Hz-2500V  </a:t>
            </a:r>
            <a:r>
              <a:rPr lang="zh-CN" altLang="en-US" dirty="0">
                <a:solidFill>
                  <a:srgbClr val="FFC000"/>
                </a:solidFill>
              </a:rPr>
              <a:t>浸水</a:t>
            </a:r>
            <a:r>
              <a:rPr lang="en-US" altLang="zh-CN" dirty="0">
                <a:solidFill>
                  <a:srgbClr val="FFC000"/>
                </a:solidFill>
              </a:rPr>
              <a:t>AC </a:t>
            </a:r>
            <a:r>
              <a:rPr lang="en-US" altLang="zh-CN" dirty="0" smtClean="0">
                <a:solidFill>
                  <a:srgbClr val="FFC000"/>
                </a:solidFill>
              </a:rPr>
              <a:t>50Hz-2000V</a:t>
            </a:r>
            <a:endParaRPr lang="en-US" altLang="zh-CN" dirty="0">
              <a:solidFill>
                <a:srgbClr val="FFC000"/>
              </a:solidFill>
            </a:endParaRPr>
          </a:p>
        </p:txBody>
      </p:sp>
      <p:pic>
        <p:nvPicPr>
          <p:cNvPr id="15363" name="Picture 4" descr="BVR电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14818"/>
            <a:ext cx="2000264" cy="152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476375" y="5675980"/>
            <a:ext cx="96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/>
              <a:t>BV</a:t>
            </a:r>
            <a:r>
              <a:rPr lang="zh-CN" altLang="en-US" b="1"/>
              <a:t>电缆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071934" y="5675980"/>
            <a:ext cx="1127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/>
              <a:t>BVR</a:t>
            </a:r>
            <a:r>
              <a:rPr lang="zh-CN" altLang="en-US" b="1" dirty="0"/>
              <a:t>电缆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804025" y="5675980"/>
            <a:ext cx="1114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/>
              <a:t>BVV</a:t>
            </a:r>
            <a:r>
              <a:rPr lang="zh-CN" altLang="en-US" b="1"/>
              <a:t>电缆</a:t>
            </a:r>
          </a:p>
        </p:txBody>
      </p:sp>
      <p:pic>
        <p:nvPicPr>
          <p:cNvPr id="9" name="图片 8" descr="B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1" y="4280512"/>
            <a:ext cx="1857388" cy="1467936"/>
          </a:xfrm>
          <a:prstGeom prst="rect">
            <a:avLst/>
          </a:prstGeom>
        </p:spPr>
      </p:pic>
      <p:pic>
        <p:nvPicPr>
          <p:cNvPr id="10" name="图片 9" descr="BVV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214958"/>
            <a:ext cx="2000264" cy="148657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28596" y="3081551"/>
            <a:ext cx="81439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None/>
              <a:defRPr/>
            </a:pPr>
            <a:r>
              <a:rPr lang="zh-CN" altLang="en-US" b="1" dirty="0" smtClean="0">
                <a:latin typeface="+mn-ea"/>
              </a:rPr>
              <a:t>常用线型举例：</a:t>
            </a:r>
            <a:endParaRPr lang="en-US" altLang="zh-CN" b="1" dirty="0" smtClean="0">
              <a:latin typeface="+mn-ea"/>
            </a:endParaRPr>
          </a:p>
          <a:p>
            <a:pPr lvl="0">
              <a:buNone/>
              <a:defRPr/>
            </a:pPr>
            <a:r>
              <a:rPr lang="en-US" altLang="zh-CN" dirty="0" smtClean="0">
                <a:latin typeface="+mn-ea"/>
              </a:rPr>
              <a:t>BV 0.75</a:t>
            </a:r>
            <a:r>
              <a:rPr lang="zh-CN" altLang="en-US" dirty="0" smtClean="0">
                <a:latin typeface="+mn-ea"/>
              </a:rPr>
              <a:t>、</a:t>
            </a:r>
            <a:r>
              <a:rPr lang="en-US" altLang="zh-CN" dirty="0" smtClean="0">
                <a:latin typeface="+mn-ea"/>
              </a:rPr>
              <a:t>BV 1</a:t>
            </a:r>
            <a:r>
              <a:rPr lang="zh-CN" altLang="en-US" dirty="0" smtClean="0">
                <a:latin typeface="+mn-ea"/>
              </a:rPr>
              <a:t>、</a:t>
            </a:r>
            <a:r>
              <a:rPr lang="en-US" altLang="zh-CN" dirty="0" smtClean="0">
                <a:latin typeface="+mn-ea"/>
              </a:rPr>
              <a:t>BV 1.5</a:t>
            </a:r>
            <a:r>
              <a:rPr lang="zh-CN" altLang="en-US" dirty="0" smtClean="0">
                <a:latin typeface="+mn-ea"/>
              </a:rPr>
              <a:t>、</a:t>
            </a:r>
            <a:r>
              <a:rPr lang="en-US" altLang="zh-CN" dirty="0" smtClean="0">
                <a:latin typeface="+mn-ea"/>
              </a:rPr>
              <a:t> BV 2.5</a:t>
            </a:r>
            <a:r>
              <a:rPr lang="zh-CN" altLang="en-US" dirty="0" smtClean="0">
                <a:latin typeface="+mn-ea"/>
              </a:rPr>
              <a:t>、</a:t>
            </a:r>
            <a:r>
              <a:rPr lang="en-US" altLang="zh-CN" dirty="0" smtClean="0">
                <a:latin typeface="+mn-ea"/>
              </a:rPr>
              <a:t> BV 4</a:t>
            </a:r>
            <a:r>
              <a:rPr lang="zh-CN" altLang="en-US" dirty="0" smtClean="0">
                <a:latin typeface="+mn-ea"/>
              </a:rPr>
              <a:t>、</a:t>
            </a:r>
            <a:r>
              <a:rPr lang="en-US" altLang="zh-CN" dirty="0" smtClean="0">
                <a:latin typeface="+mn-ea"/>
              </a:rPr>
              <a:t> BV 6</a:t>
            </a:r>
            <a:r>
              <a:rPr lang="zh-CN" altLang="en-US" dirty="0" smtClean="0">
                <a:latin typeface="+mn-ea"/>
              </a:rPr>
              <a:t>、</a:t>
            </a:r>
            <a:r>
              <a:rPr lang="en-US" altLang="zh-CN" dirty="0" smtClean="0">
                <a:latin typeface="+mn-ea"/>
              </a:rPr>
              <a:t> BV 10</a:t>
            </a:r>
            <a:r>
              <a:rPr lang="zh-CN" altLang="en-US" dirty="0" smtClean="0">
                <a:latin typeface="+mn-ea"/>
              </a:rPr>
              <a:t>、</a:t>
            </a:r>
            <a:r>
              <a:rPr lang="en-US" altLang="zh-CN" dirty="0" smtClean="0">
                <a:latin typeface="+mn-ea"/>
              </a:rPr>
              <a:t> BV 16 ……</a:t>
            </a:r>
          </a:p>
          <a:p>
            <a:pPr>
              <a:buNone/>
              <a:defRPr/>
            </a:pPr>
            <a:r>
              <a:rPr lang="en-US" altLang="zh-CN" dirty="0" smtClean="0"/>
              <a:t>B</a:t>
            </a:r>
            <a:r>
              <a:rPr lang="zh-CN" altLang="en-US" dirty="0" smtClean="0"/>
              <a:t>：固定敷设       </a:t>
            </a:r>
            <a:r>
              <a:rPr lang="en-US" altLang="zh-CN" dirty="0" smtClean="0"/>
              <a:t>V</a:t>
            </a:r>
            <a:r>
              <a:rPr lang="zh-CN" altLang="en-US" dirty="0" smtClean="0"/>
              <a:t>：聚氯乙烯塑料              </a:t>
            </a:r>
            <a:r>
              <a:rPr lang="en-US" altLang="zh-CN" b="1" dirty="0" smtClean="0">
                <a:solidFill>
                  <a:srgbClr val="FF0000"/>
                </a:solidFill>
              </a:rPr>
              <a:t>ZR</a:t>
            </a:r>
            <a:r>
              <a:rPr lang="zh-CN" altLang="en-US" b="1" dirty="0" smtClean="0">
                <a:solidFill>
                  <a:srgbClr val="FF0000"/>
                </a:solidFill>
              </a:rPr>
              <a:t>：阻燃         </a:t>
            </a:r>
            <a:r>
              <a:rPr lang="en-US" altLang="zh-CN" b="1" dirty="0" smtClean="0">
                <a:solidFill>
                  <a:srgbClr val="FF0000"/>
                </a:solidFill>
              </a:rPr>
              <a:t>NH</a:t>
            </a:r>
            <a:r>
              <a:rPr lang="zh-CN" altLang="en-US" b="1" dirty="0" smtClean="0">
                <a:solidFill>
                  <a:srgbClr val="FF0000"/>
                </a:solidFill>
              </a:rPr>
              <a:t>：耐火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V双护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1925962"/>
            <a:ext cx="1600198" cy="12887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1500" y="1007786"/>
            <a:ext cx="7715276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60227 IEC 05</a:t>
            </a:r>
            <a:r>
              <a:rPr lang="zh-CN" altLang="en-US" sz="16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（</a:t>
            </a:r>
            <a:r>
              <a:rPr lang="en-US" altLang="zh-CN" sz="16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BV</a:t>
            </a:r>
            <a:r>
              <a:rPr lang="zh-CN" altLang="en-US" sz="16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）内部布线用导体温度为</a:t>
            </a:r>
            <a:r>
              <a:rPr lang="en-US" altLang="zh-CN" sz="16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70</a:t>
            </a:r>
            <a:r>
              <a:rPr lang="zh-CN" altLang="en-US" sz="1600" b="1" kern="0" dirty="0">
                <a:solidFill>
                  <a:srgbClr val="000000"/>
                </a:solidFill>
                <a:latin typeface="宋体" pitchFamily="2" charset="-122"/>
                <a:ea typeface="宋体"/>
              </a:rPr>
              <a:t>度的单芯实芯导体无护套电缆</a:t>
            </a:r>
            <a:endParaRPr lang="en-US" altLang="zh-CN" sz="1600" b="1" kern="0" dirty="0">
              <a:solidFill>
                <a:srgbClr val="000000"/>
              </a:solidFill>
              <a:latin typeface="宋体" pitchFamily="2" charset="-122"/>
              <a:ea typeface="宋体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1600" b="1" kern="0" dirty="0">
                <a:solidFill>
                  <a:srgbClr val="009999"/>
                </a:solidFill>
                <a:latin typeface="宋体" pitchFamily="2" charset="-122"/>
                <a:ea typeface="宋体"/>
              </a:rPr>
              <a:t>60227 IEC 01</a:t>
            </a:r>
            <a:r>
              <a:rPr lang="zh-CN" altLang="en-US" sz="1600" b="1" kern="0" dirty="0">
                <a:solidFill>
                  <a:srgbClr val="009999"/>
                </a:solidFill>
                <a:latin typeface="宋体" pitchFamily="2" charset="-122"/>
                <a:ea typeface="宋体"/>
              </a:rPr>
              <a:t>（</a:t>
            </a:r>
            <a:r>
              <a:rPr lang="en-US" altLang="zh-CN" sz="1600" b="1" kern="0" dirty="0">
                <a:solidFill>
                  <a:srgbClr val="009999"/>
                </a:solidFill>
                <a:latin typeface="宋体" pitchFamily="2" charset="-122"/>
                <a:ea typeface="宋体"/>
              </a:rPr>
              <a:t>BV</a:t>
            </a:r>
            <a:r>
              <a:rPr lang="zh-CN" altLang="en-US" sz="1600" b="1" kern="0" dirty="0">
                <a:solidFill>
                  <a:srgbClr val="009999"/>
                </a:solidFill>
                <a:latin typeface="宋体" pitchFamily="2" charset="-122"/>
                <a:ea typeface="宋体"/>
              </a:rPr>
              <a:t>）一般用途单芯硬导体无护套电缆</a:t>
            </a:r>
            <a:endParaRPr lang="en-US" altLang="zh-CN" sz="1600" b="1" kern="0" dirty="0">
              <a:solidFill>
                <a:srgbClr val="009999"/>
              </a:solidFill>
              <a:latin typeface="宋体" pitchFamily="2" charset="-122"/>
              <a:ea typeface="宋体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1600" b="1" kern="0" dirty="0">
                <a:solidFill>
                  <a:srgbClr val="FF66FF"/>
                </a:solidFill>
                <a:latin typeface="宋体" pitchFamily="2" charset="-122"/>
                <a:ea typeface="宋体"/>
              </a:rPr>
              <a:t>60227 IEC 07</a:t>
            </a:r>
            <a:r>
              <a:rPr lang="zh-CN" altLang="en-US" sz="1600" b="1" kern="0" dirty="0">
                <a:solidFill>
                  <a:srgbClr val="FF66FF"/>
                </a:solidFill>
                <a:latin typeface="宋体" pitchFamily="2" charset="-122"/>
                <a:ea typeface="宋体"/>
              </a:rPr>
              <a:t>（</a:t>
            </a:r>
            <a:r>
              <a:rPr lang="en-US" altLang="zh-CN" sz="1600" b="1" kern="0" dirty="0">
                <a:solidFill>
                  <a:srgbClr val="FF66FF"/>
                </a:solidFill>
                <a:latin typeface="宋体" pitchFamily="2" charset="-122"/>
                <a:ea typeface="宋体"/>
              </a:rPr>
              <a:t>BV-90</a:t>
            </a:r>
            <a:r>
              <a:rPr lang="zh-CN" altLang="en-US" sz="1600" b="1" kern="0" dirty="0">
                <a:solidFill>
                  <a:srgbClr val="FF66FF"/>
                </a:solidFill>
                <a:latin typeface="宋体" pitchFamily="2" charset="-122"/>
                <a:ea typeface="宋体"/>
              </a:rPr>
              <a:t>）内部布线用导体温度为</a:t>
            </a:r>
            <a:r>
              <a:rPr lang="en-US" altLang="zh-CN" sz="1600" b="1" kern="0" dirty="0">
                <a:solidFill>
                  <a:srgbClr val="FF66FF"/>
                </a:solidFill>
                <a:latin typeface="宋体" pitchFamily="2" charset="-122"/>
                <a:ea typeface="宋体"/>
              </a:rPr>
              <a:t>90</a:t>
            </a:r>
            <a:r>
              <a:rPr lang="zh-CN" altLang="en-US" sz="1600" b="1" kern="0" dirty="0">
                <a:solidFill>
                  <a:srgbClr val="FF66FF"/>
                </a:solidFill>
                <a:latin typeface="宋体" pitchFamily="2" charset="-122"/>
                <a:ea typeface="宋体"/>
              </a:rPr>
              <a:t>度的单芯实芯导体无护套电缆</a:t>
            </a:r>
            <a:endParaRPr lang="zh-CN" altLang="en-US" sz="2000" dirty="0">
              <a:solidFill>
                <a:srgbClr val="FF66FF"/>
              </a:solidFill>
            </a:endParaRPr>
          </a:p>
          <a:p>
            <a:pPr>
              <a:defRPr/>
            </a:pPr>
            <a:r>
              <a:rPr lang="zh-CN" altLang="en-US" sz="2000" dirty="0">
                <a:latin typeface="宋体" pitchFamily="2" charset="-122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宋体" pitchFamily="2" charset="-122"/>
              </a:rPr>
              <a:t>技术性能：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0000"/>
                </a:solidFill>
              </a:rPr>
              <a:t>     </a:t>
            </a:r>
            <a:r>
              <a:rPr lang="zh-CN" altLang="en-US" dirty="0" smtClean="0">
                <a:solidFill>
                  <a:srgbClr val="000000"/>
                </a:solidFill>
              </a:rPr>
              <a:t>额定电压</a:t>
            </a:r>
            <a:r>
              <a:rPr lang="zh-CN" altLang="en-US" dirty="0">
                <a:solidFill>
                  <a:srgbClr val="000000"/>
                </a:solidFill>
              </a:rPr>
              <a:t>：</a:t>
            </a:r>
            <a:r>
              <a:rPr lang="en-US" altLang="zh-CN" dirty="0">
                <a:solidFill>
                  <a:srgbClr val="000000"/>
                </a:solidFill>
              </a:rPr>
              <a:t>AC450V / 750V    </a:t>
            </a:r>
            <a:r>
              <a:rPr lang="en-US" altLang="zh-CN" dirty="0">
                <a:solidFill>
                  <a:srgbClr val="009999"/>
                </a:solidFill>
              </a:rPr>
              <a:t>AC450/750V          </a:t>
            </a:r>
            <a:r>
              <a:rPr lang="en-US" altLang="zh-CN" dirty="0">
                <a:solidFill>
                  <a:srgbClr val="FF66FF"/>
                </a:solidFill>
              </a:rPr>
              <a:t>AC 300/500V </a:t>
            </a:r>
            <a:endParaRPr lang="en-US" altLang="zh-CN" dirty="0" smtClean="0">
              <a:solidFill>
                <a:srgbClr val="FF66FF"/>
              </a:solidFill>
            </a:endParaRPr>
          </a:p>
          <a:p>
            <a:pPr>
              <a:buClr>
                <a:srgbClr val="333399"/>
              </a:buClr>
              <a:defRPr/>
            </a:pPr>
            <a:endParaRPr lang="en-US" altLang="zh-CN" dirty="0">
              <a:solidFill>
                <a:srgbClr val="FF66FF"/>
              </a:solidFill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solidFill>
                  <a:srgbClr val="000000"/>
                </a:solidFill>
              </a:rPr>
              <a:t>     </a:t>
            </a:r>
            <a:r>
              <a:rPr lang="zh-CN" altLang="en-US" dirty="0" smtClean="0">
                <a:solidFill>
                  <a:srgbClr val="000000"/>
                </a:solidFill>
              </a:rPr>
              <a:t>试验</a:t>
            </a:r>
            <a:r>
              <a:rPr lang="zh-CN" altLang="en-US" dirty="0">
                <a:solidFill>
                  <a:srgbClr val="000000"/>
                </a:solidFill>
              </a:rPr>
              <a:t>电压：</a:t>
            </a:r>
            <a:r>
              <a:rPr lang="en-US" altLang="zh-CN" dirty="0">
                <a:solidFill>
                  <a:srgbClr val="000000"/>
                </a:solidFill>
              </a:rPr>
              <a:t>AC 50Hz-2500V   </a:t>
            </a:r>
            <a:r>
              <a:rPr lang="en-US" altLang="zh-CN" dirty="0">
                <a:solidFill>
                  <a:srgbClr val="009999"/>
                </a:solidFill>
              </a:rPr>
              <a:t>AC 50Hz-2500V    </a:t>
            </a:r>
            <a:r>
              <a:rPr lang="zh-CN" altLang="en-US" b="1" dirty="0">
                <a:solidFill>
                  <a:srgbClr val="FF66FF"/>
                </a:solidFill>
              </a:rPr>
              <a:t>浸水</a:t>
            </a:r>
            <a:r>
              <a:rPr lang="en-US" altLang="zh-CN" dirty="0">
                <a:solidFill>
                  <a:srgbClr val="FF66FF"/>
                </a:solidFill>
              </a:rPr>
              <a:t>AC </a:t>
            </a:r>
            <a:r>
              <a:rPr lang="en-US" altLang="zh-CN" dirty="0" smtClean="0">
                <a:solidFill>
                  <a:srgbClr val="FF66FF"/>
                </a:solidFill>
              </a:rPr>
              <a:t>50Hz-2000V</a:t>
            </a:r>
          </a:p>
          <a:p>
            <a:pPr>
              <a:buClr>
                <a:srgbClr val="333399"/>
              </a:buClr>
              <a:defRPr/>
            </a:pPr>
            <a:endParaRPr lang="en-US" altLang="zh-CN" dirty="0">
              <a:solidFill>
                <a:srgbClr val="FF66FF"/>
              </a:solidFill>
            </a:endParaRPr>
          </a:p>
          <a:p>
            <a:pPr>
              <a:buClr>
                <a:srgbClr val="333399"/>
              </a:buClr>
              <a:defRPr/>
            </a:pPr>
            <a:r>
              <a:rPr lang="zh-CN" altLang="en-US" dirty="0">
                <a:latin typeface="宋体" pitchFamily="2" charset="-122"/>
              </a:rPr>
              <a:t>   </a:t>
            </a:r>
            <a:r>
              <a:rPr lang="zh-CN" altLang="en-US" dirty="0" smtClean="0">
                <a:latin typeface="宋体" pitchFamily="2" charset="-122"/>
              </a:rPr>
              <a:t>导体</a:t>
            </a:r>
            <a:r>
              <a:rPr lang="zh-CN" altLang="en-US" dirty="0">
                <a:latin typeface="宋体" pitchFamily="2" charset="-122"/>
              </a:rPr>
              <a:t>温度：  </a:t>
            </a:r>
            <a:r>
              <a:rPr lang="en-US" altLang="zh-CN" dirty="0">
                <a:latin typeface="宋体" pitchFamily="2" charset="-122"/>
              </a:rPr>
              <a:t>70</a:t>
            </a:r>
            <a:r>
              <a:rPr lang="zh-CN" altLang="en-US" dirty="0">
                <a:latin typeface="宋体" pitchFamily="2" charset="-122"/>
              </a:rPr>
              <a:t>度    </a:t>
            </a:r>
            <a:r>
              <a:rPr lang="zh-CN" altLang="en-US" dirty="0" smtClean="0">
                <a:latin typeface="宋体" pitchFamily="2" charset="-122"/>
              </a:rPr>
              <a:t>                       </a:t>
            </a:r>
            <a:r>
              <a:rPr lang="en-US" altLang="zh-CN" dirty="0">
                <a:solidFill>
                  <a:srgbClr val="FF66FF"/>
                </a:solidFill>
                <a:latin typeface="宋体" pitchFamily="2" charset="-122"/>
              </a:rPr>
              <a:t>90</a:t>
            </a:r>
            <a:r>
              <a:rPr lang="zh-CN" altLang="en-US" dirty="0" smtClean="0">
                <a:solidFill>
                  <a:srgbClr val="FF66FF"/>
                </a:solidFill>
                <a:latin typeface="宋体" pitchFamily="2" charset="-122"/>
              </a:rPr>
              <a:t>度</a:t>
            </a:r>
            <a:endParaRPr lang="en-US" altLang="zh-CN" dirty="0">
              <a:solidFill>
                <a:srgbClr val="FF66FF"/>
              </a:solidFill>
            </a:endParaRPr>
          </a:p>
        </p:txBody>
      </p:sp>
      <p:pic>
        <p:nvPicPr>
          <p:cNvPr id="3" name="Picture 6" descr="200752982463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71942"/>
            <a:ext cx="1881402" cy="140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B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494" y="4000504"/>
            <a:ext cx="2128266" cy="1524661"/>
          </a:xfrm>
          <a:prstGeom prst="rect">
            <a:avLst/>
          </a:prstGeom>
        </p:spPr>
      </p:pic>
      <p:pic>
        <p:nvPicPr>
          <p:cNvPr id="6" name="图片 5" descr="BV-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4143380"/>
            <a:ext cx="1809020" cy="1362280"/>
          </a:xfrm>
          <a:prstGeom prst="rect">
            <a:avLst/>
          </a:prstGeom>
        </p:spPr>
      </p:pic>
      <p:pic>
        <p:nvPicPr>
          <p:cNvPr id="8" name="图片 7" descr="BV-9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91867" y="4522985"/>
            <a:ext cx="1714514" cy="52667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43108" y="55721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</a:rPr>
              <a:t>70</a:t>
            </a:r>
            <a:r>
              <a:rPr lang="zh-CN" altLang="en-US" b="1" dirty="0" smtClean="0">
                <a:latin typeface="宋体" pitchFamily="2" charset="-122"/>
              </a:rPr>
              <a:t>度</a:t>
            </a:r>
            <a:r>
              <a:rPr lang="en-US" altLang="zh-CN" b="1" dirty="0" smtClean="0">
                <a:latin typeface="宋体" pitchFamily="2" charset="-122"/>
              </a:rPr>
              <a:t>BV</a:t>
            </a:r>
            <a:r>
              <a:rPr lang="zh-CN" altLang="en-US" b="1" dirty="0" smtClean="0">
                <a:latin typeface="宋体" pitchFamily="2" charset="-122"/>
              </a:rPr>
              <a:t>线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500034" y="5572140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</a:rPr>
              <a:t>90</a:t>
            </a:r>
            <a:r>
              <a:rPr lang="zh-CN" altLang="en-US" b="1" dirty="0" smtClean="0">
                <a:latin typeface="宋体" pitchFamily="2" charset="-122"/>
              </a:rPr>
              <a:t>度</a:t>
            </a:r>
            <a:r>
              <a:rPr lang="en-US" altLang="zh-CN" b="1" dirty="0" smtClean="0">
                <a:latin typeface="宋体" pitchFamily="2" charset="-122"/>
              </a:rPr>
              <a:t>BV</a:t>
            </a:r>
            <a:r>
              <a:rPr lang="zh-CN" altLang="en-US" b="1" dirty="0" smtClean="0">
                <a:latin typeface="宋体" pitchFamily="2" charset="-122"/>
              </a:rPr>
              <a:t>线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4241807" y="557214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</a:rPr>
              <a:t>单芯</a:t>
            </a:r>
            <a:r>
              <a:rPr lang="en-US" altLang="zh-CN" b="1" dirty="0" smtClean="0">
                <a:latin typeface="宋体" pitchFamily="2" charset="-122"/>
              </a:rPr>
              <a:t>BV</a:t>
            </a:r>
            <a:r>
              <a:rPr lang="zh-CN" altLang="en-US" b="1" dirty="0" smtClean="0">
                <a:latin typeface="宋体" pitchFamily="2" charset="-122"/>
              </a:rPr>
              <a:t>线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6786578" y="557214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</a:rPr>
              <a:t>成品</a:t>
            </a:r>
            <a:r>
              <a:rPr lang="en-US" altLang="zh-CN" b="1" dirty="0" smtClean="0">
                <a:latin typeface="宋体" pitchFamily="2" charset="-122"/>
              </a:rPr>
              <a:t>BV</a:t>
            </a:r>
            <a:r>
              <a:rPr lang="zh-CN" altLang="en-US" b="1" dirty="0" smtClean="0">
                <a:latin typeface="宋体" pitchFamily="2" charset="-122"/>
              </a:rPr>
              <a:t>线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42938" y="1071563"/>
            <a:ext cx="7772400" cy="584200"/>
          </a:xfrm>
        </p:spPr>
        <p:txBody>
          <a:bodyPr/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K</a:t>
            </a:r>
            <a:r>
              <a:rPr lang="zh-CN" altLang="en-US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系列聚氯乙烯绝缘聚氯乙烯护套软结构控制电缆</a:t>
            </a:r>
            <a:endParaRPr lang="zh-CN" altLang="en-US" sz="2400" dirty="0"/>
          </a:p>
        </p:txBody>
      </p:sp>
      <p:sp>
        <p:nvSpPr>
          <p:cNvPr id="17411" name="副标题 5"/>
          <p:cNvSpPr>
            <a:spLocks noGrp="1"/>
          </p:cNvSpPr>
          <p:nvPr>
            <p:ph type="subTitle" idx="1"/>
          </p:nvPr>
        </p:nvSpPr>
        <p:spPr>
          <a:xfrm>
            <a:off x="714348" y="4929198"/>
            <a:ext cx="6715172" cy="1000132"/>
          </a:xfrm>
        </p:spPr>
        <p:txBody>
          <a:bodyPr/>
          <a:lstStyle/>
          <a:p>
            <a:pPr algn="l"/>
            <a:r>
              <a:rPr lang="zh-CN" altLang="en-US" sz="2400" b="1" dirty="0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主要型号：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itchFamily="2" charset="-122"/>
              </a:rPr>
              <a:t>KVV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型聚氯乙烯绝缘聚氯乙烯护套控制电缆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algn="l"/>
            <a:r>
              <a:rPr lang="en-US" altLang="zh-CN" sz="1600" b="1" dirty="0" smtClean="0">
                <a:solidFill>
                  <a:srgbClr val="000000"/>
                </a:solidFill>
                <a:latin typeface="宋体" pitchFamily="2" charset="-122"/>
              </a:rPr>
              <a:t>               KVVR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型聚氯乙烯绝缘聚氯乙烯护套软结构控制电缆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algn="l"/>
            <a:r>
              <a:rPr lang="en-US" altLang="zh-CN" sz="1600" b="1" dirty="0" smtClean="0">
                <a:solidFill>
                  <a:srgbClr val="000000"/>
                </a:solidFill>
                <a:latin typeface="宋体" pitchFamily="2" charset="-122"/>
              </a:rPr>
              <a:t>               KVVP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型聚氯乙烯绝缘聚氯乙烯护套屏蔽软结构控制电缆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4" name="图片 3" descr="KVV结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502328"/>
            <a:ext cx="4286280" cy="14983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57224" y="171448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kern="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结构特点：</a:t>
            </a:r>
            <a:endParaRPr lang="en-US" altLang="zh-CN" sz="2400" b="1" kern="0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altLang="zh-CN" kern="0" dirty="0" smtClean="0">
                <a:latin typeface="+mn-ea"/>
              </a:rPr>
              <a:t>1</a:t>
            </a:r>
            <a:r>
              <a:rPr lang="zh-CN" altLang="en-US" kern="0" dirty="0" smtClean="0">
                <a:latin typeface="+mn-ea"/>
              </a:rPr>
              <a:t>、导体有单芯或绞合内导体（裸铜</a:t>
            </a:r>
            <a:r>
              <a:rPr lang="en-US" altLang="zh-CN" kern="0" dirty="0" smtClean="0">
                <a:latin typeface="+mn-ea"/>
              </a:rPr>
              <a:t>/</a:t>
            </a:r>
            <a:r>
              <a:rPr lang="zh-CN" altLang="en-US" kern="0" dirty="0" smtClean="0">
                <a:latin typeface="+mn-ea"/>
              </a:rPr>
              <a:t>镀锡铜）；</a:t>
            </a:r>
            <a:endParaRPr lang="en-US" altLang="zh-CN" kern="0" dirty="0" smtClean="0">
              <a:latin typeface="+mn-ea"/>
            </a:endParaRP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altLang="zh-CN" kern="0" dirty="0" smtClean="0">
                <a:latin typeface="+mn-ea"/>
              </a:rPr>
              <a:t>2</a:t>
            </a:r>
            <a:r>
              <a:rPr lang="zh-CN" altLang="en-US" kern="0" dirty="0" smtClean="0">
                <a:latin typeface="+mn-ea"/>
              </a:rPr>
              <a:t>、采用聚氯乙烯绝缘；</a:t>
            </a:r>
            <a:endParaRPr lang="en-US" altLang="zh-CN" kern="0" dirty="0" smtClean="0">
              <a:latin typeface="+mn-ea"/>
            </a:endParaRP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altLang="zh-CN" kern="0" dirty="0" smtClean="0">
                <a:latin typeface="+mn-ea"/>
              </a:rPr>
              <a:t>3</a:t>
            </a:r>
            <a:r>
              <a:rPr lang="zh-CN" altLang="en-US" kern="0" dirty="0" smtClean="0">
                <a:latin typeface="+mn-ea"/>
              </a:rPr>
              <a:t>、聚酯绕包薄膜；</a:t>
            </a:r>
            <a:endParaRPr lang="en-US" altLang="zh-CN" kern="0" dirty="0" smtClean="0">
              <a:latin typeface="+mn-ea"/>
            </a:endParaRP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altLang="zh-CN" kern="0" dirty="0" smtClean="0">
                <a:latin typeface="+mn-ea"/>
              </a:rPr>
              <a:t>4</a:t>
            </a:r>
            <a:r>
              <a:rPr lang="zh-CN" altLang="en-US" kern="0" dirty="0" smtClean="0">
                <a:latin typeface="+mn-ea"/>
              </a:rPr>
              <a:t>、聚氯乙烯护套，</a:t>
            </a:r>
            <a:r>
              <a:rPr lang="en-US" altLang="zh-CN" kern="0" dirty="0" smtClean="0">
                <a:latin typeface="+mn-ea"/>
              </a:rPr>
              <a:t>KVVP</a:t>
            </a:r>
            <a:r>
              <a:rPr lang="zh-CN" altLang="en-US" kern="0" dirty="0" smtClean="0">
                <a:latin typeface="+mn-ea"/>
              </a:rPr>
              <a:t>含有铜丝编织屏蔽层。</a:t>
            </a:r>
            <a:endParaRPr lang="en-US" altLang="zh-CN" kern="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214438"/>
            <a:ext cx="8429625" cy="4572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宋体" pitchFamily="2" charset="-122"/>
              </a:rPr>
              <a:t>KVV</a:t>
            </a:r>
            <a:r>
              <a:rPr lang="zh-CN" altLang="en-US" sz="2000" b="1" dirty="0" smtClean="0">
                <a:solidFill>
                  <a:srgbClr val="000000"/>
                </a:solidFill>
                <a:latin typeface="宋体" pitchFamily="2" charset="-122"/>
              </a:rPr>
              <a:t>型聚氯乙烯绝缘聚氯乙烯护套控制电缆</a:t>
            </a:r>
            <a:endParaRPr lang="en-US" altLang="zh-CN" sz="2000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sz="2000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marL="0" indent="0"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产品用途</a:t>
            </a:r>
            <a:r>
              <a:rPr lang="zh-CN" altLang="en-US" sz="1600" b="1" dirty="0" smtClean="0">
                <a:solidFill>
                  <a:srgbClr val="FF3300"/>
                </a:solidFill>
                <a:latin typeface="宋体" pitchFamily="2" charset="-122"/>
              </a:rPr>
              <a:t>：</a:t>
            </a:r>
            <a:endParaRPr lang="en-US" altLang="zh-CN" sz="1600" b="1" dirty="0" smtClean="0">
              <a:solidFill>
                <a:srgbClr val="FF3300"/>
              </a:solidFill>
              <a:latin typeface="宋体" pitchFamily="2" charset="-122"/>
            </a:endParaRP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  适用于直流或交流</a:t>
            </a:r>
            <a:r>
              <a:rPr lang="en-US" altLang="zh-CN" sz="1600" dirty="0" smtClean="0">
                <a:solidFill>
                  <a:srgbClr val="000000"/>
                </a:solidFill>
              </a:rPr>
              <a:t>50-60Hz</a:t>
            </a:r>
            <a:r>
              <a:rPr lang="zh-CN" altLang="en-US" sz="1600" dirty="0" smtClean="0">
                <a:solidFill>
                  <a:srgbClr val="000000"/>
                </a:solidFill>
              </a:rPr>
              <a:t>、额定</a:t>
            </a:r>
            <a:r>
              <a:rPr lang="en-US" altLang="zh-CN" sz="1600" dirty="0" smtClean="0">
                <a:solidFill>
                  <a:srgbClr val="000000"/>
                </a:solidFill>
              </a:rPr>
              <a:t>600V / 1000V </a:t>
            </a:r>
            <a:r>
              <a:rPr lang="zh-CN" altLang="en-US" sz="1600" dirty="0" smtClean="0">
                <a:solidFill>
                  <a:srgbClr val="000000"/>
                </a:solidFill>
              </a:rPr>
              <a:t>及以下，有外电滋干扰的控制信号和测量路线，可固定敷设在室内、电缆沟、管道内以及地下。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endParaRPr lang="en-US" altLang="zh-CN" sz="16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9999"/>
                </a:solidFill>
                <a:latin typeface="宋体" pitchFamily="2" charset="-122"/>
              </a:rPr>
              <a:t>执行标准：</a:t>
            </a:r>
            <a:r>
              <a:rPr lang="en-US" altLang="zh-CN" sz="1600" dirty="0" smtClean="0">
                <a:solidFill>
                  <a:srgbClr val="009999"/>
                </a:solidFill>
                <a:latin typeface="宋体" pitchFamily="2" charset="-122"/>
              </a:rPr>
              <a:t>GB9330-2008</a:t>
            </a: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endParaRPr lang="en-US" altLang="zh-CN" sz="1600" dirty="0" smtClean="0">
              <a:solidFill>
                <a:srgbClr val="009999"/>
              </a:solidFill>
              <a:latin typeface="宋体" pitchFamily="2" charset="-122"/>
            </a:endParaRP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latin typeface="宋体" pitchFamily="2" charset="-122"/>
              </a:rPr>
              <a:t>使用条件：</a:t>
            </a:r>
            <a:endParaRPr lang="en-US" altLang="zh-CN" sz="1600" dirty="0" smtClean="0"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长期允许工作温度：</a:t>
            </a:r>
            <a:r>
              <a:rPr lang="en-US" altLang="zh-CN" sz="1600" dirty="0" smtClean="0">
                <a:solidFill>
                  <a:srgbClr val="000000"/>
                </a:solidFill>
              </a:rPr>
              <a:t>+70</a:t>
            </a:r>
            <a:r>
              <a:rPr lang="zh-CN" altLang="en-US" sz="1600" dirty="0" smtClean="0">
                <a:solidFill>
                  <a:srgbClr val="000000"/>
                </a:solidFill>
              </a:rPr>
              <a:t>度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敷设温度不低于：</a:t>
            </a:r>
            <a:r>
              <a:rPr lang="en-US" altLang="zh-CN" sz="1600" dirty="0" smtClean="0">
                <a:solidFill>
                  <a:srgbClr val="000000"/>
                </a:solidFill>
              </a:rPr>
              <a:t>-10</a:t>
            </a:r>
            <a:r>
              <a:rPr lang="zh-CN" altLang="en-US" sz="1600" dirty="0" smtClean="0">
                <a:solidFill>
                  <a:srgbClr val="000000"/>
                </a:solidFill>
              </a:rPr>
              <a:t>度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 技术性能：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 试验电压：</a:t>
            </a:r>
            <a:r>
              <a:rPr lang="en-US" altLang="zh-CN" sz="1600" dirty="0" smtClean="0">
                <a:solidFill>
                  <a:srgbClr val="000000"/>
                </a:solidFill>
              </a:rPr>
              <a:t>AC 50Hz-2000V</a:t>
            </a:r>
            <a:endParaRPr lang="en-US" altLang="zh-CN" sz="1600" dirty="0" smtClean="0">
              <a:solidFill>
                <a:srgbClr val="009999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     绝缘电阻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：（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20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度）不小于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2M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欧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/Km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zh-CN" altLang="en-US" sz="2000" dirty="0" smtClean="0"/>
          </a:p>
        </p:txBody>
      </p:sp>
      <p:pic>
        <p:nvPicPr>
          <p:cNvPr id="3" name="图片 2" descr="K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714752"/>
            <a:ext cx="3668893" cy="18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928662" y="1772816"/>
            <a:ext cx="7358114" cy="107157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146152" y="1938281"/>
            <a:ext cx="7000924" cy="785818"/>
            <a:chOff x="1202" y="3067"/>
            <a:chExt cx="1102" cy="704"/>
          </a:xfrm>
        </p:grpSpPr>
        <p:sp>
          <p:nvSpPr>
            <p:cNvPr id="7" name="AutoShape 10"/>
            <p:cNvSpPr>
              <a:spLocks noChangeArrowheads="1"/>
            </p:cNvSpPr>
            <p:nvPr/>
          </p:nvSpPr>
          <p:spPr bwMode="gray">
            <a:xfrm>
              <a:off x="1202" y="3067"/>
              <a:ext cx="1102" cy="70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A56715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gray">
            <a:xfrm>
              <a:off x="1202" y="3067"/>
              <a:ext cx="324" cy="353"/>
            </a:xfrm>
            <a:custGeom>
              <a:avLst/>
              <a:gdLst>
                <a:gd name="T0" fmla="*/ 10 w 596"/>
                <a:gd name="T1" fmla="*/ 0 h 598"/>
                <a:gd name="T2" fmla="*/ 0 w 596"/>
                <a:gd name="T3" fmla="*/ 14 h 598"/>
                <a:gd name="T4" fmla="*/ 0 w 596"/>
                <a:gd name="T5" fmla="*/ 71 h 598"/>
                <a:gd name="T6" fmla="*/ 14 w 596"/>
                <a:gd name="T7" fmla="*/ 21 h 598"/>
                <a:gd name="T8" fmla="*/ 52 w 596"/>
                <a:gd name="T9" fmla="*/ 0 h 598"/>
                <a:gd name="T10" fmla="*/ 1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6CB92"/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ext Box 17"/>
          <p:cNvSpPr txBox="1">
            <a:spLocks noChangeArrowheads="1"/>
          </p:cNvSpPr>
          <p:nvPr/>
        </p:nvSpPr>
        <p:spPr bwMode="gray">
          <a:xfrm>
            <a:off x="1071538" y="1893102"/>
            <a:ext cx="7143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智能楼宇</a:t>
            </a:r>
            <a:r>
              <a:rPr lang="zh-CN" altLang="en-US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弱电线缆产品线</a:t>
            </a:r>
            <a:endParaRPr lang="zh-CN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6970" y="5467665"/>
            <a:ext cx="48253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——</a:t>
            </a:r>
            <a:r>
              <a:rPr lang="zh-CN" altLang="en-US" sz="24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智能楼宇综合布线专业提供商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981075"/>
            <a:ext cx="7129463" cy="48958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</a:p>
          <a:p>
            <a:pPr eaLnBrk="1" hangingPunct="1">
              <a:defRPr/>
            </a:pPr>
            <a:endParaRPr lang="en-US" altLang="zh-CN" sz="1800" dirty="0"/>
          </a:p>
        </p:txBody>
      </p:sp>
      <p:sp>
        <p:nvSpPr>
          <p:cNvPr id="19459" name="矩形 12"/>
          <p:cNvSpPr>
            <a:spLocks noChangeArrowheads="1"/>
          </p:cNvSpPr>
          <p:nvPr/>
        </p:nvSpPr>
        <p:spPr bwMode="auto">
          <a:xfrm>
            <a:off x="571500" y="1143000"/>
            <a:ext cx="8072438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宋体" pitchFamily="2" charset="-122"/>
              </a:rPr>
              <a:t>KVVR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型聚氯乙烯绝缘聚氯乙烯护套软结构控制电缆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  <a:p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产品用途</a:t>
            </a:r>
            <a:r>
              <a:rPr lang="zh-CN" altLang="en-US" b="1" dirty="0">
                <a:solidFill>
                  <a:srgbClr val="FF3300"/>
                </a:solidFill>
                <a:latin typeface="宋体" pitchFamily="2" charset="-122"/>
              </a:rPr>
              <a:t>：</a:t>
            </a:r>
            <a:endParaRPr lang="en-US" altLang="zh-CN" b="1" dirty="0">
              <a:solidFill>
                <a:srgbClr val="FF33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     适用于直流或交流</a:t>
            </a:r>
            <a:r>
              <a:rPr lang="en-US" altLang="zh-CN" dirty="0">
                <a:solidFill>
                  <a:srgbClr val="000000"/>
                </a:solidFill>
              </a:rPr>
              <a:t>50-60Hz</a:t>
            </a:r>
            <a:r>
              <a:rPr lang="zh-CN" altLang="en-US" dirty="0">
                <a:solidFill>
                  <a:srgbClr val="000000"/>
                </a:solidFill>
              </a:rPr>
              <a:t>、额定</a:t>
            </a:r>
            <a:r>
              <a:rPr lang="en-US" altLang="zh-CN" dirty="0">
                <a:solidFill>
                  <a:srgbClr val="000000"/>
                </a:solidFill>
              </a:rPr>
              <a:t>600V / 1000V </a:t>
            </a:r>
            <a:r>
              <a:rPr lang="zh-CN" altLang="en-US" dirty="0">
                <a:solidFill>
                  <a:srgbClr val="000000"/>
                </a:solidFill>
              </a:rPr>
              <a:t>及以下，配置装置中的电器仪表做控制信号和保护测量作用。</a:t>
            </a:r>
            <a:endParaRPr lang="en-US" altLang="zh-CN" dirty="0">
              <a:solidFill>
                <a:srgbClr val="000000"/>
              </a:solidFill>
            </a:endParaRPr>
          </a:p>
          <a:p>
            <a:pPr>
              <a:buClr>
                <a:srgbClr val="333399"/>
              </a:buClr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执行标准：</a:t>
            </a:r>
            <a:r>
              <a:rPr lang="en-US" altLang="zh-CN" dirty="0">
                <a:solidFill>
                  <a:srgbClr val="009999"/>
                </a:solidFill>
                <a:latin typeface="宋体" pitchFamily="2" charset="-122"/>
              </a:rPr>
              <a:t>GB9330-2008</a:t>
            </a:r>
          </a:p>
          <a:p>
            <a:pPr>
              <a:buClr>
                <a:srgbClr val="333399"/>
              </a:buClr>
            </a:pPr>
            <a:endParaRPr lang="en-US" altLang="zh-CN" dirty="0">
              <a:solidFill>
                <a:srgbClr val="009999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latin typeface="宋体" pitchFamily="2" charset="-122"/>
              </a:rPr>
              <a:t>使用条件：</a:t>
            </a:r>
            <a:endParaRPr lang="en-US" altLang="zh-CN" dirty="0"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  长期允许工作温度：</a:t>
            </a:r>
            <a:r>
              <a:rPr lang="en-US" altLang="zh-CN" dirty="0">
                <a:solidFill>
                  <a:srgbClr val="000000"/>
                </a:solidFill>
              </a:rPr>
              <a:t>+70</a:t>
            </a:r>
            <a:r>
              <a:rPr lang="zh-CN" altLang="en-US" dirty="0">
                <a:solidFill>
                  <a:srgbClr val="000000"/>
                </a:solidFill>
              </a:rPr>
              <a:t>度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   敷设温度不低于：</a:t>
            </a:r>
            <a:r>
              <a:rPr lang="en-US" altLang="zh-CN" dirty="0">
                <a:solidFill>
                  <a:srgbClr val="000000"/>
                </a:solidFill>
              </a:rPr>
              <a:t>-10</a:t>
            </a:r>
            <a:r>
              <a:rPr lang="zh-CN" altLang="en-US" dirty="0">
                <a:solidFill>
                  <a:srgbClr val="000000"/>
                </a:solidFill>
              </a:rPr>
              <a:t>度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技术性能：</a:t>
            </a:r>
            <a:endParaRPr lang="en-US" altLang="zh-CN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</a:rPr>
              <a:t>         试验电压：</a:t>
            </a:r>
            <a:r>
              <a:rPr lang="en-US" altLang="zh-CN" dirty="0">
                <a:solidFill>
                  <a:srgbClr val="000000"/>
                </a:solidFill>
              </a:rPr>
              <a:t>AC 50Hz-2000V</a:t>
            </a:r>
            <a:endParaRPr lang="en-US" altLang="zh-CN" dirty="0">
              <a:solidFill>
                <a:srgbClr val="009999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</a:pPr>
            <a:r>
              <a:rPr lang="zh-CN" altLang="en-US" dirty="0">
                <a:solidFill>
                  <a:srgbClr val="000000"/>
                </a:solidFill>
                <a:latin typeface="宋体" pitchFamily="2" charset="-122"/>
              </a:rPr>
              <a:t>     绝缘电阻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：（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20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度）不小于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2M</a:t>
            </a:r>
            <a:r>
              <a:rPr lang="zh-CN" altLang="en-US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欧</a:t>
            </a:r>
            <a:r>
              <a:rPr lang="en-US" altLang="zh-CN" dirty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/Km</a:t>
            </a:r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图片 3" descr="KV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857628"/>
            <a:ext cx="3009900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071563"/>
            <a:ext cx="7993062" cy="4857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宋体" pitchFamily="2" charset="-122"/>
              </a:rPr>
              <a:t>KVVP</a:t>
            </a:r>
            <a:r>
              <a:rPr lang="zh-CN" altLang="en-US" sz="2000" b="1" dirty="0" smtClean="0">
                <a:solidFill>
                  <a:srgbClr val="000000"/>
                </a:solidFill>
                <a:latin typeface="宋体" pitchFamily="2" charset="-122"/>
              </a:rPr>
              <a:t>型聚氯乙烯绝缘聚氯乙烯护套屏蔽软结构控制电缆</a:t>
            </a:r>
            <a:endParaRPr lang="en-US" altLang="zh-CN" sz="2000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marL="0" indent="0"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产品用途</a:t>
            </a:r>
            <a:r>
              <a:rPr lang="zh-CN" altLang="en-US" sz="1600" b="1" dirty="0" smtClean="0">
                <a:solidFill>
                  <a:srgbClr val="FF3300"/>
                </a:solidFill>
                <a:latin typeface="宋体" pitchFamily="2" charset="-122"/>
              </a:rPr>
              <a:t>：</a:t>
            </a:r>
            <a:endParaRPr lang="en-US" altLang="zh-CN" sz="1600" b="1" dirty="0" smtClean="0">
              <a:solidFill>
                <a:srgbClr val="FF3300"/>
              </a:solidFill>
              <a:latin typeface="宋体" pitchFamily="2" charset="-122"/>
            </a:endParaRP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  适用于直流或交流</a:t>
            </a:r>
            <a:r>
              <a:rPr lang="en-US" altLang="zh-CN" sz="1600" dirty="0" smtClean="0">
                <a:solidFill>
                  <a:srgbClr val="000000"/>
                </a:solidFill>
              </a:rPr>
              <a:t>50-60Hz</a:t>
            </a:r>
            <a:r>
              <a:rPr lang="zh-CN" altLang="en-US" sz="1600" dirty="0" smtClean="0">
                <a:solidFill>
                  <a:srgbClr val="000000"/>
                </a:solidFill>
              </a:rPr>
              <a:t>、额定</a:t>
            </a:r>
            <a:r>
              <a:rPr lang="en-US" altLang="zh-CN" sz="1600" dirty="0" smtClean="0">
                <a:solidFill>
                  <a:srgbClr val="000000"/>
                </a:solidFill>
              </a:rPr>
              <a:t>600V / 1000V </a:t>
            </a:r>
            <a:r>
              <a:rPr lang="zh-CN" altLang="en-US" sz="1600" dirty="0" smtClean="0">
                <a:solidFill>
                  <a:srgbClr val="000000"/>
                </a:solidFill>
              </a:rPr>
              <a:t>及以下，配置中的电器仪表做控制信号和保护测量作用。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endParaRPr lang="en-US" altLang="zh-CN" sz="16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9999"/>
                </a:solidFill>
                <a:latin typeface="宋体" pitchFamily="2" charset="-122"/>
              </a:rPr>
              <a:t>执行标准：</a:t>
            </a:r>
            <a:r>
              <a:rPr lang="en-US" altLang="zh-CN" sz="1600" dirty="0" smtClean="0">
                <a:solidFill>
                  <a:srgbClr val="009999"/>
                </a:solidFill>
                <a:latin typeface="宋体" pitchFamily="2" charset="-122"/>
              </a:rPr>
              <a:t>GB9330-2008</a:t>
            </a: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endParaRPr lang="en-US" altLang="zh-CN" sz="1600" dirty="0" smtClean="0">
              <a:solidFill>
                <a:srgbClr val="009999"/>
              </a:solidFill>
              <a:latin typeface="宋体" pitchFamily="2" charset="-122"/>
            </a:endParaRP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latin typeface="宋体" pitchFamily="2" charset="-122"/>
              </a:rPr>
              <a:t>使用条件：</a:t>
            </a:r>
            <a:endParaRPr lang="en-US" altLang="zh-CN" sz="1600" dirty="0" smtClean="0"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长期允许工作温度：</a:t>
            </a:r>
            <a:r>
              <a:rPr lang="en-US" altLang="zh-CN" sz="1600" dirty="0" smtClean="0">
                <a:solidFill>
                  <a:srgbClr val="000000"/>
                </a:solidFill>
              </a:rPr>
              <a:t>+70</a:t>
            </a:r>
            <a:r>
              <a:rPr lang="zh-CN" altLang="en-US" sz="1600" dirty="0" smtClean="0">
                <a:solidFill>
                  <a:srgbClr val="000000"/>
                </a:solidFill>
              </a:rPr>
              <a:t>度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敷设温度不低于：</a:t>
            </a:r>
            <a:r>
              <a:rPr lang="en-US" altLang="zh-CN" sz="1600" dirty="0" smtClean="0">
                <a:solidFill>
                  <a:srgbClr val="000000"/>
                </a:solidFill>
              </a:rPr>
              <a:t>-10</a:t>
            </a:r>
            <a:r>
              <a:rPr lang="zh-CN" altLang="en-US" sz="1600" dirty="0" smtClean="0">
                <a:solidFill>
                  <a:srgbClr val="000000"/>
                </a:solidFill>
              </a:rPr>
              <a:t>度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 技术性能：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 试验电压：</a:t>
            </a:r>
            <a:r>
              <a:rPr lang="en-US" altLang="zh-CN" sz="1600" dirty="0" smtClean="0">
                <a:solidFill>
                  <a:srgbClr val="000000"/>
                </a:solidFill>
              </a:rPr>
              <a:t>AC 50Hz-2000V</a:t>
            </a:r>
            <a:endParaRPr lang="en-US" altLang="zh-CN" sz="1600" dirty="0" smtClean="0">
              <a:solidFill>
                <a:srgbClr val="009999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     绝缘电阻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：（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20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度）不小于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2M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欧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/Km</a:t>
            </a:r>
            <a:endParaRPr lang="zh-CN" altLang="en-US" sz="1600" dirty="0" smtClean="0"/>
          </a:p>
        </p:txBody>
      </p:sp>
      <p:pic>
        <p:nvPicPr>
          <p:cNvPr id="4" name="图片 3" descr="KVV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357562"/>
            <a:ext cx="2871796" cy="223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42938" y="857232"/>
            <a:ext cx="8072437" cy="584200"/>
          </a:xfrm>
        </p:spPr>
        <p:txBody>
          <a:bodyPr/>
          <a:lstStyle/>
          <a:p>
            <a:pPr>
              <a:defRPr/>
            </a:pPr>
            <a:r>
              <a:rPr lang="en-US" altLang="zh-CN" sz="2400" b="1" kern="1200" dirty="0" smtClean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  <a:cs typeface="+mn-cs"/>
              </a:rPr>
              <a:t>S</a:t>
            </a:r>
            <a:r>
              <a:rPr lang="zh-CN" altLang="en-US" sz="2400" b="1" kern="1200" dirty="0" smtClean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  <a:cs typeface="+mn-cs"/>
              </a:rPr>
              <a:t>系列</a:t>
            </a:r>
            <a:r>
              <a:rPr lang="en-US" altLang="zh-CN" sz="2400" b="1" kern="1200" dirty="0" smtClean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  <a:cs typeface="+mn-cs"/>
              </a:rPr>
              <a:t>SYV</a:t>
            </a:r>
            <a:r>
              <a:rPr lang="zh-CN" altLang="en-US" sz="2400" b="1" kern="1200" dirty="0" smtClean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  <a:cs typeface="+mn-cs"/>
              </a:rPr>
              <a:t>型实芯</a:t>
            </a:r>
            <a:r>
              <a:rPr lang="zh-CN" altLang="en-US" sz="2400" b="1" kern="12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+mn-cs"/>
              </a:rPr>
              <a:t>聚氯乙烯绝缘聚氯乙烯护套同轴射频电缆</a:t>
            </a:r>
            <a:endParaRPr lang="zh-CN" altLang="en-US" sz="2400" dirty="0"/>
          </a:p>
        </p:txBody>
      </p:sp>
      <p:sp>
        <p:nvSpPr>
          <p:cNvPr id="21507" name="副标题 5"/>
          <p:cNvSpPr>
            <a:spLocks noGrp="1"/>
          </p:cNvSpPr>
          <p:nvPr>
            <p:ph type="subTitle" idx="1"/>
          </p:nvPr>
        </p:nvSpPr>
        <p:spPr>
          <a:xfrm>
            <a:off x="714375" y="3248030"/>
            <a:ext cx="6143641" cy="681036"/>
          </a:xfrm>
        </p:spPr>
        <p:txBody>
          <a:bodyPr/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主要型号：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itchFamily="2" charset="-122"/>
              </a:rPr>
              <a:t>SYWV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型物理发泡聚氯乙烯绝缘护套同轴电缆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algn="l"/>
            <a:r>
              <a:rPr lang="en-US" altLang="zh-CN" sz="1600" b="1" dirty="0" smtClean="0">
                <a:solidFill>
                  <a:srgbClr val="000000"/>
                </a:solidFill>
                <a:latin typeface="宋体" pitchFamily="2" charset="-122"/>
              </a:rPr>
              <a:t>             </a:t>
            </a:r>
            <a:r>
              <a:rPr lang="en-US" altLang="zh-CN" sz="1600" b="1" dirty="0" smtClean="0">
                <a:latin typeface="宋体" pitchFamily="2" charset="-122"/>
              </a:rPr>
              <a:t>SYV</a:t>
            </a:r>
            <a:r>
              <a:rPr lang="zh-CN" altLang="en-US" sz="1600" dirty="0" smtClean="0">
                <a:latin typeface="宋体" pitchFamily="2" charset="-122"/>
              </a:rPr>
              <a:t>型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实芯聚氯乙烯绝缘聚氯乙烯护套同轴射频电缆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21508" name="Picture 4" descr="20081206143719"/>
          <p:cNvPicPr>
            <a:picLocks noChangeAspect="1" noChangeArrowheads="1"/>
          </p:cNvPicPr>
          <p:nvPr/>
        </p:nvPicPr>
        <p:blipFill>
          <a:blip r:embed="rId2"/>
          <a:srcRect l="8619" t="11873" r="9842" b="2044"/>
          <a:stretch>
            <a:fillRect/>
          </a:stretch>
        </p:blipFill>
        <p:spPr bwMode="auto">
          <a:xfrm>
            <a:off x="5715008" y="3857628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076700"/>
            <a:ext cx="338455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85786" y="1357298"/>
            <a:ext cx="6643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  <a:buNone/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结构特点</a:t>
            </a:r>
            <a:r>
              <a:rPr lang="en-US" altLang="zh-CN" sz="2400" b="1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:</a:t>
            </a:r>
            <a:endParaRPr lang="zh-CN" altLang="en-US" sz="2400" b="1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  <a:p>
            <a:pPr lvl="0" eaLnBrk="1" hangingPunct="1">
              <a:buNone/>
              <a:defRPr/>
            </a:pPr>
            <a:r>
              <a:rPr lang="zh-CN" altLang="en-US" dirty="0" smtClean="0">
                <a:latin typeface="+mn-ea"/>
              </a:rPr>
              <a:t>    导体：单芯或绞合内导体（</a:t>
            </a:r>
            <a:r>
              <a:rPr lang="zh-CN" altLang="en-US" dirty="0" smtClean="0"/>
              <a:t>裸铜或镀锡铜丝线芯</a:t>
            </a:r>
            <a:r>
              <a:rPr lang="zh-CN" altLang="en-US" dirty="0" smtClean="0">
                <a:latin typeface="+mn-ea"/>
              </a:rPr>
              <a:t>）。</a:t>
            </a:r>
          </a:p>
          <a:p>
            <a:pPr lvl="0" eaLnBrk="1" hangingPunct="1">
              <a:buNone/>
              <a:defRPr/>
            </a:pPr>
            <a:r>
              <a:rPr lang="zh-CN" altLang="en-US" dirty="0" smtClean="0">
                <a:latin typeface="+mn-ea"/>
              </a:rPr>
              <a:t>    绝缘：低密度聚乙烯或高低密度聚乙烯混合</a:t>
            </a:r>
          </a:p>
          <a:p>
            <a:pPr lvl="0" eaLnBrk="1" hangingPunct="1">
              <a:buNone/>
              <a:defRPr/>
            </a:pPr>
            <a:r>
              <a:rPr lang="zh-CN" altLang="en-US" dirty="0" smtClean="0">
                <a:latin typeface="+mn-ea"/>
              </a:rPr>
              <a:t>    屏蔽：至少有一层软铜丝或镀锡铜丝组成的</a:t>
            </a:r>
            <a:endParaRPr lang="en-US" altLang="zh-CN" dirty="0" smtClean="0">
              <a:latin typeface="+mn-ea"/>
            </a:endParaRPr>
          </a:p>
          <a:p>
            <a:pPr lvl="0" eaLnBrk="1" hangingPunct="1">
              <a:buNone/>
              <a:defRPr/>
            </a:pPr>
            <a:r>
              <a:rPr lang="zh-CN" altLang="en-US" dirty="0" smtClean="0">
                <a:latin typeface="+mn-ea"/>
              </a:rPr>
              <a:t>          金属编织网作为屏蔽层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00108"/>
            <a:ext cx="8072438" cy="49292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1600" b="1" dirty="0" smtClean="0">
                <a:solidFill>
                  <a:srgbClr val="000000"/>
                </a:solidFill>
                <a:latin typeface="宋体" pitchFamily="2" charset="-122"/>
              </a:rPr>
              <a:t>SYV</a:t>
            </a:r>
            <a:r>
              <a:rPr lang="zh-CN" altLang="en-US" sz="1600" b="1" dirty="0" smtClean="0">
                <a:solidFill>
                  <a:srgbClr val="000000"/>
                </a:solidFill>
                <a:latin typeface="宋体" pitchFamily="2" charset="-122"/>
              </a:rPr>
              <a:t>型实芯聚氯乙烯绝缘、聚氯乙烯护套同轴射频电缆</a:t>
            </a:r>
            <a:endParaRPr lang="en-US" altLang="zh-CN" sz="3600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1600" b="1" dirty="0" smtClean="0">
                <a:solidFill>
                  <a:srgbClr val="000000"/>
                </a:solidFill>
                <a:latin typeface="宋体" pitchFamily="2" charset="-122"/>
              </a:rPr>
              <a:t>产品用途</a:t>
            </a:r>
            <a:r>
              <a:rPr lang="zh-CN" altLang="en-US" sz="1600" b="1" dirty="0" smtClean="0">
                <a:solidFill>
                  <a:srgbClr val="FF3300"/>
                </a:solidFill>
                <a:latin typeface="宋体" pitchFamily="2" charset="-122"/>
              </a:rPr>
              <a:t>：</a:t>
            </a:r>
            <a:endParaRPr lang="en-US" altLang="zh-CN" sz="1600" b="1" dirty="0" smtClean="0">
              <a:solidFill>
                <a:srgbClr val="FF3300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  适用于无线电通讯、广播设备的有关无线电电子设备中传输射频信号。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>
              <a:buClr>
                <a:srgbClr val="333399"/>
              </a:buClr>
              <a:buFontTx/>
              <a:buNone/>
            </a:pPr>
            <a:r>
              <a:rPr lang="en-US" altLang="zh-CN" sz="1600" dirty="0" smtClean="0">
                <a:solidFill>
                  <a:srgbClr val="000000"/>
                </a:solidFill>
              </a:rPr>
              <a:t>          </a:t>
            </a:r>
            <a:r>
              <a:rPr lang="zh-CN" altLang="en-US" sz="1600" dirty="0" smtClean="0">
                <a:solidFill>
                  <a:srgbClr val="000000"/>
                </a:solidFill>
              </a:rPr>
              <a:t>常用型号：</a:t>
            </a:r>
            <a:r>
              <a:rPr lang="en-US" altLang="zh-CN" sz="1600" dirty="0" smtClean="0">
                <a:solidFill>
                  <a:srgbClr val="000000"/>
                </a:solidFill>
              </a:rPr>
              <a:t>SYV-75-2-1/</a:t>
            </a:r>
            <a:r>
              <a:rPr lang="en-US" altLang="zh-CN" sz="1600" dirty="0" smtClean="0">
                <a:solidFill>
                  <a:srgbClr val="009999"/>
                </a:solidFill>
              </a:rPr>
              <a:t>2</a:t>
            </a:r>
            <a:r>
              <a:rPr lang="en-US" altLang="zh-CN" sz="1600" dirty="0" smtClean="0">
                <a:solidFill>
                  <a:srgbClr val="000000"/>
                </a:solidFill>
              </a:rPr>
              <a:t>  SYV-75-3-1/</a:t>
            </a:r>
            <a:r>
              <a:rPr lang="en-US" altLang="zh-CN" sz="1600" dirty="0" smtClean="0">
                <a:solidFill>
                  <a:srgbClr val="009999"/>
                </a:solidFill>
              </a:rPr>
              <a:t>2</a:t>
            </a:r>
            <a:r>
              <a:rPr lang="en-US" altLang="zh-CN" sz="1600" dirty="0" smtClean="0">
                <a:solidFill>
                  <a:srgbClr val="000000"/>
                </a:solidFill>
              </a:rPr>
              <a:t>   SYV-75-4-1/</a:t>
            </a:r>
            <a:r>
              <a:rPr lang="en-US" altLang="zh-CN" sz="1600" dirty="0" smtClean="0">
                <a:solidFill>
                  <a:srgbClr val="009999"/>
                </a:solidFill>
              </a:rPr>
              <a:t>2</a:t>
            </a:r>
            <a:r>
              <a:rPr lang="en-US" altLang="zh-CN" sz="1600" dirty="0" smtClean="0">
                <a:solidFill>
                  <a:srgbClr val="000000"/>
                </a:solidFill>
              </a:rPr>
              <a:t>  SYV-75-5-1/</a:t>
            </a:r>
            <a:r>
              <a:rPr lang="en-US" altLang="zh-CN" sz="1600" dirty="0" smtClean="0">
                <a:solidFill>
                  <a:srgbClr val="009999"/>
                </a:solidFill>
              </a:rPr>
              <a:t>2</a:t>
            </a:r>
          </a:p>
          <a:p>
            <a:pPr>
              <a:buClr>
                <a:srgbClr val="333399"/>
              </a:buClr>
              <a:buFontTx/>
              <a:buNone/>
            </a:pPr>
            <a:r>
              <a:rPr lang="en-US" altLang="zh-CN" sz="1600" dirty="0" smtClean="0">
                <a:solidFill>
                  <a:srgbClr val="000000"/>
                </a:solidFill>
              </a:rPr>
              <a:t>                            SYV-75-7-2     SYV-75-9-1      SYV-50-1-2     SYV-50-2-1/</a:t>
            </a:r>
            <a:r>
              <a:rPr lang="en-US" altLang="zh-CN" sz="1600" dirty="0" smtClean="0">
                <a:solidFill>
                  <a:srgbClr val="009999"/>
                </a:solidFill>
              </a:rPr>
              <a:t>2</a:t>
            </a:r>
          </a:p>
          <a:p>
            <a:pPr>
              <a:buClr>
                <a:srgbClr val="333399"/>
              </a:buClr>
              <a:buFontTx/>
              <a:buNone/>
            </a:pPr>
            <a:r>
              <a:rPr lang="en-US" altLang="zh-CN" sz="1600" dirty="0" smtClean="0">
                <a:solidFill>
                  <a:srgbClr val="000000"/>
                </a:solidFill>
              </a:rPr>
              <a:t>                            SYV-50-3        SYV-50-5-1/</a:t>
            </a:r>
            <a:r>
              <a:rPr lang="en-US" altLang="zh-CN" sz="1600" dirty="0" smtClean="0">
                <a:solidFill>
                  <a:srgbClr val="009999"/>
                </a:solidFill>
              </a:rPr>
              <a:t>2   </a:t>
            </a:r>
            <a:r>
              <a:rPr lang="en-US" altLang="zh-CN" sz="1600" dirty="0" smtClean="0">
                <a:solidFill>
                  <a:srgbClr val="000000"/>
                </a:solidFill>
              </a:rPr>
              <a:t>SYV-50-7-1/</a:t>
            </a:r>
            <a:r>
              <a:rPr lang="en-US" altLang="zh-CN" sz="1600" dirty="0" smtClean="0">
                <a:solidFill>
                  <a:srgbClr val="009999"/>
                </a:solidFill>
              </a:rPr>
              <a:t>2  </a:t>
            </a:r>
            <a:r>
              <a:rPr lang="en-US" altLang="zh-CN" sz="1600" dirty="0" smtClean="0">
                <a:solidFill>
                  <a:srgbClr val="000000"/>
                </a:solidFill>
              </a:rPr>
              <a:t>SYV-50-9</a:t>
            </a:r>
            <a:endParaRPr lang="en-US" altLang="zh-CN" sz="1600" dirty="0" smtClean="0">
              <a:solidFill>
                <a:srgbClr val="009999"/>
              </a:solidFill>
            </a:endParaRPr>
          </a:p>
          <a:p>
            <a:pPr>
              <a:buClr>
                <a:srgbClr val="333399"/>
              </a:buClr>
              <a:buFontTx/>
              <a:buNone/>
            </a:pPr>
            <a:r>
              <a:rPr lang="zh-CN" altLang="en-US" sz="1600" b="1" dirty="0" smtClean="0">
                <a:solidFill>
                  <a:srgbClr val="009999"/>
                </a:solidFill>
                <a:latin typeface="宋体" pitchFamily="2" charset="-122"/>
              </a:rPr>
              <a:t>执行标准：</a:t>
            </a:r>
            <a:r>
              <a:rPr lang="en-US" altLang="zh-CN" sz="1600" dirty="0" smtClean="0">
                <a:solidFill>
                  <a:srgbClr val="009999"/>
                </a:solidFill>
                <a:latin typeface="宋体" pitchFamily="2" charset="-122"/>
              </a:rPr>
              <a:t>GB/T14864-1993</a:t>
            </a:r>
          </a:p>
          <a:p>
            <a:pPr>
              <a:buClr>
                <a:srgbClr val="333399"/>
              </a:buClr>
              <a:buFontTx/>
              <a:buNone/>
            </a:pPr>
            <a:endParaRPr lang="en-US" altLang="zh-CN" sz="1600" dirty="0" smtClean="0">
              <a:solidFill>
                <a:srgbClr val="009999"/>
              </a:solidFill>
              <a:latin typeface="宋体" pitchFamily="2" charset="-122"/>
            </a:endParaRPr>
          </a:p>
          <a:p>
            <a:pPr>
              <a:buClr>
                <a:srgbClr val="333399"/>
              </a:buClr>
              <a:buFontTx/>
              <a:buNone/>
            </a:pPr>
            <a:r>
              <a:rPr lang="zh-CN" altLang="en-US" sz="1600" b="1" dirty="0" smtClean="0">
                <a:latin typeface="宋体" pitchFamily="2" charset="-122"/>
              </a:rPr>
              <a:t>使用条件：</a:t>
            </a:r>
            <a:endParaRPr lang="en-US" altLang="zh-CN" sz="1600" b="1" dirty="0" smtClean="0"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长期允许工作温度：</a:t>
            </a:r>
            <a:r>
              <a:rPr lang="en-US" altLang="zh-CN" sz="1600" dirty="0" smtClean="0">
                <a:solidFill>
                  <a:srgbClr val="000000"/>
                </a:solidFill>
              </a:rPr>
              <a:t>-40</a:t>
            </a:r>
            <a:r>
              <a:rPr lang="zh-CN" altLang="en-US" sz="1600" dirty="0" smtClean="0">
                <a:solidFill>
                  <a:srgbClr val="000000"/>
                </a:solidFill>
              </a:rPr>
              <a:t>度～</a:t>
            </a:r>
            <a:r>
              <a:rPr lang="en-US" altLang="zh-CN" sz="1600" dirty="0" smtClean="0">
                <a:solidFill>
                  <a:srgbClr val="000000"/>
                </a:solidFill>
              </a:rPr>
              <a:t>+65</a:t>
            </a:r>
            <a:r>
              <a:rPr lang="zh-CN" altLang="en-US" sz="1600" dirty="0" smtClean="0">
                <a:solidFill>
                  <a:srgbClr val="000000"/>
                </a:solidFill>
              </a:rPr>
              <a:t>度                      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敷设温度不低于：</a:t>
            </a:r>
            <a:r>
              <a:rPr lang="en-US" altLang="zh-CN" sz="1600" dirty="0" smtClean="0">
                <a:solidFill>
                  <a:srgbClr val="000000"/>
                </a:solidFill>
              </a:rPr>
              <a:t>-15</a:t>
            </a:r>
            <a:r>
              <a:rPr lang="zh-CN" altLang="en-US" sz="1600" dirty="0" smtClean="0">
                <a:solidFill>
                  <a:srgbClr val="000000"/>
                </a:solidFill>
              </a:rPr>
              <a:t>度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3399"/>
              </a:buClr>
              <a:buFontTx/>
              <a:buNone/>
            </a:pP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</a:rPr>
              <a:t>    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相对湿度：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</a:rPr>
              <a:t>40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度时达到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</a:rPr>
              <a:t>98%</a:t>
            </a:r>
          </a:p>
          <a:p>
            <a:pPr eaLnBrk="1" hangingPunct="1">
              <a:buClr>
                <a:srgbClr val="333399"/>
              </a:buClr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 </a:t>
            </a:r>
            <a:r>
              <a:rPr lang="zh-CN" altLang="en-US" sz="1600" b="1" dirty="0" smtClean="0">
                <a:solidFill>
                  <a:srgbClr val="000000"/>
                </a:solidFill>
                <a:latin typeface="宋体" pitchFamily="2" charset="-122"/>
              </a:rPr>
              <a:t>技术性能：                         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允许最小弯曲半径：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 </a:t>
            </a:r>
            <a:r>
              <a:rPr lang="en-US" altLang="zh-CN" sz="1600" dirty="0" smtClean="0">
                <a:solidFill>
                  <a:srgbClr val="000000"/>
                </a:solidFill>
              </a:rPr>
              <a:t>50</a:t>
            </a:r>
            <a:r>
              <a:rPr lang="zh-CN" altLang="en-US" sz="1600" dirty="0" smtClean="0">
                <a:solidFill>
                  <a:srgbClr val="000000"/>
                </a:solidFill>
              </a:rPr>
              <a:t>欧  电容不大于：</a:t>
            </a:r>
            <a:r>
              <a:rPr lang="en-US" altLang="zh-CN" sz="1600" dirty="0" smtClean="0">
                <a:solidFill>
                  <a:srgbClr val="000000"/>
                </a:solidFill>
              </a:rPr>
              <a:t>115PF/M                            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室内不小于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</a:rPr>
              <a:t>5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倍的电缆外径 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3399"/>
              </a:buClr>
              <a:buFontTx/>
              <a:buNone/>
            </a:pPr>
            <a:r>
              <a:rPr lang="en-US" altLang="zh-CN" sz="1600" dirty="0" smtClean="0">
                <a:solidFill>
                  <a:srgbClr val="000000"/>
                </a:solidFill>
              </a:rPr>
              <a:t>         70</a:t>
            </a:r>
            <a:r>
              <a:rPr lang="zh-CN" altLang="en-US" sz="1600" dirty="0" smtClean="0">
                <a:solidFill>
                  <a:srgbClr val="000000"/>
                </a:solidFill>
              </a:rPr>
              <a:t>欧  电容不大于：</a:t>
            </a:r>
            <a:r>
              <a:rPr lang="en-US" altLang="zh-CN" sz="1600" dirty="0" smtClean="0">
                <a:solidFill>
                  <a:srgbClr val="000000"/>
                </a:solidFill>
              </a:rPr>
              <a:t>76PF/M                              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室外不小于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</a:rPr>
              <a:t>10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倍的电缆外径 </a:t>
            </a:r>
            <a:endParaRPr lang="en-US" altLang="zh-CN" sz="1600" dirty="0" smtClean="0">
              <a:solidFill>
                <a:srgbClr val="009999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     绝缘电阻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：不小于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10000M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欧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/Km</a:t>
            </a:r>
            <a:endParaRPr lang="zh-CN" altLang="en-US" sz="1600" dirty="0" smtClean="0"/>
          </a:p>
          <a:p>
            <a:pPr eaLnBrk="1" hangingPunct="1">
              <a:buFontTx/>
              <a:buNone/>
            </a:pPr>
            <a:endParaRPr lang="zh-CN" altLang="en-US" sz="2000" dirty="0" smtClean="0"/>
          </a:p>
          <a:p>
            <a:pPr eaLnBrk="1" hangingPunct="1"/>
            <a:endParaRPr lang="en-US" altLang="zh-CN" sz="2800" dirty="0" smtClean="0"/>
          </a:p>
        </p:txBody>
      </p:sp>
      <p:pic>
        <p:nvPicPr>
          <p:cNvPr id="22531" name="Picture 5" descr="同轴电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429000"/>
            <a:ext cx="15113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20891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IMG_0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1643050"/>
            <a:ext cx="818990" cy="1606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28670"/>
            <a:ext cx="7775575" cy="507209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宋体" pitchFamily="2" charset="-122"/>
              </a:rPr>
              <a:t>SYWV</a:t>
            </a:r>
            <a:r>
              <a:rPr lang="zh-CN" altLang="en-US" sz="2000" b="1" dirty="0" smtClean="0">
                <a:solidFill>
                  <a:srgbClr val="000000"/>
                </a:solidFill>
                <a:latin typeface="宋体" pitchFamily="2" charset="-122"/>
              </a:rPr>
              <a:t>型物理发泡聚氯乙烯绝缘护套同轴电缆</a:t>
            </a:r>
            <a:endParaRPr lang="en-US" altLang="zh-CN" sz="4400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altLang="zh-CN" sz="20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marL="0" indent="0">
              <a:buFontTx/>
              <a:buNone/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宋体" pitchFamily="2" charset="-122"/>
              </a:rPr>
              <a:t>产品用途</a:t>
            </a:r>
            <a:r>
              <a:rPr lang="zh-CN" altLang="en-US" sz="1600" b="1" dirty="0" smtClean="0">
                <a:solidFill>
                  <a:srgbClr val="FF3300"/>
                </a:solidFill>
                <a:latin typeface="宋体" pitchFamily="2" charset="-122"/>
              </a:rPr>
              <a:t>：</a:t>
            </a:r>
            <a:endParaRPr lang="en-US" altLang="zh-CN" sz="1600" b="1" dirty="0" smtClean="0">
              <a:solidFill>
                <a:srgbClr val="FF3300"/>
              </a:solidFill>
              <a:latin typeface="宋体" pitchFamily="2" charset="-122"/>
            </a:endParaRP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  适用于无线电通讯和采用类似技术的电子装置中。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r>
              <a:rPr lang="en-US" altLang="zh-CN" sz="1600" dirty="0" smtClean="0">
                <a:solidFill>
                  <a:srgbClr val="000000"/>
                </a:solidFill>
              </a:rPr>
              <a:t>           </a:t>
            </a:r>
            <a:r>
              <a:rPr lang="zh-CN" altLang="en-US" sz="1600" dirty="0" smtClean="0">
                <a:solidFill>
                  <a:srgbClr val="000000"/>
                </a:solidFill>
              </a:rPr>
              <a:t>常用型号：</a:t>
            </a:r>
            <a:r>
              <a:rPr lang="en-US" altLang="zh-CN" sz="1600" dirty="0" smtClean="0">
                <a:solidFill>
                  <a:srgbClr val="000000"/>
                </a:solidFill>
              </a:rPr>
              <a:t>SYWV-75-5/</a:t>
            </a:r>
            <a:r>
              <a:rPr lang="en-US" altLang="zh-CN" sz="1600" dirty="0" smtClean="0">
                <a:solidFill>
                  <a:srgbClr val="009999"/>
                </a:solidFill>
              </a:rPr>
              <a:t>64/96/128/144</a:t>
            </a:r>
            <a:r>
              <a:rPr lang="en-US" altLang="zh-CN" sz="1600" dirty="0" smtClean="0">
                <a:solidFill>
                  <a:srgbClr val="000000"/>
                </a:solidFill>
              </a:rPr>
              <a:t>   SYWV-75-7/</a:t>
            </a:r>
            <a:r>
              <a:rPr lang="en-US" altLang="zh-CN" sz="1600" dirty="0" smtClean="0">
                <a:solidFill>
                  <a:srgbClr val="009999"/>
                </a:solidFill>
              </a:rPr>
              <a:t>72/96/128/144/192</a:t>
            </a:r>
            <a:r>
              <a:rPr lang="en-US" altLang="zh-CN" sz="1600" dirty="0" smtClean="0">
                <a:solidFill>
                  <a:srgbClr val="000000"/>
                </a:solidFill>
              </a:rPr>
              <a:t>              </a:t>
            </a: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r>
              <a:rPr lang="en-US" altLang="zh-CN" sz="1600" dirty="0" smtClean="0">
                <a:solidFill>
                  <a:srgbClr val="000000"/>
                </a:solidFill>
              </a:rPr>
              <a:t>                             SYWV-75-9/</a:t>
            </a:r>
            <a:r>
              <a:rPr lang="en-US" altLang="zh-CN" sz="1600" dirty="0" smtClean="0">
                <a:solidFill>
                  <a:srgbClr val="009999"/>
                </a:solidFill>
              </a:rPr>
              <a:t>84/96/192 </a:t>
            </a:r>
            <a:r>
              <a:rPr lang="en-US" altLang="zh-CN" sz="1600" dirty="0" smtClean="0">
                <a:solidFill>
                  <a:srgbClr val="000000"/>
                </a:solidFill>
              </a:rPr>
              <a:t>        SYV-75-12-</a:t>
            </a:r>
            <a:r>
              <a:rPr lang="en-US" altLang="zh-CN" sz="1600" dirty="0" smtClean="0">
                <a:solidFill>
                  <a:srgbClr val="009999"/>
                </a:solidFill>
              </a:rPr>
              <a:t>120/192</a:t>
            </a: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endParaRPr lang="en-US" altLang="zh-CN" sz="1600" dirty="0" smtClean="0">
              <a:solidFill>
                <a:srgbClr val="009999"/>
              </a:solidFill>
            </a:endParaRP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r>
              <a:rPr lang="zh-CN" altLang="en-US" sz="1600" b="1" dirty="0" smtClean="0">
                <a:solidFill>
                  <a:srgbClr val="009999"/>
                </a:solidFill>
                <a:latin typeface="宋体" pitchFamily="2" charset="-122"/>
              </a:rPr>
              <a:t>执行标准：</a:t>
            </a:r>
            <a:r>
              <a:rPr lang="en-US" altLang="zh-CN" sz="1600" dirty="0" smtClean="0">
                <a:solidFill>
                  <a:srgbClr val="009999"/>
                </a:solidFill>
                <a:latin typeface="宋体" pitchFamily="2" charset="-122"/>
              </a:rPr>
              <a:t>GB/T11138-1997  GY/T135-1998</a:t>
            </a:r>
          </a:p>
          <a:p>
            <a:pPr marL="0" indent="0">
              <a:buClr>
                <a:srgbClr val="333399"/>
              </a:buClr>
              <a:buFontTx/>
              <a:buNone/>
              <a:defRPr/>
            </a:pPr>
            <a:r>
              <a:rPr lang="zh-CN" altLang="en-US" sz="1600" b="1" dirty="0" smtClean="0">
                <a:latin typeface="宋体" pitchFamily="2" charset="-122"/>
              </a:rPr>
              <a:t>使用条件：</a:t>
            </a:r>
            <a:endParaRPr lang="en-US" altLang="zh-CN" sz="1600" b="1" dirty="0" smtClean="0"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长期允许工作温度：</a:t>
            </a:r>
            <a:r>
              <a:rPr lang="en-US" altLang="zh-CN" sz="1600" dirty="0" smtClean="0">
                <a:solidFill>
                  <a:srgbClr val="000000"/>
                </a:solidFill>
              </a:rPr>
              <a:t>-40</a:t>
            </a:r>
            <a:r>
              <a:rPr lang="zh-CN" altLang="en-US" sz="1600" dirty="0" smtClean="0">
                <a:solidFill>
                  <a:srgbClr val="000000"/>
                </a:solidFill>
              </a:rPr>
              <a:t>度～</a:t>
            </a:r>
            <a:r>
              <a:rPr lang="en-US" altLang="zh-CN" sz="1600" dirty="0" smtClean="0">
                <a:solidFill>
                  <a:srgbClr val="000000"/>
                </a:solidFill>
              </a:rPr>
              <a:t>+65</a:t>
            </a:r>
            <a:r>
              <a:rPr lang="zh-CN" altLang="en-US" sz="1600" dirty="0" smtClean="0">
                <a:solidFill>
                  <a:srgbClr val="000000"/>
                </a:solidFill>
              </a:rPr>
              <a:t>度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敷设温度不低于：</a:t>
            </a:r>
            <a:r>
              <a:rPr lang="en-US" altLang="zh-CN" sz="1600" dirty="0" smtClean="0">
                <a:solidFill>
                  <a:srgbClr val="000000"/>
                </a:solidFill>
              </a:rPr>
              <a:t>-15</a:t>
            </a:r>
            <a:r>
              <a:rPr lang="zh-CN" altLang="en-US" sz="1600" dirty="0" smtClean="0">
                <a:solidFill>
                  <a:srgbClr val="000000"/>
                </a:solidFill>
              </a:rPr>
              <a:t>度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</a:rPr>
              <a:t>    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相对湿度：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</a:rPr>
              <a:t>40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度时达到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</a:rPr>
              <a:t>98%</a:t>
            </a: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 </a:t>
            </a:r>
            <a:r>
              <a:rPr lang="zh-CN" altLang="en-US" sz="1600" b="1" dirty="0" smtClean="0">
                <a:solidFill>
                  <a:srgbClr val="000000"/>
                </a:solidFill>
                <a:latin typeface="宋体" pitchFamily="2" charset="-122"/>
              </a:rPr>
              <a:t>技术性能：                         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允许最小弯曲半径：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</a:rPr>
              <a:t>         </a:t>
            </a:r>
            <a:r>
              <a:rPr lang="en-US" altLang="zh-CN" sz="1600" dirty="0" smtClean="0">
                <a:solidFill>
                  <a:srgbClr val="000000"/>
                </a:solidFill>
              </a:rPr>
              <a:t>50</a:t>
            </a:r>
            <a:r>
              <a:rPr lang="zh-CN" altLang="en-US" sz="1600" dirty="0" smtClean="0">
                <a:solidFill>
                  <a:srgbClr val="000000"/>
                </a:solidFill>
              </a:rPr>
              <a:t>欧  电容不大于：</a:t>
            </a:r>
            <a:r>
              <a:rPr lang="en-US" altLang="zh-CN" sz="1600" dirty="0" smtClean="0">
                <a:solidFill>
                  <a:srgbClr val="000000"/>
                </a:solidFill>
              </a:rPr>
              <a:t>115PF/M                            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室内不小于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</a:rPr>
              <a:t>5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倍的电缆外径 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en-US" altLang="zh-CN" sz="1600" dirty="0" smtClean="0">
                <a:solidFill>
                  <a:srgbClr val="000000"/>
                </a:solidFill>
              </a:rPr>
              <a:t>         70</a:t>
            </a:r>
            <a:r>
              <a:rPr lang="zh-CN" altLang="en-US" sz="1600" dirty="0" smtClean="0">
                <a:solidFill>
                  <a:srgbClr val="000000"/>
                </a:solidFill>
              </a:rPr>
              <a:t>欧  电容不大于：</a:t>
            </a:r>
            <a:r>
              <a:rPr lang="en-US" altLang="zh-CN" sz="1600" dirty="0" smtClean="0">
                <a:solidFill>
                  <a:srgbClr val="000000"/>
                </a:solidFill>
              </a:rPr>
              <a:t>76PF/M                              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室外不小于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</a:rPr>
              <a:t>10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倍的电缆外径 </a:t>
            </a:r>
            <a:endParaRPr lang="en-US" altLang="zh-CN" sz="1600" dirty="0" smtClean="0">
              <a:solidFill>
                <a:srgbClr val="009999"/>
              </a:solidFill>
              <a:latin typeface="宋体" pitchFamily="2" charset="-122"/>
            </a:endParaRPr>
          </a:p>
          <a:p>
            <a:pPr eaLnBrk="1" hangingPunct="1">
              <a:buClr>
                <a:srgbClr val="333399"/>
              </a:buClr>
              <a:buFontTx/>
              <a:buNone/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</a:rPr>
              <a:t>     绝缘电阻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：不小于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10000M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欧</a:t>
            </a:r>
            <a:r>
              <a:rPr lang="en-US" altLang="zh-CN" sz="1600" dirty="0" smtClean="0"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/Km</a:t>
            </a:r>
            <a:endParaRPr lang="zh-CN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dirty="0" smtClean="0"/>
          </a:p>
        </p:txBody>
      </p:sp>
      <p:pic>
        <p:nvPicPr>
          <p:cNvPr id="23555" name="Picture 4" descr="20081206143719"/>
          <p:cNvPicPr>
            <a:picLocks noChangeAspect="1" noChangeArrowheads="1"/>
          </p:cNvPicPr>
          <p:nvPr/>
        </p:nvPicPr>
        <p:blipFill>
          <a:blip r:embed="rId2"/>
          <a:srcRect l="6767" t="6840" r="6015" b="4050"/>
          <a:stretch>
            <a:fillRect/>
          </a:stretch>
        </p:blipFill>
        <p:spPr bwMode="auto">
          <a:xfrm>
            <a:off x="6500826" y="3143248"/>
            <a:ext cx="21658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IMG_0069.JPG"/>
          <p:cNvPicPr>
            <a:picLocks noChangeAspect="1"/>
          </p:cNvPicPr>
          <p:nvPr/>
        </p:nvPicPr>
        <p:blipFill>
          <a:blip r:embed="rId3" cstate="print"/>
          <a:srcRect t="5990" r="3733" b="4161"/>
          <a:stretch>
            <a:fillRect/>
          </a:stretch>
        </p:blipFill>
        <p:spPr>
          <a:xfrm>
            <a:off x="4779170" y="3214686"/>
            <a:ext cx="16502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7"/>
            <a:ext cx="6786610" cy="342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sz="2400" b="1" kern="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型号规格说明：</a:t>
            </a:r>
            <a:endParaRPr lang="en-US" altLang="zh-CN" sz="2400" b="1" kern="0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kern="0" dirty="0" smtClean="0">
                <a:latin typeface="+mj-ea"/>
              </a:rPr>
              <a:t>（</a:t>
            </a:r>
            <a:r>
              <a:rPr lang="en-US" altLang="zh-CN" kern="0" dirty="0" smtClean="0">
                <a:latin typeface="+mj-ea"/>
              </a:rPr>
              <a:t>1</a:t>
            </a:r>
            <a:r>
              <a:rPr lang="zh-CN" altLang="en-US" kern="0" dirty="0" smtClean="0">
                <a:latin typeface="+mj-ea"/>
              </a:rPr>
              <a:t>）特性阻抗（</a:t>
            </a:r>
            <a:r>
              <a:rPr lang="en-US" altLang="zh-CN" kern="0" dirty="0" smtClean="0">
                <a:latin typeface="+mj-ea"/>
              </a:rPr>
              <a:t>50Ω 75Ω</a:t>
            </a:r>
            <a:r>
              <a:rPr lang="zh-CN" altLang="en-US" kern="0" dirty="0" smtClean="0">
                <a:latin typeface="+mj-ea"/>
              </a:rPr>
              <a:t>） </a:t>
            </a:r>
            <a:endParaRPr lang="en-US" altLang="zh-CN" kern="0" dirty="0" smtClean="0">
              <a:latin typeface="+mj-ea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kern="0" dirty="0" smtClean="0">
                <a:latin typeface="+mj-ea"/>
              </a:rPr>
              <a:t>（</a:t>
            </a:r>
            <a:r>
              <a:rPr lang="en-US" altLang="zh-CN" kern="0" dirty="0" smtClean="0">
                <a:latin typeface="+mj-ea"/>
              </a:rPr>
              <a:t>2</a:t>
            </a:r>
            <a:r>
              <a:rPr lang="zh-CN" altLang="en-US" kern="0" dirty="0" smtClean="0">
                <a:latin typeface="+mj-ea"/>
              </a:rPr>
              <a:t>）</a:t>
            </a:r>
            <a:r>
              <a:rPr lang="en-US" altLang="zh-CN" kern="0" dirty="0" smtClean="0">
                <a:latin typeface="+mj-ea"/>
              </a:rPr>
              <a:t>PE</a:t>
            </a:r>
            <a:r>
              <a:rPr lang="zh-CN" altLang="en-US" kern="0" dirty="0" smtClean="0">
                <a:latin typeface="+mj-ea"/>
              </a:rPr>
              <a:t>绝缘层外径大小可分为</a:t>
            </a:r>
            <a:r>
              <a:rPr lang="en-US" altLang="zh-CN" kern="0" dirty="0" smtClean="0">
                <a:latin typeface="+mj-ea"/>
              </a:rPr>
              <a:t>2 3 4 5 7 9 12……. mm            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kern="0" dirty="0" smtClean="0">
                <a:latin typeface="+mj-ea"/>
              </a:rPr>
              <a:t>（</a:t>
            </a:r>
            <a:r>
              <a:rPr lang="en-US" altLang="zh-CN" kern="0" dirty="0" smtClean="0">
                <a:latin typeface="+mj-ea"/>
              </a:rPr>
              <a:t>3</a:t>
            </a:r>
            <a:r>
              <a:rPr lang="zh-CN" altLang="en-US" kern="0" dirty="0" smtClean="0">
                <a:latin typeface="+mj-ea"/>
              </a:rPr>
              <a:t>）编织层可分为</a:t>
            </a:r>
            <a:r>
              <a:rPr lang="en-US" altLang="zh-CN" kern="0" dirty="0" smtClean="0">
                <a:latin typeface="+mj-ea"/>
              </a:rPr>
              <a:t>48P 64P 96P 120P 144P 168P 192P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kern="0" dirty="0" smtClean="0">
                <a:latin typeface="+mj-ea"/>
              </a:rPr>
              <a:t>（</a:t>
            </a:r>
            <a:r>
              <a:rPr lang="en-US" altLang="zh-CN" kern="0" dirty="0" smtClean="0">
                <a:latin typeface="+mj-ea"/>
              </a:rPr>
              <a:t>4</a:t>
            </a:r>
            <a:r>
              <a:rPr lang="zh-CN" altLang="en-US" kern="0" dirty="0" smtClean="0">
                <a:latin typeface="+mj-ea"/>
              </a:rPr>
              <a:t>）内导体一般由单芯和多芯组成，即</a:t>
            </a:r>
            <a:r>
              <a:rPr lang="en-US" altLang="zh-CN" kern="0" dirty="0" smtClean="0">
                <a:latin typeface="+mj-ea"/>
              </a:rPr>
              <a:t>-1</a:t>
            </a:r>
            <a:r>
              <a:rPr lang="zh-CN" altLang="en-US" kern="0" dirty="0" smtClean="0">
                <a:latin typeface="+mj-ea"/>
              </a:rPr>
              <a:t>（单芯）、</a:t>
            </a:r>
            <a:r>
              <a:rPr lang="en-US" altLang="zh-CN" kern="0" dirty="0" smtClean="0">
                <a:latin typeface="+mj-ea"/>
              </a:rPr>
              <a:t>-2</a:t>
            </a:r>
            <a:r>
              <a:rPr lang="zh-CN" altLang="en-US" kern="0" dirty="0" smtClean="0">
                <a:latin typeface="+mj-ea"/>
              </a:rPr>
              <a:t>（多芯）</a:t>
            </a:r>
            <a:endParaRPr lang="en-US" altLang="zh-CN" kern="0" dirty="0" smtClean="0">
              <a:latin typeface="+mj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kern="0" dirty="0" smtClean="0">
                <a:latin typeface="+mj-ea"/>
              </a:rPr>
              <a:t>（</a:t>
            </a:r>
            <a:r>
              <a:rPr lang="en-US" altLang="zh-CN" kern="0" dirty="0" smtClean="0">
                <a:latin typeface="+mj-ea"/>
              </a:rPr>
              <a:t>5</a:t>
            </a:r>
            <a:r>
              <a:rPr lang="zh-CN" altLang="en-US" kern="0" dirty="0" smtClean="0">
                <a:latin typeface="+mj-ea"/>
              </a:rPr>
              <a:t>）</a:t>
            </a:r>
            <a:r>
              <a:rPr lang="en-US" dirty="0" smtClean="0">
                <a:latin typeface="+mj-ea"/>
              </a:rPr>
              <a:t>S </a:t>
            </a:r>
            <a:r>
              <a:rPr lang="zh-CN" altLang="en-US" dirty="0" smtClean="0">
                <a:latin typeface="+mj-ea"/>
              </a:rPr>
              <a:t>代表射频电缆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kern="0" dirty="0" smtClean="0">
                <a:latin typeface="+mj-ea"/>
              </a:rPr>
              <a:t>（</a:t>
            </a:r>
            <a:r>
              <a:rPr lang="en-US" altLang="zh-CN" kern="0" dirty="0" smtClean="0">
                <a:latin typeface="+mj-ea"/>
              </a:rPr>
              <a:t>6</a:t>
            </a:r>
            <a:r>
              <a:rPr lang="zh-CN" altLang="en-US" kern="0" dirty="0" smtClean="0">
                <a:latin typeface="+mj-ea"/>
              </a:rPr>
              <a:t>）</a:t>
            </a:r>
            <a:r>
              <a:rPr lang="en-US" dirty="0" smtClean="0">
                <a:latin typeface="+mj-ea"/>
              </a:rPr>
              <a:t>Y</a:t>
            </a:r>
            <a:r>
              <a:rPr lang="zh-CN" altLang="en-US" dirty="0" smtClean="0">
                <a:latin typeface="+mj-ea"/>
              </a:rPr>
              <a:t>代表实心聚乙烯绝缘型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kern="0" dirty="0" smtClean="0">
                <a:latin typeface="+mj-ea"/>
              </a:rPr>
              <a:t>（</a:t>
            </a:r>
            <a:r>
              <a:rPr lang="en-US" altLang="zh-CN" kern="0" dirty="0" smtClean="0">
                <a:latin typeface="+mj-ea"/>
              </a:rPr>
              <a:t>7</a:t>
            </a:r>
            <a:r>
              <a:rPr lang="zh-CN" altLang="en-US" kern="0" dirty="0" smtClean="0">
                <a:latin typeface="+mj-ea"/>
              </a:rPr>
              <a:t>）</a:t>
            </a:r>
            <a:r>
              <a:rPr lang="en-US" dirty="0" smtClean="0">
                <a:latin typeface="+mj-ea"/>
              </a:rPr>
              <a:t>YK</a:t>
            </a:r>
            <a:r>
              <a:rPr lang="zh-CN" altLang="en-US" dirty="0" smtClean="0">
                <a:latin typeface="+mj-ea"/>
              </a:rPr>
              <a:t>代表纵孔聚乙烯绝缘型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kern="0" dirty="0" smtClean="0">
                <a:latin typeface="+mj-ea"/>
              </a:rPr>
              <a:t>（</a:t>
            </a:r>
            <a:r>
              <a:rPr lang="en-US" altLang="zh-CN" kern="0" dirty="0" smtClean="0">
                <a:latin typeface="+mj-ea"/>
              </a:rPr>
              <a:t>8</a:t>
            </a:r>
            <a:r>
              <a:rPr lang="zh-CN" altLang="en-US" kern="0" dirty="0" smtClean="0">
                <a:latin typeface="+mj-ea"/>
              </a:rPr>
              <a:t>）</a:t>
            </a:r>
            <a:r>
              <a:rPr lang="en-US" dirty="0" smtClean="0">
                <a:latin typeface="+mj-ea"/>
              </a:rPr>
              <a:t>YW</a:t>
            </a:r>
            <a:r>
              <a:rPr lang="zh-CN" altLang="en-US" dirty="0" smtClean="0">
                <a:latin typeface="+mj-ea"/>
              </a:rPr>
              <a:t>代表泡沫聚乙烯绝缘型</a:t>
            </a:r>
            <a:endParaRPr lang="en-US" altLang="zh-CN" dirty="0" smtClean="0">
              <a:latin typeface="+mj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 smtClean="0">
                <a:latin typeface="+mj-ea"/>
              </a:rPr>
              <a:t>（</a:t>
            </a:r>
            <a:r>
              <a:rPr lang="en-US" altLang="zh-CN" dirty="0" smtClean="0">
                <a:latin typeface="+mj-ea"/>
              </a:rPr>
              <a:t>9</a:t>
            </a:r>
            <a:r>
              <a:rPr lang="zh-CN" altLang="en-US" dirty="0" smtClean="0">
                <a:latin typeface="+mj-ea"/>
              </a:rPr>
              <a:t>）</a:t>
            </a:r>
            <a:r>
              <a:rPr lang="en-US" dirty="0" smtClean="0">
                <a:latin typeface="+mj-ea"/>
              </a:rPr>
              <a:t>V</a:t>
            </a:r>
            <a:r>
              <a:rPr lang="zh-CN" altLang="en-US" dirty="0" smtClean="0">
                <a:latin typeface="+mj-ea"/>
              </a:rPr>
              <a:t>代表聚氯乙烯护套</a:t>
            </a:r>
          </a:p>
        </p:txBody>
      </p:sp>
      <p:sp>
        <p:nvSpPr>
          <p:cNvPr id="5" name="矩形 4"/>
          <p:cNvSpPr/>
          <p:nvPr/>
        </p:nvSpPr>
        <p:spPr>
          <a:xfrm>
            <a:off x="500034" y="4643446"/>
            <a:ext cx="77153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kern="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名词字母含义：</a:t>
            </a:r>
          </a:p>
          <a:p>
            <a:pPr>
              <a:buNone/>
            </a:pPr>
            <a:r>
              <a:rPr lang="en-US" dirty="0" smtClean="0">
                <a:latin typeface="+mn-ea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+mn-ea"/>
              </a:rPr>
              <a:t>BC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dirty="0" smtClean="0">
                <a:latin typeface="+mn-ea"/>
              </a:rPr>
              <a:t>代表裸铜</a:t>
            </a:r>
            <a:r>
              <a:rPr lang="en-US" dirty="0" smtClean="0">
                <a:latin typeface="+mn-ea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latin typeface="+mn-ea"/>
              </a:rPr>
              <a:t>CCS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dirty="0" smtClean="0">
                <a:latin typeface="+mn-ea"/>
              </a:rPr>
              <a:t>代表铜包钢</a:t>
            </a:r>
            <a:r>
              <a:rPr lang="en-US" dirty="0" smtClean="0">
                <a:latin typeface="+mn-ea"/>
              </a:rPr>
              <a:t>        </a:t>
            </a:r>
            <a:r>
              <a:rPr lang="en-US" b="1" dirty="0" smtClean="0">
                <a:solidFill>
                  <a:srgbClr val="FF0000"/>
                </a:solidFill>
                <a:latin typeface="+mn-ea"/>
              </a:rPr>
              <a:t>CCA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dirty="0" smtClean="0">
                <a:latin typeface="+mn-ea"/>
              </a:rPr>
              <a:t>代表铜包铝</a:t>
            </a:r>
            <a:r>
              <a:rPr lang="en-US" dirty="0" smtClean="0">
                <a:latin typeface="+mn-ea"/>
              </a:rPr>
              <a:t>        </a:t>
            </a:r>
          </a:p>
          <a:p>
            <a:pPr>
              <a:buNone/>
            </a:pPr>
            <a:r>
              <a:rPr lang="en-US" dirty="0" smtClean="0">
                <a:latin typeface="+mn-ea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+mn-ea"/>
              </a:rPr>
              <a:t>TC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dirty="0" smtClean="0">
                <a:latin typeface="+mn-ea"/>
              </a:rPr>
              <a:t>代表镀锡铜</a:t>
            </a:r>
            <a:r>
              <a:rPr lang="en-US" dirty="0" smtClean="0">
                <a:latin typeface="+mn-ea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+mn-ea"/>
              </a:rPr>
              <a:t>AM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dirty="0" smtClean="0">
                <a:latin typeface="+mn-ea"/>
              </a:rPr>
              <a:t>代表铝美合金丝</a:t>
            </a:r>
            <a:r>
              <a:rPr lang="en-US" dirty="0" smtClean="0">
                <a:latin typeface="+mn-ea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+mn-ea"/>
              </a:rPr>
              <a:t>BD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dirty="0" smtClean="0">
                <a:latin typeface="+mn-ea"/>
              </a:rPr>
              <a:t>代表编织</a:t>
            </a:r>
            <a:r>
              <a:rPr lang="en-US" dirty="0" smtClean="0">
                <a:latin typeface="+mn-ea"/>
              </a:rPr>
              <a:t>                        </a:t>
            </a:r>
          </a:p>
          <a:p>
            <a:pPr>
              <a:buNone/>
            </a:pPr>
            <a:r>
              <a:rPr lang="en-US" dirty="0" smtClean="0">
                <a:latin typeface="+mn-ea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+mn-ea"/>
              </a:rPr>
              <a:t>MY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dirty="0" smtClean="0">
                <a:latin typeface="+mn-ea"/>
              </a:rPr>
              <a:t>代表麦拉</a:t>
            </a:r>
            <a:r>
              <a:rPr lang="en-US" dirty="0" smtClean="0">
                <a:latin typeface="+mn-ea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latin typeface="+mn-ea"/>
              </a:rPr>
              <a:t>AL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dirty="0" smtClean="0">
                <a:latin typeface="+mn-ea"/>
              </a:rPr>
              <a:t>代表单面铝箔</a:t>
            </a:r>
            <a:r>
              <a:rPr lang="en-US" dirty="0" smtClean="0">
                <a:latin typeface="+mn-ea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latin typeface="+mn-ea"/>
              </a:rPr>
              <a:t>AL/AL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dirty="0" smtClean="0">
                <a:latin typeface="+mn-ea"/>
              </a:rPr>
              <a:t>代表双面铝箔 </a:t>
            </a:r>
            <a:r>
              <a:rPr lang="en-US" dirty="0" smtClean="0">
                <a:latin typeface="+mn-ea"/>
              </a:rPr>
              <a:t> </a:t>
            </a:r>
          </a:p>
        </p:txBody>
      </p:sp>
      <p:pic>
        <p:nvPicPr>
          <p:cNvPr id="6" name="图片 5" descr="IMG_0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0065" y="3000372"/>
            <a:ext cx="2209587" cy="16035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571500" y="928670"/>
            <a:ext cx="7772400" cy="571500"/>
          </a:xfrm>
        </p:spPr>
        <p:txBody>
          <a:bodyPr/>
          <a:lstStyle/>
          <a:p>
            <a:pPr>
              <a:defRPr/>
            </a:pPr>
            <a:r>
              <a:rPr lang="en-US" altLang="zh-CN" sz="2400" b="1" kern="1200" dirty="0" smtClean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  <a:cs typeface="+mn-cs"/>
              </a:rPr>
              <a:t>RG</a:t>
            </a:r>
            <a:r>
              <a:rPr lang="zh-CN" altLang="en-US" sz="2400" b="1" kern="1200" dirty="0" smtClean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  <a:cs typeface="+mn-cs"/>
              </a:rPr>
              <a:t>系列实芯</a:t>
            </a:r>
            <a:r>
              <a:rPr lang="zh-CN" altLang="en-US" sz="2400" b="1" kern="12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+mn-cs"/>
              </a:rPr>
              <a:t>聚氯乙烯绝缘同轴电缆</a:t>
            </a:r>
            <a:endParaRPr lang="zh-CN" altLang="en-US" sz="2400" dirty="0"/>
          </a:p>
        </p:txBody>
      </p:sp>
      <p:sp>
        <p:nvSpPr>
          <p:cNvPr id="24579" name="副标题 12"/>
          <p:cNvSpPr>
            <a:spLocks noGrp="1"/>
          </p:cNvSpPr>
          <p:nvPr>
            <p:ph type="subTitle" idx="1"/>
          </p:nvPr>
        </p:nvSpPr>
        <p:spPr>
          <a:xfrm>
            <a:off x="857250" y="1428736"/>
            <a:ext cx="7500938" cy="4500594"/>
          </a:xfrm>
        </p:spPr>
        <p:txBody>
          <a:bodyPr/>
          <a:lstStyle/>
          <a:p>
            <a:pPr algn="l"/>
            <a:r>
              <a:rPr lang="zh-CN" altLang="en-US" sz="2400" b="1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产品用途：</a:t>
            </a:r>
            <a:endParaRPr lang="en-US" altLang="zh-CN" sz="2400" b="1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  <a:p>
            <a:pPr algn="l">
              <a:buClr>
                <a:srgbClr val="333399"/>
              </a:buClr>
            </a:pPr>
            <a:r>
              <a:rPr lang="zh-CN" altLang="en-US" sz="1800" dirty="0" smtClean="0">
                <a:solidFill>
                  <a:srgbClr val="000000"/>
                </a:solidFill>
              </a:rPr>
              <a:t>          </a:t>
            </a:r>
            <a:r>
              <a:rPr lang="en-US" altLang="zh-CN" sz="1800" dirty="0" smtClean="0">
                <a:solidFill>
                  <a:srgbClr val="000000"/>
                </a:solidFill>
              </a:rPr>
              <a:t>RG</a:t>
            </a:r>
            <a:r>
              <a:rPr lang="zh-CN" altLang="en-US" sz="1800" dirty="0" smtClean="0">
                <a:solidFill>
                  <a:srgbClr val="000000"/>
                </a:solidFill>
              </a:rPr>
              <a:t>系列</a:t>
            </a:r>
            <a:r>
              <a:rPr lang="zh-CN" altLang="en-US" sz="1800" b="1" dirty="0" smtClean="0">
                <a:solidFill>
                  <a:srgbClr val="0070C0"/>
                </a:solidFill>
                <a:latin typeface="+mn-ea"/>
              </a:rPr>
              <a:t>（美国军工标准）</a:t>
            </a:r>
            <a:r>
              <a:rPr lang="zh-CN" altLang="en-US" sz="1800" dirty="0" smtClean="0">
                <a:solidFill>
                  <a:srgbClr val="000000"/>
                </a:solidFill>
              </a:rPr>
              <a:t>电缆主要用于同轴、光纤混合网（</a:t>
            </a:r>
            <a:r>
              <a:rPr lang="en-US" altLang="zh-CN" sz="1800" dirty="0" smtClean="0">
                <a:solidFill>
                  <a:srgbClr val="000000"/>
                </a:solidFill>
              </a:rPr>
              <a:t>HFT</a:t>
            </a:r>
            <a:r>
              <a:rPr lang="zh-CN" altLang="en-US" sz="1800" dirty="0" smtClean="0">
                <a:solidFill>
                  <a:srgbClr val="000000"/>
                </a:solidFill>
              </a:rPr>
              <a:t>）中传输数据模拟信号，可与北美务类插件配合使用，也可用于电脑网络（以太网）互联。目前，系列的电缆类型复杂，许多</a:t>
            </a:r>
            <a:r>
              <a:rPr lang="en-US" altLang="zh-CN" sz="1800" dirty="0" smtClean="0">
                <a:solidFill>
                  <a:srgbClr val="000000"/>
                </a:solidFill>
              </a:rPr>
              <a:t>RG</a:t>
            </a:r>
            <a:r>
              <a:rPr lang="zh-CN" altLang="en-US" sz="1800" dirty="0" smtClean="0">
                <a:solidFill>
                  <a:srgbClr val="000000"/>
                </a:solidFill>
              </a:rPr>
              <a:t>电缆在现行进行有效地</a:t>
            </a:r>
            <a:r>
              <a:rPr lang="en-US" altLang="zh-CN" sz="1800" dirty="0" smtClean="0">
                <a:solidFill>
                  <a:srgbClr val="000000"/>
                </a:solidFill>
              </a:rPr>
              <a:t>MIL</a:t>
            </a:r>
            <a:r>
              <a:rPr lang="zh-CN" altLang="en-US" sz="1800" dirty="0" smtClean="0">
                <a:solidFill>
                  <a:srgbClr val="000000"/>
                </a:solidFill>
              </a:rPr>
              <a:t>标准中很难查到，有关结构尺寸以用户需求及结合相应标准为准。</a:t>
            </a:r>
            <a:endParaRPr lang="en-US" altLang="zh-CN" sz="1800" dirty="0" smtClean="0">
              <a:solidFill>
                <a:srgbClr val="000000"/>
              </a:solidFill>
            </a:endParaRPr>
          </a:p>
          <a:p>
            <a:pPr algn="l">
              <a:buClr>
                <a:srgbClr val="333399"/>
              </a:buClr>
            </a:pPr>
            <a:endParaRPr lang="en-US" altLang="zh-CN" sz="1800" dirty="0" smtClean="0">
              <a:solidFill>
                <a:srgbClr val="000000"/>
              </a:solidFill>
            </a:endParaRPr>
          </a:p>
          <a:p>
            <a:pPr algn="l">
              <a:buClr>
                <a:srgbClr val="333399"/>
              </a:buClr>
            </a:pPr>
            <a:r>
              <a:rPr lang="zh-CN" altLang="en-US" sz="1800" b="1" dirty="0" smtClean="0">
                <a:solidFill>
                  <a:srgbClr val="000000"/>
                </a:solidFill>
              </a:rPr>
              <a:t>执行标准：</a:t>
            </a:r>
            <a:r>
              <a:rPr lang="zh-CN" altLang="en-US" sz="1800" dirty="0" smtClean="0">
                <a:solidFill>
                  <a:srgbClr val="000000"/>
                </a:solidFill>
              </a:rPr>
              <a:t>美国</a:t>
            </a:r>
            <a:r>
              <a:rPr lang="en-US" altLang="zh-CN" sz="1800" dirty="0" smtClean="0">
                <a:solidFill>
                  <a:srgbClr val="000000"/>
                </a:solidFill>
              </a:rPr>
              <a:t>SCT</a:t>
            </a:r>
            <a:r>
              <a:rPr lang="zh-CN" altLang="en-US" sz="1800" dirty="0" smtClean="0">
                <a:solidFill>
                  <a:srgbClr val="000000"/>
                </a:solidFill>
              </a:rPr>
              <a:t>标准、</a:t>
            </a:r>
            <a:r>
              <a:rPr lang="en-US" altLang="zh-CN" sz="1800" dirty="0" smtClean="0">
                <a:solidFill>
                  <a:srgbClr val="000000"/>
                </a:solidFill>
              </a:rPr>
              <a:t>YD/T897-1997</a:t>
            </a:r>
          </a:p>
          <a:p>
            <a:pPr algn="l">
              <a:buClr>
                <a:srgbClr val="333399"/>
              </a:buClr>
            </a:pPr>
            <a:endParaRPr lang="en-US" altLang="zh-CN" sz="1800" dirty="0" smtClean="0">
              <a:solidFill>
                <a:srgbClr val="000000"/>
              </a:solidFill>
            </a:endParaRPr>
          </a:p>
          <a:p>
            <a:pPr algn="l">
              <a:buClr>
                <a:srgbClr val="333399"/>
              </a:buClr>
            </a:pPr>
            <a:endParaRPr lang="en-US" altLang="zh-CN" sz="1800" dirty="0" smtClean="0">
              <a:solidFill>
                <a:srgbClr val="000000"/>
              </a:solidFill>
            </a:endParaRPr>
          </a:p>
          <a:p>
            <a:pPr algn="l">
              <a:buClr>
                <a:srgbClr val="333399"/>
              </a:buClr>
            </a:pPr>
            <a:r>
              <a:rPr lang="zh-CN" altLang="en-US" sz="1800" b="1" dirty="0" smtClean="0">
                <a:latin typeface="宋体" pitchFamily="2" charset="-122"/>
              </a:rPr>
              <a:t>使用条件：                           </a:t>
            </a:r>
            <a:r>
              <a:rPr lang="zh-CN" altLang="en-US" sz="1800" b="1" dirty="0" smtClean="0">
                <a:solidFill>
                  <a:srgbClr val="000000"/>
                </a:solidFill>
                <a:latin typeface="宋体" pitchFamily="2" charset="-122"/>
              </a:rPr>
              <a:t>允许最小弯曲半径：</a:t>
            </a:r>
            <a:r>
              <a:rPr lang="zh-CN" altLang="en-US" sz="1800" b="1" dirty="0" smtClean="0">
                <a:latin typeface="宋体" pitchFamily="2" charset="-122"/>
              </a:rPr>
              <a:t>                   </a:t>
            </a:r>
            <a:endParaRPr lang="en-US" altLang="zh-CN" sz="1800" b="1" dirty="0" smtClean="0">
              <a:latin typeface="宋体" pitchFamily="2" charset="-122"/>
            </a:endParaRPr>
          </a:p>
          <a:p>
            <a:pPr algn="l" eaLnBrk="1" hangingPunct="1">
              <a:buClr>
                <a:srgbClr val="333399"/>
              </a:buClr>
            </a:pPr>
            <a:r>
              <a:rPr lang="zh-CN" altLang="en-US" sz="1800" dirty="0" smtClean="0">
                <a:solidFill>
                  <a:srgbClr val="000000"/>
                </a:solidFill>
              </a:rPr>
              <a:t>       长期允许工作温度：</a:t>
            </a:r>
            <a:r>
              <a:rPr lang="en-US" altLang="zh-CN" sz="1800" dirty="0" smtClean="0">
                <a:solidFill>
                  <a:srgbClr val="000000"/>
                </a:solidFill>
              </a:rPr>
              <a:t>-40</a:t>
            </a:r>
            <a:r>
              <a:rPr lang="zh-CN" altLang="en-US" sz="1800" dirty="0" smtClean="0">
                <a:solidFill>
                  <a:srgbClr val="000000"/>
                </a:solidFill>
              </a:rPr>
              <a:t>度～</a:t>
            </a:r>
            <a:r>
              <a:rPr lang="en-US" altLang="zh-CN" sz="1800" dirty="0" smtClean="0">
                <a:solidFill>
                  <a:srgbClr val="000000"/>
                </a:solidFill>
              </a:rPr>
              <a:t>+65</a:t>
            </a:r>
            <a:r>
              <a:rPr lang="zh-CN" altLang="en-US" sz="1800" dirty="0" smtClean="0">
                <a:solidFill>
                  <a:srgbClr val="000000"/>
                </a:solidFill>
              </a:rPr>
              <a:t>度         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</a:rPr>
              <a:t>室内不小于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</a:rPr>
              <a:t>5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</a:rPr>
              <a:t>倍的电缆外径 </a:t>
            </a:r>
            <a:endParaRPr lang="en-US" altLang="zh-CN" sz="1800" dirty="0" smtClean="0">
              <a:solidFill>
                <a:srgbClr val="000000"/>
              </a:solidFill>
              <a:latin typeface="宋体" pitchFamily="2" charset="-122"/>
            </a:endParaRPr>
          </a:p>
          <a:p>
            <a:pPr algn="l" eaLnBrk="1" hangingPunct="1">
              <a:buClr>
                <a:srgbClr val="333399"/>
              </a:buClr>
            </a:pPr>
            <a:r>
              <a:rPr lang="zh-CN" altLang="en-US" sz="1800" dirty="0" smtClean="0">
                <a:solidFill>
                  <a:srgbClr val="000000"/>
                </a:solidFill>
              </a:rPr>
              <a:t>        敷设温度不低于：</a:t>
            </a:r>
            <a:r>
              <a:rPr lang="en-US" altLang="zh-CN" sz="1800" dirty="0" smtClean="0">
                <a:solidFill>
                  <a:srgbClr val="000000"/>
                </a:solidFill>
              </a:rPr>
              <a:t>-15</a:t>
            </a:r>
            <a:r>
              <a:rPr lang="zh-CN" altLang="en-US" sz="1800" dirty="0" smtClean="0">
                <a:solidFill>
                  <a:srgbClr val="000000"/>
                </a:solidFill>
              </a:rPr>
              <a:t>度                         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</a:rPr>
              <a:t>室外不小于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</a:rPr>
              <a:t>10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</a:rPr>
              <a:t>倍的电缆外径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</a:rPr>
              <a:t>             </a:t>
            </a:r>
          </a:p>
          <a:p>
            <a:pPr algn="l" eaLnBrk="1" hangingPunct="1">
              <a:buClr>
                <a:srgbClr val="333399"/>
              </a:buClr>
            </a:pP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</a:rPr>
              <a:t>    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</a:rPr>
              <a:t>相对湿度：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</a:rPr>
              <a:t>40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</a:rPr>
              <a:t>度时达到</a:t>
            </a:r>
            <a:r>
              <a:rPr lang="en-US" altLang="zh-CN" sz="1800" dirty="0" smtClean="0">
                <a:solidFill>
                  <a:srgbClr val="000000"/>
                </a:solidFill>
                <a:latin typeface="宋体" pitchFamily="2" charset="-122"/>
              </a:rPr>
              <a:t>98%</a:t>
            </a:r>
            <a:endParaRPr lang="en-US" altLang="zh-CN" sz="1800" dirty="0" smtClean="0">
              <a:solidFill>
                <a:srgbClr val="000000"/>
              </a:solidFill>
            </a:endParaRPr>
          </a:p>
          <a:p>
            <a:pPr algn="l">
              <a:buClr>
                <a:srgbClr val="333399"/>
              </a:buClr>
            </a:pPr>
            <a:endParaRPr lang="en-US" altLang="zh-CN" sz="1800" dirty="0" smtClean="0">
              <a:solidFill>
                <a:srgbClr val="000000"/>
              </a:solidFill>
            </a:endParaRPr>
          </a:p>
          <a:p>
            <a:pPr algn="l"/>
            <a:endParaRPr lang="zh-CN" altLang="en-US" dirty="0" smtClean="0"/>
          </a:p>
        </p:txBody>
      </p:sp>
      <p:pic>
        <p:nvPicPr>
          <p:cNvPr id="5" name="图片 4" descr="RG6U 96编 (4).JPG"/>
          <p:cNvPicPr>
            <a:picLocks noChangeAspect="1"/>
          </p:cNvPicPr>
          <p:nvPr/>
        </p:nvPicPr>
        <p:blipFill>
          <a:blip r:embed="rId2" cstate="print"/>
          <a:srcRect l="20865" t="30366" r="28509" b="45313"/>
          <a:stretch>
            <a:fillRect/>
          </a:stretch>
        </p:blipFill>
        <p:spPr>
          <a:xfrm>
            <a:off x="5286380" y="3214686"/>
            <a:ext cx="3714776" cy="1189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5786" y="1000108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kern="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常见型号说明：</a:t>
            </a:r>
            <a:endParaRPr lang="en-US" altLang="zh-CN" sz="2400" b="1" kern="0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kern="0" dirty="0" smtClean="0">
                <a:latin typeface="+mn-ea"/>
              </a:rPr>
              <a:t>    </a:t>
            </a:r>
            <a:r>
              <a:rPr lang="en-US" altLang="zh-CN" b="1" kern="0" dirty="0" smtClean="0">
                <a:latin typeface="+mn-ea"/>
              </a:rPr>
              <a:t>RG59</a:t>
            </a:r>
            <a:r>
              <a:rPr lang="zh-CN" altLang="en-US" b="1" kern="0" dirty="0" smtClean="0">
                <a:latin typeface="+mn-ea"/>
              </a:rPr>
              <a:t>系列 </a:t>
            </a:r>
            <a:r>
              <a:rPr lang="zh-CN" altLang="en-US" kern="0" dirty="0" smtClean="0">
                <a:latin typeface="+mn-ea"/>
              </a:rPr>
              <a:t>与国产</a:t>
            </a:r>
            <a:r>
              <a:rPr lang="en-US" altLang="zh-CN" kern="0" dirty="0" smtClean="0">
                <a:latin typeface="+mn-ea"/>
              </a:rPr>
              <a:t>SYV75-4</a:t>
            </a:r>
            <a:r>
              <a:rPr lang="zh-CN" altLang="en-US" kern="0" dirty="0" smtClean="0">
                <a:latin typeface="+mn-ea"/>
              </a:rPr>
              <a:t>系列相同</a:t>
            </a:r>
            <a:r>
              <a:rPr lang="en-US" altLang="zh-CN" kern="0" dirty="0" smtClean="0">
                <a:latin typeface="+mn-ea"/>
              </a:rPr>
              <a:t>,</a:t>
            </a:r>
            <a:r>
              <a:rPr lang="zh-CN" altLang="en-US" kern="0" dirty="0" smtClean="0">
                <a:latin typeface="+mn-ea"/>
              </a:rPr>
              <a:t>特性阻抗为</a:t>
            </a:r>
            <a:r>
              <a:rPr lang="en-US" altLang="zh-CN" kern="0" dirty="0" smtClean="0">
                <a:latin typeface="+mn-ea"/>
              </a:rPr>
              <a:t>75Ω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kern="0" dirty="0" smtClean="0">
                <a:latin typeface="+mn-ea"/>
              </a:rPr>
              <a:t>    </a:t>
            </a:r>
            <a:r>
              <a:rPr lang="en-US" altLang="zh-CN" b="1" kern="0" dirty="0" smtClean="0">
                <a:latin typeface="+mn-ea"/>
              </a:rPr>
              <a:t>RG58</a:t>
            </a:r>
            <a:r>
              <a:rPr lang="zh-CN" altLang="en-US" b="1" kern="0" dirty="0" smtClean="0">
                <a:latin typeface="+mn-ea"/>
              </a:rPr>
              <a:t>系列 </a:t>
            </a:r>
            <a:r>
              <a:rPr lang="zh-CN" altLang="en-US" kern="0" dirty="0" smtClean="0">
                <a:latin typeface="+mn-ea"/>
              </a:rPr>
              <a:t>与国产</a:t>
            </a:r>
            <a:r>
              <a:rPr lang="en-US" altLang="zh-CN" kern="0" dirty="0" smtClean="0">
                <a:latin typeface="+mn-ea"/>
              </a:rPr>
              <a:t>SYV50-3</a:t>
            </a:r>
            <a:r>
              <a:rPr lang="zh-CN" altLang="en-US" kern="0" dirty="0" smtClean="0">
                <a:latin typeface="+mn-ea"/>
              </a:rPr>
              <a:t>系列相同</a:t>
            </a:r>
            <a:r>
              <a:rPr lang="en-US" altLang="zh-CN" kern="0" dirty="0" smtClean="0">
                <a:latin typeface="+mn-ea"/>
              </a:rPr>
              <a:t>,</a:t>
            </a:r>
            <a:r>
              <a:rPr lang="zh-CN" altLang="en-US" kern="0" dirty="0" smtClean="0">
                <a:latin typeface="+mn-ea"/>
              </a:rPr>
              <a:t>特性阻抗为</a:t>
            </a:r>
            <a:r>
              <a:rPr lang="en-US" altLang="zh-CN" kern="0" dirty="0" smtClean="0">
                <a:latin typeface="+mn-ea"/>
              </a:rPr>
              <a:t>50Ω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kern="0" dirty="0" smtClean="0">
                <a:latin typeface="+mn-ea"/>
              </a:rPr>
              <a:t>    </a:t>
            </a:r>
            <a:r>
              <a:rPr lang="en-US" altLang="zh-CN" b="1" kern="0" dirty="0" smtClean="0">
                <a:latin typeface="+mn-ea"/>
              </a:rPr>
              <a:t>RG6</a:t>
            </a:r>
            <a:r>
              <a:rPr lang="zh-CN" altLang="en-US" b="1" kern="0" dirty="0" smtClean="0">
                <a:latin typeface="+mn-ea"/>
              </a:rPr>
              <a:t>系列  </a:t>
            </a:r>
            <a:r>
              <a:rPr lang="zh-CN" altLang="en-US" kern="0" dirty="0" smtClean="0">
                <a:latin typeface="+mn-ea"/>
              </a:rPr>
              <a:t>与国产</a:t>
            </a:r>
            <a:r>
              <a:rPr lang="en-US" altLang="zh-CN" kern="0" dirty="0" smtClean="0">
                <a:latin typeface="+mn-ea"/>
              </a:rPr>
              <a:t>SYWV75-5</a:t>
            </a:r>
            <a:r>
              <a:rPr lang="zh-CN" altLang="en-US" kern="0" dirty="0" smtClean="0">
                <a:latin typeface="+mn-ea"/>
              </a:rPr>
              <a:t>（</a:t>
            </a:r>
            <a:r>
              <a:rPr lang="en-US" altLang="zh-CN" kern="0" dirty="0" smtClean="0">
                <a:latin typeface="+mn-ea"/>
              </a:rPr>
              <a:t>4P</a:t>
            </a:r>
            <a:r>
              <a:rPr lang="zh-CN" altLang="en-US" kern="0" dirty="0" smtClean="0">
                <a:latin typeface="+mn-ea"/>
              </a:rPr>
              <a:t>）相同</a:t>
            </a:r>
            <a:endParaRPr lang="en-US" altLang="zh-CN" kern="0" dirty="0" smtClean="0">
              <a:latin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kern="0" dirty="0" smtClean="0">
                <a:latin typeface="+mn-ea"/>
              </a:rPr>
              <a:t>    </a:t>
            </a:r>
            <a:r>
              <a:rPr lang="en-US" altLang="zh-CN" b="1" kern="0" dirty="0" smtClean="0">
                <a:latin typeface="+mn-ea"/>
              </a:rPr>
              <a:t>RG11</a:t>
            </a:r>
            <a:r>
              <a:rPr lang="zh-CN" altLang="en-US" b="1" kern="0" dirty="0" smtClean="0">
                <a:latin typeface="+mn-ea"/>
              </a:rPr>
              <a:t>系列 </a:t>
            </a:r>
            <a:r>
              <a:rPr lang="zh-CN" altLang="en-US" kern="0" dirty="0" smtClean="0">
                <a:latin typeface="+mn-ea"/>
              </a:rPr>
              <a:t>与国产</a:t>
            </a:r>
            <a:r>
              <a:rPr lang="en-US" altLang="zh-CN" kern="0" dirty="0" smtClean="0">
                <a:latin typeface="+mn-ea"/>
              </a:rPr>
              <a:t>SYWV75-7</a:t>
            </a:r>
            <a:r>
              <a:rPr lang="zh-CN" altLang="en-US" kern="0" dirty="0" smtClean="0">
                <a:latin typeface="+mn-ea"/>
              </a:rPr>
              <a:t>相同，特性主抗为</a:t>
            </a:r>
            <a:r>
              <a:rPr lang="en-US" altLang="zh-CN" kern="0" dirty="0" smtClean="0">
                <a:latin typeface="+mn-ea"/>
              </a:rPr>
              <a:t>75Ω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kern="0" dirty="0" smtClean="0">
                <a:latin typeface="+mn-ea"/>
              </a:rPr>
              <a:t>用途：</a:t>
            </a:r>
            <a:r>
              <a:rPr lang="zh-CN" altLang="en-US" dirty="0" smtClean="0"/>
              <a:t>广泛用于</a:t>
            </a:r>
            <a:r>
              <a:rPr lang="en-US" dirty="0" smtClean="0"/>
              <a:t>CATV</a:t>
            </a:r>
            <a:r>
              <a:rPr lang="zh-CN" altLang="en-US" dirty="0" smtClean="0"/>
              <a:t>、卫星接收、</a:t>
            </a:r>
            <a:r>
              <a:rPr lang="en-US" dirty="0" smtClean="0"/>
              <a:t>HFC</a:t>
            </a:r>
            <a:r>
              <a:rPr lang="zh-CN" altLang="en-US" dirty="0" smtClean="0"/>
              <a:t>网络传输系统、终端用户分配系统，亦可用于宽频带网络中传输数据、电视、电话和计算机等通讯。</a:t>
            </a:r>
            <a:endParaRPr lang="zh-CN" altLang="en-US" kern="0" dirty="0" smtClean="0">
              <a:latin typeface="+mn-ea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285875" y="4714890"/>
          <a:ext cx="23923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r:id="rId3" imgW="1821600" imgH="659160" progId="CorelDRAW.Graphic.14">
                  <p:embed/>
                </p:oleObj>
              </mc:Choice>
              <mc:Fallback>
                <p:oleObj r:id="rId3" imgW="1821600" imgH="6591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714890"/>
                        <a:ext cx="239236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4786313" y="4572017"/>
          <a:ext cx="27749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r:id="rId5" imgW="5457825" imgH="2514600" progId="CorelDRAW.Graphic.14">
                  <p:embed/>
                </p:oleObj>
              </mc:Choice>
              <mc:Fallback>
                <p:oleObj r:id="rId5" imgW="5457825" imgH="2514600" progId="CorelDRAW.Graphic.1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572017"/>
                        <a:ext cx="277495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IMG_00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2357430"/>
            <a:ext cx="1857388" cy="102109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682627" y="1039824"/>
            <a:ext cx="7747025" cy="3817936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buNone/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日本同类产品</a:t>
            </a:r>
          </a:p>
          <a:p>
            <a:pPr lvl="0" eaLnBrk="1" hangingPunct="1">
              <a:lnSpc>
                <a:spcPct val="150000"/>
              </a:lnSpc>
              <a:buNone/>
              <a:defRPr/>
            </a:pPr>
            <a:r>
              <a:rPr lang="zh-CN" altLang="en-US" sz="1800" b="1" dirty="0" smtClean="0">
                <a:latin typeface="+mn-ea"/>
              </a:rPr>
              <a:t>举例</a:t>
            </a:r>
            <a:r>
              <a:rPr lang="en-US" altLang="zh-CN" sz="1800" b="1" dirty="0" smtClean="0">
                <a:latin typeface="+mn-ea"/>
              </a:rPr>
              <a:t>: 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en-US" altLang="zh-CN" sz="1800" dirty="0" smtClean="0">
                <a:latin typeface="+mn-ea"/>
              </a:rPr>
              <a:t>3C-2v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5C-2v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7C-2v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9C-2v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en-US" altLang="zh-CN" sz="1800" dirty="0" smtClean="0">
                <a:latin typeface="+mn-ea"/>
              </a:rPr>
              <a:t>3D-2W 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3D-2W 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3D-2W 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3D-2W </a:t>
            </a:r>
          </a:p>
          <a:p>
            <a:pPr lvl="0" eaLnBrk="1" hangingPunct="1">
              <a:lnSpc>
                <a:spcPct val="150000"/>
              </a:lnSpc>
              <a:buNone/>
              <a:defRPr/>
            </a:pPr>
            <a:r>
              <a:rPr lang="en-US" altLang="zh-CN" sz="1800" dirty="0" smtClean="0">
                <a:latin typeface="+mn-ea"/>
              </a:rPr>
              <a:t>5C-FB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6C-FB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 7C-FB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 9C-FB</a:t>
            </a:r>
          </a:p>
          <a:p>
            <a:pPr lvl="0" eaLnBrk="1" hangingPunct="1">
              <a:lnSpc>
                <a:spcPct val="150000"/>
              </a:lnSpc>
              <a:buNone/>
              <a:defRPr/>
            </a:pPr>
            <a:r>
              <a:rPr lang="zh-CN" altLang="en-US" sz="1800" dirty="0" smtClean="0">
                <a:latin typeface="+mn-ea"/>
              </a:rPr>
              <a:t>    其中</a:t>
            </a:r>
            <a:r>
              <a:rPr lang="en-US" altLang="zh-CN" sz="1800" dirty="0" smtClean="0">
                <a:latin typeface="+mn-ea"/>
              </a:rPr>
              <a:t>3</a:t>
            </a:r>
            <a:r>
              <a:rPr lang="zh-CN" altLang="en-US" sz="1800" dirty="0" smtClean="0">
                <a:latin typeface="+mn-ea"/>
              </a:rPr>
              <a:t>代表绝缘体的外径</a:t>
            </a:r>
            <a:r>
              <a:rPr lang="en-US" altLang="zh-CN" sz="1800" dirty="0" smtClean="0">
                <a:latin typeface="+mn-ea"/>
              </a:rPr>
              <a:t>,C</a:t>
            </a:r>
            <a:r>
              <a:rPr lang="zh-CN" altLang="en-US" sz="1800" dirty="0" smtClean="0">
                <a:latin typeface="+mn-ea"/>
              </a:rPr>
              <a:t>代表</a:t>
            </a:r>
            <a:r>
              <a:rPr lang="en-US" altLang="zh-CN" sz="1800" dirty="0" smtClean="0">
                <a:latin typeface="+mn-ea"/>
              </a:rPr>
              <a:t>75Ω</a:t>
            </a:r>
            <a:r>
              <a:rPr lang="zh-CN" altLang="en-US" sz="1800" dirty="0" smtClean="0">
                <a:latin typeface="+mn-ea"/>
              </a:rPr>
              <a:t>；</a:t>
            </a:r>
            <a:r>
              <a:rPr lang="en-US" altLang="zh-CN" sz="1800" dirty="0" smtClean="0">
                <a:latin typeface="+mn-ea"/>
              </a:rPr>
              <a:t>D</a:t>
            </a:r>
            <a:r>
              <a:rPr lang="zh-CN" altLang="en-US" sz="1800" dirty="0" smtClean="0">
                <a:latin typeface="+mn-ea"/>
              </a:rPr>
              <a:t>代表</a:t>
            </a:r>
            <a:r>
              <a:rPr lang="en-US" altLang="zh-CN" sz="1800" dirty="0" smtClean="0">
                <a:latin typeface="+mn-ea"/>
              </a:rPr>
              <a:t>50Ω</a:t>
            </a:r>
            <a:r>
              <a:rPr lang="zh-CN" altLang="en-US" sz="1800" dirty="0" smtClean="0">
                <a:latin typeface="+mn-ea"/>
              </a:rPr>
              <a:t>；</a:t>
            </a:r>
            <a:r>
              <a:rPr lang="en-US" altLang="zh-CN" sz="1800" dirty="0" smtClean="0">
                <a:latin typeface="+mn-ea"/>
              </a:rPr>
              <a:t>2</a:t>
            </a:r>
            <a:r>
              <a:rPr lang="zh-CN" altLang="en-US" sz="1800" dirty="0" smtClean="0">
                <a:latin typeface="+mn-ea"/>
              </a:rPr>
              <a:t>代表实芯绝缘；</a:t>
            </a:r>
            <a:r>
              <a:rPr lang="en-US" altLang="zh-CN" sz="1800" dirty="0" smtClean="0">
                <a:latin typeface="+mn-ea"/>
              </a:rPr>
              <a:t>V</a:t>
            </a:r>
            <a:r>
              <a:rPr lang="zh-CN" altLang="en-US" sz="1800" dirty="0" smtClean="0">
                <a:latin typeface="+mn-ea"/>
              </a:rPr>
              <a:t>代</a:t>
            </a:r>
            <a:endParaRPr lang="en-US" altLang="zh-CN" sz="1800" dirty="0" smtClean="0">
              <a:latin typeface="+mn-ea"/>
            </a:endParaRPr>
          </a:p>
          <a:p>
            <a:pPr lvl="0" eaLnBrk="1" hangingPunct="1">
              <a:lnSpc>
                <a:spcPct val="150000"/>
              </a:lnSpc>
              <a:buNone/>
              <a:defRPr/>
            </a:pPr>
            <a:r>
              <a:rPr lang="zh-CN" altLang="en-US" sz="1800" dirty="0" smtClean="0">
                <a:latin typeface="+mn-ea"/>
              </a:rPr>
              <a:t>表单层编织；</a:t>
            </a:r>
            <a:r>
              <a:rPr lang="en-US" altLang="zh-CN" sz="1800" dirty="0" smtClean="0">
                <a:latin typeface="+mn-ea"/>
              </a:rPr>
              <a:t>W</a:t>
            </a:r>
            <a:r>
              <a:rPr lang="zh-CN" altLang="en-US" sz="1800" dirty="0" smtClean="0">
                <a:latin typeface="+mn-ea"/>
              </a:rPr>
              <a:t>代表双层编织层；</a:t>
            </a:r>
          </a:p>
          <a:p>
            <a:pPr lvl="0" eaLnBrk="1" hangingPunct="1">
              <a:lnSpc>
                <a:spcPct val="150000"/>
              </a:lnSpc>
              <a:buNone/>
              <a:defRPr/>
            </a:pPr>
            <a:r>
              <a:rPr lang="zh-CN" altLang="en-US" sz="1800" b="1" dirty="0" smtClean="0">
                <a:latin typeface="+mn-ea"/>
              </a:rPr>
              <a:t>主要性能：</a:t>
            </a:r>
            <a:r>
              <a:rPr lang="zh-CN" altLang="en-US" sz="1800" dirty="0" smtClean="0">
                <a:latin typeface="+mn-ea"/>
              </a:rPr>
              <a:t>阻抗 衰减 屏蔽衰减 </a:t>
            </a:r>
          </a:p>
          <a:p>
            <a:pPr>
              <a:buNone/>
            </a:pPr>
            <a:endParaRPr lang="zh-CN" altLang="en-US" sz="1800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5286380" y="4714884"/>
          <a:ext cx="23923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r:id="rId3" imgW="1821600" imgH="659160" progId="CorelDRAW.Graphic.14">
                  <p:embed/>
                </p:oleObj>
              </mc:Choice>
              <mc:Fallback>
                <p:oleObj r:id="rId3" imgW="1821600" imgH="6591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4714884"/>
                        <a:ext cx="239236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 descr="IMG_00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714488"/>
            <a:ext cx="2143140" cy="18396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357554" y="1714488"/>
            <a:ext cx="257176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4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谢谢大家！</a:t>
            </a:r>
            <a:endParaRPr lang="en-US" altLang="zh-CN" sz="4400" b="1" kern="10" dirty="0">
              <a:ln w="317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39939" name="Picture 14" descr="BK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2949"/>
            <a:ext cx="3155961" cy="26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3306" y="1000108"/>
            <a:ext cx="1697020" cy="590537"/>
          </a:xfrm>
        </p:spPr>
        <p:txBody>
          <a:bodyPr/>
          <a:lstStyle/>
          <a:p>
            <a:r>
              <a:rPr lang="zh-CN" altLang="en-US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篇外话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500174"/>
            <a:ext cx="4532315" cy="500067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电线电缆的基本概念和分类</a:t>
            </a:r>
            <a:endParaRPr lang="zh-CN" altLang="en-US" sz="2800" b="1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472" y="2000240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定义：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用于传输电能、信息和实现电磁能转换的线材产品。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034" y="2500306"/>
            <a:ext cx="7858180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结构组成：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一根或多根绝缘线芯，以及它们各自可能具有 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                   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的包覆层，总保护层、外护套。</a:t>
            </a:r>
          </a:p>
        </p:txBody>
      </p:sp>
      <p:sp>
        <p:nvSpPr>
          <p:cNvPr id="6" name="矩形 5"/>
          <p:cNvSpPr/>
          <p:nvPr/>
        </p:nvSpPr>
        <p:spPr>
          <a:xfrm>
            <a:off x="500034" y="314324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电缆的分类：</a:t>
            </a:r>
            <a:endParaRPr lang="zh-CN" altLang="en-US" sz="2400" b="1" dirty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034" y="3571876"/>
            <a:ext cx="81439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按用途：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裸电线、绕组线、电力电缆、通信电缆和光缆、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               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电气装备用电线电缆。</a:t>
            </a:r>
          </a:p>
        </p:txBody>
      </p:sp>
      <p:sp>
        <p:nvSpPr>
          <p:cNvPr id="8" name="矩形 7"/>
          <p:cNvSpPr/>
          <p:nvPr/>
        </p:nvSpPr>
        <p:spPr>
          <a:xfrm>
            <a:off x="500034" y="428625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按工作电压：</a:t>
            </a:r>
            <a:r>
              <a:rPr lang="zh-CN" altLang="en-US" sz="24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超高压电力电缆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、</a:t>
            </a:r>
            <a:r>
              <a:rPr lang="zh-CN" altLang="en-US" sz="24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高压电缆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、</a:t>
            </a:r>
            <a:r>
              <a:rPr lang="zh-CN" altLang="en-US" sz="24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中低压电缆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及 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                         </a:t>
            </a:r>
            <a:r>
              <a:rPr lang="zh-CN" altLang="en-US" sz="24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低压电缆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。习惯上把工作电压在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1000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伏以下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                       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的称为低压电缆，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千伏至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35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千伏为中压电缆， 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                       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而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110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千伏以上称为高压电缆，把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500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千伏及 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                       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以上称为超高压电缆。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1000108"/>
            <a:ext cx="842968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电缆的主要材料：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b="1" kern="0" dirty="0" smtClean="0">
                <a:latin typeface="+mn-ea"/>
              </a:rPr>
              <a:t> </a:t>
            </a:r>
            <a:r>
              <a:rPr lang="en-US" altLang="zh-CN" sz="2400" b="1" kern="0" dirty="0" smtClean="0">
                <a:latin typeface="+mn-ea"/>
              </a:rPr>
              <a:t>1.</a:t>
            </a:r>
            <a:r>
              <a:rPr lang="zh-CN" altLang="en-US" sz="2400" b="1" kern="0" dirty="0" smtClean="0">
                <a:latin typeface="华文行楷" pitchFamily="2" charset="-122"/>
                <a:ea typeface="华文行楷" pitchFamily="2" charset="-122"/>
              </a:rPr>
              <a:t>常见导体有：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无氧铜、铝、镀锡铜丝、镀银铜丝、镀镍铜丝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sz="2400" b="1" kern="0" dirty="0" smtClean="0">
                <a:latin typeface="+mn-ea"/>
              </a:rPr>
              <a:t> </a:t>
            </a:r>
            <a:r>
              <a:rPr lang="en-US" altLang="zh-CN" sz="2400" b="1" kern="0" dirty="0" smtClean="0">
                <a:latin typeface="+mn-ea"/>
              </a:rPr>
              <a:t>2.</a:t>
            </a:r>
            <a:r>
              <a:rPr lang="zh-CN" altLang="en-US" sz="2400" b="1" kern="0" dirty="0" smtClean="0">
                <a:latin typeface="华文行楷" pitchFamily="2" charset="-122"/>
                <a:ea typeface="华文行楷" pitchFamily="2" charset="-122"/>
              </a:rPr>
              <a:t>常见绝缘体有</a:t>
            </a:r>
            <a:r>
              <a:rPr lang="zh-CN" altLang="en-US" sz="2400" b="1" kern="0" dirty="0" smtClean="0">
                <a:latin typeface="+mn-ea"/>
              </a:rPr>
              <a:t>：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聚氯乙烯</a:t>
            </a:r>
            <a:r>
              <a:rPr lang="zh-CN" altLang="en-US" sz="2000" kern="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000" kern="0" dirty="0" smtClean="0">
                <a:latin typeface="黑体" pitchFamily="2" charset="-122"/>
                <a:ea typeface="黑体" pitchFamily="2" charset="-122"/>
              </a:rPr>
              <a:t>PVC</a:t>
            </a:r>
            <a:r>
              <a:rPr lang="zh-CN" altLang="en-US" sz="2000" kern="0" dirty="0" smtClean="0"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、聚乙烯</a:t>
            </a:r>
            <a:r>
              <a:rPr lang="zh-CN" altLang="en-US" sz="2000" kern="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000" kern="0" dirty="0" smtClean="0">
                <a:latin typeface="黑体" pitchFamily="2" charset="-122"/>
                <a:ea typeface="黑体" pitchFamily="2" charset="-122"/>
              </a:rPr>
              <a:t>PE</a:t>
            </a:r>
            <a:r>
              <a:rPr lang="zh-CN" altLang="en-US" sz="2000" kern="0" dirty="0" smtClean="0"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、聚丙烯</a:t>
            </a:r>
            <a:r>
              <a:rPr lang="zh-CN" altLang="en-US" sz="2000" kern="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000" kern="0" dirty="0" smtClean="0">
                <a:latin typeface="黑体" pitchFamily="2" charset="-122"/>
                <a:ea typeface="黑体" pitchFamily="2" charset="-122"/>
              </a:rPr>
              <a:t>PP</a:t>
            </a:r>
            <a:r>
              <a:rPr lang="zh-CN" altLang="en-US" sz="2000" kern="0" dirty="0" smtClean="0"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、         </a:t>
            </a:r>
            <a:endParaRPr lang="en-US" altLang="zh-CN" sz="2000" kern="0" dirty="0" smtClean="0">
              <a:latin typeface="华文行楷" pitchFamily="2" charset="-122"/>
              <a:ea typeface="华文行楷" pitchFamily="2" charset="-122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000" kern="0" dirty="0" smtClean="0">
                <a:latin typeface="华文行楷" pitchFamily="2" charset="-122"/>
                <a:ea typeface="华文行楷" pitchFamily="2" charset="-122"/>
              </a:rPr>
              <a:t>                                          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交联聚乙烯</a:t>
            </a:r>
            <a:r>
              <a:rPr lang="zh-CN" altLang="en-US" sz="2000" kern="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000" kern="0" dirty="0" smtClean="0">
                <a:latin typeface="黑体" pitchFamily="2" charset="-122"/>
                <a:ea typeface="黑体" pitchFamily="2" charset="-122"/>
              </a:rPr>
              <a:t>XLPE</a:t>
            </a:r>
            <a:r>
              <a:rPr lang="zh-CN" altLang="en-US" sz="2000" kern="0" dirty="0" smtClean="0"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。</a:t>
            </a:r>
            <a:r>
              <a:rPr lang="zh-CN" altLang="en-US" kern="0" dirty="0" smtClean="0">
                <a:latin typeface="+mn-ea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500034" y="3108798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电线电缆中常用符号的含义</a:t>
            </a: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A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表示安装线、聚氨酯          </a:t>
            </a: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B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表示扁形、半硬等               </a:t>
            </a: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C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表示自承式                    </a:t>
            </a:r>
            <a:endParaRPr lang="en-US" altLang="zh-CN" sz="2000" kern="0" dirty="0" smtClean="0">
              <a:latin typeface="华文行楷" pitchFamily="2" charset="-122"/>
              <a:ea typeface="华文行楷" pitchFamily="2" charset="-122"/>
            </a:endParaRP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D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表示耐冻                               </a:t>
            </a: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E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表示电话、合金、通讯电缆等         </a:t>
            </a:r>
            <a:endParaRPr lang="en-US" altLang="zh-CN" sz="2000" kern="0" dirty="0" smtClean="0">
              <a:latin typeface="华文行楷" pitchFamily="2" charset="-122"/>
              <a:ea typeface="华文行楷" pitchFamily="2" charset="-122"/>
            </a:endParaRP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I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表示银导线                           </a:t>
            </a: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J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表示加强、绞合、局用        </a:t>
            </a: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K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表示控制</a:t>
            </a: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L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表示铝等                               </a:t>
            </a: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P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表示屏蔽、聚丙烯、信号电缆</a:t>
            </a: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R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表示软                                   </a:t>
            </a: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S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表示射频，电视                    </a:t>
            </a: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T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表示电梯用等                     </a:t>
            </a:r>
            <a:endParaRPr lang="en-US" altLang="zh-CN" sz="2000" kern="0" dirty="0" smtClean="0">
              <a:latin typeface="华文行楷" pitchFamily="2" charset="-122"/>
              <a:ea typeface="华文行楷" pitchFamily="2" charset="-122"/>
            </a:endParaRP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V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表示聚氯乙烯塑料              </a:t>
            </a:r>
            <a:r>
              <a:rPr lang="en-US" altLang="zh-CN" sz="2400" b="1" kern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Y</a:t>
            </a:r>
            <a:r>
              <a:rPr lang="zh-CN" altLang="en-US" sz="2000" kern="0" dirty="0" smtClean="0">
                <a:latin typeface="华文行楷" pitchFamily="2" charset="-122"/>
                <a:ea typeface="华文行楷" pitchFamily="2" charset="-122"/>
              </a:rPr>
              <a:t>表示聚乙烯塑料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AutoShape 2"/>
          <p:cNvSpPr>
            <a:spLocks noChangeArrowheads="1"/>
          </p:cNvSpPr>
          <p:nvPr/>
        </p:nvSpPr>
        <p:spPr bwMode="gray">
          <a:xfrm>
            <a:off x="762000" y="2286000"/>
            <a:ext cx="7453313" cy="43656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solidFill>
                <a:srgbClr val="99CC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63938" y="1000125"/>
            <a:ext cx="1871662" cy="557213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rgbClr val="009999"/>
                </a:solidFill>
                <a:latin typeface="华文新魏" pitchFamily="2" charset="-122"/>
                <a:ea typeface="黑体" pitchFamily="2" charset="-122"/>
              </a:rPr>
              <a:t>内容提纲</a:t>
            </a: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gray">
          <a:xfrm>
            <a:off x="785813" y="3714750"/>
            <a:ext cx="7429500" cy="4286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46440" name="AutoShape 8"/>
          <p:cNvSpPr>
            <a:spLocks noChangeArrowheads="1"/>
          </p:cNvSpPr>
          <p:nvPr/>
        </p:nvSpPr>
        <p:spPr bwMode="gray">
          <a:xfrm>
            <a:off x="785813" y="1638300"/>
            <a:ext cx="7429500" cy="4333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gray">
          <a:xfrm>
            <a:off x="928688" y="1643063"/>
            <a:ext cx="5857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一 、</a:t>
            </a:r>
            <a:r>
              <a:rPr lang="en-US" altLang="zh-CN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A</a:t>
            </a: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系列聚氯乙烯绝缘安装用电线电缆</a:t>
            </a:r>
          </a:p>
        </p:txBody>
      </p:sp>
      <p:sp>
        <p:nvSpPr>
          <p:cNvPr id="65543" name="Text Box 16"/>
          <p:cNvSpPr txBox="1">
            <a:spLocks noChangeArrowheads="1"/>
          </p:cNvSpPr>
          <p:nvPr/>
        </p:nvSpPr>
        <p:spPr bwMode="gray">
          <a:xfrm>
            <a:off x="857250" y="3714750"/>
            <a:ext cx="73580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四、</a:t>
            </a:r>
            <a:r>
              <a:rPr lang="en-US" altLang="zh-CN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K</a:t>
            </a: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系列聚氯乙烯绝缘聚氯乙烯护套软结构控制电缆</a:t>
            </a:r>
            <a:endParaRPr lang="zh-CN" altLang="en-US" sz="2000" b="1" dirty="0">
              <a:solidFill>
                <a:srgbClr val="009999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46449" name="Text Box 17"/>
          <p:cNvSpPr txBox="1">
            <a:spLocks noChangeArrowheads="1"/>
          </p:cNvSpPr>
          <p:nvPr/>
        </p:nvSpPr>
        <p:spPr bwMode="gray">
          <a:xfrm>
            <a:off x="762000" y="2293938"/>
            <a:ext cx="59531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</a:t>
            </a: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二、</a:t>
            </a:r>
            <a:r>
              <a:rPr lang="en-US" altLang="zh-CN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R</a:t>
            </a: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系列聚氯乙烯</a:t>
            </a:r>
            <a:r>
              <a:rPr lang="zh-CN" altLang="en-US" sz="20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绝缘安装用</a:t>
            </a: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电线电缆</a:t>
            </a:r>
            <a:endParaRPr lang="zh-CN" altLang="en-US" sz="2000" b="1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gray">
          <a:xfrm>
            <a:off x="714375" y="4429125"/>
            <a:ext cx="7500938" cy="4286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  </a:t>
            </a:r>
            <a:r>
              <a:rPr lang="zh-CN" altLang="en-US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五、</a:t>
            </a:r>
            <a:r>
              <a:rPr lang="en-US" altLang="zh-CN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S</a:t>
            </a:r>
            <a:r>
              <a:rPr lang="zh-CN" altLang="en-US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系列</a:t>
            </a:r>
            <a:r>
              <a:rPr lang="en-US" altLang="zh-CN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SYV</a:t>
            </a:r>
            <a:r>
              <a:rPr lang="zh-CN" altLang="en-US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型实芯</a:t>
            </a: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聚氯乙烯绝缘聚氯乙烯护套同轴射频电缆</a:t>
            </a:r>
            <a:endParaRPr lang="zh-CN" altLang="en-US" sz="2000" b="1" dirty="0">
              <a:solidFill>
                <a:srgbClr val="009999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785813" y="3000375"/>
            <a:ext cx="7429500" cy="4286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CN" altLang="en-US" sz="24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 </a:t>
            </a: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三、</a:t>
            </a:r>
            <a:r>
              <a:rPr lang="en-US" altLang="zh-CN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B</a:t>
            </a: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系列聚氯乙烯绝缘电线电缆</a:t>
            </a:r>
            <a:endParaRPr lang="zh-CN" altLang="en-US" sz="2000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714375" y="5072063"/>
            <a:ext cx="7500938" cy="4286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  六</a:t>
            </a:r>
            <a:r>
              <a:rPr lang="zh-CN" altLang="en-US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、</a:t>
            </a:r>
            <a:r>
              <a:rPr lang="en-US" altLang="zh-CN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RG</a:t>
            </a:r>
            <a:r>
              <a:rPr lang="zh-CN" altLang="en-US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系列实芯</a:t>
            </a: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聚氯乙烯绝缘同轴电缆</a:t>
            </a:r>
            <a:endParaRPr lang="zh-CN" altLang="en-US" sz="2000" b="1" dirty="0">
              <a:solidFill>
                <a:srgbClr val="009999"/>
              </a:solidFill>
              <a:latin typeface="Times New Roman" pitchFamily="18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071563"/>
            <a:ext cx="8001000" cy="5000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A</a:t>
            </a:r>
            <a:r>
              <a:rPr lang="zh-CN" altLang="en-US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系列聚氯乙烯绝缘安装用电线电缆</a:t>
            </a:r>
            <a:endParaRPr lang="zh-CN" altLang="en-US" sz="2400" b="1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文鼎淹水体"/>
            </a:endParaRPr>
          </a:p>
        </p:txBody>
      </p:sp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571500" y="1928813"/>
            <a:ext cx="7961313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zh-CN" altLang="en-US" sz="1600" dirty="0">
                <a:latin typeface="宋体" pitchFamily="2" charset="-122"/>
              </a:rPr>
              <a:t>    </a:t>
            </a:r>
            <a:r>
              <a:rPr lang="zh-CN" altLang="en-US" sz="1600" b="1" dirty="0">
                <a:latin typeface="宋体" pitchFamily="2" charset="-122"/>
              </a:rPr>
              <a:t>主要型号：</a:t>
            </a:r>
            <a:r>
              <a:rPr lang="en-US" altLang="zh-CN" sz="1600" b="1" dirty="0" smtClean="0">
                <a:latin typeface="宋体" pitchFamily="2" charset="-122"/>
              </a:rPr>
              <a:t>AVR</a:t>
            </a:r>
            <a:r>
              <a:rPr lang="zh-CN" altLang="en-US" sz="1600" b="1" dirty="0" smtClean="0">
                <a:latin typeface="宋体" pitchFamily="2" charset="-122"/>
              </a:rPr>
              <a:t>、</a:t>
            </a:r>
            <a:r>
              <a:rPr lang="en-US" altLang="zh-CN" sz="1600" b="1" dirty="0" smtClean="0">
                <a:latin typeface="宋体" pitchFamily="2" charset="-122"/>
              </a:rPr>
              <a:t>AVVR</a:t>
            </a:r>
            <a:r>
              <a:rPr lang="zh-CN" altLang="en-US" sz="1600" b="1" dirty="0" smtClean="0">
                <a:latin typeface="宋体" pitchFamily="2" charset="-122"/>
              </a:rPr>
              <a:t>型</a:t>
            </a:r>
            <a:r>
              <a:rPr lang="en-US" altLang="zh-CN" sz="1600" b="1" dirty="0">
                <a:latin typeface="宋体" pitchFamily="2" charset="-122"/>
              </a:rPr>
              <a:t>300V/300V</a:t>
            </a:r>
            <a:r>
              <a:rPr lang="zh-CN" altLang="en-US" sz="1600" b="1" dirty="0">
                <a:latin typeface="宋体" pitchFamily="2" charset="-122"/>
              </a:rPr>
              <a:t>铜芯聚乙烯绝缘聚氯乙烯护套安装用软线</a:t>
            </a:r>
            <a:endParaRPr lang="zh-CN" altLang="en-US" sz="2000" b="1" dirty="0">
              <a:latin typeface="宋体" pitchFamily="2" charset="-122"/>
            </a:endParaRPr>
          </a:p>
          <a:p>
            <a:pPr marL="342900" indent="-342900"/>
            <a:r>
              <a:rPr lang="zh-CN" altLang="en-US" dirty="0">
                <a:latin typeface="宋体" pitchFamily="2" charset="-122"/>
              </a:rPr>
              <a:t>       </a:t>
            </a:r>
            <a:endParaRPr lang="en-US" altLang="zh-CN" dirty="0">
              <a:latin typeface="宋体" pitchFamily="2" charset="-122"/>
            </a:endParaRPr>
          </a:p>
          <a:p>
            <a:pPr marL="342900" indent="-342900"/>
            <a:r>
              <a:rPr lang="en-US" altLang="zh-CN" dirty="0">
                <a:latin typeface="宋体" pitchFamily="2" charset="-122"/>
              </a:rPr>
              <a:t>        </a:t>
            </a:r>
            <a:r>
              <a:rPr lang="zh-CN" altLang="en-US" dirty="0">
                <a:latin typeface="宋体" pitchFamily="2" charset="-122"/>
              </a:rPr>
              <a:t>产品用途</a:t>
            </a:r>
            <a:r>
              <a:rPr lang="zh-CN" altLang="en-US" b="1" dirty="0">
                <a:solidFill>
                  <a:srgbClr val="FF3300"/>
                </a:solidFill>
                <a:latin typeface="宋体" pitchFamily="2" charset="-122"/>
              </a:rPr>
              <a:t>：</a:t>
            </a:r>
            <a:endParaRPr lang="en-US" altLang="zh-CN" b="1" dirty="0">
              <a:solidFill>
                <a:srgbClr val="FF3300"/>
              </a:solidFill>
              <a:latin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zh-CN" altLang="en-US" dirty="0"/>
              <a:t>                  适用于野外线路、电器仪表、电讯广播、电子设备以及自动</a:t>
            </a:r>
            <a:endParaRPr lang="en-US" altLang="zh-CN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zh-CN" dirty="0"/>
              <a:t>          </a:t>
            </a:r>
            <a:r>
              <a:rPr lang="zh-CN" altLang="en-US" dirty="0"/>
              <a:t>化装备等线路中。</a:t>
            </a:r>
            <a:endParaRPr lang="zh-CN" altLang="en-US" dirty="0">
              <a:solidFill>
                <a:srgbClr val="009999"/>
              </a:solidFill>
              <a:latin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zh-CN" dirty="0">
                <a:solidFill>
                  <a:srgbClr val="009999"/>
                </a:solidFill>
                <a:latin typeface="宋体" pitchFamily="2" charset="-122"/>
              </a:rPr>
              <a:t>        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         执行标准：</a:t>
            </a:r>
            <a:r>
              <a:rPr lang="en-US" altLang="zh-CN" dirty="0">
                <a:solidFill>
                  <a:srgbClr val="009999"/>
                </a:solidFill>
                <a:latin typeface="宋体" pitchFamily="2" charset="-122"/>
              </a:rPr>
              <a:t>JB8734-1998</a:t>
            </a:r>
            <a:endParaRPr lang="zh-CN" altLang="en-US" dirty="0">
              <a:solidFill>
                <a:srgbClr val="009999"/>
              </a:solidFill>
              <a:latin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         </a:t>
            </a:r>
            <a:endParaRPr lang="en-US" altLang="zh-CN" dirty="0">
              <a:solidFill>
                <a:srgbClr val="009999"/>
              </a:solidFill>
              <a:latin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zh-CN" altLang="en-US" dirty="0">
                <a:solidFill>
                  <a:srgbClr val="009999"/>
                </a:solidFill>
                <a:latin typeface="宋体" pitchFamily="2" charset="-122"/>
              </a:rPr>
              <a:t>          </a:t>
            </a:r>
            <a:r>
              <a:rPr lang="zh-CN" altLang="en-US" dirty="0">
                <a:latin typeface="宋体" pitchFamily="2" charset="-122"/>
              </a:rPr>
              <a:t>使用条件：</a:t>
            </a:r>
            <a:endParaRPr lang="en-US" altLang="zh-CN" dirty="0">
              <a:latin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zh-CN" altLang="en-US" dirty="0"/>
              <a:t>                  长期允许工作温度：</a:t>
            </a:r>
            <a:r>
              <a:rPr lang="en-US" altLang="zh-CN" dirty="0"/>
              <a:t>+70</a:t>
            </a:r>
            <a:r>
              <a:rPr lang="zh-CN" altLang="en-US" dirty="0"/>
              <a:t>度</a:t>
            </a:r>
            <a:endParaRPr lang="en-US" altLang="zh-CN" dirty="0">
              <a:latin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zh-CN" altLang="en-US" dirty="0"/>
              <a:t>                  敷设温度不低于：</a:t>
            </a:r>
            <a:r>
              <a:rPr lang="en-US" altLang="zh-CN" dirty="0"/>
              <a:t>-15</a:t>
            </a:r>
            <a:r>
              <a:rPr lang="zh-CN" altLang="en-US" dirty="0"/>
              <a:t>度</a:t>
            </a:r>
            <a:endParaRPr lang="en-US" altLang="zh-CN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zh-CN" dirty="0">
                <a:latin typeface="宋体" pitchFamily="2" charset="-122"/>
              </a:rPr>
              <a:t>          </a:t>
            </a:r>
            <a:r>
              <a:rPr lang="zh-CN" altLang="en-US" dirty="0">
                <a:latin typeface="宋体" pitchFamily="2" charset="-122"/>
              </a:rPr>
              <a:t>相对湿度：</a:t>
            </a:r>
            <a:r>
              <a:rPr lang="en-US" altLang="zh-CN" dirty="0">
                <a:latin typeface="宋体" pitchFamily="2" charset="-122"/>
              </a:rPr>
              <a:t>98%</a:t>
            </a:r>
            <a:r>
              <a:rPr lang="zh-CN" altLang="en-US" dirty="0">
                <a:latin typeface="宋体" pitchFamily="2" charset="-122"/>
              </a:rPr>
              <a:t>以下</a:t>
            </a:r>
            <a:endParaRPr lang="en-US" altLang="zh-CN" dirty="0">
              <a:latin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·"/>
            </a:pPr>
            <a:endParaRPr lang="zh-CN" altLang="en-US" dirty="0">
              <a:solidFill>
                <a:srgbClr val="009999"/>
              </a:solidFill>
            </a:endParaRPr>
          </a:p>
        </p:txBody>
      </p:sp>
      <p:pic>
        <p:nvPicPr>
          <p:cNvPr id="4" name="图片 3" descr="AVVR4•0.3 (2).JPG"/>
          <p:cNvPicPr>
            <a:picLocks noChangeAspect="1"/>
          </p:cNvPicPr>
          <p:nvPr/>
        </p:nvPicPr>
        <p:blipFill>
          <a:blip r:embed="rId2" cstate="print"/>
          <a:srcRect l="27344" t="33594" r="39062" b="39453"/>
          <a:stretch>
            <a:fillRect/>
          </a:stretch>
        </p:blipFill>
        <p:spPr>
          <a:xfrm rot="16200000">
            <a:off x="6889581" y="4174947"/>
            <a:ext cx="2286016" cy="1222753"/>
          </a:xfrm>
          <a:prstGeom prst="rect">
            <a:avLst/>
          </a:prstGeom>
        </p:spPr>
      </p:pic>
      <p:pic>
        <p:nvPicPr>
          <p:cNvPr id="5" name="图片 4" descr="AVVR4•0.3 (1).JPG"/>
          <p:cNvPicPr>
            <a:picLocks noChangeAspect="1"/>
          </p:cNvPicPr>
          <p:nvPr/>
        </p:nvPicPr>
        <p:blipFill>
          <a:blip r:embed="rId3" cstate="print"/>
          <a:srcRect t="24610" r="35156"/>
          <a:stretch>
            <a:fillRect/>
          </a:stretch>
        </p:blipFill>
        <p:spPr>
          <a:xfrm>
            <a:off x="4786314" y="3993334"/>
            <a:ext cx="2357454" cy="1827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928670"/>
            <a:ext cx="82296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400" b="1" kern="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结构特点：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  </a:t>
            </a:r>
          </a:p>
          <a:p>
            <a:pPr marL="812800" marR="0" lvl="0" indent="-8128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(1) AVR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结构特点：导体由多根软铜丝束合而成，</a:t>
            </a:r>
            <a:r>
              <a:rPr lang="en-US" altLang="zh-CN" kern="0" dirty="0" smtClean="0">
                <a:latin typeface="+mn-ea"/>
                <a:ea typeface="+mn-ea"/>
              </a:rPr>
              <a:t>PVC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绝缘。因铜丝有不同直径且有不同的组合方式，所</a:t>
            </a:r>
            <a:r>
              <a:rPr lang="zh-CN" altLang="en-US" kern="0" dirty="0" smtClean="0">
                <a:latin typeface="+mn-ea"/>
                <a:ea typeface="+mn-ea"/>
              </a:rPr>
              <a:t>以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可组成不同规格的电线。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812800" indent="-812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latin typeface="+mn-ea"/>
                <a:ea typeface="+mn-ea"/>
              </a:rPr>
              <a:t>   (2) AVVR</a:t>
            </a:r>
            <a:r>
              <a:rPr lang="zh-CN" altLang="en-US" dirty="0" smtClean="0">
                <a:latin typeface="+mn-ea"/>
                <a:ea typeface="+mn-ea"/>
              </a:rPr>
              <a:t>结构特点：由</a:t>
            </a:r>
            <a:r>
              <a:rPr lang="en-US" altLang="zh-CN" dirty="0" smtClean="0">
                <a:latin typeface="+mn-ea"/>
                <a:ea typeface="+mn-ea"/>
              </a:rPr>
              <a:t>2</a:t>
            </a:r>
            <a:r>
              <a:rPr lang="zh-CN" altLang="en-US" dirty="0" smtClean="0">
                <a:latin typeface="+mn-ea"/>
                <a:ea typeface="+mn-ea"/>
              </a:rPr>
              <a:t>芯或</a:t>
            </a:r>
            <a:r>
              <a:rPr lang="en-US" altLang="zh-CN" dirty="0" smtClean="0">
                <a:latin typeface="+mn-ea"/>
                <a:ea typeface="+mn-ea"/>
              </a:rPr>
              <a:t>2</a:t>
            </a:r>
            <a:r>
              <a:rPr lang="zh-CN" altLang="en-US" dirty="0" smtClean="0">
                <a:latin typeface="+mn-ea"/>
                <a:ea typeface="+mn-ea"/>
              </a:rPr>
              <a:t>芯以上的</a:t>
            </a:r>
            <a:r>
              <a:rPr lang="en-US" altLang="zh-CN" dirty="0" smtClean="0">
                <a:latin typeface="+mn-ea"/>
                <a:ea typeface="+mn-ea"/>
              </a:rPr>
              <a:t>AVR</a:t>
            </a:r>
            <a:r>
              <a:rPr lang="zh-CN" altLang="en-US" dirty="0" smtClean="0">
                <a:latin typeface="+mn-ea"/>
                <a:ea typeface="+mn-ea"/>
              </a:rPr>
              <a:t>线组合，</a:t>
            </a:r>
            <a:r>
              <a:rPr lang="en-US" altLang="zh-CN" dirty="0" smtClean="0">
                <a:latin typeface="+mn-ea"/>
                <a:ea typeface="+mn-ea"/>
              </a:rPr>
              <a:t>PVC</a:t>
            </a:r>
            <a:r>
              <a:rPr lang="zh-CN" altLang="en-US" dirty="0" smtClean="0">
                <a:latin typeface="+mn-ea"/>
                <a:ea typeface="+mn-ea"/>
              </a:rPr>
              <a:t>护套。其中</a:t>
            </a:r>
            <a:r>
              <a:rPr lang="en-US" altLang="zh-CN" dirty="0" smtClean="0">
                <a:latin typeface="+mn-ea"/>
                <a:ea typeface="+mn-ea"/>
              </a:rPr>
              <a:t>2</a:t>
            </a:r>
            <a:r>
              <a:rPr lang="zh-CN" altLang="en-US" dirty="0" smtClean="0">
                <a:latin typeface="+mn-ea"/>
                <a:ea typeface="+mn-ea"/>
              </a:rPr>
              <a:t>芯采用双</a:t>
            </a:r>
            <a:endParaRPr lang="en-US" altLang="zh-CN" dirty="0" smtClean="0">
              <a:latin typeface="+mn-ea"/>
              <a:ea typeface="+mn-ea"/>
            </a:endParaRPr>
          </a:p>
          <a:p>
            <a:pPr marL="812800" indent="-812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latin typeface="+mn-ea"/>
                <a:ea typeface="+mn-ea"/>
              </a:rPr>
              <a:t>       </a:t>
            </a:r>
            <a:r>
              <a:rPr lang="zh-CN" altLang="en-US" dirty="0" smtClean="0">
                <a:latin typeface="+mn-ea"/>
                <a:ea typeface="+mn-ea"/>
              </a:rPr>
              <a:t>绞的方式，</a:t>
            </a:r>
            <a:r>
              <a:rPr lang="en-US" altLang="zh-CN" dirty="0" smtClean="0">
                <a:latin typeface="+mn-ea"/>
                <a:ea typeface="+mn-ea"/>
              </a:rPr>
              <a:t>3</a:t>
            </a:r>
            <a:r>
              <a:rPr lang="zh-CN" altLang="en-US" dirty="0" smtClean="0">
                <a:latin typeface="+mn-ea"/>
                <a:ea typeface="+mn-ea"/>
              </a:rPr>
              <a:t>芯及以上采用全绞的方式，</a:t>
            </a:r>
            <a:r>
              <a:rPr lang="en-US" altLang="zh-CN" dirty="0" smtClean="0">
                <a:latin typeface="+mn-ea"/>
                <a:ea typeface="+mn-ea"/>
              </a:rPr>
              <a:t>2</a:t>
            </a:r>
            <a:r>
              <a:rPr lang="zh-CN" altLang="en-US" dirty="0" smtClean="0">
                <a:latin typeface="+mn-ea"/>
                <a:ea typeface="+mn-ea"/>
              </a:rPr>
              <a:t>芯绞合节距应不大于绞合计算外径的</a:t>
            </a:r>
            <a:r>
              <a:rPr lang="en-US" altLang="zh-CN" dirty="0" smtClean="0">
                <a:latin typeface="+mn-ea"/>
                <a:ea typeface="+mn-ea"/>
              </a:rPr>
              <a:t>18</a:t>
            </a:r>
            <a:r>
              <a:rPr lang="zh-CN" altLang="en-US" dirty="0" smtClean="0">
                <a:latin typeface="+mn-ea"/>
                <a:ea typeface="+mn-ea"/>
              </a:rPr>
              <a:t>倍。通常单芯的最大截面为</a:t>
            </a:r>
            <a:r>
              <a:rPr lang="en-US" altLang="zh-CN" dirty="0" smtClean="0">
                <a:latin typeface="+mn-ea"/>
                <a:ea typeface="+mn-ea"/>
              </a:rPr>
              <a:t>0.4</a:t>
            </a:r>
            <a:r>
              <a:rPr lang="en-US" dirty="0" smtClean="0"/>
              <a:t>mm</a:t>
            </a:r>
            <a:r>
              <a:rPr lang="en-US" baseline="30000" dirty="0" smtClean="0"/>
              <a:t>2 </a:t>
            </a:r>
            <a:r>
              <a:rPr lang="en-US" dirty="0" smtClean="0"/>
              <a:t> </a:t>
            </a:r>
            <a:r>
              <a:rPr lang="zh-CN" altLang="en-US" dirty="0" smtClean="0"/>
              <a:t>。</a:t>
            </a:r>
            <a:endParaRPr lang="zh-CN" altLang="en-US" b="1" dirty="0" smtClean="0"/>
          </a:p>
          <a:p>
            <a:pPr marL="812800" indent="-8128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1600" dirty="0" smtClean="0">
              <a:latin typeface="+mn-ea"/>
              <a:ea typeface="+mn-ea"/>
            </a:endParaRPr>
          </a:p>
          <a:p>
            <a:pPr marL="812800" marR="0" lvl="0" indent="-8128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42974"/>
            <a:ext cx="2980018" cy="215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3714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7"/>
          <p:cNvSpPr>
            <a:spLocks noChangeArrowheads="1"/>
          </p:cNvSpPr>
          <p:nvPr/>
        </p:nvSpPr>
        <p:spPr bwMode="auto">
          <a:xfrm>
            <a:off x="611188" y="908050"/>
            <a:ext cx="49688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zh-CN" altLang="en-US" sz="2000" b="1">
              <a:solidFill>
                <a:srgbClr val="009999"/>
              </a:solidFill>
              <a:latin typeface="方正隶变简体"/>
              <a:ea typeface="方正隶变简体"/>
              <a:cs typeface="方正隶变简体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928815" y="1000108"/>
            <a:ext cx="5214953" cy="428625"/>
          </a:xfrm>
        </p:spPr>
        <p:txBody>
          <a:bodyPr/>
          <a:lstStyle/>
          <a:p>
            <a:pPr>
              <a:defRPr/>
            </a:pPr>
            <a:r>
              <a:rPr lang="en-US" altLang="zh-CN" sz="2400" b="1" kern="12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+mn-cs"/>
              </a:rPr>
              <a:t>R</a:t>
            </a:r>
            <a:r>
              <a:rPr lang="zh-CN" altLang="en-US" sz="2400" b="1" kern="12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+mn-cs"/>
              </a:rPr>
              <a:t>系列聚氯乙烯绝缘安装用电线电缆</a:t>
            </a:r>
            <a:endParaRPr lang="zh-CN" alt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4366" y="1285860"/>
            <a:ext cx="82296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12800" indent="-812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kern="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结构特点：</a:t>
            </a:r>
            <a:r>
              <a:rPr lang="en-US" altLang="zh-CN" sz="2400" b="1" kern="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(1) RV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结构特点：导体由多根软铜丝束合而成，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PVC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绝缘。其组合方式与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AVR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相同，一般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RV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常用规格有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RV0.5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RV0.75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RV1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RV1.5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RV2.5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，其中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RV0.5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截面由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16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股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0.2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铜丝组成，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0.75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24/0.2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32/0.2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1.5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30/0.25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2.5(49/0.25)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(2) RVV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结构特点：由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芯或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芯以上的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RV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线组合，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PVC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护套。其中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芯采用双绞的方式，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芯及以上采用全绞的方式。如有特殊要求线芯做两两双绞即（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RVVS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）需要提前订制。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357694"/>
            <a:ext cx="1857388" cy="151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1428728" y="4643446"/>
          <a:ext cx="2690411" cy="122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r:id="rId4" imgW="1291320" imgH="578160" progId="CorelDRAW.Graphic.14">
                  <p:embed/>
                </p:oleObj>
              </mc:Choice>
              <mc:Fallback>
                <p:oleObj r:id="rId4" imgW="1291320" imgH="57816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4643446"/>
                        <a:ext cx="2690411" cy="1223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6"/>
          <p:cNvSpPr txBox="1">
            <a:spLocks/>
          </p:cNvSpPr>
          <p:nvPr/>
        </p:nvSpPr>
        <p:spPr bwMode="auto">
          <a:xfrm>
            <a:off x="428596" y="1719277"/>
            <a:ext cx="857256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主要型号：</a:t>
            </a:r>
            <a:endParaRPr lang="en-US" altLang="zh-CN" sz="2400" b="1" kern="0" dirty="0" smtClean="0">
              <a:latin typeface="华文行楷" pitchFamily="2" charset="-122"/>
              <a:ea typeface="华文行楷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       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60227 IEC 52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（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RVV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）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型轻型聚氯乙烯护套软线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b="1" kern="0" dirty="0" smtClean="0">
                <a:latin typeface="宋体" pitchFamily="2" charset="-122"/>
                <a:ea typeface="+mn-ea"/>
              </a:rPr>
              <a:t>   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60227 IEC 53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（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RVV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）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型普通聚氯乙烯护套软线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RVV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型普通聚氯乙烯护套软线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RVS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型</a:t>
            </a: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300V/300V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铜芯聚氯乙烯绝缘绞型连接用软电线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RVVS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型铜芯聚氯乙烯绝缘聚氯乙烯护套绞型软电缆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RVVP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型</a:t>
            </a: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300V/300V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铜芯聚氯乙烯绝缘屏蔽聚氯乙烯护套软电线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RVVSP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型铜芯聚氯乙烯绝缘屏蔽聚氯乙烯护套绞型软电缆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60227 IEC 02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（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RV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）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型一般用途单芯软导体无护套电缆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60227 IEC 06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（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RV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）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型内部布线用导体温度为</a:t>
            </a: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70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度的单芯软导体无护套电缆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60227 IEC 08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（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RV-90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）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型内部布线用导体温度为</a:t>
            </a: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90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度的单芯软导体无护套电缆</a:t>
            </a:r>
            <a:endParaRPr kumimoji="0" lang="zh-CN" alt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 bwMode="auto">
          <a:xfrm>
            <a:off x="1285852" y="1000108"/>
            <a:ext cx="6429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itchFamily="2" charset="-122"/>
                <a:cs typeface="+mn-cs"/>
              </a:rPr>
              <a:t>R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itchFamily="2" charset="-122"/>
                <a:cs typeface="+mn-cs"/>
              </a:rPr>
              <a:t>系列聚氯乙烯绝缘安装用电线电缆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员工手册培训">
  <a:themeElements>
    <a:clrScheme name="员工手册培训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员工手册培训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员工手册培训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员工手册培训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员工手册培训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员工手册培训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员工手册培训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员工手册培训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7271</TotalTime>
  <Words>2813</Words>
  <Application>Microsoft Office PowerPoint</Application>
  <PresentationFormat>全屏显示(4:3)</PresentationFormat>
  <Paragraphs>322</Paragraphs>
  <Slides>29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员工手册培训</vt:lpstr>
      <vt:lpstr>BMP 图象</vt:lpstr>
      <vt:lpstr>CorelDRAW.Graphic.14</vt:lpstr>
      <vt:lpstr>PowerPoint 演示文稿</vt:lpstr>
      <vt:lpstr>PowerPoint 演示文稿</vt:lpstr>
      <vt:lpstr>篇外话</vt:lpstr>
      <vt:lpstr>PowerPoint 演示文稿</vt:lpstr>
      <vt:lpstr>内容提纲</vt:lpstr>
      <vt:lpstr>A系列聚氯乙烯绝缘安装用电线电缆</vt:lpstr>
      <vt:lpstr>PowerPoint 演示文稿</vt:lpstr>
      <vt:lpstr>R系列聚氯乙烯绝缘安装用电线电缆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B系列聚氯乙烯绝缘电线电缆</vt:lpstr>
      <vt:lpstr>PowerPoint 演示文稿</vt:lpstr>
      <vt:lpstr>PowerPoint 演示文稿</vt:lpstr>
      <vt:lpstr>K系列聚氯乙烯绝缘聚氯乙烯护套软结构控制电缆</vt:lpstr>
      <vt:lpstr>PowerPoint 演示文稿</vt:lpstr>
      <vt:lpstr>PowerPoint 演示文稿</vt:lpstr>
      <vt:lpstr>PowerPoint 演示文稿</vt:lpstr>
      <vt:lpstr>S系列SYV型实芯聚氯乙烯绝缘聚氯乙烯护套同轴射频电缆</vt:lpstr>
      <vt:lpstr>PowerPoint 演示文稿</vt:lpstr>
      <vt:lpstr>PowerPoint 演示文稿</vt:lpstr>
      <vt:lpstr>PowerPoint 演示文稿</vt:lpstr>
      <vt:lpstr>RG系列实芯聚氯乙烯绝缘同轴电缆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vincent</cp:lastModifiedBy>
  <cp:revision>546</cp:revision>
  <dcterms:created xsi:type="dcterms:W3CDTF">2009-02-18T02:21:50Z</dcterms:created>
  <dcterms:modified xsi:type="dcterms:W3CDTF">2016-06-30T09:01:52Z</dcterms:modified>
</cp:coreProperties>
</file>