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0E6BB-37B5-4769-879E-C81A52E418BD}" type="datetimeFigureOut">
              <a:rPr lang="zh-CN" altLang="en-US" smtClean="0"/>
              <a:t>2016/8/24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C55B9-177B-44F0-8C1B-7367A2F92A42}" type="slidenum">
              <a:rPr lang="zh-CN" altLang="en-US" smtClean="0"/>
              <a:t>‹#›</a:t>
            </a:fld>
            <a:endParaRPr lang="zh-CN" altLang="en-US"/>
          </a:p>
        </p:txBody>
      </p:sp>
    </p:spTree>
    <p:extLst>
      <p:ext uri="{BB962C8B-B14F-4D97-AF65-F5344CB8AC3E}">
        <p14:creationId xmlns:p14="http://schemas.microsoft.com/office/powerpoint/2010/main" val="166304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2FA28A4-CB7C-4174-97F2-5E68E2558230}" type="slidenum">
              <a:rPr lang="en-US" altLang="zh-CN" smtClean="0"/>
              <a:pPr eaLnBrk="1" hangingPunct="1"/>
              <a:t>2</a:t>
            </a:fld>
            <a:endParaRPr lang="en-US" altLang="zh-CN"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工作区应由配线子系统的信息插座模块</a:t>
            </a:r>
            <a:r>
              <a:rPr lang="en-US" altLang="zh-CN" smtClean="0"/>
              <a:t>(TO)</a:t>
            </a:r>
            <a:r>
              <a:rPr lang="zh-CN" altLang="en-US" smtClean="0"/>
              <a:t>延伸到终端设备处的连接缆线及适配器组成。</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9AD7779-39F3-47BD-9282-0B14459ACA3B}" type="slidenum">
              <a:rPr lang="en-US" altLang="zh-CN" smtClean="0"/>
              <a:pPr eaLnBrk="1" hangingPunct="1"/>
              <a:t>11</a:t>
            </a:fld>
            <a:endParaRPr lang="en-US" altLang="zh-CN"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5C4F511-CC82-48BE-B43D-C36086AB292A}" type="slidenum">
              <a:rPr lang="en-US" altLang="zh-CN" smtClean="0"/>
              <a:pPr eaLnBrk="1" hangingPunct="1"/>
              <a:t>12</a:t>
            </a:fld>
            <a:endParaRPr lang="en-US" altLang="zh-CN"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73C5B83-7275-4008-ABBF-657E2593A640}" type="slidenum">
              <a:rPr lang="en-US" altLang="zh-CN" smtClean="0"/>
              <a:pPr eaLnBrk="1" hangingPunct="1"/>
              <a:t>13</a:t>
            </a:fld>
            <a:endParaRPr lang="en-US" altLang="zh-CN"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16962A3-2EDE-49A7-8196-47EBE50CBA93}" type="slidenum">
              <a:rPr lang="en-US" altLang="zh-CN" smtClean="0"/>
              <a:pPr eaLnBrk="1" hangingPunct="1"/>
              <a:t>14</a:t>
            </a:fld>
            <a:endParaRPr lang="en-US" altLang="zh-CN"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926EB43-DEBD-41BA-929E-F0911C54AD86}" type="slidenum">
              <a:rPr lang="en-US" altLang="zh-CN" smtClean="0"/>
              <a:pPr eaLnBrk="1" hangingPunct="1"/>
              <a:t>15</a:t>
            </a:fld>
            <a:endParaRPr lang="en-US" altLang="zh-CN"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6B3A0C8-EDE4-4D8A-9E91-51EAA1F14EA6}" type="slidenum">
              <a:rPr lang="en-US" altLang="zh-CN" smtClean="0"/>
              <a:pPr eaLnBrk="1" hangingPunct="1"/>
              <a:t>16</a:t>
            </a:fld>
            <a:endParaRPr lang="en-US" altLang="zh-CN"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CB74098-78C8-4642-B856-A2467B5A8E2C}" type="slidenum">
              <a:rPr lang="en-US" altLang="zh-CN" smtClean="0"/>
              <a:pPr eaLnBrk="1" hangingPunct="1"/>
              <a:t>17</a:t>
            </a:fld>
            <a:endParaRPr lang="en-US" altLang="zh-CN"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54098C03-9A1E-453B-9657-91ED7125B076}" type="slidenum">
              <a:rPr lang="en-US" altLang="zh-CN" smtClean="0"/>
              <a:pPr eaLnBrk="1" hangingPunct="1"/>
              <a:t>18</a:t>
            </a:fld>
            <a:endParaRPr lang="en-US" altLang="zh-CN"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E7276DF-11D6-49DF-835D-AA19628706A4}" type="slidenum">
              <a:rPr lang="en-US" altLang="zh-CN" smtClean="0"/>
              <a:pPr eaLnBrk="1" hangingPunct="1"/>
              <a:t>19</a:t>
            </a:fld>
            <a:endParaRPr lang="en-US" altLang="zh-CN"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595FF22-D6F4-460E-8E33-E4DFDB0F7F6D}" type="slidenum">
              <a:rPr lang="en-US" altLang="zh-CN" smtClean="0"/>
              <a:pPr eaLnBrk="1" hangingPunct="1"/>
              <a:t>20</a:t>
            </a:fld>
            <a:endParaRPr lang="en-US" altLang="zh-CN"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6895315-2AD3-4101-997E-A6748319B8D2}" type="slidenum">
              <a:rPr lang="en-US" altLang="zh-CN" smtClean="0"/>
              <a:pPr eaLnBrk="1" hangingPunct="1"/>
              <a:t>3</a:t>
            </a:fld>
            <a:endParaRPr lang="en-US" altLang="zh-CN"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对于综合布线系统工程设计，设备间主要安装建筑物配线设备。电话交换机、计算机主机设备及入口设施也可与配线设备安装在</a:t>
            </a:r>
            <a:r>
              <a:rPr lang="en-US" altLang="zh-CN" smtClean="0"/>
              <a:t>-</a:t>
            </a:r>
            <a:r>
              <a:rPr lang="zh-CN" altLang="en-US" smtClean="0"/>
              <a:t>起。</a:t>
            </a:r>
          </a:p>
          <a:p>
            <a:pPr eaLnBrk="1" hangingPunct="1"/>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A871C37-7218-4D3A-B64F-DAF657810C66}" type="slidenum">
              <a:rPr lang="en-US" altLang="zh-CN" smtClean="0"/>
              <a:pPr eaLnBrk="1" hangingPunct="1"/>
              <a:t>21</a:t>
            </a:fld>
            <a:endParaRPr lang="en-US" altLang="zh-CN"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466F3BC9-C24E-4100-A1F5-61F1285D9235}" type="slidenum">
              <a:rPr lang="en-US" altLang="zh-CN" smtClean="0"/>
              <a:pPr eaLnBrk="1" hangingPunct="1"/>
              <a:t>22</a:t>
            </a:fld>
            <a:endParaRPr lang="en-US" altLang="zh-CN"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90A12CE-7FBB-49BA-AF5F-F927698CB7EB}" type="slidenum">
              <a:rPr lang="en-US" altLang="zh-CN" smtClean="0"/>
              <a:pPr eaLnBrk="1" hangingPunct="1"/>
              <a:t>23</a:t>
            </a:fld>
            <a:endParaRPr lang="en-US" altLang="zh-CN"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B5C6CDC-F76A-469A-9751-8D0DA168079F}" type="slidenum">
              <a:rPr lang="en-US" altLang="zh-CN" smtClean="0"/>
              <a:pPr eaLnBrk="1" hangingPunct="1"/>
              <a:t>24</a:t>
            </a:fld>
            <a:endParaRPr lang="en-US" altLang="zh-CN"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64F76BF-DE59-400D-A030-3DF247BB37D5}" type="slidenum">
              <a:rPr lang="en-US" altLang="zh-CN" smtClean="0"/>
              <a:pPr eaLnBrk="1" hangingPunct="1"/>
              <a:t>25</a:t>
            </a:fld>
            <a:endParaRPr lang="en-US" altLang="zh-CN"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EE1E64A-5583-41C6-814E-C3835D30FC14}" type="slidenum">
              <a:rPr lang="en-US" altLang="zh-CN" smtClean="0"/>
              <a:pPr eaLnBrk="1" hangingPunct="1"/>
              <a:t>4</a:t>
            </a:fld>
            <a:endParaRPr lang="en-US" altLang="zh-CN"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2BBEBF9-4767-402E-9E59-89432354B0F3}" type="slidenum">
              <a:rPr lang="en-US" altLang="zh-CN" smtClean="0"/>
              <a:pPr eaLnBrk="1" hangingPunct="1"/>
              <a:t>5</a:t>
            </a:fld>
            <a:endParaRPr lang="en-US" altLang="zh-CN"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1</a:t>
            </a:r>
            <a:r>
              <a:rPr lang="zh-CN" altLang="en-US"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5163505-3AF5-43E7-9056-F0BD0A22E45F}" type="slidenum">
              <a:rPr lang="en-US" altLang="zh-CN" smtClean="0"/>
              <a:pPr eaLnBrk="1" hangingPunct="1"/>
              <a:t>6</a:t>
            </a:fld>
            <a:endParaRPr lang="en-US" altLang="zh-CN"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1</a:t>
            </a:r>
            <a:r>
              <a:rPr lang="zh-CN" alt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795C960-B7BE-4415-967C-ACBDC592E95C}" type="slidenum">
              <a:rPr lang="en-US" altLang="zh-CN" smtClean="0"/>
              <a:pPr eaLnBrk="1" hangingPunct="1"/>
              <a:t>7</a:t>
            </a:fld>
            <a:endParaRPr lang="en-US" altLang="zh-CN"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C587BEB-DB59-486F-A847-878BE862830F}" type="slidenum">
              <a:rPr lang="en-US" altLang="zh-CN" smtClean="0"/>
              <a:pPr eaLnBrk="1" hangingPunct="1"/>
              <a:t>8</a:t>
            </a:fld>
            <a:endParaRPr lang="en-US" altLang="zh-CN"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6A6584C-B324-4755-83DD-AA5593A265B4}" type="slidenum">
              <a:rPr lang="en-US" altLang="zh-CN" smtClean="0"/>
              <a:pPr eaLnBrk="1" hangingPunct="1"/>
              <a:t>9</a:t>
            </a:fld>
            <a:endParaRPr lang="en-US" altLang="zh-CN"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C71FFDE-5FA5-4233-BF13-9007831CF000}" type="slidenum">
              <a:rPr lang="en-US" altLang="zh-CN" smtClean="0"/>
              <a:pPr eaLnBrk="1" hangingPunct="1"/>
              <a:t>10</a:t>
            </a:fld>
            <a:endParaRPr lang="en-US" altLang="zh-CN"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smtClean="0"/>
          </a:p>
        </p:txBody>
      </p:sp>
      <p:sp>
        <p:nvSpPr>
          <p:cNvPr id="4" name="Rectangle 69"/>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zh-CN"/>
          </a:p>
        </p:txBody>
      </p:sp>
      <p:sp>
        <p:nvSpPr>
          <p:cNvPr id="5" name="Rectangle 70"/>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71"/>
          <p:cNvSpPr>
            <a:spLocks noGrp="1" noChangeArrowheads="1"/>
          </p:cNvSpPr>
          <p:nvPr>
            <p:ph type="sldNum" sz="quarter" idx="12"/>
          </p:nvPr>
        </p:nvSpPr>
        <p:spPr>
          <a:xfrm>
            <a:off x="6877050" y="6481763"/>
            <a:ext cx="2089150" cy="260350"/>
          </a:xfrm>
          <a:prstGeom prst="rect">
            <a:avLst/>
          </a:prstGeom>
        </p:spPr>
        <p:txBody>
          <a:bodyPr/>
          <a:lstStyle>
            <a:lvl1pPr>
              <a:defRPr/>
            </a:lvl1pPr>
          </a:lstStyle>
          <a:p>
            <a:pPr>
              <a:defRPr/>
            </a:pPr>
            <a:fld id="{C2642CD1-14D8-4BA4-81C4-7D6848B3A123}" type="slidenum">
              <a:rPr lang="en-US" altLang="zh-CN"/>
              <a:pPr>
                <a:defRPr/>
              </a:pPr>
              <a:t>‹#›</a:t>
            </a:fld>
            <a:endParaRPr lang="en-US" altLang="zh-CN"/>
          </a:p>
        </p:txBody>
      </p:sp>
    </p:spTree>
    <p:extLst>
      <p:ext uri="{BB962C8B-B14F-4D97-AF65-F5344CB8AC3E}">
        <p14:creationId xmlns:p14="http://schemas.microsoft.com/office/powerpoint/2010/main" val="272143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a:xfrm>
            <a:off x="6877050" y="6481763"/>
            <a:ext cx="2089150" cy="260350"/>
          </a:xfrm>
          <a:prstGeom prst="rect">
            <a:avLst/>
          </a:prstGeom>
          <a:ln/>
        </p:spPr>
        <p:txBody>
          <a:bodyPr/>
          <a:lstStyle>
            <a:lvl1pPr>
              <a:defRPr/>
            </a:lvl1pPr>
          </a:lstStyle>
          <a:p>
            <a:pPr>
              <a:defRPr/>
            </a:pPr>
            <a:fld id="{01D84CDB-BC19-4918-A024-57C2F01465A8}" type="slidenum">
              <a:rPr lang="en-US" altLang="zh-CN"/>
              <a:pPr>
                <a:defRPr/>
              </a:pPr>
              <a:t>‹#›</a:t>
            </a:fld>
            <a:endParaRPr lang="en-US" altLang="zh-CN"/>
          </a:p>
        </p:txBody>
      </p:sp>
    </p:spTree>
    <p:extLst>
      <p:ext uri="{BB962C8B-B14F-4D97-AF65-F5344CB8AC3E}">
        <p14:creationId xmlns:p14="http://schemas.microsoft.com/office/powerpoint/2010/main" val="188362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2016/8/24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2016/8/24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Picture 7" descr="基础部分1"/>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93629" y="44624"/>
            <a:ext cx="82073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基础部分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68313" y="6021288"/>
            <a:ext cx="8207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1403648" y="1484784"/>
            <a:ext cx="6372225" cy="576262"/>
          </a:xfrm>
        </p:spPr>
        <p:txBody>
          <a:bodyPr>
            <a:normAutofit fontScale="90000"/>
          </a:bodyPr>
          <a:lstStyle/>
          <a:p>
            <a:pPr algn="ctr"/>
            <a:r>
              <a:rPr lang="zh-CN" altLang="en-US" sz="6000" dirty="0" smtClean="0"/>
              <a:t>综合布线施工规范</a:t>
            </a:r>
            <a:endParaRPr lang="zh-CN" altLang="en-US" sz="6000" dirty="0" smtClean="0"/>
          </a:p>
        </p:txBody>
      </p:sp>
      <p:sp>
        <p:nvSpPr>
          <p:cNvPr id="3076" name="Text Box 6"/>
          <p:cNvSpPr txBox="1">
            <a:spLocks noChangeArrowheads="1"/>
          </p:cNvSpPr>
          <p:nvPr/>
        </p:nvSpPr>
        <p:spPr bwMode="auto">
          <a:xfrm>
            <a:off x="468313" y="3140968"/>
            <a:ext cx="8424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4800" b="1" dirty="0">
                <a:solidFill>
                  <a:schemeClr val="bg1"/>
                </a:solidFill>
                <a:latin typeface="Times New Roman" pitchFamily="18" charset="0"/>
              </a:rPr>
              <a:t>VCOM </a:t>
            </a:r>
            <a:r>
              <a:rPr lang="zh-CN" altLang="en-US" sz="4800" b="1" dirty="0" smtClean="0">
                <a:solidFill>
                  <a:schemeClr val="bg1"/>
                </a:solidFill>
              </a:rPr>
              <a:t>综  </a:t>
            </a:r>
            <a:r>
              <a:rPr lang="zh-CN" altLang="en-US" sz="4800" b="1" dirty="0" smtClean="0"/>
              <a:t>（二）</a:t>
            </a:r>
            <a:r>
              <a:rPr lang="zh-CN" altLang="en-US" sz="4800" b="1" dirty="0" smtClean="0">
                <a:solidFill>
                  <a:schemeClr val="bg1"/>
                </a:solidFill>
              </a:rPr>
              <a:t>布线工程师</a:t>
            </a:r>
            <a:endParaRPr lang="en-US" altLang="zh-CN" sz="4800" b="1" dirty="0">
              <a:solidFill>
                <a:schemeClr val="bg1"/>
              </a:solidFill>
            </a:endParaRPr>
          </a:p>
        </p:txBody>
      </p:sp>
      <p:sp>
        <p:nvSpPr>
          <p:cNvPr id="3" name="TextBox 2"/>
          <p:cNvSpPr txBox="1"/>
          <p:nvPr/>
        </p:nvSpPr>
        <p:spPr>
          <a:xfrm>
            <a:off x="5148064" y="5629890"/>
            <a:ext cx="5904656" cy="369332"/>
          </a:xfrm>
          <a:prstGeom prst="rect">
            <a:avLst/>
          </a:prstGeom>
          <a:noFill/>
        </p:spPr>
        <p:txBody>
          <a:bodyPr wrap="square" rtlCol="0">
            <a:spAutoFit/>
          </a:bodyPr>
          <a:lstStyle/>
          <a:p>
            <a:r>
              <a:rPr lang="zh-CN" altLang="en-US" dirty="0" smtClean="0"/>
              <a:t>江西唯康信息网络有限公司</a:t>
            </a:r>
            <a:endParaRPr lang="zh-CN" altLang="en-US" dirty="0"/>
          </a:p>
        </p:txBody>
      </p:sp>
    </p:spTree>
    <p:extLst>
      <p:ext uri="{BB962C8B-B14F-4D97-AF65-F5344CB8AC3E}">
        <p14:creationId xmlns:p14="http://schemas.microsoft.com/office/powerpoint/2010/main" val="182554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11-系统图-画册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12800"/>
            <a:ext cx="4752975"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86" name="Freeform 14"/>
          <p:cNvSpPr>
            <a:spLocks/>
          </p:cNvSpPr>
          <p:nvPr/>
        </p:nvSpPr>
        <p:spPr bwMode="auto">
          <a:xfrm>
            <a:off x="1633538" y="5445125"/>
            <a:ext cx="922337" cy="288925"/>
          </a:xfrm>
          <a:custGeom>
            <a:avLst/>
            <a:gdLst>
              <a:gd name="T0" fmla="*/ 2147483647 w 665"/>
              <a:gd name="T1" fmla="*/ 0 h 159"/>
              <a:gd name="T2" fmla="*/ 2147483647 w 665"/>
              <a:gd name="T3" fmla="*/ 2147483647 h 159"/>
              <a:gd name="T4" fmla="*/ 2147483647 w 665"/>
              <a:gd name="T5" fmla="*/ 2147483647 h 159"/>
              <a:gd name="T6" fmla="*/ 2147483647 w 665"/>
              <a:gd name="T7" fmla="*/ 0 h 159"/>
              <a:gd name="T8" fmla="*/ 0 60000 65536"/>
              <a:gd name="T9" fmla="*/ 0 60000 65536"/>
              <a:gd name="T10" fmla="*/ 0 60000 65536"/>
              <a:gd name="T11" fmla="*/ 0 60000 65536"/>
              <a:gd name="T12" fmla="*/ 0 w 665"/>
              <a:gd name="T13" fmla="*/ 0 h 159"/>
              <a:gd name="T14" fmla="*/ 665 w 665"/>
              <a:gd name="T15" fmla="*/ 159 h 159"/>
            </a:gdLst>
            <a:ahLst/>
            <a:cxnLst>
              <a:cxn ang="T8">
                <a:pos x="T0" y="T1"/>
              </a:cxn>
              <a:cxn ang="T9">
                <a:pos x="T2" y="T3"/>
              </a:cxn>
              <a:cxn ang="T10">
                <a:pos x="T4" y="T5"/>
              </a:cxn>
              <a:cxn ang="T11">
                <a:pos x="T6" y="T7"/>
              </a:cxn>
            </a:cxnLst>
            <a:rect l="T12" t="T13" r="T14" b="T15"/>
            <a:pathLst>
              <a:path w="665" h="159">
                <a:moveTo>
                  <a:pt x="83" y="0"/>
                </a:moveTo>
                <a:cubicBezTo>
                  <a:pt x="41" y="56"/>
                  <a:pt x="0" y="113"/>
                  <a:pt x="83" y="136"/>
                </a:cubicBezTo>
                <a:cubicBezTo>
                  <a:pt x="166" y="159"/>
                  <a:pt x="499" y="159"/>
                  <a:pt x="582" y="136"/>
                </a:cubicBezTo>
                <a:cubicBezTo>
                  <a:pt x="665" y="113"/>
                  <a:pt x="582" y="23"/>
                  <a:pt x="582" y="0"/>
                </a:cubicBezTo>
              </a:path>
            </a:pathLst>
          </a:custGeom>
          <a:noFill/>
          <a:ln w="571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487" name="Freeform 15"/>
          <p:cNvSpPr>
            <a:spLocks/>
          </p:cNvSpPr>
          <p:nvPr/>
        </p:nvSpPr>
        <p:spPr bwMode="auto">
          <a:xfrm>
            <a:off x="1331913" y="812800"/>
            <a:ext cx="252412" cy="673100"/>
          </a:xfrm>
          <a:custGeom>
            <a:avLst/>
            <a:gdLst>
              <a:gd name="T0" fmla="*/ 2147483647 w 159"/>
              <a:gd name="T1" fmla="*/ 2147483647 h 424"/>
              <a:gd name="T2" fmla="*/ 2147483647 w 159"/>
              <a:gd name="T3" fmla="*/ 2147483647 h 424"/>
              <a:gd name="T4" fmla="*/ 2147483647 w 159"/>
              <a:gd name="T5" fmla="*/ 2147483647 h 424"/>
              <a:gd name="T6" fmla="*/ 0 w 159"/>
              <a:gd name="T7" fmla="*/ 2147483647 h 424"/>
              <a:gd name="T8" fmla="*/ 0 60000 65536"/>
              <a:gd name="T9" fmla="*/ 0 60000 65536"/>
              <a:gd name="T10" fmla="*/ 0 60000 65536"/>
              <a:gd name="T11" fmla="*/ 0 60000 65536"/>
              <a:gd name="T12" fmla="*/ 0 w 159"/>
              <a:gd name="T13" fmla="*/ 0 h 424"/>
              <a:gd name="T14" fmla="*/ 159 w 159"/>
              <a:gd name="T15" fmla="*/ 424 h 424"/>
            </a:gdLst>
            <a:ahLst/>
            <a:cxnLst>
              <a:cxn ang="T8">
                <a:pos x="T0" y="T1"/>
              </a:cxn>
              <a:cxn ang="T9">
                <a:pos x="T2" y="T3"/>
              </a:cxn>
              <a:cxn ang="T10">
                <a:pos x="T4" y="T5"/>
              </a:cxn>
              <a:cxn ang="T11">
                <a:pos x="T6" y="T7"/>
              </a:cxn>
            </a:cxnLst>
            <a:rect l="T12" t="T13" r="T14" b="T15"/>
            <a:pathLst>
              <a:path w="159" h="424">
                <a:moveTo>
                  <a:pt x="45" y="15"/>
                </a:moveTo>
                <a:cubicBezTo>
                  <a:pt x="83" y="7"/>
                  <a:pt x="121" y="0"/>
                  <a:pt x="136" y="60"/>
                </a:cubicBezTo>
                <a:cubicBezTo>
                  <a:pt x="151" y="120"/>
                  <a:pt x="159" y="332"/>
                  <a:pt x="136" y="378"/>
                </a:cubicBezTo>
                <a:cubicBezTo>
                  <a:pt x="113" y="424"/>
                  <a:pt x="23" y="340"/>
                  <a:pt x="0" y="333"/>
                </a:cubicBezTo>
              </a:path>
            </a:pathLst>
          </a:custGeom>
          <a:noFill/>
          <a:ln w="571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489" name="Freeform 17"/>
          <p:cNvSpPr>
            <a:spLocks/>
          </p:cNvSpPr>
          <p:nvPr/>
        </p:nvSpPr>
        <p:spPr bwMode="auto">
          <a:xfrm>
            <a:off x="2700338" y="4005263"/>
            <a:ext cx="1560512" cy="2087562"/>
          </a:xfrm>
          <a:custGeom>
            <a:avLst/>
            <a:gdLst>
              <a:gd name="T0" fmla="*/ 2147483647 w 983"/>
              <a:gd name="T1" fmla="*/ 2147483647 h 1315"/>
              <a:gd name="T2" fmla="*/ 2147483647 w 983"/>
              <a:gd name="T3" fmla="*/ 2147483647 h 1315"/>
              <a:gd name="T4" fmla="*/ 2147483647 w 983"/>
              <a:gd name="T5" fmla="*/ 2147483647 h 1315"/>
              <a:gd name="T6" fmla="*/ 2147483647 w 983"/>
              <a:gd name="T7" fmla="*/ 2147483647 h 1315"/>
              <a:gd name="T8" fmla="*/ 2147483647 w 983"/>
              <a:gd name="T9" fmla="*/ 0 h 1315"/>
              <a:gd name="T10" fmla="*/ 0 60000 65536"/>
              <a:gd name="T11" fmla="*/ 0 60000 65536"/>
              <a:gd name="T12" fmla="*/ 0 60000 65536"/>
              <a:gd name="T13" fmla="*/ 0 60000 65536"/>
              <a:gd name="T14" fmla="*/ 0 60000 65536"/>
              <a:gd name="T15" fmla="*/ 0 w 983"/>
              <a:gd name="T16" fmla="*/ 0 h 1315"/>
              <a:gd name="T17" fmla="*/ 983 w 983"/>
              <a:gd name="T18" fmla="*/ 1315 h 1315"/>
            </a:gdLst>
            <a:ahLst/>
            <a:cxnLst>
              <a:cxn ang="T10">
                <a:pos x="T0" y="T1"/>
              </a:cxn>
              <a:cxn ang="T11">
                <a:pos x="T2" y="T3"/>
              </a:cxn>
              <a:cxn ang="T12">
                <a:pos x="T4" y="T5"/>
              </a:cxn>
              <a:cxn ang="T13">
                <a:pos x="T6" y="T7"/>
              </a:cxn>
              <a:cxn ang="T14">
                <a:pos x="T8" y="T9"/>
              </a:cxn>
            </a:cxnLst>
            <a:rect l="T15" t="T16" r="T17" b="T18"/>
            <a:pathLst>
              <a:path w="983" h="1315">
                <a:moveTo>
                  <a:pt x="76" y="1315"/>
                </a:moveTo>
                <a:cubicBezTo>
                  <a:pt x="38" y="1228"/>
                  <a:pt x="0" y="1142"/>
                  <a:pt x="76" y="1089"/>
                </a:cubicBezTo>
                <a:cubicBezTo>
                  <a:pt x="152" y="1036"/>
                  <a:pt x="432" y="1127"/>
                  <a:pt x="530" y="998"/>
                </a:cubicBezTo>
                <a:cubicBezTo>
                  <a:pt x="628" y="869"/>
                  <a:pt x="591" y="483"/>
                  <a:pt x="666" y="317"/>
                </a:cubicBezTo>
                <a:cubicBezTo>
                  <a:pt x="741" y="151"/>
                  <a:pt x="930" y="53"/>
                  <a:pt x="983" y="0"/>
                </a:cubicBezTo>
              </a:path>
            </a:pathLst>
          </a:custGeom>
          <a:noFill/>
          <a:ln w="571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490" name="Freeform 18"/>
          <p:cNvSpPr>
            <a:spLocks/>
          </p:cNvSpPr>
          <p:nvPr/>
        </p:nvSpPr>
        <p:spPr bwMode="auto">
          <a:xfrm>
            <a:off x="4140200" y="4437063"/>
            <a:ext cx="792163" cy="647700"/>
          </a:xfrm>
          <a:custGeom>
            <a:avLst/>
            <a:gdLst>
              <a:gd name="T0" fmla="*/ 0 w 499"/>
              <a:gd name="T1" fmla="*/ 2147483647 h 408"/>
              <a:gd name="T2" fmla="*/ 2147483647 w 499"/>
              <a:gd name="T3" fmla="*/ 2147483647 h 408"/>
              <a:gd name="T4" fmla="*/ 2147483647 w 499"/>
              <a:gd name="T5" fmla="*/ 0 h 408"/>
              <a:gd name="T6" fmla="*/ 0 60000 65536"/>
              <a:gd name="T7" fmla="*/ 0 60000 65536"/>
              <a:gd name="T8" fmla="*/ 0 60000 65536"/>
              <a:gd name="T9" fmla="*/ 0 w 499"/>
              <a:gd name="T10" fmla="*/ 0 h 408"/>
              <a:gd name="T11" fmla="*/ 499 w 499"/>
              <a:gd name="T12" fmla="*/ 408 h 408"/>
            </a:gdLst>
            <a:ahLst/>
            <a:cxnLst>
              <a:cxn ang="T6">
                <a:pos x="T0" y="T1"/>
              </a:cxn>
              <a:cxn ang="T7">
                <a:pos x="T2" y="T3"/>
              </a:cxn>
              <a:cxn ang="T8">
                <a:pos x="T4" y="T5"/>
              </a:cxn>
            </a:cxnLst>
            <a:rect l="T9" t="T10" r="T11" b="T12"/>
            <a:pathLst>
              <a:path w="499" h="408">
                <a:moveTo>
                  <a:pt x="0" y="408"/>
                </a:moveTo>
                <a:cubicBezTo>
                  <a:pt x="94" y="397"/>
                  <a:pt x="189" y="386"/>
                  <a:pt x="272" y="318"/>
                </a:cubicBezTo>
                <a:cubicBezTo>
                  <a:pt x="355" y="250"/>
                  <a:pt x="461" y="53"/>
                  <a:pt x="499" y="0"/>
                </a:cubicBezTo>
              </a:path>
            </a:pathLst>
          </a:custGeom>
          <a:noFill/>
          <a:ln w="571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99" name="Text Box 19"/>
          <p:cNvSpPr txBox="1">
            <a:spLocks noChangeArrowheads="1"/>
          </p:cNvSpPr>
          <p:nvPr/>
        </p:nvSpPr>
        <p:spPr bwMode="auto">
          <a:xfrm>
            <a:off x="5508625" y="933450"/>
            <a:ext cx="34194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2000">
                <a:latin typeface="微软雅黑" pitchFamily="34" charset="-122"/>
                <a:ea typeface="微软雅黑" pitchFamily="34" charset="-122"/>
              </a:rPr>
              <a:t>一般常规设计布线路由：</a:t>
            </a:r>
          </a:p>
          <a:p>
            <a:pPr eaLnBrk="1" hangingPunct="1">
              <a:spcBef>
                <a:spcPct val="50000"/>
              </a:spcBef>
            </a:pP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CD-BD</a:t>
            </a:r>
            <a:r>
              <a:rPr lang="zh-CN" altLang="en-US" sz="2000">
                <a:latin typeface="微软雅黑" pitchFamily="34" charset="-122"/>
                <a:ea typeface="微软雅黑" pitchFamily="34" charset="-122"/>
              </a:rPr>
              <a:t>，一般用光缆；</a:t>
            </a:r>
          </a:p>
          <a:p>
            <a:pPr eaLnBrk="1" hangingPunct="1">
              <a:spcBef>
                <a:spcPct val="50000"/>
              </a:spcBef>
            </a:pP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BD-FD</a:t>
            </a:r>
            <a:r>
              <a:rPr lang="zh-CN" altLang="en-US" sz="2000">
                <a:latin typeface="微软雅黑" pitchFamily="34" charset="-122"/>
                <a:ea typeface="微软雅黑" pitchFamily="34" charset="-122"/>
              </a:rPr>
              <a:t>，一般用光缆；</a:t>
            </a:r>
          </a:p>
          <a:p>
            <a:pPr eaLnBrk="1" hangingPunct="1">
              <a:spcBef>
                <a:spcPct val="50000"/>
              </a:spcBef>
            </a:pPr>
            <a:r>
              <a:rPr lang="en-US" altLang="zh-CN" sz="2000">
                <a:latin typeface="微软雅黑" pitchFamily="34" charset="-122"/>
                <a:ea typeface="微软雅黑" pitchFamily="34" charset="-122"/>
              </a:rPr>
              <a:t>3</a:t>
            </a:r>
            <a:r>
              <a:rPr lang="zh-CN" altLang="en-US" sz="2000">
                <a:latin typeface="微软雅黑" pitchFamily="34" charset="-122"/>
                <a:ea typeface="微软雅黑" pitchFamily="34" charset="-122"/>
              </a:rPr>
              <a:t>、 </a:t>
            </a:r>
            <a:r>
              <a:rPr lang="en-US" altLang="zh-CN" sz="2000">
                <a:latin typeface="微软雅黑" pitchFamily="34" charset="-122"/>
                <a:ea typeface="微软雅黑" pitchFamily="34" charset="-122"/>
              </a:rPr>
              <a:t>FD-TO,</a:t>
            </a:r>
            <a:r>
              <a:rPr lang="zh-CN" altLang="en-US" sz="2000">
                <a:latin typeface="微软雅黑" pitchFamily="34" charset="-122"/>
                <a:ea typeface="微软雅黑" pitchFamily="34" charset="-122"/>
              </a:rPr>
              <a:t>一般用电缆。</a:t>
            </a:r>
          </a:p>
          <a:p>
            <a:pPr eaLnBrk="1" hangingPunct="1">
              <a:spcBef>
                <a:spcPct val="50000"/>
              </a:spcBef>
            </a:pPr>
            <a:endParaRPr lang="zh-CN" altLang="en-US" sz="2000">
              <a:latin typeface="微软雅黑" pitchFamily="34" charset="-122"/>
              <a:ea typeface="微软雅黑" pitchFamily="34" charset="-122"/>
            </a:endParaRPr>
          </a:p>
          <a:p>
            <a:pPr eaLnBrk="1" hangingPunct="1">
              <a:spcBef>
                <a:spcPct val="50000"/>
              </a:spcBef>
            </a:pPr>
            <a:r>
              <a:rPr lang="en-US" altLang="zh-CN" sz="2000">
                <a:latin typeface="微软雅黑" pitchFamily="34" charset="-122"/>
                <a:ea typeface="微软雅黑" pitchFamily="34" charset="-122"/>
              </a:rPr>
              <a:t>GB50311</a:t>
            </a:r>
            <a:r>
              <a:rPr lang="zh-CN" altLang="en-US" sz="2000">
                <a:latin typeface="微软雅黑" pitchFamily="34" charset="-122"/>
                <a:ea typeface="微软雅黑" pitchFamily="34" charset="-122"/>
              </a:rPr>
              <a:t>允许：</a:t>
            </a:r>
          </a:p>
          <a:p>
            <a:pPr eaLnBrk="1" hangingPunct="1">
              <a:spcBef>
                <a:spcPct val="50000"/>
              </a:spcBef>
            </a:pP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BD-BD</a:t>
            </a:r>
            <a:r>
              <a:rPr lang="zh-CN" altLang="en-US" sz="2000">
                <a:latin typeface="微软雅黑" pitchFamily="34" charset="-122"/>
                <a:ea typeface="微软雅黑" pitchFamily="34" charset="-122"/>
              </a:rPr>
              <a:t>之间布线；</a:t>
            </a:r>
          </a:p>
          <a:p>
            <a:pPr eaLnBrk="1" hangingPunct="1">
              <a:spcBef>
                <a:spcPct val="50000"/>
              </a:spcBef>
            </a:pP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FD-FD</a:t>
            </a:r>
            <a:r>
              <a:rPr lang="zh-CN" altLang="en-US" sz="2000">
                <a:latin typeface="微软雅黑" pitchFamily="34" charset="-122"/>
                <a:ea typeface="微软雅黑" pitchFamily="34" charset="-122"/>
              </a:rPr>
              <a:t>之间布线；</a:t>
            </a:r>
          </a:p>
          <a:p>
            <a:pPr eaLnBrk="1" hangingPunct="1">
              <a:spcBef>
                <a:spcPct val="50000"/>
              </a:spcBef>
            </a:pPr>
            <a:r>
              <a:rPr lang="en-US" altLang="zh-CN" sz="2000">
                <a:latin typeface="微软雅黑" pitchFamily="34" charset="-122"/>
                <a:ea typeface="微软雅黑" pitchFamily="34" charset="-122"/>
              </a:rPr>
              <a:t>3</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CD-FD</a:t>
            </a:r>
            <a:r>
              <a:rPr lang="zh-CN" altLang="en-US" sz="2000">
                <a:latin typeface="微软雅黑" pitchFamily="34" charset="-122"/>
                <a:ea typeface="微软雅黑" pitchFamily="34" charset="-122"/>
              </a:rPr>
              <a:t>之间布线；</a:t>
            </a:r>
          </a:p>
          <a:p>
            <a:pPr eaLnBrk="1" hangingPunct="1">
              <a:spcBef>
                <a:spcPct val="50000"/>
              </a:spcBef>
            </a:pPr>
            <a:r>
              <a:rPr lang="en-US" altLang="zh-CN" sz="2000">
                <a:latin typeface="微软雅黑" pitchFamily="34" charset="-122"/>
                <a:ea typeface="微软雅黑" pitchFamily="34" charset="-122"/>
              </a:rPr>
              <a:t>4</a:t>
            </a:r>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BD-TO</a:t>
            </a:r>
            <a:r>
              <a:rPr lang="zh-CN" altLang="en-US" sz="2000">
                <a:latin typeface="微软雅黑" pitchFamily="34" charset="-122"/>
                <a:ea typeface="微软雅黑" pitchFamily="34" charset="-122"/>
              </a:rPr>
              <a:t>之间布线。</a:t>
            </a:r>
          </a:p>
        </p:txBody>
      </p:sp>
    </p:spTree>
    <p:extLst>
      <p:ext uri="{BB962C8B-B14F-4D97-AF65-F5344CB8AC3E}">
        <p14:creationId xmlns:p14="http://schemas.microsoft.com/office/powerpoint/2010/main" val="2108422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1486"/>
                                        </p:tgtEl>
                                        <p:attrNameLst>
                                          <p:attrName>style.visibility</p:attrName>
                                        </p:attrNameLst>
                                      </p:cBhvr>
                                      <p:to>
                                        <p:strVal val="visible"/>
                                      </p:to>
                                    </p:set>
                                    <p:animEffect transition="in" filter="diamond(in)">
                                      <p:cBhvr>
                                        <p:cTn id="7" dur="2000"/>
                                        <p:tgtEl>
                                          <p:spTgt spid="361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1487"/>
                                        </p:tgtEl>
                                        <p:attrNameLst>
                                          <p:attrName>style.visibility</p:attrName>
                                        </p:attrNameLst>
                                      </p:cBhvr>
                                      <p:to>
                                        <p:strVal val="visible"/>
                                      </p:to>
                                    </p:set>
                                    <p:animEffect transition="in" filter="diamond(in)">
                                      <p:cBhvr>
                                        <p:cTn id="12" dur="2000"/>
                                        <p:tgtEl>
                                          <p:spTgt spid="361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1489"/>
                                        </p:tgtEl>
                                        <p:attrNameLst>
                                          <p:attrName>style.visibility</p:attrName>
                                        </p:attrNameLst>
                                      </p:cBhvr>
                                      <p:to>
                                        <p:strVal val="visible"/>
                                      </p:to>
                                    </p:set>
                                    <p:animEffect transition="in" filter="diamond(in)">
                                      <p:cBhvr>
                                        <p:cTn id="17" dur="2000"/>
                                        <p:tgtEl>
                                          <p:spTgt spid="361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1"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diamond(in)">
                                      <p:cBhvr>
                                        <p:cTn id="22" dur="2000"/>
                                        <p:tgtEl>
                                          <p:spTgt spid="3614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61490"/>
                                        </p:tgtEl>
                                        <p:attrNameLst>
                                          <p:attrName>style.visibility</p:attrName>
                                        </p:attrNameLst>
                                      </p:cBhvr>
                                      <p:to>
                                        <p:strVal val="visible"/>
                                      </p:to>
                                    </p:set>
                                    <p:animEffect transition="in" filter="diamond(in)">
                                      <p:cBhvr>
                                        <p:cTn id="27" dur="2000"/>
                                        <p:tgtEl>
                                          <p:spTgt spid="361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6" grpId="0" animBg="1"/>
      <p:bldP spid="361487" grpId="0" animBg="1"/>
      <p:bldP spid="361489" grpId="0" animBg="1"/>
      <p:bldP spid="361489" grpId="1" animBg="1"/>
      <p:bldP spid="3614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250825" y="1052513"/>
            <a:ext cx="6732588" cy="360362"/>
          </a:xfrm>
        </p:spPr>
        <p:txBody>
          <a:bodyPr>
            <a:normAutofit fontScale="90000"/>
          </a:bodyPr>
          <a:lstStyle/>
          <a:p>
            <a:pPr eaLnBrk="1" hangingPunct="1">
              <a:defRPr/>
            </a:pPr>
            <a:r>
              <a:rPr lang="en-US" altLang="zh-CN" sz="2400" dirty="0" smtClean="0">
                <a:solidFill>
                  <a:schemeClr val="hlink"/>
                </a:solidFill>
                <a:latin typeface="+mn-ea"/>
                <a:ea typeface="+mn-ea"/>
              </a:rPr>
              <a:t>3</a:t>
            </a:r>
            <a:r>
              <a:rPr lang="zh-CN" altLang="en-US" sz="2400" dirty="0" smtClean="0">
                <a:solidFill>
                  <a:schemeClr val="hlink"/>
                </a:solidFill>
                <a:latin typeface="+mn-ea"/>
                <a:ea typeface="+mn-ea"/>
              </a:rPr>
              <a:t>、</a:t>
            </a:r>
            <a:r>
              <a:rPr lang="zh-CN" altLang="en-US" sz="2400" dirty="0" smtClean="0">
                <a:solidFill>
                  <a:schemeClr val="tx1"/>
                </a:solidFill>
                <a:latin typeface="+mn-ea"/>
                <a:ea typeface="+mn-ea"/>
              </a:rPr>
              <a:t>综合布线系统入口设施及引入缆线</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构成应符合图</a:t>
            </a:r>
            <a:r>
              <a:rPr lang="en-US" altLang="zh-CN" sz="2400" dirty="0" smtClean="0">
                <a:solidFill>
                  <a:schemeClr val="tx1"/>
                </a:solidFill>
                <a:latin typeface="+mn-ea"/>
                <a:ea typeface="+mn-ea"/>
              </a:rPr>
              <a:t>3.1.3-3</a:t>
            </a:r>
            <a:r>
              <a:rPr lang="zh-CN" altLang="en-US" sz="2400" dirty="0" smtClean="0">
                <a:solidFill>
                  <a:schemeClr val="tx1"/>
                </a:solidFill>
                <a:latin typeface="+mn-ea"/>
                <a:ea typeface="+mn-ea"/>
              </a:rPr>
              <a:t>的要求。</a:t>
            </a:r>
          </a:p>
        </p:txBody>
      </p:sp>
      <p:pic>
        <p:nvPicPr>
          <p:cNvPr id="34819" name="Picture 6" descr="HWOCRTEMP_ROC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8243887"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7"/>
          <p:cNvSpPr>
            <a:spLocks noChangeArrowheads="1"/>
          </p:cNvSpPr>
          <p:nvPr/>
        </p:nvSpPr>
        <p:spPr bwMode="auto">
          <a:xfrm>
            <a:off x="395288" y="4797425"/>
            <a:ext cx="8532812" cy="830263"/>
          </a:xfrm>
          <a:prstGeom prst="rect">
            <a:avLst/>
          </a:prstGeom>
          <a:noFill/>
          <a:ln w="9525">
            <a:noFill/>
            <a:miter lim="800000"/>
            <a:headEnd/>
            <a:tailEnd/>
          </a:ln>
        </p:spPr>
        <p:txBody>
          <a:bodyPr anchor="ctr">
            <a:spAutoFit/>
          </a:bodyPr>
          <a:lstStyle/>
          <a:p>
            <a:pPr>
              <a:defRPr/>
            </a:pPr>
            <a:r>
              <a:rPr lang="zh-CN" altLang="en-US" sz="2400" dirty="0">
                <a:solidFill>
                  <a:srgbClr val="FF0000"/>
                </a:solidFill>
                <a:latin typeface="+mn-ea"/>
                <a:ea typeface="+mn-ea"/>
              </a:rPr>
              <a:t>注：对设置了设备间的建筑物，设备间所在楼层的</a:t>
            </a:r>
            <a:r>
              <a:rPr lang="en-US" altLang="zh-CN" sz="2400" dirty="0">
                <a:solidFill>
                  <a:srgbClr val="FF0000"/>
                </a:solidFill>
                <a:latin typeface="+mn-ea"/>
                <a:ea typeface="+mn-ea"/>
              </a:rPr>
              <a:t>FD</a:t>
            </a:r>
            <a:r>
              <a:rPr lang="zh-CN" altLang="en-US" sz="2400" dirty="0">
                <a:solidFill>
                  <a:srgbClr val="FF0000"/>
                </a:solidFill>
                <a:latin typeface="+mn-ea"/>
                <a:ea typeface="+mn-ea"/>
              </a:rPr>
              <a:t>可以和设备中的</a:t>
            </a:r>
            <a:r>
              <a:rPr lang="en-US" altLang="zh-CN" sz="2400" dirty="0">
                <a:solidFill>
                  <a:srgbClr val="FF0000"/>
                </a:solidFill>
                <a:latin typeface="+mn-ea"/>
                <a:ea typeface="+mn-ea"/>
              </a:rPr>
              <a:t>BD</a:t>
            </a:r>
            <a:r>
              <a:rPr lang="zh-CN" altLang="en-US" sz="2400" dirty="0">
                <a:solidFill>
                  <a:srgbClr val="FF0000"/>
                </a:solidFill>
                <a:latin typeface="+mn-ea"/>
                <a:ea typeface="+mn-ea"/>
              </a:rPr>
              <a:t>／</a:t>
            </a:r>
            <a:r>
              <a:rPr lang="en-US" altLang="zh-CN" sz="2400" dirty="0">
                <a:solidFill>
                  <a:srgbClr val="FF0000"/>
                </a:solidFill>
                <a:latin typeface="+mn-ea"/>
                <a:ea typeface="+mn-ea"/>
              </a:rPr>
              <a:t>CD</a:t>
            </a:r>
            <a:r>
              <a:rPr lang="zh-CN" altLang="en-US" sz="2400" dirty="0">
                <a:solidFill>
                  <a:srgbClr val="FF0000"/>
                </a:solidFill>
                <a:latin typeface="+mn-ea"/>
                <a:ea typeface="+mn-ea"/>
              </a:rPr>
              <a:t>及人口设施安装在同一场地。</a:t>
            </a:r>
          </a:p>
        </p:txBody>
      </p:sp>
    </p:spTree>
    <p:extLst>
      <p:ext uri="{BB962C8B-B14F-4D97-AF65-F5344CB8AC3E}">
        <p14:creationId xmlns:p14="http://schemas.microsoft.com/office/powerpoint/2010/main" val="351850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a:xfrm>
            <a:off x="433388" y="981075"/>
            <a:ext cx="8675687" cy="1366838"/>
          </a:xfrm>
        </p:spPr>
        <p:txBody>
          <a:bodyPr>
            <a:normAutofit fontScale="90000"/>
          </a:bodyPr>
          <a:lstStyle/>
          <a:p>
            <a:pPr eaLnBrk="1" hangingPunct="1">
              <a:defRPr/>
            </a:pPr>
            <a:r>
              <a:rPr lang="en-US" altLang="zh-CN" sz="2400" dirty="0" smtClean="0">
                <a:solidFill>
                  <a:srgbClr val="FFFF00"/>
                </a:solidFill>
                <a:latin typeface="+mn-ea"/>
                <a:ea typeface="+mn-ea"/>
              </a:rPr>
              <a:t>3.2</a:t>
            </a:r>
            <a:r>
              <a:rPr lang="zh-CN" altLang="en-US" sz="2400" dirty="0" smtClean="0">
                <a:solidFill>
                  <a:srgbClr val="FFFF00"/>
                </a:solidFill>
                <a:latin typeface="+mn-ea"/>
                <a:ea typeface="+mn-ea"/>
              </a:rPr>
              <a:t>系统分级与组成</a:t>
            </a: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hlink"/>
                </a:solidFill>
                <a:latin typeface="+mn-ea"/>
                <a:ea typeface="+mn-ea"/>
              </a:rPr>
              <a:t>3.2.1</a:t>
            </a:r>
            <a:r>
              <a:rPr lang="zh-CN" altLang="en-US" sz="2400" dirty="0" smtClean="0">
                <a:solidFill>
                  <a:schemeClr val="tx1"/>
                </a:solidFill>
                <a:latin typeface="+mn-ea"/>
                <a:ea typeface="+mn-ea"/>
              </a:rPr>
              <a:t>综合布线铜缆系统的分级与类别划分应符合表</a:t>
            </a:r>
            <a:r>
              <a:rPr lang="en-US" altLang="zh-CN" sz="2400" dirty="0" smtClean="0">
                <a:solidFill>
                  <a:schemeClr val="tx1"/>
                </a:solidFill>
                <a:latin typeface="+mn-ea"/>
                <a:ea typeface="+mn-ea"/>
              </a:rPr>
              <a:t>3.2.1</a:t>
            </a:r>
            <a:r>
              <a:rPr lang="zh-CN" altLang="en-US" sz="2400" dirty="0" smtClean="0">
                <a:solidFill>
                  <a:schemeClr val="tx1"/>
                </a:solidFill>
                <a:latin typeface="+mn-ea"/>
                <a:ea typeface="+mn-ea"/>
              </a:rPr>
              <a:t>的要求。</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表</a:t>
            </a:r>
            <a:r>
              <a:rPr lang="en-US" altLang="zh-CN" sz="2400" dirty="0" smtClean="0">
                <a:solidFill>
                  <a:schemeClr val="tx1"/>
                </a:solidFill>
                <a:latin typeface="+mn-ea"/>
                <a:ea typeface="+mn-ea"/>
              </a:rPr>
              <a:t>3.2.1</a:t>
            </a:r>
            <a:r>
              <a:rPr lang="zh-CN" altLang="en-US" sz="2400" dirty="0" smtClean="0">
                <a:solidFill>
                  <a:schemeClr val="tx1"/>
                </a:solidFill>
                <a:latin typeface="+mn-ea"/>
                <a:ea typeface="+mn-ea"/>
              </a:rPr>
              <a:t>铜缆布线系统的分级与类别</a:t>
            </a:r>
            <a:r>
              <a:rPr lang="zh-CN" altLang="en-US" sz="2000" b="1" dirty="0" smtClean="0">
                <a:solidFill>
                  <a:schemeClr val="tx1"/>
                </a:solidFill>
                <a:latin typeface="黑体" pitchFamily="2" charset="-122"/>
                <a:ea typeface="黑体" pitchFamily="2" charset="-122"/>
              </a:rPr>
              <a:t/>
            </a:r>
            <a:br>
              <a:rPr lang="zh-CN" altLang="en-US" sz="2000" b="1" dirty="0" smtClean="0">
                <a:solidFill>
                  <a:schemeClr val="tx1"/>
                </a:solidFill>
                <a:latin typeface="黑体" pitchFamily="2" charset="-122"/>
                <a:ea typeface="黑体" pitchFamily="2" charset="-122"/>
              </a:rPr>
            </a:br>
            <a:endParaRPr lang="zh-CN" altLang="en-US" sz="2000" b="1" dirty="0" smtClean="0">
              <a:solidFill>
                <a:schemeClr val="tx1"/>
              </a:solidFill>
              <a:latin typeface="黑体" pitchFamily="2" charset="-122"/>
              <a:ea typeface="黑体" pitchFamily="2" charset="-122"/>
            </a:endParaRPr>
          </a:p>
        </p:txBody>
      </p:sp>
      <p:graphicFrame>
        <p:nvGraphicFramePr>
          <p:cNvPr id="36053" name="Group 213"/>
          <p:cNvGraphicFramePr>
            <a:graphicFrameLocks noGrp="1"/>
          </p:cNvGraphicFramePr>
          <p:nvPr/>
        </p:nvGraphicFramePr>
        <p:xfrm>
          <a:off x="1187450" y="2486025"/>
          <a:ext cx="5616575" cy="3679825"/>
        </p:xfrm>
        <a:graphic>
          <a:graphicData uri="http://schemas.openxmlformats.org/drawingml/2006/table">
            <a:tbl>
              <a:tblPr/>
              <a:tblGrid>
                <a:gridCol w="935038"/>
                <a:gridCol w="1512887"/>
                <a:gridCol w="1511300"/>
                <a:gridCol w="1657350"/>
              </a:tblGrid>
              <a:tr h="4286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系统</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分级</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支持带宽</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支持应用器件</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2703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电缆</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连接硬件</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100K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400" b="0"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400" b="0"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B</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400" b="0"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400" b="0" i="0" u="none" strike="noStrike" cap="none" normalizeH="0" baseline="0" smtClean="0">
                        <a:ln>
                          <a:noFill/>
                        </a:ln>
                        <a:solidFill>
                          <a:schemeClr val="tx1"/>
                        </a:solidFill>
                        <a:effectLst>
                          <a:outerShdw blurRad="38100" dist="38100" dir="2700000" algn="tl">
                            <a:srgbClr val="C0C0C0"/>
                          </a:outerShdw>
                        </a:effectLst>
                        <a:latin typeface="黑体" pitchFamily="2" charset="-122"/>
                        <a:ea typeface="黑体" pitchFamily="2" charset="-12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C</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16M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3</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3</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D</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100M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a:t>
                      </a: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5e</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5</a:t>
                      </a: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a:t>
                      </a:r>
                      <a:r>
                        <a:rPr kumimoji="0" lang="en-US" altLang="zh-CN"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5e</a:t>
                      </a: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E</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250M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6</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6</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F</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600M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7</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7</a:t>
                      </a:r>
                      <a:r>
                        <a:rPr kumimoji="0" lang="zh-CN" altLang="en-US" sz="24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类</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87" name="Rectangle 202"/>
          <p:cNvSpPr>
            <a:spLocks noChangeArrowheads="1"/>
          </p:cNvSpPr>
          <p:nvPr/>
        </p:nvSpPr>
        <p:spPr bwMode="auto">
          <a:xfrm>
            <a:off x="395288" y="6200775"/>
            <a:ext cx="857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2000" dirty="0">
                <a:latin typeface="黑体" pitchFamily="2" charset="-122"/>
                <a:ea typeface="黑体" pitchFamily="2" charset="-122"/>
              </a:rPr>
              <a:t>注：</a:t>
            </a:r>
            <a:r>
              <a:rPr lang="en-US" altLang="zh-CN" sz="2000" dirty="0">
                <a:latin typeface="黑体" pitchFamily="2" charset="-122"/>
                <a:ea typeface="黑体" pitchFamily="2" charset="-122"/>
              </a:rPr>
              <a:t>3</a:t>
            </a:r>
            <a:r>
              <a:rPr lang="zh-CN" altLang="en-US" sz="2000" dirty="0">
                <a:latin typeface="黑体" pitchFamily="2" charset="-122"/>
                <a:ea typeface="黑体" pitchFamily="2" charset="-122"/>
              </a:rPr>
              <a:t>类、</a:t>
            </a:r>
            <a:r>
              <a:rPr lang="en-US" altLang="zh-CN" sz="2000" dirty="0">
                <a:latin typeface="黑体" pitchFamily="2" charset="-122"/>
                <a:ea typeface="黑体" pitchFamily="2" charset="-122"/>
              </a:rPr>
              <a:t>5</a:t>
            </a:r>
            <a:r>
              <a:rPr lang="zh-CN" altLang="en-US" sz="2000" dirty="0">
                <a:latin typeface="黑体" pitchFamily="2" charset="-122"/>
                <a:ea typeface="黑体" pitchFamily="2" charset="-122"/>
              </a:rPr>
              <a:t>／</a:t>
            </a:r>
            <a:r>
              <a:rPr lang="en-US" altLang="zh-CN" sz="2000" dirty="0">
                <a:latin typeface="黑体" pitchFamily="2" charset="-122"/>
                <a:ea typeface="黑体" pitchFamily="2" charset="-122"/>
              </a:rPr>
              <a:t>5e</a:t>
            </a:r>
            <a:r>
              <a:rPr lang="zh-CN" altLang="en-US" sz="2000" dirty="0">
                <a:latin typeface="黑体" pitchFamily="2" charset="-122"/>
                <a:ea typeface="黑体" pitchFamily="2" charset="-122"/>
              </a:rPr>
              <a:t>类</a:t>
            </a:r>
            <a:r>
              <a:rPr lang="en-US" altLang="zh-CN" sz="2000" dirty="0">
                <a:latin typeface="黑体" pitchFamily="2" charset="-122"/>
                <a:ea typeface="黑体" pitchFamily="2" charset="-122"/>
              </a:rPr>
              <a:t>(</a:t>
            </a:r>
            <a:r>
              <a:rPr lang="zh-CN" altLang="en-US" sz="2000" dirty="0">
                <a:latin typeface="黑体" pitchFamily="2" charset="-122"/>
                <a:ea typeface="黑体" pitchFamily="2" charset="-122"/>
              </a:rPr>
              <a:t>超</a:t>
            </a:r>
            <a:r>
              <a:rPr lang="en-US" altLang="zh-CN" sz="2000" dirty="0">
                <a:latin typeface="黑体" pitchFamily="2" charset="-122"/>
                <a:ea typeface="黑体" pitchFamily="2" charset="-122"/>
              </a:rPr>
              <a:t>5</a:t>
            </a:r>
            <a:r>
              <a:rPr lang="zh-CN" altLang="en-US" sz="2000" dirty="0">
                <a:latin typeface="黑体" pitchFamily="2" charset="-122"/>
                <a:ea typeface="黑体" pitchFamily="2" charset="-122"/>
              </a:rPr>
              <a:t>类</a:t>
            </a:r>
            <a:r>
              <a:rPr lang="en-US" altLang="zh-CN" sz="2000" dirty="0">
                <a:latin typeface="黑体" pitchFamily="2" charset="-122"/>
                <a:ea typeface="黑体" pitchFamily="2" charset="-122"/>
              </a:rPr>
              <a:t>)</a:t>
            </a:r>
            <a:r>
              <a:rPr lang="zh-CN" altLang="en-US" sz="2000" dirty="0">
                <a:latin typeface="黑体" pitchFamily="2" charset="-122"/>
                <a:ea typeface="黑体" pitchFamily="2" charset="-122"/>
              </a:rPr>
              <a:t>、</a:t>
            </a:r>
            <a:r>
              <a:rPr lang="en-US" altLang="zh-CN" sz="2000" dirty="0">
                <a:latin typeface="黑体" pitchFamily="2" charset="-122"/>
                <a:ea typeface="黑体" pitchFamily="2" charset="-122"/>
              </a:rPr>
              <a:t>6</a:t>
            </a:r>
            <a:r>
              <a:rPr lang="zh-CN" altLang="en-US" sz="2000" dirty="0">
                <a:latin typeface="黑体" pitchFamily="2" charset="-122"/>
                <a:ea typeface="黑体" pitchFamily="2" charset="-122"/>
              </a:rPr>
              <a:t>类、</a:t>
            </a:r>
            <a:r>
              <a:rPr lang="en-US" altLang="zh-CN" sz="2000" dirty="0">
                <a:latin typeface="黑体" pitchFamily="2" charset="-122"/>
                <a:ea typeface="黑体" pitchFamily="2" charset="-122"/>
              </a:rPr>
              <a:t>7</a:t>
            </a:r>
            <a:r>
              <a:rPr lang="zh-CN" altLang="en-US" sz="2000" dirty="0">
                <a:latin typeface="黑体" pitchFamily="2" charset="-122"/>
                <a:ea typeface="黑体" pitchFamily="2" charset="-122"/>
              </a:rPr>
              <a:t>类布线系统应能支持向下兼容的应用。</a:t>
            </a:r>
          </a:p>
        </p:txBody>
      </p:sp>
    </p:spTree>
    <p:extLst>
      <p:ext uri="{BB962C8B-B14F-4D97-AF65-F5344CB8AC3E}">
        <p14:creationId xmlns:p14="http://schemas.microsoft.com/office/powerpoint/2010/main" val="57722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a:xfrm>
            <a:off x="395288" y="1628775"/>
            <a:ext cx="8713787" cy="1431925"/>
          </a:xfrm>
        </p:spPr>
        <p:txBody>
          <a:bodyPr>
            <a:normAutofit fontScale="90000"/>
          </a:bodyPr>
          <a:lstStyle/>
          <a:p>
            <a:pPr eaLnBrk="1" hangingPunct="1">
              <a:defRPr/>
            </a:pPr>
            <a:r>
              <a:rPr lang="en-US" altLang="zh-CN" sz="2400" dirty="0" smtClean="0">
                <a:solidFill>
                  <a:schemeClr val="hlink"/>
                </a:solidFill>
                <a:latin typeface="+mn-ea"/>
                <a:ea typeface="+mn-ea"/>
              </a:rPr>
              <a:t>3.2.2 </a:t>
            </a:r>
            <a:r>
              <a:rPr lang="zh-CN" altLang="en-US" sz="2400" dirty="0" smtClean="0">
                <a:solidFill>
                  <a:schemeClr val="tx1"/>
                </a:solidFill>
                <a:latin typeface="+mn-ea"/>
                <a:ea typeface="+mn-ea"/>
              </a:rPr>
              <a:t>光纤信道</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3.2.3 </a:t>
            </a:r>
            <a:r>
              <a:rPr lang="zh-CN" altLang="en-US" sz="2400" dirty="0" smtClean="0">
                <a:solidFill>
                  <a:srgbClr val="FFFF00"/>
                </a:solidFill>
                <a:latin typeface="+mn-ea"/>
                <a:ea typeface="+mn-ea"/>
              </a:rPr>
              <a:t>综合布线系统信道</a:t>
            </a:r>
            <a:br>
              <a:rPr lang="zh-CN" altLang="en-US" sz="2400" dirty="0" smtClean="0">
                <a:solidFill>
                  <a:srgbClr val="FFFF00"/>
                </a:solidFill>
                <a:latin typeface="+mn-ea"/>
                <a:ea typeface="+mn-ea"/>
              </a:rPr>
            </a:br>
            <a:r>
              <a:rPr lang="zh-CN" altLang="en-US" sz="2400" dirty="0" smtClean="0">
                <a:solidFill>
                  <a:srgbClr val="FFFF00"/>
                </a:solidFill>
                <a:latin typeface="+mn-ea"/>
                <a:ea typeface="+mn-ea"/>
              </a:rPr>
              <a:t>    </a:t>
            </a:r>
            <a:r>
              <a:rPr lang="zh-CN" altLang="en-US" sz="2400" dirty="0" smtClean="0">
                <a:solidFill>
                  <a:schemeClr val="tx1"/>
                </a:solidFill>
                <a:latin typeface="+mn-ea"/>
                <a:ea typeface="+mn-ea"/>
              </a:rPr>
              <a:t>应由最长</a:t>
            </a:r>
            <a:r>
              <a:rPr lang="en-US" altLang="zh-CN" sz="2400" dirty="0" smtClean="0">
                <a:solidFill>
                  <a:schemeClr val="tx1"/>
                </a:solidFill>
                <a:latin typeface="+mn-ea"/>
                <a:ea typeface="+mn-ea"/>
              </a:rPr>
              <a:t>90m</a:t>
            </a:r>
            <a:r>
              <a:rPr lang="zh-CN" altLang="en-US" sz="2400" dirty="0" smtClean="0">
                <a:solidFill>
                  <a:schemeClr val="tx1"/>
                </a:solidFill>
                <a:latin typeface="+mn-ea"/>
                <a:ea typeface="+mn-ea"/>
              </a:rPr>
              <a:t>水平缆线</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最长</a:t>
            </a:r>
            <a:r>
              <a:rPr lang="en-US" altLang="zh-CN" sz="2400" dirty="0" smtClean="0">
                <a:solidFill>
                  <a:schemeClr val="tx1"/>
                </a:solidFill>
                <a:latin typeface="+mn-ea"/>
                <a:ea typeface="+mn-ea"/>
              </a:rPr>
              <a:t>10m</a:t>
            </a:r>
            <a:r>
              <a:rPr lang="zh-CN" altLang="en-US" sz="2400" dirty="0" smtClean="0">
                <a:solidFill>
                  <a:schemeClr val="tx1"/>
                </a:solidFill>
                <a:latin typeface="+mn-ea"/>
                <a:ea typeface="+mn-ea"/>
              </a:rPr>
              <a:t>的跳线</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设备缆线及</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最多</a:t>
            </a:r>
            <a:r>
              <a:rPr lang="en-US" altLang="zh-CN" sz="2400" dirty="0" smtClean="0">
                <a:solidFill>
                  <a:schemeClr val="tx1"/>
                </a:solidFill>
                <a:latin typeface="+mn-ea"/>
                <a:ea typeface="+mn-ea"/>
              </a:rPr>
              <a:t>4</a:t>
            </a:r>
            <a:r>
              <a:rPr lang="zh-CN" altLang="en-US" sz="2400" dirty="0" smtClean="0">
                <a:solidFill>
                  <a:schemeClr val="tx1"/>
                </a:solidFill>
                <a:latin typeface="+mn-ea"/>
                <a:ea typeface="+mn-ea"/>
              </a:rPr>
              <a:t>个连接器件组成，</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永久链路则由</a:t>
            </a:r>
            <a:r>
              <a:rPr lang="en-US" altLang="zh-CN" sz="2400" dirty="0" smtClean="0">
                <a:solidFill>
                  <a:schemeClr val="tx1"/>
                </a:solidFill>
                <a:latin typeface="+mn-ea"/>
                <a:ea typeface="+mn-ea"/>
              </a:rPr>
              <a:t>90m</a:t>
            </a:r>
            <a:r>
              <a:rPr lang="zh-CN" altLang="en-US" sz="2400" dirty="0" smtClean="0">
                <a:solidFill>
                  <a:schemeClr val="tx1"/>
                </a:solidFill>
                <a:latin typeface="+mn-ea"/>
                <a:ea typeface="+mn-ea"/>
              </a:rPr>
              <a:t>水平缆线及</a:t>
            </a:r>
            <a:r>
              <a:rPr lang="en-US" altLang="zh-CN" sz="2400" dirty="0" smtClean="0">
                <a:solidFill>
                  <a:schemeClr val="tx1"/>
                </a:solidFill>
                <a:latin typeface="+mn-ea"/>
                <a:ea typeface="+mn-ea"/>
              </a:rPr>
              <a:t>3</a:t>
            </a:r>
            <a:r>
              <a:rPr lang="zh-CN" altLang="en-US" sz="2400" dirty="0" smtClean="0">
                <a:solidFill>
                  <a:schemeClr val="tx1"/>
                </a:solidFill>
                <a:latin typeface="+mn-ea"/>
                <a:ea typeface="+mn-ea"/>
              </a:rPr>
              <a:t>个连接器件组成。</a:t>
            </a:r>
            <a:br>
              <a:rPr lang="zh-CN" altLang="en-US" sz="2400" dirty="0" smtClean="0">
                <a:solidFill>
                  <a:schemeClr val="tx1"/>
                </a:solidFill>
                <a:latin typeface="+mn-ea"/>
                <a:ea typeface="+mn-ea"/>
              </a:rPr>
            </a:br>
            <a:r>
              <a:rPr lang="zh-CN" altLang="en-US" sz="2400" b="1" dirty="0" smtClean="0">
                <a:solidFill>
                  <a:schemeClr val="tx1"/>
                </a:solidFill>
                <a:latin typeface="黑体" pitchFamily="2" charset="-122"/>
                <a:ea typeface="黑体" pitchFamily="2" charset="-122"/>
              </a:rPr>
              <a:t>    </a:t>
            </a:r>
            <a:r>
              <a:rPr lang="zh-CN" altLang="en-US" sz="2400" dirty="0" smtClean="0">
                <a:solidFill>
                  <a:schemeClr val="tx1"/>
                </a:solidFill>
                <a:latin typeface="+mn-ea"/>
                <a:ea typeface="+mn-ea"/>
              </a:rPr>
              <a:t>连接方式如图</a:t>
            </a:r>
            <a:r>
              <a:rPr lang="en-US" altLang="zh-CN" sz="2400" dirty="0" smtClean="0">
                <a:solidFill>
                  <a:schemeClr val="tx1"/>
                </a:solidFill>
                <a:latin typeface="+mn-ea"/>
                <a:ea typeface="+mn-ea"/>
              </a:rPr>
              <a:t>3.2.3</a:t>
            </a:r>
            <a:r>
              <a:rPr lang="zh-CN" altLang="en-US" sz="2400" dirty="0" smtClean="0">
                <a:solidFill>
                  <a:schemeClr val="tx1"/>
                </a:solidFill>
                <a:latin typeface="+mn-ea"/>
                <a:ea typeface="+mn-ea"/>
              </a:rPr>
              <a:t>所示。</a:t>
            </a:r>
          </a:p>
        </p:txBody>
      </p:sp>
      <p:pic>
        <p:nvPicPr>
          <p:cNvPr id="36867" name="Picture 6" descr="HWOCRTEMP_ROC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70453"/>
            <a:ext cx="8135937" cy="225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68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360363" y="981075"/>
            <a:ext cx="8820150" cy="1223963"/>
          </a:xfrm>
        </p:spPr>
        <p:txBody>
          <a:bodyPr>
            <a:normAutofit fontScale="90000"/>
          </a:bodyPr>
          <a:lstStyle/>
          <a:p>
            <a:pPr eaLnBrk="1" hangingPunct="1">
              <a:defRPr/>
            </a:pPr>
            <a:r>
              <a:rPr lang="en-US" altLang="zh-CN" sz="2400" dirty="0" smtClean="0">
                <a:solidFill>
                  <a:schemeClr val="hlink"/>
                </a:solidFill>
                <a:latin typeface="+mn-ea"/>
                <a:ea typeface="+mn-ea"/>
              </a:rPr>
              <a:t>3.2.4 </a:t>
            </a:r>
            <a:r>
              <a:rPr lang="zh-CN" altLang="en-US" sz="2400" dirty="0" smtClean="0">
                <a:solidFill>
                  <a:schemeClr val="tx1"/>
                </a:solidFill>
                <a:latin typeface="+mn-ea"/>
                <a:ea typeface="+mn-ea"/>
              </a:rPr>
              <a:t>光纤信道构成方式应符合以下要求：</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a:r>
            <a:br>
              <a:rPr lang="zh-CN" altLang="en-US" sz="2400" dirty="0" smtClean="0">
                <a:solidFill>
                  <a:schemeClr val="tx1"/>
                </a:solidFill>
                <a:latin typeface="+mn-ea"/>
                <a:ea typeface="+mn-ea"/>
              </a:rPr>
            </a:br>
            <a:r>
              <a:rPr lang="en-US" altLang="zh-CN" sz="2400" dirty="0" smtClean="0">
                <a:solidFill>
                  <a:srgbClr val="FF9933"/>
                </a:solidFill>
                <a:latin typeface="+mn-ea"/>
                <a:ea typeface="+mn-ea"/>
              </a:rPr>
              <a:t>1 </a:t>
            </a:r>
            <a:r>
              <a:rPr lang="zh-CN" altLang="en-US" sz="2400" dirty="0" smtClean="0">
                <a:solidFill>
                  <a:schemeClr val="tx1"/>
                </a:solidFill>
                <a:latin typeface="+mn-ea"/>
                <a:ea typeface="+mn-ea"/>
              </a:rPr>
              <a:t>水平光缆和主干光缆至楼层电信间的光纤配线设备应经光纤跳线连接构成</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图</a:t>
            </a:r>
            <a:r>
              <a:rPr lang="en-US" altLang="zh-CN" sz="2400" dirty="0" smtClean="0">
                <a:solidFill>
                  <a:schemeClr val="tx1"/>
                </a:solidFill>
                <a:latin typeface="+mn-ea"/>
                <a:ea typeface="+mn-ea"/>
              </a:rPr>
              <a:t>3.2.4-1)</a:t>
            </a:r>
            <a:r>
              <a:rPr lang="en-US" altLang="zh-CN" sz="2400" dirty="0" smtClean="0">
                <a:latin typeface="+mn-ea"/>
                <a:ea typeface="+mn-ea"/>
              </a:rPr>
              <a:t> </a:t>
            </a:r>
          </a:p>
        </p:txBody>
      </p:sp>
      <p:pic>
        <p:nvPicPr>
          <p:cNvPr id="37891" name="Picture 6" descr="HWOCRTEMP_ROC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65400"/>
            <a:ext cx="81375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94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395288" y="836613"/>
            <a:ext cx="7921625" cy="720725"/>
          </a:xfrm>
        </p:spPr>
        <p:txBody>
          <a:bodyPr>
            <a:normAutofit fontScale="90000"/>
          </a:bodyPr>
          <a:lstStyle/>
          <a:p>
            <a:pPr eaLnBrk="1" hangingPunct="1">
              <a:defRPr/>
            </a:pPr>
            <a:r>
              <a:rPr lang="en-US" altLang="zh-CN" sz="2400" dirty="0" smtClean="0">
                <a:solidFill>
                  <a:srgbClr val="FF9933"/>
                </a:solidFill>
                <a:latin typeface="+mn-ea"/>
                <a:ea typeface="+mn-ea"/>
              </a:rPr>
              <a:t>2</a:t>
            </a:r>
            <a:r>
              <a:rPr lang="en-US" altLang="zh-CN" sz="2400" dirty="0" smtClean="0">
                <a:solidFill>
                  <a:schemeClr val="tx1"/>
                </a:solidFill>
                <a:latin typeface="+mn-ea"/>
                <a:ea typeface="+mn-ea"/>
              </a:rPr>
              <a:t> </a:t>
            </a:r>
            <a:r>
              <a:rPr lang="zh-CN" altLang="en-US" sz="2400" dirty="0" smtClean="0">
                <a:solidFill>
                  <a:schemeClr val="tx1"/>
                </a:solidFill>
                <a:latin typeface="+mn-ea"/>
                <a:ea typeface="+mn-ea"/>
              </a:rPr>
              <a:t>水平光缆和主干光缆在楼层电信间应经端接</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熔接或机械连接</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构成</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图</a:t>
            </a:r>
            <a:r>
              <a:rPr lang="en-US" altLang="zh-CN" sz="2400" dirty="0" smtClean="0">
                <a:solidFill>
                  <a:schemeClr val="tx1"/>
                </a:solidFill>
                <a:latin typeface="+mn-ea"/>
                <a:ea typeface="+mn-ea"/>
              </a:rPr>
              <a:t>3.2.4-2)</a:t>
            </a:r>
            <a:r>
              <a:rPr lang="zh-CN" altLang="en-US" sz="2400" dirty="0" smtClean="0">
                <a:solidFill>
                  <a:schemeClr val="tx1"/>
                </a:solidFill>
                <a:latin typeface="+mn-ea"/>
                <a:ea typeface="+mn-ea"/>
              </a:rPr>
              <a:t>。</a:t>
            </a:r>
          </a:p>
        </p:txBody>
      </p:sp>
      <p:pic>
        <p:nvPicPr>
          <p:cNvPr id="38915" name="Picture 6" descr="HWOCRTEMP_ROC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78851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59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6375" y="692150"/>
            <a:ext cx="8686800" cy="1023938"/>
          </a:xfrm>
        </p:spPr>
        <p:txBody>
          <a:bodyPr/>
          <a:lstStyle/>
          <a:p>
            <a:pPr eaLnBrk="1" hangingPunct="1">
              <a:defRPr/>
            </a:pPr>
            <a:r>
              <a:rPr lang="en-US" altLang="zh-CN" sz="2400" dirty="0" smtClean="0">
                <a:solidFill>
                  <a:srgbClr val="FF9933"/>
                </a:solidFill>
                <a:latin typeface="+mn-ea"/>
                <a:ea typeface="+mn-ea"/>
              </a:rPr>
              <a:t>3</a:t>
            </a:r>
            <a:r>
              <a:rPr lang="en-US" altLang="zh-CN" sz="2400" dirty="0" smtClean="0">
                <a:solidFill>
                  <a:schemeClr val="tx1"/>
                </a:solidFill>
                <a:latin typeface="+mn-ea"/>
                <a:ea typeface="+mn-ea"/>
              </a:rPr>
              <a:t> </a:t>
            </a:r>
            <a:r>
              <a:rPr lang="zh-CN" altLang="en-US" sz="2400" dirty="0" smtClean="0">
                <a:solidFill>
                  <a:schemeClr val="tx1"/>
                </a:solidFill>
                <a:latin typeface="+mn-ea"/>
                <a:ea typeface="+mn-ea"/>
              </a:rPr>
              <a:t>水平光缆经过电信间直接连至大楼设备间光配线设备构成</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图</a:t>
            </a:r>
            <a:r>
              <a:rPr lang="en-US" altLang="zh-CN" sz="2400" dirty="0" smtClean="0">
                <a:solidFill>
                  <a:schemeClr val="tx1"/>
                </a:solidFill>
                <a:latin typeface="+mn-ea"/>
                <a:ea typeface="+mn-ea"/>
              </a:rPr>
              <a:t>3.2.4—3)</a:t>
            </a:r>
            <a:r>
              <a:rPr lang="zh-CN" altLang="en-US" sz="2400" dirty="0" smtClean="0">
                <a:solidFill>
                  <a:schemeClr val="tx1"/>
                </a:solidFill>
                <a:latin typeface="+mn-ea"/>
                <a:ea typeface="+mn-ea"/>
              </a:rPr>
              <a:t>。 </a:t>
            </a:r>
          </a:p>
        </p:txBody>
      </p:sp>
      <p:pic>
        <p:nvPicPr>
          <p:cNvPr id="39939" name="Picture 4" descr="HWOCRTEMP_ROC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8281987"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1042988" y="5384800"/>
            <a:ext cx="6719887" cy="457200"/>
          </a:xfrm>
          <a:prstGeom prst="rect">
            <a:avLst/>
          </a:prstGeom>
          <a:noFill/>
          <a:ln w="9525">
            <a:noFill/>
            <a:miter lim="800000"/>
            <a:headEnd/>
            <a:tailEnd/>
          </a:ln>
        </p:spPr>
        <p:txBody>
          <a:bodyPr wrap="none" anchor="ctr">
            <a:spAutoFit/>
          </a:bodyPr>
          <a:lstStyle/>
          <a:p>
            <a:pPr>
              <a:defRPr/>
            </a:pPr>
            <a:r>
              <a:rPr lang="zh-CN" altLang="en-US" sz="2400" b="1" dirty="0">
                <a:latin typeface="+mn-ea"/>
                <a:ea typeface="+mn-ea"/>
              </a:rPr>
              <a:t>注：</a:t>
            </a:r>
            <a:r>
              <a:rPr lang="en-US" altLang="zh-CN" sz="2400" b="1" dirty="0">
                <a:latin typeface="+mn-ea"/>
                <a:ea typeface="+mn-ea"/>
              </a:rPr>
              <a:t>FD</a:t>
            </a:r>
            <a:r>
              <a:rPr lang="zh-CN" altLang="en-US" sz="2400" b="1" dirty="0">
                <a:latin typeface="+mn-ea"/>
                <a:ea typeface="+mn-ea"/>
              </a:rPr>
              <a:t>安装于电信间，只作为光缆路径的场合。</a:t>
            </a:r>
          </a:p>
        </p:txBody>
      </p:sp>
    </p:spTree>
    <p:extLst>
      <p:ext uri="{BB962C8B-B14F-4D97-AF65-F5344CB8AC3E}">
        <p14:creationId xmlns:p14="http://schemas.microsoft.com/office/powerpoint/2010/main" val="2731310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subTitle" idx="1"/>
          </p:nvPr>
        </p:nvSpPr>
        <p:spPr>
          <a:xfrm>
            <a:off x="323850" y="836613"/>
            <a:ext cx="8820150" cy="4824412"/>
          </a:xfrm>
        </p:spPr>
        <p:txBody>
          <a:bodyPr/>
          <a:lstStyle/>
          <a:p>
            <a:pPr algn="l" eaLnBrk="1" hangingPunct="1">
              <a:lnSpc>
                <a:spcPct val="120000"/>
              </a:lnSpc>
              <a:defRPr/>
            </a:pPr>
            <a:r>
              <a:rPr lang="en-US" altLang="zh-CN" sz="2400" dirty="0" smtClean="0">
                <a:latin typeface="+mn-ea"/>
              </a:rPr>
              <a:t>3.2.5 </a:t>
            </a:r>
            <a:r>
              <a:rPr lang="zh-CN" altLang="en-US" sz="2400" dirty="0" smtClean="0">
                <a:latin typeface="+mn-ea"/>
              </a:rPr>
              <a:t>当工作区用户终端设备或某区域网络设备需直接与公用数据网进行互通时，宜将光缆从工作区直接布放至电信入口设施的光配线设备。</a:t>
            </a:r>
          </a:p>
          <a:p>
            <a:pPr algn="l" eaLnBrk="1" hangingPunct="1">
              <a:lnSpc>
                <a:spcPct val="120000"/>
              </a:lnSpc>
              <a:defRPr/>
            </a:pPr>
            <a:endParaRPr lang="zh-CN" altLang="en-US" sz="2400" dirty="0" smtClean="0">
              <a:latin typeface="+mn-ea"/>
            </a:endParaRPr>
          </a:p>
          <a:p>
            <a:pPr algn="l" eaLnBrk="1" hangingPunct="1">
              <a:lnSpc>
                <a:spcPct val="120000"/>
              </a:lnSpc>
              <a:defRPr/>
            </a:pPr>
            <a:r>
              <a:rPr lang="en-US" altLang="zh-CN" sz="2400" dirty="0" smtClean="0">
                <a:latin typeface="+mn-ea"/>
              </a:rPr>
              <a:t>3.3 </a:t>
            </a:r>
            <a:r>
              <a:rPr lang="zh-CN" altLang="en-US" sz="2400" dirty="0" smtClean="0">
                <a:latin typeface="+mn-ea"/>
              </a:rPr>
              <a:t>缆线长度划分</a:t>
            </a:r>
          </a:p>
          <a:p>
            <a:pPr algn="l" eaLnBrk="1" hangingPunct="1">
              <a:lnSpc>
                <a:spcPct val="120000"/>
              </a:lnSpc>
              <a:defRPr/>
            </a:pPr>
            <a:r>
              <a:rPr lang="en-US" altLang="zh-CN" sz="2400" dirty="0" smtClean="0">
                <a:latin typeface="+mn-ea"/>
              </a:rPr>
              <a:t>3.3.1 </a:t>
            </a:r>
            <a:r>
              <a:rPr lang="zh-CN" altLang="en-US" sz="2400" dirty="0" smtClean="0">
                <a:latin typeface="+mn-ea"/>
              </a:rPr>
              <a:t>综合布线系统水平缆线与建筑物主干缆线及建筑群主干缆线之和所构成信道的总长度不应大于</a:t>
            </a:r>
            <a:r>
              <a:rPr lang="en-US" altLang="zh-CN" sz="2400" dirty="0" smtClean="0">
                <a:latin typeface="+mn-ea"/>
              </a:rPr>
              <a:t>2000m</a:t>
            </a:r>
            <a:r>
              <a:rPr lang="zh-CN" altLang="en-US" sz="2400" dirty="0" smtClean="0">
                <a:latin typeface="+mn-ea"/>
              </a:rPr>
              <a:t>。</a:t>
            </a:r>
          </a:p>
          <a:p>
            <a:pPr algn="l" eaLnBrk="1" hangingPunct="1">
              <a:lnSpc>
                <a:spcPct val="120000"/>
              </a:lnSpc>
              <a:defRPr/>
            </a:pPr>
            <a:r>
              <a:rPr lang="en-US" altLang="zh-CN" sz="2400" dirty="0" smtClean="0">
                <a:latin typeface="+mn-ea"/>
              </a:rPr>
              <a:t>3.3.2 </a:t>
            </a:r>
            <a:r>
              <a:rPr lang="zh-CN" altLang="en-US" sz="2400" dirty="0" smtClean="0">
                <a:latin typeface="+mn-ea"/>
              </a:rPr>
              <a:t>建筑物或建筑群配线设备之间组成的信道出现</a:t>
            </a:r>
            <a:r>
              <a:rPr lang="en-US" altLang="zh-CN" sz="2400" dirty="0" smtClean="0">
                <a:latin typeface="+mn-ea"/>
              </a:rPr>
              <a:t>4</a:t>
            </a:r>
            <a:r>
              <a:rPr lang="zh-CN" altLang="en-US" sz="2400" dirty="0" smtClean="0">
                <a:latin typeface="+mn-ea"/>
              </a:rPr>
              <a:t>个连接器件时，主干缆线的长度不应小于</a:t>
            </a:r>
            <a:r>
              <a:rPr lang="en-US" altLang="zh-CN" sz="2400" dirty="0" smtClean="0">
                <a:latin typeface="+mn-ea"/>
              </a:rPr>
              <a:t>15m</a:t>
            </a:r>
            <a:r>
              <a:rPr lang="zh-CN" altLang="en-US" sz="2400" dirty="0" smtClean="0">
                <a:latin typeface="+mn-ea"/>
              </a:rPr>
              <a:t>。</a:t>
            </a:r>
          </a:p>
          <a:p>
            <a:pPr eaLnBrk="1" hangingPunct="1">
              <a:lnSpc>
                <a:spcPct val="120000"/>
              </a:lnSpc>
              <a:defRPr/>
            </a:pPr>
            <a:endParaRPr lang="en-US" altLang="zh-CN" sz="2400" b="1" dirty="0" smtClean="0">
              <a:latin typeface="+mn-ea"/>
            </a:endParaRPr>
          </a:p>
        </p:txBody>
      </p:sp>
    </p:spTree>
    <p:extLst>
      <p:ext uri="{BB962C8B-B14F-4D97-AF65-F5344CB8AC3E}">
        <p14:creationId xmlns:p14="http://schemas.microsoft.com/office/powerpoint/2010/main" val="174675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a:xfrm>
            <a:off x="290513" y="846138"/>
            <a:ext cx="8458200" cy="495300"/>
          </a:xfrm>
        </p:spPr>
        <p:txBody>
          <a:bodyPr>
            <a:normAutofit fontScale="90000"/>
          </a:bodyPr>
          <a:lstStyle/>
          <a:p>
            <a:pPr eaLnBrk="1" hangingPunct="1">
              <a:defRPr/>
            </a:pPr>
            <a:r>
              <a:rPr lang="en-US" altLang="zh-CN" sz="2400" dirty="0" smtClean="0">
                <a:solidFill>
                  <a:schemeClr val="hlink"/>
                </a:solidFill>
                <a:latin typeface="+mn-ea"/>
                <a:ea typeface="+mn-ea"/>
              </a:rPr>
              <a:t>3.3.3 </a:t>
            </a:r>
            <a:r>
              <a:rPr lang="zh-CN" altLang="en-US" sz="2400" dirty="0" smtClean="0">
                <a:latin typeface="+mn-ea"/>
                <a:ea typeface="+mn-ea"/>
              </a:rPr>
              <a:t>配线子系统各缆线长度应符合图</a:t>
            </a:r>
            <a:r>
              <a:rPr lang="en-US" altLang="zh-CN" sz="2400" dirty="0" smtClean="0">
                <a:latin typeface="+mn-ea"/>
                <a:ea typeface="+mn-ea"/>
              </a:rPr>
              <a:t>3.3.3</a:t>
            </a:r>
            <a:r>
              <a:rPr lang="zh-CN" altLang="en-US" sz="2400" dirty="0" smtClean="0">
                <a:latin typeface="+mn-ea"/>
                <a:ea typeface="+mn-ea"/>
              </a:rPr>
              <a:t>的划分并应符合下列要求：</a:t>
            </a:r>
          </a:p>
        </p:txBody>
      </p:sp>
      <p:pic>
        <p:nvPicPr>
          <p:cNvPr id="41987" name="Picture 6" descr="HWOCRTEMP_ROC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1528762"/>
            <a:ext cx="85693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7"/>
          <p:cNvSpPr>
            <a:spLocks noChangeArrowheads="1"/>
          </p:cNvSpPr>
          <p:nvPr/>
        </p:nvSpPr>
        <p:spPr bwMode="auto">
          <a:xfrm>
            <a:off x="323850" y="3583329"/>
            <a:ext cx="8569325" cy="2677656"/>
          </a:xfrm>
          <a:prstGeom prst="rect">
            <a:avLst/>
          </a:prstGeom>
          <a:noFill/>
          <a:ln w="9525">
            <a:noFill/>
            <a:miter lim="800000"/>
            <a:headEnd/>
            <a:tailEnd/>
          </a:ln>
          <a:effectLst/>
        </p:spPr>
        <p:txBody>
          <a:bodyPr anchor="ctr">
            <a:spAutoFit/>
          </a:bodyPr>
          <a:lstStyle/>
          <a:p>
            <a:pPr>
              <a:defRPr/>
            </a:pPr>
            <a:r>
              <a:rPr lang="en-US" altLang="zh-CN" sz="2400" dirty="0">
                <a:latin typeface="+mn-ea"/>
                <a:ea typeface="+mn-ea"/>
              </a:rPr>
              <a:t>1 </a:t>
            </a:r>
            <a:r>
              <a:rPr lang="zh-CN" altLang="en-US" sz="2400" dirty="0">
                <a:latin typeface="+mn-ea"/>
                <a:ea typeface="+mn-ea"/>
              </a:rPr>
              <a:t>配线子系统信道的最大长度不应大于</a:t>
            </a:r>
            <a:r>
              <a:rPr lang="en-US" altLang="zh-CN" sz="2400" dirty="0">
                <a:latin typeface="+mn-ea"/>
                <a:ea typeface="+mn-ea"/>
              </a:rPr>
              <a:t>100m</a:t>
            </a:r>
            <a:r>
              <a:rPr lang="zh-CN" altLang="en-US" sz="2400" dirty="0">
                <a:latin typeface="+mn-ea"/>
                <a:ea typeface="+mn-ea"/>
              </a:rPr>
              <a:t>。</a:t>
            </a:r>
          </a:p>
          <a:p>
            <a:pPr>
              <a:defRPr/>
            </a:pPr>
            <a:r>
              <a:rPr lang="en-US" altLang="zh-CN" sz="2400" dirty="0">
                <a:latin typeface="+mn-ea"/>
                <a:ea typeface="+mn-ea"/>
              </a:rPr>
              <a:t>2 </a:t>
            </a:r>
            <a:r>
              <a:rPr lang="zh-CN" altLang="en-US" sz="2400" dirty="0">
                <a:latin typeface="+mn-ea"/>
                <a:ea typeface="+mn-ea"/>
              </a:rPr>
              <a:t>工作区设备缆线、电信间配线设备的跳线和设备缆线之和不应大于</a:t>
            </a:r>
            <a:r>
              <a:rPr lang="en-US" altLang="zh-CN" sz="2400" dirty="0">
                <a:latin typeface="+mn-ea"/>
                <a:ea typeface="+mn-ea"/>
              </a:rPr>
              <a:t>10m</a:t>
            </a:r>
            <a:r>
              <a:rPr lang="zh-CN" altLang="en-US" sz="2400" dirty="0">
                <a:latin typeface="+mn-ea"/>
                <a:ea typeface="+mn-ea"/>
              </a:rPr>
              <a:t>，当大于</a:t>
            </a:r>
            <a:r>
              <a:rPr lang="en-US" altLang="zh-CN" sz="2400" dirty="0">
                <a:latin typeface="+mn-ea"/>
                <a:ea typeface="+mn-ea"/>
              </a:rPr>
              <a:t>10m</a:t>
            </a:r>
            <a:r>
              <a:rPr lang="zh-CN" altLang="en-US" sz="2400" dirty="0">
                <a:latin typeface="+mn-ea"/>
                <a:ea typeface="+mn-ea"/>
              </a:rPr>
              <a:t>时，水平缆线长度</a:t>
            </a:r>
            <a:r>
              <a:rPr lang="en-US" altLang="zh-CN" sz="2400" dirty="0">
                <a:latin typeface="+mn-ea"/>
                <a:ea typeface="+mn-ea"/>
              </a:rPr>
              <a:t>(90m)</a:t>
            </a:r>
            <a:r>
              <a:rPr lang="zh-CN" altLang="en-US" sz="2400" dirty="0">
                <a:latin typeface="+mn-ea"/>
                <a:ea typeface="+mn-ea"/>
              </a:rPr>
              <a:t>应适当减少。</a:t>
            </a:r>
          </a:p>
          <a:p>
            <a:pPr>
              <a:defRPr/>
            </a:pPr>
            <a:r>
              <a:rPr lang="en-US" altLang="zh-CN" sz="2400" dirty="0">
                <a:latin typeface="+mn-ea"/>
                <a:ea typeface="+mn-ea"/>
              </a:rPr>
              <a:t>3 </a:t>
            </a:r>
            <a:r>
              <a:rPr lang="zh-CN" altLang="en-US" sz="2400" dirty="0">
                <a:latin typeface="+mn-ea"/>
                <a:ea typeface="+mn-ea"/>
              </a:rPr>
              <a:t>楼层配线设备</a:t>
            </a:r>
            <a:r>
              <a:rPr lang="en-US" altLang="zh-CN" sz="2400" dirty="0">
                <a:latin typeface="+mn-ea"/>
                <a:ea typeface="+mn-ea"/>
              </a:rPr>
              <a:t>(FD)</a:t>
            </a:r>
            <a:r>
              <a:rPr lang="zh-CN" altLang="en-US" sz="2400" dirty="0">
                <a:latin typeface="+mn-ea"/>
                <a:ea typeface="+mn-ea"/>
              </a:rPr>
              <a:t>跳线、设备缆线及工作区设备缆线各自的长度不应大于</a:t>
            </a:r>
            <a:r>
              <a:rPr lang="en-US" altLang="zh-CN" sz="2400" dirty="0">
                <a:latin typeface="+mn-ea"/>
                <a:ea typeface="+mn-ea"/>
              </a:rPr>
              <a:t>5m</a:t>
            </a:r>
            <a:r>
              <a:rPr lang="zh-CN" altLang="en-US" sz="2400" dirty="0">
                <a:latin typeface="+mn-ea"/>
                <a:ea typeface="+mn-ea"/>
              </a:rPr>
              <a:t>。</a:t>
            </a:r>
          </a:p>
          <a:p>
            <a:pPr>
              <a:defRPr/>
            </a:pPr>
            <a:r>
              <a:rPr lang="en-US" altLang="zh-CN" sz="2400" dirty="0">
                <a:latin typeface="+mn-ea"/>
                <a:ea typeface="+mn-ea"/>
              </a:rPr>
              <a:t>3.4</a:t>
            </a:r>
            <a:r>
              <a:rPr lang="zh-CN" altLang="en-US" sz="2400" dirty="0">
                <a:latin typeface="+mn-ea"/>
                <a:ea typeface="+mn-ea"/>
              </a:rPr>
              <a:t>系统应用</a:t>
            </a:r>
          </a:p>
          <a:p>
            <a:pPr>
              <a:defRPr/>
            </a:pPr>
            <a:r>
              <a:rPr lang="en-US" altLang="zh-CN" sz="2400" dirty="0">
                <a:solidFill>
                  <a:schemeClr val="hlink"/>
                </a:solidFill>
                <a:latin typeface="+mn-ea"/>
                <a:ea typeface="+mn-ea"/>
              </a:rPr>
              <a:t>3.4.1</a:t>
            </a:r>
            <a:r>
              <a:rPr lang="zh-CN" altLang="en-US" sz="2400" dirty="0">
                <a:latin typeface="+mn-ea"/>
                <a:ea typeface="+mn-ea"/>
              </a:rPr>
              <a:t>同</a:t>
            </a:r>
            <a:r>
              <a:rPr lang="en-US" altLang="zh-CN" sz="2400" dirty="0">
                <a:latin typeface="+mn-ea"/>
                <a:ea typeface="+mn-ea"/>
              </a:rPr>
              <a:t>-</a:t>
            </a:r>
            <a:r>
              <a:rPr lang="zh-CN" altLang="en-US" sz="2400" dirty="0">
                <a:latin typeface="+mn-ea"/>
                <a:ea typeface="+mn-ea"/>
              </a:rPr>
              <a:t>布线信道及链路的缆线和连接器件应保持系统等级</a:t>
            </a:r>
            <a:r>
              <a:rPr lang="zh-CN" altLang="en-US" sz="2400" dirty="0" smtClean="0">
                <a:latin typeface="+mn-ea"/>
                <a:ea typeface="+mn-ea"/>
              </a:rPr>
              <a:t>与</a:t>
            </a:r>
            <a:endParaRPr lang="zh-CN" altLang="en-US" sz="2400" dirty="0">
              <a:latin typeface="+mn-ea"/>
              <a:ea typeface="+mn-ea"/>
            </a:endParaRPr>
          </a:p>
        </p:txBody>
      </p:sp>
    </p:spTree>
    <p:extLst>
      <p:ext uri="{BB962C8B-B14F-4D97-AF65-F5344CB8AC3E}">
        <p14:creationId xmlns:p14="http://schemas.microsoft.com/office/powerpoint/2010/main" val="90763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360363" y="628650"/>
            <a:ext cx="8964612" cy="1216025"/>
          </a:xfrm>
        </p:spPr>
        <p:txBody>
          <a:bodyPr/>
          <a:lstStyle/>
          <a:p>
            <a:pPr eaLnBrk="1" hangingPunct="1">
              <a:defRPr/>
            </a:pPr>
            <a:r>
              <a:rPr lang="en-US" altLang="zh-CN" sz="2000" dirty="0" smtClean="0">
                <a:solidFill>
                  <a:schemeClr val="hlink"/>
                </a:solidFill>
                <a:latin typeface="+mn-ea"/>
                <a:ea typeface="+mn-ea"/>
              </a:rPr>
              <a:t>3.4.2 </a:t>
            </a:r>
            <a:r>
              <a:rPr lang="zh-CN" altLang="en-US" sz="2000" dirty="0" smtClean="0">
                <a:solidFill>
                  <a:schemeClr val="tx1"/>
                </a:solidFill>
                <a:latin typeface="+mn-ea"/>
                <a:ea typeface="+mn-ea"/>
              </a:rPr>
              <a:t>综合布线系统工程的产品类别及链路、信道等级确定应综合考虑建筑物的功能、应用网络、业务终端类型、等因素，应符合表</a:t>
            </a:r>
            <a:r>
              <a:rPr lang="en-US" altLang="zh-CN" sz="2000" dirty="0" smtClean="0">
                <a:solidFill>
                  <a:schemeClr val="tx1"/>
                </a:solidFill>
                <a:latin typeface="+mn-ea"/>
                <a:ea typeface="+mn-ea"/>
              </a:rPr>
              <a:t>3.4.2</a:t>
            </a:r>
            <a:r>
              <a:rPr lang="zh-CN" altLang="en-US" sz="2000" dirty="0" smtClean="0">
                <a:solidFill>
                  <a:schemeClr val="tx1"/>
                </a:solidFill>
                <a:latin typeface="+mn-ea"/>
                <a:ea typeface="+mn-ea"/>
              </a:rPr>
              <a:t>要求。</a:t>
            </a:r>
            <a:br>
              <a:rPr lang="zh-CN" altLang="en-US" sz="2000" dirty="0" smtClean="0">
                <a:solidFill>
                  <a:schemeClr val="tx1"/>
                </a:solidFill>
                <a:latin typeface="+mn-ea"/>
                <a:ea typeface="+mn-ea"/>
              </a:rPr>
            </a:br>
            <a:r>
              <a:rPr lang="zh-CN" altLang="en-US" sz="2000" dirty="0" smtClean="0">
                <a:solidFill>
                  <a:schemeClr val="tx1"/>
                </a:solidFill>
                <a:latin typeface="+mn-ea"/>
                <a:ea typeface="+mn-ea"/>
              </a:rPr>
              <a:t>           表</a:t>
            </a:r>
            <a:r>
              <a:rPr lang="en-US" altLang="zh-CN" sz="2000" dirty="0" smtClean="0">
                <a:solidFill>
                  <a:schemeClr val="tx1"/>
                </a:solidFill>
                <a:latin typeface="+mn-ea"/>
                <a:ea typeface="+mn-ea"/>
              </a:rPr>
              <a:t>3.4.2</a:t>
            </a:r>
            <a:r>
              <a:rPr lang="zh-CN" altLang="en-US" sz="2000" dirty="0" smtClean="0">
                <a:solidFill>
                  <a:schemeClr val="tx1"/>
                </a:solidFill>
                <a:latin typeface="+mn-ea"/>
                <a:ea typeface="+mn-ea"/>
              </a:rPr>
              <a:t>布线系统等级与类别的选用</a:t>
            </a:r>
          </a:p>
        </p:txBody>
      </p:sp>
      <p:graphicFrame>
        <p:nvGraphicFramePr>
          <p:cNvPr id="49411" name="Group 259"/>
          <p:cNvGraphicFramePr>
            <a:graphicFrameLocks noGrp="1"/>
          </p:cNvGraphicFramePr>
          <p:nvPr/>
        </p:nvGraphicFramePr>
        <p:xfrm>
          <a:off x="468313" y="1700213"/>
          <a:ext cx="8424862" cy="4206876"/>
        </p:xfrm>
        <a:graphic>
          <a:graphicData uri="http://schemas.openxmlformats.org/drawingml/2006/table">
            <a:tbl>
              <a:tblPr/>
              <a:tblGrid>
                <a:gridCol w="719137"/>
                <a:gridCol w="1190625"/>
                <a:gridCol w="1689100"/>
                <a:gridCol w="1081088"/>
                <a:gridCol w="1520825"/>
                <a:gridCol w="546100"/>
                <a:gridCol w="1677987"/>
              </a:tblGrid>
              <a:tr h="3963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业务</a:t>
                      </a:r>
                      <a:endParaRPr kumimoji="0" lang="zh-CN" altLang="en-US" sz="2000" b="0" i="0" u="none" strike="noStrike" cap="none" normalizeH="0" baseline="0" dirty="0" smtClean="0">
                        <a:ln>
                          <a:noFill/>
                        </a:ln>
                        <a:solidFill>
                          <a:schemeClr val="tx1"/>
                        </a:solidFill>
                        <a:effectLst/>
                        <a:latin typeface="Arial"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种类</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配线子系统</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干线子系统</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建筑群子系统</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701146">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等级</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类别</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等级</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类别</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等级</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类别</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语音</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D</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E</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5e</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大对数</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C</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3(</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室外大对数</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数据</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D</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E</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F</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5e</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D</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E</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F</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5e</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7(4</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对</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000" b="0" i="0" u="none" strike="noStrike" cap="none" normalizeH="0" baseline="0" smtClean="0">
                        <a:ln>
                          <a:noFill/>
                        </a:ln>
                        <a:solidFill>
                          <a:schemeClr val="tx1"/>
                        </a:solidFill>
                        <a:effectLst>
                          <a:outerShdw blurRad="38100" dist="38100" dir="2700000" algn="tl">
                            <a:srgbClr val="000000"/>
                          </a:outerShdw>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zh-CN" sz="2000" b="0" i="0" u="none" strike="noStrike" cap="none" normalizeH="0" baseline="0" smtClean="0">
                        <a:ln>
                          <a:noFill/>
                        </a:ln>
                        <a:solidFill>
                          <a:schemeClr val="tx1"/>
                        </a:solidFill>
                        <a:effectLst>
                          <a:outerShdw blurRad="38100" dist="38100" dir="2700000" algn="tl">
                            <a:srgbClr val="000000"/>
                          </a:outerShdw>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8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光纤</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多模或单模</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62.5um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&lt;10um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单模</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光纤</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62.5um</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50urn</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&lt;10urn</a:t>
                      </a: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单模</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光纤</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62.5um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50um</a:t>
                      </a:r>
                      <a:endParaRPr kumimoji="0" lang="en-US" altLang="zh-CN" sz="2000" b="0" i="0" u="none" strike="noStrike" cap="none" normalizeH="0" baseline="0" dirty="0" smtClean="0">
                        <a:ln>
                          <a:noFill/>
                        </a:ln>
                        <a:solidFill>
                          <a:schemeClr val="tx1"/>
                        </a:solidFill>
                        <a:effectLst/>
                        <a:latin typeface="Arial"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&lt;1um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单模</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其他应用</a:t>
                      </a:r>
                      <a:endParaRPr kumimoji="0" lang="zh-CN" altLang="en-US" sz="2000" b="0" i="0" u="none" strike="noStrike" cap="none" normalizeH="0" baseline="0" smtClean="0">
                        <a:ln>
                          <a:noFill/>
                        </a:ln>
                        <a:solidFill>
                          <a:schemeClr val="tx1"/>
                        </a:solidFill>
                        <a:effectLst/>
                        <a:latin typeface="Arial" charset="0"/>
                        <a:ea typeface="宋体" charset="-122"/>
                      </a:endParaRPr>
                    </a:p>
                  </a:txBody>
                  <a:tcPr marT="45727" marB="45727"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可采用</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5e</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类</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对对绞电缆和</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62.5p_m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a:t>
                      </a:r>
                      <a:r>
                        <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&lt;10um</a:t>
                      </a:r>
                      <a:r>
                        <a:rPr kumimoji="0" lang="zh-CN" altLang="en-US"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多模、单模光缆</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marT="45727" marB="45727"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43059" name="Rectangle 253"/>
          <p:cNvSpPr>
            <a:spLocks noChangeArrowheads="1"/>
          </p:cNvSpPr>
          <p:nvPr/>
        </p:nvSpPr>
        <p:spPr bwMode="auto">
          <a:xfrm>
            <a:off x="468313" y="6021388"/>
            <a:ext cx="8208962" cy="581025"/>
          </a:xfrm>
          <a:prstGeom prst="rect">
            <a:avLst/>
          </a:prstGeom>
          <a:noFill/>
          <a:ln w="9525">
            <a:noFill/>
            <a:miter lim="800000"/>
            <a:headEnd/>
            <a:tailEnd/>
          </a:ln>
        </p:spPr>
        <p:txBody>
          <a:bodyPr anchor="ctr">
            <a:spAutoFit/>
          </a:bodyPr>
          <a:lstStyle/>
          <a:p>
            <a:pPr>
              <a:defRPr/>
            </a:pPr>
            <a:r>
              <a:rPr lang="zh-CN" altLang="en-US" sz="1600" dirty="0">
                <a:latin typeface="+mn-ea"/>
                <a:ea typeface="+mn-ea"/>
              </a:rPr>
              <a:t>注：其他应用指数字监控摄像头、楼宇自控现场控制器</a:t>
            </a:r>
            <a:r>
              <a:rPr lang="en-US" altLang="zh-CN" sz="1600" dirty="0">
                <a:latin typeface="+mn-ea"/>
                <a:ea typeface="+mn-ea"/>
              </a:rPr>
              <a:t>(DDC)</a:t>
            </a:r>
            <a:r>
              <a:rPr lang="zh-CN" altLang="en-US" sz="1600" dirty="0">
                <a:latin typeface="+mn-ea"/>
                <a:ea typeface="+mn-ea"/>
              </a:rPr>
              <a:t>、门禁系统等采用网络端口       传送数字信息时的应用。</a:t>
            </a:r>
          </a:p>
        </p:txBody>
      </p:sp>
    </p:spTree>
    <p:extLst>
      <p:ext uri="{BB962C8B-B14F-4D97-AF65-F5344CB8AC3E}">
        <p14:creationId xmlns:p14="http://schemas.microsoft.com/office/powerpoint/2010/main" val="219848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50825" y="1700213"/>
            <a:ext cx="8675688" cy="3455987"/>
          </a:xfrm>
        </p:spPr>
        <p:txBody>
          <a:bodyPr>
            <a:normAutofit fontScale="90000"/>
          </a:bodyPr>
          <a:lstStyle/>
          <a:p>
            <a:pPr eaLnBrk="1" hangingPunct="1">
              <a:lnSpc>
                <a:spcPct val="105000"/>
              </a:lnSpc>
              <a:defRPr/>
            </a:pPr>
            <a:r>
              <a:rPr lang="en-US" altLang="zh-CN" sz="2400" dirty="0" smtClean="0">
                <a:solidFill>
                  <a:schemeClr val="tx1"/>
                </a:solidFill>
                <a:latin typeface="+mn-ea"/>
                <a:ea typeface="+mn-ea"/>
              </a:rPr>
              <a:t>1 </a:t>
            </a:r>
            <a:r>
              <a:rPr lang="zh-CN" altLang="en-US" sz="2400" dirty="0" smtClean="0">
                <a:solidFill>
                  <a:schemeClr val="tx1"/>
                </a:solidFill>
                <a:latin typeface="+mn-ea"/>
                <a:ea typeface="+mn-ea"/>
              </a:rPr>
              <a:t>工作区：</a:t>
            </a:r>
            <a:r>
              <a:rPr lang="zh-CN" altLang="en-US" sz="2400" dirty="0" smtClean="0">
                <a:solidFill>
                  <a:srgbClr val="FFFF00"/>
                </a:solidFill>
                <a:latin typeface="+mn-ea"/>
                <a:ea typeface="+mn-ea"/>
              </a:rPr>
              <a:t/>
            </a:r>
            <a:br>
              <a:rPr lang="zh-CN" altLang="en-US" sz="2400" dirty="0" smtClean="0">
                <a:solidFill>
                  <a:srgbClr val="FFFF00"/>
                </a:solidFill>
                <a:latin typeface="+mn-ea"/>
                <a:ea typeface="+mn-ea"/>
              </a:rPr>
            </a:br>
            <a:r>
              <a:rPr lang="zh-CN" altLang="en-US" sz="2400" dirty="0" smtClean="0">
                <a:solidFill>
                  <a:srgbClr val="FFFF00"/>
                </a:solidFill>
                <a:latin typeface="+mn-ea"/>
                <a:ea typeface="+mn-ea"/>
              </a:rPr>
              <a:t>    </a:t>
            </a:r>
            <a:r>
              <a:rPr lang="zh-CN" altLang="en-US" sz="2400" dirty="0" smtClean="0">
                <a:solidFill>
                  <a:schemeClr val="tx1"/>
                </a:solidFill>
                <a:latin typeface="+mn-ea"/>
                <a:ea typeface="+mn-ea"/>
              </a:rPr>
              <a:t>一个独立的需要设置终端设备</a:t>
            </a:r>
            <a:r>
              <a:rPr lang="en-US" altLang="zh-CN" sz="2400" dirty="0" smtClean="0">
                <a:solidFill>
                  <a:schemeClr val="tx1"/>
                </a:solidFill>
                <a:latin typeface="+mn-ea"/>
                <a:ea typeface="+mn-ea"/>
              </a:rPr>
              <a:t>(TE)</a:t>
            </a:r>
            <a:r>
              <a:rPr lang="zh-CN" altLang="en-US" sz="2400" dirty="0" smtClean="0">
                <a:solidFill>
                  <a:schemeClr val="tx1"/>
                </a:solidFill>
                <a:latin typeface="+mn-ea"/>
                <a:ea typeface="+mn-ea"/>
              </a:rPr>
              <a:t>的区域宜划分为一个工作区。</a:t>
            </a:r>
            <a:r>
              <a:rPr lang="zh-CN" altLang="en-US" sz="2400" dirty="0" smtClean="0">
                <a:latin typeface="+mn-ea"/>
                <a:ea typeface="+mn-ea"/>
              </a:rPr>
              <a:t/>
            </a:r>
            <a:br>
              <a:rPr lang="zh-CN" altLang="en-US" sz="2400" dirty="0" smtClean="0">
                <a:latin typeface="+mn-ea"/>
                <a:ea typeface="+mn-ea"/>
              </a:rPr>
            </a:b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tx1"/>
                </a:solidFill>
                <a:latin typeface="+mn-ea"/>
                <a:ea typeface="+mn-ea"/>
              </a:rPr>
              <a:t>2 </a:t>
            </a:r>
            <a:r>
              <a:rPr lang="zh-CN" altLang="en-US" sz="2400" dirty="0" smtClean="0">
                <a:solidFill>
                  <a:schemeClr val="tx1"/>
                </a:solidFill>
                <a:latin typeface="+mn-ea"/>
                <a:ea typeface="+mn-ea"/>
              </a:rPr>
              <a:t>配线子系统：</a:t>
            </a:r>
            <a:r>
              <a:rPr lang="zh-CN" altLang="en-US" sz="2400" dirty="0" smtClean="0">
                <a:solidFill>
                  <a:srgbClr val="FF9933"/>
                </a:solidFill>
                <a:latin typeface="+mn-ea"/>
                <a:ea typeface="+mn-ea"/>
              </a:rPr>
              <a:t/>
            </a:r>
            <a:br>
              <a:rPr lang="zh-CN" altLang="en-US" sz="2400" dirty="0" smtClean="0">
                <a:solidFill>
                  <a:srgbClr val="FF9933"/>
                </a:solidFill>
                <a:latin typeface="+mn-ea"/>
                <a:ea typeface="+mn-ea"/>
              </a:rPr>
            </a:br>
            <a:r>
              <a:rPr lang="zh-CN" altLang="en-US" sz="2400" dirty="0" smtClean="0">
                <a:solidFill>
                  <a:srgbClr val="FF9933"/>
                </a:solidFill>
                <a:latin typeface="+mn-ea"/>
                <a:ea typeface="+mn-ea"/>
              </a:rPr>
              <a:t>    </a:t>
            </a:r>
            <a:r>
              <a:rPr lang="zh-CN" altLang="en-US" sz="2400" dirty="0" smtClean="0">
                <a:solidFill>
                  <a:schemeClr val="tx1"/>
                </a:solidFill>
                <a:latin typeface="+mn-ea"/>
                <a:ea typeface="+mn-ea"/>
              </a:rPr>
              <a:t>配线子系统应由工作区的信息插座模块、信息插座模块至电信间配线设备</a:t>
            </a:r>
            <a:r>
              <a:rPr lang="en-US" altLang="zh-CN" sz="2400" dirty="0" smtClean="0">
                <a:solidFill>
                  <a:schemeClr val="tx1"/>
                </a:solidFill>
                <a:latin typeface="+mn-ea"/>
                <a:ea typeface="+mn-ea"/>
              </a:rPr>
              <a:t>(FD)</a:t>
            </a:r>
            <a:r>
              <a:rPr lang="zh-CN" altLang="en-US" sz="2400" dirty="0" smtClean="0">
                <a:solidFill>
                  <a:schemeClr val="tx1"/>
                </a:solidFill>
                <a:latin typeface="+mn-ea"/>
                <a:ea typeface="+mn-ea"/>
              </a:rPr>
              <a:t>的配线电缆和光缆、电信间的配线设备及设备缆线和跳线等组成。</a:t>
            </a:r>
            <a:r>
              <a:rPr lang="zh-CN" altLang="en-US" sz="2400" dirty="0" smtClean="0">
                <a:latin typeface="+mn-ea"/>
                <a:ea typeface="+mn-ea"/>
              </a:rPr>
              <a:t/>
            </a:r>
            <a:br>
              <a:rPr lang="zh-CN" altLang="en-US" sz="2400" dirty="0" smtClean="0">
                <a:latin typeface="+mn-ea"/>
                <a:ea typeface="+mn-ea"/>
              </a:rPr>
            </a:b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tx1"/>
                </a:solidFill>
                <a:latin typeface="+mn-ea"/>
                <a:ea typeface="+mn-ea"/>
              </a:rPr>
              <a:t>3 </a:t>
            </a:r>
            <a:r>
              <a:rPr lang="zh-CN" altLang="en-US" sz="2400" dirty="0" smtClean="0">
                <a:solidFill>
                  <a:schemeClr val="tx1"/>
                </a:solidFill>
                <a:latin typeface="+mn-ea"/>
                <a:ea typeface="+mn-ea"/>
              </a:rPr>
              <a:t>干线子系统：</a:t>
            </a:r>
            <a:r>
              <a:rPr lang="zh-CN" altLang="en-US" sz="2400" dirty="0" smtClean="0">
                <a:solidFill>
                  <a:srgbClr val="FF9933"/>
                </a:solidFill>
                <a:latin typeface="+mn-ea"/>
                <a:ea typeface="+mn-ea"/>
              </a:rPr>
              <a:t/>
            </a:r>
            <a:br>
              <a:rPr lang="zh-CN" altLang="en-US" sz="2400" dirty="0" smtClean="0">
                <a:solidFill>
                  <a:srgbClr val="FF9933"/>
                </a:solidFill>
                <a:latin typeface="+mn-ea"/>
                <a:ea typeface="+mn-ea"/>
              </a:rPr>
            </a:br>
            <a:r>
              <a:rPr lang="zh-CN" altLang="en-US" sz="2400" dirty="0" smtClean="0">
                <a:solidFill>
                  <a:srgbClr val="FF9933"/>
                </a:solidFill>
                <a:latin typeface="+mn-ea"/>
                <a:ea typeface="+mn-ea"/>
              </a:rPr>
              <a:t>   </a:t>
            </a:r>
            <a:r>
              <a:rPr lang="zh-CN" altLang="en-US" sz="2400" dirty="0" smtClean="0">
                <a:solidFill>
                  <a:schemeClr val="tx1"/>
                </a:solidFill>
                <a:latin typeface="+mn-ea"/>
                <a:ea typeface="+mn-ea"/>
              </a:rPr>
              <a:t>干线子系统应由设备间至电信间的干线电缆和光缆，安装在设备间的建筑物配线设备</a:t>
            </a:r>
            <a:r>
              <a:rPr lang="en-US" altLang="zh-CN" sz="2400" dirty="0" smtClean="0">
                <a:solidFill>
                  <a:schemeClr val="tx1"/>
                </a:solidFill>
                <a:latin typeface="+mn-ea"/>
                <a:ea typeface="+mn-ea"/>
              </a:rPr>
              <a:t>(BD)</a:t>
            </a:r>
            <a:r>
              <a:rPr lang="zh-CN" altLang="en-US" sz="2400" dirty="0" smtClean="0">
                <a:solidFill>
                  <a:schemeClr val="tx1"/>
                </a:solidFill>
                <a:latin typeface="+mn-ea"/>
                <a:ea typeface="+mn-ea"/>
              </a:rPr>
              <a:t>及设备缆线和跳线组成。</a:t>
            </a:r>
          </a:p>
        </p:txBody>
      </p:sp>
      <p:sp>
        <p:nvSpPr>
          <p:cNvPr id="353284" name="Rectangle 4"/>
          <p:cNvSpPr>
            <a:spLocks noChangeArrowheads="1"/>
          </p:cNvSpPr>
          <p:nvPr/>
        </p:nvSpPr>
        <p:spPr bwMode="auto">
          <a:xfrm>
            <a:off x="2916237" y="757238"/>
            <a:ext cx="3095625" cy="641350"/>
          </a:xfrm>
          <a:prstGeom prst="rect">
            <a:avLst/>
          </a:prstGeom>
          <a:noFill/>
          <a:ln w="9525">
            <a:noFill/>
            <a:miter lim="800000"/>
            <a:headEnd/>
            <a:tailEnd/>
          </a:ln>
          <a:effectLst/>
        </p:spPr>
        <p:txBody>
          <a:bodyPr>
            <a:spAutoFit/>
          </a:bodyPr>
          <a:lstStyle/>
          <a:p>
            <a:pPr>
              <a:defRPr/>
            </a:pPr>
            <a:r>
              <a:rPr lang="zh-CN" altLang="en-US" sz="3600" b="1" dirty="0" smtClean="0">
                <a:solidFill>
                  <a:schemeClr val="hlink"/>
                </a:solidFill>
                <a:effectLst>
                  <a:outerShdw blurRad="38100" dist="38100" dir="2700000" algn="tl">
                    <a:srgbClr val="000000"/>
                  </a:outerShdw>
                </a:effectLst>
                <a:latin typeface="微软雅黑" pitchFamily="34" charset="-122"/>
                <a:ea typeface="微软雅黑" pitchFamily="34" charset="-122"/>
              </a:rPr>
              <a:t>  系统设计   </a:t>
            </a:r>
            <a:endParaRPr lang="zh-CN" altLang="en-US" sz="3600" b="1" dirty="0">
              <a:solidFill>
                <a:schemeClr val="hlink"/>
              </a:solidFill>
              <a:effectLst>
                <a:outerShdw blurRad="38100" dist="38100" dir="2700000" algn="tl">
                  <a:srgbClr val="000000"/>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02042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a:xfrm>
            <a:off x="323850" y="836613"/>
            <a:ext cx="8353425" cy="4392612"/>
          </a:xfrm>
        </p:spPr>
        <p:txBody>
          <a:bodyPr>
            <a:normAutofit fontScale="90000"/>
          </a:bodyPr>
          <a:lstStyle/>
          <a:p>
            <a:pPr eaLnBrk="1" hangingPunct="1">
              <a:lnSpc>
                <a:spcPct val="130000"/>
              </a:lnSpc>
              <a:defRPr/>
            </a:pPr>
            <a:r>
              <a:rPr lang="en-US" altLang="zh-CN" sz="2400" dirty="0" smtClean="0">
                <a:solidFill>
                  <a:schemeClr val="hlink"/>
                </a:solidFill>
                <a:latin typeface="+mn-ea"/>
                <a:ea typeface="+mn-ea"/>
              </a:rPr>
              <a:t>3.4.3</a:t>
            </a:r>
            <a:r>
              <a:rPr lang="en-US" altLang="zh-CN" sz="2400" dirty="0" smtClean="0">
                <a:latin typeface="+mn-ea"/>
                <a:ea typeface="+mn-ea"/>
              </a:rPr>
              <a:t> </a:t>
            </a:r>
            <a:r>
              <a:rPr lang="zh-CN" altLang="en-US" sz="2400" dirty="0" smtClean="0">
                <a:solidFill>
                  <a:schemeClr val="tx1"/>
                </a:solidFill>
                <a:latin typeface="+mn-ea"/>
                <a:ea typeface="+mn-ea"/>
              </a:rPr>
              <a:t>综合布线系统光纤信道应采用</a:t>
            </a:r>
            <a:r>
              <a:rPr lang="en-US" altLang="zh-CN" sz="2400" dirty="0" smtClean="0">
                <a:solidFill>
                  <a:schemeClr val="tx1"/>
                </a:solidFill>
                <a:latin typeface="+mn-ea"/>
                <a:ea typeface="+mn-ea"/>
              </a:rPr>
              <a:t>:</a:t>
            </a:r>
            <a:br>
              <a:rPr lang="en-US" altLang="zh-CN" sz="2400" dirty="0" smtClean="0">
                <a:solidFill>
                  <a:schemeClr val="tx1"/>
                </a:solidFill>
                <a:latin typeface="+mn-ea"/>
                <a:ea typeface="+mn-ea"/>
              </a:rPr>
            </a:br>
            <a:r>
              <a:rPr lang="en-US" altLang="zh-CN" sz="2400" dirty="0" smtClean="0">
                <a:solidFill>
                  <a:schemeClr val="tx1"/>
                </a:solidFill>
                <a:latin typeface="+mn-ea"/>
                <a:ea typeface="+mn-ea"/>
              </a:rPr>
              <a:t>      </a:t>
            </a:r>
            <a:r>
              <a:rPr lang="zh-CN" altLang="en-US" sz="2400" dirty="0" smtClean="0">
                <a:solidFill>
                  <a:schemeClr val="tx1"/>
                </a:solidFill>
                <a:latin typeface="+mn-ea"/>
                <a:ea typeface="+mn-ea"/>
              </a:rPr>
              <a:t>标称波长为</a:t>
            </a:r>
            <a:r>
              <a:rPr lang="en-US" altLang="zh-CN" sz="2400" dirty="0" smtClean="0">
                <a:solidFill>
                  <a:schemeClr val="tx1"/>
                </a:solidFill>
                <a:latin typeface="+mn-ea"/>
                <a:ea typeface="+mn-ea"/>
              </a:rPr>
              <a:t>850nm</a:t>
            </a:r>
            <a:r>
              <a:rPr lang="zh-CN" altLang="en-US" sz="2400" dirty="0" smtClean="0">
                <a:solidFill>
                  <a:schemeClr val="tx1"/>
                </a:solidFill>
                <a:latin typeface="+mn-ea"/>
                <a:ea typeface="+mn-ea"/>
              </a:rPr>
              <a:t>和</a:t>
            </a:r>
            <a:r>
              <a:rPr lang="en-US" altLang="zh-CN" sz="2400" dirty="0" smtClean="0">
                <a:solidFill>
                  <a:schemeClr val="tx1"/>
                </a:solidFill>
                <a:latin typeface="+mn-ea"/>
                <a:ea typeface="+mn-ea"/>
              </a:rPr>
              <a:t>1300nm</a:t>
            </a:r>
            <a:r>
              <a:rPr lang="zh-CN" altLang="en-US" sz="2400" dirty="0" smtClean="0">
                <a:solidFill>
                  <a:schemeClr val="tx1"/>
                </a:solidFill>
                <a:latin typeface="+mn-ea"/>
                <a:ea typeface="+mn-ea"/>
              </a:rPr>
              <a:t>的多模光纤及</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标称波长为</a:t>
            </a:r>
            <a:r>
              <a:rPr lang="en-US" altLang="zh-CN" sz="2400" dirty="0" smtClean="0">
                <a:solidFill>
                  <a:schemeClr val="tx1"/>
                </a:solidFill>
                <a:latin typeface="+mn-ea"/>
                <a:ea typeface="+mn-ea"/>
              </a:rPr>
              <a:t>1310nm</a:t>
            </a:r>
            <a:r>
              <a:rPr lang="zh-CN" altLang="en-US" sz="2400" dirty="0" smtClean="0">
                <a:solidFill>
                  <a:schemeClr val="tx1"/>
                </a:solidFill>
                <a:latin typeface="+mn-ea"/>
                <a:ea typeface="+mn-ea"/>
              </a:rPr>
              <a:t>和</a:t>
            </a:r>
            <a:r>
              <a:rPr lang="en-US" altLang="zh-CN" sz="2400" dirty="0" smtClean="0">
                <a:solidFill>
                  <a:schemeClr val="tx1"/>
                </a:solidFill>
                <a:latin typeface="+mn-ea"/>
                <a:ea typeface="+mn-ea"/>
              </a:rPr>
              <a:t>1550nm</a:t>
            </a:r>
            <a:r>
              <a:rPr lang="zh-CN" altLang="en-US" sz="2400" dirty="0" smtClean="0">
                <a:solidFill>
                  <a:schemeClr val="tx1"/>
                </a:solidFill>
                <a:latin typeface="+mn-ea"/>
                <a:ea typeface="+mn-ea"/>
              </a:rPr>
              <a:t>的单模光纤。</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3.4.4</a:t>
            </a:r>
            <a:r>
              <a:rPr lang="en-US" altLang="zh-CN" sz="2400" dirty="0" smtClean="0">
                <a:latin typeface="+mn-ea"/>
                <a:ea typeface="+mn-ea"/>
              </a:rPr>
              <a:t> </a:t>
            </a:r>
            <a:r>
              <a:rPr lang="zh-CN" altLang="en-US" sz="2400" dirty="0" smtClean="0">
                <a:solidFill>
                  <a:schemeClr val="tx1"/>
                </a:solidFill>
                <a:latin typeface="+mn-ea"/>
                <a:ea typeface="+mn-ea"/>
              </a:rPr>
              <a:t>单模和多模光缆的选用应符合网络的构成方式、业务的互通互连方式及光纤在网络中的应用传输距离。</a:t>
            </a:r>
            <a:br>
              <a:rPr lang="zh-CN" altLang="en-US" sz="2400" dirty="0" smtClean="0">
                <a:solidFill>
                  <a:schemeClr val="tx1"/>
                </a:solidFill>
                <a:latin typeface="+mn-ea"/>
                <a:ea typeface="+mn-ea"/>
              </a:rPr>
            </a:b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hlink"/>
                </a:solidFill>
                <a:latin typeface="+mn-ea"/>
                <a:ea typeface="+mn-ea"/>
              </a:rPr>
              <a:t>3.4.5</a:t>
            </a:r>
            <a:r>
              <a:rPr lang="en-US" altLang="zh-CN" sz="2400" dirty="0" smtClean="0">
                <a:latin typeface="+mn-ea"/>
                <a:ea typeface="+mn-ea"/>
              </a:rPr>
              <a:t> </a:t>
            </a:r>
            <a:r>
              <a:rPr lang="zh-CN" altLang="en-US" sz="2400" dirty="0" smtClean="0">
                <a:solidFill>
                  <a:schemeClr val="tx1"/>
                </a:solidFill>
                <a:latin typeface="+mn-ea"/>
                <a:ea typeface="+mn-ea"/>
              </a:rPr>
              <a:t>为保证传输质量，配线设备连接的</a:t>
            </a:r>
            <a:r>
              <a:rPr lang="zh-CN" altLang="en-US" sz="2400" dirty="0" smtClean="0">
                <a:solidFill>
                  <a:srgbClr val="FF0000"/>
                </a:solidFill>
                <a:latin typeface="+mn-ea"/>
                <a:ea typeface="+mn-ea"/>
              </a:rPr>
              <a:t>跳线宜选用产业化制造的电、光各类跳线</a:t>
            </a:r>
            <a:r>
              <a:rPr lang="zh-CN" altLang="en-US" sz="2400" dirty="0" smtClean="0">
                <a:solidFill>
                  <a:srgbClr val="FFFF00"/>
                </a:solidFill>
                <a:latin typeface="+mn-ea"/>
                <a:ea typeface="+mn-ea"/>
              </a:rPr>
              <a:t>，</a:t>
            </a:r>
            <a:r>
              <a:rPr lang="zh-CN" altLang="en-US" sz="2400" dirty="0" smtClean="0">
                <a:solidFill>
                  <a:schemeClr val="tx1"/>
                </a:solidFill>
                <a:latin typeface="+mn-ea"/>
                <a:ea typeface="+mn-ea"/>
              </a:rPr>
              <a:t>在电话应用时宜选用双芯对绞电缆。</a:t>
            </a:r>
            <a:br>
              <a:rPr lang="zh-CN" altLang="en-US" sz="2400" dirty="0" smtClean="0">
                <a:solidFill>
                  <a:schemeClr val="tx1"/>
                </a:solidFill>
                <a:latin typeface="+mn-ea"/>
                <a:ea typeface="+mn-ea"/>
              </a:rPr>
            </a:br>
            <a:endParaRPr lang="zh-CN" altLang="en-US" sz="2400" dirty="0" smtClean="0">
              <a:solidFill>
                <a:schemeClr val="tx1"/>
              </a:solidFill>
              <a:latin typeface="+mn-ea"/>
              <a:ea typeface="+mn-ea"/>
            </a:endParaRPr>
          </a:p>
        </p:txBody>
      </p:sp>
    </p:spTree>
    <p:extLst>
      <p:ext uri="{BB962C8B-B14F-4D97-AF65-F5344CB8AC3E}">
        <p14:creationId xmlns:p14="http://schemas.microsoft.com/office/powerpoint/2010/main" val="1070851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ChangeArrowheads="1"/>
          </p:cNvSpPr>
          <p:nvPr/>
        </p:nvSpPr>
        <p:spPr bwMode="auto">
          <a:xfrm>
            <a:off x="468313" y="820738"/>
            <a:ext cx="8388350" cy="4911725"/>
          </a:xfrm>
          <a:prstGeom prst="rect">
            <a:avLst/>
          </a:prstGeom>
          <a:noFill/>
          <a:ln w="9525">
            <a:noFill/>
            <a:miter lim="800000"/>
            <a:headEnd/>
            <a:tailEnd/>
          </a:ln>
          <a:effectLst/>
        </p:spPr>
        <p:txBody>
          <a:bodyPr>
            <a:spAutoFit/>
          </a:bodyPr>
          <a:lstStyle/>
          <a:p>
            <a:pPr>
              <a:lnSpc>
                <a:spcPct val="120000"/>
              </a:lnSpc>
              <a:defRPr/>
            </a:pPr>
            <a:r>
              <a:rPr lang="en-US" altLang="zh-CN" sz="2400" dirty="0">
                <a:solidFill>
                  <a:schemeClr val="hlink"/>
                </a:solidFill>
                <a:latin typeface="+mn-ea"/>
                <a:ea typeface="+mn-ea"/>
              </a:rPr>
              <a:t>3.4.6</a:t>
            </a:r>
            <a:r>
              <a:rPr lang="en-US" altLang="zh-CN" sz="2400" dirty="0">
                <a:solidFill>
                  <a:schemeClr val="tx2"/>
                </a:solidFill>
                <a:latin typeface="+mn-ea"/>
                <a:ea typeface="+mn-ea"/>
              </a:rPr>
              <a:t> </a:t>
            </a:r>
            <a:r>
              <a:rPr lang="zh-CN" altLang="en-US" sz="2400" dirty="0">
                <a:latin typeface="+mn-ea"/>
                <a:ea typeface="+mn-ea"/>
              </a:rPr>
              <a:t>工作区信息点为</a:t>
            </a:r>
          </a:p>
          <a:p>
            <a:pPr>
              <a:lnSpc>
                <a:spcPct val="120000"/>
              </a:lnSpc>
              <a:defRPr/>
            </a:pPr>
            <a:r>
              <a:rPr lang="zh-CN" altLang="en-US" sz="2400" dirty="0">
                <a:latin typeface="+mn-ea"/>
                <a:ea typeface="+mn-ea"/>
              </a:rPr>
              <a:t>电端口时，应采用</a:t>
            </a:r>
            <a:r>
              <a:rPr lang="en-US" altLang="zh-CN" sz="2400" dirty="0">
                <a:latin typeface="+mn-ea"/>
                <a:ea typeface="+mn-ea"/>
              </a:rPr>
              <a:t>8</a:t>
            </a:r>
            <a:r>
              <a:rPr lang="zh-CN" altLang="en-US" sz="2400" dirty="0">
                <a:latin typeface="+mn-ea"/>
                <a:ea typeface="+mn-ea"/>
              </a:rPr>
              <a:t>位模块通用插座</a:t>
            </a:r>
            <a:r>
              <a:rPr lang="en-US" altLang="zh-CN" sz="2400" dirty="0">
                <a:latin typeface="+mn-ea"/>
                <a:ea typeface="+mn-ea"/>
              </a:rPr>
              <a:t>(RJ45)</a:t>
            </a:r>
            <a:r>
              <a:rPr lang="zh-CN" altLang="en-US" sz="2400" dirty="0">
                <a:latin typeface="+mn-ea"/>
                <a:ea typeface="+mn-ea"/>
              </a:rPr>
              <a:t>，</a:t>
            </a:r>
          </a:p>
          <a:p>
            <a:pPr>
              <a:lnSpc>
                <a:spcPct val="120000"/>
              </a:lnSpc>
              <a:defRPr/>
            </a:pPr>
            <a:r>
              <a:rPr lang="zh-CN" altLang="en-US" sz="2400" dirty="0">
                <a:latin typeface="+mn-ea"/>
                <a:ea typeface="+mn-ea"/>
              </a:rPr>
              <a:t>光端口宜采用</a:t>
            </a:r>
            <a:r>
              <a:rPr lang="en-US" altLang="zh-CN" sz="2400" dirty="0">
                <a:latin typeface="+mn-ea"/>
                <a:ea typeface="+mn-ea"/>
              </a:rPr>
              <a:t>SFF</a:t>
            </a:r>
            <a:r>
              <a:rPr lang="zh-CN" altLang="en-US" sz="2400" dirty="0">
                <a:latin typeface="+mn-ea"/>
                <a:ea typeface="+mn-ea"/>
              </a:rPr>
              <a:t>小型光纤连接器件及适配器。</a:t>
            </a:r>
            <a:br>
              <a:rPr lang="zh-CN" altLang="en-US" sz="2400" dirty="0">
                <a:latin typeface="+mn-ea"/>
                <a:ea typeface="+mn-ea"/>
              </a:rPr>
            </a:br>
            <a:endParaRPr lang="zh-CN" altLang="en-US" sz="2400" dirty="0">
              <a:latin typeface="+mn-ea"/>
              <a:ea typeface="+mn-ea"/>
            </a:endParaRPr>
          </a:p>
          <a:p>
            <a:pPr>
              <a:lnSpc>
                <a:spcPct val="120000"/>
              </a:lnSpc>
              <a:defRPr/>
            </a:pPr>
            <a:r>
              <a:rPr lang="en-US" altLang="zh-CN" sz="2400" dirty="0">
                <a:solidFill>
                  <a:schemeClr val="hlink"/>
                </a:solidFill>
                <a:latin typeface="+mn-ea"/>
                <a:ea typeface="+mn-ea"/>
              </a:rPr>
              <a:t>3.4.7</a:t>
            </a:r>
            <a:r>
              <a:rPr lang="en-US" altLang="zh-CN" sz="2400" dirty="0">
                <a:solidFill>
                  <a:schemeClr val="tx2"/>
                </a:solidFill>
                <a:latin typeface="+mn-ea"/>
                <a:ea typeface="+mn-ea"/>
              </a:rPr>
              <a:t> </a:t>
            </a:r>
            <a:r>
              <a:rPr lang="en-US" altLang="zh-CN" sz="2400" dirty="0">
                <a:latin typeface="+mn-ea"/>
                <a:ea typeface="+mn-ea"/>
              </a:rPr>
              <a:t>FD</a:t>
            </a:r>
            <a:r>
              <a:rPr lang="zh-CN" altLang="en-US" sz="2400" dirty="0">
                <a:latin typeface="+mn-ea"/>
                <a:ea typeface="+mn-ea"/>
              </a:rPr>
              <a:t>、</a:t>
            </a:r>
            <a:r>
              <a:rPr lang="en-US" altLang="zh-CN" sz="2400" dirty="0">
                <a:latin typeface="+mn-ea"/>
                <a:ea typeface="+mn-ea"/>
              </a:rPr>
              <a:t>BD</a:t>
            </a:r>
            <a:r>
              <a:rPr lang="zh-CN" altLang="en-US" sz="2400" dirty="0">
                <a:latin typeface="+mn-ea"/>
                <a:ea typeface="+mn-ea"/>
              </a:rPr>
              <a:t>、</a:t>
            </a:r>
            <a:r>
              <a:rPr lang="en-US" altLang="zh-CN" sz="2400" dirty="0">
                <a:latin typeface="+mn-ea"/>
                <a:ea typeface="+mn-ea"/>
              </a:rPr>
              <a:t>CD</a:t>
            </a:r>
            <a:r>
              <a:rPr lang="zh-CN" altLang="en-US" sz="2400" dirty="0">
                <a:latin typeface="+mn-ea"/>
                <a:ea typeface="+mn-ea"/>
              </a:rPr>
              <a:t>配线设备应采用</a:t>
            </a:r>
            <a:r>
              <a:rPr lang="en-US" altLang="zh-CN" sz="2400" dirty="0">
                <a:latin typeface="+mn-ea"/>
                <a:ea typeface="+mn-ea"/>
              </a:rPr>
              <a:t>8</a:t>
            </a:r>
            <a:r>
              <a:rPr lang="zh-CN" altLang="en-US" sz="2400" dirty="0">
                <a:latin typeface="+mn-ea"/>
                <a:ea typeface="+mn-ea"/>
              </a:rPr>
              <a:t>位模块通用插座或卡接式配线模块</a:t>
            </a:r>
            <a:r>
              <a:rPr lang="en-US" altLang="zh-CN" sz="2400" dirty="0">
                <a:latin typeface="+mn-ea"/>
                <a:ea typeface="+mn-ea"/>
              </a:rPr>
              <a:t>(</a:t>
            </a:r>
            <a:r>
              <a:rPr lang="zh-CN" altLang="en-US" sz="2400" dirty="0">
                <a:latin typeface="+mn-ea"/>
                <a:ea typeface="+mn-ea"/>
              </a:rPr>
              <a:t>多对、</a:t>
            </a:r>
            <a:r>
              <a:rPr lang="en-US" altLang="zh-CN" sz="2400" dirty="0">
                <a:latin typeface="+mn-ea"/>
                <a:ea typeface="+mn-ea"/>
              </a:rPr>
              <a:t>25</a:t>
            </a:r>
            <a:r>
              <a:rPr lang="zh-CN" altLang="en-US" sz="2400" dirty="0">
                <a:latin typeface="+mn-ea"/>
                <a:ea typeface="+mn-ea"/>
              </a:rPr>
              <a:t>对及回线型卡接模块</a:t>
            </a:r>
            <a:r>
              <a:rPr lang="en-US" altLang="zh-CN" sz="2400" dirty="0">
                <a:latin typeface="+mn-ea"/>
                <a:ea typeface="+mn-ea"/>
              </a:rPr>
              <a:t>)</a:t>
            </a:r>
            <a:r>
              <a:rPr lang="zh-CN" altLang="en-US" sz="2400" dirty="0">
                <a:latin typeface="+mn-ea"/>
                <a:ea typeface="+mn-ea"/>
              </a:rPr>
              <a:t>和光纤连接器件及光纤适配器</a:t>
            </a:r>
            <a:br>
              <a:rPr lang="zh-CN" altLang="en-US" sz="2400" dirty="0">
                <a:latin typeface="+mn-ea"/>
                <a:ea typeface="+mn-ea"/>
              </a:rPr>
            </a:br>
            <a:endParaRPr lang="zh-CN" altLang="en-US" sz="2400" dirty="0">
              <a:latin typeface="+mn-ea"/>
              <a:ea typeface="+mn-ea"/>
            </a:endParaRPr>
          </a:p>
          <a:p>
            <a:pPr>
              <a:lnSpc>
                <a:spcPct val="120000"/>
              </a:lnSpc>
              <a:defRPr/>
            </a:pPr>
            <a:r>
              <a:rPr lang="en-US" altLang="zh-CN" sz="2400" dirty="0">
                <a:solidFill>
                  <a:schemeClr val="hlink"/>
                </a:solidFill>
                <a:latin typeface="+mn-ea"/>
                <a:ea typeface="+mn-ea"/>
              </a:rPr>
              <a:t>3.4.8</a:t>
            </a:r>
            <a:r>
              <a:rPr lang="en-US" altLang="zh-CN" sz="2400" dirty="0">
                <a:solidFill>
                  <a:schemeClr val="tx2"/>
                </a:solidFill>
                <a:latin typeface="+mn-ea"/>
                <a:ea typeface="+mn-ea"/>
              </a:rPr>
              <a:t> </a:t>
            </a:r>
            <a:r>
              <a:rPr lang="en-US" altLang="zh-CN" sz="2400" dirty="0">
                <a:solidFill>
                  <a:srgbClr val="FF0000"/>
                </a:solidFill>
                <a:latin typeface="+mn-ea"/>
                <a:ea typeface="+mn-ea"/>
              </a:rPr>
              <a:t>CP</a:t>
            </a:r>
            <a:r>
              <a:rPr lang="zh-CN" altLang="en-US" sz="2400" dirty="0">
                <a:solidFill>
                  <a:srgbClr val="FF0000"/>
                </a:solidFill>
                <a:latin typeface="+mn-ea"/>
                <a:ea typeface="+mn-ea"/>
              </a:rPr>
              <a:t>集合点</a:t>
            </a:r>
            <a:r>
              <a:rPr lang="zh-CN" altLang="en-US" sz="2400" dirty="0">
                <a:latin typeface="+mn-ea"/>
                <a:ea typeface="+mn-ea"/>
              </a:rPr>
              <a:t>安装的连接器件应选用</a:t>
            </a:r>
            <a:r>
              <a:rPr lang="zh-CN" altLang="en-US" sz="2400" dirty="0">
                <a:solidFill>
                  <a:srgbClr val="FF0000"/>
                </a:solidFill>
                <a:latin typeface="+mn-ea"/>
                <a:ea typeface="+mn-ea"/>
              </a:rPr>
              <a:t>卡接式配线模块</a:t>
            </a:r>
            <a:r>
              <a:rPr lang="zh-CN" altLang="en-US" sz="2400" dirty="0">
                <a:latin typeface="+mn-ea"/>
                <a:ea typeface="+mn-ea"/>
              </a:rPr>
              <a:t>或</a:t>
            </a:r>
            <a:r>
              <a:rPr lang="en-US" altLang="zh-CN" sz="2400" dirty="0">
                <a:solidFill>
                  <a:srgbClr val="FF0000"/>
                </a:solidFill>
                <a:latin typeface="+mn-ea"/>
                <a:ea typeface="+mn-ea"/>
              </a:rPr>
              <a:t>8</a:t>
            </a:r>
            <a:r>
              <a:rPr lang="zh-CN" altLang="en-US" sz="2400" dirty="0">
                <a:solidFill>
                  <a:srgbClr val="FF0000"/>
                </a:solidFill>
                <a:latin typeface="+mn-ea"/>
                <a:ea typeface="+mn-ea"/>
              </a:rPr>
              <a:t>位模块通用插座</a:t>
            </a:r>
            <a:r>
              <a:rPr lang="zh-CN" altLang="en-US" sz="2400" dirty="0">
                <a:latin typeface="+mn-ea"/>
                <a:ea typeface="+mn-ea"/>
              </a:rPr>
              <a:t>或各类光纤连接器件和适配器。</a:t>
            </a:r>
            <a:r>
              <a:rPr lang="zh-CN" altLang="en-US" sz="2400" dirty="0">
                <a:effectLst>
                  <a:outerShdw blurRad="38100" dist="38100" dir="2700000" algn="tl">
                    <a:srgbClr val="000000"/>
                  </a:outerShdw>
                </a:effectLst>
                <a:latin typeface="+mn-ea"/>
                <a:ea typeface="+mn-ea"/>
              </a:rPr>
              <a:t/>
            </a:r>
            <a:br>
              <a:rPr lang="zh-CN" altLang="en-US" sz="2400" dirty="0">
                <a:effectLst>
                  <a:outerShdw blurRad="38100" dist="38100" dir="2700000" algn="tl">
                    <a:srgbClr val="000000"/>
                  </a:outerShdw>
                </a:effectLst>
                <a:latin typeface="+mn-ea"/>
                <a:ea typeface="+mn-ea"/>
              </a:rPr>
            </a:br>
            <a:endParaRPr lang="zh-CN" altLang="en-US" sz="2400" dirty="0">
              <a:effectLst>
                <a:outerShdw blurRad="38100" dist="38100" dir="2700000" algn="tl">
                  <a:srgbClr val="000000"/>
                </a:outerShdw>
              </a:effectLst>
              <a:latin typeface="+mn-ea"/>
              <a:ea typeface="+mn-ea"/>
            </a:endParaRPr>
          </a:p>
        </p:txBody>
      </p:sp>
    </p:spTree>
    <p:extLst>
      <p:ext uri="{BB962C8B-B14F-4D97-AF65-F5344CB8AC3E}">
        <p14:creationId xmlns:p14="http://schemas.microsoft.com/office/powerpoint/2010/main" val="2529600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0363" y="1557338"/>
            <a:ext cx="8964612" cy="3527425"/>
          </a:xfrm>
        </p:spPr>
        <p:txBody>
          <a:bodyPr>
            <a:normAutofit fontScale="90000"/>
          </a:bodyPr>
          <a:lstStyle/>
          <a:p>
            <a:pPr eaLnBrk="1" hangingPunct="1">
              <a:lnSpc>
                <a:spcPct val="140000"/>
              </a:lnSpc>
              <a:defRPr/>
            </a:pPr>
            <a:r>
              <a:rPr lang="en-US" altLang="zh-CN" sz="2400" dirty="0" smtClean="0">
                <a:solidFill>
                  <a:srgbClr val="FF0000"/>
                </a:solidFill>
                <a:latin typeface="+mn-ea"/>
                <a:ea typeface="+mn-ea"/>
              </a:rPr>
              <a:t>3.5 </a:t>
            </a:r>
            <a:r>
              <a:rPr lang="zh-CN" altLang="en-US" sz="2400" dirty="0" smtClean="0">
                <a:solidFill>
                  <a:srgbClr val="FF0000"/>
                </a:solidFill>
                <a:latin typeface="+mn-ea"/>
                <a:ea typeface="+mn-ea"/>
              </a:rPr>
              <a:t>屏蔽布线系统</a:t>
            </a:r>
            <a:r>
              <a:rPr lang="zh-CN" altLang="en-US" sz="2400" dirty="0" smtClean="0">
                <a:latin typeface="+mn-ea"/>
                <a:ea typeface="+mn-ea"/>
              </a:rPr>
              <a:t/>
            </a:r>
            <a:br>
              <a:rPr lang="zh-CN" altLang="en-US" sz="2400" dirty="0" smtClean="0">
                <a:latin typeface="+mn-ea"/>
                <a:ea typeface="+mn-ea"/>
              </a:rPr>
            </a:b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hlink"/>
                </a:solidFill>
                <a:latin typeface="+mn-ea"/>
                <a:ea typeface="+mn-ea"/>
              </a:rPr>
              <a:t>3.5.1 </a:t>
            </a:r>
            <a:r>
              <a:rPr lang="zh-CN" altLang="en-US" sz="2400" dirty="0" smtClean="0">
                <a:solidFill>
                  <a:schemeClr val="tx1"/>
                </a:solidFill>
                <a:latin typeface="+mn-ea"/>
                <a:ea typeface="+mn-ea"/>
              </a:rPr>
              <a:t>综合布线区域内存在的</a:t>
            </a:r>
            <a:r>
              <a:rPr lang="zh-CN" altLang="en-US" sz="2400" dirty="0" smtClean="0">
                <a:solidFill>
                  <a:srgbClr val="FF0000"/>
                </a:solidFill>
                <a:latin typeface="+mn-ea"/>
                <a:ea typeface="+mn-ea"/>
              </a:rPr>
              <a:t>电磁干扰场强高于</a:t>
            </a:r>
            <a:r>
              <a:rPr lang="en-US" altLang="zh-CN" sz="2400" dirty="0" smtClean="0">
                <a:solidFill>
                  <a:srgbClr val="FF0000"/>
                </a:solidFill>
                <a:latin typeface="+mn-ea"/>
                <a:ea typeface="+mn-ea"/>
              </a:rPr>
              <a:t>3V</a:t>
            </a:r>
            <a:r>
              <a:rPr lang="zh-CN" altLang="en-US" sz="2400" dirty="0" smtClean="0">
                <a:solidFill>
                  <a:srgbClr val="FF0000"/>
                </a:solidFill>
                <a:latin typeface="+mn-ea"/>
                <a:ea typeface="+mn-ea"/>
              </a:rPr>
              <a:t>／</a:t>
            </a:r>
            <a:r>
              <a:rPr lang="en-US" altLang="zh-CN" sz="2400" dirty="0" smtClean="0">
                <a:solidFill>
                  <a:srgbClr val="FF0000"/>
                </a:solidFill>
                <a:latin typeface="+mn-ea"/>
                <a:ea typeface="+mn-ea"/>
              </a:rPr>
              <a:t>m</a:t>
            </a:r>
            <a:r>
              <a:rPr lang="zh-CN" altLang="en-US" sz="2400" dirty="0" smtClean="0">
                <a:solidFill>
                  <a:schemeClr val="tx1"/>
                </a:solidFill>
                <a:latin typeface="+mn-ea"/>
                <a:ea typeface="+mn-ea"/>
              </a:rPr>
              <a:t>时，宜</a:t>
            </a:r>
            <a:r>
              <a:rPr lang="en-US" altLang="zh-CN" sz="2400" dirty="0" smtClean="0">
                <a:solidFill>
                  <a:schemeClr val="tx1"/>
                </a:solidFill>
                <a:latin typeface="+mn-ea"/>
                <a:ea typeface="+mn-ea"/>
              </a:rPr>
              <a:t/>
            </a:r>
            <a:br>
              <a:rPr lang="en-US" altLang="zh-CN" sz="2400" dirty="0" smtClean="0">
                <a:solidFill>
                  <a:schemeClr val="tx1"/>
                </a:solidFill>
                <a:latin typeface="+mn-ea"/>
                <a:ea typeface="+mn-ea"/>
              </a:rPr>
            </a:br>
            <a:r>
              <a:rPr lang="zh-CN" altLang="en-US" sz="2400" dirty="0" smtClean="0">
                <a:solidFill>
                  <a:schemeClr val="tx1"/>
                </a:solidFill>
                <a:latin typeface="+mn-ea"/>
                <a:ea typeface="+mn-ea"/>
              </a:rPr>
              <a:t>采用屏蔽布线系统进行防护。</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3.5.2</a:t>
            </a:r>
            <a:r>
              <a:rPr lang="en-US" altLang="zh-CN" sz="2400" dirty="0" smtClean="0">
                <a:latin typeface="+mn-ea"/>
                <a:ea typeface="+mn-ea"/>
              </a:rPr>
              <a:t> </a:t>
            </a:r>
            <a:r>
              <a:rPr lang="zh-CN" altLang="en-US" sz="2400" dirty="0" smtClean="0">
                <a:solidFill>
                  <a:schemeClr val="tx1"/>
                </a:solidFill>
                <a:latin typeface="+mn-ea"/>
                <a:ea typeface="+mn-ea"/>
              </a:rPr>
              <a:t>用户对电磁兼容性有较高的要求</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电磁干扰和</a:t>
            </a:r>
            <a:r>
              <a:rPr lang="zh-CN" altLang="en-US" sz="2400" dirty="0" smtClean="0">
                <a:solidFill>
                  <a:srgbClr val="FF0000"/>
                </a:solidFill>
                <a:latin typeface="+mn-ea"/>
                <a:ea typeface="+mn-ea"/>
              </a:rPr>
              <a:t>防信息泄漏</a:t>
            </a:r>
            <a:r>
              <a:rPr lang="en-US" altLang="zh-CN" sz="2400" dirty="0" smtClean="0">
                <a:solidFill>
                  <a:schemeClr val="tx1"/>
                </a:solidFill>
                <a:latin typeface="+mn-ea"/>
                <a:ea typeface="+mn-ea"/>
              </a:rPr>
              <a:t>)</a:t>
            </a:r>
            <a:r>
              <a:rPr lang="zh-CN" altLang="en-US" sz="2400" dirty="0" smtClean="0">
                <a:solidFill>
                  <a:schemeClr val="tx1"/>
                </a:solidFill>
                <a:latin typeface="+mn-ea"/>
                <a:ea typeface="+mn-ea"/>
              </a:rPr>
              <a:t>时，或</a:t>
            </a:r>
            <a:r>
              <a:rPr lang="zh-CN" altLang="en-US" sz="2400" dirty="0" smtClean="0">
                <a:solidFill>
                  <a:srgbClr val="FF0000"/>
                </a:solidFill>
                <a:latin typeface="+mn-ea"/>
                <a:ea typeface="+mn-ea"/>
              </a:rPr>
              <a:t>网络安全保密的</a:t>
            </a:r>
            <a:r>
              <a:rPr lang="zh-CN" altLang="en-US" sz="2400" dirty="0" smtClean="0">
                <a:solidFill>
                  <a:schemeClr val="tx1"/>
                </a:solidFill>
                <a:latin typeface="+mn-ea"/>
                <a:ea typeface="+mn-ea"/>
              </a:rPr>
              <a:t>需要，宜采用屏蔽布线系统。</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3.5.3 </a:t>
            </a:r>
            <a:r>
              <a:rPr lang="zh-CN" altLang="en-US" sz="2400" dirty="0" smtClean="0">
                <a:solidFill>
                  <a:schemeClr val="tx1"/>
                </a:solidFill>
                <a:latin typeface="+mn-ea"/>
                <a:ea typeface="+mn-ea"/>
              </a:rPr>
              <a:t>采用非屏蔽布线系统无法满足安装现场条件对缆线的间距要求时，宜采用屏蔽布线系统。</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3.5.4 </a:t>
            </a:r>
            <a:r>
              <a:rPr lang="zh-CN" altLang="en-US" sz="2400" dirty="0" smtClean="0">
                <a:solidFill>
                  <a:schemeClr val="tx1"/>
                </a:solidFill>
                <a:latin typeface="+mn-ea"/>
                <a:ea typeface="+mn-ea"/>
              </a:rPr>
              <a:t>屏蔽布线系统采用的电缆、连接器件、跳线、设备电缆都应是屏蔽的，并应保持</a:t>
            </a:r>
            <a:r>
              <a:rPr lang="zh-CN" altLang="en-US" sz="2400" dirty="0" smtClean="0">
                <a:solidFill>
                  <a:srgbClr val="FF0000"/>
                </a:solidFill>
                <a:latin typeface="+mn-ea"/>
                <a:ea typeface="+mn-ea"/>
              </a:rPr>
              <a:t>屏蔽层的连续性。</a:t>
            </a:r>
          </a:p>
        </p:txBody>
      </p:sp>
    </p:spTree>
    <p:extLst>
      <p:ext uri="{BB962C8B-B14F-4D97-AF65-F5344CB8AC3E}">
        <p14:creationId xmlns:p14="http://schemas.microsoft.com/office/powerpoint/2010/main" val="2843351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9388" y="2348880"/>
            <a:ext cx="8964612" cy="1728787"/>
          </a:xfrm>
        </p:spPr>
        <p:txBody>
          <a:bodyPr>
            <a:normAutofit fontScale="90000"/>
          </a:bodyPr>
          <a:lstStyle/>
          <a:p>
            <a:pPr eaLnBrk="1" hangingPunct="1">
              <a:lnSpc>
                <a:spcPct val="120000"/>
              </a:lnSpc>
              <a:defRPr/>
            </a:pPr>
            <a:r>
              <a:rPr lang="en-US" altLang="zh-CN" sz="2000" dirty="0" smtClean="0">
                <a:solidFill>
                  <a:schemeClr val="tx1"/>
                </a:solidFill>
                <a:latin typeface="+mn-ea"/>
                <a:ea typeface="+mn-ea"/>
              </a:rPr>
              <a:t>3.6 </a:t>
            </a:r>
            <a:r>
              <a:rPr lang="zh-CN" altLang="en-US" sz="2000" dirty="0" smtClean="0">
                <a:solidFill>
                  <a:schemeClr val="tx1"/>
                </a:solidFill>
                <a:latin typeface="+mn-ea"/>
                <a:ea typeface="+mn-ea"/>
              </a:rPr>
              <a:t>开放型办公室布线</a:t>
            </a:r>
            <a:r>
              <a:rPr lang="zh-CN" altLang="en-US" sz="2000" dirty="0" smtClean="0">
                <a:solidFill>
                  <a:schemeClr val="tx1"/>
                </a:solidFill>
                <a:latin typeface="+mn-ea"/>
                <a:ea typeface="+mn-ea"/>
              </a:rPr>
              <a:t>系统</a:t>
            </a:r>
            <a:r>
              <a:rPr lang="zh-CN" altLang="en-US" sz="2000" dirty="0" smtClean="0">
                <a:solidFill>
                  <a:srgbClr val="FF0000"/>
                </a:solidFill>
                <a:latin typeface="+mn-ea"/>
                <a:ea typeface="+mn-ea"/>
              </a:rPr>
              <a:t/>
            </a:r>
            <a:br>
              <a:rPr lang="zh-CN" altLang="en-US" sz="2000" dirty="0" smtClean="0">
                <a:solidFill>
                  <a:srgbClr val="FF0000"/>
                </a:solidFill>
                <a:latin typeface="+mn-ea"/>
                <a:ea typeface="+mn-ea"/>
              </a:rPr>
            </a:br>
            <a:r>
              <a:rPr lang="en-US" altLang="zh-CN" sz="2000" dirty="0" smtClean="0">
                <a:solidFill>
                  <a:schemeClr val="tx1"/>
                </a:solidFill>
                <a:latin typeface="+mn-ea"/>
                <a:ea typeface="+mn-ea"/>
              </a:rPr>
              <a:t>3.6.1 </a:t>
            </a:r>
            <a:r>
              <a:rPr lang="zh-CN" altLang="en-US" sz="2000" dirty="0" smtClean="0">
                <a:solidFill>
                  <a:schemeClr val="tx1"/>
                </a:solidFill>
                <a:latin typeface="+mn-ea"/>
                <a:ea typeface="+mn-ea"/>
              </a:rPr>
              <a:t>对于办公楼、综合楼等商用建筑物或公共区域大开间的场地，宜按开放办公室综合布线系统要求进行设计，并应符合下列规定：</a:t>
            </a:r>
            <a:br>
              <a:rPr lang="zh-CN" altLang="en-US" sz="2000" dirty="0" smtClean="0">
                <a:solidFill>
                  <a:schemeClr val="tx1"/>
                </a:solidFill>
                <a:latin typeface="+mn-ea"/>
                <a:ea typeface="+mn-ea"/>
              </a:rPr>
            </a:br>
            <a:r>
              <a:rPr lang="en-US" altLang="zh-CN" sz="2000" dirty="0" smtClean="0">
                <a:solidFill>
                  <a:schemeClr val="tx1"/>
                </a:solidFill>
                <a:latin typeface="+mn-ea"/>
                <a:ea typeface="+mn-ea"/>
              </a:rPr>
              <a:t>1 </a:t>
            </a:r>
            <a:r>
              <a:rPr lang="zh-CN" altLang="en-US" sz="2000" dirty="0" smtClean="0">
                <a:solidFill>
                  <a:schemeClr val="tx1"/>
                </a:solidFill>
                <a:latin typeface="+mn-ea"/>
                <a:ea typeface="+mn-ea"/>
              </a:rPr>
              <a:t>采用多用户信息插座时，每一个多用户插座包括适当的备用量在内，宜能支持</a:t>
            </a:r>
            <a:r>
              <a:rPr lang="en-US" altLang="zh-CN" sz="2000" dirty="0" smtClean="0">
                <a:solidFill>
                  <a:schemeClr val="tx1"/>
                </a:solidFill>
                <a:latin typeface="+mn-ea"/>
                <a:ea typeface="+mn-ea"/>
              </a:rPr>
              <a:t>12</a:t>
            </a:r>
            <a:r>
              <a:rPr lang="zh-CN" altLang="en-US" sz="2000" dirty="0" smtClean="0">
                <a:solidFill>
                  <a:schemeClr val="tx1"/>
                </a:solidFill>
                <a:latin typeface="+mn-ea"/>
                <a:ea typeface="+mn-ea"/>
              </a:rPr>
              <a:t>个工作区所需的</a:t>
            </a:r>
            <a:r>
              <a:rPr lang="en-US" altLang="zh-CN" sz="2000" dirty="0" smtClean="0">
                <a:solidFill>
                  <a:schemeClr val="tx1"/>
                </a:solidFill>
                <a:latin typeface="+mn-ea"/>
                <a:ea typeface="+mn-ea"/>
              </a:rPr>
              <a:t>8</a:t>
            </a:r>
            <a:r>
              <a:rPr lang="zh-CN" altLang="en-US" sz="2000" dirty="0" smtClean="0">
                <a:solidFill>
                  <a:schemeClr val="tx1"/>
                </a:solidFill>
                <a:latin typeface="+mn-ea"/>
                <a:ea typeface="+mn-ea"/>
              </a:rPr>
              <a:t>位模块通用插座；各段缆线</a:t>
            </a:r>
            <a:r>
              <a:rPr lang="en-US" altLang="zh-CN" sz="2000" dirty="0" smtClean="0">
                <a:solidFill>
                  <a:schemeClr val="tx1"/>
                </a:solidFill>
                <a:latin typeface="+mn-ea"/>
                <a:ea typeface="+mn-ea"/>
              </a:rPr>
              <a:t/>
            </a:r>
            <a:br>
              <a:rPr lang="en-US" altLang="zh-CN" sz="2000" dirty="0" smtClean="0">
                <a:solidFill>
                  <a:schemeClr val="tx1"/>
                </a:solidFill>
                <a:latin typeface="+mn-ea"/>
                <a:ea typeface="+mn-ea"/>
              </a:rPr>
            </a:br>
            <a:r>
              <a:rPr lang="zh-CN" altLang="en-US" sz="2000" dirty="0" smtClean="0">
                <a:solidFill>
                  <a:schemeClr val="tx1"/>
                </a:solidFill>
                <a:latin typeface="+mn-ea"/>
                <a:ea typeface="+mn-ea"/>
              </a:rPr>
              <a:t>长度可按表</a:t>
            </a:r>
            <a:r>
              <a:rPr lang="en-US" altLang="zh-CN" sz="2000" dirty="0" smtClean="0">
                <a:solidFill>
                  <a:schemeClr val="tx1"/>
                </a:solidFill>
                <a:latin typeface="+mn-ea"/>
                <a:ea typeface="+mn-ea"/>
              </a:rPr>
              <a:t>3.6.1</a:t>
            </a:r>
            <a:r>
              <a:rPr lang="zh-CN" altLang="en-US" sz="2000" dirty="0" smtClean="0">
                <a:solidFill>
                  <a:schemeClr val="tx1"/>
                </a:solidFill>
                <a:latin typeface="+mn-ea"/>
                <a:ea typeface="+mn-ea"/>
              </a:rPr>
              <a:t>选用，也可按下式计算。</a:t>
            </a:r>
            <a:br>
              <a:rPr lang="zh-CN" altLang="en-US" sz="2000" dirty="0" smtClean="0">
                <a:solidFill>
                  <a:schemeClr val="tx1"/>
                </a:solidFill>
                <a:latin typeface="+mn-ea"/>
                <a:ea typeface="+mn-ea"/>
              </a:rPr>
            </a:br>
            <a:r>
              <a:rPr lang="zh-CN" altLang="en-US" sz="2000" dirty="0" smtClean="0">
                <a:solidFill>
                  <a:schemeClr val="tx1"/>
                </a:solidFill>
                <a:latin typeface="+mn-ea"/>
                <a:ea typeface="+mn-ea"/>
              </a:rPr>
              <a:t>            </a:t>
            </a:r>
            <a:r>
              <a:rPr lang="en-US" altLang="zh-CN" sz="2000" dirty="0" smtClean="0">
                <a:solidFill>
                  <a:schemeClr val="tx1"/>
                </a:solidFill>
                <a:latin typeface="+mn-ea"/>
                <a:ea typeface="+mn-ea"/>
              </a:rPr>
              <a:t>C=(102- H)</a:t>
            </a:r>
            <a:r>
              <a:rPr lang="zh-CN" altLang="en-US" sz="2000" dirty="0" smtClean="0">
                <a:solidFill>
                  <a:schemeClr val="tx1"/>
                </a:solidFill>
                <a:latin typeface="+mn-ea"/>
                <a:ea typeface="+mn-ea"/>
              </a:rPr>
              <a:t>／</a:t>
            </a:r>
            <a:r>
              <a:rPr lang="en-US" altLang="zh-CN" sz="2000" dirty="0" smtClean="0">
                <a:solidFill>
                  <a:schemeClr val="tx1"/>
                </a:solidFill>
                <a:latin typeface="+mn-ea"/>
                <a:ea typeface="+mn-ea"/>
              </a:rPr>
              <a:t>1.2       (3.6.1-1)</a:t>
            </a:r>
            <a:br>
              <a:rPr lang="en-US" altLang="zh-CN" sz="2000" dirty="0" smtClean="0">
                <a:solidFill>
                  <a:schemeClr val="tx1"/>
                </a:solidFill>
                <a:latin typeface="+mn-ea"/>
                <a:ea typeface="+mn-ea"/>
              </a:rPr>
            </a:br>
            <a:r>
              <a:rPr lang="en-US" altLang="zh-CN" sz="2000" dirty="0" smtClean="0">
                <a:solidFill>
                  <a:schemeClr val="tx1"/>
                </a:solidFill>
                <a:latin typeface="+mn-ea"/>
                <a:ea typeface="+mn-ea"/>
              </a:rPr>
              <a:t>            W=C-5                 (3.6.1-2)</a:t>
            </a:r>
            <a:br>
              <a:rPr lang="en-US" altLang="zh-CN" sz="2000" dirty="0" smtClean="0">
                <a:solidFill>
                  <a:schemeClr val="tx1"/>
                </a:solidFill>
                <a:latin typeface="+mn-ea"/>
                <a:ea typeface="+mn-ea"/>
              </a:rPr>
            </a:br>
            <a:r>
              <a:rPr lang="zh-CN" altLang="en-US" sz="2000" dirty="0" smtClean="0">
                <a:solidFill>
                  <a:schemeClr val="tx1"/>
                </a:solidFill>
                <a:latin typeface="+mn-ea"/>
                <a:ea typeface="+mn-ea"/>
              </a:rPr>
              <a:t>式中</a:t>
            </a:r>
            <a:r>
              <a:rPr lang="en-US" altLang="zh-CN" sz="2000" dirty="0" smtClean="0">
                <a:solidFill>
                  <a:schemeClr val="tx1"/>
                </a:solidFill>
                <a:latin typeface="+mn-ea"/>
                <a:ea typeface="+mn-ea"/>
              </a:rPr>
              <a:t>C=</a:t>
            </a:r>
            <a:r>
              <a:rPr lang="en-US" altLang="zh-CN" sz="2000" dirty="0" err="1" smtClean="0">
                <a:solidFill>
                  <a:schemeClr val="tx1"/>
                </a:solidFill>
                <a:latin typeface="+mn-ea"/>
                <a:ea typeface="+mn-ea"/>
              </a:rPr>
              <a:t>w+D</a:t>
            </a:r>
            <a:r>
              <a:rPr lang="en-US" altLang="zh-CN" sz="2000" dirty="0" smtClean="0">
                <a:solidFill>
                  <a:schemeClr val="tx1"/>
                </a:solidFill>
                <a:latin typeface="+mn-ea"/>
                <a:ea typeface="+mn-ea"/>
              </a:rPr>
              <a:t>——</a:t>
            </a:r>
            <a:r>
              <a:rPr lang="zh-CN" altLang="en-US" sz="2000" dirty="0" smtClean="0">
                <a:solidFill>
                  <a:schemeClr val="tx1"/>
                </a:solidFill>
                <a:latin typeface="+mn-ea"/>
                <a:ea typeface="+mn-ea"/>
              </a:rPr>
              <a:t>工作区电缆、电信间跳线和设备电缆的长度之和；</a:t>
            </a:r>
            <a:br>
              <a:rPr lang="zh-CN" altLang="en-US" sz="2000" dirty="0" smtClean="0">
                <a:solidFill>
                  <a:schemeClr val="tx1"/>
                </a:solidFill>
                <a:latin typeface="+mn-ea"/>
                <a:ea typeface="+mn-ea"/>
              </a:rPr>
            </a:br>
            <a:r>
              <a:rPr lang="en-US" altLang="zh-CN" sz="2000" dirty="0" smtClean="0">
                <a:solidFill>
                  <a:schemeClr val="tx1"/>
                </a:solidFill>
                <a:latin typeface="+mn-ea"/>
                <a:ea typeface="+mn-ea"/>
              </a:rPr>
              <a:t>D——</a:t>
            </a:r>
            <a:r>
              <a:rPr lang="zh-CN" altLang="en-US" sz="2000" dirty="0" smtClean="0">
                <a:solidFill>
                  <a:schemeClr val="tx1"/>
                </a:solidFill>
                <a:latin typeface="+mn-ea"/>
                <a:ea typeface="+mn-ea"/>
              </a:rPr>
              <a:t>电信间跳线和设备电缆的总长度；</a:t>
            </a:r>
            <a:br>
              <a:rPr lang="zh-CN" altLang="en-US" sz="2000" dirty="0" smtClean="0">
                <a:solidFill>
                  <a:schemeClr val="tx1"/>
                </a:solidFill>
                <a:latin typeface="+mn-ea"/>
                <a:ea typeface="+mn-ea"/>
              </a:rPr>
            </a:br>
            <a:r>
              <a:rPr lang="en-US" altLang="zh-CN" sz="2000" dirty="0" smtClean="0">
                <a:solidFill>
                  <a:schemeClr val="tx1"/>
                </a:solidFill>
                <a:latin typeface="+mn-ea"/>
                <a:ea typeface="+mn-ea"/>
              </a:rPr>
              <a:t>W——</a:t>
            </a:r>
            <a:r>
              <a:rPr lang="zh-CN" altLang="en-US" sz="2000" dirty="0" smtClean="0">
                <a:solidFill>
                  <a:schemeClr val="tx1"/>
                </a:solidFill>
                <a:latin typeface="+mn-ea"/>
                <a:ea typeface="+mn-ea"/>
              </a:rPr>
              <a:t>工作区电缆的最大长度，且</a:t>
            </a:r>
            <a:r>
              <a:rPr lang="en-US" altLang="zh-CN" sz="2000" dirty="0" smtClean="0">
                <a:solidFill>
                  <a:schemeClr val="tx1"/>
                </a:solidFill>
                <a:latin typeface="+mn-ea"/>
                <a:ea typeface="+mn-ea"/>
              </a:rPr>
              <a:t>W≤22m</a:t>
            </a:r>
            <a:r>
              <a:rPr lang="zh-CN" altLang="en-US" sz="2000" dirty="0" smtClean="0">
                <a:solidFill>
                  <a:schemeClr val="tx1"/>
                </a:solidFill>
                <a:latin typeface="+mn-ea"/>
                <a:ea typeface="+mn-ea"/>
              </a:rPr>
              <a:t>；</a:t>
            </a:r>
            <a:br>
              <a:rPr lang="zh-CN" altLang="en-US" sz="2000" dirty="0" smtClean="0">
                <a:solidFill>
                  <a:schemeClr val="tx1"/>
                </a:solidFill>
                <a:latin typeface="+mn-ea"/>
                <a:ea typeface="+mn-ea"/>
              </a:rPr>
            </a:br>
            <a:r>
              <a:rPr lang="en-US" altLang="zh-CN" sz="2000" dirty="0" smtClean="0">
                <a:solidFill>
                  <a:schemeClr val="tx1"/>
                </a:solidFill>
                <a:latin typeface="+mn-ea"/>
                <a:ea typeface="+mn-ea"/>
              </a:rPr>
              <a:t>H——</a:t>
            </a:r>
            <a:r>
              <a:rPr lang="zh-CN" altLang="en-US" sz="2000" dirty="0" smtClean="0">
                <a:solidFill>
                  <a:schemeClr val="tx1"/>
                </a:solidFill>
                <a:latin typeface="+mn-ea"/>
                <a:ea typeface="+mn-ea"/>
              </a:rPr>
              <a:t>水平电缆的长度。</a:t>
            </a:r>
          </a:p>
        </p:txBody>
      </p:sp>
    </p:spTree>
    <p:extLst>
      <p:ext uri="{BB962C8B-B14F-4D97-AF65-F5344CB8AC3E}">
        <p14:creationId xmlns:p14="http://schemas.microsoft.com/office/powerpoint/2010/main" val="2816837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74650" y="260648"/>
            <a:ext cx="8229600" cy="1139826"/>
          </a:xfrm>
        </p:spPr>
        <p:txBody>
          <a:bodyPr/>
          <a:lstStyle/>
          <a:p>
            <a:pPr eaLnBrk="1" hangingPunct="1">
              <a:defRPr/>
            </a:pPr>
            <a:r>
              <a:rPr lang="zh-CN" altLang="en-US" sz="2400" dirty="0" smtClean="0">
                <a:solidFill>
                  <a:schemeClr val="tx1"/>
                </a:solidFill>
                <a:latin typeface="+mn-ea"/>
                <a:ea typeface="+mn-ea"/>
              </a:rPr>
              <a:t>表</a:t>
            </a:r>
            <a:r>
              <a:rPr lang="en-US" altLang="zh-CN" sz="2400" dirty="0" smtClean="0">
                <a:solidFill>
                  <a:schemeClr val="tx1"/>
                </a:solidFill>
                <a:latin typeface="+mn-ea"/>
                <a:ea typeface="+mn-ea"/>
              </a:rPr>
              <a:t>3.6.1 </a:t>
            </a:r>
            <a:r>
              <a:rPr lang="zh-CN" altLang="en-US" sz="2400" dirty="0" smtClean="0">
                <a:solidFill>
                  <a:schemeClr val="tx1"/>
                </a:solidFill>
                <a:latin typeface="+mn-ea"/>
                <a:ea typeface="+mn-ea"/>
              </a:rPr>
              <a:t>各段缆线长度限值</a:t>
            </a:r>
          </a:p>
        </p:txBody>
      </p:sp>
      <p:graphicFrame>
        <p:nvGraphicFramePr>
          <p:cNvPr id="55465" name="Group 169"/>
          <p:cNvGraphicFramePr>
            <a:graphicFrameLocks noGrp="1"/>
          </p:cNvGraphicFramePr>
          <p:nvPr>
            <p:ph type="tbl" idx="1"/>
            <p:extLst>
              <p:ext uri="{D42A27DB-BD31-4B8C-83A1-F6EECF244321}">
                <p14:modId xmlns:p14="http://schemas.microsoft.com/office/powerpoint/2010/main" val="458781866"/>
              </p:ext>
            </p:extLst>
          </p:nvPr>
        </p:nvGraphicFramePr>
        <p:xfrm>
          <a:off x="539552" y="1124744"/>
          <a:ext cx="8229600" cy="2682240"/>
        </p:xfrm>
        <a:graphic>
          <a:graphicData uri="http://schemas.openxmlformats.org/drawingml/2006/table">
            <a:tbl>
              <a:tblPr/>
              <a:tblGrid>
                <a:gridCol w="1509713"/>
                <a:gridCol w="2035175"/>
                <a:gridCol w="1816100"/>
                <a:gridCol w="2868612"/>
              </a:tblGrid>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电缆总长度</a:t>
                      </a:r>
                      <a:r>
                        <a:rPr kumimoji="0" lang="en-US" altLang="zh-CN" sz="20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(m)</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水平布线电缆</a:t>
                      </a: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H(m)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工作区电缆</a:t>
                      </a: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w(m)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电信间跳线和设备电缆</a:t>
                      </a: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D(m)</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100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99</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98</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97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黑体" pitchFamily="2" charset="-122"/>
                          <a:ea typeface="黑体" pitchFamily="2" charset="-122"/>
                          <a:cs typeface="Times New Roman" pitchFamily="18" charset="0"/>
                        </a:rPr>
                        <a:t>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68" name="Rectangle 162"/>
          <p:cNvSpPr>
            <a:spLocks noChangeArrowheads="1"/>
          </p:cNvSpPr>
          <p:nvPr/>
        </p:nvSpPr>
        <p:spPr bwMode="auto">
          <a:xfrm>
            <a:off x="250825" y="3811012"/>
            <a:ext cx="8353425" cy="3046988"/>
          </a:xfrm>
          <a:prstGeom prst="rect">
            <a:avLst/>
          </a:prstGeom>
          <a:noFill/>
          <a:ln w="9525">
            <a:noFill/>
            <a:miter lim="800000"/>
            <a:headEnd/>
            <a:tailEnd/>
          </a:ln>
        </p:spPr>
        <p:txBody>
          <a:bodyPr>
            <a:spAutoFit/>
          </a:bodyPr>
          <a:lstStyle/>
          <a:p>
            <a:pPr>
              <a:defRPr/>
            </a:pPr>
            <a:r>
              <a:rPr lang="en-US" altLang="zh-CN" sz="2400" dirty="0">
                <a:solidFill>
                  <a:srgbClr val="FF0000"/>
                </a:solidFill>
                <a:latin typeface="+mn-ea"/>
                <a:ea typeface="+mn-ea"/>
              </a:rPr>
              <a:t>2 </a:t>
            </a:r>
            <a:r>
              <a:rPr lang="zh-CN" altLang="en-US" sz="2400" dirty="0">
                <a:solidFill>
                  <a:srgbClr val="FF0000"/>
                </a:solidFill>
                <a:latin typeface="+mn-ea"/>
                <a:ea typeface="+mn-ea"/>
              </a:rPr>
              <a:t>采用集合点时，</a:t>
            </a:r>
          </a:p>
          <a:p>
            <a:pPr>
              <a:defRPr/>
            </a:pPr>
            <a:r>
              <a:rPr lang="zh-CN" altLang="en-US" sz="2400" dirty="0">
                <a:solidFill>
                  <a:srgbClr val="FF0000"/>
                </a:solidFill>
                <a:latin typeface="+mn-ea"/>
                <a:ea typeface="+mn-ea"/>
              </a:rPr>
              <a:t>  集合点配线设备与</a:t>
            </a:r>
            <a:r>
              <a:rPr lang="en-US" altLang="zh-CN" sz="2400" dirty="0">
                <a:solidFill>
                  <a:srgbClr val="FF0000"/>
                </a:solidFill>
                <a:latin typeface="+mn-ea"/>
                <a:ea typeface="+mn-ea"/>
              </a:rPr>
              <a:t>FD</a:t>
            </a:r>
            <a:r>
              <a:rPr lang="zh-CN" altLang="en-US" sz="2400" dirty="0">
                <a:solidFill>
                  <a:srgbClr val="FF0000"/>
                </a:solidFill>
                <a:latin typeface="+mn-ea"/>
                <a:ea typeface="+mn-ea"/>
              </a:rPr>
              <a:t>之间水平线缆的长度应大于</a:t>
            </a:r>
            <a:r>
              <a:rPr lang="en-US" altLang="zh-CN" sz="2400" dirty="0">
                <a:solidFill>
                  <a:srgbClr val="FF0000"/>
                </a:solidFill>
                <a:latin typeface="+mn-ea"/>
                <a:ea typeface="+mn-ea"/>
              </a:rPr>
              <a:t>15m</a:t>
            </a:r>
            <a:r>
              <a:rPr lang="zh-CN" altLang="en-US" sz="2400" dirty="0">
                <a:solidFill>
                  <a:srgbClr val="FF0000"/>
                </a:solidFill>
                <a:latin typeface="+mn-ea"/>
                <a:ea typeface="+mn-ea"/>
              </a:rPr>
              <a:t>。</a:t>
            </a:r>
          </a:p>
          <a:p>
            <a:pPr>
              <a:defRPr/>
            </a:pPr>
            <a:r>
              <a:rPr lang="zh-CN" altLang="en-US" sz="2400" dirty="0">
                <a:solidFill>
                  <a:srgbClr val="FF0000"/>
                </a:solidFill>
                <a:latin typeface="+mn-ea"/>
                <a:ea typeface="+mn-ea"/>
              </a:rPr>
              <a:t>  集合点配线设备容量宜以满足</a:t>
            </a:r>
            <a:r>
              <a:rPr lang="en-US" altLang="zh-CN" sz="2400" dirty="0">
                <a:solidFill>
                  <a:srgbClr val="FF0000"/>
                </a:solidFill>
                <a:latin typeface="+mn-ea"/>
                <a:ea typeface="+mn-ea"/>
              </a:rPr>
              <a:t>12</a:t>
            </a:r>
            <a:r>
              <a:rPr lang="zh-CN" altLang="en-US" sz="2400" dirty="0">
                <a:solidFill>
                  <a:srgbClr val="FF0000"/>
                </a:solidFill>
                <a:latin typeface="+mn-ea"/>
                <a:ea typeface="+mn-ea"/>
              </a:rPr>
              <a:t>个工作区信息点需求设置。   </a:t>
            </a:r>
          </a:p>
          <a:p>
            <a:pPr>
              <a:defRPr/>
            </a:pPr>
            <a:r>
              <a:rPr lang="zh-CN" altLang="en-US" sz="2400" dirty="0">
                <a:solidFill>
                  <a:srgbClr val="FF0000"/>
                </a:solidFill>
                <a:latin typeface="+mn-ea"/>
                <a:ea typeface="+mn-ea"/>
              </a:rPr>
              <a:t>  同一个水平电缆路由不允许超过一个集合点</a:t>
            </a:r>
            <a:r>
              <a:rPr lang="en-US" altLang="zh-CN" sz="2400" dirty="0">
                <a:solidFill>
                  <a:srgbClr val="FF0000"/>
                </a:solidFill>
                <a:latin typeface="+mn-ea"/>
                <a:ea typeface="+mn-ea"/>
              </a:rPr>
              <a:t>(CP</a:t>
            </a:r>
            <a:r>
              <a:rPr lang="en-US" altLang="zh-CN" sz="2400" dirty="0" smtClean="0">
                <a:solidFill>
                  <a:srgbClr val="FF0000"/>
                </a:solidFill>
                <a:latin typeface="+mn-ea"/>
                <a:ea typeface="+mn-ea"/>
              </a:rPr>
              <a:t>).</a:t>
            </a:r>
            <a:endParaRPr lang="en-US" altLang="zh-CN" sz="2400" dirty="0">
              <a:solidFill>
                <a:srgbClr val="FF0000"/>
              </a:solidFill>
              <a:latin typeface="+mn-ea"/>
              <a:ea typeface="+mn-ea"/>
            </a:endParaRPr>
          </a:p>
          <a:p>
            <a:pPr>
              <a:defRPr/>
            </a:pPr>
            <a:r>
              <a:rPr lang="en-US" altLang="zh-CN" sz="2400" dirty="0">
                <a:solidFill>
                  <a:schemeClr val="hlink"/>
                </a:solidFill>
                <a:latin typeface="+mn-ea"/>
                <a:ea typeface="+mn-ea"/>
              </a:rPr>
              <a:t>3.6.2</a:t>
            </a:r>
            <a:r>
              <a:rPr lang="en-US" altLang="zh-CN" sz="2400" dirty="0">
                <a:solidFill>
                  <a:schemeClr val="tx2"/>
                </a:solidFill>
                <a:latin typeface="+mn-ea"/>
                <a:ea typeface="+mn-ea"/>
              </a:rPr>
              <a:t> </a:t>
            </a:r>
            <a:r>
              <a:rPr lang="zh-CN" altLang="en-US" sz="2400" dirty="0">
                <a:latin typeface="+mn-ea"/>
                <a:ea typeface="+mn-ea"/>
              </a:rPr>
              <a:t>多用户信息插座和集合点的配线设备应安装于墙体或柱子等建筑物固定的位置。</a:t>
            </a:r>
            <a:r>
              <a:rPr lang="zh-CN" altLang="en-US" sz="2400" b="1" dirty="0">
                <a:latin typeface="黑体" pitchFamily="2" charset="-122"/>
                <a:ea typeface="黑体" pitchFamily="2" charset="-122"/>
              </a:rPr>
              <a:t/>
            </a:r>
            <a:br>
              <a:rPr lang="zh-CN" altLang="en-US" sz="2400" b="1" dirty="0">
                <a:latin typeface="黑体" pitchFamily="2" charset="-122"/>
                <a:ea typeface="黑体" pitchFamily="2" charset="-122"/>
              </a:rPr>
            </a:br>
            <a:r>
              <a:rPr lang="zh-CN" altLang="en-US" sz="2400" b="1" dirty="0">
                <a:solidFill>
                  <a:srgbClr val="FF0000"/>
                </a:solidFill>
                <a:latin typeface="黑体" pitchFamily="2" charset="-122"/>
                <a:ea typeface="黑体" pitchFamily="2" charset="-122"/>
              </a:rPr>
              <a:t/>
            </a:r>
            <a:br>
              <a:rPr lang="zh-CN" altLang="en-US" sz="2400" b="1" dirty="0">
                <a:solidFill>
                  <a:srgbClr val="FF0000"/>
                </a:solidFill>
                <a:latin typeface="黑体" pitchFamily="2" charset="-122"/>
                <a:ea typeface="黑体" pitchFamily="2" charset="-122"/>
              </a:rPr>
            </a:br>
            <a:endParaRPr lang="zh-CN" altLang="en-US" sz="2400" b="1"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287894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2276475"/>
            <a:ext cx="8604250" cy="1384300"/>
          </a:xfrm>
        </p:spPr>
        <p:txBody>
          <a:bodyPr>
            <a:normAutofit fontScale="90000"/>
          </a:bodyPr>
          <a:lstStyle/>
          <a:p>
            <a:pPr eaLnBrk="1" hangingPunct="1">
              <a:lnSpc>
                <a:spcPct val="115000"/>
              </a:lnSpc>
              <a:defRPr/>
            </a:pPr>
            <a:r>
              <a:rPr lang="en-US" altLang="zh-CN" sz="2400" dirty="0" smtClean="0">
                <a:solidFill>
                  <a:schemeClr val="tx1"/>
                </a:solidFill>
                <a:latin typeface="+mn-ea"/>
                <a:ea typeface="+mn-ea"/>
              </a:rPr>
              <a:t>3.7 </a:t>
            </a:r>
            <a:r>
              <a:rPr lang="zh-CN" altLang="en-US" sz="2400" dirty="0" smtClean="0">
                <a:solidFill>
                  <a:schemeClr val="tx1"/>
                </a:solidFill>
                <a:latin typeface="+mn-ea"/>
                <a:ea typeface="+mn-ea"/>
              </a:rPr>
              <a:t>工业级布线</a:t>
            </a:r>
            <a:r>
              <a:rPr lang="zh-CN" altLang="en-US" sz="2400" dirty="0" smtClean="0">
                <a:solidFill>
                  <a:schemeClr val="tx1"/>
                </a:solidFill>
                <a:latin typeface="+mn-ea"/>
                <a:ea typeface="+mn-ea"/>
              </a:rPr>
              <a:t>系统</a:t>
            </a: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hlink"/>
                </a:solidFill>
                <a:latin typeface="+mn-ea"/>
                <a:ea typeface="+mn-ea"/>
              </a:rPr>
              <a:t>3.7.1</a:t>
            </a:r>
            <a:r>
              <a:rPr lang="en-US" altLang="zh-CN" sz="2400" dirty="0" smtClean="0">
                <a:latin typeface="+mn-ea"/>
                <a:ea typeface="+mn-ea"/>
              </a:rPr>
              <a:t> </a:t>
            </a:r>
            <a:r>
              <a:rPr lang="zh-CN" altLang="en-US" sz="2400" dirty="0" smtClean="0">
                <a:solidFill>
                  <a:schemeClr val="tx1"/>
                </a:solidFill>
                <a:latin typeface="+mn-ea"/>
                <a:ea typeface="+mn-ea"/>
              </a:rPr>
              <a:t>工业级布线系统应能支持语音、数据、图像、视频、控制等信息的传递，并能应用于高温、潮湿、电磁干扰、撞击、振动、腐蚀气体、灰尘等恶劣环境中</a:t>
            </a:r>
            <a:r>
              <a:rPr lang="zh-CN" altLang="en-US" sz="2400" dirty="0" smtClean="0">
                <a:solidFill>
                  <a:schemeClr val="tx1"/>
                </a:solidFill>
                <a:latin typeface="+mn-ea"/>
                <a:ea typeface="+mn-ea"/>
              </a:rPr>
              <a:t>。</a:t>
            </a:r>
            <a:r>
              <a:rPr lang="zh-CN" altLang="en-US" sz="2400" dirty="0" smtClean="0">
                <a:solidFill>
                  <a:schemeClr val="tx1"/>
                </a:solidFill>
                <a:latin typeface="+mn-ea"/>
                <a:ea typeface="+mn-ea"/>
              </a:rPr>
              <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3.7.2</a:t>
            </a:r>
            <a:r>
              <a:rPr lang="en-US" altLang="zh-CN" sz="2400" dirty="0" smtClean="0">
                <a:latin typeface="+mn-ea"/>
                <a:ea typeface="+mn-ea"/>
              </a:rPr>
              <a:t> </a:t>
            </a:r>
            <a:r>
              <a:rPr lang="zh-CN" altLang="en-US" sz="2400" dirty="0" smtClean="0">
                <a:solidFill>
                  <a:schemeClr val="tx1"/>
                </a:solidFill>
                <a:latin typeface="+mn-ea"/>
                <a:ea typeface="+mn-ea"/>
              </a:rPr>
              <a:t>工业布线应用于工业环境中具有良好环境条件的办公区、控制室和生产区之间的交界场所、生产区的信息点，工业级连接器件也可应用于室外环境中。</a:t>
            </a:r>
            <a:br>
              <a:rPr lang="zh-CN" altLang="en-US" sz="2400" dirty="0" smtClean="0">
                <a:solidFill>
                  <a:schemeClr val="tx1"/>
                </a:solidFill>
                <a:latin typeface="+mn-ea"/>
                <a:ea typeface="+mn-ea"/>
              </a:rPr>
            </a:br>
            <a:r>
              <a:rPr lang="zh-CN" altLang="en-US" sz="2400" dirty="0" smtClean="0">
                <a:solidFill>
                  <a:schemeClr val="tx1"/>
                </a:solidFill>
                <a:latin typeface="+mn-ea"/>
                <a:ea typeface="+mn-ea"/>
              </a:rPr>
              <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3.7.3 </a:t>
            </a:r>
            <a:r>
              <a:rPr lang="zh-CN" altLang="en-US" sz="2400" dirty="0" smtClean="0">
                <a:solidFill>
                  <a:schemeClr val="tx1"/>
                </a:solidFill>
                <a:latin typeface="+mn-ea"/>
                <a:ea typeface="+mn-ea"/>
              </a:rPr>
              <a:t>在工业设备较为集中的区域应设置现场配线设备。</a:t>
            </a:r>
            <a:r>
              <a:rPr lang="zh-CN" altLang="en-US" sz="2400" dirty="0" smtClean="0">
                <a:latin typeface="+mn-ea"/>
                <a:ea typeface="+mn-ea"/>
              </a:rPr>
              <a:t/>
            </a:r>
            <a:br>
              <a:rPr lang="zh-CN" altLang="en-US" sz="2400" dirty="0" smtClean="0">
                <a:latin typeface="+mn-ea"/>
                <a:ea typeface="+mn-ea"/>
              </a:rPr>
            </a:br>
            <a:r>
              <a:rPr lang="en-US" altLang="zh-CN" sz="2400" dirty="0" smtClean="0">
                <a:solidFill>
                  <a:schemeClr val="hlink"/>
                </a:solidFill>
                <a:latin typeface="+mn-ea"/>
                <a:ea typeface="+mn-ea"/>
              </a:rPr>
              <a:t>3.7.4 </a:t>
            </a:r>
            <a:r>
              <a:rPr lang="zh-CN" altLang="en-US" sz="2400" dirty="0" smtClean="0">
                <a:solidFill>
                  <a:schemeClr val="tx1"/>
                </a:solidFill>
                <a:latin typeface="+mn-ea"/>
                <a:ea typeface="+mn-ea"/>
              </a:rPr>
              <a:t>工业级布线系统宜采用星形网络拓扑结构。</a:t>
            </a:r>
            <a:br>
              <a:rPr lang="zh-CN" altLang="en-US" sz="2400" dirty="0" smtClean="0">
                <a:solidFill>
                  <a:schemeClr val="tx1"/>
                </a:solidFill>
                <a:latin typeface="+mn-ea"/>
                <a:ea typeface="+mn-ea"/>
              </a:rPr>
            </a:br>
            <a:r>
              <a:rPr lang="en-US" altLang="zh-CN" sz="2400" dirty="0" smtClean="0">
                <a:solidFill>
                  <a:schemeClr val="hlink"/>
                </a:solidFill>
                <a:latin typeface="+mn-ea"/>
                <a:ea typeface="+mn-ea"/>
              </a:rPr>
              <a:t>3.7.5 </a:t>
            </a:r>
            <a:r>
              <a:rPr lang="zh-CN" altLang="en-US" sz="2400" dirty="0" smtClean="0">
                <a:solidFill>
                  <a:schemeClr val="tx1"/>
                </a:solidFill>
                <a:latin typeface="+mn-ea"/>
                <a:ea typeface="+mn-ea"/>
              </a:rPr>
              <a:t>工业级配线设备应根据环境条件确定</a:t>
            </a:r>
            <a:r>
              <a:rPr lang="en-US" altLang="zh-CN" sz="2400" dirty="0" smtClean="0">
                <a:solidFill>
                  <a:schemeClr val="tx1"/>
                </a:solidFill>
                <a:latin typeface="+mn-ea"/>
                <a:ea typeface="+mn-ea"/>
              </a:rPr>
              <a:t>IP</a:t>
            </a:r>
            <a:r>
              <a:rPr lang="zh-CN" altLang="en-US" sz="2400" dirty="0" smtClean="0">
                <a:solidFill>
                  <a:schemeClr val="tx1"/>
                </a:solidFill>
                <a:latin typeface="+mn-ea"/>
                <a:ea typeface="+mn-ea"/>
              </a:rPr>
              <a:t>的防护等级。</a:t>
            </a:r>
          </a:p>
        </p:txBody>
      </p:sp>
    </p:spTree>
    <p:extLst>
      <p:ext uri="{BB962C8B-B14F-4D97-AF65-F5344CB8AC3E}">
        <p14:creationId xmlns:p14="http://schemas.microsoft.com/office/powerpoint/2010/main" val="3469757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4294967295"/>
          </p:nvPr>
        </p:nvSpPr>
        <p:spPr>
          <a:xfrm>
            <a:off x="0" y="908050"/>
            <a:ext cx="9144000" cy="4475163"/>
          </a:xfrm>
          <a:prstGeom prst="rect">
            <a:avLst/>
          </a:prstGeom>
        </p:spPr>
        <p:txBody>
          <a:bodyPr>
            <a:normAutofit fontScale="92500" lnSpcReduction="10000"/>
          </a:bodyPr>
          <a:lstStyle/>
          <a:p>
            <a:pPr eaLnBrk="1" hangingPunct="1">
              <a:lnSpc>
                <a:spcPct val="110000"/>
              </a:lnSpc>
              <a:buFont typeface="Wingdings" pitchFamily="2" charset="2"/>
              <a:buNone/>
              <a:defRPr/>
            </a:pPr>
            <a:r>
              <a:rPr lang="en-US" altLang="zh-CN" sz="2800" b="1" dirty="0" smtClean="0">
                <a:latin typeface="黑体" pitchFamily="2" charset="-122"/>
                <a:ea typeface="黑体" pitchFamily="2" charset="-122"/>
              </a:rPr>
              <a:t>  </a:t>
            </a:r>
            <a:r>
              <a:rPr lang="en-US" altLang="zh-CN" sz="2400" dirty="0" smtClean="0">
                <a:latin typeface="+mn-ea"/>
              </a:rPr>
              <a:t>4 </a:t>
            </a:r>
            <a:r>
              <a:rPr lang="zh-CN" altLang="en-US" sz="2400" dirty="0" smtClean="0">
                <a:latin typeface="+mn-ea"/>
              </a:rPr>
              <a:t>建筑群子系统：</a:t>
            </a:r>
          </a:p>
          <a:p>
            <a:pPr eaLnBrk="1" hangingPunct="1">
              <a:lnSpc>
                <a:spcPct val="110000"/>
              </a:lnSpc>
              <a:buFont typeface="Wingdings" pitchFamily="2" charset="2"/>
              <a:buNone/>
              <a:defRPr/>
            </a:pPr>
            <a:r>
              <a:rPr lang="zh-CN" altLang="en-US" sz="2400" dirty="0" smtClean="0">
                <a:latin typeface="+mn-ea"/>
              </a:rPr>
              <a:t>     建筑群子系统应由连接多个建筑物之间的主干电缆和光缆、建筑群配线设备</a:t>
            </a:r>
            <a:r>
              <a:rPr lang="en-US" altLang="zh-CN" sz="2400" dirty="0" smtClean="0">
                <a:latin typeface="+mn-ea"/>
              </a:rPr>
              <a:t>(CD)</a:t>
            </a:r>
            <a:r>
              <a:rPr lang="zh-CN" altLang="en-US" sz="2400" dirty="0" smtClean="0">
                <a:latin typeface="+mn-ea"/>
              </a:rPr>
              <a:t>及设备缆线和跳线组成。</a:t>
            </a:r>
            <a:br>
              <a:rPr lang="zh-CN" altLang="en-US" sz="2400" dirty="0" smtClean="0">
                <a:latin typeface="+mn-ea"/>
              </a:rPr>
            </a:br>
            <a:r>
              <a:rPr lang="en-US" altLang="zh-CN" sz="2400" dirty="0" smtClean="0">
                <a:latin typeface="+mn-ea"/>
              </a:rPr>
              <a:t>5 </a:t>
            </a:r>
            <a:r>
              <a:rPr lang="zh-CN" altLang="en-US" sz="2400" dirty="0" smtClean="0">
                <a:latin typeface="+mn-ea"/>
              </a:rPr>
              <a:t>设备间：</a:t>
            </a:r>
          </a:p>
          <a:p>
            <a:pPr eaLnBrk="1" hangingPunct="1">
              <a:lnSpc>
                <a:spcPct val="110000"/>
              </a:lnSpc>
              <a:buFont typeface="Wingdings" pitchFamily="2" charset="2"/>
              <a:buNone/>
              <a:defRPr/>
            </a:pPr>
            <a:r>
              <a:rPr lang="zh-CN" altLang="en-US" sz="2400" dirty="0" smtClean="0">
                <a:latin typeface="+mn-ea"/>
              </a:rPr>
              <a:t>     设备间是在每幢建筑物的适当地点进行网络管理和信息交换的场地。</a:t>
            </a:r>
          </a:p>
          <a:p>
            <a:pPr eaLnBrk="1" hangingPunct="1">
              <a:lnSpc>
                <a:spcPct val="110000"/>
              </a:lnSpc>
              <a:buFont typeface="Wingdings" pitchFamily="2" charset="2"/>
              <a:buNone/>
              <a:defRPr/>
            </a:pPr>
            <a:r>
              <a:rPr lang="zh-CN" altLang="en-US" sz="2400" dirty="0" smtClean="0">
                <a:latin typeface="+mn-ea"/>
              </a:rPr>
              <a:t>  </a:t>
            </a:r>
            <a:r>
              <a:rPr lang="en-US" altLang="zh-CN" sz="2400" dirty="0" smtClean="0">
                <a:latin typeface="+mn-ea"/>
              </a:rPr>
              <a:t>6 </a:t>
            </a:r>
            <a:r>
              <a:rPr lang="zh-CN" altLang="en-US" sz="2400" dirty="0" smtClean="0">
                <a:latin typeface="+mn-ea"/>
              </a:rPr>
              <a:t>进线间：</a:t>
            </a:r>
          </a:p>
          <a:p>
            <a:pPr eaLnBrk="1" hangingPunct="1">
              <a:lnSpc>
                <a:spcPct val="110000"/>
              </a:lnSpc>
              <a:buFont typeface="Wingdings" pitchFamily="2" charset="2"/>
              <a:buNone/>
              <a:defRPr/>
            </a:pPr>
            <a:r>
              <a:rPr lang="zh-CN" altLang="en-US" sz="2400" dirty="0" smtClean="0">
                <a:latin typeface="+mn-ea"/>
              </a:rPr>
              <a:t>     进线间是建筑物外部通信和信息管线的入口部位，并可作为入口设施和建筑群配线设备的安装场地。</a:t>
            </a:r>
            <a:br>
              <a:rPr lang="zh-CN" altLang="en-US" sz="2400" dirty="0" smtClean="0">
                <a:latin typeface="+mn-ea"/>
              </a:rPr>
            </a:br>
            <a:r>
              <a:rPr lang="en-US" altLang="zh-CN" sz="2400" dirty="0" smtClean="0">
                <a:latin typeface="+mn-ea"/>
              </a:rPr>
              <a:t>7 </a:t>
            </a:r>
            <a:r>
              <a:rPr lang="zh-CN" altLang="en-US" sz="2400" dirty="0" smtClean="0">
                <a:latin typeface="+mn-ea"/>
              </a:rPr>
              <a:t>管理：</a:t>
            </a:r>
          </a:p>
          <a:p>
            <a:pPr eaLnBrk="1" hangingPunct="1">
              <a:lnSpc>
                <a:spcPct val="110000"/>
              </a:lnSpc>
              <a:buFont typeface="Wingdings" pitchFamily="2" charset="2"/>
              <a:buNone/>
              <a:defRPr/>
            </a:pPr>
            <a:r>
              <a:rPr lang="zh-CN" altLang="en-US" sz="2400" dirty="0" smtClean="0">
                <a:latin typeface="+mn-ea"/>
              </a:rPr>
              <a:t>     管理应对工作区、电信间、设备间、进线间的配线设备、缆线、信息插座模块等设施按一定的模式进行标识和记录。</a:t>
            </a:r>
          </a:p>
        </p:txBody>
      </p:sp>
    </p:spTree>
    <p:extLst>
      <p:ext uri="{BB962C8B-B14F-4D97-AF65-F5344CB8AC3E}">
        <p14:creationId xmlns:p14="http://schemas.microsoft.com/office/powerpoint/2010/main" val="185597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360363" y="981075"/>
            <a:ext cx="7524750" cy="1225550"/>
          </a:xfrm>
        </p:spPr>
        <p:txBody>
          <a:bodyPr>
            <a:normAutofit fontScale="90000"/>
          </a:bodyPr>
          <a:lstStyle/>
          <a:p>
            <a:pPr eaLnBrk="1" hangingPunct="1">
              <a:defRPr/>
            </a:pPr>
            <a:r>
              <a:rPr lang="en-US" altLang="zh-CN" sz="2400" dirty="0" smtClean="0">
                <a:solidFill>
                  <a:schemeClr val="tx1"/>
                </a:solidFill>
                <a:latin typeface="+mn-ea"/>
                <a:ea typeface="+mn-ea"/>
              </a:rPr>
              <a:t>3.1.3 </a:t>
            </a:r>
            <a:r>
              <a:rPr lang="zh-CN" altLang="en-US" sz="2400" dirty="0" smtClean="0">
                <a:solidFill>
                  <a:schemeClr val="tx1"/>
                </a:solidFill>
                <a:latin typeface="+mn-ea"/>
                <a:ea typeface="+mn-ea"/>
              </a:rPr>
              <a:t>综合布线系统的构成应符合以下要求：</a:t>
            </a:r>
            <a:r>
              <a:rPr lang="zh-CN" altLang="en-US" sz="3200" dirty="0" smtClean="0">
                <a:solidFill>
                  <a:schemeClr val="tx1"/>
                </a:solidFill>
                <a:latin typeface="+mn-ea"/>
                <a:ea typeface="+mn-ea"/>
              </a:rPr>
              <a:t/>
            </a:r>
            <a:br>
              <a:rPr lang="zh-CN" altLang="en-US" sz="3200" dirty="0" smtClean="0">
                <a:solidFill>
                  <a:schemeClr val="tx1"/>
                </a:solidFill>
                <a:latin typeface="+mn-ea"/>
                <a:ea typeface="+mn-ea"/>
              </a:rPr>
            </a:br>
            <a:r>
              <a:rPr lang="zh-CN" altLang="en-US" sz="3200" dirty="0" smtClean="0">
                <a:solidFill>
                  <a:schemeClr val="tx1"/>
                </a:solidFill>
                <a:latin typeface="+mn-ea"/>
                <a:ea typeface="+mn-ea"/>
              </a:rPr>
              <a:t/>
            </a:r>
            <a:br>
              <a:rPr lang="zh-CN" altLang="en-US" sz="3200" dirty="0" smtClean="0">
                <a:solidFill>
                  <a:schemeClr val="tx1"/>
                </a:solidFill>
                <a:latin typeface="+mn-ea"/>
                <a:ea typeface="+mn-ea"/>
              </a:rPr>
            </a:br>
            <a:r>
              <a:rPr lang="en-US" altLang="zh-CN" sz="2400" dirty="0" smtClean="0">
                <a:solidFill>
                  <a:schemeClr val="tx1"/>
                </a:solidFill>
                <a:latin typeface="+mn-ea"/>
                <a:ea typeface="+mn-ea"/>
              </a:rPr>
              <a:t>1 </a:t>
            </a:r>
            <a:r>
              <a:rPr lang="zh-CN" altLang="en-US" sz="2400" dirty="0" smtClean="0">
                <a:solidFill>
                  <a:schemeClr val="tx1"/>
                </a:solidFill>
                <a:latin typeface="+mn-ea"/>
                <a:ea typeface="+mn-ea"/>
              </a:rPr>
              <a:t>综合布线系统基本构成应符合图</a:t>
            </a:r>
            <a:r>
              <a:rPr lang="en-US" altLang="zh-CN" sz="2400" dirty="0" smtClean="0">
                <a:solidFill>
                  <a:schemeClr val="tx1"/>
                </a:solidFill>
                <a:latin typeface="+mn-ea"/>
                <a:ea typeface="+mn-ea"/>
              </a:rPr>
              <a:t>3.1.3-1</a:t>
            </a:r>
            <a:r>
              <a:rPr lang="zh-CN" altLang="en-US" sz="2400" dirty="0" smtClean="0">
                <a:solidFill>
                  <a:schemeClr val="tx1"/>
                </a:solidFill>
                <a:latin typeface="+mn-ea"/>
                <a:ea typeface="+mn-ea"/>
              </a:rPr>
              <a:t>要求。</a:t>
            </a:r>
            <a:br>
              <a:rPr lang="zh-CN" altLang="en-US" sz="2400" dirty="0" smtClean="0">
                <a:solidFill>
                  <a:schemeClr val="tx1"/>
                </a:solidFill>
                <a:latin typeface="+mn-ea"/>
                <a:ea typeface="+mn-ea"/>
              </a:rPr>
            </a:br>
            <a:endParaRPr lang="zh-CN" altLang="en-US" sz="2400" dirty="0" smtClean="0">
              <a:solidFill>
                <a:schemeClr val="tx1"/>
              </a:solidFill>
              <a:latin typeface="+mn-ea"/>
              <a:ea typeface="+mn-ea"/>
            </a:endParaRPr>
          </a:p>
        </p:txBody>
      </p:sp>
      <p:sp>
        <p:nvSpPr>
          <p:cNvPr id="27651" name="Text Box 9"/>
          <p:cNvSpPr txBox="1">
            <a:spLocks noChangeArrowheads="1"/>
          </p:cNvSpPr>
          <p:nvPr/>
        </p:nvSpPr>
        <p:spPr bwMode="auto">
          <a:xfrm>
            <a:off x="250825" y="5949950"/>
            <a:ext cx="8893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a:solidFill>
                  <a:srgbClr val="FFFFFF"/>
                </a:solidFill>
                <a:latin typeface="黑体" pitchFamily="2" charset="-122"/>
                <a:ea typeface="黑体" pitchFamily="2" charset="-122"/>
              </a:rPr>
              <a:t>注：</a:t>
            </a:r>
            <a:r>
              <a:rPr lang="zh-CN" altLang="en-US">
                <a:solidFill>
                  <a:srgbClr val="FF0000"/>
                </a:solidFill>
                <a:latin typeface="黑体" pitchFamily="2" charset="-122"/>
                <a:ea typeface="黑体" pitchFamily="2" charset="-122"/>
              </a:rPr>
              <a:t>设计时不设置</a:t>
            </a:r>
            <a:r>
              <a:rPr lang="en-US" altLang="zh-CN">
                <a:solidFill>
                  <a:srgbClr val="FF0000"/>
                </a:solidFill>
                <a:latin typeface="黑体" pitchFamily="2" charset="-122"/>
                <a:ea typeface="黑体" pitchFamily="2" charset="-122"/>
              </a:rPr>
              <a:t>CP</a:t>
            </a:r>
            <a:r>
              <a:rPr lang="zh-CN" altLang="en-US">
                <a:solidFill>
                  <a:srgbClr val="FF0000"/>
                </a:solidFill>
                <a:latin typeface="黑体" pitchFamily="2" charset="-122"/>
                <a:ea typeface="黑体" pitchFamily="2" charset="-122"/>
              </a:rPr>
              <a:t>集合点，</a:t>
            </a:r>
            <a:r>
              <a:rPr lang="zh-CN" altLang="en-US">
                <a:latin typeface="黑体" pitchFamily="2" charset="-122"/>
                <a:ea typeface="黑体" pitchFamily="2" charset="-122"/>
              </a:rPr>
              <a:t>实际施工中配线子系统中可以设置集合点</a:t>
            </a:r>
            <a:r>
              <a:rPr lang="en-US" altLang="zh-CN">
                <a:latin typeface="黑体" pitchFamily="2" charset="-122"/>
                <a:ea typeface="黑体" pitchFamily="2" charset="-122"/>
              </a:rPr>
              <a:t>(CP</a:t>
            </a:r>
            <a:r>
              <a:rPr lang="zh-CN" altLang="en-US">
                <a:latin typeface="黑体" pitchFamily="2" charset="-122"/>
                <a:ea typeface="黑体" pitchFamily="2" charset="-122"/>
              </a:rPr>
              <a:t>点</a:t>
            </a:r>
            <a:r>
              <a:rPr lang="en-US" altLang="zh-CN">
                <a:latin typeface="黑体" pitchFamily="2" charset="-122"/>
                <a:ea typeface="黑体" pitchFamily="2" charset="-122"/>
              </a:rPr>
              <a:t>)</a:t>
            </a:r>
            <a:r>
              <a:rPr lang="zh-CN" altLang="en-US">
                <a:latin typeface="黑体" pitchFamily="2" charset="-122"/>
                <a:ea typeface="黑体" pitchFamily="2" charset="-122"/>
              </a:rPr>
              <a:t>。</a:t>
            </a:r>
          </a:p>
        </p:txBody>
      </p:sp>
      <p:grpSp>
        <p:nvGrpSpPr>
          <p:cNvPr id="2" name="Group 12"/>
          <p:cNvGrpSpPr>
            <a:grpSpLocks/>
          </p:cNvGrpSpPr>
          <p:nvPr/>
        </p:nvGrpSpPr>
        <p:grpSpPr bwMode="auto">
          <a:xfrm>
            <a:off x="4068763" y="3932238"/>
            <a:ext cx="503237" cy="576262"/>
            <a:chOff x="1973" y="2931"/>
            <a:chExt cx="317" cy="363"/>
          </a:xfrm>
        </p:grpSpPr>
        <p:sp>
          <p:nvSpPr>
            <p:cNvPr id="27692" name="Line 13"/>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93" name="Line 14"/>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94" name="Line 15"/>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95" name="Line 16"/>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13" name="Line 17"/>
          <p:cNvSpPr>
            <a:spLocks noChangeShapeType="1"/>
          </p:cNvSpPr>
          <p:nvPr/>
        </p:nvSpPr>
        <p:spPr bwMode="auto">
          <a:xfrm>
            <a:off x="4572000" y="4221163"/>
            <a:ext cx="17287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4" name="Line 18"/>
          <p:cNvSpPr>
            <a:spLocks noChangeShapeType="1"/>
          </p:cNvSpPr>
          <p:nvPr/>
        </p:nvSpPr>
        <p:spPr bwMode="auto">
          <a:xfrm flipV="1">
            <a:off x="4067175" y="30686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5" name="Line 19"/>
          <p:cNvSpPr>
            <a:spLocks noChangeShapeType="1"/>
          </p:cNvSpPr>
          <p:nvPr/>
        </p:nvSpPr>
        <p:spPr bwMode="auto">
          <a:xfrm flipV="1">
            <a:off x="6732588" y="30686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6" name="Line 20"/>
          <p:cNvSpPr>
            <a:spLocks noChangeShapeType="1"/>
          </p:cNvSpPr>
          <p:nvPr/>
        </p:nvSpPr>
        <p:spPr bwMode="auto">
          <a:xfrm flipV="1">
            <a:off x="4140200" y="3355975"/>
            <a:ext cx="2592388" cy="1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 name="Group 21"/>
          <p:cNvGrpSpPr>
            <a:grpSpLocks/>
          </p:cNvGrpSpPr>
          <p:nvPr/>
        </p:nvGrpSpPr>
        <p:grpSpPr bwMode="auto">
          <a:xfrm>
            <a:off x="6156325" y="3971925"/>
            <a:ext cx="720725" cy="1473200"/>
            <a:chOff x="4059" y="2977"/>
            <a:chExt cx="454" cy="928"/>
          </a:xfrm>
        </p:grpSpPr>
        <p:grpSp>
          <p:nvGrpSpPr>
            <p:cNvPr id="27688" name="Group 22"/>
            <p:cNvGrpSpPr>
              <a:grpSpLocks/>
            </p:cNvGrpSpPr>
            <p:nvPr/>
          </p:nvGrpSpPr>
          <p:grpSpPr bwMode="auto">
            <a:xfrm>
              <a:off x="4150" y="2977"/>
              <a:ext cx="272" cy="272"/>
              <a:chOff x="930" y="2931"/>
              <a:chExt cx="272" cy="272"/>
            </a:xfrm>
          </p:grpSpPr>
          <p:sp>
            <p:nvSpPr>
              <p:cNvPr id="27690" name="Rectangle 23"/>
              <p:cNvSpPr>
                <a:spLocks noChangeArrowheads="1"/>
              </p:cNvSpPr>
              <p:nvPr/>
            </p:nvSpPr>
            <p:spPr bwMode="auto">
              <a:xfrm>
                <a:off x="930" y="2931"/>
                <a:ext cx="272" cy="27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27691" name="Rectangle 24"/>
              <p:cNvSpPr>
                <a:spLocks noChangeArrowheads="1"/>
              </p:cNvSpPr>
              <p:nvPr/>
            </p:nvSpPr>
            <p:spPr bwMode="auto">
              <a:xfrm>
                <a:off x="1021" y="3022"/>
                <a:ext cx="90" cy="91"/>
              </a:xfrm>
              <a:prstGeom prst="rect">
                <a:avLst/>
              </a:prstGeom>
              <a:solidFill>
                <a:srgbClr val="FF0000"/>
              </a:solidFill>
              <a:ln w="9525">
                <a:solidFill>
                  <a:schemeClr val="tx1"/>
                </a:solidFill>
                <a:miter lim="800000"/>
                <a:headEnd/>
                <a:tailEnd/>
              </a:ln>
            </p:spPr>
            <p:txBody>
              <a:bodyPr wrap="none" anchor="ctr"/>
              <a:lstStyle/>
              <a:p>
                <a:endParaRPr lang="zh-CN" altLang="en-US"/>
              </a:p>
            </p:txBody>
          </p:sp>
        </p:grpSp>
        <p:sp>
          <p:nvSpPr>
            <p:cNvPr id="27689" name="Text Box 25"/>
            <p:cNvSpPr txBox="1">
              <a:spLocks noChangeArrowheads="1"/>
            </p:cNvSpPr>
            <p:nvPr/>
          </p:nvSpPr>
          <p:spPr bwMode="auto">
            <a:xfrm>
              <a:off x="4059" y="3385"/>
              <a:ext cx="45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1600" b="1">
                  <a:latin typeface="微软雅黑" pitchFamily="34" charset="-122"/>
                  <a:ea typeface="微软雅黑" pitchFamily="34" charset="-122"/>
                </a:rPr>
                <a:t>网络插座</a:t>
              </a:r>
              <a:r>
                <a:rPr lang="en-US" altLang="zh-CN" sz="1600" b="1">
                  <a:latin typeface="微软雅黑" pitchFamily="34" charset="-122"/>
                  <a:ea typeface="微软雅黑" pitchFamily="34" charset="-122"/>
                </a:rPr>
                <a:t>TO</a:t>
              </a:r>
            </a:p>
          </p:txBody>
        </p:sp>
      </p:grpSp>
      <p:sp>
        <p:nvSpPr>
          <p:cNvPr id="29722" name="Text Box 26"/>
          <p:cNvSpPr txBox="1">
            <a:spLocks noChangeArrowheads="1"/>
          </p:cNvSpPr>
          <p:nvPr/>
        </p:nvSpPr>
        <p:spPr bwMode="auto">
          <a:xfrm>
            <a:off x="4859338" y="3860800"/>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zh-CN" altLang="en-US" sz="1600" b="1">
                <a:ea typeface="微软雅黑" pitchFamily="34" charset="-122"/>
              </a:rPr>
              <a:t>水平缆线</a:t>
            </a:r>
          </a:p>
        </p:txBody>
      </p:sp>
      <p:sp>
        <p:nvSpPr>
          <p:cNvPr id="29723" name="Text Box 27"/>
          <p:cNvSpPr txBox="1">
            <a:spLocks noChangeArrowheads="1"/>
          </p:cNvSpPr>
          <p:nvPr/>
        </p:nvSpPr>
        <p:spPr bwMode="auto">
          <a:xfrm>
            <a:off x="3924300" y="4581525"/>
            <a:ext cx="9350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latin typeface="微软雅黑" pitchFamily="34" charset="-122"/>
                <a:ea typeface="微软雅黑" pitchFamily="34" charset="-122"/>
              </a:rPr>
              <a:t>管理间</a:t>
            </a:r>
          </a:p>
          <a:p>
            <a:pPr algn="ctr" eaLnBrk="1" hangingPunct="1"/>
            <a:r>
              <a:rPr lang="zh-CN" altLang="en-US" sz="1600" b="1">
                <a:latin typeface="微软雅黑" pitchFamily="34" charset="-122"/>
                <a:ea typeface="微软雅黑" pitchFamily="34" charset="-122"/>
              </a:rPr>
              <a:t>配线架</a:t>
            </a:r>
          </a:p>
          <a:p>
            <a:pPr algn="ctr" eaLnBrk="1" hangingPunct="1"/>
            <a:r>
              <a:rPr lang="en-US" altLang="zh-CN" sz="1600" b="1">
                <a:latin typeface="微软雅黑" pitchFamily="34" charset="-122"/>
                <a:ea typeface="微软雅黑" pitchFamily="34" charset="-122"/>
              </a:rPr>
              <a:t>F D</a:t>
            </a:r>
          </a:p>
        </p:txBody>
      </p:sp>
      <p:sp>
        <p:nvSpPr>
          <p:cNvPr id="29724" name="Text Box 28"/>
          <p:cNvSpPr txBox="1">
            <a:spLocks noChangeArrowheads="1"/>
          </p:cNvSpPr>
          <p:nvPr/>
        </p:nvSpPr>
        <p:spPr bwMode="auto">
          <a:xfrm>
            <a:off x="4572000" y="3068638"/>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solidFill>
                  <a:srgbClr val="FF0000"/>
                </a:solidFill>
                <a:latin typeface="微软雅黑" pitchFamily="34" charset="-122"/>
                <a:ea typeface="微软雅黑" pitchFamily="34" charset="-122"/>
              </a:rPr>
              <a:t>配线</a:t>
            </a:r>
            <a:r>
              <a:rPr lang="zh-CN" altLang="en-US" sz="1600" b="1">
                <a:latin typeface="微软雅黑" pitchFamily="34" charset="-122"/>
                <a:ea typeface="微软雅黑" pitchFamily="34" charset="-122"/>
              </a:rPr>
              <a:t>子系统</a:t>
            </a:r>
          </a:p>
        </p:txBody>
      </p:sp>
      <p:sp>
        <p:nvSpPr>
          <p:cNvPr id="29725" name="Rectangle 29"/>
          <p:cNvSpPr>
            <a:spLocks noChangeArrowheads="1"/>
          </p:cNvSpPr>
          <p:nvPr/>
        </p:nvSpPr>
        <p:spPr bwMode="auto">
          <a:xfrm>
            <a:off x="8172450" y="4003675"/>
            <a:ext cx="431800" cy="431800"/>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29726" name="Text Box 30"/>
          <p:cNvSpPr txBox="1">
            <a:spLocks noChangeArrowheads="1"/>
          </p:cNvSpPr>
          <p:nvPr/>
        </p:nvSpPr>
        <p:spPr bwMode="auto">
          <a:xfrm>
            <a:off x="8027988" y="4508500"/>
            <a:ext cx="7207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1600" b="1">
                <a:latin typeface="微软雅黑" pitchFamily="34" charset="-122"/>
                <a:ea typeface="微软雅黑" pitchFamily="34" charset="-122"/>
              </a:rPr>
              <a:t>终端设备</a:t>
            </a:r>
            <a:r>
              <a:rPr lang="en-US" altLang="zh-CN" sz="1600" b="1">
                <a:latin typeface="微软雅黑" pitchFamily="34" charset="-122"/>
                <a:ea typeface="微软雅黑" pitchFamily="34" charset="-122"/>
              </a:rPr>
              <a:t>TE</a:t>
            </a:r>
          </a:p>
        </p:txBody>
      </p:sp>
      <p:sp>
        <p:nvSpPr>
          <p:cNvPr id="29727" name="Line 31"/>
          <p:cNvSpPr>
            <a:spLocks noChangeShapeType="1"/>
          </p:cNvSpPr>
          <p:nvPr/>
        </p:nvSpPr>
        <p:spPr bwMode="auto">
          <a:xfrm>
            <a:off x="6732588" y="4221163"/>
            <a:ext cx="14414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0" name="Line 34"/>
          <p:cNvSpPr>
            <a:spLocks noChangeShapeType="1"/>
          </p:cNvSpPr>
          <p:nvPr/>
        </p:nvSpPr>
        <p:spPr bwMode="auto">
          <a:xfrm>
            <a:off x="1260475" y="4221163"/>
            <a:ext cx="11509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1" name="Text Box 35"/>
          <p:cNvSpPr txBox="1">
            <a:spLocks noChangeArrowheads="1"/>
          </p:cNvSpPr>
          <p:nvPr/>
        </p:nvSpPr>
        <p:spPr bwMode="auto">
          <a:xfrm>
            <a:off x="6877050" y="3860800"/>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sz="1600" b="1">
                <a:latin typeface="微软雅黑" pitchFamily="34" charset="-122"/>
                <a:ea typeface="微软雅黑" pitchFamily="34" charset="-122"/>
              </a:rPr>
              <a:t>工作区缆线</a:t>
            </a:r>
          </a:p>
        </p:txBody>
      </p:sp>
      <p:sp>
        <p:nvSpPr>
          <p:cNvPr id="29733" name="Line 37"/>
          <p:cNvSpPr>
            <a:spLocks noChangeShapeType="1"/>
          </p:cNvSpPr>
          <p:nvPr/>
        </p:nvSpPr>
        <p:spPr bwMode="auto">
          <a:xfrm flipV="1">
            <a:off x="611188" y="2636838"/>
            <a:ext cx="0" cy="13684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4" name="Line 38"/>
          <p:cNvSpPr>
            <a:spLocks noChangeShapeType="1"/>
          </p:cNvSpPr>
          <p:nvPr/>
        </p:nvSpPr>
        <p:spPr bwMode="auto">
          <a:xfrm flipV="1">
            <a:off x="6732588" y="2636838"/>
            <a:ext cx="0" cy="12239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35" name="Line 39"/>
          <p:cNvSpPr>
            <a:spLocks noChangeShapeType="1"/>
          </p:cNvSpPr>
          <p:nvPr/>
        </p:nvSpPr>
        <p:spPr bwMode="auto">
          <a:xfrm>
            <a:off x="611188" y="2924175"/>
            <a:ext cx="6121400"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6" name="Text Box 40"/>
          <p:cNvSpPr txBox="1">
            <a:spLocks noChangeArrowheads="1"/>
          </p:cNvSpPr>
          <p:nvPr/>
        </p:nvSpPr>
        <p:spPr bwMode="auto">
          <a:xfrm>
            <a:off x="2771775" y="2492375"/>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a:solidFill>
                  <a:srgbClr val="FF0000"/>
                </a:solidFill>
                <a:latin typeface="微软雅黑" pitchFamily="34" charset="-122"/>
                <a:ea typeface="微软雅黑" pitchFamily="34" charset="-122"/>
              </a:rPr>
              <a:t>综合布线系统</a:t>
            </a:r>
          </a:p>
        </p:txBody>
      </p:sp>
      <p:grpSp>
        <p:nvGrpSpPr>
          <p:cNvPr id="5" name="Group 44"/>
          <p:cNvGrpSpPr>
            <a:grpSpLocks/>
          </p:cNvGrpSpPr>
          <p:nvPr/>
        </p:nvGrpSpPr>
        <p:grpSpPr bwMode="auto">
          <a:xfrm>
            <a:off x="2411413" y="3933825"/>
            <a:ext cx="503237" cy="576263"/>
            <a:chOff x="1973" y="2931"/>
            <a:chExt cx="317" cy="363"/>
          </a:xfrm>
        </p:grpSpPr>
        <p:sp>
          <p:nvSpPr>
            <p:cNvPr id="27684" name="Line 45"/>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5" name="Line 46"/>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6" name="Line 47"/>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7" name="Line 48"/>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Group 49"/>
          <p:cNvGrpSpPr>
            <a:grpSpLocks/>
          </p:cNvGrpSpPr>
          <p:nvPr/>
        </p:nvGrpSpPr>
        <p:grpSpPr bwMode="auto">
          <a:xfrm>
            <a:off x="684213" y="4005263"/>
            <a:ext cx="503237" cy="576262"/>
            <a:chOff x="1973" y="2931"/>
            <a:chExt cx="317" cy="363"/>
          </a:xfrm>
        </p:grpSpPr>
        <p:sp>
          <p:nvSpPr>
            <p:cNvPr id="27680" name="Line 50"/>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1" name="Line 51"/>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2" name="Line 52"/>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83" name="Line 53"/>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50" name="Line 54"/>
          <p:cNvSpPr>
            <a:spLocks noChangeShapeType="1"/>
          </p:cNvSpPr>
          <p:nvPr/>
        </p:nvSpPr>
        <p:spPr bwMode="auto">
          <a:xfrm>
            <a:off x="2916238" y="4221163"/>
            <a:ext cx="11509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1" name="Text Box 55"/>
          <p:cNvSpPr txBox="1">
            <a:spLocks noChangeArrowheads="1"/>
          </p:cNvSpPr>
          <p:nvPr/>
        </p:nvSpPr>
        <p:spPr bwMode="auto">
          <a:xfrm>
            <a:off x="2195513" y="4581525"/>
            <a:ext cx="935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solidFill>
                  <a:srgbClr val="FF0000"/>
                </a:solidFill>
                <a:latin typeface="微软雅黑" pitchFamily="34" charset="-122"/>
                <a:ea typeface="微软雅黑" pitchFamily="34" charset="-122"/>
              </a:rPr>
              <a:t>建筑物</a:t>
            </a:r>
          </a:p>
          <a:p>
            <a:pPr algn="ctr" eaLnBrk="1" hangingPunct="1"/>
            <a:r>
              <a:rPr lang="zh-CN" altLang="en-US" sz="1600" b="1">
                <a:latin typeface="微软雅黑" pitchFamily="34" charset="-122"/>
                <a:ea typeface="微软雅黑" pitchFamily="34" charset="-122"/>
              </a:rPr>
              <a:t>配线架</a:t>
            </a:r>
          </a:p>
          <a:p>
            <a:pPr algn="ctr" eaLnBrk="1" hangingPunct="1"/>
            <a:r>
              <a:rPr lang="en-US" altLang="zh-CN" sz="1600" b="1">
                <a:latin typeface="微软雅黑" pitchFamily="34" charset="-122"/>
                <a:ea typeface="微软雅黑" pitchFamily="34" charset="-122"/>
              </a:rPr>
              <a:t>B D</a:t>
            </a:r>
          </a:p>
        </p:txBody>
      </p:sp>
      <p:sp>
        <p:nvSpPr>
          <p:cNvPr id="29752" name="Text Box 56"/>
          <p:cNvSpPr txBox="1">
            <a:spLocks noChangeArrowheads="1"/>
          </p:cNvSpPr>
          <p:nvPr/>
        </p:nvSpPr>
        <p:spPr bwMode="auto">
          <a:xfrm>
            <a:off x="468313" y="4652963"/>
            <a:ext cx="935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solidFill>
                  <a:srgbClr val="FF0000"/>
                </a:solidFill>
                <a:latin typeface="微软雅黑" pitchFamily="34" charset="-122"/>
                <a:ea typeface="微软雅黑" pitchFamily="34" charset="-122"/>
              </a:rPr>
              <a:t>建筑群</a:t>
            </a:r>
          </a:p>
          <a:p>
            <a:pPr algn="ctr" eaLnBrk="1" hangingPunct="1"/>
            <a:r>
              <a:rPr lang="zh-CN" altLang="en-US" sz="1600" b="1">
                <a:latin typeface="微软雅黑" pitchFamily="34" charset="-122"/>
                <a:ea typeface="微软雅黑" pitchFamily="34" charset="-122"/>
              </a:rPr>
              <a:t>配线架</a:t>
            </a:r>
          </a:p>
          <a:p>
            <a:pPr algn="ctr" eaLnBrk="1" hangingPunct="1"/>
            <a:r>
              <a:rPr lang="en-US" altLang="zh-CN" sz="1600" b="1">
                <a:latin typeface="微软雅黑" pitchFamily="34" charset="-122"/>
                <a:ea typeface="微软雅黑" pitchFamily="34" charset="-122"/>
              </a:rPr>
              <a:t>C D</a:t>
            </a:r>
          </a:p>
        </p:txBody>
      </p:sp>
      <p:sp>
        <p:nvSpPr>
          <p:cNvPr id="29753" name="Line 57"/>
          <p:cNvSpPr>
            <a:spLocks noChangeShapeType="1"/>
          </p:cNvSpPr>
          <p:nvPr/>
        </p:nvSpPr>
        <p:spPr bwMode="auto">
          <a:xfrm flipV="1">
            <a:off x="2411413" y="31416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54" name="Line 58"/>
          <p:cNvSpPr>
            <a:spLocks noChangeShapeType="1"/>
          </p:cNvSpPr>
          <p:nvPr/>
        </p:nvSpPr>
        <p:spPr bwMode="auto">
          <a:xfrm flipV="1">
            <a:off x="611188" y="3357563"/>
            <a:ext cx="1800225"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55" name="Line 59"/>
          <p:cNvSpPr>
            <a:spLocks noChangeShapeType="1"/>
          </p:cNvSpPr>
          <p:nvPr/>
        </p:nvSpPr>
        <p:spPr bwMode="auto">
          <a:xfrm flipV="1">
            <a:off x="2411413" y="3357563"/>
            <a:ext cx="1655762"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56" name="Text Box 60"/>
          <p:cNvSpPr txBox="1">
            <a:spLocks noChangeArrowheads="1"/>
          </p:cNvSpPr>
          <p:nvPr/>
        </p:nvSpPr>
        <p:spPr bwMode="auto">
          <a:xfrm>
            <a:off x="755650" y="3068638"/>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solidFill>
                  <a:srgbClr val="FF0000"/>
                </a:solidFill>
                <a:latin typeface="微软雅黑" pitchFamily="34" charset="-122"/>
                <a:ea typeface="微软雅黑" pitchFamily="34" charset="-122"/>
              </a:rPr>
              <a:t>建筑群</a:t>
            </a:r>
            <a:r>
              <a:rPr lang="zh-CN" altLang="en-US" sz="1600" b="1">
                <a:latin typeface="微软雅黑" pitchFamily="34" charset="-122"/>
                <a:ea typeface="微软雅黑" pitchFamily="34" charset="-122"/>
              </a:rPr>
              <a:t>子系统</a:t>
            </a:r>
          </a:p>
        </p:txBody>
      </p:sp>
      <p:sp>
        <p:nvSpPr>
          <p:cNvPr id="29757" name="Text Box 61"/>
          <p:cNvSpPr txBox="1">
            <a:spLocks noChangeArrowheads="1"/>
          </p:cNvSpPr>
          <p:nvPr/>
        </p:nvSpPr>
        <p:spPr bwMode="auto">
          <a:xfrm>
            <a:off x="2627313" y="3068638"/>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600" b="1">
                <a:solidFill>
                  <a:srgbClr val="FF0000"/>
                </a:solidFill>
                <a:latin typeface="微软雅黑" pitchFamily="34" charset="-122"/>
                <a:ea typeface="微软雅黑" pitchFamily="34" charset="-122"/>
              </a:rPr>
              <a:t>干线</a:t>
            </a:r>
            <a:r>
              <a:rPr lang="zh-CN" altLang="en-US" sz="1600" b="1">
                <a:latin typeface="微软雅黑" pitchFamily="34" charset="-122"/>
                <a:ea typeface="微软雅黑" pitchFamily="34" charset="-122"/>
              </a:rPr>
              <a:t>子系统</a:t>
            </a:r>
          </a:p>
        </p:txBody>
      </p:sp>
    </p:spTree>
    <p:extLst>
      <p:ext uri="{BB962C8B-B14F-4D97-AF65-F5344CB8AC3E}">
        <p14:creationId xmlns:p14="http://schemas.microsoft.com/office/powerpoint/2010/main" val="319276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13"/>
                                        </p:tgtEl>
                                        <p:attrNameLst>
                                          <p:attrName>style.visibility</p:attrName>
                                        </p:attrNameLst>
                                      </p:cBhvr>
                                      <p:to>
                                        <p:strVal val="visible"/>
                                      </p:to>
                                    </p:set>
                                    <p:anim calcmode="lin" valueType="num">
                                      <p:cBhvr additive="base">
                                        <p:cTn id="13" dur="1000" fill="hold"/>
                                        <p:tgtEl>
                                          <p:spTgt spid="29713"/>
                                        </p:tgtEl>
                                        <p:attrNameLst>
                                          <p:attrName>ppt_x</p:attrName>
                                        </p:attrNameLst>
                                      </p:cBhvr>
                                      <p:tavLst>
                                        <p:tav tm="0">
                                          <p:val>
                                            <p:strVal val="#ppt_x"/>
                                          </p:val>
                                        </p:tav>
                                        <p:tav tm="100000">
                                          <p:val>
                                            <p:strVal val="#ppt_x"/>
                                          </p:val>
                                        </p:tav>
                                      </p:tavLst>
                                    </p:anim>
                                    <p:anim calcmode="lin" valueType="num">
                                      <p:cBhvr additive="base">
                                        <p:cTn id="14" dur="1000" fill="hold"/>
                                        <p:tgtEl>
                                          <p:spTgt spid="297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22"/>
                                        </p:tgtEl>
                                        <p:attrNameLst>
                                          <p:attrName>style.visibility</p:attrName>
                                        </p:attrNameLst>
                                      </p:cBhvr>
                                      <p:to>
                                        <p:strVal val="visible"/>
                                      </p:to>
                                    </p:set>
                                    <p:anim calcmode="lin" valueType="num">
                                      <p:cBhvr additive="base">
                                        <p:cTn id="19" dur="2000" fill="hold"/>
                                        <p:tgtEl>
                                          <p:spTgt spid="29722"/>
                                        </p:tgtEl>
                                        <p:attrNameLst>
                                          <p:attrName>ppt_x</p:attrName>
                                        </p:attrNameLst>
                                      </p:cBhvr>
                                      <p:tavLst>
                                        <p:tav tm="0">
                                          <p:val>
                                            <p:strVal val="#ppt_x"/>
                                          </p:val>
                                        </p:tav>
                                        <p:tav tm="100000">
                                          <p:val>
                                            <p:strVal val="#ppt_x"/>
                                          </p:val>
                                        </p:tav>
                                      </p:tavLst>
                                    </p:anim>
                                    <p:anim calcmode="lin" valueType="num">
                                      <p:cBhvr additive="base">
                                        <p:cTn id="20" dur="20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23"/>
                                        </p:tgtEl>
                                        <p:attrNameLst>
                                          <p:attrName>style.visibility</p:attrName>
                                        </p:attrNameLst>
                                      </p:cBhvr>
                                      <p:to>
                                        <p:strVal val="visible"/>
                                      </p:to>
                                    </p:set>
                                    <p:anim calcmode="lin" valueType="num">
                                      <p:cBhvr additive="base">
                                        <p:cTn id="31" dur="500" fill="hold"/>
                                        <p:tgtEl>
                                          <p:spTgt spid="29723"/>
                                        </p:tgtEl>
                                        <p:attrNameLst>
                                          <p:attrName>ppt_x</p:attrName>
                                        </p:attrNameLst>
                                      </p:cBhvr>
                                      <p:tavLst>
                                        <p:tav tm="0">
                                          <p:val>
                                            <p:strVal val="#ppt_x"/>
                                          </p:val>
                                        </p:tav>
                                        <p:tav tm="100000">
                                          <p:val>
                                            <p:strVal val="#ppt_x"/>
                                          </p:val>
                                        </p:tav>
                                      </p:tavLst>
                                    </p:anim>
                                    <p:anim calcmode="lin" valueType="num">
                                      <p:cBhvr additive="base">
                                        <p:cTn id="32" dur="500" fill="hold"/>
                                        <p:tgtEl>
                                          <p:spTgt spid="2972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9714"/>
                                        </p:tgtEl>
                                        <p:attrNameLst>
                                          <p:attrName>style.visibility</p:attrName>
                                        </p:attrNameLst>
                                      </p:cBhvr>
                                      <p:to>
                                        <p:strVal val="visible"/>
                                      </p:to>
                                    </p:set>
                                    <p:anim calcmode="lin" valueType="num">
                                      <p:cBhvr additive="base">
                                        <p:cTn id="37" dur="1000" fill="hold"/>
                                        <p:tgtEl>
                                          <p:spTgt spid="29714"/>
                                        </p:tgtEl>
                                        <p:attrNameLst>
                                          <p:attrName>ppt_x</p:attrName>
                                        </p:attrNameLst>
                                      </p:cBhvr>
                                      <p:tavLst>
                                        <p:tav tm="0">
                                          <p:val>
                                            <p:strVal val="#ppt_x"/>
                                          </p:val>
                                        </p:tav>
                                        <p:tav tm="100000">
                                          <p:val>
                                            <p:strVal val="#ppt_x"/>
                                          </p:val>
                                        </p:tav>
                                      </p:tavLst>
                                    </p:anim>
                                    <p:anim calcmode="lin" valueType="num">
                                      <p:cBhvr additive="base">
                                        <p:cTn id="38" dur="1000" fill="hold"/>
                                        <p:tgtEl>
                                          <p:spTgt spid="2971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9715"/>
                                        </p:tgtEl>
                                        <p:attrNameLst>
                                          <p:attrName>style.visibility</p:attrName>
                                        </p:attrNameLst>
                                      </p:cBhvr>
                                      <p:to>
                                        <p:strVal val="visible"/>
                                      </p:to>
                                    </p:set>
                                    <p:anim calcmode="lin" valueType="num">
                                      <p:cBhvr additive="base">
                                        <p:cTn id="41" dur="1000" fill="hold"/>
                                        <p:tgtEl>
                                          <p:spTgt spid="29715"/>
                                        </p:tgtEl>
                                        <p:attrNameLst>
                                          <p:attrName>ppt_x</p:attrName>
                                        </p:attrNameLst>
                                      </p:cBhvr>
                                      <p:tavLst>
                                        <p:tav tm="0">
                                          <p:val>
                                            <p:strVal val="#ppt_x"/>
                                          </p:val>
                                        </p:tav>
                                        <p:tav tm="100000">
                                          <p:val>
                                            <p:strVal val="#ppt_x"/>
                                          </p:val>
                                        </p:tav>
                                      </p:tavLst>
                                    </p:anim>
                                    <p:anim calcmode="lin" valueType="num">
                                      <p:cBhvr additive="base">
                                        <p:cTn id="42" dur="1000" fill="hold"/>
                                        <p:tgtEl>
                                          <p:spTgt spid="29715"/>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9716"/>
                                        </p:tgtEl>
                                        <p:attrNameLst>
                                          <p:attrName>style.visibility</p:attrName>
                                        </p:attrNameLst>
                                      </p:cBhvr>
                                      <p:to>
                                        <p:strVal val="visible"/>
                                      </p:to>
                                    </p:set>
                                    <p:anim calcmode="lin" valueType="num">
                                      <p:cBhvr additive="base">
                                        <p:cTn id="45" dur="1000" fill="hold"/>
                                        <p:tgtEl>
                                          <p:spTgt spid="29716"/>
                                        </p:tgtEl>
                                        <p:attrNameLst>
                                          <p:attrName>ppt_x</p:attrName>
                                        </p:attrNameLst>
                                      </p:cBhvr>
                                      <p:tavLst>
                                        <p:tav tm="0">
                                          <p:val>
                                            <p:strVal val="#ppt_x"/>
                                          </p:val>
                                        </p:tav>
                                        <p:tav tm="100000">
                                          <p:val>
                                            <p:strVal val="#ppt_x"/>
                                          </p:val>
                                        </p:tav>
                                      </p:tavLst>
                                    </p:anim>
                                    <p:anim calcmode="lin" valueType="num">
                                      <p:cBhvr additive="base">
                                        <p:cTn id="46" dur="1000" fill="hold"/>
                                        <p:tgtEl>
                                          <p:spTgt spid="29716"/>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9724"/>
                                        </p:tgtEl>
                                        <p:attrNameLst>
                                          <p:attrName>style.visibility</p:attrName>
                                        </p:attrNameLst>
                                      </p:cBhvr>
                                      <p:to>
                                        <p:strVal val="visible"/>
                                      </p:to>
                                    </p:set>
                                    <p:anim calcmode="lin" valueType="num">
                                      <p:cBhvr additive="base">
                                        <p:cTn id="49" dur="1000" fill="hold"/>
                                        <p:tgtEl>
                                          <p:spTgt spid="29724"/>
                                        </p:tgtEl>
                                        <p:attrNameLst>
                                          <p:attrName>ppt_x</p:attrName>
                                        </p:attrNameLst>
                                      </p:cBhvr>
                                      <p:tavLst>
                                        <p:tav tm="0">
                                          <p:val>
                                            <p:strVal val="#ppt_x"/>
                                          </p:val>
                                        </p:tav>
                                        <p:tav tm="100000">
                                          <p:val>
                                            <p:strVal val="#ppt_x"/>
                                          </p:val>
                                        </p:tav>
                                      </p:tavLst>
                                    </p:anim>
                                    <p:anim calcmode="lin" valueType="num">
                                      <p:cBhvr additive="base">
                                        <p:cTn id="50" dur="1000" fill="hold"/>
                                        <p:tgtEl>
                                          <p:spTgt spid="2972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725"/>
                                        </p:tgtEl>
                                        <p:attrNameLst>
                                          <p:attrName>style.visibility</p:attrName>
                                        </p:attrNameLst>
                                      </p:cBhvr>
                                      <p:to>
                                        <p:strVal val="visible"/>
                                      </p:to>
                                    </p:set>
                                    <p:anim calcmode="lin" valueType="num">
                                      <p:cBhvr additive="base">
                                        <p:cTn id="55" dur="2000" fill="hold"/>
                                        <p:tgtEl>
                                          <p:spTgt spid="29725"/>
                                        </p:tgtEl>
                                        <p:attrNameLst>
                                          <p:attrName>ppt_x</p:attrName>
                                        </p:attrNameLst>
                                      </p:cBhvr>
                                      <p:tavLst>
                                        <p:tav tm="0">
                                          <p:val>
                                            <p:strVal val="#ppt_x"/>
                                          </p:val>
                                        </p:tav>
                                        <p:tav tm="100000">
                                          <p:val>
                                            <p:strVal val="#ppt_x"/>
                                          </p:val>
                                        </p:tav>
                                      </p:tavLst>
                                    </p:anim>
                                    <p:anim calcmode="lin" valueType="num">
                                      <p:cBhvr additive="base">
                                        <p:cTn id="56" dur="2000" fill="hold"/>
                                        <p:tgtEl>
                                          <p:spTgt spid="297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726"/>
                                        </p:tgtEl>
                                        <p:attrNameLst>
                                          <p:attrName>style.visibility</p:attrName>
                                        </p:attrNameLst>
                                      </p:cBhvr>
                                      <p:to>
                                        <p:strVal val="visible"/>
                                      </p:to>
                                    </p:set>
                                    <p:anim calcmode="lin" valueType="num">
                                      <p:cBhvr additive="base">
                                        <p:cTn id="59" dur="2000" fill="hold"/>
                                        <p:tgtEl>
                                          <p:spTgt spid="29726"/>
                                        </p:tgtEl>
                                        <p:attrNameLst>
                                          <p:attrName>ppt_x</p:attrName>
                                        </p:attrNameLst>
                                      </p:cBhvr>
                                      <p:tavLst>
                                        <p:tav tm="0">
                                          <p:val>
                                            <p:strVal val="#ppt_x"/>
                                          </p:val>
                                        </p:tav>
                                        <p:tav tm="100000">
                                          <p:val>
                                            <p:strVal val="#ppt_x"/>
                                          </p:val>
                                        </p:tav>
                                      </p:tavLst>
                                    </p:anim>
                                    <p:anim calcmode="lin" valueType="num">
                                      <p:cBhvr additive="base">
                                        <p:cTn id="60" dur="2000" fill="hold"/>
                                        <p:tgtEl>
                                          <p:spTgt spid="2972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727"/>
                                        </p:tgtEl>
                                        <p:attrNameLst>
                                          <p:attrName>style.visibility</p:attrName>
                                        </p:attrNameLst>
                                      </p:cBhvr>
                                      <p:to>
                                        <p:strVal val="visible"/>
                                      </p:to>
                                    </p:set>
                                    <p:anim calcmode="lin" valueType="num">
                                      <p:cBhvr additive="base">
                                        <p:cTn id="65" dur="1000" fill="hold"/>
                                        <p:tgtEl>
                                          <p:spTgt spid="29727"/>
                                        </p:tgtEl>
                                        <p:attrNameLst>
                                          <p:attrName>ppt_x</p:attrName>
                                        </p:attrNameLst>
                                      </p:cBhvr>
                                      <p:tavLst>
                                        <p:tav tm="0">
                                          <p:val>
                                            <p:strVal val="#ppt_x"/>
                                          </p:val>
                                        </p:tav>
                                        <p:tav tm="100000">
                                          <p:val>
                                            <p:strVal val="#ppt_x"/>
                                          </p:val>
                                        </p:tav>
                                      </p:tavLst>
                                    </p:anim>
                                    <p:anim calcmode="lin" valueType="num">
                                      <p:cBhvr additive="base">
                                        <p:cTn id="66" dur="1000" fill="hold"/>
                                        <p:tgtEl>
                                          <p:spTgt spid="297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9731"/>
                                        </p:tgtEl>
                                        <p:attrNameLst>
                                          <p:attrName>style.visibility</p:attrName>
                                        </p:attrNameLst>
                                      </p:cBhvr>
                                      <p:to>
                                        <p:strVal val="visible"/>
                                      </p:to>
                                    </p:set>
                                    <p:anim calcmode="lin" valueType="num">
                                      <p:cBhvr additive="base">
                                        <p:cTn id="69" dur="2000" fill="hold"/>
                                        <p:tgtEl>
                                          <p:spTgt spid="29731"/>
                                        </p:tgtEl>
                                        <p:attrNameLst>
                                          <p:attrName>ppt_x</p:attrName>
                                        </p:attrNameLst>
                                      </p:cBhvr>
                                      <p:tavLst>
                                        <p:tav tm="0">
                                          <p:val>
                                            <p:strVal val="#ppt_x"/>
                                          </p:val>
                                        </p:tav>
                                        <p:tav tm="100000">
                                          <p:val>
                                            <p:strVal val="#ppt_x"/>
                                          </p:val>
                                        </p:tav>
                                      </p:tavLst>
                                    </p:anim>
                                    <p:anim calcmode="lin" valueType="num">
                                      <p:cBhvr additive="base">
                                        <p:cTn id="70" dur="2000" fill="hold"/>
                                        <p:tgtEl>
                                          <p:spTgt spid="2973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9730"/>
                                        </p:tgtEl>
                                        <p:attrNameLst>
                                          <p:attrName>style.visibility</p:attrName>
                                        </p:attrNameLst>
                                      </p:cBhvr>
                                      <p:to>
                                        <p:strVal val="visible"/>
                                      </p:to>
                                    </p:set>
                                    <p:anim calcmode="lin" valueType="num">
                                      <p:cBhvr additive="base">
                                        <p:cTn id="75" dur="1000" fill="hold"/>
                                        <p:tgtEl>
                                          <p:spTgt spid="29730"/>
                                        </p:tgtEl>
                                        <p:attrNameLst>
                                          <p:attrName>ppt_x</p:attrName>
                                        </p:attrNameLst>
                                      </p:cBhvr>
                                      <p:tavLst>
                                        <p:tav tm="0">
                                          <p:val>
                                            <p:strVal val="#ppt_x"/>
                                          </p:val>
                                        </p:tav>
                                        <p:tav tm="100000">
                                          <p:val>
                                            <p:strVal val="#ppt_x"/>
                                          </p:val>
                                        </p:tav>
                                      </p:tavLst>
                                    </p:anim>
                                    <p:anim calcmode="lin" valueType="num">
                                      <p:cBhvr additive="base">
                                        <p:cTn id="76" dur="1000" fill="hold"/>
                                        <p:tgtEl>
                                          <p:spTgt spid="29730"/>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29733"/>
                                        </p:tgtEl>
                                        <p:attrNameLst>
                                          <p:attrName>style.visibility</p:attrName>
                                        </p:attrNameLst>
                                      </p:cBhvr>
                                      <p:to>
                                        <p:strVal val="visible"/>
                                      </p:to>
                                    </p:set>
                                    <p:anim calcmode="lin" valueType="num">
                                      <p:cBhvr additive="base">
                                        <p:cTn id="81" dur="1000" fill="hold"/>
                                        <p:tgtEl>
                                          <p:spTgt spid="29733"/>
                                        </p:tgtEl>
                                        <p:attrNameLst>
                                          <p:attrName>ppt_x</p:attrName>
                                        </p:attrNameLst>
                                      </p:cBhvr>
                                      <p:tavLst>
                                        <p:tav tm="0">
                                          <p:val>
                                            <p:strVal val="#ppt_x"/>
                                          </p:val>
                                        </p:tav>
                                        <p:tav tm="100000">
                                          <p:val>
                                            <p:strVal val="#ppt_x"/>
                                          </p:val>
                                        </p:tav>
                                      </p:tavLst>
                                    </p:anim>
                                    <p:anim calcmode="lin" valueType="num">
                                      <p:cBhvr additive="base">
                                        <p:cTn id="82" dur="1000" fill="hold"/>
                                        <p:tgtEl>
                                          <p:spTgt spid="29733"/>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29734"/>
                                        </p:tgtEl>
                                        <p:attrNameLst>
                                          <p:attrName>style.visibility</p:attrName>
                                        </p:attrNameLst>
                                      </p:cBhvr>
                                      <p:to>
                                        <p:strVal val="visible"/>
                                      </p:to>
                                    </p:set>
                                    <p:anim calcmode="lin" valueType="num">
                                      <p:cBhvr additive="base">
                                        <p:cTn id="85" dur="1000" fill="hold"/>
                                        <p:tgtEl>
                                          <p:spTgt spid="29734"/>
                                        </p:tgtEl>
                                        <p:attrNameLst>
                                          <p:attrName>ppt_x</p:attrName>
                                        </p:attrNameLst>
                                      </p:cBhvr>
                                      <p:tavLst>
                                        <p:tav tm="0">
                                          <p:val>
                                            <p:strVal val="#ppt_x"/>
                                          </p:val>
                                        </p:tav>
                                        <p:tav tm="100000">
                                          <p:val>
                                            <p:strVal val="#ppt_x"/>
                                          </p:val>
                                        </p:tav>
                                      </p:tavLst>
                                    </p:anim>
                                    <p:anim calcmode="lin" valueType="num">
                                      <p:cBhvr additive="base">
                                        <p:cTn id="86" dur="1000" fill="hold"/>
                                        <p:tgtEl>
                                          <p:spTgt spid="29734"/>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29735"/>
                                        </p:tgtEl>
                                        <p:attrNameLst>
                                          <p:attrName>style.visibility</p:attrName>
                                        </p:attrNameLst>
                                      </p:cBhvr>
                                      <p:to>
                                        <p:strVal val="visible"/>
                                      </p:to>
                                    </p:set>
                                    <p:anim calcmode="lin" valueType="num">
                                      <p:cBhvr additive="base">
                                        <p:cTn id="89" dur="1000" fill="hold"/>
                                        <p:tgtEl>
                                          <p:spTgt spid="29735"/>
                                        </p:tgtEl>
                                        <p:attrNameLst>
                                          <p:attrName>ppt_x</p:attrName>
                                        </p:attrNameLst>
                                      </p:cBhvr>
                                      <p:tavLst>
                                        <p:tav tm="0">
                                          <p:val>
                                            <p:strVal val="#ppt_x"/>
                                          </p:val>
                                        </p:tav>
                                        <p:tav tm="100000">
                                          <p:val>
                                            <p:strVal val="#ppt_x"/>
                                          </p:val>
                                        </p:tav>
                                      </p:tavLst>
                                    </p:anim>
                                    <p:anim calcmode="lin" valueType="num">
                                      <p:cBhvr additive="base">
                                        <p:cTn id="90" dur="1000" fill="hold"/>
                                        <p:tgtEl>
                                          <p:spTgt spid="29735"/>
                                        </p:tgtEl>
                                        <p:attrNameLst>
                                          <p:attrName>ppt_y</p:attrName>
                                        </p:attrNameLst>
                                      </p:cBhvr>
                                      <p:tavLst>
                                        <p:tav tm="0">
                                          <p:val>
                                            <p:strVal val="0-#ppt_h/2"/>
                                          </p:val>
                                        </p:tav>
                                        <p:tav tm="100000">
                                          <p:val>
                                            <p:strVal val="#ppt_y"/>
                                          </p:val>
                                        </p:tav>
                                      </p:tavLst>
                                    </p:anim>
                                  </p:childTnLst>
                                </p:cTn>
                              </p:par>
                              <p:par>
                                <p:cTn id="91" presetID="2" presetClass="entr" presetSubtype="1" fill="hold" grpId="0" nodeType="withEffect">
                                  <p:stCondLst>
                                    <p:cond delay="0"/>
                                  </p:stCondLst>
                                  <p:childTnLst>
                                    <p:set>
                                      <p:cBhvr>
                                        <p:cTn id="92" dur="1" fill="hold">
                                          <p:stCondLst>
                                            <p:cond delay="0"/>
                                          </p:stCondLst>
                                        </p:cTn>
                                        <p:tgtEl>
                                          <p:spTgt spid="29736"/>
                                        </p:tgtEl>
                                        <p:attrNameLst>
                                          <p:attrName>style.visibility</p:attrName>
                                        </p:attrNameLst>
                                      </p:cBhvr>
                                      <p:to>
                                        <p:strVal val="visible"/>
                                      </p:to>
                                    </p:set>
                                    <p:anim calcmode="lin" valueType="num">
                                      <p:cBhvr additive="base">
                                        <p:cTn id="93" dur="1000" fill="hold"/>
                                        <p:tgtEl>
                                          <p:spTgt spid="29736"/>
                                        </p:tgtEl>
                                        <p:attrNameLst>
                                          <p:attrName>ppt_x</p:attrName>
                                        </p:attrNameLst>
                                      </p:cBhvr>
                                      <p:tavLst>
                                        <p:tav tm="0">
                                          <p:val>
                                            <p:strVal val="#ppt_x"/>
                                          </p:val>
                                        </p:tav>
                                        <p:tav tm="100000">
                                          <p:val>
                                            <p:strVal val="#ppt_x"/>
                                          </p:val>
                                        </p:tav>
                                      </p:tavLst>
                                    </p:anim>
                                    <p:anim calcmode="lin" valueType="num">
                                      <p:cBhvr additive="base">
                                        <p:cTn id="94" dur="1000" fill="hold"/>
                                        <p:tgtEl>
                                          <p:spTgt spid="29736"/>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1000" fill="hold"/>
                                        <p:tgtEl>
                                          <p:spTgt spid="5"/>
                                        </p:tgtEl>
                                        <p:attrNameLst>
                                          <p:attrName>ppt_x</p:attrName>
                                        </p:attrNameLst>
                                      </p:cBhvr>
                                      <p:tavLst>
                                        <p:tav tm="0">
                                          <p:val>
                                            <p:strVal val="#ppt_x"/>
                                          </p:val>
                                        </p:tav>
                                        <p:tav tm="100000">
                                          <p:val>
                                            <p:strVal val="#ppt_x"/>
                                          </p:val>
                                        </p:tav>
                                      </p:tavLst>
                                    </p:anim>
                                    <p:anim calcmode="lin" valueType="num">
                                      <p:cBhvr additive="base">
                                        <p:cTn id="10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1000" fill="hold"/>
                                        <p:tgtEl>
                                          <p:spTgt spid="6"/>
                                        </p:tgtEl>
                                        <p:attrNameLst>
                                          <p:attrName>ppt_x</p:attrName>
                                        </p:attrNameLst>
                                      </p:cBhvr>
                                      <p:tavLst>
                                        <p:tav tm="0">
                                          <p:val>
                                            <p:strVal val="#ppt_x"/>
                                          </p:val>
                                        </p:tav>
                                        <p:tav tm="100000">
                                          <p:val>
                                            <p:strVal val="#ppt_x"/>
                                          </p:val>
                                        </p:tav>
                                      </p:tavLst>
                                    </p:anim>
                                    <p:anim calcmode="lin" valueType="num">
                                      <p:cBhvr additive="base">
                                        <p:cTn id="10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9750"/>
                                        </p:tgtEl>
                                        <p:attrNameLst>
                                          <p:attrName>style.visibility</p:attrName>
                                        </p:attrNameLst>
                                      </p:cBhvr>
                                      <p:to>
                                        <p:strVal val="visible"/>
                                      </p:to>
                                    </p:set>
                                    <p:anim calcmode="lin" valueType="num">
                                      <p:cBhvr additive="base">
                                        <p:cTn id="111" dur="1000" fill="hold"/>
                                        <p:tgtEl>
                                          <p:spTgt spid="29750"/>
                                        </p:tgtEl>
                                        <p:attrNameLst>
                                          <p:attrName>ppt_x</p:attrName>
                                        </p:attrNameLst>
                                      </p:cBhvr>
                                      <p:tavLst>
                                        <p:tav tm="0">
                                          <p:val>
                                            <p:strVal val="#ppt_x"/>
                                          </p:val>
                                        </p:tav>
                                        <p:tav tm="100000">
                                          <p:val>
                                            <p:strVal val="#ppt_x"/>
                                          </p:val>
                                        </p:tav>
                                      </p:tavLst>
                                    </p:anim>
                                    <p:anim calcmode="lin" valueType="num">
                                      <p:cBhvr additive="base">
                                        <p:cTn id="112" dur="1000" fill="hold"/>
                                        <p:tgtEl>
                                          <p:spTgt spid="29750"/>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9751"/>
                                        </p:tgtEl>
                                        <p:attrNameLst>
                                          <p:attrName>style.visibility</p:attrName>
                                        </p:attrNameLst>
                                      </p:cBhvr>
                                      <p:to>
                                        <p:strVal val="visible"/>
                                      </p:to>
                                    </p:set>
                                    <p:anim calcmode="lin" valueType="num">
                                      <p:cBhvr additive="base">
                                        <p:cTn id="117" dur="500" fill="hold"/>
                                        <p:tgtEl>
                                          <p:spTgt spid="29751"/>
                                        </p:tgtEl>
                                        <p:attrNameLst>
                                          <p:attrName>ppt_x</p:attrName>
                                        </p:attrNameLst>
                                      </p:cBhvr>
                                      <p:tavLst>
                                        <p:tav tm="0">
                                          <p:val>
                                            <p:strVal val="#ppt_x"/>
                                          </p:val>
                                        </p:tav>
                                        <p:tav tm="100000">
                                          <p:val>
                                            <p:strVal val="#ppt_x"/>
                                          </p:val>
                                        </p:tav>
                                      </p:tavLst>
                                    </p:anim>
                                    <p:anim calcmode="lin" valueType="num">
                                      <p:cBhvr additive="base">
                                        <p:cTn id="118" dur="500" fill="hold"/>
                                        <p:tgtEl>
                                          <p:spTgt spid="29751"/>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9752"/>
                                        </p:tgtEl>
                                        <p:attrNameLst>
                                          <p:attrName>style.visibility</p:attrName>
                                        </p:attrNameLst>
                                      </p:cBhvr>
                                      <p:to>
                                        <p:strVal val="visible"/>
                                      </p:to>
                                    </p:set>
                                    <p:anim calcmode="lin" valueType="num">
                                      <p:cBhvr additive="base">
                                        <p:cTn id="123" dur="500" fill="hold"/>
                                        <p:tgtEl>
                                          <p:spTgt spid="29752"/>
                                        </p:tgtEl>
                                        <p:attrNameLst>
                                          <p:attrName>ppt_x</p:attrName>
                                        </p:attrNameLst>
                                      </p:cBhvr>
                                      <p:tavLst>
                                        <p:tav tm="0">
                                          <p:val>
                                            <p:strVal val="#ppt_x"/>
                                          </p:val>
                                        </p:tav>
                                        <p:tav tm="100000">
                                          <p:val>
                                            <p:strVal val="#ppt_x"/>
                                          </p:val>
                                        </p:tav>
                                      </p:tavLst>
                                    </p:anim>
                                    <p:anim calcmode="lin" valueType="num">
                                      <p:cBhvr additive="base">
                                        <p:cTn id="124" dur="500" fill="hold"/>
                                        <p:tgtEl>
                                          <p:spTgt spid="29752"/>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1" fill="hold" grpId="0" nodeType="clickEffect">
                                  <p:stCondLst>
                                    <p:cond delay="0"/>
                                  </p:stCondLst>
                                  <p:childTnLst>
                                    <p:set>
                                      <p:cBhvr>
                                        <p:cTn id="128" dur="1" fill="hold">
                                          <p:stCondLst>
                                            <p:cond delay="0"/>
                                          </p:stCondLst>
                                        </p:cTn>
                                        <p:tgtEl>
                                          <p:spTgt spid="29753"/>
                                        </p:tgtEl>
                                        <p:attrNameLst>
                                          <p:attrName>style.visibility</p:attrName>
                                        </p:attrNameLst>
                                      </p:cBhvr>
                                      <p:to>
                                        <p:strVal val="visible"/>
                                      </p:to>
                                    </p:set>
                                    <p:anim calcmode="lin" valueType="num">
                                      <p:cBhvr additive="base">
                                        <p:cTn id="129" dur="1000" fill="hold"/>
                                        <p:tgtEl>
                                          <p:spTgt spid="29753"/>
                                        </p:tgtEl>
                                        <p:attrNameLst>
                                          <p:attrName>ppt_x</p:attrName>
                                        </p:attrNameLst>
                                      </p:cBhvr>
                                      <p:tavLst>
                                        <p:tav tm="0">
                                          <p:val>
                                            <p:strVal val="#ppt_x"/>
                                          </p:val>
                                        </p:tav>
                                        <p:tav tm="100000">
                                          <p:val>
                                            <p:strVal val="#ppt_x"/>
                                          </p:val>
                                        </p:tav>
                                      </p:tavLst>
                                    </p:anim>
                                    <p:anim calcmode="lin" valueType="num">
                                      <p:cBhvr additive="base">
                                        <p:cTn id="130" dur="1000" fill="hold"/>
                                        <p:tgtEl>
                                          <p:spTgt spid="29753"/>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29754"/>
                                        </p:tgtEl>
                                        <p:attrNameLst>
                                          <p:attrName>style.visibility</p:attrName>
                                        </p:attrNameLst>
                                      </p:cBhvr>
                                      <p:to>
                                        <p:strVal val="visible"/>
                                      </p:to>
                                    </p:set>
                                    <p:anim calcmode="lin" valueType="num">
                                      <p:cBhvr additive="base">
                                        <p:cTn id="133" dur="1000" fill="hold"/>
                                        <p:tgtEl>
                                          <p:spTgt spid="29754"/>
                                        </p:tgtEl>
                                        <p:attrNameLst>
                                          <p:attrName>ppt_x</p:attrName>
                                        </p:attrNameLst>
                                      </p:cBhvr>
                                      <p:tavLst>
                                        <p:tav tm="0">
                                          <p:val>
                                            <p:strVal val="#ppt_x"/>
                                          </p:val>
                                        </p:tav>
                                        <p:tav tm="100000">
                                          <p:val>
                                            <p:strVal val="#ppt_x"/>
                                          </p:val>
                                        </p:tav>
                                      </p:tavLst>
                                    </p:anim>
                                    <p:anim calcmode="lin" valueType="num">
                                      <p:cBhvr additive="base">
                                        <p:cTn id="134" dur="1000" fill="hold"/>
                                        <p:tgtEl>
                                          <p:spTgt spid="29754"/>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29755"/>
                                        </p:tgtEl>
                                        <p:attrNameLst>
                                          <p:attrName>style.visibility</p:attrName>
                                        </p:attrNameLst>
                                      </p:cBhvr>
                                      <p:to>
                                        <p:strVal val="visible"/>
                                      </p:to>
                                    </p:set>
                                    <p:anim calcmode="lin" valueType="num">
                                      <p:cBhvr additive="base">
                                        <p:cTn id="137" dur="1000" fill="hold"/>
                                        <p:tgtEl>
                                          <p:spTgt spid="29755"/>
                                        </p:tgtEl>
                                        <p:attrNameLst>
                                          <p:attrName>ppt_x</p:attrName>
                                        </p:attrNameLst>
                                      </p:cBhvr>
                                      <p:tavLst>
                                        <p:tav tm="0">
                                          <p:val>
                                            <p:strVal val="#ppt_x"/>
                                          </p:val>
                                        </p:tav>
                                        <p:tav tm="100000">
                                          <p:val>
                                            <p:strVal val="#ppt_x"/>
                                          </p:val>
                                        </p:tav>
                                      </p:tavLst>
                                    </p:anim>
                                    <p:anim calcmode="lin" valueType="num">
                                      <p:cBhvr additive="base">
                                        <p:cTn id="138" dur="1000" fill="hold"/>
                                        <p:tgtEl>
                                          <p:spTgt spid="29755"/>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29756"/>
                                        </p:tgtEl>
                                        <p:attrNameLst>
                                          <p:attrName>style.visibility</p:attrName>
                                        </p:attrNameLst>
                                      </p:cBhvr>
                                      <p:to>
                                        <p:strVal val="visible"/>
                                      </p:to>
                                    </p:set>
                                    <p:anim calcmode="lin" valueType="num">
                                      <p:cBhvr additive="base">
                                        <p:cTn id="141" dur="1000" fill="hold"/>
                                        <p:tgtEl>
                                          <p:spTgt spid="29756"/>
                                        </p:tgtEl>
                                        <p:attrNameLst>
                                          <p:attrName>ppt_x</p:attrName>
                                        </p:attrNameLst>
                                      </p:cBhvr>
                                      <p:tavLst>
                                        <p:tav tm="0">
                                          <p:val>
                                            <p:strVal val="#ppt_x"/>
                                          </p:val>
                                        </p:tav>
                                        <p:tav tm="100000">
                                          <p:val>
                                            <p:strVal val="#ppt_x"/>
                                          </p:val>
                                        </p:tav>
                                      </p:tavLst>
                                    </p:anim>
                                    <p:anim calcmode="lin" valueType="num">
                                      <p:cBhvr additive="base">
                                        <p:cTn id="142" dur="1000" fill="hold"/>
                                        <p:tgtEl>
                                          <p:spTgt spid="29756"/>
                                        </p:tgtEl>
                                        <p:attrNameLst>
                                          <p:attrName>ppt_y</p:attrName>
                                        </p:attrNameLst>
                                      </p:cBhvr>
                                      <p:tavLst>
                                        <p:tav tm="0">
                                          <p:val>
                                            <p:strVal val="0-#ppt_h/2"/>
                                          </p:val>
                                        </p:tav>
                                        <p:tav tm="100000">
                                          <p:val>
                                            <p:strVal val="#ppt_y"/>
                                          </p:val>
                                        </p:tav>
                                      </p:tavLst>
                                    </p:anim>
                                  </p:childTnLst>
                                </p:cTn>
                              </p:par>
                              <p:par>
                                <p:cTn id="143" presetID="2" presetClass="entr" presetSubtype="1" fill="hold" grpId="0" nodeType="withEffect">
                                  <p:stCondLst>
                                    <p:cond delay="0"/>
                                  </p:stCondLst>
                                  <p:childTnLst>
                                    <p:set>
                                      <p:cBhvr>
                                        <p:cTn id="144" dur="1" fill="hold">
                                          <p:stCondLst>
                                            <p:cond delay="0"/>
                                          </p:stCondLst>
                                        </p:cTn>
                                        <p:tgtEl>
                                          <p:spTgt spid="29757"/>
                                        </p:tgtEl>
                                        <p:attrNameLst>
                                          <p:attrName>style.visibility</p:attrName>
                                        </p:attrNameLst>
                                      </p:cBhvr>
                                      <p:to>
                                        <p:strVal val="visible"/>
                                      </p:to>
                                    </p:set>
                                    <p:anim calcmode="lin" valueType="num">
                                      <p:cBhvr additive="base">
                                        <p:cTn id="145" dur="1000" fill="hold"/>
                                        <p:tgtEl>
                                          <p:spTgt spid="29757"/>
                                        </p:tgtEl>
                                        <p:attrNameLst>
                                          <p:attrName>ppt_x</p:attrName>
                                        </p:attrNameLst>
                                      </p:cBhvr>
                                      <p:tavLst>
                                        <p:tav tm="0">
                                          <p:val>
                                            <p:strVal val="#ppt_x"/>
                                          </p:val>
                                        </p:tav>
                                        <p:tav tm="100000">
                                          <p:val>
                                            <p:strVal val="#ppt_x"/>
                                          </p:val>
                                        </p:tav>
                                      </p:tavLst>
                                    </p:anim>
                                    <p:anim calcmode="lin" valueType="num">
                                      <p:cBhvr additive="base">
                                        <p:cTn id="146" dur="1000" fill="hold"/>
                                        <p:tgtEl>
                                          <p:spTgt spid="297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animBg="1"/>
      <p:bldP spid="29714" grpId="0" animBg="1"/>
      <p:bldP spid="29715" grpId="0" animBg="1"/>
      <p:bldP spid="29716" grpId="0" animBg="1"/>
      <p:bldP spid="29722" grpId="0"/>
      <p:bldP spid="29723" grpId="0"/>
      <p:bldP spid="29724" grpId="0"/>
      <p:bldP spid="29725" grpId="0" animBg="1"/>
      <p:bldP spid="29726" grpId="0"/>
      <p:bldP spid="29727" grpId="0" animBg="1"/>
      <p:bldP spid="29730" grpId="0" animBg="1"/>
      <p:bldP spid="29731" grpId="0"/>
      <p:bldP spid="29733" grpId="0" animBg="1"/>
      <p:bldP spid="29734" grpId="0" animBg="1"/>
      <p:bldP spid="29735" grpId="0" animBg="1"/>
      <p:bldP spid="29736" grpId="0"/>
      <p:bldP spid="29750" grpId="0" animBg="1"/>
      <p:bldP spid="29751" grpId="0"/>
      <p:bldP spid="29752" grpId="0"/>
      <p:bldP spid="29753" grpId="0" animBg="1"/>
      <p:bldP spid="29754" grpId="0" animBg="1"/>
      <p:bldP spid="29755" grpId="0" animBg="1"/>
      <p:bldP spid="29756" grpId="0"/>
      <p:bldP spid="297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215900" y="836712"/>
            <a:ext cx="7524750" cy="358775"/>
          </a:xfrm>
        </p:spPr>
        <p:txBody>
          <a:bodyPr>
            <a:normAutofit fontScale="90000"/>
          </a:bodyPr>
          <a:lstStyle/>
          <a:p>
            <a:pPr eaLnBrk="1" hangingPunct="1">
              <a:defRPr/>
            </a:pPr>
            <a:r>
              <a:rPr lang="en-US" altLang="zh-CN" sz="2400" dirty="0" smtClean="0">
                <a:solidFill>
                  <a:schemeClr val="hlink"/>
                </a:solidFill>
                <a:latin typeface="+mn-ea"/>
                <a:ea typeface="+mn-ea"/>
              </a:rPr>
              <a:t>2</a:t>
            </a:r>
            <a:r>
              <a:rPr lang="zh-CN" altLang="en-US" sz="2400" dirty="0" smtClean="0">
                <a:solidFill>
                  <a:schemeClr val="hlink"/>
                </a:solidFill>
                <a:latin typeface="+mn-ea"/>
                <a:ea typeface="+mn-ea"/>
              </a:rPr>
              <a:t>、</a:t>
            </a:r>
            <a:r>
              <a:rPr lang="zh-CN" altLang="en-US" sz="2400" dirty="0" smtClean="0">
                <a:solidFill>
                  <a:schemeClr val="tx1"/>
                </a:solidFill>
                <a:latin typeface="+mn-ea"/>
                <a:ea typeface="+mn-ea"/>
              </a:rPr>
              <a:t>综合布线子系统构成应符合图</a:t>
            </a:r>
            <a:r>
              <a:rPr lang="en-US" altLang="zh-CN" sz="2400" dirty="0" smtClean="0">
                <a:solidFill>
                  <a:schemeClr val="tx1"/>
                </a:solidFill>
                <a:latin typeface="+mn-ea"/>
                <a:ea typeface="+mn-ea"/>
              </a:rPr>
              <a:t>3.1.3—2</a:t>
            </a:r>
            <a:r>
              <a:rPr lang="zh-CN" altLang="en-US" sz="2400" dirty="0" smtClean="0">
                <a:solidFill>
                  <a:schemeClr val="tx1"/>
                </a:solidFill>
                <a:latin typeface="+mn-ea"/>
                <a:ea typeface="+mn-ea"/>
              </a:rPr>
              <a:t>要求。</a:t>
            </a:r>
          </a:p>
        </p:txBody>
      </p:sp>
      <p:pic>
        <p:nvPicPr>
          <p:cNvPr id="28675" name="Picture 6" descr="HWOCRTEMP_ROC30"/>
          <p:cNvPicPr>
            <a:picLocks noChangeAspect="1" noChangeArrowheads="1"/>
          </p:cNvPicPr>
          <p:nvPr/>
        </p:nvPicPr>
        <p:blipFill>
          <a:blip r:embed="rId3">
            <a:lum bright="-12000"/>
            <a:extLst>
              <a:ext uri="{28A0092B-C50C-407E-A947-70E740481C1C}">
                <a14:useLocalDpi xmlns:a14="http://schemas.microsoft.com/office/drawing/2010/main" val="0"/>
              </a:ext>
            </a:extLst>
          </a:blip>
          <a:srcRect b="38823"/>
          <a:stretch>
            <a:fillRect/>
          </a:stretch>
        </p:blipFill>
        <p:spPr bwMode="auto">
          <a:xfrm>
            <a:off x="1116013" y="1340767"/>
            <a:ext cx="6624637" cy="38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684213" y="4941888"/>
            <a:ext cx="7991475" cy="1138237"/>
          </a:xfrm>
          <a:prstGeom prst="rect">
            <a:avLst/>
          </a:prstGeom>
          <a:noFill/>
          <a:ln w="9525">
            <a:noFill/>
            <a:miter lim="800000"/>
            <a:headEnd/>
            <a:tailEnd/>
          </a:ln>
        </p:spPr>
        <p:txBody>
          <a:bodyPr anchor="ctr">
            <a:spAutoFit/>
          </a:bodyPr>
          <a:lstStyle/>
          <a:p>
            <a:pPr>
              <a:defRPr/>
            </a:pPr>
            <a:r>
              <a:rPr lang="zh-CN" altLang="en-US" sz="2000" dirty="0">
                <a:latin typeface="黑体" pitchFamily="2" charset="-122"/>
                <a:ea typeface="黑体" pitchFamily="2" charset="-122"/>
              </a:rPr>
              <a:t>注：</a:t>
            </a:r>
          </a:p>
          <a:p>
            <a:pPr>
              <a:defRPr/>
            </a:pPr>
            <a:r>
              <a:rPr lang="en-US" altLang="zh-CN" sz="2400" dirty="0">
                <a:latin typeface="+mn-ea"/>
                <a:ea typeface="+mn-ea"/>
              </a:rPr>
              <a:t>1</a:t>
            </a:r>
            <a:r>
              <a:rPr lang="zh-CN" altLang="en-US" sz="2400" dirty="0">
                <a:latin typeface="+mn-ea"/>
                <a:ea typeface="+mn-ea"/>
              </a:rPr>
              <a:t>、图中的虚线表示：</a:t>
            </a:r>
          </a:p>
          <a:p>
            <a:pPr>
              <a:defRPr/>
            </a:pPr>
            <a:r>
              <a:rPr lang="en-US" altLang="zh-CN" sz="2400" dirty="0">
                <a:latin typeface="+mn-ea"/>
                <a:ea typeface="+mn-ea"/>
              </a:rPr>
              <a:t>BD</a:t>
            </a:r>
            <a:r>
              <a:rPr lang="zh-CN" altLang="en-US" sz="2400" dirty="0">
                <a:latin typeface="+mn-ea"/>
                <a:ea typeface="+mn-ea"/>
              </a:rPr>
              <a:t>与</a:t>
            </a:r>
            <a:r>
              <a:rPr lang="en-US" altLang="zh-CN" sz="2400" dirty="0">
                <a:latin typeface="+mn-ea"/>
                <a:ea typeface="+mn-ea"/>
              </a:rPr>
              <a:t>BD</a:t>
            </a:r>
            <a:r>
              <a:rPr lang="zh-CN" altLang="en-US" sz="2400" dirty="0">
                <a:latin typeface="+mn-ea"/>
                <a:ea typeface="+mn-ea"/>
              </a:rPr>
              <a:t>之间，</a:t>
            </a:r>
            <a:r>
              <a:rPr lang="en-US" altLang="zh-CN" sz="2400" dirty="0">
                <a:latin typeface="+mn-ea"/>
                <a:ea typeface="+mn-ea"/>
              </a:rPr>
              <a:t>FD</a:t>
            </a:r>
            <a:r>
              <a:rPr lang="zh-CN" altLang="en-US" sz="2400" dirty="0">
                <a:latin typeface="+mn-ea"/>
                <a:ea typeface="+mn-ea"/>
              </a:rPr>
              <a:t>与</a:t>
            </a:r>
            <a:r>
              <a:rPr lang="en-US" altLang="zh-CN" sz="2400" dirty="0">
                <a:latin typeface="+mn-ea"/>
                <a:ea typeface="+mn-ea"/>
              </a:rPr>
              <a:t>FD</a:t>
            </a:r>
            <a:r>
              <a:rPr lang="zh-CN" altLang="en-US" sz="2400" dirty="0">
                <a:latin typeface="+mn-ea"/>
                <a:ea typeface="+mn-ea"/>
              </a:rPr>
              <a:t>之间，可以设置主干缆线。</a:t>
            </a:r>
          </a:p>
        </p:txBody>
      </p:sp>
    </p:spTree>
    <p:extLst>
      <p:ext uri="{BB962C8B-B14F-4D97-AF65-F5344CB8AC3E}">
        <p14:creationId xmlns:p14="http://schemas.microsoft.com/office/powerpoint/2010/main" val="1621325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827088" y="908720"/>
            <a:ext cx="7272338" cy="358775"/>
          </a:xfrm>
        </p:spPr>
        <p:txBody>
          <a:bodyPr>
            <a:normAutofit fontScale="90000"/>
          </a:bodyPr>
          <a:lstStyle/>
          <a:p>
            <a:pPr eaLnBrk="1" hangingPunct="1">
              <a:defRPr/>
            </a:pPr>
            <a:r>
              <a:rPr lang="en-US" altLang="zh-CN" sz="2400" dirty="0" smtClean="0">
                <a:solidFill>
                  <a:schemeClr val="hlink"/>
                </a:solidFill>
                <a:latin typeface="+mn-ea"/>
                <a:ea typeface="+mn-ea"/>
              </a:rPr>
              <a:t>2</a:t>
            </a:r>
            <a:r>
              <a:rPr lang="zh-CN" altLang="en-US" sz="2400" dirty="0" smtClean="0">
                <a:solidFill>
                  <a:schemeClr val="hlink"/>
                </a:solidFill>
                <a:latin typeface="+mn-ea"/>
                <a:ea typeface="+mn-ea"/>
              </a:rPr>
              <a:t>、</a:t>
            </a:r>
            <a:r>
              <a:rPr lang="zh-CN" altLang="en-US" sz="2400" dirty="0" smtClean="0">
                <a:solidFill>
                  <a:schemeClr val="tx1"/>
                </a:solidFill>
                <a:latin typeface="+mn-ea"/>
                <a:ea typeface="+mn-ea"/>
              </a:rPr>
              <a:t>综合布线子系统构成应符合图</a:t>
            </a:r>
            <a:r>
              <a:rPr lang="en-US" altLang="zh-CN" sz="2400" dirty="0" smtClean="0">
                <a:solidFill>
                  <a:schemeClr val="tx1"/>
                </a:solidFill>
                <a:latin typeface="+mn-ea"/>
                <a:ea typeface="+mn-ea"/>
              </a:rPr>
              <a:t>3.1.3—2</a:t>
            </a:r>
            <a:r>
              <a:rPr lang="zh-CN" altLang="en-US" sz="2400" dirty="0" smtClean="0">
                <a:solidFill>
                  <a:schemeClr val="tx1"/>
                </a:solidFill>
                <a:latin typeface="+mn-ea"/>
                <a:ea typeface="+mn-ea"/>
              </a:rPr>
              <a:t>要求。</a:t>
            </a:r>
          </a:p>
        </p:txBody>
      </p:sp>
      <p:pic>
        <p:nvPicPr>
          <p:cNvPr id="29699" name="Picture 3" descr="HWOCRTEMP_ROC3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t="61177"/>
          <a:stretch>
            <a:fillRect/>
          </a:stretch>
        </p:blipFill>
        <p:spPr bwMode="auto">
          <a:xfrm>
            <a:off x="395288" y="1412775"/>
            <a:ext cx="8280400" cy="328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827088" y="4632325"/>
            <a:ext cx="6481762" cy="1570038"/>
          </a:xfrm>
          <a:prstGeom prst="rect">
            <a:avLst/>
          </a:prstGeom>
          <a:noFill/>
          <a:ln w="9525">
            <a:noFill/>
            <a:miter lim="800000"/>
            <a:headEnd/>
            <a:tailEnd/>
          </a:ln>
        </p:spPr>
        <p:txBody>
          <a:bodyPr anchor="ctr">
            <a:spAutoFit/>
          </a:bodyPr>
          <a:lstStyle/>
          <a:p>
            <a:pPr>
              <a:defRPr/>
            </a:pPr>
            <a:r>
              <a:rPr lang="zh-CN" altLang="en-US" sz="2400" dirty="0">
                <a:latin typeface="+mn-ea"/>
                <a:ea typeface="+mn-ea"/>
              </a:rPr>
              <a:t>注：</a:t>
            </a:r>
          </a:p>
          <a:p>
            <a:pPr>
              <a:defRPr/>
            </a:pPr>
            <a:r>
              <a:rPr lang="en-US" altLang="zh-CN" sz="2400" dirty="0">
                <a:latin typeface="+mn-ea"/>
                <a:ea typeface="+mn-ea"/>
              </a:rPr>
              <a:t>1</a:t>
            </a:r>
            <a:r>
              <a:rPr lang="zh-CN" altLang="en-US" sz="2400" dirty="0">
                <a:latin typeface="+mn-ea"/>
                <a:ea typeface="+mn-ea"/>
              </a:rPr>
              <a:t>、图中的虚线表示：</a:t>
            </a:r>
          </a:p>
          <a:p>
            <a:pPr>
              <a:defRPr/>
            </a:pPr>
            <a:r>
              <a:rPr lang="zh-CN" altLang="en-US" sz="2400" dirty="0">
                <a:latin typeface="+mn-ea"/>
                <a:ea typeface="+mn-ea"/>
              </a:rPr>
              <a:t>   建筑物</a:t>
            </a:r>
            <a:r>
              <a:rPr lang="en-US" altLang="zh-CN" sz="2400" dirty="0">
                <a:latin typeface="+mn-ea"/>
                <a:ea typeface="+mn-ea"/>
              </a:rPr>
              <a:t>FD</a:t>
            </a:r>
            <a:r>
              <a:rPr lang="zh-CN" altLang="en-US" sz="2400" dirty="0">
                <a:latin typeface="+mn-ea"/>
                <a:ea typeface="+mn-ea"/>
              </a:rPr>
              <a:t>可以经过主干缆线直接连至</a:t>
            </a:r>
            <a:r>
              <a:rPr lang="en-US" altLang="zh-CN" sz="2400" dirty="0">
                <a:latin typeface="+mn-ea"/>
                <a:ea typeface="+mn-ea"/>
              </a:rPr>
              <a:t>CD</a:t>
            </a:r>
            <a:r>
              <a:rPr lang="zh-CN" altLang="en-US" sz="2400" dirty="0">
                <a:latin typeface="+mn-ea"/>
                <a:ea typeface="+mn-ea"/>
              </a:rPr>
              <a:t>。</a:t>
            </a:r>
          </a:p>
          <a:p>
            <a:pPr>
              <a:defRPr/>
            </a:pPr>
            <a:r>
              <a:rPr lang="zh-CN" altLang="en-US" sz="2400" dirty="0">
                <a:latin typeface="+mn-ea"/>
                <a:ea typeface="+mn-ea"/>
              </a:rPr>
              <a:t>   </a:t>
            </a:r>
            <a:r>
              <a:rPr lang="en-US" altLang="zh-CN" sz="2400" dirty="0">
                <a:latin typeface="+mn-ea"/>
                <a:ea typeface="+mn-ea"/>
              </a:rPr>
              <a:t>TO</a:t>
            </a:r>
            <a:r>
              <a:rPr lang="zh-CN" altLang="en-US" sz="2400" dirty="0">
                <a:latin typeface="+mn-ea"/>
                <a:ea typeface="+mn-ea"/>
              </a:rPr>
              <a:t>也可以经过水平缆线直接连至</a:t>
            </a:r>
            <a:r>
              <a:rPr lang="en-US" altLang="zh-CN" sz="2400" dirty="0">
                <a:latin typeface="+mn-ea"/>
                <a:ea typeface="+mn-ea"/>
              </a:rPr>
              <a:t>BD</a:t>
            </a:r>
            <a:r>
              <a:rPr lang="zh-CN" altLang="en-US" sz="2400" dirty="0">
                <a:latin typeface="+mn-ea"/>
                <a:ea typeface="+mn-ea"/>
              </a:rPr>
              <a:t>。 </a:t>
            </a:r>
          </a:p>
        </p:txBody>
      </p:sp>
    </p:spTree>
    <p:extLst>
      <p:ext uri="{BB962C8B-B14F-4D97-AF65-F5344CB8AC3E}">
        <p14:creationId xmlns:p14="http://schemas.microsoft.com/office/powerpoint/2010/main" val="292234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15900" y="842962"/>
            <a:ext cx="4572000" cy="708025"/>
          </a:xfrm>
          <a:prstGeom prst="rect">
            <a:avLst/>
          </a:prstGeom>
          <a:noFill/>
          <a:ln w="9525">
            <a:noFill/>
            <a:miter lim="800000"/>
            <a:headEnd/>
            <a:tailEnd/>
          </a:ln>
        </p:spPr>
        <p:txBody>
          <a:bodyPr>
            <a:spAutoFit/>
          </a:bodyPr>
          <a:lstStyle/>
          <a:p>
            <a:pPr>
              <a:defRPr/>
            </a:pPr>
            <a:r>
              <a:rPr lang="en-US" altLang="zh-CN" sz="2000" dirty="0">
                <a:latin typeface="+mn-ea"/>
                <a:ea typeface="+mn-ea"/>
              </a:rPr>
              <a:t>1</a:t>
            </a:r>
            <a:r>
              <a:rPr lang="zh-CN" altLang="en-US" sz="2000" dirty="0">
                <a:latin typeface="+mn-ea"/>
                <a:ea typeface="+mn-ea"/>
              </a:rPr>
              <a:t>、两个楼层管理间</a:t>
            </a:r>
            <a:r>
              <a:rPr lang="en-US" altLang="zh-CN" sz="2000" dirty="0">
                <a:latin typeface="+mn-ea"/>
                <a:ea typeface="+mn-ea"/>
              </a:rPr>
              <a:t>FD</a:t>
            </a:r>
            <a:r>
              <a:rPr lang="zh-CN" altLang="en-US" sz="2000" dirty="0">
                <a:latin typeface="+mn-ea"/>
                <a:ea typeface="+mn-ea"/>
              </a:rPr>
              <a:t>配线架可以连线；</a:t>
            </a:r>
          </a:p>
          <a:p>
            <a:pPr>
              <a:defRPr/>
            </a:pPr>
            <a:r>
              <a:rPr lang="en-US" altLang="zh-CN" sz="2000" dirty="0">
                <a:latin typeface="+mn-ea"/>
                <a:ea typeface="+mn-ea"/>
              </a:rPr>
              <a:t>2</a:t>
            </a:r>
            <a:r>
              <a:rPr lang="zh-CN" altLang="en-US" sz="2000" dirty="0">
                <a:latin typeface="+mn-ea"/>
                <a:ea typeface="+mn-ea"/>
              </a:rPr>
              <a:t>、</a:t>
            </a:r>
            <a:r>
              <a:rPr lang="en-US" altLang="zh-CN" sz="2000" dirty="0">
                <a:latin typeface="+mn-ea"/>
                <a:ea typeface="+mn-ea"/>
              </a:rPr>
              <a:t>BD</a:t>
            </a:r>
            <a:r>
              <a:rPr lang="zh-CN" altLang="en-US" sz="2000" dirty="0">
                <a:latin typeface="+mn-ea"/>
                <a:ea typeface="+mn-ea"/>
              </a:rPr>
              <a:t>配线架直接到</a:t>
            </a:r>
            <a:r>
              <a:rPr lang="en-US" altLang="zh-CN" sz="2000" dirty="0">
                <a:latin typeface="+mn-ea"/>
                <a:ea typeface="+mn-ea"/>
              </a:rPr>
              <a:t>TO</a:t>
            </a:r>
            <a:r>
              <a:rPr lang="zh-CN" altLang="en-US" sz="2000" dirty="0">
                <a:latin typeface="+mn-ea"/>
                <a:ea typeface="+mn-ea"/>
              </a:rPr>
              <a:t>信息点。</a:t>
            </a:r>
          </a:p>
        </p:txBody>
      </p:sp>
      <p:grpSp>
        <p:nvGrpSpPr>
          <p:cNvPr id="30723" name="Group 6"/>
          <p:cNvGrpSpPr>
            <a:grpSpLocks/>
          </p:cNvGrpSpPr>
          <p:nvPr/>
        </p:nvGrpSpPr>
        <p:grpSpPr bwMode="auto">
          <a:xfrm>
            <a:off x="3779838" y="1763146"/>
            <a:ext cx="503237" cy="576263"/>
            <a:chOff x="1973" y="2931"/>
            <a:chExt cx="317" cy="363"/>
          </a:xfrm>
        </p:grpSpPr>
        <p:sp>
          <p:nvSpPr>
            <p:cNvPr id="30815" name="Line 7"/>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16" name="Line 8"/>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17" name="Line 9"/>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18" name="Line 10"/>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24" name="Line 11"/>
          <p:cNvSpPr>
            <a:spLocks noChangeShapeType="1"/>
          </p:cNvSpPr>
          <p:nvPr/>
        </p:nvSpPr>
        <p:spPr bwMode="auto">
          <a:xfrm>
            <a:off x="4283075" y="2052071"/>
            <a:ext cx="17287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25" name="Group 12"/>
          <p:cNvGrpSpPr>
            <a:grpSpLocks/>
          </p:cNvGrpSpPr>
          <p:nvPr/>
        </p:nvGrpSpPr>
        <p:grpSpPr bwMode="auto">
          <a:xfrm>
            <a:off x="5867400" y="1802834"/>
            <a:ext cx="720725" cy="984250"/>
            <a:chOff x="4059" y="2977"/>
            <a:chExt cx="454" cy="620"/>
          </a:xfrm>
        </p:grpSpPr>
        <p:grpSp>
          <p:nvGrpSpPr>
            <p:cNvPr id="30811" name="Group 13"/>
            <p:cNvGrpSpPr>
              <a:grpSpLocks/>
            </p:cNvGrpSpPr>
            <p:nvPr/>
          </p:nvGrpSpPr>
          <p:grpSpPr bwMode="auto">
            <a:xfrm>
              <a:off x="4150" y="2977"/>
              <a:ext cx="272" cy="272"/>
              <a:chOff x="930" y="2931"/>
              <a:chExt cx="272" cy="272"/>
            </a:xfrm>
          </p:grpSpPr>
          <p:sp>
            <p:nvSpPr>
              <p:cNvPr id="30813" name="Rectangle 14"/>
              <p:cNvSpPr>
                <a:spLocks noChangeArrowheads="1"/>
              </p:cNvSpPr>
              <p:nvPr/>
            </p:nvSpPr>
            <p:spPr bwMode="auto">
              <a:xfrm>
                <a:off x="930" y="2931"/>
                <a:ext cx="272" cy="27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814" name="Rectangle 15"/>
              <p:cNvSpPr>
                <a:spLocks noChangeArrowheads="1"/>
              </p:cNvSpPr>
              <p:nvPr/>
            </p:nvSpPr>
            <p:spPr bwMode="auto">
              <a:xfrm>
                <a:off x="1021" y="3022"/>
                <a:ext cx="90" cy="91"/>
              </a:xfrm>
              <a:prstGeom prst="rect">
                <a:avLst/>
              </a:prstGeom>
              <a:solidFill>
                <a:srgbClr val="FF0000"/>
              </a:solidFill>
              <a:ln w="9525">
                <a:solidFill>
                  <a:schemeClr val="tx1"/>
                </a:solidFill>
                <a:miter lim="800000"/>
                <a:headEnd/>
                <a:tailEnd/>
              </a:ln>
            </p:spPr>
            <p:txBody>
              <a:bodyPr wrap="none" anchor="ctr"/>
              <a:lstStyle/>
              <a:p>
                <a:endParaRPr lang="zh-CN" altLang="en-US"/>
              </a:p>
            </p:txBody>
          </p:sp>
        </p:grpSp>
        <p:sp>
          <p:nvSpPr>
            <p:cNvPr id="30812" name="Text Box 16"/>
            <p:cNvSpPr txBox="1">
              <a:spLocks noChangeArrowheads="1"/>
            </p:cNvSpPr>
            <p:nvPr/>
          </p:nvSpPr>
          <p:spPr bwMode="auto">
            <a:xfrm>
              <a:off x="4059" y="3385"/>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TO</a:t>
              </a:r>
            </a:p>
          </p:txBody>
        </p:sp>
      </p:grpSp>
      <p:sp>
        <p:nvSpPr>
          <p:cNvPr id="30726" name="Text Box 18"/>
          <p:cNvSpPr txBox="1">
            <a:spLocks noChangeArrowheads="1"/>
          </p:cNvSpPr>
          <p:nvPr/>
        </p:nvSpPr>
        <p:spPr bwMode="auto">
          <a:xfrm>
            <a:off x="3635375" y="2412434"/>
            <a:ext cx="935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F D</a:t>
            </a:r>
          </a:p>
        </p:txBody>
      </p:sp>
      <p:sp>
        <p:nvSpPr>
          <p:cNvPr id="30727" name="Rectangle 19"/>
          <p:cNvSpPr>
            <a:spLocks noChangeArrowheads="1"/>
          </p:cNvSpPr>
          <p:nvPr/>
        </p:nvSpPr>
        <p:spPr bwMode="auto">
          <a:xfrm>
            <a:off x="7883525" y="1834584"/>
            <a:ext cx="431800" cy="431800"/>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28" name="Text Box 20"/>
          <p:cNvSpPr txBox="1">
            <a:spLocks noChangeArrowheads="1"/>
          </p:cNvSpPr>
          <p:nvPr/>
        </p:nvSpPr>
        <p:spPr bwMode="auto">
          <a:xfrm>
            <a:off x="7739063" y="2339409"/>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TE</a:t>
            </a:r>
          </a:p>
        </p:txBody>
      </p:sp>
      <p:sp>
        <p:nvSpPr>
          <p:cNvPr id="30729" name="Line 21"/>
          <p:cNvSpPr>
            <a:spLocks noChangeShapeType="1"/>
          </p:cNvSpPr>
          <p:nvPr/>
        </p:nvSpPr>
        <p:spPr bwMode="auto">
          <a:xfrm>
            <a:off x="6443663" y="2052071"/>
            <a:ext cx="14414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0" name="Line 22"/>
          <p:cNvSpPr>
            <a:spLocks noChangeShapeType="1"/>
          </p:cNvSpPr>
          <p:nvPr/>
        </p:nvSpPr>
        <p:spPr bwMode="auto">
          <a:xfrm>
            <a:off x="971550" y="2052071"/>
            <a:ext cx="11509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31" name="Group 24"/>
          <p:cNvGrpSpPr>
            <a:grpSpLocks/>
          </p:cNvGrpSpPr>
          <p:nvPr/>
        </p:nvGrpSpPr>
        <p:grpSpPr bwMode="auto">
          <a:xfrm>
            <a:off x="2122488" y="1764734"/>
            <a:ext cx="503237" cy="576262"/>
            <a:chOff x="1973" y="2931"/>
            <a:chExt cx="317" cy="363"/>
          </a:xfrm>
        </p:grpSpPr>
        <p:sp>
          <p:nvSpPr>
            <p:cNvPr id="30807" name="Line 25"/>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8" name="Line 26"/>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9" name="Line 27"/>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10" name="Line 28"/>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732" name="Group 29"/>
          <p:cNvGrpSpPr>
            <a:grpSpLocks/>
          </p:cNvGrpSpPr>
          <p:nvPr/>
        </p:nvGrpSpPr>
        <p:grpSpPr bwMode="auto">
          <a:xfrm>
            <a:off x="395288" y="1777434"/>
            <a:ext cx="503237" cy="576262"/>
            <a:chOff x="1973" y="2931"/>
            <a:chExt cx="317" cy="363"/>
          </a:xfrm>
        </p:grpSpPr>
        <p:sp>
          <p:nvSpPr>
            <p:cNvPr id="30803" name="Line 30"/>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4" name="Line 31"/>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5" name="Line 32"/>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6" name="Line 33"/>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33" name="Line 34"/>
          <p:cNvSpPr>
            <a:spLocks noChangeShapeType="1"/>
          </p:cNvSpPr>
          <p:nvPr/>
        </p:nvSpPr>
        <p:spPr bwMode="auto">
          <a:xfrm>
            <a:off x="2627313" y="2052071"/>
            <a:ext cx="11509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4" name="Text Box 35"/>
          <p:cNvSpPr txBox="1">
            <a:spLocks noChangeArrowheads="1"/>
          </p:cNvSpPr>
          <p:nvPr/>
        </p:nvSpPr>
        <p:spPr bwMode="auto">
          <a:xfrm>
            <a:off x="1906588" y="2412434"/>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B D</a:t>
            </a:r>
          </a:p>
        </p:txBody>
      </p:sp>
      <p:sp>
        <p:nvSpPr>
          <p:cNvPr id="30735" name="Text Box 36"/>
          <p:cNvSpPr txBox="1">
            <a:spLocks noChangeArrowheads="1"/>
          </p:cNvSpPr>
          <p:nvPr/>
        </p:nvSpPr>
        <p:spPr bwMode="auto">
          <a:xfrm>
            <a:off x="179388" y="1811338"/>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C D</a:t>
            </a:r>
          </a:p>
        </p:txBody>
      </p:sp>
      <p:grpSp>
        <p:nvGrpSpPr>
          <p:cNvPr id="30736" name="Group 37"/>
          <p:cNvGrpSpPr>
            <a:grpSpLocks/>
          </p:cNvGrpSpPr>
          <p:nvPr/>
        </p:nvGrpSpPr>
        <p:grpSpPr bwMode="auto">
          <a:xfrm>
            <a:off x="3779838" y="3052763"/>
            <a:ext cx="503237" cy="576262"/>
            <a:chOff x="1973" y="2931"/>
            <a:chExt cx="317" cy="363"/>
          </a:xfrm>
        </p:grpSpPr>
        <p:sp>
          <p:nvSpPr>
            <p:cNvPr id="30799" name="Line 38"/>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0" name="Line 39"/>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1" name="Line 40"/>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02" name="Line 41"/>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37" name="Line 42"/>
          <p:cNvSpPr>
            <a:spLocks noChangeShapeType="1"/>
          </p:cNvSpPr>
          <p:nvPr/>
        </p:nvSpPr>
        <p:spPr bwMode="auto">
          <a:xfrm>
            <a:off x="4283075" y="3341688"/>
            <a:ext cx="17287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38" name="Group 44"/>
          <p:cNvGrpSpPr>
            <a:grpSpLocks/>
          </p:cNvGrpSpPr>
          <p:nvPr/>
        </p:nvGrpSpPr>
        <p:grpSpPr bwMode="auto">
          <a:xfrm>
            <a:off x="6011863" y="3092450"/>
            <a:ext cx="431800" cy="431800"/>
            <a:chOff x="930" y="2931"/>
            <a:chExt cx="272" cy="272"/>
          </a:xfrm>
        </p:grpSpPr>
        <p:sp>
          <p:nvSpPr>
            <p:cNvPr id="30797" name="Rectangle 45"/>
            <p:cNvSpPr>
              <a:spLocks noChangeArrowheads="1"/>
            </p:cNvSpPr>
            <p:nvPr/>
          </p:nvSpPr>
          <p:spPr bwMode="auto">
            <a:xfrm>
              <a:off x="930" y="2931"/>
              <a:ext cx="272" cy="27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98" name="Rectangle 46"/>
            <p:cNvSpPr>
              <a:spLocks noChangeArrowheads="1"/>
            </p:cNvSpPr>
            <p:nvPr/>
          </p:nvSpPr>
          <p:spPr bwMode="auto">
            <a:xfrm>
              <a:off x="1021" y="3022"/>
              <a:ext cx="90" cy="91"/>
            </a:xfrm>
            <a:prstGeom prst="rect">
              <a:avLst/>
            </a:prstGeom>
            <a:solidFill>
              <a:srgbClr val="FF0000"/>
            </a:solidFill>
            <a:ln w="9525">
              <a:solidFill>
                <a:schemeClr val="tx1"/>
              </a:solidFill>
              <a:miter lim="800000"/>
              <a:headEnd/>
              <a:tailEnd/>
            </a:ln>
          </p:spPr>
          <p:txBody>
            <a:bodyPr wrap="none" anchor="ctr"/>
            <a:lstStyle/>
            <a:p>
              <a:endParaRPr lang="zh-CN" altLang="en-US"/>
            </a:p>
          </p:txBody>
        </p:sp>
      </p:grpSp>
      <p:sp>
        <p:nvSpPr>
          <p:cNvPr id="30739" name="Text Box 47"/>
          <p:cNvSpPr txBox="1">
            <a:spLocks noChangeArrowheads="1"/>
          </p:cNvSpPr>
          <p:nvPr/>
        </p:nvSpPr>
        <p:spPr bwMode="auto">
          <a:xfrm>
            <a:off x="5867400" y="35004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TO</a:t>
            </a:r>
          </a:p>
        </p:txBody>
      </p:sp>
      <p:sp>
        <p:nvSpPr>
          <p:cNvPr id="30740" name="Text Box 48"/>
          <p:cNvSpPr txBox="1">
            <a:spLocks noChangeArrowheads="1"/>
          </p:cNvSpPr>
          <p:nvPr/>
        </p:nvSpPr>
        <p:spPr bwMode="auto">
          <a:xfrm>
            <a:off x="3635375" y="3573463"/>
            <a:ext cx="935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F D</a:t>
            </a:r>
          </a:p>
        </p:txBody>
      </p:sp>
      <p:sp>
        <p:nvSpPr>
          <p:cNvPr id="30741" name="Rectangle 49"/>
          <p:cNvSpPr>
            <a:spLocks noChangeArrowheads="1"/>
          </p:cNvSpPr>
          <p:nvPr/>
        </p:nvSpPr>
        <p:spPr bwMode="auto">
          <a:xfrm>
            <a:off x="7883525" y="3124200"/>
            <a:ext cx="431800" cy="431800"/>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42" name="Text Box 50"/>
          <p:cNvSpPr txBox="1">
            <a:spLocks noChangeArrowheads="1"/>
          </p:cNvSpPr>
          <p:nvPr/>
        </p:nvSpPr>
        <p:spPr bwMode="auto">
          <a:xfrm>
            <a:off x="7739063" y="35004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TE</a:t>
            </a:r>
          </a:p>
        </p:txBody>
      </p:sp>
      <p:sp>
        <p:nvSpPr>
          <p:cNvPr id="30743" name="Line 51"/>
          <p:cNvSpPr>
            <a:spLocks noChangeShapeType="1"/>
          </p:cNvSpPr>
          <p:nvPr/>
        </p:nvSpPr>
        <p:spPr bwMode="auto">
          <a:xfrm>
            <a:off x="6443663" y="3341688"/>
            <a:ext cx="14414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44" name="Group 53"/>
          <p:cNvGrpSpPr>
            <a:grpSpLocks/>
          </p:cNvGrpSpPr>
          <p:nvPr/>
        </p:nvGrpSpPr>
        <p:grpSpPr bwMode="auto">
          <a:xfrm>
            <a:off x="2122488" y="3054350"/>
            <a:ext cx="503237" cy="576263"/>
            <a:chOff x="1973" y="2931"/>
            <a:chExt cx="317" cy="363"/>
          </a:xfrm>
        </p:grpSpPr>
        <p:sp>
          <p:nvSpPr>
            <p:cNvPr id="30793" name="Line 54"/>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4" name="Line 55"/>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5" name="Line 56"/>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6" name="Line 57"/>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745" name="Group 58"/>
          <p:cNvGrpSpPr>
            <a:grpSpLocks/>
          </p:cNvGrpSpPr>
          <p:nvPr/>
        </p:nvGrpSpPr>
        <p:grpSpPr bwMode="auto">
          <a:xfrm>
            <a:off x="395288" y="3068638"/>
            <a:ext cx="503237" cy="576262"/>
            <a:chOff x="1973" y="2931"/>
            <a:chExt cx="317" cy="363"/>
          </a:xfrm>
        </p:grpSpPr>
        <p:sp>
          <p:nvSpPr>
            <p:cNvPr id="30789" name="Line 59"/>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0" name="Line 60"/>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1" name="Line 61"/>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92" name="Line 62"/>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46" name="Line 63"/>
          <p:cNvSpPr>
            <a:spLocks noChangeShapeType="1"/>
          </p:cNvSpPr>
          <p:nvPr/>
        </p:nvSpPr>
        <p:spPr bwMode="auto">
          <a:xfrm>
            <a:off x="2627313" y="3341688"/>
            <a:ext cx="11509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47" name="Text Box 64"/>
          <p:cNvSpPr txBox="1">
            <a:spLocks noChangeArrowheads="1"/>
          </p:cNvSpPr>
          <p:nvPr/>
        </p:nvSpPr>
        <p:spPr bwMode="auto">
          <a:xfrm>
            <a:off x="1906588" y="3573463"/>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B D</a:t>
            </a:r>
          </a:p>
        </p:txBody>
      </p:sp>
      <p:sp>
        <p:nvSpPr>
          <p:cNvPr id="30748" name="Text Box 65"/>
          <p:cNvSpPr txBox="1">
            <a:spLocks noChangeArrowheads="1"/>
          </p:cNvSpPr>
          <p:nvPr/>
        </p:nvSpPr>
        <p:spPr bwMode="auto">
          <a:xfrm>
            <a:off x="179388" y="3644900"/>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C D</a:t>
            </a:r>
          </a:p>
        </p:txBody>
      </p:sp>
      <p:grpSp>
        <p:nvGrpSpPr>
          <p:cNvPr id="30749" name="Group 66"/>
          <p:cNvGrpSpPr>
            <a:grpSpLocks/>
          </p:cNvGrpSpPr>
          <p:nvPr/>
        </p:nvGrpSpPr>
        <p:grpSpPr bwMode="auto">
          <a:xfrm>
            <a:off x="3779838" y="4276725"/>
            <a:ext cx="503237" cy="576263"/>
            <a:chOff x="1973" y="2931"/>
            <a:chExt cx="317" cy="363"/>
          </a:xfrm>
        </p:grpSpPr>
        <p:sp>
          <p:nvSpPr>
            <p:cNvPr id="30785" name="Line 67"/>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6" name="Line 68"/>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7" name="Line 69"/>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8" name="Line 70"/>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50" name="Line 71"/>
          <p:cNvSpPr>
            <a:spLocks noChangeShapeType="1"/>
          </p:cNvSpPr>
          <p:nvPr/>
        </p:nvSpPr>
        <p:spPr bwMode="auto">
          <a:xfrm>
            <a:off x="4283075" y="4565650"/>
            <a:ext cx="17287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51" name="Group 73"/>
          <p:cNvGrpSpPr>
            <a:grpSpLocks/>
          </p:cNvGrpSpPr>
          <p:nvPr/>
        </p:nvGrpSpPr>
        <p:grpSpPr bwMode="auto">
          <a:xfrm>
            <a:off x="6011863" y="4316413"/>
            <a:ext cx="431800" cy="431800"/>
            <a:chOff x="930" y="2931"/>
            <a:chExt cx="272" cy="272"/>
          </a:xfrm>
        </p:grpSpPr>
        <p:sp>
          <p:nvSpPr>
            <p:cNvPr id="30783" name="Rectangle 74"/>
            <p:cNvSpPr>
              <a:spLocks noChangeArrowheads="1"/>
            </p:cNvSpPr>
            <p:nvPr/>
          </p:nvSpPr>
          <p:spPr bwMode="auto">
            <a:xfrm>
              <a:off x="930" y="2931"/>
              <a:ext cx="272" cy="27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84" name="Rectangle 75"/>
            <p:cNvSpPr>
              <a:spLocks noChangeArrowheads="1"/>
            </p:cNvSpPr>
            <p:nvPr/>
          </p:nvSpPr>
          <p:spPr bwMode="auto">
            <a:xfrm>
              <a:off x="1021" y="3022"/>
              <a:ext cx="90" cy="91"/>
            </a:xfrm>
            <a:prstGeom prst="rect">
              <a:avLst/>
            </a:prstGeom>
            <a:solidFill>
              <a:srgbClr val="FF0000"/>
            </a:solidFill>
            <a:ln w="9525">
              <a:solidFill>
                <a:schemeClr val="tx1"/>
              </a:solidFill>
              <a:miter lim="800000"/>
              <a:headEnd/>
              <a:tailEnd/>
            </a:ln>
          </p:spPr>
          <p:txBody>
            <a:bodyPr wrap="none" anchor="ctr"/>
            <a:lstStyle/>
            <a:p>
              <a:endParaRPr lang="zh-CN" altLang="en-US"/>
            </a:p>
          </p:txBody>
        </p:sp>
      </p:grpSp>
      <p:sp>
        <p:nvSpPr>
          <p:cNvPr id="30752" name="Text Box 76"/>
          <p:cNvSpPr txBox="1">
            <a:spLocks noChangeArrowheads="1"/>
          </p:cNvSpPr>
          <p:nvPr/>
        </p:nvSpPr>
        <p:spPr bwMode="auto">
          <a:xfrm>
            <a:off x="5867400" y="47244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TO</a:t>
            </a:r>
          </a:p>
        </p:txBody>
      </p:sp>
      <p:sp>
        <p:nvSpPr>
          <p:cNvPr id="30753" name="Text Box 77"/>
          <p:cNvSpPr txBox="1">
            <a:spLocks noChangeArrowheads="1"/>
          </p:cNvSpPr>
          <p:nvPr/>
        </p:nvSpPr>
        <p:spPr bwMode="auto">
          <a:xfrm>
            <a:off x="3635375" y="4926013"/>
            <a:ext cx="935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F D</a:t>
            </a:r>
          </a:p>
        </p:txBody>
      </p:sp>
      <p:sp>
        <p:nvSpPr>
          <p:cNvPr id="30754" name="Rectangle 78"/>
          <p:cNvSpPr>
            <a:spLocks noChangeArrowheads="1"/>
          </p:cNvSpPr>
          <p:nvPr/>
        </p:nvSpPr>
        <p:spPr bwMode="auto">
          <a:xfrm>
            <a:off x="7883525" y="4348163"/>
            <a:ext cx="431800" cy="431800"/>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55" name="Text Box 79"/>
          <p:cNvSpPr txBox="1">
            <a:spLocks noChangeArrowheads="1"/>
          </p:cNvSpPr>
          <p:nvPr/>
        </p:nvSpPr>
        <p:spPr bwMode="auto">
          <a:xfrm>
            <a:off x="7739063" y="47244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TE</a:t>
            </a:r>
          </a:p>
        </p:txBody>
      </p:sp>
      <p:sp>
        <p:nvSpPr>
          <p:cNvPr id="30756" name="Line 80"/>
          <p:cNvSpPr>
            <a:spLocks noChangeShapeType="1"/>
          </p:cNvSpPr>
          <p:nvPr/>
        </p:nvSpPr>
        <p:spPr bwMode="auto">
          <a:xfrm>
            <a:off x="6443663" y="4565650"/>
            <a:ext cx="14414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57" name="Line 81"/>
          <p:cNvSpPr>
            <a:spLocks noChangeShapeType="1"/>
          </p:cNvSpPr>
          <p:nvPr/>
        </p:nvSpPr>
        <p:spPr bwMode="auto">
          <a:xfrm>
            <a:off x="971550" y="3284538"/>
            <a:ext cx="11509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58" name="Group 82"/>
          <p:cNvGrpSpPr>
            <a:grpSpLocks/>
          </p:cNvGrpSpPr>
          <p:nvPr/>
        </p:nvGrpSpPr>
        <p:grpSpPr bwMode="auto">
          <a:xfrm>
            <a:off x="2122488" y="5445125"/>
            <a:ext cx="503237" cy="576263"/>
            <a:chOff x="1973" y="2931"/>
            <a:chExt cx="317" cy="363"/>
          </a:xfrm>
        </p:grpSpPr>
        <p:sp>
          <p:nvSpPr>
            <p:cNvPr id="30779" name="Line 83"/>
            <p:cNvSpPr>
              <a:spLocks noChangeShapeType="1"/>
            </p:cNvSpPr>
            <p:nvPr/>
          </p:nvSpPr>
          <p:spPr bwMode="auto">
            <a:xfrm>
              <a:off x="1973"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0" name="Line 84"/>
            <p:cNvSpPr>
              <a:spLocks noChangeShapeType="1"/>
            </p:cNvSpPr>
            <p:nvPr/>
          </p:nvSpPr>
          <p:spPr bwMode="auto">
            <a:xfrm>
              <a:off x="2290" y="2931"/>
              <a:ext cx="0" cy="3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1" name="Line 85"/>
            <p:cNvSpPr>
              <a:spLocks noChangeShapeType="1"/>
            </p:cNvSpPr>
            <p:nvPr/>
          </p:nvSpPr>
          <p:spPr bwMode="auto">
            <a:xfrm>
              <a:off x="2018" y="2976"/>
              <a:ext cx="227"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82" name="Line 86"/>
            <p:cNvSpPr>
              <a:spLocks noChangeShapeType="1"/>
            </p:cNvSpPr>
            <p:nvPr/>
          </p:nvSpPr>
          <p:spPr bwMode="auto">
            <a:xfrm flipH="1">
              <a:off x="2064" y="2976"/>
              <a:ext cx="181" cy="2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59" name="Line 92"/>
          <p:cNvSpPr>
            <a:spLocks noChangeShapeType="1"/>
          </p:cNvSpPr>
          <p:nvPr/>
        </p:nvSpPr>
        <p:spPr bwMode="auto">
          <a:xfrm>
            <a:off x="3348038" y="4508500"/>
            <a:ext cx="430212" cy="0"/>
          </a:xfrm>
          <a:prstGeom prst="line">
            <a:avLst/>
          </a:prstGeom>
          <a:noFill/>
          <a:ln w="571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0" name="Text Box 93"/>
          <p:cNvSpPr txBox="1">
            <a:spLocks noChangeArrowheads="1"/>
          </p:cNvSpPr>
          <p:nvPr/>
        </p:nvSpPr>
        <p:spPr bwMode="auto">
          <a:xfrm>
            <a:off x="1906588" y="5213350"/>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600" b="1">
                <a:latin typeface="微软雅黑" pitchFamily="34" charset="-122"/>
                <a:ea typeface="微软雅黑" pitchFamily="34" charset="-122"/>
              </a:rPr>
              <a:t>B D</a:t>
            </a:r>
          </a:p>
        </p:txBody>
      </p:sp>
      <p:sp>
        <p:nvSpPr>
          <p:cNvPr id="30761" name="Line 95"/>
          <p:cNvSpPr>
            <a:spLocks noChangeShapeType="1"/>
          </p:cNvSpPr>
          <p:nvPr/>
        </p:nvSpPr>
        <p:spPr bwMode="auto">
          <a:xfrm flipV="1">
            <a:off x="3348038" y="3500438"/>
            <a:ext cx="0" cy="1008062"/>
          </a:xfrm>
          <a:prstGeom prst="line">
            <a:avLst/>
          </a:prstGeom>
          <a:noFill/>
          <a:ln w="571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2" name="Line 96"/>
          <p:cNvSpPr>
            <a:spLocks noChangeShapeType="1"/>
          </p:cNvSpPr>
          <p:nvPr/>
        </p:nvSpPr>
        <p:spPr bwMode="auto">
          <a:xfrm>
            <a:off x="3348038" y="3500438"/>
            <a:ext cx="360362" cy="0"/>
          </a:xfrm>
          <a:prstGeom prst="line">
            <a:avLst/>
          </a:prstGeom>
          <a:noFill/>
          <a:ln w="571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63" name="Group 100"/>
          <p:cNvGrpSpPr>
            <a:grpSpLocks/>
          </p:cNvGrpSpPr>
          <p:nvPr/>
        </p:nvGrpSpPr>
        <p:grpSpPr bwMode="auto">
          <a:xfrm>
            <a:off x="2627313" y="3500438"/>
            <a:ext cx="1152525" cy="1152525"/>
            <a:chOff x="1655" y="2205"/>
            <a:chExt cx="726" cy="726"/>
          </a:xfrm>
        </p:grpSpPr>
        <p:sp>
          <p:nvSpPr>
            <p:cNvPr id="30776" name="Line 97"/>
            <p:cNvSpPr>
              <a:spLocks noChangeShapeType="1"/>
            </p:cNvSpPr>
            <p:nvPr/>
          </p:nvSpPr>
          <p:spPr bwMode="auto">
            <a:xfrm>
              <a:off x="1655" y="2205"/>
              <a:ext cx="1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7" name="Line 98"/>
            <p:cNvSpPr>
              <a:spLocks noChangeShapeType="1"/>
            </p:cNvSpPr>
            <p:nvPr/>
          </p:nvSpPr>
          <p:spPr bwMode="auto">
            <a:xfrm>
              <a:off x="1837" y="2205"/>
              <a:ext cx="0" cy="72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8" name="Line 99"/>
            <p:cNvSpPr>
              <a:spLocks noChangeShapeType="1"/>
            </p:cNvSpPr>
            <p:nvPr/>
          </p:nvSpPr>
          <p:spPr bwMode="auto">
            <a:xfrm>
              <a:off x="1837" y="2931"/>
              <a:ext cx="5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764" name="Group 101"/>
          <p:cNvGrpSpPr>
            <a:grpSpLocks/>
          </p:cNvGrpSpPr>
          <p:nvPr/>
        </p:nvGrpSpPr>
        <p:grpSpPr bwMode="auto">
          <a:xfrm>
            <a:off x="971550" y="3500438"/>
            <a:ext cx="1152525" cy="2233612"/>
            <a:chOff x="1655" y="2205"/>
            <a:chExt cx="726" cy="726"/>
          </a:xfrm>
        </p:grpSpPr>
        <p:sp>
          <p:nvSpPr>
            <p:cNvPr id="30773" name="Line 102"/>
            <p:cNvSpPr>
              <a:spLocks noChangeShapeType="1"/>
            </p:cNvSpPr>
            <p:nvPr/>
          </p:nvSpPr>
          <p:spPr bwMode="auto">
            <a:xfrm>
              <a:off x="1655" y="2205"/>
              <a:ext cx="18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4" name="Line 103"/>
            <p:cNvSpPr>
              <a:spLocks noChangeShapeType="1"/>
            </p:cNvSpPr>
            <p:nvPr/>
          </p:nvSpPr>
          <p:spPr bwMode="auto">
            <a:xfrm>
              <a:off x="1837" y="2205"/>
              <a:ext cx="0" cy="72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75" name="Line 104"/>
            <p:cNvSpPr>
              <a:spLocks noChangeShapeType="1"/>
            </p:cNvSpPr>
            <p:nvPr/>
          </p:nvSpPr>
          <p:spPr bwMode="auto">
            <a:xfrm>
              <a:off x="1837" y="2931"/>
              <a:ext cx="5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65" name="Line 105"/>
          <p:cNvSpPr>
            <a:spLocks noChangeShapeType="1"/>
          </p:cNvSpPr>
          <p:nvPr/>
        </p:nvSpPr>
        <p:spPr bwMode="auto">
          <a:xfrm flipV="1">
            <a:off x="2627313" y="5718175"/>
            <a:ext cx="3386137" cy="15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0766" name="Group 107"/>
          <p:cNvGrpSpPr>
            <a:grpSpLocks/>
          </p:cNvGrpSpPr>
          <p:nvPr/>
        </p:nvGrpSpPr>
        <p:grpSpPr bwMode="auto">
          <a:xfrm>
            <a:off x="6013450" y="5468938"/>
            <a:ext cx="431800" cy="431800"/>
            <a:chOff x="930" y="2931"/>
            <a:chExt cx="272" cy="272"/>
          </a:xfrm>
        </p:grpSpPr>
        <p:sp>
          <p:nvSpPr>
            <p:cNvPr id="30771" name="Rectangle 108"/>
            <p:cNvSpPr>
              <a:spLocks noChangeArrowheads="1"/>
            </p:cNvSpPr>
            <p:nvPr/>
          </p:nvSpPr>
          <p:spPr bwMode="auto">
            <a:xfrm>
              <a:off x="930" y="2931"/>
              <a:ext cx="272" cy="272"/>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72" name="Rectangle 109"/>
            <p:cNvSpPr>
              <a:spLocks noChangeArrowheads="1"/>
            </p:cNvSpPr>
            <p:nvPr/>
          </p:nvSpPr>
          <p:spPr bwMode="auto">
            <a:xfrm>
              <a:off x="1021" y="3022"/>
              <a:ext cx="90" cy="91"/>
            </a:xfrm>
            <a:prstGeom prst="rect">
              <a:avLst/>
            </a:prstGeom>
            <a:solidFill>
              <a:srgbClr val="FF0000"/>
            </a:solidFill>
            <a:ln w="9525">
              <a:solidFill>
                <a:schemeClr val="tx1"/>
              </a:solidFill>
              <a:miter lim="800000"/>
              <a:headEnd/>
              <a:tailEnd/>
            </a:ln>
          </p:spPr>
          <p:txBody>
            <a:bodyPr wrap="none" anchor="ctr"/>
            <a:lstStyle/>
            <a:p>
              <a:endParaRPr lang="zh-CN" altLang="en-US"/>
            </a:p>
          </p:txBody>
        </p:sp>
      </p:grpSp>
      <p:sp>
        <p:nvSpPr>
          <p:cNvPr id="30767" name="Text Box 110"/>
          <p:cNvSpPr txBox="1">
            <a:spLocks noChangeArrowheads="1"/>
          </p:cNvSpPr>
          <p:nvPr/>
        </p:nvSpPr>
        <p:spPr bwMode="auto">
          <a:xfrm>
            <a:off x="5868988" y="587692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TO</a:t>
            </a:r>
          </a:p>
        </p:txBody>
      </p:sp>
      <p:sp>
        <p:nvSpPr>
          <p:cNvPr id="30768" name="Rectangle 111"/>
          <p:cNvSpPr>
            <a:spLocks noChangeArrowheads="1"/>
          </p:cNvSpPr>
          <p:nvPr/>
        </p:nvSpPr>
        <p:spPr bwMode="auto">
          <a:xfrm>
            <a:off x="7885113" y="5500688"/>
            <a:ext cx="431800" cy="431800"/>
          </a:xfrm>
          <a:prstGeom prst="rect">
            <a:avLst/>
          </a:prstGeom>
          <a:solidFill>
            <a:schemeClr val="tx1"/>
          </a:solidFill>
          <a:ln w="28575">
            <a:solidFill>
              <a:schemeClr val="tx1"/>
            </a:solidFill>
            <a:miter lim="800000"/>
            <a:headEnd/>
            <a:tailEnd/>
          </a:ln>
        </p:spPr>
        <p:txBody>
          <a:bodyPr wrap="none" anchor="ctr"/>
          <a:lstStyle/>
          <a:p>
            <a:endParaRPr lang="zh-CN" altLang="en-US"/>
          </a:p>
        </p:txBody>
      </p:sp>
      <p:sp>
        <p:nvSpPr>
          <p:cNvPr id="30769" name="Text Box 112"/>
          <p:cNvSpPr txBox="1">
            <a:spLocks noChangeArrowheads="1"/>
          </p:cNvSpPr>
          <p:nvPr/>
        </p:nvSpPr>
        <p:spPr bwMode="auto">
          <a:xfrm>
            <a:off x="7740650" y="587692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en-US" altLang="zh-CN" sz="1600" b="1">
                <a:latin typeface="微软雅黑" pitchFamily="34" charset="-122"/>
                <a:ea typeface="微软雅黑" pitchFamily="34" charset="-122"/>
              </a:rPr>
              <a:t>TE</a:t>
            </a:r>
          </a:p>
        </p:txBody>
      </p:sp>
      <p:sp>
        <p:nvSpPr>
          <p:cNvPr id="30770" name="Line 113"/>
          <p:cNvSpPr>
            <a:spLocks noChangeShapeType="1"/>
          </p:cNvSpPr>
          <p:nvPr/>
        </p:nvSpPr>
        <p:spPr bwMode="auto">
          <a:xfrm>
            <a:off x="6445250" y="5718175"/>
            <a:ext cx="14414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891959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2" descr="2010-3-10系统图-课件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11463"/>
            <a:ext cx="272256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3"/>
          <p:cNvSpPr>
            <a:spLocks noChangeArrowheads="1"/>
          </p:cNvSpPr>
          <p:nvPr/>
        </p:nvSpPr>
        <p:spPr bwMode="auto">
          <a:xfrm>
            <a:off x="160930" y="1268760"/>
            <a:ext cx="7273925" cy="1846659"/>
          </a:xfrm>
          <a:prstGeom prst="rect">
            <a:avLst/>
          </a:prstGeom>
          <a:noFill/>
          <a:ln w="9525">
            <a:noFill/>
            <a:miter lim="800000"/>
            <a:headEnd/>
            <a:tailEnd/>
          </a:ln>
        </p:spPr>
        <p:txBody>
          <a:bodyPr>
            <a:spAutoFit/>
          </a:bodyPr>
          <a:lstStyle/>
          <a:p>
            <a:pPr>
              <a:defRPr/>
            </a:pPr>
            <a:r>
              <a:rPr lang="en-US" altLang="zh-CN" sz="2400" dirty="0">
                <a:latin typeface="+mn-ea"/>
                <a:ea typeface="+mn-ea"/>
              </a:rPr>
              <a:t>1</a:t>
            </a:r>
            <a:r>
              <a:rPr lang="zh-CN" altLang="en-US" sz="2400" dirty="0">
                <a:latin typeface="+mn-ea"/>
                <a:ea typeface="+mn-ea"/>
              </a:rPr>
              <a:t>号楼交换机端口利用率</a:t>
            </a:r>
            <a:r>
              <a:rPr lang="en-US" altLang="zh-CN" sz="2400" dirty="0">
                <a:latin typeface="+mn-ea"/>
                <a:ea typeface="+mn-ea"/>
              </a:rPr>
              <a:t>279/336=88%</a:t>
            </a:r>
          </a:p>
          <a:p>
            <a:pPr>
              <a:defRPr/>
            </a:pPr>
            <a:r>
              <a:rPr lang="en-US" altLang="zh-CN" sz="2400" dirty="0">
                <a:latin typeface="+mn-ea"/>
                <a:ea typeface="+mn-ea"/>
              </a:rPr>
              <a:t>2</a:t>
            </a:r>
            <a:r>
              <a:rPr lang="zh-CN" altLang="en-US" sz="2400" dirty="0">
                <a:latin typeface="+mn-ea"/>
                <a:ea typeface="+mn-ea"/>
              </a:rPr>
              <a:t>号楼交换机端口利用率</a:t>
            </a:r>
            <a:r>
              <a:rPr lang="en-US" altLang="zh-CN" sz="2400" dirty="0">
                <a:latin typeface="+mn-ea"/>
                <a:ea typeface="+mn-ea"/>
              </a:rPr>
              <a:t>279/288=97%</a:t>
            </a:r>
          </a:p>
          <a:p>
            <a:pPr>
              <a:defRPr/>
            </a:pPr>
            <a:r>
              <a:rPr lang="en-US" altLang="zh-CN" sz="2400" dirty="0" smtClean="0">
                <a:latin typeface="+mn-ea"/>
                <a:ea typeface="+mn-ea"/>
              </a:rPr>
              <a:t>2</a:t>
            </a:r>
            <a:r>
              <a:rPr lang="zh-CN" altLang="en-US" sz="2400" dirty="0">
                <a:latin typeface="+mn-ea"/>
                <a:ea typeface="+mn-ea"/>
              </a:rPr>
              <a:t>号楼比</a:t>
            </a:r>
            <a:r>
              <a:rPr lang="en-US" altLang="zh-CN" sz="2400" dirty="0">
                <a:latin typeface="+mn-ea"/>
                <a:ea typeface="+mn-ea"/>
              </a:rPr>
              <a:t>1</a:t>
            </a:r>
            <a:r>
              <a:rPr lang="zh-CN" altLang="en-US" sz="2400" dirty="0">
                <a:latin typeface="+mn-ea"/>
                <a:ea typeface="+mn-ea"/>
              </a:rPr>
              <a:t>号楼配线架、交换机端口利用率高</a:t>
            </a:r>
            <a:r>
              <a:rPr lang="en-US" altLang="zh-CN" sz="2400" dirty="0">
                <a:latin typeface="+mn-ea"/>
                <a:ea typeface="+mn-ea"/>
              </a:rPr>
              <a:t>9%</a:t>
            </a:r>
            <a:r>
              <a:rPr lang="zh-CN" altLang="en-US" sz="2400" dirty="0">
                <a:latin typeface="+mn-ea"/>
                <a:ea typeface="+mn-ea"/>
              </a:rPr>
              <a:t>。</a:t>
            </a:r>
          </a:p>
          <a:p>
            <a:pPr>
              <a:defRPr/>
            </a:pPr>
            <a:r>
              <a:rPr lang="en-US" altLang="zh-CN" sz="2400" dirty="0">
                <a:latin typeface="+mn-ea"/>
                <a:ea typeface="+mn-ea"/>
              </a:rPr>
              <a:t>2</a:t>
            </a:r>
            <a:r>
              <a:rPr lang="zh-CN" altLang="en-US" sz="2400" dirty="0">
                <a:latin typeface="+mn-ea"/>
                <a:ea typeface="+mn-ea"/>
              </a:rPr>
              <a:t>号楼比</a:t>
            </a:r>
            <a:r>
              <a:rPr lang="en-US" altLang="zh-CN" sz="2400" dirty="0">
                <a:latin typeface="+mn-ea"/>
                <a:ea typeface="+mn-ea"/>
              </a:rPr>
              <a:t>1</a:t>
            </a:r>
            <a:r>
              <a:rPr lang="zh-CN" altLang="en-US" sz="2400" dirty="0">
                <a:latin typeface="+mn-ea"/>
                <a:ea typeface="+mn-ea"/>
              </a:rPr>
              <a:t>号楼少用</a:t>
            </a:r>
            <a:r>
              <a:rPr lang="en-US" altLang="zh-CN" sz="2400" dirty="0">
                <a:latin typeface="+mn-ea"/>
                <a:ea typeface="+mn-ea"/>
              </a:rPr>
              <a:t>2</a:t>
            </a:r>
            <a:r>
              <a:rPr lang="zh-CN" altLang="en-US" sz="2400" dirty="0">
                <a:latin typeface="+mn-ea"/>
                <a:ea typeface="+mn-ea"/>
              </a:rPr>
              <a:t>台</a:t>
            </a:r>
            <a:r>
              <a:rPr lang="en-US" altLang="zh-CN" sz="2400" dirty="0">
                <a:latin typeface="+mn-ea"/>
                <a:ea typeface="+mn-ea"/>
              </a:rPr>
              <a:t>24</a:t>
            </a:r>
            <a:r>
              <a:rPr lang="zh-CN" altLang="en-US" sz="2400" dirty="0">
                <a:latin typeface="+mn-ea"/>
                <a:ea typeface="+mn-ea"/>
              </a:rPr>
              <a:t>口配线架、</a:t>
            </a:r>
            <a:r>
              <a:rPr lang="en-US" altLang="zh-CN" sz="2400" dirty="0">
                <a:latin typeface="+mn-ea"/>
                <a:ea typeface="+mn-ea"/>
              </a:rPr>
              <a:t>1</a:t>
            </a:r>
            <a:r>
              <a:rPr lang="zh-CN" altLang="en-US" sz="2400" dirty="0">
                <a:latin typeface="+mn-ea"/>
                <a:ea typeface="+mn-ea"/>
              </a:rPr>
              <a:t>台</a:t>
            </a:r>
            <a:r>
              <a:rPr lang="en-US" altLang="zh-CN" sz="2400" dirty="0">
                <a:latin typeface="+mn-ea"/>
                <a:ea typeface="+mn-ea"/>
              </a:rPr>
              <a:t>48</a:t>
            </a:r>
            <a:r>
              <a:rPr lang="zh-CN" altLang="en-US" sz="2400" dirty="0">
                <a:latin typeface="+mn-ea"/>
                <a:ea typeface="+mn-ea"/>
              </a:rPr>
              <a:t>口交换机。</a:t>
            </a:r>
          </a:p>
          <a:p>
            <a:pPr>
              <a:defRPr/>
            </a:pPr>
            <a:endParaRPr lang="en-US" altLang="zh-CN" b="1" dirty="0">
              <a:solidFill>
                <a:srgbClr val="FF0000"/>
              </a:solidFill>
            </a:endParaRPr>
          </a:p>
        </p:txBody>
      </p:sp>
      <p:pic>
        <p:nvPicPr>
          <p:cNvPr id="31748" name="Picture 55" descr="2010-3-10 跨楼层拓扑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811463"/>
            <a:ext cx="583247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18"/>
          <p:cNvSpPr>
            <a:spLocks noChangeArrowheads="1"/>
          </p:cNvSpPr>
          <p:nvPr/>
        </p:nvSpPr>
        <p:spPr bwMode="auto">
          <a:xfrm>
            <a:off x="164874" y="806797"/>
            <a:ext cx="5761037" cy="461963"/>
          </a:xfrm>
          <a:prstGeom prst="rect">
            <a:avLst/>
          </a:prstGeom>
          <a:noFill/>
          <a:ln w="9525">
            <a:noFill/>
            <a:miter lim="800000"/>
            <a:headEnd/>
            <a:tailEnd/>
          </a:ln>
        </p:spPr>
        <p:txBody>
          <a:bodyPr>
            <a:spAutoFit/>
          </a:bodyPr>
          <a:lstStyle/>
          <a:p>
            <a:pPr>
              <a:defRPr/>
            </a:pPr>
            <a:r>
              <a:rPr lang="zh-CN" altLang="en-US" sz="2400" dirty="0">
                <a:latin typeface="+mn-ea"/>
                <a:ea typeface="+mn-ea"/>
              </a:rPr>
              <a:t>两个楼层管理间</a:t>
            </a:r>
            <a:r>
              <a:rPr lang="en-US" altLang="zh-CN" sz="2400" dirty="0">
                <a:latin typeface="+mn-ea"/>
                <a:ea typeface="+mn-ea"/>
              </a:rPr>
              <a:t>FD</a:t>
            </a:r>
            <a:r>
              <a:rPr lang="zh-CN" altLang="en-US" sz="2400" dirty="0">
                <a:latin typeface="+mn-ea"/>
                <a:ea typeface="+mn-ea"/>
              </a:rPr>
              <a:t>配线架可以连线</a:t>
            </a:r>
          </a:p>
        </p:txBody>
      </p:sp>
    </p:spTree>
    <p:extLst>
      <p:ext uri="{BB962C8B-B14F-4D97-AF65-F5344CB8AC3E}">
        <p14:creationId xmlns:p14="http://schemas.microsoft.com/office/powerpoint/2010/main" val="4160442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2010-3-10接汇聚交换机系统图-课件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33600"/>
            <a:ext cx="298291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2010-3-10 接汇聚交换机拓扑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133600"/>
            <a:ext cx="583247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287338" y="10525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t>BD</a:t>
            </a:r>
            <a:r>
              <a:rPr lang="zh-CN" altLang="en-US" b="1"/>
              <a:t>配线架直接到</a:t>
            </a:r>
            <a:r>
              <a:rPr lang="en-US" altLang="zh-CN" b="1"/>
              <a:t>TO</a:t>
            </a:r>
            <a:r>
              <a:rPr lang="zh-CN" altLang="en-US" b="1"/>
              <a:t>信息点。</a:t>
            </a:r>
          </a:p>
        </p:txBody>
      </p:sp>
    </p:spTree>
    <p:extLst>
      <p:ext uri="{BB962C8B-B14F-4D97-AF65-F5344CB8AC3E}">
        <p14:creationId xmlns:p14="http://schemas.microsoft.com/office/powerpoint/2010/main" val="1416711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1265</Words>
  <Application>Microsoft Office PowerPoint</Application>
  <PresentationFormat>全屏显示(4:3)</PresentationFormat>
  <Paragraphs>221</Paragraphs>
  <Slides>25</Slides>
  <Notes>24</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综合布线施工规范</vt:lpstr>
      <vt:lpstr>1 工作区：     一个独立的需要设置终端设备(TE)的区域宜划分为一个工作区。  2 配线子系统：     配线子系统应由工作区的信息插座模块、信息插座模块至电信间配线设备(FD)的配线电缆和光缆、电信间的配线设备及设备缆线和跳线等组成。  3 干线子系统：    干线子系统应由设备间至电信间的干线电缆和光缆，安装在设备间的建筑物配线设备(BD)及设备缆线和跳线组成。</vt:lpstr>
      <vt:lpstr>PowerPoint 演示文稿</vt:lpstr>
      <vt:lpstr>3.1.3 综合布线系统的构成应符合以下要求：  1 综合布线系统基本构成应符合图3.1.3-1要求。 </vt:lpstr>
      <vt:lpstr>2、综合布线子系统构成应符合图3.1.3—2要求。</vt:lpstr>
      <vt:lpstr>2、综合布线子系统构成应符合图3.1.3—2要求。</vt:lpstr>
      <vt:lpstr>PowerPoint 演示文稿</vt:lpstr>
      <vt:lpstr>PowerPoint 演示文稿</vt:lpstr>
      <vt:lpstr>PowerPoint 演示文稿</vt:lpstr>
      <vt:lpstr>PowerPoint 演示文稿</vt:lpstr>
      <vt:lpstr>3、综合布线系统入口设施及引入缆线 构成应符合图3.1.3-3的要求。</vt:lpstr>
      <vt:lpstr>3.2系统分级与组成 3.2.1综合布线铜缆系统的分级与类别划分应符合表3.2.1的要求。 表3.2.1铜缆布线系统的分级与类别 </vt:lpstr>
      <vt:lpstr>3.2.2 光纤信道 3.2.3 综合布线系统信道     应由最长90m水平缆线         最长10m的跳线         设备缆线及         最多4个连接器件组成，     永久链路则由90m水平缆线及3个连接器件组成。     连接方式如图3.2.3所示。</vt:lpstr>
      <vt:lpstr>3.2.4 光纤信道构成方式应符合以下要求：  1 水平光缆和主干光缆至楼层电信间的光纤配线设备应经光纤跳线连接构成(图3.2.4-1) </vt:lpstr>
      <vt:lpstr>2 水平光缆和主干光缆在楼层电信间应经端接(熔接或机械连接)构成(图3.2.4-2)。</vt:lpstr>
      <vt:lpstr>3 水平光缆经过电信间直接连至大楼设备间光配线设备构成   (图3.2.4—3)。 </vt:lpstr>
      <vt:lpstr>PowerPoint 演示文稿</vt:lpstr>
      <vt:lpstr>3.3.3 配线子系统各缆线长度应符合图3.3.3的划分并应符合下列要求：</vt:lpstr>
      <vt:lpstr>3.4.2 综合布线系统工程的产品类别及链路、信道等级确定应综合考虑建筑物的功能、应用网络、业务终端类型、等因素，应符合表3.4.2要求。            表3.4.2布线系统等级与类别的选用</vt:lpstr>
      <vt:lpstr>3.4.3 综合布线系统光纤信道应采用:       标称波长为850nm和1300nm的多模光纤及       标称波长为1310nm和1550nm的单模光纤。  3.4.4 单模和多模光缆的选用应符合网络的构成方式、业务的互通互连方式及光纤在网络中的应用传输距离。  3.4.5 为保证传输质量，配线设备连接的跳线宜选用产业化制造的电、光各类跳线，在电话应用时宜选用双芯对绞电缆。 </vt:lpstr>
      <vt:lpstr>PowerPoint 演示文稿</vt:lpstr>
      <vt:lpstr>3.5 屏蔽布线系统  3.5.1 综合布线区域内存在的电磁干扰场强高于3V／m时，宜 采用屏蔽布线系统进行防护。 3.5.2 用户对电磁兼容性有较高的要求(电磁干扰和防信息泄漏)时，或网络安全保密的需要，宜采用屏蔽布线系统。 3.5.3 采用非屏蔽布线系统无法满足安装现场条件对缆线的间距要求时，宜采用屏蔽布线系统。 3.5.4 屏蔽布线系统采用的电缆、连接器件、跳线、设备电缆都应是屏蔽的，并应保持屏蔽层的连续性。</vt:lpstr>
      <vt:lpstr>3.6 开放型办公室布线系统 3.6.1 对于办公楼、综合楼等商用建筑物或公共区域大开间的场地，宜按开放办公室综合布线系统要求进行设计，并应符合下列规定： 1 采用多用户信息插座时，每一个多用户插座包括适当的备用量在内，宜能支持12个工作区所需的8位模块通用插座；各段缆线 长度可按表3.6.1选用，也可按下式计算。             C=(102- H)／1.2       (3.6.1-1)             W=C-5                 (3.6.1-2) 式中C=w+D——工作区电缆、电信间跳线和设备电缆的长度之和； D——电信间跳线和设备电缆的总长度； W——工作区电缆的最大长度，且W≤22m； H——水平电缆的长度。</vt:lpstr>
      <vt:lpstr>表3.6.1 各段缆线长度限值</vt:lpstr>
      <vt:lpstr>3.7 工业级布线系统 3.7.1 工业级布线系统应能支持语音、数据、图像、视频、控制等信息的传递，并能应用于高温、潮湿、电磁干扰、撞击、振动、腐蚀气体、灰尘等恶劣环境中。 3.7.2 工业布线应用于工业环境中具有良好环境条件的办公区、控制室和生产区之间的交界场所、生产区的信息点，工业级连接器件也可应用于室外环境中。  3.7.3 在工业设备较为集中的区域应设置现场配线设备。 3.7.4 工业级布线系统宜采用星形网络拓扑结构。 3.7.5 工业级配线设备应根据环境条件确定IP的防护等级。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工作区：     一个独立的需要设置终端设备(TE)的区域宜划分为一个工作区。  2 配线子系统：     配线子系统应由工作区的信息插座模块、信息插座模块至电信间配线设备(FD)的配线电缆和光缆、电信间的配线设备及设备缆线和跳线等组成。  3 干线子系统：    干线子系统应由设备间至电信间的干线电缆和光缆，安装在设备间的建筑物配线设备(BD)及设备缆线和跳线组成。</dc:title>
  <dc:creator>vincent</dc:creator>
  <cp:lastModifiedBy>vincent</cp:lastModifiedBy>
  <cp:revision>3</cp:revision>
  <dcterms:created xsi:type="dcterms:W3CDTF">2016-08-24T01:29:27Z</dcterms:created>
  <dcterms:modified xsi:type="dcterms:W3CDTF">2016-08-24T03:37:01Z</dcterms:modified>
</cp:coreProperties>
</file>